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31"/>
  </p:notesMasterIdLst>
  <p:handoutMasterIdLst>
    <p:handoutMasterId r:id="rId32"/>
  </p:handoutMasterIdLst>
  <p:sldIdLst>
    <p:sldId id="258" r:id="rId2"/>
    <p:sldId id="278" r:id="rId3"/>
    <p:sldId id="280" r:id="rId4"/>
    <p:sldId id="279" r:id="rId5"/>
    <p:sldId id="260" r:id="rId6"/>
    <p:sldId id="277" r:id="rId7"/>
    <p:sldId id="269" r:id="rId8"/>
    <p:sldId id="270" r:id="rId9"/>
    <p:sldId id="271" r:id="rId10"/>
    <p:sldId id="276" r:id="rId11"/>
    <p:sldId id="262" r:id="rId12"/>
    <p:sldId id="291" r:id="rId13"/>
    <p:sldId id="263" r:id="rId14"/>
    <p:sldId id="282" r:id="rId15"/>
    <p:sldId id="283" r:id="rId16"/>
    <p:sldId id="284" r:id="rId17"/>
    <p:sldId id="292" r:id="rId18"/>
    <p:sldId id="264" r:id="rId19"/>
    <p:sldId id="285" r:id="rId20"/>
    <p:sldId id="286" r:id="rId21"/>
    <p:sldId id="287" r:id="rId22"/>
    <p:sldId id="293" r:id="rId23"/>
    <p:sldId id="275" r:id="rId24"/>
    <p:sldId id="288" r:id="rId25"/>
    <p:sldId id="289" r:id="rId26"/>
    <p:sldId id="290" r:id="rId27"/>
    <p:sldId id="273" r:id="rId28"/>
    <p:sldId id="274" r:id="rId29"/>
    <p:sldId id="281" r:id="rId3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945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192">
          <p15:clr>
            <a:srgbClr val="A4A3A4"/>
          </p15:clr>
        </p15:guide>
        <p15:guide id="5" orient="horz" pos="1072">
          <p15:clr>
            <a:srgbClr val="A4A3A4"/>
          </p15:clr>
        </p15:guide>
        <p15:guide id="6" pos="3839">
          <p15:clr>
            <a:srgbClr val="A4A3A4"/>
          </p15:clr>
        </p15:guide>
        <p15:guide id="7" pos="704">
          <p15:clr>
            <a:srgbClr val="A4A3A4"/>
          </p15:clr>
        </p15:guide>
        <p15:guide id="8" pos="71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10" autoAdjust="0"/>
    <p:restoredTop sz="96182" autoAdjust="0"/>
  </p:normalViewPr>
  <p:slideViewPr>
    <p:cSldViewPr showGuides="1">
      <p:cViewPr varScale="1">
        <p:scale>
          <a:sx n="78" d="100"/>
          <a:sy n="78" d="100"/>
        </p:scale>
        <p:origin x="147" y="57"/>
      </p:cViewPr>
      <p:guideLst>
        <p:guide orient="horz" pos="2160"/>
        <p:guide orient="horz" pos="945"/>
        <p:guide orient="horz" pos="3888"/>
        <p:guide orient="horz" pos="192"/>
        <p:guide orient="horz" pos="1072"/>
        <p:guide pos="3839"/>
        <p:guide pos="704"/>
        <p:guide pos="7102"/>
      </p:guideLst>
    </p:cSldViewPr>
  </p:slideViewPr>
  <p:outlineViewPr>
    <p:cViewPr>
      <p:scale>
        <a:sx n="33" d="100"/>
        <a:sy n="33" d="100"/>
      </p:scale>
      <p:origin x="0" y="-2886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319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1/27/2020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1/27/2020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F81A0-ADA6-4623-BE4F-40CFB8BBCB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90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 descr="Stack of books"/>
          <p:cNvGrpSpPr/>
          <p:nvPr userDrawn="1"/>
        </p:nvGrpSpPr>
        <p:grpSpPr>
          <a:xfrm>
            <a:off x="0" y="0"/>
            <a:ext cx="12190572" cy="6858000"/>
            <a:chOff x="0" y="0"/>
            <a:chExt cx="12190572" cy="6858000"/>
          </a:xfrm>
        </p:grpSpPr>
        <p:sp>
          <p:nvSpPr>
            <p:cNvPr id="13" name="Rectangle 12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0" y="0"/>
              <a:ext cx="4726044" cy="6858000"/>
              <a:chOff x="0" y="0"/>
              <a:chExt cx="4726044" cy="6858000"/>
            </a:xfrm>
          </p:grpSpPr>
          <p:pic>
            <p:nvPicPr>
              <p:cNvPr id="9" name="Picture 8" descr="Stack of books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4591594" cy="6858000"/>
              </a:xfrm>
              <a:prstGeom prst="rect">
                <a:avLst/>
              </a:prstGeom>
            </p:spPr>
          </p:pic>
          <p:sp>
            <p:nvSpPr>
              <p:cNvPr id="10" name="Rectangle 9"/>
              <p:cNvSpPr/>
              <p:nvPr/>
            </p:nvSpPr>
            <p:spPr>
              <a:xfrm>
                <a:off x="4588884" y="0"/>
                <a:ext cx="137160" cy="6858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9346" y="1498601"/>
            <a:ext cx="7008574" cy="3298825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5400" b="0" cap="none" spc="0" baseline="0">
                <a:ln w="0"/>
                <a:solidFill>
                  <a:schemeClr val="tx2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9346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 cap="none" spc="0">
                <a:ln w="0"/>
                <a:solidFill>
                  <a:schemeClr val="accent2">
                    <a:lumMod val="50000"/>
                  </a:schemeClr>
                </a:solidFill>
                <a:effectLst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C847-D284-421D-B330-2D43513B0F9C}" type="datetime1">
              <a:rPr lang="en-US" smtClean="0"/>
              <a:t>1/27/2020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174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87518-40ED-4895-8580-DE2A722FC423}" type="datetime1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2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9F34-BDBC-4273-B9BC-22458F940BE7}" type="datetime1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85147-19A6-4970-A04E-ED9B1D83C0F1}" type="datetime1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7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620" y="0"/>
            <a:ext cx="12188952" cy="6858000"/>
            <a:chOff x="1620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8818" y="0"/>
              <a:ext cx="4591594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7481252" y="0"/>
              <a:ext cx="137160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tx2"/>
                </a:solidFill>
              </a:endParaRPr>
            </a:p>
          </p:txBody>
        </p:sp>
      </p:grpSp>
      <p:pic>
        <p:nvPicPr>
          <p:cNvPr id="5" name="Picture 4" descr="Stack of book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818" y="0"/>
            <a:ext cx="4591594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37149" y="1498601"/>
            <a:ext cx="7008574" cy="3298825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5400" b="0" cap="none" spc="0" baseline="0">
                <a:ln w="0"/>
                <a:solidFill>
                  <a:schemeClr val="tx2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37149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 cap="none" spc="0">
                <a:ln w="0"/>
                <a:solidFill>
                  <a:schemeClr val="accent2">
                    <a:lumMod val="50000"/>
                  </a:schemeClr>
                </a:solidFill>
                <a:effectLst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1008-E89D-49CD-9BF4-E6F3FE09F7AC}" type="datetime1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354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199F-4583-41EB-929F-5865E95EECAA}" type="datetime1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4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52EB-356C-4482-B27C-7C8E08F5D88F}" type="datetime1">
              <a:rPr lang="en-US" smtClean="0"/>
              <a:t>1/27/2020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5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895E-43C3-4560-B59A-90049317E860}" type="datetime1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4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8C32-B81D-4A68-A851-5185C690F024}" type="datetime1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48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5612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5D79-EF31-4E8F-A1BE-AF31805C2859}" type="datetime1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2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FBA3B-941F-4778-A0CB-865223FDAE69}" type="datetime1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9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620" y="0"/>
            <a:ext cx="12188952" cy="6858000"/>
            <a:chOff x="1620" y="0"/>
            <a:chExt cx="12188952" cy="6858000"/>
          </a:xfrm>
        </p:grpSpPr>
        <p:sp>
          <p:nvSpPr>
            <p:cNvPr id="10" name="Rectangle 9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4721" y="0"/>
              <a:ext cx="11579384" cy="685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72EBFD46-0FD3-4428-ADEC-1DFD6489930D}" type="datetime1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85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b="0" kern="1200" cap="none" baseline="0">
          <a:solidFill>
            <a:schemeClr val="accent2">
              <a:lumMod val="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Clr>
          <a:schemeClr val="accent6">
            <a:lumMod val="50000"/>
          </a:schemeClr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3474112" indent="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itchFamily="34" charset="0"/>
        <a:buNone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sundial.csun.edu/43544/opinions/the-u-k-school-system-vs-the-u-s-school-system-why-we%E2%80%99re-losin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Student Grades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Sherlin Whaley </a:t>
            </a:r>
          </a:p>
          <a:p>
            <a:r>
              <a:rPr lang="en-US" dirty="0"/>
              <a:t>Certified Data Scientist</a:t>
            </a:r>
          </a:p>
        </p:txBody>
      </p:sp>
    </p:spTree>
    <p:extLst>
      <p:ext uri="{BB962C8B-B14F-4D97-AF65-F5344CB8AC3E}">
        <p14:creationId xmlns:p14="http://schemas.microsoft.com/office/powerpoint/2010/main" val="17366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B7247-185C-4B87-A83F-435F4EAB9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English Baccalaureate Earned Grades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BB537F-8D80-4C21-8A84-2BC4B82B5E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320"/>
          <a:stretch/>
        </p:blipFill>
        <p:spPr>
          <a:xfrm>
            <a:off x="684212" y="1524001"/>
            <a:ext cx="108204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506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Students by Learner Level</a:t>
            </a:r>
            <a:br>
              <a:rPr lang="en-US" dirty="0"/>
            </a:br>
            <a:r>
              <a:rPr lang="en-US" dirty="0"/>
              <a:t>High – Medium - Low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EFE665-41C7-4FFB-A7B3-9D25F388D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812" y="1600200"/>
            <a:ext cx="5695992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22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59F84-87E0-44DE-9A1B-C59E9F805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800" dirty="0"/>
          </a:p>
          <a:p>
            <a:pPr marL="0" indent="0" algn="ctr">
              <a:buNone/>
            </a:pPr>
            <a:r>
              <a:rPr lang="en-US" sz="4800" dirty="0"/>
              <a:t>Special Educational Needs Data</a:t>
            </a:r>
          </a:p>
        </p:txBody>
      </p:sp>
    </p:spTree>
    <p:extLst>
      <p:ext uri="{BB962C8B-B14F-4D97-AF65-F5344CB8AC3E}">
        <p14:creationId xmlns:p14="http://schemas.microsoft.com/office/powerpoint/2010/main" val="1719909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E41C875-6C49-44A2-A9F6-6D93CE3F6F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1340" y="1447801"/>
            <a:ext cx="5786143" cy="5333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Students with Special Educational Needs (SEN)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FDD675-3C1D-46E9-8736-C04FE0CBE2C3}"/>
              </a:ext>
            </a:extLst>
          </p:cNvPr>
          <p:cNvSpPr txBox="1"/>
          <p:nvPr/>
        </p:nvSpPr>
        <p:spPr>
          <a:xfrm>
            <a:off x="6323012" y="3073518"/>
            <a:ext cx="838200" cy="355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900" dirty="0"/>
              <a:t>SEN Students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48C591-7027-4DE0-8F23-CAF5D6A97803}"/>
              </a:ext>
            </a:extLst>
          </p:cNvPr>
          <p:cNvSpPr txBox="1"/>
          <p:nvPr/>
        </p:nvSpPr>
        <p:spPr>
          <a:xfrm>
            <a:off x="7999412" y="4724400"/>
            <a:ext cx="762000" cy="487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900" dirty="0"/>
              <a:t>Students without SENs</a:t>
            </a:r>
          </a:p>
        </p:txBody>
      </p:sp>
    </p:spTree>
    <p:extLst>
      <p:ext uri="{BB962C8B-B14F-4D97-AF65-F5344CB8AC3E}">
        <p14:creationId xmlns:p14="http://schemas.microsoft.com/office/powerpoint/2010/main" val="3714522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8135C-C70F-4BAC-9A98-F6ADA89F3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SEN Actual Grades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AD8AAFE-D616-4729-A14E-8F915C55FC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673"/>
          <a:stretch/>
        </p:blipFill>
        <p:spPr>
          <a:xfrm>
            <a:off x="1690526" y="1473200"/>
            <a:ext cx="8807771" cy="500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08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8BEAB-0558-4AE3-A2C6-50437E976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SEN English Grades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AE606CA-5C97-4F52-9B88-74395A684E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768"/>
          <a:stretch/>
        </p:blipFill>
        <p:spPr>
          <a:xfrm>
            <a:off x="1712912" y="1496213"/>
            <a:ext cx="8763000" cy="498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15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AA5F1-8F7C-4D92-AD15-A979BB48E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SEN Math Grades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9ED844-9048-4C89-B288-05AA439A3E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044"/>
          <a:stretch/>
        </p:blipFill>
        <p:spPr>
          <a:xfrm>
            <a:off x="1712912" y="1473200"/>
            <a:ext cx="8763000" cy="500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686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58D82-55B7-400E-9565-33DC33EFC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4800" dirty="0"/>
              <a:t>Students with English as a Second Language</a:t>
            </a:r>
          </a:p>
        </p:txBody>
      </p:sp>
    </p:spTree>
    <p:extLst>
      <p:ext uri="{BB962C8B-B14F-4D97-AF65-F5344CB8AC3E}">
        <p14:creationId xmlns:p14="http://schemas.microsoft.com/office/powerpoint/2010/main" val="627376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6F12A28-A9A9-45E9-9C0D-E91F49A844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5351" y="1473200"/>
            <a:ext cx="5901270" cy="52513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Students with English as a Second Language (EAL)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8A2B09-3F9C-42BD-8646-11E5132B7B4A}"/>
              </a:ext>
            </a:extLst>
          </p:cNvPr>
          <p:cNvSpPr txBox="1"/>
          <p:nvPr/>
        </p:nvSpPr>
        <p:spPr>
          <a:xfrm>
            <a:off x="6246812" y="2819400"/>
            <a:ext cx="1600200" cy="355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900" dirty="0"/>
              <a:t>Students with English as a second Language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8B26D8-F226-4AA8-B701-B7EF06F8D67E}"/>
              </a:ext>
            </a:extLst>
          </p:cNvPr>
          <p:cNvSpPr txBox="1"/>
          <p:nvPr/>
        </p:nvSpPr>
        <p:spPr>
          <a:xfrm>
            <a:off x="7313612" y="4876800"/>
            <a:ext cx="1676400" cy="355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900" dirty="0"/>
              <a:t>Students without English as a Second Language</a:t>
            </a:r>
          </a:p>
        </p:txBody>
      </p:sp>
    </p:spTree>
    <p:extLst>
      <p:ext uri="{BB962C8B-B14F-4D97-AF65-F5344CB8AC3E}">
        <p14:creationId xmlns:p14="http://schemas.microsoft.com/office/powerpoint/2010/main" val="400361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CA27E-6A74-4344-84F8-0BDC9D8F0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EAL Actual Grades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B1A62E0-E41F-4A1D-8831-08ACD0EFAE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735"/>
          <a:stretch/>
        </p:blipFill>
        <p:spPr>
          <a:xfrm>
            <a:off x="1751012" y="1483941"/>
            <a:ext cx="8686800" cy="491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69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170A9-69CF-4418-A84C-53B8F3C56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Education?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D6F5D-22FD-4F20-912B-390B8385A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600" dirty="0"/>
              <a:t>Student grades serve as a marker to determine a student’s progress and their concept mastery level.</a:t>
            </a:r>
          </a:p>
          <a:p>
            <a:r>
              <a:rPr lang="en-US" sz="3600" dirty="0"/>
              <a:t>Concept mastery is important because it is the indicator by which someone has learned a new skill, trade or concept.</a:t>
            </a:r>
          </a:p>
          <a:p>
            <a:r>
              <a:rPr lang="en-US" sz="3600" dirty="0"/>
              <a:t>Failing students, generally, have been deemed to not have learned a concept well enough to be able to complete that task with at least 70% accuracy.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35323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198EE-EEBD-4956-9481-814A0B85C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EAL English Grades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D1F113-0039-4166-94DD-007725B82C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071"/>
          <a:stretch/>
        </p:blipFill>
        <p:spPr>
          <a:xfrm>
            <a:off x="1766590" y="1486497"/>
            <a:ext cx="8858792" cy="499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95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F37D5-2D63-4461-8A39-A92BA52E5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EAL Math Grades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864BD5A-2F22-489D-BBC0-23462799EB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744"/>
          <a:stretch/>
        </p:blipFill>
        <p:spPr>
          <a:xfrm>
            <a:off x="1751012" y="1473201"/>
            <a:ext cx="8686800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736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F6E14-EBBB-441B-9696-8E813564E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800" dirty="0"/>
          </a:p>
          <a:p>
            <a:pPr marL="0" indent="0" algn="ctr">
              <a:buNone/>
            </a:pPr>
            <a:r>
              <a:rPr lang="en-US" sz="4800" dirty="0"/>
              <a:t>Students with Pupil Premium Funding</a:t>
            </a:r>
          </a:p>
        </p:txBody>
      </p:sp>
    </p:spTree>
    <p:extLst>
      <p:ext uri="{BB962C8B-B14F-4D97-AF65-F5344CB8AC3E}">
        <p14:creationId xmlns:p14="http://schemas.microsoft.com/office/powerpoint/2010/main" val="781734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0D24268-A342-431A-9B90-29EBE899CA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9604" y="1567109"/>
            <a:ext cx="5880408" cy="52146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8C0DBB-9721-45A7-B277-FC296A61D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Students that Receive Pupil Premium (PP) Funding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28709B-9951-4152-8A97-525B12E05CB7}"/>
              </a:ext>
            </a:extLst>
          </p:cNvPr>
          <p:cNvSpPr txBox="1"/>
          <p:nvPr/>
        </p:nvSpPr>
        <p:spPr>
          <a:xfrm>
            <a:off x="5865812" y="3073518"/>
            <a:ext cx="1143000" cy="355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900" dirty="0"/>
              <a:t>Students with Pupil Premium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F6A93C-1950-45AB-878C-54D3C6247E4F}"/>
              </a:ext>
            </a:extLst>
          </p:cNvPr>
          <p:cNvSpPr txBox="1"/>
          <p:nvPr/>
        </p:nvSpPr>
        <p:spPr>
          <a:xfrm>
            <a:off x="8075612" y="4648200"/>
            <a:ext cx="914400" cy="487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900" dirty="0"/>
              <a:t>Students without Pupil Premium</a:t>
            </a:r>
          </a:p>
        </p:txBody>
      </p:sp>
    </p:spTree>
    <p:extLst>
      <p:ext uri="{BB962C8B-B14F-4D97-AF65-F5344CB8AC3E}">
        <p14:creationId xmlns:p14="http://schemas.microsoft.com/office/powerpoint/2010/main" val="128043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0F73D-1FB5-4C93-A2C7-F294F9B52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PP Actual Grades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DB6FDC1-93A8-4A0C-9E85-31AA3BD2CD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340"/>
          <a:stretch/>
        </p:blipFill>
        <p:spPr>
          <a:xfrm>
            <a:off x="1697811" y="1447800"/>
            <a:ext cx="8793201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1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EDA18-1768-418A-AECA-E89CFB0AB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PP English Grades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CC9FE90-AC05-49EF-BEB0-EAB968CA91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842"/>
          <a:stretch/>
        </p:blipFill>
        <p:spPr>
          <a:xfrm>
            <a:off x="1746779" y="1564640"/>
            <a:ext cx="8695266" cy="491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36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CF22A-FAF0-48B7-BD02-CC2BBA5FD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PP Math Grades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CD28B79-6D67-47E7-8B40-D10B1ECD8B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6131"/>
          <a:stretch/>
        </p:blipFill>
        <p:spPr>
          <a:xfrm>
            <a:off x="1789112" y="1473201"/>
            <a:ext cx="8610600" cy="48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31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2E998-74A6-4C6B-981C-118DF3548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D8400-2F28-48D5-A8FF-15D4A847C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This dataset showed that there was a significance between the students that received the pupil premium, students with special educational needs and students with English as a second language and their grades.</a:t>
            </a:r>
          </a:p>
          <a:p>
            <a:r>
              <a:rPr lang="en-US" dirty="0"/>
              <a:t>The dataset also was able to have the student’s grades predicted with 98.9% accuracy.</a:t>
            </a:r>
          </a:p>
          <a:p>
            <a:r>
              <a:rPr lang="en-US" dirty="0"/>
              <a:t>Students within the subpopulations of special educational needs, English as a second language and pupil premium generally score 1 grade lower than their peers without the given subpopulation titles.</a:t>
            </a:r>
          </a:p>
          <a:p>
            <a:r>
              <a:rPr lang="en-US" dirty="0"/>
              <a:t>Over 50% of students with English as a second language scored a 4 (grade of a D) or lower in English.</a:t>
            </a:r>
          </a:p>
          <a:p>
            <a:r>
              <a:rPr lang="en-US" dirty="0"/>
              <a:t>81% of students with pupil premium funding scored a 4 or lower in math.</a:t>
            </a:r>
          </a:p>
        </p:txBody>
      </p:sp>
    </p:spTree>
    <p:extLst>
      <p:ext uri="{BB962C8B-B14F-4D97-AF65-F5344CB8AC3E}">
        <p14:creationId xmlns:p14="http://schemas.microsoft.com/office/powerpoint/2010/main" val="61876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047DA-008B-440B-87A6-C0CAF2494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4B54F-6DD4-424B-A2E8-1B313A2F7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Overall, this analysis will help teachers and administrators predict student grades and help their potential areas of weaknesses.</a:t>
            </a:r>
          </a:p>
          <a:p>
            <a:r>
              <a:rPr lang="en-US" dirty="0"/>
              <a:t>It will also allow them to see students’ strengths and areas with which do not need further learning assistance.</a:t>
            </a:r>
          </a:p>
          <a:p>
            <a:r>
              <a:rPr lang="en-US" dirty="0"/>
              <a:t>Students within the sub-populations show that they need more focus due to lower scores.</a:t>
            </a:r>
          </a:p>
          <a:p>
            <a:r>
              <a:rPr lang="en-US" dirty="0"/>
              <a:t>This process and machine learning is a great tool that won’t replace students earning their actual grades.  However, it will enhance the viewpoint of teachers and administrators to be able to further assist students.</a:t>
            </a:r>
          </a:p>
        </p:txBody>
      </p:sp>
    </p:spTree>
    <p:extLst>
      <p:ext uri="{BB962C8B-B14F-4D97-AF65-F5344CB8AC3E}">
        <p14:creationId xmlns:p14="http://schemas.microsoft.com/office/powerpoint/2010/main" val="251295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DEC6D-BE0B-43E2-80D7-F9314BD50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9B176-C5F5-4C40-9F98-0259D0A45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https://sundial.csun.edu/43544/opinions/the-u-k-school-system-vs-the-u-s-school-system-why-we%E2%80%99re-losing/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29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387D8-0E5F-4A06-B843-BABF4FDCF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Trends in Education for the UK &amp;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AF316-6177-4AAC-92A8-B77A87C96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309" y="1701800"/>
            <a:ext cx="10157354" cy="5003800"/>
          </a:xfrm>
        </p:spPr>
        <p:txBody>
          <a:bodyPr>
            <a:normAutofit/>
          </a:bodyPr>
          <a:lstStyle/>
          <a:p>
            <a:r>
              <a:rPr lang="en-US" dirty="0"/>
              <a:t>While 91% of students graduate High School in the U.K., 77% of students graduate in the U.S.</a:t>
            </a:r>
          </a:p>
          <a:p>
            <a:r>
              <a:rPr lang="en-US" dirty="0"/>
              <a:t>The UK is ranked as low as 26th, out of 32, for the number of teenagers opting to remain in education up to the age of 19.</a:t>
            </a:r>
          </a:p>
          <a:p>
            <a:r>
              <a:rPr lang="en-US" dirty="0"/>
              <a:t>The UK separates school by four stages:</a:t>
            </a:r>
          </a:p>
          <a:p>
            <a:pPr lvl="1"/>
            <a:r>
              <a:rPr lang="en-US" dirty="0"/>
              <a:t>Stage 1 – ages 5 – 6</a:t>
            </a:r>
          </a:p>
          <a:p>
            <a:pPr lvl="1"/>
            <a:r>
              <a:rPr lang="en-US" dirty="0"/>
              <a:t>Stage 2 – ages 7 – 10</a:t>
            </a:r>
          </a:p>
          <a:p>
            <a:pPr lvl="1"/>
            <a:r>
              <a:rPr lang="en-US" dirty="0"/>
              <a:t>Stage 3 – ages 11 – 13</a:t>
            </a:r>
          </a:p>
          <a:p>
            <a:pPr lvl="1"/>
            <a:r>
              <a:rPr lang="en-US" dirty="0"/>
              <a:t>Stage 4 – ages 14 – 15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775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7CC92-8E35-4CC8-BE22-AC95BE426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914400"/>
          </a:xfrm>
        </p:spPr>
        <p:txBody>
          <a:bodyPr/>
          <a:lstStyle/>
          <a:p>
            <a:pPr algn="ctr"/>
            <a:r>
              <a:rPr lang="en-US" dirty="0"/>
              <a:t>UK Grades Vs. US Grades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EF3301-720F-41DE-8787-BCC4305D90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98612" y="990562"/>
            <a:ext cx="4977104" cy="51816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Grades in the UK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59014A-92CC-4F83-9022-3DE8663E20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61012" y="990562"/>
            <a:ext cx="4977104" cy="51816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Grades in the US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920A01-2A39-4E55-B7A8-FBBFA6D39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720" y="1586354"/>
            <a:ext cx="1666887" cy="51816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294434-2255-4088-AEF4-54D38A713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782" y="1932262"/>
            <a:ext cx="1733563" cy="221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030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Mission Statement/Goals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To provide schools and districts with an optimal view of their student’s data.</a:t>
            </a:r>
          </a:p>
          <a:p>
            <a:r>
              <a:rPr lang="en-US" sz="3600" dirty="0"/>
              <a:t>To objectively come to relevant and insightful conclusions based on the data.</a:t>
            </a:r>
          </a:p>
        </p:txBody>
      </p:sp>
    </p:spTree>
    <p:extLst>
      <p:ext uri="{BB962C8B-B14F-4D97-AF65-F5344CB8AC3E}">
        <p14:creationId xmlns:p14="http://schemas.microsoft.com/office/powerpoint/2010/main" val="84037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1E1A8-4619-4F11-A9C1-CE287DC73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54731-E1AB-4AE8-8315-D24A23500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600" dirty="0"/>
              <a:t>Data Source: Kaggle.com</a:t>
            </a:r>
          </a:p>
          <a:p>
            <a:r>
              <a:rPr lang="en-US" sz="3600" dirty="0"/>
              <a:t>Data Content: Student Grades from the UK</a:t>
            </a:r>
          </a:p>
          <a:p>
            <a:r>
              <a:rPr lang="en-US" sz="3600" dirty="0"/>
              <a:t>Sample Size: 1037 rows, 20 columns</a:t>
            </a:r>
          </a:p>
          <a:p>
            <a:r>
              <a:rPr lang="en-US" sz="3600" dirty="0"/>
              <a:t>Analyses Performed: </a:t>
            </a:r>
          </a:p>
          <a:p>
            <a:pPr lvl="1"/>
            <a:r>
              <a:rPr lang="en-US" sz="3200" dirty="0"/>
              <a:t>Linear Regressions 1 &amp; 2</a:t>
            </a:r>
          </a:p>
          <a:p>
            <a:pPr lvl="1"/>
            <a:r>
              <a:rPr lang="en-US" sz="3200" dirty="0"/>
              <a:t>Random Forest</a:t>
            </a:r>
          </a:p>
          <a:p>
            <a:pPr lvl="1"/>
            <a:r>
              <a:rPr lang="en-US" sz="3200" dirty="0"/>
              <a:t>Step-wise Regression</a:t>
            </a:r>
          </a:p>
          <a:p>
            <a:pPr lvl="1"/>
            <a:r>
              <a:rPr lang="en-US" sz="3200" dirty="0"/>
              <a:t>Basic ANOVAs 1, 2 &amp; 3</a:t>
            </a:r>
          </a:p>
        </p:txBody>
      </p:sp>
    </p:spTree>
    <p:extLst>
      <p:ext uri="{BB962C8B-B14F-4D97-AF65-F5344CB8AC3E}">
        <p14:creationId xmlns:p14="http://schemas.microsoft.com/office/powerpoint/2010/main" val="2324166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C0223-3B87-423F-B25E-46AA1B901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Overall Average of All Earned Grades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A6CC00-1D12-4279-AF08-AF1A38E429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06" b="5909"/>
          <a:stretch/>
        </p:blipFill>
        <p:spPr>
          <a:xfrm>
            <a:off x="754049" y="1484962"/>
            <a:ext cx="10680726" cy="483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16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876D9-DF7F-4579-88AF-5749A68D6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English Earned Grades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ED6CBD-D26D-4228-BE48-2CE8A0476C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61"/>
          <a:stretch/>
        </p:blipFill>
        <p:spPr>
          <a:xfrm>
            <a:off x="798512" y="1524001"/>
            <a:ext cx="10591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54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4E9F7-D819-4EB9-8341-3D24F43E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Math Earned Grades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76B79A-DECC-43D1-8839-5B4C4D9E0B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39"/>
          <a:stretch/>
        </p:blipFill>
        <p:spPr>
          <a:xfrm>
            <a:off x="760412" y="1662171"/>
            <a:ext cx="10668000" cy="481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79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elcome back to school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5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Welcome back to school presentation.potx" id="{CE426E4B-AEF0-4DB0-AA06-9B9EF2E62E1A}" vid="{EB2D3276-CBF5-48AD-B47E-C2D79CA4C86F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 back to school presentation</Template>
  <TotalTime>413</TotalTime>
  <Words>624</Words>
  <Application>Microsoft Office PowerPoint</Application>
  <PresentationFormat>Custom</PresentationFormat>
  <Paragraphs>73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Century Gothic</vt:lpstr>
      <vt:lpstr>Welcome back to school presentation</vt:lpstr>
      <vt:lpstr>Predicting Student Grades</vt:lpstr>
      <vt:lpstr>Why Education?</vt:lpstr>
      <vt:lpstr>Trends in Education for the UK &amp; US</vt:lpstr>
      <vt:lpstr>UK Grades Vs. US Grades</vt:lpstr>
      <vt:lpstr>Mission Statement/Goals</vt:lpstr>
      <vt:lpstr>Methods</vt:lpstr>
      <vt:lpstr>Overall Average of All Earned Grades</vt:lpstr>
      <vt:lpstr>English Earned Grades</vt:lpstr>
      <vt:lpstr>Math Earned Grades</vt:lpstr>
      <vt:lpstr>English Baccalaureate Earned Grades</vt:lpstr>
      <vt:lpstr>Students by Learner Level High – Medium - Low</vt:lpstr>
      <vt:lpstr>PowerPoint Presentation</vt:lpstr>
      <vt:lpstr>Students with Special Educational Needs (SEN)</vt:lpstr>
      <vt:lpstr>SEN Actual Grades</vt:lpstr>
      <vt:lpstr>SEN English Grades</vt:lpstr>
      <vt:lpstr>SEN Math Grades</vt:lpstr>
      <vt:lpstr>PowerPoint Presentation</vt:lpstr>
      <vt:lpstr>Students with English as a Second Language (EAL)</vt:lpstr>
      <vt:lpstr>EAL Actual Grades</vt:lpstr>
      <vt:lpstr>EAL English Grades</vt:lpstr>
      <vt:lpstr>EAL Math Grades</vt:lpstr>
      <vt:lpstr>PowerPoint Presentation</vt:lpstr>
      <vt:lpstr>Students that Receive Pupil Premium (PP) Funding</vt:lpstr>
      <vt:lpstr>PP Actual Grades</vt:lpstr>
      <vt:lpstr>PP English Grades</vt:lpstr>
      <vt:lpstr>PP Math Grades</vt:lpstr>
      <vt:lpstr>Summary</vt:lpstr>
      <vt:lpstr>Conclusion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</dc:title>
  <dc:creator>Sherlin Whaley</dc:creator>
  <cp:lastModifiedBy>Sherlin Whaley</cp:lastModifiedBy>
  <cp:revision>48</cp:revision>
  <dcterms:created xsi:type="dcterms:W3CDTF">2019-12-15T21:03:22Z</dcterms:created>
  <dcterms:modified xsi:type="dcterms:W3CDTF">2020-01-28T00:25:28Z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