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5" r:id="rId8"/>
    <p:sldId id="287" r:id="rId9"/>
    <p:sldId id="266" r:id="rId10"/>
    <p:sldId id="295" r:id="rId11"/>
    <p:sldId id="283" r:id="rId12"/>
    <p:sldId id="284" r:id="rId13"/>
    <p:sldId id="285" r:id="rId14"/>
    <p:sldId id="286" r:id="rId15"/>
    <p:sldId id="273" r:id="rId16"/>
    <p:sldId id="267" r:id="rId17"/>
    <p:sldId id="272" r:id="rId18"/>
    <p:sldId id="296" r:id="rId19"/>
    <p:sldId id="282" r:id="rId20"/>
    <p:sldId id="281" r:id="rId21"/>
    <p:sldId id="280" r:id="rId22"/>
    <p:sldId id="276" r:id="rId23"/>
    <p:sldId id="297" r:id="rId24"/>
    <p:sldId id="294" r:id="rId25"/>
    <p:sldId id="293" r:id="rId26"/>
    <p:sldId id="292" r:id="rId27"/>
    <p:sldId id="288" r:id="rId28"/>
    <p:sldId id="270" r:id="rId29"/>
    <p:sldId id="269" r:id="rId30"/>
    <p:sldId id="271" r:id="rId31"/>
    <p:sldId id="298" r:id="rId32"/>
    <p:sldId id="2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el.org/wp-content/uploads/2016/08/PDF-4-the-positive-impact-of-social-and-emotional-learning-for-kindergarten-to-eighth-grade-students-executive-summary.pdf" TargetMode="External"/><Relationship Id="rId2" Type="http://schemas.openxmlformats.org/officeDocument/2006/relationships/hyperlink" Target="https://www.intechopen.com/books/health-and-academic-achievement/relationships-and-school-success-from-a-social-emotional-learning-perspec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achhub.com/teaching-strategies-support-social-emotional-learning" TargetMode="External"/><Relationship Id="rId4" Type="http://schemas.openxmlformats.org/officeDocument/2006/relationships/hyperlink" Target="https://www.edsurge.com/news/2018-06-04-the-future-of-education-depends-on-social-emotional-learning-here-s-wh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F85-ECFD-4D32-82F7-4D5147FA1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957676"/>
            <a:ext cx="9448800" cy="238725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Social emotional learning and its Effects on student achievement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557E2-BE88-4FE9-B8C2-4294EA07E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44935"/>
            <a:ext cx="9448800" cy="494704"/>
          </a:xfrm>
        </p:spPr>
        <p:txBody>
          <a:bodyPr/>
          <a:lstStyle/>
          <a:p>
            <a:pPr algn="r"/>
            <a:r>
              <a:rPr lang="en-US" dirty="0"/>
              <a:t>Sherlin Whaley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DF859-62E2-4F4C-9134-A646731E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5406621"/>
            <a:ext cx="1000039" cy="13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F1DC61-5B25-4830-908C-28AEE4BE047E}"/>
              </a:ext>
            </a:extLst>
          </p:cNvPr>
          <p:cNvSpPr/>
          <p:nvPr/>
        </p:nvSpPr>
        <p:spPr>
          <a:xfrm>
            <a:off x="1726519" y="957359"/>
            <a:ext cx="873896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00" dirty="0"/>
              <a:t>STAAR 3</a:t>
            </a:r>
            <a:r>
              <a:rPr lang="en-US" sz="6700" baseline="30000" dirty="0"/>
              <a:t>rd</a:t>
            </a:r>
            <a:r>
              <a:rPr lang="en-US" sz="6700" dirty="0"/>
              <a:t> Grade Reading</a:t>
            </a:r>
          </a:p>
          <a:p>
            <a:pPr algn="ctr"/>
            <a:r>
              <a:rPr lang="en-US" sz="6700" dirty="0"/>
              <a:t>Test Data </a:t>
            </a:r>
          </a:p>
          <a:p>
            <a:pPr algn="ctr"/>
            <a:r>
              <a:rPr lang="en-US" sz="6700" dirty="0"/>
              <a:t>Disparities of Various Ethnicities</a:t>
            </a:r>
          </a:p>
        </p:txBody>
      </p:sp>
    </p:spTree>
    <p:extLst>
      <p:ext uri="{BB962C8B-B14F-4D97-AF65-F5344CB8AC3E}">
        <p14:creationId xmlns:p14="http://schemas.microsoft.com/office/powerpoint/2010/main" val="6048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By Ethnicity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18A5A-9B76-4D8F-94D1-FBF0962B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1"/>
          <a:stretch/>
        </p:blipFill>
        <p:spPr>
          <a:xfrm>
            <a:off x="2623752" y="2057401"/>
            <a:ext cx="6944496" cy="467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By Ethnicity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6BDF9-C297-45E2-86D9-FFC4D52CA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4"/>
          <a:stretch/>
        </p:blipFill>
        <p:spPr>
          <a:xfrm>
            <a:off x="3035590" y="2057401"/>
            <a:ext cx="6120820" cy="47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By Ethnicity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3D895-3EA2-4F91-A5F5-7A5111DB8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4"/>
          <a:stretch/>
        </p:blipFill>
        <p:spPr>
          <a:xfrm>
            <a:off x="3051619" y="2057401"/>
            <a:ext cx="6088762" cy="47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By Ethnicity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7AE7B-4BB7-4867-9B69-8184BB577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6"/>
          <a:stretch/>
        </p:blipFill>
        <p:spPr>
          <a:xfrm>
            <a:off x="2926224" y="2057401"/>
            <a:ext cx="6339552" cy="47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0789-1DBB-4FB1-A2E6-AF683644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Asians 2016 - 2019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5E2FE-F242-4963-98EA-725CFA84F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5"/>
          <a:stretch/>
        </p:blipFill>
        <p:spPr>
          <a:xfrm>
            <a:off x="1890682" y="2057401"/>
            <a:ext cx="8410636" cy="46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A2AC-8F9C-452C-AB9E-A9DDC1D5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African Americans 2016 - 2019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5C55B-AD8C-41B2-BE96-1727D49D6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1843056" y="2057401"/>
            <a:ext cx="8505887" cy="47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8481-14CB-4F05-BD4A-1A34E1CA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American Indians 2016 - 2019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0A486-7BA7-4E1B-B21A-67BA9EED8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4"/>
          <a:stretch/>
        </p:blipFill>
        <p:spPr>
          <a:xfrm>
            <a:off x="1895444" y="2057401"/>
            <a:ext cx="8401111" cy="45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46A993-0CFE-4323-A491-154E2848A405}"/>
              </a:ext>
            </a:extLst>
          </p:cNvPr>
          <p:cNvSpPr/>
          <p:nvPr/>
        </p:nvSpPr>
        <p:spPr>
          <a:xfrm>
            <a:off x="1533205" y="1614008"/>
            <a:ext cx="912558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00" dirty="0"/>
              <a:t>STAAR 3</a:t>
            </a:r>
            <a:r>
              <a:rPr lang="en-US" sz="6700" baseline="30000" dirty="0"/>
              <a:t>rd</a:t>
            </a:r>
            <a:r>
              <a:rPr lang="en-US" sz="6700" dirty="0"/>
              <a:t> Grade Reading</a:t>
            </a:r>
          </a:p>
          <a:p>
            <a:pPr algn="ctr"/>
            <a:r>
              <a:rPr lang="en-US" sz="6700" dirty="0"/>
              <a:t>Test Data </a:t>
            </a:r>
          </a:p>
          <a:p>
            <a:pPr algn="ctr"/>
            <a:r>
              <a:rPr lang="en-US" sz="6700" dirty="0"/>
              <a:t>Gender Disparities</a:t>
            </a:r>
          </a:p>
        </p:txBody>
      </p:sp>
    </p:spTree>
    <p:extLst>
      <p:ext uri="{BB962C8B-B14F-4D97-AF65-F5344CB8AC3E}">
        <p14:creationId xmlns:p14="http://schemas.microsoft.com/office/powerpoint/2010/main" val="318085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Females Vs. Males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3EB22-C427-4E92-B29F-172604E0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4" r="36062"/>
          <a:stretch/>
        </p:blipFill>
        <p:spPr>
          <a:xfrm>
            <a:off x="4890153" y="2057402"/>
            <a:ext cx="2411693" cy="46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12FB-4089-4878-89AE-7A33EC8D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8018-3546-4303-952B-A12D0542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 &amp; Goals of Excel Beyond the Bell</a:t>
            </a:r>
          </a:p>
          <a:p>
            <a:r>
              <a:rPr lang="en-US" dirty="0"/>
              <a:t>What is Social Emotional Learning</a:t>
            </a:r>
          </a:p>
          <a:p>
            <a:r>
              <a:rPr lang="en-US" dirty="0"/>
              <a:t>Factors that Impact Social Emotional Learning</a:t>
            </a:r>
          </a:p>
          <a:p>
            <a:r>
              <a:rPr lang="en-US" dirty="0"/>
              <a:t>How Social Emotional Learning Impacts Academic Performance</a:t>
            </a:r>
          </a:p>
          <a:p>
            <a:r>
              <a:rPr lang="en-US" dirty="0"/>
              <a:t>STAAR 3</a:t>
            </a:r>
            <a:r>
              <a:rPr lang="en-US" baseline="30000" dirty="0"/>
              <a:t>rd</a:t>
            </a:r>
            <a:r>
              <a:rPr lang="en-US" dirty="0"/>
              <a:t> Grade Reading Test Data for 2016 - 2019</a:t>
            </a:r>
          </a:p>
          <a:p>
            <a:r>
              <a:rPr lang="en-US" dirty="0"/>
              <a:t>Summary from the Data</a:t>
            </a:r>
          </a:p>
          <a:p>
            <a:r>
              <a:rPr lang="en-US" dirty="0"/>
              <a:t>Discussion/Action Plan on How to Improve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Cited Sources and Credits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4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Females Vs. Males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7C916-0C98-4C5B-AB45-D15124C7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98"/>
          <a:stretch/>
        </p:blipFill>
        <p:spPr>
          <a:xfrm>
            <a:off x="3696467" y="2057401"/>
            <a:ext cx="4799066" cy="46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Females Vs. Males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ED9AA-D6F9-4862-953E-8C619F1D0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96"/>
          <a:stretch/>
        </p:blipFill>
        <p:spPr>
          <a:xfrm>
            <a:off x="3586267" y="2057401"/>
            <a:ext cx="5019466" cy="46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9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08B4-D6C0-4D6D-8F8A-9CF12E5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Females Vs. Males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789BC-D5F3-4B48-9657-5D5E1B347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3"/>
          <a:stretch/>
        </p:blipFill>
        <p:spPr>
          <a:xfrm>
            <a:off x="3676355" y="2057401"/>
            <a:ext cx="4839290" cy="46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8E42C-C658-45C7-846C-267FBC63316E}"/>
              </a:ext>
            </a:extLst>
          </p:cNvPr>
          <p:cNvSpPr/>
          <p:nvPr/>
        </p:nvSpPr>
        <p:spPr>
          <a:xfrm>
            <a:off x="1726519" y="1098507"/>
            <a:ext cx="8738962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700" dirty="0"/>
              <a:t>STAAR 3</a:t>
            </a:r>
            <a:r>
              <a:rPr lang="en-US" sz="6700" baseline="30000" dirty="0"/>
              <a:t>rd</a:t>
            </a:r>
            <a:r>
              <a:rPr lang="en-US" sz="6700" dirty="0"/>
              <a:t> Grade Reading</a:t>
            </a:r>
          </a:p>
          <a:p>
            <a:pPr algn="ctr"/>
            <a:r>
              <a:rPr lang="en-US" sz="6700" dirty="0"/>
              <a:t>Test Data </a:t>
            </a:r>
          </a:p>
          <a:p>
            <a:pPr algn="ctr"/>
            <a:r>
              <a:rPr lang="en-US" sz="6700" dirty="0"/>
              <a:t>Disparities of Various Sub-Populations</a:t>
            </a:r>
          </a:p>
        </p:txBody>
      </p:sp>
    </p:spTree>
    <p:extLst>
      <p:ext uri="{BB962C8B-B14F-4D97-AF65-F5344CB8AC3E}">
        <p14:creationId xmlns:p14="http://schemas.microsoft.com/office/powerpoint/2010/main" val="391024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FE5F-5756-418E-B473-3B03D40A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Sub-Population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88F59-628B-4677-8F0E-C00B773F6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8"/>
          <a:stretch/>
        </p:blipFill>
        <p:spPr>
          <a:xfrm>
            <a:off x="3635097" y="2057401"/>
            <a:ext cx="4921805" cy="47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02B5-0E83-4F09-8D4C-AEFE7EE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Sub-Population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79BAB-63AE-4DA3-B4BB-3F95863E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5"/>
          <a:stretch/>
        </p:blipFill>
        <p:spPr>
          <a:xfrm>
            <a:off x="2300259" y="2057401"/>
            <a:ext cx="7591481" cy="46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9616-7A1B-4BE1-BD63-98A6EADA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Sub-Population 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075AD-799F-4F8E-8904-17BF1912E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/>
          <a:stretch/>
        </p:blipFill>
        <p:spPr>
          <a:xfrm>
            <a:off x="2357410" y="2057401"/>
            <a:ext cx="747718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ECD0-34E1-4D47-A647-1CF5BF45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Sub-Population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1028-E959-4C22-B061-A380613B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2"/>
          <a:stretch/>
        </p:blipFill>
        <p:spPr>
          <a:xfrm>
            <a:off x="2285972" y="2057401"/>
            <a:ext cx="7620056" cy="47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375C-4770-48C5-AE8F-E6C11EF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795E-22C1-435C-BD33-FE16D9B3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56813"/>
          </a:xfrm>
        </p:spPr>
        <p:txBody>
          <a:bodyPr>
            <a:normAutofit/>
          </a:bodyPr>
          <a:lstStyle/>
          <a:p>
            <a:r>
              <a:rPr lang="en-US" dirty="0"/>
              <a:t>Overall, the 2016 – 2019 data shows that there is typically a -3% difference between Bexar County students and the rest of the state</a:t>
            </a:r>
          </a:p>
          <a:p>
            <a:r>
              <a:rPr lang="en-US" dirty="0"/>
              <a:t>There is an 8% disparity between the economically disadvantaged students and Bexar County overall</a:t>
            </a:r>
          </a:p>
          <a:p>
            <a:r>
              <a:rPr lang="en-US" dirty="0"/>
              <a:t>Asians are the highest scoring ethnicity in Bexar County for 2016 – 2019 </a:t>
            </a:r>
          </a:p>
          <a:p>
            <a:r>
              <a:rPr lang="en-US" dirty="0"/>
              <a:t>African Americans showed improvement from 2016 - 2019 for approaches and masters</a:t>
            </a:r>
          </a:p>
          <a:p>
            <a:r>
              <a:rPr lang="en-US" dirty="0"/>
              <a:t>American Indians are the lowest scoring ethnicity in Bexar County for 2016 - 2019</a:t>
            </a:r>
          </a:p>
          <a:p>
            <a:r>
              <a:rPr lang="en-US" dirty="0"/>
              <a:t>Females outscored males in 2016 – 2019 by at least 4% per 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27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C9DD-8982-4CBA-96D9-7A845E78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to Improve Results Using Social emotional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822C-9EDD-4039-94DF-5781A76C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81" y="1920854"/>
            <a:ext cx="10820400" cy="4531033"/>
          </a:xfrm>
        </p:spPr>
        <p:txBody>
          <a:bodyPr/>
          <a:lstStyle/>
          <a:p>
            <a:r>
              <a:rPr lang="en-US" dirty="0"/>
              <a:t>Establish trusting relationships with students (Be a mentor)</a:t>
            </a:r>
          </a:p>
          <a:p>
            <a:pPr lvl="1"/>
            <a:r>
              <a:rPr lang="en-US" dirty="0"/>
              <a:t>Listen to students &amp; their needs/concerns</a:t>
            </a:r>
          </a:p>
          <a:p>
            <a:pPr lvl="1"/>
            <a:r>
              <a:rPr lang="en-US" dirty="0"/>
              <a:t>Find out what students are passionate about</a:t>
            </a:r>
          </a:p>
          <a:p>
            <a:pPr lvl="1"/>
            <a:r>
              <a:rPr lang="en-US" dirty="0"/>
              <a:t>Know your student’s strengths and weaknesses</a:t>
            </a:r>
          </a:p>
          <a:p>
            <a:r>
              <a:rPr lang="en-US" dirty="0"/>
              <a:t>Have a clear plan for Response to Intervention (RTI)</a:t>
            </a:r>
          </a:p>
          <a:p>
            <a:pPr lvl="1"/>
            <a:r>
              <a:rPr lang="en-US" dirty="0"/>
              <a:t>Track progress toward goals</a:t>
            </a:r>
          </a:p>
          <a:p>
            <a:pPr lvl="1"/>
            <a:r>
              <a:rPr lang="en-US" dirty="0"/>
              <a:t>Recognize and celebrate successes</a:t>
            </a:r>
          </a:p>
          <a:p>
            <a:pPr lvl="1"/>
            <a:r>
              <a:rPr lang="en-US" dirty="0"/>
              <a:t>Be clear with students</a:t>
            </a:r>
          </a:p>
          <a:p>
            <a:r>
              <a:rPr lang="en-US" dirty="0"/>
              <a:t>What are some ways that we can target American Indians, males and the sub-population group?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956C-5ED6-47A0-80E5-BF8FDBDB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Beyond the Bell’s Mission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5058-274F-4A18-9ECB-CB4B0EF3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Mission</a:t>
            </a:r>
            <a:r>
              <a:rPr lang="en-US" dirty="0"/>
              <a:t>:  Excel Beyond the Bell SA ensures that every child will have access to the Out of School Time enrichment they need to become a healthy, resilient and engaged member of society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Maximizing youth development professional proficiency in asset and relationship building</a:t>
            </a:r>
          </a:p>
          <a:p>
            <a:r>
              <a:rPr lang="en-US" dirty="0"/>
              <a:t>Expanding access to developmental relationships citywide</a:t>
            </a:r>
          </a:p>
          <a:p>
            <a:r>
              <a:rPr lang="en-US" dirty="0"/>
              <a:t>Advocating for San Antonio to become a developmental city</a:t>
            </a:r>
          </a:p>
        </p:txBody>
      </p:sp>
    </p:spTree>
    <p:extLst>
      <p:ext uri="{BB962C8B-B14F-4D97-AF65-F5344CB8AC3E}">
        <p14:creationId xmlns:p14="http://schemas.microsoft.com/office/powerpoint/2010/main" val="6987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64BF-F0BC-40E9-9C8D-F48D721F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9AF1-1DE1-42E2-A463-88E38830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though data and scores are important, building relationships with students is the connection that can really make the difference in the lives and career outcomes of students</a:t>
            </a:r>
          </a:p>
          <a:p>
            <a:r>
              <a:rPr lang="en-US" dirty="0"/>
              <a:t>Social emotional learning can impact students in ways that will go far beyond academics</a:t>
            </a:r>
          </a:p>
          <a:p>
            <a:r>
              <a:rPr lang="en-US" dirty="0"/>
              <a:t>Social emotional learning can increase the likelihood that a student will:</a:t>
            </a:r>
          </a:p>
          <a:p>
            <a:pPr lvl="1"/>
            <a:r>
              <a:rPr lang="en-US" dirty="0"/>
              <a:t>Graduate high school</a:t>
            </a:r>
          </a:p>
          <a:p>
            <a:pPr lvl="1"/>
            <a:r>
              <a:rPr lang="en-US" dirty="0"/>
              <a:t>Have better mental health</a:t>
            </a:r>
          </a:p>
          <a:p>
            <a:pPr lvl="1"/>
            <a:r>
              <a:rPr lang="en-US" dirty="0"/>
              <a:t>Have more positive relationships</a:t>
            </a:r>
          </a:p>
          <a:p>
            <a:pPr lvl="1"/>
            <a:r>
              <a:rPr lang="en-US" dirty="0"/>
              <a:t>Decrease criminal behavior </a:t>
            </a:r>
          </a:p>
          <a:p>
            <a:pPr lvl="1"/>
            <a:r>
              <a:rPr lang="en-US" dirty="0"/>
              <a:t>Become positive contributing members of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22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4F1E-8946-40C2-8C14-02260B16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15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8214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01FD-BD29-48CE-8F25-5960BC4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Cited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AFA6-B7EA-4C8B-8B59-4D99497D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4031"/>
            <a:ext cx="10820400" cy="4334653"/>
          </a:xfrm>
        </p:spPr>
        <p:txBody>
          <a:bodyPr>
            <a:normAutofit/>
          </a:bodyPr>
          <a:lstStyle/>
          <a:p>
            <a:r>
              <a:rPr lang="en-US" sz="1200" dirty="0"/>
              <a:t>Chiaki </a:t>
            </a:r>
            <a:r>
              <a:rPr lang="en-US" sz="1200" dirty="0" err="1"/>
              <a:t>Konishi</a:t>
            </a:r>
            <a:r>
              <a:rPr lang="en-US" sz="1200" dirty="0"/>
              <a:t> and Tracy K.Y. Wong, “Relationships and School Success: From a Social-Emotional Learning Perspective”, </a:t>
            </a:r>
            <a:r>
              <a:rPr lang="en-US" sz="1200" dirty="0" err="1"/>
              <a:t>IntechOpen</a:t>
            </a:r>
            <a:r>
              <a:rPr lang="en-US" sz="1200" dirty="0"/>
              <a:t>, September 19th 2018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https://www.intechopen.com/books/health-and-academic-achievement/relationships-and-school-success-from-a-social-emotional-learning-perspective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dirty="0"/>
              <a:t>John Payton Roger P. Weissberg Joseph A. </a:t>
            </a:r>
            <a:r>
              <a:rPr lang="en-US" sz="1200" dirty="0" err="1"/>
              <a:t>Durlak</a:t>
            </a:r>
            <a:r>
              <a:rPr lang="en-US" sz="1200" dirty="0"/>
              <a:t> Allison B. </a:t>
            </a:r>
            <a:r>
              <a:rPr lang="en-US" sz="1200" dirty="0" err="1"/>
              <a:t>Dymnicki</a:t>
            </a:r>
            <a:r>
              <a:rPr lang="en-US" sz="1200" dirty="0"/>
              <a:t> Rebecca D. Taylor </a:t>
            </a:r>
            <a:r>
              <a:rPr lang="en-US" sz="1200" dirty="0" err="1"/>
              <a:t>Kriston</a:t>
            </a:r>
            <a:r>
              <a:rPr lang="en-US" sz="1200" dirty="0"/>
              <a:t> B. </a:t>
            </a:r>
            <a:r>
              <a:rPr lang="en-US" sz="1200" dirty="0" err="1"/>
              <a:t>Schellinger</a:t>
            </a:r>
            <a:r>
              <a:rPr lang="en-US" sz="1200" dirty="0"/>
              <a:t> Molly </a:t>
            </a:r>
            <a:r>
              <a:rPr lang="en-US" sz="1200" dirty="0" err="1"/>
              <a:t>Pachan</a:t>
            </a:r>
            <a:r>
              <a:rPr lang="en-US" sz="1200" dirty="0"/>
              <a:t>, “The Positive Impact of Social and Emotional Learning for Kindergarten to Eighth-Grade Students”, Collaborative for Academic, Social and Emotional Learning, December 2008,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https://www.casel.org/wp-content/uploads/2016/08/PDF-4-the-positive-impact-of-social-and-emotional-learning-for-kindergarten-to-eighth-grade-students-executive-summary.pdf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Giancarlo </a:t>
            </a:r>
            <a:r>
              <a:rPr lang="en-US" sz="1200" dirty="0" err="1"/>
              <a:t>Brotto</a:t>
            </a:r>
            <a:r>
              <a:rPr lang="en-US" sz="1200" dirty="0"/>
              <a:t>, “The Future of Education Depends on Social Emotional Learning: Here’s Why”, </a:t>
            </a:r>
            <a:r>
              <a:rPr lang="en-US" sz="1200" dirty="0" err="1"/>
              <a:t>EdSurge</a:t>
            </a:r>
            <a:r>
              <a:rPr lang="en-US" sz="1200" dirty="0"/>
              <a:t>, 2011, </a:t>
            </a:r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https://www.edsurge.com/news/2018-06-04-the-future-of-education-depends-on-social-emotional-learning-here-s-why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Janelle Cox, “Teaching Strategies to Support Social Emotional Learning” K-12 Teachers Alliance, 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https://www.teachhub.com/teaching-strategies-support-social-emotional-learning</a:t>
            </a:r>
            <a:endParaRPr lang="en-US" sz="1200" dirty="0"/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492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C6F7-4B7A-40E2-BC6D-87992763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Social and Emotional Learning (SEL)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1BC5-3AF2-4553-8089-833BFAF3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Social and emotional learning is the process through which children and adults acquire the knowledge, attitudes, and skills to: </a:t>
            </a:r>
          </a:p>
          <a:p>
            <a:pPr marL="0" indent="0">
              <a:buNone/>
            </a:pPr>
            <a:r>
              <a:rPr lang="en-US" sz="2600" dirty="0"/>
              <a:t>• Recognize and manage their emotions</a:t>
            </a:r>
          </a:p>
          <a:p>
            <a:pPr marL="0" indent="0">
              <a:buNone/>
            </a:pPr>
            <a:r>
              <a:rPr lang="en-US" sz="2600" dirty="0"/>
              <a:t>• Set and achieve positive goals</a:t>
            </a:r>
          </a:p>
          <a:p>
            <a:pPr marL="0" indent="0">
              <a:buNone/>
            </a:pPr>
            <a:r>
              <a:rPr lang="en-US" sz="2600" dirty="0"/>
              <a:t>• Demonstrate caring and concern for others</a:t>
            </a:r>
          </a:p>
          <a:p>
            <a:pPr marL="0" indent="0">
              <a:buNone/>
            </a:pPr>
            <a:r>
              <a:rPr lang="en-US" sz="2600" dirty="0"/>
              <a:t>• Establish and maintain positive relationships</a:t>
            </a:r>
          </a:p>
          <a:p>
            <a:pPr marL="0" indent="0">
              <a:buNone/>
            </a:pPr>
            <a:r>
              <a:rPr lang="en-US" sz="2600" dirty="0"/>
              <a:t>• Make responsible decisions </a:t>
            </a:r>
          </a:p>
          <a:p>
            <a:pPr marL="0" indent="0">
              <a:buNone/>
            </a:pPr>
            <a:r>
              <a:rPr lang="en-US" sz="2600" dirty="0"/>
              <a:t>• Handle interpersonal situations effectively</a:t>
            </a:r>
          </a:p>
        </p:txBody>
      </p:sp>
    </p:spTree>
    <p:extLst>
      <p:ext uri="{BB962C8B-B14F-4D97-AF65-F5344CB8AC3E}">
        <p14:creationId xmlns:p14="http://schemas.microsoft.com/office/powerpoint/2010/main" val="39081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C83-E3F9-49AF-8E41-6390C59C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932" y="764373"/>
            <a:ext cx="9223268" cy="1293028"/>
          </a:xfrm>
        </p:spPr>
        <p:txBody>
          <a:bodyPr/>
          <a:lstStyle/>
          <a:p>
            <a:r>
              <a:rPr lang="en-US" dirty="0"/>
              <a:t>Factors That Impact </a:t>
            </a:r>
            <a:br>
              <a:rPr lang="en-US" dirty="0"/>
            </a:br>
            <a:r>
              <a:rPr lang="en-US" dirty="0"/>
              <a:t>Social Emotional Learning(SEL)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FB8-6CA7-4FD1-9B02-642A6B17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875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Relationships with Teachers</a:t>
            </a:r>
          </a:p>
          <a:p>
            <a:pPr lvl="1"/>
            <a:r>
              <a:rPr lang="en-US" sz="2800" dirty="0"/>
              <a:t>Quality relationships with teachers</a:t>
            </a:r>
          </a:p>
          <a:p>
            <a:pPr lvl="1"/>
            <a:r>
              <a:rPr lang="en-US" sz="2800" dirty="0"/>
              <a:t>Mentoring</a:t>
            </a:r>
          </a:p>
          <a:p>
            <a:r>
              <a:rPr lang="en-US" sz="2800" dirty="0"/>
              <a:t>Relationship with Peers</a:t>
            </a:r>
          </a:p>
          <a:p>
            <a:pPr lvl="1"/>
            <a:r>
              <a:rPr lang="en-US" sz="2800" dirty="0"/>
              <a:t>Good connections with other students</a:t>
            </a:r>
          </a:p>
          <a:p>
            <a:pPr lvl="1"/>
            <a:r>
              <a:rPr lang="en-US" sz="2800" dirty="0"/>
              <a:t>Bullying</a:t>
            </a:r>
          </a:p>
          <a:p>
            <a:pPr lvl="1"/>
            <a:r>
              <a:rPr lang="en-US" sz="2800" dirty="0"/>
              <a:t>Isolation</a:t>
            </a:r>
          </a:p>
          <a:p>
            <a:r>
              <a:rPr lang="en-US" sz="2800" dirty="0"/>
              <a:t>Family Involvement</a:t>
            </a:r>
          </a:p>
          <a:p>
            <a:pPr lvl="1"/>
            <a:r>
              <a:rPr lang="en-US" sz="2800" dirty="0"/>
              <a:t>Home environment</a:t>
            </a:r>
          </a:p>
          <a:p>
            <a:pPr lvl="1"/>
            <a:r>
              <a:rPr lang="en-US" sz="2800" dirty="0"/>
              <a:t>Support for learning at home</a:t>
            </a:r>
          </a:p>
          <a:p>
            <a:pPr lvl="1"/>
            <a:r>
              <a:rPr lang="en-US" sz="2800" dirty="0"/>
              <a:t>Collaborating with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669174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7076-9C4D-4E40-ABEF-27F697F2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Social Emotional Learning Impacts Academic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AF45D1-FACB-4B86-8837-DDE5274B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22205"/>
              </p:ext>
            </p:extLst>
          </p:nvPr>
        </p:nvGraphicFramePr>
        <p:xfrm>
          <a:off x="1097484" y="2473175"/>
          <a:ext cx="9997031" cy="360381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331631">
                  <a:extLst>
                    <a:ext uri="{9D8B030D-6E8A-4147-A177-3AD203B41FA5}">
                      <a16:colId xmlns:a16="http://schemas.microsoft.com/office/drawing/2014/main" val="4261281675"/>
                    </a:ext>
                  </a:extLst>
                </a:gridCol>
                <a:gridCol w="3332700">
                  <a:extLst>
                    <a:ext uri="{9D8B030D-6E8A-4147-A177-3AD203B41FA5}">
                      <a16:colId xmlns:a16="http://schemas.microsoft.com/office/drawing/2014/main" val="1995710214"/>
                    </a:ext>
                  </a:extLst>
                </a:gridCol>
                <a:gridCol w="3332700">
                  <a:extLst>
                    <a:ext uri="{9D8B030D-6E8A-4147-A177-3AD203B41FA5}">
                      <a16:colId xmlns:a16="http://schemas.microsoft.com/office/drawing/2014/main" val="3858250282"/>
                    </a:ext>
                  </a:extLst>
                </a:gridCol>
              </a:tblGrid>
              <a:tr h="652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Percentage Advantage per Student with SEL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Monetary Benefit Per Student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618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Achievement Scores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+ 11 to + 17 percentile points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281361"/>
                  </a:ext>
                </a:extLst>
              </a:tr>
              <a:tr h="350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College Degrees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+ 11%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$1,138,054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245825"/>
                  </a:ext>
                </a:extLst>
              </a:tr>
              <a:tr h="31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College Attendance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+ 11%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$637,621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0325777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School Graduation Rates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+ 6%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$367,687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693697"/>
                  </a:ext>
                </a:extLst>
              </a:tr>
              <a:tr h="319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 Diagnosis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$9,940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212149"/>
                  </a:ext>
                </a:extLst>
              </a:tr>
              <a:tr h="31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School Dropouts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- 7.5 to -26%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786159"/>
                  </a:ext>
                </a:extLst>
              </a:tr>
              <a:tr h="31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Arrests</a:t>
                      </a:r>
                      <a:endParaRPr lang="en-US" sz="1600" b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- 19%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$175,702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608445"/>
                  </a:ext>
                </a:extLst>
              </a:tr>
              <a:tr h="3487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Clinical Mental Health Disorder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- 13.5%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307330"/>
                  </a:ext>
                </a:extLst>
              </a:tr>
              <a:tr h="293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of Conduct Disorder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- 10%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$3,950,000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19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7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CD6-8A36-4DC0-90D6-D2E4F15D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6062"/>
            <a:ext cx="10820400" cy="41014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dirty="0"/>
              <a:t>STAAR 3</a:t>
            </a:r>
            <a:r>
              <a:rPr lang="en-US" sz="7200" baseline="30000" dirty="0"/>
              <a:t>rd</a:t>
            </a:r>
            <a:r>
              <a:rPr lang="en-US" sz="7200" dirty="0"/>
              <a:t> Grade Reading</a:t>
            </a:r>
          </a:p>
          <a:p>
            <a:pPr marL="0" indent="0" algn="ctr">
              <a:buNone/>
            </a:pPr>
            <a:r>
              <a:rPr lang="en-US" sz="7200" dirty="0"/>
              <a:t>Test Data </a:t>
            </a:r>
          </a:p>
          <a:p>
            <a:pPr marL="0" indent="0" algn="ctr">
              <a:buNone/>
            </a:pPr>
            <a:r>
              <a:rPr lang="en-US" sz="7200" dirty="0"/>
              <a:t>Bexar County </a:t>
            </a:r>
          </a:p>
          <a:p>
            <a:pPr marL="0" indent="0" algn="ctr">
              <a:buNone/>
            </a:pPr>
            <a:r>
              <a:rPr lang="en-US" sz="7200" dirty="0"/>
              <a:t>From 2016 to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7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E194-61F0-4A37-9749-8A37E88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</a:t>
            </a:r>
            <a:br>
              <a:rPr lang="en-US" dirty="0"/>
            </a:br>
            <a:r>
              <a:rPr lang="en-US" dirty="0"/>
              <a:t>Bexar County Vs. State 2016 - 2019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B3C14-4B39-467F-95F1-0DCC63A85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7"/>
          <a:stretch/>
        </p:blipFill>
        <p:spPr>
          <a:xfrm>
            <a:off x="1871631" y="2057401"/>
            <a:ext cx="8448737" cy="47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20B6-A226-4026-BE53-A527A26C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723" y="764373"/>
            <a:ext cx="9008477" cy="129302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grade reading Data </a:t>
            </a:r>
            <a:br>
              <a:rPr lang="en-US" dirty="0"/>
            </a:br>
            <a:r>
              <a:rPr lang="en-US" dirty="0"/>
              <a:t>Bexar County 2016 - 2019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9FD25-C10F-406D-A7E6-7A1973BCC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8"/>
          <a:stretch/>
        </p:blipFill>
        <p:spPr>
          <a:xfrm>
            <a:off x="1866869" y="2057401"/>
            <a:ext cx="8458262" cy="46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921</TotalTime>
  <Words>949</Words>
  <Application>Microsoft Office PowerPoint</Application>
  <PresentationFormat>Widescreen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Century Gothic</vt:lpstr>
      <vt:lpstr>Vapor Trail</vt:lpstr>
      <vt:lpstr>Social emotional learning and its Effects on student achievement</vt:lpstr>
      <vt:lpstr>Presentation Agenda</vt:lpstr>
      <vt:lpstr>Excel Beyond the Bell’s Mission &amp; Goals</vt:lpstr>
      <vt:lpstr>What is Social and Emotional Learning (SEL)</vt:lpstr>
      <vt:lpstr>Factors That Impact  Social Emotional Learning(SEL)</vt:lpstr>
      <vt:lpstr>How Does Social Emotional Learning Impacts Academic Performance</vt:lpstr>
      <vt:lpstr>PowerPoint Presentation</vt:lpstr>
      <vt:lpstr>3rd grade Reading Data Bexar County Vs. State 2016 - 2019</vt:lpstr>
      <vt:lpstr>3rd grade reading Data  Bexar County 2016 - 2019</vt:lpstr>
      <vt:lpstr>PowerPoint Presentation</vt:lpstr>
      <vt:lpstr>3rd grade Reading Data By Ethnicity 2016</vt:lpstr>
      <vt:lpstr>3rd grade Reading Data By Ethnicity 2017</vt:lpstr>
      <vt:lpstr>3rd grade Reading Data By Ethnicity 2018</vt:lpstr>
      <vt:lpstr>3rd grade Reading Data By Ethnicity 2019</vt:lpstr>
      <vt:lpstr>3rd grade Reading Data Asians 2016 - 2019</vt:lpstr>
      <vt:lpstr>3rd grade Reading Data African Americans 2016 - 2019</vt:lpstr>
      <vt:lpstr>3rd grade Reading Data  American Indians 2016 - 2019</vt:lpstr>
      <vt:lpstr>PowerPoint Presentation</vt:lpstr>
      <vt:lpstr>3rd grade Reading Data  Females Vs. Males 2016</vt:lpstr>
      <vt:lpstr>3rd grade Reading Data  Females Vs. Males 2017</vt:lpstr>
      <vt:lpstr>3rd grade Reading Data  Females Vs. Males 2018</vt:lpstr>
      <vt:lpstr>3rd grade Reading Data  Females Vs. Males 2019</vt:lpstr>
      <vt:lpstr>PowerPoint Presentation</vt:lpstr>
      <vt:lpstr>3rd grade Reading Data  Sub-Population 2016</vt:lpstr>
      <vt:lpstr>3rd grade Reading Data  Sub-Population 2017</vt:lpstr>
      <vt:lpstr>3rd grade Reading Data  Sub-Population 2018</vt:lpstr>
      <vt:lpstr>3rd grade Reading Data  Sub-Population 2019</vt:lpstr>
      <vt:lpstr>Summary</vt:lpstr>
      <vt:lpstr>Strategies to Improve Results Using Social emotional Learning</vt:lpstr>
      <vt:lpstr>Conclusion</vt:lpstr>
      <vt:lpstr>PowerPoint Presentation</vt:lpstr>
      <vt:lpstr>Credits and Cited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grade staar scores</dc:title>
  <dc:creator>Sherlin Whaley</dc:creator>
  <cp:lastModifiedBy>Sherlin Whaley</cp:lastModifiedBy>
  <cp:revision>119</cp:revision>
  <dcterms:created xsi:type="dcterms:W3CDTF">2020-01-11T18:08:53Z</dcterms:created>
  <dcterms:modified xsi:type="dcterms:W3CDTF">2020-01-21T12:49:28Z</dcterms:modified>
</cp:coreProperties>
</file>