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4"/>
  </p:sldMasterIdLst>
  <p:notesMasterIdLst>
    <p:notesMasterId r:id="rId88"/>
  </p:notesMasterIdLst>
  <p:sldIdLst>
    <p:sldId id="262" r:id="rId5"/>
    <p:sldId id="567" r:id="rId6"/>
    <p:sldId id="570" r:id="rId7"/>
    <p:sldId id="571" r:id="rId8"/>
    <p:sldId id="568" r:id="rId9"/>
    <p:sldId id="565" r:id="rId10"/>
    <p:sldId id="566" r:id="rId11"/>
    <p:sldId id="556" r:id="rId12"/>
    <p:sldId id="569" r:id="rId13"/>
    <p:sldId id="572" r:id="rId14"/>
    <p:sldId id="573" r:id="rId15"/>
    <p:sldId id="574" r:id="rId16"/>
    <p:sldId id="575" r:id="rId17"/>
    <p:sldId id="576" r:id="rId18"/>
    <p:sldId id="577" r:id="rId19"/>
    <p:sldId id="578" r:id="rId20"/>
    <p:sldId id="557" r:id="rId21"/>
    <p:sldId id="564" r:id="rId22"/>
    <p:sldId id="558" r:id="rId23"/>
    <p:sldId id="561" r:id="rId24"/>
    <p:sldId id="562" r:id="rId25"/>
    <p:sldId id="563" r:id="rId26"/>
    <p:sldId id="495" r:id="rId27"/>
    <p:sldId id="501" r:id="rId28"/>
    <p:sldId id="504" r:id="rId29"/>
    <p:sldId id="505" r:id="rId30"/>
    <p:sldId id="507" r:id="rId31"/>
    <p:sldId id="458" r:id="rId32"/>
    <p:sldId id="459" r:id="rId33"/>
    <p:sldId id="460" r:id="rId34"/>
    <p:sldId id="461" r:id="rId35"/>
    <p:sldId id="455" r:id="rId36"/>
    <p:sldId id="462" r:id="rId37"/>
    <p:sldId id="463" r:id="rId38"/>
    <p:sldId id="421" r:id="rId39"/>
    <p:sldId id="579" r:id="rId40"/>
    <p:sldId id="422" r:id="rId41"/>
    <p:sldId id="423" r:id="rId42"/>
    <p:sldId id="424" r:id="rId43"/>
    <p:sldId id="425" r:id="rId44"/>
    <p:sldId id="426" r:id="rId45"/>
    <p:sldId id="532" r:id="rId46"/>
    <p:sldId id="427" r:id="rId47"/>
    <p:sldId id="428" r:id="rId48"/>
    <p:sldId id="429" r:id="rId49"/>
    <p:sldId id="431" r:id="rId50"/>
    <p:sldId id="432" r:id="rId51"/>
    <p:sldId id="433" r:id="rId52"/>
    <p:sldId id="434" r:id="rId53"/>
    <p:sldId id="534" r:id="rId54"/>
    <p:sldId id="535" r:id="rId55"/>
    <p:sldId id="536" r:id="rId56"/>
    <p:sldId id="537" r:id="rId57"/>
    <p:sldId id="538" r:id="rId58"/>
    <p:sldId id="539" r:id="rId59"/>
    <p:sldId id="533" r:id="rId60"/>
    <p:sldId id="435" r:id="rId61"/>
    <p:sldId id="414" r:id="rId62"/>
    <p:sldId id="540" r:id="rId63"/>
    <p:sldId id="541" r:id="rId64"/>
    <p:sldId id="545" r:id="rId65"/>
    <p:sldId id="542" r:id="rId66"/>
    <p:sldId id="543" r:id="rId67"/>
    <p:sldId id="544" r:id="rId68"/>
    <p:sldId id="546" r:id="rId69"/>
    <p:sldId id="547" r:id="rId70"/>
    <p:sldId id="548" r:id="rId71"/>
    <p:sldId id="549" r:id="rId72"/>
    <p:sldId id="550" r:id="rId73"/>
    <p:sldId id="551" r:id="rId74"/>
    <p:sldId id="552" r:id="rId75"/>
    <p:sldId id="553" r:id="rId76"/>
    <p:sldId id="554" r:id="rId77"/>
    <p:sldId id="555" r:id="rId78"/>
    <p:sldId id="589" r:id="rId79"/>
    <p:sldId id="580" r:id="rId80"/>
    <p:sldId id="581" r:id="rId81"/>
    <p:sldId id="582" r:id="rId82"/>
    <p:sldId id="583" r:id="rId83"/>
    <p:sldId id="584" r:id="rId84"/>
    <p:sldId id="585" r:id="rId85"/>
    <p:sldId id="586" r:id="rId86"/>
    <p:sldId id="266" r:id="rId8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E8"/>
    <a:srgbClr val="000099"/>
    <a:srgbClr val="FFFF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9" d="100"/>
          <a:sy n="59" d="100"/>
        </p:scale>
        <p:origin x="1484" y="28"/>
      </p:cViewPr>
      <p:guideLst>
        <p:guide orient="horz" pos="2160"/>
        <p:guide pos="2880"/>
      </p:guideLst>
    </p:cSldViewPr>
  </p:slideViewPr>
  <p:notesTextViewPr>
    <p:cViewPr>
      <p:scale>
        <a:sx n="1" d="1"/>
        <a:sy n="1" d="1"/>
      </p:scale>
      <p:origin x="0" y="0"/>
    </p:cViewPr>
  </p:notesTextViewPr>
  <p:sorterViewPr>
    <p:cViewPr>
      <p:scale>
        <a:sx n="164" d="100"/>
        <a:sy n="164" d="100"/>
      </p:scale>
      <p:origin x="0" y="-386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it, Ashutosh" userId="S::apalit@deloitte.com::3372c424-bd17-46bb-a84a-54f3e7f20d4e" providerId="AD" clId="Web-{EE543A9C-0134-BB74-A701-478325E22ED3}"/>
    <pc:docChg chg="mod">
      <pc:chgData name="Palit, Ashutosh" userId="S::apalit@deloitte.com::3372c424-bd17-46bb-a84a-54f3e7f20d4e" providerId="AD" clId="Web-{EE543A9C-0134-BB74-A701-478325E22ED3}" dt="2024-03-05T08:55:39.673" v="0" actId="33475"/>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4887A5-3DFD-4E3A-BC7C-2AA6B4EFEC37}" type="doc">
      <dgm:prSet loTypeId="urn:microsoft.com/office/officeart/2005/8/layout/hierarchy2" loCatId="hierarchy" qsTypeId="urn:microsoft.com/office/officeart/2005/8/quickstyle/simple1" qsCatId="simple" csTypeId="urn:microsoft.com/office/officeart/2005/8/colors/accent0_2" csCatId="mainScheme" phldr="1"/>
      <dgm:spPr/>
      <dgm:t>
        <a:bodyPr/>
        <a:lstStyle/>
        <a:p>
          <a:endParaRPr lang="en-US"/>
        </a:p>
      </dgm:t>
    </dgm:pt>
    <dgm:pt modelId="{4BABA83C-3D50-48AD-B7B9-709BEAFF7B29}">
      <dgm:prSet phldrT="[Text]"/>
      <dgm:spPr/>
      <dgm:t>
        <a:bodyPr/>
        <a:lstStyle/>
        <a:p>
          <a:r>
            <a:rPr lang="en-US" dirty="0"/>
            <a:t>Recommender System</a:t>
          </a:r>
        </a:p>
      </dgm:t>
    </dgm:pt>
    <dgm:pt modelId="{6B7C7540-16A8-469B-9CA2-BFE0F1A508D4}" type="parTrans" cxnId="{9BEA078D-BD2C-4C21-A413-A23B83093DA9}">
      <dgm:prSet/>
      <dgm:spPr/>
      <dgm:t>
        <a:bodyPr/>
        <a:lstStyle/>
        <a:p>
          <a:endParaRPr lang="en-US"/>
        </a:p>
      </dgm:t>
    </dgm:pt>
    <dgm:pt modelId="{25AE45B8-F7F7-48A4-8150-C97169EA882A}" type="sibTrans" cxnId="{9BEA078D-BD2C-4C21-A413-A23B83093DA9}">
      <dgm:prSet/>
      <dgm:spPr/>
      <dgm:t>
        <a:bodyPr/>
        <a:lstStyle/>
        <a:p>
          <a:endParaRPr lang="en-US"/>
        </a:p>
      </dgm:t>
    </dgm:pt>
    <dgm:pt modelId="{35ED1D10-3792-47FD-B9BC-9C428565C5D0}">
      <dgm:prSet phldrT="[Text]"/>
      <dgm:spPr/>
      <dgm:t>
        <a:bodyPr/>
        <a:lstStyle/>
        <a:p>
          <a:r>
            <a:rPr lang="en-US" dirty="0"/>
            <a:t>Content Based</a:t>
          </a:r>
        </a:p>
      </dgm:t>
    </dgm:pt>
    <dgm:pt modelId="{4251D59D-FA92-4556-95CC-C7ADDA9AE950}" type="parTrans" cxnId="{5B284C45-7A8D-47E2-A94E-E6E9034A041D}">
      <dgm:prSet/>
      <dgm:spPr/>
      <dgm:t>
        <a:bodyPr/>
        <a:lstStyle/>
        <a:p>
          <a:endParaRPr lang="en-US"/>
        </a:p>
      </dgm:t>
    </dgm:pt>
    <dgm:pt modelId="{B323BD2F-1A4F-4888-BF14-87603668EE68}" type="sibTrans" cxnId="{5B284C45-7A8D-47E2-A94E-E6E9034A041D}">
      <dgm:prSet/>
      <dgm:spPr/>
      <dgm:t>
        <a:bodyPr/>
        <a:lstStyle/>
        <a:p>
          <a:endParaRPr lang="en-US"/>
        </a:p>
      </dgm:t>
    </dgm:pt>
    <dgm:pt modelId="{B07B7FE5-29A4-489A-B13A-2879E4557162}">
      <dgm:prSet phldrT="[Text]"/>
      <dgm:spPr/>
      <dgm:t>
        <a:bodyPr/>
        <a:lstStyle/>
        <a:p>
          <a:r>
            <a:rPr lang="en-US" dirty="0"/>
            <a:t>Collaborative Filtering</a:t>
          </a:r>
        </a:p>
      </dgm:t>
    </dgm:pt>
    <dgm:pt modelId="{890F18F1-20D0-42E7-BC28-F9A2B1258A24}" type="parTrans" cxnId="{4F706A4D-AB52-42A7-B510-88236A454671}">
      <dgm:prSet/>
      <dgm:spPr/>
      <dgm:t>
        <a:bodyPr/>
        <a:lstStyle/>
        <a:p>
          <a:endParaRPr lang="en-US"/>
        </a:p>
      </dgm:t>
    </dgm:pt>
    <dgm:pt modelId="{DA112550-93B5-4878-BDF5-B13B8D71BEF1}" type="sibTrans" cxnId="{4F706A4D-AB52-42A7-B510-88236A454671}">
      <dgm:prSet/>
      <dgm:spPr/>
      <dgm:t>
        <a:bodyPr/>
        <a:lstStyle/>
        <a:p>
          <a:endParaRPr lang="en-US"/>
        </a:p>
      </dgm:t>
    </dgm:pt>
    <dgm:pt modelId="{2F5C23E5-6E9B-4963-A5B5-5E4E7A70001B}">
      <dgm:prSet phldrT="[Text]"/>
      <dgm:spPr/>
      <dgm:t>
        <a:bodyPr/>
        <a:lstStyle/>
        <a:p>
          <a:r>
            <a:rPr lang="en-US" dirty="0"/>
            <a:t>User Based</a:t>
          </a:r>
        </a:p>
      </dgm:t>
    </dgm:pt>
    <dgm:pt modelId="{93C370AE-3282-496E-B4E5-1E8B021156BA}" type="parTrans" cxnId="{C7B96F7F-EFCC-464C-8A91-93166B73AFE6}">
      <dgm:prSet/>
      <dgm:spPr/>
      <dgm:t>
        <a:bodyPr/>
        <a:lstStyle/>
        <a:p>
          <a:endParaRPr lang="en-US"/>
        </a:p>
      </dgm:t>
    </dgm:pt>
    <dgm:pt modelId="{8E3BBD3C-9439-49B6-B1E9-F4ECA86C897F}" type="sibTrans" cxnId="{C7B96F7F-EFCC-464C-8A91-93166B73AFE6}">
      <dgm:prSet/>
      <dgm:spPr/>
      <dgm:t>
        <a:bodyPr/>
        <a:lstStyle/>
        <a:p>
          <a:endParaRPr lang="en-US"/>
        </a:p>
      </dgm:t>
    </dgm:pt>
    <dgm:pt modelId="{AB58EB16-3DD3-4984-AAC4-4C2BFF4250F2}">
      <dgm:prSet/>
      <dgm:spPr/>
      <dgm:t>
        <a:bodyPr/>
        <a:lstStyle/>
        <a:p>
          <a:r>
            <a:rPr lang="en-US" dirty="0"/>
            <a:t>Item Based</a:t>
          </a:r>
        </a:p>
      </dgm:t>
    </dgm:pt>
    <dgm:pt modelId="{37B4E15E-2442-4357-9BEE-CBC20D509CA9}" type="parTrans" cxnId="{1C47337C-266A-47C0-8781-3358A700FA46}">
      <dgm:prSet/>
      <dgm:spPr/>
      <dgm:t>
        <a:bodyPr/>
        <a:lstStyle/>
        <a:p>
          <a:endParaRPr lang="en-US"/>
        </a:p>
      </dgm:t>
    </dgm:pt>
    <dgm:pt modelId="{308F44A8-A5EB-4D1A-8410-25C4E5435DD6}" type="sibTrans" cxnId="{1C47337C-266A-47C0-8781-3358A700FA46}">
      <dgm:prSet/>
      <dgm:spPr/>
      <dgm:t>
        <a:bodyPr/>
        <a:lstStyle/>
        <a:p>
          <a:endParaRPr lang="en-US"/>
        </a:p>
      </dgm:t>
    </dgm:pt>
    <dgm:pt modelId="{05B53038-DE77-41A2-BD3C-D01BB40F8DD5}" type="pres">
      <dgm:prSet presAssocID="{E54887A5-3DFD-4E3A-BC7C-2AA6B4EFEC37}" presName="diagram" presStyleCnt="0">
        <dgm:presLayoutVars>
          <dgm:chPref val="1"/>
          <dgm:dir/>
          <dgm:animOne val="branch"/>
          <dgm:animLvl val="lvl"/>
          <dgm:resizeHandles val="exact"/>
        </dgm:presLayoutVars>
      </dgm:prSet>
      <dgm:spPr/>
    </dgm:pt>
    <dgm:pt modelId="{7D4A857B-7017-43F8-9E95-FDE199940D8B}" type="pres">
      <dgm:prSet presAssocID="{4BABA83C-3D50-48AD-B7B9-709BEAFF7B29}" presName="root1" presStyleCnt="0"/>
      <dgm:spPr/>
    </dgm:pt>
    <dgm:pt modelId="{0806E125-D3B8-471E-BAF2-3C833452C06F}" type="pres">
      <dgm:prSet presAssocID="{4BABA83C-3D50-48AD-B7B9-709BEAFF7B29}" presName="LevelOneTextNode" presStyleLbl="node0" presStyleIdx="0" presStyleCnt="1">
        <dgm:presLayoutVars>
          <dgm:chPref val="3"/>
        </dgm:presLayoutVars>
      </dgm:prSet>
      <dgm:spPr/>
    </dgm:pt>
    <dgm:pt modelId="{27E8D518-A2B4-4312-B2DD-696C1AF53248}" type="pres">
      <dgm:prSet presAssocID="{4BABA83C-3D50-48AD-B7B9-709BEAFF7B29}" presName="level2hierChild" presStyleCnt="0"/>
      <dgm:spPr/>
    </dgm:pt>
    <dgm:pt modelId="{190A8495-E33F-47B9-BF2B-CED586E82A36}" type="pres">
      <dgm:prSet presAssocID="{4251D59D-FA92-4556-95CC-C7ADDA9AE950}" presName="conn2-1" presStyleLbl="parChTrans1D2" presStyleIdx="0" presStyleCnt="2"/>
      <dgm:spPr/>
    </dgm:pt>
    <dgm:pt modelId="{B431B3B9-207E-491A-9CCD-651218A72881}" type="pres">
      <dgm:prSet presAssocID="{4251D59D-FA92-4556-95CC-C7ADDA9AE950}" presName="connTx" presStyleLbl="parChTrans1D2" presStyleIdx="0" presStyleCnt="2"/>
      <dgm:spPr/>
    </dgm:pt>
    <dgm:pt modelId="{2A51F70B-D236-447C-AD3D-A043A00C8321}" type="pres">
      <dgm:prSet presAssocID="{35ED1D10-3792-47FD-B9BC-9C428565C5D0}" presName="root2" presStyleCnt="0"/>
      <dgm:spPr/>
    </dgm:pt>
    <dgm:pt modelId="{FEFE7CF5-732F-4C9F-A18F-696100620969}" type="pres">
      <dgm:prSet presAssocID="{35ED1D10-3792-47FD-B9BC-9C428565C5D0}" presName="LevelTwoTextNode" presStyleLbl="node2" presStyleIdx="0" presStyleCnt="2">
        <dgm:presLayoutVars>
          <dgm:chPref val="3"/>
        </dgm:presLayoutVars>
      </dgm:prSet>
      <dgm:spPr/>
    </dgm:pt>
    <dgm:pt modelId="{83D0D62F-370D-49CF-A4C0-973CB9677605}" type="pres">
      <dgm:prSet presAssocID="{35ED1D10-3792-47FD-B9BC-9C428565C5D0}" presName="level3hierChild" presStyleCnt="0"/>
      <dgm:spPr/>
    </dgm:pt>
    <dgm:pt modelId="{9B067814-52E6-43FB-A186-8549C3397A37}" type="pres">
      <dgm:prSet presAssocID="{890F18F1-20D0-42E7-BC28-F9A2B1258A24}" presName="conn2-1" presStyleLbl="parChTrans1D2" presStyleIdx="1" presStyleCnt="2"/>
      <dgm:spPr/>
    </dgm:pt>
    <dgm:pt modelId="{85A796DC-D63B-4A67-B76F-C90783F88111}" type="pres">
      <dgm:prSet presAssocID="{890F18F1-20D0-42E7-BC28-F9A2B1258A24}" presName="connTx" presStyleLbl="parChTrans1D2" presStyleIdx="1" presStyleCnt="2"/>
      <dgm:spPr/>
    </dgm:pt>
    <dgm:pt modelId="{BF1375D4-DF57-4435-BE3F-C627BAB1C54A}" type="pres">
      <dgm:prSet presAssocID="{B07B7FE5-29A4-489A-B13A-2879E4557162}" presName="root2" presStyleCnt="0"/>
      <dgm:spPr/>
    </dgm:pt>
    <dgm:pt modelId="{196B5F6A-2421-4C0E-B065-62E6E8FD3260}" type="pres">
      <dgm:prSet presAssocID="{B07B7FE5-29A4-489A-B13A-2879E4557162}" presName="LevelTwoTextNode" presStyleLbl="node2" presStyleIdx="1" presStyleCnt="2">
        <dgm:presLayoutVars>
          <dgm:chPref val="3"/>
        </dgm:presLayoutVars>
      </dgm:prSet>
      <dgm:spPr/>
    </dgm:pt>
    <dgm:pt modelId="{8BAD982B-3DF4-4113-B073-6627E20C9D18}" type="pres">
      <dgm:prSet presAssocID="{B07B7FE5-29A4-489A-B13A-2879E4557162}" presName="level3hierChild" presStyleCnt="0"/>
      <dgm:spPr/>
    </dgm:pt>
    <dgm:pt modelId="{1FD81843-E8E4-4B8C-B4FB-567ADC45A9C5}" type="pres">
      <dgm:prSet presAssocID="{93C370AE-3282-496E-B4E5-1E8B021156BA}" presName="conn2-1" presStyleLbl="parChTrans1D3" presStyleIdx="0" presStyleCnt="2"/>
      <dgm:spPr/>
    </dgm:pt>
    <dgm:pt modelId="{AC627C22-C6D2-4A2F-BDF6-4ADFB105E4C2}" type="pres">
      <dgm:prSet presAssocID="{93C370AE-3282-496E-B4E5-1E8B021156BA}" presName="connTx" presStyleLbl="parChTrans1D3" presStyleIdx="0" presStyleCnt="2"/>
      <dgm:spPr/>
    </dgm:pt>
    <dgm:pt modelId="{309C7F41-B62A-4362-8A93-E6C471BA19D6}" type="pres">
      <dgm:prSet presAssocID="{2F5C23E5-6E9B-4963-A5B5-5E4E7A70001B}" presName="root2" presStyleCnt="0"/>
      <dgm:spPr/>
    </dgm:pt>
    <dgm:pt modelId="{2581D85D-68A5-4706-B76B-8502D7B48D1A}" type="pres">
      <dgm:prSet presAssocID="{2F5C23E5-6E9B-4963-A5B5-5E4E7A70001B}" presName="LevelTwoTextNode" presStyleLbl="node3" presStyleIdx="0" presStyleCnt="2">
        <dgm:presLayoutVars>
          <dgm:chPref val="3"/>
        </dgm:presLayoutVars>
      </dgm:prSet>
      <dgm:spPr/>
    </dgm:pt>
    <dgm:pt modelId="{5B934143-D6A3-4297-B61F-AC4DC99D7FB1}" type="pres">
      <dgm:prSet presAssocID="{2F5C23E5-6E9B-4963-A5B5-5E4E7A70001B}" presName="level3hierChild" presStyleCnt="0"/>
      <dgm:spPr/>
    </dgm:pt>
    <dgm:pt modelId="{DA5FCD6E-8A32-4D6A-B4C2-63964E399503}" type="pres">
      <dgm:prSet presAssocID="{37B4E15E-2442-4357-9BEE-CBC20D509CA9}" presName="conn2-1" presStyleLbl="parChTrans1D3" presStyleIdx="1" presStyleCnt="2"/>
      <dgm:spPr/>
    </dgm:pt>
    <dgm:pt modelId="{D0B8D4B3-B758-4ADF-A965-DA7494DD8A5C}" type="pres">
      <dgm:prSet presAssocID="{37B4E15E-2442-4357-9BEE-CBC20D509CA9}" presName="connTx" presStyleLbl="parChTrans1D3" presStyleIdx="1" presStyleCnt="2"/>
      <dgm:spPr/>
    </dgm:pt>
    <dgm:pt modelId="{24148AE1-0DE5-44E9-A647-A0809EBD2AAC}" type="pres">
      <dgm:prSet presAssocID="{AB58EB16-3DD3-4984-AAC4-4C2BFF4250F2}" presName="root2" presStyleCnt="0"/>
      <dgm:spPr/>
    </dgm:pt>
    <dgm:pt modelId="{7459FEF8-D789-4966-AE03-4635EDC5D893}" type="pres">
      <dgm:prSet presAssocID="{AB58EB16-3DD3-4984-AAC4-4C2BFF4250F2}" presName="LevelTwoTextNode" presStyleLbl="node3" presStyleIdx="1" presStyleCnt="2">
        <dgm:presLayoutVars>
          <dgm:chPref val="3"/>
        </dgm:presLayoutVars>
      </dgm:prSet>
      <dgm:spPr/>
    </dgm:pt>
    <dgm:pt modelId="{D037847F-2A7A-4571-8A6B-0F2D702E8019}" type="pres">
      <dgm:prSet presAssocID="{AB58EB16-3DD3-4984-AAC4-4C2BFF4250F2}" presName="level3hierChild" presStyleCnt="0"/>
      <dgm:spPr/>
    </dgm:pt>
  </dgm:ptLst>
  <dgm:cxnLst>
    <dgm:cxn modelId="{588E8623-5A2B-4BD1-A851-4C357DBE00AE}" type="presOf" srcId="{890F18F1-20D0-42E7-BC28-F9A2B1258A24}" destId="{9B067814-52E6-43FB-A186-8549C3397A37}" srcOrd="0" destOrd="0" presId="urn:microsoft.com/office/officeart/2005/8/layout/hierarchy2"/>
    <dgm:cxn modelId="{F79BC739-C6DF-47B5-BB51-C9CBDC0DD39D}" type="presOf" srcId="{93C370AE-3282-496E-B4E5-1E8B021156BA}" destId="{AC627C22-C6D2-4A2F-BDF6-4ADFB105E4C2}" srcOrd="1" destOrd="0" presId="urn:microsoft.com/office/officeart/2005/8/layout/hierarchy2"/>
    <dgm:cxn modelId="{4960F539-7714-486B-AF9C-FA77CB39A264}" type="presOf" srcId="{4251D59D-FA92-4556-95CC-C7ADDA9AE950}" destId="{B431B3B9-207E-491A-9CCD-651218A72881}" srcOrd="1" destOrd="0" presId="urn:microsoft.com/office/officeart/2005/8/layout/hierarchy2"/>
    <dgm:cxn modelId="{47EC623D-8C0C-4491-9DF5-18BD3ECA1D26}" type="presOf" srcId="{35ED1D10-3792-47FD-B9BC-9C428565C5D0}" destId="{FEFE7CF5-732F-4C9F-A18F-696100620969}" srcOrd="0" destOrd="0" presId="urn:microsoft.com/office/officeart/2005/8/layout/hierarchy2"/>
    <dgm:cxn modelId="{E9DB393E-7663-449A-A17F-497396ADDBB0}" type="presOf" srcId="{B07B7FE5-29A4-489A-B13A-2879E4557162}" destId="{196B5F6A-2421-4C0E-B065-62E6E8FD3260}" srcOrd="0" destOrd="0" presId="urn:microsoft.com/office/officeart/2005/8/layout/hierarchy2"/>
    <dgm:cxn modelId="{B768F53F-DF4F-49E0-AA59-863BA311C7E7}" type="presOf" srcId="{2F5C23E5-6E9B-4963-A5B5-5E4E7A70001B}" destId="{2581D85D-68A5-4706-B76B-8502D7B48D1A}" srcOrd="0" destOrd="0" presId="urn:microsoft.com/office/officeart/2005/8/layout/hierarchy2"/>
    <dgm:cxn modelId="{68C9A45B-D89C-4417-9409-944C2BF8D43B}" type="presOf" srcId="{37B4E15E-2442-4357-9BEE-CBC20D509CA9}" destId="{DA5FCD6E-8A32-4D6A-B4C2-63964E399503}" srcOrd="0" destOrd="0" presId="urn:microsoft.com/office/officeart/2005/8/layout/hierarchy2"/>
    <dgm:cxn modelId="{5B284C45-7A8D-47E2-A94E-E6E9034A041D}" srcId="{4BABA83C-3D50-48AD-B7B9-709BEAFF7B29}" destId="{35ED1D10-3792-47FD-B9BC-9C428565C5D0}" srcOrd="0" destOrd="0" parTransId="{4251D59D-FA92-4556-95CC-C7ADDA9AE950}" sibTransId="{B323BD2F-1A4F-4888-BF14-87603668EE68}"/>
    <dgm:cxn modelId="{7A07E067-CD3D-47DA-80E6-3B2D7DD20DA2}" type="presOf" srcId="{4251D59D-FA92-4556-95CC-C7ADDA9AE950}" destId="{190A8495-E33F-47B9-BF2B-CED586E82A36}" srcOrd="0" destOrd="0" presId="urn:microsoft.com/office/officeart/2005/8/layout/hierarchy2"/>
    <dgm:cxn modelId="{EAE92B68-0E30-4B86-A67D-73B1DB1BC6A0}" type="presOf" srcId="{4BABA83C-3D50-48AD-B7B9-709BEAFF7B29}" destId="{0806E125-D3B8-471E-BAF2-3C833452C06F}" srcOrd="0" destOrd="0" presId="urn:microsoft.com/office/officeart/2005/8/layout/hierarchy2"/>
    <dgm:cxn modelId="{4F706A4D-AB52-42A7-B510-88236A454671}" srcId="{4BABA83C-3D50-48AD-B7B9-709BEAFF7B29}" destId="{B07B7FE5-29A4-489A-B13A-2879E4557162}" srcOrd="1" destOrd="0" parTransId="{890F18F1-20D0-42E7-BC28-F9A2B1258A24}" sibTransId="{DA112550-93B5-4878-BDF5-B13B8D71BEF1}"/>
    <dgm:cxn modelId="{355DA575-5158-490D-AF7F-D90B2003E578}" type="presOf" srcId="{93C370AE-3282-496E-B4E5-1E8B021156BA}" destId="{1FD81843-E8E4-4B8C-B4FB-567ADC45A9C5}" srcOrd="0" destOrd="0" presId="urn:microsoft.com/office/officeart/2005/8/layout/hierarchy2"/>
    <dgm:cxn modelId="{1C47337C-266A-47C0-8781-3358A700FA46}" srcId="{B07B7FE5-29A4-489A-B13A-2879E4557162}" destId="{AB58EB16-3DD3-4984-AAC4-4C2BFF4250F2}" srcOrd="1" destOrd="0" parTransId="{37B4E15E-2442-4357-9BEE-CBC20D509CA9}" sibTransId="{308F44A8-A5EB-4D1A-8410-25C4E5435DD6}"/>
    <dgm:cxn modelId="{C7B96F7F-EFCC-464C-8A91-93166B73AFE6}" srcId="{B07B7FE5-29A4-489A-B13A-2879E4557162}" destId="{2F5C23E5-6E9B-4963-A5B5-5E4E7A70001B}" srcOrd="0" destOrd="0" parTransId="{93C370AE-3282-496E-B4E5-1E8B021156BA}" sibTransId="{8E3BBD3C-9439-49B6-B1E9-F4ECA86C897F}"/>
    <dgm:cxn modelId="{4E0DEB89-9A8D-4C84-95FD-BDB7E15ADB00}" type="presOf" srcId="{E54887A5-3DFD-4E3A-BC7C-2AA6B4EFEC37}" destId="{05B53038-DE77-41A2-BD3C-D01BB40F8DD5}" srcOrd="0" destOrd="0" presId="urn:microsoft.com/office/officeart/2005/8/layout/hierarchy2"/>
    <dgm:cxn modelId="{9BEA078D-BD2C-4C21-A413-A23B83093DA9}" srcId="{E54887A5-3DFD-4E3A-BC7C-2AA6B4EFEC37}" destId="{4BABA83C-3D50-48AD-B7B9-709BEAFF7B29}" srcOrd="0" destOrd="0" parTransId="{6B7C7540-16A8-469B-9CA2-BFE0F1A508D4}" sibTransId="{25AE45B8-F7F7-48A4-8150-C97169EA882A}"/>
    <dgm:cxn modelId="{434A0295-91A1-4EF4-9B89-DB43926D51D3}" type="presOf" srcId="{37B4E15E-2442-4357-9BEE-CBC20D509CA9}" destId="{D0B8D4B3-B758-4ADF-A965-DA7494DD8A5C}" srcOrd="1" destOrd="0" presId="urn:microsoft.com/office/officeart/2005/8/layout/hierarchy2"/>
    <dgm:cxn modelId="{2D1103A5-D053-4810-AB17-C249BF773092}" type="presOf" srcId="{890F18F1-20D0-42E7-BC28-F9A2B1258A24}" destId="{85A796DC-D63B-4A67-B76F-C90783F88111}" srcOrd="1" destOrd="0" presId="urn:microsoft.com/office/officeart/2005/8/layout/hierarchy2"/>
    <dgm:cxn modelId="{831115FC-398B-4326-AEA9-D5C504A033E3}" type="presOf" srcId="{AB58EB16-3DD3-4984-AAC4-4C2BFF4250F2}" destId="{7459FEF8-D789-4966-AE03-4635EDC5D893}" srcOrd="0" destOrd="0" presId="urn:microsoft.com/office/officeart/2005/8/layout/hierarchy2"/>
    <dgm:cxn modelId="{4E536D3E-B6B7-4147-894B-F8A0D7281CE7}" type="presParOf" srcId="{05B53038-DE77-41A2-BD3C-D01BB40F8DD5}" destId="{7D4A857B-7017-43F8-9E95-FDE199940D8B}" srcOrd="0" destOrd="0" presId="urn:microsoft.com/office/officeart/2005/8/layout/hierarchy2"/>
    <dgm:cxn modelId="{4CE7D563-F7FD-4189-8816-1A994641CE49}" type="presParOf" srcId="{7D4A857B-7017-43F8-9E95-FDE199940D8B}" destId="{0806E125-D3B8-471E-BAF2-3C833452C06F}" srcOrd="0" destOrd="0" presId="urn:microsoft.com/office/officeart/2005/8/layout/hierarchy2"/>
    <dgm:cxn modelId="{FE51CC41-678B-429A-9C95-F2F25FD133A1}" type="presParOf" srcId="{7D4A857B-7017-43F8-9E95-FDE199940D8B}" destId="{27E8D518-A2B4-4312-B2DD-696C1AF53248}" srcOrd="1" destOrd="0" presId="urn:microsoft.com/office/officeart/2005/8/layout/hierarchy2"/>
    <dgm:cxn modelId="{3D5AC5A0-6F17-402D-9BAA-C1794E45FCD2}" type="presParOf" srcId="{27E8D518-A2B4-4312-B2DD-696C1AF53248}" destId="{190A8495-E33F-47B9-BF2B-CED586E82A36}" srcOrd="0" destOrd="0" presId="urn:microsoft.com/office/officeart/2005/8/layout/hierarchy2"/>
    <dgm:cxn modelId="{78B5F8E7-FBD5-4850-A995-2AE625A023BD}" type="presParOf" srcId="{190A8495-E33F-47B9-BF2B-CED586E82A36}" destId="{B431B3B9-207E-491A-9CCD-651218A72881}" srcOrd="0" destOrd="0" presId="urn:microsoft.com/office/officeart/2005/8/layout/hierarchy2"/>
    <dgm:cxn modelId="{17DEEF1B-8CFD-4F9D-9A64-A89C2822D96A}" type="presParOf" srcId="{27E8D518-A2B4-4312-B2DD-696C1AF53248}" destId="{2A51F70B-D236-447C-AD3D-A043A00C8321}" srcOrd="1" destOrd="0" presId="urn:microsoft.com/office/officeart/2005/8/layout/hierarchy2"/>
    <dgm:cxn modelId="{76C478FB-8477-485A-B4A1-201B5FD9E81E}" type="presParOf" srcId="{2A51F70B-D236-447C-AD3D-A043A00C8321}" destId="{FEFE7CF5-732F-4C9F-A18F-696100620969}" srcOrd="0" destOrd="0" presId="urn:microsoft.com/office/officeart/2005/8/layout/hierarchy2"/>
    <dgm:cxn modelId="{CF8077A8-D86F-4E4B-869E-EDC75B5E1F99}" type="presParOf" srcId="{2A51F70B-D236-447C-AD3D-A043A00C8321}" destId="{83D0D62F-370D-49CF-A4C0-973CB9677605}" srcOrd="1" destOrd="0" presId="urn:microsoft.com/office/officeart/2005/8/layout/hierarchy2"/>
    <dgm:cxn modelId="{BB4A57C5-FAD3-497A-B329-E46CFFBAF4EA}" type="presParOf" srcId="{27E8D518-A2B4-4312-B2DD-696C1AF53248}" destId="{9B067814-52E6-43FB-A186-8549C3397A37}" srcOrd="2" destOrd="0" presId="urn:microsoft.com/office/officeart/2005/8/layout/hierarchy2"/>
    <dgm:cxn modelId="{D6D3C895-2F34-4A41-902F-DA49B48632F3}" type="presParOf" srcId="{9B067814-52E6-43FB-A186-8549C3397A37}" destId="{85A796DC-D63B-4A67-B76F-C90783F88111}" srcOrd="0" destOrd="0" presId="urn:microsoft.com/office/officeart/2005/8/layout/hierarchy2"/>
    <dgm:cxn modelId="{878EDD39-0790-4863-B807-FDB1FB64AC25}" type="presParOf" srcId="{27E8D518-A2B4-4312-B2DD-696C1AF53248}" destId="{BF1375D4-DF57-4435-BE3F-C627BAB1C54A}" srcOrd="3" destOrd="0" presId="urn:microsoft.com/office/officeart/2005/8/layout/hierarchy2"/>
    <dgm:cxn modelId="{DED33F7E-DD0E-4EA0-A5F7-4DC92154259F}" type="presParOf" srcId="{BF1375D4-DF57-4435-BE3F-C627BAB1C54A}" destId="{196B5F6A-2421-4C0E-B065-62E6E8FD3260}" srcOrd="0" destOrd="0" presId="urn:microsoft.com/office/officeart/2005/8/layout/hierarchy2"/>
    <dgm:cxn modelId="{CC291604-7BFE-4FD6-860A-B432427EB557}" type="presParOf" srcId="{BF1375D4-DF57-4435-BE3F-C627BAB1C54A}" destId="{8BAD982B-3DF4-4113-B073-6627E20C9D18}" srcOrd="1" destOrd="0" presId="urn:microsoft.com/office/officeart/2005/8/layout/hierarchy2"/>
    <dgm:cxn modelId="{26253537-0ED8-4205-B94F-36F772F48CFF}" type="presParOf" srcId="{8BAD982B-3DF4-4113-B073-6627E20C9D18}" destId="{1FD81843-E8E4-4B8C-B4FB-567ADC45A9C5}" srcOrd="0" destOrd="0" presId="urn:microsoft.com/office/officeart/2005/8/layout/hierarchy2"/>
    <dgm:cxn modelId="{0A947C5E-129D-44D7-BE99-380CCFDA3F36}" type="presParOf" srcId="{1FD81843-E8E4-4B8C-B4FB-567ADC45A9C5}" destId="{AC627C22-C6D2-4A2F-BDF6-4ADFB105E4C2}" srcOrd="0" destOrd="0" presId="urn:microsoft.com/office/officeart/2005/8/layout/hierarchy2"/>
    <dgm:cxn modelId="{935D9B1B-BBFC-4395-8294-3162E5AC8659}" type="presParOf" srcId="{8BAD982B-3DF4-4113-B073-6627E20C9D18}" destId="{309C7F41-B62A-4362-8A93-E6C471BA19D6}" srcOrd="1" destOrd="0" presId="urn:microsoft.com/office/officeart/2005/8/layout/hierarchy2"/>
    <dgm:cxn modelId="{ADA3542F-7874-4F9E-A628-C83736562505}" type="presParOf" srcId="{309C7F41-B62A-4362-8A93-E6C471BA19D6}" destId="{2581D85D-68A5-4706-B76B-8502D7B48D1A}" srcOrd="0" destOrd="0" presId="urn:microsoft.com/office/officeart/2005/8/layout/hierarchy2"/>
    <dgm:cxn modelId="{9B38859A-49F1-42A8-B0EC-C72F00FD9D24}" type="presParOf" srcId="{309C7F41-B62A-4362-8A93-E6C471BA19D6}" destId="{5B934143-D6A3-4297-B61F-AC4DC99D7FB1}" srcOrd="1" destOrd="0" presId="urn:microsoft.com/office/officeart/2005/8/layout/hierarchy2"/>
    <dgm:cxn modelId="{770C579A-AD04-49E1-8318-66F8AFB0CF71}" type="presParOf" srcId="{8BAD982B-3DF4-4113-B073-6627E20C9D18}" destId="{DA5FCD6E-8A32-4D6A-B4C2-63964E399503}" srcOrd="2" destOrd="0" presId="urn:microsoft.com/office/officeart/2005/8/layout/hierarchy2"/>
    <dgm:cxn modelId="{261CD92C-CAA0-4538-AACC-534139719DEA}" type="presParOf" srcId="{DA5FCD6E-8A32-4D6A-B4C2-63964E399503}" destId="{D0B8D4B3-B758-4ADF-A965-DA7494DD8A5C}" srcOrd="0" destOrd="0" presId="urn:microsoft.com/office/officeart/2005/8/layout/hierarchy2"/>
    <dgm:cxn modelId="{FA5EDF70-DD21-42C6-9CD6-76E6D486971B}" type="presParOf" srcId="{8BAD982B-3DF4-4113-B073-6627E20C9D18}" destId="{24148AE1-0DE5-44E9-A647-A0809EBD2AAC}" srcOrd="3" destOrd="0" presId="urn:microsoft.com/office/officeart/2005/8/layout/hierarchy2"/>
    <dgm:cxn modelId="{24071727-7D8B-40D5-9A07-844C3FF50DAC}" type="presParOf" srcId="{24148AE1-0DE5-44E9-A647-A0809EBD2AAC}" destId="{7459FEF8-D789-4966-AE03-4635EDC5D893}" srcOrd="0" destOrd="0" presId="urn:microsoft.com/office/officeart/2005/8/layout/hierarchy2"/>
    <dgm:cxn modelId="{D8D4CF56-681C-4976-A925-638149F2773A}" type="presParOf" srcId="{24148AE1-0DE5-44E9-A647-A0809EBD2AAC}" destId="{D037847F-2A7A-4571-8A6B-0F2D702E801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6E125-D3B8-471E-BAF2-3C833452C06F}">
      <dsp:nvSpPr>
        <dsp:cNvPr id="0" name=""/>
        <dsp:cNvSpPr/>
      </dsp:nvSpPr>
      <dsp:spPr>
        <a:xfrm>
          <a:off x="29" y="985888"/>
          <a:ext cx="1569371" cy="784685"/>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Recommender System</a:t>
          </a:r>
        </a:p>
      </dsp:txBody>
      <dsp:txXfrm>
        <a:off x="23012" y="1008871"/>
        <a:ext cx="1523405" cy="738719"/>
      </dsp:txXfrm>
    </dsp:sp>
    <dsp:sp modelId="{190A8495-E33F-47B9-BF2B-CED586E82A36}">
      <dsp:nvSpPr>
        <dsp:cNvPr id="0" name=""/>
        <dsp:cNvSpPr/>
      </dsp:nvSpPr>
      <dsp:spPr>
        <a:xfrm rot="19457599">
          <a:off x="1496737" y="1130617"/>
          <a:ext cx="773074" cy="44033"/>
        </a:xfrm>
        <a:custGeom>
          <a:avLst/>
          <a:gdLst/>
          <a:ahLst/>
          <a:cxnLst/>
          <a:rect l="0" t="0" r="0" b="0"/>
          <a:pathLst>
            <a:path>
              <a:moveTo>
                <a:pt x="0" y="22016"/>
              </a:moveTo>
              <a:lnTo>
                <a:pt x="773074" y="2201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63948" y="1133307"/>
        <a:ext cx="38653" cy="38653"/>
      </dsp:txXfrm>
    </dsp:sp>
    <dsp:sp modelId="{FEFE7CF5-732F-4C9F-A18F-696100620969}">
      <dsp:nvSpPr>
        <dsp:cNvPr id="0" name=""/>
        <dsp:cNvSpPr/>
      </dsp:nvSpPr>
      <dsp:spPr>
        <a:xfrm>
          <a:off x="2197149" y="534694"/>
          <a:ext cx="1569371" cy="784685"/>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Content Based</a:t>
          </a:r>
        </a:p>
      </dsp:txBody>
      <dsp:txXfrm>
        <a:off x="2220132" y="557677"/>
        <a:ext cx="1523405" cy="738719"/>
      </dsp:txXfrm>
    </dsp:sp>
    <dsp:sp modelId="{9B067814-52E6-43FB-A186-8549C3397A37}">
      <dsp:nvSpPr>
        <dsp:cNvPr id="0" name=""/>
        <dsp:cNvSpPr/>
      </dsp:nvSpPr>
      <dsp:spPr>
        <a:xfrm rot="2142401">
          <a:off x="1496737" y="1581811"/>
          <a:ext cx="773074" cy="44033"/>
        </a:xfrm>
        <a:custGeom>
          <a:avLst/>
          <a:gdLst/>
          <a:ahLst/>
          <a:cxnLst/>
          <a:rect l="0" t="0" r="0" b="0"/>
          <a:pathLst>
            <a:path>
              <a:moveTo>
                <a:pt x="0" y="22016"/>
              </a:moveTo>
              <a:lnTo>
                <a:pt x="773074" y="2201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63948" y="1584501"/>
        <a:ext cx="38653" cy="38653"/>
      </dsp:txXfrm>
    </dsp:sp>
    <dsp:sp modelId="{196B5F6A-2421-4C0E-B065-62E6E8FD3260}">
      <dsp:nvSpPr>
        <dsp:cNvPr id="0" name=""/>
        <dsp:cNvSpPr/>
      </dsp:nvSpPr>
      <dsp:spPr>
        <a:xfrm>
          <a:off x="2197149" y="1437082"/>
          <a:ext cx="1569371" cy="784685"/>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Collaborative Filtering</a:t>
          </a:r>
        </a:p>
      </dsp:txBody>
      <dsp:txXfrm>
        <a:off x="2220132" y="1460065"/>
        <a:ext cx="1523405" cy="738719"/>
      </dsp:txXfrm>
    </dsp:sp>
    <dsp:sp modelId="{1FD81843-E8E4-4B8C-B4FB-567ADC45A9C5}">
      <dsp:nvSpPr>
        <dsp:cNvPr id="0" name=""/>
        <dsp:cNvSpPr/>
      </dsp:nvSpPr>
      <dsp:spPr>
        <a:xfrm rot="19457599">
          <a:off x="3693857" y="1581811"/>
          <a:ext cx="773074" cy="44033"/>
        </a:xfrm>
        <a:custGeom>
          <a:avLst/>
          <a:gdLst/>
          <a:ahLst/>
          <a:cxnLst/>
          <a:rect l="0" t="0" r="0" b="0"/>
          <a:pathLst>
            <a:path>
              <a:moveTo>
                <a:pt x="0" y="22016"/>
              </a:moveTo>
              <a:lnTo>
                <a:pt x="773074" y="2201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61068" y="1584501"/>
        <a:ext cx="38653" cy="38653"/>
      </dsp:txXfrm>
    </dsp:sp>
    <dsp:sp modelId="{2581D85D-68A5-4706-B76B-8502D7B48D1A}">
      <dsp:nvSpPr>
        <dsp:cNvPr id="0" name=""/>
        <dsp:cNvSpPr/>
      </dsp:nvSpPr>
      <dsp:spPr>
        <a:xfrm>
          <a:off x="4394269" y="985888"/>
          <a:ext cx="1569371" cy="784685"/>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User Based</a:t>
          </a:r>
        </a:p>
      </dsp:txBody>
      <dsp:txXfrm>
        <a:off x="4417252" y="1008871"/>
        <a:ext cx="1523405" cy="738719"/>
      </dsp:txXfrm>
    </dsp:sp>
    <dsp:sp modelId="{DA5FCD6E-8A32-4D6A-B4C2-63964E399503}">
      <dsp:nvSpPr>
        <dsp:cNvPr id="0" name=""/>
        <dsp:cNvSpPr/>
      </dsp:nvSpPr>
      <dsp:spPr>
        <a:xfrm rot="2142401">
          <a:off x="3693857" y="2033006"/>
          <a:ext cx="773074" cy="44033"/>
        </a:xfrm>
        <a:custGeom>
          <a:avLst/>
          <a:gdLst/>
          <a:ahLst/>
          <a:cxnLst/>
          <a:rect l="0" t="0" r="0" b="0"/>
          <a:pathLst>
            <a:path>
              <a:moveTo>
                <a:pt x="0" y="22016"/>
              </a:moveTo>
              <a:lnTo>
                <a:pt x="773074" y="2201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61068" y="2035695"/>
        <a:ext cx="38653" cy="38653"/>
      </dsp:txXfrm>
    </dsp:sp>
    <dsp:sp modelId="{7459FEF8-D789-4966-AE03-4635EDC5D893}">
      <dsp:nvSpPr>
        <dsp:cNvPr id="0" name=""/>
        <dsp:cNvSpPr/>
      </dsp:nvSpPr>
      <dsp:spPr>
        <a:xfrm>
          <a:off x="4394269" y="1888277"/>
          <a:ext cx="1569371" cy="784685"/>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Item Based</a:t>
          </a:r>
        </a:p>
      </dsp:txBody>
      <dsp:txXfrm>
        <a:off x="4417252" y="1911260"/>
        <a:ext cx="1523405" cy="7387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8DC72-0701-4922-B9D1-CBFB540736DA}" type="datetimeFigureOut">
              <a:rPr lang="en-IN" smtClean="0"/>
              <a:pPr/>
              <a:t>05-03-2024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33DB3-0243-45D5-87FD-27D2F51D2003}" type="slidenum">
              <a:rPr lang="en-IN" smtClean="0"/>
              <a:pPr/>
              <a:t>‹#›</a:t>
            </a:fld>
            <a:endParaRPr lang="en-IN"/>
          </a:p>
        </p:txBody>
      </p:sp>
    </p:spTree>
    <p:extLst>
      <p:ext uri="{BB962C8B-B14F-4D97-AF65-F5344CB8AC3E}">
        <p14:creationId xmlns:p14="http://schemas.microsoft.com/office/powerpoint/2010/main" val="106936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6150"/>
            <a:ext cx="9133727"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186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lum bright="3000"/>
          </a:blip>
          <a:stretch>
            <a:fillRect/>
          </a:stretch>
        </p:blipFill>
        <p:spPr>
          <a:xfrm>
            <a:off x="1873072" y="2118212"/>
            <a:ext cx="5321656" cy="3510576"/>
          </a:xfrm>
          <a:prstGeom prst="rect">
            <a:avLst/>
          </a:prstGeom>
        </p:spPr>
      </p:pic>
      <p:sp>
        <p:nvSpPr>
          <p:cNvPr id="2"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3" name="Text Placeholder 2"/>
          <p:cNvSpPr>
            <a:spLocks noGrp="1"/>
          </p:cNvSpPr>
          <p:nvPr>
            <p:ph type="body" idx="1"/>
          </p:nvPr>
        </p:nvSpPr>
        <p:spPr>
          <a:xfrm>
            <a:off x="180654" y="1132413"/>
            <a:ext cx="4288604" cy="480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0654" y="1613043"/>
            <a:ext cx="4288604"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125166"/>
            <a:ext cx="4242121" cy="4878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613043"/>
            <a:ext cx="4242121"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0" name="Picture 9"/>
          <p:cNvPicPr>
            <a:picLocks noChangeAspect="1"/>
          </p:cNvPicPr>
          <p:nvPr userDrawn="1"/>
        </p:nvPicPr>
        <p:blipFill>
          <a:blip r:embed="rId3" cstate="print"/>
          <a:stretch>
            <a:fillRect/>
          </a:stretch>
        </p:blipFill>
        <p:spPr>
          <a:xfrm>
            <a:off x="8164285" y="-1480"/>
            <a:ext cx="979715" cy="961360"/>
          </a:xfrm>
          <a:prstGeom prst="rect">
            <a:avLst/>
          </a:prstGeom>
        </p:spPr>
      </p:pic>
      <p:cxnSp>
        <p:nvCxnSpPr>
          <p:cNvPr id="11" name="Straight Connector 10"/>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26189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lum bright="3000"/>
          </a:blip>
          <a:stretch>
            <a:fillRect/>
          </a:stretch>
        </p:blipFill>
        <p:spPr>
          <a:xfrm>
            <a:off x="1873072" y="2118212"/>
            <a:ext cx="5321656" cy="3510576"/>
          </a:xfrm>
          <a:prstGeom prst="rect">
            <a:avLst/>
          </a:prstGeom>
        </p:spPr>
      </p:pic>
      <p:pic>
        <p:nvPicPr>
          <p:cNvPr id="6" name="Picture 5"/>
          <p:cNvPicPr>
            <a:picLocks noChangeAspect="1"/>
          </p:cNvPicPr>
          <p:nvPr userDrawn="1"/>
        </p:nvPicPr>
        <p:blipFill>
          <a:blip r:embed="rId3" cstate="print"/>
          <a:stretch>
            <a:fillRect/>
          </a:stretch>
        </p:blipFill>
        <p:spPr>
          <a:xfrm>
            <a:off x="8164285" y="-1480"/>
            <a:ext cx="979715" cy="961360"/>
          </a:xfrm>
          <a:prstGeom prst="rect">
            <a:avLst/>
          </a:prstGeom>
        </p:spPr>
      </p:pic>
      <p:cxnSp>
        <p:nvCxnSpPr>
          <p:cNvPr id="7" name="Straight Connector 6"/>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777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hasCustomPrompt="1"/>
          </p:nvPr>
        </p:nvSpPr>
        <p:spPr>
          <a:xfrm>
            <a:off x="3363913" y="2971801"/>
            <a:ext cx="2452687" cy="711200"/>
          </a:xfrm>
        </p:spPr>
        <p:txBody>
          <a:bodyPr anchor="t"/>
          <a:lstStyle>
            <a:lvl1pPr algn="ctr">
              <a:defRPr sz="3600" b="1" cap="none"/>
            </a:lvl1pPr>
          </a:lstStyle>
          <a:p>
            <a:r>
              <a:rPr lang="en-US" dirty="0"/>
              <a:t>Thanks…</a:t>
            </a:r>
            <a:endParaRPr lang="en-IN" dirty="0"/>
          </a:p>
        </p:txBody>
      </p:sp>
      <p:cxnSp>
        <p:nvCxnSpPr>
          <p:cNvPr id="12" name="Straight Connector 11"/>
          <p:cNvCxnSpPr/>
          <p:nvPr userDrawn="1"/>
        </p:nvCxnSpPr>
        <p:spPr>
          <a:xfrm>
            <a:off x="3595524" y="3619535"/>
            <a:ext cx="2009553"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247F8E96-40AA-459E-91AA-55A5F97CAAA0}" type="datetime1">
              <a:rPr lang="en-US" smtClean="0">
                <a:solidFill>
                  <a:prstClr val="black">
                    <a:tint val="75000"/>
                  </a:prstClr>
                </a:solidFill>
              </a:rPr>
              <a:pPr>
                <a:defRPr/>
              </a:pPr>
              <a:t>3/5/2024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D4CB9294-F9FF-4346-BE48-1C04129C722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6162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lizila.com/at-alibaba-artificial-intelligence-is-changing-how-people-shop-online/" TargetMode="External"/><Relationship Id="rId2" Type="http://schemas.openxmlformats.org/officeDocument/2006/relationships/hyperlink" Target="https://www.mckinsey.com/industries/retail/our-insights/how-retailers-can-keep-up-with-consumers" TargetMode="External"/><Relationship Id="rId1" Type="http://schemas.openxmlformats.org/officeDocument/2006/relationships/slideLayout" Target="../slideLayouts/slideLayout2.xml"/><Relationship Id="rId5" Type="http://schemas.openxmlformats.org/officeDocument/2006/relationships/hyperlink" Target="https://dl.acm.org/citation.cfm?id=2843948" TargetMode="External"/><Relationship Id="rId4" Type="http://schemas.openxmlformats.org/officeDocument/2006/relationships/hyperlink" Target="https://www.cnet.com/news/youtube-ces-2018-neal-moha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065892" y="1586979"/>
            <a:ext cx="7272566" cy="649090"/>
          </a:xfrm>
        </p:spPr>
        <p:txBody>
          <a:bodyPr/>
          <a:lstStyle>
            <a:lvl1pPr algn="ctr">
              <a:defRPr sz="2800" b="1">
                <a:latin typeface="+mn-lt"/>
              </a:defRPr>
            </a:lvl1pPr>
          </a:lstStyle>
          <a:p>
            <a:r>
              <a:rPr lang="en-IN" sz="3600" dirty="0"/>
              <a:t>Recommender Systems</a:t>
            </a:r>
          </a:p>
        </p:txBody>
      </p:sp>
      <p:sp>
        <p:nvSpPr>
          <p:cNvPr id="9" name="Text Placeholder 2"/>
          <p:cNvSpPr>
            <a:spLocks noGrp="1"/>
          </p:cNvSpPr>
          <p:nvPr>
            <p:ph type="body" idx="4294967295"/>
          </p:nvPr>
        </p:nvSpPr>
        <p:spPr>
          <a:xfrm>
            <a:off x="1107620" y="2625555"/>
            <a:ext cx="7230838" cy="923185"/>
          </a:xfrm>
        </p:spPr>
        <p:txBody>
          <a:bodyPr anchor="b"/>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z="3200" i="1" dirty="0">
                <a:latin typeface="Bradley Hand ITC" panose="03070402050302030203" pitchFamily="66" charset="0"/>
              </a:rPr>
              <a:t>Millie Pant</a:t>
            </a:r>
          </a:p>
        </p:txBody>
      </p:sp>
      <p:sp>
        <p:nvSpPr>
          <p:cNvPr id="14" name="Text Placeholder 2"/>
          <p:cNvSpPr>
            <a:spLocks noGrp="1"/>
          </p:cNvSpPr>
          <p:nvPr>
            <p:ph type="body" idx="4294967295"/>
          </p:nvPr>
        </p:nvSpPr>
        <p:spPr>
          <a:xfrm>
            <a:off x="1107619" y="3407417"/>
            <a:ext cx="7622723" cy="1502040"/>
          </a:xfrm>
        </p:spPr>
        <p:txBody>
          <a:bodyPr anchor="b"/>
          <a:lstStyle>
            <a:lvl1pPr marL="0" indent="0" algn="ctr">
              <a:buNone/>
              <a:defRPr sz="18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Department of Applied Mathematics and Scientific Computing</a:t>
            </a:r>
          </a:p>
          <a:p>
            <a:pPr lvl="0"/>
            <a:r>
              <a:rPr lang="en-US" dirty="0"/>
              <a:t>Joint faculty, MFS-DSML</a:t>
            </a:r>
          </a:p>
          <a:p>
            <a:pPr lvl="0"/>
            <a:r>
              <a:rPr lang="en-US" dirty="0"/>
              <a:t>Indian Institute of Technology </a:t>
            </a:r>
            <a:r>
              <a:rPr lang="en-US" dirty="0" err="1"/>
              <a:t>Roorkee</a:t>
            </a:r>
            <a:endParaRPr lang="en-US" dirty="0"/>
          </a:p>
        </p:txBody>
      </p:sp>
    </p:spTree>
    <p:extLst>
      <p:ext uri="{BB962C8B-B14F-4D97-AF65-F5344CB8AC3E}">
        <p14:creationId xmlns:p14="http://schemas.microsoft.com/office/powerpoint/2010/main" val="20267720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Content-based systems</a:t>
            </a:r>
            <a:endParaRPr lang="en-IN" dirty="0"/>
          </a:p>
        </p:txBody>
      </p:sp>
      <p:sp>
        <p:nvSpPr>
          <p:cNvPr id="3" name="Content Placeholder 2"/>
          <p:cNvSpPr>
            <a:spLocks noGrp="1"/>
          </p:cNvSpPr>
          <p:nvPr>
            <p:ph sz="half" idx="2"/>
          </p:nvPr>
        </p:nvSpPr>
        <p:spPr>
          <a:xfrm>
            <a:off x="180653" y="1173984"/>
            <a:ext cx="8768137" cy="1460359"/>
          </a:xfrm>
        </p:spPr>
        <p:txBody>
          <a:bodyPr/>
          <a:lstStyle/>
          <a:p>
            <a:r>
              <a:rPr lang="en-US" sz="2000" dirty="0"/>
              <a:t>Relevant items are shown using the content of the previously searched items by the users. </a:t>
            </a:r>
          </a:p>
          <a:p>
            <a:r>
              <a:rPr lang="en-US" sz="2000" dirty="0"/>
              <a:t>Here content refers to the attribute/tag of the product that the user likes.</a:t>
            </a:r>
            <a:br>
              <a:rPr lang="en-US" sz="2000" dirty="0"/>
            </a:br>
            <a:endParaRPr lang="en-US" sz="2000" dirty="0"/>
          </a:p>
        </p:txBody>
      </p:sp>
      <p:pic>
        <p:nvPicPr>
          <p:cNvPr id="4" name="Picture 3"/>
          <p:cNvPicPr>
            <a:picLocks noChangeAspect="1"/>
          </p:cNvPicPr>
          <p:nvPr/>
        </p:nvPicPr>
        <p:blipFill>
          <a:blip r:embed="rId2"/>
          <a:stretch>
            <a:fillRect/>
          </a:stretch>
        </p:blipFill>
        <p:spPr>
          <a:xfrm>
            <a:off x="4767315" y="2965520"/>
            <a:ext cx="4181475" cy="3343275"/>
          </a:xfrm>
          <a:prstGeom prst="rect">
            <a:avLst/>
          </a:prstGeom>
          <a:ln>
            <a:solidFill>
              <a:schemeClr val="tx1"/>
            </a:solidFill>
          </a:ln>
        </p:spPr>
      </p:pic>
      <p:sp>
        <p:nvSpPr>
          <p:cNvPr id="5" name="Rectangle 4"/>
          <p:cNvSpPr/>
          <p:nvPr/>
        </p:nvSpPr>
        <p:spPr>
          <a:xfrm>
            <a:off x="180653" y="2727964"/>
            <a:ext cx="4572000" cy="3293209"/>
          </a:xfrm>
          <a:prstGeom prst="rect">
            <a:avLst/>
          </a:prstGeom>
        </p:spPr>
        <p:txBody>
          <a:bodyPr>
            <a:spAutoFit/>
          </a:bodyPr>
          <a:lstStyle/>
          <a:p>
            <a:pPr lvl="0" algn="just" eaLnBrk="1" hangingPunct="1">
              <a:spcBef>
                <a:spcPct val="20000"/>
              </a:spcBef>
            </a:pPr>
            <a:r>
              <a:rPr lang="en-US" sz="2000" b="1" dirty="0">
                <a:solidFill>
                  <a:prstClr val="black"/>
                </a:solidFill>
                <a:latin typeface="Arial" panose="020B0604020202020204" pitchFamily="34" charset="0"/>
                <a:cs typeface="Arial" panose="020B0604020202020204" pitchFamily="34" charset="0"/>
              </a:rPr>
              <a:t>Examples. </a:t>
            </a:r>
          </a:p>
          <a:p>
            <a:pPr marL="342900" lvl="0" indent="-342900" algn="just" eaLnBrk="1" hangingPunct="1">
              <a:spcBef>
                <a:spcPct val="20000"/>
              </a:spcBef>
              <a:buFont typeface="Arial" charset="0"/>
              <a:buChar char="•"/>
            </a:pPr>
            <a:r>
              <a:rPr lang="en-US" sz="2000" dirty="0">
                <a:solidFill>
                  <a:prstClr val="black"/>
                </a:solidFill>
                <a:latin typeface="Arial" panose="020B0604020202020204" pitchFamily="34" charset="0"/>
                <a:cs typeface="Arial" panose="020B0604020202020204" pitchFamily="34" charset="0"/>
              </a:rPr>
              <a:t>If a user has watched many “scientific fiction” movies, then the</a:t>
            </a:r>
            <a:br>
              <a:rPr lang="en-US" sz="2000" dirty="0">
                <a:solidFill>
                  <a:prstClr val="black"/>
                </a:solidFill>
                <a:latin typeface="Arial" panose="020B0604020202020204" pitchFamily="34" charset="0"/>
                <a:cs typeface="Arial" panose="020B0604020202020204" pitchFamily="34" charset="0"/>
              </a:rPr>
            </a:br>
            <a:r>
              <a:rPr lang="en-US" sz="2000" dirty="0">
                <a:solidFill>
                  <a:prstClr val="black"/>
                </a:solidFill>
                <a:latin typeface="Arial" panose="020B0604020202020204" pitchFamily="34" charset="0"/>
                <a:cs typeface="Arial" panose="020B0604020202020204" pitchFamily="34" charset="0"/>
              </a:rPr>
              <a:t>recommender system will recommend movie classified in the database as having the “scientific fiction” genre.</a:t>
            </a:r>
          </a:p>
          <a:p>
            <a:pPr marL="342900" lvl="0" indent="-342900" algn="just" eaLnBrk="1" hangingPunct="1">
              <a:spcBef>
                <a:spcPct val="20000"/>
              </a:spcBef>
              <a:buFont typeface="Arial" charset="0"/>
              <a:buChar char="•"/>
            </a:pPr>
            <a:r>
              <a:rPr lang="en-US" sz="2000" dirty="0">
                <a:solidFill>
                  <a:prstClr val="black"/>
                </a:solidFill>
                <a:latin typeface="Arial" panose="020B0604020202020204" pitchFamily="34" charset="0"/>
                <a:cs typeface="Arial" panose="020B0604020202020204" pitchFamily="34" charset="0"/>
              </a:rPr>
              <a:t>If a user has read a book, then the recommender system will recommend other similar books.</a:t>
            </a:r>
            <a:endParaRPr lang="en-IN" sz="20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02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2"/>
          </p:nvPr>
        </p:nvSpPr>
        <p:spPr>
          <a:xfrm>
            <a:off x="180653" y="1173984"/>
            <a:ext cx="8768137" cy="4704302"/>
          </a:xfrm>
          <a:ln>
            <a:solidFill>
              <a:schemeClr val="tx1"/>
            </a:solidFill>
          </a:ln>
        </p:spPr>
        <p:txBody>
          <a:bodyPr/>
          <a:lstStyle/>
          <a:p>
            <a:r>
              <a:rPr lang="en-US" b="1" dirty="0"/>
              <a:t>Advantages</a:t>
            </a:r>
            <a:br>
              <a:rPr lang="en-US" dirty="0"/>
            </a:br>
            <a:r>
              <a:rPr lang="en-US" dirty="0"/>
              <a:t> Model doesn’t need data of other users since recommendations are specific to a single user.</a:t>
            </a:r>
            <a:br>
              <a:rPr lang="en-US" dirty="0"/>
            </a:br>
            <a:r>
              <a:rPr lang="en-US" dirty="0"/>
              <a:t> It makes it easier to scale to a large number of users.</a:t>
            </a:r>
            <a:br>
              <a:rPr lang="en-US" dirty="0"/>
            </a:br>
            <a:r>
              <a:rPr lang="en-US" dirty="0"/>
              <a:t> The model can capture the specific Interests of the user and can recommend items that very few other users are interested in.</a:t>
            </a:r>
            <a:br>
              <a:rPr lang="en-US" dirty="0"/>
            </a:br>
            <a:r>
              <a:rPr lang="en-US" b="1" dirty="0"/>
              <a:t>Disadvantages</a:t>
            </a:r>
            <a:br>
              <a:rPr lang="en-US" dirty="0"/>
            </a:br>
            <a:r>
              <a:rPr lang="en-US" dirty="0"/>
              <a:t> Feature representation of items is hand-engineered to some extent and requires a lot of domain knowledge.</a:t>
            </a:r>
            <a:br>
              <a:rPr lang="en-US" dirty="0"/>
            </a:br>
            <a:r>
              <a:rPr lang="en-US" dirty="0"/>
              <a:t> The model can only make recommendations based on the existing interest of a user.</a:t>
            </a:r>
            <a:endParaRPr lang="en-IN" dirty="0"/>
          </a:p>
        </p:txBody>
      </p:sp>
    </p:spTree>
    <p:extLst>
      <p:ext uri="{BB962C8B-B14F-4D97-AF65-F5344CB8AC3E}">
        <p14:creationId xmlns:p14="http://schemas.microsoft.com/office/powerpoint/2010/main" val="2527213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Collaborative-filtering system</a:t>
            </a:r>
            <a:endParaRPr lang="en-IN" dirty="0"/>
          </a:p>
        </p:txBody>
      </p:sp>
      <p:sp>
        <p:nvSpPr>
          <p:cNvPr id="3" name="Content Placeholder 2"/>
          <p:cNvSpPr>
            <a:spLocks noGrp="1"/>
          </p:cNvSpPr>
          <p:nvPr>
            <p:ph sz="half" idx="2"/>
          </p:nvPr>
        </p:nvSpPr>
        <p:spPr>
          <a:xfrm>
            <a:off x="180653" y="1173984"/>
            <a:ext cx="8768137" cy="4443045"/>
          </a:xfrm>
          <a:ln>
            <a:solidFill>
              <a:schemeClr val="tx1"/>
            </a:solidFill>
          </a:ln>
        </p:spPr>
        <p:txBody>
          <a:bodyPr/>
          <a:lstStyle/>
          <a:p>
            <a:pPr>
              <a:buFont typeface="Wingdings" panose="05000000000000000000" pitchFamily="2" charset="2"/>
              <a:buChar char="q"/>
            </a:pPr>
            <a:r>
              <a:rPr lang="en-US" dirty="0"/>
              <a:t>Uses community data from peer groups for recommendations. </a:t>
            </a:r>
          </a:p>
          <a:p>
            <a:pPr>
              <a:buFont typeface="Wingdings" panose="05000000000000000000" pitchFamily="2" charset="2"/>
              <a:buChar char="q"/>
            </a:pPr>
            <a:r>
              <a:rPr lang="en-US" dirty="0"/>
              <a:t>This exhibits all those things that are popular among the peers.</a:t>
            </a:r>
          </a:p>
          <a:p>
            <a:pPr>
              <a:buFont typeface="Wingdings" panose="05000000000000000000" pitchFamily="2" charset="2"/>
              <a:buChar char="q"/>
            </a:pPr>
            <a:r>
              <a:rPr lang="en-US" dirty="0"/>
              <a:t>Collaborative filtering systems recommend items based on similarity measures between users and/or items. </a:t>
            </a:r>
          </a:p>
          <a:p>
            <a:pPr>
              <a:buFont typeface="Wingdings" panose="05000000000000000000" pitchFamily="2" charset="2"/>
              <a:buChar char="q"/>
            </a:pPr>
            <a:r>
              <a:rPr lang="en-US" dirty="0"/>
              <a:t>The items recommended to a user are those preferred by similar users (community data).</a:t>
            </a:r>
            <a:br>
              <a:rPr lang="en-US" dirty="0"/>
            </a:br>
            <a:r>
              <a:rPr lang="en-US" dirty="0" err="1"/>
              <a:t>Eg</a:t>
            </a:r>
            <a:r>
              <a:rPr lang="en-US" dirty="0"/>
              <a:t>.</a:t>
            </a:r>
            <a:br>
              <a:rPr lang="en-US" dirty="0"/>
            </a:br>
            <a:r>
              <a:rPr lang="en-US" dirty="0"/>
              <a:t>When we shop on Amazon it recommends new products saying “Customer who brought this also brought”.</a:t>
            </a:r>
            <a:endParaRPr lang="en-IN" dirty="0"/>
          </a:p>
        </p:txBody>
      </p:sp>
    </p:spTree>
    <p:extLst>
      <p:ext uri="{BB962C8B-B14F-4D97-AF65-F5344CB8AC3E}">
        <p14:creationId xmlns:p14="http://schemas.microsoft.com/office/powerpoint/2010/main" val="892670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half" idx="2"/>
          </p:nvPr>
        </p:nvPicPr>
        <p:blipFill>
          <a:blip r:embed="rId2"/>
          <a:stretch>
            <a:fillRect/>
          </a:stretch>
        </p:blipFill>
        <p:spPr>
          <a:xfrm>
            <a:off x="83344" y="1143000"/>
            <a:ext cx="3781425" cy="4524375"/>
          </a:xfrm>
          <a:prstGeom prst="rect">
            <a:avLst/>
          </a:prstGeom>
        </p:spPr>
      </p:pic>
      <p:pic>
        <p:nvPicPr>
          <p:cNvPr id="5" name="Picture 4"/>
          <p:cNvPicPr>
            <a:picLocks noChangeAspect="1"/>
          </p:cNvPicPr>
          <p:nvPr/>
        </p:nvPicPr>
        <p:blipFill>
          <a:blip r:embed="rId3"/>
          <a:stretch>
            <a:fillRect/>
          </a:stretch>
        </p:blipFill>
        <p:spPr>
          <a:xfrm>
            <a:off x="4769984" y="1255258"/>
            <a:ext cx="3609975" cy="4410075"/>
          </a:xfrm>
          <a:prstGeom prst="rect">
            <a:avLst/>
          </a:prstGeom>
        </p:spPr>
      </p:pic>
    </p:spTree>
    <p:extLst>
      <p:ext uri="{BB962C8B-B14F-4D97-AF65-F5344CB8AC3E}">
        <p14:creationId xmlns:p14="http://schemas.microsoft.com/office/powerpoint/2010/main" val="348125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2"/>
          </p:nvPr>
        </p:nvSpPr>
        <p:spPr>
          <a:xfrm>
            <a:off x="180653" y="1173984"/>
            <a:ext cx="8768137" cy="1819587"/>
          </a:xfrm>
          <a:ln>
            <a:solidFill>
              <a:schemeClr val="tx1"/>
            </a:solidFill>
          </a:ln>
        </p:spPr>
        <p:txBody>
          <a:bodyPr/>
          <a:lstStyle/>
          <a:p>
            <a:pPr marL="0" indent="0">
              <a:buNone/>
            </a:pPr>
            <a:r>
              <a:rPr lang="en-US" dirty="0"/>
              <a:t>If number of items is greater than number of users go with user-based collaborative filtering as it will reduce the computation power and If number of users is greater than number of items go with item-based collaborative filtering.</a:t>
            </a:r>
            <a:endParaRPr lang="en-IN" dirty="0"/>
          </a:p>
        </p:txBody>
      </p:sp>
    </p:spTree>
    <p:extLst>
      <p:ext uri="{BB962C8B-B14F-4D97-AF65-F5344CB8AC3E}">
        <p14:creationId xmlns:p14="http://schemas.microsoft.com/office/powerpoint/2010/main" val="2021019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2"/>
          </p:nvPr>
        </p:nvSpPr>
        <p:spPr/>
        <p:txBody>
          <a:bodyPr/>
          <a:lstStyle/>
          <a:p>
            <a:pPr marL="0" indent="0">
              <a:buNone/>
            </a:pPr>
            <a:r>
              <a:rPr lang="en-US" sz="2000" b="1" dirty="0"/>
              <a:t>Advantages</a:t>
            </a:r>
            <a:br>
              <a:rPr lang="en-US" sz="2000" dirty="0"/>
            </a:br>
            <a:r>
              <a:rPr lang="en-US" sz="2000" dirty="0"/>
              <a:t> It works well even if the data is small.</a:t>
            </a:r>
            <a:br>
              <a:rPr lang="en-US" sz="2000" dirty="0"/>
            </a:br>
            <a:r>
              <a:rPr lang="en-US" sz="2000" dirty="0"/>
              <a:t> This model helps the users to discover a new interest in a given item but the model might still recommend it because similar users are interested in that item.</a:t>
            </a:r>
            <a:br>
              <a:rPr lang="en-US" sz="2000" dirty="0"/>
            </a:br>
            <a:r>
              <a:rPr lang="en-US" sz="2000" dirty="0"/>
              <a:t> No need for Domain Knowledge</a:t>
            </a:r>
            <a:br>
              <a:rPr lang="en-US" sz="2000" dirty="0"/>
            </a:br>
            <a:r>
              <a:rPr lang="en-US" sz="2000" b="1" dirty="0"/>
              <a:t>Disadvantages</a:t>
            </a:r>
            <a:br>
              <a:rPr lang="en-US" sz="2000" dirty="0"/>
            </a:br>
            <a:r>
              <a:rPr lang="en-US" sz="2000" dirty="0"/>
              <a:t> It cannot handle new items because the model doesn’t get trained on the newly added items in the database. This problem is known as Cold Start Problem.</a:t>
            </a:r>
            <a:br>
              <a:rPr lang="en-US" sz="2000" dirty="0"/>
            </a:br>
            <a:r>
              <a:rPr lang="en-US" sz="2000" dirty="0"/>
              <a:t> The sparsity problem occurs when there is too little information to work</a:t>
            </a:r>
            <a:br>
              <a:rPr lang="en-US" sz="2000" dirty="0"/>
            </a:br>
            <a:r>
              <a:rPr lang="en-US" sz="2000" dirty="0"/>
              <a:t>with, in order to provide the user base with decent approximations as to</a:t>
            </a:r>
            <a:br>
              <a:rPr lang="en-US" sz="2000" dirty="0"/>
            </a:br>
            <a:r>
              <a:rPr lang="en-US" sz="2000" dirty="0"/>
              <a:t>which products they would likely prefer.</a:t>
            </a:r>
            <a:br>
              <a:rPr lang="en-US" sz="2000" dirty="0"/>
            </a:br>
            <a:r>
              <a:rPr lang="en-US" sz="2000" dirty="0"/>
              <a:t> A gray sheep is a user which has no obvious closest </a:t>
            </a:r>
            <a:r>
              <a:rPr lang="en-US" sz="2000" dirty="0" err="1"/>
              <a:t>neighbour</a:t>
            </a:r>
            <a:r>
              <a:rPr lang="en-US" sz="2000" dirty="0"/>
              <a:t> and seems to rate content in an unpredictable pattern unlike that of any other user.</a:t>
            </a:r>
            <a:endParaRPr lang="en-IN" sz="2000" dirty="0"/>
          </a:p>
        </p:txBody>
      </p:sp>
    </p:spTree>
    <p:extLst>
      <p:ext uri="{BB962C8B-B14F-4D97-AF65-F5344CB8AC3E}">
        <p14:creationId xmlns:p14="http://schemas.microsoft.com/office/powerpoint/2010/main" val="53790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53" y="202990"/>
            <a:ext cx="7461117" cy="744067"/>
          </a:xfrm>
        </p:spPr>
        <p:txBody>
          <a:bodyPr/>
          <a:lstStyle/>
          <a:p>
            <a:r>
              <a:rPr lang="en-US" dirty="0"/>
              <a:t>Implementing Recommendation Systems</a:t>
            </a:r>
            <a:endParaRPr lang="en-IN" dirty="0"/>
          </a:p>
        </p:txBody>
      </p:sp>
      <p:sp>
        <p:nvSpPr>
          <p:cNvPr id="3" name="Content Placeholder 2"/>
          <p:cNvSpPr>
            <a:spLocks noGrp="1"/>
          </p:cNvSpPr>
          <p:nvPr>
            <p:ph sz="half" idx="2"/>
          </p:nvPr>
        </p:nvSpPr>
        <p:spPr>
          <a:xfrm>
            <a:off x="180653" y="1173984"/>
            <a:ext cx="8768137" cy="3136759"/>
          </a:xfrm>
          <a:ln>
            <a:solidFill>
              <a:schemeClr val="tx1"/>
            </a:solidFill>
          </a:ln>
        </p:spPr>
        <p:txBody>
          <a:bodyPr/>
          <a:lstStyle/>
          <a:p>
            <a:pPr marL="0" indent="0">
              <a:buNone/>
            </a:pPr>
            <a:r>
              <a:rPr lang="en-US" b="1" dirty="0"/>
              <a:t>Memory based</a:t>
            </a:r>
            <a:r>
              <a:rPr lang="en-US" dirty="0"/>
              <a:t>: We use entire user-item data set to generate a Recommendation System. It uses statistical techniques to approximate users or items.</a:t>
            </a:r>
            <a:br>
              <a:rPr lang="en-US" dirty="0"/>
            </a:br>
            <a:r>
              <a:rPr lang="en-US" dirty="0" err="1"/>
              <a:t>Eg</a:t>
            </a:r>
            <a:r>
              <a:rPr lang="en-US" dirty="0"/>
              <a:t>. Cosine similarity, </a:t>
            </a:r>
            <a:r>
              <a:rPr lang="en-US" dirty="0" err="1"/>
              <a:t>Jaccard</a:t>
            </a:r>
            <a:r>
              <a:rPr lang="en-US" dirty="0"/>
              <a:t> similarity, Pearson Coefficient, Euclidian distance etc.</a:t>
            </a:r>
          </a:p>
          <a:p>
            <a:pPr marL="0" indent="0">
              <a:buNone/>
            </a:pPr>
            <a:r>
              <a:rPr lang="en-US" b="1" dirty="0"/>
              <a:t>Model based</a:t>
            </a:r>
            <a:r>
              <a:rPr lang="en-US" dirty="0"/>
              <a:t>: A model of users is developed in an attempt to learn their preferences. Models can be created using ML techniques like regression, clustering, classification etc.</a:t>
            </a:r>
            <a:endParaRPr lang="en-IN" dirty="0"/>
          </a:p>
        </p:txBody>
      </p:sp>
    </p:spTree>
    <p:extLst>
      <p:ext uri="{BB962C8B-B14F-4D97-AF65-F5344CB8AC3E}">
        <p14:creationId xmlns:p14="http://schemas.microsoft.com/office/powerpoint/2010/main" val="4224010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Representation of data</a:t>
            </a:r>
          </a:p>
        </p:txBody>
      </p:sp>
      <p:sp>
        <p:nvSpPr>
          <p:cNvPr id="3" name="Content Placeholder 2"/>
          <p:cNvSpPr>
            <a:spLocks noGrp="1"/>
          </p:cNvSpPr>
          <p:nvPr>
            <p:ph sz="half" idx="2"/>
          </p:nvPr>
        </p:nvSpPr>
        <p:spPr>
          <a:xfrm>
            <a:off x="180653" y="1173984"/>
            <a:ext cx="8768137" cy="2386634"/>
          </a:xfrm>
          <a:ln>
            <a:solidFill>
              <a:schemeClr val="accent1"/>
            </a:solidFill>
          </a:ln>
        </p:spPr>
        <p:txBody>
          <a:bodyPr/>
          <a:lstStyle/>
          <a:p>
            <a:pPr algn="just"/>
            <a:r>
              <a:rPr lang="en-US" dirty="0"/>
              <a:t>The data is represented as a utility matrix, giving for each user-item pair, a value that represents what is known about the degree of preference of that user for that item. </a:t>
            </a:r>
          </a:p>
          <a:p>
            <a:pPr algn="just"/>
            <a:r>
              <a:rPr lang="en-US" dirty="0"/>
              <a:t>Values come from an ordered set, e.g., integers 1–5 representing the number of stars that the user gave as a rating for that item. </a:t>
            </a:r>
          </a:p>
        </p:txBody>
      </p:sp>
    </p:spTree>
    <p:extLst>
      <p:ext uri="{BB962C8B-B14F-4D97-AF65-F5344CB8AC3E}">
        <p14:creationId xmlns:p14="http://schemas.microsoft.com/office/powerpoint/2010/main" val="3963142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Utility Matrix</a:t>
            </a:r>
          </a:p>
        </p:txBody>
      </p:sp>
      <p:sp>
        <p:nvSpPr>
          <p:cNvPr id="3" name="Content Placeholder 2"/>
          <p:cNvSpPr>
            <a:spLocks noGrp="1"/>
          </p:cNvSpPr>
          <p:nvPr>
            <p:ph sz="half" idx="2"/>
          </p:nvPr>
        </p:nvSpPr>
        <p:spPr>
          <a:xfrm>
            <a:off x="180654" y="1173984"/>
            <a:ext cx="8768137" cy="3212959"/>
          </a:xfrm>
          <a:ln>
            <a:solidFill>
              <a:schemeClr val="tx1"/>
            </a:solidFill>
          </a:ln>
        </p:spPr>
        <p:txBody>
          <a:bodyPr/>
          <a:lstStyle/>
          <a:p>
            <a:pPr algn="just"/>
            <a:r>
              <a:rPr lang="en-US" dirty="0"/>
              <a:t>In a recommendation-system application there are two classes of entities, which are referred to as users and items. </a:t>
            </a:r>
          </a:p>
          <a:p>
            <a:pPr algn="just"/>
            <a:r>
              <a:rPr lang="en-US" dirty="0"/>
              <a:t>Users have preferences for certain items, and these preferences must be teased out of the data. </a:t>
            </a:r>
          </a:p>
          <a:p>
            <a:pPr algn="just"/>
            <a:r>
              <a:rPr lang="en-US" dirty="0"/>
              <a:t>We assume that the matrix is sparse, meaning that most entries are “unknown.” An unknown rating implies that we have no explicit information about the user’s preference for the item.</a:t>
            </a:r>
            <a:endParaRPr lang="en-IN" dirty="0"/>
          </a:p>
        </p:txBody>
      </p:sp>
    </p:spTree>
    <p:extLst>
      <p:ext uri="{BB962C8B-B14F-4D97-AF65-F5344CB8AC3E}">
        <p14:creationId xmlns:p14="http://schemas.microsoft.com/office/powerpoint/2010/main" val="3093214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2"/>
          </p:nvPr>
        </p:nvSpPr>
        <p:spPr>
          <a:xfrm>
            <a:off x="180653" y="1173984"/>
            <a:ext cx="8059833" cy="904197"/>
          </a:xfrm>
        </p:spPr>
        <p:txBody>
          <a:bodyPr/>
          <a:lstStyle/>
          <a:p>
            <a:pPr marL="0" indent="0" algn="just">
              <a:buNone/>
            </a:pPr>
            <a:r>
              <a:rPr lang="en-US" dirty="0"/>
              <a:t>Example: utility matrix, representing users’ ratings of movies on a 1–5 scale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725803766"/>
              </p:ext>
            </p:extLst>
          </p:nvPr>
        </p:nvGraphicFramePr>
        <p:xfrm>
          <a:off x="511629" y="2414626"/>
          <a:ext cx="5595258" cy="2255345"/>
        </p:xfrm>
        <a:graphic>
          <a:graphicData uri="http://schemas.openxmlformats.org/drawingml/2006/table">
            <a:tbl>
              <a:tblPr firstRow="1" bandRow="1">
                <a:tableStyleId>{D113A9D2-9D6B-4929-AA2D-F23B5EE8CBE7}</a:tableStyleId>
              </a:tblPr>
              <a:tblGrid>
                <a:gridCol w="468569">
                  <a:extLst>
                    <a:ext uri="{9D8B030D-6E8A-4147-A177-3AD203B41FA5}">
                      <a16:colId xmlns:a16="http://schemas.microsoft.com/office/drawing/2014/main" val="4080205869"/>
                    </a:ext>
                  </a:extLst>
                </a:gridCol>
                <a:gridCol w="725821">
                  <a:extLst>
                    <a:ext uri="{9D8B030D-6E8A-4147-A177-3AD203B41FA5}">
                      <a16:colId xmlns:a16="http://schemas.microsoft.com/office/drawing/2014/main" val="1306789013"/>
                    </a:ext>
                  </a:extLst>
                </a:gridCol>
                <a:gridCol w="744196">
                  <a:extLst>
                    <a:ext uri="{9D8B030D-6E8A-4147-A177-3AD203B41FA5}">
                      <a16:colId xmlns:a16="http://schemas.microsoft.com/office/drawing/2014/main" val="2288266164"/>
                    </a:ext>
                  </a:extLst>
                </a:gridCol>
                <a:gridCol w="677245">
                  <a:extLst>
                    <a:ext uri="{9D8B030D-6E8A-4147-A177-3AD203B41FA5}">
                      <a16:colId xmlns:a16="http://schemas.microsoft.com/office/drawing/2014/main" val="3710764544"/>
                    </a:ext>
                  </a:extLst>
                </a:gridCol>
                <a:gridCol w="716325">
                  <a:extLst>
                    <a:ext uri="{9D8B030D-6E8A-4147-A177-3AD203B41FA5}">
                      <a16:colId xmlns:a16="http://schemas.microsoft.com/office/drawing/2014/main" val="3077022473"/>
                    </a:ext>
                  </a:extLst>
                </a:gridCol>
                <a:gridCol w="704185">
                  <a:extLst>
                    <a:ext uri="{9D8B030D-6E8A-4147-A177-3AD203B41FA5}">
                      <a16:colId xmlns:a16="http://schemas.microsoft.com/office/drawing/2014/main" val="1416802703"/>
                    </a:ext>
                  </a:extLst>
                </a:gridCol>
                <a:gridCol w="837737">
                  <a:extLst>
                    <a:ext uri="{9D8B030D-6E8A-4147-A177-3AD203B41FA5}">
                      <a16:colId xmlns:a16="http://schemas.microsoft.com/office/drawing/2014/main" val="506197454"/>
                    </a:ext>
                  </a:extLst>
                </a:gridCol>
                <a:gridCol w="721180">
                  <a:extLst>
                    <a:ext uri="{9D8B030D-6E8A-4147-A177-3AD203B41FA5}">
                      <a16:colId xmlns:a16="http://schemas.microsoft.com/office/drawing/2014/main" val="2983752115"/>
                    </a:ext>
                  </a:extLst>
                </a:gridCol>
              </a:tblGrid>
              <a:tr h="538461">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HP1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HP2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HP3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SW1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SW2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SW3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7866904"/>
                  </a:ext>
                </a:extLst>
              </a:tr>
              <a:tr h="429221">
                <a:tc>
                  <a:txBody>
                    <a:bodyPr/>
                    <a:lstStyle/>
                    <a:p>
                      <a:r>
                        <a:rPr lang="en-IN"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8824963"/>
                  </a:ext>
                </a:extLst>
              </a:tr>
              <a:tr h="429221">
                <a:tc>
                  <a:txBody>
                    <a:bodyPr/>
                    <a:lstStyle/>
                    <a:p>
                      <a:r>
                        <a:rPr lang="en-IN"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9168168"/>
                  </a:ext>
                </a:extLst>
              </a:tr>
              <a:tr h="429221">
                <a:tc>
                  <a:txBody>
                    <a:bodyPr/>
                    <a:lstStyle/>
                    <a:p>
                      <a:r>
                        <a:rPr lang="en-IN"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5643417"/>
                  </a:ext>
                </a:extLst>
              </a:tr>
              <a:tr h="429221">
                <a:tc>
                  <a:txBody>
                    <a:bodyPr/>
                    <a:lstStyle/>
                    <a:p>
                      <a:r>
                        <a:rPr lang="en-IN"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6931832"/>
                  </a:ext>
                </a:extLst>
              </a:tr>
            </a:tbl>
          </a:graphicData>
        </a:graphic>
      </p:graphicFrame>
    </p:spTree>
    <p:extLst>
      <p:ext uri="{BB962C8B-B14F-4D97-AF65-F5344CB8AC3E}">
        <p14:creationId xmlns:p14="http://schemas.microsoft.com/office/powerpoint/2010/main" val="345782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Recommender System</a:t>
            </a:r>
            <a:endParaRPr lang="en-IN" dirty="0"/>
          </a:p>
        </p:txBody>
      </p:sp>
      <p:sp>
        <p:nvSpPr>
          <p:cNvPr id="3" name="Content Placeholder 2"/>
          <p:cNvSpPr>
            <a:spLocks noGrp="1"/>
          </p:cNvSpPr>
          <p:nvPr>
            <p:ph sz="half" idx="2"/>
          </p:nvPr>
        </p:nvSpPr>
        <p:spPr>
          <a:xfrm>
            <a:off x="180654" y="1173984"/>
            <a:ext cx="8768137" cy="4170902"/>
          </a:xfrm>
          <a:ln>
            <a:solidFill>
              <a:schemeClr val="tx1"/>
            </a:solidFill>
          </a:ln>
        </p:spPr>
        <p:txBody>
          <a:bodyPr/>
          <a:lstStyle/>
          <a:p>
            <a:pPr algn="just">
              <a:buFont typeface="Wingdings" panose="05000000000000000000" pitchFamily="2" charset="2"/>
              <a:buChar char="q"/>
            </a:pPr>
            <a:r>
              <a:rPr lang="en-US" sz="2000" dirty="0"/>
              <a:t>systems designed to recommend things to the user based on various factors. </a:t>
            </a:r>
          </a:p>
          <a:p>
            <a:pPr algn="just">
              <a:buFont typeface="Wingdings" panose="05000000000000000000" pitchFamily="2" charset="2"/>
              <a:buChar char="q"/>
            </a:pPr>
            <a:r>
              <a:rPr lang="en-US" sz="2000" dirty="0"/>
              <a:t>It takes the user model consisting of </a:t>
            </a:r>
            <a:r>
              <a:rPr lang="en-US" sz="2000" b="1" dirty="0">
                <a:solidFill>
                  <a:srgbClr val="FF0000"/>
                </a:solidFill>
              </a:rPr>
              <a:t>ratings, preferences,</a:t>
            </a:r>
            <a:r>
              <a:rPr lang="en-US" sz="2000" dirty="0"/>
              <a:t> demographics, etc. and items with its descriptions as input, finds relevant score which is used for ranking, and finally recommends items that are relevant to the user. </a:t>
            </a:r>
          </a:p>
          <a:p>
            <a:pPr algn="just">
              <a:buFont typeface="Wingdings" panose="05000000000000000000" pitchFamily="2" charset="2"/>
              <a:buChar char="q"/>
            </a:pPr>
            <a:r>
              <a:rPr lang="en-US" sz="2000" dirty="0"/>
              <a:t>The recommender system deals with a </a:t>
            </a:r>
            <a:r>
              <a:rPr lang="en-US" sz="2000" b="1" dirty="0">
                <a:solidFill>
                  <a:srgbClr val="FF0000"/>
                </a:solidFill>
              </a:rPr>
              <a:t>large volume of information </a:t>
            </a:r>
            <a:r>
              <a:rPr lang="en-US" sz="2000" dirty="0"/>
              <a:t>present by filtering the most important information based on the data provided by a user and other factors that take care of the user’s preference and interest. </a:t>
            </a:r>
          </a:p>
          <a:p>
            <a:pPr algn="just">
              <a:buFont typeface="Wingdings" panose="05000000000000000000" pitchFamily="2" charset="2"/>
              <a:buChar char="q"/>
            </a:pPr>
            <a:r>
              <a:rPr lang="en-US" sz="2000" dirty="0"/>
              <a:t>It finds out the match between user and item and imputes the similarities between users and items for recommendation.</a:t>
            </a:r>
            <a:endParaRPr lang="en-IN" sz="2000" dirty="0"/>
          </a:p>
        </p:txBody>
      </p:sp>
    </p:spTree>
    <p:extLst>
      <p:ext uri="{BB962C8B-B14F-4D97-AF65-F5344CB8AC3E}">
        <p14:creationId xmlns:p14="http://schemas.microsoft.com/office/powerpoint/2010/main" val="1150082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Populating the Utility Matrix</a:t>
            </a:r>
          </a:p>
        </p:txBody>
      </p:sp>
      <p:sp>
        <p:nvSpPr>
          <p:cNvPr id="3" name="Content Placeholder 2"/>
          <p:cNvSpPr>
            <a:spLocks noGrp="1"/>
          </p:cNvSpPr>
          <p:nvPr>
            <p:ph sz="half" idx="2"/>
          </p:nvPr>
        </p:nvSpPr>
        <p:spPr>
          <a:xfrm>
            <a:off x="180653" y="1173984"/>
            <a:ext cx="8768137" cy="2109543"/>
          </a:xfrm>
          <a:solidFill>
            <a:schemeClr val="accent6">
              <a:lumMod val="60000"/>
              <a:lumOff val="40000"/>
            </a:schemeClr>
          </a:solidFill>
        </p:spPr>
        <p:txBody>
          <a:bodyPr/>
          <a:lstStyle/>
          <a:p>
            <a:pPr algn="just"/>
            <a:r>
              <a:rPr lang="en-US" dirty="0"/>
              <a:t>The user can be asked to rate the items. </a:t>
            </a:r>
          </a:p>
          <a:p>
            <a:pPr lvl="1" algn="just"/>
            <a:r>
              <a:rPr lang="en-US" dirty="0"/>
              <a:t>Movie ratings are generally obtained this way, </a:t>
            </a:r>
          </a:p>
          <a:p>
            <a:pPr lvl="1" algn="just"/>
            <a:r>
              <a:rPr lang="en-US" dirty="0"/>
              <a:t>some on-line stores try to obtain ratings from their purchasers.</a:t>
            </a:r>
            <a:br>
              <a:rPr lang="en-US" dirty="0"/>
            </a:br>
            <a:r>
              <a:rPr lang="en-US" dirty="0"/>
              <a:t>Sites providing content, </a:t>
            </a:r>
          </a:p>
          <a:p>
            <a:pPr lvl="1" algn="just"/>
            <a:r>
              <a:rPr lang="en-US" dirty="0"/>
              <a:t>some news sites or YouTube also ask users to rate items. </a:t>
            </a:r>
          </a:p>
        </p:txBody>
      </p:sp>
      <p:sp>
        <p:nvSpPr>
          <p:cNvPr id="4" name="Rectangle 3"/>
          <p:cNvSpPr/>
          <p:nvPr/>
        </p:nvSpPr>
        <p:spPr>
          <a:xfrm>
            <a:off x="2078181" y="3546764"/>
            <a:ext cx="4572000" cy="2677656"/>
          </a:xfrm>
          <a:prstGeom prst="rect">
            <a:avLst/>
          </a:prstGeom>
          <a:solidFill>
            <a:schemeClr val="accent6">
              <a:lumMod val="20000"/>
              <a:lumOff val="80000"/>
            </a:schemeClr>
          </a:solidFill>
        </p:spPr>
        <p:txBody>
          <a:bodyPr>
            <a:spAutoFit/>
          </a:bodyPr>
          <a:lstStyle/>
          <a:p>
            <a:pPr algn="just"/>
            <a:r>
              <a:rPr lang="en-US" sz="2400" dirty="0"/>
              <a:t>This approach is limited in its effectiveness, since generally users are unwilling to provide responses, and the information from those who do may be biased by the very fact that it comes from people willing to provide ratings.</a:t>
            </a:r>
            <a:endParaRPr lang="en-IN" sz="2400" dirty="0"/>
          </a:p>
        </p:txBody>
      </p:sp>
    </p:spTree>
    <p:extLst>
      <p:ext uri="{BB962C8B-B14F-4D97-AF65-F5344CB8AC3E}">
        <p14:creationId xmlns:p14="http://schemas.microsoft.com/office/powerpoint/2010/main" val="2529882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profile – user </a:t>
            </a:r>
            <a:r>
              <a:rPr lang="en-IN" dirty="0" err="1"/>
              <a:t>behavior</a:t>
            </a:r>
            <a:endParaRPr lang="en-IN" dirty="0"/>
          </a:p>
        </p:txBody>
      </p:sp>
      <p:sp>
        <p:nvSpPr>
          <p:cNvPr id="4" name="Rectangle 3"/>
          <p:cNvSpPr/>
          <p:nvPr/>
        </p:nvSpPr>
        <p:spPr>
          <a:xfrm>
            <a:off x="180654" y="3502702"/>
            <a:ext cx="8630837" cy="3046988"/>
          </a:xfrm>
          <a:prstGeom prst="rect">
            <a:avLst/>
          </a:prstGeom>
          <a:ln>
            <a:solidFill>
              <a:schemeClr val="accent1"/>
            </a:solidFill>
          </a:ln>
        </p:spPr>
        <p:txBody>
          <a:bodyPr wrap="square">
            <a:spAutoFit/>
          </a:bodyPr>
          <a:lstStyle/>
          <a:p>
            <a:pPr marL="342900" indent="-342900" algn="just">
              <a:buFont typeface="Arial" panose="020B0604020202020204" pitchFamily="34" charset="0"/>
              <a:buChar char="•"/>
            </a:pPr>
            <a:r>
              <a:rPr lang="en-US" sz="2400" dirty="0"/>
              <a:t>Often, utility matrix with this kind of data shows 0’s rather than blanks where the user has not purchased or viewed the item. </a:t>
            </a:r>
          </a:p>
          <a:p>
            <a:pPr marL="342900" indent="-342900" algn="just">
              <a:buFont typeface="Arial" panose="020B0604020202020204" pitchFamily="34" charset="0"/>
              <a:buChar char="•"/>
            </a:pPr>
            <a:r>
              <a:rPr lang="en-US" sz="2400" dirty="0"/>
              <a:t>In this case 0 is not a lower rating than 1; it is no rating at all. </a:t>
            </a:r>
          </a:p>
          <a:p>
            <a:pPr marL="342900" indent="-342900" algn="just">
              <a:buFont typeface="Arial" panose="020B0604020202020204" pitchFamily="34" charset="0"/>
              <a:buChar char="•"/>
            </a:pPr>
            <a:r>
              <a:rPr lang="en-US" sz="2400" dirty="0"/>
              <a:t>More generally, one can infer interest from behavior other than purchasing. </a:t>
            </a:r>
          </a:p>
          <a:p>
            <a:pPr marL="342900" indent="-342900" algn="just">
              <a:buFont typeface="Arial" panose="020B0604020202020204" pitchFamily="34" charset="0"/>
              <a:buChar char="•"/>
            </a:pPr>
            <a:r>
              <a:rPr lang="en-US" sz="2400" dirty="0"/>
              <a:t>For example, if an Amazon customer views information about an item, it can be inferred that they are interested in the item, even if they don’t buy it</a:t>
            </a:r>
            <a:endParaRPr lang="en-IN" sz="2400" dirty="0"/>
          </a:p>
        </p:txBody>
      </p:sp>
      <p:sp>
        <p:nvSpPr>
          <p:cNvPr id="5" name="Oval 4"/>
          <p:cNvSpPr/>
          <p:nvPr/>
        </p:nvSpPr>
        <p:spPr>
          <a:xfrm>
            <a:off x="609600" y="1166671"/>
            <a:ext cx="1496291" cy="145183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sz="2800" dirty="0"/>
              <a:t>User</a:t>
            </a:r>
          </a:p>
        </p:txBody>
      </p:sp>
      <p:cxnSp>
        <p:nvCxnSpPr>
          <p:cNvPr id="7" name="Straight Arrow Connector 6"/>
          <p:cNvCxnSpPr>
            <a:stCxn id="5" idx="6"/>
          </p:cNvCxnSpPr>
          <p:nvPr/>
        </p:nvCxnSpPr>
        <p:spPr>
          <a:xfrm flipV="1">
            <a:off x="2105891" y="1478537"/>
            <a:ext cx="1191491" cy="41405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a:xfrm>
            <a:off x="2142513" y="1933571"/>
            <a:ext cx="1191491" cy="4498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3262320" y="1050360"/>
            <a:ext cx="1939636" cy="830997"/>
          </a:xfrm>
          <a:prstGeom prst="rect">
            <a:avLst/>
          </a:prstGeom>
          <a:noFill/>
        </p:spPr>
        <p:txBody>
          <a:bodyPr wrap="square" rtlCol="0">
            <a:spAutoFit/>
          </a:bodyPr>
          <a:lstStyle/>
          <a:p>
            <a:r>
              <a:rPr lang="en-IN" sz="2400" dirty="0"/>
              <a:t>Likes an item (rating = 1)</a:t>
            </a:r>
          </a:p>
        </p:txBody>
      </p:sp>
      <p:sp>
        <p:nvSpPr>
          <p:cNvPr id="11" name="TextBox 10"/>
          <p:cNvSpPr txBox="1"/>
          <p:nvPr/>
        </p:nvSpPr>
        <p:spPr>
          <a:xfrm>
            <a:off x="3262320" y="1980639"/>
            <a:ext cx="1939636" cy="830997"/>
          </a:xfrm>
          <a:prstGeom prst="rect">
            <a:avLst/>
          </a:prstGeom>
          <a:noFill/>
        </p:spPr>
        <p:txBody>
          <a:bodyPr wrap="square" rtlCol="0">
            <a:spAutoFit/>
          </a:bodyPr>
          <a:lstStyle/>
          <a:p>
            <a:r>
              <a:rPr lang="en-IN" sz="2400" dirty="0"/>
              <a:t>Does not like the item</a:t>
            </a:r>
          </a:p>
        </p:txBody>
      </p:sp>
    </p:spTree>
    <p:extLst>
      <p:ext uri="{BB962C8B-B14F-4D97-AF65-F5344CB8AC3E}">
        <p14:creationId xmlns:p14="http://schemas.microsoft.com/office/powerpoint/2010/main" val="2448348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Profiles</a:t>
            </a:r>
            <a:endParaRPr lang="en-IN" dirty="0"/>
          </a:p>
        </p:txBody>
      </p:sp>
      <p:sp>
        <p:nvSpPr>
          <p:cNvPr id="3" name="Content Placeholder 2"/>
          <p:cNvSpPr>
            <a:spLocks noGrp="1"/>
          </p:cNvSpPr>
          <p:nvPr>
            <p:ph sz="half" idx="2"/>
          </p:nvPr>
        </p:nvSpPr>
        <p:spPr>
          <a:xfrm>
            <a:off x="180653" y="1173984"/>
            <a:ext cx="8768137" cy="2622162"/>
          </a:xfrm>
          <a:solidFill>
            <a:schemeClr val="accent6">
              <a:lumMod val="20000"/>
              <a:lumOff val="80000"/>
            </a:schemeClr>
          </a:solidFill>
          <a:ln>
            <a:solidFill>
              <a:schemeClr val="accent1"/>
            </a:solidFill>
          </a:ln>
        </p:spPr>
        <p:txBody>
          <a:bodyPr/>
          <a:lstStyle/>
          <a:p>
            <a:pPr marL="0" indent="0">
              <a:buNone/>
            </a:pPr>
            <a:r>
              <a:rPr lang="en-US" dirty="0"/>
              <a:t>Item profile - represents important characteristics of that item. </a:t>
            </a:r>
          </a:p>
          <a:p>
            <a:r>
              <a:rPr lang="en-US" dirty="0"/>
              <a:t>For example:</a:t>
            </a:r>
          </a:p>
          <a:p>
            <a:pPr lvl="1"/>
            <a:r>
              <a:rPr lang="en-US" dirty="0"/>
              <a:t>The set of actors of the movie.</a:t>
            </a:r>
          </a:p>
          <a:p>
            <a:pPr lvl="1"/>
            <a:r>
              <a:rPr lang="en-US" dirty="0"/>
              <a:t>The director</a:t>
            </a:r>
          </a:p>
          <a:p>
            <a:pPr lvl="1"/>
            <a:r>
              <a:rPr lang="en-US" dirty="0"/>
              <a:t>The year in which the movie was made. </a:t>
            </a:r>
          </a:p>
          <a:p>
            <a:pPr lvl="1"/>
            <a:r>
              <a:rPr lang="en-US" dirty="0"/>
              <a:t>The genre or general type of movie. </a:t>
            </a:r>
            <a:endParaRPr lang="en-IN" dirty="0"/>
          </a:p>
        </p:txBody>
      </p:sp>
      <p:sp>
        <p:nvSpPr>
          <p:cNvPr id="4" name="Rectangle 3"/>
          <p:cNvSpPr/>
          <p:nvPr/>
        </p:nvSpPr>
        <p:spPr>
          <a:xfrm>
            <a:off x="2147454" y="4240263"/>
            <a:ext cx="4572000" cy="1200329"/>
          </a:xfrm>
          <a:prstGeom prst="rect">
            <a:avLst/>
          </a:prstGeom>
          <a:solidFill>
            <a:schemeClr val="accent3">
              <a:lumMod val="40000"/>
              <a:lumOff val="60000"/>
            </a:schemeClr>
          </a:solidFill>
          <a:ln>
            <a:solidFill>
              <a:schemeClr val="accent1"/>
            </a:solidFill>
          </a:ln>
        </p:spPr>
        <p:txBody>
          <a:bodyPr>
            <a:spAutoFit/>
          </a:bodyPr>
          <a:lstStyle/>
          <a:p>
            <a:r>
              <a:rPr lang="en-US" sz="2400" dirty="0"/>
              <a:t>Item profile plays an important role in content based recommender system</a:t>
            </a:r>
          </a:p>
        </p:txBody>
      </p:sp>
    </p:spTree>
    <p:extLst>
      <p:ext uri="{BB962C8B-B14F-4D97-AF65-F5344CB8AC3E}">
        <p14:creationId xmlns:p14="http://schemas.microsoft.com/office/powerpoint/2010/main" val="2840397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DE3B9E61-3D12-3D2E-6A9D-95925DB052DD}"/>
              </a:ext>
            </a:extLst>
          </p:cNvPr>
          <p:cNvGraphicFramePr>
            <a:graphicFrameLocks noGrp="1"/>
          </p:cNvGraphicFramePr>
          <p:nvPr>
            <p:extLst>
              <p:ext uri="{D42A27DB-BD31-4B8C-83A1-F6EECF244321}">
                <p14:modId xmlns:p14="http://schemas.microsoft.com/office/powerpoint/2010/main" val="290015495"/>
              </p:ext>
            </p:extLst>
          </p:nvPr>
        </p:nvGraphicFramePr>
        <p:xfrm>
          <a:off x="174703" y="1107067"/>
          <a:ext cx="5021766" cy="3318368"/>
        </p:xfrm>
        <a:graphic>
          <a:graphicData uri="http://schemas.openxmlformats.org/drawingml/2006/table">
            <a:tbl>
              <a:tblPr firstRow="1" bandRow="1">
                <a:tableStyleId>{5C22544A-7EE6-4342-B048-85BDC9FD1C3A}</a:tableStyleId>
              </a:tblPr>
              <a:tblGrid>
                <a:gridCol w="1063082">
                  <a:extLst>
                    <a:ext uri="{9D8B030D-6E8A-4147-A177-3AD203B41FA5}">
                      <a16:colId xmlns:a16="http://schemas.microsoft.com/office/drawing/2014/main" val="575810097"/>
                    </a:ext>
                  </a:extLst>
                </a:gridCol>
                <a:gridCol w="758283">
                  <a:extLst>
                    <a:ext uri="{9D8B030D-6E8A-4147-A177-3AD203B41FA5}">
                      <a16:colId xmlns:a16="http://schemas.microsoft.com/office/drawing/2014/main" val="4184891686"/>
                    </a:ext>
                  </a:extLst>
                </a:gridCol>
                <a:gridCol w="836342">
                  <a:extLst>
                    <a:ext uri="{9D8B030D-6E8A-4147-A177-3AD203B41FA5}">
                      <a16:colId xmlns:a16="http://schemas.microsoft.com/office/drawing/2014/main" val="2196073504"/>
                    </a:ext>
                  </a:extLst>
                </a:gridCol>
                <a:gridCol w="802888">
                  <a:extLst>
                    <a:ext uri="{9D8B030D-6E8A-4147-A177-3AD203B41FA5}">
                      <a16:colId xmlns:a16="http://schemas.microsoft.com/office/drawing/2014/main" val="16293227"/>
                    </a:ext>
                  </a:extLst>
                </a:gridCol>
                <a:gridCol w="724210">
                  <a:extLst>
                    <a:ext uri="{9D8B030D-6E8A-4147-A177-3AD203B41FA5}">
                      <a16:colId xmlns:a16="http://schemas.microsoft.com/office/drawing/2014/main" val="1413508460"/>
                    </a:ext>
                  </a:extLst>
                </a:gridCol>
                <a:gridCol w="836961">
                  <a:extLst>
                    <a:ext uri="{9D8B030D-6E8A-4147-A177-3AD203B41FA5}">
                      <a16:colId xmlns:a16="http://schemas.microsoft.com/office/drawing/2014/main" val="3379479660"/>
                    </a:ext>
                  </a:extLst>
                </a:gridCol>
              </a:tblGrid>
              <a:tr h="499975">
                <a:tc>
                  <a:txBody>
                    <a:bodyPr/>
                    <a:lstStyle/>
                    <a:p>
                      <a:endParaRPr lang="en-IN" sz="2000" dirty="0"/>
                    </a:p>
                  </a:txBody>
                  <a:tcPr/>
                </a:tc>
                <a:tc>
                  <a:txBody>
                    <a:bodyPr/>
                    <a:lstStyle/>
                    <a:p>
                      <a:r>
                        <a:rPr lang="en-IN" sz="2000" dirty="0"/>
                        <a:t>M1</a:t>
                      </a:r>
                    </a:p>
                  </a:txBody>
                  <a:tcPr/>
                </a:tc>
                <a:tc>
                  <a:txBody>
                    <a:bodyPr/>
                    <a:lstStyle/>
                    <a:p>
                      <a:r>
                        <a:rPr lang="en-IN" sz="2000" dirty="0"/>
                        <a:t>M2</a:t>
                      </a:r>
                    </a:p>
                  </a:txBody>
                  <a:tcPr/>
                </a:tc>
                <a:tc>
                  <a:txBody>
                    <a:bodyPr/>
                    <a:lstStyle/>
                    <a:p>
                      <a:r>
                        <a:rPr lang="en-IN" sz="2000" dirty="0"/>
                        <a:t>M3</a:t>
                      </a:r>
                    </a:p>
                  </a:txBody>
                  <a:tcPr/>
                </a:tc>
                <a:tc>
                  <a:txBody>
                    <a:bodyPr/>
                    <a:lstStyle/>
                    <a:p>
                      <a:r>
                        <a:rPr lang="en-IN" sz="2000" dirty="0"/>
                        <a:t>M4</a:t>
                      </a:r>
                    </a:p>
                  </a:txBody>
                  <a:tcPr/>
                </a:tc>
                <a:tc>
                  <a:txBody>
                    <a:bodyPr/>
                    <a:lstStyle/>
                    <a:p>
                      <a:r>
                        <a:rPr lang="en-IN" sz="2000" dirty="0"/>
                        <a:t>M5</a:t>
                      </a:r>
                    </a:p>
                  </a:txBody>
                  <a:tcPr/>
                </a:tc>
                <a:extLst>
                  <a:ext uri="{0D108BD9-81ED-4DB2-BD59-A6C34878D82A}">
                    <a16:rowId xmlns:a16="http://schemas.microsoft.com/office/drawing/2014/main" val="541930093"/>
                  </a:ext>
                </a:extLst>
              </a:tr>
              <a:tr h="634353">
                <a:tc>
                  <a:txBody>
                    <a:bodyPr/>
                    <a:lstStyle/>
                    <a:p>
                      <a:r>
                        <a:rPr lang="en-IN" sz="2000" dirty="0"/>
                        <a:t>User 1</a:t>
                      </a:r>
                    </a:p>
                  </a:txBody>
                  <a:tcPr/>
                </a:tc>
                <a:tc>
                  <a:txBody>
                    <a:bodyPr/>
                    <a:lstStyle/>
                    <a:p>
                      <a:r>
                        <a:rPr lang="en-IN" dirty="0"/>
                        <a:t>3</a:t>
                      </a:r>
                    </a:p>
                  </a:txBody>
                  <a:tcPr>
                    <a:solidFill>
                      <a:schemeClr val="accent3">
                        <a:lumMod val="40000"/>
                        <a:lumOff val="60000"/>
                      </a:schemeClr>
                    </a:solidFill>
                  </a:tcPr>
                </a:tc>
                <a:tc>
                  <a:txBody>
                    <a:bodyPr/>
                    <a:lstStyle/>
                    <a:p>
                      <a:r>
                        <a:rPr lang="en-IN" dirty="0"/>
                        <a:t>1</a:t>
                      </a:r>
                    </a:p>
                  </a:txBody>
                  <a:tcPr>
                    <a:solidFill>
                      <a:schemeClr val="accent6">
                        <a:lumMod val="60000"/>
                        <a:lumOff val="40000"/>
                      </a:schemeClr>
                    </a:solidFill>
                  </a:tcPr>
                </a:tc>
                <a:tc>
                  <a:txBody>
                    <a:bodyPr/>
                    <a:lstStyle/>
                    <a:p>
                      <a:r>
                        <a:rPr lang="en-IN" dirty="0"/>
                        <a:t>1</a:t>
                      </a:r>
                    </a:p>
                  </a:txBody>
                  <a:tcPr>
                    <a:solidFill>
                      <a:schemeClr val="accent6">
                        <a:lumMod val="60000"/>
                        <a:lumOff val="40000"/>
                      </a:schemeClr>
                    </a:solidFill>
                  </a:tcPr>
                </a:tc>
                <a:tc>
                  <a:txBody>
                    <a:bodyPr/>
                    <a:lstStyle/>
                    <a:p>
                      <a:r>
                        <a:rPr lang="en-IN" dirty="0"/>
                        <a:t>3</a:t>
                      </a:r>
                    </a:p>
                  </a:txBody>
                  <a:tcPr>
                    <a:solidFill>
                      <a:schemeClr val="accent3">
                        <a:lumMod val="40000"/>
                        <a:lumOff val="60000"/>
                      </a:schemeClr>
                    </a:solidFill>
                  </a:tcPr>
                </a:tc>
                <a:tc>
                  <a:txBody>
                    <a:bodyPr/>
                    <a:lstStyle/>
                    <a:p>
                      <a:r>
                        <a:rPr lang="en-IN" dirty="0"/>
                        <a:t>1</a:t>
                      </a:r>
                    </a:p>
                  </a:txBody>
                  <a:tcPr>
                    <a:solidFill>
                      <a:schemeClr val="accent6">
                        <a:lumMod val="60000"/>
                        <a:lumOff val="40000"/>
                      </a:schemeClr>
                    </a:solidFill>
                  </a:tcPr>
                </a:tc>
                <a:extLst>
                  <a:ext uri="{0D108BD9-81ED-4DB2-BD59-A6C34878D82A}">
                    <a16:rowId xmlns:a16="http://schemas.microsoft.com/office/drawing/2014/main" val="800612585"/>
                  </a:ext>
                </a:extLst>
              </a:tr>
              <a:tr h="702747">
                <a:tc>
                  <a:txBody>
                    <a:bodyPr/>
                    <a:lstStyle/>
                    <a:p>
                      <a:r>
                        <a:rPr lang="en-IN" sz="2000" dirty="0"/>
                        <a:t>User2 </a:t>
                      </a:r>
                    </a:p>
                  </a:txBody>
                  <a:tcPr/>
                </a:tc>
                <a:tc>
                  <a:txBody>
                    <a:bodyPr/>
                    <a:lstStyle/>
                    <a:p>
                      <a:r>
                        <a:rPr lang="en-IN" dirty="0"/>
                        <a:t>1</a:t>
                      </a:r>
                    </a:p>
                  </a:txBody>
                  <a:tcPr>
                    <a:solidFill>
                      <a:schemeClr val="accent6">
                        <a:lumMod val="60000"/>
                        <a:lumOff val="40000"/>
                      </a:schemeClr>
                    </a:solidFill>
                  </a:tcPr>
                </a:tc>
                <a:tc>
                  <a:txBody>
                    <a:bodyPr/>
                    <a:lstStyle/>
                    <a:p>
                      <a:r>
                        <a:rPr lang="en-IN" dirty="0"/>
                        <a:t>2</a:t>
                      </a:r>
                    </a:p>
                  </a:txBody>
                  <a:tcPr/>
                </a:tc>
                <a:tc>
                  <a:txBody>
                    <a:bodyPr/>
                    <a:lstStyle/>
                    <a:p>
                      <a:r>
                        <a:rPr lang="en-IN" dirty="0"/>
                        <a:t>4</a:t>
                      </a:r>
                    </a:p>
                  </a:txBody>
                  <a:tcPr>
                    <a:solidFill>
                      <a:srgbClr val="00B0F0"/>
                    </a:solidFill>
                  </a:tcPr>
                </a:tc>
                <a:tc>
                  <a:txBody>
                    <a:bodyPr/>
                    <a:lstStyle/>
                    <a:p>
                      <a:r>
                        <a:rPr lang="en-IN" dirty="0"/>
                        <a:t>1</a:t>
                      </a:r>
                    </a:p>
                  </a:txBody>
                  <a:tcPr>
                    <a:solidFill>
                      <a:schemeClr val="accent6">
                        <a:lumMod val="60000"/>
                        <a:lumOff val="40000"/>
                      </a:schemeClr>
                    </a:solidFill>
                  </a:tcPr>
                </a:tc>
                <a:tc>
                  <a:txBody>
                    <a:bodyPr/>
                    <a:lstStyle/>
                    <a:p>
                      <a:r>
                        <a:rPr lang="en-IN" dirty="0"/>
                        <a:t>3</a:t>
                      </a:r>
                    </a:p>
                  </a:txBody>
                  <a:tcPr>
                    <a:solidFill>
                      <a:schemeClr val="accent3">
                        <a:lumMod val="40000"/>
                        <a:lumOff val="60000"/>
                      </a:schemeClr>
                    </a:solidFill>
                  </a:tcPr>
                </a:tc>
                <a:extLst>
                  <a:ext uri="{0D108BD9-81ED-4DB2-BD59-A6C34878D82A}">
                    <a16:rowId xmlns:a16="http://schemas.microsoft.com/office/drawing/2014/main" val="1010454212"/>
                  </a:ext>
                </a:extLst>
              </a:tr>
              <a:tr h="724609">
                <a:tc>
                  <a:txBody>
                    <a:bodyPr/>
                    <a:lstStyle/>
                    <a:p>
                      <a:r>
                        <a:rPr lang="en-IN" sz="2000" dirty="0"/>
                        <a:t>User 3</a:t>
                      </a:r>
                    </a:p>
                  </a:txBody>
                  <a:tcPr/>
                </a:tc>
                <a:tc>
                  <a:txBody>
                    <a:bodyPr/>
                    <a:lstStyle/>
                    <a:p>
                      <a:r>
                        <a:rPr lang="en-IN" dirty="0"/>
                        <a:t>3</a:t>
                      </a:r>
                    </a:p>
                  </a:txBody>
                  <a:tcPr>
                    <a:solidFill>
                      <a:schemeClr val="accent3">
                        <a:lumMod val="40000"/>
                        <a:lumOff val="60000"/>
                      </a:schemeClr>
                    </a:solidFill>
                  </a:tcPr>
                </a:tc>
                <a:tc>
                  <a:txBody>
                    <a:bodyPr/>
                    <a:lstStyle/>
                    <a:p>
                      <a:r>
                        <a:rPr lang="en-IN" dirty="0"/>
                        <a:t>1</a:t>
                      </a:r>
                    </a:p>
                  </a:txBody>
                  <a:tcPr/>
                </a:tc>
                <a:tc>
                  <a:txBody>
                    <a:bodyPr/>
                    <a:lstStyle/>
                    <a:p>
                      <a:r>
                        <a:rPr lang="en-IN" dirty="0"/>
                        <a:t>1</a:t>
                      </a:r>
                    </a:p>
                  </a:txBody>
                  <a:tcPr/>
                </a:tc>
                <a:tc>
                  <a:txBody>
                    <a:bodyPr/>
                    <a:lstStyle/>
                    <a:p>
                      <a:r>
                        <a:rPr lang="en-IN" dirty="0"/>
                        <a:t>3</a:t>
                      </a:r>
                    </a:p>
                  </a:txBody>
                  <a:tcPr>
                    <a:solidFill>
                      <a:schemeClr val="accent3">
                        <a:lumMod val="40000"/>
                        <a:lumOff val="60000"/>
                      </a:schemeClr>
                    </a:solidFill>
                  </a:tcPr>
                </a:tc>
                <a:tc>
                  <a:txBody>
                    <a:bodyPr/>
                    <a:lstStyle/>
                    <a:p>
                      <a:r>
                        <a:rPr lang="en-IN" dirty="0"/>
                        <a:t>1</a:t>
                      </a:r>
                    </a:p>
                  </a:txBody>
                  <a:tcPr/>
                </a:tc>
                <a:extLst>
                  <a:ext uri="{0D108BD9-81ED-4DB2-BD59-A6C34878D82A}">
                    <a16:rowId xmlns:a16="http://schemas.microsoft.com/office/drawing/2014/main" val="745142884"/>
                  </a:ext>
                </a:extLst>
              </a:tr>
              <a:tr h="756684">
                <a:tc>
                  <a:txBody>
                    <a:bodyPr/>
                    <a:lstStyle/>
                    <a:p>
                      <a:r>
                        <a:rPr lang="en-IN" sz="2000" dirty="0"/>
                        <a:t>User 4</a:t>
                      </a:r>
                    </a:p>
                  </a:txBody>
                  <a:tcPr/>
                </a:tc>
                <a:tc>
                  <a:txBody>
                    <a:bodyPr/>
                    <a:lstStyle/>
                    <a:p>
                      <a:r>
                        <a:rPr lang="en-IN" dirty="0"/>
                        <a:t>4</a:t>
                      </a:r>
                    </a:p>
                  </a:txBody>
                  <a:tcPr>
                    <a:solidFill>
                      <a:srgbClr val="00B0F0"/>
                    </a:solidFill>
                  </a:tcPr>
                </a:tc>
                <a:tc>
                  <a:txBody>
                    <a:bodyPr/>
                    <a:lstStyle/>
                    <a:p>
                      <a:r>
                        <a:rPr lang="en-IN" dirty="0"/>
                        <a:t>3</a:t>
                      </a:r>
                    </a:p>
                  </a:txBody>
                  <a:tcPr>
                    <a:solidFill>
                      <a:schemeClr val="accent3">
                        <a:lumMod val="40000"/>
                        <a:lumOff val="60000"/>
                      </a:schemeClr>
                    </a:solidFill>
                  </a:tcPr>
                </a:tc>
                <a:tc>
                  <a:txBody>
                    <a:bodyPr/>
                    <a:lstStyle/>
                    <a:p>
                      <a:r>
                        <a:rPr lang="en-IN" dirty="0"/>
                        <a:t>5</a:t>
                      </a:r>
                    </a:p>
                  </a:txBody>
                  <a:tcPr>
                    <a:solidFill>
                      <a:srgbClr val="FFFF00"/>
                    </a:solidFill>
                  </a:tcPr>
                </a:tc>
                <a:tc>
                  <a:txBody>
                    <a:bodyPr/>
                    <a:lstStyle/>
                    <a:p>
                      <a:r>
                        <a:rPr lang="en-IN" dirty="0"/>
                        <a:t>4</a:t>
                      </a:r>
                    </a:p>
                  </a:txBody>
                  <a:tcPr>
                    <a:solidFill>
                      <a:srgbClr val="00B0F0"/>
                    </a:solidFill>
                  </a:tcPr>
                </a:tc>
                <a:tc>
                  <a:txBody>
                    <a:bodyPr/>
                    <a:lstStyle/>
                    <a:p>
                      <a:r>
                        <a:rPr lang="en-IN" dirty="0"/>
                        <a:t>4</a:t>
                      </a:r>
                    </a:p>
                  </a:txBody>
                  <a:tcPr>
                    <a:solidFill>
                      <a:srgbClr val="00B0F0"/>
                    </a:solidFill>
                  </a:tcPr>
                </a:tc>
                <a:extLst>
                  <a:ext uri="{0D108BD9-81ED-4DB2-BD59-A6C34878D82A}">
                    <a16:rowId xmlns:a16="http://schemas.microsoft.com/office/drawing/2014/main" val="2179573154"/>
                  </a:ext>
                </a:extLst>
              </a:tr>
            </a:tbl>
          </a:graphicData>
        </a:graphic>
      </p:graphicFrame>
      <p:sp>
        <p:nvSpPr>
          <p:cNvPr id="4" name="TextBox 3">
            <a:extLst>
              <a:ext uri="{FF2B5EF4-FFF2-40B4-BE49-F238E27FC236}">
                <a16:creationId xmlns:a16="http://schemas.microsoft.com/office/drawing/2014/main" id="{08BF7B17-EA50-83C8-18DA-6EB065D4EE92}"/>
              </a:ext>
            </a:extLst>
          </p:cNvPr>
          <p:cNvSpPr txBox="1"/>
          <p:nvPr/>
        </p:nvSpPr>
        <p:spPr>
          <a:xfrm>
            <a:off x="267629" y="189571"/>
            <a:ext cx="5720576" cy="584775"/>
          </a:xfrm>
          <a:prstGeom prst="rect">
            <a:avLst/>
          </a:prstGeom>
          <a:noFill/>
        </p:spPr>
        <p:txBody>
          <a:bodyPr wrap="square" rtlCol="0">
            <a:spAutoFit/>
          </a:bodyPr>
          <a:lstStyle/>
          <a:p>
            <a:r>
              <a:rPr lang="en-IN" sz="3200" b="1" dirty="0"/>
              <a:t>Dependencies ……………………</a:t>
            </a:r>
          </a:p>
        </p:txBody>
      </p:sp>
      <p:sp>
        <p:nvSpPr>
          <p:cNvPr id="5" name="Arrow: Left 4">
            <a:extLst>
              <a:ext uri="{FF2B5EF4-FFF2-40B4-BE49-F238E27FC236}">
                <a16:creationId xmlns:a16="http://schemas.microsoft.com/office/drawing/2014/main" id="{8C4DB4B4-8E5C-BE64-D081-8441CC990CD5}"/>
              </a:ext>
            </a:extLst>
          </p:cNvPr>
          <p:cNvSpPr/>
          <p:nvPr/>
        </p:nvSpPr>
        <p:spPr>
          <a:xfrm>
            <a:off x="5237358" y="1500075"/>
            <a:ext cx="1137424" cy="457200"/>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6" name="Arrow: Left 5">
            <a:extLst>
              <a:ext uri="{FF2B5EF4-FFF2-40B4-BE49-F238E27FC236}">
                <a16:creationId xmlns:a16="http://schemas.microsoft.com/office/drawing/2014/main" id="{6349153D-9785-776C-24EC-BC41670EEA97}"/>
              </a:ext>
            </a:extLst>
          </p:cNvPr>
          <p:cNvSpPr/>
          <p:nvPr/>
        </p:nvSpPr>
        <p:spPr>
          <a:xfrm>
            <a:off x="5270812" y="2994336"/>
            <a:ext cx="1137424" cy="457200"/>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3FA8F9FD-9117-DF48-BD08-E896BF6EBAC0}"/>
              </a:ext>
            </a:extLst>
          </p:cNvPr>
          <p:cNvSpPr/>
          <p:nvPr/>
        </p:nvSpPr>
        <p:spPr>
          <a:xfrm>
            <a:off x="6040245" y="1957275"/>
            <a:ext cx="1014761" cy="103706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User 1 </a:t>
            </a:r>
          </a:p>
        </p:txBody>
      </p:sp>
      <p:sp>
        <p:nvSpPr>
          <p:cNvPr id="8" name="Oval 7">
            <a:extLst>
              <a:ext uri="{FF2B5EF4-FFF2-40B4-BE49-F238E27FC236}">
                <a16:creationId xmlns:a16="http://schemas.microsoft.com/office/drawing/2014/main" id="{02ECEB3E-044E-1C42-E42A-A33ABC55C169}"/>
              </a:ext>
            </a:extLst>
          </p:cNvPr>
          <p:cNvSpPr/>
          <p:nvPr/>
        </p:nvSpPr>
        <p:spPr>
          <a:xfrm>
            <a:off x="7367240" y="1957275"/>
            <a:ext cx="1014760" cy="103706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User 3</a:t>
            </a:r>
          </a:p>
        </p:txBody>
      </p:sp>
      <p:sp>
        <p:nvSpPr>
          <p:cNvPr id="9" name="Arrow: Up 8">
            <a:extLst>
              <a:ext uri="{FF2B5EF4-FFF2-40B4-BE49-F238E27FC236}">
                <a16:creationId xmlns:a16="http://schemas.microsoft.com/office/drawing/2014/main" id="{C6EE7CEF-3E15-CFE2-C87D-750D5E5A0DE0}"/>
              </a:ext>
            </a:extLst>
          </p:cNvPr>
          <p:cNvSpPr/>
          <p:nvPr/>
        </p:nvSpPr>
        <p:spPr>
          <a:xfrm>
            <a:off x="1349297" y="4583151"/>
            <a:ext cx="490653" cy="914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Arrow: Up 9">
            <a:extLst>
              <a:ext uri="{FF2B5EF4-FFF2-40B4-BE49-F238E27FC236}">
                <a16:creationId xmlns:a16="http://schemas.microsoft.com/office/drawing/2014/main" id="{1E011A3F-06FD-E361-D99F-D79009C57736}"/>
              </a:ext>
            </a:extLst>
          </p:cNvPr>
          <p:cNvSpPr/>
          <p:nvPr/>
        </p:nvSpPr>
        <p:spPr>
          <a:xfrm>
            <a:off x="3698487" y="4583151"/>
            <a:ext cx="490653" cy="914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9F030BA-D94E-4E65-7337-3EBE68E3C458}"/>
              </a:ext>
            </a:extLst>
          </p:cNvPr>
          <p:cNvSpPr/>
          <p:nvPr/>
        </p:nvSpPr>
        <p:spPr>
          <a:xfrm>
            <a:off x="1070516" y="5655267"/>
            <a:ext cx="1048213" cy="713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 1</a:t>
            </a:r>
          </a:p>
        </p:txBody>
      </p:sp>
      <p:sp>
        <p:nvSpPr>
          <p:cNvPr id="12" name="Rectangle 11">
            <a:extLst>
              <a:ext uri="{FF2B5EF4-FFF2-40B4-BE49-F238E27FC236}">
                <a16:creationId xmlns:a16="http://schemas.microsoft.com/office/drawing/2014/main" id="{1F25EF0D-5BFF-162B-7CA6-161C8242A554}"/>
              </a:ext>
            </a:extLst>
          </p:cNvPr>
          <p:cNvSpPr/>
          <p:nvPr/>
        </p:nvSpPr>
        <p:spPr>
          <a:xfrm>
            <a:off x="3419706" y="5655267"/>
            <a:ext cx="1048213" cy="713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 4</a:t>
            </a:r>
          </a:p>
        </p:txBody>
      </p:sp>
      <p:sp>
        <p:nvSpPr>
          <p:cNvPr id="13" name="TextBox 12">
            <a:extLst>
              <a:ext uri="{FF2B5EF4-FFF2-40B4-BE49-F238E27FC236}">
                <a16:creationId xmlns:a16="http://schemas.microsoft.com/office/drawing/2014/main" id="{31AB6F01-9269-8CED-7377-1F54DE3F836D}"/>
              </a:ext>
            </a:extLst>
          </p:cNvPr>
          <p:cNvSpPr txBox="1"/>
          <p:nvPr/>
        </p:nvSpPr>
        <p:spPr>
          <a:xfrm>
            <a:off x="5360021" y="3752154"/>
            <a:ext cx="3189248" cy="830997"/>
          </a:xfrm>
          <a:prstGeom prst="rect">
            <a:avLst/>
          </a:prstGeom>
          <a:solidFill>
            <a:srgbClr val="00B050"/>
          </a:solidFill>
          <a:ln>
            <a:solidFill>
              <a:schemeClr val="tx2"/>
            </a:solidFill>
          </a:ln>
        </p:spPr>
        <p:txBody>
          <a:bodyPr wrap="square" rtlCol="0">
            <a:spAutoFit/>
          </a:bodyPr>
          <a:lstStyle/>
          <a:p>
            <a:r>
              <a:rPr lang="en-IN" sz="2400" dirty="0"/>
              <a:t>Also</a:t>
            </a:r>
          </a:p>
          <a:p>
            <a:r>
              <a:rPr lang="en-IN" sz="2400" dirty="0"/>
              <a:t>User 2 + User 3 = User 4 </a:t>
            </a:r>
          </a:p>
        </p:txBody>
      </p:sp>
      <p:sp>
        <p:nvSpPr>
          <p:cNvPr id="15" name="TextBox 14">
            <a:extLst>
              <a:ext uri="{FF2B5EF4-FFF2-40B4-BE49-F238E27FC236}">
                <a16:creationId xmlns:a16="http://schemas.microsoft.com/office/drawing/2014/main" id="{5205B301-8E4B-511E-8D6B-C12EFDFC755F}"/>
              </a:ext>
            </a:extLst>
          </p:cNvPr>
          <p:cNvSpPr txBox="1"/>
          <p:nvPr/>
        </p:nvSpPr>
        <p:spPr>
          <a:xfrm>
            <a:off x="5360022" y="5040351"/>
            <a:ext cx="3189247" cy="830997"/>
          </a:xfrm>
          <a:prstGeom prst="rect">
            <a:avLst/>
          </a:prstGeom>
          <a:solidFill>
            <a:schemeClr val="tx2">
              <a:lumMod val="50000"/>
            </a:schemeClr>
          </a:solidFill>
        </p:spPr>
        <p:txBody>
          <a:bodyPr wrap="square" rtlCol="0">
            <a:spAutoFit/>
          </a:bodyPr>
          <a:lstStyle/>
          <a:p>
            <a:r>
              <a:rPr lang="en-IN" sz="2400" dirty="0">
                <a:solidFill>
                  <a:schemeClr val="bg1"/>
                </a:solidFill>
              </a:rPr>
              <a:t>What else ???</a:t>
            </a:r>
          </a:p>
          <a:p>
            <a:r>
              <a:rPr lang="en-IN" sz="2400" dirty="0">
                <a:solidFill>
                  <a:schemeClr val="bg1"/>
                </a:solidFill>
              </a:rPr>
              <a:t>M5 = Average (M2, M3)</a:t>
            </a:r>
          </a:p>
        </p:txBody>
      </p:sp>
    </p:spTree>
    <p:extLst>
      <p:ext uri="{BB962C8B-B14F-4D97-AF65-F5344CB8AC3E}">
        <p14:creationId xmlns:p14="http://schemas.microsoft.com/office/powerpoint/2010/main" val="114580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0A5B5A4A-B6FD-540C-0F3A-AB9213CB1804}"/>
              </a:ext>
            </a:extLst>
          </p:cNvPr>
          <p:cNvGraphicFramePr>
            <a:graphicFrameLocks noGrp="1"/>
          </p:cNvGraphicFramePr>
          <p:nvPr>
            <p:extLst>
              <p:ext uri="{D42A27DB-BD31-4B8C-83A1-F6EECF244321}">
                <p14:modId xmlns:p14="http://schemas.microsoft.com/office/powerpoint/2010/main" val="401682382"/>
              </p:ext>
            </p:extLst>
          </p:nvPr>
        </p:nvGraphicFramePr>
        <p:xfrm>
          <a:off x="163552" y="1196277"/>
          <a:ext cx="5021766" cy="3318368"/>
        </p:xfrm>
        <a:graphic>
          <a:graphicData uri="http://schemas.openxmlformats.org/drawingml/2006/table">
            <a:tbl>
              <a:tblPr firstRow="1" bandRow="1">
                <a:tableStyleId>{5C22544A-7EE6-4342-B048-85BDC9FD1C3A}</a:tableStyleId>
              </a:tblPr>
              <a:tblGrid>
                <a:gridCol w="1063082">
                  <a:extLst>
                    <a:ext uri="{9D8B030D-6E8A-4147-A177-3AD203B41FA5}">
                      <a16:colId xmlns:a16="http://schemas.microsoft.com/office/drawing/2014/main" val="575810097"/>
                    </a:ext>
                  </a:extLst>
                </a:gridCol>
                <a:gridCol w="758283">
                  <a:extLst>
                    <a:ext uri="{9D8B030D-6E8A-4147-A177-3AD203B41FA5}">
                      <a16:colId xmlns:a16="http://schemas.microsoft.com/office/drawing/2014/main" val="4184891686"/>
                    </a:ext>
                  </a:extLst>
                </a:gridCol>
                <a:gridCol w="836342">
                  <a:extLst>
                    <a:ext uri="{9D8B030D-6E8A-4147-A177-3AD203B41FA5}">
                      <a16:colId xmlns:a16="http://schemas.microsoft.com/office/drawing/2014/main" val="2196073504"/>
                    </a:ext>
                  </a:extLst>
                </a:gridCol>
                <a:gridCol w="802888">
                  <a:extLst>
                    <a:ext uri="{9D8B030D-6E8A-4147-A177-3AD203B41FA5}">
                      <a16:colId xmlns:a16="http://schemas.microsoft.com/office/drawing/2014/main" val="16293227"/>
                    </a:ext>
                  </a:extLst>
                </a:gridCol>
                <a:gridCol w="724210">
                  <a:extLst>
                    <a:ext uri="{9D8B030D-6E8A-4147-A177-3AD203B41FA5}">
                      <a16:colId xmlns:a16="http://schemas.microsoft.com/office/drawing/2014/main" val="1413508460"/>
                    </a:ext>
                  </a:extLst>
                </a:gridCol>
                <a:gridCol w="836961">
                  <a:extLst>
                    <a:ext uri="{9D8B030D-6E8A-4147-A177-3AD203B41FA5}">
                      <a16:colId xmlns:a16="http://schemas.microsoft.com/office/drawing/2014/main" val="3379479660"/>
                    </a:ext>
                  </a:extLst>
                </a:gridCol>
              </a:tblGrid>
              <a:tr h="499975">
                <a:tc>
                  <a:txBody>
                    <a:bodyPr/>
                    <a:lstStyle/>
                    <a:p>
                      <a:endParaRPr lang="en-IN" sz="2000" dirty="0"/>
                    </a:p>
                  </a:txBody>
                  <a:tcPr/>
                </a:tc>
                <a:tc>
                  <a:txBody>
                    <a:bodyPr/>
                    <a:lstStyle/>
                    <a:p>
                      <a:r>
                        <a:rPr lang="en-IN" sz="2000" dirty="0"/>
                        <a:t>M1</a:t>
                      </a:r>
                    </a:p>
                  </a:txBody>
                  <a:tcPr/>
                </a:tc>
                <a:tc>
                  <a:txBody>
                    <a:bodyPr/>
                    <a:lstStyle/>
                    <a:p>
                      <a:r>
                        <a:rPr lang="en-IN" sz="2000" dirty="0"/>
                        <a:t>M2</a:t>
                      </a:r>
                    </a:p>
                  </a:txBody>
                  <a:tcPr/>
                </a:tc>
                <a:tc>
                  <a:txBody>
                    <a:bodyPr/>
                    <a:lstStyle/>
                    <a:p>
                      <a:r>
                        <a:rPr lang="en-IN" sz="2000" dirty="0"/>
                        <a:t>M3</a:t>
                      </a:r>
                    </a:p>
                  </a:txBody>
                  <a:tcPr/>
                </a:tc>
                <a:tc>
                  <a:txBody>
                    <a:bodyPr/>
                    <a:lstStyle/>
                    <a:p>
                      <a:r>
                        <a:rPr lang="en-IN" sz="2000" dirty="0"/>
                        <a:t>M4</a:t>
                      </a:r>
                    </a:p>
                  </a:txBody>
                  <a:tcPr/>
                </a:tc>
                <a:tc>
                  <a:txBody>
                    <a:bodyPr/>
                    <a:lstStyle/>
                    <a:p>
                      <a:r>
                        <a:rPr lang="en-IN" sz="2000" dirty="0"/>
                        <a:t>M5</a:t>
                      </a:r>
                    </a:p>
                  </a:txBody>
                  <a:tcPr/>
                </a:tc>
                <a:extLst>
                  <a:ext uri="{0D108BD9-81ED-4DB2-BD59-A6C34878D82A}">
                    <a16:rowId xmlns:a16="http://schemas.microsoft.com/office/drawing/2014/main" val="541930093"/>
                  </a:ext>
                </a:extLst>
              </a:tr>
              <a:tr h="634353">
                <a:tc>
                  <a:txBody>
                    <a:bodyPr/>
                    <a:lstStyle/>
                    <a:p>
                      <a:r>
                        <a:rPr lang="en-IN" sz="2000" dirty="0"/>
                        <a:t>User 1</a:t>
                      </a:r>
                    </a:p>
                  </a:txBody>
                  <a:tcPr/>
                </a:tc>
                <a:tc>
                  <a:txBody>
                    <a:bodyPr/>
                    <a:lstStyle/>
                    <a:p>
                      <a:r>
                        <a:rPr lang="en-IN" dirty="0"/>
                        <a:t>3</a:t>
                      </a:r>
                    </a:p>
                  </a:txBody>
                  <a:tcPr>
                    <a:solidFill>
                      <a:schemeClr val="accent3">
                        <a:lumMod val="40000"/>
                        <a:lumOff val="60000"/>
                      </a:schemeClr>
                    </a:solidFill>
                  </a:tcPr>
                </a:tc>
                <a:tc>
                  <a:txBody>
                    <a:bodyPr/>
                    <a:lstStyle/>
                    <a:p>
                      <a:r>
                        <a:rPr lang="en-IN" dirty="0"/>
                        <a:t>1</a:t>
                      </a:r>
                    </a:p>
                  </a:txBody>
                  <a:tcPr>
                    <a:solidFill>
                      <a:schemeClr val="accent6">
                        <a:lumMod val="60000"/>
                        <a:lumOff val="40000"/>
                      </a:schemeClr>
                    </a:solidFill>
                  </a:tcPr>
                </a:tc>
                <a:tc>
                  <a:txBody>
                    <a:bodyPr/>
                    <a:lstStyle/>
                    <a:p>
                      <a:r>
                        <a:rPr lang="en-IN" dirty="0"/>
                        <a:t>1</a:t>
                      </a:r>
                    </a:p>
                  </a:txBody>
                  <a:tcPr>
                    <a:solidFill>
                      <a:schemeClr val="accent6">
                        <a:lumMod val="60000"/>
                        <a:lumOff val="40000"/>
                      </a:schemeClr>
                    </a:solidFill>
                  </a:tcPr>
                </a:tc>
                <a:tc>
                  <a:txBody>
                    <a:bodyPr/>
                    <a:lstStyle/>
                    <a:p>
                      <a:r>
                        <a:rPr lang="en-IN" dirty="0"/>
                        <a:t>3</a:t>
                      </a:r>
                    </a:p>
                  </a:txBody>
                  <a:tcPr>
                    <a:solidFill>
                      <a:schemeClr val="accent3">
                        <a:lumMod val="40000"/>
                        <a:lumOff val="60000"/>
                      </a:schemeClr>
                    </a:solidFill>
                  </a:tcPr>
                </a:tc>
                <a:tc>
                  <a:txBody>
                    <a:bodyPr/>
                    <a:lstStyle/>
                    <a:p>
                      <a:r>
                        <a:rPr lang="en-IN" dirty="0"/>
                        <a:t>1</a:t>
                      </a:r>
                    </a:p>
                  </a:txBody>
                  <a:tcPr>
                    <a:solidFill>
                      <a:schemeClr val="accent6">
                        <a:lumMod val="60000"/>
                        <a:lumOff val="40000"/>
                      </a:schemeClr>
                    </a:solidFill>
                  </a:tcPr>
                </a:tc>
                <a:extLst>
                  <a:ext uri="{0D108BD9-81ED-4DB2-BD59-A6C34878D82A}">
                    <a16:rowId xmlns:a16="http://schemas.microsoft.com/office/drawing/2014/main" val="800612585"/>
                  </a:ext>
                </a:extLst>
              </a:tr>
              <a:tr h="702747">
                <a:tc>
                  <a:txBody>
                    <a:bodyPr/>
                    <a:lstStyle/>
                    <a:p>
                      <a:r>
                        <a:rPr lang="en-IN" sz="2000" dirty="0"/>
                        <a:t>User2 </a:t>
                      </a:r>
                    </a:p>
                  </a:txBody>
                  <a:tcPr/>
                </a:tc>
                <a:tc>
                  <a:txBody>
                    <a:bodyPr/>
                    <a:lstStyle/>
                    <a:p>
                      <a:r>
                        <a:rPr lang="en-IN" dirty="0"/>
                        <a:t>1</a:t>
                      </a:r>
                    </a:p>
                  </a:txBody>
                  <a:tcPr>
                    <a:solidFill>
                      <a:schemeClr val="accent6">
                        <a:lumMod val="60000"/>
                        <a:lumOff val="40000"/>
                      </a:schemeClr>
                    </a:solidFill>
                  </a:tcPr>
                </a:tc>
                <a:tc>
                  <a:txBody>
                    <a:bodyPr/>
                    <a:lstStyle/>
                    <a:p>
                      <a:r>
                        <a:rPr lang="en-IN" dirty="0"/>
                        <a:t>2</a:t>
                      </a:r>
                    </a:p>
                  </a:txBody>
                  <a:tcPr/>
                </a:tc>
                <a:tc>
                  <a:txBody>
                    <a:bodyPr/>
                    <a:lstStyle/>
                    <a:p>
                      <a:r>
                        <a:rPr lang="en-IN" dirty="0"/>
                        <a:t>4</a:t>
                      </a:r>
                    </a:p>
                  </a:txBody>
                  <a:tcPr>
                    <a:solidFill>
                      <a:srgbClr val="00B0F0"/>
                    </a:solidFill>
                  </a:tcPr>
                </a:tc>
                <a:tc>
                  <a:txBody>
                    <a:bodyPr/>
                    <a:lstStyle/>
                    <a:p>
                      <a:r>
                        <a:rPr lang="en-IN" dirty="0"/>
                        <a:t>1</a:t>
                      </a:r>
                    </a:p>
                  </a:txBody>
                  <a:tcPr>
                    <a:solidFill>
                      <a:schemeClr val="accent6">
                        <a:lumMod val="60000"/>
                        <a:lumOff val="40000"/>
                      </a:schemeClr>
                    </a:solidFill>
                  </a:tcPr>
                </a:tc>
                <a:tc>
                  <a:txBody>
                    <a:bodyPr/>
                    <a:lstStyle/>
                    <a:p>
                      <a:r>
                        <a:rPr lang="en-IN" dirty="0"/>
                        <a:t>3</a:t>
                      </a:r>
                    </a:p>
                  </a:txBody>
                  <a:tcPr>
                    <a:solidFill>
                      <a:schemeClr val="accent3">
                        <a:lumMod val="40000"/>
                        <a:lumOff val="60000"/>
                      </a:schemeClr>
                    </a:solidFill>
                  </a:tcPr>
                </a:tc>
                <a:extLst>
                  <a:ext uri="{0D108BD9-81ED-4DB2-BD59-A6C34878D82A}">
                    <a16:rowId xmlns:a16="http://schemas.microsoft.com/office/drawing/2014/main" val="1010454212"/>
                  </a:ext>
                </a:extLst>
              </a:tr>
              <a:tr h="724609">
                <a:tc>
                  <a:txBody>
                    <a:bodyPr/>
                    <a:lstStyle/>
                    <a:p>
                      <a:r>
                        <a:rPr lang="en-IN" sz="2000" dirty="0"/>
                        <a:t>User 3</a:t>
                      </a:r>
                    </a:p>
                  </a:txBody>
                  <a:tcPr/>
                </a:tc>
                <a:tc>
                  <a:txBody>
                    <a:bodyPr/>
                    <a:lstStyle/>
                    <a:p>
                      <a:r>
                        <a:rPr lang="en-IN" dirty="0"/>
                        <a:t>3</a:t>
                      </a:r>
                    </a:p>
                  </a:txBody>
                  <a:tcPr>
                    <a:solidFill>
                      <a:schemeClr val="accent3">
                        <a:lumMod val="40000"/>
                        <a:lumOff val="60000"/>
                      </a:schemeClr>
                    </a:solidFill>
                  </a:tcPr>
                </a:tc>
                <a:tc>
                  <a:txBody>
                    <a:bodyPr/>
                    <a:lstStyle/>
                    <a:p>
                      <a:r>
                        <a:rPr lang="en-IN" dirty="0"/>
                        <a:t>1</a:t>
                      </a:r>
                    </a:p>
                  </a:txBody>
                  <a:tcPr/>
                </a:tc>
                <a:tc>
                  <a:txBody>
                    <a:bodyPr/>
                    <a:lstStyle/>
                    <a:p>
                      <a:r>
                        <a:rPr lang="en-IN" dirty="0"/>
                        <a:t>1</a:t>
                      </a:r>
                    </a:p>
                  </a:txBody>
                  <a:tcPr/>
                </a:tc>
                <a:tc>
                  <a:txBody>
                    <a:bodyPr/>
                    <a:lstStyle/>
                    <a:p>
                      <a:r>
                        <a:rPr lang="en-IN" dirty="0"/>
                        <a:t>3</a:t>
                      </a:r>
                    </a:p>
                  </a:txBody>
                  <a:tcPr>
                    <a:solidFill>
                      <a:schemeClr val="accent3">
                        <a:lumMod val="40000"/>
                        <a:lumOff val="60000"/>
                      </a:schemeClr>
                    </a:solidFill>
                  </a:tcPr>
                </a:tc>
                <a:tc>
                  <a:txBody>
                    <a:bodyPr/>
                    <a:lstStyle/>
                    <a:p>
                      <a:r>
                        <a:rPr lang="en-IN" sz="2400" dirty="0">
                          <a:solidFill>
                            <a:schemeClr val="bg1"/>
                          </a:solidFill>
                        </a:rPr>
                        <a:t>?</a:t>
                      </a:r>
                    </a:p>
                  </a:txBody>
                  <a:tcPr>
                    <a:solidFill>
                      <a:schemeClr val="tx1"/>
                    </a:solidFill>
                  </a:tcPr>
                </a:tc>
                <a:extLst>
                  <a:ext uri="{0D108BD9-81ED-4DB2-BD59-A6C34878D82A}">
                    <a16:rowId xmlns:a16="http://schemas.microsoft.com/office/drawing/2014/main" val="745142884"/>
                  </a:ext>
                </a:extLst>
              </a:tr>
              <a:tr h="756684">
                <a:tc>
                  <a:txBody>
                    <a:bodyPr/>
                    <a:lstStyle/>
                    <a:p>
                      <a:r>
                        <a:rPr lang="en-IN" sz="2000" dirty="0"/>
                        <a:t>User 4</a:t>
                      </a:r>
                    </a:p>
                  </a:txBody>
                  <a:tcPr/>
                </a:tc>
                <a:tc>
                  <a:txBody>
                    <a:bodyPr/>
                    <a:lstStyle/>
                    <a:p>
                      <a:r>
                        <a:rPr lang="en-IN" dirty="0"/>
                        <a:t>4</a:t>
                      </a:r>
                    </a:p>
                  </a:txBody>
                  <a:tcPr>
                    <a:solidFill>
                      <a:srgbClr val="00B0F0"/>
                    </a:solidFill>
                  </a:tcPr>
                </a:tc>
                <a:tc>
                  <a:txBody>
                    <a:bodyPr/>
                    <a:lstStyle/>
                    <a:p>
                      <a:r>
                        <a:rPr lang="en-IN" dirty="0"/>
                        <a:t>3</a:t>
                      </a:r>
                    </a:p>
                  </a:txBody>
                  <a:tcPr>
                    <a:solidFill>
                      <a:schemeClr val="accent3">
                        <a:lumMod val="40000"/>
                        <a:lumOff val="60000"/>
                      </a:schemeClr>
                    </a:solidFill>
                  </a:tcPr>
                </a:tc>
                <a:tc>
                  <a:txBody>
                    <a:bodyPr/>
                    <a:lstStyle/>
                    <a:p>
                      <a:r>
                        <a:rPr lang="en-IN" dirty="0"/>
                        <a:t>5</a:t>
                      </a:r>
                    </a:p>
                  </a:txBody>
                  <a:tcPr>
                    <a:solidFill>
                      <a:srgbClr val="FFFF00"/>
                    </a:solidFill>
                  </a:tcPr>
                </a:tc>
                <a:tc>
                  <a:txBody>
                    <a:bodyPr/>
                    <a:lstStyle/>
                    <a:p>
                      <a:r>
                        <a:rPr lang="en-IN" dirty="0"/>
                        <a:t>4</a:t>
                      </a:r>
                    </a:p>
                  </a:txBody>
                  <a:tcPr>
                    <a:solidFill>
                      <a:srgbClr val="00B0F0"/>
                    </a:solidFill>
                  </a:tcPr>
                </a:tc>
                <a:tc>
                  <a:txBody>
                    <a:bodyPr/>
                    <a:lstStyle/>
                    <a:p>
                      <a:r>
                        <a:rPr lang="en-IN" dirty="0"/>
                        <a:t>4</a:t>
                      </a:r>
                    </a:p>
                  </a:txBody>
                  <a:tcPr>
                    <a:solidFill>
                      <a:srgbClr val="00B0F0"/>
                    </a:solidFill>
                  </a:tcPr>
                </a:tc>
                <a:extLst>
                  <a:ext uri="{0D108BD9-81ED-4DB2-BD59-A6C34878D82A}">
                    <a16:rowId xmlns:a16="http://schemas.microsoft.com/office/drawing/2014/main" val="2179573154"/>
                  </a:ext>
                </a:extLst>
              </a:tr>
            </a:tbl>
          </a:graphicData>
        </a:graphic>
      </p:graphicFrame>
      <p:sp>
        <p:nvSpPr>
          <p:cNvPr id="4" name="Arrow: Left 3">
            <a:extLst>
              <a:ext uri="{FF2B5EF4-FFF2-40B4-BE49-F238E27FC236}">
                <a16:creationId xmlns:a16="http://schemas.microsoft.com/office/drawing/2014/main" id="{49147397-C88F-AAC1-AFD0-A54627964D8F}"/>
              </a:ext>
            </a:extLst>
          </p:cNvPr>
          <p:cNvSpPr/>
          <p:nvPr/>
        </p:nvSpPr>
        <p:spPr>
          <a:xfrm>
            <a:off x="5307980" y="1761893"/>
            <a:ext cx="1193181" cy="501805"/>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5" name="Arrow: Left 4">
            <a:extLst>
              <a:ext uri="{FF2B5EF4-FFF2-40B4-BE49-F238E27FC236}">
                <a16:creationId xmlns:a16="http://schemas.microsoft.com/office/drawing/2014/main" id="{B68C2002-B23D-A179-8F91-45E88A513D73}"/>
              </a:ext>
            </a:extLst>
          </p:cNvPr>
          <p:cNvSpPr/>
          <p:nvPr/>
        </p:nvSpPr>
        <p:spPr>
          <a:xfrm>
            <a:off x="5307980" y="3178097"/>
            <a:ext cx="1193181" cy="501805"/>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1527EA8-2138-18EF-272D-2B6B8963EACE}"/>
              </a:ext>
            </a:extLst>
          </p:cNvPr>
          <p:cNvSpPr txBox="1"/>
          <p:nvPr/>
        </p:nvSpPr>
        <p:spPr>
          <a:xfrm>
            <a:off x="650488" y="5062654"/>
            <a:ext cx="4047893" cy="830997"/>
          </a:xfrm>
          <a:prstGeom prst="rect">
            <a:avLst/>
          </a:prstGeom>
          <a:solidFill>
            <a:srgbClr val="92D050"/>
          </a:solidFill>
        </p:spPr>
        <p:txBody>
          <a:bodyPr wrap="square" rtlCol="0">
            <a:spAutoFit/>
          </a:bodyPr>
          <a:lstStyle/>
          <a:p>
            <a:r>
              <a:rPr lang="en-IN" sz="2400" dirty="0"/>
              <a:t>User 1 = User 3</a:t>
            </a:r>
          </a:p>
          <a:p>
            <a:r>
              <a:rPr lang="en-IN" sz="2400" dirty="0"/>
              <a:t>User 3 also gave 1 star to M5</a:t>
            </a:r>
          </a:p>
        </p:txBody>
      </p:sp>
    </p:spTree>
    <p:extLst>
      <p:ext uri="{BB962C8B-B14F-4D97-AF65-F5344CB8AC3E}">
        <p14:creationId xmlns:p14="http://schemas.microsoft.com/office/powerpoint/2010/main" val="3975673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1ECCB6EA-594D-7D18-7C80-7A35C636FFB0}"/>
              </a:ext>
            </a:extLst>
          </p:cNvPr>
          <p:cNvGraphicFramePr>
            <a:graphicFrameLocks noGrp="1"/>
          </p:cNvGraphicFramePr>
          <p:nvPr>
            <p:extLst>
              <p:ext uri="{D42A27DB-BD31-4B8C-83A1-F6EECF244321}">
                <p14:modId xmlns:p14="http://schemas.microsoft.com/office/powerpoint/2010/main" val="3080423757"/>
              </p:ext>
            </p:extLst>
          </p:nvPr>
        </p:nvGraphicFramePr>
        <p:xfrm>
          <a:off x="442332" y="1545993"/>
          <a:ext cx="2691161" cy="3766014"/>
        </p:xfrm>
        <a:graphic>
          <a:graphicData uri="http://schemas.openxmlformats.org/drawingml/2006/table">
            <a:tbl>
              <a:tblPr firstRow="1" bandRow="1">
                <a:tableStyleId>{5C22544A-7EE6-4342-B048-85BDC9FD1C3A}</a:tableStyleId>
              </a:tblPr>
              <a:tblGrid>
                <a:gridCol w="848732">
                  <a:extLst>
                    <a:ext uri="{9D8B030D-6E8A-4147-A177-3AD203B41FA5}">
                      <a16:colId xmlns:a16="http://schemas.microsoft.com/office/drawing/2014/main" val="4076896603"/>
                    </a:ext>
                  </a:extLst>
                </a:gridCol>
                <a:gridCol w="848732">
                  <a:extLst>
                    <a:ext uri="{9D8B030D-6E8A-4147-A177-3AD203B41FA5}">
                      <a16:colId xmlns:a16="http://schemas.microsoft.com/office/drawing/2014/main" val="3438312612"/>
                    </a:ext>
                  </a:extLst>
                </a:gridCol>
                <a:gridCol w="993697">
                  <a:extLst>
                    <a:ext uri="{9D8B030D-6E8A-4147-A177-3AD203B41FA5}">
                      <a16:colId xmlns:a16="http://schemas.microsoft.com/office/drawing/2014/main" val="3043196021"/>
                    </a:ext>
                  </a:extLst>
                </a:gridCol>
              </a:tblGrid>
              <a:tr h="627669">
                <a:tc>
                  <a:txBody>
                    <a:bodyPr/>
                    <a:lstStyle/>
                    <a:p>
                      <a:endParaRPr lang="en-IN" dirty="0"/>
                    </a:p>
                  </a:txBody>
                  <a:tcPr/>
                </a:tc>
                <a:tc>
                  <a:txBody>
                    <a:bodyPr/>
                    <a:lstStyle/>
                    <a:p>
                      <a:r>
                        <a:rPr lang="en-IN" dirty="0"/>
                        <a:t>Horror</a:t>
                      </a:r>
                    </a:p>
                  </a:txBody>
                  <a:tcPr/>
                </a:tc>
                <a:tc>
                  <a:txBody>
                    <a:bodyPr/>
                    <a:lstStyle/>
                    <a:p>
                      <a:r>
                        <a:rPr lang="en-IN" dirty="0"/>
                        <a:t>Comedy</a:t>
                      </a:r>
                    </a:p>
                  </a:txBody>
                  <a:tcPr/>
                </a:tc>
                <a:extLst>
                  <a:ext uri="{0D108BD9-81ED-4DB2-BD59-A6C34878D82A}">
                    <a16:rowId xmlns:a16="http://schemas.microsoft.com/office/drawing/2014/main" val="1285688299"/>
                  </a:ext>
                </a:extLst>
              </a:tr>
              <a:tr h="627669">
                <a:tc>
                  <a:txBody>
                    <a:bodyPr/>
                    <a:lstStyle/>
                    <a:p>
                      <a:r>
                        <a:rPr lang="en-IN" dirty="0"/>
                        <a:t>M1</a:t>
                      </a:r>
                    </a:p>
                  </a:txBody>
                  <a:tcPr/>
                </a:tc>
                <a:tc>
                  <a:txBody>
                    <a:bodyPr/>
                    <a:lstStyle/>
                    <a:p>
                      <a:r>
                        <a:rPr lang="en-IN" dirty="0"/>
                        <a:t>3</a:t>
                      </a:r>
                    </a:p>
                  </a:txBody>
                  <a:tcPr/>
                </a:tc>
                <a:tc>
                  <a:txBody>
                    <a:bodyPr/>
                    <a:lstStyle/>
                    <a:p>
                      <a:r>
                        <a:rPr lang="en-IN" dirty="0"/>
                        <a:t>1</a:t>
                      </a:r>
                    </a:p>
                  </a:txBody>
                  <a:tcPr/>
                </a:tc>
                <a:extLst>
                  <a:ext uri="{0D108BD9-81ED-4DB2-BD59-A6C34878D82A}">
                    <a16:rowId xmlns:a16="http://schemas.microsoft.com/office/drawing/2014/main" val="1265768855"/>
                  </a:ext>
                </a:extLst>
              </a:tr>
              <a:tr h="627669">
                <a:tc>
                  <a:txBody>
                    <a:bodyPr/>
                    <a:lstStyle/>
                    <a:p>
                      <a:r>
                        <a:rPr lang="en-IN" dirty="0"/>
                        <a:t>M2</a:t>
                      </a:r>
                    </a:p>
                  </a:txBody>
                  <a:tcPr/>
                </a:tc>
                <a:tc>
                  <a:txBody>
                    <a:bodyPr/>
                    <a:lstStyle/>
                    <a:p>
                      <a:r>
                        <a:rPr lang="en-IN" dirty="0"/>
                        <a:t>1</a:t>
                      </a:r>
                    </a:p>
                  </a:txBody>
                  <a:tcPr/>
                </a:tc>
                <a:tc>
                  <a:txBody>
                    <a:bodyPr/>
                    <a:lstStyle/>
                    <a:p>
                      <a:r>
                        <a:rPr lang="en-IN" dirty="0"/>
                        <a:t>2</a:t>
                      </a:r>
                    </a:p>
                  </a:txBody>
                  <a:tcPr/>
                </a:tc>
                <a:extLst>
                  <a:ext uri="{0D108BD9-81ED-4DB2-BD59-A6C34878D82A}">
                    <a16:rowId xmlns:a16="http://schemas.microsoft.com/office/drawing/2014/main" val="3163451308"/>
                  </a:ext>
                </a:extLst>
              </a:tr>
              <a:tr h="627669">
                <a:tc>
                  <a:txBody>
                    <a:bodyPr/>
                    <a:lstStyle/>
                    <a:p>
                      <a:r>
                        <a:rPr lang="en-IN" dirty="0"/>
                        <a:t>M3</a:t>
                      </a:r>
                    </a:p>
                  </a:txBody>
                  <a:tcPr/>
                </a:tc>
                <a:tc>
                  <a:txBody>
                    <a:bodyPr/>
                    <a:lstStyle/>
                    <a:p>
                      <a:r>
                        <a:rPr lang="en-IN" dirty="0"/>
                        <a:t>1</a:t>
                      </a:r>
                    </a:p>
                  </a:txBody>
                  <a:tcPr/>
                </a:tc>
                <a:tc>
                  <a:txBody>
                    <a:bodyPr/>
                    <a:lstStyle/>
                    <a:p>
                      <a:r>
                        <a:rPr lang="en-IN" dirty="0"/>
                        <a:t>4</a:t>
                      </a:r>
                    </a:p>
                  </a:txBody>
                  <a:tcPr/>
                </a:tc>
                <a:extLst>
                  <a:ext uri="{0D108BD9-81ED-4DB2-BD59-A6C34878D82A}">
                    <a16:rowId xmlns:a16="http://schemas.microsoft.com/office/drawing/2014/main" val="3731961284"/>
                  </a:ext>
                </a:extLst>
              </a:tr>
              <a:tr h="627669">
                <a:tc>
                  <a:txBody>
                    <a:bodyPr/>
                    <a:lstStyle/>
                    <a:p>
                      <a:r>
                        <a:rPr lang="en-IN" dirty="0"/>
                        <a:t>M4</a:t>
                      </a:r>
                    </a:p>
                  </a:txBody>
                  <a:tcPr/>
                </a:tc>
                <a:tc>
                  <a:txBody>
                    <a:bodyPr/>
                    <a:lstStyle/>
                    <a:p>
                      <a:r>
                        <a:rPr lang="en-IN" dirty="0"/>
                        <a:t>3</a:t>
                      </a:r>
                    </a:p>
                  </a:txBody>
                  <a:tcPr/>
                </a:tc>
                <a:tc>
                  <a:txBody>
                    <a:bodyPr/>
                    <a:lstStyle/>
                    <a:p>
                      <a:r>
                        <a:rPr lang="en-IN" dirty="0"/>
                        <a:t>1</a:t>
                      </a:r>
                    </a:p>
                  </a:txBody>
                  <a:tcPr/>
                </a:tc>
                <a:extLst>
                  <a:ext uri="{0D108BD9-81ED-4DB2-BD59-A6C34878D82A}">
                    <a16:rowId xmlns:a16="http://schemas.microsoft.com/office/drawing/2014/main" val="3897263009"/>
                  </a:ext>
                </a:extLst>
              </a:tr>
              <a:tr h="627669">
                <a:tc>
                  <a:txBody>
                    <a:bodyPr/>
                    <a:lstStyle/>
                    <a:p>
                      <a:r>
                        <a:rPr lang="en-IN" dirty="0"/>
                        <a:t>M5</a:t>
                      </a:r>
                    </a:p>
                  </a:txBody>
                  <a:tcPr/>
                </a:tc>
                <a:tc>
                  <a:txBody>
                    <a:bodyPr/>
                    <a:lstStyle/>
                    <a:p>
                      <a:r>
                        <a:rPr lang="en-IN" dirty="0"/>
                        <a:t>1</a:t>
                      </a:r>
                    </a:p>
                  </a:txBody>
                  <a:tcPr/>
                </a:tc>
                <a:tc>
                  <a:txBody>
                    <a:bodyPr/>
                    <a:lstStyle/>
                    <a:p>
                      <a:r>
                        <a:rPr lang="en-IN" dirty="0"/>
                        <a:t>3</a:t>
                      </a:r>
                    </a:p>
                  </a:txBody>
                  <a:tcPr/>
                </a:tc>
                <a:extLst>
                  <a:ext uri="{0D108BD9-81ED-4DB2-BD59-A6C34878D82A}">
                    <a16:rowId xmlns:a16="http://schemas.microsoft.com/office/drawing/2014/main" val="2876947436"/>
                  </a:ext>
                </a:extLst>
              </a:tr>
            </a:tbl>
          </a:graphicData>
        </a:graphic>
      </p:graphicFrame>
      <p:sp>
        <p:nvSpPr>
          <p:cNvPr id="4" name="TextBox 3">
            <a:extLst>
              <a:ext uri="{FF2B5EF4-FFF2-40B4-BE49-F238E27FC236}">
                <a16:creationId xmlns:a16="http://schemas.microsoft.com/office/drawing/2014/main" id="{61174D7C-539F-8497-0445-B8F9651E4046}"/>
              </a:ext>
            </a:extLst>
          </p:cNvPr>
          <p:cNvSpPr txBox="1"/>
          <p:nvPr/>
        </p:nvSpPr>
        <p:spPr>
          <a:xfrm>
            <a:off x="468351" y="223024"/>
            <a:ext cx="3189249" cy="523220"/>
          </a:xfrm>
          <a:prstGeom prst="rect">
            <a:avLst/>
          </a:prstGeom>
          <a:noFill/>
        </p:spPr>
        <p:txBody>
          <a:bodyPr wrap="square" rtlCol="0">
            <a:spAutoFit/>
          </a:bodyPr>
          <a:lstStyle/>
          <a:p>
            <a:r>
              <a:rPr lang="en-IN" sz="2800" dirty="0"/>
              <a:t>Categories </a:t>
            </a:r>
          </a:p>
        </p:txBody>
      </p:sp>
      <p:graphicFrame>
        <p:nvGraphicFramePr>
          <p:cNvPr id="5" name="Table 3">
            <a:extLst>
              <a:ext uri="{FF2B5EF4-FFF2-40B4-BE49-F238E27FC236}">
                <a16:creationId xmlns:a16="http://schemas.microsoft.com/office/drawing/2014/main" id="{90338B21-BD57-1217-C49E-443F128F3436}"/>
              </a:ext>
            </a:extLst>
          </p:cNvPr>
          <p:cNvGraphicFramePr>
            <a:graphicFrameLocks noGrp="1"/>
          </p:cNvGraphicFramePr>
          <p:nvPr>
            <p:extLst>
              <p:ext uri="{D42A27DB-BD31-4B8C-83A1-F6EECF244321}">
                <p14:modId xmlns:p14="http://schemas.microsoft.com/office/powerpoint/2010/main" val="933596015"/>
              </p:ext>
            </p:extLst>
          </p:nvPr>
        </p:nvGraphicFramePr>
        <p:xfrm>
          <a:off x="4051610" y="1545993"/>
          <a:ext cx="2691161" cy="3766014"/>
        </p:xfrm>
        <a:graphic>
          <a:graphicData uri="http://schemas.openxmlformats.org/drawingml/2006/table">
            <a:tbl>
              <a:tblPr firstRow="1" bandRow="1">
                <a:tableStyleId>{775DCB02-9BB8-47FD-8907-85C794F793BA}</a:tableStyleId>
              </a:tblPr>
              <a:tblGrid>
                <a:gridCol w="848732">
                  <a:extLst>
                    <a:ext uri="{9D8B030D-6E8A-4147-A177-3AD203B41FA5}">
                      <a16:colId xmlns:a16="http://schemas.microsoft.com/office/drawing/2014/main" val="4076896603"/>
                    </a:ext>
                  </a:extLst>
                </a:gridCol>
                <a:gridCol w="848732">
                  <a:extLst>
                    <a:ext uri="{9D8B030D-6E8A-4147-A177-3AD203B41FA5}">
                      <a16:colId xmlns:a16="http://schemas.microsoft.com/office/drawing/2014/main" val="3438312612"/>
                    </a:ext>
                  </a:extLst>
                </a:gridCol>
                <a:gridCol w="993697">
                  <a:extLst>
                    <a:ext uri="{9D8B030D-6E8A-4147-A177-3AD203B41FA5}">
                      <a16:colId xmlns:a16="http://schemas.microsoft.com/office/drawing/2014/main" val="3043196021"/>
                    </a:ext>
                  </a:extLst>
                </a:gridCol>
              </a:tblGrid>
              <a:tr h="627669">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Comedy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5688299"/>
                  </a:ext>
                </a:extLst>
              </a:tr>
              <a:tr h="627669">
                <a:tc>
                  <a:txBody>
                    <a:bodyPr/>
                    <a:lstStyle/>
                    <a:p>
                      <a:r>
                        <a:rPr lang="en-IN" dirty="0"/>
                        <a:t>User1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768855"/>
                  </a:ext>
                </a:extLst>
              </a:tr>
              <a:tr h="627669">
                <a:tc>
                  <a:txBody>
                    <a:bodyPr/>
                    <a:lstStyle/>
                    <a:p>
                      <a:r>
                        <a:rPr lang="en-IN" dirty="0"/>
                        <a:t>User2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3451308"/>
                  </a:ext>
                </a:extLst>
              </a:tr>
              <a:tr h="627669">
                <a:tc>
                  <a:txBody>
                    <a:bodyPr/>
                    <a:lstStyle/>
                    <a:p>
                      <a:r>
                        <a:rPr lang="en-IN" dirty="0"/>
                        <a:t>User3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1961284"/>
                  </a:ext>
                </a:extLst>
              </a:tr>
              <a:tr h="627669">
                <a:tc>
                  <a:txBody>
                    <a:bodyPr/>
                    <a:lstStyle/>
                    <a:p>
                      <a:r>
                        <a:rPr lang="en-IN" dirty="0"/>
                        <a:t>User4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263009"/>
                  </a:ext>
                </a:extLst>
              </a:tr>
              <a:tr h="627669">
                <a:tc>
                  <a:txBody>
                    <a:bodyPr/>
                    <a:lstStyle/>
                    <a:p>
                      <a:r>
                        <a:rPr lang="en-IN" dirty="0"/>
                        <a:t>User5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Ys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Yes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6947436"/>
                  </a:ext>
                </a:extLst>
              </a:tr>
            </a:tbl>
          </a:graphicData>
        </a:graphic>
      </p:graphicFrame>
    </p:spTree>
    <p:extLst>
      <p:ext uri="{BB962C8B-B14F-4D97-AF65-F5344CB8AC3E}">
        <p14:creationId xmlns:p14="http://schemas.microsoft.com/office/powerpoint/2010/main" val="453032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A2C52586-F940-6956-875B-33BFFA8C0003}"/>
              </a:ext>
            </a:extLst>
          </p:cNvPr>
          <p:cNvGraphicFramePr>
            <a:graphicFrameLocks noGrp="1"/>
          </p:cNvGraphicFramePr>
          <p:nvPr>
            <p:extLst>
              <p:ext uri="{D42A27DB-BD31-4B8C-83A1-F6EECF244321}">
                <p14:modId xmlns:p14="http://schemas.microsoft.com/office/powerpoint/2010/main" val="3841922055"/>
              </p:ext>
            </p:extLst>
          </p:nvPr>
        </p:nvGraphicFramePr>
        <p:xfrm>
          <a:off x="1051936" y="1240050"/>
          <a:ext cx="2625580" cy="2248073"/>
        </p:xfrm>
        <a:graphic>
          <a:graphicData uri="http://schemas.openxmlformats.org/drawingml/2006/table">
            <a:tbl>
              <a:tblPr firstRow="1" bandRow="1">
                <a:tableStyleId>{5C22544A-7EE6-4342-B048-85BDC9FD1C3A}</a:tableStyleId>
              </a:tblPr>
              <a:tblGrid>
                <a:gridCol w="676696">
                  <a:extLst>
                    <a:ext uri="{9D8B030D-6E8A-4147-A177-3AD203B41FA5}">
                      <a16:colId xmlns:a16="http://schemas.microsoft.com/office/drawing/2014/main" val="4076896603"/>
                    </a:ext>
                  </a:extLst>
                </a:gridCol>
                <a:gridCol w="979403">
                  <a:extLst>
                    <a:ext uri="{9D8B030D-6E8A-4147-A177-3AD203B41FA5}">
                      <a16:colId xmlns:a16="http://schemas.microsoft.com/office/drawing/2014/main" val="3438312612"/>
                    </a:ext>
                  </a:extLst>
                </a:gridCol>
                <a:gridCol w="969481">
                  <a:extLst>
                    <a:ext uri="{9D8B030D-6E8A-4147-A177-3AD203B41FA5}">
                      <a16:colId xmlns:a16="http://schemas.microsoft.com/office/drawing/2014/main" val="3043196021"/>
                    </a:ext>
                  </a:extLst>
                </a:gridCol>
              </a:tblGrid>
              <a:tr h="395973">
                <a:tc>
                  <a:txBody>
                    <a:bodyPr/>
                    <a:lstStyle/>
                    <a:p>
                      <a:endParaRPr lang="en-IN" dirty="0"/>
                    </a:p>
                  </a:txBody>
                  <a:tcPr/>
                </a:tc>
                <a:tc>
                  <a:txBody>
                    <a:bodyPr/>
                    <a:lstStyle/>
                    <a:p>
                      <a:r>
                        <a:rPr lang="en-IN" dirty="0"/>
                        <a:t>Horror</a:t>
                      </a:r>
                    </a:p>
                  </a:txBody>
                  <a:tcPr/>
                </a:tc>
                <a:tc>
                  <a:txBody>
                    <a:bodyPr/>
                    <a:lstStyle/>
                    <a:p>
                      <a:r>
                        <a:rPr lang="en-IN" dirty="0"/>
                        <a:t>Comedy</a:t>
                      </a:r>
                    </a:p>
                  </a:txBody>
                  <a:tcPr/>
                </a:tc>
                <a:extLst>
                  <a:ext uri="{0D108BD9-81ED-4DB2-BD59-A6C34878D82A}">
                    <a16:rowId xmlns:a16="http://schemas.microsoft.com/office/drawing/2014/main" val="1285688299"/>
                  </a:ext>
                </a:extLst>
              </a:tr>
              <a:tr h="125986">
                <a:tc>
                  <a:txBody>
                    <a:bodyPr/>
                    <a:lstStyle/>
                    <a:p>
                      <a:r>
                        <a:rPr lang="en-IN" dirty="0"/>
                        <a:t>M1</a:t>
                      </a:r>
                    </a:p>
                  </a:txBody>
                  <a:tcPr/>
                </a:tc>
                <a:tc>
                  <a:txBody>
                    <a:bodyPr/>
                    <a:lstStyle/>
                    <a:p>
                      <a:r>
                        <a:rPr lang="en-IN" dirty="0"/>
                        <a:t>3</a:t>
                      </a:r>
                    </a:p>
                  </a:txBody>
                  <a:tcPr/>
                </a:tc>
                <a:tc>
                  <a:txBody>
                    <a:bodyPr/>
                    <a:lstStyle/>
                    <a:p>
                      <a:r>
                        <a:rPr lang="en-IN" dirty="0"/>
                        <a:t>1</a:t>
                      </a:r>
                    </a:p>
                  </a:txBody>
                  <a:tcPr/>
                </a:tc>
                <a:extLst>
                  <a:ext uri="{0D108BD9-81ED-4DB2-BD59-A6C34878D82A}">
                    <a16:rowId xmlns:a16="http://schemas.microsoft.com/office/drawing/2014/main" val="1265768855"/>
                  </a:ext>
                </a:extLst>
              </a:tr>
              <a:tr h="0">
                <a:tc>
                  <a:txBody>
                    <a:bodyPr/>
                    <a:lstStyle/>
                    <a:p>
                      <a:r>
                        <a:rPr lang="en-IN" dirty="0"/>
                        <a:t>M2</a:t>
                      </a:r>
                    </a:p>
                  </a:txBody>
                  <a:tcPr/>
                </a:tc>
                <a:tc>
                  <a:txBody>
                    <a:bodyPr/>
                    <a:lstStyle/>
                    <a:p>
                      <a:r>
                        <a:rPr lang="en-IN" dirty="0"/>
                        <a:t>1</a:t>
                      </a:r>
                    </a:p>
                  </a:txBody>
                  <a:tcPr/>
                </a:tc>
                <a:tc>
                  <a:txBody>
                    <a:bodyPr/>
                    <a:lstStyle/>
                    <a:p>
                      <a:r>
                        <a:rPr lang="en-IN" dirty="0"/>
                        <a:t>2</a:t>
                      </a:r>
                    </a:p>
                  </a:txBody>
                  <a:tcPr/>
                </a:tc>
                <a:extLst>
                  <a:ext uri="{0D108BD9-81ED-4DB2-BD59-A6C34878D82A}">
                    <a16:rowId xmlns:a16="http://schemas.microsoft.com/office/drawing/2014/main" val="3163451308"/>
                  </a:ext>
                </a:extLst>
              </a:tr>
              <a:tr h="190616">
                <a:tc>
                  <a:txBody>
                    <a:bodyPr/>
                    <a:lstStyle/>
                    <a:p>
                      <a:r>
                        <a:rPr lang="en-IN" dirty="0"/>
                        <a:t>M3</a:t>
                      </a:r>
                    </a:p>
                  </a:txBody>
                  <a:tcPr/>
                </a:tc>
                <a:tc>
                  <a:txBody>
                    <a:bodyPr/>
                    <a:lstStyle/>
                    <a:p>
                      <a:r>
                        <a:rPr lang="en-IN" dirty="0"/>
                        <a:t>1</a:t>
                      </a:r>
                    </a:p>
                  </a:txBody>
                  <a:tcPr/>
                </a:tc>
                <a:tc>
                  <a:txBody>
                    <a:bodyPr/>
                    <a:lstStyle/>
                    <a:p>
                      <a:r>
                        <a:rPr lang="en-IN" dirty="0"/>
                        <a:t>4</a:t>
                      </a:r>
                    </a:p>
                  </a:txBody>
                  <a:tcPr/>
                </a:tc>
                <a:extLst>
                  <a:ext uri="{0D108BD9-81ED-4DB2-BD59-A6C34878D82A}">
                    <a16:rowId xmlns:a16="http://schemas.microsoft.com/office/drawing/2014/main" val="3731961284"/>
                  </a:ext>
                </a:extLst>
              </a:tr>
              <a:tr h="334443">
                <a:tc>
                  <a:txBody>
                    <a:bodyPr/>
                    <a:lstStyle/>
                    <a:p>
                      <a:r>
                        <a:rPr lang="en-IN" dirty="0"/>
                        <a:t>M4</a:t>
                      </a:r>
                    </a:p>
                  </a:txBody>
                  <a:tcPr/>
                </a:tc>
                <a:tc>
                  <a:txBody>
                    <a:bodyPr/>
                    <a:lstStyle/>
                    <a:p>
                      <a:r>
                        <a:rPr lang="en-IN" dirty="0"/>
                        <a:t>3</a:t>
                      </a:r>
                    </a:p>
                  </a:txBody>
                  <a:tcPr/>
                </a:tc>
                <a:tc>
                  <a:txBody>
                    <a:bodyPr/>
                    <a:lstStyle/>
                    <a:p>
                      <a:r>
                        <a:rPr lang="en-IN" dirty="0"/>
                        <a:t>1</a:t>
                      </a:r>
                    </a:p>
                  </a:txBody>
                  <a:tcPr/>
                </a:tc>
                <a:extLst>
                  <a:ext uri="{0D108BD9-81ED-4DB2-BD59-A6C34878D82A}">
                    <a16:rowId xmlns:a16="http://schemas.microsoft.com/office/drawing/2014/main" val="3897263009"/>
                  </a:ext>
                </a:extLst>
              </a:tr>
              <a:tr h="389060">
                <a:tc>
                  <a:txBody>
                    <a:bodyPr/>
                    <a:lstStyle/>
                    <a:p>
                      <a:r>
                        <a:rPr lang="en-IN" dirty="0"/>
                        <a:t>M5</a:t>
                      </a:r>
                    </a:p>
                  </a:txBody>
                  <a:tcPr/>
                </a:tc>
                <a:tc>
                  <a:txBody>
                    <a:bodyPr/>
                    <a:lstStyle/>
                    <a:p>
                      <a:r>
                        <a:rPr lang="en-IN" dirty="0"/>
                        <a:t>1</a:t>
                      </a:r>
                    </a:p>
                  </a:txBody>
                  <a:tcPr/>
                </a:tc>
                <a:tc>
                  <a:txBody>
                    <a:bodyPr/>
                    <a:lstStyle/>
                    <a:p>
                      <a:r>
                        <a:rPr lang="en-IN" dirty="0"/>
                        <a:t>3</a:t>
                      </a:r>
                    </a:p>
                  </a:txBody>
                  <a:tcPr/>
                </a:tc>
                <a:extLst>
                  <a:ext uri="{0D108BD9-81ED-4DB2-BD59-A6C34878D82A}">
                    <a16:rowId xmlns:a16="http://schemas.microsoft.com/office/drawing/2014/main" val="2876947436"/>
                  </a:ext>
                </a:extLst>
              </a:tr>
            </a:tbl>
          </a:graphicData>
        </a:graphic>
      </p:graphicFrame>
      <p:graphicFrame>
        <p:nvGraphicFramePr>
          <p:cNvPr id="4" name="Table 3">
            <a:extLst>
              <a:ext uri="{FF2B5EF4-FFF2-40B4-BE49-F238E27FC236}">
                <a16:creationId xmlns:a16="http://schemas.microsoft.com/office/drawing/2014/main" id="{FA850F2F-1736-FE92-873C-9D883D313844}"/>
              </a:ext>
            </a:extLst>
          </p:cNvPr>
          <p:cNvGraphicFramePr>
            <a:graphicFrameLocks noGrp="1"/>
          </p:cNvGraphicFramePr>
          <p:nvPr>
            <p:extLst>
              <p:ext uri="{D42A27DB-BD31-4B8C-83A1-F6EECF244321}">
                <p14:modId xmlns:p14="http://schemas.microsoft.com/office/powerpoint/2010/main" val="3873388278"/>
              </p:ext>
            </p:extLst>
          </p:nvPr>
        </p:nvGraphicFramePr>
        <p:xfrm>
          <a:off x="4572000" y="1215878"/>
          <a:ext cx="2765503" cy="2213122"/>
        </p:xfrm>
        <a:graphic>
          <a:graphicData uri="http://schemas.openxmlformats.org/drawingml/2006/table">
            <a:tbl>
              <a:tblPr firstRow="1" bandRow="1">
                <a:tableStyleId>{775DCB02-9BB8-47FD-8907-85C794F793BA}</a:tableStyleId>
              </a:tblPr>
              <a:tblGrid>
                <a:gridCol w="780585">
                  <a:extLst>
                    <a:ext uri="{9D8B030D-6E8A-4147-A177-3AD203B41FA5}">
                      <a16:colId xmlns:a16="http://schemas.microsoft.com/office/drawing/2014/main" val="4076896603"/>
                    </a:ext>
                  </a:extLst>
                </a:gridCol>
                <a:gridCol w="847493">
                  <a:extLst>
                    <a:ext uri="{9D8B030D-6E8A-4147-A177-3AD203B41FA5}">
                      <a16:colId xmlns:a16="http://schemas.microsoft.com/office/drawing/2014/main" val="3438312612"/>
                    </a:ext>
                  </a:extLst>
                </a:gridCol>
                <a:gridCol w="1137425">
                  <a:extLst>
                    <a:ext uri="{9D8B030D-6E8A-4147-A177-3AD203B41FA5}">
                      <a16:colId xmlns:a16="http://schemas.microsoft.com/office/drawing/2014/main" val="3043196021"/>
                    </a:ext>
                  </a:extLst>
                </a:gridCol>
              </a:tblGrid>
              <a:tr h="365613">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Comedy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5688299"/>
                  </a:ext>
                </a:extLst>
              </a:tr>
              <a:tr h="365613">
                <a:tc>
                  <a:txBody>
                    <a:bodyPr/>
                    <a:lstStyle/>
                    <a:p>
                      <a:r>
                        <a:rPr lang="en-IN" dirty="0"/>
                        <a:t>User1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768855"/>
                  </a:ext>
                </a:extLst>
              </a:tr>
              <a:tr h="365613">
                <a:tc>
                  <a:txBody>
                    <a:bodyPr/>
                    <a:lstStyle/>
                    <a:p>
                      <a:r>
                        <a:rPr lang="en-IN" dirty="0"/>
                        <a:t>User2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3451308"/>
                  </a:ext>
                </a:extLst>
              </a:tr>
              <a:tr h="365613">
                <a:tc>
                  <a:txBody>
                    <a:bodyPr/>
                    <a:lstStyle/>
                    <a:p>
                      <a:r>
                        <a:rPr lang="en-IN" dirty="0"/>
                        <a:t>User3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1961284"/>
                  </a:ext>
                </a:extLst>
              </a:tr>
              <a:tr h="365613">
                <a:tc>
                  <a:txBody>
                    <a:bodyPr/>
                    <a:lstStyle/>
                    <a:p>
                      <a:r>
                        <a:rPr lang="en-IN" dirty="0"/>
                        <a:t>User4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263009"/>
                  </a:ext>
                </a:extLst>
              </a:tr>
              <a:tr h="384322">
                <a:tc>
                  <a:txBody>
                    <a:bodyPr/>
                    <a:lstStyle/>
                    <a:p>
                      <a:r>
                        <a:rPr lang="en-IN" dirty="0"/>
                        <a:t>User5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Ys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Yes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6947436"/>
                  </a:ext>
                </a:extLst>
              </a:tr>
            </a:tbl>
          </a:graphicData>
        </a:graphic>
      </p:graphicFrame>
      <p:graphicFrame>
        <p:nvGraphicFramePr>
          <p:cNvPr id="7" name="Table 3">
            <a:extLst>
              <a:ext uri="{FF2B5EF4-FFF2-40B4-BE49-F238E27FC236}">
                <a16:creationId xmlns:a16="http://schemas.microsoft.com/office/drawing/2014/main" id="{69247F33-3DF0-12B7-A53F-34793A30C3A2}"/>
              </a:ext>
            </a:extLst>
          </p:cNvPr>
          <p:cNvGraphicFramePr>
            <a:graphicFrameLocks noGrp="1"/>
          </p:cNvGraphicFramePr>
          <p:nvPr>
            <p:extLst>
              <p:ext uri="{D42A27DB-BD31-4B8C-83A1-F6EECF244321}">
                <p14:modId xmlns:p14="http://schemas.microsoft.com/office/powerpoint/2010/main" val="3067668265"/>
              </p:ext>
            </p:extLst>
          </p:nvPr>
        </p:nvGraphicFramePr>
        <p:xfrm>
          <a:off x="2226529" y="3872570"/>
          <a:ext cx="4151970" cy="2058376"/>
        </p:xfrm>
        <a:graphic>
          <a:graphicData uri="http://schemas.openxmlformats.org/drawingml/2006/table">
            <a:tbl>
              <a:tblPr firstRow="1" bandRow="1">
                <a:tableStyleId>{5C22544A-7EE6-4342-B048-85BDC9FD1C3A}</a:tableStyleId>
              </a:tblPr>
              <a:tblGrid>
                <a:gridCol w="878951">
                  <a:extLst>
                    <a:ext uri="{9D8B030D-6E8A-4147-A177-3AD203B41FA5}">
                      <a16:colId xmlns:a16="http://schemas.microsoft.com/office/drawing/2014/main" val="575810097"/>
                    </a:ext>
                  </a:extLst>
                </a:gridCol>
                <a:gridCol w="626944">
                  <a:extLst>
                    <a:ext uri="{9D8B030D-6E8A-4147-A177-3AD203B41FA5}">
                      <a16:colId xmlns:a16="http://schemas.microsoft.com/office/drawing/2014/main" val="4184891686"/>
                    </a:ext>
                  </a:extLst>
                </a:gridCol>
                <a:gridCol w="691483">
                  <a:extLst>
                    <a:ext uri="{9D8B030D-6E8A-4147-A177-3AD203B41FA5}">
                      <a16:colId xmlns:a16="http://schemas.microsoft.com/office/drawing/2014/main" val="2196073504"/>
                    </a:ext>
                  </a:extLst>
                </a:gridCol>
                <a:gridCol w="663824">
                  <a:extLst>
                    <a:ext uri="{9D8B030D-6E8A-4147-A177-3AD203B41FA5}">
                      <a16:colId xmlns:a16="http://schemas.microsoft.com/office/drawing/2014/main" val="16293227"/>
                    </a:ext>
                  </a:extLst>
                </a:gridCol>
                <a:gridCol w="598773">
                  <a:extLst>
                    <a:ext uri="{9D8B030D-6E8A-4147-A177-3AD203B41FA5}">
                      <a16:colId xmlns:a16="http://schemas.microsoft.com/office/drawing/2014/main" val="1413508460"/>
                    </a:ext>
                  </a:extLst>
                </a:gridCol>
                <a:gridCol w="691995">
                  <a:extLst>
                    <a:ext uri="{9D8B030D-6E8A-4147-A177-3AD203B41FA5}">
                      <a16:colId xmlns:a16="http://schemas.microsoft.com/office/drawing/2014/main" val="3379479660"/>
                    </a:ext>
                  </a:extLst>
                </a:gridCol>
              </a:tblGrid>
              <a:tr h="388548">
                <a:tc>
                  <a:txBody>
                    <a:bodyPr/>
                    <a:lstStyle/>
                    <a:p>
                      <a:endParaRPr lang="en-IN" sz="2000" dirty="0"/>
                    </a:p>
                  </a:txBody>
                  <a:tcPr/>
                </a:tc>
                <a:tc>
                  <a:txBody>
                    <a:bodyPr/>
                    <a:lstStyle/>
                    <a:p>
                      <a:r>
                        <a:rPr lang="en-IN" sz="2000" dirty="0"/>
                        <a:t>M1</a:t>
                      </a:r>
                    </a:p>
                  </a:txBody>
                  <a:tcPr/>
                </a:tc>
                <a:tc>
                  <a:txBody>
                    <a:bodyPr/>
                    <a:lstStyle/>
                    <a:p>
                      <a:r>
                        <a:rPr lang="en-IN" sz="2000" dirty="0"/>
                        <a:t>M2</a:t>
                      </a:r>
                    </a:p>
                  </a:txBody>
                  <a:tcPr/>
                </a:tc>
                <a:tc>
                  <a:txBody>
                    <a:bodyPr/>
                    <a:lstStyle/>
                    <a:p>
                      <a:r>
                        <a:rPr lang="en-IN" sz="2000" dirty="0"/>
                        <a:t>M3</a:t>
                      </a:r>
                    </a:p>
                  </a:txBody>
                  <a:tcPr/>
                </a:tc>
                <a:tc>
                  <a:txBody>
                    <a:bodyPr/>
                    <a:lstStyle/>
                    <a:p>
                      <a:r>
                        <a:rPr lang="en-IN" sz="2000" dirty="0"/>
                        <a:t>M4</a:t>
                      </a:r>
                    </a:p>
                  </a:txBody>
                  <a:tcPr/>
                </a:tc>
                <a:tc>
                  <a:txBody>
                    <a:bodyPr/>
                    <a:lstStyle/>
                    <a:p>
                      <a:r>
                        <a:rPr lang="en-IN" sz="2000" dirty="0"/>
                        <a:t>M5</a:t>
                      </a:r>
                    </a:p>
                  </a:txBody>
                  <a:tcPr/>
                </a:tc>
                <a:extLst>
                  <a:ext uri="{0D108BD9-81ED-4DB2-BD59-A6C34878D82A}">
                    <a16:rowId xmlns:a16="http://schemas.microsoft.com/office/drawing/2014/main" val="541930093"/>
                  </a:ext>
                </a:extLst>
              </a:tr>
              <a:tr h="388548">
                <a:tc>
                  <a:txBody>
                    <a:bodyPr/>
                    <a:lstStyle/>
                    <a:p>
                      <a:r>
                        <a:rPr lang="en-IN" sz="2000" dirty="0"/>
                        <a:t>User 1</a:t>
                      </a:r>
                    </a:p>
                  </a:txBody>
                  <a:tcPr/>
                </a:tc>
                <a:tc>
                  <a:txBody>
                    <a:bodyPr/>
                    <a:lstStyle/>
                    <a:p>
                      <a:r>
                        <a:rPr lang="en-IN" dirty="0"/>
                        <a:t>3</a:t>
                      </a:r>
                    </a:p>
                  </a:txBody>
                  <a:tcPr>
                    <a:solidFill>
                      <a:schemeClr val="accent3">
                        <a:lumMod val="40000"/>
                        <a:lumOff val="60000"/>
                      </a:schemeClr>
                    </a:solidFill>
                  </a:tcPr>
                </a:tc>
                <a:tc>
                  <a:txBody>
                    <a:bodyPr/>
                    <a:lstStyle/>
                    <a:p>
                      <a:r>
                        <a:rPr lang="en-IN" dirty="0"/>
                        <a:t>1</a:t>
                      </a:r>
                    </a:p>
                  </a:txBody>
                  <a:tcPr>
                    <a:solidFill>
                      <a:schemeClr val="accent6">
                        <a:lumMod val="60000"/>
                        <a:lumOff val="40000"/>
                      </a:schemeClr>
                    </a:solidFill>
                  </a:tcPr>
                </a:tc>
                <a:tc>
                  <a:txBody>
                    <a:bodyPr/>
                    <a:lstStyle/>
                    <a:p>
                      <a:r>
                        <a:rPr lang="en-IN" dirty="0"/>
                        <a:t>1</a:t>
                      </a:r>
                    </a:p>
                  </a:txBody>
                  <a:tcPr>
                    <a:solidFill>
                      <a:schemeClr val="accent6">
                        <a:lumMod val="60000"/>
                        <a:lumOff val="40000"/>
                      </a:schemeClr>
                    </a:solidFill>
                  </a:tcPr>
                </a:tc>
                <a:tc>
                  <a:txBody>
                    <a:bodyPr/>
                    <a:lstStyle/>
                    <a:p>
                      <a:r>
                        <a:rPr lang="en-IN" dirty="0"/>
                        <a:t>3</a:t>
                      </a:r>
                    </a:p>
                  </a:txBody>
                  <a:tcPr>
                    <a:solidFill>
                      <a:schemeClr val="accent3">
                        <a:lumMod val="40000"/>
                        <a:lumOff val="60000"/>
                      </a:schemeClr>
                    </a:solidFill>
                  </a:tcPr>
                </a:tc>
                <a:tc>
                  <a:txBody>
                    <a:bodyPr/>
                    <a:lstStyle/>
                    <a:p>
                      <a:r>
                        <a:rPr lang="en-IN" dirty="0"/>
                        <a:t>1</a:t>
                      </a:r>
                    </a:p>
                  </a:txBody>
                  <a:tcPr>
                    <a:solidFill>
                      <a:schemeClr val="accent6">
                        <a:lumMod val="60000"/>
                        <a:lumOff val="40000"/>
                      </a:schemeClr>
                    </a:solidFill>
                  </a:tcPr>
                </a:tc>
                <a:extLst>
                  <a:ext uri="{0D108BD9-81ED-4DB2-BD59-A6C34878D82A}">
                    <a16:rowId xmlns:a16="http://schemas.microsoft.com/office/drawing/2014/main" val="800612585"/>
                  </a:ext>
                </a:extLst>
              </a:tr>
              <a:tr h="388548">
                <a:tc>
                  <a:txBody>
                    <a:bodyPr/>
                    <a:lstStyle/>
                    <a:p>
                      <a:r>
                        <a:rPr lang="en-IN" sz="2000" dirty="0"/>
                        <a:t>User2 </a:t>
                      </a:r>
                    </a:p>
                  </a:txBody>
                  <a:tcPr/>
                </a:tc>
                <a:tc>
                  <a:txBody>
                    <a:bodyPr/>
                    <a:lstStyle/>
                    <a:p>
                      <a:r>
                        <a:rPr lang="en-IN" dirty="0"/>
                        <a:t>1</a:t>
                      </a:r>
                    </a:p>
                  </a:txBody>
                  <a:tcPr>
                    <a:solidFill>
                      <a:schemeClr val="accent6">
                        <a:lumMod val="60000"/>
                        <a:lumOff val="40000"/>
                      </a:schemeClr>
                    </a:solidFill>
                  </a:tcPr>
                </a:tc>
                <a:tc>
                  <a:txBody>
                    <a:bodyPr/>
                    <a:lstStyle/>
                    <a:p>
                      <a:r>
                        <a:rPr lang="en-IN" dirty="0"/>
                        <a:t>2</a:t>
                      </a:r>
                    </a:p>
                  </a:txBody>
                  <a:tcPr/>
                </a:tc>
                <a:tc>
                  <a:txBody>
                    <a:bodyPr/>
                    <a:lstStyle/>
                    <a:p>
                      <a:r>
                        <a:rPr lang="en-IN" dirty="0"/>
                        <a:t>4</a:t>
                      </a:r>
                    </a:p>
                  </a:txBody>
                  <a:tcPr>
                    <a:solidFill>
                      <a:srgbClr val="00B0F0"/>
                    </a:solidFill>
                  </a:tcPr>
                </a:tc>
                <a:tc>
                  <a:txBody>
                    <a:bodyPr/>
                    <a:lstStyle/>
                    <a:p>
                      <a:r>
                        <a:rPr lang="en-IN" dirty="0"/>
                        <a:t>1</a:t>
                      </a:r>
                    </a:p>
                  </a:txBody>
                  <a:tcPr>
                    <a:solidFill>
                      <a:schemeClr val="accent6">
                        <a:lumMod val="60000"/>
                        <a:lumOff val="40000"/>
                      </a:schemeClr>
                    </a:solidFill>
                  </a:tcPr>
                </a:tc>
                <a:tc>
                  <a:txBody>
                    <a:bodyPr/>
                    <a:lstStyle/>
                    <a:p>
                      <a:r>
                        <a:rPr lang="en-IN" dirty="0"/>
                        <a:t>3</a:t>
                      </a:r>
                    </a:p>
                  </a:txBody>
                  <a:tcPr>
                    <a:solidFill>
                      <a:schemeClr val="accent3">
                        <a:lumMod val="40000"/>
                        <a:lumOff val="60000"/>
                      </a:schemeClr>
                    </a:solidFill>
                  </a:tcPr>
                </a:tc>
                <a:extLst>
                  <a:ext uri="{0D108BD9-81ED-4DB2-BD59-A6C34878D82A}">
                    <a16:rowId xmlns:a16="http://schemas.microsoft.com/office/drawing/2014/main" val="1010454212"/>
                  </a:ext>
                </a:extLst>
              </a:tr>
              <a:tr h="448324">
                <a:tc>
                  <a:txBody>
                    <a:bodyPr/>
                    <a:lstStyle/>
                    <a:p>
                      <a:r>
                        <a:rPr lang="en-IN" sz="2000" dirty="0"/>
                        <a:t>User 3</a:t>
                      </a:r>
                    </a:p>
                  </a:txBody>
                  <a:tcPr/>
                </a:tc>
                <a:tc>
                  <a:txBody>
                    <a:bodyPr/>
                    <a:lstStyle/>
                    <a:p>
                      <a:r>
                        <a:rPr lang="en-IN" dirty="0"/>
                        <a:t>3</a:t>
                      </a:r>
                    </a:p>
                  </a:txBody>
                  <a:tcPr>
                    <a:solidFill>
                      <a:schemeClr val="accent3">
                        <a:lumMod val="40000"/>
                        <a:lumOff val="60000"/>
                      </a:schemeClr>
                    </a:solidFill>
                  </a:tcPr>
                </a:tc>
                <a:tc>
                  <a:txBody>
                    <a:bodyPr/>
                    <a:lstStyle/>
                    <a:p>
                      <a:r>
                        <a:rPr lang="en-IN" dirty="0"/>
                        <a:t>1</a:t>
                      </a:r>
                    </a:p>
                  </a:txBody>
                  <a:tcPr/>
                </a:tc>
                <a:tc>
                  <a:txBody>
                    <a:bodyPr/>
                    <a:lstStyle/>
                    <a:p>
                      <a:r>
                        <a:rPr lang="en-IN" dirty="0"/>
                        <a:t>1</a:t>
                      </a:r>
                    </a:p>
                  </a:txBody>
                  <a:tcPr/>
                </a:tc>
                <a:tc>
                  <a:txBody>
                    <a:bodyPr/>
                    <a:lstStyle/>
                    <a:p>
                      <a:r>
                        <a:rPr lang="en-IN" dirty="0"/>
                        <a:t>3</a:t>
                      </a:r>
                    </a:p>
                  </a:txBody>
                  <a:tcPr>
                    <a:solidFill>
                      <a:schemeClr val="accent3">
                        <a:lumMod val="40000"/>
                        <a:lumOff val="60000"/>
                      </a:schemeClr>
                    </a:solidFill>
                  </a:tcPr>
                </a:tc>
                <a:tc>
                  <a:txBody>
                    <a:bodyPr/>
                    <a:lstStyle/>
                    <a:p>
                      <a:r>
                        <a:rPr lang="en-IN" sz="2400" dirty="0">
                          <a:solidFill>
                            <a:schemeClr val="bg1"/>
                          </a:solidFill>
                        </a:rPr>
                        <a:t>?</a:t>
                      </a:r>
                    </a:p>
                  </a:txBody>
                  <a:tcPr>
                    <a:solidFill>
                      <a:schemeClr val="tx1"/>
                    </a:solidFill>
                  </a:tcPr>
                </a:tc>
                <a:extLst>
                  <a:ext uri="{0D108BD9-81ED-4DB2-BD59-A6C34878D82A}">
                    <a16:rowId xmlns:a16="http://schemas.microsoft.com/office/drawing/2014/main" val="745142884"/>
                  </a:ext>
                </a:extLst>
              </a:tr>
              <a:tr h="412456">
                <a:tc>
                  <a:txBody>
                    <a:bodyPr/>
                    <a:lstStyle/>
                    <a:p>
                      <a:r>
                        <a:rPr lang="en-IN" sz="2000" dirty="0"/>
                        <a:t>User 4</a:t>
                      </a:r>
                    </a:p>
                  </a:txBody>
                  <a:tcPr/>
                </a:tc>
                <a:tc>
                  <a:txBody>
                    <a:bodyPr/>
                    <a:lstStyle/>
                    <a:p>
                      <a:r>
                        <a:rPr lang="en-IN" dirty="0"/>
                        <a:t>4</a:t>
                      </a:r>
                    </a:p>
                  </a:txBody>
                  <a:tcPr>
                    <a:solidFill>
                      <a:srgbClr val="00B0F0"/>
                    </a:solidFill>
                  </a:tcPr>
                </a:tc>
                <a:tc>
                  <a:txBody>
                    <a:bodyPr/>
                    <a:lstStyle/>
                    <a:p>
                      <a:r>
                        <a:rPr lang="en-IN" dirty="0"/>
                        <a:t>3</a:t>
                      </a:r>
                    </a:p>
                  </a:txBody>
                  <a:tcPr>
                    <a:solidFill>
                      <a:schemeClr val="accent3">
                        <a:lumMod val="40000"/>
                        <a:lumOff val="60000"/>
                      </a:schemeClr>
                    </a:solidFill>
                  </a:tcPr>
                </a:tc>
                <a:tc>
                  <a:txBody>
                    <a:bodyPr/>
                    <a:lstStyle/>
                    <a:p>
                      <a:r>
                        <a:rPr lang="en-IN" dirty="0"/>
                        <a:t>5</a:t>
                      </a:r>
                    </a:p>
                  </a:txBody>
                  <a:tcPr>
                    <a:solidFill>
                      <a:srgbClr val="FFFF00"/>
                    </a:solidFill>
                  </a:tcPr>
                </a:tc>
                <a:tc>
                  <a:txBody>
                    <a:bodyPr/>
                    <a:lstStyle/>
                    <a:p>
                      <a:r>
                        <a:rPr lang="en-IN" dirty="0"/>
                        <a:t>4</a:t>
                      </a:r>
                    </a:p>
                  </a:txBody>
                  <a:tcPr>
                    <a:solidFill>
                      <a:srgbClr val="00B0F0"/>
                    </a:solidFill>
                  </a:tcPr>
                </a:tc>
                <a:tc>
                  <a:txBody>
                    <a:bodyPr/>
                    <a:lstStyle/>
                    <a:p>
                      <a:r>
                        <a:rPr lang="en-IN" dirty="0"/>
                        <a:t>4</a:t>
                      </a:r>
                    </a:p>
                  </a:txBody>
                  <a:tcPr>
                    <a:solidFill>
                      <a:srgbClr val="00B0F0"/>
                    </a:solidFill>
                  </a:tcPr>
                </a:tc>
                <a:extLst>
                  <a:ext uri="{0D108BD9-81ED-4DB2-BD59-A6C34878D82A}">
                    <a16:rowId xmlns:a16="http://schemas.microsoft.com/office/drawing/2014/main" val="2179573154"/>
                  </a:ext>
                </a:extLst>
              </a:tr>
            </a:tbl>
          </a:graphicData>
        </a:graphic>
      </p:graphicFrame>
    </p:spTree>
    <p:extLst>
      <p:ext uri="{BB962C8B-B14F-4D97-AF65-F5344CB8AC3E}">
        <p14:creationId xmlns:p14="http://schemas.microsoft.com/office/powerpoint/2010/main" val="580541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6AB04679-07AF-3DFB-1AB2-B1A834F8943E}"/>
              </a:ext>
            </a:extLst>
          </p:cNvPr>
          <p:cNvGraphicFramePr>
            <a:graphicFrameLocks noGrp="1"/>
          </p:cNvGraphicFramePr>
          <p:nvPr>
            <p:extLst>
              <p:ext uri="{D42A27DB-BD31-4B8C-83A1-F6EECF244321}">
                <p14:modId xmlns:p14="http://schemas.microsoft.com/office/powerpoint/2010/main" val="3085421755"/>
              </p:ext>
            </p:extLst>
          </p:nvPr>
        </p:nvGraphicFramePr>
        <p:xfrm>
          <a:off x="3118626" y="2275243"/>
          <a:ext cx="4151970" cy="2230775"/>
        </p:xfrm>
        <a:graphic>
          <a:graphicData uri="http://schemas.openxmlformats.org/drawingml/2006/table">
            <a:tbl>
              <a:tblPr firstRow="1" bandRow="1">
                <a:tableStyleId>{5C22544A-7EE6-4342-B048-85BDC9FD1C3A}</a:tableStyleId>
              </a:tblPr>
              <a:tblGrid>
                <a:gridCol w="878951">
                  <a:extLst>
                    <a:ext uri="{9D8B030D-6E8A-4147-A177-3AD203B41FA5}">
                      <a16:colId xmlns:a16="http://schemas.microsoft.com/office/drawing/2014/main" val="575810097"/>
                    </a:ext>
                  </a:extLst>
                </a:gridCol>
                <a:gridCol w="626944">
                  <a:extLst>
                    <a:ext uri="{9D8B030D-6E8A-4147-A177-3AD203B41FA5}">
                      <a16:colId xmlns:a16="http://schemas.microsoft.com/office/drawing/2014/main" val="4184891686"/>
                    </a:ext>
                  </a:extLst>
                </a:gridCol>
                <a:gridCol w="691483">
                  <a:extLst>
                    <a:ext uri="{9D8B030D-6E8A-4147-A177-3AD203B41FA5}">
                      <a16:colId xmlns:a16="http://schemas.microsoft.com/office/drawing/2014/main" val="2196073504"/>
                    </a:ext>
                  </a:extLst>
                </a:gridCol>
                <a:gridCol w="663824">
                  <a:extLst>
                    <a:ext uri="{9D8B030D-6E8A-4147-A177-3AD203B41FA5}">
                      <a16:colId xmlns:a16="http://schemas.microsoft.com/office/drawing/2014/main" val="16293227"/>
                    </a:ext>
                  </a:extLst>
                </a:gridCol>
                <a:gridCol w="598773">
                  <a:extLst>
                    <a:ext uri="{9D8B030D-6E8A-4147-A177-3AD203B41FA5}">
                      <a16:colId xmlns:a16="http://schemas.microsoft.com/office/drawing/2014/main" val="1413508460"/>
                    </a:ext>
                  </a:extLst>
                </a:gridCol>
                <a:gridCol w="691995">
                  <a:extLst>
                    <a:ext uri="{9D8B030D-6E8A-4147-A177-3AD203B41FA5}">
                      <a16:colId xmlns:a16="http://schemas.microsoft.com/office/drawing/2014/main" val="3379479660"/>
                    </a:ext>
                  </a:extLst>
                </a:gridCol>
              </a:tblGrid>
              <a:tr h="429427">
                <a:tc>
                  <a:txBody>
                    <a:bodyPr/>
                    <a:lstStyle/>
                    <a:p>
                      <a:endParaRPr lang="en-IN" sz="1800" dirty="0"/>
                    </a:p>
                  </a:txBody>
                  <a:tcPr/>
                </a:tc>
                <a:tc>
                  <a:txBody>
                    <a:bodyPr/>
                    <a:lstStyle/>
                    <a:p>
                      <a:r>
                        <a:rPr lang="en-IN" sz="1800" dirty="0"/>
                        <a:t>M1</a:t>
                      </a:r>
                    </a:p>
                  </a:txBody>
                  <a:tcPr/>
                </a:tc>
                <a:tc>
                  <a:txBody>
                    <a:bodyPr/>
                    <a:lstStyle/>
                    <a:p>
                      <a:r>
                        <a:rPr lang="en-IN" sz="1800" dirty="0"/>
                        <a:t>M2</a:t>
                      </a:r>
                    </a:p>
                  </a:txBody>
                  <a:tcPr/>
                </a:tc>
                <a:tc>
                  <a:txBody>
                    <a:bodyPr/>
                    <a:lstStyle/>
                    <a:p>
                      <a:r>
                        <a:rPr lang="en-IN" sz="1800" dirty="0"/>
                        <a:t>M3</a:t>
                      </a:r>
                    </a:p>
                  </a:txBody>
                  <a:tcPr/>
                </a:tc>
                <a:tc>
                  <a:txBody>
                    <a:bodyPr/>
                    <a:lstStyle/>
                    <a:p>
                      <a:r>
                        <a:rPr lang="en-IN" sz="1800" dirty="0"/>
                        <a:t>M4</a:t>
                      </a:r>
                    </a:p>
                  </a:txBody>
                  <a:tcPr/>
                </a:tc>
                <a:tc>
                  <a:txBody>
                    <a:bodyPr/>
                    <a:lstStyle/>
                    <a:p>
                      <a:r>
                        <a:rPr lang="en-IN" sz="1800" dirty="0"/>
                        <a:t>M5</a:t>
                      </a:r>
                    </a:p>
                  </a:txBody>
                  <a:tcPr/>
                </a:tc>
                <a:extLst>
                  <a:ext uri="{0D108BD9-81ED-4DB2-BD59-A6C34878D82A}">
                    <a16:rowId xmlns:a16="http://schemas.microsoft.com/office/drawing/2014/main" val="541930093"/>
                  </a:ext>
                </a:extLst>
              </a:tr>
              <a:tr h="429427">
                <a:tc>
                  <a:txBody>
                    <a:bodyPr/>
                    <a:lstStyle/>
                    <a:p>
                      <a:r>
                        <a:rPr lang="en-IN" sz="1800" dirty="0"/>
                        <a:t>User 1</a:t>
                      </a:r>
                    </a:p>
                  </a:txBody>
                  <a:tcPr/>
                </a:tc>
                <a:tc>
                  <a:txBody>
                    <a:bodyPr/>
                    <a:lstStyle/>
                    <a:p>
                      <a:r>
                        <a:rPr lang="en-IN" sz="1800" dirty="0"/>
                        <a:t>3</a:t>
                      </a:r>
                    </a:p>
                  </a:txBody>
                  <a:tcPr>
                    <a:solidFill>
                      <a:schemeClr val="accent3">
                        <a:lumMod val="40000"/>
                        <a:lumOff val="60000"/>
                      </a:schemeClr>
                    </a:solidFill>
                  </a:tcPr>
                </a:tc>
                <a:tc>
                  <a:txBody>
                    <a:bodyPr/>
                    <a:lstStyle/>
                    <a:p>
                      <a:r>
                        <a:rPr lang="en-IN" sz="1800" dirty="0"/>
                        <a:t>1</a:t>
                      </a:r>
                    </a:p>
                  </a:txBody>
                  <a:tcPr>
                    <a:solidFill>
                      <a:schemeClr val="accent6">
                        <a:lumMod val="60000"/>
                        <a:lumOff val="40000"/>
                      </a:schemeClr>
                    </a:solidFill>
                  </a:tcPr>
                </a:tc>
                <a:tc>
                  <a:txBody>
                    <a:bodyPr/>
                    <a:lstStyle/>
                    <a:p>
                      <a:r>
                        <a:rPr lang="en-IN" sz="1800" dirty="0"/>
                        <a:t>1</a:t>
                      </a:r>
                    </a:p>
                  </a:txBody>
                  <a:tcPr>
                    <a:solidFill>
                      <a:schemeClr val="accent6">
                        <a:lumMod val="60000"/>
                        <a:lumOff val="40000"/>
                      </a:schemeClr>
                    </a:solidFill>
                  </a:tcPr>
                </a:tc>
                <a:tc>
                  <a:txBody>
                    <a:bodyPr/>
                    <a:lstStyle/>
                    <a:p>
                      <a:r>
                        <a:rPr lang="en-IN" sz="1800" dirty="0"/>
                        <a:t>3</a:t>
                      </a:r>
                    </a:p>
                  </a:txBody>
                  <a:tcPr>
                    <a:solidFill>
                      <a:schemeClr val="accent3">
                        <a:lumMod val="40000"/>
                        <a:lumOff val="60000"/>
                      </a:schemeClr>
                    </a:solidFill>
                  </a:tcPr>
                </a:tc>
                <a:tc>
                  <a:txBody>
                    <a:bodyPr/>
                    <a:lstStyle/>
                    <a:p>
                      <a:r>
                        <a:rPr lang="en-IN" sz="1800" dirty="0"/>
                        <a:t>1</a:t>
                      </a:r>
                    </a:p>
                  </a:txBody>
                  <a:tcPr>
                    <a:solidFill>
                      <a:schemeClr val="accent6">
                        <a:lumMod val="60000"/>
                        <a:lumOff val="40000"/>
                      </a:schemeClr>
                    </a:solidFill>
                  </a:tcPr>
                </a:tc>
                <a:extLst>
                  <a:ext uri="{0D108BD9-81ED-4DB2-BD59-A6C34878D82A}">
                    <a16:rowId xmlns:a16="http://schemas.microsoft.com/office/drawing/2014/main" val="800612585"/>
                  </a:ext>
                </a:extLst>
              </a:tr>
              <a:tr h="429427">
                <a:tc>
                  <a:txBody>
                    <a:bodyPr/>
                    <a:lstStyle/>
                    <a:p>
                      <a:r>
                        <a:rPr lang="en-IN" sz="1800" dirty="0"/>
                        <a:t>User2 </a:t>
                      </a:r>
                    </a:p>
                  </a:txBody>
                  <a:tcPr/>
                </a:tc>
                <a:tc>
                  <a:txBody>
                    <a:bodyPr/>
                    <a:lstStyle/>
                    <a:p>
                      <a:r>
                        <a:rPr lang="en-IN" sz="1800" dirty="0"/>
                        <a:t>1</a:t>
                      </a:r>
                    </a:p>
                  </a:txBody>
                  <a:tcPr>
                    <a:solidFill>
                      <a:schemeClr val="accent6">
                        <a:lumMod val="60000"/>
                        <a:lumOff val="40000"/>
                      </a:schemeClr>
                    </a:solidFill>
                  </a:tcPr>
                </a:tc>
                <a:tc>
                  <a:txBody>
                    <a:bodyPr/>
                    <a:lstStyle/>
                    <a:p>
                      <a:r>
                        <a:rPr lang="en-IN" sz="1800" dirty="0"/>
                        <a:t>2</a:t>
                      </a:r>
                    </a:p>
                  </a:txBody>
                  <a:tcPr/>
                </a:tc>
                <a:tc>
                  <a:txBody>
                    <a:bodyPr/>
                    <a:lstStyle/>
                    <a:p>
                      <a:r>
                        <a:rPr lang="en-IN" sz="1800" dirty="0"/>
                        <a:t>4</a:t>
                      </a:r>
                    </a:p>
                  </a:txBody>
                  <a:tcPr>
                    <a:solidFill>
                      <a:srgbClr val="00B0F0"/>
                    </a:solidFill>
                  </a:tcPr>
                </a:tc>
                <a:tc>
                  <a:txBody>
                    <a:bodyPr/>
                    <a:lstStyle/>
                    <a:p>
                      <a:r>
                        <a:rPr lang="en-IN" sz="1800" dirty="0"/>
                        <a:t>1</a:t>
                      </a:r>
                    </a:p>
                  </a:txBody>
                  <a:tcPr>
                    <a:solidFill>
                      <a:schemeClr val="accent6">
                        <a:lumMod val="60000"/>
                        <a:lumOff val="40000"/>
                      </a:schemeClr>
                    </a:solidFill>
                  </a:tcPr>
                </a:tc>
                <a:tc>
                  <a:txBody>
                    <a:bodyPr/>
                    <a:lstStyle/>
                    <a:p>
                      <a:r>
                        <a:rPr lang="en-IN" sz="1800" dirty="0"/>
                        <a:t>3</a:t>
                      </a:r>
                    </a:p>
                  </a:txBody>
                  <a:tcPr>
                    <a:solidFill>
                      <a:schemeClr val="accent3">
                        <a:lumMod val="40000"/>
                        <a:lumOff val="60000"/>
                      </a:schemeClr>
                    </a:solidFill>
                  </a:tcPr>
                </a:tc>
                <a:extLst>
                  <a:ext uri="{0D108BD9-81ED-4DB2-BD59-A6C34878D82A}">
                    <a16:rowId xmlns:a16="http://schemas.microsoft.com/office/drawing/2014/main" val="1010454212"/>
                  </a:ext>
                </a:extLst>
              </a:tr>
              <a:tr h="495493">
                <a:tc>
                  <a:txBody>
                    <a:bodyPr/>
                    <a:lstStyle/>
                    <a:p>
                      <a:r>
                        <a:rPr lang="en-IN" sz="1800" dirty="0"/>
                        <a:t>User 3</a:t>
                      </a:r>
                    </a:p>
                  </a:txBody>
                  <a:tcPr/>
                </a:tc>
                <a:tc>
                  <a:txBody>
                    <a:bodyPr/>
                    <a:lstStyle/>
                    <a:p>
                      <a:r>
                        <a:rPr lang="en-IN" sz="1800" dirty="0"/>
                        <a:t>3</a:t>
                      </a:r>
                    </a:p>
                  </a:txBody>
                  <a:tcPr>
                    <a:solidFill>
                      <a:schemeClr val="accent3">
                        <a:lumMod val="40000"/>
                        <a:lumOff val="60000"/>
                      </a:schemeClr>
                    </a:solidFill>
                  </a:tcPr>
                </a:tc>
                <a:tc>
                  <a:txBody>
                    <a:bodyPr/>
                    <a:lstStyle/>
                    <a:p>
                      <a:r>
                        <a:rPr lang="en-IN" sz="1800" dirty="0"/>
                        <a:t>1</a:t>
                      </a:r>
                    </a:p>
                  </a:txBody>
                  <a:tcPr/>
                </a:tc>
                <a:tc>
                  <a:txBody>
                    <a:bodyPr/>
                    <a:lstStyle/>
                    <a:p>
                      <a:r>
                        <a:rPr lang="en-IN" sz="1800" dirty="0"/>
                        <a:t>1</a:t>
                      </a:r>
                    </a:p>
                  </a:txBody>
                  <a:tcPr/>
                </a:tc>
                <a:tc>
                  <a:txBody>
                    <a:bodyPr/>
                    <a:lstStyle/>
                    <a:p>
                      <a:r>
                        <a:rPr lang="en-IN" sz="1800" dirty="0"/>
                        <a:t>3</a:t>
                      </a:r>
                    </a:p>
                  </a:txBody>
                  <a:tcPr>
                    <a:solidFill>
                      <a:schemeClr val="accent3">
                        <a:lumMod val="40000"/>
                        <a:lumOff val="60000"/>
                      </a:schemeClr>
                    </a:solidFill>
                  </a:tcPr>
                </a:tc>
                <a:tc>
                  <a:txBody>
                    <a:bodyPr/>
                    <a:lstStyle/>
                    <a:p>
                      <a:r>
                        <a:rPr lang="en-IN" sz="1800" dirty="0">
                          <a:solidFill>
                            <a:schemeClr val="tx1"/>
                          </a:solidFill>
                        </a:rPr>
                        <a:t>1</a:t>
                      </a:r>
                    </a:p>
                  </a:txBody>
                  <a:tcPr>
                    <a:solidFill>
                      <a:schemeClr val="accent6">
                        <a:lumMod val="60000"/>
                        <a:lumOff val="40000"/>
                      </a:schemeClr>
                    </a:solidFill>
                  </a:tcPr>
                </a:tc>
                <a:extLst>
                  <a:ext uri="{0D108BD9-81ED-4DB2-BD59-A6C34878D82A}">
                    <a16:rowId xmlns:a16="http://schemas.microsoft.com/office/drawing/2014/main" val="745142884"/>
                  </a:ext>
                </a:extLst>
              </a:tr>
              <a:tr h="447001">
                <a:tc>
                  <a:txBody>
                    <a:bodyPr/>
                    <a:lstStyle/>
                    <a:p>
                      <a:r>
                        <a:rPr lang="en-IN" sz="1800" dirty="0"/>
                        <a:t>User 4</a:t>
                      </a:r>
                    </a:p>
                  </a:txBody>
                  <a:tcPr/>
                </a:tc>
                <a:tc>
                  <a:txBody>
                    <a:bodyPr/>
                    <a:lstStyle/>
                    <a:p>
                      <a:r>
                        <a:rPr lang="en-IN" sz="1800" dirty="0"/>
                        <a:t>4</a:t>
                      </a:r>
                    </a:p>
                  </a:txBody>
                  <a:tcPr>
                    <a:solidFill>
                      <a:srgbClr val="00B0F0"/>
                    </a:solidFill>
                  </a:tcPr>
                </a:tc>
                <a:tc>
                  <a:txBody>
                    <a:bodyPr/>
                    <a:lstStyle/>
                    <a:p>
                      <a:r>
                        <a:rPr lang="en-IN" sz="1800" dirty="0"/>
                        <a:t>3</a:t>
                      </a:r>
                    </a:p>
                  </a:txBody>
                  <a:tcPr>
                    <a:solidFill>
                      <a:schemeClr val="accent3">
                        <a:lumMod val="40000"/>
                        <a:lumOff val="60000"/>
                      </a:schemeClr>
                    </a:solidFill>
                  </a:tcPr>
                </a:tc>
                <a:tc>
                  <a:txBody>
                    <a:bodyPr/>
                    <a:lstStyle/>
                    <a:p>
                      <a:r>
                        <a:rPr lang="en-IN" sz="1800" dirty="0"/>
                        <a:t>5</a:t>
                      </a:r>
                    </a:p>
                  </a:txBody>
                  <a:tcPr>
                    <a:solidFill>
                      <a:srgbClr val="FFFF00"/>
                    </a:solidFill>
                  </a:tcPr>
                </a:tc>
                <a:tc>
                  <a:txBody>
                    <a:bodyPr/>
                    <a:lstStyle/>
                    <a:p>
                      <a:r>
                        <a:rPr lang="en-IN" sz="1800" dirty="0"/>
                        <a:t>4</a:t>
                      </a:r>
                    </a:p>
                  </a:txBody>
                  <a:tcPr>
                    <a:solidFill>
                      <a:srgbClr val="00B0F0"/>
                    </a:solidFill>
                  </a:tcPr>
                </a:tc>
                <a:tc>
                  <a:txBody>
                    <a:bodyPr/>
                    <a:lstStyle/>
                    <a:p>
                      <a:r>
                        <a:rPr lang="en-IN" sz="1800" dirty="0"/>
                        <a:t>4</a:t>
                      </a:r>
                    </a:p>
                  </a:txBody>
                  <a:tcPr>
                    <a:solidFill>
                      <a:srgbClr val="00B0F0"/>
                    </a:solidFill>
                  </a:tcPr>
                </a:tc>
                <a:extLst>
                  <a:ext uri="{0D108BD9-81ED-4DB2-BD59-A6C34878D82A}">
                    <a16:rowId xmlns:a16="http://schemas.microsoft.com/office/drawing/2014/main" val="2179573154"/>
                  </a:ext>
                </a:extLst>
              </a:tr>
            </a:tbl>
          </a:graphicData>
        </a:graphic>
      </p:graphicFrame>
      <p:graphicFrame>
        <p:nvGraphicFramePr>
          <p:cNvPr id="4" name="Table 4">
            <a:extLst>
              <a:ext uri="{FF2B5EF4-FFF2-40B4-BE49-F238E27FC236}">
                <a16:creationId xmlns:a16="http://schemas.microsoft.com/office/drawing/2014/main" id="{8BD789E1-A5A7-0E50-BA2E-1CD87AD05EFA}"/>
              </a:ext>
            </a:extLst>
          </p:cNvPr>
          <p:cNvGraphicFramePr>
            <a:graphicFrameLocks noGrp="1"/>
          </p:cNvGraphicFramePr>
          <p:nvPr>
            <p:extLst>
              <p:ext uri="{D42A27DB-BD31-4B8C-83A1-F6EECF244321}">
                <p14:modId xmlns:p14="http://schemas.microsoft.com/office/powerpoint/2010/main" val="1405672028"/>
              </p:ext>
            </p:extLst>
          </p:nvPr>
        </p:nvGraphicFramePr>
        <p:xfrm>
          <a:off x="3152080" y="1017858"/>
          <a:ext cx="4151970" cy="1097280"/>
        </p:xfrm>
        <a:graphic>
          <a:graphicData uri="http://schemas.openxmlformats.org/drawingml/2006/table">
            <a:tbl>
              <a:tblPr firstRow="1" bandRow="1">
                <a:tableStyleId>{5C22544A-7EE6-4342-B048-85BDC9FD1C3A}</a:tableStyleId>
              </a:tblPr>
              <a:tblGrid>
                <a:gridCol w="1051930">
                  <a:extLst>
                    <a:ext uri="{9D8B030D-6E8A-4147-A177-3AD203B41FA5}">
                      <a16:colId xmlns:a16="http://schemas.microsoft.com/office/drawing/2014/main" val="2677322077"/>
                    </a:ext>
                  </a:extLst>
                </a:gridCol>
                <a:gridCol w="635619">
                  <a:extLst>
                    <a:ext uri="{9D8B030D-6E8A-4147-A177-3AD203B41FA5}">
                      <a16:colId xmlns:a16="http://schemas.microsoft.com/office/drawing/2014/main" val="910824386"/>
                    </a:ext>
                  </a:extLst>
                </a:gridCol>
                <a:gridCol w="747132">
                  <a:extLst>
                    <a:ext uri="{9D8B030D-6E8A-4147-A177-3AD203B41FA5}">
                      <a16:colId xmlns:a16="http://schemas.microsoft.com/office/drawing/2014/main" val="1589687399"/>
                    </a:ext>
                  </a:extLst>
                </a:gridCol>
                <a:gridCol w="602166">
                  <a:extLst>
                    <a:ext uri="{9D8B030D-6E8A-4147-A177-3AD203B41FA5}">
                      <a16:colId xmlns:a16="http://schemas.microsoft.com/office/drawing/2014/main" val="1664697864"/>
                    </a:ext>
                  </a:extLst>
                </a:gridCol>
                <a:gridCol w="508423">
                  <a:extLst>
                    <a:ext uri="{9D8B030D-6E8A-4147-A177-3AD203B41FA5}">
                      <a16:colId xmlns:a16="http://schemas.microsoft.com/office/drawing/2014/main" val="2236992667"/>
                    </a:ext>
                  </a:extLst>
                </a:gridCol>
                <a:gridCol w="606700">
                  <a:extLst>
                    <a:ext uri="{9D8B030D-6E8A-4147-A177-3AD203B41FA5}">
                      <a16:colId xmlns:a16="http://schemas.microsoft.com/office/drawing/2014/main" val="742177656"/>
                    </a:ext>
                  </a:extLst>
                </a:gridCol>
              </a:tblGrid>
              <a:tr h="291706">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dirty="0">
                          <a:solidFill>
                            <a:schemeClr val="tx1"/>
                          </a:solidFill>
                        </a:rPr>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dirty="0">
                          <a:solidFill>
                            <a:schemeClr val="tx1"/>
                          </a:solidFill>
                        </a:rPr>
                        <a:t>M2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dirty="0">
                          <a:solidFill>
                            <a:schemeClr val="tx1"/>
                          </a:solidFill>
                        </a:rPr>
                        <a:t>M3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dirty="0">
                          <a:solidFill>
                            <a:schemeClr val="tx1"/>
                          </a:solidFill>
                        </a:rPr>
                        <a:t>M4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dirty="0">
                          <a:solidFill>
                            <a:schemeClr val="tx1"/>
                          </a:solidFill>
                        </a:rPr>
                        <a:t>M5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34674610"/>
                  </a:ext>
                </a:extLst>
              </a:tr>
              <a:tr h="291706">
                <a:tc>
                  <a:txBody>
                    <a:bodyPr/>
                    <a:lstStyle/>
                    <a:p>
                      <a:r>
                        <a:rPr lang="en-IN" dirty="0"/>
                        <a:t>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0087667"/>
                  </a:ext>
                </a:extLst>
              </a:tr>
              <a:tr h="339042">
                <a:tc>
                  <a:txBody>
                    <a:bodyPr/>
                    <a:lstStyle/>
                    <a:p>
                      <a:r>
                        <a:rPr lang="en-IN" dirty="0"/>
                        <a:t>Comedy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2013213"/>
                  </a:ext>
                </a:extLst>
              </a:tr>
            </a:tbl>
          </a:graphicData>
        </a:graphic>
      </p:graphicFrame>
      <p:graphicFrame>
        <p:nvGraphicFramePr>
          <p:cNvPr id="5" name="Table 4">
            <a:extLst>
              <a:ext uri="{FF2B5EF4-FFF2-40B4-BE49-F238E27FC236}">
                <a16:creationId xmlns:a16="http://schemas.microsoft.com/office/drawing/2014/main" id="{2BCEC18D-EADA-5AF9-695C-7C76A78C825C}"/>
              </a:ext>
            </a:extLst>
          </p:cNvPr>
          <p:cNvGraphicFramePr>
            <a:graphicFrameLocks noGrp="1"/>
          </p:cNvGraphicFramePr>
          <p:nvPr>
            <p:extLst>
              <p:ext uri="{D42A27DB-BD31-4B8C-83A1-F6EECF244321}">
                <p14:modId xmlns:p14="http://schemas.microsoft.com/office/powerpoint/2010/main" val="4116152645"/>
              </p:ext>
            </p:extLst>
          </p:nvPr>
        </p:nvGraphicFramePr>
        <p:xfrm>
          <a:off x="111511" y="2311290"/>
          <a:ext cx="2843561" cy="2208582"/>
        </p:xfrm>
        <a:graphic>
          <a:graphicData uri="http://schemas.openxmlformats.org/drawingml/2006/table">
            <a:tbl>
              <a:tblPr firstRow="1" bandRow="1">
                <a:tableStyleId>{775DCB02-9BB8-47FD-8907-85C794F793BA}</a:tableStyleId>
              </a:tblPr>
              <a:tblGrid>
                <a:gridCol w="902524">
                  <a:extLst>
                    <a:ext uri="{9D8B030D-6E8A-4147-A177-3AD203B41FA5}">
                      <a16:colId xmlns:a16="http://schemas.microsoft.com/office/drawing/2014/main" val="4076896603"/>
                    </a:ext>
                  </a:extLst>
                </a:gridCol>
                <a:gridCol w="976701">
                  <a:extLst>
                    <a:ext uri="{9D8B030D-6E8A-4147-A177-3AD203B41FA5}">
                      <a16:colId xmlns:a16="http://schemas.microsoft.com/office/drawing/2014/main" val="3438312612"/>
                    </a:ext>
                  </a:extLst>
                </a:gridCol>
                <a:gridCol w="964336">
                  <a:extLst>
                    <a:ext uri="{9D8B030D-6E8A-4147-A177-3AD203B41FA5}">
                      <a16:colId xmlns:a16="http://schemas.microsoft.com/office/drawing/2014/main" val="3043196021"/>
                    </a:ext>
                  </a:extLst>
                </a:gridCol>
              </a:tblGrid>
              <a:tr h="345711">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IN" dirty="0">
                          <a:solidFill>
                            <a:schemeClr val="tx1"/>
                          </a:solidFill>
                        </a:rPr>
                        <a:t>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IN" dirty="0">
                          <a:solidFill>
                            <a:schemeClr val="tx1"/>
                          </a:solidFill>
                        </a:rPr>
                        <a:t>Comedy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85688299"/>
                  </a:ext>
                </a:extLst>
              </a:tr>
              <a:tr h="345711">
                <a:tc>
                  <a:txBody>
                    <a:bodyPr/>
                    <a:lstStyle/>
                    <a:p>
                      <a:r>
                        <a:rPr lang="en-IN" dirty="0"/>
                        <a:t>User1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IN"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5768855"/>
                  </a:ext>
                </a:extLst>
              </a:tr>
              <a:tr h="345711">
                <a:tc>
                  <a:txBody>
                    <a:bodyPr/>
                    <a:lstStyle/>
                    <a:p>
                      <a:r>
                        <a:rPr lang="en-IN" dirty="0"/>
                        <a:t>User2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IN"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3451308"/>
                  </a:ext>
                </a:extLst>
              </a:tr>
              <a:tr h="345711">
                <a:tc>
                  <a:txBody>
                    <a:bodyPr/>
                    <a:lstStyle/>
                    <a:p>
                      <a:r>
                        <a:rPr lang="en-IN" dirty="0"/>
                        <a:t>User3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IN"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61284"/>
                  </a:ext>
                </a:extLst>
              </a:tr>
              <a:tr h="345711">
                <a:tc>
                  <a:txBody>
                    <a:bodyPr/>
                    <a:lstStyle/>
                    <a:p>
                      <a:r>
                        <a:rPr lang="en-IN" dirty="0"/>
                        <a:t>User4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IN"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263009"/>
                  </a:ext>
                </a:extLst>
              </a:tr>
              <a:tr h="379782">
                <a:tc>
                  <a:txBody>
                    <a:bodyPr/>
                    <a:lstStyle/>
                    <a:p>
                      <a:r>
                        <a:rPr lang="en-IN" dirty="0"/>
                        <a:t>User5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IN" dirty="0"/>
                        <a:t>Ys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Yes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6947436"/>
                  </a:ext>
                </a:extLst>
              </a:tr>
            </a:tbl>
          </a:graphicData>
        </a:graphic>
      </p:graphicFrame>
      <p:sp>
        <p:nvSpPr>
          <p:cNvPr id="6" name="TextBox 5">
            <a:extLst>
              <a:ext uri="{FF2B5EF4-FFF2-40B4-BE49-F238E27FC236}">
                <a16:creationId xmlns:a16="http://schemas.microsoft.com/office/drawing/2014/main" id="{3D65CE7F-5D57-326E-66AC-1F21F64F328E}"/>
              </a:ext>
            </a:extLst>
          </p:cNvPr>
          <p:cNvSpPr txBox="1"/>
          <p:nvPr/>
        </p:nvSpPr>
        <p:spPr>
          <a:xfrm>
            <a:off x="111511" y="1204332"/>
            <a:ext cx="2843561" cy="461665"/>
          </a:xfrm>
          <a:prstGeom prst="rect">
            <a:avLst/>
          </a:prstGeom>
          <a:noFill/>
        </p:spPr>
        <p:txBody>
          <a:bodyPr wrap="square" rtlCol="0">
            <a:spAutoFit/>
          </a:bodyPr>
          <a:lstStyle/>
          <a:p>
            <a:r>
              <a:rPr lang="en-IN" sz="2400" dirty="0"/>
              <a:t>Matrix factorization</a:t>
            </a:r>
          </a:p>
        </p:txBody>
      </p:sp>
    </p:spTree>
    <p:extLst>
      <p:ext uri="{BB962C8B-B14F-4D97-AF65-F5344CB8AC3E}">
        <p14:creationId xmlns:p14="http://schemas.microsoft.com/office/powerpoint/2010/main" val="870182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Quantifying similarity</a:t>
            </a:r>
            <a:endParaRPr lang="en-IN" dirty="0"/>
          </a:p>
        </p:txBody>
      </p:sp>
      <p:sp>
        <p:nvSpPr>
          <p:cNvPr id="3" name="Content Placeholder 2"/>
          <p:cNvSpPr>
            <a:spLocks noGrp="1"/>
          </p:cNvSpPr>
          <p:nvPr>
            <p:ph sz="half" idx="2"/>
          </p:nvPr>
        </p:nvSpPr>
        <p:spPr>
          <a:xfrm>
            <a:off x="180653" y="1173984"/>
            <a:ext cx="8768137" cy="2289652"/>
          </a:xfrm>
          <a:solidFill>
            <a:schemeClr val="accent1">
              <a:lumMod val="20000"/>
              <a:lumOff val="80000"/>
            </a:schemeClr>
          </a:solidFill>
        </p:spPr>
        <p:txBody>
          <a:bodyPr/>
          <a:lstStyle/>
          <a:p>
            <a:r>
              <a:rPr lang="en-US" dirty="0"/>
              <a:t>There are different metrics to compare ratings provided by two viewers and figure out if they have similar tastes. </a:t>
            </a:r>
          </a:p>
          <a:p>
            <a:r>
              <a:rPr lang="en-US" dirty="0"/>
              <a:t>Two popular methods for measuring distance are: </a:t>
            </a:r>
          </a:p>
          <a:p>
            <a:pPr lvl="1"/>
            <a:r>
              <a:rPr lang="en-US" sz="2400" dirty="0" err="1"/>
              <a:t>Jaccard</a:t>
            </a:r>
            <a:r>
              <a:rPr lang="en-US" sz="2400" dirty="0"/>
              <a:t> distance and </a:t>
            </a:r>
          </a:p>
          <a:p>
            <a:pPr lvl="1"/>
            <a:r>
              <a:rPr lang="en-US" sz="2400" dirty="0"/>
              <a:t>cosine distance. </a:t>
            </a:r>
            <a:endParaRPr lang="en-IN" sz="2400" dirty="0"/>
          </a:p>
        </p:txBody>
      </p:sp>
    </p:spTree>
    <p:extLst>
      <p:ext uri="{BB962C8B-B14F-4D97-AF65-F5344CB8AC3E}">
        <p14:creationId xmlns:p14="http://schemas.microsoft.com/office/powerpoint/2010/main" val="987960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Jaccard</a:t>
            </a:r>
            <a:r>
              <a:rPr lang="en-US" dirty="0"/>
              <a:t> distance</a:t>
            </a:r>
            <a:endParaRPr lang="en-IN" dirty="0"/>
          </a:p>
        </p:txBody>
      </p:sp>
      <p:sp>
        <p:nvSpPr>
          <p:cNvPr id="3" name="Content Placeholder 2"/>
          <p:cNvSpPr>
            <a:spLocks noGrp="1"/>
          </p:cNvSpPr>
          <p:nvPr>
            <p:ph sz="half" idx="2"/>
          </p:nvPr>
        </p:nvSpPr>
        <p:spPr>
          <a:xfrm>
            <a:off x="180654" y="1229403"/>
            <a:ext cx="8450728" cy="1015034"/>
          </a:xfrm>
          <a:ln>
            <a:solidFill>
              <a:schemeClr val="tx2"/>
            </a:solidFill>
          </a:ln>
        </p:spPr>
        <p:txBody>
          <a:bodyPr/>
          <a:lstStyle/>
          <a:p>
            <a:pPr marL="0" indent="0" algn="just">
              <a:buNone/>
            </a:pPr>
            <a:r>
              <a:rPr lang="en-US" dirty="0" err="1"/>
              <a:t>Jaccard</a:t>
            </a:r>
            <a:r>
              <a:rPr lang="en-US" dirty="0"/>
              <a:t> distance is a function of another quantity called </a:t>
            </a:r>
            <a:r>
              <a:rPr lang="en-US" b="1" dirty="0" err="1"/>
              <a:t>Jaccard</a:t>
            </a:r>
            <a:r>
              <a:rPr lang="en-US" b="1" dirty="0"/>
              <a:t> Similarity.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29" y="3091921"/>
            <a:ext cx="3473365" cy="861813"/>
          </a:xfrm>
          <a:prstGeom prst="rect">
            <a:avLst/>
          </a:prstGeom>
          <a:ln>
            <a:solidFill>
              <a:schemeClr val="tx1"/>
            </a:solidFill>
          </a:ln>
        </p:spPr>
      </p:pic>
      <p:sp>
        <p:nvSpPr>
          <p:cNvPr id="6" name="TextBox 5"/>
          <p:cNvSpPr txBox="1"/>
          <p:nvPr/>
        </p:nvSpPr>
        <p:spPr>
          <a:xfrm>
            <a:off x="180653" y="2406569"/>
            <a:ext cx="6663491" cy="523220"/>
          </a:xfrm>
          <a:prstGeom prst="rect">
            <a:avLst/>
          </a:prstGeom>
          <a:noFill/>
        </p:spPr>
        <p:txBody>
          <a:bodyPr wrap="square" rtlCol="0">
            <a:spAutoFit/>
          </a:bodyPr>
          <a:lstStyle/>
          <a:p>
            <a:r>
              <a:rPr lang="en-IN" sz="2800" b="1" dirty="0" err="1"/>
              <a:t>Jaccard</a:t>
            </a:r>
            <a:r>
              <a:rPr lang="en-IN" sz="2800" b="1" dirty="0"/>
              <a:t> Similarity between sets S and T:</a:t>
            </a:r>
          </a:p>
        </p:txBody>
      </p:sp>
      <p:sp>
        <p:nvSpPr>
          <p:cNvPr id="7" name="Rectangle 1"/>
          <p:cNvSpPr>
            <a:spLocks noChangeArrowheads="1"/>
          </p:cNvSpPr>
          <p:nvPr/>
        </p:nvSpPr>
        <p:spPr bwMode="auto">
          <a:xfrm>
            <a:off x="180654" y="4357242"/>
            <a:ext cx="82002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rial" panose="020B0604020202020204" pitchFamily="34" charset="0"/>
              </a:rPr>
              <a:t>Jaccard</a:t>
            </a:r>
            <a:r>
              <a:rPr kumimoji="0" lang="en-US" altLang="en-US" sz="2400" b="1" i="0" u="none" strike="noStrike" cap="none" normalizeH="0" baseline="0" dirty="0">
                <a:ln>
                  <a:noFill/>
                </a:ln>
                <a:solidFill>
                  <a:schemeClr val="tx1"/>
                </a:solidFill>
                <a:effectLst/>
                <a:latin typeface="Arial" panose="020B0604020202020204" pitchFamily="34" charset="0"/>
              </a:rPr>
              <a:t> distance </a:t>
            </a:r>
            <a:r>
              <a:rPr kumimoji="0" lang="en-US" altLang="en-US" sz="2400" b="1" i="1" u="none" strike="noStrike" cap="none" normalizeH="0" baseline="0" dirty="0">
                <a:ln>
                  <a:noFill/>
                </a:ln>
                <a:solidFill>
                  <a:schemeClr val="tx1"/>
                </a:solidFill>
                <a:effectLst/>
                <a:latin typeface="Arial" panose="020B0604020202020204" pitchFamily="34" charset="0"/>
              </a:rPr>
              <a:t>d(x, y)</a:t>
            </a:r>
            <a:r>
              <a:rPr kumimoji="0" lang="en-US" altLang="en-US" sz="2400" b="1" i="0" u="none" strike="noStrike" cap="none" normalizeH="0" baseline="0" dirty="0">
                <a:ln>
                  <a:noFill/>
                </a:ln>
                <a:solidFill>
                  <a:schemeClr val="tx1"/>
                </a:solidFill>
                <a:effectLst/>
                <a:latin typeface="Arial" panose="020B0604020202020204" pitchFamily="34" charset="0"/>
              </a:rPr>
              <a:t> between sets S and T </a:t>
            </a:r>
            <a:r>
              <a:rPr lang="en-US" altLang="en-US" sz="2400" b="1" dirty="0">
                <a:latin typeface="Arial" panose="020B0604020202020204" pitchFamily="34" charset="0"/>
              </a:rPr>
              <a:t>:</a:t>
            </a:r>
            <a:r>
              <a:rPr kumimoji="0" lang="en-US" altLang="en-US" sz="2400" b="1" i="0" u="none" strike="noStrike" cap="none" normalizeH="0" baseline="0" dirty="0">
                <a:ln>
                  <a:noFill/>
                </a:ln>
                <a:solidFill>
                  <a:schemeClr val="tx1"/>
                </a:solidFill>
                <a:effectLst/>
                <a:latin typeface="Arial" panose="020B0604020202020204" pitchFamily="34" charset="0"/>
              </a:rPr>
              <a:t> </a:t>
            </a:r>
          </a:p>
        </p:txBody>
      </p:sp>
      <p:pic>
        <p:nvPicPr>
          <p:cNvPr id="1026" name="Picture 2" descr="https://miro.medium.com/max/1050/1*wV2TNErKUc4dj4lvd0V4DA@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90" y="5190386"/>
            <a:ext cx="6835311" cy="94717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61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half" idx="2"/>
          </p:nvPr>
        </p:nvSpPr>
        <p:spPr>
          <a:xfrm>
            <a:off x="779369" y="1173984"/>
            <a:ext cx="3074174" cy="2015530"/>
          </a:xfrm>
          <a:ln>
            <a:solidFill>
              <a:schemeClr val="accent1"/>
            </a:solidFill>
          </a:ln>
        </p:spPr>
        <p:txBody>
          <a:bodyPr/>
          <a:lstStyle/>
          <a:p>
            <a:pPr marL="0" indent="0">
              <a:buNone/>
            </a:pPr>
            <a:r>
              <a:rPr lang="en-IN" sz="1600" b="1" dirty="0"/>
              <a:t>The Netflix Prize</a:t>
            </a:r>
          </a:p>
          <a:p>
            <a:pPr marL="0" indent="0">
              <a:buNone/>
            </a:pPr>
            <a:r>
              <a:rPr lang="en-US" sz="1600" dirty="0"/>
              <a:t>The mission: Make the company's recommendation engine 10% more accurate</a:t>
            </a:r>
          </a:p>
          <a:p>
            <a:pPr marL="0" indent="0">
              <a:buNone/>
            </a:pPr>
            <a:r>
              <a:rPr lang="en-US" sz="1600" dirty="0"/>
              <a:t>it was the data set -- over 100 million ratings of 17,770 movies from 480,189 customers</a:t>
            </a:r>
            <a:endParaRPr lang="en-IN" sz="1600" b="1" dirty="0"/>
          </a:p>
          <a:p>
            <a:endParaRPr lang="en-IN" sz="1600" dirty="0"/>
          </a:p>
        </p:txBody>
      </p:sp>
      <p:pic>
        <p:nvPicPr>
          <p:cNvPr id="4" name="Picture 3"/>
          <p:cNvPicPr>
            <a:picLocks noChangeAspect="1"/>
          </p:cNvPicPr>
          <p:nvPr/>
        </p:nvPicPr>
        <p:blipFill>
          <a:blip r:embed="rId2"/>
          <a:stretch>
            <a:fillRect/>
          </a:stretch>
        </p:blipFill>
        <p:spPr>
          <a:xfrm>
            <a:off x="4190697" y="1173984"/>
            <a:ext cx="3023297" cy="2015530"/>
          </a:xfrm>
          <a:prstGeom prst="rect">
            <a:avLst/>
          </a:prstGeom>
        </p:spPr>
      </p:pic>
    </p:spTree>
    <p:extLst>
      <p:ext uri="{BB962C8B-B14F-4D97-AF65-F5344CB8AC3E}">
        <p14:creationId xmlns:p14="http://schemas.microsoft.com/office/powerpoint/2010/main" val="4076350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180654" y="1173984"/>
            <a:ext cx="7744146" cy="1312092"/>
          </a:xfrm>
          <a:ln>
            <a:solidFill>
              <a:schemeClr val="tx1"/>
            </a:solidFill>
          </a:ln>
        </p:spPr>
        <p:txBody>
          <a:bodyPr/>
          <a:lstStyle/>
          <a:p>
            <a:pPr marL="0" indent="0" algn="just">
              <a:buNone/>
            </a:pPr>
            <a:r>
              <a:rPr lang="en-US" sz="2200" b="1" dirty="0">
                <a:solidFill>
                  <a:srgbClr val="FF0000"/>
                </a:solidFill>
              </a:rPr>
              <a:t>1. Write the ratings given by a users in the form of a set. </a:t>
            </a:r>
          </a:p>
          <a:p>
            <a:pPr marL="0" indent="0">
              <a:buNone/>
            </a:pPr>
            <a:r>
              <a:rPr lang="en-US" sz="2200" dirty="0"/>
              <a:t>A = {HP1, TW, SW1}</a:t>
            </a:r>
          </a:p>
          <a:p>
            <a:pPr marL="0" indent="0">
              <a:buNone/>
            </a:pPr>
            <a:r>
              <a:rPr lang="en-US" sz="2200" dirty="0"/>
              <a:t>B = {HP1, HP2, HP3}</a:t>
            </a:r>
          </a:p>
          <a:p>
            <a:pPr marL="0" indent="0">
              <a:buNone/>
            </a:pPr>
            <a:endParaRPr lang="en-IN" sz="2200" dirty="0"/>
          </a:p>
        </p:txBody>
      </p:sp>
      <p:sp>
        <p:nvSpPr>
          <p:cNvPr id="2" name="Title 1"/>
          <p:cNvSpPr>
            <a:spLocks noGrp="1"/>
          </p:cNvSpPr>
          <p:nvPr>
            <p:ph type="title"/>
          </p:nvPr>
        </p:nvSpPr>
        <p:spPr/>
        <p:txBody>
          <a:bodyPr/>
          <a:lstStyle/>
          <a:p>
            <a:r>
              <a:rPr lang="en-US" dirty="0"/>
              <a:t>Steps in calculating </a:t>
            </a:r>
            <a:r>
              <a:rPr lang="en-US" dirty="0" err="1"/>
              <a:t>Jaccard</a:t>
            </a:r>
            <a:r>
              <a:rPr lang="en-US" dirty="0"/>
              <a:t> distance</a:t>
            </a:r>
            <a:endParaRPr lang="en-IN" dirty="0"/>
          </a:p>
        </p:txBody>
      </p:sp>
      <p:sp>
        <p:nvSpPr>
          <p:cNvPr id="4" name="Rectangle 3"/>
          <p:cNvSpPr/>
          <p:nvPr/>
        </p:nvSpPr>
        <p:spPr>
          <a:xfrm>
            <a:off x="62617" y="2625534"/>
            <a:ext cx="7744147" cy="1107996"/>
          </a:xfrm>
          <a:prstGeom prst="rect">
            <a:avLst/>
          </a:prstGeom>
          <a:ln>
            <a:solidFill>
              <a:schemeClr val="accent1"/>
            </a:solidFill>
          </a:ln>
        </p:spPr>
        <p:txBody>
          <a:bodyPr wrap="square">
            <a:spAutoFit/>
          </a:bodyPr>
          <a:lstStyle/>
          <a:p>
            <a:r>
              <a:rPr lang="en-IN" sz="2200" b="1" dirty="0">
                <a:solidFill>
                  <a:srgbClr val="FF0000"/>
                </a:solidFill>
                <a:latin typeface="Arial" panose="020B0604020202020204" pitchFamily="34" charset="0"/>
                <a:cs typeface="Arial" panose="020B0604020202020204" pitchFamily="34" charset="0"/>
              </a:rPr>
              <a:t>2. Calculate intersection and union</a:t>
            </a:r>
          </a:p>
          <a:p>
            <a:r>
              <a:rPr lang="en-IN" sz="2200" dirty="0">
                <a:latin typeface="Arial" panose="020B0604020202020204" pitchFamily="34" charset="0"/>
                <a:cs typeface="Arial" panose="020B0604020202020204" pitchFamily="34" charset="0"/>
              </a:rPr>
              <a:t>A ⋂ B = {HP1} = 1</a:t>
            </a:r>
          </a:p>
          <a:p>
            <a:r>
              <a:rPr lang="en-IN" sz="2200" dirty="0">
                <a:latin typeface="Arial" panose="020B0604020202020204" pitchFamily="34" charset="0"/>
                <a:cs typeface="Arial" panose="020B0604020202020204" pitchFamily="34" charset="0"/>
              </a:rPr>
              <a:t>A ⋃ B = {HP1, HP2, HP3, TW, SW1} = 5</a:t>
            </a:r>
          </a:p>
        </p:txBody>
      </p:sp>
      <p:sp>
        <p:nvSpPr>
          <p:cNvPr id="5" name="Rectangle 1"/>
          <p:cNvSpPr>
            <a:spLocks noChangeArrowheads="1"/>
          </p:cNvSpPr>
          <p:nvPr/>
        </p:nvSpPr>
        <p:spPr bwMode="auto">
          <a:xfrm>
            <a:off x="62617" y="3977214"/>
            <a:ext cx="774414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FF0000"/>
                </a:solidFill>
                <a:effectLst/>
                <a:latin typeface="Arial" panose="020B0604020202020204" pitchFamily="34" charset="0"/>
              </a:rPr>
              <a:t>3. Apply </a:t>
            </a:r>
            <a:r>
              <a:rPr kumimoji="0" lang="en-US" altLang="en-US" sz="2200" b="1" i="0" u="none" strike="noStrike" cap="none" normalizeH="0" baseline="0" dirty="0" err="1">
                <a:ln>
                  <a:noFill/>
                </a:ln>
                <a:solidFill>
                  <a:srgbClr val="FF0000"/>
                </a:solidFill>
                <a:effectLst/>
                <a:latin typeface="Arial" panose="020B0604020202020204" pitchFamily="34" charset="0"/>
              </a:rPr>
              <a:t>Jaccard’s</a:t>
            </a:r>
            <a:r>
              <a:rPr kumimoji="0" lang="en-US" altLang="en-US" sz="2200" b="1" i="0" u="none" strike="noStrike" cap="none" normalizeH="0" baseline="0" dirty="0">
                <a:ln>
                  <a:noFill/>
                </a:ln>
                <a:solidFill>
                  <a:srgbClr val="FF0000"/>
                </a:solidFill>
                <a:effectLst/>
                <a:latin typeface="Arial" panose="020B0604020202020204" pitchFamily="34" charset="0"/>
              </a:rPr>
              <a:t> distance</a:t>
            </a:r>
            <a:r>
              <a:rPr kumimoji="0" lang="en-US" altLang="en-US" sz="2200" b="1" i="0" u="none" strike="noStrike" cap="none" normalizeH="0" dirty="0">
                <a:ln>
                  <a:noFill/>
                </a:ln>
                <a:solidFill>
                  <a:srgbClr val="FF0000"/>
                </a:solidFill>
                <a:effectLst/>
                <a:latin typeface="Arial" panose="020B0604020202020204" pitchFamily="34" charset="0"/>
              </a:rPr>
              <a:t> formula</a:t>
            </a:r>
            <a:endParaRPr kumimoji="0" lang="en-US" altLang="en-US" sz="2200" b="1" i="0" u="none" strike="noStrike" cap="none" normalizeH="0" baseline="0" dirty="0">
              <a:ln>
                <a:noFill/>
              </a:ln>
              <a:solidFill>
                <a:srgbClr val="FF0000"/>
              </a:solidFill>
              <a:effectLst/>
              <a:latin typeface="Arial" panose="020B0604020202020204" pitchFamily="34" charset="0"/>
            </a:endParaRPr>
          </a:p>
        </p:txBody>
      </p:sp>
      <p:pic>
        <p:nvPicPr>
          <p:cNvPr id="2050" name="Picture 2" descr="https://miro.medium.com/max/747/1*ZORiyPUBNChff3NsVMr9cw@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53" y="4430485"/>
            <a:ext cx="3754038" cy="1779023"/>
          </a:xfrm>
          <a:prstGeom prst="rect">
            <a:avLst/>
          </a:prstGeom>
          <a:solidFill>
            <a:schemeClr val="accent2">
              <a:lumMod val="20000"/>
              <a:lumOff val="80000"/>
            </a:schemeClr>
          </a:solidFill>
          <a:ln>
            <a:solidFill>
              <a:schemeClr val="accent1"/>
            </a:solidFill>
          </a:ln>
        </p:spPr>
      </p:pic>
      <p:sp>
        <p:nvSpPr>
          <p:cNvPr id="6" name="Rectangle 5"/>
          <p:cNvSpPr/>
          <p:nvPr/>
        </p:nvSpPr>
        <p:spPr>
          <a:xfrm>
            <a:off x="4288254" y="4396666"/>
            <a:ext cx="3844364" cy="1785104"/>
          </a:xfrm>
          <a:prstGeom prst="rect">
            <a:avLst/>
          </a:prstGeom>
          <a:solidFill>
            <a:schemeClr val="accent1">
              <a:lumMod val="20000"/>
              <a:lumOff val="80000"/>
            </a:schemeClr>
          </a:solidFill>
          <a:ln>
            <a:solidFill>
              <a:schemeClr val="accent1"/>
            </a:solidFill>
          </a:ln>
        </p:spPr>
        <p:txBody>
          <a:bodyPr wrap="square">
            <a:spAutoFit/>
          </a:bodyPr>
          <a:lstStyle/>
          <a:p>
            <a:pPr marL="0" indent="0">
              <a:buNone/>
            </a:pPr>
            <a:r>
              <a:rPr lang="en-US" sz="2200" dirty="0">
                <a:latin typeface="Arial" panose="020B0604020202020204" pitchFamily="34" charset="0"/>
                <a:cs typeface="Arial" panose="020B0604020202020204" pitchFamily="34" charset="0"/>
              </a:rPr>
              <a:t>Similarly, the </a:t>
            </a:r>
            <a:r>
              <a:rPr lang="en-US" sz="2200" dirty="0" err="1">
                <a:latin typeface="Arial" panose="020B0604020202020204" pitchFamily="34" charset="0"/>
                <a:cs typeface="Arial" panose="020B0604020202020204" pitchFamily="34" charset="0"/>
              </a:rPr>
              <a:t>Jaccard</a:t>
            </a:r>
            <a:r>
              <a:rPr lang="en-US" sz="2200" dirty="0">
                <a:latin typeface="Arial" panose="020B0604020202020204" pitchFamily="34" charset="0"/>
                <a:cs typeface="Arial" panose="020B0604020202020204" pitchFamily="34" charset="0"/>
              </a:rPr>
              <a:t> distance between A and C is:</a:t>
            </a:r>
          </a:p>
          <a:p>
            <a:pPr marL="0" indent="0">
              <a:buNone/>
            </a:pPr>
            <a:r>
              <a:rPr lang="en-US" sz="2200" dirty="0">
                <a:latin typeface="Arial" panose="020B0604020202020204" pitchFamily="34" charset="0"/>
                <a:cs typeface="Arial" panose="020B0604020202020204" pitchFamily="34" charset="0"/>
              </a:rPr>
              <a:t> </a:t>
            </a:r>
          </a:p>
          <a:p>
            <a:pPr marL="0" indent="0">
              <a:buNone/>
            </a:pPr>
            <a:r>
              <a:rPr lang="en-US" sz="2200" i="1" dirty="0">
                <a:latin typeface="Arial" panose="020B0604020202020204" pitchFamily="34" charset="0"/>
                <a:cs typeface="Arial" panose="020B0604020202020204" pitchFamily="34" charset="0"/>
              </a:rPr>
              <a:t>d(A, C) = </a:t>
            </a:r>
            <a:r>
              <a:rPr lang="en-US" sz="2200" dirty="0">
                <a:latin typeface="Arial" panose="020B0604020202020204" pitchFamily="34" charset="0"/>
                <a:cs typeface="Arial" panose="020B0604020202020204" pitchFamily="34" charset="0"/>
              </a:rPr>
              <a:t>0.5. </a:t>
            </a:r>
          </a:p>
          <a:p>
            <a:pPr marL="0" indent="0">
              <a:buNone/>
            </a:pPr>
            <a:endParaRPr lang="en-US" sz="2200" dirty="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728490961"/>
              </p:ext>
            </p:extLst>
          </p:nvPr>
        </p:nvGraphicFramePr>
        <p:xfrm>
          <a:off x="5226132" y="1628144"/>
          <a:ext cx="4211782" cy="2367352"/>
        </p:xfrm>
        <a:graphic>
          <a:graphicData uri="http://schemas.openxmlformats.org/drawingml/2006/table">
            <a:tbl>
              <a:tblPr firstRow="1" bandRow="1">
                <a:tableStyleId>{D113A9D2-9D6B-4929-AA2D-F23B5EE8CBE7}</a:tableStyleId>
              </a:tblPr>
              <a:tblGrid>
                <a:gridCol w="352712">
                  <a:extLst>
                    <a:ext uri="{9D8B030D-6E8A-4147-A177-3AD203B41FA5}">
                      <a16:colId xmlns:a16="http://schemas.microsoft.com/office/drawing/2014/main" val="4080205869"/>
                    </a:ext>
                  </a:extLst>
                </a:gridCol>
                <a:gridCol w="546355">
                  <a:extLst>
                    <a:ext uri="{9D8B030D-6E8A-4147-A177-3AD203B41FA5}">
                      <a16:colId xmlns:a16="http://schemas.microsoft.com/office/drawing/2014/main" val="1306789013"/>
                    </a:ext>
                  </a:extLst>
                </a:gridCol>
                <a:gridCol w="560187">
                  <a:extLst>
                    <a:ext uri="{9D8B030D-6E8A-4147-A177-3AD203B41FA5}">
                      <a16:colId xmlns:a16="http://schemas.microsoft.com/office/drawing/2014/main" val="2288266164"/>
                    </a:ext>
                  </a:extLst>
                </a:gridCol>
                <a:gridCol w="509790">
                  <a:extLst>
                    <a:ext uri="{9D8B030D-6E8A-4147-A177-3AD203B41FA5}">
                      <a16:colId xmlns:a16="http://schemas.microsoft.com/office/drawing/2014/main" val="3710764544"/>
                    </a:ext>
                  </a:extLst>
                </a:gridCol>
                <a:gridCol w="539207">
                  <a:extLst>
                    <a:ext uri="{9D8B030D-6E8A-4147-A177-3AD203B41FA5}">
                      <a16:colId xmlns:a16="http://schemas.microsoft.com/office/drawing/2014/main" val="3077022473"/>
                    </a:ext>
                  </a:extLst>
                </a:gridCol>
                <a:gridCol w="530070">
                  <a:extLst>
                    <a:ext uri="{9D8B030D-6E8A-4147-A177-3AD203B41FA5}">
                      <a16:colId xmlns:a16="http://schemas.microsoft.com/office/drawing/2014/main" val="1416802703"/>
                    </a:ext>
                  </a:extLst>
                </a:gridCol>
                <a:gridCol w="630599">
                  <a:extLst>
                    <a:ext uri="{9D8B030D-6E8A-4147-A177-3AD203B41FA5}">
                      <a16:colId xmlns:a16="http://schemas.microsoft.com/office/drawing/2014/main" val="506197454"/>
                    </a:ext>
                  </a:extLst>
                </a:gridCol>
                <a:gridCol w="542862">
                  <a:extLst>
                    <a:ext uri="{9D8B030D-6E8A-4147-A177-3AD203B41FA5}">
                      <a16:colId xmlns:a16="http://schemas.microsoft.com/office/drawing/2014/main" val="2983752115"/>
                    </a:ext>
                  </a:extLst>
                </a:gridCol>
              </a:tblGrid>
              <a:tr h="560838">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HP1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HP2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HP3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SW1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SW2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SW3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7866904"/>
                  </a:ext>
                </a:extLst>
              </a:tr>
              <a:tr h="447058">
                <a:tc>
                  <a:txBody>
                    <a:bodyPr/>
                    <a:lstStyle/>
                    <a:p>
                      <a:r>
                        <a:rPr lang="en-IN" sz="16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8824963"/>
                  </a:ext>
                </a:extLst>
              </a:tr>
              <a:tr h="447058">
                <a:tc>
                  <a:txBody>
                    <a:bodyPr/>
                    <a:lstStyle/>
                    <a:p>
                      <a:r>
                        <a:rPr lang="en-IN" sz="16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9168168"/>
                  </a:ext>
                </a:extLst>
              </a:tr>
              <a:tr h="447058">
                <a:tc>
                  <a:txBody>
                    <a:bodyPr/>
                    <a:lstStyle/>
                    <a:p>
                      <a:r>
                        <a:rPr lang="en-IN" sz="16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5643417"/>
                  </a:ext>
                </a:extLst>
              </a:tr>
              <a:tr h="447058">
                <a:tc>
                  <a:txBody>
                    <a:bodyPr/>
                    <a:lstStyle/>
                    <a:p>
                      <a:r>
                        <a:rPr lang="en-IN" sz="1600"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6931832"/>
                  </a:ext>
                </a:extLst>
              </a:tr>
            </a:tbl>
          </a:graphicData>
        </a:graphic>
      </p:graphicFrame>
    </p:spTree>
    <p:extLst>
      <p:ext uri="{BB962C8B-B14F-4D97-AF65-F5344CB8AC3E}">
        <p14:creationId xmlns:p14="http://schemas.microsoft.com/office/powerpoint/2010/main" val="2577357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2"/>
          </p:nvPr>
        </p:nvSpPr>
        <p:spPr/>
        <p:txBody>
          <a:bodyPr/>
          <a:lstStyle/>
          <a:p>
            <a:r>
              <a:rPr lang="en-US" dirty="0"/>
              <a:t>According to this measure, viewers A and C have more similarities between them, as compared to viewers A and B. </a:t>
            </a:r>
          </a:p>
          <a:p>
            <a:r>
              <a:rPr lang="en-US" dirty="0"/>
              <a:t>This is exactly opposite to what an intuitive analysis of the utility table reveals. Hence, </a:t>
            </a:r>
            <a:r>
              <a:rPr lang="en-US" dirty="0" err="1"/>
              <a:t>Jaccard</a:t>
            </a:r>
            <a:r>
              <a:rPr lang="en-US" dirty="0"/>
              <a:t> distance is not a suitable measure for the kind of data we are considering.</a:t>
            </a:r>
            <a:endParaRPr lang="en-IN" dirty="0"/>
          </a:p>
        </p:txBody>
      </p:sp>
    </p:spTree>
    <p:extLst>
      <p:ext uri="{BB962C8B-B14F-4D97-AF65-F5344CB8AC3E}">
        <p14:creationId xmlns:p14="http://schemas.microsoft.com/office/powerpoint/2010/main" val="2993091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distance</a:t>
            </a:r>
            <a:endParaRPr lang="en-IN" dirty="0"/>
          </a:p>
        </p:txBody>
      </p:sp>
      <p:sp>
        <p:nvSpPr>
          <p:cNvPr id="3" name="Content Placeholder 2"/>
          <p:cNvSpPr>
            <a:spLocks noGrp="1"/>
          </p:cNvSpPr>
          <p:nvPr>
            <p:ph sz="half" idx="2"/>
          </p:nvPr>
        </p:nvSpPr>
        <p:spPr>
          <a:xfrm>
            <a:off x="180653" y="1173984"/>
            <a:ext cx="8768137" cy="752787"/>
          </a:xfrm>
        </p:spPr>
        <p:txBody>
          <a:bodyPr/>
          <a:lstStyle/>
          <a:p>
            <a:pPr marL="0" indent="0">
              <a:buNone/>
            </a:pPr>
            <a:r>
              <a:rPr lang="en-US" sz="2200" dirty="0"/>
              <a:t>The cosine distance between two vectors </a:t>
            </a:r>
            <a:r>
              <a:rPr lang="en-US" sz="2200" b="1" i="1" dirty="0"/>
              <a:t>A </a:t>
            </a:r>
            <a:r>
              <a:rPr lang="en-US" sz="2200" dirty="0"/>
              <a:t>and </a:t>
            </a:r>
            <a:r>
              <a:rPr lang="en-US" sz="2200" b="1" i="1" dirty="0"/>
              <a:t>B</a:t>
            </a:r>
            <a:r>
              <a:rPr lang="en-US" sz="2200" b="1" dirty="0"/>
              <a:t> </a:t>
            </a:r>
            <a:r>
              <a:rPr lang="en-US" sz="2200" dirty="0"/>
              <a:t>is the angle </a:t>
            </a:r>
          </a:p>
          <a:p>
            <a:pPr marL="0" indent="0">
              <a:buNone/>
            </a:pPr>
            <a:r>
              <a:rPr lang="en-US" sz="2200" i="1" dirty="0"/>
              <a:t>d(</a:t>
            </a:r>
            <a:r>
              <a:rPr lang="en-US" sz="2200" b="1" i="1" dirty="0"/>
              <a:t>A</a:t>
            </a:r>
            <a:r>
              <a:rPr lang="en-US" sz="2200" i="1" dirty="0"/>
              <a:t>, </a:t>
            </a:r>
            <a:r>
              <a:rPr lang="en-US" sz="2200" b="1" i="1" dirty="0"/>
              <a:t>B</a:t>
            </a:r>
            <a:r>
              <a:rPr lang="en-US" sz="2200" i="1" dirty="0"/>
              <a:t>)</a:t>
            </a:r>
            <a:r>
              <a:rPr lang="en-US" sz="2200" dirty="0"/>
              <a:t>, given by,</a:t>
            </a:r>
          </a:p>
          <a:p>
            <a:endParaRPr lang="en-IN" sz="2200" dirty="0"/>
          </a:p>
        </p:txBody>
      </p:sp>
      <p:pic>
        <p:nvPicPr>
          <p:cNvPr id="3073" name="Picture 1" descr="https://miro.medium.com/max/903/1*IQQjXfKhRer69RceDlcMeA@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76" y="2325112"/>
            <a:ext cx="4082143" cy="67809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4" name="Picture 2" descr="https://miro.medium.com/max/467/1*A4WGq5yEEVi2fb5pfoi2NQ@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43" y="3293085"/>
            <a:ext cx="1952947" cy="15824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20290" y="3361036"/>
            <a:ext cx="5753596" cy="1446550"/>
          </a:xfrm>
          <a:prstGeom prst="rect">
            <a:avLst/>
          </a:prstGeom>
          <a:ln>
            <a:solidFill>
              <a:schemeClr val="tx1"/>
            </a:solidFill>
          </a:ln>
        </p:spPr>
        <p:txBody>
          <a:bodyPr wrap="square">
            <a:spAutoFit/>
          </a:bodyPr>
          <a:lstStyle/>
          <a:p>
            <a:pPr algn="just"/>
            <a:r>
              <a:rPr lang="en-US" sz="2200">
                <a:latin typeface="Arial" panose="020B0604020202020204" pitchFamily="34" charset="0"/>
                <a:cs typeface="Arial" panose="020B0604020202020204" pitchFamily="34" charset="0"/>
              </a:rPr>
              <a:t>are the L₂-norm of the vectors </a:t>
            </a:r>
            <a:r>
              <a:rPr lang="en-US" sz="2200" b="1" i="1">
                <a:latin typeface="Arial" panose="020B0604020202020204" pitchFamily="34" charset="0"/>
                <a:cs typeface="Arial" panose="020B0604020202020204" pitchFamily="34" charset="0"/>
              </a:rPr>
              <a:t>A</a:t>
            </a:r>
            <a:r>
              <a:rPr lang="en-US" sz="2200">
                <a:latin typeface="Arial" panose="020B0604020202020204" pitchFamily="34" charset="0"/>
                <a:cs typeface="Arial" panose="020B0604020202020204" pitchFamily="34" charset="0"/>
              </a:rPr>
              <a:t> and </a:t>
            </a:r>
            <a:r>
              <a:rPr lang="en-US" sz="2200" b="1" i="1">
                <a:latin typeface="Arial" panose="020B0604020202020204" pitchFamily="34" charset="0"/>
                <a:cs typeface="Arial" panose="020B0604020202020204" pitchFamily="34" charset="0"/>
              </a:rPr>
              <a:t>B</a:t>
            </a:r>
            <a:r>
              <a:rPr lang="en-US" sz="2200" b="1">
                <a:latin typeface="Arial" panose="020B0604020202020204" pitchFamily="34" charset="0"/>
                <a:cs typeface="Arial" panose="020B0604020202020204" pitchFamily="34" charset="0"/>
              </a:rPr>
              <a:t> </a:t>
            </a:r>
            <a:r>
              <a:rPr lang="en-US" sz="2200">
                <a:latin typeface="Arial" panose="020B0604020202020204" pitchFamily="34" charset="0"/>
                <a:cs typeface="Arial" panose="020B0604020202020204" pitchFamily="34" charset="0"/>
              </a:rPr>
              <a:t>respectively, and </a:t>
            </a:r>
            <a:r>
              <a:rPr lang="en-US" sz="2200" i="1">
                <a:latin typeface="Arial" panose="020B0604020202020204" pitchFamily="34" charset="0"/>
                <a:cs typeface="Arial" panose="020B0604020202020204" pitchFamily="34" charset="0"/>
              </a:rPr>
              <a:t>n</a:t>
            </a:r>
            <a:r>
              <a:rPr lang="en-US" sz="2200">
                <a:latin typeface="Arial" panose="020B0604020202020204" pitchFamily="34" charset="0"/>
                <a:cs typeface="Arial" panose="020B0604020202020204" pitchFamily="34" charset="0"/>
              </a:rPr>
              <a:t> is the number of products (movies, in this case) up for review. </a:t>
            </a:r>
            <a:r>
              <a:rPr lang="en-US" sz="2200" dirty="0">
                <a:latin typeface="Arial" panose="020B0604020202020204" pitchFamily="34" charset="0"/>
                <a:cs typeface="Arial" panose="020B0604020202020204" pitchFamily="34" charset="0"/>
              </a:rPr>
              <a:t>Cosine distance varies between 0 and 180 degrees.</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9268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cosine distance</a:t>
            </a:r>
            <a:endParaRPr lang="en-IN" dirty="0"/>
          </a:p>
        </p:txBody>
      </p:sp>
      <p:sp>
        <p:nvSpPr>
          <p:cNvPr id="3" name="Content Placeholder 2"/>
          <p:cNvSpPr>
            <a:spLocks noGrp="1"/>
          </p:cNvSpPr>
          <p:nvPr>
            <p:ph sz="half" idx="2"/>
          </p:nvPr>
        </p:nvSpPr>
        <p:spPr>
          <a:xfrm>
            <a:off x="180653" y="1173984"/>
            <a:ext cx="8768137" cy="1264416"/>
          </a:xfrm>
        </p:spPr>
        <p:txBody>
          <a:bodyPr/>
          <a:lstStyle/>
          <a:p>
            <a:pPr marL="0" indent="0">
              <a:buNone/>
            </a:pPr>
            <a:r>
              <a:rPr lang="en-US" sz="2000" dirty="0"/>
              <a:t>Cosine distance between viewers A and B, and between viewers A and C. </a:t>
            </a:r>
          </a:p>
          <a:p>
            <a:pPr marL="0" indent="0">
              <a:buNone/>
            </a:pPr>
            <a:r>
              <a:rPr lang="en-US" sz="2000" dirty="0"/>
              <a:t>The vectors corresponding to viewers A, B, and C are:</a:t>
            </a:r>
            <a:endParaRPr lang="en-IN" sz="2000" dirty="0"/>
          </a:p>
        </p:txBody>
      </p:sp>
      <p:sp>
        <p:nvSpPr>
          <p:cNvPr id="4" name="Rectangle 1"/>
          <p:cNvSpPr>
            <a:spLocks noChangeArrowheads="1"/>
          </p:cNvSpPr>
          <p:nvPr/>
        </p:nvSpPr>
        <p:spPr bwMode="auto">
          <a:xfrm>
            <a:off x="76392" y="2015899"/>
            <a:ext cx="5063644"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Arial" panose="020B0604020202020204" pitchFamily="34" charset="0"/>
              </a:rPr>
              <a:t>A</a:t>
            </a:r>
            <a:r>
              <a:rPr kumimoji="0" lang="en-US" altLang="en-US" sz="2200" b="0" i="0" u="none" strike="noStrike" cap="none" normalizeH="0" baseline="0" dirty="0">
                <a:ln>
                  <a:noFill/>
                </a:ln>
                <a:solidFill>
                  <a:schemeClr val="tx1"/>
                </a:solidFill>
                <a:effectLst/>
                <a:latin typeface="Arial" panose="020B0604020202020204" pitchFamily="34" charset="0"/>
              </a:rPr>
              <a:t> = [4, 0, 0, 5, 1, 0,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Arial" panose="020B0604020202020204" pitchFamily="34" charset="0"/>
              </a:rPr>
              <a:t>B</a:t>
            </a:r>
            <a:r>
              <a:rPr kumimoji="0" lang="en-US" altLang="en-US" sz="2200" b="0" i="0" u="none" strike="noStrike" cap="none" normalizeH="0" baseline="0" dirty="0">
                <a:ln>
                  <a:noFill/>
                </a:ln>
                <a:solidFill>
                  <a:schemeClr val="tx1"/>
                </a:solidFill>
                <a:effectLst/>
                <a:latin typeface="Arial" panose="020B0604020202020204" pitchFamily="34" charset="0"/>
              </a:rPr>
              <a:t> = [5, 5, 4, 0, 0, 0,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Arial" panose="020B0604020202020204" pitchFamily="34" charset="0"/>
              </a:rPr>
              <a:t>C</a:t>
            </a:r>
            <a:r>
              <a:rPr kumimoji="0" lang="en-US" altLang="en-US" sz="2200" b="0" i="0" u="none" strike="noStrike" cap="none" normalizeH="0" baseline="0" dirty="0">
                <a:ln>
                  <a:noFill/>
                </a:ln>
                <a:solidFill>
                  <a:schemeClr val="tx1"/>
                </a:solidFill>
                <a:effectLst/>
                <a:latin typeface="Arial" panose="020B0604020202020204" pitchFamily="34" charset="0"/>
              </a:rPr>
              <a:t> = [0, 0, 0, 2, 4, 5,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Cosine distance between </a:t>
            </a:r>
            <a:r>
              <a:rPr kumimoji="0" lang="en-US" altLang="en-US" sz="2200" b="1" i="0" u="none" strike="noStrike" cap="none" normalizeH="0" baseline="0" dirty="0">
                <a:ln>
                  <a:noFill/>
                </a:ln>
                <a:solidFill>
                  <a:schemeClr val="tx1"/>
                </a:solidFill>
                <a:effectLst/>
                <a:latin typeface="Arial" panose="020B0604020202020204" pitchFamily="34" charset="0"/>
              </a:rPr>
              <a:t>A</a:t>
            </a:r>
            <a:r>
              <a:rPr kumimoji="0" lang="en-US" altLang="en-US" sz="2200" b="0" i="0" u="none" strike="noStrike" cap="none" normalizeH="0" baseline="0" dirty="0">
                <a:ln>
                  <a:noFill/>
                </a:ln>
                <a:solidFill>
                  <a:schemeClr val="tx1"/>
                </a:solidFill>
                <a:effectLst/>
                <a:latin typeface="Arial" panose="020B0604020202020204" pitchFamily="34" charset="0"/>
              </a:rPr>
              <a:t> and </a:t>
            </a:r>
            <a:r>
              <a:rPr kumimoji="0" lang="en-US" altLang="en-US" sz="2200" b="1" i="0" u="none" strike="noStrike" cap="none" normalizeH="0" baseline="0" dirty="0">
                <a:ln>
                  <a:noFill/>
                </a:ln>
                <a:solidFill>
                  <a:schemeClr val="tx1"/>
                </a:solidFill>
                <a:effectLst/>
                <a:latin typeface="Arial" panose="020B0604020202020204" pitchFamily="34" charset="0"/>
              </a:rPr>
              <a:t>B </a:t>
            </a:r>
            <a:r>
              <a:rPr kumimoji="0" lang="en-US" altLang="en-US" sz="2200" b="0" i="0" u="none" strike="noStrike" cap="none" normalizeH="0" baseline="0" dirty="0">
                <a:ln>
                  <a:noFill/>
                </a:ln>
                <a:solidFill>
                  <a:schemeClr val="tx1"/>
                </a:solidFill>
                <a:effectLst/>
                <a:latin typeface="Arial" panose="020B0604020202020204" pitchFamily="34" charset="0"/>
              </a:rPr>
              <a:t>is:</a:t>
            </a:r>
          </a:p>
        </p:txBody>
      </p:sp>
      <p:pic>
        <p:nvPicPr>
          <p:cNvPr id="4098" name="Picture 2" descr="https://miro.medium.com/max/1050/1*Oq8u_AcaMxwld7OwvF5C6A@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36" y="3806134"/>
            <a:ext cx="6708138" cy="163870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44297" y="2219324"/>
            <a:ext cx="3228109" cy="830997"/>
          </a:xfrm>
          <a:prstGeom prst="rect">
            <a:avLst/>
          </a:prstGeom>
          <a:solidFill>
            <a:schemeClr val="accent2">
              <a:lumMod val="20000"/>
              <a:lumOff val="80000"/>
            </a:schemeClr>
          </a:solidFill>
        </p:spPr>
        <p:txBody>
          <a:bodyPr wrap="square" rtlCol="0">
            <a:spAutoFit/>
          </a:bodyPr>
          <a:lstStyle/>
          <a:p>
            <a:r>
              <a:rPr lang="en-IN" sz="2400" dirty="0"/>
              <a:t>Blank spaces are taken as rating zero</a:t>
            </a:r>
          </a:p>
        </p:txBody>
      </p:sp>
    </p:spTree>
    <p:extLst>
      <p:ext uri="{BB962C8B-B14F-4D97-AF65-F5344CB8AC3E}">
        <p14:creationId xmlns:p14="http://schemas.microsoft.com/office/powerpoint/2010/main" val="371472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ChangeArrowheads="1"/>
          </p:cNvSpPr>
          <p:nvPr/>
        </p:nvSpPr>
        <p:spPr bwMode="auto">
          <a:xfrm>
            <a:off x="180653" y="1320344"/>
            <a:ext cx="7042079"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Similarly, the cosine distance between </a:t>
            </a:r>
            <a:r>
              <a:rPr kumimoji="0" lang="en-US" altLang="en-US" sz="2400" b="1" i="0" u="none" strike="noStrike" cap="none" normalizeH="0" baseline="0" dirty="0">
                <a:ln>
                  <a:noFill/>
                </a:ln>
                <a:solidFill>
                  <a:schemeClr val="tx1"/>
                </a:solidFill>
                <a:effectLst/>
                <a:latin typeface="Arial" panose="020B0604020202020204" pitchFamily="34" charset="0"/>
              </a:rPr>
              <a:t>A</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1" i="0" u="none" strike="noStrike" cap="none" normalizeH="0" baseline="0" dirty="0">
                <a:ln>
                  <a:noFill/>
                </a:ln>
                <a:solidFill>
                  <a:schemeClr val="tx1"/>
                </a:solidFill>
                <a:effectLst/>
                <a:latin typeface="Arial" panose="020B0604020202020204" pitchFamily="34" charset="0"/>
              </a:rPr>
              <a:t>C</a:t>
            </a:r>
            <a:r>
              <a:rPr kumimoji="0" lang="en-US" altLang="en-US" sz="2400" b="0" i="0" u="none" strike="noStrike" cap="none" normalizeH="0" baseline="0" dirty="0">
                <a:ln>
                  <a:noFill/>
                </a:ln>
                <a:solidFill>
                  <a:schemeClr val="tx1"/>
                </a:solidFill>
                <a:effectLst/>
                <a:latin typeface="Arial" panose="020B0604020202020204" pitchFamily="34" charset="0"/>
              </a:rPr>
              <a:t> is:</a:t>
            </a:r>
          </a:p>
        </p:txBody>
      </p:sp>
      <p:pic>
        <p:nvPicPr>
          <p:cNvPr id="5122" name="Picture 2" descr="https://miro.medium.com/max/1050/1*GxQBl0azacTTSZHy_fiF5w@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96" y="2187589"/>
            <a:ext cx="6935037" cy="170403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287697" y="4137523"/>
            <a:ext cx="7817213" cy="461665"/>
          </a:xfrm>
          <a:prstGeom prst="rect">
            <a:avLst/>
          </a:prstGeom>
          <a:solidFill>
            <a:schemeClr val="tx2">
              <a:lumMod val="40000"/>
              <a:lumOff val="60000"/>
            </a:schemeClr>
          </a:solidFill>
          <a:ln>
            <a:solidFill>
              <a:schemeClr val="tx1"/>
            </a:solidFill>
          </a:ln>
        </p:spPr>
        <p:txBody>
          <a:bodyPr wrap="square">
            <a:spAutoFit/>
          </a:bodyPr>
          <a:lstStyle/>
          <a:p>
            <a:r>
              <a:rPr lang="en-US" sz="2400" b="1" dirty="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is slightly closer to </a:t>
            </a:r>
            <a:r>
              <a:rPr lang="en-US" sz="2400" b="1" dirty="0">
                <a:latin typeface="Arial" panose="020B0604020202020204" pitchFamily="34" charset="0"/>
                <a:cs typeface="Arial" panose="020B0604020202020204" pitchFamily="34" charset="0"/>
              </a:rPr>
              <a:t>B</a:t>
            </a:r>
            <a:r>
              <a:rPr lang="en-US" sz="2400" dirty="0">
                <a:latin typeface="Arial" panose="020B0604020202020204" pitchFamily="34" charset="0"/>
                <a:cs typeface="Arial" panose="020B0604020202020204" pitchFamily="34" charset="0"/>
              </a:rPr>
              <a:t> than to </a:t>
            </a:r>
            <a:r>
              <a:rPr lang="en-US" sz="2400" b="1" dirty="0">
                <a:latin typeface="Arial" panose="020B0604020202020204" pitchFamily="34" charset="0"/>
                <a:cs typeface="Arial" panose="020B0604020202020204" pitchFamily="34" charset="0"/>
              </a:rPr>
              <a:t>C</a:t>
            </a:r>
            <a:r>
              <a:rPr lang="en-US" sz="2400" dirty="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5333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 Inputs</a:t>
            </a:r>
            <a:endParaRPr lang="en-IN" dirty="0"/>
          </a:p>
        </p:txBody>
      </p:sp>
      <p:sp>
        <p:nvSpPr>
          <p:cNvPr id="3" name="Content Placeholder 2"/>
          <p:cNvSpPr>
            <a:spLocks noGrp="1"/>
          </p:cNvSpPr>
          <p:nvPr>
            <p:ph sz="half" idx="2"/>
          </p:nvPr>
        </p:nvSpPr>
        <p:spPr>
          <a:xfrm>
            <a:off x="333053" y="1337270"/>
            <a:ext cx="8048947" cy="2842844"/>
          </a:xfrm>
          <a:ln>
            <a:solidFill>
              <a:schemeClr val="tx1"/>
            </a:solidFill>
          </a:ln>
        </p:spPr>
        <p:txBody>
          <a:bodyPr/>
          <a:lstStyle/>
          <a:p>
            <a:pPr marL="0" indent="0" algn="just">
              <a:buNone/>
            </a:pPr>
            <a:r>
              <a:rPr lang="en-US" dirty="0"/>
              <a:t> </a:t>
            </a:r>
            <a:r>
              <a:rPr lang="en-US" b="1" dirty="0"/>
              <a:t>Explicit feedback </a:t>
            </a:r>
            <a:r>
              <a:rPr lang="en-US" dirty="0"/>
              <a:t>– data provided by the user for the purpose of communicating preference, such as star ratings and thumbs up/down</a:t>
            </a:r>
          </a:p>
          <a:p>
            <a:pPr marL="0" indent="0" algn="just">
              <a:buNone/>
            </a:pPr>
            <a:br>
              <a:rPr lang="en-US" dirty="0"/>
            </a:br>
            <a:r>
              <a:rPr lang="en-US" dirty="0"/>
              <a:t> </a:t>
            </a:r>
            <a:r>
              <a:rPr lang="en-US" b="1" dirty="0"/>
              <a:t>Implicit feedback </a:t>
            </a:r>
            <a:r>
              <a:rPr lang="en-US" dirty="0"/>
              <a:t>– data gathered from other interactions that can be used to infer preference, such as purchases and clicks</a:t>
            </a:r>
            <a:endParaRPr lang="en-IN" dirty="0"/>
          </a:p>
        </p:txBody>
      </p:sp>
    </p:spTree>
    <p:extLst>
      <p:ext uri="{BB962C8B-B14F-4D97-AF65-F5344CB8AC3E}">
        <p14:creationId xmlns:p14="http://schemas.microsoft.com/office/powerpoint/2010/main" val="3889201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54" y="202990"/>
            <a:ext cx="7042080" cy="693655"/>
          </a:xfrm>
        </p:spPr>
        <p:txBody>
          <a:bodyPr/>
          <a:lstStyle/>
          <a:p>
            <a:r>
              <a:rPr lang="en-IN" dirty="0"/>
              <a:t>Collaborative Filtering (once again)</a:t>
            </a:r>
          </a:p>
        </p:txBody>
      </p:sp>
      <p:sp>
        <p:nvSpPr>
          <p:cNvPr id="3" name="Content Placeholder 2"/>
          <p:cNvSpPr>
            <a:spLocks noGrp="1"/>
          </p:cNvSpPr>
          <p:nvPr>
            <p:ph sz="half" idx="2"/>
          </p:nvPr>
        </p:nvSpPr>
        <p:spPr>
          <a:ln>
            <a:solidFill>
              <a:schemeClr val="tx1"/>
            </a:solidFill>
          </a:ln>
        </p:spPr>
        <p:txBody>
          <a:bodyPr/>
          <a:lstStyle/>
          <a:p>
            <a:r>
              <a:rPr lang="en-US" sz="2000" dirty="0"/>
              <a:t>Collaborative Filtering is a technique or a method to predict a user’s taste and find the items that a user might prefer on the basis of information collected from various other users having similar tastes or preferences. </a:t>
            </a:r>
          </a:p>
          <a:p>
            <a:endParaRPr lang="en-US" sz="2000" dirty="0"/>
          </a:p>
          <a:p>
            <a:r>
              <a:rPr lang="en-US" sz="2000" dirty="0"/>
              <a:t>It takes into consideration the basic fact that if person X and person Y have a certain reaction for some items then they might have the same opinion for other items too.</a:t>
            </a:r>
          </a:p>
          <a:p>
            <a:endParaRPr lang="en-US" sz="2000" dirty="0"/>
          </a:p>
          <a:p>
            <a:r>
              <a:rPr lang="en-US" sz="2000" b="1" dirty="0"/>
              <a:t>User Based</a:t>
            </a:r>
            <a:r>
              <a:rPr lang="en-US" sz="2000" dirty="0"/>
              <a:t>: Here, we look for the users who have rated various items in the same way and then find the rating of the missing item with the help of these users.</a:t>
            </a:r>
          </a:p>
          <a:p>
            <a:endParaRPr lang="en-US" sz="2000" dirty="0"/>
          </a:p>
          <a:p>
            <a:r>
              <a:rPr lang="en-US" sz="2000" b="1" dirty="0"/>
              <a:t>Item Based</a:t>
            </a:r>
            <a:r>
              <a:rPr lang="en-US" sz="2000" dirty="0"/>
              <a:t>: Here, we explore the relationship between the pair of items (the user who bought Y, also bought Z). We find the missing rating with the help of the ratings given to the other items by the user.</a:t>
            </a:r>
            <a:endParaRPr lang="en-IN" sz="2000" dirty="0"/>
          </a:p>
        </p:txBody>
      </p:sp>
    </p:spTree>
    <p:extLst>
      <p:ext uri="{BB962C8B-B14F-4D97-AF65-F5344CB8AC3E}">
        <p14:creationId xmlns:p14="http://schemas.microsoft.com/office/powerpoint/2010/main" val="1586133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User-Based Collaborative Filtering </a:t>
            </a:r>
            <a:endParaRPr lang="en-IN" dirty="0"/>
          </a:p>
        </p:txBody>
      </p:sp>
      <p:sp>
        <p:nvSpPr>
          <p:cNvPr id="3" name="Content Placeholder 2"/>
          <p:cNvSpPr>
            <a:spLocks noGrp="1"/>
          </p:cNvSpPr>
          <p:nvPr>
            <p:ph sz="half" idx="2"/>
          </p:nvPr>
        </p:nvSpPr>
        <p:spPr>
          <a:xfrm>
            <a:off x="180653" y="1173984"/>
            <a:ext cx="8768137" cy="1449473"/>
          </a:xfrm>
          <a:ln>
            <a:solidFill>
              <a:schemeClr val="tx1"/>
            </a:solidFill>
          </a:ln>
        </p:spPr>
        <p:txBody>
          <a:bodyPr/>
          <a:lstStyle/>
          <a:p>
            <a:r>
              <a:rPr lang="en-US" dirty="0"/>
              <a:t>It is a technique used to predict the items that a user might like on the basis of ratings given to that item by the other users who have similar taste with that of the target user.</a:t>
            </a:r>
          </a:p>
        </p:txBody>
      </p:sp>
    </p:spTree>
    <p:extLst>
      <p:ext uri="{BB962C8B-B14F-4D97-AF65-F5344CB8AC3E}">
        <p14:creationId xmlns:p14="http://schemas.microsoft.com/office/powerpoint/2010/main" val="3967758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Steps for User-Based Collaborative Filtering</a:t>
            </a:r>
            <a:endParaRPr lang="en-IN" sz="2800" dirty="0"/>
          </a:p>
        </p:txBody>
      </p:sp>
      <p:sp>
        <p:nvSpPr>
          <p:cNvPr id="3" name="Content Placeholder 2"/>
          <p:cNvSpPr>
            <a:spLocks noGrp="1"/>
          </p:cNvSpPr>
          <p:nvPr>
            <p:ph sz="half" idx="2"/>
          </p:nvPr>
        </p:nvSpPr>
        <p:spPr>
          <a:xfrm>
            <a:off x="180653" y="1173984"/>
            <a:ext cx="8768137" cy="1276253"/>
          </a:xfrm>
          <a:ln>
            <a:solidFill>
              <a:schemeClr val="tx1"/>
            </a:solidFill>
          </a:ln>
        </p:spPr>
        <p:txBody>
          <a:bodyPr/>
          <a:lstStyle/>
          <a:p>
            <a:pPr marL="0" indent="0">
              <a:buNone/>
            </a:pPr>
            <a:r>
              <a:rPr lang="en-US" sz="2000" dirty="0"/>
              <a:t>Step 1: Finding the similarity of users to the target user U.</a:t>
            </a:r>
          </a:p>
          <a:p>
            <a:pPr marL="0" indent="0">
              <a:buNone/>
            </a:pPr>
            <a:r>
              <a:rPr lang="en-US" sz="2000" dirty="0"/>
              <a:t>Similarity for any two users ‘a’ and ‘b’ can be calculated from the given formula,</a:t>
            </a:r>
            <a:endParaRPr lang="en-IN" sz="2000" dirty="0"/>
          </a:p>
        </p:txBody>
      </p:sp>
      <p:pic>
        <p:nvPicPr>
          <p:cNvPr id="4" name="Picture 3"/>
          <p:cNvPicPr>
            <a:picLocks noChangeAspect="1"/>
          </p:cNvPicPr>
          <p:nvPr/>
        </p:nvPicPr>
        <p:blipFill>
          <a:blip r:embed="rId2"/>
          <a:stretch>
            <a:fillRect/>
          </a:stretch>
        </p:blipFill>
        <p:spPr>
          <a:xfrm>
            <a:off x="588508" y="2792519"/>
            <a:ext cx="7400925" cy="1838325"/>
          </a:xfrm>
          <a:prstGeom prst="rect">
            <a:avLst/>
          </a:prstGeom>
          <a:ln>
            <a:solidFill>
              <a:schemeClr val="tx1"/>
            </a:solidFill>
          </a:ln>
        </p:spPr>
      </p:pic>
      <p:sp>
        <p:nvSpPr>
          <p:cNvPr id="5" name="Rectangle 4"/>
          <p:cNvSpPr/>
          <p:nvPr/>
        </p:nvSpPr>
        <p:spPr>
          <a:xfrm>
            <a:off x="963723" y="4773071"/>
            <a:ext cx="6851537" cy="400110"/>
          </a:xfrm>
          <a:prstGeom prst="rect">
            <a:avLst/>
          </a:prstGeom>
        </p:spPr>
        <p:txBody>
          <a:bodyPr wrap="square">
            <a:spAutoFit/>
          </a:bodyPr>
          <a:lstStyle/>
          <a:p>
            <a:r>
              <a:rPr lang="en-US" sz="2000" dirty="0">
                <a:latin typeface="Arial" panose="020B0604020202020204" pitchFamily="34" charset="0"/>
              </a:rPr>
              <a:t>Pearson’s Correlation in peer-based collaborative filtering</a:t>
            </a:r>
            <a:endParaRPr lang="en-IN" sz="2000" dirty="0"/>
          </a:p>
        </p:txBody>
      </p:sp>
    </p:spTree>
    <p:extLst>
      <p:ext uri="{BB962C8B-B14F-4D97-AF65-F5344CB8AC3E}">
        <p14:creationId xmlns:p14="http://schemas.microsoft.com/office/powerpoint/2010/main" val="1255943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53" y="202990"/>
            <a:ext cx="7776803" cy="589356"/>
          </a:xfrm>
        </p:spPr>
        <p:txBody>
          <a:bodyPr/>
          <a:lstStyle/>
          <a:p>
            <a:r>
              <a:rPr lang="en-US" sz="3000" dirty="0"/>
              <a:t>Step 2: Prediction of missing rating of an item</a:t>
            </a:r>
            <a:endParaRPr lang="en-IN" sz="3000" dirty="0"/>
          </a:p>
        </p:txBody>
      </p:sp>
      <p:sp>
        <p:nvSpPr>
          <p:cNvPr id="3" name="Content Placeholder 2"/>
          <p:cNvSpPr>
            <a:spLocks noGrp="1"/>
          </p:cNvSpPr>
          <p:nvPr>
            <p:ph sz="half" idx="2"/>
          </p:nvPr>
        </p:nvSpPr>
        <p:spPr/>
        <p:txBody>
          <a:bodyPr/>
          <a:lstStyle/>
          <a:p>
            <a:pPr algn="just"/>
            <a:r>
              <a:rPr lang="en-US" sz="2200" dirty="0"/>
              <a:t>The target user might be very similar to some users and may not be much similar to the others. </a:t>
            </a:r>
          </a:p>
          <a:p>
            <a:pPr algn="just"/>
            <a:r>
              <a:rPr lang="en-US" sz="2200" dirty="0"/>
              <a:t>Hence, </a:t>
            </a:r>
            <a:r>
              <a:rPr lang="en-US" sz="2200" dirty="0">
                <a:solidFill>
                  <a:srgbClr val="FF0000"/>
                </a:solidFill>
              </a:rPr>
              <a:t>the ratings given to a particular item by the more similar users should be given more weightage than those given by less similar users and so on</a:t>
            </a:r>
            <a:r>
              <a:rPr lang="en-US" sz="2200" dirty="0"/>
              <a:t>. </a:t>
            </a:r>
          </a:p>
          <a:p>
            <a:pPr algn="just"/>
            <a:r>
              <a:rPr lang="en-US" sz="2200" dirty="0"/>
              <a:t>This problem can be solved by using a weighted average approach. </a:t>
            </a:r>
          </a:p>
          <a:p>
            <a:pPr algn="just"/>
            <a:r>
              <a:rPr lang="en-US" sz="2200" dirty="0"/>
              <a:t>In this approach, multiply the rating of each user with a similarity factor calculated using the above mention formula.</a:t>
            </a:r>
            <a:endParaRPr lang="en-IN" sz="2200" dirty="0"/>
          </a:p>
        </p:txBody>
      </p:sp>
      <p:pic>
        <p:nvPicPr>
          <p:cNvPr id="4" name="Picture 3"/>
          <p:cNvPicPr>
            <a:picLocks noChangeAspect="1"/>
          </p:cNvPicPr>
          <p:nvPr/>
        </p:nvPicPr>
        <p:blipFill>
          <a:blip r:embed="rId2"/>
          <a:stretch>
            <a:fillRect/>
          </a:stretch>
        </p:blipFill>
        <p:spPr>
          <a:xfrm>
            <a:off x="1101568" y="4876801"/>
            <a:ext cx="6855888" cy="1432732"/>
          </a:xfrm>
          <a:prstGeom prst="rect">
            <a:avLst/>
          </a:prstGeom>
          <a:ln>
            <a:solidFill>
              <a:schemeClr val="tx1"/>
            </a:solidFill>
          </a:ln>
        </p:spPr>
      </p:pic>
    </p:spTree>
    <p:extLst>
      <p:ext uri="{BB962C8B-B14F-4D97-AF65-F5344CB8AC3E}">
        <p14:creationId xmlns:p14="http://schemas.microsoft.com/office/powerpoint/2010/main" val="133994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54" y="202990"/>
            <a:ext cx="7907432" cy="798496"/>
          </a:xfrm>
        </p:spPr>
        <p:txBody>
          <a:bodyPr/>
          <a:lstStyle/>
          <a:p>
            <a:r>
              <a:rPr lang="en-US" dirty="0"/>
              <a:t>Recommender systems</a:t>
            </a:r>
            <a:endParaRPr lang="en-IN" dirty="0"/>
          </a:p>
        </p:txBody>
      </p:sp>
      <p:sp>
        <p:nvSpPr>
          <p:cNvPr id="3" name="Content Placeholder 2"/>
          <p:cNvSpPr>
            <a:spLocks noGrp="1"/>
          </p:cNvSpPr>
          <p:nvPr>
            <p:ph sz="half" idx="2"/>
          </p:nvPr>
        </p:nvSpPr>
        <p:spPr>
          <a:xfrm>
            <a:off x="180654" y="1173984"/>
            <a:ext cx="8768137" cy="5223272"/>
          </a:xfrm>
          <a:ln/>
        </p:spPr>
        <p:style>
          <a:lnRef idx="2">
            <a:schemeClr val="dk1"/>
          </a:lnRef>
          <a:fillRef idx="1">
            <a:schemeClr val="lt1"/>
          </a:fillRef>
          <a:effectRef idx="0">
            <a:schemeClr val="dk1"/>
          </a:effectRef>
          <a:fontRef idx="minor">
            <a:schemeClr val="dk1"/>
          </a:fontRef>
        </p:style>
        <p:txBody>
          <a:bodyPr/>
          <a:lstStyle/>
          <a:p>
            <a:r>
              <a:rPr lang="en-US" dirty="0"/>
              <a:t>35% of the purchases on Amazon are the result of their recommender system, according to </a:t>
            </a:r>
            <a:r>
              <a:rPr lang="en-US" dirty="0">
                <a:hlinkClick r:id="rId2"/>
              </a:rPr>
              <a:t>McKinsey</a:t>
            </a:r>
            <a:r>
              <a:rPr lang="en-US" dirty="0"/>
              <a:t>.</a:t>
            </a:r>
          </a:p>
          <a:p>
            <a:r>
              <a:rPr lang="en-US" dirty="0"/>
              <a:t>During the Chinese global shopping festival of November 11, 2016, Alibaba achieved growth of up to 20% of their conversion rate using personalized landing pages, according to </a:t>
            </a:r>
            <a:r>
              <a:rPr lang="en-US" dirty="0" err="1">
                <a:hlinkClick r:id="rId3"/>
              </a:rPr>
              <a:t>Alizila</a:t>
            </a:r>
            <a:r>
              <a:rPr lang="en-US" dirty="0"/>
              <a:t>.</a:t>
            </a:r>
          </a:p>
          <a:p>
            <a:r>
              <a:rPr lang="en-US" dirty="0"/>
              <a:t>Recommendations are responsible for 70% of the time people spend watching videos on </a:t>
            </a:r>
            <a:r>
              <a:rPr lang="en-US" dirty="0">
                <a:hlinkClick r:id="rId4"/>
              </a:rPr>
              <a:t>YouTube</a:t>
            </a:r>
            <a:r>
              <a:rPr lang="en-US" dirty="0"/>
              <a:t>.</a:t>
            </a:r>
          </a:p>
          <a:p>
            <a:r>
              <a:rPr lang="en-US" dirty="0"/>
              <a:t>75% of what people are watching on Netflix comes from recommendations, according to </a:t>
            </a:r>
            <a:r>
              <a:rPr lang="en-US" dirty="0">
                <a:hlinkClick r:id="rId2"/>
              </a:rPr>
              <a:t>McKinsey</a:t>
            </a:r>
            <a:r>
              <a:rPr lang="en-US" dirty="0"/>
              <a:t>.</a:t>
            </a:r>
          </a:p>
          <a:p>
            <a:r>
              <a:rPr lang="en-US" dirty="0"/>
              <a:t>Employing a recommender system enables Netflix to save around $1 billion each year, according to </a:t>
            </a:r>
            <a:r>
              <a:rPr lang="en-US" dirty="0">
                <a:hlinkClick r:id="rId5"/>
              </a:rPr>
              <a:t>this paper</a:t>
            </a:r>
            <a:r>
              <a:rPr lang="en-US" dirty="0"/>
              <a:t> written by an executive:</a:t>
            </a:r>
          </a:p>
          <a:p>
            <a:endParaRPr lang="en-IN" dirty="0"/>
          </a:p>
        </p:txBody>
      </p:sp>
    </p:spTree>
    <p:extLst>
      <p:ext uri="{BB962C8B-B14F-4D97-AF65-F5344CB8AC3E}">
        <p14:creationId xmlns:p14="http://schemas.microsoft.com/office/powerpoint/2010/main" val="10949707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endParaRPr lang="en-IN" dirty="0"/>
          </a:p>
        </p:txBody>
      </p:sp>
      <p:sp>
        <p:nvSpPr>
          <p:cNvPr id="3" name="Content Placeholder 2"/>
          <p:cNvSpPr>
            <a:spLocks noGrp="1"/>
          </p:cNvSpPr>
          <p:nvPr>
            <p:ph sz="half" idx="2"/>
          </p:nvPr>
        </p:nvSpPr>
        <p:spPr>
          <a:xfrm>
            <a:off x="180653" y="1173984"/>
            <a:ext cx="8768137" cy="1286187"/>
          </a:xfrm>
          <a:ln>
            <a:solidFill>
              <a:schemeClr val="tx1"/>
            </a:solidFill>
          </a:ln>
        </p:spPr>
        <p:txBody>
          <a:bodyPr/>
          <a:lstStyle/>
          <a:p>
            <a:pPr marL="0" indent="0">
              <a:buNone/>
            </a:pPr>
            <a:r>
              <a:rPr lang="en-US" sz="2000" dirty="0"/>
              <a:t>Consider a matrix which shows four users Alice, U1, U2 and U3 rating on different news apps. The rating range is from 1 to 5 on the basis of users likability of the news app. </a:t>
            </a:r>
            <a:r>
              <a:rPr lang="en-US" sz="2000" b="1" dirty="0"/>
              <a:t>‘?’</a:t>
            </a:r>
            <a:r>
              <a:rPr lang="en-US" sz="2000" dirty="0"/>
              <a:t> indicates that the app has not been rated by the user.</a:t>
            </a: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2806118695"/>
              </p:ext>
            </p:extLst>
          </p:nvPr>
        </p:nvGraphicFramePr>
        <p:xfrm>
          <a:off x="1086511" y="2792462"/>
          <a:ext cx="6919994" cy="2836481"/>
        </p:xfrm>
        <a:graphic>
          <a:graphicData uri="http://schemas.openxmlformats.org/drawingml/2006/table">
            <a:tbl>
              <a:tblPr/>
              <a:tblGrid>
                <a:gridCol w="982857">
                  <a:extLst>
                    <a:ext uri="{9D8B030D-6E8A-4147-A177-3AD203B41FA5}">
                      <a16:colId xmlns:a16="http://schemas.microsoft.com/office/drawing/2014/main" val="2504427190"/>
                    </a:ext>
                  </a:extLst>
                </a:gridCol>
                <a:gridCol w="1531390">
                  <a:extLst>
                    <a:ext uri="{9D8B030D-6E8A-4147-A177-3AD203B41FA5}">
                      <a16:colId xmlns:a16="http://schemas.microsoft.com/office/drawing/2014/main" val="2316254823"/>
                    </a:ext>
                  </a:extLst>
                </a:gridCol>
                <a:gridCol w="1066800">
                  <a:extLst>
                    <a:ext uri="{9D8B030D-6E8A-4147-A177-3AD203B41FA5}">
                      <a16:colId xmlns:a16="http://schemas.microsoft.com/office/drawing/2014/main" val="868704571"/>
                    </a:ext>
                  </a:extLst>
                </a:gridCol>
                <a:gridCol w="1233055">
                  <a:extLst>
                    <a:ext uri="{9D8B030D-6E8A-4147-A177-3AD203B41FA5}">
                      <a16:colId xmlns:a16="http://schemas.microsoft.com/office/drawing/2014/main" val="2146767844"/>
                    </a:ext>
                  </a:extLst>
                </a:gridCol>
                <a:gridCol w="955963">
                  <a:extLst>
                    <a:ext uri="{9D8B030D-6E8A-4147-A177-3AD203B41FA5}">
                      <a16:colId xmlns:a16="http://schemas.microsoft.com/office/drawing/2014/main" val="2495676925"/>
                    </a:ext>
                  </a:extLst>
                </a:gridCol>
                <a:gridCol w="1149929">
                  <a:extLst>
                    <a:ext uri="{9D8B030D-6E8A-4147-A177-3AD203B41FA5}">
                      <a16:colId xmlns:a16="http://schemas.microsoft.com/office/drawing/2014/main" val="3873331301"/>
                    </a:ext>
                  </a:extLst>
                </a:gridCol>
              </a:tblGrid>
              <a:tr h="398440">
                <a:tc>
                  <a:txBody>
                    <a:bodyPr/>
                    <a:lstStyle/>
                    <a:p>
                      <a:pPr algn="l" fontAlgn="base"/>
                      <a:r>
                        <a:rPr lang="en-IN" sz="2000" b="1" dirty="0">
                          <a:solidFill>
                            <a:schemeClr val="bg1"/>
                          </a:solidFill>
                          <a:effectLst/>
                        </a:rPr>
                        <a:t>Name</a:t>
                      </a:r>
                      <a:endParaRPr lang="en-IN" sz="2000" b="0" dirty="0">
                        <a:solidFill>
                          <a:schemeClr val="bg1"/>
                        </a:solidFill>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l" fontAlgn="base"/>
                      <a:r>
                        <a:rPr lang="en-IN" sz="2000" b="1" dirty="0" err="1">
                          <a:solidFill>
                            <a:schemeClr val="bg1"/>
                          </a:solidFill>
                          <a:effectLst/>
                        </a:rPr>
                        <a:t>Inshorts</a:t>
                      </a:r>
                      <a:r>
                        <a:rPr lang="en-IN" sz="2000" b="1" dirty="0">
                          <a:solidFill>
                            <a:schemeClr val="bg1"/>
                          </a:solidFill>
                          <a:effectLst/>
                        </a:rPr>
                        <a:t>(I1)</a:t>
                      </a:r>
                      <a:endParaRPr lang="en-IN" sz="2000" b="0" dirty="0">
                        <a:solidFill>
                          <a:schemeClr val="bg1"/>
                        </a:solidFill>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l" fontAlgn="base"/>
                      <a:r>
                        <a:rPr lang="en-IN" sz="2000" b="1" dirty="0">
                          <a:solidFill>
                            <a:schemeClr val="bg1"/>
                          </a:solidFill>
                          <a:effectLst/>
                        </a:rPr>
                        <a:t>HT(I2)</a:t>
                      </a:r>
                      <a:endParaRPr lang="en-IN" sz="2000" b="0" dirty="0">
                        <a:solidFill>
                          <a:schemeClr val="bg1"/>
                        </a:solidFill>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l" fontAlgn="base"/>
                      <a:r>
                        <a:rPr lang="en-IN" sz="2000" b="1" dirty="0">
                          <a:solidFill>
                            <a:schemeClr val="bg1"/>
                          </a:solidFill>
                          <a:effectLst/>
                        </a:rPr>
                        <a:t>NYT(I3)</a:t>
                      </a:r>
                      <a:endParaRPr lang="en-IN" sz="2000" b="0" dirty="0">
                        <a:solidFill>
                          <a:schemeClr val="bg1"/>
                        </a:solidFill>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l" fontAlgn="base"/>
                      <a:r>
                        <a:rPr lang="en-IN" sz="2000" b="1" dirty="0">
                          <a:solidFill>
                            <a:schemeClr val="bg1"/>
                          </a:solidFill>
                          <a:effectLst/>
                        </a:rPr>
                        <a:t>TOI(I4)</a:t>
                      </a:r>
                      <a:endParaRPr lang="en-IN" sz="2000" b="0" dirty="0">
                        <a:solidFill>
                          <a:schemeClr val="bg1"/>
                        </a:solidFill>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l" fontAlgn="base"/>
                      <a:r>
                        <a:rPr lang="en-IN" sz="2000" b="1" dirty="0">
                          <a:solidFill>
                            <a:schemeClr val="bg1"/>
                          </a:solidFill>
                          <a:effectLst/>
                        </a:rPr>
                        <a:t>BBC(I5)</a:t>
                      </a:r>
                      <a:endParaRPr lang="en-IN" sz="2000" b="0" dirty="0">
                        <a:solidFill>
                          <a:schemeClr val="bg1"/>
                        </a:solidFill>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433498621"/>
                  </a:ext>
                </a:extLst>
              </a:tr>
              <a:tr h="0">
                <a:tc>
                  <a:txBody>
                    <a:bodyPr/>
                    <a:lstStyle/>
                    <a:p>
                      <a:pPr algn="l" fontAlgn="base"/>
                      <a:r>
                        <a:rPr lang="en-IN" sz="2400" b="1" dirty="0">
                          <a:effectLst/>
                        </a:rPr>
                        <a:t>Alice</a:t>
                      </a:r>
                      <a:endParaRPr lang="en-IN" sz="24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base"/>
                      <a:r>
                        <a:rPr lang="en-IN" sz="2400" b="0" dirty="0">
                          <a:effectLst/>
                        </a:rPr>
                        <a:t>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400" b="0">
                          <a:effectLst/>
                        </a:rPr>
                        <a:t>4</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400" b="0">
                          <a:effectLst/>
                        </a:rPr>
                        <a:t>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400" b="0" dirty="0">
                          <a:effectLst/>
                        </a:rPr>
                        <a:t>4</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400" b="0" dirty="0">
                          <a:effectLst/>
                        </a:rPr>
                        <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481187751"/>
                  </a:ext>
                </a:extLst>
              </a:tr>
              <a:tr h="398440">
                <a:tc>
                  <a:txBody>
                    <a:bodyPr/>
                    <a:lstStyle/>
                    <a:p>
                      <a:pPr algn="l" fontAlgn="base"/>
                      <a:r>
                        <a:rPr lang="en-IN" sz="2400" b="1" dirty="0">
                          <a:effectLst/>
                        </a:rPr>
                        <a:t>U1</a:t>
                      </a:r>
                      <a:endParaRPr lang="en-IN" sz="24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base"/>
                      <a:r>
                        <a:rPr lang="en-IN" sz="2400" b="0" dirty="0">
                          <a:effectLst/>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400" b="0">
                          <a:effectLst/>
                        </a:rPr>
                        <a:t>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400" b="0">
                          <a:effectLst/>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400" b="0">
                          <a:effectLst/>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400" b="0">
                          <a:effectLst/>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19421570"/>
                  </a:ext>
                </a:extLst>
              </a:tr>
              <a:tr h="398440">
                <a:tc>
                  <a:txBody>
                    <a:bodyPr/>
                    <a:lstStyle/>
                    <a:p>
                      <a:pPr algn="l" fontAlgn="base"/>
                      <a:r>
                        <a:rPr lang="en-IN" sz="2400" b="1" dirty="0">
                          <a:effectLst/>
                        </a:rPr>
                        <a:t>U2</a:t>
                      </a:r>
                      <a:endParaRPr lang="en-IN" sz="24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base"/>
                      <a:r>
                        <a:rPr lang="en-IN" sz="2400" b="0" dirty="0">
                          <a:effectLst/>
                        </a:rPr>
                        <a:t>4</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400" b="0">
                          <a:effectLst/>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400" b="0">
                          <a:effectLst/>
                        </a:rPr>
                        <a:t>4</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400" b="0" dirty="0">
                          <a:effectLst/>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400" b="0">
                          <a:effectLst/>
                        </a:rPr>
                        <a:t>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04280664"/>
                  </a:ext>
                </a:extLst>
              </a:tr>
              <a:tr h="580961">
                <a:tc>
                  <a:txBody>
                    <a:bodyPr/>
                    <a:lstStyle/>
                    <a:p>
                      <a:pPr algn="l" fontAlgn="base"/>
                      <a:r>
                        <a:rPr lang="en-IN" sz="2400" b="1" dirty="0">
                          <a:effectLst/>
                        </a:rPr>
                        <a:t>U3</a:t>
                      </a:r>
                      <a:endParaRPr lang="en-IN" sz="24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base"/>
                      <a:r>
                        <a:rPr lang="en-IN" sz="2400" b="0" dirty="0">
                          <a:effectLst/>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400" b="0" dirty="0">
                          <a:effectLst/>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400" b="0" dirty="0">
                          <a:effectLst/>
                        </a:rPr>
                        <a:t>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400" b="0" dirty="0">
                          <a:effectLst/>
                        </a:rPr>
                        <a:t>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400" b="0" dirty="0">
                          <a:effectLst/>
                        </a:rPr>
                        <a:t>4</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55569447"/>
                  </a:ext>
                </a:extLst>
              </a:tr>
            </a:tbl>
          </a:graphicData>
        </a:graphic>
      </p:graphicFrame>
    </p:spTree>
    <p:extLst>
      <p:ext uri="{BB962C8B-B14F-4D97-AF65-F5344CB8AC3E}">
        <p14:creationId xmlns:p14="http://schemas.microsoft.com/office/powerpoint/2010/main" val="3862505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52" y="-10886"/>
            <a:ext cx="7799565" cy="996430"/>
          </a:xfrm>
        </p:spPr>
        <p:txBody>
          <a:bodyPr/>
          <a:lstStyle/>
          <a:p>
            <a:r>
              <a:rPr lang="en-US" sz="2400" dirty="0"/>
              <a:t>Step 1: Calculating the similarity between Alice and other users</a:t>
            </a:r>
            <a:endParaRPr lang="en-IN" sz="2400" dirty="0"/>
          </a:p>
        </p:txBody>
      </p:sp>
      <p:sp>
        <p:nvSpPr>
          <p:cNvPr id="3" name="Content Placeholder 2"/>
          <p:cNvSpPr>
            <a:spLocks noGrp="1"/>
          </p:cNvSpPr>
          <p:nvPr>
            <p:ph sz="half" idx="2"/>
          </p:nvPr>
        </p:nvSpPr>
        <p:spPr>
          <a:xfrm>
            <a:off x="88489" y="1088782"/>
            <a:ext cx="7983889" cy="613421"/>
          </a:xfrm>
        </p:spPr>
        <p:txBody>
          <a:bodyPr/>
          <a:lstStyle/>
          <a:p>
            <a:pPr marL="0" indent="0">
              <a:buNone/>
            </a:pPr>
            <a:r>
              <a:rPr lang="en-US" sz="2000" dirty="0"/>
              <a:t>Calculate the averages of the ratings of all the users excluding I5 as it is not rated by Alice</a:t>
            </a:r>
          </a:p>
          <a:p>
            <a:endParaRPr lang="en-IN" sz="2000" dirty="0"/>
          </a:p>
        </p:txBody>
      </p:sp>
      <p:pic>
        <p:nvPicPr>
          <p:cNvPr id="6" name="Picture 5"/>
          <p:cNvPicPr>
            <a:picLocks noChangeAspect="1"/>
          </p:cNvPicPr>
          <p:nvPr/>
        </p:nvPicPr>
        <p:blipFill>
          <a:blip r:embed="rId2"/>
          <a:stretch>
            <a:fillRect/>
          </a:stretch>
        </p:blipFill>
        <p:spPr>
          <a:xfrm>
            <a:off x="88489" y="1702203"/>
            <a:ext cx="2811720" cy="1573398"/>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724597921"/>
              </p:ext>
            </p:extLst>
          </p:nvPr>
        </p:nvGraphicFramePr>
        <p:xfrm>
          <a:off x="44907" y="3337774"/>
          <a:ext cx="4959176" cy="2080825"/>
        </p:xfrm>
        <a:graphic>
          <a:graphicData uri="http://schemas.openxmlformats.org/drawingml/2006/table">
            <a:tbl>
              <a:tblPr/>
              <a:tblGrid>
                <a:gridCol w="1426656">
                  <a:extLst>
                    <a:ext uri="{9D8B030D-6E8A-4147-A177-3AD203B41FA5}">
                      <a16:colId xmlns:a16="http://schemas.microsoft.com/office/drawing/2014/main" val="2504427190"/>
                    </a:ext>
                  </a:extLst>
                </a:gridCol>
                <a:gridCol w="3532520">
                  <a:extLst>
                    <a:ext uri="{9D8B030D-6E8A-4147-A177-3AD203B41FA5}">
                      <a16:colId xmlns:a16="http://schemas.microsoft.com/office/drawing/2014/main" val="2316254823"/>
                    </a:ext>
                  </a:extLst>
                </a:gridCol>
              </a:tblGrid>
              <a:tr h="0">
                <a:tc>
                  <a:txBody>
                    <a:bodyPr/>
                    <a:lstStyle/>
                    <a:p>
                      <a:pPr algn="l" fontAlgn="base"/>
                      <a:r>
                        <a:rPr lang="en-IN" sz="2000" b="1" dirty="0" err="1">
                          <a:effectLst/>
                        </a:rPr>
                        <a:t>Avg</a:t>
                      </a:r>
                      <a:r>
                        <a:rPr lang="en-IN" sz="2000" b="1" dirty="0">
                          <a:effectLst/>
                        </a:rPr>
                        <a:t>(Alice)</a:t>
                      </a:r>
                      <a:endParaRPr lang="en-IN" sz="20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ase"/>
                      <a:r>
                        <a:rPr lang="en-IN" sz="2000" b="0" dirty="0">
                          <a:effectLst/>
                        </a:rPr>
                        <a:t>(5+4+1+4)/4 = 14/4 = 3.5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481187751"/>
                  </a:ext>
                </a:extLst>
              </a:tr>
              <a:tr h="0">
                <a:tc>
                  <a:txBody>
                    <a:bodyPr/>
                    <a:lstStyle/>
                    <a:p>
                      <a:pPr algn="l" fontAlgn="base"/>
                      <a:r>
                        <a:rPr lang="en-IN" sz="2000" b="1" dirty="0" err="1">
                          <a:effectLst/>
                        </a:rPr>
                        <a:t>Avg</a:t>
                      </a:r>
                      <a:r>
                        <a:rPr lang="en-IN" sz="2000" b="1" dirty="0">
                          <a:effectLst/>
                        </a:rPr>
                        <a:t>(U1)</a:t>
                      </a:r>
                      <a:endParaRPr lang="en-IN" sz="20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l" fontAlgn="base"/>
                      <a:r>
                        <a:rPr lang="en-IN" sz="2000" b="0" dirty="0">
                          <a:effectLst/>
                        </a:rPr>
                        <a:t>(3+1+2+3)/4 = 9/4 = 2.25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219421570"/>
                  </a:ext>
                </a:extLst>
              </a:tr>
              <a:tr h="0">
                <a:tc>
                  <a:txBody>
                    <a:bodyPr/>
                    <a:lstStyle/>
                    <a:p>
                      <a:pPr algn="l" fontAlgn="base"/>
                      <a:r>
                        <a:rPr lang="en-IN" sz="2000" b="1" dirty="0" err="1">
                          <a:effectLst/>
                        </a:rPr>
                        <a:t>Avg</a:t>
                      </a:r>
                      <a:r>
                        <a:rPr lang="en-IN" sz="2000" b="1" dirty="0">
                          <a:effectLst/>
                        </a:rPr>
                        <a:t>(U2)</a:t>
                      </a:r>
                      <a:endParaRPr lang="en-IN" sz="20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ase"/>
                      <a:r>
                        <a:rPr lang="en-IN" sz="2000" b="0" dirty="0">
                          <a:effectLst/>
                        </a:rPr>
                        <a:t>(4+3+4+3)/4 = 14/4 = 3.5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04280664"/>
                  </a:ext>
                </a:extLst>
              </a:tr>
              <a:tr h="526345">
                <a:tc>
                  <a:txBody>
                    <a:bodyPr/>
                    <a:lstStyle/>
                    <a:p>
                      <a:pPr algn="l" fontAlgn="base"/>
                      <a:r>
                        <a:rPr lang="en-IN" sz="2000" b="1" dirty="0" err="1">
                          <a:effectLst/>
                        </a:rPr>
                        <a:t>Avg</a:t>
                      </a:r>
                      <a:r>
                        <a:rPr lang="en-IN" sz="2000" b="1" dirty="0">
                          <a:effectLst/>
                        </a:rPr>
                        <a:t>(U3)</a:t>
                      </a:r>
                      <a:endParaRPr lang="en-IN" sz="20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ase"/>
                      <a:r>
                        <a:rPr lang="en-IN" sz="2000" b="0" dirty="0">
                          <a:effectLst/>
                        </a:rPr>
                        <a:t>(3+3+1+5)/4 =</a:t>
                      </a:r>
                      <a:r>
                        <a:rPr lang="en-IN" sz="2000" b="0" baseline="0" dirty="0">
                          <a:effectLst/>
                        </a:rPr>
                        <a:t> 12/4 = 3.0</a:t>
                      </a:r>
                      <a:endParaRPr lang="en-IN" sz="20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855569447"/>
                  </a:ext>
                </a:extLst>
              </a:tr>
            </a:tbl>
          </a:graphicData>
        </a:graphic>
      </p:graphicFrame>
      <p:pic>
        <p:nvPicPr>
          <p:cNvPr id="8" name="Picture 7"/>
          <p:cNvPicPr>
            <a:picLocks noChangeAspect="1"/>
          </p:cNvPicPr>
          <p:nvPr/>
        </p:nvPicPr>
        <p:blipFill>
          <a:blip r:embed="rId3"/>
          <a:stretch>
            <a:fillRect/>
          </a:stretch>
        </p:blipFill>
        <p:spPr>
          <a:xfrm>
            <a:off x="5702875" y="4223781"/>
            <a:ext cx="2683547" cy="2389635"/>
          </a:xfrm>
          <a:prstGeom prst="rect">
            <a:avLst/>
          </a:prstGeom>
          <a:ln>
            <a:solidFill>
              <a:schemeClr val="tx1"/>
            </a:solidFill>
          </a:ln>
        </p:spPr>
      </p:pic>
      <p:graphicFrame>
        <p:nvGraphicFramePr>
          <p:cNvPr id="9" name="Table 8"/>
          <p:cNvGraphicFramePr>
            <a:graphicFrameLocks noGrp="1"/>
          </p:cNvGraphicFramePr>
          <p:nvPr>
            <p:extLst>
              <p:ext uri="{D42A27DB-BD31-4B8C-83A1-F6EECF244321}">
                <p14:modId xmlns:p14="http://schemas.microsoft.com/office/powerpoint/2010/main" val="2400357654"/>
              </p:ext>
            </p:extLst>
          </p:nvPr>
        </p:nvGraphicFramePr>
        <p:xfrm>
          <a:off x="4920343" y="1615691"/>
          <a:ext cx="3466079" cy="2438400"/>
        </p:xfrm>
        <a:graphic>
          <a:graphicData uri="http://schemas.openxmlformats.org/drawingml/2006/table">
            <a:tbl>
              <a:tblPr/>
              <a:tblGrid>
                <a:gridCol w="751838">
                  <a:extLst>
                    <a:ext uri="{9D8B030D-6E8A-4147-A177-3AD203B41FA5}">
                      <a16:colId xmlns:a16="http://schemas.microsoft.com/office/drawing/2014/main" val="2504427190"/>
                    </a:ext>
                  </a:extLst>
                </a:gridCol>
                <a:gridCol w="507496">
                  <a:extLst>
                    <a:ext uri="{9D8B030D-6E8A-4147-A177-3AD203B41FA5}">
                      <a16:colId xmlns:a16="http://schemas.microsoft.com/office/drawing/2014/main" val="2316254823"/>
                    </a:ext>
                  </a:extLst>
                </a:gridCol>
                <a:gridCol w="534337">
                  <a:extLst>
                    <a:ext uri="{9D8B030D-6E8A-4147-A177-3AD203B41FA5}">
                      <a16:colId xmlns:a16="http://schemas.microsoft.com/office/drawing/2014/main" val="868704571"/>
                    </a:ext>
                  </a:extLst>
                </a:gridCol>
                <a:gridCol w="617612">
                  <a:extLst>
                    <a:ext uri="{9D8B030D-6E8A-4147-A177-3AD203B41FA5}">
                      <a16:colId xmlns:a16="http://schemas.microsoft.com/office/drawing/2014/main" val="2146767844"/>
                    </a:ext>
                  </a:extLst>
                </a:gridCol>
                <a:gridCol w="478822">
                  <a:extLst>
                    <a:ext uri="{9D8B030D-6E8A-4147-A177-3AD203B41FA5}">
                      <a16:colId xmlns:a16="http://schemas.microsoft.com/office/drawing/2014/main" val="2495676925"/>
                    </a:ext>
                  </a:extLst>
                </a:gridCol>
                <a:gridCol w="575974">
                  <a:extLst>
                    <a:ext uri="{9D8B030D-6E8A-4147-A177-3AD203B41FA5}">
                      <a16:colId xmlns:a16="http://schemas.microsoft.com/office/drawing/2014/main" val="3873331301"/>
                    </a:ext>
                  </a:extLst>
                </a:gridCol>
              </a:tblGrid>
              <a:tr h="406205">
                <a:tc>
                  <a:txBody>
                    <a:bodyPr/>
                    <a:lstStyle/>
                    <a:p>
                      <a:pPr algn="l" fontAlgn="base"/>
                      <a:r>
                        <a:rPr lang="en-IN" sz="1800" b="1" dirty="0">
                          <a:solidFill>
                            <a:schemeClr val="bg1"/>
                          </a:solidFill>
                          <a:effectLst/>
                        </a:rPr>
                        <a:t>Name</a:t>
                      </a:r>
                      <a:endParaRPr lang="en-IN" sz="1800" b="0" dirty="0">
                        <a:solidFill>
                          <a:schemeClr val="bg1"/>
                        </a:solidFill>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l" fontAlgn="base"/>
                      <a:r>
                        <a:rPr lang="en-IN" sz="1800" b="1" dirty="0">
                          <a:solidFill>
                            <a:schemeClr val="bg1"/>
                          </a:solidFill>
                          <a:effectLst/>
                        </a:rPr>
                        <a:t>I1</a:t>
                      </a:r>
                      <a:endParaRPr lang="en-IN" sz="1800" b="0" dirty="0">
                        <a:solidFill>
                          <a:schemeClr val="bg1"/>
                        </a:solidFill>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l" fontAlgn="base"/>
                      <a:r>
                        <a:rPr lang="en-IN" sz="1800" b="1" dirty="0">
                          <a:solidFill>
                            <a:schemeClr val="bg1"/>
                          </a:solidFill>
                          <a:effectLst/>
                        </a:rPr>
                        <a:t>I2</a:t>
                      </a:r>
                      <a:endParaRPr lang="en-IN" sz="1800" b="0" dirty="0">
                        <a:solidFill>
                          <a:schemeClr val="bg1"/>
                        </a:solidFill>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l" fontAlgn="base"/>
                      <a:r>
                        <a:rPr lang="en-IN" sz="1800" b="1" dirty="0">
                          <a:solidFill>
                            <a:schemeClr val="bg1"/>
                          </a:solidFill>
                          <a:effectLst/>
                        </a:rPr>
                        <a:t>I3</a:t>
                      </a:r>
                      <a:endParaRPr lang="en-IN" sz="1800" b="0" dirty="0">
                        <a:solidFill>
                          <a:schemeClr val="bg1"/>
                        </a:solidFill>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l" fontAlgn="base"/>
                      <a:r>
                        <a:rPr lang="en-IN" sz="1800" b="1" dirty="0">
                          <a:solidFill>
                            <a:schemeClr val="bg1"/>
                          </a:solidFill>
                          <a:effectLst/>
                        </a:rPr>
                        <a:t>I4</a:t>
                      </a:r>
                      <a:endParaRPr lang="en-IN" sz="1800" b="0" dirty="0">
                        <a:solidFill>
                          <a:schemeClr val="bg1"/>
                        </a:solidFill>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l" fontAlgn="base"/>
                      <a:r>
                        <a:rPr lang="en-IN" sz="1800" b="1" dirty="0">
                          <a:solidFill>
                            <a:schemeClr val="bg1"/>
                          </a:solidFill>
                          <a:effectLst/>
                        </a:rPr>
                        <a:t>I5</a:t>
                      </a:r>
                      <a:endParaRPr lang="en-IN" sz="1800" b="0" dirty="0">
                        <a:solidFill>
                          <a:schemeClr val="bg1"/>
                        </a:solidFill>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433498621"/>
                  </a:ext>
                </a:extLst>
              </a:tr>
              <a:tr h="406205">
                <a:tc>
                  <a:txBody>
                    <a:bodyPr/>
                    <a:lstStyle/>
                    <a:p>
                      <a:pPr algn="l" fontAlgn="base"/>
                      <a:r>
                        <a:rPr lang="en-IN" sz="1800" b="1" dirty="0">
                          <a:effectLst/>
                        </a:rPr>
                        <a:t>Alice</a:t>
                      </a:r>
                      <a:endParaRPr lang="en-IN" sz="18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base"/>
                      <a:r>
                        <a:rPr lang="en-IN" sz="1800" b="0" dirty="0">
                          <a:effectLst/>
                        </a:rPr>
                        <a:t>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4</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4</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481187751"/>
                  </a:ext>
                </a:extLst>
              </a:tr>
              <a:tr h="406205">
                <a:tc>
                  <a:txBody>
                    <a:bodyPr/>
                    <a:lstStyle/>
                    <a:p>
                      <a:pPr algn="l" fontAlgn="base"/>
                      <a:r>
                        <a:rPr lang="en-IN" sz="1800" b="1" dirty="0">
                          <a:effectLst/>
                        </a:rPr>
                        <a:t>U1</a:t>
                      </a:r>
                      <a:endParaRPr lang="en-IN" sz="18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base"/>
                      <a:r>
                        <a:rPr lang="en-IN" sz="1800" b="0" dirty="0">
                          <a:effectLst/>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a:effectLst/>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19421570"/>
                  </a:ext>
                </a:extLst>
              </a:tr>
              <a:tr h="406205">
                <a:tc>
                  <a:txBody>
                    <a:bodyPr/>
                    <a:lstStyle/>
                    <a:p>
                      <a:pPr algn="l" fontAlgn="base"/>
                      <a:r>
                        <a:rPr lang="en-IN" sz="1800" b="1" dirty="0">
                          <a:effectLst/>
                        </a:rPr>
                        <a:t>U2</a:t>
                      </a:r>
                      <a:endParaRPr lang="en-IN" sz="18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base"/>
                      <a:r>
                        <a:rPr lang="en-IN" sz="1800" b="0" dirty="0">
                          <a:effectLst/>
                        </a:rPr>
                        <a:t>4</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a:effectLst/>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a:effectLst/>
                        </a:rPr>
                        <a:t>4</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a:effectLst/>
                        </a:rPr>
                        <a:t>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04280664"/>
                  </a:ext>
                </a:extLst>
              </a:tr>
              <a:tr h="406205">
                <a:tc>
                  <a:txBody>
                    <a:bodyPr/>
                    <a:lstStyle/>
                    <a:p>
                      <a:pPr algn="l" fontAlgn="base"/>
                      <a:r>
                        <a:rPr lang="en-IN" sz="1800" b="1" dirty="0">
                          <a:effectLst/>
                        </a:rPr>
                        <a:t>U3</a:t>
                      </a:r>
                      <a:endParaRPr lang="en-IN" sz="18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base"/>
                      <a:r>
                        <a:rPr lang="en-IN" sz="1800" b="0" dirty="0">
                          <a:effectLst/>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4</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55569447"/>
                  </a:ext>
                </a:extLst>
              </a:tr>
            </a:tbl>
          </a:graphicData>
        </a:graphic>
      </p:graphicFrame>
    </p:spTree>
    <p:extLst>
      <p:ext uri="{BB962C8B-B14F-4D97-AF65-F5344CB8AC3E}">
        <p14:creationId xmlns:p14="http://schemas.microsoft.com/office/powerpoint/2010/main" val="200552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Calculate new ratings:</a:t>
            </a:r>
          </a:p>
        </p:txBody>
      </p:sp>
      <mc:AlternateContent xmlns:mc="http://schemas.openxmlformats.org/markup-compatibility/2006" xmlns:a14="http://schemas.microsoft.com/office/drawing/2010/main">
        <mc:Choice Requires="a14">
          <p:sp>
            <p:nvSpPr>
              <p:cNvPr id="6" name="TextBox 5"/>
              <p:cNvSpPr txBox="1"/>
              <p:nvPr/>
            </p:nvSpPr>
            <p:spPr>
              <a:xfrm>
                <a:off x="180654" y="1041573"/>
                <a:ext cx="2951018" cy="615297"/>
              </a:xfrm>
              <a:prstGeom prst="rect">
                <a:avLst/>
              </a:prstGeom>
              <a:noFill/>
            </p:spPr>
            <p:txBody>
              <a:bodyPr wrap="square" lIns="0" tIns="0" rIns="0" bIns="0" rtlCol="0">
                <a:spAutoFit/>
              </a:bodyPr>
              <a:lstStyle/>
              <a:p>
                <a14:m>
                  <m:oMath xmlns:m="http://schemas.openxmlformats.org/officeDocument/2006/math">
                    <m:sSubSup>
                      <m:sSubSupPr>
                        <m:ctrlPr>
                          <a:rPr lang="en-IN" sz="3600" i="1" smtClean="0">
                            <a:latin typeface="Cambria Math" panose="02040503050406030204" pitchFamily="18" charset="0"/>
                          </a:rPr>
                        </m:ctrlPr>
                      </m:sSubSupPr>
                      <m:e>
                        <m:r>
                          <a:rPr lang="en-IN" sz="3600" b="0" i="1" smtClean="0">
                            <a:latin typeface="Cambria Math" panose="02040503050406030204" pitchFamily="18" charset="0"/>
                          </a:rPr>
                          <m:t>𝑟</m:t>
                        </m:r>
                      </m:e>
                      <m:sub>
                        <m:r>
                          <a:rPr lang="en-IN" sz="3600" b="0" i="1" smtClean="0">
                            <a:latin typeface="Cambria Math" panose="02040503050406030204" pitchFamily="18" charset="0"/>
                          </a:rPr>
                          <m:t>𝑖𝑝</m:t>
                        </m:r>
                      </m:sub>
                      <m:sup>
                        <m:r>
                          <a:rPr lang="en-IN" sz="3600" b="0" i="1" smtClean="0">
                            <a:latin typeface="Cambria Math" panose="02040503050406030204" pitchFamily="18" charset="0"/>
                          </a:rPr>
                          <m:t>′</m:t>
                        </m:r>
                      </m:sup>
                    </m:sSubSup>
                    <m:r>
                      <a:rPr lang="en-IN" sz="3600" b="0" i="1" smtClean="0">
                        <a:latin typeface="Cambria Math" panose="02040503050406030204" pitchFamily="18" charset="0"/>
                      </a:rPr>
                      <m:t>=</m:t>
                    </m:r>
                    <m:sSub>
                      <m:sSubPr>
                        <m:ctrlPr>
                          <a:rPr lang="en-IN" sz="3600" b="0" i="1" smtClean="0">
                            <a:latin typeface="Cambria Math" panose="02040503050406030204" pitchFamily="18" charset="0"/>
                          </a:rPr>
                        </m:ctrlPr>
                      </m:sSubPr>
                      <m:e>
                        <m:r>
                          <a:rPr lang="en-IN" sz="3600" b="0" i="1" smtClean="0">
                            <a:latin typeface="Cambria Math" panose="02040503050406030204" pitchFamily="18" charset="0"/>
                          </a:rPr>
                          <m:t>𝑟</m:t>
                        </m:r>
                      </m:e>
                      <m:sub>
                        <m:r>
                          <a:rPr lang="en-IN" sz="3600" b="0" i="1" smtClean="0">
                            <a:latin typeface="Cambria Math" panose="02040503050406030204" pitchFamily="18" charset="0"/>
                          </a:rPr>
                          <m:t>𝑖𝑝</m:t>
                        </m:r>
                      </m:sub>
                    </m:sSub>
                    <m:r>
                      <a:rPr lang="en-IN" sz="3600" i="1" dirty="0" smtClean="0">
                        <a:latin typeface="Cambria Math" panose="02040503050406030204" pitchFamily="18" charset="0"/>
                        <a:ea typeface="Cambria Math" panose="02040503050406030204" pitchFamily="18" charset="0"/>
                      </a:rPr>
                      <m:t>−</m:t>
                    </m:r>
                  </m:oMath>
                </a14:m>
                <a:r>
                  <a:rPr lang="en-IN" sz="3600" dirty="0"/>
                  <a:t> </a:t>
                </a:r>
                <a14:m>
                  <m:oMath xmlns:m="http://schemas.openxmlformats.org/officeDocument/2006/math">
                    <m:sSub>
                      <m:sSubPr>
                        <m:ctrlPr>
                          <a:rPr lang="en-IN" sz="3600" i="1" smtClean="0">
                            <a:latin typeface="Cambria Math" panose="02040503050406030204" pitchFamily="18" charset="0"/>
                          </a:rPr>
                        </m:ctrlPr>
                      </m:sSubPr>
                      <m:e>
                        <m:acc>
                          <m:accPr>
                            <m:chr m:val="̅"/>
                            <m:ctrlPr>
                              <a:rPr lang="en-IN" sz="3600" i="1" smtClean="0">
                                <a:latin typeface="Cambria Math" panose="02040503050406030204" pitchFamily="18" charset="0"/>
                              </a:rPr>
                            </m:ctrlPr>
                          </m:accPr>
                          <m:e>
                            <m:r>
                              <a:rPr lang="en-IN" sz="3600" b="0" i="1" smtClean="0">
                                <a:latin typeface="Cambria Math" panose="02040503050406030204" pitchFamily="18" charset="0"/>
                              </a:rPr>
                              <m:t>𝑟</m:t>
                            </m:r>
                          </m:e>
                        </m:acc>
                      </m:e>
                      <m:sub>
                        <m:r>
                          <a:rPr lang="en-IN" sz="3600" b="0" i="1" smtClean="0">
                            <a:latin typeface="Cambria Math" panose="02040503050406030204" pitchFamily="18" charset="0"/>
                          </a:rPr>
                          <m:t>𝑖</m:t>
                        </m:r>
                      </m:sub>
                    </m:sSub>
                  </m:oMath>
                </a14:m>
                <a:endParaRPr lang="en-IN"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180654" y="1041573"/>
                <a:ext cx="2951018" cy="615297"/>
              </a:xfrm>
              <a:prstGeom prst="rect">
                <a:avLst/>
              </a:prstGeom>
              <a:blipFill>
                <a:blip r:embed="rId2"/>
                <a:stretch>
                  <a:fillRect/>
                </a:stretch>
              </a:blipFill>
            </p:spPr>
            <p:txBody>
              <a:bodyPr/>
              <a:lstStyle/>
              <a:p>
                <a:r>
                  <a:rPr lang="en-IN">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3103246655"/>
              </p:ext>
            </p:extLst>
          </p:nvPr>
        </p:nvGraphicFramePr>
        <p:xfrm>
          <a:off x="180654" y="1940864"/>
          <a:ext cx="8713965" cy="3248355"/>
        </p:xfrm>
        <a:graphic>
          <a:graphicData uri="http://schemas.openxmlformats.org/drawingml/2006/table">
            <a:tbl>
              <a:tblPr/>
              <a:tblGrid>
                <a:gridCol w="804246">
                  <a:extLst>
                    <a:ext uri="{9D8B030D-6E8A-4147-A177-3AD203B41FA5}">
                      <a16:colId xmlns:a16="http://schemas.microsoft.com/office/drawing/2014/main" val="3894552513"/>
                    </a:ext>
                  </a:extLst>
                </a:gridCol>
                <a:gridCol w="2073284">
                  <a:extLst>
                    <a:ext uri="{9D8B030D-6E8A-4147-A177-3AD203B41FA5}">
                      <a16:colId xmlns:a16="http://schemas.microsoft.com/office/drawing/2014/main" val="1693454244"/>
                    </a:ext>
                  </a:extLst>
                </a:gridCol>
                <a:gridCol w="2158487">
                  <a:extLst>
                    <a:ext uri="{9D8B030D-6E8A-4147-A177-3AD203B41FA5}">
                      <a16:colId xmlns:a16="http://schemas.microsoft.com/office/drawing/2014/main" val="1531651395"/>
                    </a:ext>
                  </a:extLst>
                </a:gridCol>
                <a:gridCol w="1838505">
                  <a:extLst>
                    <a:ext uri="{9D8B030D-6E8A-4147-A177-3AD203B41FA5}">
                      <a16:colId xmlns:a16="http://schemas.microsoft.com/office/drawing/2014/main" val="302422255"/>
                    </a:ext>
                  </a:extLst>
                </a:gridCol>
                <a:gridCol w="1839443">
                  <a:extLst>
                    <a:ext uri="{9D8B030D-6E8A-4147-A177-3AD203B41FA5}">
                      <a16:colId xmlns:a16="http://schemas.microsoft.com/office/drawing/2014/main" val="3114424388"/>
                    </a:ext>
                  </a:extLst>
                </a:gridCol>
              </a:tblGrid>
              <a:tr h="529176">
                <a:tc>
                  <a:txBody>
                    <a:bodyPr/>
                    <a:lstStyle/>
                    <a:p>
                      <a:pPr algn="l" fontAlgn="base"/>
                      <a:r>
                        <a:rPr lang="en-IN" sz="2000" b="1" dirty="0">
                          <a:solidFill>
                            <a:schemeClr val="bg1"/>
                          </a:solidFill>
                          <a:effectLst/>
                        </a:rPr>
                        <a:t>Name</a:t>
                      </a:r>
                      <a:endParaRPr lang="en-IN" sz="2000" b="0" dirty="0">
                        <a:solidFill>
                          <a:schemeClr val="bg1"/>
                        </a:solidFill>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l" fontAlgn="base"/>
                      <a:r>
                        <a:rPr lang="en-IN" sz="2000" b="1" dirty="0">
                          <a:solidFill>
                            <a:schemeClr val="bg1"/>
                          </a:solidFill>
                          <a:effectLst/>
                        </a:rPr>
                        <a:t>I1</a:t>
                      </a:r>
                      <a:endParaRPr lang="en-IN" sz="2000" b="0" dirty="0">
                        <a:solidFill>
                          <a:schemeClr val="bg1"/>
                        </a:solidFill>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l" fontAlgn="base"/>
                      <a:r>
                        <a:rPr lang="en-IN" sz="2000" b="1" dirty="0">
                          <a:solidFill>
                            <a:schemeClr val="bg1"/>
                          </a:solidFill>
                          <a:effectLst/>
                        </a:rPr>
                        <a:t>I2</a:t>
                      </a:r>
                      <a:endParaRPr lang="en-IN" sz="2000" b="0" dirty="0">
                        <a:solidFill>
                          <a:schemeClr val="bg1"/>
                        </a:solidFill>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l" fontAlgn="base"/>
                      <a:r>
                        <a:rPr lang="en-IN" sz="2000" b="1" dirty="0">
                          <a:solidFill>
                            <a:schemeClr val="bg1"/>
                          </a:solidFill>
                          <a:effectLst/>
                        </a:rPr>
                        <a:t>I3</a:t>
                      </a:r>
                      <a:endParaRPr lang="en-IN" sz="2000" b="0" dirty="0">
                        <a:solidFill>
                          <a:schemeClr val="bg1"/>
                        </a:solidFill>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l" fontAlgn="base"/>
                      <a:r>
                        <a:rPr lang="en-IN" sz="2000" b="1" dirty="0">
                          <a:solidFill>
                            <a:schemeClr val="bg1"/>
                          </a:solidFill>
                          <a:effectLst/>
                        </a:rPr>
                        <a:t>i4</a:t>
                      </a:r>
                      <a:endParaRPr lang="en-IN" sz="2000" b="0" dirty="0">
                        <a:solidFill>
                          <a:schemeClr val="bg1"/>
                        </a:solidFill>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247072490"/>
                  </a:ext>
                </a:extLst>
              </a:tr>
              <a:tr h="591433">
                <a:tc>
                  <a:txBody>
                    <a:bodyPr/>
                    <a:lstStyle/>
                    <a:p>
                      <a:pPr algn="l" fontAlgn="base"/>
                      <a:r>
                        <a:rPr lang="en-IN" sz="2400" b="1" dirty="0">
                          <a:effectLst/>
                        </a:rPr>
                        <a:t>Alice</a:t>
                      </a:r>
                      <a:endParaRPr lang="en-IN" sz="24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ase"/>
                      <a:r>
                        <a:rPr lang="en-IN" sz="2400" b="0" dirty="0">
                          <a:effectLst/>
                        </a:rPr>
                        <a:t>5 – 3.5 =</a:t>
                      </a:r>
                      <a:r>
                        <a:rPr lang="en-IN" sz="2400" b="0" baseline="0" dirty="0">
                          <a:effectLst/>
                        </a:rPr>
                        <a:t> 1.5</a:t>
                      </a:r>
                      <a:endParaRPr lang="en-IN" sz="24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ase"/>
                      <a:r>
                        <a:rPr lang="en-IN" sz="2400" b="0" dirty="0">
                          <a:effectLst/>
                        </a:rPr>
                        <a:t>4 – 3.5 = 0.5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ase"/>
                      <a:r>
                        <a:rPr lang="en-IN" sz="2400" b="0" dirty="0">
                          <a:effectLst/>
                        </a:rPr>
                        <a:t>1 – 35 = -2.5 </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ase"/>
                      <a:r>
                        <a:rPr lang="en-IN" sz="2400" b="0" dirty="0">
                          <a:effectLst/>
                        </a:rPr>
                        <a:t>4 – 3.5 = 0.5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682080055"/>
                  </a:ext>
                </a:extLst>
              </a:tr>
              <a:tr h="596127">
                <a:tc>
                  <a:txBody>
                    <a:bodyPr/>
                    <a:lstStyle/>
                    <a:p>
                      <a:pPr algn="l" fontAlgn="base"/>
                      <a:r>
                        <a:rPr lang="en-IN" sz="2400" b="1" dirty="0">
                          <a:effectLst/>
                        </a:rPr>
                        <a:t>U1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ase"/>
                      <a:r>
                        <a:rPr lang="en-IN" sz="2400" b="0" dirty="0">
                          <a:effectLst/>
                        </a:rPr>
                        <a:t>3 – 2.25 = 0.75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ase"/>
                      <a:r>
                        <a:rPr lang="en-IN" sz="2400" b="0" dirty="0">
                          <a:effectLst/>
                        </a:rPr>
                        <a:t>1 – 2.25 = -1.25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ase"/>
                      <a:r>
                        <a:rPr lang="en-IN" sz="2400" b="0" dirty="0">
                          <a:effectLst/>
                        </a:rPr>
                        <a:t>2 – 2.25</a:t>
                      </a:r>
                      <a:r>
                        <a:rPr lang="en-IN" sz="2400" b="0" baseline="0" dirty="0">
                          <a:effectLst/>
                        </a:rPr>
                        <a:t> = 0.25</a:t>
                      </a:r>
                      <a:endParaRPr lang="en-IN" sz="24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ase"/>
                      <a:r>
                        <a:rPr lang="en-IN" sz="2400" b="0" dirty="0">
                          <a:effectLst/>
                        </a:rPr>
                        <a:t>3 – 2.25 = 0.75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695763840"/>
                  </a:ext>
                </a:extLst>
              </a:tr>
              <a:tr h="591433">
                <a:tc>
                  <a:txBody>
                    <a:bodyPr/>
                    <a:lstStyle/>
                    <a:p>
                      <a:pPr algn="l" fontAlgn="base"/>
                      <a:r>
                        <a:rPr lang="en-IN" sz="2400" b="1" dirty="0">
                          <a:effectLst/>
                        </a:rPr>
                        <a:t>U2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ase"/>
                      <a:r>
                        <a:rPr lang="en-IN" sz="2400" b="0" dirty="0">
                          <a:effectLst/>
                        </a:rPr>
                        <a:t>4 –</a:t>
                      </a:r>
                      <a:r>
                        <a:rPr lang="en-IN" sz="2400" b="0" baseline="0" dirty="0">
                          <a:effectLst/>
                        </a:rPr>
                        <a:t> 3.5 = 0.5</a:t>
                      </a:r>
                      <a:endParaRPr lang="en-IN" sz="24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ase"/>
                      <a:r>
                        <a:rPr lang="en-IN" sz="2400" b="0" dirty="0">
                          <a:effectLst/>
                        </a:rPr>
                        <a:t>3 –</a:t>
                      </a:r>
                      <a:r>
                        <a:rPr lang="en-IN" sz="2400" b="0" baseline="0" dirty="0">
                          <a:effectLst/>
                        </a:rPr>
                        <a:t> 3.5 =   -0.5 </a:t>
                      </a:r>
                      <a:endParaRPr lang="en-IN" sz="24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ase"/>
                      <a:r>
                        <a:rPr lang="en-IN" sz="2400" b="0" dirty="0">
                          <a:effectLst/>
                        </a:rPr>
                        <a:t>4–</a:t>
                      </a:r>
                      <a:r>
                        <a:rPr lang="en-IN" sz="2400" b="0" baseline="0" dirty="0">
                          <a:effectLst/>
                        </a:rPr>
                        <a:t> 3.5 = 0.5</a:t>
                      </a:r>
                      <a:endParaRPr lang="en-IN" sz="24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ase"/>
                      <a:r>
                        <a:rPr lang="en-IN" sz="2400" b="0" dirty="0">
                          <a:effectLst/>
                        </a:rPr>
                        <a:t>3–</a:t>
                      </a:r>
                      <a:r>
                        <a:rPr lang="en-IN" sz="2400" b="0" baseline="0" dirty="0">
                          <a:effectLst/>
                        </a:rPr>
                        <a:t> 3.5 =  -0.5</a:t>
                      </a:r>
                      <a:endParaRPr lang="en-IN" sz="24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72143155"/>
                  </a:ext>
                </a:extLst>
              </a:tr>
              <a:tr h="591433">
                <a:tc>
                  <a:txBody>
                    <a:bodyPr/>
                    <a:lstStyle/>
                    <a:p>
                      <a:pPr algn="l" fontAlgn="base"/>
                      <a:r>
                        <a:rPr lang="en-IN" sz="2400" b="1" dirty="0">
                          <a:effectLst/>
                        </a:rPr>
                        <a:t>U3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ase"/>
                      <a:r>
                        <a:rPr lang="en-IN" sz="2400" b="0" dirty="0">
                          <a:effectLst/>
                        </a:rPr>
                        <a:t>3 – 3  = 0</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IN" sz="2400" b="0" dirty="0">
                          <a:effectLst/>
                        </a:rPr>
                        <a:t>3– 3 = 0</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IN" sz="2400" b="0" dirty="0">
                          <a:effectLst/>
                        </a:rPr>
                        <a:t>1– 3 =</a:t>
                      </a:r>
                      <a:r>
                        <a:rPr lang="en-IN" sz="2400" b="0" baseline="0" dirty="0">
                          <a:effectLst/>
                        </a:rPr>
                        <a:t> -2 </a:t>
                      </a:r>
                      <a:endParaRPr lang="en-IN" sz="24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ase"/>
                      <a:r>
                        <a:rPr lang="en-IN" sz="2400" b="0" dirty="0">
                          <a:effectLst/>
                        </a:rPr>
                        <a:t>5 – 3  = 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4148141177"/>
                  </a:ext>
                </a:extLst>
              </a:tr>
            </a:tbl>
          </a:graphicData>
        </a:graphic>
      </p:graphicFrame>
    </p:spTree>
    <p:extLst>
      <p:ext uri="{BB962C8B-B14F-4D97-AF65-F5344CB8AC3E}">
        <p14:creationId xmlns:p14="http://schemas.microsoft.com/office/powerpoint/2010/main" val="385183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0" dirty="0">
                <a:solidFill>
                  <a:srgbClr val="273239"/>
                </a:solidFill>
                <a:latin typeface="Arial" panose="020B0604020202020204" pitchFamily="34" charset="0"/>
                <a:cs typeface="Arial" panose="020B0604020202020204" pitchFamily="34" charset="0"/>
              </a:rPr>
              <a:t>New rating matrix</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680751620"/>
              </p:ext>
            </p:extLst>
          </p:nvPr>
        </p:nvGraphicFramePr>
        <p:xfrm>
          <a:off x="271615" y="1435880"/>
          <a:ext cx="5264180" cy="2895600"/>
        </p:xfrm>
        <a:graphic>
          <a:graphicData uri="http://schemas.openxmlformats.org/drawingml/2006/table">
            <a:tbl>
              <a:tblPr/>
              <a:tblGrid>
                <a:gridCol w="1052836">
                  <a:extLst>
                    <a:ext uri="{9D8B030D-6E8A-4147-A177-3AD203B41FA5}">
                      <a16:colId xmlns:a16="http://schemas.microsoft.com/office/drawing/2014/main" val="2487607599"/>
                    </a:ext>
                  </a:extLst>
                </a:gridCol>
                <a:gridCol w="1052836">
                  <a:extLst>
                    <a:ext uri="{9D8B030D-6E8A-4147-A177-3AD203B41FA5}">
                      <a16:colId xmlns:a16="http://schemas.microsoft.com/office/drawing/2014/main" val="528717994"/>
                    </a:ext>
                  </a:extLst>
                </a:gridCol>
                <a:gridCol w="1052836">
                  <a:extLst>
                    <a:ext uri="{9D8B030D-6E8A-4147-A177-3AD203B41FA5}">
                      <a16:colId xmlns:a16="http://schemas.microsoft.com/office/drawing/2014/main" val="121747605"/>
                    </a:ext>
                  </a:extLst>
                </a:gridCol>
                <a:gridCol w="1052836">
                  <a:extLst>
                    <a:ext uri="{9D8B030D-6E8A-4147-A177-3AD203B41FA5}">
                      <a16:colId xmlns:a16="http://schemas.microsoft.com/office/drawing/2014/main" val="2823674307"/>
                    </a:ext>
                  </a:extLst>
                </a:gridCol>
                <a:gridCol w="1052836">
                  <a:extLst>
                    <a:ext uri="{9D8B030D-6E8A-4147-A177-3AD203B41FA5}">
                      <a16:colId xmlns:a16="http://schemas.microsoft.com/office/drawing/2014/main" val="555498617"/>
                    </a:ext>
                  </a:extLst>
                </a:gridCol>
              </a:tblGrid>
              <a:tr h="543899">
                <a:tc>
                  <a:txBody>
                    <a:bodyPr/>
                    <a:lstStyle/>
                    <a:p>
                      <a:pPr algn="l" fontAlgn="base"/>
                      <a:r>
                        <a:rPr lang="en-IN" sz="2400" b="1" dirty="0">
                          <a:effectLst/>
                        </a:rPr>
                        <a:t>Name</a:t>
                      </a:r>
                      <a:endParaRPr lang="en-IN" sz="24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ase"/>
                      <a:r>
                        <a:rPr lang="en-IN" sz="2400" b="0" dirty="0">
                          <a:effectLst/>
                        </a:rPr>
                        <a:t>I1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ase"/>
                      <a:r>
                        <a:rPr lang="en-IN" sz="2400" b="0" dirty="0">
                          <a:effectLst/>
                        </a:rPr>
                        <a:t>I2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ase"/>
                      <a:r>
                        <a:rPr lang="en-IN" sz="2400" b="0" dirty="0">
                          <a:effectLst/>
                        </a:rPr>
                        <a:t>I3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ase"/>
                      <a:r>
                        <a:rPr lang="en-IN" sz="2400" b="0" dirty="0">
                          <a:effectLst/>
                        </a:rPr>
                        <a:t>I4</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879042792"/>
                  </a:ext>
                </a:extLst>
              </a:tr>
              <a:tr h="0">
                <a:tc>
                  <a:txBody>
                    <a:bodyPr/>
                    <a:lstStyle/>
                    <a:p>
                      <a:pPr algn="l" fontAlgn="base"/>
                      <a:r>
                        <a:rPr lang="en-IN" sz="2400" b="1" dirty="0">
                          <a:effectLst/>
                        </a:rPr>
                        <a:t>Alice</a:t>
                      </a:r>
                      <a:endParaRPr lang="en-IN" sz="24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ase"/>
                      <a:r>
                        <a:rPr lang="en-IN" sz="2400" b="0">
                          <a:effectLst/>
                        </a:rPr>
                        <a:t>1.5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2400" b="0">
                          <a:effectLst/>
                        </a:rPr>
                        <a:t>0.5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2400" b="0" dirty="0">
                          <a:effectLst/>
                        </a:rPr>
                        <a:t>-2.5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2400" b="0" dirty="0">
                          <a:effectLst/>
                        </a:rPr>
                        <a:t>0.5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2342727"/>
                  </a:ext>
                </a:extLst>
              </a:tr>
              <a:tr h="543899">
                <a:tc>
                  <a:txBody>
                    <a:bodyPr/>
                    <a:lstStyle/>
                    <a:p>
                      <a:pPr algn="l" fontAlgn="base"/>
                      <a:r>
                        <a:rPr lang="en-IN" sz="2400" b="1" dirty="0">
                          <a:effectLst/>
                        </a:rPr>
                        <a:t>U1</a:t>
                      </a:r>
                      <a:endParaRPr lang="en-IN" sz="24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ase"/>
                      <a:r>
                        <a:rPr lang="en-IN" sz="2400" b="0">
                          <a:effectLst/>
                        </a:rPr>
                        <a:t>0.75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2400" b="0">
                          <a:effectLst/>
                        </a:rPr>
                        <a:t>-1.25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2400" b="0">
                          <a:effectLst/>
                        </a:rPr>
                        <a:t>-0.25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2400" b="0">
                          <a:effectLst/>
                        </a:rPr>
                        <a:t>0.75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245093"/>
                  </a:ext>
                </a:extLst>
              </a:tr>
              <a:tr h="543899">
                <a:tc>
                  <a:txBody>
                    <a:bodyPr/>
                    <a:lstStyle/>
                    <a:p>
                      <a:pPr algn="l" fontAlgn="base"/>
                      <a:r>
                        <a:rPr lang="en-IN" sz="2400" b="1" dirty="0">
                          <a:effectLst/>
                        </a:rPr>
                        <a:t>U2</a:t>
                      </a:r>
                      <a:endParaRPr lang="en-IN" sz="24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ase"/>
                      <a:r>
                        <a:rPr lang="en-IN" sz="2400" b="0">
                          <a:effectLst/>
                        </a:rPr>
                        <a:t>0.5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2400" b="0">
                          <a:effectLst/>
                        </a:rPr>
                        <a:t>-0.5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2400" b="0">
                          <a:effectLst/>
                        </a:rPr>
                        <a:t>0.5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2400" b="0">
                          <a:effectLst/>
                        </a:rPr>
                        <a:t>-0.5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985191"/>
                  </a:ext>
                </a:extLst>
              </a:tr>
              <a:tr h="543899">
                <a:tc>
                  <a:txBody>
                    <a:bodyPr/>
                    <a:lstStyle/>
                    <a:p>
                      <a:pPr algn="l" fontAlgn="base"/>
                      <a:r>
                        <a:rPr lang="en-IN" sz="2400" b="1" dirty="0">
                          <a:effectLst/>
                        </a:rPr>
                        <a:t>U3</a:t>
                      </a:r>
                      <a:endParaRPr lang="en-IN" sz="24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ase"/>
                      <a:r>
                        <a:rPr lang="en-IN" sz="2400" b="0" dirty="0">
                          <a:effectLst/>
                        </a:rPr>
                        <a:t>0</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2400" b="0">
                          <a:effectLst/>
                        </a:rPr>
                        <a:t>0</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2400" b="0">
                          <a:effectLst/>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2400" b="0" dirty="0">
                          <a:effectLst/>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655168"/>
                  </a:ext>
                </a:extLst>
              </a:tr>
            </a:tbl>
          </a:graphicData>
        </a:graphic>
      </p:graphicFrame>
    </p:spTree>
    <p:extLst>
      <p:ext uri="{BB962C8B-B14F-4D97-AF65-F5344CB8AC3E}">
        <p14:creationId xmlns:p14="http://schemas.microsoft.com/office/powerpoint/2010/main" val="2650205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2"/>
          </p:nvPr>
        </p:nvSpPr>
        <p:spPr>
          <a:xfrm>
            <a:off x="180654" y="1173985"/>
            <a:ext cx="8644692" cy="613252"/>
          </a:xfrm>
        </p:spPr>
        <p:txBody>
          <a:bodyPr/>
          <a:lstStyle/>
          <a:p>
            <a:pPr marL="0" indent="0">
              <a:buNone/>
            </a:pPr>
            <a:r>
              <a:rPr lang="en-US" dirty="0"/>
              <a:t>Calculating the similarity between Alice and all the other users.</a:t>
            </a:r>
            <a:endParaRPr lang="en-IN" dirty="0"/>
          </a:p>
        </p:txBody>
      </p:sp>
      <p:pic>
        <p:nvPicPr>
          <p:cNvPr id="4" name="Picture 3"/>
          <p:cNvPicPr>
            <a:picLocks noChangeAspect="1"/>
          </p:cNvPicPr>
          <p:nvPr/>
        </p:nvPicPr>
        <p:blipFill>
          <a:blip r:embed="rId2"/>
          <a:stretch>
            <a:fillRect/>
          </a:stretch>
        </p:blipFill>
        <p:spPr>
          <a:xfrm>
            <a:off x="180654" y="1787237"/>
            <a:ext cx="8634149" cy="3435926"/>
          </a:xfrm>
          <a:prstGeom prst="rect">
            <a:avLst/>
          </a:prstGeom>
          <a:ln>
            <a:solidFill>
              <a:schemeClr val="tx1"/>
            </a:solidFill>
          </a:ln>
        </p:spPr>
      </p:pic>
    </p:spTree>
    <p:extLst>
      <p:ext uri="{BB962C8B-B14F-4D97-AF65-F5344CB8AC3E}">
        <p14:creationId xmlns:p14="http://schemas.microsoft.com/office/powerpoint/2010/main" val="3527500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2"/>
          </p:nvPr>
        </p:nvSpPr>
        <p:spPr>
          <a:xfrm>
            <a:off x="180654" y="1101618"/>
            <a:ext cx="8768137" cy="657909"/>
          </a:xfrm>
        </p:spPr>
        <p:txBody>
          <a:bodyPr/>
          <a:lstStyle/>
          <a:p>
            <a:pPr marL="0" indent="0">
              <a:buNone/>
            </a:pPr>
            <a:r>
              <a:rPr lang="en-US" b="1" dirty="0"/>
              <a:t>Step</a:t>
            </a:r>
            <a:r>
              <a:rPr lang="en-US" dirty="0"/>
              <a:t> 2: Predicting the rating of the BBC News App,</a:t>
            </a:r>
            <a:endParaRPr lang="en-IN" dirty="0"/>
          </a:p>
        </p:txBody>
      </p:sp>
      <mc:AlternateContent xmlns:mc="http://schemas.openxmlformats.org/markup-compatibility/2006" xmlns:a14="http://schemas.microsoft.com/office/drawing/2010/main">
        <mc:Choice Requires="a14">
          <p:sp>
            <p:nvSpPr>
              <p:cNvPr id="5" name="TextBox 4"/>
              <p:cNvSpPr txBox="1"/>
              <p:nvPr/>
            </p:nvSpPr>
            <p:spPr>
              <a:xfrm>
                <a:off x="260044" y="1695164"/>
                <a:ext cx="8609355" cy="2306785"/>
              </a:xfrm>
              <a:prstGeom prst="rect">
                <a:avLst/>
              </a:prstGeom>
              <a:noFill/>
              <a:ln>
                <a:solidFill>
                  <a:schemeClr val="tx1"/>
                </a:solidFill>
              </a:ln>
            </p:spPr>
            <p:txBody>
              <a:bodyPr wrap="square" lIns="0" tIns="0" rIns="0" bIns="0" rtlCol="0">
                <a:spAutoFit/>
              </a:bodyPr>
              <a:lstStyle/>
              <a:p>
                <a14:m>
                  <m:oMath xmlns:m="http://schemas.openxmlformats.org/officeDocument/2006/math">
                    <m:r>
                      <a:rPr lang="en-IN" sz="3200" b="0" i="1" smtClean="0">
                        <a:latin typeface="Cambria Math" panose="02040503050406030204" pitchFamily="18" charset="0"/>
                      </a:rPr>
                      <m:t>𝑟</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𝐴𝑙𝑖𝑐𝑒</m:t>
                        </m:r>
                        <m:r>
                          <a:rPr lang="en-IN" sz="3200" b="0" i="1" smtClean="0">
                            <a:latin typeface="Cambria Math" panose="02040503050406030204" pitchFamily="18" charset="0"/>
                          </a:rPr>
                          <m:t>,</m:t>
                        </m:r>
                        <m:r>
                          <a:rPr lang="en-IN" sz="3200" b="0" i="1" smtClean="0">
                            <a:latin typeface="Cambria Math" panose="02040503050406030204" pitchFamily="18" charset="0"/>
                          </a:rPr>
                          <m:t>𝐼</m:t>
                        </m:r>
                        <m:r>
                          <a:rPr lang="en-IN" sz="3200" b="0" i="1" smtClean="0">
                            <a:latin typeface="Cambria Math" panose="02040503050406030204" pitchFamily="18" charset="0"/>
                          </a:rPr>
                          <m:t>5</m:t>
                        </m:r>
                      </m:e>
                    </m:d>
                    <m:r>
                      <a:rPr lang="en-IN" sz="3200" b="0" i="1" smtClean="0">
                        <a:latin typeface="Cambria Math" panose="02040503050406030204" pitchFamily="18" charset="0"/>
                      </a:rPr>
                      <m:t>=</m:t>
                    </m:r>
                    <m:sSub>
                      <m:sSubPr>
                        <m:ctrlPr>
                          <a:rPr lang="en-IN" sz="3200" i="1" smtClean="0">
                            <a:latin typeface="Cambria Math" panose="02040503050406030204" pitchFamily="18" charset="0"/>
                          </a:rPr>
                        </m:ctrlPr>
                      </m:sSubPr>
                      <m:e>
                        <m:acc>
                          <m:accPr>
                            <m:chr m:val="̅"/>
                            <m:ctrlPr>
                              <a:rPr lang="en-IN" sz="3200" i="1" smtClean="0">
                                <a:latin typeface="Cambria Math" panose="02040503050406030204" pitchFamily="18" charset="0"/>
                              </a:rPr>
                            </m:ctrlPr>
                          </m:accPr>
                          <m:e>
                            <m:r>
                              <a:rPr lang="en-IN" sz="3200" b="0" i="1" smtClean="0">
                                <a:latin typeface="Cambria Math" panose="02040503050406030204" pitchFamily="18" charset="0"/>
                              </a:rPr>
                              <m:t>𝑟</m:t>
                            </m:r>
                          </m:e>
                        </m:acc>
                      </m:e>
                      <m:sub>
                        <m:r>
                          <a:rPr lang="en-IN" sz="3200" b="0" i="1" smtClean="0">
                            <a:latin typeface="Cambria Math" panose="02040503050406030204" pitchFamily="18" charset="0"/>
                          </a:rPr>
                          <m:t>𝐴𝑙𝑖𝑐𝑒</m:t>
                        </m:r>
                      </m:sub>
                    </m:sSub>
                  </m:oMath>
                </a14:m>
                <a:r>
                  <a:rPr lang="en-IN" sz="3200" dirty="0"/>
                  <a:t>+</a:t>
                </a:r>
                <a14:m>
                  <m:oMath xmlns:m="http://schemas.openxmlformats.org/officeDocument/2006/math">
                    <m:f>
                      <m:fPr>
                        <m:ctrlPr>
                          <a:rPr lang="en-IN" sz="3200" i="1" dirty="0" smtClean="0">
                            <a:latin typeface="Cambria Math" panose="02040503050406030204" pitchFamily="18" charset="0"/>
                          </a:rPr>
                        </m:ctrlPr>
                      </m:fPr>
                      <m:num>
                        <m:d>
                          <m:dPr>
                            <m:begChr m:val="{"/>
                            <m:endChr m:val="}"/>
                            <m:ctrlPr>
                              <a:rPr lang="en-IN" sz="3200" i="1" dirty="0" smtClean="0">
                                <a:latin typeface="Cambria Math" panose="02040503050406030204" pitchFamily="18" charset="0"/>
                              </a:rPr>
                            </m:ctrlPr>
                          </m:dPr>
                          <m:e>
                            <m:eqArr>
                              <m:eqArrPr>
                                <m:ctrlPr>
                                  <a:rPr lang="en-IN" sz="3200" i="1" dirty="0">
                                    <a:latin typeface="Cambria Math" panose="02040503050406030204" pitchFamily="18" charset="0"/>
                                  </a:rPr>
                                </m:ctrlPr>
                              </m:eqArrPr>
                              <m:e>
                                <m:r>
                                  <a:rPr lang="en-IN" sz="3200" i="1" dirty="0">
                                    <a:latin typeface="Cambria Math" panose="02040503050406030204" pitchFamily="18" charset="0"/>
                                  </a:rPr>
                                  <m:t>(</m:t>
                                </m:r>
                                <m:r>
                                  <a:rPr lang="en-IN" sz="3200" i="1" dirty="0">
                                    <a:latin typeface="Cambria Math" panose="02040503050406030204" pitchFamily="18" charset="0"/>
                                  </a:rPr>
                                  <m:t>𝑠𝑖𝑚</m:t>
                                </m:r>
                                <m:d>
                                  <m:dPr>
                                    <m:ctrlPr>
                                      <a:rPr lang="en-IN" sz="3200" i="1" dirty="0">
                                        <a:latin typeface="Cambria Math" panose="02040503050406030204" pitchFamily="18" charset="0"/>
                                      </a:rPr>
                                    </m:ctrlPr>
                                  </m:dPr>
                                  <m:e>
                                    <m:r>
                                      <a:rPr lang="en-IN" sz="3200" i="1" dirty="0">
                                        <a:latin typeface="Cambria Math" panose="02040503050406030204" pitchFamily="18" charset="0"/>
                                      </a:rPr>
                                      <m:t>𝐴𝑙𝑖𝑐𝑒</m:t>
                                    </m:r>
                                    <m:r>
                                      <a:rPr lang="en-IN" sz="3200" i="1" dirty="0">
                                        <a:latin typeface="Cambria Math" panose="02040503050406030204" pitchFamily="18" charset="0"/>
                                      </a:rPr>
                                      <m:t>,</m:t>
                                    </m:r>
                                    <m:r>
                                      <a:rPr lang="en-IN" sz="3200" i="1" dirty="0">
                                        <a:latin typeface="Cambria Math" panose="02040503050406030204" pitchFamily="18" charset="0"/>
                                      </a:rPr>
                                      <m:t>𝑈</m:t>
                                    </m:r>
                                    <m:r>
                                      <a:rPr lang="en-IN" sz="3200" i="1" dirty="0">
                                        <a:latin typeface="Cambria Math" panose="02040503050406030204" pitchFamily="18" charset="0"/>
                                      </a:rPr>
                                      <m:t>1</m:t>
                                    </m:r>
                                  </m:e>
                                </m:d>
                                <m:r>
                                  <a:rPr lang="en-IN" sz="3200" i="1" dirty="0">
                                    <a:latin typeface="Cambria Math" panose="02040503050406030204" pitchFamily="18" charset="0"/>
                                  </a:rPr>
                                  <m:t>∗</m:t>
                                </m:r>
                                <m:d>
                                  <m:dPr>
                                    <m:ctrlPr>
                                      <a:rPr lang="en-IN" sz="3200" i="1" dirty="0">
                                        <a:latin typeface="Cambria Math" panose="02040503050406030204" pitchFamily="18" charset="0"/>
                                      </a:rPr>
                                    </m:ctrlPr>
                                  </m:dPr>
                                  <m:e>
                                    <m:sSub>
                                      <m:sSubPr>
                                        <m:ctrlPr>
                                          <a:rPr lang="en-IN" sz="3200" i="1" dirty="0">
                                            <a:latin typeface="Cambria Math" panose="02040503050406030204" pitchFamily="18" charset="0"/>
                                          </a:rPr>
                                        </m:ctrlPr>
                                      </m:sSubPr>
                                      <m:e>
                                        <m:r>
                                          <a:rPr lang="en-IN" sz="3200" i="1" dirty="0">
                                            <a:latin typeface="Cambria Math" panose="02040503050406030204" pitchFamily="18" charset="0"/>
                                          </a:rPr>
                                          <m:t>𝑟</m:t>
                                        </m:r>
                                      </m:e>
                                      <m:sub>
                                        <m:r>
                                          <a:rPr lang="en-IN" sz="3200" i="1" dirty="0">
                                            <a:latin typeface="Cambria Math" panose="02040503050406030204" pitchFamily="18" charset="0"/>
                                          </a:rPr>
                                          <m:t>𝑢</m:t>
                                        </m:r>
                                        <m:r>
                                          <a:rPr lang="en-IN" sz="3200" i="1" dirty="0">
                                            <a:latin typeface="Cambria Math" panose="02040503050406030204" pitchFamily="18" charset="0"/>
                                          </a:rPr>
                                          <m:t>1,</m:t>
                                        </m:r>
                                        <m:r>
                                          <a:rPr lang="en-IN" sz="3200" i="1" dirty="0">
                                            <a:latin typeface="Cambria Math" panose="02040503050406030204" pitchFamily="18" charset="0"/>
                                          </a:rPr>
                                          <m:t>𝐼</m:t>
                                        </m:r>
                                        <m:r>
                                          <a:rPr lang="en-IN" sz="3200" i="1" dirty="0">
                                            <a:latin typeface="Cambria Math" panose="02040503050406030204" pitchFamily="18" charset="0"/>
                                          </a:rPr>
                                          <m:t>5</m:t>
                                        </m:r>
                                      </m:sub>
                                    </m:sSub>
                                    <m:r>
                                      <a:rPr lang="en-IN" sz="3200" i="1" dirty="0">
                                        <a:latin typeface="Cambria Math" panose="02040503050406030204" pitchFamily="18" charset="0"/>
                                      </a:rPr>
                                      <m:t>−</m:t>
                                    </m:r>
                                    <m:sSub>
                                      <m:sSubPr>
                                        <m:ctrlPr>
                                          <a:rPr lang="en-IN" sz="3200" i="1" dirty="0">
                                            <a:latin typeface="Cambria Math" panose="02040503050406030204" pitchFamily="18" charset="0"/>
                                          </a:rPr>
                                        </m:ctrlPr>
                                      </m:sSubPr>
                                      <m:e>
                                        <m:acc>
                                          <m:accPr>
                                            <m:chr m:val="̅"/>
                                            <m:ctrlPr>
                                              <a:rPr lang="en-IN" sz="3200" i="1" dirty="0">
                                                <a:latin typeface="Cambria Math" panose="02040503050406030204" pitchFamily="18" charset="0"/>
                                              </a:rPr>
                                            </m:ctrlPr>
                                          </m:accPr>
                                          <m:e>
                                            <m:r>
                                              <a:rPr lang="en-IN" sz="3200" i="1" dirty="0">
                                                <a:latin typeface="Cambria Math" panose="02040503050406030204" pitchFamily="18" charset="0"/>
                                              </a:rPr>
                                              <m:t>𝑟</m:t>
                                            </m:r>
                                          </m:e>
                                        </m:acc>
                                      </m:e>
                                      <m:sub>
                                        <m:r>
                                          <a:rPr lang="en-IN" sz="3200" i="1" dirty="0">
                                            <a:latin typeface="Cambria Math" panose="02040503050406030204" pitchFamily="18" charset="0"/>
                                          </a:rPr>
                                          <m:t>𝑈</m:t>
                                        </m:r>
                                        <m:r>
                                          <a:rPr lang="en-IN" sz="3200" i="1" dirty="0">
                                            <a:latin typeface="Cambria Math" panose="02040503050406030204" pitchFamily="18" charset="0"/>
                                          </a:rPr>
                                          <m:t>1</m:t>
                                        </m:r>
                                      </m:sub>
                                    </m:sSub>
                                  </m:e>
                                </m:d>
                                <m:r>
                                  <a:rPr lang="en-IN" sz="3200" i="1" dirty="0">
                                    <a:latin typeface="Cambria Math" panose="02040503050406030204" pitchFamily="18" charset="0"/>
                                  </a:rPr>
                                  <m:t>)</m:t>
                                </m:r>
                              </m:e>
                              <m:e>
                                <m:r>
                                  <a:rPr lang="en-IN" sz="3200" i="1" dirty="0">
                                    <a:latin typeface="Cambria Math" panose="02040503050406030204" pitchFamily="18" charset="0"/>
                                  </a:rPr>
                                  <m:t>+</m:t>
                                </m:r>
                              </m:e>
                              <m:e>
                                <m:r>
                                  <a:rPr lang="en-IN" sz="3200" i="1" dirty="0">
                                    <a:latin typeface="Cambria Math" panose="02040503050406030204" pitchFamily="18" charset="0"/>
                                  </a:rPr>
                                  <m:t>(</m:t>
                                </m:r>
                                <m:r>
                                  <a:rPr lang="en-IN" sz="3200" i="1" dirty="0">
                                    <a:latin typeface="Cambria Math" panose="02040503050406030204" pitchFamily="18" charset="0"/>
                                  </a:rPr>
                                  <m:t>𝑠𝑖𝑚</m:t>
                                </m:r>
                                <m:d>
                                  <m:dPr>
                                    <m:ctrlPr>
                                      <a:rPr lang="en-IN" sz="3200" i="1" dirty="0">
                                        <a:latin typeface="Cambria Math" panose="02040503050406030204" pitchFamily="18" charset="0"/>
                                      </a:rPr>
                                    </m:ctrlPr>
                                  </m:dPr>
                                  <m:e>
                                    <m:r>
                                      <a:rPr lang="en-IN" sz="3200" i="1" dirty="0">
                                        <a:latin typeface="Cambria Math" panose="02040503050406030204" pitchFamily="18" charset="0"/>
                                      </a:rPr>
                                      <m:t>𝐴𝑙𝑖𝑐𝑒</m:t>
                                    </m:r>
                                    <m:r>
                                      <a:rPr lang="en-IN" sz="3200" i="1" dirty="0">
                                        <a:latin typeface="Cambria Math" panose="02040503050406030204" pitchFamily="18" charset="0"/>
                                      </a:rPr>
                                      <m:t>,</m:t>
                                    </m:r>
                                    <m:r>
                                      <a:rPr lang="en-IN" sz="3200" i="1" dirty="0">
                                        <a:latin typeface="Cambria Math" panose="02040503050406030204" pitchFamily="18" charset="0"/>
                                      </a:rPr>
                                      <m:t>𝑈</m:t>
                                    </m:r>
                                    <m:r>
                                      <a:rPr lang="en-IN" sz="3200" i="1" dirty="0">
                                        <a:latin typeface="Cambria Math" panose="02040503050406030204" pitchFamily="18" charset="0"/>
                                      </a:rPr>
                                      <m:t>2</m:t>
                                    </m:r>
                                  </m:e>
                                </m:d>
                                <m:r>
                                  <a:rPr lang="en-IN" sz="3200" i="1" dirty="0">
                                    <a:latin typeface="Cambria Math" panose="02040503050406030204" pitchFamily="18" charset="0"/>
                                  </a:rPr>
                                  <m:t>∗</m:t>
                                </m:r>
                                <m:d>
                                  <m:dPr>
                                    <m:ctrlPr>
                                      <a:rPr lang="en-IN" sz="3200" i="1" dirty="0">
                                        <a:latin typeface="Cambria Math" panose="02040503050406030204" pitchFamily="18" charset="0"/>
                                      </a:rPr>
                                    </m:ctrlPr>
                                  </m:dPr>
                                  <m:e>
                                    <m:sSub>
                                      <m:sSubPr>
                                        <m:ctrlPr>
                                          <a:rPr lang="en-IN" sz="3200" i="1" dirty="0">
                                            <a:latin typeface="Cambria Math" panose="02040503050406030204" pitchFamily="18" charset="0"/>
                                          </a:rPr>
                                        </m:ctrlPr>
                                      </m:sSubPr>
                                      <m:e>
                                        <m:r>
                                          <a:rPr lang="en-IN" sz="3200" i="1" dirty="0">
                                            <a:latin typeface="Cambria Math" panose="02040503050406030204" pitchFamily="18" charset="0"/>
                                          </a:rPr>
                                          <m:t>𝑟</m:t>
                                        </m:r>
                                      </m:e>
                                      <m:sub>
                                        <m:r>
                                          <a:rPr lang="en-IN" sz="3200" i="1" dirty="0">
                                            <a:latin typeface="Cambria Math" panose="02040503050406030204" pitchFamily="18" charset="0"/>
                                          </a:rPr>
                                          <m:t>𝑢</m:t>
                                        </m:r>
                                        <m:r>
                                          <a:rPr lang="en-IN" sz="3200" i="1" dirty="0">
                                            <a:latin typeface="Cambria Math" panose="02040503050406030204" pitchFamily="18" charset="0"/>
                                          </a:rPr>
                                          <m:t>2,</m:t>
                                        </m:r>
                                        <m:r>
                                          <a:rPr lang="en-IN" sz="3200" i="1" dirty="0">
                                            <a:latin typeface="Cambria Math" panose="02040503050406030204" pitchFamily="18" charset="0"/>
                                          </a:rPr>
                                          <m:t>𝐼</m:t>
                                        </m:r>
                                        <m:r>
                                          <a:rPr lang="en-IN" sz="3200" i="1" dirty="0">
                                            <a:latin typeface="Cambria Math" panose="02040503050406030204" pitchFamily="18" charset="0"/>
                                          </a:rPr>
                                          <m:t>5</m:t>
                                        </m:r>
                                      </m:sub>
                                    </m:sSub>
                                    <m:r>
                                      <a:rPr lang="en-IN" sz="3200" i="1" dirty="0">
                                        <a:latin typeface="Cambria Math" panose="02040503050406030204" pitchFamily="18" charset="0"/>
                                      </a:rPr>
                                      <m:t>−</m:t>
                                    </m:r>
                                    <m:sSub>
                                      <m:sSubPr>
                                        <m:ctrlPr>
                                          <a:rPr lang="en-IN" sz="3200" i="1" dirty="0">
                                            <a:latin typeface="Cambria Math" panose="02040503050406030204" pitchFamily="18" charset="0"/>
                                          </a:rPr>
                                        </m:ctrlPr>
                                      </m:sSubPr>
                                      <m:e>
                                        <m:acc>
                                          <m:accPr>
                                            <m:chr m:val="̅"/>
                                            <m:ctrlPr>
                                              <a:rPr lang="en-IN" sz="3200" i="1" dirty="0">
                                                <a:latin typeface="Cambria Math" panose="02040503050406030204" pitchFamily="18" charset="0"/>
                                              </a:rPr>
                                            </m:ctrlPr>
                                          </m:accPr>
                                          <m:e>
                                            <m:r>
                                              <a:rPr lang="en-IN" sz="3200" i="1" dirty="0">
                                                <a:latin typeface="Cambria Math" panose="02040503050406030204" pitchFamily="18" charset="0"/>
                                              </a:rPr>
                                              <m:t>𝑟</m:t>
                                            </m:r>
                                          </m:e>
                                        </m:acc>
                                      </m:e>
                                      <m:sub>
                                        <m:r>
                                          <a:rPr lang="en-IN" sz="3200" i="1" dirty="0">
                                            <a:latin typeface="Cambria Math" panose="02040503050406030204" pitchFamily="18" charset="0"/>
                                          </a:rPr>
                                          <m:t>𝑈</m:t>
                                        </m:r>
                                        <m:r>
                                          <a:rPr lang="en-IN" sz="3200" i="1" dirty="0">
                                            <a:latin typeface="Cambria Math" panose="02040503050406030204" pitchFamily="18" charset="0"/>
                                          </a:rPr>
                                          <m:t>2</m:t>
                                        </m:r>
                                      </m:sub>
                                    </m:sSub>
                                  </m:e>
                                </m:d>
                                <m:r>
                                  <a:rPr lang="en-IN" sz="3200" i="1" dirty="0">
                                    <a:latin typeface="Cambria Math" panose="02040503050406030204" pitchFamily="18" charset="0"/>
                                  </a:rPr>
                                  <m:t>)</m:t>
                                </m:r>
                              </m:e>
                              <m:e>
                                <m:r>
                                  <a:rPr lang="en-IN" sz="3200" i="1" dirty="0">
                                    <a:latin typeface="Cambria Math" panose="02040503050406030204" pitchFamily="18" charset="0"/>
                                  </a:rPr>
                                  <m:t>+</m:t>
                                </m:r>
                              </m:e>
                              <m:e>
                                <m:r>
                                  <a:rPr lang="en-IN" sz="3200" i="1" dirty="0">
                                    <a:latin typeface="Cambria Math" panose="02040503050406030204" pitchFamily="18" charset="0"/>
                                  </a:rPr>
                                  <m:t>(</m:t>
                                </m:r>
                                <m:r>
                                  <a:rPr lang="en-IN" sz="3200" i="1" dirty="0">
                                    <a:latin typeface="Cambria Math" panose="02040503050406030204" pitchFamily="18" charset="0"/>
                                  </a:rPr>
                                  <m:t>𝑠𝑖𝑚</m:t>
                                </m:r>
                                <m:d>
                                  <m:dPr>
                                    <m:ctrlPr>
                                      <a:rPr lang="en-IN" sz="3200" i="1" dirty="0">
                                        <a:latin typeface="Cambria Math" panose="02040503050406030204" pitchFamily="18" charset="0"/>
                                      </a:rPr>
                                    </m:ctrlPr>
                                  </m:dPr>
                                  <m:e>
                                    <m:r>
                                      <a:rPr lang="en-IN" sz="3200" i="1" dirty="0">
                                        <a:latin typeface="Cambria Math" panose="02040503050406030204" pitchFamily="18" charset="0"/>
                                      </a:rPr>
                                      <m:t>𝐴𝑙𝑖𝑐𝑒</m:t>
                                    </m:r>
                                    <m:r>
                                      <a:rPr lang="en-IN" sz="3200" i="1" dirty="0">
                                        <a:latin typeface="Cambria Math" panose="02040503050406030204" pitchFamily="18" charset="0"/>
                                      </a:rPr>
                                      <m:t>,</m:t>
                                    </m:r>
                                    <m:r>
                                      <a:rPr lang="en-IN" sz="3200" i="1" dirty="0">
                                        <a:latin typeface="Cambria Math" panose="02040503050406030204" pitchFamily="18" charset="0"/>
                                      </a:rPr>
                                      <m:t>𝑈</m:t>
                                    </m:r>
                                    <m:r>
                                      <a:rPr lang="en-IN" sz="3200" i="1" dirty="0">
                                        <a:latin typeface="Cambria Math" panose="02040503050406030204" pitchFamily="18" charset="0"/>
                                      </a:rPr>
                                      <m:t>3</m:t>
                                    </m:r>
                                  </m:e>
                                </m:d>
                                <m:r>
                                  <a:rPr lang="en-IN" sz="3200" i="1" dirty="0">
                                    <a:latin typeface="Cambria Math" panose="02040503050406030204" pitchFamily="18" charset="0"/>
                                  </a:rPr>
                                  <m:t>∗</m:t>
                                </m:r>
                                <m:d>
                                  <m:dPr>
                                    <m:ctrlPr>
                                      <a:rPr lang="en-IN" sz="3200" i="1" dirty="0">
                                        <a:latin typeface="Cambria Math" panose="02040503050406030204" pitchFamily="18" charset="0"/>
                                      </a:rPr>
                                    </m:ctrlPr>
                                  </m:dPr>
                                  <m:e>
                                    <m:sSub>
                                      <m:sSubPr>
                                        <m:ctrlPr>
                                          <a:rPr lang="en-IN" sz="3200" i="1" dirty="0">
                                            <a:latin typeface="Cambria Math" panose="02040503050406030204" pitchFamily="18" charset="0"/>
                                          </a:rPr>
                                        </m:ctrlPr>
                                      </m:sSubPr>
                                      <m:e>
                                        <m:r>
                                          <a:rPr lang="en-IN" sz="3200" i="1" dirty="0">
                                            <a:latin typeface="Cambria Math" panose="02040503050406030204" pitchFamily="18" charset="0"/>
                                          </a:rPr>
                                          <m:t>𝑟</m:t>
                                        </m:r>
                                      </m:e>
                                      <m:sub>
                                        <m:r>
                                          <a:rPr lang="en-IN" sz="3200" i="1" dirty="0">
                                            <a:latin typeface="Cambria Math" panose="02040503050406030204" pitchFamily="18" charset="0"/>
                                          </a:rPr>
                                          <m:t>𝑢</m:t>
                                        </m:r>
                                        <m:r>
                                          <a:rPr lang="en-IN" sz="3200" i="1" dirty="0">
                                            <a:latin typeface="Cambria Math" panose="02040503050406030204" pitchFamily="18" charset="0"/>
                                          </a:rPr>
                                          <m:t>3,</m:t>
                                        </m:r>
                                        <m:r>
                                          <a:rPr lang="en-IN" sz="3200" i="1" dirty="0">
                                            <a:latin typeface="Cambria Math" panose="02040503050406030204" pitchFamily="18" charset="0"/>
                                          </a:rPr>
                                          <m:t>𝐼</m:t>
                                        </m:r>
                                        <m:r>
                                          <a:rPr lang="en-IN" sz="3200" i="1" dirty="0">
                                            <a:latin typeface="Cambria Math" panose="02040503050406030204" pitchFamily="18" charset="0"/>
                                          </a:rPr>
                                          <m:t>5</m:t>
                                        </m:r>
                                      </m:sub>
                                    </m:sSub>
                                    <m:r>
                                      <a:rPr lang="en-IN" sz="3200" i="1" dirty="0">
                                        <a:latin typeface="Cambria Math" panose="02040503050406030204" pitchFamily="18" charset="0"/>
                                      </a:rPr>
                                      <m:t>−</m:t>
                                    </m:r>
                                    <m:sSub>
                                      <m:sSubPr>
                                        <m:ctrlPr>
                                          <a:rPr lang="en-IN" sz="3200" i="1" dirty="0">
                                            <a:latin typeface="Cambria Math" panose="02040503050406030204" pitchFamily="18" charset="0"/>
                                          </a:rPr>
                                        </m:ctrlPr>
                                      </m:sSubPr>
                                      <m:e>
                                        <m:acc>
                                          <m:accPr>
                                            <m:chr m:val="̅"/>
                                            <m:ctrlPr>
                                              <a:rPr lang="en-IN" sz="3200" i="1" dirty="0">
                                                <a:latin typeface="Cambria Math" panose="02040503050406030204" pitchFamily="18" charset="0"/>
                                              </a:rPr>
                                            </m:ctrlPr>
                                          </m:accPr>
                                          <m:e>
                                            <m:r>
                                              <a:rPr lang="en-IN" sz="3200" i="1" dirty="0">
                                                <a:latin typeface="Cambria Math" panose="02040503050406030204" pitchFamily="18" charset="0"/>
                                              </a:rPr>
                                              <m:t>𝑟</m:t>
                                            </m:r>
                                          </m:e>
                                        </m:acc>
                                      </m:e>
                                      <m:sub>
                                        <m:r>
                                          <a:rPr lang="en-IN" sz="3200" i="1" dirty="0">
                                            <a:latin typeface="Cambria Math" panose="02040503050406030204" pitchFamily="18" charset="0"/>
                                          </a:rPr>
                                          <m:t>𝑈</m:t>
                                        </m:r>
                                        <m:r>
                                          <a:rPr lang="en-IN" sz="3200" i="1" dirty="0">
                                            <a:latin typeface="Cambria Math" panose="02040503050406030204" pitchFamily="18" charset="0"/>
                                          </a:rPr>
                                          <m:t>3</m:t>
                                        </m:r>
                                      </m:sub>
                                    </m:sSub>
                                  </m:e>
                                </m:d>
                                <m:r>
                                  <a:rPr lang="en-IN" sz="3200" i="1" dirty="0">
                                    <a:latin typeface="Cambria Math" panose="02040503050406030204" pitchFamily="18" charset="0"/>
                                  </a:rPr>
                                  <m:t>)</m:t>
                                </m:r>
                              </m:e>
                            </m:eqArr>
                          </m:e>
                        </m:d>
                      </m:num>
                      <m:den>
                        <m:d>
                          <m:dPr>
                            <m:begChr m:val="|"/>
                            <m:endChr m:val="|"/>
                            <m:ctrlPr>
                              <a:rPr lang="en-IN" sz="3200" i="1" dirty="0" smtClean="0">
                                <a:latin typeface="Cambria Math" panose="02040503050406030204" pitchFamily="18" charset="0"/>
                              </a:rPr>
                            </m:ctrlPr>
                          </m:dPr>
                          <m:e>
                            <m:r>
                              <a:rPr lang="en-IN" sz="3200" b="0" i="1" dirty="0" smtClean="0">
                                <a:latin typeface="Cambria Math" panose="02040503050406030204" pitchFamily="18" charset="0"/>
                              </a:rPr>
                              <m:t>𝑟</m:t>
                            </m:r>
                            <m:r>
                              <a:rPr lang="en-IN" sz="3200" b="0" i="1" dirty="0" smtClean="0">
                                <a:latin typeface="Cambria Math" panose="02040503050406030204" pitchFamily="18" charset="0"/>
                              </a:rPr>
                              <m:t>(</m:t>
                            </m:r>
                            <m:r>
                              <a:rPr lang="en-IN" sz="3200" b="0" i="1" dirty="0" smtClean="0">
                                <a:latin typeface="Cambria Math" panose="02040503050406030204" pitchFamily="18" charset="0"/>
                              </a:rPr>
                              <m:t>𝑈</m:t>
                            </m:r>
                            <m:r>
                              <a:rPr lang="en-IN" sz="3200" b="0" i="1" dirty="0" smtClean="0">
                                <a:latin typeface="Cambria Math" panose="02040503050406030204" pitchFamily="18" charset="0"/>
                              </a:rPr>
                              <m:t>1,</m:t>
                            </m:r>
                            <m:r>
                              <a:rPr lang="en-IN" sz="3200" b="0" i="1" dirty="0" smtClean="0">
                                <a:latin typeface="Cambria Math" panose="02040503050406030204" pitchFamily="18" charset="0"/>
                              </a:rPr>
                              <m:t>𝐼</m:t>
                            </m:r>
                            <m:r>
                              <a:rPr lang="en-IN" sz="3200" b="0" i="1" dirty="0" smtClean="0">
                                <a:latin typeface="Cambria Math" panose="02040503050406030204" pitchFamily="18" charset="0"/>
                              </a:rPr>
                              <m:t>5)</m:t>
                            </m:r>
                          </m:e>
                        </m:d>
                        <m:r>
                          <a:rPr lang="en-IN" sz="3200" b="0" i="1" dirty="0" smtClean="0">
                            <a:latin typeface="Cambria Math" panose="02040503050406030204" pitchFamily="18" charset="0"/>
                          </a:rPr>
                          <m:t>+</m:t>
                        </m:r>
                        <m:d>
                          <m:dPr>
                            <m:begChr m:val="|"/>
                            <m:endChr m:val="|"/>
                            <m:ctrlPr>
                              <a:rPr lang="en-IN" sz="3200" i="1" dirty="0">
                                <a:latin typeface="Cambria Math" panose="02040503050406030204" pitchFamily="18" charset="0"/>
                              </a:rPr>
                            </m:ctrlPr>
                          </m:dPr>
                          <m:e>
                            <m:r>
                              <a:rPr lang="en-IN" sz="3200" i="1" dirty="0">
                                <a:latin typeface="Cambria Math" panose="02040503050406030204" pitchFamily="18" charset="0"/>
                              </a:rPr>
                              <m:t>𝑟</m:t>
                            </m:r>
                            <m:r>
                              <a:rPr lang="en-IN" sz="3200" i="1" dirty="0">
                                <a:latin typeface="Cambria Math" panose="02040503050406030204" pitchFamily="18" charset="0"/>
                              </a:rPr>
                              <m:t>(</m:t>
                            </m:r>
                            <m:r>
                              <a:rPr lang="en-IN" sz="3200" i="1" dirty="0">
                                <a:latin typeface="Cambria Math" panose="02040503050406030204" pitchFamily="18" charset="0"/>
                              </a:rPr>
                              <m:t>𝑈</m:t>
                            </m:r>
                            <m:r>
                              <a:rPr lang="en-IN" sz="3200" i="1" dirty="0">
                                <a:latin typeface="Cambria Math" panose="02040503050406030204" pitchFamily="18" charset="0"/>
                              </a:rPr>
                              <m:t>1,</m:t>
                            </m:r>
                            <m:r>
                              <a:rPr lang="en-IN" sz="3200" i="1" dirty="0">
                                <a:latin typeface="Cambria Math" panose="02040503050406030204" pitchFamily="18" charset="0"/>
                              </a:rPr>
                              <m:t>𝐼</m:t>
                            </m:r>
                            <m:r>
                              <a:rPr lang="en-IN" sz="3200" i="1" dirty="0">
                                <a:latin typeface="Cambria Math" panose="02040503050406030204" pitchFamily="18" charset="0"/>
                              </a:rPr>
                              <m:t>5)</m:t>
                            </m:r>
                          </m:e>
                        </m:d>
                        <m:r>
                          <a:rPr lang="en-IN" sz="3200" b="0" i="1" dirty="0" smtClean="0">
                            <a:latin typeface="Cambria Math" panose="02040503050406030204" pitchFamily="18" charset="0"/>
                          </a:rPr>
                          <m:t>+</m:t>
                        </m:r>
                        <m:d>
                          <m:dPr>
                            <m:begChr m:val="|"/>
                            <m:endChr m:val="|"/>
                            <m:ctrlPr>
                              <a:rPr lang="en-IN" sz="3200" i="1" dirty="0">
                                <a:latin typeface="Cambria Math" panose="02040503050406030204" pitchFamily="18" charset="0"/>
                              </a:rPr>
                            </m:ctrlPr>
                          </m:dPr>
                          <m:e>
                            <m:r>
                              <a:rPr lang="en-IN" sz="3200" i="1" dirty="0">
                                <a:latin typeface="Cambria Math" panose="02040503050406030204" pitchFamily="18" charset="0"/>
                              </a:rPr>
                              <m:t>𝑟</m:t>
                            </m:r>
                            <m:r>
                              <a:rPr lang="en-IN" sz="3200" i="1" dirty="0">
                                <a:latin typeface="Cambria Math" panose="02040503050406030204" pitchFamily="18" charset="0"/>
                              </a:rPr>
                              <m:t>(</m:t>
                            </m:r>
                            <m:r>
                              <a:rPr lang="en-IN" sz="3200" i="1" dirty="0">
                                <a:latin typeface="Cambria Math" panose="02040503050406030204" pitchFamily="18" charset="0"/>
                              </a:rPr>
                              <m:t>𝑈</m:t>
                            </m:r>
                            <m:r>
                              <a:rPr lang="en-IN" sz="3200" i="1" dirty="0">
                                <a:latin typeface="Cambria Math" panose="02040503050406030204" pitchFamily="18" charset="0"/>
                              </a:rPr>
                              <m:t>1,</m:t>
                            </m:r>
                            <m:r>
                              <a:rPr lang="en-IN" sz="3200" i="1" dirty="0">
                                <a:latin typeface="Cambria Math" panose="02040503050406030204" pitchFamily="18" charset="0"/>
                              </a:rPr>
                              <m:t>𝐼</m:t>
                            </m:r>
                            <m:r>
                              <a:rPr lang="en-IN" sz="3200" i="1" dirty="0">
                                <a:latin typeface="Cambria Math" panose="02040503050406030204" pitchFamily="18" charset="0"/>
                              </a:rPr>
                              <m:t>5)</m:t>
                            </m:r>
                          </m:e>
                        </m:d>
                      </m:den>
                    </m:f>
                  </m:oMath>
                </a14:m>
                <a:endParaRPr lang="en-IN"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260044" y="1695164"/>
                <a:ext cx="8609355" cy="2306785"/>
              </a:xfrm>
              <a:prstGeom prst="rect">
                <a:avLst/>
              </a:prstGeom>
              <a:blipFill>
                <a:blip r:embed="rId2"/>
                <a:stretch>
                  <a:fillRect b="-2895"/>
                </a:stretch>
              </a:blipFill>
              <a:ln>
                <a:solidFill>
                  <a:schemeClr val="tx1"/>
                </a:solidFill>
              </a:ln>
            </p:spPr>
            <p:txBody>
              <a:bodyPr/>
              <a:lstStyle/>
              <a:p>
                <a:r>
                  <a:rPr lang="en-IN">
                    <a:noFill/>
                  </a:rPr>
                  <a:t> </a:t>
                </a:r>
              </a:p>
            </p:txBody>
          </p:sp>
        </mc:Fallback>
      </mc:AlternateContent>
      <p:pic>
        <p:nvPicPr>
          <p:cNvPr id="6" name="Picture 5"/>
          <p:cNvPicPr>
            <a:picLocks noChangeAspect="1"/>
          </p:cNvPicPr>
          <p:nvPr/>
        </p:nvPicPr>
        <p:blipFill>
          <a:blip r:embed="rId3"/>
          <a:stretch>
            <a:fillRect/>
          </a:stretch>
        </p:blipFill>
        <p:spPr>
          <a:xfrm>
            <a:off x="260044" y="4224944"/>
            <a:ext cx="8515350" cy="1228725"/>
          </a:xfrm>
          <a:prstGeom prst="rect">
            <a:avLst/>
          </a:prstGeom>
          <a:ln>
            <a:solidFill>
              <a:schemeClr val="tx1"/>
            </a:solidFill>
          </a:ln>
        </p:spPr>
      </p:pic>
      <p:sp>
        <p:nvSpPr>
          <p:cNvPr id="7" name="Rectangle 6"/>
          <p:cNvSpPr/>
          <p:nvPr/>
        </p:nvSpPr>
        <p:spPr>
          <a:xfrm>
            <a:off x="260044" y="5676664"/>
            <a:ext cx="8515350" cy="830997"/>
          </a:xfrm>
          <a:prstGeom prst="rect">
            <a:avLst/>
          </a:prstGeom>
          <a:solidFill>
            <a:schemeClr val="accent5">
              <a:lumMod val="40000"/>
              <a:lumOff val="60000"/>
            </a:schemeClr>
          </a:solidFill>
        </p:spPr>
        <p:txBody>
          <a:bodyPr wrap="square">
            <a:spAutoFit/>
          </a:bodyPr>
          <a:lstStyle/>
          <a:p>
            <a:r>
              <a:rPr lang="en-US" sz="2400" dirty="0">
                <a:latin typeface="Arial" panose="020B0604020202020204" pitchFamily="34" charset="0"/>
              </a:rPr>
              <a:t>If the threshold rating is assumed as 3.5, I5 can be </a:t>
            </a:r>
            <a:r>
              <a:rPr lang="en-US" sz="2400" b="1" dirty="0">
                <a:solidFill>
                  <a:srgbClr val="FF0000"/>
                </a:solidFill>
                <a:latin typeface="Arial" panose="020B0604020202020204" pitchFamily="34" charset="0"/>
              </a:rPr>
              <a:t>**********</a:t>
            </a:r>
            <a:r>
              <a:rPr lang="en-US" sz="2400" dirty="0">
                <a:latin typeface="Arial" panose="020B0604020202020204" pitchFamily="34" charset="0"/>
              </a:rPr>
              <a:t> Alice</a:t>
            </a:r>
            <a:endParaRPr lang="en-IN" sz="2400" dirty="0"/>
          </a:p>
        </p:txBody>
      </p:sp>
    </p:spTree>
    <p:extLst>
      <p:ext uri="{BB962C8B-B14F-4D97-AF65-F5344CB8AC3E}">
        <p14:creationId xmlns:p14="http://schemas.microsoft.com/office/powerpoint/2010/main" val="3443897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Item-Based Collaborative Filtering</a:t>
            </a:r>
            <a:endParaRPr lang="en-IN" dirty="0"/>
          </a:p>
        </p:txBody>
      </p:sp>
      <p:sp>
        <p:nvSpPr>
          <p:cNvPr id="3" name="Content Placeholder 2"/>
          <p:cNvSpPr>
            <a:spLocks noGrp="1"/>
          </p:cNvSpPr>
          <p:nvPr>
            <p:ph sz="half" idx="2"/>
          </p:nvPr>
        </p:nvSpPr>
        <p:spPr>
          <a:xfrm>
            <a:off x="180653" y="1173983"/>
            <a:ext cx="8768137" cy="3162489"/>
          </a:xfrm>
        </p:spPr>
        <p:txBody>
          <a:bodyPr/>
          <a:lstStyle/>
          <a:p>
            <a:r>
              <a:rPr lang="en-US" b="1" dirty="0"/>
              <a:t>Item to Item Similarity: </a:t>
            </a:r>
          </a:p>
          <a:p>
            <a:r>
              <a:rPr lang="en-US" dirty="0"/>
              <a:t>The very first step is to build the model by finding similarity between all the item pairs. </a:t>
            </a:r>
          </a:p>
          <a:p>
            <a:r>
              <a:rPr lang="en-US" dirty="0"/>
              <a:t>The similarity between item pairs can be found in different ways. </a:t>
            </a:r>
          </a:p>
          <a:p>
            <a:r>
              <a:rPr lang="en-US" dirty="0"/>
              <a:t>One of the most common methods is to use cosine similarity.</a:t>
            </a:r>
          </a:p>
          <a:p>
            <a:r>
              <a:rPr lang="en-US" dirty="0"/>
              <a:t>Formula for Cosine Similarity:</a:t>
            </a:r>
            <a:endParaRPr lang="en-IN" dirty="0"/>
          </a:p>
        </p:txBody>
      </p:sp>
      <p:pic>
        <p:nvPicPr>
          <p:cNvPr id="4" name="Picture 3"/>
          <p:cNvPicPr>
            <a:picLocks noChangeAspect="1"/>
          </p:cNvPicPr>
          <p:nvPr/>
        </p:nvPicPr>
        <p:blipFill>
          <a:blip r:embed="rId2"/>
          <a:stretch>
            <a:fillRect/>
          </a:stretch>
        </p:blipFill>
        <p:spPr>
          <a:xfrm>
            <a:off x="2084617" y="4305203"/>
            <a:ext cx="4200525" cy="895350"/>
          </a:xfrm>
          <a:prstGeom prst="rect">
            <a:avLst/>
          </a:prstGeom>
          <a:ln>
            <a:solidFill>
              <a:schemeClr val="tx1"/>
            </a:solidFill>
          </a:ln>
        </p:spPr>
      </p:pic>
    </p:spTree>
    <p:extLst>
      <p:ext uri="{BB962C8B-B14F-4D97-AF65-F5344CB8AC3E}">
        <p14:creationId xmlns:p14="http://schemas.microsoft.com/office/powerpoint/2010/main" val="83532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Computation</a:t>
            </a:r>
            <a:endParaRPr lang="en-IN" dirty="0"/>
          </a:p>
        </p:txBody>
      </p:sp>
      <p:sp>
        <p:nvSpPr>
          <p:cNvPr id="3" name="Content Placeholder 2"/>
          <p:cNvSpPr>
            <a:spLocks noGrp="1"/>
          </p:cNvSpPr>
          <p:nvPr>
            <p:ph sz="half" idx="2"/>
          </p:nvPr>
        </p:nvSpPr>
        <p:spPr>
          <a:xfrm>
            <a:off x="180654" y="1339852"/>
            <a:ext cx="8478438" cy="3176729"/>
          </a:xfrm>
          <a:ln>
            <a:solidFill>
              <a:schemeClr val="tx1"/>
            </a:solidFill>
          </a:ln>
        </p:spPr>
        <p:txBody>
          <a:bodyPr/>
          <a:lstStyle/>
          <a:p>
            <a:pPr>
              <a:buFont typeface="Wingdings" panose="05000000000000000000" pitchFamily="2" charset="2"/>
              <a:buChar char="q"/>
            </a:pPr>
            <a:r>
              <a:rPr lang="en-US" sz="2200" dirty="0"/>
              <a:t>The second stage involves executing a recommendation system. </a:t>
            </a:r>
          </a:p>
          <a:p>
            <a:pPr>
              <a:buFont typeface="Wingdings" panose="05000000000000000000" pitchFamily="2" charset="2"/>
              <a:buChar char="q"/>
            </a:pPr>
            <a:r>
              <a:rPr lang="en-US" sz="2200" dirty="0"/>
              <a:t>It uses the items (already rated by the user) that are most similar to the missing item to generate rating. </a:t>
            </a:r>
          </a:p>
          <a:p>
            <a:pPr>
              <a:buFont typeface="Wingdings" panose="05000000000000000000" pitchFamily="2" charset="2"/>
              <a:buChar char="q"/>
            </a:pPr>
            <a:r>
              <a:rPr lang="en-US" sz="2200" dirty="0"/>
              <a:t>Try to generate predictions based on the ratings of similar products. </a:t>
            </a:r>
          </a:p>
          <a:p>
            <a:pPr>
              <a:buFont typeface="Wingdings" panose="05000000000000000000" pitchFamily="2" charset="2"/>
              <a:buChar char="q"/>
            </a:pPr>
            <a:r>
              <a:rPr lang="en-US" sz="2200" dirty="0"/>
              <a:t>Computing the rating for a particular item using weighted sum of the ratings of the other similar products.</a:t>
            </a:r>
            <a:endParaRPr lang="en-IN" sz="2200" dirty="0"/>
          </a:p>
        </p:txBody>
      </p:sp>
      <p:pic>
        <p:nvPicPr>
          <p:cNvPr id="4" name="Picture 3"/>
          <p:cNvPicPr>
            <a:picLocks noChangeAspect="1"/>
          </p:cNvPicPr>
          <p:nvPr/>
        </p:nvPicPr>
        <p:blipFill>
          <a:blip r:embed="rId2"/>
          <a:stretch>
            <a:fillRect/>
          </a:stretch>
        </p:blipFill>
        <p:spPr>
          <a:xfrm>
            <a:off x="180654" y="4862004"/>
            <a:ext cx="8478438" cy="1554092"/>
          </a:xfrm>
          <a:prstGeom prst="rect">
            <a:avLst/>
          </a:prstGeom>
          <a:ln>
            <a:solidFill>
              <a:schemeClr val="tx1"/>
            </a:solidFill>
          </a:ln>
        </p:spPr>
      </p:pic>
    </p:spTree>
    <p:extLst>
      <p:ext uri="{BB962C8B-B14F-4D97-AF65-F5344CB8AC3E}">
        <p14:creationId xmlns:p14="http://schemas.microsoft.com/office/powerpoint/2010/main" val="373769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sz="half" idx="2"/>
          </p:nvPr>
        </p:nvSpPr>
        <p:spPr>
          <a:xfrm>
            <a:off x="180653" y="1173984"/>
            <a:ext cx="8768137" cy="2192671"/>
          </a:xfrm>
          <a:ln>
            <a:solidFill>
              <a:schemeClr val="tx1"/>
            </a:solidFill>
          </a:ln>
        </p:spPr>
        <p:txBody>
          <a:bodyPr/>
          <a:lstStyle/>
          <a:p>
            <a:pPr marL="0" indent="0">
              <a:buNone/>
            </a:pPr>
            <a:r>
              <a:rPr lang="en-US" sz="2000" dirty="0"/>
              <a:t>Given below is a set table that contains some items and the user who have rated those items. The rating is explicit and is on a scale of 1 to 5. </a:t>
            </a:r>
          </a:p>
          <a:p>
            <a:pPr marL="0" indent="0">
              <a:buNone/>
            </a:pPr>
            <a:r>
              <a:rPr lang="en-US" sz="2000" dirty="0"/>
              <a:t>Each entry in the table denotes the rating given by a </a:t>
            </a:r>
            <a:r>
              <a:rPr lang="en-US" sz="2000" dirty="0" err="1"/>
              <a:t>ith</a:t>
            </a:r>
            <a:r>
              <a:rPr lang="en-US" sz="2000" dirty="0"/>
              <a:t> User to a </a:t>
            </a:r>
            <a:r>
              <a:rPr lang="en-US" sz="2000" dirty="0" err="1"/>
              <a:t>jth</a:t>
            </a:r>
            <a:r>
              <a:rPr lang="en-US" sz="2000" dirty="0"/>
              <a:t> Item. </a:t>
            </a:r>
          </a:p>
          <a:p>
            <a:pPr marL="0" indent="0">
              <a:buNone/>
            </a:pPr>
            <a:r>
              <a:rPr lang="en-US" sz="2000" dirty="0"/>
              <a:t>In most cases majority of cells are empty as a user rates only for few items. There are 4 users and 3 items. </a:t>
            </a:r>
          </a:p>
          <a:p>
            <a:pPr marL="0" indent="0">
              <a:buNone/>
            </a:pPr>
            <a:r>
              <a:rPr lang="en-US" sz="2000" b="1" dirty="0">
                <a:solidFill>
                  <a:srgbClr val="FF0000"/>
                </a:solidFill>
              </a:rPr>
              <a:t>Find the missing ratings for the respective user.</a:t>
            </a:r>
            <a:endParaRPr lang="en-IN" sz="2000" b="1"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519780239"/>
              </p:ext>
            </p:extLst>
          </p:nvPr>
        </p:nvGraphicFramePr>
        <p:xfrm>
          <a:off x="346362" y="3638268"/>
          <a:ext cx="4876800" cy="2590800"/>
        </p:xfrm>
        <a:graphic>
          <a:graphicData uri="http://schemas.openxmlformats.org/drawingml/2006/table">
            <a:tbl>
              <a:tblPr/>
              <a:tblGrid>
                <a:gridCol w="1466033">
                  <a:extLst>
                    <a:ext uri="{9D8B030D-6E8A-4147-A177-3AD203B41FA5}">
                      <a16:colId xmlns:a16="http://schemas.microsoft.com/office/drawing/2014/main" val="981414300"/>
                    </a:ext>
                  </a:extLst>
                </a:gridCol>
                <a:gridCol w="1226679">
                  <a:extLst>
                    <a:ext uri="{9D8B030D-6E8A-4147-A177-3AD203B41FA5}">
                      <a16:colId xmlns:a16="http://schemas.microsoft.com/office/drawing/2014/main" val="4230439912"/>
                    </a:ext>
                  </a:extLst>
                </a:gridCol>
                <a:gridCol w="1226678">
                  <a:extLst>
                    <a:ext uri="{9D8B030D-6E8A-4147-A177-3AD203B41FA5}">
                      <a16:colId xmlns:a16="http://schemas.microsoft.com/office/drawing/2014/main" val="3392448444"/>
                    </a:ext>
                  </a:extLst>
                </a:gridCol>
                <a:gridCol w="957410">
                  <a:extLst>
                    <a:ext uri="{9D8B030D-6E8A-4147-A177-3AD203B41FA5}">
                      <a16:colId xmlns:a16="http://schemas.microsoft.com/office/drawing/2014/main" val="2902106064"/>
                    </a:ext>
                  </a:extLst>
                </a:gridCol>
              </a:tblGrid>
              <a:tr h="0">
                <a:tc>
                  <a:txBody>
                    <a:bodyPr/>
                    <a:lstStyle/>
                    <a:p>
                      <a:pPr algn="l" fontAlgn="base"/>
                      <a:r>
                        <a:rPr lang="en-IN" sz="2000" b="1" dirty="0">
                          <a:effectLst/>
                          <a:latin typeface="Arial" panose="020B0604020202020204" pitchFamily="34" charset="0"/>
                          <a:cs typeface="Arial" panose="020B0604020202020204" pitchFamily="34" charset="0"/>
                        </a:rPr>
                        <a:t>User/Item</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1" dirty="0">
                          <a:effectLst/>
                          <a:latin typeface="Arial" panose="020B0604020202020204" pitchFamily="34" charset="0"/>
                          <a:cs typeface="Arial" panose="020B0604020202020204" pitchFamily="34" charset="0"/>
                        </a:rPr>
                        <a:t>Item_1</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1" dirty="0">
                          <a:effectLst/>
                          <a:latin typeface="Arial" panose="020B0604020202020204" pitchFamily="34" charset="0"/>
                          <a:cs typeface="Arial" panose="020B0604020202020204" pitchFamily="34" charset="0"/>
                        </a:rPr>
                        <a:t>Item_2</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1" dirty="0">
                          <a:effectLst/>
                          <a:latin typeface="Arial" panose="020B0604020202020204" pitchFamily="34" charset="0"/>
                          <a:cs typeface="Arial" panose="020B0604020202020204" pitchFamily="34" charset="0"/>
                        </a:rPr>
                        <a:t>Item_3</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272150694"/>
                  </a:ext>
                </a:extLst>
              </a:tr>
              <a:tr h="502743">
                <a:tc>
                  <a:txBody>
                    <a:bodyPr/>
                    <a:lstStyle/>
                    <a:p>
                      <a:pPr algn="l" fontAlgn="base"/>
                      <a:r>
                        <a:rPr lang="en-IN" sz="2000" b="1" dirty="0">
                          <a:effectLst/>
                          <a:latin typeface="Arial" panose="020B0604020202020204" pitchFamily="34" charset="0"/>
                          <a:cs typeface="Arial" panose="020B0604020202020204" pitchFamily="34" charset="0"/>
                        </a:rPr>
                        <a:t>User_1</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a:effectLst/>
                          <a:latin typeface="Arial" panose="020B0604020202020204" pitchFamily="34" charset="0"/>
                          <a:cs typeface="Arial" panose="020B0604020202020204" pitchFamily="34" charset="0"/>
                        </a:rPr>
                        <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a:effectLst/>
                          <a:latin typeface="Arial" panose="020B0604020202020204" pitchFamily="34" charset="0"/>
                          <a:cs typeface="Arial" panose="020B0604020202020204" pitchFamily="34" charset="0"/>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85938169"/>
                  </a:ext>
                </a:extLst>
              </a:tr>
              <a:tr h="502743">
                <a:tc>
                  <a:txBody>
                    <a:bodyPr/>
                    <a:lstStyle/>
                    <a:p>
                      <a:pPr algn="l" fontAlgn="base"/>
                      <a:r>
                        <a:rPr lang="en-IN" sz="2000" b="1" dirty="0">
                          <a:effectLst/>
                          <a:latin typeface="Arial" panose="020B0604020202020204" pitchFamily="34" charset="0"/>
                          <a:cs typeface="Arial" panose="020B0604020202020204" pitchFamily="34" charset="0"/>
                        </a:rPr>
                        <a:t>User_2</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a:effectLst/>
                          <a:latin typeface="Arial" panose="020B0604020202020204" pitchFamily="34" charset="0"/>
                          <a:cs typeface="Arial" panose="020B0604020202020204" pitchFamily="34" charset="0"/>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a:effectLst/>
                          <a:latin typeface="Arial" panose="020B0604020202020204" pitchFamily="34" charset="0"/>
                          <a:cs typeface="Arial" panose="020B0604020202020204" pitchFamily="34" charset="0"/>
                        </a:rPr>
                        <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87149768"/>
                  </a:ext>
                </a:extLst>
              </a:tr>
              <a:tr h="502743">
                <a:tc>
                  <a:txBody>
                    <a:bodyPr/>
                    <a:lstStyle/>
                    <a:p>
                      <a:pPr algn="l" fontAlgn="base"/>
                      <a:r>
                        <a:rPr lang="en-IN" sz="2000" b="1" dirty="0">
                          <a:effectLst/>
                          <a:latin typeface="Arial" panose="020B0604020202020204" pitchFamily="34" charset="0"/>
                          <a:cs typeface="Arial" panose="020B0604020202020204" pitchFamily="34" charset="0"/>
                        </a:rPr>
                        <a:t>User_3</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0">
                          <a:effectLst/>
                          <a:latin typeface="Arial" panose="020B0604020202020204" pitchFamily="34" charset="0"/>
                          <a:cs typeface="Arial" panose="020B0604020202020204" pitchFamily="34" charset="0"/>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a:effectLst/>
                          <a:latin typeface="Arial" panose="020B0604020202020204" pitchFamily="34" charset="0"/>
                          <a:cs typeface="Arial" panose="020B0604020202020204" pitchFamily="34" charset="0"/>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a:effectLst/>
                          <a:latin typeface="Arial" panose="020B0604020202020204" pitchFamily="34" charset="0"/>
                          <a:cs typeface="Arial" panose="020B0604020202020204" pitchFamily="34" charset="0"/>
                        </a:rPr>
                        <a:t>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19621178"/>
                  </a:ext>
                </a:extLst>
              </a:tr>
              <a:tr h="502743">
                <a:tc>
                  <a:txBody>
                    <a:bodyPr/>
                    <a:lstStyle/>
                    <a:p>
                      <a:pPr algn="l" fontAlgn="base"/>
                      <a:r>
                        <a:rPr lang="en-IN" sz="2000" b="1" dirty="0">
                          <a:effectLst/>
                          <a:latin typeface="Arial" panose="020B0604020202020204" pitchFamily="34" charset="0"/>
                          <a:cs typeface="Arial" panose="020B0604020202020204" pitchFamily="34" charset="0"/>
                        </a:rPr>
                        <a:t>User_4</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0">
                          <a:effectLst/>
                          <a:latin typeface="Arial" panose="020B0604020202020204" pitchFamily="34" charset="0"/>
                          <a:cs typeface="Arial" panose="020B0604020202020204" pitchFamily="34" charset="0"/>
                        </a:rPr>
                        <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a:effectLst/>
                          <a:latin typeface="Arial" panose="020B0604020202020204" pitchFamily="34" charset="0"/>
                          <a:cs typeface="Arial" panose="020B0604020202020204" pitchFamily="34" charset="0"/>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dirty="0">
                          <a:effectLst/>
                          <a:latin typeface="Arial" panose="020B0604020202020204" pitchFamily="34" charset="0"/>
                          <a:cs typeface="Arial" panose="020B0604020202020204" pitchFamily="34" charset="0"/>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23763432"/>
                  </a:ext>
                </a:extLst>
              </a:tr>
            </a:tbl>
          </a:graphicData>
        </a:graphic>
      </p:graphicFrame>
    </p:spTree>
    <p:extLst>
      <p:ext uri="{BB962C8B-B14F-4D97-AF65-F5344CB8AC3E}">
        <p14:creationId xmlns:p14="http://schemas.microsoft.com/office/powerpoint/2010/main" val="173192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 by step procedure</a:t>
            </a:r>
          </a:p>
        </p:txBody>
      </p:sp>
      <p:sp>
        <p:nvSpPr>
          <p:cNvPr id="3" name="Content Placeholder 2"/>
          <p:cNvSpPr>
            <a:spLocks noGrp="1"/>
          </p:cNvSpPr>
          <p:nvPr>
            <p:ph sz="half" idx="2"/>
          </p:nvPr>
        </p:nvSpPr>
        <p:spPr>
          <a:xfrm>
            <a:off x="180654" y="1173984"/>
            <a:ext cx="8686256" cy="3855216"/>
          </a:xfrm>
          <a:ln>
            <a:solidFill>
              <a:schemeClr val="tx1"/>
            </a:solidFill>
          </a:ln>
        </p:spPr>
        <p:txBody>
          <a:bodyPr/>
          <a:lstStyle/>
          <a:p>
            <a:pPr marL="0" indent="0">
              <a:buNone/>
            </a:pPr>
            <a:r>
              <a:rPr lang="en-US" b="1" dirty="0"/>
              <a:t>Step 1: Find similarities between all the pairs.</a:t>
            </a:r>
          </a:p>
          <a:p>
            <a:r>
              <a:rPr lang="en-US" dirty="0"/>
              <a:t>Form the item pairs. </a:t>
            </a:r>
          </a:p>
          <a:p>
            <a:r>
              <a:rPr lang="en-US" dirty="0"/>
              <a:t>In this example the item pairs are </a:t>
            </a:r>
          </a:p>
          <a:p>
            <a:pPr marL="0" indent="0">
              <a:buNone/>
            </a:pPr>
            <a:r>
              <a:rPr lang="en-US" dirty="0">
                <a:solidFill>
                  <a:srgbClr val="FF0000"/>
                </a:solidFill>
                <a:latin typeface="Times New Roman" panose="02020603050405020304" pitchFamily="18" charset="0"/>
                <a:cs typeface="Times New Roman" panose="02020603050405020304" pitchFamily="18" charset="0"/>
              </a:rPr>
              <a:t>(Item_1, Item_2), (Item_1, Item_3), and (Item_2, Item_3). </a:t>
            </a:r>
          </a:p>
          <a:p>
            <a:r>
              <a:rPr lang="en-US" dirty="0"/>
              <a:t>Select each item to pair one by one. </a:t>
            </a:r>
          </a:p>
          <a:p>
            <a:r>
              <a:rPr lang="en-US" dirty="0"/>
              <a:t>After this, find all the users who have rated for both the items in the item pair. </a:t>
            </a:r>
          </a:p>
          <a:p>
            <a:r>
              <a:rPr lang="en-US" dirty="0"/>
              <a:t>Form a vector for each item and calculate the similarity between the two items using the cosine formula.</a:t>
            </a:r>
            <a:endParaRPr lang="en-IN" dirty="0"/>
          </a:p>
        </p:txBody>
      </p:sp>
    </p:spTree>
    <p:extLst>
      <p:ext uri="{BB962C8B-B14F-4D97-AF65-F5344CB8AC3E}">
        <p14:creationId xmlns:p14="http://schemas.microsoft.com/office/powerpoint/2010/main" val="361510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for Recommendation System</a:t>
            </a:r>
          </a:p>
        </p:txBody>
      </p:sp>
      <p:sp>
        <p:nvSpPr>
          <p:cNvPr id="3" name="Content Placeholder 2"/>
          <p:cNvSpPr>
            <a:spLocks noGrp="1"/>
          </p:cNvSpPr>
          <p:nvPr>
            <p:ph sz="half" idx="2"/>
          </p:nvPr>
        </p:nvSpPr>
        <p:spPr>
          <a:xfrm>
            <a:off x="180654" y="1173984"/>
            <a:ext cx="8179576" cy="2037301"/>
          </a:xfrm>
          <a:ln>
            <a:solidFill>
              <a:schemeClr val="tx1"/>
            </a:solidFill>
          </a:ln>
        </p:spPr>
        <p:txBody>
          <a:bodyPr/>
          <a:lstStyle/>
          <a:p>
            <a:r>
              <a:rPr lang="en-US" sz="2000" dirty="0"/>
              <a:t>Recommendation system is a facility that involves predicting user responses to options in web applications.</a:t>
            </a:r>
            <a:br>
              <a:rPr lang="en-US" sz="2000" dirty="0"/>
            </a:br>
            <a:r>
              <a:rPr lang="en-US" sz="2000" dirty="0"/>
              <a:t>Generally the recommendations are as follows:</a:t>
            </a:r>
          </a:p>
          <a:p>
            <a:r>
              <a:rPr lang="en-US" sz="2000" dirty="0"/>
              <a:t>“</a:t>
            </a:r>
            <a:r>
              <a:rPr lang="en-US" sz="2000" i="1" dirty="0"/>
              <a:t>You may also like these...”,</a:t>
            </a:r>
            <a:r>
              <a:rPr lang="en-US" sz="2000" dirty="0"/>
              <a:t> </a:t>
            </a:r>
          </a:p>
          <a:p>
            <a:r>
              <a:rPr lang="en-US" sz="2000" dirty="0"/>
              <a:t>“</a:t>
            </a:r>
            <a:r>
              <a:rPr lang="en-US" sz="2000" i="1" dirty="0"/>
              <a:t>People who liked this also liked</a:t>
            </a:r>
            <a:r>
              <a:rPr lang="en-US" sz="2000" dirty="0"/>
              <a:t>...”.</a:t>
            </a:r>
          </a:p>
        </p:txBody>
      </p:sp>
    </p:spTree>
    <p:extLst>
      <p:ext uri="{BB962C8B-B14F-4D97-AF65-F5344CB8AC3E}">
        <p14:creationId xmlns:p14="http://schemas.microsoft.com/office/powerpoint/2010/main" val="7762379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Sim(Item1, Item2):</a:t>
            </a:r>
            <a:endParaRPr lang="en-IN" dirty="0"/>
          </a:p>
        </p:txBody>
      </p:sp>
      <p:sp>
        <p:nvSpPr>
          <p:cNvPr id="3" name="Content Placeholder 2"/>
          <p:cNvSpPr>
            <a:spLocks noGrp="1"/>
          </p:cNvSpPr>
          <p:nvPr>
            <p:ph sz="half" idx="2"/>
          </p:nvPr>
        </p:nvSpPr>
        <p:spPr>
          <a:xfrm>
            <a:off x="180654" y="1173984"/>
            <a:ext cx="7042080" cy="2012561"/>
          </a:xfrm>
          <a:ln>
            <a:noFill/>
          </a:ln>
        </p:spPr>
        <p:txBody>
          <a:bodyPr/>
          <a:lstStyle/>
          <a:p>
            <a:pPr marL="0" indent="0">
              <a:buNone/>
            </a:pPr>
            <a:r>
              <a:rPr lang="en-US" dirty="0"/>
              <a:t>In the table, only User_2 and User_3 have rated for both items 1 and 2.</a:t>
            </a:r>
            <a:br>
              <a:rPr lang="en-US" dirty="0"/>
            </a:br>
            <a:r>
              <a:rPr lang="en-US" dirty="0"/>
              <a:t>Thus, let I1 be vector for Item_1 and I2 be for Item_2. Then,</a:t>
            </a:r>
            <a:br>
              <a:rPr lang="en-US" dirty="0"/>
            </a:br>
            <a:r>
              <a:rPr lang="en-US" b="1" dirty="0"/>
              <a:t>I1 = (5, 3) </a:t>
            </a:r>
            <a:br>
              <a:rPr lang="en-US" b="1" dirty="0"/>
            </a:br>
            <a:r>
              <a:rPr lang="en-US" b="1" dirty="0"/>
              <a:t>I2 = (2, 3)</a:t>
            </a:r>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1427306291"/>
              </p:ext>
            </p:extLst>
          </p:nvPr>
        </p:nvGraphicFramePr>
        <p:xfrm>
          <a:off x="1233327" y="3602952"/>
          <a:ext cx="4876800" cy="2590800"/>
        </p:xfrm>
        <a:graphic>
          <a:graphicData uri="http://schemas.openxmlformats.org/drawingml/2006/table">
            <a:tbl>
              <a:tblPr/>
              <a:tblGrid>
                <a:gridCol w="1466033">
                  <a:extLst>
                    <a:ext uri="{9D8B030D-6E8A-4147-A177-3AD203B41FA5}">
                      <a16:colId xmlns:a16="http://schemas.microsoft.com/office/drawing/2014/main" val="981414300"/>
                    </a:ext>
                  </a:extLst>
                </a:gridCol>
                <a:gridCol w="1226679">
                  <a:extLst>
                    <a:ext uri="{9D8B030D-6E8A-4147-A177-3AD203B41FA5}">
                      <a16:colId xmlns:a16="http://schemas.microsoft.com/office/drawing/2014/main" val="4230439912"/>
                    </a:ext>
                  </a:extLst>
                </a:gridCol>
                <a:gridCol w="1226678">
                  <a:extLst>
                    <a:ext uri="{9D8B030D-6E8A-4147-A177-3AD203B41FA5}">
                      <a16:colId xmlns:a16="http://schemas.microsoft.com/office/drawing/2014/main" val="3392448444"/>
                    </a:ext>
                  </a:extLst>
                </a:gridCol>
                <a:gridCol w="957410">
                  <a:extLst>
                    <a:ext uri="{9D8B030D-6E8A-4147-A177-3AD203B41FA5}">
                      <a16:colId xmlns:a16="http://schemas.microsoft.com/office/drawing/2014/main" val="2902106064"/>
                    </a:ext>
                  </a:extLst>
                </a:gridCol>
              </a:tblGrid>
              <a:tr h="0">
                <a:tc>
                  <a:txBody>
                    <a:bodyPr/>
                    <a:lstStyle/>
                    <a:p>
                      <a:pPr algn="l" fontAlgn="base"/>
                      <a:r>
                        <a:rPr lang="en-IN" sz="2000" b="1" dirty="0">
                          <a:effectLst/>
                          <a:latin typeface="Arial" panose="020B0604020202020204" pitchFamily="34" charset="0"/>
                          <a:cs typeface="Arial" panose="020B0604020202020204" pitchFamily="34" charset="0"/>
                        </a:rPr>
                        <a:t>User/Item</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1" dirty="0">
                          <a:effectLst/>
                          <a:latin typeface="Arial" panose="020B0604020202020204" pitchFamily="34" charset="0"/>
                          <a:cs typeface="Arial" panose="020B0604020202020204" pitchFamily="34" charset="0"/>
                        </a:rPr>
                        <a:t>Item_1</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ase"/>
                      <a:r>
                        <a:rPr lang="en-IN" sz="2000" b="1" dirty="0">
                          <a:effectLst/>
                          <a:latin typeface="Arial" panose="020B0604020202020204" pitchFamily="34" charset="0"/>
                          <a:cs typeface="Arial" panose="020B0604020202020204" pitchFamily="34" charset="0"/>
                        </a:rPr>
                        <a:t>Item_2</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ase"/>
                      <a:r>
                        <a:rPr lang="en-IN" sz="2000" b="1" dirty="0">
                          <a:effectLst/>
                          <a:latin typeface="Arial" panose="020B0604020202020204" pitchFamily="34" charset="0"/>
                          <a:cs typeface="Arial" panose="020B0604020202020204" pitchFamily="34" charset="0"/>
                        </a:rPr>
                        <a:t>Item_3</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272150694"/>
                  </a:ext>
                </a:extLst>
              </a:tr>
              <a:tr h="502743">
                <a:tc>
                  <a:txBody>
                    <a:bodyPr/>
                    <a:lstStyle/>
                    <a:p>
                      <a:pPr algn="l" fontAlgn="base"/>
                      <a:r>
                        <a:rPr lang="en-IN" sz="2000" b="1" dirty="0">
                          <a:effectLst/>
                          <a:latin typeface="Arial" panose="020B0604020202020204" pitchFamily="34" charset="0"/>
                          <a:cs typeface="Arial" panose="020B0604020202020204" pitchFamily="34" charset="0"/>
                        </a:rPr>
                        <a:t>User_1</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ase"/>
                      <a:r>
                        <a:rPr lang="en-IN" sz="2000" b="0">
                          <a:effectLst/>
                          <a:latin typeface="Arial" panose="020B0604020202020204" pitchFamily="34" charset="0"/>
                          <a:cs typeface="Arial" panose="020B0604020202020204" pitchFamily="34" charset="0"/>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85938169"/>
                  </a:ext>
                </a:extLst>
              </a:tr>
              <a:tr h="502743">
                <a:tc>
                  <a:txBody>
                    <a:bodyPr/>
                    <a:lstStyle/>
                    <a:p>
                      <a:pPr algn="l" fontAlgn="base"/>
                      <a:r>
                        <a:rPr lang="en-IN" sz="2000" b="1" dirty="0">
                          <a:effectLst/>
                          <a:latin typeface="Arial" panose="020B0604020202020204" pitchFamily="34" charset="0"/>
                          <a:cs typeface="Arial" panose="020B0604020202020204" pitchFamily="34" charset="0"/>
                        </a:rPr>
                        <a:t>User_2</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ase"/>
                      <a:r>
                        <a:rPr lang="en-IN" sz="2000" b="0">
                          <a:effectLst/>
                          <a:latin typeface="Arial" panose="020B0604020202020204" pitchFamily="34" charset="0"/>
                          <a:cs typeface="Arial" panose="020B0604020202020204" pitchFamily="34" charset="0"/>
                        </a:rPr>
                        <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87149768"/>
                  </a:ext>
                </a:extLst>
              </a:tr>
              <a:tr h="502743">
                <a:tc>
                  <a:txBody>
                    <a:bodyPr/>
                    <a:lstStyle/>
                    <a:p>
                      <a:pPr algn="l" fontAlgn="base"/>
                      <a:r>
                        <a:rPr lang="en-IN" sz="2000" b="1" dirty="0">
                          <a:effectLst/>
                          <a:latin typeface="Arial" panose="020B0604020202020204" pitchFamily="34" charset="0"/>
                          <a:cs typeface="Arial" panose="020B0604020202020204" pitchFamily="34" charset="0"/>
                        </a:rPr>
                        <a:t>User_3</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ase"/>
                      <a:r>
                        <a:rPr lang="en-IN" sz="2000" b="0">
                          <a:effectLst/>
                          <a:latin typeface="Arial" panose="020B0604020202020204" pitchFamily="34" charset="0"/>
                          <a:cs typeface="Arial" panose="020B0604020202020204" pitchFamily="34" charset="0"/>
                        </a:rPr>
                        <a:t>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19621178"/>
                  </a:ext>
                </a:extLst>
              </a:tr>
              <a:tr h="502743">
                <a:tc>
                  <a:txBody>
                    <a:bodyPr/>
                    <a:lstStyle/>
                    <a:p>
                      <a:pPr algn="l" fontAlgn="base"/>
                      <a:r>
                        <a:rPr lang="en-IN" sz="2000" b="1" dirty="0">
                          <a:effectLst/>
                          <a:latin typeface="Arial" panose="020B0604020202020204" pitchFamily="34" charset="0"/>
                          <a:cs typeface="Arial" panose="020B0604020202020204" pitchFamily="34" charset="0"/>
                        </a:rPr>
                        <a:t>User_4</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0">
                          <a:effectLst/>
                          <a:latin typeface="Arial" panose="020B0604020202020204" pitchFamily="34" charset="0"/>
                          <a:cs typeface="Arial" panose="020B0604020202020204" pitchFamily="34" charset="0"/>
                        </a:rPr>
                        <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23763432"/>
                  </a:ext>
                </a:extLst>
              </a:tr>
            </a:tbl>
          </a:graphicData>
        </a:graphic>
      </p:graphicFrame>
      <p:sp>
        <p:nvSpPr>
          <p:cNvPr id="6" name="Right Arrow 5"/>
          <p:cNvSpPr/>
          <p:nvPr/>
        </p:nvSpPr>
        <p:spPr>
          <a:xfrm>
            <a:off x="0" y="4739025"/>
            <a:ext cx="1052946" cy="31865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ight Arrow 6"/>
          <p:cNvSpPr/>
          <p:nvPr/>
        </p:nvSpPr>
        <p:spPr>
          <a:xfrm>
            <a:off x="0" y="5298685"/>
            <a:ext cx="1052946" cy="31865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Down Arrow 7"/>
          <p:cNvSpPr/>
          <p:nvPr/>
        </p:nvSpPr>
        <p:spPr>
          <a:xfrm>
            <a:off x="3036404" y="2915702"/>
            <a:ext cx="454670" cy="687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a:off x="4345930" y="2915702"/>
            <a:ext cx="454670" cy="687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50825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054" y="1366771"/>
            <a:ext cx="7042080" cy="1321011"/>
          </a:xfrm>
        </p:spPr>
        <p:txBody>
          <a:bodyPr/>
          <a:lstStyle/>
          <a:p>
            <a:r>
              <a:rPr lang="en-IN" dirty="0"/>
              <a:t>Calculating cosine similarity between I1 and I2</a:t>
            </a:r>
          </a:p>
        </p:txBody>
      </p:sp>
      <p:pic>
        <p:nvPicPr>
          <p:cNvPr id="4" name="Content Placeholder 3"/>
          <p:cNvPicPr>
            <a:picLocks noGrp="1" noChangeAspect="1"/>
          </p:cNvPicPr>
          <p:nvPr>
            <p:ph sz="half" idx="2"/>
          </p:nvPr>
        </p:nvPicPr>
        <p:blipFill>
          <a:blip r:embed="rId2"/>
          <a:stretch>
            <a:fillRect/>
          </a:stretch>
        </p:blipFill>
        <p:spPr>
          <a:xfrm>
            <a:off x="446592" y="2799050"/>
            <a:ext cx="8458200" cy="1143000"/>
          </a:xfrm>
          <a:prstGeom prst="rect">
            <a:avLst/>
          </a:prstGeom>
        </p:spPr>
      </p:pic>
    </p:spTree>
    <p:extLst>
      <p:ext uri="{BB962C8B-B14F-4D97-AF65-F5344CB8AC3E}">
        <p14:creationId xmlns:p14="http://schemas.microsoft.com/office/powerpoint/2010/main" val="1078433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Sim(Item2, Item3):</a:t>
            </a:r>
            <a:endParaRPr lang="en-IN" dirty="0"/>
          </a:p>
        </p:txBody>
      </p:sp>
      <p:sp>
        <p:nvSpPr>
          <p:cNvPr id="3" name="Content Placeholder 2"/>
          <p:cNvSpPr>
            <a:spLocks noGrp="1"/>
          </p:cNvSpPr>
          <p:nvPr>
            <p:ph sz="half" idx="2"/>
          </p:nvPr>
        </p:nvSpPr>
        <p:spPr>
          <a:xfrm>
            <a:off x="180653" y="1173984"/>
            <a:ext cx="8768137" cy="2012561"/>
          </a:xfrm>
        </p:spPr>
        <p:txBody>
          <a:bodyPr/>
          <a:lstStyle/>
          <a:p>
            <a:r>
              <a:rPr lang="en-US" dirty="0"/>
              <a:t>User_3 and User_4 have rated for both the items 1 and 2.</a:t>
            </a:r>
            <a:br>
              <a:rPr lang="en-US" dirty="0"/>
            </a:br>
            <a:r>
              <a:rPr lang="en-US" dirty="0"/>
              <a:t>let I2 be vector for Item_2 and I3 be for Item_3. </a:t>
            </a:r>
          </a:p>
          <a:p>
            <a:r>
              <a:rPr lang="en-US" dirty="0"/>
              <a:t>Then,</a:t>
            </a:r>
            <a:br>
              <a:rPr lang="en-US" dirty="0"/>
            </a:br>
            <a:r>
              <a:rPr lang="en-US" dirty="0"/>
              <a:t>I2 = (3, 2) and,</a:t>
            </a:r>
            <a:br>
              <a:rPr lang="en-US" dirty="0"/>
            </a:br>
            <a:r>
              <a:rPr lang="en-US" dirty="0"/>
              <a:t>I3 = (1,2)</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827482551"/>
              </p:ext>
            </p:extLst>
          </p:nvPr>
        </p:nvGraphicFramePr>
        <p:xfrm>
          <a:off x="2345934" y="3721395"/>
          <a:ext cx="4876800" cy="2590800"/>
        </p:xfrm>
        <a:graphic>
          <a:graphicData uri="http://schemas.openxmlformats.org/drawingml/2006/table">
            <a:tbl>
              <a:tblPr/>
              <a:tblGrid>
                <a:gridCol w="1466033">
                  <a:extLst>
                    <a:ext uri="{9D8B030D-6E8A-4147-A177-3AD203B41FA5}">
                      <a16:colId xmlns:a16="http://schemas.microsoft.com/office/drawing/2014/main" val="981414300"/>
                    </a:ext>
                  </a:extLst>
                </a:gridCol>
                <a:gridCol w="1226679">
                  <a:extLst>
                    <a:ext uri="{9D8B030D-6E8A-4147-A177-3AD203B41FA5}">
                      <a16:colId xmlns:a16="http://schemas.microsoft.com/office/drawing/2014/main" val="4230439912"/>
                    </a:ext>
                  </a:extLst>
                </a:gridCol>
                <a:gridCol w="1226678">
                  <a:extLst>
                    <a:ext uri="{9D8B030D-6E8A-4147-A177-3AD203B41FA5}">
                      <a16:colId xmlns:a16="http://schemas.microsoft.com/office/drawing/2014/main" val="3392448444"/>
                    </a:ext>
                  </a:extLst>
                </a:gridCol>
                <a:gridCol w="957410">
                  <a:extLst>
                    <a:ext uri="{9D8B030D-6E8A-4147-A177-3AD203B41FA5}">
                      <a16:colId xmlns:a16="http://schemas.microsoft.com/office/drawing/2014/main" val="2902106064"/>
                    </a:ext>
                  </a:extLst>
                </a:gridCol>
              </a:tblGrid>
              <a:tr h="0">
                <a:tc>
                  <a:txBody>
                    <a:bodyPr/>
                    <a:lstStyle/>
                    <a:p>
                      <a:pPr algn="l" fontAlgn="base"/>
                      <a:r>
                        <a:rPr lang="en-IN" sz="2000" b="1" dirty="0">
                          <a:effectLst/>
                          <a:latin typeface="Arial" panose="020B0604020202020204" pitchFamily="34" charset="0"/>
                          <a:cs typeface="Arial" panose="020B0604020202020204" pitchFamily="34" charset="0"/>
                        </a:rPr>
                        <a:t>User/Item</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1" dirty="0">
                          <a:effectLst/>
                          <a:latin typeface="Arial" panose="020B0604020202020204" pitchFamily="34" charset="0"/>
                          <a:cs typeface="Arial" panose="020B0604020202020204" pitchFamily="34" charset="0"/>
                        </a:rPr>
                        <a:t>Item_1</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1" dirty="0">
                          <a:effectLst/>
                          <a:latin typeface="Arial" panose="020B0604020202020204" pitchFamily="34" charset="0"/>
                          <a:cs typeface="Arial" panose="020B0604020202020204" pitchFamily="34" charset="0"/>
                        </a:rPr>
                        <a:t>Item_2</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ase"/>
                      <a:r>
                        <a:rPr lang="en-IN" sz="2000" b="1" dirty="0">
                          <a:effectLst/>
                          <a:latin typeface="Arial" panose="020B0604020202020204" pitchFamily="34" charset="0"/>
                          <a:cs typeface="Arial" panose="020B0604020202020204" pitchFamily="34" charset="0"/>
                        </a:rPr>
                        <a:t>Item_3</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272150694"/>
                  </a:ext>
                </a:extLst>
              </a:tr>
              <a:tr h="502743">
                <a:tc>
                  <a:txBody>
                    <a:bodyPr/>
                    <a:lstStyle/>
                    <a:p>
                      <a:pPr algn="l" fontAlgn="base"/>
                      <a:r>
                        <a:rPr lang="en-IN" sz="2000" b="1" dirty="0">
                          <a:effectLst/>
                          <a:latin typeface="Arial" panose="020B0604020202020204" pitchFamily="34" charset="0"/>
                          <a:cs typeface="Arial" panose="020B0604020202020204" pitchFamily="34" charset="0"/>
                        </a:rPr>
                        <a:t>User_1</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a:effectLst/>
                          <a:latin typeface="Arial" panose="020B0604020202020204" pitchFamily="34" charset="0"/>
                          <a:cs typeface="Arial" panose="020B0604020202020204" pitchFamily="34" charset="0"/>
                        </a:rPr>
                        <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185938169"/>
                  </a:ext>
                </a:extLst>
              </a:tr>
              <a:tr h="502743">
                <a:tc>
                  <a:txBody>
                    <a:bodyPr/>
                    <a:lstStyle/>
                    <a:p>
                      <a:pPr algn="l" fontAlgn="base"/>
                      <a:r>
                        <a:rPr lang="en-IN" sz="2000" b="1" dirty="0">
                          <a:effectLst/>
                          <a:latin typeface="Arial" panose="020B0604020202020204" pitchFamily="34" charset="0"/>
                          <a:cs typeface="Arial" panose="020B0604020202020204" pitchFamily="34" charset="0"/>
                        </a:rPr>
                        <a:t>User_2</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a:effectLst/>
                          <a:latin typeface="Arial" panose="020B0604020202020204" pitchFamily="34" charset="0"/>
                          <a:cs typeface="Arial" panose="020B0604020202020204" pitchFamily="34" charset="0"/>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987149768"/>
                  </a:ext>
                </a:extLst>
              </a:tr>
              <a:tr h="502743">
                <a:tc>
                  <a:txBody>
                    <a:bodyPr/>
                    <a:lstStyle/>
                    <a:p>
                      <a:pPr algn="l" fontAlgn="base"/>
                      <a:r>
                        <a:rPr lang="en-IN" sz="2000" b="1" dirty="0">
                          <a:effectLst/>
                          <a:latin typeface="Arial" panose="020B0604020202020204" pitchFamily="34" charset="0"/>
                          <a:cs typeface="Arial" panose="020B0604020202020204" pitchFamily="34" charset="0"/>
                        </a:rPr>
                        <a:t>User_3</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0">
                          <a:effectLst/>
                          <a:latin typeface="Arial" panose="020B0604020202020204" pitchFamily="34" charset="0"/>
                          <a:cs typeface="Arial" panose="020B0604020202020204" pitchFamily="34" charset="0"/>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a:effectLst/>
                          <a:latin typeface="Arial" panose="020B0604020202020204" pitchFamily="34" charset="0"/>
                          <a:cs typeface="Arial" panose="020B0604020202020204" pitchFamily="34" charset="0"/>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219621178"/>
                  </a:ext>
                </a:extLst>
              </a:tr>
              <a:tr h="502743">
                <a:tc>
                  <a:txBody>
                    <a:bodyPr/>
                    <a:lstStyle/>
                    <a:p>
                      <a:pPr algn="l" fontAlgn="base"/>
                      <a:r>
                        <a:rPr lang="en-IN" sz="2000" b="1" dirty="0">
                          <a:effectLst/>
                          <a:latin typeface="Arial" panose="020B0604020202020204" pitchFamily="34" charset="0"/>
                          <a:cs typeface="Arial" panose="020B0604020202020204" pitchFamily="34" charset="0"/>
                        </a:rPr>
                        <a:t>User_4</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0">
                          <a:effectLst/>
                          <a:latin typeface="Arial" panose="020B0604020202020204" pitchFamily="34" charset="0"/>
                          <a:cs typeface="Arial" panose="020B0604020202020204" pitchFamily="34" charset="0"/>
                        </a:rPr>
                        <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a:effectLst/>
                          <a:latin typeface="Arial" panose="020B0604020202020204" pitchFamily="34" charset="0"/>
                          <a:cs typeface="Arial" panose="020B0604020202020204" pitchFamily="34" charset="0"/>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423763432"/>
                  </a:ext>
                </a:extLst>
              </a:tr>
            </a:tbl>
          </a:graphicData>
        </a:graphic>
      </p:graphicFrame>
      <p:sp>
        <p:nvSpPr>
          <p:cNvPr id="5" name="Right Arrow 4"/>
          <p:cNvSpPr/>
          <p:nvPr/>
        </p:nvSpPr>
        <p:spPr>
          <a:xfrm>
            <a:off x="1177908" y="5433881"/>
            <a:ext cx="1052946" cy="31865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Right Arrow 5"/>
          <p:cNvSpPr/>
          <p:nvPr/>
        </p:nvSpPr>
        <p:spPr>
          <a:xfrm>
            <a:off x="1177908" y="5993541"/>
            <a:ext cx="1052946" cy="31865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Down Arrow 6"/>
          <p:cNvSpPr/>
          <p:nvPr/>
        </p:nvSpPr>
        <p:spPr>
          <a:xfrm>
            <a:off x="5516639" y="2967611"/>
            <a:ext cx="454670" cy="687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a:off x="6444893" y="2967611"/>
            <a:ext cx="454670" cy="687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80227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180654" y="3106882"/>
            <a:ext cx="8553450" cy="838200"/>
          </a:xfrm>
          <a:prstGeom prst="rect">
            <a:avLst/>
          </a:prstGeom>
          <a:ln>
            <a:solidFill>
              <a:schemeClr val="tx1"/>
            </a:solidFill>
          </a:ln>
        </p:spPr>
      </p:pic>
      <p:sp>
        <p:nvSpPr>
          <p:cNvPr id="5" name="Title 1"/>
          <p:cNvSpPr txBox="1">
            <a:spLocks/>
          </p:cNvSpPr>
          <p:nvPr/>
        </p:nvSpPr>
        <p:spPr bwMode="auto">
          <a:xfrm>
            <a:off x="180654" y="1436044"/>
            <a:ext cx="8062801" cy="150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IN" dirty="0"/>
              <a:t>Calculating cosine similarity between I2 and I3</a:t>
            </a:r>
          </a:p>
        </p:txBody>
      </p:sp>
    </p:spTree>
    <p:extLst>
      <p:ext uri="{BB962C8B-B14F-4D97-AF65-F5344CB8AC3E}">
        <p14:creationId xmlns:p14="http://schemas.microsoft.com/office/powerpoint/2010/main" val="14761570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Sim(Item1, Item3):</a:t>
            </a:r>
            <a:endParaRPr lang="en-IN" dirty="0"/>
          </a:p>
        </p:txBody>
      </p:sp>
      <p:sp>
        <p:nvSpPr>
          <p:cNvPr id="3" name="Content Placeholder 2"/>
          <p:cNvSpPr>
            <a:spLocks noGrp="1"/>
          </p:cNvSpPr>
          <p:nvPr>
            <p:ph sz="half" idx="2"/>
          </p:nvPr>
        </p:nvSpPr>
        <p:spPr>
          <a:xfrm>
            <a:off x="180653" y="1173985"/>
            <a:ext cx="8395311" cy="1624634"/>
          </a:xfrm>
          <a:ln>
            <a:solidFill>
              <a:schemeClr val="tx1"/>
            </a:solidFill>
          </a:ln>
        </p:spPr>
        <p:txBody>
          <a:bodyPr/>
          <a:lstStyle/>
          <a:p>
            <a:pPr marL="0" indent="0">
              <a:buNone/>
            </a:pPr>
            <a:r>
              <a:rPr lang="en-US" dirty="0"/>
              <a:t>User_1 and User_3 have rated for both the items 1 and 2.</a:t>
            </a:r>
            <a:br>
              <a:rPr lang="en-US" dirty="0"/>
            </a:br>
            <a:r>
              <a:rPr lang="en-US" dirty="0"/>
              <a:t>let I1 be vector for Item_1 and I3 be for Item_3. Then,</a:t>
            </a:r>
            <a:br>
              <a:rPr lang="en-US" dirty="0"/>
            </a:br>
            <a:r>
              <a:rPr lang="en-US" b="1" dirty="0"/>
              <a:t>I1 = (2, 3) </a:t>
            </a:r>
            <a:br>
              <a:rPr lang="en-US" b="1" dirty="0"/>
            </a:br>
            <a:r>
              <a:rPr lang="en-US" b="1" dirty="0"/>
              <a:t>I3 = (3, 1)</a:t>
            </a:r>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2118101148"/>
              </p:ext>
            </p:extLst>
          </p:nvPr>
        </p:nvGraphicFramePr>
        <p:xfrm>
          <a:off x="1593271" y="3444305"/>
          <a:ext cx="4876800" cy="2590800"/>
        </p:xfrm>
        <a:graphic>
          <a:graphicData uri="http://schemas.openxmlformats.org/drawingml/2006/table">
            <a:tbl>
              <a:tblPr/>
              <a:tblGrid>
                <a:gridCol w="1466033">
                  <a:extLst>
                    <a:ext uri="{9D8B030D-6E8A-4147-A177-3AD203B41FA5}">
                      <a16:colId xmlns:a16="http://schemas.microsoft.com/office/drawing/2014/main" val="981414300"/>
                    </a:ext>
                  </a:extLst>
                </a:gridCol>
                <a:gridCol w="1226679">
                  <a:extLst>
                    <a:ext uri="{9D8B030D-6E8A-4147-A177-3AD203B41FA5}">
                      <a16:colId xmlns:a16="http://schemas.microsoft.com/office/drawing/2014/main" val="4230439912"/>
                    </a:ext>
                  </a:extLst>
                </a:gridCol>
                <a:gridCol w="1226678">
                  <a:extLst>
                    <a:ext uri="{9D8B030D-6E8A-4147-A177-3AD203B41FA5}">
                      <a16:colId xmlns:a16="http://schemas.microsoft.com/office/drawing/2014/main" val="3392448444"/>
                    </a:ext>
                  </a:extLst>
                </a:gridCol>
                <a:gridCol w="957410">
                  <a:extLst>
                    <a:ext uri="{9D8B030D-6E8A-4147-A177-3AD203B41FA5}">
                      <a16:colId xmlns:a16="http://schemas.microsoft.com/office/drawing/2014/main" val="2902106064"/>
                    </a:ext>
                  </a:extLst>
                </a:gridCol>
              </a:tblGrid>
              <a:tr h="0">
                <a:tc>
                  <a:txBody>
                    <a:bodyPr/>
                    <a:lstStyle/>
                    <a:p>
                      <a:pPr algn="l" fontAlgn="base"/>
                      <a:r>
                        <a:rPr lang="en-IN" sz="2000" b="1" dirty="0">
                          <a:effectLst/>
                          <a:latin typeface="Arial" panose="020B0604020202020204" pitchFamily="34" charset="0"/>
                          <a:cs typeface="Arial" panose="020B0604020202020204" pitchFamily="34" charset="0"/>
                        </a:rPr>
                        <a:t>User/Item</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1" dirty="0">
                          <a:effectLst/>
                          <a:latin typeface="Arial" panose="020B0604020202020204" pitchFamily="34" charset="0"/>
                          <a:cs typeface="Arial" panose="020B0604020202020204" pitchFamily="34" charset="0"/>
                        </a:rPr>
                        <a:t>Item_1</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ase"/>
                      <a:r>
                        <a:rPr lang="en-IN" sz="2000" b="1" dirty="0">
                          <a:effectLst/>
                          <a:latin typeface="Arial" panose="020B0604020202020204" pitchFamily="34" charset="0"/>
                          <a:cs typeface="Arial" panose="020B0604020202020204" pitchFamily="34" charset="0"/>
                        </a:rPr>
                        <a:t>Item_2</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1" dirty="0">
                          <a:effectLst/>
                          <a:latin typeface="Arial" panose="020B0604020202020204" pitchFamily="34" charset="0"/>
                          <a:cs typeface="Arial" panose="020B0604020202020204" pitchFamily="34" charset="0"/>
                        </a:rPr>
                        <a:t>Item_3</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272150694"/>
                  </a:ext>
                </a:extLst>
              </a:tr>
              <a:tr h="502743">
                <a:tc>
                  <a:txBody>
                    <a:bodyPr/>
                    <a:lstStyle/>
                    <a:p>
                      <a:pPr algn="l" fontAlgn="base"/>
                      <a:r>
                        <a:rPr lang="en-IN" sz="2000" b="1" dirty="0">
                          <a:effectLst/>
                          <a:latin typeface="Arial" panose="020B0604020202020204" pitchFamily="34" charset="0"/>
                          <a:cs typeface="Arial" panose="020B0604020202020204" pitchFamily="34" charset="0"/>
                        </a:rPr>
                        <a:t>User_1</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ase"/>
                      <a:r>
                        <a:rPr lang="en-IN" sz="2000" b="0">
                          <a:effectLst/>
                          <a:latin typeface="Arial" panose="020B0604020202020204" pitchFamily="34" charset="0"/>
                          <a:cs typeface="Arial" panose="020B0604020202020204" pitchFamily="34" charset="0"/>
                        </a:rPr>
                        <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dirty="0">
                          <a:effectLst/>
                          <a:latin typeface="Arial" panose="020B0604020202020204" pitchFamily="34" charset="0"/>
                          <a:cs typeface="Arial" panose="020B0604020202020204" pitchFamily="34" charset="0"/>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185938169"/>
                  </a:ext>
                </a:extLst>
              </a:tr>
              <a:tr h="502743">
                <a:tc>
                  <a:txBody>
                    <a:bodyPr/>
                    <a:lstStyle/>
                    <a:p>
                      <a:pPr algn="l" fontAlgn="base"/>
                      <a:r>
                        <a:rPr lang="en-IN" sz="2000" b="1" dirty="0">
                          <a:effectLst/>
                          <a:latin typeface="Arial" panose="020B0604020202020204" pitchFamily="34" charset="0"/>
                          <a:cs typeface="Arial" panose="020B0604020202020204" pitchFamily="34" charset="0"/>
                        </a:rPr>
                        <a:t>User_2</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ase"/>
                      <a:r>
                        <a:rPr lang="en-IN" sz="2000" b="0">
                          <a:effectLst/>
                          <a:latin typeface="Arial" panose="020B0604020202020204" pitchFamily="34" charset="0"/>
                          <a:cs typeface="Arial" panose="020B0604020202020204" pitchFamily="34" charset="0"/>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dirty="0">
                          <a:effectLst/>
                          <a:latin typeface="Arial" panose="020B0604020202020204" pitchFamily="34" charset="0"/>
                          <a:cs typeface="Arial" panose="020B0604020202020204" pitchFamily="34" charset="0"/>
                        </a:rPr>
                        <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987149768"/>
                  </a:ext>
                </a:extLst>
              </a:tr>
              <a:tr h="502743">
                <a:tc>
                  <a:txBody>
                    <a:bodyPr/>
                    <a:lstStyle/>
                    <a:p>
                      <a:pPr algn="l" fontAlgn="base"/>
                      <a:r>
                        <a:rPr lang="en-IN" sz="2000" b="1" dirty="0">
                          <a:effectLst/>
                          <a:latin typeface="Arial" panose="020B0604020202020204" pitchFamily="34" charset="0"/>
                          <a:cs typeface="Arial" panose="020B0604020202020204" pitchFamily="34" charset="0"/>
                        </a:rPr>
                        <a:t>User_3</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ase"/>
                      <a:r>
                        <a:rPr lang="en-IN" sz="2000" b="0">
                          <a:effectLst/>
                          <a:latin typeface="Arial" panose="020B0604020202020204" pitchFamily="34" charset="0"/>
                          <a:cs typeface="Arial" panose="020B0604020202020204" pitchFamily="34" charset="0"/>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dirty="0">
                          <a:effectLst/>
                          <a:latin typeface="Arial" panose="020B0604020202020204" pitchFamily="34" charset="0"/>
                          <a:cs typeface="Arial" panose="020B0604020202020204" pitchFamily="34" charset="0"/>
                        </a:rPr>
                        <a:t>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219621178"/>
                  </a:ext>
                </a:extLst>
              </a:tr>
              <a:tr h="502743">
                <a:tc>
                  <a:txBody>
                    <a:bodyPr/>
                    <a:lstStyle/>
                    <a:p>
                      <a:pPr algn="l" fontAlgn="base"/>
                      <a:r>
                        <a:rPr lang="en-IN" sz="2000" b="1" dirty="0">
                          <a:effectLst/>
                          <a:latin typeface="Arial" panose="020B0604020202020204" pitchFamily="34" charset="0"/>
                          <a:cs typeface="Arial" panose="020B0604020202020204" pitchFamily="34" charset="0"/>
                        </a:rPr>
                        <a:t>User_4</a:t>
                      </a:r>
                      <a:endParaRPr lang="en-IN" sz="2000" b="0" dirty="0">
                        <a:effectLst/>
                        <a:latin typeface="Arial" panose="020B0604020202020204" pitchFamily="34" charset="0"/>
                        <a:cs typeface="Arial" panose="020B06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ase"/>
                      <a:r>
                        <a:rPr lang="en-IN" sz="2000" b="0" dirty="0">
                          <a:effectLst/>
                          <a:latin typeface="Arial" panose="020B0604020202020204" pitchFamily="34" charset="0"/>
                          <a:cs typeface="Arial" panose="020B0604020202020204" pitchFamily="34" charset="0"/>
                        </a:rPr>
                        <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ase"/>
                      <a:r>
                        <a:rPr lang="en-IN" sz="2000" b="0">
                          <a:effectLst/>
                          <a:latin typeface="Arial" panose="020B0604020202020204" pitchFamily="34" charset="0"/>
                          <a:cs typeface="Arial" panose="020B0604020202020204" pitchFamily="34" charset="0"/>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dirty="0">
                          <a:effectLst/>
                          <a:latin typeface="Arial" panose="020B0604020202020204" pitchFamily="34" charset="0"/>
                          <a:cs typeface="Arial" panose="020B0604020202020204" pitchFamily="34" charset="0"/>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423763432"/>
                  </a:ext>
                </a:extLst>
              </a:tr>
            </a:tbl>
          </a:graphicData>
        </a:graphic>
      </p:graphicFrame>
      <p:sp>
        <p:nvSpPr>
          <p:cNvPr id="5" name="Down Arrow 4"/>
          <p:cNvSpPr/>
          <p:nvPr/>
        </p:nvSpPr>
        <p:spPr>
          <a:xfrm>
            <a:off x="3352800" y="2798619"/>
            <a:ext cx="415636" cy="526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own Arrow 5"/>
          <p:cNvSpPr/>
          <p:nvPr/>
        </p:nvSpPr>
        <p:spPr>
          <a:xfrm>
            <a:off x="5756564" y="2854810"/>
            <a:ext cx="415636" cy="526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554181" y="3990109"/>
            <a:ext cx="900545" cy="38792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Right Arrow 7"/>
          <p:cNvSpPr/>
          <p:nvPr/>
        </p:nvSpPr>
        <p:spPr>
          <a:xfrm>
            <a:off x="554181" y="5070764"/>
            <a:ext cx="900545" cy="38792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136800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180654" y="3220748"/>
            <a:ext cx="8686800" cy="942975"/>
          </a:xfrm>
          <a:prstGeom prst="rect">
            <a:avLst/>
          </a:prstGeom>
        </p:spPr>
      </p:pic>
      <p:sp>
        <p:nvSpPr>
          <p:cNvPr id="5" name="Title 1"/>
          <p:cNvSpPr txBox="1">
            <a:spLocks/>
          </p:cNvSpPr>
          <p:nvPr/>
        </p:nvSpPr>
        <p:spPr bwMode="auto">
          <a:xfrm>
            <a:off x="492653" y="1719628"/>
            <a:ext cx="8062801" cy="150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IN" dirty="0"/>
              <a:t>Calculating cosine similarity between I1 and I3</a:t>
            </a:r>
          </a:p>
        </p:txBody>
      </p:sp>
    </p:spTree>
    <p:extLst>
      <p:ext uri="{BB962C8B-B14F-4D97-AF65-F5344CB8AC3E}">
        <p14:creationId xmlns:p14="http://schemas.microsoft.com/office/powerpoint/2010/main" val="25458128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6805" y="1760801"/>
            <a:ext cx="8082114" cy="3254543"/>
          </a:xfrm>
          <a:prstGeom prst="rect">
            <a:avLst/>
          </a:prstGeom>
        </p:spPr>
      </p:pic>
    </p:spTree>
    <p:extLst>
      <p:ext uri="{BB962C8B-B14F-4D97-AF65-F5344CB8AC3E}">
        <p14:creationId xmlns:p14="http://schemas.microsoft.com/office/powerpoint/2010/main" val="262333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54" y="202990"/>
            <a:ext cx="7633310" cy="675457"/>
          </a:xfrm>
        </p:spPr>
        <p:txBody>
          <a:bodyPr/>
          <a:lstStyle/>
          <a:p>
            <a:r>
              <a:rPr lang="en-US" sz="2800" dirty="0"/>
              <a:t>Step 2: Generating the missing ratings in the table</a:t>
            </a:r>
            <a:endParaRPr lang="en-IN" sz="2800" dirty="0"/>
          </a:p>
        </p:txBody>
      </p:sp>
      <p:sp>
        <p:nvSpPr>
          <p:cNvPr id="3" name="Content Placeholder 2"/>
          <p:cNvSpPr>
            <a:spLocks noGrp="1"/>
          </p:cNvSpPr>
          <p:nvPr>
            <p:ph sz="half" idx="2"/>
          </p:nvPr>
        </p:nvSpPr>
        <p:spPr>
          <a:xfrm>
            <a:off x="180654" y="1414124"/>
            <a:ext cx="8393322" cy="480278"/>
          </a:xfrm>
          <a:ln>
            <a:solidFill>
              <a:schemeClr val="tx1"/>
            </a:solidFill>
          </a:ln>
        </p:spPr>
        <p:txBody>
          <a:bodyPr/>
          <a:lstStyle/>
          <a:p>
            <a:pPr marL="0" indent="0">
              <a:buNone/>
            </a:pPr>
            <a:r>
              <a:rPr lang="en-US" sz="2800" dirty="0"/>
              <a:t>Calculate the ratings that are missing in the table.</a:t>
            </a:r>
          </a:p>
          <a:p>
            <a:endParaRPr lang="en-IN" sz="2800" dirty="0"/>
          </a:p>
        </p:txBody>
      </p:sp>
      <p:pic>
        <p:nvPicPr>
          <p:cNvPr id="4" name="Picture 3"/>
          <p:cNvPicPr>
            <a:picLocks noChangeAspect="1"/>
          </p:cNvPicPr>
          <p:nvPr/>
        </p:nvPicPr>
        <p:blipFill>
          <a:blip r:embed="rId2"/>
          <a:stretch>
            <a:fillRect/>
          </a:stretch>
        </p:blipFill>
        <p:spPr>
          <a:xfrm>
            <a:off x="681869" y="2804500"/>
            <a:ext cx="7892106" cy="940510"/>
          </a:xfrm>
          <a:prstGeom prst="rect">
            <a:avLst/>
          </a:prstGeom>
        </p:spPr>
      </p:pic>
      <p:pic>
        <p:nvPicPr>
          <p:cNvPr id="5" name="Picture 4"/>
          <p:cNvPicPr>
            <a:picLocks noChangeAspect="1"/>
          </p:cNvPicPr>
          <p:nvPr/>
        </p:nvPicPr>
        <p:blipFill>
          <a:blip r:embed="rId3"/>
          <a:stretch>
            <a:fillRect/>
          </a:stretch>
        </p:blipFill>
        <p:spPr>
          <a:xfrm>
            <a:off x="681869" y="3765980"/>
            <a:ext cx="7719350" cy="833729"/>
          </a:xfrm>
          <a:prstGeom prst="rect">
            <a:avLst/>
          </a:prstGeom>
        </p:spPr>
      </p:pic>
      <p:pic>
        <p:nvPicPr>
          <p:cNvPr id="6" name="Picture 5"/>
          <p:cNvPicPr>
            <a:picLocks noChangeAspect="1"/>
          </p:cNvPicPr>
          <p:nvPr/>
        </p:nvPicPr>
        <p:blipFill>
          <a:blip r:embed="rId4"/>
          <a:stretch>
            <a:fillRect/>
          </a:stretch>
        </p:blipFill>
        <p:spPr>
          <a:xfrm>
            <a:off x="864258" y="4895247"/>
            <a:ext cx="7536961" cy="911807"/>
          </a:xfrm>
          <a:prstGeom prst="rect">
            <a:avLst/>
          </a:prstGeom>
        </p:spPr>
      </p:pic>
    </p:spTree>
    <p:extLst>
      <p:ext uri="{BB962C8B-B14F-4D97-AF65-F5344CB8AC3E}">
        <p14:creationId xmlns:p14="http://schemas.microsoft.com/office/powerpoint/2010/main" val="5291517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Content-based filtering system</a:t>
            </a:r>
            <a:endParaRPr lang="en-IN" dirty="0"/>
          </a:p>
        </p:txBody>
      </p:sp>
      <p:sp>
        <p:nvSpPr>
          <p:cNvPr id="3" name="Content Placeholder 2"/>
          <p:cNvSpPr>
            <a:spLocks noGrp="1"/>
          </p:cNvSpPr>
          <p:nvPr>
            <p:ph sz="half" idx="2"/>
          </p:nvPr>
        </p:nvSpPr>
        <p:spPr>
          <a:xfrm>
            <a:off x="180653" y="1173985"/>
            <a:ext cx="8768137" cy="1275302"/>
          </a:xfrm>
          <a:ln>
            <a:solidFill>
              <a:schemeClr val="tx1"/>
            </a:solidFill>
          </a:ln>
        </p:spPr>
        <p:txBody>
          <a:bodyPr/>
          <a:lstStyle/>
          <a:p>
            <a:pPr marL="0" indent="0" algn="just">
              <a:buNone/>
            </a:pPr>
            <a:r>
              <a:rPr lang="en-US" dirty="0"/>
              <a:t>Content-Based recommender system tries to guess the features or behavior of a user given the item’s features, he/she reacts positively to.</a:t>
            </a:r>
            <a:endParaRPr lang="en-IN" dirty="0"/>
          </a:p>
        </p:txBody>
      </p:sp>
      <p:sp>
        <p:nvSpPr>
          <p:cNvPr id="5" name="Rectangle 4"/>
          <p:cNvSpPr/>
          <p:nvPr/>
        </p:nvSpPr>
        <p:spPr>
          <a:xfrm>
            <a:off x="180653" y="2550010"/>
            <a:ext cx="8768137" cy="1785104"/>
          </a:xfrm>
          <a:prstGeom prst="rect">
            <a:avLst/>
          </a:prstGeom>
          <a:ln>
            <a:solidFill>
              <a:schemeClr val="accent1"/>
            </a:solidFill>
          </a:ln>
        </p:spPr>
        <p:txBody>
          <a:bodyPr wrap="square">
            <a:spAutoFit/>
          </a:bodyPr>
          <a:lstStyle/>
          <a:p>
            <a:r>
              <a:rPr lang="en-US" sz="2200" b="1" dirty="0">
                <a:latin typeface="Arial" panose="020B0604020202020204" pitchFamily="34" charset="0"/>
                <a:cs typeface="Arial" panose="020B0604020202020204" pitchFamily="34" charset="0"/>
              </a:rPr>
              <a:t>Discovering Features of Documents:</a:t>
            </a:r>
          </a:p>
          <a:p>
            <a:pPr marL="514350" indent="-514350">
              <a:buAutoNum type="romanLcPeriod"/>
            </a:pPr>
            <a:r>
              <a:rPr lang="en-US" sz="2200" dirty="0">
                <a:latin typeface="Arial" panose="020B0604020202020204" pitchFamily="34" charset="0"/>
                <a:cs typeface="Arial" panose="020B0604020202020204" pitchFamily="34" charset="0"/>
              </a:rPr>
              <a:t>Document collections and images are classes of items where the values of features are not immediately apparent. </a:t>
            </a:r>
          </a:p>
          <a:p>
            <a:pPr marL="514350" indent="-514350">
              <a:buAutoNum type="romanLcPeriod"/>
            </a:pPr>
            <a:r>
              <a:rPr lang="en-US" sz="2200" dirty="0">
                <a:latin typeface="Arial" panose="020B0604020202020204" pitchFamily="34" charset="0"/>
                <a:cs typeface="Arial" panose="020B0604020202020204" pitchFamily="34" charset="0"/>
              </a:rPr>
              <a:t>There are many kinds of documents for which a recommendation system can prove to be useful.</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122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endParaRPr lang="en-IN" dirty="0"/>
          </a:p>
        </p:txBody>
      </p:sp>
      <p:sp>
        <p:nvSpPr>
          <p:cNvPr id="3" name="Content Placeholder 2"/>
          <p:cNvSpPr>
            <a:spLocks noGrp="1"/>
          </p:cNvSpPr>
          <p:nvPr>
            <p:ph sz="half" idx="2"/>
          </p:nvPr>
        </p:nvSpPr>
        <p:spPr>
          <a:xfrm>
            <a:off x="180653" y="1173984"/>
            <a:ext cx="8768137" cy="1786930"/>
          </a:xfrm>
        </p:spPr>
        <p:txBody>
          <a:bodyPr/>
          <a:lstStyle/>
          <a:p>
            <a:pPr marL="0" indent="0">
              <a:buNone/>
            </a:pPr>
            <a:r>
              <a:rPr lang="en-US" b="1" dirty="0"/>
              <a:t>Web pages: </a:t>
            </a:r>
          </a:p>
          <a:p>
            <a:pPr marL="0" indent="0">
              <a:buNone/>
            </a:pPr>
            <a:r>
              <a:rPr lang="en-US" dirty="0"/>
              <a:t>Many news articles published each day, and all cannot be read. </a:t>
            </a:r>
          </a:p>
          <a:p>
            <a:pPr marL="0" indent="0">
              <a:buNone/>
            </a:pPr>
            <a:r>
              <a:rPr lang="en-US" dirty="0"/>
              <a:t>A recommendation system can suggest articles on topics a user is interested in.</a:t>
            </a:r>
            <a:endParaRPr lang="en-IN" dirty="0"/>
          </a:p>
        </p:txBody>
      </p:sp>
      <p:sp>
        <p:nvSpPr>
          <p:cNvPr id="4" name="Rectangle 3"/>
          <p:cNvSpPr/>
          <p:nvPr/>
        </p:nvSpPr>
        <p:spPr>
          <a:xfrm>
            <a:off x="180653" y="3233057"/>
            <a:ext cx="8229601" cy="523220"/>
          </a:xfrm>
          <a:prstGeom prst="rect">
            <a:avLst/>
          </a:prstGeom>
          <a:ln>
            <a:solidFill>
              <a:schemeClr val="accent1"/>
            </a:solidFill>
          </a:ln>
        </p:spPr>
        <p:txBody>
          <a:bodyPr wrap="square">
            <a:spAutoFit/>
          </a:bodyPr>
          <a:lstStyle/>
          <a:p>
            <a:r>
              <a:rPr lang="en-US" sz="2800" dirty="0"/>
              <a:t>Measuring similarity between two documents :</a:t>
            </a:r>
            <a:endParaRPr lang="en-IN" sz="2800" dirty="0"/>
          </a:p>
        </p:txBody>
      </p:sp>
      <p:pic>
        <p:nvPicPr>
          <p:cNvPr id="5" name="Picture 4"/>
          <p:cNvPicPr>
            <a:picLocks noChangeAspect="1"/>
          </p:cNvPicPr>
          <p:nvPr/>
        </p:nvPicPr>
        <p:blipFill>
          <a:blip r:embed="rId2"/>
          <a:stretch>
            <a:fillRect/>
          </a:stretch>
        </p:blipFill>
        <p:spPr>
          <a:xfrm>
            <a:off x="272823" y="4028420"/>
            <a:ext cx="7096125" cy="1638300"/>
          </a:xfrm>
          <a:prstGeom prst="rect">
            <a:avLst/>
          </a:prstGeom>
        </p:spPr>
      </p:pic>
    </p:spTree>
    <p:extLst>
      <p:ext uri="{BB962C8B-B14F-4D97-AF65-F5344CB8AC3E}">
        <p14:creationId xmlns:p14="http://schemas.microsoft.com/office/powerpoint/2010/main" val="2276320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Applications of Recommendation Systems</a:t>
            </a:r>
            <a:endParaRPr lang="en-IN" sz="2800" dirty="0"/>
          </a:p>
        </p:txBody>
      </p:sp>
      <p:sp>
        <p:nvSpPr>
          <p:cNvPr id="3" name="Content Placeholder 2"/>
          <p:cNvSpPr>
            <a:spLocks noGrp="1"/>
          </p:cNvSpPr>
          <p:nvPr>
            <p:ph sz="half" idx="2"/>
          </p:nvPr>
        </p:nvSpPr>
        <p:spPr>
          <a:xfrm>
            <a:off x="180653" y="1173984"/>
            <a:ext cx="8077200" cy="1375252"/>
          </a:xfrm>
          <a:solidFill>
            <a:schemeClr val="accent6">
              <a:lumMod val="40000"/>
              <a:lumOff val="60000"/>
            </a:schemeClr>
          </a:solidFill>
        </p:spPr>
        <p:txBody>
          <a:bodyPr/>
          <a:lstStyle/>
          <a:p>
            <a:r>
              <a:rPr lang="en-US" dirty="0"/>
              <a:t>Product Recommendations: for on-line retailers. </a:t>
            </a:r>
          </a:p>
          <a:p>
            <a:pPr lvl="1"/>
            <a:r>
              <a:rPr lang="en-US" dirty="0"/>
              <a:t>Amazon </a:t>
            </a:r>
          </a:p>
          <a:p>
            <a:pPr lvl="1"/>
            <a:r>
              <a:rPr lang="en-US" dirty="0"/>
              <a:t>Flipkart </a:t>
            </a:r>
            <a:endParaRPr lang="en-IN" dirty="0"/>
          </a:p>
        </p:txBody>
      </p:sp>
      <p:sp>
        <p:nvSpPr>
          <p:cNvPr id="4" name="Content Placeholder 2"/>
          <p:cNvSpPr txBox="1">
            <a:spLocks/>
          </p:cNvSpPr>
          <p:nvPr/>
        </p:nvSpPr>
        <p:spPr bwMode="auto">
          <a:xfrm>
            <a:off x="180653" y="2743199"/>
            <a:ext cx="8077200" cy="1316181"/>
          </a:xfrm>
          <a:prstGeom prst="rect">
            <a:avLst/>
          </a:prstGeom>
          <a:solidFill>
            <a:schemeClr val="accent4">
              <a:lumMod val="40000"/>
              <a:lumOff val="60000"/>
            </a:schemeClr>
          </a:solidFill>
          <a:ln>
            <a:noFill/>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Movie Recommendations: </a:t>
            </a:r>
          </a:p>
          <a:p>
            <a:pPr lvl="1"/>
            <a:r>
              <a:rPr lang="en-US" dirty="0"/>
              <a:t>Netflix</a:t>
            </a:r>
          </a:p>
          <a:p>
            <a:pPr lvl="1"/>
            <a:r>
              <a:rPr lang="en-US" dirty="0"/>
              <a:t>Amazon </a:t>
            </a:r>
            <a:r>
              <a:rPr lang="en-US" dirty="0" err="1"/>
              <a:t>pime</a:t>
            </a:r>
            <a:r>
              <a:rPr lang="en-US" dirty="0"/>
              <a:t>. </a:t>
            </a:r>
            <a:br>
              <a:rPr lang="en-US" dirty="0"/>
            </a:br>
            <a:endParaRPr lang="en-IN" dirty="0"/>
          </a:p>
        </p:txBody>
      </p:sp>
      <p:sp>
        <p:nvSpPr>
          <p:cNvPr id="5" name="Rectangle 4"/>
          <p:cNvSpPr/>
          <p:nvPr/>
        </p:nvSpPr>
        <p:spPr>
          <a:xfrm>
            <a:off x="659622" y="4253343"/>
            <a:ext cx="7315202" cy="769441"/>
          </a:xfrm>
          <a:prstGeom prst="rect">
            <a:avLst/>
          </a:prstGeom>
          <a:solidFill>
            <a:schemeClr val="tx2">
              <a:lumMod val="20000"/>
              <a:lumOff val="80000"/>
            </a:schemeClr>
          </a:solidFill>
          <a:ln>
            <a:solidFill>
              <a:schemeClr val="tx1"/>
            </a:solidFill>
          </a:ln>
        </p:spPr>
        <p:txBody>
          <a:bodyPr wrap="square">
            <a:spAutoFit/>
          </a:bodyPr>
          <a:lstStyle/>
          <a:p>
            <a:r>
              <a:rPr lang="en-US" sz="2200" b="1" dirty="0"/>
              <a:t>Personalized Content</a:t>
            </a:r>
            <a:endParaRPr lang="en-US" sz="2200" dirty="0"/>
          </a:p>
          <a:p>
            <a:r>
              <a:rPr lang="en-US" sz="2200" b="1" dirty="0"/>
              <a:t>Better Product search experience</a:t>
            </a:r>
            <a:endParaRPr lang="en-IN" sz="2200" dirty="0"/>
          </a:p>
        </p:txBody>
      </p:sp>
    </p:spTree>
    <p:extLst>
      <p:ext uri="{BB962C8B-B14F-4D97-AF65-F5344CB8AC3E}">
        <p14:creationId xmlns:p14="http://schemas.microsoft.com/office/powerpoint/2010/main" val="42211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2"/>
          </p:nvPr>
        </p:nvSpPr>
        <p:spPr>
          <a:xfrm>
            <a:off x="180653" y="1173984"/>
            <a:ext cx="8768137" cy="2940815"/>
          </a:xfrm>
          <a:ln>
            <a:solidFill>
              <a:schemeClr val="accent1"/>
            </a:solidFill>
          </a:ln>
        </p:spPr>
        <p:txBody>
          <a:bodyPr/>
          <a:lstStyle/>
          <a:p>
            <a:pPr marL="0" indent="0">
              <a:buNone/>
            </a:pPr>
            <a:r>
              <a:rPr lang="en-US" sz="2200" dirty="0"/>
              <a:t>doc_1 = "Data is the new oil of the digital economy"</a:t>
            </a:r>
            <a:br>
              <a:rPr lang="en-US" sz="2200" dirty="0"/>
            </a:br>
            <a:r>
              <a:rPr lang="en-US" sz="2200" dirty="0"/>
              <a:t>doc_2 = "Data is a new oil"</a:t>
            </a:r>
            <a:br>
              <a:rPr lang="en-US" sz="2200" dirty="0"/>
            </a:br>
            <a:r>
              <a:rPr lang="en-US" sz="2200" b="1" dirty="0"/>
              <a:t>Find the set of unique words for each document.</a:t>
            </a:r>
            <a:br>
              <a:rPr lang="en-US" sz="2200" b="1" dirty="0"/>
            </a:br>
            <a:r>
              <a:rPr lang="en-US" sz="2200" dirty="0">
                <a:solidFill>
                  <a:srgbClr val="FF0000"/>
                </a:solidFill>
              </a:rPr>
              <a:t>d1 = {'data', 'is', 'the', 'new', 'oil', 'of', 'digital', 'economy'}</a:t>
            </a:r>
            <a:br>
              <a:rPr lang="en-US" sz="2200" dirty="0">
                <a:solidFill>
                  <a:srgbClr val="FF0000"/>
                </a:solidFill>
              </a:rPr>
            </a:br>
            <a:r>
              <a:rPr lang="en-US" sz="2200" dirty="0">
                <a:solidFill>
                  <a:srgbClr val="FF0000"/>
                </a:solidFill>
              </a:rPr>
              <a:t>d2 = {'data', 'is', 'a', 'new', 'oil'}</a:t>
            </a:r>
            <a:br>
              <a:rPr lang="en-US" sz="2200" dirty="0">
                <a:solidFill>
                  <a:srgbClr val="FF0000"/>
                </a:solidFill>
              </a:rPr>
            </a:br>
            <a:r>
              <a:rPr lang="en-US" sz="2200" b="1" dirty="0"/>
              <a:t>Calculate the intersection and union of these two sets</a:t>
            </a:r>
          </a:p>
          <a:p>
            <a:pPr marL="0" indent="0">
              <a:buNone/>
            </a:pPr>
            <a:r>
              <a:rPr lang="en-US" sz="2200" b="1" dirty="0">
                <a:solidFill>
                  <a:srgbClr val="FF0000"/>
                </a:solidFill>
              </a:rPr>
              <a:t>d1∩d2 = {'data', 'is', 'new', 'oil‘} = 4</a:t>
            </a:r>
          </a:p>
          <a:p>
            <a:pPr marL="0" indent="0">
              <a:buNone/>
            </a:pPr>
            <a:r>
              <a:rPr lang="en-US" sz="2200" b="1" dirty="0">
                <a:solidFill>
                  <a:srgbClr val="FF0000"/>
                </a:solidFill>
              </a:rPr>
              <a:t>d1Ud2 = </a:t>
            </a:r>
            <a:r>
              <a:rPr lang="en-US" sz="2200" dirty="0">
                <a:solidFill>
                  <a:srgbClr val="FF0000"/>
                </a:solidFill>
              </a:rPr>
              <a:t>{'data', 'is', 'the', ‘a’, 'new', 'oil', 'of', 'digital', 'economy'} = 9</a:t>
            </a:r>
            <a:endParaRPr lang="en-US" sz="2200" b="1" dirty="0">
              <a:solidFill>
                <a:srgbClr val="FF0000"/>
              </a:solidFill>
            </a:endParaRPr>
          </a:p>
        </p:txBody>
      </p:sp>
      <p:pic>
        <p:nvPicPr>
          <p:cNvPr id="4" name="Picture 3"/>
          <p:cNvPicPr>
            <a:picLocks noChangeAspect="1"/>
          </p:cNvPicPr>
          <p:nvPr/>
        </p:nvPicPr>
        <p:blipFill>
          <a:blip r:embed="rId2"/>
          <a:stretch>
            <a:fillRect/>
          </a:stretch>
        </p:blipFill>
        <p:spPr>
          <a:xfrm>
            <a:off x="2696806" y="4268560"/>
            <a:ext cx="2009775" cy="781050"/>
          </a:xfrm>
          <a:prstGeom prst="rect">
            <a:avLst/>
          </a:prstGeom>
        </p:spPr>
      </p:pic>
    </p:spTree>
    <p:extLst>
      <p:ext uri="{BB962C8B-B14F-4D97-AF65-F5344CB8AC3E}">
        <p14:creationId xmlns:p14="http://schemas.microsoft.com/office/powerpoint/2010/main" val="39614202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Cosine Similarity:</a:t>
            </a:r>
          </a:p>
        </p:txBody>
      </p:sp>
      <p:sp>
        <p:nvSpPr>
          <p:cNvPr id="3" name="Content Placeholder 2"/>
          <p:cNvSpPr>
            <a:spLocks noGrp="1"/>
          </p:cNvSpPr>
          <p:nvPr>
            <p:ph sz="half" idx="2"/>
          </p:nvPr>
        </p:nvSpPr>
        <p:spPr>
          <a:xfrm>
            <a:off x="180653" y="1173984"/>
            <a:ext cx="8768137" cy="513302"/>
          </a:xfrm>
        </p:spPr>
        <p:txBody>
          <a:bodyPr/>
          <a:lstStyle/>
          <a:p>
            <a:r>
              <a:rPr lang="en-US" dirty="0"/>
              <a:t>Suppose that x and y </a:t>
            </a:r>
            <a:r>
              <a:rPr lang="en-US" dirty="0" err="1"/>
              <a:t>aretwo</a:t>
            </a:r>
            <a:r>
              <a:rPr lang="en-US" dirty="0"/>
              <a:t> term-frequency vectors</a:t>
            </a:r>
            <a:endParaRPr lang="en-IN" dirty="0"/>
          </a:p>
        </p:txBody>
      </p:sp>
      <p:pic>
        <p:nvPicPr>
          <p:cNvPr id="4" name="Picture 3"/>
          <p:cNvPicPr>
            <a:picLocks noChangeAspect="1"/>
          </p:cNvPicPr>
          <p:nvPr/>
        </p:nvPicPr>
        <p:blipFill>
          <a:blip r:embed="rId2"/>
          <a:stretch>
            <a:fillRect/>
          </a:stretch>
        </p:blipFill>
        <p:spPr>
          <a:xfrm>
            <a:off x="2001481" y="1598868"/>
            <a:ext cx="3400425" cy="1009650"/>
          </a:xfrm>
          <a:prstGeom prst="rect">
            <a:avLst/>
          </a:prstGeom>
        </p:spPr>
      </p:pic>
      <p:pic>
        <p:nvPicPr>
          <p:cNvPr id="6" name="Picture 5"/>
          <p:cNvPicPr>
            <a:picLocks noChangeAspect="1"/>
          </p:cNvPicPr>
          <p:nvPr/>
        </p:nvPicPr>
        <p:blipFill>
          <a:blip r:embed="rId3"/>
          <a:stretch>
            <a:fillRect/>
          </a:stretch>
        </p:blipFill>
        <p:spPr>
          <a:xfrm>
            <a:off x="1234848" y="3331383"/>
            <a:ext cx="5324475" cy="600075"/>
          </a:xfrm>
          <a:prstGeom prst="rect">
            <a:avLst/>
          </a:prstGeom>
        </p:spPr>
      </p:pic>
      <p:pic>
        <p:nvPicPr>
          <p:cNvPr id="8" name="Picture 7"/>
          <p:cNvPicPr>
            <a:picLocks noChangeAspect="1"/>
          </p:cNvPicPr>
          <p:nvPr/>
        </p:nvPicPr>
        <p:blipFill>
          <a:blip r:embed="rId4"/>
          <a:stretch>
            <a:fillRect/>
          </a:stretch>
        </p:blipFill>
        <p:spPr>
          <a:xfrm>
            <a:off x="309562" y="2645583"/>
            <a:ext cx="6372225" cy="685800"/>
          </a:xfrm>
          <a:prstGeom prst="rect">
            <a:avLst/>
          </a:prstGeom>
        </p:spPr>
      </p:pic>
    </p:spTree>
    <p:extLst>
      <p:ext uri="{BB962C8B-B14F-4D97-AF65-F5344CB8AC3E}">
        <p14:creationId xmlns:p14="http://schemas.microsoft.com/office/powerpoint/2010/main" val="29908032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3"/>
          <p:cNvSpPr>
            <a:spLocks noGrp="1"/>
          </p:cNvSpPr>
          <p:nvPr>
            <p:ph sz="half" idx="2"/>
          </p:nvPr>
        </p:nvSpPr>
        <p:spPr>
          <a:xfrm>
            <a:off x="180653" y="1173984"/>
            <a:ext cx="8768137" cy="904863"/>
          </a:xfrm>
          <a:prstGeom prst="rect">
            <a:avLst/>
          </a:prstGeom>
        </p:spPr>
        <p:txBody>
          <a:bodyPr>
            <a:spAutoFit/>
          </a:bodyPr>
          <a:lstStyle/>
          <a:p>
            <a:pPr marL="0" indent="0">
              <a:buNone/>
            </a:pPr>
            <a:r>
              <a:rPr lang="en-US" dirty="0"/>
              <a:t>doc_1 = "Data is the oil of the digital economy"</a:t>
            </a:r>
          </a:p>
          <a:p>
            <a:pPr marL="0" indent="0">
              <a:buNone/>
            </a:pPr>
            <a:r>
              <a:rPr lang="en-US" dirty="0"/>
              <a:t>doc_2 = "Data is a new oil"</a:t>
            </a:r>
            <a:endParaRPr lang="en-IN" dirty="0"/>
          </a:p>
        </p:txBody>
      </p:sp>
      <p:pic>
        <p:nvPicPr>
          <p:cNvPr id="5" name="Picture 4"/>
          <p:cNvPicPr>
            <a:picLocks noChangeAspect="1"/>
          </p:cNvPicPr>
          <p:nvPr/>
        </p:nvPicPr>
        <p:blipFill>
          <a:blip r:embed="rId2"/>
          <a:stretch>
            <a:fillRect/>
          </a:stretch>
        </p:blipFill>
        <p:spPr>
          <a:xfrm>
            <a:off x="274183" y="2209800"/>
            <a:ext cx="6200775" cy="1524000"/>
          </a:xfrm>
          <a:prstGeom prst="rect">
            <a:avLst/>
          </a:prstGeom>
          <a:ln>
            <a:solidFill>
              <a:schemeClr val="accent1"/>
            </a:solidFill>
          </a:ln>
        </p:spPr>
      </p:pic>
      <p:sp>
        <p:nvSpPr>
          <p:cNvPr id="6" name="Rectangle 5"/>
          <p:cNvSpPr/>
          <p:nvPr/>
        </p:nvSpPr>
        <p:spPr>
          <a:xfrm>
            <a:off x="274182" y="4089739"/>
            <a:ext cx="7639731" cy="1200329"/>
          </a:xfrm>
          <a:prstGeom prst="rect">
            <a:avLst/>
          </a:prstGeom>
        </p:spPr>
        <p:txBody>
          <a:bodyPr wrap="square">
            <a:spAutoFit/>
          </a:bodyPr>
          <a:lstStyle/>
          <a:p>
            <a:r>
              <a:rPr lang="en-US" sz="2400" dirty="0">
                <a:latin typeface="Arial" panose="020B0604020202020204" pitchFamily="34" charset="0"/>
              </a:rPr>
              <a:t># Vector representation of the document</a:t>
            </a:r>
            <a:br>
              <a:rPr lang="en-US" sz="2400" dirty="0"/>
            </a:br>
            <a:r>
              <a:rPr lang="en-US" sz="2400" dirty="0">
                <a:latin typeface="Arial" panose="020B0604020202020204" pitchFamily="34" charset="0"/>
              </a:rPr>
              <a:t>d1 = [1, 1, 1, 1, 0, 1, 1, 2]</a:t>
            </a:r>
            <a:br>
              <a:rPr lang="en-US" sz="2400" dirty="0"/>
            </a:br>
            <a:r>
              <a:rPr lang="en-US" sz="2400" dirty="0">
                <a:latin typeface="Arial" panose="020B0604020202020204" pitchFamily="34" charset="0"/>
              </a:rPr>
              <a:t>d2 = [1, 0, 0, 1, 1, 0, 1, 0]</a:t>
            </a:r>
            <a:endParaRPr lang="en-IN" sz="2400" dirty="0"/>
          </a:p>
        </p:txBody>
      </p:sp>
    </p:spTree>
    <p:extLst>
      <p:ext uri="{BB962C8B-B14F-4D97-AF65-F5344CB8AC3E}">
        <p14:creationId xmlns:p14="http://schemas.microsoft.com/office/powerpoint/2010/main" val="37833849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half" idx="2"/>
          </p:nvPr>
        </p:nvPicPr>
        <p:blipFill>
          <a:blip r:embed="rId2"/>
          <a:stretch>
            <a:fillRect/>
          </a:stretch>
        </p:blipFill>
        <p:spPr>
          <a:xfrm>
            <a:off x="0" y="1298261"/>
            <a:ext cx="8767763" cy="1797223"/>
          </a:xfrm>
          <a:prstGeom prst="rect">
            <a:avLst/>
          </a:prstGeom>
        </p:spPr>
      </p:pic>
      <p:pic>
        <p:nvPicPr>
          <p:cNvPr id="5" name="Picture 4"/>
          <p:cNvPicPr>
            <a:picLocks noChangeAspect="1"/>
          </p:cNvPicPr>
          <p:nvPr/>
        </p:nvPicPr>
        <p:blipFill>
          <a:blip r:embed="rId3"/>
          <a:stretch>
            <a:fillRect/>
          </a:stretch>
        </p:blipFill>
        <p:spPr>
          <a:xfrm>
            <a:off x="358419" y="2896279"/>
            <a:ext cx="6686550" cy="2981325"/>
          </a:xfrm>
          <a:prstGeom prst="rect">
            <a:avLst/>
          </a:prstGeom>
        </p:spPr>
      </p:pic>
      <p:pic>
        <p:nvPicPr>
          <p:cNvPr id="6" name="Picture 5"/>
          <p:cNvPicPr>
            <a:picLocks noChangeAspect="1"/>
          </p:cNvPicPr>
          <p:nvPr/>
        </p:nvPicPr>
        <p:blipFill>
          <a:blip r:embed="rId4"/>
          <a:stretch>
            <a:fillRect/>
          </a:stretch>
        </p:blipFill>
        <p:spPr>
          <a:xfrm>
            <a:off x="1964191" y="5487079"/>
            <a:ext cx="6543675" cy="781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731724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Profile in a content-based system</a:t>
            </a:r>
            <a:endParaRPr lang="en-IN" dirty="0"/>
          </a:p>
        </p:txBody>
      </p:sp>
      <p:sp>
        <p:nvSpPr>
          <p:cNvPr id="3" name="Content Placeholder 2"/>
          <p:cNvSpPr>
            <a:spLocks noGrp="1"/>
          </p:cNvSpPr>
          <p:nvPr>
            <p:ph sz="half" idx="2"/>
          </p:nvPr>
        </p:nvSpPr>
        <p:spPr>
          <a:xfrm>
            <a:off x="180653" y="1173984"/>
            <a:ext cx="8768137" cy="4987330"/>
          </a:xfrm>
          <a:ln>
            <a:solidFill>
              <a:schemeClr val="accent1"/>
            </a:solidFill>
          </a:ln>
        </p:spPr>
        <p:txBody>
          <a:bodyPr/>
          <a:lstStyle/>
          <a:p>
            <a:pPr marL="0" indent="0">
              <a:buNone/>
            </a:pPr>
            <a:r>
              <a:rPr lang="en-US" dirty="0"/>
              <a:t>Each item is a profile, which is a record or a collection of records representing important characteristics of that item, is</a:t>
            </a:r>
            <a:br>
              <a:rPr lang="en-US" dirty="0"/>
            </a:br>
            <a:r>
              <a:rPr lang="en-US" dirty="0"/>
              <a:t>first constructed. </a:t>
            </a:r>
          </a:p>
          <a:p>
            <a:pPr marL="0" indent="0">
              <a:buNone/>
            </a:pPr>
            <a:r>
              <a:rPr lang="en-US" b="1" dirty="0"/>
              <a:t>For example, for a movie recommendation system, the</a:t>
            </a:r>
            <a:br>
              <a:rPr lang="en-US" b="1" dirty="0"/>
            </a:br>
            <a:r>
              <a:rPr lang="en-US" b="1" dirty="0"/>
              <a:t>important characteristics are:</a:t>
            </a:r>
            <a:br>
              <a:rPr lang="en-US" b="1" dirty="0"/>
            </a:br>
            <a:r>
              <a:rPr lang="en-US" dirty="0"/>
              <a:t>1. The set of actors of the movie.</a:t>
            </a:r>
            <a:br>
              <a:rPr lang="en-US" dirty="0"/>
            </a:br>
            <a:r>
              <a:rPr lang="en-US" dirty="0"/>
              <a:t>2. The director.</a:t>
            </a:r>
            <a:br>
              <a:rPr lang="en-US" dirty="0"/>
            </a:br>
            <a:r>
              <a:rPr lang="en-US" dirty="0"/>
              <a:t>3. The year in which the movie was made.</a:t>
            </a:r>
            <a:br>
              <a:rPr lang="en-US" dirty="0"/>
            </a:br>
            <a:r>
              <a:rPr lang="en-US" dirty="0"/>
              <a:t>4. The genre or general type of movie, and so on.</a:t>
            </a:r>
            <a:br>
              <a:rPr lang="en-US" dirty="0"/>
            </a:br>
            <a:endParaRPr lang="en-US" dirty="0"/>
          </a:p>
          <a:p>
            <a:pPr marL="0" indent="0">
              <a:buNone/>
            </a:pPr>
            <a:r>
              <a:rPr lang="en-US" dirty="0"/>
              <a:t>The objective of content-based recommendation systems is to find and rank things (documents) according to the user preferences.</a:t>
            </a:r>
            <a:endParaRPr lang="en-IN" dirty="0"/>
          </a:p>
        </p:txBody>
      </p:sp>
    </p:spTree>
    <p:extLst>
      <p:ext uri="{BB962C8B-B14F-4D97-AF65-F5344CB8AC3E}">
        <p14:creationId xmlns:p14="http://schemas.microsoft.com/office/powerpoint/2010/main" val="37755660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2"/>
          </p:nvPr>
        </p:nvSpPr>
        <p:spPr>
          <a:xfrm>
            <a:off x="180653" y="1173984"/>
            <a:ext cx="8768137" cy="1536559"/>
          </a:xfrm>
          <a:ln>
            <a:solidFill>
              <a:schemeClr val="accent1"/>
            </a:solidFill>
          </a:ln>
        </p:spPr>
        <p:txBody>
          <a:bodyPr/>
          <a:lstStyle/>
          <a:p>
            <a:pPr marL="0" indent="0">
              <a:buNone/>
            </a:pPr>
            <a:r>
              <a:rPr lang="en-US" sz="2200" dirty="0"/>
              <a:t>To find similarity between the items, Dice co-efficient given below is used.</a:t>
            </a:r>
            <a:br>
              <a:rPr lang="en-US" sz="2200" dirty="0"/>
            </a:br>
            <a:r>
              <a:rPr lang="en-US" sz="2200" dirty="0"/>
              <a:t>Let b1, b2 be two items. </a:t>
            </a:r>
          </a:p>
          <a:p>
            <a:pPr marL="0" indent="0">
              <a:buNone/>
            </a:pPr>
            <a:r>
              <a:rPr lang="en-US" sz="2200" dirty="0"/>
              <a:t>Similarity between the two is given by</a:t>
            </a:r>
            <a:br>
              <a:rPr lang="en-US" sz="2200" dirty="0"/>
            </a:br>
            <a:endParaRPr lang="en-IN" sz="2200" dirty="0"/>
          </a:p>
        </p:txBody>
      </p:sp>
      <p:pic>
        <p:nvPicPr>
          <p:cNvPr id="4" name="Picture 3"/>
          <p:cNvPicPr>
            <a:picLocks noChangeAspect="1"/>
          </p:cNvPicPr>
          <p:nvPr/>
        </p:nvPicPr>
        <p:blipFill>
          <a:blip r:embed="rId2"/>
          <a:stretch>
            <a:fillRect/>
          </a:stretch>
        </p:blipFill>
        <p:spPr>
          <a:xfrm>
            <a:off x="272142" y="2875271"/>
            <a:ext cx="8290152" cy="503358"/>
          </a:xfrm>
          <a:prstGeom prst="rect">
            <a:avLst/>
          </a:prstGeom>
        </p:spPr>
      </p:pic>
      <p:sp>
        <p:nvSpPr>
          <p:cNvPr id="5" name="Rectangle 4"/>
          <p:cNvSpPr/>
          <p:nvPr/>
        </p:nvSpPr>
        <p:spPr>
          <a:xfrm>
            <a:off x="180653" y="3506233"/>
            <a:ext cx="8109857" cy="707886"/>
          </a:xfrm>
          <a:prstGeom prst="rect">
            <a:avLst/>
          </a:prstGeom>
          <a:ln>
            <a:solidFill>
              <a:schemeClr val="accent1"/>
            </a:solidFill>
          </a:ln>
        </p:spPr>
        <p:txBody>
          <a:bodyPr wrap="square">
            <a:spAutoFit/>
          </a:bodyPr>
          <a:lstStyle/>
          <a:p>
            <a:r>
              <a:rPr lang="en-US" sz="2000" dirty="0">
                <a:latin typeface="Arial" panose="020B0604020202020204" pitchFamily="34" charset="0"/>
              </a:rPr>
              <a:t>This approach has the basic assumptions that all keywords are of equal importance.</a:t>
            </a:r>
            <a:endParaRPr lang="en-IN" sz="2000" dirty="0"/>
          </a:p>
        </p:txBody>
      </p:sp>
    </p:spTree>
    <p:extLst>
      <p:ext uri="{BB962C8B-B14F-4D97-AF65-F5344CB8AC3E}">
        <p14:creationId xmlns:p14="http://schemas.microsoft.com/office/powerpoint/2010/main" val="13573032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53" y="202990"/>
            <a:ext cx="7548203" cy="744067"/>
          </a:xfrm>
        </p:spPr>
        <p:txBody>
          <a:bodyPr/>
          <a:lstStyle/>
          <a:p>
            <a:r>
              <a:rPr lang="en-US" sz="2800" dirty="0"/>
              <a:t>Term Frequency−Inverse Document Frequency</a:t>
            </a:r>
            <a:endParaRPr lang="en-IN" sz="2800" dirty="0"/>
          </a:p>
        </p:txBody>
      </p:sp>
      <p:sp>
        <p:nvSpPr>
          <p:cNvPr id="3" name="Content Placeholder 2"/>
          <p:cNvSpPr>
            <a:spLocks noGrp="1"/>
          </p:cNvSpPr>
          <p:nvPr>
            <p:ph sz="half" idx="2"/>
          </p:nvPr>
        </p:nvSpPr>
        <p:spPr>
          <a:xfrm>
            <a:off x="180653" y="1173983"/>
            <a:ext cx="8768137" cy="5052646"/>
          </a:xfrm>
          <a:ln>
            <a:solidFill>
              <a:schemeClr val="accent1"/>
            </a:solidFill>
          </a:ln>
        </p:spPr>
        <p:txBody>
          <a:bodyPr/>
          <a:lstStyle/>
          <a:p>
            <a:pPr>
              <a:buFont typeface="Wingdings" panose="05000000000000000000" pitchFamily="2" charset="2"/>
              <a:buChar char="q"/>
            </a:pPr>
            <a:r>
              <a:rPr lang="en-US" sz="2000" dirty="0"/>
              <a:t>TF-IDF stands for “Term Frequency – Inverse Document Frequency ”.</a:t>
            </a:r>
            <a:br>
              <a:rPr lang="en-US" sz="2000" dirty="0"/>
            </a:br>
            <a:r>
              <a:rPr lang="en-US" sz="2000" dirty="0"/>
              <a:t>TF-IDF is a numerical statistic which measures the importance of the word in a document.</a:t>
            </a:r>
            <a:br>
              <a:rPr lang="en-US" sz="2000" dirty="0"/>
            </a:br>
            <a:endParaRPr lang="en-US" sz="2000" dirty="0"/>
          </a:p>
          <a:p>
            <a:pPr>
              <a:buFont typeface="Wingdings" panose="05000000000000000000" pitchFamily="2" charset="2"/>
              <a:buChar char="q"/>
            </a:pPr>
            <a:r>
              <a:rPr lang="en-US" sz="2000" b="1" dirty="0"/>
              <a:t>Term Frequency</a:t>
            </a:r>
            <a:r>
              <a:rPr lang="en-US" sz="2000" dirty="0"/>
              <a:t>: Number of time a word appears in a text document.</a:t>
            </a:r>
          </a:p>
          <a:p>
            <a:pPr>
              <a:buFont typeface="Wingdings" panose="05000000000000000000" pitchFamily="2" charset="2"/>
              <a:buChar char="q"/>
            </a:pPr>
            <a:r>
              <a:rPr lang="en-US" sz="2000" b="1" dirty="0"/>
              <a:t>Inverse Document Frequency</a:t>
            </a:r>
            <a:r>
              <a:rPr lang="en-US" sz="2000" dirty="0"/>
              <a:t>: Measure the word is a rare word or common word in a document.</a:t>
            </a:r>
            <a:br>
              <a:rPr lang="en-US" sz="2000" dirty="0"/>
            </a:br>
            <a:endParaRPr lang="en-US" sz="2000" dirty="0"/>
          </a:p>
          <a:p>
            <a:pPr>
              <a:buFont typeface="Wingdings" panose="05000000000000000000" pitchFamily="2" charset="2"/>
              <a:buChar char="q"/>
            </a:pPr>
            <a:r>
              <a:rPr lang="en-US" sz="2000" dirty="0" err="1"/>
              <a:t>tf</a:t>
            </a:r>
            <a:r>
              <a:rPr lang="en-US" sz="2000" dirty="0"/>
              <a:t>(</a:t>
            </a:r>
            <a:r>
              <a:rPr lang="en-US" sz="2000" dirty="0" err="1"/>
              <a:t>t,d</a:t>
            </a:r>
            <a:r>
              <a:rPr lang="en-US" sz="2000" dirty="0"/>
              <a:t>) = (Number of times term t appears in a document) / (Total</a:t>
            </a:r>
            <a:br>
              <a:rPr lang="en-US" sz="2000" dirty="0"/>
            </a:br>
            <a:r>
              <a:rPr lang="en-US" sz="2000" dirty="0"/>
              <a:t>number of terms in the document)</a:t>
            </a:r>
            <a:br>
              <a:rPr lang="en-US" sz="2000" dirty="0"/>
            </a:br>
            <a:r>
              <a:rPr lang="en-US" sz="2000" dirty="0"/>
              <a:t>Where,</a:t>
            </a:r>
          </a:p>
          <a:p>
            <a:pPr marL="0" indent="0">
              <a:buNone/>
            </a:pPr>
            <a:r>
              <a:rPr lang="en-US" sz="2000" dirty="0"/>
              <a:t>	</a:t>
            </a:r>
            <a:r>
              <a:rPr lang="en-US" sz="2000" dirty="0" err="1"/>
              <a:t>tf</a:t>
            </a:r>
            <a:r>
              <a:rPr lang="en-US" sz="2000" dirty="0"/>
              <a:t>(</a:t>
            </a:r>
            <a:r>
              <a:rPr lang="en-US" sz="2000" dirty="0" err="1"/>
              <a:t>t,d</a:t>
            </a:r>
            <a:r>
              <a:rPr lang="en-US" sz="2000" dirty="0"/>
              <a:t>) - Term Frequency, </a:t>
            </a:r>
          </a:p>
          <a:p>
            <a:pPr marL="0" indent="0">
              <a:buNone/>
            </a:pPr>
            <a:r>
              <a:rPr lang="en-US" sz="2000" dirty="0"/>
              <a:t>	t = term, </a:t>
            </a:r>
          </a:p>
          <a:p>
            <a:pPr marL="0" indent="0">
              <a:buNone/>
            </a:pPr>
            <a:r>
              <a:rPr lang="en-US" sz="2000" dirty="0"/>
              <a:t>	d = document</a:t>
            </a:r>
            <a:br>
              <a:rPr lang="en-US" sz="2000" dirty="0"/>
            </a:br>
            <a:r>
              <a:rPr lang="en-US" sz="2000" dirty="0"/>
              <a:t>	</a:t>
            </a:r>
            <a:r>
              <a:rPr lang="en-US" sz="2000" dirty="0" err="1"/>
              <a:t>idf</a:t>
            </a:r>
            <a:r>
              <a:rPr lang="en-US" sz="2000" dirty="0"/>
              <a:t>(t) = log [ n / </a:t>
            </a:r>
            <a:r>
              <a:rPr lang="en-US" sz="2000" dirty="0" err="1"/>
              <a:t>df</a:t>
            </a:r>
            <a:r>
              <a:rPr lang="en-US" sz="2000" dirty="0"/>
              <a:t>(t) ] + 1</a:t>
            </a:r>
            <a:endParaRPr lang="en-IN" sz="2000" dirty="0"/>
          </a:p>
        </p:txBody>
      </p:sp>
    </p:spTree>
    <p:extLst>
      <p:ext uri="{BB962C8B-B14F-4D97-AF65-F5344CB8AC3E}">
        <p14:creationId xmlns:p14="http://schemas.microsoft.com/office/powerpoint/2010/main" val="26826995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2"/>
          </p:nvPr>
        </p:nvSpPr>
        <p:spPr>
          <a:xfrm>
            <a:off x="180653" y="1173983"/>
            <a:ext cx="8768137" cy="4867587"/>
          </a:xfrm>
          <a:ln>
            <a:solidFill>
              <a:schemeClr val="accent1"/>
            </a:solidFill>
          </a:ln>
        </p:spPr>
        <p:txBody>
          <a:bodyPr/>
          <a:lstStyle/>
          <a:p>
            <a:pPr marL="0" indent="0">
              <a:buNone/>
            </a:pPr>
            <a:r>
              <a:rPr lang="en-US" dirty="0"/>
              <a:t>Consider a document which has a total of 100 words and the</a:t>
            </a:r>
            <a:br>
              <a:rPr lang="en-US" dirty="0"/>
            </a:br>
            <a:r>
              <a:rPr lang="en-US" dirty="0"/>
              <a:t>word “book” has occurred 5 times in a document.</a:t>
            </a:r>
            <a:br>
              <a:rPr lang="en-US" dirty="0"/>
            </a:br>
            <a:endParaRPr lang="en-US" dirty="0"/>
          </a:p>
          <a:p>
            <a:pPr marL="0" indent="0">
              <a:buNone/>
            </a:pPr>
            <a:r>
              <a:rPr lang="en-US" dirty="0"/>
              <a:t>Term frequency (</a:t>
            </a:r>
            <a:r>
              <a:rPr lang="en-US" dirty="0" err="1"/>
              <a:t>tf</a:t>
            </a:r>
            <a:r>
              <a:rPr lang="en-US" dirty="0"/>
              <a:t>) = 5 / 100 = 0.05</a:t>
            </a:r>
            <a:br>
              <a:rPr lang="en-US" dirty="0"/>
            </a:br>
            <a:endParaRPr lang="en-US" dirty="0"/>
          </a:p>
          <a:p>
            <a:pPr marL="0" indent="0">
              <a:buNone/>
            </a:pPr>
            <a:r>
              <a:rPr lang="en-US" dirty="0"/>
              <a:t>Assume that there are 10,000 documents and the word “book” has occurred in 1000 of these. </a:t>
            </a:r>
          </a:p>
          <a:p>
            <a:pPr marL="0" indent="0">
              <a:buNone/>
            </a:pPr>
            <a:endParaRPr lang="en-US" dirty="0"/>
          </a:p>
          <a:p>
            <a:pPr marL="0" indent="0">
              <a:buNone/>
            </a:pPr>
            <a:r>
              <a:rPr lang="en-US" dirty="0"/>
              <a:t>Then </a:t>
            </a:r>
            <a:r>
              <a:rPr lang="en-US" dirty="0" err="1"/>
              <a:t>idf</a:t>
            </a:r>
            <a:r>
              <a:rPr lang="en-US" dirty="0"/>
              <a:t> is:</a:t>
            </a:r>
            <a:br>
              <a:rPr lang="en-US" dirty="0"/>
            </a:br>
            <a:r>
              <a:rPr lang="en-US" dirty="0"/>
              <a:t>Inverse Document Frequency(IDF) = log[10000/1000] + 1 </a:t>
            </a:r>
          </a:p>
          <a:p>
            <a:pPr marL="0" indent="0">
              <a:buNone/>
            </a:pPr>
            <a:r>
              <a:rPr lang="en-US" dirty="0"/>
              <a:t>					       = 2</a:t>
            </a:r>
            <a:br>
              <a:rPr lang="en-US" dirty="0"/>
            </a:br>
            <a:r>
              <a:rPr lang="en-US" dirty="0"/>
              <a:t>		TF-IDF = 0.05 * 2 = 0.1</a:t>
            </a:r>
            <a:endParaRPr lang="en-IN" dirty="0"/>
          </a:p>
        </p:txBody>
      </p:sp>
    </p:spTree>
    <p:extLst>
      <p:ext uri="{BB962C8B-B14F-4D97-AF65-F5344CB8AC3E}">
        <p14:creationId xmlns:p14="http://schemas.microsoft.com/office/powerpoint/2010/main" val="11697333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Obtaining Item Features from Tags</a:t>
            </a:r>
            <a:endParaRPr lang="en-IN" dirty="0"/>
          </a:p>
        </p:txBody>
      </p:sp>
      <p:sp>
        <p:nvSpPr>
          <p:cNvPr id="3" name="Content Placeholder 2"/>
          <p:cNvSpPr>
            <a:spLocks noGrp="1"/>
          </p:cNvSpPr>
          <p:nvPr>
            <p:ph sz="half" idx="2"/>
          </p:nvPr>
        </p:nvSpPr>
        <p:spPr>
          <a:xfrm>
            <a:off x="180653" y="1173984"/>
            <a:ext cx="8768137" cy="5107073"/>
          </a:xfrm>
          <a:ln>
            <a:solidFill>
              <a:schemeClr val="tx1"/>
            </a:solidFill>
          </a:ln>
        </p:spPr>
        <p:txBody>
          <a:bodyPr/>
          <a:lstStyle/>
          <a:p>
            <a:pPr marL="0" indent="0">
              <a:buNone/>
            </a:pPr>
            <a:r>
              <a:rPr lang="en-US" b="1" dirty="0"/>
              <a:t>Consider that images of features </a:t>
            </a:r>
            <a:r>
              <a:rPr lang="en-US" dirty="0"/>
              <a:t>have been obtained for items. </a:t>
            </a:r>
          </a:p>
          <a:p>
            <a:pPr>
              <a:buFont typeface="Wingdings" panose="05000000000000000000" pitchFamily="2" charset="2"/>
              <a:buChar char="q"/>
            </a:pPr>
            <a:r>
              <a:rPr lang="en-US" dirty="0"/>
              <a:t>The problem with images is that their data, which is an array of pixels, does not tell us anything useful about their features. </a:t>
            </a:r>
          </a:p>
          <a:p>
            <a:pPr>
              <a:buFont typeface="Wingdings" panose="05000000000000000000" pitchFamily="2" charset="2"/>
              <a:buChar char="q"/>
            </a:pPr>
            <a:r>
              <a:rPr lang="en-US" dirty="0"/>
              <a:t>To obtain information about features of items, request users to tag the items by entering words or phrases that describe the item.</a:t>
            </a:r>
          </a:p>
          <a:p>
            <a:pPr>
              <a:buFont typeface="Wingdings" panose="05000000000000000000" pitchFamily="2" charset="2"/>
              <a:buChar char="q"/>
            </a:pPr>
            <a:r>
              <a:rPr lang="en-US" dirty="0"/>
              <a:t>But, the problem with tagging as an approach to feature discovery is that the process only works if users are willing to take the trouble to create the tags, and the number of erroneous tags are minimal/negligible when compared to total number of tags.</a:t>
            </a:r>
            <a:endParaRPr lang="en-IN" dirty="0"/>
          </a:p>
        </p:txBody>
      </p:sp>
    </p:spTree>
    <p:extLst>
      <p:ext uri="{BB962C8B-B14F-4D97-AF65-F5344CB8AC3E}">
        <p14:creationId xmlns:p14="http://schemas.microsoft.com/office/powerpoint/2010/main" val="235946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2"/>
          </p:nvPr>
        </p:nvSpPr>
        <p:spPr/>
        <p:txBody>
          <a:bodyPr/>
          <a:lstStyle/>
          <a:p>
            <a:pPr marL="0" indent="0">
              <a:buNone/>
            </a:pPr>
            <a:r>
              <a:rPr lang="en-US" dirty="0"/>
              <a:t>To compute the cosine distance between vectors, consider the movie recommendation system.  </a:t>
            </a:r>
          </a:p>
          <a:p>
            <a:pPr marL="0" indent="0">
              <a:buNone/>
            </a:pPr>
            <a:r>
              <a:rPr lang="en-US" dirty="0"/>
              <a:t>Suppose the only features of movies are the set of actors and the average rating. </a:t>
            </a:r>
          </a:p>
          <a:p>
            <a:pPr marL="0" indent="0">
              <a:buNone/>
            </a:pPr>
            <a:r>
              <a:rPr lang="en-US" dirty="0"/>
              <a:t>Consider two movies with five actors each.</a:t>
            </a:r>
            <a:br>
              <a:rPr lang="en-US" dirty="0"/>
            </a:br>
            <a:r>
              <a:rPr lang="en-US" dirty="0"/>
              <a:t>Two of the actors are in both movies. </a:t>
            </a:r>
          </a:p>
          <a:p>
            <a:pPr marL="0" indent="0">
              <a:buNone/>
            </a:pPr>
            <a:r>
              <a:rPr lang="en-US" dirty="0"/>
              <a:t>Also, one movie has an average rating of 3 and the other has an average of 4. The vectors look something like</a:t>
            </a:r>
            <a:br>
              <a:rPr lang="en-US" dirty="0"/>
            </a:br>
            <a:r>
              <a:rPr lang="en-US" dirty="0"/>
              <a:t>0 1 1 0 1 1 0 1 3α</a:t>
            </a:r>
            <a:br>
              <a:rPr lang="en-US" dirty="0"/>
            </a:br>
            <a:r>
              <a:rPr lang="en-US" dirty="0"/>
              <a:t>1 1 0 1 0 1 1 0 4α</a:t>
            </a:r>
            <a:br>
              <a:rPr lang="en-US" dirty="0"/>
            </a:br>
            <a:r>
              <a:rPr lang="en-US" dirty="0"/>
              <a:t>The last component represents the average rating with an unknown scaling factor α. </a:t>
            </a:r>
            <a:endParaRPr lang="en-IN" dirty="0"/>
          </a:p>
        </p:txBody>
      </p:sp>
    </p:spTree>
    <p:extLst>
      <p:ext uri="{BB962C8B-B14F-4D97-AF65-F5344CB8AC3E}">
        <p14:creationId xmlns:p14="http://schemas.microsoft.com/office/powerpoint/2010/main" val="267459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2"/>
          <p:cNvSpPr txBox="1">
            <a:spLocks/>
          </p:cNvSpPr>
          <p:nvPr/>
        </p:nvSpPr>
        <p:spPr bwMode="auto">
          <a:xfrm>
            <a:off x="180654" y="1385452"/>
            <a:ext cx="8768137" cy="3048002"/>
          </a:xfrm>
          <a:prstGeom prst="rect">
            <a:avLst/>
          </a:prstGeom>
          <a:solidFill>
            <a:schemeClr val="accent5">
              <a:lumMod val="40000"/>
              <a:lumOff val="60000"/>
            </a:schemeClr>
          </a:solid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r>
              <a:rPr lang="en-US" dirty="0"/>
              <a:t>News Articles: </a:t>
            </a:r>
          </a:p>
          <a:p>
            <a:pPr lvl="1" algn="just"/>
            <a:r>
              <a:rPr lang="en-US" dirty="0"/>
              <a:t>News services attempt to identify articles of interest to readers, based on the articles that they have read in the past. </a:t>
            </a:r>
          </a:p>
          <a:p>
            <a:pPr lvl="1" algn="just"/>
            <a:r>
              <a:rPr lang="en-US" dirty="0"/>
              <a:t>The similarity might be based on the similarity of important words in the documents, or on the articles that are read by people with similar reading tastes. </a:t>
            </a:r>
          </a:p>
          <a:p>
            <a:pPr lvl="1" algn="just"/>
            <a:r>
              <a:rPr lang="en-US" dirty="0"/>
              <a:t>The same principles apply to recommending blogs from among the millions of blogs available, videos on YouTube, or other sites where</a:t>
            </a:r>
            <a:br>
              <a:rPr lang="en-US" dirty="0"/>
            </a:br>
            <a:r>
              <a:rPr lang="en-US" dirty="0"/>
              <a:t>content is provided regularly</a:t>
            </a:r>
            <a:endParaRPr lang="en-IN" dirty="0"/>
          </a:p>
          <a:p>
            <a:pPr algn="just"/>
            <a:endParaRPr lang="en-IN" dirty="0"/>
          </a:p>
        </p:txBody>
      </p:sp>
    </p:spTree>
    <p:extLst>
      <p:ext uri="{BB962C8B-B14F-4D97-AF65-F5344CB8AC3E}">
        <p14:creationId xmlns:p14="http://schemas.microsoft.com/office/powerpoint/2010/main" val="4521984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2"/>
          </p:nvPr>
        </p:nvSpPr>
        <p:spPr>
          <a:xfrm>
            <a:off x="180653" y="1173984"/>
            <a:ext cx="8768137" cy="959616"/>
          </a:xfrm>
        </p:spPr>
        <p:txBody>
          <a:bodyPr/>
          <a:lstStyle/>
          <a:p>
            <a:r>
              <a:rPr lang="en-US" dirty="0"/>
              <a:t>Computing in terms of α, the cosine of the angle between the</a:t>
            </a:r>
            <a:br>
              <a:rPr lang="en-US" dirty="0"/>
            </a:br>
            <a:r>
              <a:rPr lang="en-US" dirty="0"/>
              <a:t>vectors is</a:t>
            </a:r>
            <a:endParaRPr lang="en-IN" dirty="0"/>
          </a:p>
        </p:txBody>
      </p:sp>
      <p:pic>
        <p:nvPicPr>
          <p:cNvPr id="4" name="Picture 3"/>
          <p:cNvPicPr>
            <a:picLocks noChangeAspect="1"/>
          </p:cNvPicPr>
          <p:nvPr/>
        </p:nvPicPr>
        <p:blipFill>
          <a:blip r:embed="rId2"/>
          <a:stretch>
            <a:fillRect/>
          </a:stretch>
        </p:blipFill>
        <p:spPr>
          <a:xfrm>
            <a:off x="2391455" y="1919287"/>
            <a:ext cx="2924175" cy="1038225"/>
          </a:xfrm>
          <a:prstGeom prst="rect">
            <a:avLst/>
          </a:prstGeom>
          <a:ln>
            <a:solidFill>
              <a:schemeClr val="tx1"/>
            </a:solidFill>
          </a:ln>
        </p:spPr>
      </p:pic>
      <p:sp>
        <p:nvSpPr>
          <p:cNvPr id="5" name="Rectangle 4"/>
          <p:cNvSpPr/>
          <p:nvPr/>
        </p:nvSpPr>
        <p:spPr>
          <a:xfrm>
            <a:off x="413656" y="3264265"/>
            <a:ext cx="7826829" cy="1015663"/>
          </a:xfrm>
          <a:prstGeom prst="rect">
            <a:avLst/>
          </a:prstGeom>
          <a:ln>
            <a:solidFill>
              <a:schemeClr val="tx1"/>
            </a:solidFill>
          </a:ln>
        </p:spPr>
        <p:txBody>
          <a:bodyPr wrap="square">
            <a:spAutoFit/>
          </a:bodyPr>
          <a:lstStyle/>
          <a:p>
            <a:r>
              <a:rPr lang="en-US" sz="2000" dirty="0">
                <a:latin typeface="Arial" panose="020B0604020202020204" pitchFamily="34" charset="0"/>
              </a:rPr>
              <a:t>For α = 1, the cosine is 0.816.</a:t>
            </a:r>
            <a:br>
              <a:rPr lang="en-US" sz="2000" dirty="0"/>
            </a:br>
            <a:r>
              <a:rPr lang="en-US" sz="2000" dirty="0">
                <a:latin typeface="Arial" panose="020B0604020202020204" pitchFamily="34" charset="0"/>
              </a:rPr>
              <a:t>For α = 2, the cosine is 0.940,</a:t>
            </a:r>
          </a:p>
          <a:p>
            <a:r>
              <a:rPr lang="en-US" sz="2000" dirty="0">
                <a:latin typeface="Arial" panose="020B0604020202020204" pitchFamily="34" charset="0"/>
              </a:rPr>
              <a:t> </a:t>
            </a:r>
            <a:r>
              <a:rPr lang="en-US" sz="2000" b="1" dirty="0">
                <a:latin typeface="Arial" panose="020B0604020202020204" pitchFamily="34" charset="0"/>
              </a:rPr>
              <a:t>the vectors are closer in direction if we use α = 1.</a:t>
            </a:r>
            <a:endParaRPr lang="en-IN" sz="2000" b="1" dirty="0"/>
          </a:p>
        </p:txBody>
      </p:sp>
    </p:spTree>
    <p:extLst>
      <p:ext uri="{BB962C8B-B14F-4D97-AF65-F5344CB8AC3E}">
        <p14:creationId xmlns:p14="http://schemas.microsoft.com/office/powerpoint/2010/main" val="16956337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Profiles</a:t>
            </a:r>
            <a:endParaRPr lang="en-IN" dirty="0"/>
          </a:p>
        </p:txBody>
      </p:sp>
      <p:sp>
        <p:nvSpPr>
          <p:cNvPr id="3" name="Content Placeholder 2"/>
          <p:cNvSpPr>
            <a:spLocks noGrp="1"/>
          </p:cNvSpPr>
          <p:nvPr>
            <p:ph sz="half" idx="2"/>
          </p:nvPr>
        </p:nvSpPr>
        <p:spPr>
          <a:xfrm>
            <a:off x="180653" y="1173984"/>
            <a:ext cx="8768137" cy="4203559"/>
          </a:xfrm>
        </p:spPr>
        <p:txBody>
          <a:bodyPr/>
          <a:lstStyle/>
          <a:p>
            <a:pPr>
              <a:buFont typeface="Wingdings" panose="05000000000000000000" pitchFamily="2" charset="2"/>
              <a:buChar char="q"/>
            </a:pPr>
            <a:r>
              <a:rPr lang="en-US" sz="2000" dirty="0"/>
              <a:t>To consider the user profiles, vectors with the same components that describe user’s preferences are created.</a:t>
            </a:r>
            <a:br>
              <a:rPr lang="en-US" sz="2000" dirty="0"/>
            </a:br>
            <a:r>
              <a:rPr lang="en-US" sz="2000" dirty="0"/>
              <a:t>The utility matrix represents the connection between the users and the items. </a:t>
            </a:r>
          </a:p>
          <a:p>
            <a:pPr>
              <a:buFont typeface="Wingdings" panose="05000000000000000000" pitchFamily="2" charset="2"/>
              <a:buChar char="q"/>
            </a:pPr>
            <a:r>
              <a:rPr lang="en-US" sz="2000" dirty="0"/>
              <a:t>The entries in the utility matrix to represent user purchases or a similar connection could be just 1s, or they could be any number representing a rating or liking that the user has for the item.</a:t>
            </a:r>
            <a:br>
              <a:rPr lang="en-US" sz="2000" dirty="0"/>
            </a:br>
            <a:r>
              <a:rPr lang="en-US" sz="2000" dirty="0"/>
              <a:t>This information can be used to find the best estimate regarding which items the user likes. </a:t>
            </a:r>
          </a:p>
          <a:p>
            <a:pPr>
              <a:buFont typeface="Wingdings" panose="05000000000000000000" pitchFamily="2" charset="2"/>
              <a:buChar char="q"/>
            </a:pPr>
            <a:r>
              <a:rPr lang="en-US" sz="2000" dirty="0"/>
              <a:t>This is taken as aggregation of the profiles of those items.</a:t>
            </a:r>
          </a:p>
          <a:p>
            <a:pPr>
              <a:buFont typeface="Wingdings" panose="05000000000000000000" pitchFamily="2" charset="2"/>
              <a:buChar char="q"/>
            </a:pPr>
            <a:r>
              <a:rPr lang="en-US" sz="2000" dirty="0"/>
              <a:t>If the utility matrix has only 1s, then the natural aggregate is the</a:t>
            </a:r>
            <a:br>
              <a:rPr lang="en-US" sz="2000" dirty="0"/>
            </a:br>
            <a:r>
              <a:rPr lang="en-US" sz="2000" dirty="0"/>
              <a:t>average of the components of the vectors representing the item profiles for the items in which the utility matrix has 1 for that user.</a:t>
            </a:r>
            <a:endParaRPr lang="en-IN" sz="2000" dirty="0"/>
          </a:p>
        </p:txBody>
      </p:sp>
    </p:spTree>
    <p:extLst>
      <p:ext uri="{BB962C8B-B14F-4D97-AF65-F5344CB8AC3E}">
        <p14:creationId xmlns:p14="http://schemas.microsoft.com/office/powerpoint/2010/main" val="1204841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sz="half" idx="2"/>
          </p:nvPr>
        </p:nvSpPr>
        <p:spPr>
          <a:xfrm>
            <a:off x="180653" y="1173984"/>
            <a:ext cx="8768137" cy="3506873"/>
          </a:xfrm>
          <a:ln>
            <a:solidFill>
              <a:schemeClr val="tx1"/>
            </a:solidFill>
          </a:ln>
        </p:spPr>
        <p:txBody>
          <a:bodyPr/>
          <a:lstStyle/>
          <a:p>
            <a:pPr>
              <a:buFont typeface="Wingdings" panose="05000000000000000000" pitchFamily="2" charset="2"/>
              <a:buChar char="q"/>
            </a:pPr>
            <a:r>
              <a:rPr lang="en-US" dirty="0"/>
              <a:t>Suppose items are movies, represented by Boolean profiles with components corresponding to actors.</a:t>
            </a:r>
          </a:p>
          <a:p>
            <a:pPr>
              <a:buFont typeface="Wingdings" panose="05000000000000000000" pitchFamily="2" charset="2"/>
              <a:buChar char="q"/>
            </a:pPr>
            <a:r>
              <a:rPr lang="en-US" dirty="0"/>
              <a:t>If 25% of the movies that user U likes have Tom Hanks as one of the actors, then the user profile for U will have 0.25 in the component for Tom Hanks.</a:t>
            </a:r>
          </a:p>
          <a:p>
            <a:pPr>
              <a:buFont typeface="Wingdings" panose="05000000000000000000" pitchFamily="2" charset="2"/>
              <a:buChar char="q"/>
            </a:pPr>
            <a:r>
              <a:rPr lang="en-US" dirty="0"/>
              <a:t>If the utility matrix has ratings 1–5, then we can weigh the vectors representing the profiles of items by the utility value.</a:t>
            </a:r>
          </a:p>
          <a:p>
            <a:pPr>
              <a:buFont typeface="Wingdings" panose="05000000000000000000" pitchFamily="2" charset="2"/>
              <a:buChar char="q"/>
            </a:pPr>
            <a:r>
              <a:rPr lang="en-US" dirty="0"/>
              <a:t>The utilities are normalized by subtracting the average value for a user.</a:t>
            </a:r>
            <a:endParaRPr lang="en-IN" dirty="0"/>
          </a:p>
        </p:txBody>
      </p:sp>
    </p:spTree>
    <p:extLst>
      <p:ext uri="{BB962C8B-B14F-4D97-AF65-F5344CB8AC3E}">
        <p14:creationId xmlns:p14="http://schemas.microsoft.com/office/powerpoint/2010/main" val="5783914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Eg</a:t>
            </a:r>
            <a:r>
              <a:rPr lang="en-US" dirty="0"/>
              <a:t>.</a:t>
            </a:r>
            <a:endParaRPr lang="en-IN" dirty="0"/>
          </a:p>
        </p:txBody>
      </p:sp>
      <p:sp>
        <p:nvSpPr>
          <p:cNvPr id="3" name="Content Placeholder 2"/>
          <p:cNvSpPr>
            <a:spLocks noGrp="1"/>
          </p:cNvSpPr>
          <p:nvPr>
            <p:ph sz="half" idx="2"/>
          </p:nvPr>
        </p:nvSpPr>
        <p:spPr>
          <a:xfrm>
            <a:off x="180653" y="1173984"/>
            <a:ext cx="8768137" cy="4018502"/>
          </a:xfrm>
        </p:spPr>
        <p:txBody>
          <a:bodyPr/>
          <a:lstStyle/>
          <a:p>
            <a:pPr>
              <a:buFont typeface="Wingdings" panose="05000000000000000000" pitchFamily="2" charset="2"/>
              <a:buChar char="q"/>
            </a:pPr>
            <a:r>
              <a:rPr lang="en-US" dirty="0"/>
              <a:t>User U gives rating for three movies as 1, 3 and 4. The user profile for U has, in the component will be Average(3) of 1 − 3, 3 − 3 and 4 − 3, that is, the value −1/3. </a:t>
            </a:r>
          </a:p>
          <a:p>
            <a:pPr>
              <a:buFont typeface="Wingdings" panose="05000000000000000000" pitchFamily="2" charset="2"/>
              <a:buChar char="q"/>
            </a:pPr>
            <a:r>
              <a:rPr lang="en-US" dirty="0"/>
              <a:t>Therefore, items with a below-average rating get negative weights, and items with above-average ratings get positive weights.</a:t>
            </a:r>
          </a:p>
          <a:p>
            <a:pPr>
              <a:buFont typeface="Wingdings" panose="05000000000000000000" pitchFamily="2" charset="2"/>
              <a:buChar char="q"/>
            </a:pPr>
            <a:r>
              <a:rPr lang="en-US" dirty="0"/>
              <a:t>The vector for a user will have positive numbers for actors who appear in movies the user likes and have negative numbers for actors appearing in movies the user does not like.</a:t>
            </a:r>
            <a:endParaRPr lang="en-IN" dirty="0"/>
          </a:p>
        </p:txBody>
      </p:sp>
    </p:spTree>
    <p:extLst>
      <p:ext uri="{BB962C8B-B14F-4D97-AF65-F5344CB8AC3E}">
        <p14:creationId xmlns:p14="http://schemas.microsoft.com/office/powerpoint/2010/main" val="19634039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2"/>
          </p:nvPr>
        </p:nvSpPr>
        <p:spPr>
          <a:xfrm>
            <a:off x="180653" y="1173983"/>
            <a:ext cx="8768137" cy="5052645"/>
          </a:xfrm>
          <a:ln>
            <a:solidFill>
              <a:schemeClr val="tx1"/>
            </a:solidFill>
          </a:ln>
        </p:spPr>
        <p:txBody>
          <a:bodyPr/>
          <a:lstStyle/>
          <a:p>
            <a:pPr>
              <a:buFont typeface="Wingdings" panose="05000000000000000000" pitchFamily="2" charset="2"/>
              <a:buChar char="q"/>
            </a:pPr>
            <a:r>
              <a:rPr lang="en-US" sz="2000" dirty="0"/>
              <a:t>Case 1: Consider a movie with many actors the user likes, and only a few or none that the user does not like. The cosine of the angle between the user’s and movie’s vectors will be a large positive fraction. That implies an angle close to 0, and therefore a small cosine distance between the vectors.</a:t>
            </a:r>
            <a:br>
              <a:rPr lang="en-US" sz="2000" dirty="0"/>
            </a:br>
            <a:endParaRPr lang="en-US" sz="2000" dirty="0"/>
          </a:p>
          <a:p>
            <a:pPr>
              <a:buFont typeface="Wingdings" panose="05000000000000000000" pitchFamily="2" charset="2"/>
              <a:buChar char="q"/>
            </a:pPr>
            <a:r>
              <a:rPr lang="en-US" sz="2000" dirty="0"/>
              <a:t>Case 2: Consider a movie with as many actors that the user likes as those the user does not like. In this situation, the cosine of the angle between the user and movie is around 0, and therefore the angle between the two vectors is around 90°.</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a:t>Case 3: Consider a movie with mostly actors the user does not like. In that case, the cosine will be a large negative fraction, and the angle between the two vectors will be close to 180°– the maximum possible cosine distance.</a:t>
            </a:r>
            <a:endParaRPr lang="en-IN" sz="2000" dirty="0"/>
          </a:p>
        </p:txBody>
      </p:sp>
    </p:spTree>
    <p:extLst>
      <p:ext uri="{BB962C8B-B14F-4D97-AF65-F5344CB8AC3E}">
        <p14:creationId xmlns:p14="http://schemas.microsoft.com/office/powerpoint/2010/main" val="25899187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2"/>
          </p:nvPr>
        </p:nvSpPr>
        <p:spPr>
          <a:xfrm>
            <a:off x="180654" y="2404070"/>
            <a:ext cx="8768137" cy="654816"/>
          </a:xfrm>
        </p:spPr>
        <p:txBody>
          <a:bodyPr/>
          <a:lstStyle/>
          <a:p>
            <a:pPr marL="0" indent="0" algn="ctr">
              <a:buNone/>
            </a:pPr>
            <a:r>
              <a:rPr lang="en-IN" sz="3200" b="1" dirty="0"/>
              <a:t>What else ??????</a:t>
            </a:r>
          </a:p>
        </p:txBody>
      </p:sp>
    </p:spTree>
    <p:extLst>
      <p:ext uri="{BB962C8B-B14F-4D97-AF65-F5344CB8AC3E}">
        <p14:creationId xmlns:p14="http://schemas.microsoft.com/office/powerpoint/2010/main" val="18185570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ratings</a:t>
            </a:r>
            <a:endParaRPr lang="en-IN" dirty="0"/>
          </a:p>
        </p:txBody>
      </p:sp>
      <p:sp>
        <p:nvSpPr>
          <p:cNvPr id="3" name="Content Placeholder 2"/>
          <p:cNvSpPr>
            <a:spLocks noGrp="1"/>
          </p:cNvSpPr>
          <p:nvPr>
            <p:ph sz="half" idx="2"/>
          </p:nvPr>
        </p:nvSpPr>
        <p:spPr>
          <a:xfrm>
            <a:off x="180653" y="1173984"/>
            <a:ext cx="8672401" cy="2816125"/>
          </a:xfrm>
          <a:ln>
            <a:solidFill>
              <a:schemeClr val="tx1"/>
            </a:solidFill>
          </a:ln>
        </p:spPr>
        <p:txBody>
          <a:bodyPr/>
          <a:lstStyle/>
          <a:p>
            <a:pPr marL="0" indent="0">
              <a:buNone/>
            </a:pPr>
            <a:r>
              <a:rPr lang="en-US" sz="2600" dirty="0"/>
              <a:t>The data captured in the utility matrix can be transformed by applying well-defined rules to every element in the matrix. </a:t>
            </a:r>
          </a:p>
          <a:p>
            <a:pPr marL="0" indent="0">
              <a:buNone/>
            </a:pPr>
            <a:r>
              <a:rPr lang="en-US" sz="2600" dirty="0"/>
              <a:t>Two common transformations are: </a:t>
            </a:r>
          </a:p>
          <a:p>
            <a:r>
              <a:rPr lang="en-US" sz="2600" dirty="0"/>
              <a:t>rounding and </a:t>
            </a:r>
          </a:p>
          <a:p>
            <a:r>
              <a:rPr lang="en-US" sz="2600" dirty="0"/>
              <a:t>normalizing.</a:t>
            </a:r>
          </a:p>
        </p:txBody>
      </p:sp>
    </p:spTree>
    <p:extLst>
      <p:ext uri="{BB962C8B-B14F-4D97-AF65-F5344CB8AC3E}">
        <p14:creationId xmlns:p14="http://schemas.microsoft.com/office/powerpoint/2010/main" val="21690862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Rounding the data</a:t>
            </a:r>
            <a:endParaRPr lang="en-IN" dirty="0"/>
          </a:p>
        </p:txBody>
      </p:sp>
      <p:sp>
        <p:nvSpPr>
          <p:cNvPr id="3" name="Content Placeholder 2"/>
          <p:cNvSpPr>
            <a:spLocks noGrp="1"/>
          </p:cNvSpPr>
          <p:nvPr>
            <p:ph sz="half" idx="2"/>
          </p:nvPr>
        </p:nvSpPr>
        <p:spPr>
          <a:xfrm>
            <a:off x="0" y="1298676"/>
            <a:ext cx="8768137" cy="4547942"/>
          </a:xfrm>
        </p:spPr>
        <p:txBody>
          <a:bodyPr/>
          <a:lstStyle/>
          <a:p>
            <a:pPr marL="0" indent="0">
              <a:buNone/>
            </a:pPr>
            <a:r>
              <a:rPr lang="en-US" b="1" dirty="0"/>
              <a:t>Viewers typically give similar ratings to similar movies. </a:t>
            </a:r>
          </a:p>
          <a:p>
            <a:r>
              <a:rPr lang="en-US" dirty="0"/>
              <a:t>For example:</a:t>
            </a:r>
          </a:p>
          <a:p>
            <a:pPr lvl="1"/>
            <a:r>
              <a:rPr lang="en-US" sz="2400" dirty="0"/>
              <a:t>Viewer B has given high ratings to all Harry Potter movies, </a:t>
            </a:r>
          </a:p>
          <a:p>
            <a:pPr lvl="1"/>
            <a:r>
              <a:rPr lang="en-US" sz="2400" dirty="0"/>
              <a:t>viewer C has highly rated Star Wars 1 and Star Wars 2. </a:t>
            </a:r>
          </a:p>
          <a:p>
            <a:pPr lvl="1"/>
            <a:r>
              <a:rPr lang="en-US" sz="2400" dirty="0"/>
              <a:t>This similarity in ratings can be removed by rounding the ratings with a rule. </a:t>
            </a:r>
          </a:p>
          <a:p>
            <a:pPr lvl="1"/>
            <a:r>
              <a:rPr lang="en-US" sz="2400" dirty="0"/>
              <a:t>For example, we can set a rule to round ratings 3, 4, and 5 to 1, and consider ratings 1 and 2 as blank spaces. After applying this rule, our utility matrix becomes:</a:t>
            </a:r>
          </a:p>
          <a:p>
            <a:endParaRPr lang="en-IN" dirty="0"/>
          </a:p>
        </p:txBody>
      </p:sp>
    </p:spTree>
    <p:extLst>
      <p:ext uri="{BB962C8B-B14F-4D97-AF65-F5344CB8AC3E}">
        <p14:creationId xmlns:p14="http://schemas.microsoft.com/office/powerpoint/2010/main" val="3223308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0254" y="1024185"/>
            <a:ext cx="6858000" cy="1981200"/>
          </a:xfrm>
        </p:spPr>
      </p:pic>
      <p:sp>
        <p:nvSpPr>
          <p:cNvPr id="5" name="Rectangle 4"/>
          <p:cNvSpPr/>
          <p:nvPr/>
        </p:nvSpPr>
        <p:spPr>
          <a:xfrm>
            <a:off x="180654" y="3271993"/>
            <a:ext cx="8807532" cy="3170099"/>
          </a:xfrm>
          <a:prstGeom prst="rect">
            <a:avLst/>
          </a:prstGeom>
          <a:ln>
            <a:solidFill>
              <a:schemeClr val="tx1"/>
            </a:solidFill>
          </a:ln>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Intersection of sets corresponding to viewers A and C is a null set.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This reduces the </a:t>
            </a:r>
            <a:r>
              <a:rPr lang="en-US" sz="2000" dirty="0" err="1">
                <a:latin typeface="Arial" panose="020B0604020202020204" pitchFamily="34" charset="0"/>
                <a:cs typeface="Arial" panose="020B0604020202020204" pitchFamily="34" charset="0"/>
              </a:rPr>
              <a:t>Jaccard</a:t>
            </a:r>
            <a:r>
              <a:rPr lang="en-US" sz="2000" dirty="0">
                <a:latin typeface="Arial" panose="020B0604020202020204" pitchFamily="34" charset="0"/>
                <a:cs typeface="Arial" panose="020B0604020202020204" pitchFamily="34" charset="0"/>
              </a:rPr>
              <a:t> similarity to its minimum value zero, and shoots the </a:t>
            </a:r>
            <a:r>
              <a:rPr lang="en-US" sz="2000" dirty="0" err="1">
                <a:latin typeface="Arial" panose="020B0604020202020204" pitchFamily="34" charset="0"/>
                <a:cs typeface="Arial" panose="020B0604020202020204" pitchFamily="34" charset="0"/>
              </a:rPr>
              <a:t>Jaccard</a:t>
            </a:r>
            <a:r>
              <a:rPr lang="en-US" sz="2000" dirty="0">
                <a:latin typeface="Arial" panose="020B0604020202020204" pitchFamily="34" charset="0"/>
                <a:cs typeface="Arial" panose="020B0604020202020204" pitchFamily="34" charset="0"/>
              </a:rPr>
              <a:t> distance to its maximum value 1.</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Jaccard</a:t>
            </a:r>
            <a:r>
              <a:rPr lang="en-US" sz="2000" dirty="0">
                <a:latin typeface="Arial" panose="020B0604020202020204" pitchFamily="34" charset="0"/>
                <a:cs typeface="Arial" panose="020B0604020202020204" pitchFamily="34" charset="0"/>
              </a:rPr>
              <a:t> distance between the sets corresponding to viewers A and B is less than 1 which makes A closer to B than to C.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Note that </a:t>
            </a:r>
            <a:r>
              <a:rPr lang="en-US" sz="2000" dirty="0" err="1">
                <a:latin typeface="Arial" panose="020B0604020202020204" pitchFamily="34" charset="0"/>
                <a:cs typeface="Arial" panose="020B0604020202020204" pitchFamily="34" charset="0"/>
              </a:rPr>
              <a:t>Jaccard</a:t>
            </a:r>
            <a:r>
              <a:rPr lang="en-US" sz="2000" dirty="0">
                <a:latin typeface="Arial" panose="020B0604020202020204" pitchFamily="34" charset="0"/>
                <a:cs typeface="Arial" panose="020B0604020202020204" pitchFamily="34" charset="0"/>
              </a:rPr>
              <a:t> distance measure didn’t provide this insight into user </a:t>
            </a:r>
            <a:r>
              <a:rPr lang="en-US" sz="2000" dirty="0" err="1">
                <a:latin typeface="Arial" panose="020B0604020202020204" pitchFamily="34" charset="0"/>
                <a:cs typeface="Arial" panose="020B0604020202020204" pitchFamily="34" charset="0"/>
              </a:rPr>
              <a:t>behaviour</a:t>
            </a:r>
            <a:r>
              <a:rPr lang="en-US" sz="2000" dirty="0">
                <a:latin typeface="Arial" panose="020B0604020202020204" pitchFamily="34" charset="0"/>
                <a:cs typeface="Arial" panose="020B0604020202020204" pitchFamily="34" charset="0"/>
              </a:rPr>
              <a:t> when the distance was calculated using the original user ratings.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Finding cosine distances with rounded off values leads to the same conclusion.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47409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Normalised</a:t>
            </a:r>
            <a:r>
              <a:rPr lang="en-US" dirty="0"/>
              <a:t> ratings</a:t>
            </a:r>
            <a:endParaRPr lang="en-IN" dirty="0"/>
          </a:p>
        </p:txBody>
      </p:sp>
      <p:sp>
        <p:nvSpPr>
          <p:cNvPr id="3" name="Content Placeholder 2"/>
          <p:cNvSpPr>
            <a:spLocks noGrp="1"/>
          </p:cNvSpPr>
          <p:nvPr>
            <p:ph sz="half" idx="2"/>
          </p:nvPr>
        </p:nvSpPr>
        <p:spPr>
          <a:xfrm>
            <a:off x="180654" y="1395658"/>
            <a:ext cx="8768137" cy="1735469"/>
          </a:xfrm>
          <a:ln>
            <a:solidFill>
              <a:schemeClr val="tx1"/>
            </a:solidFill>
          </a:ln>
        </p:spPr>
        <p:txBody>
          <a:bodyPr/>
          <a:lstStyle/>
          <a:p>
            <a:r>
              <a:rPr lang="en-US" sz="2200" dirty="0" err="1"/>
              <a:t>Normalising</a:t>
            </a:r>
            <a:r>
              <a:rPr lang="en-US" sz="2200" dirty="0"/>
              <a:t> means subtracting from each rating, the average rating of that individual viewer. </a:t>
            </a:r>
          </a:p>
          <a:p>
            <a:r>
              <a:rPr lang="en-US" sz="2200" dirty="0" err="1"/>
              <a:t>Normalised</a:t>
            </a:r>
            <a:r>
              <a:rPr lang="en-US" sz="2200" dirty="0"/>
              <a:t> ratings for the viewer A whose average rating is 10/3. The </a:t>
            </a:r>
            <a:r>
              <a:rPr lang="en-US" sz="2200" dirty="0" err="1"/>
              <a:t>normalised</a:t>
            </a:r>
            <a:r>
              <a:rPr lang="en-US" sz="2200" dirty="0"/>
              <a:t> ratings will be</a:t>
            </a:r>
            <a:endParaRPr lang="en-IN" sz="2200" dirty="0"/>
          </a:p>
        </p:txBody>
      </p:sp>
      <p:pic>
        <p:nvPicPr>
          <p:cNvPr id="6145" name="Picture 1" descr="https://miro.medium.com/max/371/1*BVz3pXjyJ3Dp4Y00vnu1kw@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74" y="3398323"/>
            <a:ext cx="2050472" cy="236592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nvGraphicFramePr>
        <p:xfrm>
          <a:off x="2729346" y="3398322"/>
          <a:ext cx="5514108" cy="2365930"/>
        </p:xfrm>
        <a:graphic>
          <a:graphicData uri="http://schemas.openxmlformats.org/drawingml/2006/table">
            <a:tbl>
              <a:tblPr firstRow="1" bandRow="1">
                <a:tableStyleId>{5C22544A-7EE6-4342-B048-85BDC9FD1C3A}</a:tableStyleId>
              </a:tblPr>
              <a:tblGrid>
                <a:gridCol w="651163">
                  <a:extLst>
                    <a:ext uri="{9D8B030D-6E8A-4147-A177-3AD203B41FA5}">
                      <a16:colId xmlns:a16="http://schemas.microsoft.com/office/drawing/2014/main" val="4080205869"/>
                    </a:ext>
                  </a:extLst>
                </a:gridCol>
                <a:gridCol w="665018">
                  <a:extLst>
                    <a:ext uri="{9D8B030D-6E8A-4147-A177-3AD203B41FA5}">
                      <a16:colId xmlns:a16="http://schemas.microsoft.com/office/drawing/2014/main" val="1306789013"/>
                    </a:ext>
                  </a:extLst>
                </a:gridCol>
                <a:gridCol w="706582">
                  <a:extLst>
                    <a:ext uri="{9D8B030D-6E8A-4147-A177-3AD203B41FA5}">
                      <a16:colId xmlns:a16="http://schemas.microsoft.com/office/drawing/2014/main" val="2288266164"/>
                    </a:ext>
                  </a:extLst>
                </a:gridCol>
                <a:gridCol w="692727">
                  <a:extLst>
                    <a:ext uri="{9D8B030D-6E8A-4147-A177-3AD203B41FA5}">
                      <a16:colId xmlns:a16="http://schemas.microsoft.com/office/drawing/2014/main" val="3710764544"/>
                    </a:ext>
                  </a:extLst>
                </a:gridCol>
                <a:gridCol w="609600">
                  <a:extLst>
                    <a:ext uri="{9D8B030D-6E8A-4147-A177-3AD203B41FA5}">
                      <a16:colId xmlns:a16="http://schemas.microsoft.com/office/drawing/2014/main" val="3077022473"/>
                    </a:ext>
                  </a:extLst>
                </a:gridCol>
                <a:gridCol w="748146">
                  <a:extLst>
                    <a:ext uri="{9D8B030D-6E8A-4147-A177-3AD203B41FA5}">
                      <a16:colId xmlns:a16="http://schemas.microsoft.com/office/drawing/2014/main" val="1416802703"/>
                    </a:ext>
                  </a:extLst>
                </a:gridCol>
                <a:gridCol w="730152">
                  <a:extLst>
                    <a:ext uri="{9D8B030D-6E8A-4147-A177-3AD203B41FA5}">
                      <a16:colId xmlns:a16="http://schemas.microsoft.com/office/drawing/2014/main" val="506197454"/>
                    </a:ext>
                  </a:extLst>
                </a:gridCol>
                <a:gridCol w="710720">
                  <a:extLst>
                    <a:ext uri="{9D8B030D-6E8A-4147-A177-3AD203B41FA5}">
                      <a16:colId xmlns:a16="http://schemas.microsoft.com/office/drawing/2014/main" val="2983752115"/>
                    </a:ext>
                  </a:extLst>
                </a:gridCol>
              </a:tblGrid>
              <a:tr h="570118">
                <a:tc>
                  <a:txBody>
                    <a:bodyPr/>
                    <a:lstStyle/>
                    <a:p>
                      <a:endParaRPr lang="en-IN" sz="2000" dirty="0"/>
                    </a:p>
                  </a:txBody>
                  <a:tcPr/>
                </a:tc>
                <a:tc>
                  <a:txBody>
                    <a:bodyPr/>
                    <a:lstStyle/>
                    <a:p>
                      <a:r>
                        <a:rPr lang="en-IN" sz="2000" dirty="0"/>
                        <a:t>HP1</a:t>
                      </a:r>
                    </a:p>
                  </a:txBody>
                  <a:tcPr/>
                </a:tc>
                <a:tc>
                  <a:txBody>
                    <a:bodyPr/>
                    <a:lstStyle/>
                    <a:p>
                      <a:r>
                        <a:rPr lang="en-IN" sz="2000" dirty="0"/>
                        <a:t>HP2</a:t>
                      </a:r>
                    </a:p>
                  </a:txBody>
                  <a:tcPr/>
                </a:tc>
                <a:tc>
                  <a:txBody>
                    <a:bodyPr/>
                    <a:lstStyle/>
                    <a:p>
                      <a:r>
                        <a:rPr lang="en-IN" sz="2000" dirty="0"/>
                        <a:t>HP3</a:t>
                      </a:r>
                    </a:p>
                  </a:txBody>
                  <a:tcPr/>
                </a:tc>
                <a:tc>
                  <a:txBody>
                    <a:bodyPr/>
                    <a:lstStyle/>
                    <a:p>
                      <a:r>
                        <a:rPr lang="en-IN" sz="2000" dirty="0"/>
                        <a:t>TW</a:t>
                      </a:r>
                    </a:p>
                  </a:txBody>
                  <a:tcPr/>
                </a:tc>
                <a:tc>
                  <a:txBody>
                    <a:bodyPr/>
                    <a:lstStyle/>
                    <a:p>
                      <a:r>
                        <a:rPr lang="en-IN" sz="2000" dirty="0"/>
                        <a:t>SW1</a:t>
                      </a:r>
                    </a:p>
                  </a:txBody>
                  <a:tcPr/>
                </a:tc>
                <a:tc>
                  <a:txBody>
                    <a:bodyPr/>
                    <a:lstStyle/>
                    <a:p>
                      <a:r>
                        <a:rPr lang="en-IN" sz="2000" dirty="0"/>
                        <a:t>SW2</a:t>
                      </a:r>
                    </a:p>
                  </a:txBody>
                  <a:tcPr/>
                </a:tc>
                <a:tc>
                  <a:txBody>
                    <a:bodyPr/>
                    <a:lstStyle/>
                    <a:p>
                      <a:r>
                        <a:rPr lang="en-IN" sz="2000" dirty="0"/>
                        <a:t>SW3</a:t>
                      </a:r>
                    </a:p>
                  </a:txBody>
                  <a:tcPr/>
                </a:tc>
                <a:extLst>
                  <a:ext uri="{0D108BD9-81ED-4DB2-BD59-A6C34878D82A}">
                    <a16:rowId xmlns:a16="http://schemas.microsoft.com/office/drawing/2014/main" val="1697866904"/>
                  </a:ext>
                </a:extLst>
              </a:tr>
              <a:tr h="448953">
                <a:tc>
                  <a:txBody>
                    <a:bodyPr/>
                    <a:lstStyle/>
                    <a:p>
                      <a:r>
                        <a:rPr lang="en-IN" sz="2000" dirty="0"/>
                        <a:t>A</a:t>
                      </a:r>
                    </a:p>
                  </a:txBody>
                  <a:tcPr>
                    <a:solidFill>
                      <a:schemeClr val="accent3">
                        <a:lumMod val="60000"/>
                        <a:lumOff val="40000"/>
                      </a:schemeClr>
                    </a:solidFill>
                  </a:tcPr>
                </a:tc>
                <a:tc>
                  <a:txBody>
                    <a:bodyPr/>
                    <a:lstStyle/>
                    <a:p>
                      <a:r>
                        <a:rPr lang="en-IN" sz="2000" dirty="0"/>
                        <a:t>4</a:t>
                      </a:r>
                    </a:p>
                  </a:txBody>
                  <a:tcPr>
                    <a:solidFill>
                      <a:schemeClr val="accent3">
                        <a:lumMod val="60000"/>
                        <a:lumOff val="40000"/>
                      </a:schemeClr>
                    </a:solidFill>
                  </a:tcPr>
                </a:tc>
                <a:tc>
                  <a:txBody>
                    <a:bodyPr/>
                    <a:lstStyle/>
                    <a:p>
                      <a:endParaRPr lang="en-IN" sz="2000" dirty="0"/>
                    </a:p>
                  </a:txBody>
                  <a:tcPr>
                    <a:solidFill>
                      <a:schemeClr val="accent3">
                        <a:lumMod val="60000"/>
                        <a:lumOff val="40000"/>
                      </a:schemeClr>
                    </a:solidFill>
                  </a:tcPr>
                </a:tc>
                <a:tc>
                  <a:txBody>
                    <a:bodyPr/>
                    <a:lstStyle/>
                    <a:p>
                      <a:endParaRPr lang="en-IN" sz="2000" dirty="0"/>
                    </a:p>
                  </a:txBody>
                  <a:tcPr>
                    <a:solidFill>
                      <a:schemeClr val="accent3">
                        <a:lumMod val="60000"/>
                        <a:lumOff val="40000"/>
                      </a:schemeClr>
                    </a:solidFill>
                  </a:tcPr>
                </a:tc>
                <a:tc>
                  <a:txBody>
                    <a:bodyPr/>
                    <a:lstStyle/>
                    <a:p>
                      <a:r>
                        <a:rPr lang="en-IN" sz="2000" dirty="0"/>
                        <a:t>5</a:t>
                      </a:r>
                    </a:p>
                  </a:txBody>
                  <a:tcPr>
                    <a:solidFill>
                      <a:schemeClr val="accent3">
                        <a:lumMod val="60000"/>
                        <a:lumOff val="40000"/>
                      </a:schemeClr>
                    </a:solidFill>
                  </a:tcPr>
                </a:tc>
                <a:tc>
                  <a:txBody>
                    <a:bodyPr/>
                    <a:lstStyle/>
                    <a:p>
                      <a:r>
                        <a:rPr lang="en-IN" sz="2000" dirty="0"/>
                        <a:t>1</a:t>
                      </a:r>
                    </a:p>
                  </a:txBody>
                  <a:tcPr>
                    <a:solidFill>
                      <a:schemeClr val="accent3">
                        <a:lumMod val="60000"/>
                        <a:lumOff val="40000"/>
                      </a:schemeClr>
                    </a:solidFill>
                  </a:tcPr>
                </a:tc>
                <a:tc>
                  <a:txBody>
                    <a:bodyPr/>
                    <a:lstStyle/>
                    <a:p>
                      <a:endParaRPr lang="en-IN" sz="2000" dirty="0"/>
                    </a:p>
                  </a:txBody>
                  <a:tcPr>
                    <a:solidFill>
                      <a:schemeClr val="accent3">
                        <a:lumMod val="60000"/>
                        <a:lumOff val="40000"/>
                      </a:schemeClr>
                    </a:solidFill>
                  </a:tcPr>
                </a:tc>
                <a:tc>
                  <a:txBody>
                    <a:bodyPr/>
                    <a:lstStyle/>
                    <a:p>
                      <a:endParaRPr lang="en-IN" sz="2000" dirty="0"/>
                    </a:p>
                  </a:txBody>
                  <a:tcPr>
                    <a:solidFill>
                      <a:schemeClr val="accent3">
                        <a:lumMod val="60000"/>
                        <a:lumOff val="40000"/>
                      </a:schemeClr>
                    </a:solidFill>
                  </a:tcPr>
                </a:tc>
                <a:extLst>
                  <a:ext uri="{0D108BD9-81ED-4DB2-BD59-A6C34878D82A}">
                    <a16:rowId xmlns:a16="http://schemas.microsoft.com/office/drawing/2014/main" val="3488824963"/>
                  </a:ext>
                </a:extLst>
              </a:tr>
              <a:tr h="448953">
                <a:tc>
                  <a:txBody>
                    <a:bodyPr/>
                    <a:lstStyle/>
                    <a:p>
                      <a:r>
                        <a:rPr lang="en-IN" sz="2000" dirty="0"/>
                        <a:t>B</a:t>
                      </a:r>
                    </a:p>
                  </a:txBody>
                  <a:tcPr>
                    <a:solidFill>
                      <a:schemeClr val="accent4">
                        <a:lumMod val="60000"/>
                        <a:lumOff val="40000"/>
                      </a:schemeClr>
                    </a:solidFill>
                  </a:tcPr>
                </a:tc>
                <a:tc>
                  <a:txBody>
                    <a:bodyPr/>
                    <a:lstStyle/>
                    <a:p>
                      <a:r>
                        <a:rPr lang="en-IN" sz="2000" dirty="0"/>
                        <a:t>5</a:t>
                      </a:r>
                    </a:p>
                  </a:txBody>
                  <a:tcPr>
                    <a:solidFill>
                      <a:schemeClr val="accent4">
                        <a:lumMod val="60000"/>
                        <a:lumOff val="40000"/>
                      </a:schemeClr>
                    </a:solidFill>
                  </a:tcPr>
                </a:tc>
                <a:tc>
                  <a:txBody>
                    <a:bodyPr/>
                    <a:lstStyle/>
                    <a:p>
                      <a:r>
                        <a:rPr lang="en-IN" sz="2000" dirty="0"/>
                        <a:t>5</a:t>
                      </a:r>
                    </a:p>
                  </a:txBody>
                  <a:tcPr>
                    <a:solidFill>
                      <a:schemeClr val="accent4">
                        <a:lumMod val="60000"/>
                        <a:lumOff val="40000"/>
                      </a:schemeClr>
                    </a:solidFill>
                  </a:tcPr>
                </a:tc>
                <a:tc>
                  <a:txBody>
                    <a:bodyPr/>
                    <a:lstStyle/>
                    <a:p>
                      <a:r>
                        <a:rPr lang="en-IN" sz="2000" dirty="0"/>
                        <a:t>4</a:t>
                      </a:r>
                    </a:p>
                  </a:txBody>
                  <a:tcPr>
                    <a:solidFill>
                      <a:schemeClr val="accent4">
                        <a:lumMod val="60000"/>
                        <a:lumOff val="40000"/>
                      </a:schemeClr>
                    </a:solidFill>
                  </a:tcPr>
                </a:tc>
                <a:tc>
                  <a:txBody>
                    <a:bodyPr/>
                    <a:lstStyle/>
                    <a:p>
                      <a:endParaRPr lang="en-IN" sz="2000" dirty="0"/>
                    </a:p>
                  </a:txBody>
                  <a:tcPr>
                    <a:solidFill>
                      <a:schemeClr val="accent4">
                        <a:lumMod val="60000"/>
                        <a:lumOff val="40000"/>
                      </a:schemeClr>
                    </a:solidFill>
                  </a:tcPr>
                </a:tc>
                <a:tc>
                  <a:txBody>
                    <a:bodyPr/>
                    <a:lstStyle/>
                    <a:p>
                      <a:endParaRPr lang="en-IN" sz="2000" dirty="0"/>
                    </a:p>
                  </a:txBody>
                  <a:tcPr>
                    <a:solidFill>
                      <a:schemeClr val="accent4">
                        <a:lumMod val="60000"/>
                        <a:lumOff val="40000"/>
                      </a:schemeClr>
                    </a:solidFill>
                  </a:tcPr>
                </a:tc>
                <a:tc>
                  <a:txBody>
                    <a:bodyPr/>
                    <a:lstStyle/>
                    <a:p>
                      <a:endParaRPr lang="en-IN" sz="2000" dirty="0"/>
                    </a:p>
                  </a:txBody>
                  <a:tcPr>
                    <a:solidFill>
                      <a:schemeClr val="accent4">
                        <a:lumMod val="60000"/>
                        <a:lumOff val="40000"/>
                      </a:schemeClr>
                    </a:solidFill>
                  </a:tcPr>
                </a:tc>
                <a:tc>
                  <a:txBody>
                    <a:bodyPr/>
                    <a:lstStyle/>
                    <a:p>
                      <a:endParaRPr lang="en-IN" sz="2000" dirty="0"/>
                    </a:p>
                  </a:txBody>
                  <a:tcPr>
                    <a:solidFill>
                      <a:schemeClr val="accent4">
                        <a:lumMod val="60000"/>
                        <a:lumOff val="40000"/>
                      </a:schemeClr>
                    </a:solidFill>
                  </a:tcPr>
                </a:tc>
                <a:extLst>
                  <a:ext uri="{0D108BD9-81ED-4DB2-BD59-A6C34878D82A}">
                    <a16:rowId xmlns:a16="http://schemas.microsoft.com/office/drawing/2014/main" val="1759168168"/>
                  </a:ext>
                </a:extLst>
              </a:tr>
              <a:tr h="448953">
                <a:tc>
                  <a:txBody>
                    <a:bodyPr/>
                    <a:lstStyle/>
                    <a:p>
                      <a:r>
                        <a:rPr lang="en-IN" sz="2000" dirty="0"/>
                        <a:t>C</a:t>
                      </a:r>
                    </a:p>
                  </a:txBody>
                  <a:tcPr>
                    <a:solidFill>
                      <a:schemeClr val="accent6">
                        <a:lumMod val="60000"/>
                        <a:lumOff val="40000"/>
                      </a:schemeClr>
                    </a:solidFill>
                  </a:tcPr>
                </a:tc>
                <a:tc>
                  <a:txBody>
                    <a:bodyPr/>
                    <a:lstStyle/>
                    <a:p>
                      <a:endParaRPr lang="en-IN" sz="2000" dirty="0"/>
                    </a:p>
                  </a:txBody>
                  <a:tcPr>
                    <a:solidFill>
                      <a:schemeClr val="accent6">
                        <a:lumMod val="60000"/>
                        <a:lumOff val="40000"/>
                      </a:schemeClr>
                    </a:solidFill>
                  </a:tcPr>
                </a:tc>
                <a:tc>
                  <a:txBody>
                    <a:bodyPr/>
                    <a:lstStyle/>
                    <a:p>
                      <a:endParaRPr lang="en-IN" sz="2000" dirty="0"/>
                    </a:p>
                  </a:txBody>
                  <a:tcPr>
                    <a:solidFill>
                      <a:schemeClr val="accent6">
                        <a:lumMod val="60000"/>
                        <a:lumOff val="40000"/>
                      </a:schemeClr>
                    </a:solidFill>
                  </a:tcPr>
                </a:tc>
                <a:tc>
                  <a:txBody>
                    <a:bodyPr/>
                    <a:lstStyle/>
                    <a:p>
                      <a:endParaRPr lang="en-IN" sz="2000" dirty="0"/>
                    </a:p>
                  </a:txBody>
                  <a:tcPr>
                    <a:solidFill>
                      <a:schemeClr val="accent6">
                        <a:lumMod val="60000"/>
                        <a:lumOff val="40000"/>
                      </a:schemeClr>
                    </a:solidFill>
                  </a:tcPr>
                </a:tc>
                <a:tc>
                  <a:txBody>
                    <a:bodyPr/>
                    <a:lstStyle/>
                    <a:p>
                      <a:r>
                        <a:rPr lang="en-IN" sz="2000" dirty="0"/>
                        <a:t>2</a:t>
                      </a:r>
                    </a:p>
                  </a:txBody>
                  <a:tcPr>
                    <a:solidFill>
                      <a:schemeClr val="accent6">
                        <a:lumMod val="60000"/>
                        <a:lumOff val="40000"/>
                      </a:schemeClr>
                    </a:solidFill>
                  </a:tcPr>
                </a:tc>
                <a:tc>
                  <a:txBody>
                    <a:bodyPr/>
                    <a:lstStyle/>
                    <a:p>
                      <a:r>
                        <a:rPr lang="en-IN" sz="2000" dirty="0"/>
                        <a:t>4</a:t>
                      </a:r>
                    </a:p>
                  </a:txBody>
                  <a:tcPr>
                    <a:solidFill>
                      <a:schemeClr val="accent6">
                        <a:lumMod val="60000"/>
                        <a:lumOff val="40000"/>
                      </a:schemeClr>
                    </a:solidFill>
                  </a:tcPr>
                </a:tc>
                <a:tc>
                  <a:txBody>
                    <a:bodyPr/>
                    <a:lstStyle/>
                    <a:p>
                      <a:r>
                        <a:rPr lang="en-IN" sz="2000" dirty="0"/>
                        <a:t>5</a:t>
                      </a:r>
                    </a:p>
                  </a:txBody>
                  <a:tcPr>
                    <a:solidFill>
                      <a:schemeClr val="accent6">
                        <a:lumMod val="60000"/>
                        <a:lumOff val="40000"/>
                      </a:schemeClr>
                    </a:solidFill>
                  </a:tcPr>
                </a:tc>
                <a:tc>
                  <a:txBody>
                    <a:bodyPr/>
                    <a:lstStyle/>
                    <a:p>
                      <a:endParaRPr lang="en-IN" sz="2000" dirty="0"/>
                    </a:p>
                  </a:txBody>
                  <a:tcPr>
                    <a:solidFill>
                      <a:schemeClr val="accent6">
                        <a:lumMod val="60000"/>
                        <a:lumOff val="40000"/>
                      </a:schemeClr>
                    </a:solidFill>
                  </a:tcPr>
                </a:tc>
                <a:extLst>
                  <a:ext uri="{0D108BD9-81ED-4DB2-BD59-A6C34878D82A}">
                    <a16:rowId xmlns:a16="http://schemas.microsoft.com/office/drawing/2014/main" val="2115643417"/>
                  </a:ext>
                </a:extLst>
              </a:tr>
              <a:tr h="448953">
                <a:tc>
                  <a:txBody>
                    <a:bodyPr/>
                    <a:lstStyle/>
                    <a:p>
                      <a:r>
                        <a:rPr lang="en-IN" sz="2000" dirty="0"/>
                        <a:t>D</a:t>
                      </a:r>
                    </a:p>
                  </a:txBody>
                  <a:tcPr/>
                </a:tc>
                <a:tc>
                  <a:txBody>
                    <a:bodyPr/>
                    <a:lstStyle/>
                    <a:p>
                      <a:endParaRPr lang="en-IN" sz="2000" dirty="0"/>
                    </a:p>
                  </a:txBody>
                  <a:tcPr/>
                </a:tc>
                <a:tc>
                  <a:txBody>
                    <a:bodyPr/>
                    <a:lstStyle/>
                    <a:p>
                      <a:r>
                        <a:rPr lang="en-IN" sz="2000" dirty="0"/>
                        <a:t>3</a:t>
                      </a:r>
                    </a:p>
                  </a:txBody>
                  <a:tcPr/>
                </a:tc>
                <a:tc>
                  <a:txBody>
                    <a:bodyPr/>
                    <a:lstStyle/>
                    <a:p>
                      <a:endParaRPr lang="en-IN" sz="2000" dirty="0"/>
                    </a:p>
                  </a:txBody>
                  <a:tcPr/>
                </a:tc>
                <a:tc>
                  <a:txBody>
                    <a:bodyPr/>
                    <a:lstStyle/>
                    <a:p>
                      <a:endParaRPr lang="en-IN" sz="2000" dirty="0"/>
                    </a:p>
                  </a:txBody>
                  <a:tcPr/>
                </a:tc>
                <a:tc>
                  <a:txBody>
                    <a:bodyPr/>
                    <a:lstStyle/>
                    <a:p>
                      <a:endParaRPr lang="en-IN" sz="2000" dirty="0"/>
                    </a:p>
                  </a:txBody>
                  <a:tcPr/>
                </a:tc>
                <a:tc>
                  <a:txBody>
                    <a:bodyPr/>
                    <a:lstStyle/>
                    <a:p>
                      <a:endParaRPr lang="en-IN" sz="2000" dirty="0"/>
                    </a:p>
                  </a:txBody>
                  <a:tcPr/>
                </a:tc>
                <a:tc>
                  <a:txBody>
                    <a:bodyPr/>
                    <a:lstStyle/>
                    <a:p>
                      <a:r>
                        <a:rPr lang="en-IN" sz="2000" dirty="0"/>
                        <a:t>3</a:t>
                      </a:r>
                    </a:p>
                  </a:txBody>
                  <a:tcPr/>
                </a:tc>
                <a:extLst>
                  <a:ext uri="{0D108BD9-81ED-4DB2-BD59-A6C34878D82A}">
                    <a16:rowId xmlns:a16="http://schemas.microsoft.com/office/drawing/2014/main" val="1766931832"/>
                  </a:ext>
                </a:extLst>
              </a:tr>
            </a:tbl>
          </a:graphicData>
        </a:graphic>
      </p:graphicFrame>
    </p:spTree>
    <p:extLst>
      <p:ext uri="{BB962C8B-B14F-4D97-AF65-F5344CB8AC3E}">
        <p14:creationId xmlns:p14="http://schemas.microsoft.com/office/powerpoint/2010/main" val="2802516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Recommender System</a:t>
            </a:r>
          </a:p>
        </p:txBody>
      </p:sp>
      <p:sp>
        <p:nvSpPr>
          <p:cNvPr id="4" name="Oval 3"/>
          <p:cNvSpPr/>
          <p:nvPr/>
        </p:nvSpPr>
        <p:spPr>
          <a:xfrm>
            <a:off x="332509" y="2285999"/>
            <a:ext cx="2590800" cy="2438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b="1" dirty="0"/>
              <a:t>Recommender System</a:t>
            </a:r>
          </a:p>
        </p:txBody>
      </p:sp>
      <p:sp>
        <p:nvSpPr>
          <p:cNvPr id="5" name="Oval 4"/>
          <p:cNvSpPr/>
          <p:nvPr/>
        </p:nvSpPr>
        <p:spPr>
          <a:xfrm>
            <a:off x="3456716" y="1328337"/>
            <a:ext cx="983672" cy="99752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a:t>U2</a:t>
            </a:r>
          </a:p>
        </p:txBody>
      </p:sp>
      <p:sp>
        <p:nvSpPr>
          <p:cNvPr id="6" name="Oval 5"/>
          <p:cNvSpPr/>
          <p:nvPr/>
        </p:nvSpPr>
        <p:spPr>
          <a:xfrm>
            <a:off x="2265224" y="1123025"/>
            <a:ext cx="983672" cy="99752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U1</a:t>
            </a:r>
          </a:p>
        </p:txBody>
      </p:sp>
      <p:sp>
        <p:nvSpPr>
          <p:cNvPr id="7" name="Oval 6"/>
          <p:cNvSpPr/>
          <p:nvPr/>
        </p:nvSpPr>
        <p:spPr>
          <a:xfrm>
            <a:off x="3110352" y="2349152"/>
            <a:ext cx="983672" cy="99752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U4</a:t>
            </a:r>
          </a:p>
        </p:txBody>
      </p:sp>
      <p:sp>
        <p:nvSpPr>
          <p:cNvPr id="8" name="Oval 7"/>
          <p:cNvSpPr/>
          <p:nvPr/>
        </p:nvSpPr>
        <p:spPr>
          <a:xfrm>
            <a:off x="4315698" y="2376272"/>
            <a:ext cx="983672" cy="9975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4682844" y="1129952"/>
            <a:ext cx="983672" cy="9975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4301844" y="2369345"/>
            <a:ext cx="983672" cy="99752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U5</a:t>
            </a:r>
          </a:p>
        </p:txBody>
      </p:sp>
      <p:sp>
        <p:nvSpPr>
          <p:cNvPr id="11" name="Oval 10"/>
          <p:cNvSpPr/>
          <p:nvPr/>
        </p:nvSpPr>
        <p:spPr>
          <a:xfrm>
            <a:off x="4668990" y="1123025"/>
            <a:ext cx="983672" cy="99752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U3</a:t>
            </a:r>
          </a:p>
        </p:txBody>
      </p:sp>
      <p:sp>
        <p:nvSpPr>
          <p:cNvPr id="12" name="Rectangle 11"/>
          <p:cNvSpPr/>
          <p:nvPr/>
        </p:nvSpPr>
        <p:spPr>
          <a:xfrm>
            <a:off x="3934691" y="4724400"/>
            <a:ext cx="734292" cy="6788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I2</a:t>
            </a:r>
          </a:p>
        </p:txBody>
      </p:sp>
      <p:sp>
        <p:nvSpPr>
          <p:cNvPr id="13" name="Rectangle 12"/>
          <p:cNvSpPr/>
          <p:nvPr/>
        </p:nvSpPr>
        <p:spPr>
          <a:xfrm>
            <a:off x="4277593" y="5555235"/>
            <a:ext cx="734292" cy="6788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I4</a:t>
            </a:r>
          </a:p>
        </p:txBody>
      </p:sp>
      <p:sp>
        <p:nvSpPr>
          <p:cNvPr id="14" name="Rectangle 13"/>
          <p:cNvSpPr/>
          <p:nvPr/>
        </p:nvSpPr>
        <p:spPr>
          <a:xfrm>
            <a:off x="3110345" y="5403273"/>
            <a:ext cx="734292" cy="6788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I1</a:t>
            </a:r>
          </a:p>
        </p:txBody>
      </p:sp>
      <p:sp>
        <p:nvSpPr>
          <p:cNvPr id="15" name="Rectangle 14"/>
          <p:cNvSpPr/>
          <p:nvPr/>
        </p:nvSpPr>
        <p:spPr>
          <a:xfrm>
            <a:off x="5250875" y="5396345"/>
            <a:ext cx="734292" cy="6788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I5</a:t>
            </a:r>
          </a:p>
        </p:txBody>
      </p:sp>
      <p:sp>
        <p:nvSpPr>
          <p:cNvPr id="16" name="Rectangle 15"/>
          <p:cNvSpPr/>
          <p:nvPr/>
        </p:nvSpPr>
        <p:spPr>
          <a:xfrm>
            <a:off x="6248403" y="4935463"/>
            <a:ext cx="734292" cy="6788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I6</a:t>
            </a:r>
          </a:p>
        </p:txBody>
      </p:sp>
      <p:sp>
        <p:nvSpPr>
          <p:cNvPr id="17" name="Rectangle 16"/>
          <p:cNvSpPr/>
          <p:nvPr/>
        </p:nvSpPr>
        <p:spPr>
          <a:xfrm>
            <a:off x="5188529" y="4384963"/>
            <a:ext cx="734292" cy="6788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I3</a:t>
            </a:r>
          </a:p>
        </p:txBody>
      </p:sp>
      <p:sp>
        <p:nvSpPr>
          <p:cNvPr id="18" name="Right Brace 17"/>
          <p:cNvSpPr/>
          <p:nvPr/>
        </p:nvSpPr>
        <p:spPr>
          <a:xfrm>
            <a:off x="5597247" y="1157072"/>
            <a:ext cx="651160" cy="2216728"/>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IN"/>
          </a:p>
        </p:txBody>
      </p:sp>
      <p:sp>
        <p:nvSpPr>
          <p:cNvPr id="20" name="Right Brace 19"/>
          <p:cNvSpPr/>
          <p:nvPr/>
        </p:nvSpPr>
        <p:spPr>
          <a:xfrm>
            <a:off x="6982695" y="4281055"/>
            <a:ext cx="595741" cy="1953053"/>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21" name="TextBox 20"/>
          <p:cNvSpPr txBox="1"/>
          <p:nvPr/>
        </p:nvSpPr>
        <p:spPr>
          <a:xfrm>
            <a:off x="6363753" y="1996095"/>
            <a:ext cx="1041514" cy="523220"/>
          </a:xfrm>
          <a:prstGeom prst="rect">
            <a:avLst/>
          </a:prstGeom>
          <a:noFill/>
        </p:spPr>
        <p:txBody>
          <a:bodyPr wrap="square" rtlCol="0">
            <a:spAutoFit/>
          </a:bodyPr>
          <a:lstStyle/>
          <a:p>
            <a:r>
              <a:rPr lang="en-IN" sz="2800" dirty="0"/>
              <a:t>Users </a:t>
            </a:r>
          </a:p>
        </p:txBody>
      </p:sp>
      <p:sp>
        <p:nvSpPr>
          <p:cNvPr id="22" name="TextBox 21"/>
          <p:cNvSpPr txBox="1"/>
          <p:nvPr/>
        </p:nvSpPr>
        <p:spPr>
          <a:xfrm>
            <a:off x="7716987" y="4873125"/>
            <a:ext cx="1041514" cy="523220"/>
          </a:xfrm>
          <a:prstGeom prst="rect">
            <a:avLst/>
          </a:prstGeom>
          <a:noFill/>
        </p:spPr>
        <p:txBody>
          <a:bodyPr wrap="square" rtlCol="0">
            <a:spAutoFit/>
          </a:bodyPr>
          <a:lstStyle/>
          <a:p>
            <a:r>
              <a:rPr lang="en-IN" sz="2800" dirty="0"/>
              <a:t>Items </a:t>
            </a:r>
          </a:p>
        </p:txBody>
      </p:sp>
    </p:spTree>
    <p:extLst>
      <p:ext uri="{BB962C8B-B14F-4D97-AF65-F5344CB8AC3E}">
        <p14:creationId xmlns:p14="http://schemas.microsoft.com/office/powerpoint/2010/main" val="105924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arn(inVertical)">
                                      <p:cBhvr>
                                        <p:cTn id="28" dur="500"/>
                                        <p:tgtEl>
                                          <p:spTgt spid="1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inVertical)">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arn(inVertical)">
                                      <p:cBhvr>
                                        <p:cTn id="45" dur="500"/>
                                        <p:tgtEl>
                                          <p:spTgt spid="15"/>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arn(inVertical)">
                                      <p:cBhvr>
                                        <p:cTn id="48" dur="500"/>
                                        <p:tgtEl>
                                          <p:spTgt spid="16"/>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arn(inVertical)">
                                      <p:cBhvr>
                                        <p:cTn id="51" dur="500"/>
                                        <p:tgtEl>
                                          <p:spTgt spid="17"/>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arn(inVertical)">
                                      <p:cBhvr>
                                        <p:cTn id="5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2"/>
          </p:nvPr>
        </p:nvSpPr>
        <p:spPr>
          <a:xfrm>
            <a:off x="180653" y="1173985"/>
            <a:ext cx="8768137" cy="1035816"/>
          </a:xfrm>
          <a:ln>
            <a:solidFill>
              <a:schemeClr val="tx1"/>
            </a:solidFill>
          </a:ln>
        </p:spPr>
        <p:txBody>
          <a:bodyPr/>
          <a:lstStyle/>
          <a:p>
            <a:r>
              <a:rPr lang="en-US" sz="2000" dirty="0"/>
              <a:t>Utility matrix with normalized values</a:t>
            </a:r>
          </a:p>
          <a:p>
            <a:r>
              <a:rPr lang="en-US" sz="2000" dirty="0"/>
              <a:t>Note that this turns higher ratings into positive values, and lower ratings into negative values.</a:t>
            </a:r>
            <a:endParaRPr lang="en-IN" sz="2000" dirty="0"/>
          </a:p>
        </p:txBody>
      </p:sp>
      <p:pic>
        <p:nvPicPr>
          <p:cNvPr id="7169" name="Picture 1" descr="https://miro.medium.com/max/1050/1*pDXDNnxlCz27jTmJsP-H3A@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53" y="2324376"/>
            <a:ext cx="6931672" cy="19012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180653" y="4425169"/>
            <a:ext cx="8381456" cy="1938992"/>
          </a:xfrm>
          <a:prstGeom prst="rect">
            <a:avLst/>
          </a:prstGeom>
          <a:ln>
            <a:solidFill>
              <a:schemeClr val="tx1"/>
            </a:solidFill>
          </a:ln>
        </p:spPr>
        <p:txBody>
          <a:bodyPr wrap="square">
            <a:spAutoFit/>
          </a:bodyPr>
          <a:lstStyle/>
          <a:p>
            <a:pPr algn="just"/>
            <a:r>
              <a:rPr lang="en-US" sz="2400" dirty="0"/>
              <a:t>Since individual values are changed in the utility matrix, we can expect the cosine distances to change. </a:t>
            </a:r>
          </a:p>
          <a:p>
            <a:pPr algn="just"/>
            <a:r>
              <a:rPr lang="en-US" sz="2400" dirty="0" err="1"/>
              <a:t>Jaccard</a:t>
            </a:r>
            <a:r>
              <a:rPr lang="en-US" sz="2400" dirty="0"/>
              <a:t> distance remains unchanged as it depends only on the number of movies rated by </a:t>
            </a:r>
            <a:r>
              <a:rPr lang="en-US" sz="2400" i="1" dirty="0"/>
              <a:t>both</a:t>
            </a:r>
            <a:r>
              <a:rPr lang="en-US" sz="2400" dirty="0"/>
              <a:t> the users, but not on the ratings given.</a:t>
            </a:r>
            <a:endParaRPr lang="en-IN" sz="2400" dirty="0"/>
          </a:p>
        </p:txBody>
      </p:sp>
    </p:spTree>
    <p:extLst>
      <p:ext uri="{BB962C8B-B14F-4D97-AF65-F5344CB8AC3E}">
        <p14:creationId xmlns:p14="http://schemas.microsoft.com/office/powerpoint/2010/main" val="17812893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2"/>
          </p:nvPr>
        </p:nvSpPr>
        <p:spPr>
          <a:xfrm>
            <a:off x="180653" y="1173984"/>
            <a:ext cx="8768137" cy="850759"/>
          </a:xfrm>
        </p:spPr>
        <p:txBody>
          <a:bodyPr/>
          <a:lstStyle/>
          <a:p>
            <a:r>
              <a:rPr lang="en-US" dirty="0"/>
              <a:t>With </a:t>
            </a:r>
            <a:r>
              <a:rPr lang="en-US" dirty="0" err="1"/>
              <a:t>normalised</a:t>
            </a:r>
            <a:r>
              <a:rPr lang="en-US" dirty="0"/>
              <a:t> values, the vectors corresponding to viewers A, B, and C are</a:t>
            </a:r>
            <a:endParaRPr lang="en-IN" dirty="0"/>
          </a:p>
        </p:txBody>
      </p:sp>
      <p:pic>
        <p:nvPicPr>
          <p:cNvPr id="8193" name="Picture 1" descr="https://miro.medium.com/max/696/1*kav-qdmHnDhyUzAS26y4Dg@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953" y="2247282"/>
            <a:ext cx="3107934" cy="22237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4282489" y="2247282"/>
            <a:ext cx="4033094" cy="830997"/>
          </a:xfrm>
          <a:prstGeom prst="rect">
            <a:avLst/>
          </a:prstGeom>
        </p:spPr>
        <p:txBody>
          <a:bodyPr wrap="square">
            <a:spAutoFit/>
          </a:bodyPr>
          <a:lstStyle/>
          <a:p>
            <a:r>
              <a:rPr lang="en-US" sz="2400" dirty="0"/>
              <a:t>The cosine distances between </a:t>
            </a:r>
            <a:r>
              <a:rPr lang="en-US" sz="2400" b="1" dirty="0"/>
              <a:t>A</a:t>
            </a:r>
            <a:r>
              <a:rPr lang="en-US" sz="2400" dirty="0"/>
              <a:t> and </a:t>
            </a:r>
            <a:r>
              <a:rPr lang="en-US" sz="2400" b="1" dirty="0"/>
              <a:t>B</a:t>
            </a:r>
            <a:r>
              <a:rPr lang="en-US" sz="2400" dirty="0"/>
              <a:t>, and </a:t>
            </a:r>
            <a:r>
              <a:rPr lang="en-US" sz="2400" b="1" dirty="0"/>
              <a:t>A</a:t>
            </a:r>
            <a:r>
              <a:rPr lang="en-US" sz="2400" dirty="0"/>
              <a:t> and </a:t>
            </a:r>
            <a:r>
              <a:rPr lang="en-US" sz="2400" b="1" dirty="0"/>
              <a:t>C</a:t>
            </a:r>
            <a:r>
              <a:rPr lang="en-US" sz="2400" dirty="0"/>
              <a:t> are:</a:t>
            </a:r>
            <a:endParaRPr lang="en-IN" sz="2400" dirty="0"/>
          </a:p>
        </p:txBody>
      </p:sp>
      <p:pic>
        <p:nvPicPr>
          <p:cNvPr id="8194" name="Picture 2" descr="https://miro.medium.com/max/1008/1*vBg-ZtN3NK8ObrPa90N8Ag@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9484" y="3474534"/>
            <a:ext cx="3831689" cy="5987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219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Jaccard</a:t>
            </a:r>
            <a:r>
              <a:rPr lang="en-IN" dirty="0"/>
              <a:t> or Cosine????</a:t>
            </a:r>
          </a:p>
        </p:txBody>
      </p:sp>
      <p:sp>
        <p:nvSpPr>
          <p:cNvPr id="3" name="Content Placeholder 2"/>
          <p:cNvSpPr>
            <a:spLocks noGrp="1"/>
          </p:cNvSpPr>
          <p:nvPr>
            <p:ph sz="half" idx="2"/>
          </p:nvPr>
        </p:nvSpPr>
        <p:spPr>
          <a:xfrm>
            <a:off x="180654" y="1173984"/>
            <a:ext cx="3906438" cy="2705289"/>
          </a:xfrm>
          <a:solidFill>
            <a:schemeClr val="accent3">
              <a:lumMod val="60000"/>
              <a:lumOff val="40000"/>
            </a:schemeClr>
          </a:solidFill>
          <a:ln>
            <a:solidFill>
              <a:schemeClr val="tx1"/>
            </a:solidFill>
          </a:ln>
        </p:spPr>
        <p:txBody>
          <a:bodyPr/>
          <a:lstStyle/>
          <a:p>
            <a:pPr marL="0" indent="0" algn="just">
              <a:buNone/>
            </a:pPr>
            <a:r>
              <a:rPr lang="en-US" dirty="0" err="1"/>
              <a:t>Jaccard</a:t>
            </a:r>
            <a:r>
              <a:rPr lang="en-US" dirty="0"/>
              <a:t> distance takes into account the number of products rated by </a:t>
            </a:r>
            <a:r>
              <a:rPr lang="en-US" i="1" dirty="0"/>
              <a:t>both</a:t>
            </a:r>
            <a:r>
              <a:rPr lang="en-US" dirty="0"/>
              <a:t> the users that are being compared, but not the actual value of the rating itself. </a:t>
            </a:r>
          </a:p>
        </p:txBody>
      </p:sp>
      <p:sp>
        <p:nvSpPr>
          <p:cNvPr id="4" name="Rectangle 3"/>
          <p:cNvSpPr/>
          <p:nvPr/>
        </p:nvSpPr>
        <p:spPr>
          <a:xfrm>
            <a:off x="4613565" y="1182122"/>
            <a:ext cx="4003963" cy="2677656"/>
          </a:xfrm>
          <a:prstGeom prst="rect">
            <a:avLst/>
          </a:prstGeom>
          <a:solidFill>
            <a:schemeClr val="accent2">
              <a:lumMod val="60000"/>
              <a:lumOff val="40000"/>
            </a:schemeClr>
          </a:solidFill>
          <a:ln>
            <a:solidFill>
              <a:schemeClr val="tx1"/>
            </a:solidFill>
          </a:ln>
        </p:spPr>
        <p:txBody>
          <a:bodyPr wrap="square">
            <a:spAutoFit/>
          </a:bodyPr>
          <a:lstStyle/>
          <a:p>
            <a:pPr algn="just"/>
            <a:r>
              <a:rPr lang="en-US" sz="2400" dirty="0">
                <a:latin typeface="Arial" panose="020B0604020202020204" pitchFamily="34" charset="0"/>
                <a:cs typeface="Arial" panose="020B0604020202020204" pitchFamily="34" charset="0"/>
              </a:rPr>
              <a:t>Cosine distance, on the other hand, takes into account the actual value of the rating, but not the number of products rated by both the users. </a:t>
            </a:r>
          </a:p>
          <a:p>
            <a:pPr algn="just"/>
            <a:endParaRPr lang="en-US" sz="2400" dirty="0">
              <a:latin typeface="Arial" panose="020B0604020202020204" pitchFamily="34" charset="0"/>
              <a:cs typeface="Arial" panose="020B0604020202020204" pitchFamily="34" charset="0"/>
            </a:endParaRPr>
          </a:p>
        </p:txBody>
      </p:sp>
      <p:sp>
        <p:nvSpPr>
          <p:cNvPr id="5" name="Rectangle 4"/>
          <p:cNvSpPr/>
          <p:nvPr/>
        </p:nvSpPr>
        <p:spPr>
          <a:xfrm>
            <a:off x="332509" y="4284323"/>
            <a:ext cx="8285019" cy="1938992"/>
          </a:xfrm>
          <a:prstGeom prst="rect">
            <a:avLst/>
          </a:prstGeom>
          <a:solidFill>
            <a:schemeClr val="tx2">
              <a:lumMod val="20000"/>
              <a:lumOff val="80000"/>
            </a:schemeClr>
          </a:solidFill>
          <a:ln>
            <a:solidFill>
              <a:schemeClr val="tx1"/>
            </a:solidFill>
          </a:ln>
        </p:spPr>
        <p:txBody>
          <a:bodyPr wrap="square">
            <a:spAutoFit/>
          </a:bodyPr>
          <a:lstStyle/>
          <a:p>
            <a:pPr algn="just"/>
            <a:r>
              <a:rPr lang="en-US" sz="2400" dirty="0"/>
              <a:t>Because of this difference in calculating distances, </a:t>
            </a:r>
            <a:r>
              <a:rPr lang="en-US" sz="2400" dirty="0" err="1"/>
              <a:t>Jaccard</a:t>
            </a:r>
            <a:r>
              <a:rPr lang="en-US" sz="2400" dirty="0"/>
              <a:t> and cosine distance measures can sometimes lead to conflicting predictions. </a:t>
            </a:r>
          </a:p>
          <a:p>
            <a:pPr algn="just"/>
            <a:r>
              <a:rPr lang="en-US" sz="2400" dirty="0"/>
              <a:t>In some cases, such conflicts can be avoided by rounding off the ratings according to a well defined rule.</a:t>
            </a:r>
            <a:endParaRPr lang="en-IN" sz="2400" dirty="0"/>
          </a:p>
        </p:txBody>
      </p:sp>
    </p:spTree>
    <p:extLst>
      <p:ext uri="{BB962C8B-B14F-4D97-AF65-F5344CB8AC3E}">
        <p14:creationId xmlns:p14="http://schemas.microsoft.com/office/powerpoint/2010/main" val="7177349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7713" y="2971801"/>
            <a:ext cx="2617787" cy="711200"/>
          </a:xfrm>
        </p:spPr>
        <p:txBody>
          <a:bodyPr/>
          <a:lstStyle/>
          <a:p>
            <a:r>
              <a:rPr lang="en-US" i="1" dirty="0"/>
              <a:t>THANK YOU</a:t>
            </a:r>
          </a:p>
        </p:txBody>
      </p:sp>
    </p:spTree>
    <p:extLst>
      <p:ext uri="{BB962C8B-B14F-4D97-AF65-F5344CB8AC3E}">
        <p14:creationId xmlns:p14="http://schemas.microsoft.com/office/powerpoint/2010/main" val="4167977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for Recommendation System</a:t>
            </a:r>
          </a:p>
        </p:txBody>
      </p:sp>
      <p:graphicFrame>
        <p:nvGraphicFramePr>
          <p:cNvPr id="3" name="Diagram 2"/>
          <p:cNvGraphicFramePr/>
          <p:nvPr/>
        </p:nvGraphicFramePr>
        <p:xfrm>
          <a:off x="1741714" y="1636485"/>
          <a:ext cx="5963670" cy="3207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3613718"/>
      </p:ext>
    </p:extLst>
  </p:cSld>
  <p:clrMapOvr>
    <a:masterClrMapping/>
  </p:clrMapOvr>
</p:sld>
</file>

<file path=ppt/theme/theme1.xml><?xml version="1.0" encoding="utf-8"?>
<a:theme xmlns:a="http://schemas.openxmlformats.org/drawingml/2006/main" name="IITR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ITR_template_sudiproy.pptx" id="{E7BE3218-A97E-4E6F-BE9F-92D6192B2CD5}" vid="{3EDE8FBA-E8F1-4B0B-AEA8-7DC234A91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b04e58-2aa0-4df4-b7cc-4a9e34e7aa87">
      <Terms xmlns="http://schemas.microsoft.com/office/infopath/2007/PartnerControls"/>
    </lcf76f155ced4ddcb4097134ff3c332f>
    <TaxCatchAll xmlns="f2dc1474-9f99-4912-8f7b-8f21192c22a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ECDBF57018DEE4AB3C1341D255DF89A" ma:contentTypeVersion="12" ma:contentTypeDescription="Create a new document." ma:contentTypeScope="" ma:versionID="09155171e6d5a84a48adbdb5d6a6a1cc">
  <xsd:schema xmlns:xsd="http://www.w3.org/2001/XMLSchema" xmlns:xs="http://www.w3.org/2001/XMLSchema" xmlns:p="http://schemas.microsoft.com/office/2006/metadata/properties" xmlns:ns2="0ab04e58-2aa0-4df4-b7cc-4a9e34e7aa87" xmlns:ns3="f2dc1474-9f99-4912-8f7b-8f21192c22ad" targetNamespace="http://schemas.microsoft.com/office/2006/metadata/properties" ma:root="true" ma:fieldsID="de4a234968c8dda8d47c28b04d999116" ns2:_="" ns3:_="">
    <xsd:import namespace="0ab04e58-2aa0-4df4-b7cc-4a9e34e7aa87"/>
    <xsd:import namespace="f2dc1474-9f99-4912-8f7b-8f21192c22a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b04e58-2aa0-4df4-b7cc-4a9e34e7aa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2dc1474-9f99-4912-8f7b-8f21192c22a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2e4ce63f-15d6-4ae3-b079-5d187386545d}" ma:internalName="TaxCatchAll" ma:showField="CatchAllData" ma:web="f2dc1474-9f99-4912-8f7b-8f21192c22ad">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B16756-B8AB-4AAC-8AB0-659A7A063CD9}">
  <ds:schemaRefs>
    <ds:schemaRef ds:uri="http://schemas.microsoft.com/office/2006/metadata/properties"/>
    <ds:schemaRef ds:uri="http://schemas.microsoft.com/office/infopath/2007/PartnerControls"/>
    <ds:schemaRef ds:uri="0ab04e58-2aa0-4df4-b7cc-4a9e34e7aa87"/>
    <ds:schemaRef ds:uri="f2dc1474-9f99-4912-8f7b-8f21192c22ad"/>
  </ds:schemaRefs>
</ds:datastoreItem>
</file>

<file path=customXml/itemProps2.xml><?xml version="1.0" encoding="utf-8"?>
<ds:datastoreItem xmlns:ds="http://schemas.openxmlformats.org/officeDocument/2006/customXml" ds:itemID="{7377898B-68C5-452D-A046-36128306EF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b04e58-2aa0-4df4-b7cc-4a9e34e7aa87"/>
    <ds:schemaRef ds:uri="f2dc1474-9f99-4912-8f7b-8f21192c22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3184A4-F35F-4157-B9F9-1D2E0364C9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IITR_template_sudiproy</Template>
  <TotalTime>36897</TotalTime>
  <Words>4082</Words>
  <Application>Microsoft Office PowerPoint</Application>
  <PresentationFormat>On-screen Show (4:3)</PresentationFormat>
  <Paragraphs>806</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IITR_PPT_Template</vt:lpstr>
      <vt:lpstr>Recommender Systems</vt:lpstr>
      <vt:lpstr>Recommender System</vt:lpstr>
      <vt:lpstr>PowerPoint Presentation</vt:lpstr>
      <vt:lpstr>Recommender systems</vt:lpstr>
      <vt:lpstr>model for Recommendation System</vt:lpstr>
      <vt:lpstr>Applications of Recommendation Systems</vt:lpstr>
      <vt:lpstr>PowerPoint Presentation</vt:lpstr>
      <vt:lpstr>Recommender System</vt:lpstr>
      <vt:lpstr>Models for Recommendation System</vt:lpstr>
      <vt:lpstr>Content-based systems</vt:lpstr>
      <vt:lpstr>PowerPoint Presentation</vt:lpstr>
      <vt:lpstr>Collaborative-filtering system</vt:lpstr>
      <vt:lpstr>PowerPoint Presentation</vt:lpstr>
      <vt:lpstr>PowerPoint Presentation</vt:lpstr>
      <vt:lpstr>PowerPoint Presentation</vt:lpstr>
      <vt:lpstr>Implementing Recommendation Systems</vt:lpstr>
      <vt:lpstr>Representation of data</vt:lpstr>
      <vt:lpstr>The Utility Matrix</vt:lpstr>
      <vt:lpstr>PowerPoint Presentation</vt:lpstr>
      <vt:lpstr>Populating the Utility Matrix</vt:lpstr>
      <vt:lpstr>User profile – user behavior</vt:lpstr>
      <vt:lpstr>Item Profiles</vt:lpstr>
      <vt:lpstr>PowerPoint Presentation</vt:lpstr>
      <vt:lpstr>PowerPoint Presentation</vt:lpstr>
      <vt:lpstr>PowerPoint Presentation</vt:lpstr>
      <vt:lpstr>PowerPoint Presentation</vt:lpstr>
      <vt:lpstr>PowerPoint Presentation</vt:lpstr>
      <vt:lpstr>Quantifying similarity</vt:lpstr>
      <vt:lpstr>Jaccard distance</vt:lpstr>
      <vt:lpstr>Steps in calculating Jaccard distance</vt:lpstr>
      <vt:lpstr>PowerPoint Presentation</vt:lpstr>
      <vt:lpstr>Cosine distance</vt:lpstr>
      <vt:lpstr>Calculating cosine distance</vt:lpstr>
      <vt:lpstr>PowerPoint Presentation</vt:lpstr>
      <vt:lpstr>Recommendation Inputs</vt:lpstr>
      <vt:lpstr>Collaborative Filtering (once again)</vt:lpstr>
      <vt:lpstr>User-Based Collaborative Filtering </vt:lpstr>
      <vt:lpstr>Steps for User-Based Collaborative Filtering</vt:lpstr>
      <vt:lpstr>Step 2: Prediction of missing rating of an item</vt:lpstr>
      <vt:lpstr>Example: </vt:lpstr>
      <vt:lpstr>Step 1: Calculating the similarity between Alice and other users</vt:lpstr>
      <vt:lpstr>Calculate new ratings:</vt:lpstr>
      <vt:lpstr>New rating matrix</vt:lpstr>
      <vt:lpstr>PowerPoint Presentation</vt:lpstr>
      <vt:lpstr>PowerPoint Presentation</vt:lpstr>
      <vt:lpstr>Steps for Item-Based Collaborative Filtering</vt:lpstr>
      <vt:lpstr>Prediction Computation</vt:lpstr>
      <vt:lpstr>Example</vt:lpstr>
      <vt:lpstr>Step by step procedure</vt:lpstr>
      <vt:lpstr>Sim(Item1, Item2):</vt:lpstr>
      <vt:lpstr>Calculating cosine similarity between I1 and I2</vt:lpstr>
      <vt:lpstr>Sim(Item2, Item3):</vt:lpstr>
      <vt:lpstr>PowerPoint Presentation</vt:lpstr>
      <vt:lpstr>Sim(Item1, Item3):</vt:lpstr>
      <vt:lpstr>PowerPoint Presentation</vt:lpstr>
      <vt:lpstr>PowerPoint Presentation</vt:lpstr>
      <vt:lpstr>Step 2: Generating the missing ratings in the table</vt:lpstr>
      <vt:lpstr>Content-based filtering system</vt:lpstr>
      <vt:lpstr>Example: </vt:lpstr>
      <vt:lpstr>PowerPoint Presentation</vt:lpstr>
      <vt:lpstr>Cosine Similarity:</vt:lpstr>
      <vt:lpstr>PowerPoint Presentation</vt:lpstr>
      <vt:lpstr>PowerPoint Presentation</vt:lpstr>
      <vt:lpstr>Item Profile in a content-based system</vt:lpstr>
      <vt:lpstr>PowerPoint Presentation</vt:lpstr>
      <vt:lpstr>Term Frequency−Inverse Document Frequency</vt:lpstr>
      <vt:lpstr>PowerPoint Presentation</vt:lpstr>
      <vt:lpstr>Obtaining Item Features from Tags</vt:lpstr>
      <vt:lpstr>PowerPoint Presentation</vt:lpstr>
      <vt:lpstr>PowerPoint Presentation</vt:lpstr>
      <vt:lpstr>User Profiles</vt:lpstr>
      <vt:lpstr>Example</vt:lpstr>
      <vt:lpstr>Eg.</vt:lpstr>
      <vt:lpstr>PowerPoint Presentation</vt:lpstr>
      <vt:lpstr>PowerPoint Presentation</vt:lpstr>
      <vt:lpstr>Transforming ratings</vt:lpstr>
      <vt:lpstr>Rounding the data</vt:lpstr>
      <vt:lpstr>PowerPoint Presentation</vt:lpstr>
      <vt:lpstr>Normalised ratings</vt:lpstr>
      <vt:lpstr>PowerPoint Presentation</vt:lpstr>
      <vt:lpstr>PowerPoint Presentation</vt:lpstr>
      <vt:lpstr>Jaccard or Cosine????</vt:lpstr>
      <vt:lpstr>THANK YOU</vt:lpstr>
    </vt:vector>
  </TitlesOfParts>
  <Manager>Dr. Sudip Roy</Manager>
  <Company>IIT Roorkee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IITR PPT Template</dc:subject>
  <dc:creator>Dr. Sudip Roy</dc:creator>
  <cp:lastModifiedBy>user</cp:lastModifiedBy>
  <cp:revision>672</cp:revision>
  <dcterms:created xsi:type="dcterms:W3CDTF">2015-07-18T13:17:54Z</dcterms:created>
  <dcterms:modified xsi:type="dcterms:W3CDTF">2024-03-05T10:42:04Z</dcterms:modified>
  <cp:version>v1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0x010100FECDBF57018DEE4AB3C1341D255DF89A</vt:lpwstr>
  </property>
  <property fmtid="{D5CDD505-2E9C-101B-9397-08002B2CF9AE}" pid="3" name="MSIP_Label_ea60d57e-af5b-4752-ac57-3e4f28ca11dc_Enabled">
    <vt:lpwstr>true</vt:lpwstr>
  </property>
  <property fmtid="{D5CDD505-2E9C-101B-9397-08002B2CF9AE}" pid="4" name="MSIP_Label_ea60d57e-af5b-4752-ac57-3e4f28ca11dc_SetDate">
    <vt:lpwstr>2024-03-05T08:55:39Z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ab5a53ec-4b9f-446a-9d55-13a80f2244dc</vt:lpwstr>
  </property>
  <property fmtid="{D5CDD505-2E9C-101B-9397-08002B2CF9AE}" pid="9" name="MSIP_Label_ea60d57e-af5b-4752-ac57-3e4f28ca11dc_ContentBits">
    <vt:lpwstr>0</vt:lpwstr>
  </property>
  <property fmtid="{D5CDD505-2E9C-101B-9397-08002B2CF9AE}" pid="10" name="MediaServiceImageTags">
    <vt:lpwstr/>
  </property>
</Properties>
</file>