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7" r:id="rId1"/>
    <p:sldMasterId id="2147483706" r:id="rId2"/>
  </p:sldMasterIdLst>
  <p:notesMasterIdLst>
    <p:notesMasterId r:id="rId89"/>
  </p:notesMasterIdLst>
  <p:handoutMasterIdLst>
    <p:handoutMasterId r:id="rId90"/>
  </p:handoutMasterIdLst>
  <p:sldIdLst>
    <p:sldId id="256" r:id="rId3"/>
    <p:sldId id="487" r:id="rId4"/>
    <p:sldId id="296" r:id="rId5"/>
    <p:sldId id="413" r:id="rId6"/>
    <p:sldId id="461" r:id="rId7"/>
    <p:sldId id="414" r:id="rId8"/>
    <p:sldId id="415" r:id="rId9"/>
    <p:sldId id="416" r:id="rId10"/>
    <p:sldId id="463" r:id="rId11"/>
    <p:sldId id="417" r:id="rId12"/>
    <p:sldId id="418" r:id="rId13"/>
    <p:sldId id="464" r:id="rId14"/>
    <p:sldId id="421" r:id="rId15"/>
    <p:sldId id="419" r:id="rId16"/>
    <p:sldId id="420" r:id="rId17"/>
    <p:sldId id="465" r:id="rId18"/>
    <p:sldId id="422" r:id="rId19"/>
    <p:sldId id="425" r:id="rId20"/>
    <p:sldId id="426" r:id="rId21"/>
    <p:sldId id="466" r:id="rId22"/>
    <p:sldId id="427" r:id="rId23"/>
    <p:sldId id="423" r:id="rId24"/>
    <p:sldId id="468" r:id="rId25"/>
    <p:sldId id="428" r:id="rId26"/>
    <p:sldId id="429" r:id="rId27"/>
    <p:sldId id="431" r:id="rId28"/>
    <p:sldId id="430" r:id="rId29"/>
    <p:sldId id="469" r:id="rId30"/>
    <p:sldId id="489" r:id="rId31"/>
    <p:sldId id="432" r:id="rId32"/>
    <p:sldId id="470" r:id="rId33"/>
    <p:sldId id="454" r:id="rId34"/>
    <p:sldId id="471" r:id="rId35"/>
    <p:sldId id="456" r:id="rId36"/>
    <p:sldId id="458" r:id="rId37"/>
    <p:sldId id="475" r:id="rId38"/>
    <p:sldId id="449" r:id="rId39"/>
    <p:sldId id="476" r:id="rId40"/>
    <p:sldId id="477" r:id="rId41"/>
    <p:sldId id="460" r:id="rId42"/>
    <p:sldId id="474" r:id="rId43"/>
    <p:sldId id="478" r:id="rId44"/>
    <p:sldId id="481" r:id="rId45"/>
    <p:sldId id="482" r:id="rId46"/>
    <p:sldId id="520" r:id="rId47"/>
    <p:sldId id="480" r:id="rId48"/>
    <p:sldId id="483" r:id="rId49"/>
    <p:sldId id="479" r:id="rId50"/>
    <p:sldId id="484" r:id="rId51"/>
    <p:sldId id="452" r:id="rId52"/>
    <p:sldId id="485" r:id="rId53"/>
    <p:sldId id="495" r:id="rId54"/>
    <p:sldId id="486" r:id="rId55"/>
    <p:sldId id="490" r:id="rId56"/>
    <p:sldId id="491" r:id="rId57"/>
    <p:sldId id="494" r:id="rId58"/>
    <p:sldId id="492" r:id="rId59"/>
    <p:sldId id="493" r:id="rId60"/>
    <p:sldId id="521" r:id="rId61"/>
    <p:sldId id="522" r:id="rId62"/>
    <p:sldId id="448" r:id="rId63"/>
    <p:sldId id="488" r:id="rId64"/>
    <p:sldId id="496" r:id="rId65"/>
    <p:sldId id="497" r:id="rId66"/>
    <p:sldId id="498" r:id="rId67"/>
    <p:sldId id="499" r:id="rId68"/>
    <p:sldId id="500" r:id="rId69"/>
    <p:sldId id="501" r:id="rId70"/>
    <p:sldId id="502" r:id="rId71"/>
    <p:sldId id="503" r:id="rId72"/>
    <p:sldId id="504" r:id="rId73"/>
    <p:sldId id="505" r:id="rId74"/>
    <p:sldId id="506" r:id="rId75"/>
    <p:sldId id="507" r:id="rId76"/>
    <p:sldId id="508" r:id="rId77"/>
    <p:sldId id="509" r:id="rId78"/>
    <p:sldId id="510" r:id="rId79"/>
    <p:sldId id="511" r:id="rId80"/>
    <p:sldId id="513" r:id="rId81"/>
    <p:sldId id="512" r:id="rId82"/>
    <p:sldId id="514" r:id="rId83"/>
    <p:sldId id="515" r:id="rId84"/>
    <p:sldId id="517" r:id="rId85"/>
    <p:sldId id="516" r:id="rId86"/>
    <p:sldId id="518" r:id="rId87"/>
    <p:sldId id="519" r:id="rId88"/>
  </p:sldIdLst>
  <p:sldSz cx="9144000" cy="6858000" type="screen4x3"/>
  <p:notesSz cx="7010400" cy="9296400"/>
  <p:embeddedFontLst>
    <p:embeddedFont>
      <p:font typeface="Bookman Old Style" panose="02050604050505020204" pitchFamily="18" charset="0"/>
      <p:regular r:id="rId91"/>
      <p:bold r:id="rId92"/>
      <p:italic r:id="rId93"/>
      <p:boldItalic r:id="rId94"/>
    </p:embeddedFont>
    <p:embeddedFont>
      <p:font typeface="Gill Sans MT" panose="020B0502020104020203" pitchFamily="34" charset="77"/>
      <p:regular r:id="rId95"/>
      <p:bold r:id="rId96"/>
      <p:italic r:id="rId97"/>
      <p:boldItalic r:id="rId98"/>
    </p:embeddedFont>
    <p:embeddedFont>
      <p:font typeface="SAS Monospace" panose="020B0609020202020204" pitchFamily="49" charset="0"/>
      <p:regular r:id="rId99"/>
    </p:embeddedFont>
    <p:embeddedFont>
      <p:font typeface="Wingdings 3" pitchFamily="2" charset="2"/>
      <p:regular r:id="rId100"/>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76">
          <p15:clr>
            <a:srgbClr val="A4A3A4"/>
          </p15:clr>
        </p15:guide>
        <p15:guide id="2" orient="horz" pos="555">
          <p15:clr>
            <a:srgbClr val="A4A3A4"/>
          </p15:clr>
        </p15:guide>
        <p15:guide id="3" orient="horz" pos="659">
          <p15:clr>
            <a:srgbClr val="A4A3A4"/>
          </p15:clr>
        </p15:guide>
        <p15:guide id="4" pos="30">
          <p15:clr>
            <a:srgbClr val="A4A3A4"/>
          </p15:clr>
        </p15:guide>
        <p15:guide id="5" pos="442">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8080"/>
    <a:srgbClr val="800080"/>
    <a:srgbClr val="006600"/>
    <a:srgbClr val="FF0000"/>
    <a:srgbClr val="4D4D4D"/>
    <a:srgbClr val="DDDD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554" autoAdjust="0"/>
  </p:normalViewPr>
  <p:slideViewPr>
    <p:cSldViewPr snapToGrid="0">
      <p:cViewPr varScale="1">
        <p:scale>
          <a:sx n="151" d="100"/>
          <a:sy n="151" d="100"/>
        </p:scale>
        <p:origin x="1576" y="192"/>
      </p:cViewPr>
      <p:guideLst>
        <p:guide orient="horz" pos="876"/>
        <p:guide orient="horz" pos="555"/>
        <p:guide orient="horz" pos="659"/>
        <p:guide pos="30"/>
        <p:guide pos="442"/>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98" d="100"/>
          <a:sy n="98" d="100"/>
        </p:scale>
        <p:origin x="3546"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handoutMaster" Target="handoutMasters/handoutMaster1.xml"/><Relationship Id="rId95" Type="http://schemas.openxmlformats.org/officeDocument/2006/relationships/font" Target="fonts/font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7.fntdata"/><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0.fntdata"/><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83718" cy="464820"/>
          </a:xfrm>
          <a:prstGeom prst="rect">
            <a:avLst/>
          </a:prstGeom>
        </p:spPr>
        <p:txBody>
          <a:bodyPr vert="horz" lIns="93164" tIns="46582" rIns="93164" bIns="46582" rtlCol="0"/>
          <a:lstStyle>
            <a:lvl1pPr algn="l">
              <a:defRPr sz="1200"/>
            </a:lvl1pPr>
          </a:lstStyle>
          <a:p>
            <a:pPr>
              <a:defRPr/>
            </a:pPr>
            <a:r>
              <a:rPr lang="en-US" sz="1100" dirty="0"/>
              <a:t>Conducting Longitudinal Data Analysis: </a:t>
            </a:r>
          </a:p>
          <a:p>
            <a:pPr>
              <a:defRPr/>
            </a:pPr>
            <a:r>
              <a:rPr lang="en-US" sz="1100" dirty="0"/>
              <a:t>Knowing What to Do and Learning How to Do It</a:t>
            </a:r>
          </a:p>
        </p:txBody>
      </p:sp>
      <p:sp>
        <p:nvSpPr>
          <p:cNvPr id="3" name="Date Placeholder 2"/>
          <p:cNvSpPr>
            <a:spLocks noGrp="1"/>
          </p:cNvSpPr>
          <p:nvPr>
            <p:ph type="dt" sz="quarter" idx="1"/>
          </p:nvPr>
        </p:nvSpPr>
        <p:spPr>
          <a:xfrm>
            <a:off x="3832698" y="0"/>
            <a:ext cx="3176080" cy="464820"/>
          </a:xfrm>
          <a:prstGeom prst="rect">
            <a:avLst/>
          </a:prstGeom>
        </p:spPr>
        <p:txBody>
          <a:bodyPr vert="horz" lIns="93164" tIns="46582" rIns="93164" bIns="46582" rtlCol="0"/>
          <a:lstStyle>
            <a:lvl1pPr algn="r">
              <a:defRPr sz="1200" smtClean="0"/>
            </a:lvl1pPr>
          </a:lstStyle>
          <a:p>
            <a:pPr>
              <a:defRPr/>
            </a:pPr>
            <a:r>
              <a:rPr lang="en-US" sz="1100" dirty="0"/>
              <a:t>Society for Research on Child Development</a:t>
            </a:r>
          </a:p>
          <a:p>
            <a:pPr>
              <a:defRPr/>
            </a:pPr>
            <a:r>
              <a:rPr lang="en-US" sz="1100" dirty="0"/>
              <a:t>3/22/2019</a:t>
            </a:r>
          </a:p>
        </p:txBody>
      </p:sp>
      <p:sp>
        <p:nvSpPr>
          <p:cNvPr id="4" name="Footer Placeholder 3"/>
          <p:cNvSpPr>
            <a:spLocks noGrp="1"/>
          </p:cNvSpPr>
          <p:nvPr>
            <p:ph type="ftr" sz="quarter" idx="2"/>
          </p:nvPr>
        </p:nvSpPr>
        <p:spPr>
          <a:xfrm>
            <a:off x="0" y="8829967"/>
            <a:ext cx="3037840" cy="464820"/>
          </a:xfrm>
          <a:prstGeom prst="rect">
            <a:avLst/>
          </a:prstGeom>
        </p:spPr>
        <p:txBody>
          <a:bodyPr vert="horz" lIns="93164" tIns="46582" rIns="93164" bIns="46582" rtlCol="0" anchor="b"/>
          <a:lstStyle>
            <a:lvl1pPr algn="l">
              <a:defRPr sz="1200"/>
            </a:lvl1pPr>
          </a:lstStyle>
          <a:p>
            <a:pPr>
              <a:defRPr/>
            </a:pPr>
            <a:r>
              <a:rPr lang="en-US" sz="1100" dirty="0"/>
              <a:t>©2019 Curran-Bauer Analytics, LLC</a:t>
            </a:r>
          </a:p>
          <a:p>
            <a:pPr>
              <a:defRPr/>
            </a:pPr>
            <a:r>
              <a:rPr lang="en-US" sz="1100" dirty="0"/>
              <a:t>www.curranbauer.org</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4" tIns="46582" rIns="93164" bIns="46582" rtlCol="0" anchor="b"/>
          <a:lstStyle>
            <a:lvl1pPr algn="r">
              <a:defRPr sz="1200" smtClean="0"/>
            </a:lvl1pPr>
          </a:lstStyle>
          <a:p>
            <a:pPr>
              <a:defRPr/>
            </a:pPr>
            <a:fld id="{19A80B50-AD41-49A7-B886-0A16822A5203}" type="slidenum">
              <a:rPr lang="en-US" sz="1100"/>
              <a:pPr>
                <a:defRPr/>
              </a:pPr>
              <a:t>‹#›</a:t>
            </a:fld>
            <a:endParaRPr lang="en-US" sz="1100" dirty="0"/>
          </a:p>
        </p:txBody>
      </p:sp>
    </p:spTree>
    <p:extLst>
      <p:ext uri="{BB962C8B-B14F-4D97-AF65-F5344CB8AC3E}">
        <p14:creationId xmlns:p14="http://schemas.microsoft.com/office/powerpoint/2010/main" val="3195658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eaLnBrk="1" hangingPunct="1">
              <a:defRPr sz="1200">
                <a:latin typeface="Arial" pitchFamily="34" charset="0"/>
                <a:cs typeface="Arial" pitchFamily="34" charset="0"/>
              </a:defRPr>
            </a:lvl1pPr>
          </a:lstStyle>
          <a:p>
            <a:pPr>
              <a:defRPr/>
            </a:pPr>
            <a:endParaRPr lang="en-US" dirty="0"/>
          </a:p>
        </p:txBody>
      </p:sp>
      <p:sp>
        <p:nvSpPr>
          <p:cNvPr id="2560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eaLnBrk="1" hangingPunct="1">
              <a:defRPr sz="1200">
                <a:latin typeface="Arial" pitchFamily="34" charset="0"/>
                <a:cs typeface="Arial" pitchFamily="34" charset="0"/>
              </a:defRPr>
            </a:lvl1pPr>
          </a:lstStyle>
          <a:p>
            <a:pPr>
              <a:defRPr/>
            </a:pPr>
            <a:endParaRPr lang="en-US" dirty="0"/>
          </a:p>
        </p:txBody>
      </p:sp>
      <p:sp>
        <p:nvSpPr>
          <p:cNvPr id="394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eaLnBrk="1" hangingPunct="1">
              <a:defRPr sz="1200">
                <a:latin typeface="Arial" pitchFamily="34" charset="0"/>
                <a:cs typeface="Arial" pitchFamily="34" charset="0"/>
              </a:defRPr>
            </a:lvl1pPr>
          </a:lstStyle>
          <a:p>
            <a:pPr>
              <a:defRPr/>
            </a:pPr>
            <a:endParaRPr lang="en-US" dirty="0"/>
          </a:p>
        </p:txBody>
      </p:sp>
      <p:sp>
        <p:nvSpPr>
          <p:cNvPr id="2560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eaLnBrk="1" hangingPunct="1">
              <a:defRPr sz="1200">
                <a:latin typeface="Arial" pitchFamily="34" charset="0"/>
                <a:cs typeface="Arial" pitchFamily="34" charset="0"/>
              </a:defRPr>
            </a:lvl1pPr>
          </a:lstStyle>
          <a:p>
            <a:pPr>
              <a:defRPr/>
            </a:pPr>
            <a:fld id="{59B56C51-05CD-4547-B18F-B1648EAE0494}" type="slidenum">
              <a:rPr lang="en-US"/>
              <a:pPr>
                <a:defRPr/>
              </a:pPr>
              <a:t>‹#›</a:t>
            </a:fld>
            <a:endParaRPr lang="en-US" dirty="0"/>
          </a:p>
        </p:txBody>
      </p:sp>
    </p:spTree>
    <p:extLst>
      <p:ext uri="{BB962C8B-B14F-4D97-AF65-F5344CB8AC3E}">
        <p14:creationId xmlns:p14="http://schemas.microsoft.com/office/powerpoint/2010/main" val="5374372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7"/>
          <p:cNvSpPr>
            <a:spLocks noGrp="1" noChangeArrowheads="1"/>
          </p:cNvSpPr>
          <p:nvPr>
            <p:ph type="sldNum" sz="quarter" idx="5"/>
          </p:nvPr>
        </p:nvSpPr>
        <p:spPr>
          <a:noFill/>
        </p:spPr>
        <p:txBody>
          <a:bodyPr/>
          <a:lstStyle/>
          <a:p>
            <a:fld id="{D3A4CDBB-D791-40E4-A0C6-FEF0DD5EFDA0}" type="slidenum">
              <a:rPr lang="en-US" smtClean="0">
                <a:latin typeface="Arial" charset="0"/>
                <a:cs typeface="Arial" charset="0"/>
              </a:rPr>
              <a:pPr/>
              <a:t>1</a:t>
            </a:fld>
            <a:endParaRPr lang="en-US" dirty="0">
              <a:latin typeface="Arial" charset="0"/>
              <a:cs typeface="Arial" charset="0"/>
            </a:endParaRPr>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a:noFill/>
          <a:ln/>
        </p:spPr>
        <p:txBody>
          <a:bodyPr/>
          <a:lstStyle/>
          <a:p>
            <a:pPr eaLnBrk="1" hangingPunct="1"/>
            <a:endParaRPr lang="en-US" dirty="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7"/>
          <p:cNvSpPr>
            <a:spLocks noGrp="1" noChangeArrowheads="1"/>
          </p:cNvSpPr>
          <p:nvPr>
            <p:ph type="sldNum" sz="quarter" idx="5"/>
          </p:nvPr>
        </p:nvSpPr>
        <p:spPr>
          <a:noFill/>
        </p:spPr>
        <p:txBody>
          <a:bodyPr/>
          <a:lstStyle/>
          <a:p>
            <a:fld id="{D3A4CDBB-D791-40E4-A0C6-FEF0DD5EFDA0}" type="slidenum">
              <a:rPr lang="en-US" smtClean="0">
                <a:latin typeface="Arial" charset="0"/>
                <a:cs typeface="Arial" charset="0"/>
              </a:rPr>
              <a:pPr/>
              <a:t>62</a:t>
            </a:fld>
            <a:endParaRPr lang="en-US" dirty="0">
              <a:latin typeface="Arial" charset="0"/>
              <a:cs typeface="Arial" charset="0"/>
            </a:endParaRPr>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a:noFill/>
          <a:ln/>
        </p:spPr>
        <p:txBody>
          <a:bodyPr/>
          <a:lstStyle/>
          <a:p>
            <a:pPr eaLnBrk="1" hangingPunct="1"/>
            <a:endParaRPr lang="en-US" dirty="0">
              <a:latin typeface="Arial" charset="0"/>
              <a:cs typeface="Arial" charset="0"/>
            </a:endParaRPr>
          </a:p>
        </p:txBody>
      </p:sp>
    </p:spTree>
    <p:extLst>
      <p:ext uri="{BB962C8B-B14F-4D97-AF65-F5344CB8AC3E}">
        <p14:creationId xmlns:p14="http://schemas.microsoft.com/office/powerpoint/2010/main" val="30689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Rectangle 7"/>
          <p:cNvSpPr>
            <a:spLocks noGrp="1" noChangeArrowheads="1"/>
          </p:cNvSpPr>
          <p:nvPr>
            <p:ph type="sldNum" sz="quarter" idx="5"/>
          </p:nvPr>
        </p:nvSpPr>
        <p:spPr>
          <a:noFill/>
        </p:spPr>
        <p:txBody>
          <a:bodyPr/>
          <a:lstStyle/>
          <a:p>
            <a:fld id="{D3A4CDBB-D791-40E4-A0C6-FEF0DD5EFDA0}" type="slidenum">
              <a:rPr lang="en-US" smtClean="0">
                <a:latin typeface="Arial" charset="0"/>
                <a:cs typeface="Arial" charset="0"/>
              </a:rPr>
              <a:pPr/>
              <a:t>2</a:t>
            </a:fld>
            <a:endParaRPr lang="en-US" dirty="0">
              <a:latin typeface="Arial" charset="0"/>
              <a:cs typeface="Arial" charset="0"/>
            </a:endParaRPr>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a:noFill/>
          <a:ln/>
        </p:spPr>
        <p:txBody>
          <a:bodyPr/>
          <a:lstStyle/>
          <a:p>
            <a:pPr eaLnBrk="1" hangingPunct="1"/>
            <a:endParaRPr lang="en-US" dirty="0">
              <a:latin typeface="Arial" charset="0"/>
              <a:cs typeface="Arial" charset="0"/>
            </a:endParaRPr>
          </a:p>
        </p:txBody>
      </p:sp>
    </p:spTree>
    <p:extLst>
      <p:ext uri="{BB962C8B-B14F-4D97-AF65-F5344CB8AC3E}">
        <p14:creationId xmlns:p14="http://schemas.microsoft.com/office/powerpoint/2010/main" val="297217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eaLnBrk="1" hangingPunct="1"/>
            <a:endParaRPr lang="en-US" dirty="0">
              <a:latin typeface="Arial" charset="0"/>
              <a:cs typeface="Arial" charset="0"/>
            </a:endParaRPr>
          </a:p>
        </p:txBody>
      </p:sp>
      <p:sp>
        <p:nvSpPr>
          <p:cNvPr id="20483" name="Slide Number Placeholder 3"/>
          <p:cNvSpPr>
            <a:spLocks noGrp="1"/>
          </p:cNvSpPr>
          <p:nvPr>
            <p:ph type="sldNum" sz="quarter" idx="5"/>
          </p:nvPr>
        </p:nvSpPr>
        <p:spPr>
          <a:noFill/>
        </p:spPr>
        <p:txBody>
          <a:bodyPr/>
          <a:lstStyle/>
          <a:p>
            <a:fld id="{66A798FC-D9A0-48A3-9C4D-A4A02C5D9EA0}" type="slidenum">
              <a:rPr lang="en-US" smtClean="0">
                <a:latin typeface="Arial" charset="0"/>
                <a:cs typeface="Arial" charset="0"/>
              </a:rPr>
              <a:pPr/>
              <a:t>3</a:t>
            </a:fld>
            <a:endParaRPr lang="en-US" dirty="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B56C51-05CD-4547-B18F-B1648EAE0494}" type="slidenum">
              <a:rPr lang="en-US" smtClean="0"/>
              <a:pPr>
                <a:defRPr/>
              </a:pPr>
              <a:t>30</a:t>
            </a:fld>
            <a:endParaRPr lang="en-US" dirty="0"/>
          </a:p>
        </p:txBody>
      </p:sp>
    </p:spTree>
    <p:extLst>
      <p:ext uri="{BB962C8B-B14F-4D97-AF65-F5344CB8AC3E}">
        <p14:creationId xmlns:p14="http://schemas.microsoft.com/office/powerpoint/2010/main" val="146683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C4DD03-419B-48AC-99E1-1DE6F90E46CD}" type="slidenum">
              <a:rPr lang="en-US" smtClean="0"/>
              <a:pPr/>
              <a:t>32</a:t>
            </a:fld>
            <a:endParaRPr lang="en-US"/>
          </a:p>
        </p:txBody>
      </p:sp>
    </p:spTree>
    <p:extLst>
      <p:ext uri="{BB962C8B-B14F-4D97-AF65-F5344CB8AC3E}">
        <p14:creationId xmlns:p14="http://schemas.microsoft.com/office/powerpoint/2010/main" val="299832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B56C51-05CD-4547-B18F-B1648EAE0494}" type="slidenum">
              <a:rPr lang="en-US" smtClean="0"/>
              <a:pPr>
                <a:defRPr/>
              </a:pPr>
              <a:t>33</a:t>
            </a:fld>
            <a:endParaRPr lang="en-US" dirty="0"/>
          </a:p>
        </p:txBody>
      </p:sp>
    </p:spTree>
    <p:extLst>
      <p:ext uri="{BB962C8B-B14F-4D97-AF65-F5344CB8AC3E}">
        <p14:creationId xmlns:p14="http://schemas.microsoft.com/office/powerpoint/2010/main" val="165043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B56C51-05CD-4547-B18F-B1648EAE0494}" type="slidenum">
              <a:rPr lang="en-US" smtClean="0"/>
              <a:pPr>
                <a:defRPr/>
              </a:pPr>
              <a:t>34</a:t>
            </a:fld>
            <a:endParaRPr lang="en-US" dirty="0"/>
          </a:p>
        </p:txBody>
      </p:sp>
    </p:spTree>
    <p:extLst>
      <p:ext uri="{BB962C8B-B14F-4D97-AF65-F5344CB8AC3E}">
        <p14:creationId xmlns:p14="http://schemas.microsoft.com/office/powerpoint/2010/main" val="318359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C4DD03-419B-48AC-99E1-1DE6F90E46CD}" type="slidenum">
              <a:rPr lang="en-US" smtClean="0"/>
              <a:pPr/>
              <a:t>38</a:t>
            </a:fld>
            <a:endParaRPr lang="en-US" dirty="0"/>
          </a:p>
        </p:txBody>
      </p:sp>
    </p:spTree>
    <p:extLst>
      <p:ext uri="{BB962C8B-B14F-4D97-AF65-F5344CB8AC3E}">
        <p14:creationId xmlns:p14="http://schemas.microsoft.com/office/powerpoint/2010/main" val="164504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eaLnBrk="1" hangingPunct="1"/>
            <a:endParaRPr lang="en-US" dirty="0">
              <a:latin typeface="Arial" charset="0"/>
              <a:cs typeface="Arial" charset="0"/>
            </a:endParaRPr>
          </a:p>
        </p:txBody>
      </p:sp>
      <p:sp>
        <p:nvSpPr>
          <p:cNvPr id="20483" name="Slide Number Placeholder 3"/>
          <p:cNvSpPr>
            <a:spLocks noGrp="1"/>
          </p:cNvSpPr>
          <p:nvPr>
            <p:ph type="sldNum" sz="quarter" idx="5"/>
          </p:nvPr>
        </p:nvSpPr>
        <p:spPr>
          <a:noFill/>
        </p:spPr>
        <p:txBody>
          <a:bodyPr/>
          <a:lstStyle/>
          <a:p>
            <a:fld id="{66A798FC-D9A0-48A3-9C4D-A4A02C5D9EA0}" type="slidenum">
              <a:rPr lang="en-US" smtClean="0">
                <a:latin typeface="Arial" charset="0"/>
                <a:cs typeface="Arial" charset="0"/>
              </a:rPr>
              <a:pPr/>
              <a:t>61</a:t>
            </a:fld>
            <a:endParaRPr lang="en-US" dirty="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smtClean="0"/>
            </a:lvl1pPr>
          </a:lstStyle>
          <a:p>
            <a:pPr>
              <a:defRPr/>
            </a:pPr>
            <a:fld id="{806B2529-EA3E-4144-9DCE-D3EA105C3A6F}" type="datetime1">
              <a:rPr lang="en-US" smtClean="0"/>
              <a:pPr>
                <a:defRPr/>
              </a:pPr>
              <a:t>4/26/23</a:t>
            </a:fld>
            <a:endParaRPr lang="en-US" sz="1600" dirty="0"/>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dirty="0"/>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9EBC4305-B1AB-4117-8A9D-63071BA9CF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B9A3B3A-9B4B-451D-9DED-92D3CBDF32E3}" type="datetime1">
              <a:rPr lang="en-US" smtClean="0"/>
              <a:pPr>
                <a:defRPr/>
              </a:pPr>
              <a:t>4/26/23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4DE31B91-00AB-4BBE-9076-3D8CFB03E7CE}" type="slidenum">
              <a:rPr lang="en-US"/>
              <a:pPr>
                <a:defRPr/>
              </a:pPr>
              <a:t>‹#›</a:t>
            </a:fld>
            <a:endParaRPr lang="en-US" dirty="0">
              <a:latin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smtClean="0"/>
            </a:lvl1pPr>
          </a:lstStyle>
          <a:p>
            <a:pPr>
              <a:defRPr/>
            </a:pPr>
            <a:fld id="{035D664D-17A2-46D3-8DF1-EB8AD9F0A34C}" type="datetime1">
              <a:rPr lang="en-US" smtClean="0"/>
              <a:pPr>
                <a:defRPr/>
              </a:pPr>
              <a:t>4/26/23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C90DAFD-D192-4ECA-953A-C70EB7178E24}" type="slidenum">
              <a:rPr lang="en-US"/>
              <a:pPr>
                <a:defRPr/>
              </a:pPr>
              <a:t>‹#›</a:t>
            </a:fld>
            <a:endParaRPr lang="en-US" dirty="0">
              <a:latin typeface="Times New Roman"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829CAC3-3D2D-458C-93C7-D9FA08CC1084}" type="datetime1">
              <a:rPr lang="en-US" smtClean="0">
                <a:solidFill>
                  <a:srgbClr val="464653"/>
                </a:solidFill>
              </a:rPr>
              <a:pPr/>
              <a:t>4/26/23</a:t>
            </a:fld>
            <a:endParaRPr lang="en-US">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32AD2081-9E91-467C-A607-16F664E60422}" type="slidenum">
              <a:rPr lang="en-US" smtClean="0">
                <a:solidFill>
                  <a:srgbClr val="464653"/>
                </a:solidFill>
              </a:rPr>
              <a:pPr/>
              <a:t>‹#›</a:t>
            </a:fld>
            <a:endParaRPr lang="en-US">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384731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1471470-7E35-4E35-8154-E154EE9253C3}" type="datetime1">
              <a:rPr lang="en-US" smtClean="0">
                <a:solidFill>
                  <a:srgbClr val="464653"/>
                </a:solidFill>
              </a:rPr>
              <a:pPr/>
              <a:t>4/26/23</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dirty="0">
              <a:solidFill>
                <a:srgbClr val="464653"/>
              </a:solidFill>
            </a:endParaRPr>
          </a:p>
        </p:txBody>
      </p:sp>
      <p:sp>
        <p:nvSpPr>
          <p:cNvPr id="6" name="Slide Number Placeholder 5"/>
          <p:cNvSpPr>
            <a:spLocks noGrp="1"/>
          </p:cNvSpPr>
          <p:nvPr>
            <p:ph type="sldNum" sz="quarter" idx="12"/>
          </p:nvPr>
        </p:nvSpPr>
        <p:spPr/>
        <p:txBody>
          <a:bodyPr/>
          <a:lstStyle/>
          <a:p>
            <a:fld id="{1E66FF06-7507-49E5-A64F-74652C32B499}" type="slidenum">
              <a:rPr lang="en-US" smtClean="0">
                <a:solidFill>
                  <a:srgbClr val="464653"/>
                </a:solidFill>
              </a:rPr>
              <a:pPr/>
              <a:t>‹#›</a:t>
            </a:fld>
            <a:endParaRPr lang="en-US">
              <a:solidFill>
                <a:srgbClr val="464653"/>
              </a:solidFill>
              <a:latin typeface="Times New Roman" pitchFamily="18" charset="0"/>
            </a:endParaRPr>
          </a:p>
        </p:txBody>
      </p:sp>
      <p:sp>
        <p:nvSpPr>
          <p:cNvPr id="8" name="Content Placeholder 7"/>
          <p:cNvSpPr>
            <a:spLocks noGrp="1"/>
          </p:cNvSpPr>
          <p:nvPr>
            <p:ph sz="quarter" idx="1"/>
          </p:nvPr>
        </p:nvSpPr>
        <p:spPr>
          <a:xfrm>
            <a:off x="457200" y="1219200"/>
            <a:ext cx="8229600" cy="4937760"/>
          </a:xfrm>
        </p:spPr>
        <p:txBody>
          <a:bodyPr/>
          <a:lstStyle>
            <a:lvl1pPr>
              <a:defRPr sz="2300"/>
            </a:lvl1pPr>
            <a:lvl2pPr>
              <a:defRPr sz="2000"/>
            </a:lvl2pPr>
            <a:lvl3pPr>
              <a:defRPr sz="1800"/>
            </a:lvl3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Rectangle 6"/>
          <p:cNvSpPr/>
          <p:nvPr userDrawn="1"/>
        </p:nvSpPr>
        <p:spPr>
          <a:xfrm>
            <a:off x="317500" y="6413500"/>
            <a:ext cx="850900" cy="27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967220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2E65128-CD83-40FF-88CC-2E87395DE78C}" type="datetime1">
              <a:rPr lang="en-US" smtClean="0">
                <a:solidFill>
                  <a:srgbClr val="DDE9EC"/>
                </a:solidFill>
              </a:rPr>
              <a:pPr/>
              <a:t>4/26/23</a:t>
            </a:fld>
            <a:endParaRPr lang="en-US">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935FE840-2053-4C18-B01E-1C0E7B114CB2}" type="slidenum">
              <a:rPr lang="en-US" smtClean="0">
                <a:solidFill>
                  <a:srgbClr val="DDE9EC"/>
                </a:solidFill>
              </a:rPr>
              <a:pPr/>
              <a:t>‹#›</a:t>
            </a:fld>
            <a:endParaRPr lang="en-US">
              <a:solidFill>
                <a:srgbClr val="DDE9EC"/>
              </a:solidFill>
              <a:latin typeface="Times New Roman" pitchFamily="18" charset="0"/>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269038437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91CF888-C40B-4EAE-BCD7-5AA7A600C33E}" type="datetime1">
              <a:rPr lang="en-US" smtClean="0">
                <a:solidFill>
                  <a:srgbClr val="464653"/>
                </a:solidFill>
              </a:rPr>
              <a:pPr/>
              <a:t>4/26/23</a:t>
            </a:fld>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A2FE8B58-B09F-4C11-B875-8BC4876E321B}" type="slidenum">
              <a:rPr lang="en-US" smtClean="0">
                <a:solidFill>
                  <a:srgbClr val="464653"/>
                </a:solidFill>
              </a:rPr>
              <a:pPr/>
              <a:t>‹#›</a:t>
            </a:fld>
            <a:endParaRPr lang="en-US">
              <a:solidFill>
                <a:srgbClr val="464653"/>
              </a:solidFill>
              <a:latin typeface="Times New Roman" pitchFamily="18" charset="0"/>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87750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091409D-379E-46DA-8B8A-C35573B975C2}" type="datetime1">
              <a:rPr lang="en-US" smtClean="0">
                <a:solidFill>
                  <a:srgbClr val="464653"/>
                </a:solidFill>
              </a:rPr>
              <a:pPr/>
              <a:t>4/26/23</a:t>
            </a:fld>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E450DEB3-B5F5-4BFF-93F3-81D4184A225D}" type="slidenum">
              <a:rPr lang="en-US" smtClean="0">
                <a:solidFill>
                  <a:srgbClr val="464653"/>
                </a:solidFill>
              </a:rPr>
              <a:pPr/>
              <a:t>‹#›</a:t>
            </a:fld>
            <a:endParaRPr lang="en-US">
              <a:solidFill>
                <a:srgbClr val="464653"/>
              </a:solidFill>
              <a:latin typeface="Times New Roman" pitchFamily="18" charset="0"/>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20148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14652FF-9983-4F03-9488-A1AF83BC6AA5}" type="datetime1">
              <a:rPr lang="en-US" smtClean="0">
                <a:solidFill>
                  <a:srgbClr val="464653"/>
                </a:solidFill>
              </a:rPr>
              <a:pPr/>
              <a:t>4/26/23</a:t>
            </a:fld>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780A5266-6AF1-4485-A7D7-2AAD15EC6443}" type="slidenum">
              <a:rPr lang="en-US" smtClean="0">
                <a:solidFill>
                  <a:srgbClr val="464653"/>
                </a:solidFill>
              </a:rPr>
              <a:pPr/>
              <a:t>‹#›</a:t>
            </a:fld>
            <a:endParaRPr lang="en-US">
              <a:solidFill>
                <a:srgbClr val="464653"/>
              </a:solidFill>
              <a:latin typeface="Times New Roman" pitchFamily="18" charset="0"/>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7" name="Rectangle 6"/>
          <p:cNvSpPr/>
          <p:nvPr userDrawn="1"/>
        </p:nvSpPr>
        <p:spPr>
          <a:xfrm>
            <a:off x="317500" y="6413500"/>
            <a:ext cx="850900" cy="27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280321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48CF1-AC40-41E4-9418-C54E3251E818}" type="datetime1">
              <a:rPr lang="en-US" smtClean="0">
                <a:solidFill>
                  <a:srgbClr val="464653"/>
                </a:solidFill>
              </a:rPr>
              <a:pPr/>
              <a:t>4/26/23</a:t>
            </a:fld>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2A18F243-B9B5-40D6-A545-520422B25B54}" type="slidenum">
              <a:rPr lang="en-US" smtClean="0">
                <a:solidFill>
                  <a:srgbClr val="464653"/>
                </a:solidFill>
              </a:rPr>
              <a:pPr/>
              <a:t>‹#›</a:t>
            </a:fld>
            <a:endParaRPr lang="en-US">
              <a:solidFill>
                <a:srgbClr val="464653"/>
              </a:solidFill>
              <a:latin typeface="Times New Roman" pitchFamily="18" charset="0"/>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black"/>
              </a:solidFill>
              <a:latin typeface="Arial" pitchFamily="34" charset="0"/>
              <a:cs typeface="Arial" pitchFamily="34" charset="0"/>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624142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492FB92-7881-4BDD-8FA7-EB4AB4E57242}" type="datetime1">
              <a:rPr lang="en-US" smtClean="0">
                <a:solidFill>
                  <a:srgbClr val="464653"/>
                </a:solidFill>
              </a:rPr>
              <a:pPr/>
              <a:t>4/26/23</a:t>
            </a:fld>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979BBE86-CCE4-4A43-BA24-99394F7903DC}" type="slidenum">
              <a:rPr lang="en-US" smtClean="0">
                <a:solidFill>
                  <a:srgbClr val="464653"/>
                </a:solidFill>
              </a:rPr>
              <a:pPr/>
              <a:t>‹#›</a:t>
            </a:fld>
            <a:endParaRPr lang="en-US">
              <a:solidFill>
                <a:srgbClr val="464653"/>
              </a:solidFill>
              <a:latin typeface="Times New Roman" pitchFamily="18" charset="0"/>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black"/>
              </a:solidFill>
              <a:latin typeface="Arial" pitchFamily="34" charset="0"/>
              <a:cs typeface="Arial" pitchFamily="34" charset="0"/>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dirty="0">
              <a:solidFill>
                <a:prstClr val="black"/>
              </a:solidFill>
              <a:latin typeface="Arial" pitchFamily="34" charset="0"/>
              <a:cs typeface="Arial" pitchFamily="34" charset="0"/>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0767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sz="23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F33A4C0A-F586-4510-ADE9-C3AD50C0DF49}" type="datetime1">
              <a:rPr lang="en-US" smtClean="0"/>
              <a:pPr>
                <a:defRPr/>
              </a:pPr>
              <a:t>4/26/23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D8117ACE-D7C3-419C-B43B-76A206959AAB}" type="slidenum">
              <a:rPr lang="en-US"/>
              <a:pPr>
                <a:defRPr/>
              </a:pPr>
              <a:t>‹#›</a:t>
            </a:fld>
            <a:endParaRPr lang="en-US" dirty="0">
              <a:latin typeface="Times New Roman" pitchFamily="18" charset="0"/>
            </a:endParaRPr>
          </a:p>
        </p:txBody>
      </p:sp>
      <p:sp>
        <p:nvSpPr>
          <p:cNvPr id="7" name="Rectangle 6"/>
          <p:cNvSpPr/>
          <p:nvPr userDrawn="1"/>
        </p:nvSpPr>
        <p:spPr>
          <a:xfrm>
            <a:off x="304800" y="6400800"/>
            <a:ext cx="457200" cy="292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A49A06C-DA84-4C4F-BA68-111C341E4D56}" type="datetime1">
              <a:rPr lang="en-US" smtClean="0">
                <a:solidFill>
                  <a:srgbClr val="DDE9EC"/>
                </a:solidFill>
              </a:rPr>
              <a:pPr/>
              <a:t>4/26/23</a:t>
            </a:fld>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8F5DBFF-1C8D-4C4C-B180-1FF39AB182A1}" type="slidenum">
              <a:rPr lang="en-US" smtClean="0">
                <a:solidFill>
                  <a:srgbClr val="DDE9EC"/>
                </a:solidFill>
              </a:rPr>
              <a:pPr/>
              <a:t>‹#›</a:t>
            </a:fld>
            <a:endParaRPr lang="en-US">
              <a:solidFill>
                <a:srgbClr val="DDE9EC"/>
              </a:solidFill>
              <a:latin typeface="Times New Roman" pitchFamily="18" charset="0"/>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white"/>
              </a:solidFill>
              <a:latin typeface="Arial" pitchFamily="34" charset="0"/>
              <a:cs typeface="Arial" pitchFamily="34" charset="0"/>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31277094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48643B-546D-4A02-B96E-6D82923B0A8D}" type="datetime1">
              <a:rPr lang="en-US" smtClean="0">
                <a:solidFill>
                  <a:srgbClr val="464653"/>
                </a:solidFill>
              </a:rPr>
              <a:pPr/>
              <a:t>4/26/23</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839402F-7CA2-4717-BD6C-CC52136CA151}" type="slidenum">
              <a:rPr lang="en-US" smtClean="0">
                <a:solidFill>
                  <a:srgbClr val="464653"/>
                </a:solidFill>
              </a:rPr>
              <a:pPr/>
              <a:t>‹#›</a:t>
            </a:fld>
            <a:endParaRPr lang="en-US">
              <a:solidFill>
                <a:srgbClr val="464653"/>
              </a:solidFill>
              <a:latin typeface="Times New Roman" pitchFamily="18" charset="0"/>
            </a:endParaRPr>
          </a:p>
        </p:txBody>
      </p:sp>
    </p:spTree>
    <p:extLst>
      <p:ext uri="{BB962C8B-B14F-4D97-AF65-F5344CB8AC3E}">
        <p14:creationId xmlns:p14="http://schemas.microsoft.com/office/powerpoint/2010/main" val="2453329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EA9D80-3776-4DAF-87B7-2CD237EF362F}" type="datetime1">
              <a:rPr lang="en-US" smtClean="0">
                <a:solidFill>
                  <a:srgbClr val="464653"/>
                </a:solidFill>
              </a:rPr>
              <a:pPr/>
              <a:t>4/26/23</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A1687929-5864-440A-B8A8-2ED4D7E13AF9}" type="slidenum">
              <a:rPr lang="en-US" smtClean="0">
                <a:solidFill>
                  <a:srgbClr val="464653"/>
                </a:solidFill>
              </a:rPr>
              <a:pPr/>
              <a:t>‹#›</a:t>
            </a:fld>
            <a:endParaRPr lang="en-US">
              <a:solidFill>
                <a:srgbClr val="464653"/>
              </a:solidFill>
              <a:latin typeface="Times New Roman" pitchFamily="18" charset="0"/>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black"/>
              </a:solidFill>
              <a:latin typeface="Arial" pitchFamily="34" charset="0"/>
              <a:cs typeface="Arial" pitchFamily="34" charset="0"/>
            </a:endParaRPr>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8249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smtClean="0"/>
            </a:lvl1pPr>
          </a:lstStyle>
          <a:p>
            <a:pPr>
              <a:defRPr/>
            </a:pPr>
            <a:fld id="{CA6E7698-B115-4333-A5CC-4CE7B75F00EE}" type="datetime1">
              <a:rPr lang="en-US" smtClean="0"/>
              <a:pPr>
                <a:defRPr/>
              </a:pPr>
              <a:t>4/26/23</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dirty="0"/>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F88B2CCC-AD92-4ACA-9A82-D0E0E070F1AB}" type="slidenum">
              <a:rPr lang="en-US"/>
              <a:pPr>
                <a:defRPr/>
              </a:pPr>
              <a:t>‹#›</a:t>
            </a:fld>
            <a:endParaRPr lang="en-US" dirty="0">
              <a:latin typeface="Times New Roman"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8901CD6E-5982-4A3B-8006-FD97744BCE0E}" type="datetime1">
              <a:rPr lang="en-US" smtClean="0"/>
              <a:pPr>
                <a:defRPr/>
              </a:pPr>
              <a:t>4/26/23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58E78144-8E20-422B-B965-292D155A9100}" type="slidenum">
              <a:rPr lang="en-US"/>
              <a:pPr>
                <a:defRPr/>
              </a:pPr>
              <a:t>‹#›</a:t>
            </a:fld>
            <a:endParaRPr lang="en-US" dirty="0">
              <a:latin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8B608063-00A4-4058-BCBD-C6EF4062CAA0}" type="datetime1">
              <a:rPr lang="en-US" smtClean="0"/>
              <a:pPr>
                <a:defRPr/>
              </a:pPr>
              <a:t>4/26/23</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dirty="0"/>
          </a:p>
        </p:txBody>
      </p:sp>
      <p:sp>
        <p:nvSpPr>
          <p:cNvPr id="9" name="Slide Number Placeholder 22"/>
          <p:cNvSpPr>
            <a:spLocks noGrp="1"/>
          </p:cNvSpPr>
          <p:nvPr>
            <p:ph type="sldNum" sz="quarter" idx="12"/>
          </p:nvPr>
        </p:nvSpPr>
        <p:spPr/>
        <p:txBody>
          <a:bodyPr/>
          <a:lstStyle>
            <a:lvl1pPr>
              <a:defRPr/>
            </a:lvl1pPr>
          </a:lstStyle>
          <a:p>
            <a:pPr>
              <a:defRPr/>
            </a:pPr>
            <a:fld id="{0033201B-E3E9-4733-8E0D-4360676526D2}" type="slidenum">
              <a:rPr lang="en-US"/>
              <a:pPr>
                <a:defRPr/>
              </a:pPr>
              <a:t>‹#›</a:t>
            </a:fld>
            <a:endParaRPr lang="en-US" dirty="0">
              <a:latin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smtClean="0"/>
            </a:lvl1pPr>
          </a:lstStyle>
          <a:p>
            <a:pPr>
              <a:defRPr/>
            </a:pPr>
            <a:fld id="{4C07D423-8F07-4299-A17D-5C1EC95A0367}" type="datetime1">
              <a:rPr lang="en-US" smtClean="0"/>
              <a:pPr>
                <a:defRPr/>
              </a:pPr>
              <a:t>4/26/23</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B71C6631-84EE-46CB-AA49-DCC0E350FF20}" type="slidenum">
              <a:rPr lang="en-US"/>
              <a:pPr>
                <a:defRPr/>
              </a:pPr>
              <a:t>‹#›</a:t>
            </a:fld>
            <a:endParaRPr lang="en-US" dirty="0">
              <a:latin typeface="Times New Roman" pitchFamily="18" charset="0"/>
            </a:endParaRPr>
          </a:p>
        </p:txBody>
      </p:sp>
      <p:sp>
        <p:nvSpPr>
          <p:cNvPr id="7" name="Rectangle 6"/>
          <p:cNvSpPr/>
          <p:nvPr userDrawn="1"/>
        </p:nvSpPr>
        <p:spPr>
          <a:xfrm>
            <a:off x="304800" y="6400800"/>
            <a:ext cx="457200" cy="292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Date Placeholder 1"/>
          <p:cNvSpPr>
            <a:spLocks noGrp="1"/>
          </p:cNvSpPr>
          <p:nvPr>
            <p:ph type="dt" sz="half" idx="10"/>
          </p:nvPr>
        </p:nvSpPr>
        <p:spPr/>
        <p:txBody>
          <a:bodyPr/>
          <a:lstStyle>
            <a:lvl1pPr>
              <a:defRPr smtClean="0"/>
            </a:lvl1pPr>
          </a:lstStyle>
          <a:p>
            <a:pPr>
              <a:defRPr/>
            </a:pPr>
            <a:fld id="{E7732F39-EFCA-4D0B-AEB7-F898B5F475F1}" type="datetime1">
              <a:rPr lang="en-US" smtClean="0"/>
              <a:pPr>
                <a:defRPr/>
              </a:pPr>
              <a:t>4/26/23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3"/>
          <p:cNvSpPr>
            <a:spLocks noGrp="1"/>
          </p:cNvSpPr>
          <p:nvPr>
            <p:ph type="sldNum" sz="quarter" idx="12"/>
          </p:nvPr>
        </p:nvSpPr>
        <p:spPr/>
        <p:txBody>
          <a:bodyPr/>
          <a:lstStyle>
            <a:lvl1pPr>
              <a:defRPr/>
            </a:lvl1pPr>
          </a:lstStyle>
          <a:p>
            <a:pPr>
              <a:defRPr/>
            </a:pPr>
            <a:fld id="{99F0620D-A33D-4F6D-B2E8-0B435748E70D}" type="slidenum">
              <a:rPr lang="en-US"/>
              <a:pPr>
                <a:defRPr/>
              </a:pPr>
              <a:t>‹#›</a:t>
            </a:fld>
            <a:endParaRPr lang="en-US" dirty="0">
              <a:latin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smtClean="0"/>
            </a:lvl1pPr>
          </a:lstStyle>
          <a:p>
            <a:pPr>
              <a:defRPr/>
            </a:pPr>
            <a:fld id="{05FA4C53-2DED-4B68-9032-E73DAAA0AF53}" type="datetime1">
              <a:rPr lang="en-US" smtClean="0"/>
              <a:pPr>
                <a:defRPr/>
              </a:pPr>
              <a:t>4/26/23</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630159B-095C-4D46-A264-728B454E63E0}" type="slidenum">
              <a:rPr lang="en-US"/>
              <a:pPr>
                <a:defRPr/>
              </a:pPr>
              <a:t>‹#›</a:t>
            </a:fld>
            <a:endParaRPr lang="en-US" dirty="0">
              <a:latin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BFF24047-9A2F-4EE8-9F92-BC54AA777D8D}" type="datetime1">
              <a:rPr lang="en-US" smtClean="0"/>
              <a:pPr>
                <a:defRPr/>
              </a:pPr>
              <a:t>4/26/23</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B33DB7C7-F821-4287-AB6C-004F595B7660}" type="slidenum">
              <a:rPr lang="en-US"/>
              <a:pPr>
                <a:defRPr/>
              </a:pPr>
              <a:t>‹#›</a:t>
            </a:fld>
            <a:endParaRPr lang="en-US" dirty="0">
              <a:latin typeface="Times New Roman"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554"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3555"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smtClean="0">
                <a:solidFill>
                  <a:schemeClr val="tx2"/>
                </a:solidFill>
                <a:latin typeface="Arial" pitchFamily="34" charset="0"/>
                <a:cs typeface="Arial" pitchFamily="34" charset="0"/>
              </a:defRPr>
            </a:lvl1pPr>
          </a:lstStyle>
          <a:p>
            <a:pPr>
              <a:defRPr/>
            </a:pPr>
            <a:fld id="{B03DDE80-459D-4E54-A72A-26298C5B9F29}" type="datetime1">
              <a:rPr lang="en-US" smtClean="0"/>
              <a:pPr>
                <a:defRPr/>
              </a:pPr>
              <a:t>4/26/23</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pitchFamily="34" charset="0"/>
                <a:cs typeface="Arial" pitchFamily="34" charset="0"/>
              </a:defRPr>
            </a:lvl1pPr>
          </a:lstStyle>
          <a:p>
            <a:pPr>
              <a:defRPr/>
            </a:pPr>
            <a:endParaRPr lang="en-US" dirty="0"/>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latin typeface="Arial" pitchFamily="34" charset="0"/>
                <a:cs typeface="Arial" pitchFamily="34" charset="0"/>
              </a:defRPr>
            </a:lvl1pPr>
          </a:lstStyle>
          <a:p>
            <a:pPr>
              <a:defRPr/>
            </a:pPr>
            <a:fld id="{7EF92BFF-BF27-475D-8DC1-0F6BBB321D95}" type="slidenum">
              <a:rPr lang="en-US"/>
              <a:pPr>
                <a:defRPr/>
              </a:pPr>
              <a:t>‹#›</a:t>
            </a:fld>
            <a:endParaRPr lang="en-US" dirty="0">
              <a:latin typeface="Times New Roman" pitchFamily="18" charset="0"/>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latin typeface="Arial" pitchFamily="34" charset="0"/>
              <a:cs typeface="Arial" pitchFamily="34" charset="0"/>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698" r:id="rId2"/>
    <p:sldLayoutId id="2147483700" r:id="rId3"/>
    <p:sldLayoutId id="2147483697" r:id="rId4"/>
    <p:sldLayoutId id="2147483696" r:id="rId5"/>
    <p:sldLayoutId id="2147483701" r:id="rId6"/>
    <p:sldLayoutId id="2147483702" r:id="rId7"/>
    <p:sldLayoutId id="2147483703" r:id="rId8"/>
    <p:sldLayoutId id="2147483704" r:id="rId9"/>
    <p:sldLayoutId id="2147483695" r:id="rId10"/>
    <p:sldLayoutId id="2147483705" r:id="rId11"/>
  </p:sldLayoutIdLst>
  <p:hf sldNum="0"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pPr>
            <a:fld id="{80271E41-50A5-414F-BF61-622B17AF4BDD}" type="datetime1">
              <a:rPr lang="en-US" smtClean="0">
                <a:solidFill>
                  <a:srgbClr val="464653"/>
                </a:solidFill>
                <a:latin typeface="Arial" pitchFamily="34" charset="0"/>
                <a:cs typeface="Arial" pitchFamily="34" charset="0"/>
              </a:rPr>
              <a:pPr fontAlgn="base">
                <a:spcBef>
                  <a:spcPct val="0"/>
                </a:spcBef>
                <a:spcAft>
                  <a:spcPct val="0"/>
                </a:spcAft>
              </a:pPr>
              <a:t>4/26/23</a:t>
            </a:fld>
            <a:endParaRPr lang="en-US">
              <a:solidFill>
                <a:srgbClr val="464653"/>
              </a:solidFill>
              <a:latin typeface="Arial" pitchFamily="34" charset="0"/>
              <a:cs typeface="Arial" pitchFamily="34" charset="0"/>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fontAlgn="base">
              <a:spcBef>
                <a:spcPct val="0"/>
              </a:spcBef>
              <a:spcAft>
                <a:spcPct val="0"/>
              </a:spcAft>
            </a:pPr>
            <a:endParaRPr lang="en-US">
              <a:solidFill>
                <a:srgbClr val="464653"/>
              </a:solidFill>
              <a:latin typeface="Arial" pitchFamily="34" charset="0"/>
              <a:cs typeface="Arial" pitchFamily="34" charset="0"/>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pPr>
            <a:fld id="{D5CCA9B7-7C43-4141-9AF3-7CF7980FF489}" type="slidenum">
              <a:rPr lang="en-US" smtClean="0">
                <a:solidFill>
                  <a:srgbClr val="464653"/>
                </a:solidFill>
                <a:latin typeface="Arial" pitchFamily="34" charset="0"/>
                <a:cs typeface="Arial" pitchFamily="34" charset="0"/>
              </a:rPr>
              <a:pPr fontAlgn="base">
                <a:spcBef>
                  <a:spcPct val="0"/>
                </a:spcBef>
                <a:spcAft>
                  <a:spcPct val="0"/>
                </a:spcAft>
              </a:pPr>
              <a:t>‹#›</a:t>
            </a:fld>
            <a:endParaRPr lang="en-US">
              <a:solidFill>
                <a:srgbClr val="464653"/>
              </a:solidFill>
              <a:latin typeface="Times New Roman" pitchFamily="18" charset="0"/>
              <a:cs typeface="Arial" pitchFamily="34" charset="0"/>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black"/>
              </a:solidFill>
              <a:latin typeface="Arial" pitchFamily="34" charset="0"/>
              <a:cs typeface="Arial" pitchFamily="34" charset="0"/>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2400">
              <a:solidFill>
                <a:prstClr val="black"/>
              </a:solidFill>
              <a:latin typeface="Arial" pitchFamily="34" charset="0"/>
              <a:cs typeface="Arial" pitchFamily="34" charset="0"/>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210539509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6.bin"/><Relationship Id="rId17" Type="http://schemas.openxmlformats.org/officeDocument/2006/relationships/image" Target="../media/image16.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wmf"/><Relationship Id="rId1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13.xml"/><Relationship Id="rId6" Type="http://schemas.openxmlformats.org/officeDocument/2006/relationships/oleObject" Target="../embeddings/oleObject11.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54.xml.rels><?xml version="1.0" encoding="UTF-8" standalone="yes"?>
<Relationships xmlns="http://schemas.openxmlformats.org/package/2006/relationships"><Relationship Id="rId13" Type="http://schemas.openxmlformats.org/officeDocument/2006/relationships/image" Target="../media/image35.wmf"/><Relationship Id="rId18" Type="http://schemas.openxmlformats.org/officeDocument/2006/relationships/oleObject" Target="../embeddings/oleObject25.bin"/><Relationship Id="rId26" Type="http://schemas.openxmlformats.org/officeDocument/2006/relationships/image" Target="../media/image39.wmf"/><Relationship Id="rId39" Type="http://schemas.openxmlformats.org/officeDocument/2006/relationships/oleObject" Target="../embeddings/oleObject38.bin"/><Relationship Id="rId21" Type="http://schemas.openxmlformats.org/officeDocument/2006/relationships/oleObject" Target="../embeddings/oleObject27.bin"/><Relationship Id="rId34" Type="http://schemas.openxmlformats.org/officeDocument/2006/relationships/image" Target="../media/image41.wmf"/><Relationship Id="rId42" Type="http://schemas.openxmlformats.org/officeDocument/2006/relationships/image" Target="../media/image45.wmf"/><Relationship Id="rId47" Type="http://schemas.openxmlformats.org/officeDocument/2006/relationships/oleObject" Target="../embeddings/oleObject42.bin"/><Relationship Id="rId7" Type="http://schemas.openxmlformats.org/officeDocument/2006/relationships/image" Target="../media/image32.wmf"/><Relationship Id="rId2" Type="http://schemas.openxmlformats.org/officeDocument/2006/relationships/oleObject" Target="../embeddings/oleObject15.bin"/><Relationship Id="rId16" Type="http://schemas.openxmlformats.org/officeDocument/2006/relationships/oleObject" Target="../embeddings/oleObject23.bin"/><Relationship Id="rId29" Type="http://schemas.openxmlformats.org/officeDocument/2006/relationships/oleObject" Target="../embeddings/oleObject32.bin"/><Relationship Id="rId1" Type="http://schemas.openxmlformats.org/officeDocument/2006/relationships/slideLayout" Target="../slideLayouts/slideLayout13.xml"/><Relationship Id="rId6" Type="http://schemas.openxmlformats.org/officeDocument/2006/relationships/oleObject" Target="../embeddings/oleObject17.bin"/><Relationship Id="rId11" Type="http://schemas.openxmlformats.org/officeDocument/2006/relationships/image" Target="../media/image34.wmf"/><Relationship Id="rId24" Type="http://schemas.openxmlformats.org/officeDocument/2006/relationships/image" Target="../media/image38.wmf"/><Relationship Id="rId32" Type="http://schemas.openxmlformats.org/officeDocument/2006/relationships/image" Target="../media/image40.wmf"/><Relationship Id="rId37" Type="http://schemas.openxmlformats.org/officeDocument/2006/relationships/oleObject" Target="../embeddings/oleObject37.bin"/><Relationship Id="rId40" Type="http://schemas.openxmlformats.org/officeDocument/2006/relationships/image" Target="../media/image44.wmf"/><Relationship Id="rId45" Type="http://schemas.openxmlformats.org/officeDocument/2006/relationships/oleObject" Target="../embeddings/oleObject41.bin"/><Relationship Id="rId5" Type="http://schemas.openxmlformats.org/officeDocument/2006/relationships/image" Target="../media/image31.wmf"/><Relationship Id="rId15" Type="http://schemas.openxmlformats.org/officeDocument/2006/relationships/oleObject" Target="../embeddings/oleObject22.bin"/><Relationship Id="rId23" Type="http://schemas.openxmlformats.org/officeDocument/2006/relationships/oleObject" Target="../embeddings/oleObject28.bin"/><Relationship Id="rId28" Type="http://schemas.openxmlformats.org/officeDocument/2006/relationships/oleObject" Target="../embeddings/oleObject31.bin"/><Relationship Id="rId36" Type="http://schemas.openxmlformats.org/officeDocument/2006/relationships/image" Target="../media/image42.wmf"/><Relationship Id="rId10" Type="http://schemas.openxmlformats.org/officeDocument/2006/relationships/oleObject" Target="../embeddings/oleObject19.bin"/><Relationship Id="rId19" Type="http://schemas.openxmlformats.org/officeDocument/2006/relationships/oleObject" Target="../embeddings/oleObject26.bin"/><Relationship Id="rId31" Type="http://schemas.openxmlformats.org/officeDocument/2006/relationships/oleObject" Target="../embeddings/oleObject34.bin"/><Relationship Id="rId44" Type="http://schemas.openxmlformats.org/officeDocument/2006/relationships/image" Target="../media/image46.wmf"/><Relationship Id="rId4" Type="http://schemas.openxmlformats.org/officeDocument/2006/relationships/oleObject" Target="../embeddings/oleObject16.bin"/><Relationship Id="rId9" Type="http://schemas.openxmlformats.org/officeDocument/2006/relationships/image" Target="../media/image33.wmf"/><Relationship Id="rId14" Type="http://schemas.openxmlformats.org/officeDocument/2006/relationships/oleObject" Target="../embeddings/oleObject21.bin"/><Relationship Id="rId22" Type="http://schemas.openxmlformats.org/officeDocument/2006/relationships/image" Target="../media/image37.wmf"/><Relationship Id="rId27" Type="http://schemas.openxmlformats.org/officeDocument/2006/relationships/oleObject" Target="../embeddings/oleObject30.bin"/><Relationship Id="rId30" Type="http://schemas.openxmlformats.org/officeDocument/2006/relationships/oleObject" Target="../embeddings/oleObject33.bin"/><Relationship Id="rId35" Type="http://schemas.openxmlformats.org/officeDocument/2006/relationships/oleObject" Target="../embeddings/oleObject36.bin"/><Relationship Id="rId43" Type="http://schemas.openxmlformats.org/officeDocument/2006/relationships/oleObject" Target="../embeddings/oleObject40.bin"/><Relationship Id="rId8" Type="http://schemas.openxmlformats.org/officeDocument/2006/relationships/oleObject" Target="../embeddings/oleObject18.bin"/><Relationship Id="rId3" Type="http://schemas.openxmlformats.org/officeDocument/2006/relationships/image" Target="../media/image30.wmf"/><Relationship Id="rId12" Type="http://schemas.openxmlformats.org/officeDocument/2006/relationships/oleObject" Target="../embeddings/oleObject20.bin"/><Relationship Id="rId17" Type="http://schemas.openxmlformats.org/officeDocument/2006/relationships/oleObject" Target="../embeddings/oleObject24.bin"/><Relationship Id="rId25" Type="http://schemas.openxmlformats.org/officeDocument/2006/relationships/oleObject" Target="../embeddings/oleObject29.bin"/><Relationship Id="rId33" Type="http://schemas.openxmlformats.org/officeDocument/2006/relationships/oleObject" Target="../embeddings/oleObject35.bin"/><Relationship Id="rId38" Type="http://schemas.openxmlformats.org/officeDocument/2006/relationships/image" Target="../media/image43.wmf"/><Relationship Id="rId46" Type="http://schemas.openxmlformats.org/officeDocument/2006/relationships/image" Target="../media/image47.wmf"/><Relationship Id="rId20" Type="http://schemas.openxmlformats.org/officeDocument/2006/relationships/image" Target="../media/image36.wmf"/><Relationship Id="rId41" Type="http://schemas.openxmlformats.org/officeDocument/2006/relationships/oleObject" Target="../embeddings/oleObject39.bin"/></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Rectangle 2"/>
          <p:cNvSpPr>
            <a:spLocks noGrp="1" noChangeArrowheads="1"/>
          </p:cNvSpPr>
          <p:nvPr>
            <p:ph type="ctrTitle"/>
          </p:nvPr>
        </p:nvSpPr>
        <p:spPr/>
        <p:txBody>
          <a:bodyPr/>
          <a:lstStyle/>
          <a:p>
            <a:pPr eaLnBrk="1" hangingPunct="1"/>
            <a:r>
              <a:rPr lang="en-US" sz="2200" dirty="0"/>
              <a:t>Conducting Longitudinal Data Analysis: Knowing What to Do and Learning How to Do It</a:t>
            </a:r>
          </a:p>
        </p:txBody>
      </p:sp>
      <p:sp>
        <p:nvSpPr>
          <p:cNvPr id="3075" name="Rectangle 3"/>
          <p:cNvSpPr>
            <a:spLocks noGrp="1" noChangeArrowheads="1"/>
          </p:cNvSpPr>
          <p:nvPr>
            <p:ph type="subTitle" idx="1"/>
          </p:nvPr>
        </p:nvSpPr>
        <p:spPr/>
        <p:txBody>
          <a:bodyPr>
            <a:noAutofit/>
          </a:bodyPr>
          <a:lstStyle/>
          <a:p>
            <a:pPr eaLnBrk="1" hangingPunct="1"/>
            <a:r>
              <a:rPr lang="en-US" sz="1600" dirty="0"/>
              <a:t>SRCD 2019 Professional Development Workshop</a:t>
            </a:r>
            <a:br>
              <a:rPr lang="en-US" sz="1600" dirty="0"/>
            </a:br>
            <a:r>
              <a:rPr lang="en-US" sz="1600" dirty="0"/>
              <a:t>Daniel J. Bauer &amp; Patrick J. Curran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Time Hazard Models</a:t>
            </a:r>
          </a:p>
        </p:txBody>
      </p:sp>
      <p:sp>
        <p:nvSpPr>
          <p:cNvPr id="3" name="Content Placeholder 2"/>
          <p:cNvSpPr>
            <a:spLocks noGrp="1"/>
          </p:cNvSpPr>
          <p:nvPr>
            <p:ph sz="quarter" idx="1"/>
          </p:nvPr>
        </p:nvSpPr>
        <p:spPr/>
        <p:txBody>
          <a:bodyPr/>
          <a:lstStyle/>
          <a:p>
            <a:r>
              <a:rPr lang="en-US" dirty="0"/>
              <a:t>In the social and behavioral sciences time is usually measured coarsely and hence discrete time models are most useful. </a:t>
            </a:r>
          </a:p>
          <a:p>
            <a:r>
              <a:rPr lang="en-US" dirty="0"/>
              <a:t>Predict the </a:t>
            </a:r>
            <a:r>
              <a:rPr lang="en-US" i="1" dirty="0"/>
              <a:t>hazard</a:t>
            </a:r>
            <a:r>
              <a:rPr lang="en-US" dirty="0"/>
              <a:t> of event occurrence</a:t>
            </a:r>
          </a:p>
          <a:p>
            <a:pPr lvl="1"/>
            <a:r>
              <a:rPr lang="en-US" dirty="0"/>
              <a:t>Hazard at time </a:t>
            </a:r>
            <a:r>
              <a:rPr lang="en-US" i="1" dirty="0">
                <a:latin typeface="Times New Roman" pitchFamily="18" charset="0"/>
                <a:cs typeface="Times New Roman" pitchFamily="18" charset="0"/>
              </a:rPr>
              <a:t>t</a:t>
            </a:r>
            <a:r>
              <a:rPr lang="en-US" dirty="0"/>
              <a:t> is probability of event occurrence at time </a:t>
            </a:r>
            <a:r>
              <a:rPr lang="en-US" i="1" dirty="0">
                <a:latin typeface="Times New Roman" pitchFamily="18" charset="0"/>
                <a:cs typeface="Times New Roman" pitchFamily="18" charset="0"/>
              </a:rPr>
              <a:t>t</a:t>
            </a:r>
            <a:r>
              <a:rPr lang="en-US" dirty="0"/>
              <a:t> given the event did not already occur at a prior time</a:t>
            </a:r>
          </a:p>
          <a:p>
            <a:r>
              <a:rPr lang="en-US" dirty="0"/>
              <a:t>Based on the model for the hazard, one can also compute the </a:t>
            </a:r>
            <a:r>
              <a:rPr lang="en-US" i="1" dirty="0"/>
              <a:t>lifetime distribution function </a:t>
            </a:r>
            <a:r>
              <a:rPr lang="en-US" dirty="0"/>
              <a:t>and the </a:t>
            </a:r>
            <a:r>
              <a:rPr lang="en-US" i="1" dirty="0"/>
              <a:t>survival function</a:t>
            </a:r>
          </a:p>
          <a:p>
            <a:pPr lvl="1"/>
            <a:r>
              <a:rPr lang="en-US" dirty="0"/>
              <a:t>LDF is cumulative probability of event occurrence over time</a:t>
            </a:r>
          </a:p>
          <a:p>
            <a:pPr lvl="1"/>
            <a:r>
              <a:rPr lang="en-US" dirty="0"/>
              <a:t>Survival function is complement of LDF; gives probability of </a:t>
            </a:r>
            <a:r>
              <a:rPr lang="en-US" u="sng" dirty="0"/>
              <a:t>not</a:t>
            </a:r>
            <a:r>
              <a:rPr lang="en-US" dirty="0"/>
              <a:t> experiencing the event by time </a:t>
            </a:r>
            <a:r>
              <a:rPr lang="en-US" i="1" dirty="0">
                <a:latin typeface="Times New Roman" pitchFamily="18" charset="0"/>
                <a:cs typeface="Times New Roman" pitchFamily="18" charset="0"/>
              </a:rPr>
              <a:t>t</a:t>
            </a:r>
            <a:endParaRPr lang="en-US" dirty="0"/>
          </a:p>
        </p:txBody>
      </p:sp>
    </p:spTree>
    <p:extLst>
      <p:ext uri="{BB962C8B-B14F-4D97-AF65-F5344CB8AC3E}">
        <p14:creationId xmlns:p14="http://schemas.microsoft.com/office/powerpoint/2010/main" val="90694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Functions</a:t>
            </a:r>
          </a:p>
        </p:txBody>
      </p:sp>
      <p:sp>
        <p:nvSpPr>
          <p:cNvPr id="3" name="Content Placeholder 2"/>
          <p:cNvSpPr>
            <a:spLocks noGrp="1"/>
          </p:cNvSpPr>
          <p:nvPr>
            <p:ph sz="quarter" idx="1"/>
          </p:nvPr>
        </p:nvSpPr>
        <p:spPr/>
        <p:txBody>
          <a:bodyPr/>
          <a:lstStyle/>
          <a:p>
            <a:r>
              <a:rPr lang="en-US" dirty="0"/>
              <a:t>Most commonly, the hazard function is non-parametric (unstructured)</a:t>
            </a:r>
          </a:p>
          <a:p>
            <a:pPr lvl="1"/>
            <a:r>
              <a:rPr lang="en-US" dirty="0"/>
              <a:t>Hazards are uniquely estimated at every time point</a:t>
            </a:r>
          </a:p>
          <a:p>
            <a:r>
              <a:rPr lang="en-US" dirty="0"/>
              <a:t>Sometimes can be advantageous to utilize a parametric hazard function (structured)</a:t>
            </a:r>
          </a:p>
          <a:p>
            <a:pPr lvl="1"/>
            <a:r>
              <a:rPr lang="en-US" dirty="0"/>
              <a:t>Hazards are constrained to change according to some function</a:t>
            </a:r>
          </a:p>
        </p:txBody>
      </p:sp>
    </p:spTree>
    <p:extLst>
      <p:ext uri="{BB962C8B-B14F-4D97-AF65-F5344CB8AC3E}">
        <p14:creationId xmlns:p14="http://schemas.microsoft.com/office/powerpoint/2010/main" val="14748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75392" y="899023"/>
            <a:ext cx="1947869" cy="627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Longitudinal Data Analysis</a:t>
            </a:r>
          </a:p>
        </p:txBody>
      </p:sp>
      <p:sp>
        <p:nvSpPr>
          <p:cNvPr id="11" name="Rectangle 10"/>
          <p:cNvSpPr/>
          <p:nvPr/>
        </p:nvSpPr>
        <p:spPr>
          <a:xfrm>
            <a:off x="2424031" y="2263715"/>
            <a:ext cx="1923747" cy="633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Time to Event Data</a:t>
            </a:r>
          </a:p>
        </p:txBody>
      </p:sp>
      <p:sp>
        <p:nvSpPr>
          <p:cNvPr id="12" name="Rectangle 11"/>
          <p:cNvSpPr/>
          <p:nvPr/>
        </p:nvSpPr>
        <p:spPr>
          <a:xfrm>
            <a:off x="5410664" y="2263715"/>
            <a:ext cx="1923747" cy="633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Repeated Measures Data</a:t>
            </a:r>
          </a:p>
        </p:txBody>
      </p:sp>
      <p:cxnSp>
        <p:nvCxnSpPr>
          <p:cNvPr id="16" name="Straight Connector 15"/>
          <p:cNvCxnSpPr>
            <a:endCxn id="11" idx="0"/>
          </p:cNvCxnSpPr>
          <p:nvPr/>
        </p:nvCxnSpPr>
        <p:spPr>
          <a:xfrm flipH="1">
            <a:off x="3385905" y="1526044"/>
            <a:ext cx="1563421" cy="7376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1154" y="1753092"/>
            <a:ext cx="1553630" cy="338554"/>
          </a:xfrm>
          <a:prstGeom prst="rect">
            <a:avLst/>
          </a:prstGeom>
          <a:solidFill>
            <a:schemeClr val="bg1"/>
          </a:solidFill>
        </p:spPr>
        <p:txBody>
          <a:bodyPr wrap="none" rtlCol="0">
            <a:spAutoFit/>
          </a:bodyPr>
          <a:lstStyle/>
          <a:p>
            <a:r>
              <a:rPr lang="en-US" sz="1600" dirty="0"/>
              <a:t>Whether/When</a:t>
            </a:r>
          </a:p>
        </p:txBody>
      </p:sp>
      <p:cxnSp>
        <p:nvCxnSpPr>
          <p:cNvPr id="18" name="Straight Connector 17"/>
          <p:cNvCxnSpPr/>
          <p:nvPr/>
        </p:nvCxnSpPr>
        <p:spPr>
          <a:xfrm flipH="1" flipV="1">
            <a:off x="4949326" y="1526044"/>
            <a:ext cx="1563421" cy="7376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10664" y="1747145"/>
            <a:ext cx="901209" cy="338554"/>
          </a:xfrm>
          <a:prstGeom prst="rect">
            <a:avLst/>
          </a:prstGeom>
          <a:solidFill>
            <a:schemeClr val="bg1"/>
          </a:solidFill>
        </p:spPr>
        <p:txBody>
          <a:bodyPr wrap="none" rtlCol="0">
            <a:spAutoFit/>
          </a:bodyPr>
          <a:lstStyle/>
          <a:p>
            <a:r>
              <a:rPr lang="en-US" sz="1600" dirty="0">
                <a:solidFill>
                  <a:schemeClr val="tx2">
                    <a:lumMod val="60000"/>
                    <a:lumOff val="40000"/>
                  </a:schemeClr>
                </a:solidFill>
              </a:rPr>
              <a:t>Change</a:t>
            </a:r>
          </a:p>
        </p:txBody>
      </p:sp>
      <p:cxnSp>
        <p:nvCxnSpPr>
          <p:cNvPr id="15" name="Straight Connector 14"/>
          <p:cNvCxnSpPr/>
          <p:nvPr/>
        </p:nvCxnSpPr>
        <p:spPr>
          <a:xfrm flipH="1">
            <a:off x="1822484" y="2903024"/>
            <a:ext cx="1563421" cy="7376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385905" y="2903024"/>
            <a:ext cx="1563421" cy="7376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05610" y="3123627"/>
            <a:ext cx="1197168" cy="338554"/>
          </a:xfrm>
          <a:prstGeom prst="rect">
            <a:avLst/>
          </a:prstGeom>
          <a:solidFill>
            <a:schemeClr val="bg1"/>
          </a:solidFill>
        </p:spPr>
        <p:txBody>
          <a:bodyPr wrap="square" rtlCol="0">
            <a:spAutoFit/>
          </a:bodyPr>
          <a:lstStyle/>
          <a:p>
            <a:pPr algn="ctr"/>
            <a:r>
              <a:rPr lang="en-US" sz="1600" dirty="0">
                <a:solidFill>
                  <a:schemeClr val="tx2">
                    <a:lumMod val="60000"/>
                    <a:lumOff val="40000"/>
                  </a:schemeClr>
                </a:solidFill>
              </a:rPr>
              <a:t>Precise</a:t>
            </a:r>
          </a:p>
        </p:txBody>
      </p:sp>
      <p:sp>
        <p:nvSpPr>
          <p:cNvPr id="25" name="TextBox 24"/>
          <p:cNvSpPr txBox="1"/>
          <p:nvPr/>
        </p:nvSpPr>
        <p:spPr>
          <a:xfrm>
            <a:off x="3885401" y="3112038"/>
            <a:ext cx="960519" cy="338554"/>
          </a:xfrm>
          <a:prstGeom prst="rect">
            <a:avLst/>
          </a:prstGeom>
          <a:solidFill>
            <a:schemeClr val="bg1"/>
          </a:solidFill>
        </p:spPr>
        <p:txBody>
          <a:bodyPr wrap="none" rtlCol="0">
            <a:spAutoFit/>
          </a:bodyPr>
          <a:lstStyle/>
          <a:p>
            <a:r>
              <a:rPr lang="en-US" sz="1600" dirty="0"/>
              <a:t>Intervals</a:t>
            </a:r>
          </a:p>
        </p:txBody>
      </p:sp>
      <p:sp>
        <p:nvSpPr>
          <p:cNvPr id="26" name="Rectangle 25"/>
          <p:cNvSpPr/>
          <p:nvPr/>
        </p:nvSpPr>
        <p:spPr>
          <a:xfrm>
            <a:off x="860610" y="3646836"/>
            <a:ext cx="1923747" cy="6331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Continuous-Time Survival Models</a:t>
            </a:r>
          </a:p>
        </p:txBody>
      </p:sp>
      <p:sp>
        <p:nvSpPr>
          <p:cNvPr id="27" name="Rectangle 26"/>
          <p:cNvSpPr/>
          <p:nvPr/>
        </p:nvSpPr>
        <p:spPr>
          <a:xfrm>
            <a:off x="4002527" y="3646836"/>
            <a:ext cx="1923747" cy="633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Discrete-Time Survival Models</a:t>
            </a:r>
          </a:p>
        </p:txBody>
      </p:sp>
      <p:cxnSp>
        <p:nvCxnSpPr>
          <p:cNvPr id="21" name="Straight Connector 20"/>
          <p:cNvCxnSpPr/>
          <p:nvPr/>
        </p:nvCxnSpPr>
        <p:spPr>
          <a:xfrm flipH="1">
            <a:off x="3331154" y="4286225"/>
            <a:ext cx="1618172" cy="9755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949327" y="4286226"/>
            <a:ext cx="1652000" cy="10324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27360" y="4524126"/>
            <a:ext cx="4474080" cy="584775"/>
          </a:xfrm>
          <a:prstGeom prst="rect">
            <a:avLst/>
          </a:prstGeom>
          <a:solidFill>
            <a:schemeClr val="bg1"/>
          </a:solidFill>
        </p:spPr>
        <p:txBody>
          <a:bodyPr wrap="square" rtlCol="0">
            <a:spAutoFit/>
          </a:bodyPr>
          <a:lstStyle/>
          <a:p>
            <a:pPr algn="ctr"/>
            <a:r>
              <a:rPr lang="en-US" sz="1600" dirty="0"/>
              <a:t>N:interval ratio, irregular function, </a:t>
            </a:r>
          </a:p>
          <a:p>
            <a:pPr algn="ctr"/>
            <a:r>
              <a:rPr lang="en-US" sz="1600" dirty="0"/>
              <a:t>frequency of events, value on parsimony, etc.</a:t>
            </a:r>
          </a:p>
        </p:txBody>
      </p:sp>
      <p:sp>
        <p:nvSpPr>
          <p:cNvPr id="31" name="Rectangle 30"/>
          <p:cNvSpPr/>
          <p:nvPr/>
        </p:nvSpPr>
        <p:spPr>
          <a:xfrm>
            <a:off x="2465453" y="5318713"/>
            <a:ext cx="1923747" cy="633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Nonparametric Hazard Function</a:t>
            </a:r>
          </a:p>
        </p:txBody>
      </p:sp>
      <p:sp>
        <p:nvSpPr>
          <p:cNvPr id="32" name="Rectangle 31"/>
          <p:cNvSpPr/>
          <p:nvPr/>
        </p:nvSpPr>
        <p:spPr>
          <a:xfrm>
            <a:off x="5550873" y="5335311"/>
            <a:ext cx="1923747" cy="633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Parametric Hazard Function</a:t>
            </a:r>
          </a:p>
        </p:txBody>
      </p:sp>
    </p:spTree>
    <p:extLst>
      <p:ext uri="{BB962C8B-B14F-4D97-AF65-F5344CB8AC3E}">
        <p14:creationId xmlns:p14="http://schemas.microsoft.com/office/powerpoint/2010/main" val="297432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Nonparametric Discrete-Time Model</a:t>
            </a:r>
          </a:p>
        </p:txBody>
      </p:sp>
      <p:sp>
        <p:nvSpPr>
          <p:cNvPr id="3" name="Content Placeholder 2"/>
          <p:cNvSpPr>
            <a:spLocks noGrp="1"/>
          </p:cNvSpPr>
          <p:nvPr>
            <p:ph sz="quarter" idx="1"/>
          </p:nvPr>
        </p:nvSpPr>
        <p:spPr/>
        <p:txBody>
          <a:bodyPr/>
          <a:lstStyle/>
          <a:p>
            <a:r>
              <a:rPr lang="en-US" dirty="0"/>
              <a:t>Examining the timing of role status transitions</a:t>
            </a:r>
          </a:p>
        </p:txBody>
      </p:sp>
      <p:pic>
        <p:nvPicPr>
          <p:cNvPr id="4" name="Picture 3"/>
          <p:cNvPicPr/>
          <p:nvPr/>
        </p:nvPicPr>
        <p:blipFill rotWithShape="1">
          <a:blip r:embed="rId2">
            <a:extLst>
              <a:ext uri="{28A0092B-C50C-407E-A947-70E740481C1C}">
                <a14:useLocalDpi xmlns:a14="http://schemas.microsoft.com/office/drawing/2010/main" val="0"/>
              </a:ext>
            </a:extLst>
          </a:blip>
          <a:srcRect t="5627"/>
          <a:stretch/>
        </p:blipFill>
        <p:spPr>
          <a:xfrm>
            <a:off x="687181" y="1805319"/>
            <a:ext cx="7541911" cy="4530226"/>
          </a:xfrm>
          <a:prstGeom prst="rect">
            <a:avLst/>
          </a:prstGeom>
        </p:spPr>
      </p:pic>
      <p:sp>
        <p:nvSpPr>
          <p:cNvPr id="5" name="TextBox 4"/>
          <p:cNvSpPr txBox="1"/>
          <p:nvPr/>
        </p:nvSpPr>
        <p:spPr>
          <a:xfrm>
            <a:off x="5429250" y="6350913"/>
            <a:ext cx="3171061" cy="338554"/>
          </a:xfrm>
          <a:prstGeom prst="rect">
            <a:avLst/>
          </a:prstGeom>
          <a:noFill/>
        </p:spPr>
        <p:txBody>
          <a:bodyPr wrap="none" rtlCol="0">
            <a:spAutoFit/>
          </a:bodyPr>
          <a:lstStyle/>
          <a:p>
            <a:r>
              <a:rPr lang="en-US" sz="1600" dirty="0"/>
              <a:t>Dean, Bauer &amp; Shanahan (2014)</a:t>
            </a:r>
          </a:p>
        </p:txBody>
      </p:sp>
      <p:sp>
        <p:nvSpPr>
          <p:cNvPr id="6" name="Rectangle 5"/>
          <p:cNvSpPr/>
          <p:nvPr/>
        </p:nvSpPr>
        <p:spPr>
          <a:xfrm>
            <a:off x="4003382" y="2289842"/>
            <a:ext cx="115260" cy="2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27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Parametric Discrete-Time Model</a:t>
            </a:r>
          </a:p>
        </p:txBody>
      </p:sp>
      <p:pic>
        <p:nvPicPr>
          <p:cNvPr id="452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148" y="2203691"/>
            <a:ext cx="5664200" cy="411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sz="quarter" idx="1"/>
          </p:nvPr>
        </p:nvSpPr>
        <p:spPr>
          <a:xfrm>
            <a:off x="457200" y="1219200"/>
            <a:ext cx="8229600" cy="4937760"/>
          </a:xfrm>
        </p:spPr>
        <p:txBody>
          <a:bodyPr/>
          <a:lstStyle/>
          <a:p>
            <a:r>
              <a:rPr lang="en-US" dirty="0"/>
              <a:t>Hazard for developing an alcohol disorder as a quadratic function of years elapsed since onset of alcohol use</a:t>
            </a:r>
          </a:p>
        </p:txBody>
      </p:sp>
      <p:sp>
        <p:nvSpPr>
          <p:cNvPr id="6" name="TextBox 5"/>
          <p:cNvSpPr txBox="1"/>
          <p:nvPr/>
        </p:nvSpPr>
        <p:spPr>
          <a:xfrm>
            <a:off x="5480050" y="6350913"/>
            <a:ext cx="3296095" cy="338554"/>
          </a:xfrm>
          <a:prstGeom prst="rect">
            <a:avLst/>
          </a:prstGeom>
          <a:noFill/>
        </p:spPr>
        <p:txBody>
          <a:bodyPr wrap="none" rtlCol="0">
            <a:spAutoFit/>
          </a:bodyPr>
          <a:lstStyle/>
          <a:p>
            <a:r>
              <a:rPr lang="en-US" sz="1600" dirty="0" err="1"/>
              <a:t>Hussong</a:t>
            </a:r>
            <a:r>
              <a:rPr lang="en-US" sz="1600" dirty="0"/>
              <a:t>, Bauer &amp; </a:t>
            </a:r>
            <a:r>
              <a:rPr lang="en-US" sz="1600" dirty="0" err="1"/>
              <a:t>Chassin</a:t>
            </a:r>
            <a:r>
              <a:rPr lang="en-US" sz="1600" dirty="0"/>
              <a:t> (2008)</a:t>
            </a:r>
          </a:p>
        </p:txBody>
      </p:sp>
      <p:sp>
        <p:nvSpPr>
          <p:cNvPr id="3" name="Rectangle 2"/>
          <p:cNvSpPr/>
          <p:nvPr/>
        </p:nvSpPr>
        <p:spPr>
          <a:xfrm>
            <a:off x="6068291" y="2614731"/>
            <a:ext cx="498764" cy="317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51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Functions</a:t>
            </a:r>
          </a:p>
        </p:txBody>
      </p:sp>
      <p:sp>
        <p:nvSpPr>
          <p:cNvPr id="3" name="Content Placeholder 2"/>
          <p:cNvSpPr>
            <a:spLocks noGrp="1"/>
          </p:cNvSpPr>
          <p:nvPr>
            <p:ph sz="quarter" idx="1"/>
          </p:nvPr>
        </p:nvSpPr>
        <p:spPr/>
        <p:txBody>
          <a:bodyPr/>
          <a:lstStyle/>
          <a:p>
            <a:r>
              <a:rPr lang="en-US" dirty="0"/>
              <a:t>Probability of not being diagnosed with an alcohol disorder as a function of years from onset of alcohol use</a:t>
            </a:r>
          </a:p>
        </p:txBody>
      </p:sp>
      <p:pic>
        <p:nvPicPr>
          <p:cNvPr id="453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67128"/>
            <a:ext cx="5675083" cy="412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480050" y="6350913"/>
            <a:ext cx="3296095" cy="338554"/>
          </a:xfrm>
          <a:prstGeom prst="rect">
            <a:avLst/>
          </a:prstGeom>
          <a:noFill/>
        </p:spPr>
        <p:txBody>
          <a:bodyPr wrap="none" rtlCol="0">
            <a:spAutoFit/>
          </a:bodyPr>
          <a:lstStyle/>
          <a:p>
            <a:r>
              <a:rPr lang="en-US" sz="1600" dirty="0" err="1"/>
              <a:t>Hussong</a:t>
            </a:r>
            <a:r>
              <a:rPr lang="en-US" sz="1600" dirty="0"/>
              <a:t>, Bauer &amp; </a:t>
            </a:r>
            <a:r>
              <a:rPr lang="en-US" sz="1600" dirty="0" err="1"/>
              <a:t>Chassin</a:t>
            </a:r>
            <a:r>
              <a:rPr lang="en-US" sz="1600" dirty="0"/>
              <a:t> (2008)</a:t>
            </a:r>
          </a:p>
        </p:txBody>
      </p:sp>
      <p:sp>
        <p:nvSpPr>
          <p:cNvPr id="6" name="Rectangle 5"/>
          <p:cNvSpPr/>
          <p:nvPr/>
        </p:nvSpPr>
        <p:spPr>
          <a:xfrm>
            <a:off x="6068291" y="2614731"/>
            <a:ext cx="498764" cy="317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24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53"/>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39899" y="315039"/>
            <a:ext cx="2481942" cy="783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Data Analysis</a:t>
            </a:r>
          </a:p>
        </p:txBody>
      </p:sp>
      <p:sp>
        <p:nvSpPr>
          <p:cNvPr id="11" name="Rectangle 10"/>
          <p:cNvSpPr/>
          <p:nvPr/>
        </p:nvSpPr>
        <p:spPr>
          <a:xfrm>
            <a:off x="263181" y="2020893"/>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to Event Data</a:t>
            </a:r>
          </a:p>
        </p:txBody>
      </p:sp>
      <p:sp>
        <p:nvSpPr>
          <p:cNvPr id="12" name="Rectangle 11"/>
          <p:cNvSpPr/>
          <p:nvPr/>
        </p:nvSpPr>
        <p:spPr>
          <a:xfrm>
            <a:off x="4210852" y="2034577"/>
            <a:ext cx="2451207"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Repeated Measures Data</a:t>
            </a:r>
          </a:p>
        </p:txBody>
      </p:sp>
      <p:cxnSp>
        <p:nvCxnSpPr>
          <p:cNvPr id="16" name="Straight Connector 15"/>
          <p:cNvCxnSpPr>
            <a:endCxn id="11" idx="0"/>
          </p:cNvCxnSpPr>
          <p:nvPr/>
        </p:nvCxnSpPr>
        <p:spPr>
          <a:xfrm flipH="1">
            <a:off x="1488785" y="1098810"/>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19022" y="1382619"/>
            <a:ext cx="1723549" cy="369332"/>
          </a:xfrm>
          <a:prstGeom prst="rect">
            <a:avLst/>
          </a:prstGeom>
          <a:solidFill>
            <a:schemeClr val="bg1"/>
          </a:solidFill>
        </p:spPr>
        <p:txBody>
          <a:bodyPr wrap="none" rtlCol="0">
            <a:spAutoFit/>
          </a:bodyPr>
          <a:lstStyle/>
          <a:p>
            <a:r>
              <a:rPr lang="en-US" sz="1800" dirty="0">
                <a:solidFill>
                  <a:schemeClr val="tx2">
                    <a:lumMod val="60000"/>
                    <a:lumOff val="40000"/>
                  </a:schemeClr>
                </a:solidFill>
              </a:rPr>
              <a:t>Whether/When</a:t>
            </a:r>
          </a:p>
        </p:txBody>
      </p:sp>
      <p:cxnSp>
        <p:nvCxnSpPr>
          <p:cNvPr id="18" name="Straight Connector 17"/>
          <p:cNvCxnSpPr/>
          <p:nvPr/>
        </p:nvCxnSpPr>
        <p:spPr>
          <a:xfrm flipH="1" flipV="1">
            <a:off x="3480870" y="1098810"/>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68699" y="1375185"/>
            <a:ext cx="992579" cy="369332"/>
          </a:xfrm>
          <a:prstGeom prst="rect">
            <a:avLst/>
          </a:prstGeom>
          <a:solidFill>
            <a:schemeClr val="bg1"/>
          </a:solidFill>
        </p:spPr>
        <p:txBody>
          <a:bodyPr wrap="none" rtlCol="0">
            <a:spAutoFit/>
          </a:bodyPr>
          <a:lstStyle/>
          <a:p>
            <a:r>
              <a:rPr lang="en-US" sz="1800" dirty="0"/>
              <a:t>Change</a:t>
            </a:r>
          </a:p>
        </p:txBody>
      </p:sp>
      <p:cxnSp>
        <p:nvCxnSpPr>
          <p:cNvPr id="21" name="Straight Connector 20"/>
          <p:cNvCxnSpPr/>
          <p:nvPr/>
        </p:nvCxnSpPr>
        <p:spPr>
          <a:xfrm flipH="1">
            <a:off x="3542346" y="2826033"/>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5534431" y="2826033"/>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138" y="2971158"/>
            <a:ext cx="1813317" cy="646331"/>
          </a:xfrm>
          <a:prstGeom prst="rect">
            <a:avLst/>
          </a:prstGeom>
          <a:solidFill>
            <a:schemeClr val="bg1"/>
          </a:solidFill>
        </p:spPr>
        <p:txBody>
          <a:bodyPr wrap="square" rtlCol="0">
            <a:spAutoFit/>
          </a:bodyPr>
          <a:lstStyle/>
          <a:p>
            <a:pPr algn="ctr"/>
            <a:r>
              <a:rPr lang="en-US" sz="1800" dirty="0"/>
              <a:t>Intensive, </a:t>
            </a:r>
          </a:p>
          <a:p>
            <a:pPr algn="ctr"/>
            <a:r>
              <a:rPr lang="en-US" sz="1800" dirty="0"/>
              <a:t>1 or a few units</a:t>
            </a:r>
          </a:p>
        </p:txBody>
      </p:sp>
      <p:sp>
        <p:nvSpPr>
          <p:cNvPr id="29" name="TextBox 28"/>
          <p:cNvSpPr txBox="1"/>
          <p:nvPr/>
        </p:nvSpPr>
        <p:spPr>
          <a:xfrm>
            <a:off x="5740882" y="2971158"/>
            <a:ext cx="1595309" cy="646331"/>
          </a:xfrm>
          <a:prstGeom prst="rect">
            <a:avLst/>
          </a:prstGeom>
          <a:solidFill>
            <a:schemeClr val="bg1"/>
          </a:solidFill>
        </p:spPr>
        <p:txBody>
          <a:bodyPr wrap="none" rtlCol="0">
            <a:spAutoFit/>
          </a:bodyPr>
          <a:lstStyle/>
          <a:p>
            <a:pPr algn="ctr"/>
            <a:r>
              <a:rPr lang="en-US" sz="1800" dirty="0"/>
              <a:t>Not Intensive,</a:t>
            </a:r>
          </a:p>
          <a:p>
            <a:pPr algn="ctr"/>
            <a:r>
              <a:rPr lang="en-US" sz="1800" dirty="0"/>
              <a:t>More units</a:t>
            </a:r>
          </a:p>
        </p:txBody>
      </p:sp>
      <p:cxnSp>
        <p:nvCxnSpPr>
          <p:cNvPr id="32" name="Straight Connector 31"/>
          <p:cNvCxnSpPr/>
          <p:nvPr/>
        </p:nvCxnSpPr>
        <p:spPr>
          <a:xfrm flipV="1">
            <a:off x="5534431" y="2833282"/>
            <a:ext cx="6048" cy="23841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09043" y="5234792"/>
            <a:ext cx="2860376"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Intensive Longitudinal Data (ILD)</a:t>
            </a:r>
          </a:p>
        </p:txBody>
      </p:sp>
      <p:sp>
        <p:nvSpPr>
          <p:cNvPr id="34" name="TextBox 33"/>
          <p:cNvSpPr txBox="1"/>
          <p:nvPr/>
        </p:nvSpPr>
        <p:spPr>
          <a:xfrm>
            <a:off x="4564988" y="4457834"/>
            <a:ext cx="1925690" cy="646331"/>
          </a:xfrm>
          <a:prstGeom prst="rect">
            <a:avLst/>
          </a:prstGeom>
          <a:solidFill>
            <a:schemeClr val="bg1"/>
          </a:solidFill>
        </p:spPr>
        <p:txBody>
          <a:bodyPr wrap="square" rtlCol="0">
            <a:spAutoFit/>
          </a:bodyPr>
          <a:lstStyle/>
          <a:p>
            <a:pPr algn="ctr"/>
            <a:r>
              <a:rPr lang="en-US" sz="1800" dirty="0"/>
              <a:t>Intensive, </a:t>
            </a:r>
          </a:p>
          <a:p>
            <a:pPr algn="ctr"/>
            <a:r>
              <a:rPr lang="en-US" sz="1800" dirty="0"/>
              <a:t>More units</a:t>
            </a:r>
          </a:p>
        </p:txBody>
      </p:sp>
      <p:sp>
        <p:nvSpPr>
          <p:cNvPr id="30" name="Rectangle 29"/>
          <p:cNvSpPr/>
          <p:nvPr/>
        </p:nvSpPr>
        <p:spPr>
          <a:xfrm>
            <a:off x="2360595" y="3748116"/>
            <a:ext cx="2451207"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Series Analysis</a:t>
            </a:r>
          </a:p>
        </p:txBody>
      </p:sp>
      <p:sp>
        <p:nvSpPr>
          <p:cNvPr id="31" name="Rectangle 30"/>
          <p:cNvSpPr/>
          <p:nvPr/>
        </p:nvSpPr>
        <p:spPr>
          <a:xfrm>
            <a:off x="6331645" y="3748116"/>
            <a:ext cx="2451207"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Panel Data</a:t>
            </a:r>
          </a:p>
        </p:txBody>
      </p:sp>
      <p:sp>
        <p:nvSpPr>
          <p:cNvPr id="28" name="Oval 27"/>
          <p:cNvSpPr/>
          <p:nvPr/>
        </p:nvSpPr>
        <p:spPr>
          <a:xfrm>
            <a:off x="1866848" y="2730611"/>
            <a:ext cx="3612439" cy="2170708"/>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472955" y="384202"/>
            <a:ext cx="3540416" cy="461665"/>
          </a:xfrm>
          <a:prstGeom prst="rect">
            <a:avLst/>
          </a:prstGeom>
          <a:noFill/>
        </p:spPr>
        <p:txBody>
          <a:bodyPr wrap="square" rtlCol="0">
            <a:spAutoFit/>
          </a:bodyPr>
          <a:lstStyle/>
          <a:p>
            <a:r>
              <a:rPr lang="en-US" dirty="0">
                <a:latin typeface="+mn-lt"/>
              </a:rPr>
              <a:t>Switching Branches…</a:t>
            </a:r>
          </a:p>
        </p:txBody>
      </p:sp>
    </p:spTree>
    <p:extLst>
      <p:ext uri="{BB962C8B-B14F-4D97-AF65-F5344CB8AC3E}">
        <p14:creationId xmlns:p14="http://schemas.microsoft.com/office/powerpoint/2010/main" val="150875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3" grpId="0" animBg="1"/>
      <p:bldP spid="34" grpId="0" animBg="1"/>
      <p:bldP spid="30" grpId="0" animBg="1"/>
      <p:bldP spid="31"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a:t>
            </a:r>
          </a:p>
        </p:txBody>
      </p:sp>
      <p:sp>
        <p:nvSpPr>
          <p:cNvPr id="3" name="Content Placeholder 2"/>
          <p:cNvSpPr>
            <a:spLocks noGrp="1"/>
          </p:cNvSpPr>
          <p:nvPr>
            <p:ph sz="quarter" idx="1"/>
          </p:nvPr>
        </p:nvSpPr>
        <p:spPr/>
        <p:txBody>
          <a:bodyPr/>
          <a:lstStyle/>
          <a:p>
            <a:r>
              <a:rPr lang="en-US" dirty="0"/>
              <a:t>Another type of longitudinal data structure is time series data</a:t>
            </a:r>
          </a:p>
          <a:p>
            <a:r>
              <a:rPr lang="en-US" dirty="0"/>
              <a:t>Time series data typically consists of a very long sequence of measurements on a single unit</a:t>
            </a:r>
          </a:p>
          <a:p>
            <a:pPr lvl="1"/>
            <a:endParaRPr lang="en-US" dirty="0"/>
          </a:p>
          <a:p>
            <a:pPr lvl="1"/>
            <a:endParaRPr lang="en-US" dirty="0"/>
          </a:p>
        </p:txBody>
      </p:sp>
    </p:spTree>
    <p:extLst>
      <p:ext uri="{BB962C8B-B14F-4D97-AF65-F5344CB8AC3E}">
        <p14:creationId xmlns:p14="http://schemas.microsoft.com/office/powerpoint/2010/main" val="66870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Time Series Data</a:t>
            </a:r>
          </a:p>
        </p:txBody>
      </p:sp>
      <p:sp>
        <p:nvSpPr>
          <p:cNvPr id="3" name="Content Placeholder 2"/>
          <p:cNvSpPr>
            <a:spLocks noGrp="1"/>
          </p:cNvSpPr>
          <p:nvPr>
            <p:ph sz="quarter" idx="1"/>
          </p:nvPr>
        </p:nvSpPr>
        <p:spPr/>
        <p:txBody>
          <a:bodyPr/>
          <a:lstStyle/>
          <a:p>
            <a:r>
              <a:rPr lang="en-US" dirty="0"/>
              <a:t>S&amp;P 500 index over the past 5 years</a:t>
            </a:r>
          </a:p>
        </p:txBody>
      </p:sp>
      <p:sp>
        <p:nvSpPr>
          <p:cNvPr id="6" name="TextBox 5"/>
          <p:cNvSpPr txBox="1"/>
          <p:nvPr/>
        </p:nvSpPr>
        <p:spPr>
          <a:xfrm>
            <a:off x="6945610" y="6372880"/>
            <a:ext cx="1906291" cy="338554"/>
          </a:xfrm>
          <a:prstGeom prst="rect">
            <a:avLst/>
          </a:prstGeom>
          <a:noFill/>
        </p:spPr>
        <p:txBody>
          <a:bodyPr wrap="none" rtlCol="0">
            <a:spAutoFit/>
          </a:bodyPr>
          <a:lstStyle/>
          <a:p>
            <a:r>
              <a:rPr lang="en-US" sz="1600" dirty="0"/>
              <a:t>finance.yahoo.com</a:t>
            </a:r>
          </a:p>
        </p:txBody>
      </p:sp>
      <p:pic>
        <p:nvPicPr>
          <p:cNvPr id="51202" name="Picture 2" descr="C:\Users\dbauer\AppData\Local\Temp\SNAGHTML2888fb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13" y="1799852"/>
            <a:ext cx="778192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50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Time Series Analysis</a:t>
            </a:r>
          </a:p>
        </p:txBody>
      </p:sp>
      <p:sp>
        <p:nvSpPr>
          <p:cNvPr id="3" name="Content Placeholder 2"/>
          <p:cNvSpPr>
            <a:spLocks noGrp="1"/>
          </p:cNvSpPr>
          <p:nvPr>
            <p:ph sz="quarter" idx="1"/>
          </p:nvPr>
        </p:nvSpPr>
        <p:spPr/>
        <p:txBody>
          <a:bodyPr/>
          <a:lstStyle/>
          <a:p>
            <a:r>
              <a:rPr lang="en-US" dirty="0"/>
              <a:t>In building a time series model, the primary goal is prediction / forecasting</a:t>
            </a:r>
            <a:endParaRPr lang="en-US" u="sng" dirty="0"/>
          </a:p>
          <a:p>
            <a:pPr lvl="1"/>
            <a:r>
              <a:rPr lang="en-US" dirty="0"/>
              <a:t>What do we expect to happen to the S&amp;P 500 tomorrow?  Next week?  Next month?</a:t>
            </a:r>
          </a:p>
          <a:p>
            <a:r>
              <a:rPr lang="en-US" dirty="0"/>
              <a:t>Prior observations are used to predict future observations</a:t>
            </a:r>
          </a:p>
          <a:p>
            <a:pPr lvl="1"/>
            <a:r>
              <a:rPr lang="en-US" dirty="0"/>
              <a:t>Common models are autoregressive, moving average, ARMA, ARIMA, etc.</a:t>
            </a:r>
          </a:p>
          <a:p>
            <a:pPr lvl="1"/>
            <a:r>
              <a:rPr lang="en-US" dirty="0"/>
              <a:t>These models vary in their assumptions and complexity </a:t>
            </a:r>
          </a:p>
          <a:p>
            <a:r>
              <a:rPr lang="en-US" dirty="0"/>
              <a:t>Sometimes interest is also in extracting other information</a:t>
            </a:r>
          </a:p>
          <a:p>
            <a:pPr lvl="1"/>
            <a:r>
              <a:rPr lang="en-US" dirty="0"/>
              <a:t>cyclical trend information like seasonal and/or weekly trends, although often try to de-trend data when doing time-series analysis</a:t>
            </a:r>
          </a:p>
          <a:p>
            <a:pPr lvl="1"/>
            <a:r>
              <a:rPr lang="en-US" dirty="0"/>
              <a:t>overall amount of variability (volatility)</a:t>
            </a:r>
          </a:p>
          <a:p>
            <a:pPr marL="0" indent="0">
              <a:buNone/>
            </a:pPr>
            <a:endParaRPr lang="en-US" dirty="0"/>
          </a:p>
        </p:txBody>
      </p:sp>
    </p:spTree>
    <p:extLst>
      <p:ext uri="{BB962C8B-B14F-4D97-AF65-F5344CB8AC3E}">
        <p14:creationId xmlns:p14="http://schemas.microsoft.com/office/powerpoint/2010/main" val="58823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Rectangle 2"/>
          <p:cNvSpPr>
            <a:spLocks noGrp="1" noChangeArrowheads="1"/>
          </p:cNvSpPr>
          <p:nvPr>
            <p:ph type="ctrTitle"/>
          </p:nvPr>
        </p:nvSpPr>
        <p:spPr/>
        <p:txBody>
          <a:bodyPr/>
          <a:lstStyle/>
          <a:p>
            <a:pPr eaLnBrk="1" hangingPunct="1"/>
            <a:r>
              <a:rPr lang="en-US" dirty="0"/>
              <a:t>Part I</a:t>
            </a:r>
          </a:p>
        </p:txBody>
      </p:sp>
      <p:sp>
        <p:nvSpPr>
          <p:cNvPr id="3075" name="Rectangle 3"/>
          <p:cNvSpPr>
            <a:spLocks noGrp="1" noChangeArrowheads="1"/>
          </p:cNvSpPr>
          <p:nvPr>
            <p:ph type="subTitle" idx="1"/>
          </p:nvPr>
        </p:nvSpPr>
        <p:spPr/>
        <p:txBody>
          <a:bodyPr>
            <a:normAutofit/>
          </a:bodyPr>
          <a:lstStyle/>
          <a:p>
            <a:pPr eaLnBrk="1" hangingPunct="1"/>
            <a:r>
              <a:rPr lang="en-US" dirty="0"/>
              <a:t>Knowing What To Do: Survey of Techniques</a:t>
            </a:r>
          </a:p>
        </p:txBody>
      </p:sp>
    </p:spTree>
    <p:extLst>
      <p:ext uri="{BB962C8B-B14F-4D97-AF65-F5344CB8AC3E}">
        <p14:creationId xmlns:p14="http://schemas.microsoft.com/office/powerpoint/2010/main" val="10666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53"/>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39899" y="315039"/>
            <a:ext cx="2481942" cy="783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Data Analysis</a:t>
            </a:r>
          </a:p>
        </p:txBody>
      </p:sp>
      <p:sp>
        <p:nvSpPr>
          <p:cNvPr id="11" name="Rectangle 10"/>
          <p:cNvSpPr/>
          <p:nvPr/>
        </p:nvSpPr>
        <p:spPr>
          <a:xfrm>
            <a:off x="263181" y="2020893"/>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to Event Data</a:t>
            </a:r>
          </a:p>
        </p:txBody>
      </p:sp>
      <p:sp>
        <p:nvSpPr>
          <p:cNvPr id="12" name="Rectangle 11"/>
          <p:cNvSpPr/>
          <p:nvPr/>
        </p:nvSpPr>
        <p:spPr>
          <a:xfrm>
            <a:off x="4210852" y="2034577"/>
            <a:ext cx="2451207"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Repeated Measures Data</a:t>
            </a:r>
          </a:p>
        </p:txBody>
      </p:sp>
      <p:cxnSp>
        <p:nvCxnSpPr>
          <p:cNvPr id="16" name="Straight Connector 15"/>
          <p:cNvCxnSpPr>
            <a:endCxn id="11" idx="0"/>
          </p:cNvCxnSpPr>
          <p:nvPr/>
        </p:nvCxnSpPr>
        <p:spPr>
          <a:xfrm flipH="1">
            <a:off x="1488785" y="1098810"/>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19022" y="1382619"/>
            <a:ext cx="1723549" cy="369332"/>
          </a:xfrm>
          <a:prstGeom prst="rect">
            <a:avLst/>
          </a:prstGeom>
          <a:solidFill>
            <a:schemeClr val="bg1"/>
          </a:solidFill>
        </p:spPr>
        <p:txBody>
          <a:bodyPr wrap="none" rtlCol="0">
            <a:spAutoFit/>
          </a:bodyPr>
          <a:lstStyle/>
          <a:p>
            <a:r>
              <a:rPr lang="en-US" sz="1800" dirty="0">
                <a:solidFill>
                  <a:schemeClr val="tx2">
                    <a:lumMod val="60000"/>
                    <a:lumOff val="40000"/>
                  </a:schemeClr>
                </a:solidFill>
              </a:rPr>
              <a:t>Whether/When</a:t>
            </a:r>
          </a:p>
        </p:txBody>
      </p:sp>
      <p:cxnSp>
        <p:nvCxnSpPr>
          <p:cNvPr id="18" name="Straight Connector 17"/>
          <p:cNvCxnSpPr/>
          <p:nvPr/>
        </p:nvCxnSpPr>
        <p:spPr>
          <a:xfrm flipH="1" flipV="1">
            <a:off x="3480870" y="1098810"/>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68699" y="1375185"/>
            <a:ext cx="992579" cy="369332"/>
          </a:xfrm>
          <a:prstGeom prst="rect">
            <a:avLst/>
          </a:prstGeom>
          <a:solidFill>
            <a:schemeClr val="bg1"/>
          </a:solidFill>
        </p:spPr>
        <p:txBody>
          <a:bodyPr wrap="none" rtlCol="0">
            <a:spAutoFit/>
          </a:bodyPr>
          <a:lstStyle/>
          <a:p>
            <a:r>
              <a:rPr lang="en-US" sz="1800" dirty="0"/>
              <a:t>Change</a:t>
            </a:r>
          </a:p>
        </p:txBody>
      </p:sp>
      <p:cxnSp>
        <p:nvCxnSpPr>
          <p:cNvPr id="21" name="Straight Connector 20"/>
          <p:cNvCxnSpPr/>
          <p:nvPr/>
        </p:nvCxnSpPr>
        <p:spPr>
          <a:xfrm flipH="1">
            <a:off x="3542346" y="2826033"/>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5534431" y="2826033"/>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138" y="2971158"/>
            <a:ext cx="1813317" cy="646331"/>
          </a:xfrm>
          <a:prstGeom prst="rect">
            <a:avLst/>
          </a:prstGeom>
          <a:solidFill>
            <a:schemeClr val="bg1"/>
          </a:solidFill>
        </p:spPr>
        <p:txBody>
          <a:bodyPr wrap="square" rtlCol="0">
            <a:spAutoFit/>
          </a:bodyPr>
          <a:lstStyle/>
          <a:p>
            <a:pPr algn="ctr"/>
            <a:r>
              <a:rPr lang="en-US" sz="1800" dirty="0">
                <a:solidFill>
                  <a:schemeClr val="tx2">
                    <a:lumMod val="60000"/>
                    <a:lumOff val="40000"/>
                  </a:schemeClr>
                </a:solidFill>
              </a:rPr>
              <a:t>Intensive, </a:t>
            </a:r>
          </a:p>
          <a:p>
            <a:pPr algn="ctr"/>
            <a:r>
              <a:rPr lang="en-US" sz="1800" dirty="0">
                <a:solidFill>
                  <a:schemeClr val="tx2">
                    <a:lumMod val="60000"/>
                    <a:lumOff val="40000"/>
                  </a:schemeClr>
                </a:solidFill>
              </a:rPr>
              <a:t>1 or a few units</a:t>
            </a:r>
          </a:p>
        </p:txBody>
      </p:sp>
      <p:sp>
        <p:nvSpPr>
          <p:cNvPr id="29" name="TextBox 28"/>
          <p:cNvSpPr txBox="1"/>
          <p:nvPr/>
        </p:nvSpPr>
        <p:spPr>
          <a:xfrm>
            <a:off x="5852115" y="2956660"/>
            <a:ext cx="1620124" cy="646331"/>
          </a:xfrm>
          <a:prstGeom prst="rect">
            <a:avLst/>
          </a:prstGeom>
          <a:solidFill>
            <a:schemeClr val="bg1"/>
          </a:solidFill>
        </p:spPr>
        <p:txBody>
          <a:bodyPr wrap="none" rtlCol="0">
            <a:spAutoFit/>
          </a:bodyPr>
          <a:lstStyle/>
          <a:p>
            <a:pPr algn="ctr"/>
            <a:r>
              <a:rPr lang="en-US" sz="1800" dirty="0">
                <a:solidFill>
                  <a:schemeClr val="tx2">
                    <a:lumMod val="60000"/>
                    <a:lumOff val="40000"/>
                  </a:schemeClr>
                </a:solidFill>
              </a:rPr>
              <a:t>Not Intensive,</a:t>
            </a:r>
          </a:p>
          <a:p>
            <a:pPr algn="ctr"/>
            <a:r>
              <a:rPr lang="en-US" sz="1800" dirty="0">
                <a:solidFill>
                  <a:schemeClr val="tx2">
                    <a:lumMod val="60000"/>
                    <a:lumOff val="40000"/>
                  </a:schemeClr>
                </a:solidFill>
              </a:rPr>
              <a:t>More units</a:t>
            </a:r>
          </a:p>
        </p:txBody>
      </p:sp>
      <p:cxnSp>
        <p:nvCxnSpPr>
          <p:cNvPr id="32" name="Straight Connector 31"/>
          <p:cNvCxnSpPr/>
          <p:nvPr/>
        </p:nvCxnSpPr>
        <p:spPr>
          <a:xfrm flipV="1">
            <a:off x="5534431" y="2833282"/>
            <a:ext cx="6048" cy="23841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09043" y="5234792"/>
            <a:ext cx="2860376"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Intensive Longitudinal Data (ILD)</a:t>
            </a:r>
          </a:p>
        </p:txBody>
      </p:sp>
      <p:sp>
        <p:nvSpPr>
          <p:cNvPr id="34" name="TextBox 33"/>
          <p:cNvSpPr txBox="1"/>
          <p:nvPr/>
        </p:nvSpPr>
        <p:spPr>
          <a:xfrm>
            <a:off x="4564988" y="4457834"/>
            <a:ext cx="1925690" cy="646331"/>
          </a:xfrm>
          <a:prstGeom prst="rect">
            <a:avLst/>
          </a:prstGeom>
          <a:solidFill>
            <a:schemeClr val="bg1"/>
          </a:solidFill>
        </p:spPr>
        <p:txBody>
          <a:bodyPr wrap="square" rtlCol="0">
            <a:spAutoFit/>
          </a:bodyPr>
          <a:lstStyle/>
          <a:p>
            <a:pPr algn="ctr"/>
            <a:r>
              <a:rPr lang="en-US" sz="1800" dirty="0"/>
              <a:t>Intensive, </a:t>
            </a:r>
          </a:p>
          <a:p>
            <a:pPr algn="ctr"/>
            <a:r>
              <a:rPr lang="en-US" sz="1800" dirty="0"/>
              <a:t>More units</a:t>
            </a:r>
          </a:p>
        </p:txBody>
      </p:sp>
      <p:sp>
        <p:nvSpPr>
          <p:cNvPr id="30" name="Rectangle 29"/>
          <p:cNvSpPr/>
          <p:nvPr/>
        </p:nvSpPr>
        <p:spPr>
          <a:xfrm>
            <a:off x="2360595" y="3748116"/>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Series Analysis</a:t>
            </a:r>
          </a:p>
        </p:txBody>
      </p:sp>
      <p:sp>
        <p:nvSpPr>
          <p:cNvPr id="31" name="Rectangle 30"/>
          <p:cNvSpPr/>
          <p:nvPr/>
        </p:nvSpPr>
        <p:spPr>
          <a:xfrm>
            <a:off x="6331645" y="3748116"/>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Panel Data</a:t>
            </a:r>
          </a:p>
        </p:txBody>
      </p:sp>
      <p:sp>
        <p:nvSpPr>
          <p:cNvPr id="28" name="Oval 27"/>
          <p:cNvSpPr/>
          <p:nvPr/>
        </p:nvSpPr>
        <p:spPr>
          <a:xfrm>
            <a:off x="3721613" y="4376301"/>
            <a:ext cx="3612439" cy="2170708"/>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1120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Intensive Longitudinal Data Analysis</a:t>
            </a:r>
          </a:p>
        </p:txBody>
      </p:sp>
      <p:sp>
        <p:nvSpPr>
          <p:cNvPr id="3" name="Content Placeholder 2"/>
          <p:cNvSpPr>
            <a:spLocks noGrp="1"/>
          </p:cNvSpPr>
          <p:nvPr>
            <p:ph sz="quarter" idx="1"/>
          </p:nvPr>
        </p:nvSpPr>
        <p:spPr/>
        <p:txBody>
          <a:bodyPr/>
          <a:lstStyle/>
          <a:p>
            <a:r>
              <a:rPr lang="en-US" dirty="0"/>
              <a:t>In the behavioral and health sciences, now common to use experience sampling to obtain time series on many individuals</a:t>
            </a:r>
          </a:p>
          <a:p>
            <a:pPr lvl="1"/>
            <a:r>
              <a:rPr lang="en-US" dirty="0"/>
              <a:t>Daily positive and negative affect ratings over 2 months for older adults</a:t>
            </a:r>
          </a:p>
          <a:p>
            <a:pPr lvl="1"/>
            <a:r>
              <a:rPr lang="en-US" dirty="0"/>
              <a:t>Daily pain ratings for one month for patients with rheumatic disease</a:t>
            </a:r>
          </a:p>
          <a:p>
            <a:r>
              <a:rPr lang="en-US" dirty="0"/>
              <a:t>A time series model sometimes fit to each individual’s data, and the parameter estimates then become individual difference variables</a:t>
            </a:r>
          </a:p>
          <a:p>
            <a:pPr lvl="1"/>
            <a:r>
              <a:rPr lang="en-US" dirty="0"/>
              <a:t>Standard deviation of a time series indicates intra-individual variability, instability</a:t>
            </a:r>
          </a:p>
          <a:p>
            <a:pPr lvl="1"/>
            <a:r>
              <a:rPr lang="en-US" dirty="0"/>
              <a:t>Magnitude of </a:t>
            </a:r>
            <a:r>
              <a:rPr lang="en-US" dirty="0" err="1"/>
              <a:t>autoregression</a:t>
            </a:r>
            <a:r>
              <a:rPr lang="en-US" dirty="0"/>
              <a:t> parameter has been interpreted as “inertia” in emotion research: larger values indicate it takes longer to return to equilibrium</a:t>
            </a:r>
          </a:p>
          <a:p>
            <a:endParaRPr lang="en-US" dirty="0"/>
          </a:p>
        </p:txBody>
      </p:sp>
      <p:sp>
        <p:nvSpPr>
          <p:cNvPr id="4" name="TextBox 3"/>
          <p:cNvSpPr txBox="1"/>
          <p:nvPr/>
        </p:nvSpPr>
        <p:spPr>
          <a:xfrm>
            <a:off x="2686067" y="6370527"/>
            <a:ext cx="6117124" cy="338554"/>
          </a:xfrm>
          <a:prstGeom prst="rect">
            <a:avLst/>
          </a:prstGeom>
          <a:noFill/>
        </p:spPr>
        <p:txBody>
          <a:bodyPr wrap="none" rtlCol="0">
            <a:spAutoFit/>
          </a:bodyPr>
          <a:lstStyle/>
          <a:p>
            <a:r>
              <a:rPr lang="en-US" sz="1600" dirty="0" err="1"/>
              <a:t>Jahng</a:t>
            </a:r>
            <a:r>
              <a:rPr lang="en-US" sz="1600" dirty="0"/>
              <a:t>, Wood &amp; </a:t>
            </a:r>
            <a:r>
              <a:rPr lang="en-US" sz="1600" dirty="0" err="1"/>
              <a:t>Trull</a:t>
            </a:r>
            <a:r>
              <a:rPr lang="en-US" sz="1600" dirty="0"/>
              <a:t> (2008); Wang, </a:t>
            </a:r>
            <a:r>
              <a:rPr lang="en-US" sz="1600" dirty="0" err="1"/>
              <a:t>Hamaker</a:t>
            </a:r>
            <a:r>
              <a:rPr lang="en-US" sz="1600" dirty="0"/>
              <a:t> &amp; </a:t>
            </a:r>
            <a:r>
              <a:rPr lang="en-US" sz="1600" dirty="0" err="1"/>
              <a:t>Bergeman</a:t>
            </a:r>
            <a:r>
              <a:rPr lang="en-US" sz="1600" dirty="0"/>
              <a:t> (2012)</a:t>
            </a:r>
          </a:p>
        </p:txBody>
      </p:sp>
    </p:spTree>
    <p:extLst>
      <p:ext uri="{BB962C8B-B14F-4D97-AF65-F5344CB8AC3E}">
        <p14:creationId xmlns:p14="http://schemas.microsoft.com/office/powerpoint/2010/main" val="1526882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Differences in Time Series</a:t>
            </a:r>
          </a:p>
        </p:txBody>
      </p:sp>
      <p:sp>
        <p:nvSpPr>
          <p:cNvPr id="3" name="Content Placeholder 2"/>
          <p:cNvSpPr>
            <a:spLocks noGrp="1"/>
          </p:cNvSpPr>
          <p:nvPr>
            <p:ph sz="quarter" idx="1"/>
          </p:nvPr>
        </p:nvSpPr>
        <p:spPr/>
        <p:txBody>
          <a:bodyPr/>
          <a:lstStyle/>
          <a:p>
            <a:r>
              <a:rPr lang="en-US" dirty="0"/>
              <a:t>Pain ratings for patients with rheumatic disease</a:t>
            </a:r>
          </a:p>
        </p:txBody>
      </p:sp>
      <p:pic>
        <p:nvPicPr>
          <p:cNvPr id="4546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70"/>
          <a:stretch/>
        </p:blipFill>
        <p:spPr bwMode="auto">
          <a:xfrm>
            <a:off x="801045" y="1712865"/>
            <a:ext cx="6733309" cy="458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62804" y="6367527"/>
            <a:ext cx="2260555" cy="338554"/>
          </a:xfrm>
          <a:prstGeom prst="rect">
            <a:avLst/>
          </a:prstGeom>
          <a:noFill/>
        </p:spPr>
        <p:txBody>
          <a:bodyPr wrap="none" rtlCol="0">
            <a:spAutoFit/>
          </a:bodyPr>
          <a:lstStyle/>
          <a:p>
            <a:r>
              <a:rPr lang="en-US" sz="1600" dirty="0"/>
              <a:t>Schneider et al. (2012)</a:t>
            </a:r>
          </a:p>
        </p:txBody>
      </p:sp>
    </p:spTree>
    <p:extLst>
      <p:ext uri="{BB962C8B-B14F-4D97-AF65-F5344CB8AC3E}">
        <p14:creationId xmlns:p14="http://schemas.microsoft.com/office/powerpoint/2010/main" val="35863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296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39899" y="315039"/>
            <a:ext cx="2481942" cy="783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Data Analysis</a:t>
            </a:r>
          </a:p>
        </p:txBody>
      </p:sp>
      <p:sp>
        <p:nvSpPr>
          <p:cNvPr id="11" name="Rectangle 10"/>
          <p:cNvSpPr/>
          <p:nvPr/>
        </p:nvSpPr>
        <p:spPr>
          <a:xfrm>
            <a:off x="263181" y="2020893"/>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to Event Data</a:t>
            </a:r>
          </a:p>
        </p:txBody>
      </p:sp>
      <p:sp>
        <p:nvSpPr>
          <p:cNvPr id="12" name="Rectangle 11"/>
          <p:cNvSpPr/>
          <p:nvPr/>
        </p:nvSpPr>
        <p:spPr>
          <a:xfrm>
            <a:off x="4210852" y="2034577"/>
            <a:ext cx="2451207"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Repeated Measures Data</a:t>
            </a:r>
          </a:p>
        </p:txBody>
      </p:sp>
      <p:cxnSp>
        <p:nvCxnSpPr>
          <p:cNvPr id="16" name="Straight Connector 15"/>
          <p:cNvCxnSpPr>
            <a:endCxn id="11" idx="0"/>
          </p:cNvCxnSpPr>
          <p:nvPr/>
        </p:nvCxnSpPr>
        <p:spPr>
          <a:xfrm flipH="1">
            <a:off x="1488785" y="1098810"/>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19022" y="1382619"/>
            <a:ext cx="1723549" cy="369332"/>
          </a:xfrm>
          <a:prstGeom prst="rect">
            <a:avLst/>
          </a:prstGeom>
          <a:solidFill>
            <a:schemeClr val="bg1"/>
          </a:solidFill>
        </p:spPr>
        <p:txBody>
          <a:bodyPr wrap="none" rtlCol="0">
            <a:spAutoFit/>
          </a:bodyPr>
          <a:lstStyle/>
          <a:p>
            <a:r>
              <a:rPr lang="en-US" sz="1800" dirty="0">
                <a:solidFill>
                  <a:schemeClr val="tx2">
                    <a:lumMod val="60000"/>
                    <a:lumOff val="40000"/>
                  </a:schemeClr>
                </a:solidFill>
              </a:rPr>
              <a:t>Whether/When</a:t>
            </a:r>
          </a:p>
        </p:txBody>
      </p:sp>
      <p:cxnSp>
        <p:nvCxnSpPr>
          <p:cNvPr id="18" name="Straight Connector 17"/>
          <p:cNvCxnSpPr/>
          <p:nvPr/>
        </p:nvCxnSpPr>
        <p:spPr>
          <a:xfrm flipH="1" flipV="1">
            <a:off x="3480870" y="1098810"/>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68699" y="1375185"/>
            <a:ext cx="992579" cy="369332"/>
          </a:xfrm>
          <a:prstGeom prst="rect">
            <a:avLst/>
          </a:prstGeom>
          <a:solidFill>
            <a:schemeClr val="bg1"/>
          </a:solidFill>
        </p:spPr>
        <p:txBody>
          <a:bodyPr wrap="none" rtlCol="0">
            <a:spAutoFit/>
          </a:bodyPr>
          <a:lstStyle/>
          <a:p>
            <a:r>
              <a:rPr lang="en-US" sz="1800" dirty="0"/>
              <a:t>Change</a:t>
            </a:r>
          </a:p>
        </p:txBody>
      </p:sp>
      <p:cxnSp>
        <p:nvCxnSpPr>
          <p:cNvPr id="21" name="Straight Connector 20"/>
          <p:cNvCxnSpPr/>
          <p:nvPr/>
        </p:nvCxnSpPr>
        <p:spPr>
          <a:xfrm flipH="1">
            <a:off x="3542346" y="2826033"/>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5534431" y="2826033"/>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138" y="2971158"/>
            <a:ext cx="1813317" cy="646331"/>
          </a:xfrm>
          <a:prstGeom prst="rect">
            <a:avLst/>
          </a:prstGeom>
          <a:solidFill>
            <a:schemeClr val="bg1"/>
          </a:solidFill>
        </p:spPr>
        <p:txBody>
          <a:bodyPr wrap="square" rtlCol="0">
            <a:spAutoFit/>
          </a:bodyPr>
          <a:lstStyle/>
          <a:p>
            <a:pPr algn="ctr"/>
            <a:r>
              <a:rPr lang="en-US" sz="1800" dirty="0">
                <a:solidFill>
                  <a:schemeClr val="tx2">
                    <a:lumMod val="60000"/>
                    <a:lumOff val="40000"/>
                  </a:schemeClr>
                </a:solidFill>
              </a:rPr>
              <a:t>Intensive, </a:t>
            </a:r>
          </a:p>
          <a:p>
            <a:pPr algn="ctr"/>
            <a:r>
              <a:rPr lang="en-US" sz="1800" dirty="0">
                <a:solidFill>
                  <a:schemeClr val="tx2">
                    <a:lumMod val="60000"/>
                    <a:lumOff val="40000"/>
                  </a:schemeClr>
                </a:solidFill>
              </a:rPr>
              <a:t>1 or a few units</a:t>
            </a:r>
          </a:p>
        </p:txBody>
      </p:sp>
      <p:sp>
        <p:nvSpPr>
          <p:cNvPr id="29" name="TextBox 28"/>
          <p:cNvSpPr txBox="1"/>
          <p:nvPr/>
        </p:nvSpPr>
        <p:spPr>
          <a:xfrm>
            <a:off x="6060355" y="2988491"/>
            <a:ext cx="1595309" cy="646331"/>
          </a:xfrm>
          <a:prstGeom prst="rect">
            <a:avLst/>
          </a:prstGeom>
          <a:solidFill>
            <a:schemeClr val="bg1"/>
          </a:solidFill>
        </p:spPr>
        <p:txBody>
          <a:bodyPr wrap="none" rtlCol="0">
            <a:spAutoFit/>
          </a:bodyPr>
          <a:lstStyle/>
          <a:p>
            <a:pPr algn="ctr"/>
            <a:r>
              <a:rPr lang="en-US" sz="1800" dirty="0"/>
              <a:t>Not Intensive,</a:t>
            </a:r>
          </a:p>
          <a:p>
            <a:pPr algn="ctr"/>
            <a:r>
              <a:rPr lang="en-US" sz="1800" dirty="0"/>
              <a:t>More units</a:t>
            </a:r>
          </a:p>
        </p:txBody>
      </p:sp>
      <p:cxnSp>
        <p:nvCxnSpPr>
          <p:cNvPr id="32" name="Straight Connector 31"/>
          <p:cNvCxnSpPr/>
          <p:nvPr/>
        </p:nvCxnSpPr>
        <p:spPr>
          <a:xfrm flipV="1">
            <a:off x="5534431" y="2833282"/>
            <a:ext cx="6048" cy="23841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09043" y="5234792"/>
            <a:ext cx="2860376"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Intensive Longitudinal Data (ILD)</a:t>
            </a:r>
          </a:p>
        </p:txBody>
      </p:sp>
      <p:sp>
        <p:nvSpPr>
          <p:cNvPr id="34" name="TextBox 33"/>
          <p:cNvSpPr txBox="1"/>
          <p:nvPr/>
        </p:nvSpPr>
        <p:spPr>
          <a:xfrm>
            <a:off x="4564988" y="4457834"/>
            <a:ext cx="1925690" cy="646331"/>
          </a:xfrm>
          <a:prstGeom prst="rect">
            <a:avLst/>
          </a:prstGeom>
          <a:solidFill>
            <a:schemeClr val="bg1"/>
          </a:solidFill>
        </p:spPr>
        <p:txBody>
          <a:bodyPr wrap="square" rtlCol="0">
            <a:spAutoFit/>
          </a:bodyPr>
          <a:lstStyle/>
          <a:p>
            <a:pPr algn="ctr"/>
            <a:r>
              <a:rPr lang="en-US" sz="1800" dirty="0">
                <a:solidFill>
                  <a:schemeClr val="tx2">
                    <a:lumMod val="60000"/>
                    <a:lumOff val="40000"/>
                  </a:schemeClr>
                </a:solidFill>
              </a:rPr>
              <a:t>Intensive, </a:t>
            </a:r>
          </a:p>
          <a:p>
            <a:pPr algn="ctr"/>
            <a:r>
              <a:rPr lang="en-US" sz="1800" dirty="0">
                <a:solidFill>
                  <a:schemeClr val="tx2">
                    <a:lumMod val="60000"/>
                    <a:lumOff val="40000"/>
                  </a:schemeClr>
                </a:solidFill>
              </a:rPr>
              <a:t>More units</a:t>
            </a:r>
          </a:p>
        </p:txBody>
      </p:sp>
      <p:sp>
        <p:nvSpPr>
          <p:cNvPr id="30" name="Rectangle 29"/>
          <p:cNvSpPr/>
          <p:nvPr/>
        </p:nvSpPr>
        <p:spPr>
          <a:xfrm>
            <a:off x="2360595" y="3748116"/>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Series Analysis</a:t>
            </a:r>
          </a:p>
        </p:txBody>
      </p:sp>
      <p:sp>
        <p:nvSpPr>
          <p:cNvPr id="31" name="Rectangle 30"/>
          <p:cNvSpPr/>
          <p:nvPr/>
        </p:nvSpPr>
        <p:spPr>
          <a:xfrm>
            <a:off x="6331645" y="3748116"/>
            <a:ext cx="2451207" cy="7914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Panel Data</a:t>
            </a:r>
          </a:p>
        </p:txBody>
      </p:sp>
      <p:sp>
        <p:nvSpPr>
          <p:cNvPr id="28" name="Oval 27"/>
          <p:cNvSpPr/>
          <p:nvPr/>
        </p:nvSpPr>
        <p:spPr>
          <a:xfrm>
            <a:off x="5693869" y="2704779"/>
            <a:ext cx="3338210" cy="2399385"/>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47497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 Data</a:t>
            </a:r>
          </a:p>
        </p:txBody>
      </p:sp>
      <p:sp>
        <p:nvSpPr>
          <p:cNvPr id="3" name="Content Placeholder 2"/>
          <p:cNvSpPr>
            <a:spLocks noGrp="1"/>
          </p:cNvSpPr>
          <p:nvPr>
            <p:ph sz="quarter" idx="1"/>
          </p:nvPr>
        </p:nvSpPr>
        <p:spPr/>
        <p:txBody>
          <a:bodyPr/>
          <a:lstStyle/>
          <a:p>
            <a:r>
              <a:rPr lang="en-US" dirty="0"/>
              <a:t>Most often, what we mean by longitudinal data is panel data</a:t>
            </a:r>
          </a:p>
          <a:p>
            <a:r>
              <a:rPr lang="en-US" dirty="0"/>
              <a:t>Panel data is data collected over a relatively small number of time points on a relatively large number of units</a:t>
            </a:r>
          </a:p>
          <a:p>
            <a:r>
              <a:rPr lang="en-US" dirty="0"/>
              <a:t>Examples:</a:t>
            </a:r>
          </a:p>
          <a:p>
            <a:pPr lvl="1"/>
            <a:r>
              <a:rPr lang="en-US" dirty="0"/>
              <a:t>Biennial assessments of alcohol and substance use in adolescents and young adults from ages 14 to 30.</a:t>
            </a:r>
          </a:p>
          <a:p>
            <a:pPr lvl="1"/>
            <a:r>
              <a:rPr lang="en-US" dirty="0"/>
              <a:t>Monthly assessments of vocabulary production by infants/toddlers from 8 to 24 months of age</a:t>
            </a:r>
          </a:p>
          <a:p>
            <a:r>
              <a:rPr lang="en-US" dirty="0"/>
              <a:t>Other similar data structures arise from</a:t>
            </a:r>
          </a:p>
          <a:p>
            <a:pPr lvl="1"/>
            <a:r>
              <a:rPr lang="en-US" dirty="0"/>
              <a:t>Randomized clinical trials</a:t>
            </a:r>
          </a:p>
          <a:p>
            <a:pPr lvl="1"/>
            <a:r>
              <a:rPr lang="en-US" dirty="0"/>
              <a:t>Accelerated longitudinal designs</a:t>
            </a:r>
          </a:p>
        </p:txBody>
      </p:sp>
    </p:spTree>
    <p:extLst>
      <p:ext uri="{BB962C8B-B14F-4D97-AF65-F5344CB8AC3E}">
        <p14:creationId xmlns:p14="http://schemas.microsoft.com/office/powerpoint/2010/main" val="303622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Goals</a:t>
            </a:r>
          </a:p>
        </p:txBody>
      </p:sp>
      <p:sp>
        <p:nvSpPr>
          <p:cNvPr id="3" name="Content Placeholder 2"/>
          <p:cNvSpPr>
            <a:spLocks noGrp="1"/>
          </p:cNvSpPr>
          <p:nvPr>
            <p:ph sz="quarter" idx="1"/>
          </p:nvPr>
        </p:nvSpPr>
        <p:spPr/>
        <p:txBody>
          <a:bodyPr/>
          <a:lstStyle/>
          <a:p>
            <a:r>
              <a:rPr lang="en-US" dirty="0"/>
              <a:t>A common goal when collecting panel data is to evaluate change over time</a:t>
            </a:r>
          </a:p>
          <a:p>
            <a:r>
              <a:rPr lang="en-US" dirty="0"/>
              <a:t>One can distinguish between mean-level change…</a:t>
            </a:r>
          </a:p>
          <a:p>
            <a:pPr lvl="1"/>
            <a:r>
              <a:rPr lang="en-US" dirty="0"/>
              <a:t>On average, how much more quickly does the vocabulary production of girls increase relative to the vocabulary production of boys?</a:t>
            </a:r>
          </a:p>
          <a:p>
            <a:r>
              <a:rPr lang="en-US" dirty="0"/>
              <a:t>and individual-level (within person) change…</a:t>
            </a:r>
          </a:p>
          <a:p>
            <a:pPr lvl="1"/>
            <a:r>
              <a:rPr lang="en-US" dirty="0"/>
              <a:t>What do individual trajectories of vocabulary production look like?  </a:t>
            </a:r>
          </a:p>
          <a:p>
            <a:pPr lvl="1"/>
            <a:r>
              <a:rPr lang="en-US" dirty="0"/>
              <a:t>How great are the individual differences in these trajectories?</a:t>
            </a:r>
          </a:p>
          <a:p>
            <a:pPr lvl="1"/>
            <a:endParaRPr lang="en-US" dirty="0"/>
          </a:p>
        </p:txBody>
      </p:sp>
    </p:spTree>
    <p:extLst>
      <p:ext uri="{BB962C8B-B14F-4D97-AF65-F5344CB8AC3E}">
        <p14:creationId xmlns:p14="http://schemas.microsoft.com/office/powerpoint/2010/main" val="1534449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53358" y="1234095"/>
            <a:ext cx="822960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3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0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18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Mean-level differences in developmental change</a:t>
            </a:r>
          </a:p>
        </p:txBody>
      </p:sp>
      <p:sp>
        <p:nvSpPr>
          <p:cNvPr id="2" name="Title 1"/>
          <p:cNvSpPr>
            <a:spLocks noGrp="1"/>
          </p:cNvSpPr>
          <p:nvPr>
            <p:ph type="title"/>
          </p:nvPr>
        </p:nvSpPr>
        <p:spPr/>
        <p:txBody>
          <a:bodyPr/>
          <a:lstStyle/>
          <a:p>
            <a:r>
              <a:rPr lang="en-US" dirty="0"/>
              <a:t>Example: Vocabulary Development</a:t>
            </a:r>
          </a:p>
        </p:txBody>
      </p:sp>
      <p:pic>
        <p:nvPicPr>
          <p:cNvPr id="9"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40664" y="1755648"/>
            <a:ext cx="7315200" cy="4572000"/>
          </a:xfrm>
        </p:spPr>
      </p:pic>
      <p:sp>
        <p:nvSpPr>
          <p:cNvPr id="11" name="TextBox 10"/>
          <p:cNvSpPr txBox="1"/>
          <p:nvPr/>
        </p:nvSpPr>
        <p:spPr>
          <a:xfrm>
            <a:off x="6185794" y="6370527"/>
            <a:ext cx="2501006" cy="338554"/>
          </a:xfrm>
          <a:prstGeom prst="rect">
            <a:avLst/>
          </a:prstGeom>
          <a:noFill/>
        </p:spPr>
        <p:txBody>
          <a:bodyPr wrap="none" rtlCol="0">
            <a:spAutoFit/>
          </a:bodyPr>
          <a:lstStyle/>
          <a:p>
            <a:pPr algn="r"/>
            <a:r>
              <a:rPr lang="en-US" sz="1600" dirty="0" err="1"/>
              <a:t>Huttenlocher</a:t>
            </a:r>
            <a:r>
              <a:rPr lang="en-US" sz="1600" dirty="0"/>
              <a:t> et al. (1991)</a:t>
            </a:r>
          </a:p>
        </p:txBody>
      </p:sp>
    </p:spTree>
    <p:extLst>
      <p:ext uri="{BB962C8B-B14F-4D97-AF65-F5344CB8AC3E}">
        <p14:creationId xmlns:p14="http://schemas.microsoft.com/office/powerpoint/2010/main" val="246907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7200" y="1219200"/>
            <a:ext cx="822960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3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0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18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Individual differences in developmental change</a:t>
            </a:r>
          </a:p>
        </p:txBody>
      </p:sp>
      <p:sp>
        <p:nvSpPr>
          <p:cNvPr id="2" name="Title 1"/>
          <p:cNvSpPr>
            <a:spLocks noGrp="1"/>
          </p:cNvSpPr>
          <p:nvPr>
            <p:ph type="title"/>
          </p:nvPr>
        </p:nvSpPr>
        <p:spPr/>
        <p:txBody>
          <a:bodyPr/>
          <a:lstStyle/>
          <a:p>
            <a:r>
              <a:rPr lang="en-US" dirty="0"/>
              <a:t>Example: Vocabulary Development</a:t>
            </a:r>
          </a:p>
        </p:txBody>
      </p:sp>
      <p:pic>
        <p:nvPicPr>
          <p:cNvPr id="8" name="Content Placeholder 7"/>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40588" y="1756941"/>
            <a:ext cx="7315200" cy="4572000"/>
          </a:xfrm>
        </p:spPr>
      </p:pic>
      <p:sp>
        <p:nvSpPr>
          <p:cNvPr id="10" name="TextBox 9"/>
          <p:cNvSpPr txBox="1"/>
          <p:nvPr/>
        </p:nvSpPr>
        <p:spPr>
          <a:xfrm>
            <a:off x="6185794" y="6370527"/>
            <a:ext cx="2501006" cy="338554"/>
          </a:xfrm>
          <a:prstGeom prst="rect">
            <a:avLst/>
          </a:prstGeom>
          <a:noFill/>
        </p:spPr>
        <p:txBody>
          <a:bodyPr wrap="none" rtlCol="0">
            <a:spAutoFit/>
          </a:bodyPr>
          <a:lstStyle/>
          <a:p>
            <a:pPr algn="r"/>
            <a:r>
              <a:rPr lang="en-US" sz="1600" dirty="0" err="1"/>
              <a:t>Huttenlocher</a:t>
            </a:r>
            <a:r>
              <a:rPr lang="en-US" sz="1600" dirty="0"/>
              <a:t> et al. (1991)</a:t>
            </a:r>
          </a:p>
        </p:txBody>
      </p:sp>
    </p:spTree>
    <p:extLst>
      <p:ext uri="{BB962C8B-B14F-4D97-AF65-F5344CB8AC3E}">
        <p14:creationId xmlns:p14="http://schemas.microsoft.com/office/powerpoint/2010/main" val="1971313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Techniques</a:t>
            </a:r>
          </a:p>
        </p:txBody>
      </p:sp>
      <p:sp>
        <p:nvSpPr>
          <p:cNvPr id="3" name="Content Placeholder 2"/>
          <p:cNvSpPr>
            <a:spLocks noGrp="1"/>
          </p:cNvSpPr>
          <p:nvPr>
            <p:ph sz="quarter" idx="1"/>
          </p:nvPr>
        </p:nvSpPr>
        <p:spPr/>
        <p:txBody>
          <a:bodyPr/>
          <a:lstStyle/>
          <a:p>
            <a:r>
              <a:rPr lang="en-US" dirty="0"/>
              <a:t>Models that focus exclusively on mean-level change sometimes called </a:t>
            </a:r>
            <a:r>
              <a:rPr lang="en-US" i="1" dirty="0"/>
              <a:t>Marginal Models</a:t>
            </a:r>
          </a:p>
          <a:p>
            <a:r>
              <a:rPr lang="en-US" dirty="0"/>
              <a:t>Those that emphasize individual change often do so through inclusion of </a:t>
            </a:r>
            <a:r>
              <a:rPr lang="en-US" i="1" dirty="0"/>
              <a:t>Random Effects</a:t>
            </a:r>
            <a:endParaRPr lang="en-US" dirty="0"/>
          </a:p>
          <a:p>
            <a:pPr lvl="1"/>
            <a:r>
              <a:rPr lang="en-US" dirty="0"/>
              <a:t>often called “growth models”</a:t>
            </a:r>
            <a:endParaRPr lang="en-US" i="1" dirty="0"/>
          </a:p>
          <a:p>
            <a:endParaRPr lang="en-US" dirty="0"/>
          </a:p>
        </p:txBody>
      </p:sp>
    </p:spTree>
    <p:extLst>
      <p:ext uri="{BB962C8B-B14F-4D97-AF65-F5344CB8AC3E}">
        <p14:creationId xmlns:p14="http://schemas.microsoft.com/office/powerpoint/2010/main" val="3134733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045" y="0"/>
            <a:ext cx="895243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6" name="Rectangle 75"/>
          <p:cNvSpPr/>
          <p:nvPr/>
        </p:nvSpPr>
        <p:spPr>
          <a:xfrm>
            <a:off x="3645431" y="215326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Panel Data</a:t>
            </a:r>
          </a:p>
        </p:txBody>
      </p:sp>
      <p:cxnSp>
        <p:nvCxnSpPr>
          <p:cNvPr id="77" name="Straight Connector 76"/>
          <p:cNvCxnSpPr/>
          <p:nvPr/>
        </p:nvCxnSpPr>
        <p:spPr>
          <a:xfrm flipH="1">
            <a:off x="3067748" y="281736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4616049" y="2803136"/>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5326579" y="3570411"/>
            <a:ext cx="1905143" cy="6463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Random Effect Growth Models</a:t>
            </a:r>
          </a:p>
        </p:txBody>
      </p:sp>
      <p:sp>
        <p:nvSpPr>
          <p:cNvPr id="80" name="Rectangle 79"/>
          <p:cNvSpPr/>
          <p:nvPr/>
        </p:nvSpPr>
        <p:spPr>
          <a:xfrm>
            <a:off x="2115176" y="3570411"/>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Marginal Models</a:t>
            </a:r>
          </a:p>
        </p:txBody>
      </p:sp>
      <p:sp>
        <p:nvSpPr>
          <p:cNvPr id="81" name="TextBox 80"/>
          <p:cNvSpPr txBox="1"/>
          <p:nvPr/>
        </p:nvSpPr>
        <p:spPr>
          <a:xfrm>
            <a:off x="3128830" y="2999196"/>
            <a:ext cx="1396536" cy="323165"/>
          </a:xfrm>
          <a:prstGeom prst="rect">
            <a:avLst/>
          </a:prstGeom>
          <a:solidFill>
            <a:schemeClr val="bg1"/>
          </a:solidFill>
        </p:spPr>
        <p:txBody>
          <a:bodyPr wrap="none" rtlCol="0">
            <a:spAutoFit/>
          </a:bodyPr>
          <a:lstStyle/>
          <a:p>
            <a:pPr algn="ctr"/>
            <a:r>
              <a:rPr lang="en-US" sz="1500" dirty="0"/>
              <a:t>Mean Change</a:t>
            </a:r>
          </a:p>
        </p:txBody>
      </p:sp>
      <p:sp>
        <p:nvSpPr>
          <p:cNvPr id="82" name="TextBox 81"/>
          <p:cNvSpPr txBox="1"/>
          <p:nvPr/>
        </p:nvSpPr>
        <p:spPr>
          <a:xfrm>
            <a:off x="4631009" y="3018075"/>
            <a:ext cx="1729961"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Individual Change</a:t>
            </a:r>
          </a:p>
        </p:txBody>
      </p:sp>
      <p:sp>
        <p:nvSpPr>
          <p:cNvPr id="16" name="Oval 15"/>
          <p:cNvSpPr/>
          <p:nvPr/>
        </p:nvSpPr>
        <p:spPr>
          <a:xfrm>
            <a:off x="1633104" y="2799627"/>
            <a:ext cx="3223205" cy="1733954"/>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322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dirty="0"/>
              <a:t>Objectives</a:t>
            </a:r>
          </a:p>
        </p:txBody>
      </p:sp>
      <p:sp>
        <p:nvSpPr>
          <p:cNvPr id="19458" name="Rectangle 3"/>
          <p:cNvSpPr>
            <a:spLocks noGrp="1" noChangeArrowheads="1"/>
          </p:cNvSpPr>
          <p:nvPr>
            <p:ph type="body" idx="1"/>
          </p:nvPr>
        </p:nvSpPr>
        <p:spPr>
          <a:xfrm>
            <a:off x="457200" y="1219200"/>
            <a:ext cx="8229600" cy="4937125"/>
          </a:xfrm>
        </p:spPr>
        <p:txBody>
          <a:bodyPr/>
          <a:lstStyle/>
          <a:p>
            <a:pPr eaLnBrk="1" hangingPunct="1"/>
            <a:r>
              <a:rPr lang="en-US" sz="2300" dirty="0"/>
              <a:t>Distinguish between different longitudinal data structures</a:t>
            </a:r>
          </a:p>
          <a:p>
            <a:pPr eaLnBrk="1" hangingPunct="1"/>
            <a:r>
              <a:rPr lang="en-US" sz="2300" dirty="0"/>
              <a:t>Clarify the analysis approaches that are associated with each type of data structure and the questions they can answer</a:t>
            </a:r>
          </a:p>
          <a:p>
            <a:pPr lvl="1" eaLnBrk="1" hangingPunct="1">
              <a:buFont typeface="Wingdings" pitchFamily="2" charset="2"/>
              <a:buNone/>
            </a:pPr>
            <a:endParaRPr lang="en-US" dirty="0"/>
          </a:p>
          <a:p>
            <a:pPr lvl="1" eaLnBrk="1" hangingPunct="1">
              <a:buFont typeface="Wingdings" pitchFamily="2" charset="2"/>
              <a:buNone/>
            </a:pPr>
            <a:endParaRPr lang="en-US" dirty="0"/>
          </a:p>
        </p:txBody>
      </p:sp>
      <p:sp>
        <p:nvSpPr>
          <p:cNvPr id="19459" name="Text Box 4"/>
          <p:cNvSpPr txBox="1">
            <a:spLocks noChangeArrowheads="1"/>
          </p:cNvSpPr>
          <p:nvPr/>
        </p:nvSpPr>
        <p:spPr bwMode="auto">
          <a:xfrm>
            <a:off x="1600200" y="3581400"/>
            <a:ext cx="184150" cy="457200"/>
          </a:xfrm>
          <a:prstGeom prst="rect">
            <a:avLst/>
          </a:prstGeom>
          <a:noFill/>
          <a:ln w="9525">
            <a:noFill/>
            <a:miter lim="800000"/>
            <a:headEnd/>
            <a:tailEnd/>
          </a:ln>
        </p:spPr>
        <p:txBody>
          <a:bodyPr wrap="none">
            <a:spAutoFit/>
          </a:bodyPr>
          <a:lstStyle/>
          <a:p>
            <a:pPr eaLnBrk="0" hangingPunct="0"/>
            <a:endParaRPr lang="en-US" dirty="0">
              <a:latin typeface="Courier New" pitchFamily="49" charset="0"/>
            </a:endParaRPr>
          </a:p>
        </p:txBody>
      </p:sp>
      <p:sp>
        <p:nvSpPr>
          <p:cNvPr id="19460" name="Text Box 5"/>
          <p:cNvSpPr txBox="1">
            <a:spLocks noChangeArrowheads="1"/>
          </p:cNvSpPr>
          <p:nvPr/>
        </p:nvSpPr>
        <p:spPr bwMode="auto">
          <a:xfrm>
            <a:off x="1600200" y="3581400"/>
            <a:ext cx="184150" cy="457200"/>
          </a:xfrm>
          <a:prstGeom prst="rect">
            <a:avLst/>
          </a:prstGeom>
          <a:noFill/>
          <a:ln w="9525">
            <a:noFill/>
            <a:miter lim="800000"/>
            <a:headEnd/>
            <a:tailEnd/>
          </a:ln>
        </p:spPr>
        <p:txBody>
          <a:bodyPr wrap="none">
            <a:spAutoFit/>
          </a:bodyPr>
          <a:lstStyle/>
          <a:p>
            <a:pPr eaLnBrk="0" hangingPunct="0"/>
            <a:endParaRPr lang="en-US" dirty="0">
              <a:latin typeface="SAS Monospace"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Models</a:t>
            </a:r>
          </a:p>
        </p:txBody>
      </p:sp>
      <p:sp>
        <p:nvSpPr>
          <p:cNvPr id="3" name="Content Placeholder 2"/>
          <p:cNvSpPr>
            <a:spLocks noGrp="1"/>
          </p:cNvSpPr>
          <p:nvPr>
            <p:ph sz="quarter" idx="1"/>
          </p:nvPr>
        </p:nvSpPr>
        <p:spPr/>
        <p:txBody>
          <a:bodyPr/>
          <a:lstStyle/>
          <a:p>
            <a:r>
              <a:rPr lang="en-US" dirty="0"/>
              <a:t>Modeling approaches that focus on mean change:</a:t>
            </a:r>
          </a:p>
          <a:p>
            <a:pPr lvl="1"/>
            <a:r>
              <a:rPr lang="en-US" dirty="0"/>
              <a:t>Repeated measures ANOVA and MANOVA</a:t>
            </a:r>
          </a:p>
          <a:p>
            <a:pPr lvl="1"/>
            <a:r>
              <a:rPr lang="en-US" dirty="0"/>
              <a:t>ANCOVA (especially with pre/post data)</a:t>
            </a:r>
          </a:p>
          <a:p>
            <a:pPr lvl="1"/>
            <a:r>
              <a:rPr lang="en-US" dirty="0"/>
              <a:t>Generalized Estimating Equations</a:t>
            </a:r>
          </a:p>
        </p:txBody>
      </p:sp>
    </p:spTree>
    <p:extLst>
      <p:ext uri="{BB962C8B-B14F-4D97-AF65-F5344CB8AC3E}">
        <p14:creationId xmlns:p14="http://schemas.microsoft.com/office/powerpoint/2010/main" val="235373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045" y="0"/>
            <a:ext cx="895243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47" name="Straight Connector 46"/>
          <p:cNvCxnSpPr/>
          <p:nvPr/>
        </p:nvCxnSpPr>
        <p:spPr>
          <a:xfrm flipH="1">
            <a:off x="1957001" y="3650542"/>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505302" y="3636311"/>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44576" y="3851250"/>
            <a:ext cx="721672" cy="323165"/>
          </a:xfrm>
          <a:prstGeom prst="rect">
            <a:avLst/>
          </a:prstGeom>
          <a:solidFill>
            <a:schemeClr val="bg1"/>
          </a:solidFill>
        </p:spPr>
        <p:txBody>
          <a:bodyPr wrap="none" rtlCol="0">
            <a:spAutoFit/>
          </a:bodyPr>
          <a:lstStyle/>
          <a:p>
            <a:pPr algn="ctr"/>
            <a:r>
              <a:rPr lang="en-US" sz="1500" dirty="0"/>
              <a:t>Linear</a:t>
            </a:r>
          </a:p>
        </p:txBody>
      </p:sp>
      <p:sp>
        <p:nvSpPr>
          <p:cNvPr id="50" name="TextBox 49"/>
          <p:cNvSpPr txBox="1"/>
          <p:nvPr/>
        </p:nvSpPr>
        <p:spPr>
          <a:xfrm>
            <a:off x="3683953" y="3851250"/>
            <a:ext cx="1140057" cy="323165"/>
          </a:xfrm>
          <a:prstGeom prst="rect">
            <a:avLst/>
          </a:prstGeom>
          <a:solidFill>
            <a:schemeClr val="bg1"/>
          </a:solidFill>
        </p:spPr>
        <p:txBody>
          <a:bodyPr wrap="none" rtlCol="0">
            <a:spAutoFit/>
          </a:bodyPr>
          <a:lstStyle/>
          <a:p>
            <a:pPr algn="ctr"/>
            <a:r>
              <a:rPr lang="en-US" sz="1500" dirty="0"/>
              <a:t>Non-Linear</a:t>
            </a:r>
          </a:p>
        </p:txBody>
      </p:sp>
      <p:sp>
        <p:nvSpPr>
          <p:cNvPr id="51" name="Rectangle 50"/>
          <p:cNvSpPr/>
          <p:nvPr/>
        </p:nvSpPr>
        <p:spPr>
          <a:xfrm>
            <a:off x="4204972" y="4388312"/>
            <a:ext cx="2118739"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Generalized Estimating Equations</a:t>
            </a:r>
          </a:p>
        </p:txBody>
      </p:sp>
      <p:sp>
        <p:nvSpPr>
          <p:cNvPr id="52" name="Rectangle 51"/>
          <p:cNvSpPr/>
          <p:nvPr/>
        </p:nvSpPr>
        <p:spPr>
          <a:xfrm>
            <a:off x="993569" y="438831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RM-ANOVA</a:t>
            </a:r>
          </a:p>
          <a:p>
            <a:pPr algn="ctr"/>
            <a:r>
              <a:rPr lang="en-US" sz="1800" dirty="0"/>
              <a:t>ANCOVA</a:t>
            </a:r>
          </a:p>
        </p:txBody>
      </p:sp>
      <p:sp>
        <p:nvSpPr>
          <p:cNvPr id="76" name="Rectangle 75"/>
          <p:cNvSpPr/>
          <p:nvPr/>
        </p:nvSpPr>
        <p:spPr>
          <a:xfrm>
            <a:off x="4068052" y="1584643"/>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Panel Data</a:t>
            </a:r>
          </a:p>
        </p:txBody>
      </p:sp>
      <p:cxnSp>
        <p:nvCxnSpPr>
          <p:cNvPr id="77" name="Straight Connector 76"/>
          <p:cNvCxnSpPr/>
          <p:nvPr/>
        </p:nvCxnSpPr>
        <p:spPr>
          <a:xfrm flipH="1">
            <a:off x="3490369" y="2248748"/>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5038670" y="223451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5749200" y="3001792"/>
            <a:ext cx="1905143" cy="6463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Random Effect Growth Models</a:t>
            </a:r>
          </a:p>
        </p:txBody>
      </p:sp>
      <p:sp>
        <p:nvSpPr>
          <p:cNvPr id="80" name="Rectangle 79"/>
          <p:cNvSpPr/>
          <p:nvPr/>
        </p:nvSpPr>
        <p:spPr>
          <a:xfrm>
            <a:off x="2537797" y="300179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Marginal Models</a:t>
            </a:r>
          </a:p>
        </p:txBody>
      </p:sp>
      <p:sp>
        <p:nvSpPr>
          <p:cNvPr id="81" name="TextBox 80"/>
          <p:cNvSpPr txBox="1"/>
          <p:nvPr/>
        </p:nvSpPr>
        <p:spPr>
          <a:xfrm>
            <a:off x="3551451" y="2430577"/>
            <a:ext cx="1396536" cy="323165"/>
          </a:xfrm>
          <a:prstGeom prst="rect">
            <a:avLst/>
          </a:prstGeom>
          <a:solidFill>
            <a:schemeClr val="bg1"/>
          </a:solidFill>
        </p:spPr>
        <p:txBody>
          <a:bodyPr wrap="none" rtlCol="0">
            <a:spAutoFit/>
          </a:bodyPr>
          <a:lstStyle/>
          <a:p>
            <a:pPr algn="ctr"/>
            <a:r>
              <a:rPr lang="en-US" sz="1500" dirty="0"/>
              <a:t>Mean Change</a:t>
            </a:r>
          </a:p>
        </p:txBody>
      </p:sp>
      <p:sp>
        <p:nvSpPr>
          <p:cNvPr id="82" name="TextBox 81"/>
          <p:cNvSpPr txBox="1"/>
          <p:nvPr/>
        </p:nvSpPr>
        <p:spPr>
          <a:xfrm>
            <a:off x="5053630" y="2449456"/>
            <a:ext cx="1729961"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Individual Change</a:t>
            </a:r>
          </a:p>
        </p:txBody>
      </p:sp>
    </p:spTree>
    <p:extLst>
      <p:ext uri="{BB962C8B-B14F-4D97-AF65-F5344CB8AC3E}">
        <p14:creationId xmlns:p14="http://schemas.microsoft.com/office/powerpoint/2010/main" val="728631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Treatment of Schizophrenia</a:t>
            </a:r>
          </a:p>
        </p:txBody>
      </p:sp>
      <p:sp>
        <p:nvSpPr>
          <p:cNvPr id="3" name="Content Placeholder 2"/>
          <p:cNvSpPr>
            <a:spLocks noGrp="1"/>
          </p:cNvSpPr>
          <p:nvPr>
            <p:ph sz="quarter" idx="1"/>
          </p:nvPr>
        </p:nvSpPr>
        <p:spPr/>
        <p:txBody>
          <a:bodyPr>
            <a:normAutofit/>
          </a:bodyPr>
          <a:lstStyle/>
          <a:p>
            <a:r>
              <a:rPr lang="en-US" sz="2300" dirty="0"/>
              <a:t>GEE model fit to evaluate efficacy of drug </a:t>
            </a:r>
            <a:r>
              <a:rPr lang="en-US" dirty="0"/>
              <a:t>treatment for </a:t>
            </a:r>
            <a:r>
              <a:rPr lang="en-US" sz="2300" dirty="0"/>
              <a:t>symptoms of schizophrenia</a:t>
            </a:r>
          </a:p>
        </p:txBody>
      </p:sp>
      <p:sp>
        <p:nvSpPr>
          <p:cNvPr id="6" name="Text Box 6"/>
          <p:cNvSpPr txBox="1">
            <a:spLocks noChangeArrowheads="1"/>
          </p:cNvSpPr>
          <p:nvPr/>
        </p:nvSpPr>
        <p:spPr bwMode="auto">
          <a:xfrm>
            <a:off x="1026826" y="2263520"/>
            <a:ext cx="3155430" cy="541338"/>
          </a:xfrm>
          <a:prstGeom prst="rect">
            <a:avLst/>
          </a:prstGeom>
          <a:noFill/>
          <a:ln w="9525">
            <a:noFill/>
            <a:miter lim="800000"/>
            <a:headEnd/>
            <a:tailEnd/>
          </a:ln>
        </p:spPr>
        <p:txBody>
          <a:bodyPr/>
          <a:lstStyle/>
          <a:p>
            <a:pPr algn="ctr"/>
            <a:r>
              <a:rPr lang="en-US" sz="1400" dirty="0">
                <a:latin typeface="+mn-lt"/>
                <a:cs typeface="Times New Roman" pitchFamily="18" charset="0"/>
              </a:rPr>
              <a:t>Observed v. Predicted: Model Scale</a:t>
            </a:r>
            <a:endParaRPr lang="en-US" sz="1400" dirty="0">
              <a:latin typeface="+mn-lt"/>
            </a:endParaRPr>
          </a:p>
        </p:txBody>
      </p:sp>
      <p:sp>
        <p:nvSpPr>
          <p:cNvPr id="7" name="Text Box 6"/>
          <p:cNvSpPr txBox="1">
            <a:spLocks noChangeArrowheads="1"/>
          </p:cNvSpPr>
          <p:nvPr/>
        </p:nvSpPr>
        <p:spPr bwMode="auto">
          <a:xfrm>
            <a:off x="5091659" y="2258523"/>
            <a:ext cx="3325318" cy="541338"/>
          </a:xfrm>
          <a:prstGeom prst="rect">
            <a:avLst/>
          </a:prstGeom>
          <a:noFill/>
          <a:ln w="9525">
            <a:noFill/>
            <a:miter lim="800000"/>
            <a:headEnd/>
            <a:tailEnd/>
          </a:ln>
        </p:spPr>
        <p:txBody>
          <a:bodyPr/>
          <a:lstStyle/>
          <a:p>
            <a:pPr algn="ctr"/>
            <a:r>
              <a:rPr lang="en-US" sz="1400" dirty="0">
                <a:latin typeface="+mn-lt"/>
                <a:cs typeface="Times New Roman" pitchFamily="18" charset="0"/>
              </a:rPr>
              <a:t>Observed v. Predicted: Outcome Scale</a:t>
            </a:r>
            <a:endParaRPr lang="en-US" sz="1400" dirty="0">
              <a:latin typeface="+mn-lt"/>
            </a:endParaRPr>
          </a:p>
        </p:txBody>
      </p:sp>
      <p:sp>
        <p:nvSpPr>
          <p:cNvPr id="11" name="Rectangle 10"/>
          <p:cNvSpPr/>
          <p:nvPr/>
        </p:nvSpPr>
        <p:spPr>
          <a:xfrm>
            <a:off x="981856" y="5059180"/>
            <a:ext cx="397239" cy="194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11581" y="5076668"/>
            <a:ext cx="397239" cy="194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972" name="Group 124"/>
          <p:cNvGrpSpPr>
            <a:grpSpLocks noChangeAspect="1"/>
          </p:cNvGrpSpPr>
          <p:nvPr/>
        </p:nvGrpSpPr>
        <p:grpSpPr bwMode="auto">
          <a:xfrm>
            <a:off x="393700" y="2578100"/>
            <a:ext cx="4117975" cy="3297238"/>
            <a:chOff x="248" y="1624"/>
            <a:chExt cx="2594" cy="2077"/>
          </a:xfrm>
        </p:grpSpPr>
        <p:sp>
          <p:nvSpPr>
            <p:cNvPr id="334971" name="AutoShape 123"/>
            <p:cNvSpPr>
              <a:spLocks noChangeAspect="1" noChangeArrowheads="1" noTextEdit="1"/>
            </p:cNvSpPr>
            <p:nvPr/>
          </p:nvSpPr>
          <p:spPr bwMode="auto">
            <a:xfrm>
              <a:off x="248" y="1624"/>
              <a:ext cx="2594" cy="20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973" name="Rectangle 125"/>
            <p:cNvSpPr>
              <a:spLocks noChangeArrowheads="1"/>
            </p:cNvSpPr>
            <p:nvPr/>
          </p:nvSpPr>
          <p:spPr bwMode="auto">
            <a:xfrm>
              <a:off x="248" y="1624"/>
              <a:ext cx="2571" cy="20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974" name="Line 126"/>
            <p:cNvSpPr>
              <a:spLocks noChangeShapeType="1"/>
            </p:cNvSpPr>
            <p:nvPr/>
          </p:nvSpPr>
          <p:spPr bwMode="auto">
            <a:xfrm flipH="1">
              <a:off x="492" y="3327"/>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75" name="Line 127"/>
            <p:cNvSpPr>
              <a:spLocks noChangeShapeType="1"/>
            </p:cNvSpPr>
            <p:nvPr/>
          </p:nvSpPr>
          <p:spPr bwMode="auto">
            <a:xfrm flipH="1">
              <a:off x="492" y="3209"/>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76" name="Line 128"/>
            <p:cNvSpPr>
              <a:spLocks noChangeShapeType="1"/>
            </p:cNvSpPr>
            <p:nvPr/>
          </p:nvSpPr>
          <p:spPr bwMode="auto">
            <a:xfrm flipH="1">
              <a:off x="492" y="3090"/>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77" name="Line 129"/>
            <p:cNvSpPr>
              <a:spLocks noChangeShapeType="1"/>
            </p:cNvSpPr>
            <p:nvPr/>
          </p:nvSpPr>
          <p:spPr bwMode="auto">
            <a:xfrm flipH="1">
              <a:off x="492" y="2971"/>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78" name="Line 130"/>
            <p:cNvSpPr>
              <a:spLocks noChangeShapeType="1"/>
            </p:cNvSpPr>
            <p:nvPr/>
          </p:nvSpPr>
          <p:spPr bwMode="auto">
            <a:xfrm flipH="1">
              <a:off x="492" y="2853"/>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79" name="Line 131"/>
            <p:cNvSpPr>
              <a:spLocks noChangeShapeType="1"/>
            </p:cNvSpPr>
            <p:nvPr/>
          </p:nvSpPr>
          <p:spPr bwMode="auto">
            <a:xfrm flipH="1">
              <a:off x="492" y="2731"/>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0" name="Line 132"/>
            <p:cNvSpPr>
              <a:spLocks noChangeShapeType="1"/>
            </p:cNvSpPr>
            <p:nvPr/>
          </p:nvSpPr>
          <p:spPr bwMode="auto">
            <a:xfrm flipH="1">
              <a:off x="492" y="2612"/>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1" name="Line 133"/>
            <p:cNvSpPr>
              <a:spLocks noChangeShapeType="1"/>
            </p:cNvSpPr>
            <p:nvPr/>
          </p:nvSpPr>
          <p:spPr bwMode="auto">
            <a:xfrm flipH="1">
              <a:off x="492" y="2494"/>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2" name="Line 134"/>
            <p:cNvSpPr>
              <a:spLocks noChangeShapeType="1"/>
            </p:cNvSpPr>
            <p:nvPr/>
          </p:nvSpPr>
          <p:spPr bwMode="auto">
            <a:xfrm flipH="1">
              <a:off x="492" y="2375"/>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3" name="Line 135"/>
            <p:cNvSpPr>
              <a:spLocks noChangeShapeType="1"/>
            </p:cNvSpPr>
            <p:nvPr/>
          </p:nvSpPr>
          <p:spPr bwMode="auto">
            <a:xfrm flipH="1">
              <a:off x="492" y="2256"/>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4" name="Line 136"/>
            <p:cNvSpPr>
              <a:spLocks noChangeShapeType="1"/>
            </p:cNvSpPr>
            <p:nvPr/>
          </p:nvSpPr>
          <p:spPr bwMode="auto">
            <a:xfrm flipH="1">
              <a:off x="492" y="2138"/>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5" name="Line 137"/>
            <p:cNvSpPr>
              <a:spLocks noChangeShapeType="1"/>
            </p:cNvSpPr>
            <p:nvPr/>
          </p:nvSpPr>
          <p:spPr bwMode="auto">
            <a:xfrm flipH="1">
              <a:off x="492" y="2016"/>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6" name="Line 138"/>
            <p:cNvSpPr>
              <a:spLocks noChangeShapeType="1"/>
            </p:cNvSpPr>
            <p:nvPr/>
          </p:nvSpPr>
          <p:spPr bwMode="auto">
            <a:xfrm flipH="1">
              <a:off x="492" y="1898"/>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7" name="Line 139"/>
            <p:cNvSpPr>
              <a:spLocks noChangeShapeType="1"/>
            </p:cNvSpPr>
            <p:nvPr/>
          </p:nvSpPr>
          <p:spPr bwMode="auto">
            <a:xfrm flipH="1">
              <a:off x="492" y="1779"/>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8" name="Line 140"/>
            <p:cNvSpPr>
              <a:spLocks noChangeShapeType="1"/>
            </p:cNvSpPr>
            <p:nvPr/>
          </p:nvSpPr>
          <p:spPr bwMode="auto">
            <a:xfrm flipH="1">
              <a:off x="492" y="1660"/>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89" name="Rectangle 141"/>
            <p:cNvSpPr>
              <a:spLocks noChangeArrowheads="1"/>
            </p:cNvSpPr>
            <p:nvPr/>
          </p:nvSpPr>
          <p:spPr bwMode="auto">
            <a:xfrm rot="16200000">
              <a:off x="-29" y="2448"/>
              <a:ext cx="71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rPr>
                <a:t>log-odds of severe sx</a:t>
              </a:r>
              <a:endParaRPr kumimoji="0" lang="en-US" sz="1800" b="0" i="0" u="none" strike="noStrike" cap="none" normalizeH="0" baseline="0">
                <a:ln>
                  <a:noFill/>
                </a:ln>
                <a:solidFill>
                  <a:schemeClr val="tx1"/>
                </a:solidFill>
                <a:effectLst/>
                <a:latin typeface="Arial" pitchFamily="34" charset="0"/>
              </a:endParaRPr>
            </a:p>
          </p:txBody>
        </p:sp>
        <p:sp>
          <p:nvSpPr>
            <p:cNvPr id="334990" name="Rectangle 142"/>
            <p:cNvSpPr>
              <a:spLocks noChangeArrowheads="1"/>
            </p:cNvSpPr>
            <p:nvPr/>
          </p:nvSpPr>
          <p:spPr bwMode="auto">
            <a:xfrm>
              <a:off x="377" y="3297"/>
              <a:ext cx="9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-6</a:t>
              </a:r>
              <a:endParaRPr kumimoji="0" lang="en-US" sz="1800" b="0" i="0" u="none" strike="noStrike" cap="none" normalizeH="0" baseline="0">
                <a:ln>
                  <a:noFill/>
                </a:ln>
                <a:solidFill>
                  <a:schemeClr val="tx1"/>
                </a:solidFill>
                <a:effectLst/>
                <a:latin typeface="Arial" pitchFamily="34" charset="0"/>
              </a:endParaRPr>
            </a:p>
          </p:txBody>
        </p:sp>
        <p:sp>
          <p:nvSpPr>
            <p:cNvPr id="334991" name="Rectangle 143"/>
            <p:cNvSpPr>
              <a:spLocks noChangeArrowheads="1"/>
            </p:cNvSpPr>
            <p:nvPr/>
          </p:nvSpPr>
          <p:spPr bwMode="auto">
            <a:xfrm>
              <a:off x="377" y="3178"/>
              <a:ext cx="9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-5</a:t>
              </a:r>
              <a:endParaRPr kumimoji="0" lang="en-US" sz="1800" b="0" i="0" u="none" strike="noStrike" cap="none" normalizeH="0" baseline="0">
                <a:ln>
                  <a:noFill/>
                </a:ln>
                <a:solidFill>
                  <a:schemeClr val="tx1"/>
                </a:solidFill>
                <a:effectLst/>
                <a:latin typeface="Arial" pitchFamily="34" charset="0"/>
              </a:endParaRPr>
            </a:p>
          </p:txBody>
        </p:sp>
        <p:sp>
          <p:nvSpPr>
            <p:cNvPr id="334992" name="Rectangle 144"/>
            <p:cNvSpPr>
              <a:spLocks noChangeArrowheads="1"/>
            </p:cNvSpPr>
            <p:nvPr/>
          </p:nvSpPr>
          <p:spPr bwMode="auto">
            <a:xfrm>
              <a:off x="377" y="3057"/>
              <a:ext cx="9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-4</a:t>
              </a:r>
              <a:endParaRPr kumimoji="0" lang="en-US" sz="1800" b="0" i="0" u="none" strike="noStrike" cap="none" normalizeH="0" baseline="0">
                <a:ln>
                  <a:noFill/>
                </a:ln>
                <a:solidFill>
                  <a:schemeClr val="tx1"/>
                </a:solidFill>
                <a:effectLst/>
                <a:latin typeface="Arial" pitchFamily="34" charset="0"/>
              </a:endParaRPr>
            </a:p>
          </p:txBody>
        </p:sp>
        <p:sp>
          <p:nvSpPr>
            <p:cNvPr id="334993" name="Rectangle 145"/>
            <p:cNvSpPr>
              <a:spLocks noChangeArrowheads="1"/>
            </p:cNvSpPr>
            <p:nvPr/>
          </p:nvSpPr>
          <p:spPr bwMode="auto">
            <a:xfrm>
              <a:off x="377" y="2938"/>
              <a:ext cx="9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-3</a:t>
              </a:r>
              <a:endParaRPr kumimoji="0" lang="en-US" sz="1800" b="0" i="0" u="none" strike="noStrike" cap="none" normalizeH="0" baseline="0">
                <a:ln>
                  <a:noFill/>
                </a:ln>
                <a:solidFill>
                  <a:schemeClr val="tx1"/>
                </a:solidFill>
                <a:effectLst/>
                <a:latin typeface="Arial" pitchFamily="34" charset="0"/>
              </a:endParaRPr>
            </a:p>
          </p:txBody>
        </p:sp>
        <p:sp>
          <p:nvSpPr>
            <p:cNvPr id="334994" name="Rectangle 146"/>
            <p:cNvSpPr>
              <a:spLocks noChangeArrowheads="1"/>
            </p:cNvSpPr>
            <p:nvPr/>
          </p:nvSpPr>
          <p:spPr bwMode="auto">
            <a:xfrm>
              <a:off x="377" y="2819"/>
              <a:ext cx="9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334995" name="Rectangle 147"/>
            <p:cNvSpPr>
              <a:spLocks noChangeArrowheads="1"/>
            </p:cNvSpPr>
            <p:nvPr/>
          </p:nvSpPr>
          <p:spPr bwMode="auto">
            <a:xfrm>
              <a:off x="377" y="2701"/>
              <a:ext cx="9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4996" name="Rectangle 148"/>
            <p:cNvSpPr>
              <a:spLocks noChangeArrowheads="1"/>
            </p:cNvSpPr>
            <p:nvPr/>
          </p:nvSpPr>
          <p:spPr bwMode="auto">
            <a:xfrm>
              <a:off x="400" y="2582"/>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334997" name="Rectangle 149"/>
            <p:cNvSpPr>
              <a:spLocks noChangeArrowheads="1"/>
            </p:cNvSpPr>
            <p:nvPr/>
          </p:nvSpPr>
          <p:spPr bwMode="auto">
            <a:xfrm>
              <a:off x="400" y="2463"/>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4998" name="Rectangle 150"/>
            <p:cNvSpPr>
              <a:spLocks noChangeArrowheads="1"/>
            </p:cNvSpPr>
            <p:nvPr/>
          </p:nvSpPr>
          <p:spPr bwMode="auto">
            <a:xfrm>
              <a:off x="400" y="2342"/>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334999" name="Rectangle 151"/>
            <p:cNvSpPr>
              <a:spLocks noChangeArrowheads="1"/>
            </p:cNvSpPr>
            <p:nvPr/>
          </p:nvSpPr>
          <p:spPr bwMode="auto">
            <a:xfrm>
              <a:off x="400" y="2223"/>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3</a:t>
              </a:r>
              <a:endParaRPr kumimoji="0" lang="en-US" sz="1800" b="0" i="0" u="none" strike="noStrike" cap="none" normalizeH="0" baseline="0">
                <a:ln>
                  <a:noFill/>
                </a:ln>
                <a:solidFill>
                  <a:schemeClr val="tx1"/>
                </a:solidFill>
                <a:effectLst/>
                <a:latin typeface="Arial" pitchFamily="34" charset="0"/>
              </a:endParaRPr>
            </a:p>
          </p:txBody>
        </p:sp>
        <p:sp>
          <p:nvSpPr>
            <p:cNvPr id="335000" name="Rectangle 152"/>
            <p:cNvSpPr>
              <a:spLocks noChangeArrowheads="1"/>
            </p:cNvSpPr>
            <p:nvPr/>
          </p:nvSpPr>
          <p:spPr bwMode="auto">
            <a:xfrm>
              <a:off x="400" y="2104"/>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4</a:t>
              </a:r>
              <a:endParaRPr kumimoji="0" lang="en-US" sz="1800" b="0" i="0" u="none" strike="noStrike" cap="none" normalizeH="0" baseline="0">
                <a:ln>
                  <a:noFill/>
                </a:ln>
                <a:solidFill>
                  <a:schemeClr val="tx1"/>
                </a:solidFill>
                <a:effectLst/>
                <a:latin typeface="Arial" pitchFamily="34" charset="0"/>
              </a:endParaRPr>
            </a:p>
          </p:txBody>
        </p:sp>
        <p:sp>
          <p:nvSpPr>
            <p:cNvPr id="335001" name="Rectangle 153"/>
            <p:cNvSpPr>
              <a:spLocks noChangeArrowheads="1"/>
            </p:cNvSpPr>
            <p:nvPr/>
          </p:nvSpPr>
          <p:spPr bwMode="auto">
            <a:xfrm>
              <a:off x="400" y="198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5</a:t>
              </a:r>
              <a:endParaRPr kumimoji="0" lang="en-US" sz="1800" b="0" i="0" u="none" strike="noStrike" cap="none" normalizeH="0" baseline="0">
                <a:ln>
                  <a:noFill/>
                </a:ln>
                <a:solidFill>
                  <a:schemeClr val="tx1"/>
                </a:solidFill>
                <a:effectLst/>
                <a:latin typeface="Arial" pitchFamily="34" charset="0"/>
              </a:endParaRPr>
            </a:p>
          </p:txBody>
        </p:sp>
        <p:sp>
          <p:nvSpPr>
            <p:cNvPr id="335002" name="Rectangle 154"/>
            <p:cNvSpPr>
              <a:spLocks noChangeArrowheads="1"/>
            </p:cNvSpPr>
            <p:nvPr/>
          </p:nvSpPr>
          <p:spPr bwMode="auto">
            <a:xfrm>
              <a:off x="400" y="1867"/>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6</a:t>
              </a:r>
              <a:endParaRPr kumimoji="0" lang="en-US" sz="1800" b="0" i="0" u="none" strike="noStrike" cap="none" normalizeH="0" baseline="0">
                <a:ln>
                  <a:noFill/>
                </a:ln>
                <a:solidFill>
                  <a:schemeClr val="tx1"/>
                </a:solidFill>
                <a:effectLst/>
                <a:latin typeface="Arial" pitchFamily="34" charset="0"/>
              </a:endParaRPr>
            </a:p>
          </p:txBody>
        </p:sp>
        <p:sp>
          <p:nvSpPr>
            <p:cNvPr id="335003" name="Rectangle 155"/>
            <p:cNvSpPr>
              <a:spLocks noChangeArrowheads="1"/>
            </p:cNvSpPr>
            <p:nvPr/>
          </p:nvSpPr>
          <p:spPr bwMode="auto">
            <a:xfrm>
              <a:off x="400" y="1748"/>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7</a:t>
              </a:r>
              <a:endParaRPr kumimoji="0" lang="en-US" sz="1800" b="0" i="0" u="none" strike="noStrike" cap="none" normalizeH="0" baseline="0">
                <a:ln>
                  <a:noFill/>
                </a:ln>
                <a:solidFill>
                  <a:schemeClr val="tx1"/>
                </a:solidFill>
                <a:effectLst/>
                <a:latin typeface="Arial" pitchFamily="34" charset="0"/>
              </a:endParaRPr>
            </a:p>
          </p:txBody>
        </p:sp>
        <p:sp>
          <p:nvSpPr>
            <p:cNvPr id="335004" name="Rectangle 156"/>
            <p:cNvSpPr>
              <a:spLocks noChangeArrowheads="1"/>
            </p:cNvSpPr>
            <p:nvPr/>
          </p:nvSpPr>
          <p:spPr bwMode="auto">
            <a:xfrm>
              <a:off x="400" y="1627"/>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8</a:t>
              </a:r>
              <a:endParaRPr kumimoji="0" lang="en-US" sz="1800" b="0" i="0" u="none" strike="noStrike" cap="none" normalizeH="0" baseline="0">
                <a:ln>
                  <a:noFill/>
                </a:ln>
                <a:solidFill>
                  <a:schemeClr val="tx1"/>
                </a:solidFill>
                <a:effectLst/>
                <a:latin typeface="Arial" pitchFamily="34" charset="0"/>
              </a:endParaRPr>
            </a:p>
          </p:txBody>
        </p:sp>
        <p:sp>
          <p:nvSpPr>
            <p:cNvPr id="335005" name="Line 157"/>
            <p:cNvSpPr>
              <a:spLocks noChangeShapeType="1"/>
            </p:cNvSpPr>
            <p:nvPr/>
          </p:nvSpPr>
          <p:spPr bwMode="auto">
            <a:xfrm>
              <a:off x="534"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06" name="Line 158"/>
            <p:cNvSpPr>
              <a:spLocks noChangeShapeType="1"/>
            </p:cNvSpPr>
            <p:nvPr/>
          </p:nvSpPr>
          <p:spPr bwMode="auto">
            <a:xfrm>
              <a:off x="1280"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07" name="Line 159"/>
            <p:cNvSpPr>
              <a:spLocks noChangeShapeType="1"/>
            </p:cNvSpPr>
            <p:nvPr/>
          </p:nvSpPr>
          <p:spPr bwMode="auto">
            <a:xfrm>
              <a:off x="2026"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08" name="Line 160"/>
            <p:cNvSpPr>
              <a:spLocks noChangeShapeType="1"/>
            </p:cNvSpPr>
            <p:nvPr/>
          </p:nvSpPr>
          <p:spPr bwMode="auto">
            <a:xfrm>
              <a:off x="2773"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09" name="Rectangle 161"/>
            <p:cNvSpPr>
              <a:spLocks noChangeArrowheads="1"/>
            </p:cNvSpPr>
            <p:nvPr/>
          </p:nvSpPr>
          <p:spPr bwMode="auto">
            <a:xfrm>
              <a:off x="1092" y="3577"/>
              <a:ext cx="112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rPr>
                <a:t>square root of weeks on treatment</a:t>
              </a:r>
              <a:endParaRPr kumimoji="0" lang="en-US" sz="1800" b="0" i="0" u="none" strike="noStrike" cap="none" normalizeH="0" baseline="0">
                <a:ln>
                  <a:noFill/>
                </a:ln>
                <a:solidFill>
                  <a:schemeClr val="tx1"/>
                </a:solidFill>
                <a:effectLst/>
                <a:latin typeface="Arial" pitchFamily="34" charset="0"/>
              </a:endParaRPr>
            </a:p>
          </p:txBody>
        </p:sp>
        <p:sp>
          <p:nvSpPr>
            <p:cNvPr id="335010" name="Rectangle 162"/>
            <p:cNvSpPr>
              <a:spLocks noChangeArrowheads="1"/>
            </p:cNvSpPr>
            <p:nvPr/>
          </p:nvSpPr>
          <p:spPr bwMode="auto">
            <a:xfrm>
              <a:off x="498"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335011" name="Rectangle 163"/>
            <p:cNvSpPr>
              <a:spLocks noChangeArrowheads="1"/>
            </p:cNvSpPr>
            <p:nvPr/>
          </p:nvSpPr>
          <p:spPr bwMode="auto">
            <a:xfrm>
              <a:off x="1244"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5012" name="Rectangle 164"/>
            <p:cNvSpPr>
              <a:spLocks noChangeArrowheads="1"/>
            </p:cNvSpPr>
            <p:nvPr/>
          </p:nvSpPr>
          <p:spPr bwMode="auto">
            <a:xfrm>
              <a:off x="1990"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335013" name="Rectangle 165"/>
            <p:cNvSpPr>
              <a:spLocks noChangeArrowheads="1"/>
            </p:cNvSpPr>
            <p:nvPr/>
          </p:nvSpPr>
          <p:spPr bwMode="auto">
            <a:xfrm>
              <a:off x="2737"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3</a:t>
              </a:r>
              <a:endParaRPr kumimoji="0" lang="en-US" sz="1800" b="0" i="0" u="none" strike="noStrike" cap="none" normalizeH="0" baseline="0">
                <a:ln>
                  <a:noFill/>
                </a:ln>
                <a:solidFill>
                  <a:schemeClr val="tx1"/>
                </a:solidFill>
                <a:effectLst/>
                <a:latin typeface="Arial" pitchFamily="34" charset="0"/>
              </a:endParaRPr>
            </a:p>
          </p:txBody>
        </p:sp>
        <p:sp>
          <p:nvSpPr>
            <p:cNvPr id="335014" name="Rectangle 166"/>
            <p:cNvSpPr>
              <a:spLocks noChangeArrowheads="1"/>
            </p:cNvSpPr>
            <p:nvPr/>
          </p:nvSpPr>
          <p:spPr bwMode="auto">
            <a:xfrm>
              <a:off x="642" y="2896"/>
              <a:ext cx="33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rPr>
                <a:t>Condition</a:t>
              </a:r>
              <a:endParaRPr kumimoji="0" lang="en-US" sz="1800" b="0" i="0" u="none" strike="noStrike" cap="none" normalizeH="0" baseline="0">
                <a:ln>
                  <a:noFill/>
                </a:ln>
                <a:solidFill>
                  <a:schemeClr val="tx1"/>
                </a:solidFill>
                <a:effectLst/>
                <a:latin typeface="Arial" pitchFamily="34" charset="0"/>
              </a:endParaRPr>
            </a:p>
          </p:txBody>
        </p:sp>
        <p:sp>
          <p:nvSpPr>
            <p:cNvPr id="335015" name="Rectangle 167"/>
            <p:cNvSpPr>
              <a:spLocks noChangeArrowheads="1"/>
            </p:cNvSpPr>
            <p:nvPr/>
          </p:nvSpPr>
          <p:spPr bwMode="auto">
            <a:xfrm>
              <a:off x="932" y="3044"/>
              <a:ext cx="263"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Control</a:t>
              </a:r>
              <a:endParaRPr kumimoji="0" lang="en-US" sz="1800" b="0" i="0" u="none" strike="noStrike" cap="none" normalizeH="0" baseline="0">
                <a:ln>
                  <a:noFill/>
                </a:ln>
                <a:solidFill>
                  <a:schemeClr val="tx1"/>
                </a:solidFill>
                <a:effectLst/>
                <a:latin typeface="Arial" pitchFamily="34" charset="0"/>
              </a:endParaRPr>
            </a:p>
          </p:txBody>
        </p:sp>
        <p:sp>
          <p:nvSpPr>
            <p:cNvPr id="335016" name="Rectangle 168"/>
            <p:cNvSpPr>
              <a:spLocks noChangeArrowheads="1"/>
            </p:cNvSpPr>
            <p:nvPr/>
          </p:nvSpPr>
          <p:spPr bwMode="auto">
            <a:xfrm>
              <a:off x="936" y="3116"/>
              <a:ext cx="358"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pitchFamily="34" charset="0"/>
                </a:rPr>
                <a:t>Treatment</a:t>
              </a:r>
              <a:endParaRPr kumimoji="0" lang="en-US" sz="1800" b="0" i="0" u="none" strike="noStrike" cap="none" normalizeH="0" baseline="0" dirty="0">
                <a:ln>
                  <a:noFill/>
                </a:ln>
                <a:solidFill>
                  <a:schemeClr val="tx1"/>
                </a:solidFill>
                <a:effectLst/>
                <a:latin typeface="Arial" pitchFamily="34" charset="0"/>
              </a:endParaRPr>
            </a:p>
          </p:txBody>
        </p:sp>
        <p:sp>
          <p:nvSpPr>
            <p:cNvPr id="335017" name="Freeform 169"/>
            <p:cNvSpPr>
              <a:spLocks/>
            </p:cNvSpPr>
            <p:nvPr/>
          </p:nvSpPr>
          <p:spPr bwMode="auto">
            <a:xfrm>
              <a:off x="644" y="3054"/>
              <a:ext cx="36" cy="33"/>
            </a:xfrm>
            <a:custGeom>
              <a:avLst/>
              <a:gdLst/>
              <a:ahLst/>
              <a:cxnLst>
                <a:cxn ang="0">
                  <a:pos x="36" y="15"/>
                </a:cxn>
                <a:cxn ang="0">
                  <a:pos x="36" y="13"/>
                </a:cxn>
                <a:cxn ang="0">
                  <a:pos x="34" y="10"/>
                </a:cxn>
                <a:cxn ang="0">
                  <a:pos x="34" y="8"/>
                </a:cxn>
                <a:cxn ang="0">
                  <a:pos x="31" y="5"/>
                </a:cxn>
                <a:cxn ang="0">
                  <a:pos x="31" y="2"/>
                </a:cxn>
                <a:cxn ang="0">
                  <a:pos x="29" y="2"/>
                </a:cxn>
                <a:cxn ang="0">
                  <a:pos x="26" y="0"/>
                </a:cxn>
                <a:cxn ang="0">
                  <a:pos x="11" y="0"/>
                </a:cxn>
                <a:cxn ang="0">
                  <a:pos x="8" y="2"/>
                </a:cxn>
                <a:cxn ang="0">
                  <a:pos x="5" y="2"/>
                </a:cxn>
                <a:cxn ang="0">
                  <a:pos x="5" y="5"/>
                </a:cxn>
                <a:cxn ang="0">
                  <a:pos x="3" y="8"/>
                </a:cxn>
                <a:cxn ang="0">
                  <a:pos x="0" y="10"/>
                </a:cxn>
                <a:cxn ang="0">
                  <a:pos x="0" y="23"/>
                </a:cxn>
                <a:cxn ang="0">
                  <a:pos x="3" y="26"/>
                </a:cxn>
                <a:cxn ang="0">
                  <a:pos x="5" y="28"/>
                </a:cxn>
                <a:cxn ang="0">
                  <a:pos x="5" y="31"/>
                </a:cxn>
                <a:cxn ang="0">
                  <a:pos x="8" y="33"/>
                </a:cxn>
                <a:cxn ang="0">
                  <a:pos x="29" y="33"/>
                </a:cxn>
                <a:cxn ang="0">
                  <a:pos x="31" y="31"/>
                </a:cxn>
                <a:cxn ang="0">
                  <a:pos x="31" y="28"/>
                </a:cxn>
                <a:cxn ang="0">
                  <a:pos x="34" y="26"/>
                </a:cxn>
                <a:cxn ang="0">
                  <a:pos x="34" y="23"/>
                </a:cxn>
                <a:cxn ang="0">
                  <a:pos x="36" y="20"/>
                </a:cxn>
                <a:cxn ang="0">
                  <a:pos x="36" y="15"/>
                </a:cxn>
              </a:cxnLst>
              <a:rect l="0" t="0" r="r" b="b"/>
              <a:pathLst>
                <a:path w="36" h="33">
                  <a:moveTo>
                    <a:pt x="36" y="15"/>
                  </a:moveTo>
                  <a:lnTo>
                    <a:pt x="36" y="13"/>
                  </a:lnTo>
                  <a:lnTo>
                    <a:pt x="34" y="10"/>
                  </a:lnTo>
                  <a:lnTo>
                    <a:pt x="34" y="8"/>
                  </a:lnTo>
                  <a:lnTo>
                    <a:pt x="31" y="5"/>
                  </a:lnTo>
                  <a:lnTo>
                    <a:pt x="31" y="2"/>
                  </a:lnTo>
                  <a:lnTo>
                    <a:pt x="29" y="2"/>
                  </a:lnTo>
                  <a:lnTo>
                    <a:pt x="26" y="0"/>
                  </a:lnTo>
                  <a:lnTo>
                    <a:pt x="11" y="0"/>
                  </a:lnTo>
                  <a:lnTo>
                    <a:pt x="8" y="2"/>
                  </a:lnTo>
                  <a:lnTo>
                    <a:pt x="5" y="2"/>
                  </a:lnTo>
                  <a:lnTo>
                    <a:pt x="5" y="5"/>
                  </a:lnTo>
                  <a:lnTo>
                    <a:pt x="3" y="8"/>
                  </a:lnTo>
                  <a:lnTo>
                    <a:pt x="0" y="10"/>
                  </a:lnTo>
                  <a:lnTo>
                    <a:pt x="0" y="23"/>
                  </a:lnTo>
                  <a:lnTo>
                    <a:pt x="3" y="26"/>
                  </a:lnTo>
                  <a:lnTo>
                    <a:pt x="5" y="28"/>
                  </a:lnTo>
                  <a:lnTo>
                    <a:pt x="5" y="31"/>
                  </a:lnTo>
                  <a:lnTo>
                    <a:pt x="8" y="33"/>
                  </a:lnTo>
                  <a:lnTo>
                    <a:pt x="29" y="33"/>
                  </a:lnTo>
                  <a:lnTo>
                    <a:pt x="31" y="31"/>
                  </a:lnTo>
                  <a:lnTo>
                    <a:pt x="31" y="28"/>
                  </a:lnTo>
                  <a:lnTo>
                    <a:pt x="34" y="26"/>
                  </a:lnTo>
                  <a:lnTo>
                    <a:pt x="34" y="23"/>
                  </a:lnTo>
                  <a:lnTo>
                    <a:pt x="36"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18" name="Freeform 170"/>
            <p:cNvSpPr>
              <a:spLocks/>
            </p:cNvSpPr>
            <p:nvPr/>
          </p:nvSpPr>
          <p:spPr bwMode="auto">
            <a:xfrm>
              <a:off x="727" y="3054"/>
              <a:ext cx="36" cy="33"/>
            </a:xfrm>
            <a:custGeom>
              <a:avLst/>
              <a:gdLst/>
              <a:ahLst/>
              <a:cxnLst>
                <a:cxn ang="0">
                  <a:pos x="36" y="15"/>
                </a:cxn>
                <a:cxn ang="0">
                  <a:pos x="36" y="10"/>
                </a:cxn>
                <a:cxn ang="0">
                  <a:pos x="33" y="8"/>
                </a:cxn>
                <a:cxn ang="0">
                  <a:pos x="33" y="5"/>
                </a:cxn>
                <a:cxn ang="0">
                  <a:pos x="31" y="2"/>
                </a:cxn>
                <a:cxn ang="0">
                  <a:pos x="28" y="2"/>
                </a:cxn>
                <a:cxn ang="0">
                  <a:pos x="25" y="0"/>
                </a:cxn>
                <a:cxn ang="0">
                  <a:pos x="13" y="0"/>
                </a:cxn>
                <a:cxn ang="0">
                  <a:pos x="10" y="2"/>
                </a:cxn>
                <a:cxn ang="0">
                  <a:pos x="7" y="2"/>
                </a:cxn>
                <a:cxn ang="0">
                  <a:pos x="5" y="5"/>
                </a:cxn>
                <a:cxn ang="0">
                  <a:pos x="2" y="8"/>
                </a:cxn>
                <a:cxn ang="0">
                  <a:pos x="2" y="10"/>
                </a:cxn>
                <a:cxn ang="0">
                  <a:pos x="0" y="13"/>
                </a:cxn>
                <a:cxn ang="0">
                  <a:pos x="0" y="20"/>
                </a:cxn>
                <a:cxn ang="0">
                  <a:pos x="2" y="23"/>
                </a:cxn>
                <a:cxn ang="0">
                  <a:pos x="2" y="26"/>
                </a:cxn>
                <a:cxn ang="0">
                  <a:pos x="5" y="28"/>
                </a:cxn>
                <a:cxn ang="0">
                  <a:pos x="7" y="31"/>
                </a:cxn>
                <a:cxn ang="0">
                  <a:pos x="10" y="33"/>
                </a:cxn>
                <a:cxn ang="0">
                  <a:pos x="28" y="33"/>
                </a:cxn>
                <a:cxn ang="0">
                  <a:pos x="31" y="31"/>
                </a:cxn>
                <a:cxn ang="0">
                  <a:pos x="33" y="28"/>
                </a:cxn>
                <a:cxn ang="0">
                  <a:pos x="33" y="26"/>
                </a:cxn>
                <a:cxn ang="0">
                  <a:pos x="36" y="23"/>
                </a:cxn>
                <a:cxn ang="0">
                  <a:pos x="36" y="20"/>
                </a:cxn>
                <a:cxn ang="0">
                  <a:pos x="36" y="15"/>
                </a:cxn>
              </a:cxnLst>
              <a:rect l="0" t="0" r="r" b="b"/>
              <a:pathLst>
                <a:path w="36" h="33">
                  <a:moveTo>
                    <a:pt x="36" y="15"/>
                  </a:moveTo>
                  <a:lnTo>
                    <a:pt x="36" y="10"/>
                  </a:lnTo>
                  <a:lnTo>
                    <a:pt x="33" y="8"/>
                  </a:lnTo>
                  <a:lnTo>
                    <a:pt x="33" y="5"/>
                  </a:lnTo>
                  <a:lnTo>
                    <a:pt x="31" y="2"/>
                  </a:lnTo>
                  <a:lnTo>
                    <a:pt x="28" y="2"/>
                  </a:lnTo>
                  <a:lnTo>
                    <a:pt x="25" y="0"/>
                  </a:lnTo>
                  <a:lnTo>
                    <a:pt x="13" y="0"/>
                  </a:lnTo>
                  <a:lnTo>
                    <a:pt x="10" y="2"/>
                  </a:lnTo>
                  <a:lnTo>
                    <a:pt x="7" y="2"/>
                  </a:lnTo>
                  <a:lnTo>
                    <a:pt x="5" y="5"/>
                  </a:lnTo>
                  <a:lnTo>
                    <a:pt x="2" y="8"/>
                  </a:lnTo>
                  <a:lnTo>
                    <a:pt x="2" y="10"/>
                  </a:lnTo>
                  <a:lnTo>
                    <a:pt x="0" y="13"/>
                  </a:lnTo>
                  <a:lnTo>
                    <a:pt x="0" y="20"/>
                  </a:lnTo>
                  <a:lnTo>
                    <a:pt x="2" y="23"/>
                  </a:lnTo>
                  <a:lnTo>
                    <a:pt x="2" y="26"/>
                  </a:lnTo>
                  <a:lnTo>
                    <a:pt x="5" y="28"/>
                  </a:lnTo>
                  <a:lnTo>
                    <a:pt x="7" y="31"/>
                  </a:lnTo>
                  <a:lnTo>
                    <a:pt x="10" y="33"/>
                  </a:lnTo>
                  <a:lnTo>
                    <a:pt x="28" y="33"/>
                  </a:lnTo>
                  <a:lnTo>
                    <a:pt x="31" y="31"/>
                  </a:lnTo>
                  <a:lnTo>
                    <a:pt x="33" y="28"/>
                  </a:lnTo>
                  <a:lnTo>
                    <a:pt x="33" y="26"/>
                  </a:lnTo>
                  <a:lnTo>
                    <a:pt x="36" y="23"/>
                  </a:lnTo>
                  <a:lnTo>
                    <a:pt x="36"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19" name="Freeform 171"/>
            <p:cNvSpPr>
              <a:spLocks/>
            </p:cNvSpPr>
            <p:nvPr/>
          </p:nvSpPr>
          <p:spPr bwMode="auto">
            <a:xfrm>
              <a:off x="812" y="3054"/>
              <a:ext cx="33" cy="33"/>
            </a:xfrm>
            <a:custGeom>
              <a:avLst/>
              <a:gdLst/>
              <a:ahLst/>
              <a:cxnLst>
                <a:cxn ang="0">
                  <a:pos x="33" y="15"/>
                </a:cxn>
                <a:cxn ang="0">
                  <a:pos x="33" y="10"/>
                </a:cxn>
                <a:cxn ang="0">
                  <a:pos x="30" y="8"/>
                </a:cxn>
                <a:cxn ang="0">
                  <a:pos x="30" y="5"/>
                </a:cxn>
                <a:cxn ang="0">
                  <a:pos x="28" y="2"/>
                </a:cxn>
                <a:cxn ang="0">
                  <a:pos x="25" y="2"/>
                </a:cxn>
                <a:cxn ang="0">
                  <a:pos x="23" y="0"/>
                </a:cxn>
                <a:cxn ang="0">
                  <a:pos x="10" y="0"/>
                </a:cxn>
                <a:cxn ang="0">
                  <a:pos x="7" y="2"/>
                </a:cxn>
                <a:cxn ang="0">
                  <a:pos x="5" y="2"/>
                </a:cxn>
                <a:cxn ang="0">
                  <a:pos x="2" y="5"/>
                </a:cxn>
                <a:cxn ang="0">
                  <a:pos x="0" y="8"/>
                </a:cxn>
                <a:cxn ang="0">
                  <a:pos x="0" y="26"/>
                </a:cxn>
                <a:cxn ang="0">
                  <a:pos x="2" y="28"/>
                </a:cxn>
                <a:cxn ang="0">
                  <a:pos x="5" y="31"/>
                </a:cxn>
                <a:cxn ang="0">
                  <a:pos x="7" y="33"/>
                </a:cxn>
                <a:cxn ang="0">
                  <a:pos x="25" y="33"/>
                </a:cxn>
                <a:cxn ang="0">
                  <a:pos x="28" y="31"/>
                </a:cxn>
                <a:cxn ang="0">
                  <a:pos x="30" y="28"/>
                </a:cxn>
                <a:cxn ang="0">
                  <a:pos x="30" y="26"/>
                </a:cxn>
                <a:cxn ang="0">
                  <a:pos x="33" y="23"/>
                </a:cxn>
                <a:cxn ang="0">
                  <a:pos x="33" y="20"/>
                </a:cxn>
                <a:cxn ang="0">
                  <a:pos x="33" y="15"/>
                </a:cxn>
              </a:cxnLst>
              <a:rect l="0" t="0" r="r" b="b"/>
              <a:pathLst>
                <a:path w="33" h="33">
                  <a:moveTo>
                    <a:pt x="33" y="15"/>
                  </a:moveTo>
                  <a:lnTo>
                    <a:pt x="33" y="10"/>
                  </a:lnTo>
                  <a:lnTo>
                    <a:pt x="30" y="8"/>
                  </a:lnTo>
                  <a:lnTo>
                    <a:pt x="30" y="5"/>
                  </a:lnTo>
                  <a:lnTo>
                    <a:pt x="28" y="2"/>
                  </a:lnTo>
                  <a:lnTo>
                    <a:pt x="25" y="2"/>
                  </a:lnTo>
                  <a:lnTo>
                    <a:pt x="23" y="0"/>
                  </a:lnTo>
                  <a:lnTo>
                    <a:pt x="10" y="0"/>
                  </a:lnTo>
                  <a:lnTo>
                    <a:pt x="7" y="2"/>
                  </a:lnTo>
                  <a:lnTo>
                    <a:pt x="5" y="2"/>
                  </a:lnTo>
                  <a:lnTo>
                    <a:pt x="2" y="5"/>
                  </a:lnTo>
                  <a:lnTo>
                    <a:pt x="0" y="8"/>
                  </a:lnTo>
                  <a:lnTo>
                    <a:pt x="0" y="26"/>
                  </a:lnTo>
                  <a:lnTo>
                    <a:pt x="2" y="28"/>
                  </a:lnTo>
                  <a:lnTo>
                    <a:pt x="5" y="31"/>
                  </a:lnTo>
                  <a:lnTo>
                    <a:pt x="7" y="33"/>
                  </a:lnTo>
                  <a:lnTo>
                    <a:pt x="25" y="33"/>
                  </a:lnTo>
                  <a:lnTo>
                    <a:pt x="28" y="31"/>
                  </a:lnTo>
                  <a:lnTo>
                    <a:pt x="30" y="28"/>
                  </a:lnTo>
                  <a:lnTo>
                    <a:pt x="30" y="26"/>
                  </a:lnTo>
                  <a:lnTo>
                    <a:pt x="33" y="23"/>
                  </a:lnTo>
                  <a:lnTo>
                    <a:pt x="33" y="20"/>
                  </a:lnTo>
                  <a:lnTo>
                    <a:pt x="33"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20" name="Rectangle 172"/>
            <p:cNvSpPr>
              <a:spLocks noChangeArrowheads="1"/>
            </p:cNvSpPr>
            <p:nvPr/>
          </p:nvSpPr>
          <p:spPr bwMode="auto">
            <a:xfrm>
              <a:off x="644" y="3126"/>
              <a:ext cx="36" cy="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21" name="Rectangle 173"/>
            <p:cNvSpPr>
              <a:spLocks noChangeArrowheads="1"/>
            </p:cNvSpPr>
            <p:nvPr/>
          </p:nvSpPr>
          <p:spPr bwMode="auto">
            <a:xfrm>
              <a:off x="727" y="3126"/>
              <a:ext cx="36" cy="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22" name="Rectangle 174"/>
            <p:cNvSpPr>
              <a:spLocks noChangeArrowheads="1"/>
            </p:cNvSpPr>
            <p:nvPr/>
          </p:nvSpPr>
          <p:spPr bwMode="auto">
            <a:xfrm>
              <a:off x="812" y="3126"/>
              <a:ext cx="33" cy="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25" name="Freeform 177"/>
            <p:cNvSpPr>
              <a:spLocks/>
            </p:cNvSpPr>
            <p:nvPr/>
          </p:nvSpPr>
          <p:spPr bwMode="auto">
            <a:xfrm>
              <a:off x="516" y="2125"/>
              <a:ext cx="36" cy="36"/>
            </a:xfrm>
            <a:custGeom>
              <a:avLst/>
              <a:gdLst/>
              <a:ahLst/>
              <a:cxnLst>
                <a:cxn ang="0">
                  <a:pos x="36" y="15"/>
                </a:cxn>
                <a:cxn ang="0">
                  <a:pos x="36" y="10"/>
                </a:cxn>
                <a:cxn ang="0">
                  <a:pos x="33" y="7"/>
                </a:cxn>
                <a:cxn ang="0">
                  <a:pos x="31" y="5"/>
                </a:cxn>
                <a:cxn ang="0">
                  <a:pos x="31" y="2"/>
                </a:cxn>
                <a:cxn ang="0">
                  <a:pos x="28" y="2"/>
                </a:cxn>
                <a:cxn ang="0">
                  <a:pos x="25" y="0"/>
                </a:cxn>
                <a:cxn ang="0">
                  <a:pos x="10" y="0"/>
                </a:cxn>
                <a:cxn ang="0">
                  <a:pos x="7" y="2"/>
                </a:cxn>
                <a:cxn ang="0">
                  <a:pos x="5" y="2"/>
                </a:cxn>
                <a:cxn ang="0">
                  <a:pos x="5" y="5"/>
                </a:cxn>
                <a:cxn ang="0">
                  <a:pos x="2" y="7"/>
                </a:cxn>
                <a:cxn ang="0">
                  <a:pos x="2" y="10"/>
                </a:cxn>
                <a:cxn ang="0">
                  <a:pos x="0" y="13"/>
                </a:cxn>
                <a:cxn ang="0">
                  <a:pos x="0" y="20"/>
                </a:cxn>
                <a:cxn ang="0">
                  <a:pos x="2" y="23"/>
                </a:cxn>
                <a:cxn ang="0">
                  <a:pos x="2" y="26"/>
                </a:cxn>
                <a:cxn ang="0">
                  <a:pos x="5" y="28"/>
                </a:cxn>
                <a:cxn ang="0">
                  <a:pos x="5" y="31"/>
                </a:cxn>
                <a:cxn ang="0">
                  <a:pos x="7" y="33"/>
                </a:cxn>
                <a:cxn ang="0">
                  <a:pos x="15" y="33"/>
                </a:cxn>
                <a:cxn ang="0">
                  <a:pos x="18" y="36"/>
                </a:cxn>
                <a:cxn ang="0">
                  <a:pos x="20" y="33"/>
                </a:cxn>
                <a:cxn ang="0">
                  <a:pos x="28" y="33"/>
                </a:cxn>
                <a:cxn ang="0">
                  <a:pos x="31" y="31"/>
                </a:cxn>
                <a:cxn ang="0">
                  <a:pos x="31" y="28"/>
                </a:cxn>
                <a:cxn ang="0">
                  <a:pos x="33" y="26"/>
                </a:cxn>
                <a:cxn ang="0">
                  <a:pos x="36" y="23"/>
                </a:cxn>
                <a:cxn ang="0">
                  <a:pos x="36" y="20"/>
                </a:cxn>
                <a:cxn ang="0">
                  <a:pos x="36" y="15"/>
                </a:cxn>
              </a:cxnLst>
              <a:rect l="0" t="0" r="r" b="b"/>
              <a:pathLst>
                <a:path w="36" h="36">
                  <a:moveTo>
                    <a:pt x="36" y="15"/>
                  </a:moveTo>
                  <a:lnTo>
                    <a:pt x="36" y="10"/>
                  </a:lnTo>
                  <a:lnTo>
                    <a:pt x="33" y="7"/>
                  </a:lnTo>
                  <a:lnTo>
                    <a:pt x="31" y="5"/>
                  </a:lnTo>
                  <a:lnTo>
                    <a:pt x="31" y="2"/>
                  </a:lnTo>
                  <a:lnTo>
                    <a:pt x="28" y="2"/>
                  </a:lnTo>
                  <a:lnTo>
                    <a:pt x="25" y="0"/>
                  </a:lnTo>
                  <a:lnTo>
                    <a:pt x="10" y="0"/>
                  </a:lnTo>
                  <a:lnTo>
                    <a:pt x="7" y="2"/>
                  </a:lnTo>
                  <a:lnTo>
                    <a:pt x="5" y="2"/>
                  </a:lnTo>
                  <a:lnTo>
                    <a:pt x="5" y="5"/>
                  </a:lnTo>
                  <a:lnTo>
                    <a:pt x="2" y="7"/>
                  </a:lnTo>
                  <a:lnTo>
                    <a:pt x="2" y="10"/>
                  </a:lnTo>
                  <a:lnTo>
                    <a:pt x="0" y="13"/>
                  </a:lnTo>
                  <a:lnTo>
                    <a:pt x="0" y="20"/>
                  </a:lnTo>
                  <a:lnTo>
                    <a:pt x="2" y="23"/>
                  </a:lnTo>
                  <a:lnTo>
                    <a:pt x="2" y="26"/>
                  </a:lnTo>
                  <a:lnTo>
                    <a:pt x="5" y="28"/>
                  </a:lnTo>
                  <a:lnTo>
                    <a:pt x="5" y="31"/>
                  </a:lnTo>
                  <a:lnTo>
                    <a:pt x="7" y="33"/>
                  </a:lnTo>
                  <a:lnTo>
                    <a:pt x="15" y="33"/>
                  </a:lnTo>
                  <a:lnTo>
                    <a:pt x="18" y="36"/>
                  </a:lnTo>
                  <a:lnTo>
                    <a:pt x="20" y="33"/>
                  </a:lnTo>
                  <a:lnTo>
                    <a:pt x="28" y="33"/>
                  </a:lnTo>
                  <a:lnTo>
                    <a:pt x="31" y="31"/>
                  </a:lnTo>
                  <a:lnTo>
                    <a:pt x="31" y="28"/>
                  </a:lnTo>
                  <a:lnTo>
                    <a:pt x="33" y="26"/>
                  </a:lnTo>
                  <a:lnTo>
                    <a:pt x="36" y="23"/>
                  </a:lnTo>
                  <a:lnTo>
                    <a:pt x="36"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26" name="Freeform 178"/>
            <p:cNvSpPr>
              <a:spLocks/>
            </p:cNvSpPr>
            <p:nvPr/>
          </p:nvSpPr>
          <p:spPr bwMode="auto">
            <a:xfrm>
              <a:off x="1262" y="2329"/>
              <a:ext cx="36" cy="33"/>
            </a:xfrm>
            <a:custGeom>
              <a:avLst/>
              <a:gdLst/>
              <a:ahLst/>
              <a:cxnLst>
                <a:cxn ang="0">
                  <a:pos x="36" y="15"/>
                </a:cxn>
                <a:cxn ang="0">
                  <a:pos x="36" y="10"/>
                </a:cxn>
                <a:cxn ang="0">
                  <a:pos x="33" y="7"/>
                </a:cxn>
                <a:cxn ang="0">
                  <a:pos x="31" y="5"/>
                </a:cxn>
                <a:cxn ang="0">
                  <a:pos x="31" y="2"/>
                </a:cxn>
                <a:cxn ang="0">
                  <a:pos x="28" y="2"/>
                </a:cxn>
                <a:cxn ang="0">
                  <a:pos x="26" y="0"/>
                </a:cxn>
                <a:cxn ang="0">
                  <a:pos x="13" y="0"/>
                </a:cxn>
                <a:cxn ang="0">
                  <a:pos x="10" y="2"/>
                </a:cxn>
                <a:cxn ang="0">
                  <a:pos x="8" y="2"/>
                </a:cxn>
                <a:cxn ang="0">
                  <a:pos x="5" y="5"/>
                </a:cxn>
                <a:cxn ang="0">
                  <a:pos x="3" y="7"/>
                </a:cxn>
                <a:cxn ang="0">
                  <a:pos x="3" y="10"/>
                </a:cxn>
                <a:cxn ang="0">
                  <a:pos x="0" y="12"/>
                </a:cxn>
                <a:cxn ang="0">
                  <a:pos x="0" y="20"/>
                </a:cxn>
                <a:cxn ang="0">
                  <a:pos x="3" y="23"/>
                </a:cxn>
                <a:cxn ang="0">
                  <a:pos x="3" y="25"/>
                </a:cxn>
                <a:cxn ang="0">
                  <a:pos x="5" y="28"/>
                </a:cxn>
                <a:cxn ang="0">
                  <a:pos x="8" y="31"/>
                </a:cxn>
                <a:cxn ang="0">
                  <a:pos x="10" y="33"/>
                </a:cxn>
                <a:cxn ang="0">
                  <a:pos x="28" y="33"/>
                </a:cxn>
                <a:cxn ang="0">
                  <a:pos x="31" y="31"/>
                </a:cxn>
                <a:cxn ang="0">
                  <a:pos x="31" y="28"/>
                </a:cxn>
                <a:cxn ang="0">
                  <a:pos x="33" y="25"/>
                </a:cxn>
                <a:cxn ang="0">
                  <a:pos x="36" y="23"/>
                </a:cxn>
                <a:cxn ang="0">
                  <a:pos x="36" y="20"/>
                </a:cxn>
                <a:cxn ang="0">
                  <a:pos x="36" y="15"/>
                </a:cxn>
              </a:cxnLst>
              <a:rect l="0" t="0" r="r" b="b"/>
              <a:pathLst>
                <a:path w="36" h="33">
                  <a:moveTo>
                    <a:pt x="36" y="15"/>
                  </a:moveTo>
                  <a:lnTo>
                    <a:pt x="36" y="10"/>
                  </a:lnTo>
                  <a:lnTo>
                    <a:pt x="33" y="7"/>
                  </a:lnTo>
                  <a:lnTo>
                    <a:pt x="31" y="5"/>
                  </a:lnTo>
                  <a:lnTo>
                    <a:pt x="31" y="2"/>
                  </a:lnTo>
                  <a:lnTo>
                    <a:pt x="28" y="2"/>
                  </a:lnTo>
                  <a:lnTo>
                    <a:pt x="26" y="0"/>
                  </a:lnTo>
                  <a:lnTo>
                    <a:pt x="13" y="0"/>
                  </a:lnTo>
                  <a:lnTo>
                    <a:pt x="10" y="2"/>
                  </a:lnTo>
                  <a:lnTo>
                    <a:pt x="8" y="2"/>
                  </a:lnTo>
                  <a:lnTo>
                    <a:pt x="5" y="5"/>
                  </a:lnTo>
                  <a:lnTo>
                    <a:pt x="3" y="7"/>
                  </a:lnTo>
                  <a:lnTo>
                    <a:pt x="3" y="10"/>
                  </a:lnTo>
                  <a:lnTo>
                    <a:pt x="0" y="12"/>
                  </a:lnTo>
                  <a:lnTo>
                    <a:pt x="0" y="20"/>
                  </a:lnTo>
                  <a:lnTo>
                    <a:pt x="3" y="23"/>
                  </a:lnTo>
                  <a:lnTo>
                    <a:pt x="3" y="25"/>
                  </a:lnTo>
                  <a:lnTo>
                    <a:pt x="5" y="28"/>
                  </a:lnTo>
                  <a:lnTo>
                    <a:pt x="8" y="31"/>
                  </a:lnTo>
                  <a:lnTo>
                    <a:pt x="10" y="33"/>
                  </a:lnTo>
                  <a:lnTo>
                    <a:pt x="28" y="33"/>
                  </a:lnTo>
                  <a:lnTo>
                    <a:pt x="31" y="31"/>
                  </a:lnTo>
                  <a:lnTo>
                    <a:pt x="31" y="28"/>
                  </a:lnTo>
                  <a:lnTo>
                    <a:pt x="33" y="25"/>
                  </a:lnTo>
                  <a:lnTo>
                    <a:pt x="36" y="23"/>
                  </a:lnTo>
                  <a:lnTo>
                    <a:pt x="36"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27" name="Freeform 179"/>
            <p:cNvSpPr>
              <a:spLocks/>
            </p:cNvSpPr>
            <p:nvPr/>
          </p:nvSpPr>
          <p:spPr bwMode="auto">
            <a:xfrm>
              <a:off x="1810" y="2352"/>
              <a:ext cx="34" cy="36"/>
            </a:xfrm>
            <a:custGeom>
              <a:avLst/>
              <a:gdLst/>
              <a:ahLst/>
              <a:cxnLst>
                <a:cxn ang="0">
                  <a:pos x="34" y="18"/>
                </a:cxn>
                <a:cxn ang="0">
                  <a:pos x="34" y="13"/>
                </a:cxn>
                <a:cxn ang="0">
                  <a:pos x="31" y="10"/>
                </a:cxn>
                <a:cxn ang="0">
                  <a:pos x="31" y="8"/>
                </a:cxn>
                <a:cxn ang="0">
                  <a:pos x="28" y="5"/>
                </a:cxn>
                <a:cxn ang="0">
                  <a:pos x="26" y="2"/>
                </a:cxn>
                <a:cxn ang="0">
                  <a:pos x="23" y="2"/>
                </a:cxn>
                <a:cxn ang="0">
                  <a:pos x="21" y="0"/>
                </a:cxn>
                <a:cxn ang="0">
                  <a:pos x="13" y="0"/>
                </a:cxn>
                <a:cxn ang="0">
                  <a:pos x="10" y="2"/>
                </a:cxn>
                <a:cxn ang="0">
                  <a:pos x="8" y="2"/>
                </a:cxn>
                <a:cxn ang="0">
                  <a:pos x="5" y="5"/>
                </a:cxn>
                <a:cxn ang="0">
                  <a:pos x="3" y="8"/>
                </a:cxn>
                <a:cxn ang="0">
                  <a:pos x="0" y="10"/>
                </a:cxn>
                <a:cxn ang="0">
                  <a:pos x="0" y="28"/>
                </a:cxn>
                <a:cxn ang="0">
                  <a:pos x="3" y="31"/>
                </a:cxn>
                <a:cxn ang="0">
                  <a:pos x="5" y="33"/>
                </a:cxn>
                <a:cxn ang="0">
                  <a:pos x="8" y="33"/>
                </a:cxn>
                <a:cxn ang="0">
                  <a:pos x="10" y="36"/>
                </a:cxn>
                <a:cxn ang="0">
                  <a:pos x="23" y="36"/>
                </a:cxn>
                <a:cxn ang="0">
                  <a:pos x="26" y="33"/>
                </a:cxn>
                <a:cxn ang="0">
                  <a:pos x="28" y="33"/>
                </a:cxn>
                <a:cxn ang="0">
                  <a:pos x="31" y="31"/>
                </a:cxn>
                <a:cxn ang="0">
                  <a:pos x="31" y="28"/>
                </a:cxn>
                <a:cxn ang="0">
                  <a:pos x="34" y="26"/>
                </a:cxn>
                <a:cxn ang="0">
                  <a:pos x="34" y="23"/>
                </a:cxn>
                <a:cxn ang="0">
                  <a:pos x="34" y="18"/>
                </a:cxn>
              </a:cxnLst>
              <a:rect l="0" t="0" r="r" b="b"/>
              <a:pathLst>
                <a:path w="34" h="36">
                  <a:moveTo>
                    <a:pt x="34" y="18"/>
                  </a:moveTo>
                  <a:lnTo>
                    <a:pt x="34" y="13"/>
                  </a:lnTo>
                  <a:lnTo>
                    <a:pt x="31" y="10"/>
                  </a:lnTo>
                  <a:lnTo>
                    <a:pt x="31" y="8"/>
                  </a:lnTo>
                  <a:lnTo>
                    <a:pt x="28" y="5"/>
                  </a:lnTo>
                  <a:lnTo>
                    <a:pt x="26" y="2"/>
                  </a:lnTo>
                  <a:lnTo>
                    <a:pt x="23" y="2"/>
                  </a:lnTo>
                  <a:lnTo>
                    <a:pt x="21" y="0"/>
                  </a:lnTo>
                  <a:lnTo>
                    <a:pt x="13" y="0"/>
                  </a:lnTo>
                  <a:lnTo>
                    <a:pt x="10" y="2"/>
                  </a:lnTo>
                  <a:lnTo>
                    <a:pt x="8" y="2"/>
                  </a:lnTo>
                  <a:lnTo>
                    <a:pt x="5" y="5"/>
                  </a:lnTo>
                  <a:lnTo>
                    <a:pt x="3" y="8"/>
                  </a:lnTo>
                  <a:lnTo>
                    <a:pt x="0" y="10"/>
                  </a:lnTo>
                  <a:lnTo>
                    <a:pt x="0" y="28"/>
                  </a:lnTo>
                  <a:lnTo>
                    <a:pt x="3" y="31"/>
                  </a:lnTo>
                  <a:lnTo>
                    <a:pt x="5" y="33"/>
                  </a:lnTo>
                  <a:lnTo>
                    <a:pt x="8" y="33"/>
                  </a:lnTo>
                  <a:lnTo>
                    <a:pt x="10" y="36"/>
                  </a:lnTo>
                  <a:lnTo>
                    <a:pt x="23" y="36"/>
                  </a:lnTo>
                  <a:lnTo>
                    <a:pt x="26" y="33"/>
                  </a:lnTo>
                  <a:lnTo>
                    <a:pt x="28" y="33"/>
                  </a:lnTo>
                  <a:lnTo>
                    <a:pt x="31" y="31"/>
                  </a:lnTo>
                  <a:lnTo>
                    <a:pt x="31" y="28"/>
                  </a:lnTo>
                  <a:lnTo>
                    <a:pt x="34" y="26"/>
                  </a:lnTo>
                  <a:lnTo>
                    <a:pt x="34" y="23"/>
                  </a:lnTo>
                  <a:lnTo>
                    <a:pt x="34" y="18"/>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28" name="Freeform 180"/>
            <p:cNvSpPr>
              <a:spLocks/>
            </p:cNvSpPr>
            <p:nvPr/>
          </p:nvSpPr>
          <p:spPr bwMode="auto">
            <a:xfrm>
              <a:off x="2345" y="2486"/>
              <a:ext cx="34" cy="36"/>
            </a:xfrm>
            <a:custGeom>
              <a:avLst/>
              <a:gdLst/>
              <a:ahLst/>
              <a:cxnLst>
                <a:cxn ang="0">
                  <a:pos x="34" y="18"/>
                </a:cxn>
                <a:cxn ang="0">
                  <a:pos x="34" y="10"/>
                </a:cxn>
                <a:cxn ang="0">
                  <a:pos x="31" y="8"/>
                </a:cxn>
                <a:cxn ang="0">
                  <a:pos x="29" y="5"/>
                </a:cxn>
                <a:cxn ang="0">
                  <a:pos x="26" y="3"/>
                </a:cxn>
                <a:cxn ang="0">
                  <a:pos x="24" y="3"/>
                </a:cxn>
                <a:cxn ang="0">
                  <a:pos x="21" y="0"/>
                </a:cxn>
                <a:cxn ang="0">
                  <a:pos x="13" y="0"/>
                </a:cxn>
                <a:cxn ang="0">
                  <a:pos x="11" y="3"/>
                </a:cxn>
                <a:cxn ang="0">
                  <a:pos x="8" y="3"/>
                </a:cxn>
                <a:cxn ang="0">
                  <a:pos x="6" y="5"/>
                </a:cxn>
                <a:cxn ang="0">
                  <a:pos x="3" y="8"/>
                </a:cxn>
                <a:cxn ang="0">
                  <a:pos x="3" y="10"/>
                </a:cxn>
                <a:cxn ang="0">
                  <a:pos x="0" y="13"/>
                </a:cxn>
                <a:cxn ang="0">
                  <a:pos x="0" y="26"/>
                </a:cxn>
                <a:cxn ang="0">
                  <a:pos x="3" y="28"/>
                </a:cxn>
                <a:cxn ang="0">
                  <a:pos x="3" y="31"/>
                </a:cxn>
                <a:cxn ang="0">
                  <a:pos x="6" y="34"/>
                </a:cxn>
                <a:cxn ang="0">
                  <a:pos x="8" y="34"/>
                </a:cxn>
                <a:cxn ang="0">
                  <a:pos x="11" y="36"/>
                </a:cxn>
                <a:cxn ang="0">
                  <a:pos x="24" y="36"/>
                </a:cxn>
                <a:cxn ang="0">
                  <a:pos x="26" y="34"/>
                </a:cxn>
                <a:cxn ang="0">
                  <a:pos x="29" y="34"/>
                </a:cxn>
                <a:cxn ang="0">
                  <a:pos x="31" y="31"/>
                </a:cxn>
                <a:cxn ang="0">
                  <a:pos x="34" y="28"/>
                </a:cxn>
                <a:cxn ang="0">
                  <a:pos x="34" y="23"/>
                </a:cxn>
                <a:cxn ang="0">
                  <a:pos x="34" y="18"/>
                </a:cxn>
              </a:cxnLst>
              <a:rect l="0" t="0" r="r" b="b"/>
              <a:pathLst>
                <a:path w="34" h="36">
                  <a:moveTo>
                    <a:pt x="34" y="18"/>
                  </a:moveTo>
                  <a:lnTo>
                    <a:pt x="34" y="10"/>
                  </a:lnTo>
                  <a:lnTo>
                    <a:pt x="31" y="8"/>
                  </a:lnTo>
                  <a:lnTo>
                    <a:pt x="29" y="5"/>
                  </a:lnTo>
                  <a:lnTo>
                    <a:pt x="26" y="3"/>
                  </a:lnTo>
                  <a:lnTo>
                    <a:pt x="24" y="3"/>
                  </a:lnTo>
                  <a:lnTo>
                    <a:pt x="21" y="0"/>
                  </a:lnTo>
                  <a:lnTo>
                    <a:pt x="13" y="0"/>
                  </a:lnTo>
                  <a:lnTo>
                    <a:pt x="11" y="3"/>
                  </a:lnTo>
                  <a:lnTo>
                    <a:pt x="8" y="3"/>
                  </a:lnTo>
                  <a:lnTo>
                    <a:pt x="6" y="5"/>
                  </a:lnTo>
                  <a:lnTo>
                    <a:pt x="3" y="8"/>
                  </a:lnTo>
                  <a:lnTo>
                    <a:pt x="3" y="10"/>
                  </a:lnTo>
                  <a:lnTo>
                    <a:pt x="0" y="13"/>
                  </a:lnTo>
                  <a:lnTo>
                    <a:pt x="0" y="26"/>
                  </a:lnTo>
                  <a:lnTo>
                    <a:pt x="3" y="28"/>
                  </a:lnTo>
                  <a:lnTo>
                    <a:pt x="3" y="31"/>
                  </a:lnTo>
                  <a:lnTo>
                    <a:pt x="6" y="34"/>
                  </a:lnTo>
                  <a:lnTo>
                    <a:pt x="8" y="34"/>
                  </a:lnTo>
                  <a:lnTo>
                    <a:pt x="11" y="36"/>
                  </a:lnTo>
                  <a:lnTo>
                    <a:pt x="24" y="36"/>
                  </a:lnTo>
                  <a:lnTo>
                    <a:pt x="26" y="34"/>
                  </a:lnTo>
                  <a:lnTo>
                    <a:pt x="29" y="34"/>
                  </a:lnTo>
                  <a:lnTo>
                    <a:pt x="31" y="31"/>
                  </a:lnTo>
                  <a:lnTo>
                    <a:pt x="34" y="28"/>
                  </a:lnTo>
                  <a:lnTo>
                    <a:pt x="34" y="23"/>
                  </a:lnTo>
                  <a:lnTo>
                    <a:pt x="34" y="18"/>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29" name="Rectangle 181"/>
            <p:cNvSpPr>
              <a:spLocks noChangeArrowheads="1"/>
            </p:cNvSpPr>
            <p:nvPr/>
          </p:nvSpPr>
          <p:spPr bwMode="auto">
            <a:xfrm>
              <a:off x="516" y="2073"/>
              <a:ext cx="36"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30" name="Rectangle 182"/>
            <p:cNvSpPr>
              <a:spLocks noChangeArrowheads="1"/>
            </p:cNvSpPr>
            <p:nvPr/>
          </p:nvSpPr>
          <p:spPr bwMode="auto">
            <a:xfrm>
              <a:off x="1262" y="2414"/>
              <a:ext cx="36"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31" name="Rectangle 183"/>
            <p:cNvSpPr>
              <a:spLocks noChangeArrowheads="1"/>
            </p:cNvSpPr>
            <p:nvPr/>
          </p:nvSpPr>
          <p:spPr bwMode="auto">
            <a:xfrm>
              <a:off x="1810" y="2517"/>
              <a:ext cx="34"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32" name="Rectangle 184"/>
            <p:cNvSpPr>
              <a:spLocks noChangeArrowheads="1"/>
            </p:cNvSpPr>
            <p:nvPr/>
          </p:nvSpPr>
          <p:spPr bwMode="auto">
            <a:xfrm>
              <a:off x="2345" y="2633"/>
              <a:ext cx="34"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33" name="Line 185"/>
            <p:cNvSpPr>
              <a:spLocks noChangeShapeType="1"/>
            </p:cNvSpPr>
            <p:nvPr/>
          </p:nvSpPr>
          <p:spPr bwMode="auto">
            <a:xfrm>
              <a:off x="534" y="2176"/>
              <a:ext cx="1829" cy="320"/>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34" name="Line 186"/>
            <p:cNvSpPr>
              <a:spLocks noChangeShapeType="1"/>
            </p:cNvSpPr>
            <p:nvPr/>
          </p:nvSpPr>
          <p:spPr bwMode="auto">
            <a:xfrm>
              <a:off x="534" y="2223"/>
              <a:ext cx="1829" cy="45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35" name="Rectangle 187"/>
            <p:cNvSpPr>
              <a:spLocks noChangeArrowheads="1"/>
            </p:cNvSpPr>
            <p:nvPr/>
          </p:nvSpPr>
          <p:spPr bwMode="auto">
            <a:xfrm>
              <a:off x="513" y="1627"/>
              <a:ext cx="2283" cy="17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5038" name="Group 190"/>
          <p:cNvGrpSpPr>
            <a:grpSpLocks noChangeAspect="1"/>
          </p:cNvGrpSpPr>
          <p:nvPr/>
        </p:nvGrpSpPr>
        <p:grpSpPr bwMode="auto">
          <a:xfrm>
            <a:off x="4535488" y="2578100"/>
            <a:ext cx="4119562" cy="3297238"/>
            <a:chOff x="2857" y="1624"/>
            <a:chExt cx="2595" cy="2077"/>
          </a:xfrm>
        </p:grpSpPr>
        <p:sp>
          <p:nvSpPr>
            <p:cNvPr id="335037" name="AutoShape 189"/>
            <p:cNvSpPr>
              <a:spLocks noChangeAspect="1" noChangeArrowheads="1" noTextEdit="1"/>
            </p:cNvSpPr>
            <p:nvPr/>
          </p:nvSpPr>
          <p:spPr bwMode="auto">
            <a:xfrm>
              <a:off x="2857" y="1624"/>
              <a:ext cx="2595" cy="20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39" name="Rectangle 191"/>
            <p:cNvSpPr>
              <a:spLocks noChangeArrowheads="1"/>
            </p:cNvSpPr>
            <p:nvPr/>
          </p:nvSpPr>
          <p:spPr bwMode="auto">
            <a:xfrm>
              <a:off x="2857" y="1624"/>
              <a:ext cx="2572" cy="20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40" name="Line 192"/>
            <p:cNvSpPr>
              <a:spLocks noChangeShapeType="1"/>
            </p:cNvSpPr>
            <p:nvPr/>
          </p:nvSpPr>
          <p:spPr bwMode="auto">
            <a:xfrm flipH="1">
              <a:off x="3135" y="3327"/>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41" name="Line 193"/>
            <p:cNvSpPr>
              <a:spLocks noChangeShapeType="1"/>
            </p:cNvSpPr>
            <p:nvPr/>
          </p:nvSpPr>
          <p:spPr bwMode="auto">
            <a:xfrm flipH="1">
              <a:off x="3135" y="2994"/>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42" name="Line 194"/>
            <p:cNvSpPr>
              <a:spLocks noChangeShapeType="1"/>
            </p:cNvSpPr>
            <p:nvPr/>
          </p:nvSpPr>
          <p:spPr bwMode="auto">
            <a:xfrm flipH="1">
              <a:off x="3135" y="2662"/>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43" name="Line 195"/>
            <p:cNvSpPr>
              <a:spLocks noChangeShapeType="1"/>
            </p:cNvSpPr>
            <p:nvPr/>
          </p:nvSpPr>
          <p:spPr bwMode="auto">
            <a:xfrm flipH="1">
              <a:off x="3135" y="2326"/>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44" name="Line 196"/>
            <p:cNvSpPr>
              <a:spLocks noChangeShapeType="1"/>
            </p:cNvSpPr>
            <p:nvPr/>
          </p:nvSpPr>
          <p:spPr bwMode="auto">
            <a:xfrm flipH="1">
              <a:off x="3135" y="1993"/>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45" name="Line 197"/>
            <p:cNvSpPr>
              <a:spLocks noChangeShapeType="1"/>
            </p:cNvSpPr>
            <p:nvPr/>
          </p:nvSpPr>
          <p:spPr bwMode="auto">
            <a:xfrm flipH="1">
              <a:off x="3135" y="1660"/>
              <a:ext cx="21" cy="1"/>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46" name="Rectangle 198"/>
            <p:cNvSpPr>
              <a:spLocks noChangeArrowheads="1"/>
            </p:cNvSpPr>
            <p:nvPr/>
          </p:nvSpPr>
          <p:spPr bwMode="auto">
            <a:xfrm rot="16200000">
              <a:off x="2555" y="2447"/>
              <a:ext cx="766"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rPr>
                <a:t>probability of severe sx</a:t>
              </a:r>
              <a:endParaRPr kumimoji="0" lang="en-US" sz="1800" b="0" i="0" u="none" strike="noStrike" cap="none" normalizeH="0" baseline="0">
                <a:ln>
                  <a:noFill/>
                </a:ln>
                <a:solidFill>
                  <a:schemeClr val="tx1"/>
                </a:solidFill>
                <a:effectLst/>
                <a:latin typeface="Arial" pitchFamily="34" charset="0"/>
              </a:endParaRPr>
            </a:p>
          </p:txBody>
        </p:sp>
        <p:sp>
          <p:nvSpPr>
            <p:cNvPr id="335047" name="Rectangle 199"/>
            <p:cNvSpPr>
              <a:spLocks noChangeArrowheads="1"/>
            </p:cNvSpPr>
            <p:nvPr/>
          </p:nvSpPr>
          <p:spPr bwMode="auto">
            <a:xfrm>
              <a:off x="2983" y="3297"/>
              <a:ext cx="13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0.0</a:t>
              </a:r>
              <a:endParaRPr kumimoji="0" lang="en-US" sz="1800" b="0" i="0" u="none" strike="noStrike" cap="none" normalizeH="0" baseline="0">
                <a:ln>
                  <a:noFill/>
                </a:ln>
                <a:solidFill>
                  <a:schemeClr val="tx1"/>
                </a:solidFill>
                <a:effectLst/>
                <a:latin typeface="Arial" pitchFamily="34" charset="0"/>
              </a:endParaRPr>
            </a:p>
          </p:txBody>
        </p:sp>
        <p:sp>
          <p:nvSpPr>
            <p:cNvPr id="335048" name="Rectangle 200"/>
            <p:cNvSpPr>
              <a:spLocks noChangeArrowheads="1"/>
            </p:cNvSpPr>
            <p:nvPr/>
          </p:nvSpPr>
          <p:spPr bwMode="auto">
            <a:xfrm>
              <a:off x="2983" y="2961"/>
              <a:ext cx="13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0.2</a:t>
              </a:r>
              <a:endParaRPr kumimoji="0" lang="en-US" sz="1800" b="0" i="0" u="none" strike="noStrike" cap="none" normalizeH="0" baseline="0">
                <a:ln>
                  <a:noFill/>
                </a:ln>
                <a:solidFill>
                  <a:schemeClr val="tx1"/>
                </a:solidFill>
                <a:effectLst/>
                <a:latin typeface="Arial" pitchFamily="34" charset="0"/>
              </a:endParaRPr>
            </a:p>
          </p:txBody>
        </p:sp>
        <p:sp>
          <p:nvSpPr>
            <p:cNvPr id="335049" name="Rectangle 201"/>
            <p:cNvSpPr>
              <a:spLocks noChangeArrowheads="1"/>
            </p:cNvSpPr>
            <p:nvPr/>
          </p:nvSpPr>
          <p:spPr bwMode="auto">
            <a:xfrm>
              <a:off x="2983" y="2628"/>
              <a:ext cx="13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0.4</a:t>
              </a:r>
              <a:endParaRPr kumimoji="0" lang="en-US" sz="1800" b="0" i="0" u="none" strike="noStrike" cap="none" normalizeH="0" baseline="0">
                <a:ln>
                  <a:noFill/>
                </a:ln>
                <a:solidFill>
                  <a:schemeClr val="tx1"/>
                </a:solidFill>
                <a:effectLst/>
                <a:latin typeface="Arial" pitchFamily="34" charset="0"/>
              </a:endParaRPr>
            </a:p>
          </p:txBody>
        </p:sp>
        <p:sp>
          <p:nvSpPr>
            <p:cNvPr id="335050" name="Rectangle 202"/>
            <p:cNvSpPr>
              <a:spLocks noChangeArrowheads="1"/>
            </p:cNvSpPr>
            <p:nvPr/>
          </p:nvSpPr>
          <p:spPr bwMode="auto">
            <a:xfrm>
              <a:off x="2983" y="2295"/>
              <a:ext cx="13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0.6</a:t>
              </a:r>
              <a:endParaRPr kumimoji="0" lang="en-US" sz="1800" b="0" i="0" u="none" strike="noStrike" cap="none" normalizeH="0" baseline="0">
                <a:ln>
                  <a:noFill/>
                </a:ln>
                <a:solidFill>
                  <a:schemeClr val="tx1"/>
                </a:solidFill>
                <a:effectLst/>
                <a:latin typeface="Arial" pitchFamily="34" charset="0"/>
              </a:endParaRPr>
            </a:p>
          </p:txBody>
        </p:sp>
        <p:sp>
          <p:nvSpPr>
            <p:cNvPr id="335051" name="Rectangle 203"/>
            <p:cNvSpPr>
              <a:spLocks noChangeArrowheads="1"/>
            </p:cNvSpPr>
            <p:nvPr/>
          </p:nvSpPr>
          <p:spPr bwMode="auto">
            <a:xfrm>
              <a:off x="2983" y="1962"/>
              <a:ext cx="13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0.8</a:t>
              </a:r>
              <a:endParaRPr kumimoji="0" lang="en-US" sz="1800" b="0" i="0" u="none" strike="noStrike" cap="none" normalizeH="0" baseline="0">
                <a:ln>
                  <a:noFill/>
                </a:ln>
                <a:solidFill>
                  <a:schemeClr val="tx1"/>
                </a:solidFill>
                <a:effectLst/>
                <a:latin typeface="Arial" pitchFamily="34" charset="0"/>
              </a:endParaRPr>
            </a:p>
          </p:txBody>
        </p:sp>
        <p:sp>
          <p:nvSpPr>
            <p:cNvPr id="335052" name="Rectangle 204"/>
            <p:cNvSpPr>
              <a:spLocks noChangeArrowheads="1"/>
            </p:cNvSpPr>
            <p:nvPr/>
          </p:nvSpPr>
          <p:spPr bwMode="auto">
            <a:xfrm>
              <a:off x="2983" y="1627"/>
              <a:ext cx="13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1.0</a:t>
              </a:r>
              <a:endParaRPr kumimoji="0" lang="en-US" sz="1800" b="0" i="0" u="none" strike="noStrike" cap="none" normalizeH="0" baseline="0">
                <a:ln>
                  <a:noFill/>
                </a:ln>
                <a:solidFill>
                  <a:schemeClr val="tx1"/>
                </a:solidFill>
                <a:effectLst/>
                <a:latin typeface="Arial" pitchFamily="34" charset="0"/>
              </a:endParaRPr>
            </a:p>
          </p:txBody>
        </p:sp>
        <p:sp>
          <p:nvSpPr>
            <p:cNvPr id="335053" name="Line 205"/>
            <p:cNvSpPr>
              <a:spLocks noChangeShapeType="1"/>
            </p:cNvSpPr>
            <p:nvPr/>
          </p:nvSpPr>
          <p:spPr bwMode="auto">
            <a:xfrm>
              <a:off x="3176"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54" name="Line 206"/>
            <p:cNvSpPr>
              <a:spLocks noChangeShapeType="1"/>
            </p:cNvSpPr>
            <p:nvPr/>
          </p:nvSpPr>
          <p:spPr bwMode="auto">
            <a:xfrm>
              <a:off x="3544"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55" name="Line 207"/>
            <p:cNvSpPr>
              <a:spLocks noChangeShapeType="1"/>
            </p:cNvSpPr>
            <p:nvPr/>
          </p:nvSpPr>
          <p:spPr bwMode="auto">
            <a:xfrm>
              <a:off x="3913"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56" name="Line 208"/>
            <p:cNvSpPr>
              <a:spLocks noChangeShapeType="1"/>
            </p:cNvSpPr>
            <p:nvPr/>
          </p:nvSpPr>
          <p:spPr bwMode="auto">
            <a:xfrm>
              <a:off x="4281"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57" name="Line 209"/>
            <p:cNvSpPr>
              <a:spLocks noChangeShapeType="1"/>
            </p:cNvSpPr>
            <p:nvPr/>
          </p:nvSpPr>
          <p:spPr bwMode="auto">
            <a:xfrm>
              <a:off x="4649"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58" name="Line 210"/>
            <p:cNvSpPr>
              <a:spLocks noChangeShapeType="1"/>
            </p:cNvSpPr>
            <p:nvPr/>
          </p:nvSpPr>
          <p:spPr bwMode="auto">
            <a:xfrm>
              <a:off x="5017"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59" name="Line 211"/>
            <p:cNvSpPr>
              <a:spLocks noChangeShapeType="1"/>
            </p:cNvSpPr>
            <p:nvPr/>
          </p:nvSpPr>
          <p:spPr bwMode="auto">
            <a:xfrm>
              <a:off x="5383" y="3364"/>
              <a:ext cx="1" cy="33"/>
            </a:xfrm>
            <a:prstGeom prst="line">
              <a:avLst/>
            </a:pr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60" name="Rectangle 212"/>
            <p:cNvSpPr>
              <a:spLocks noChangeArrowheads="1"/>
            </p:cNvSpPr>
            <p:nvPr/>
          </p:nvSpPr>
          <p:spPr bwMode="auto">
            <a:xfrm>
              <a:off x="3950" y="3577"/>
              <a:ext cx="656"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rPr>
                <a:t>weeks on treatment</a:t>
              </a:r>
              <a:endParaRPr kumimoji="0" lang="en-US" sz="1800" b="0" i="0" u="none" strike="noStrike" cap="none" normalizeH="0" baseline="0">
                <a:ln>
                  <a:noFill/>
                </a:ln>
                <a:solidFill>
                  <a:schemeClr val="tx1"/>
                </a:solidFill>
                <a:effectLst/>
                <a:latin typeface="Arial" pitchFamily="34" charset="0"/>
              </a:endParaRPr>
            </a:p>
          </p:txBody>
        </p:sp>
        <p:sp>
          <p:nvSpPr>
            <p:cNvPr id="335061" name="Rectangle 213"/>
            <p:cNvSpPr>
              <a:spLocks noChangeArrowheads="1"/>
            </p:cNvSpPr>
            <p:nvPr/>
          </p:nvSpPr>
          <p:spPr bwMode="auto">
            <a:xfrm>
              <a:off x="3140"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335062" name="Rectangle 214"/>
            <p:cNvSpPr>
              <a:spLocks noChangeArrowheads="1"/>
            </p:cNvSpPr>
            <p:nvPr/>
          </p:nvSpPr>
          <p:spPr bwMode="auto">
            <a:xfrm>
              <a:off x="3508"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5063" name="Rectangle 215"/>
            <p:cNvSpPr>
              <a:spLocks noChangeArrowheads="1"/>
            </p:cNvSpPr>
            <p:nvPr/>
          </p:nvSpPr>
          <p:spPr bwMode="auto">
            <a:xfrm>
              <a:off x="3874"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335064" name="Rectangle 216"/>
            <p:cNvSpPr>
              <a:spLocks noChangeArrowheads="1"/>
            </p:cNvSpPr>
            <p:nvPr/>
          </p:nvSpPr>
          <p:spPr bwMode="auto">
            <a:xfrm>
              <a:off x="4242"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3</a:t>
              </a:r>
              <a:endParaRPr kumimoji="0" lang="en-US" sz="1800" b="0" i="0" u="none" strike="noStrike" cap="none" normalizeH="0" baseline="0">
                <a:ln>
                  <a:noFill/>
                </a:ln>
                <a:solidFill>
                  <a:schemeClr val="tx1"/>
                </a:solidFill>
                <a:effectLst/>
                <a:latin typeface="Arial" pitchFamily="34" charset="0"/>
              </a:endParaRPr>
            </a:p>
          </p:txBody>
        </p:sp>
        <p:sp>
          <p:nvSpPr>
            <p:cNvPr id="335065" name="Rectangle 217"/>
            <p:cNvSpPr>
              <a:spLocks noChangeArrowheads="1"/>
            </p:cNvSpPr>
            <p:nvPr/>
          </p:nvSpPr>
          <p:spPr bwMode="auto">
            <a:xfrm>
              <a:off x="4610"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4</a:t>
              </a:r>
              <a:endParaRPr kumimoji="0" lang="en-US" sz="1800" b="0" i="0" u="none" strike="noStrike" cap="none" normalizeH="0" baseline="0">
                <a:ln>
                  <a:noFill/>
                </a:ln>
                <a:solidFill>
                  <a:schemeClr val="tx1"/>
                </a:solidFill>
                <a:effectLst/>
                <a:latin typeface="Arial" pitchFamily="34" charset="0"/>
              </a:endParaRPr>
            </a:p>
          </p:txBody>
        </p:sp>
        <p:sp>
          <p:nvSpPr>
            <p:cNvPr id="335066" name="Rectangle 218"/>
            <p:cNvSpPr>
              <a:spLocks noChangeArrowheads="1"/>
            </p:cNvSpPr>
            <p:nvPr/>
          </p:nvSpPr>
          <p:spPr bwMode="auto">
            <a:xfrm>
              <a:off x="4978"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5</a:t>
              </a:r>
              <a:endParaRPr kumimoji="0" lang="en-US" sz="1800" b="0" i="0" u="none" strike="noStrike" cap="none" normalizeH="0" baseline="0">
                <a:ln>
                  <a:noFill/>
                </a:ln>
                <a:solidFill>
                  <a:schemeClr val="tx1"/>
                </a:solidFill>
                <a:effectLst/>
                <a:latin typeface="Arial" pitchFamily="34" charset="0"/>
              </a:endParaRPr>
            </a:p>
          </p:txBody>
        </p:sp>
        <p:sp>
          <p:nvSpPr>
            <p:cNvPr id="335067" name="Rectangle 219"/>
            <p:cNvSpPr>
              <a:spLocks noChangeArrowheads="1"/>
            </p:cNvSpPr>
            <p:nvPr/>
          </p:nvSpPr>
          <p:spPr bwMode="auto">
            <a:xfrm>
              <a:off x="5347" y="3436"/>
              <a:ext cx="7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6</a:t>
              </a:r>
              <a:endParaRPr kumimoji="0" lang="en-US" sz="1800" b="0" i="0" u="none" strike="noStrike" cap="none" normalizeH="0" baseline="0">
                <a:ln>
                  <a:noFill/>
                </a:ln>
                <a:solidFill>
                  <a:schemeClr val="tx1"/>
                </a:solidFill>
                <a:effectLst/>
                <a:latin typeface="Arial" pitchFamily="34" charset="0"/>
              </a:endParaRPr>
            </a:p>
          </p:txBody>
        </p:sp>
        <p:sp>
          <p:nvSpPr>
            <p:cNvPr id="335068" name="Rectangle 220"/>
            <p:cNvSpPr>
              <a:spLocks noChangeArrowheads="1"/>
            </p:cNvSpPr>
            <p:nvPr/>
          </p:nvSpPr>
          <p:spPr bwMode="auto">
            <a:xfrm>
              <a:off x="3284" y="2896"/>
              <a:ext cx="33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Arial" pitchFamily="34" charset="0"/>
                </a:rPr>
                <a:t>Condition</a:t>
              </a:r>
              <a:endParaRPr kumimoji="0" lang="en-US" sz="1800" b="0" i="0" u="none" strike="noStrike" cap="none" normalizeH="0" baseline="0">
                <a:ln>
                  <a:noFill/>
                </a:ln>
                <a:solidFill>
                  <a:schemeClr val="tx1"/>
                </a:solidFill>
                <a:effectLst/>
                <a:latin typeface="Arial" pitchFamily="34" charset="0"/>
              </a:endParaRPr>
            </a:p>
          </p:txBody>
        </p:sp>
        <p:sp>
          <p:nvSpPr>
            <p:cNvPr id="335069" name="Rectangle 221"/>
            <p:cNvSpPr>
              <a:spLocks noChangeArrowheads="1"/>
            </p:cNvSpPr>
            <p:nvPr/>
          </p:nvSpPr>
          <p:spPr bwMode="auto">
            <a:xfrm>
              <a:off x="3575" y="3044"/>
              <a:ext cx="263"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Arial" pitchFamily="34" charset="0"/>
                </a:rPr>
                <a:t>Control</a:t>
              </a:r>
              <a:endParaRPr kumimoji="0" lang="en-US" sz="1800" b="0" i="0" u="none" strike="noStrike" cap="none" normalizeH="0" baseline="0">
                <a:ln>
                  <a:noFill/>
                </a:ln>
                <a:solidFill>
                  <a:schemeClr val="tx1"/>
                </a:solidFill>
                <a:effectLst/>
                <a:latin typeface="Arial" pitchFamily="34" charset="0"/>
              </a:endParaRPr>
            </a:p>
          </p:txBody>
        </p:sp>
        <p:sp>
          <p:nvSpPr>
            <p:cNvPr id="335070" name="Rectangle 222"/>
            <p:cNvSpPr>
              <a:spLocks noChangeArrowheads="1"/>
            </p:cNvSpPr>
            <p:nvPr/>
          </p:nvSpPr>
          <p:spPr bwMode="auto">
            <a:xfrm>
              <a:off x="3578" y="3116"/>
              <a:ext cx="358"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Arial" pitchFamily="34" charset="0"/>
                </a:rPr>
                <a:t>Treatment</a:t>
              </a:r>
              <a:endParaRPr kumimoji="0" lang="en-US" sz="1800" b="0" i="0" u="none" strike="noStrike" cap="none" normalizeH="0" baseline="0" dirty="0">
                <a:ln>
                  <a:noFill/>
                </a:ln>
                <a:solidFill>
                  <a:schemeClr val="tx1"/>
                </a:solidFill>
                <a:effectLst/>
                <a:latin typeface="Arial" pitchFamily="34" charset="0"/>
              </a:endParaRPr>
            </a:p>
          </p:txBody>
        </p:sp>
        <p:sp>
          <p:nvSpPr>
            <p:cNvPr id="335071" name="Freeform 223"/>
            <p:cNvSpPr>
              <a:spLocks/>
            </p:cNvSpPr>
            <p:nvPr/>
          </p:nvSpPr>
          <p:spPr bwMode="auto">
            <a:xfrm>
              <a:off x="3287" y="3054"/>
              <a:ext cx="36" cy="33"/>
            </a:xfrm>
            <a:custGeom>
              <a:avLst/>
              <a:gdLst/>
              <a:ahLst/>
              <a:cxnLst>
                <a:cxn ang="0">
                  <a:pos x="36" y="15"/>
                </a:cxn>
                <a:cxn ang="0">
                  <a:pos x="36" y="13"/>
                </a:cxn>
                <a:cxn ang="0">
                  <a:pos x="33" y="10"/>
                </a:cxn>
                <a:cxn ang="0">
                  <a:pos x="33" y="8"/>
                </a:cxn>
                <a:cxn ang="0">
                  <a:pos x="31" y="5"/>
                </a:cxn>
                <a:cxn ang="0">
                  <a:pos x="28" y="2"/>
                </a:cxn>
                <a:cxn ang="0">
                  <a:pos x="23" y="0"/>
                </a:cxn>
                <a:cxn ang="0">
                  <a:pos x="10" y="0"/>
                </a:cxn>
                <a:cxn ang="0">
                  <a:pos x="8" y="2"/>
                </a:cxn>
                <a:cxn ang="0">
                  <a:pos x="5" y="2"/>
                </a:cxn>
                <a:cxn ang="0">
                  <a:pos x="5" y="5"/>
                </a:cxn>
                <a:cxn ang="0">
                  <a:pos x="3" y="8"/>
                </a:cxn>
                <a:cxn ang="0">
                  <a:pos x="0" y="10"/>
                </a:cxn>
                <a:cxn ang="0">
                  <a:pos x="0" y="23"/>
                </a:cxn>
                <a:cxn ang="0">
                  <a:pos x="3" y="26"/>
                </a:cxn>
                <a:cxn ang="0">
                  <a:pos x="5" y="28"/>
                </a:cxn>
                <a:cxn ang="0">
                  <a:pos x="5" y="31"/>
                </a:cxn>
                <a:cxn ang="0">
                  <a:pos x="8" y="33"/>
                </a:cxn>
                <a:cxn ang="0">
                  <a:pos x="28" y="33"/>
                </a:cxn>
                <a:cxn ang="0">
                  <a:pos x="28" y="31"/>
                </a:cxn>
                <a:cxn ang="0">
                  <a:pos x="31" y="28"/>
                </a:cxn>
                <a:cxn ang="0">
                  <a:pos x="33" y="26"/>
                </a:cxn>
                <a:cxn ang="0">
                  <a:pos x="33" y="23"/>
                </a:cxn>
                <a:cxn ang="0">
                  <a:pos x="36" y="20"/>
                </a:cxn>
                <a:cxn ang="0">
                  <a:pos x="36" y="15"/>
                </a:cxn>
              </a:cxnLst>
              <a:rect l="0" t="0" r="r" b="b"/>
              <a:pathLst>
                <a:path w="36" h="33">
                  <a:moveTo>
                    <a:pt x="36" y="15"/>
                  </a:moveTo>
                  <a:lnTo>
                    <a:pt x="36" y="13"/>
                  </a:lnTo>
                  <a:lnTo>
                    <a:pt x="33" y="10"/>
                  </a:lnTo>
                  <a:lnTo>
                    <a:pt x="33" y="8"/>
                  </a:lnTo>
                  <a:lnTo>
                    <a:pt x="31" y="5"/>
                  </a:lnTo>
                  <a:lnTo>
                    <a:pt x="28" y="2"/>
                  </a:lnTo>
                  <a:lnTo>
                    <a:pt x="23" y="0"/>
                  </a:lnTo>
                  <a:lnTo>
                    <a:pt x="10" y="0"/>
                  </a:lnTo>
                  <a:lnTo>
                    <a:pt x="8" y="2"/>
                  </a:lnTo>
                  <a:lnTo>
                    <a:pt x="5" y="2"/>
                  </a:lnTo>
                  <a:lnTo>
                    <a:pt x="5" y="5"/>
                  </a:lnTo>
                  <a:lnTo>
                    <a:pt x="3" y="8"/>
                  </a:lnTo>
                  <a:lnTo>
                    <a:pt x="0" y="10"/>
                  </a:lnTo>
                  <a:lnTo>
                    <a:pt x="0" y="23"/>
                  </a:lnTo>
                  <a:lnTo>
                    <a:pt x="3" y="26"/>
                  </a:lnTo>
                  <a:lnTo>
                    <a:pt x="5" y="28"/>
                  </a:lnTo>
                  <a:lnTo>
                    <a:pt x="5" y="31"/>
                  </a:lnTo>
                  <a:lnTo>
                    <a:pt x="8" y="33"/>
                  </a:lnTo>
                  <a:lnTo>
                    <a:pt x="28" y="33"/>
                  </a:lnTo>
                  <a:lnTo>
                    <a:pt x="28" y="31"/>
                  </a:lnTo>
                  <a:lnTo>
                    <a:pt x="31" y="28"/>
                  </a:lnTo>
                  <a:lnTo>
                    <a:pt x="33" y="26"/>
                  </a:lnTo>
                  <a:lnTo>
                    <a:pt x="33" y="23"/>
                  </a:lnTo>
                  <a:lnTo>
                    <a:pt x="36"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72" name="Freeform 224"/>
            <p:cNvSpPr>
              <a:spLocks/>
            </p:cNvSpPr>
            <p:nvPr/>
          </p:nvSpPr>
          <p:spPr bwMode="auto">
            <a:xfrm>
              <a:off x="3369" y="3054"/>
              <a:ext cx="36" cy="33"/>
            </a:xfrm>
            <a:custGeom>
              <a:avLst/>
              <a:gdLst/>
              <a:ahLst/>
              <a:cxnLst>
                <a:cxn ang="0">
                  <a:pos x="36" y="15"/>
                </a:cxn>
                <a:cxn ang="0">
                  <a:pos x="36" y="10"/>
                </a:cxn>
                <a:cxn ang="0">
                  <a:pos x="34" y="8"/>
                </a:cxn>
                <a:cxn ang="0">
                  <a:pos x="34" y="5"/>
                </a:cxn>
                <a:cxn ang="0">
                  <a:pos x="31" y="2"/>
                </a:cxn>
                <a:cxn ang="0">
                  <a:pos x="29" y="2"/>
                </a:cxn>
                <a:cxn ang="0">
                  <a:pos x="26" y="0"/>
                </a:cxn>
                <a:cxn ang="0">
                  <a:pos x="13" y="0"/>
                </a:cxn>
                <a:cxn ang="0">
                  <a:pos x="11" y="2"/>
                </a:cxn>
                <a:cxn ang="0">
                  <a:pos x="8" y="2"/>
                </a:cxn>
                <a:cxn ang="0">
                  <a:pos x="5" y="5"/>
                </a:cxn>
                <a:cxn ang="0">
                  <a:pos x="3" y="8"/>
                </a:cxn>
                <a:cxn ang="0">
                  <a:pos x="3" y="10"/>
                </a:cxn>
                <a:cxn ang="0">
                  <a:pos x="0" y="13"/>
                </a:cxn>
                <a:cxn ang="0">
                  <a:pos x="0" y="20"/>
                </a:cxn>
                <a:cxn ang="0">
                  <a:pos x="3" y="23"/>
                </a:cxn>
                <a:cxn ang="0">
                  <a:pos x="3" y="26"/>
                </a:cxn>
                <a:cxn ang="0">
                  <a:pos x="5" y="28"/>
                </a:cxn>
                <a:cxn ang="0">
                  <a:pos x="8" y="31"/>
                </a:cxn>
                <a:cxn ang="0">
                  <a:pos x="11" y="33"/>
                </a:cxn>
                <a:cxn ang="0">
                  <a:pos x="29" y="33"/>
                </a:cxn>
                <a:cxn ang="0">
                  <a:pos x="31" y="31"/>
                </a:cxn>
                <a:cxn ang="0">
                  <a:pos x="34" y="28"/>
                </a:cxn>
                <a:cxn ang="0">
                  <a:pos x="34" y="26"/>
                </a:cxn>
                <a:cxn ang="0">
                  <a:pos x="36" y="23"/>
                </a:cxn>
                <a:cxn ang="0">
                  <a:pos x="36" y="20"/>
                </a:cxn>
                <a:cxn ang="0">
                  <a:pos x="36" y="15"/>
                </a:cxn>
              </a:cxnLst>
              <a:rect l="0" t="0" r="r" b="b"/>
              <a:pathLst>
                <a:path w="36" h="33">
                  <a:moveTo>
                    <a:pt x="36" y="15"/>
                  </a:moveTo>
                  <a:lnTo>
                    <a:pt x="36" y="10"/>
                  </a:lnTo>
                  <a:lnTo>
                    <a:pt x="34" y="8"/>
                  </a:lnTo>
                  <a:lnTo>
                    <a:pt x="34" y="5"/>
                  </a:lnTo>
                  <a:lnTo>
                    <a:pt x="31" y="2"/>
                  </a:lnTo>
                  <a:lnTo>
                    <a:pt x="29" y="2"/>
                  </a:lnTo>
                  <a:lnTo>
                    <a:pt x="26" y="0"/>
                  </a:lnTo>
                  <a:lnTo>
                    <a:pt x="13" y="0"/>
                  </a:lnTo>
                  <a:lnTo>
                    <a:pt x="11" y="2"/>
                  </a:lnTo>
                  <a:lnTo>
                    <a:pt x="8" y="2"/>
                  </a:lnTo>
                  <a:lnTo>
                    <a:pt x="5" y="5"/>
                  </a:lnTo>
                  <a:lnTo>
                    <a:pt x="3" y="8"/>
                  </a:lnTo>
                  <a:lnTo>
                    <a:pt x="3" y="10"/>
                  </a:lnTo>
                  <a:lnTo>
                    <a:pt x="0" y="13"/>
                  </a:lnTo>
                  <a:lnTo>
                    <a:pt x="0" y="20"/>
                  </a:lnTo>
                  <a:lnTo>
                    <a:pt x="3" y="23"/>
                  </a:lnTo>
                  <a:lnTo>
                    <a:pt x="3" y="26"/>
                  </a:lnTo>
                  <a:lnTo>
                    <a:pt x="5" y="28"/>
                  </a:lnTo>
                  <a:lnTo>
                    <a:pt x="8" y="31"/>
                  </a:lnTo>
                  <a:lnTo>
                    <a:pt x="11" y="33"/>
                  </a:lnTo>
                  <a:lnTo>
                    <a:pt x="29" y="33"/>
                  </a:lnTo>
                  <a:lnTo>
                    <a:pt x="31" y="31"/>
                  </a:lnTo>
                  <a:lnTo>
                    <a:pt x="34" y="28"/>
                  </a:lnTo>
                  <a:lnTo>
                    <a:pt x="34" y="26"/>
                  </a:lnTo>
                  <a:lnTo>
                    <a:pt x="36" y="23"/>
                  </a:lnTo>
                  <a:lnTo>
                    <a:pt x="36"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73" name="Freeform 225"/>
            <p:cNvSpPr>
              <a:spLocks/>
            </p:cNvSpPr>
            <p:nvPr/>
          </p:nvSpPr>
          <p:spPr bwMode="auto">
            <a:xfrm>
              <a:off x="3454" y="3054"/>
              <a:ext cx="34" cy="33"/>
            </a:xfrm>
            <a:custGeom>
              <a:avLst/>
              <a:gdLst/>
              <a:ahLst/>
              <a:cxnLst>
                <a:cxn ang="0">
                  <a:pos x="34" y="15"/>
                </a:cxn>
                <a:cxn ang="0">
                  <a:pos x="34" y="10"/>
                </a:cxn>
                <a:cxn ang="0">
                  <a:pos x="31" y="8"/>
                </a:cxn>
                <a:cxn ang="0">
                  <a:pos x="31" y="5"/>
                </a:cxn>
                <a:cxn ang="0">
                  <a:pos x="29" y="2"/>
                </a:cxn>
                <a:cxn ang="0">
                  <a:pos x="26" y="2"/>
                </a:cxn>
                <a:cxn ang="0">
                  <a:pos x="23" y="0"/>
                </a:cxn>
                <a:cxn ang="0">
                  <a:pos x="11" y="0"/>
                </a:cxn>
                <a:cxn ang="0">
                  <a:pos x="8" y="2"/>
                </a:cxn>
                <a:cxn ang="0">
                  <a:pos x="5" y="2"/>
                </a:cxn>
                <a:cxn ang="0">
                  <a:pos x="3" y="5"/>
                </a:cxn>
                <a:cxn ang="0">
                  <a:pos x="0" y="8"/>
                </a:cxn>
                <a:cxn ang="0">
                  <a:pos x="0" y="26"/>
                </a:cxn>
                <a:cxn ang="0">
                  <a:pos x="3" y="28"/>
                </a:cxn>
                <a:cxn ang="0">
                  <a:pos x="5" y="31"/>
                </a:cxn>
                <a:cxn ang="0">
                  <a:pos x="8" y="33"/>
                </a:cxn>
                <a:cxn ang="0">
                  <a:pos x="26" y="33"/>
                </a:cxn>
                <a:cxn ang="0">
                  <a:pos x="29" y="31"/>
                </a:cxn>
                <a:cxn ang="0">
                  <a:pos x="31" y="28"/>
                </a:cxn>
                <a:cxn ang="0">
                  <a:pos x="31" y="26"/>
                </a:cxn>
                <a:cxn ang="0">
                  <a:pos x="34" y="23"/>
                </a:cxn>
                <a:cxn ang="0">
                  <a:pos x="34" y="20"/>
                </a:cxn>
                <a:cxn ang="0">
                  <a:pos x="34" y="15"/>
                </a:cxn>
              </a:cxnLst>
              <a:rect l="0" t="0" r="r" b="b"/>
              <a:pathLst>
                <a:path w="34" h="33">
                  <a:moveTo>
                    <a:pt x="34" y="15"/>
                  </a:moveTo>
                  <a:lnTo>
                    <a:pt x="34" y="10"/>
                  </a:lnTo>
                  <a:lnTo>
                    <a:pt x="31" y="8"/>
                  </a:lnTo>
                  <a:lnTo>
                    <a:pt x="31" y="5"/>
                  </a:lnTo>
                  <a:lnTo>
                    <a:pt x="29" y="2"/>
                  </a:lnTo>
                  <a:lnTo>
                    <a:pt x="26" y="2"/>
                  </a:lnTo>
                  <a:lnTo>
                    <a:pt x="23" y="0"/>
                  </a:lnTo>
                  <a:lnTo>
                    <a:pt x="11" y="0"/>
                  </a:lnTo>
                  <a:lnTo>
                    <a:pt x="8" y="2"/>
                  </a:lnTo>
                  <a:lnTo>
                    <a:pt x="5" y="2"/>
                  </a:lnTo>
                  <a:lnTo>
                    <a:pt x="3" y="5"/>
                  </a:lnTo>
                  <a:lnTo>
                    <a:pt x="0" y="8"/>
                  </a:lnTo>
                  <a:lnTo>
                    <a:pt x="0" y="26"/>
                  </a:lnTo>
                  <a:lnTo>
                    <a:pt x="3" y="28"/>
                  </a:lnTo>
                  <a:lnTo>
                    <a:pt x="5" y="31"/>
                  </a:lnTo>
                  <a:lnTo>
                    <a:pt x="8" y="33"/>
                  </a:lnTo>
                  <a:lnTo>
                    <a:pt x="26" y="33"/>
                  </a:lnTo>
                  <a:lnTo>
                    <a:pt x="29" y="31"/>
                  </a:lnTo>
                  <a:lnTo>
                    <a:pt x="31" y="28"/>
                  </a:lnTo>
                  <a:lnTo>
                    <a:pt x="31" y="26"/>
                  </a:lnTo>
                  <a:lnTo>
                    <a:pt x="34" y="23"/>
                  </a:lnTo>
                  <a:lnTo>
                    <a:pt x="34" y="20"/>
                  </a:lnTo>
                  <a:lnTo>
                    <a:pt x="34"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74" name="Rectangle 226"/>
            <p:cNvSpPr>
              <a:spLocks noChangeArrowheads="1"/>
            </p:cNvSpPr>
            <p:nvPr/>
          </p:nvSpPr>
          <p:spPr bwMode="auto">
            <a:xfrm>
              <a:off x="3287" y="3126"/>
              <a:ext cx="36" cy="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75" name="Rectangle 227"/>
            <p:cNvSpPr>
              <a:spLocks noChangeArrowheads="1"/>
            </p:cNvSpPr>
            <p:nvPr/>
          </p:nvSpPr>
          <p:spPr bwMode="auto">
            <a:xfrm>
              <a:off x="3369" y="3126"/>
              <a:ext cx="36" cy="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76" name="Rectangle 228"/>
            <p:cNvSpPr>
              <a:spLocks noChangeArrowheads="1"/>
            </p:cNvSpPr>
            <p:nvPr/>
          </p:nvSpPr>
          <p:spPr bwMode="auto">
            <a:xfrm>
              <a:off x="3454" y="3126"/>
              <a:ext cx="34" cy="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79" name="Freeform 231"/>
            <p:cNvSpPr>
              <a:spLocks/>
            </p:cNvSpPr>
            <p:nvPr/>
          </p:nvSpPr>
          <p:spPr bwMode="auto">
            <a:xfrm>
              <a:off x="3158" y="1673"/>
              <a:ext cx="36" cy="36"/>
            </a:xfrm>
            <a:custGeom>
              <a:avLst/>
              <a:gdLst/>
              <a:ahLst/>
              <a:cxnLst>
                <a:cxn ang="0">
                  <a:pos x="36" y="18"/>
                </a:cxn>
                <a:cxn ang="0">
                  <a:pos x="36" y="13"/>
                </a:cxn>
                <a:cxn ang="0">
                  <a:pos x="34" y="10"/>
                </a:cxn>
                <a:cxn ang="0">
                  <a:pos x="31" y="8"/>
                </a:cxn>
                <a:cxn ang="0">
                  <a:pos x="31" y="5"/>
                </a:cxn>
                <a:cxn ang="0">
                  <a:pos x="29" y="3"/>
                </a:cxn>
                <a:cxn ang="0">
                  <a:pos x="21" y="3"/>
                </a:cxn>
                <a:cxn ang="0">
                  <a:pos x="18" y="0"/>
                </a:cxn>
                <a:cxn ang="0">
                  <a:pos x="16" y="3"/>
                </a:cxn>
                <a:cxn ang="0">
                  <a:pos x="8" y="3"/>
                </a:cxn>
                <a:cxn ang="0">
                  <a:pos x="5" y="5"/>
                </a:cxn>
                <a:cxn ang="0">
                  <a:pos x="5" y="8"/>
                </a:cxn>
                <a:cxn ang="0">
                  <a:pos x="3" y="10"/>
                </a:cxn>
                <a:cxn ang="0">
                  <a:pos x="3" y="13"/>
                </a:cxn>
                <a:cxn ang="0">
                  <a:pos x="0" y="16"/>
                </a:cxn>
                <a:cxn ang="0">
                  <a:pos x="0" y="23"/>
                </a:cxn>
                <a:cxn ang="0">
                  <a:pos x="3" y="26"/>
                </a:cxn>
                <a:cxn ang="0">
                  <a:pos x="3" y="28"/>
                </a:cxn>
                <a:cxn ang="0">
                  <a:pos x="5" y="31"/>
                </a:cxn>
                <a:cxn ang="0">
                  <a:pos x="5" y="34"/>
                </a:cxn>
                <a:cxn ang="0">
                  <a:pos x="8" y="34"/>
                </a:cxn>
                <a:cxn ang="0">
                  <a:pos x="11" y="36"/>
                </a:cxn>
                <a:cxn ang="0">
                  <a:pos x="26" y="36"/>
                </a:cxn>
                <a:cxn ang="0">
                  <a:pos x="29" y="34"/>
                </a:cxn>
                <a:cxn ang="0">
                  <a:pos x="31" y="34"/>
                </a:cxn>
                <a:cxn ang="0">
                  <a:pos x="31" y="31"/>
                </a:cxn>
                <a:cxn ang="0">
                  <a:pos x="34" y="28"/>
                </a:cxn>
                <a:cxn ang="0">
                  <a:pos x="36" y="26"/>
                </a:cxn>
                <a:cxn ang="0">
                  <a:pos x="36" y="23"/>
                </a:cxn>
                <a:cxn ang="0">
                  <a:pos x="36" y="18"/>
                </a:cxn>
              </a:cxnLst>
              <a:rect l="0" t="0" r="r" b="b"/>
              <a:pathLst>
                <a:path w="36" h="36">
                  <a:moveTo>
                    <a:pt x="36" y="18"/>
                  </a:moveTo>
                  <a:lnTo>
                    <a:pt x="36" y="13"/>
                  </a:lnTo>
                  <a:lnTo>
                    <a:pt x="34" y="10"/>
                  </a:lnTo>
                  <a:lnTo>
                    <a:pt x="31" y="8"/>
                  </a:lnTo>
                  <a:lnTo>
                    <a:pt x="31" y="5"/>
                  </a:lnTo>
                  <a:lnTo>
                    <a:pt x="29" y="3"/>
                  </a:lnTo>
                  <a:lnTo>
                    <a:pt x="21" y="3"/>
                  </a:lnTo>
                  <a:lnTo>
                    <a:pt x="18" y="0"/>
                  </a:lnTo>
                  <a:lnTo>
                    <a:pt x="16" y="3"/>
                  </a:lnTo>
                  <a:lnTo>
                    <a:pt x="8" y="3"/>
                  </a:lnTo>
                  <a:lnTo>
                    <a:pt x="5" y="5"/>
                  </a:lnTo>
                  <a:lnTo>
                    <a:pt x="5" y="8"/>
                  </a:lnTo>
                  <a:lnTo>
                    <a:pt x="3" y="10"/>
                  </a:lnTo>
                  <a:lnTo>
                    <a:pt x="3" y="13"/>
                  </a:lnTo>
                  <a:lnTo>
                    <a:pt x="0" y="16"/>
                  </a:lnTo>
                  <a:lnTo>
                    <a:pt x="0" y="23"/>
                  </a:lnTo>
                  <a:lnTo>
                    <a:pt x="3" y="26"/>
                  </a:lnTo>
                  <a:lnTo>
                    <a:pt x="3" y="28"/>
                  </a:lnTo>
                  <a:lnTo>
                    <a:pt x="5" y="31"/>
                  </a:lnTo>
                  <a:lnTo>
                    <a:pt x="5" y="34"/>
                  </a:lnTo>
                  <a:lnTo>
                    <a:pt x="8" y="34"/>
                  </a:lnTo>
                  <a:lnTo>
                    <a:pt x="11" y="36"/>
                  </a:lnTo>
                  <a:lnTo>
                    <a:pt x="26" y="36"/>
                  </a:lnTo>
                  <a:lnTo>
                    <a:pt x="29" y="34"/>
                  </a:lnTo>
                  <a:lnTo>
                    <a:pt x="31" y="34"/>
                  </a:lnTo>
                  <a:lnTo>
                    <a:pt x="31" y="31"/>
                  </a:lnTo>
                  <a:lnTo>
                    <a:pt x="34" y="28"/>
                  </a:lnTo>
                  <a:lnTo>
                    <a:pt x="36" y="26"/>
                  </a:lnTo>
                  <a:lnTo>
                    <a:pt x="36" y="23"/>
                  </a:lnTo>
                  <a:lnTo>
                    <a:pt x="36" y="18"/>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80" name="Freeform 232"/>
            <p:cNvSpPr>
              <a:spLocks/>
            </p:cNvSpPr>
            <p:nvPr/>
          </p:nvSpPr>
          <p:spPr bwMode="auto">
            <a:xfrm>
              <a:off x="3526" y="1802"/>
              <a:ext cx="36" cy="36"/>
            </a:xfrm>
            <a:custGeom>
              <a:avLst/>
              <a:gdLst/>
              <a:ahLst/>
              <a:cxnLst>
                <a:cxn ang="0">
                  <a:pos x="36" y="18"/>
                </a:cxn>
                <a:cxn ang="0">
                  <a:pos x="36" y="13"/>
                </a:cxn>
                <a:cxn ang="0">
                  <a:pos x="34" y="10"/>
                </a:cxn>
                <a:cxn ang="0">
                  <a:pos x="34" y="8"/>
                </a:cxn>
                <a:cxn ang="0">
                  <a:pos x="31" y="5"/>
                </a:cxn>
                <a:cxn ang="0">
                  <a:pos x="29" y="3"/>
                </a:cxn>
                <a:cxn ang="0">
                  <a:pos x="26" y="3"/>
                </a:cxn>
                <a:cxn ang="0">
                  <a:pos x="24" y="0"/>
                </a:cxn>
                <a:cxn ang="0">
                  <a:pos x="11" y="0"/>
                </a:cxn>
                <a:cxn ang="0">
                  <a:pos x="8" y="3"/>
                </a:cxn>
                <a:cxn ang="0">
                  <a:pos x="6" y="3"/>
                </a:cxn>
                <a:cxn ang="0">
                  <a:pos x="6" y="5"/>
                </a:cxn>
                <a:cxn ang="0">
                  <a:pos x="3" y="8"/>
                </a:cxn>
                <a:cxn ang="0">
                  <a:pos x="0" y="10"/>
                </a:cxn>
                <a:cxn ang="0">
                  <a:pos x="0" y="23"/>
                </a:cxn>
                <a:cxn ang="0">
                  <a:pos x="3" y="26"/>
                </a:cxn>
                <a:cxn ang="0">
                  <a:pos x="6" y="28"/>
                </a:cxn>
                <a:cxn ang="0">
                  <a:pos x="6" y="31"/>
                </a:cxn>
                <a:cxn ang="0">
                  <a:pos x="8" y="34"/>
                </a:cxn>
                <a:cxn ang="0">
                  <a:pos x="11" y="34"/>
                </a:cxn>
                <a:cxn ang="0">
                  <a:pos x="13" y="36"/>
                </a:cxn>
                <a:cxn ang="0">
                  <a:pos x="21" y="36"/>
                </a:cxn>
                <a:cxn ang="0">
                  <a:pos x="24" y="34"/>
                </a:cxn>
                <a:cxn ang="0">
                  <a:pos x="26" y="34"/>
                </a:cxn>
                <a:cxn ang="0">
                  <a:pos x="29" y="31"/>
                </a:cxn>
                <a:cxn ang="0">
                  <a:pos x="31" y="28"/>
                </a:cxn>
                <a:cxn ang="0">
                  <a:pos x="34" y="26"/>
                </a:cxn>
                <a:cxn ang="0">
                  <a:pos x="34" y="23"/>
                </a:cxn>
                <a:cxn ang="0">
                  <a:pos x="36" y="21"/>
                </a:cxn>
                <a:cxn ang="0">
                  <a:pos x="36" y="18"/>
                </a:cxn>
              </a:cxnLst>
              <a:rect l="0" t="0" r="r" b="b"/>
              <a:pathLst>
                <a:path w="36" h="36">
                  <a:moveTo>
                    <a:pt x="36" y="18"/>
                  </a:moveTo>
                  <a:lnTo>
                    <a:pt x="36" y="13"/>
                  </a:lnTo>
                  <a:lnTo>
                    <a:pt x="34" y="10"/>
                  </a:lnTo>
                  <a:lnTo>
                    <a:pt x="34" y="8"/>
                  </a:lnTo>
                  <a:lnTo>
                    <a:pt x="31" y="5"/>
                  </a:lnTo>
                  <a:lnTo>
                    <a:pt x="29" y="3"/>
                  </a:lnTo>
                  <a:lnTo>
                    <a:pt x="26" y="3"/>
                  </a:lnTo>
                  <a:lnTo>
                    <a:pt x="24" y="0"/>
                  </a:lnTo>
                  <a:lnTo>
                    <a:pt x="11" y="0"/>
                  </a:lnTo>
                  <a:lnTo>
                    <a:pt x="8" y="3"/>
                  </a:lnTo>
                  <a:lnTo>
                    <a:pt x="6" y="3"/>
                  </a:lnTo>
                  <a:lnTo>
                    <a:pt x="6" y="5"/>
                  </a:lnTo>
                  <a:lnTo>
                    <a:pt x="3" y="8"/>
                  </a:lnTo>
                  <a:lnTo>
                    <a:pt x="0" y="10"/>
                  </a:lnTo>
                  <a:lnTo>
                    <a:pt x="0" y="23"/>
                  </a:lnTo>
                  <a:lnTo>
                    <a:pt x="3" y="26"/>
                  </a:lnTo>
                  <a:lnTo>
                    <a:pt x="6" y="28"/>
                  </a:lnTo>
                  <a:lnTo>
                    <a:pt x="6" y="31"/>
                  </a:lnTo>
                  <a:lnTo>
                    <a:pt x="8" y="34"/>
                  </a:lnTo>
                  <a:lnTo>
                    <a:pt x="11" y="34"/>
                  </a:lnTo>
                  <a:lnTo>
                    <a:pt x="13" y="36"/>
                  </a:lnTo>
                  <a:lnTo>
                    <a:pt x="21" y="36"/>
                  </a:lnTo>
                  <a:lnTo>
                    <a:pt x="24" y="34"/>
                  </a:lnTo>
                  <a:lnTo>
                    <a:pt x="26" y="34"/>
                  </a:lnTo>
                  <a:lnTo>
                    <a:pt x="29" y="31"/>
                  </a:lnTo>
                  <a:lnTo>
                    <a:pt x="31" y="28"/>
                  </a:lnTo>
                  <a:lnTo>
                    <a:pt x="34" y="26"/>
                  </a:lnTo>
                  <a:lnTo>
                    <a:pt x="34" y="23"/>
                  </a:lnTo>
                  <a:lnTo>
                    <a:pt x="36" y="21"/>
                  </a:lnTo>
                  <a:lnTo>
                    <a:pt x="36" y="18"/>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81" name="Freeform 233"/>
            <p:cNvSpPr>
              <a:spLocks/>
            </p:cNvSpPr>
            <p:nvPr/>
          </p:nvSpPr>
          <p:spPr bwMode="auto">
            <a:xfrm>
              <a:off x="4263" y="1836"/>
              <a:ext cx="36" cy="33"/>
            </a:xfrm>
            <a:custGeom>
              <a:avLst/>
              <a:gdLst/>
              <a:ahLst/>
              <a:cxnLst>
                <a:cxn ang="0">
                  <a:pos x="36" y="15"/>
                </a:cxn>
                <a:cxn ang="0">
                  <a:pos x="33" y="13"/>
                </a:cxn>
                <a:cxn ang="0">
                  <a:pos x="33" y="7"/>
                </a:cxn>
                <a:cxn ang="0">
                  <a:pos x="31" y="5"/>
                </a:cxn>
                <a:cxn ang="0">
                  <a:pos x="28" y="2"/>
                </a:cxn>
                <a:cxn ang="0">
                  <a:pos x="25" y="0"/>
                </a:cxn>
                <a:cxn ang="0">
                  <a:pos x="7" y="0"/>
                </a:cxn>
                <a:cxn ang="0">
                  <a:pos x="5" y="2"/>
                </a:cxn>
                <a:cxn ang="0">
                  <a:pos x="2" y="5"/>
                </a:cxn>
                <a:cxn ang="0">
                  <a:pos x="2" y="7"/>
                </a:cxn>
                <a:cxn ang="0">
                  <a:pos x="0" y="10"/>
                </a:cxn>
                <a:cxn ang="0">
                  <a:pos x="0" y="23"/>
                </a:cxn>
                <a:cxn ang="0">
                  <a:pos x="2" y="25"/>
                </a:cxn>
                <a:cxn ang="0">
                  <a:pos x="2" y="28"/>
                </a:cxn>
                <a:cxn ang="0">
                  <a:pos x="5" y="31"/>
                </a:cxn>
                <a:cxn ang="0">
                  <a:pos x="7" y="33"/>
                </a:cxn>
                <a:cxn ang="0">
                  <a:pos x="25" y="33"/>
                </a:cxn>
                <a:cxn ang="0">
                  <a:pos x="28" y="31"/>
                </a:cxn>
                <a:cxn ang="0">
                  <a:pos x="31" y="28"/>
                </a:cxn>
                <a:cxn ang="0">
                  <a:pos x="33" y="25"/>
                </a:cxn>
                <a:cxn ang="0">
                  <a:pos x="33" y="20"/>
                </a:cxn>
                <a:cxn ang="0">
                  <a:pos x="36" y="15"/>
                </a:cxn>
              </a:cxnLst>
              <a:rect l="0" t="0" r="r" b="b"/>
              <a:pathLst>
                <a:path w="36" h="33">
                  <a:moveTo>
                    <a:pt x="36" y="15"/>
                  </a:moveTo>
                  <a:lnTo>
                    <a:pt x="33" y="13"/>
                  </a:lnTo>
                  <a:lnTo>
                    <a:pt x="33" y="7"/>
                  </a:lnTo>
                  <a:lnTo>
                    <a:pt x="31" y="5"/>
                  </a:lnTo>
                  <a:lnTo>
                    <a:pt x="28" y="2"/>
                  </a:lnTo>
                  <a:lnTo>
                    <a:pt x="25" y="0"/>
                  </a:lnTo>
                  <a:lnTo>
                    <a:pt x="7" y="0"/>
                  </a:lnTo>
                  <a:lnTo>
                    <a:pt x="5" y="2"/>
                  </a:lnTo>
                  <a:lnTo>
                    <a:pt x="2" y="5"/>
                  </a:lnTo>
                  <a:lnTo>
                    <a:pt x="2" y="7"/>
                  </a:lnTo>
                  <a:lnTo>
                    <a:pt x="0" y="10"/>
                  </a:lnTo>
                  <a:lnTo>
                    <a:pt x="0" y="23"/>
                  </a:lnTo>
                  <a:lnTo>
                    <a:pt x="2" y="25"/>
                  </a:lnTo>
                  <a:lnTo>
                    <a:pt x="2" y="28"/>
                  </a:lnTo>
                  <a:lnTo>
                    <a:pt x="5" y="31"/>
                  </a:lnTo>
                  <a:lnTo>
                    <a:pt x="7" y="33"/>
                  </a:lnTo>
                  <a:lnTo>
                    <a:pt x="25" y="33"/>
                  </a:lnTo>
                  <a:lnTo>
                    <a:pt x="28" y="31"/>
                  </a:lnTo>
                  <a:lnTo>
                    <a:pt x="31" y="28"/>
                  </a:lnTo>
                  <a:lnTo>
                    <a:pt x="33" y="25"/>
                  </a:lnTo>
                  <a:lnTo>
                    <a:pt x="33" y="20"/>
                  </a:lnTo>
                  <a:lnTo>
                    <a:pt x="36" y="15"/>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82" name="Freeform 234"/>
            <p:cNvSpPr>
              <a:spLocks/>
            </p:cNvSpPr>
            <p:nvPr/>
          </p:nvSpPr>
          <p:spPr bwMode="auto">
            <a:xfrm>
              <a:off x="5365" y="2120"/>
              <a:ext cx="36" cy="36"/>
            </a:xfrm>
            <a:custGeom>
              <a:avLst/>
              <a:gdLst/>
              <a:ahLst/>
              <a:cxnLst>
                <a:cxn ang="0">
                  <a:pos x="36" y="18"/>
                </a:cxn>
                <a:cxn ang="0">
                  <a:pos x="36" y="10"/>
                </a:cxn>
                <a:cxn ang="0">
                  <a:pos x="33" y="7"/>
                </a:cxn>
                <a:cxn ang="0">
                  <a:pos x="33" y="5"/>
                </a:cxn>
                <a:cxn ang="0">
                  <a:pos x="31" y="5"/>
                </a:cxn>
                <a:cxn ang="0">
                  <a:pos x="28" y="2"/>
                </a:cxn>
                <a:cxn ang="0">
                  <a:pos x="25" y="0"/>
                </a:cxn>
                <a:cxn ang="0">
                  <a:pos x="13" y="0"/>
                </a:cxn>
                <a:cxn ang="0">
                  <a:pos x="10" y="2"/>
                </a:cxn>
                <a:cxn ang="0">
                  <a:pos x="7" y="5"/>
                </a:cxn>
                <a:cxn ang="0">
                  <a:pos x="5" y="5"/>
                </a:cxn>
                <a:cxn ang="0">
                  <a:pos x="2" y="7"/>
                </a:cxn>
                <a:cxn ang="0">
                  <a:pos x="2" y="10"/>
                </a:cxn>
                <a:cxn ang="0">
                  <a:pos x="0" y="12"/>
                </a:cxn>
                <a:cxn ang="0">
                  <a:pos x="0" y="20"/>
                </a:cxn>
                <a:cxn ang="0">
                  <a:pos x="2" y="23"/>
                </a:cxn>
                <a:cxn ang="0">
                  <a:pos x="2" y="25"/>
                </a:cxn>
                <a:cxn ang="0">
                  <a:pos x="5" y="28"/>
                </a:cxn>
                <a:cxn ang="0">
                  <a:pos x="7" y="31"/>
                </a:cxn>
                <a:cxn ang="0">
                  <a:pos x="10" y="33"/>
                </a:cxn>
                <a:cxn ang="0">
                  <a:pos x="13" y="33"/>
                </a:cxn>
                <a:cxn ang="0">
                  <a:pos x="15" y="36"/>
                </a:cxn>
                <a:cxn ang="0">
                  <a:pos x="23" y="36"/>
                </a:cxn>
                <a:cxn ang="0">
                  <a:pos x="25" y="33"/>
                </a:cxn>
                <a:cxn ang="0">
                  <a:pos x="28" y="33"/>
                </a:cxn>
                <a:cxn ang="0">
                  <a:pos x="31" y="31"/>
                </a:cxn>
                <a:cxn ang="0">
                  <a:pos x="33" y="28"/>
                </a:cxn>
                <a:cxn ang="0">
                  <a:pos x="33" y="25"/>
                </a:cxn>
                <a:cxn ang="0">
                  <a:pos x="36" y="23"/>
                </a:cxn>
                <a:cxn ang="0">
                  <a:pos x="36" y="20"/>
                </a:cxn>
                <a:cxn ang="0">
                  <a:pos x="36" y="18"/>
                </a:cxn>
              </a:cxnLst>
              <a:rect l="0" t="0" r="r" b="b"/>
              <a:pathLst>
                <a:path w="36" h="36">
                  <a:moveTo>
                    <a:pt x="36" y="18"/>
                  </a:moveTo>
                  <a:lnTo>
                    <a:pt x="36" y="10"/>
                  </a:lnTo>
                  <a:lnTo>
                    <a:pt x="33" y="7"/>
                  </a:lnTo>
                  <a:lnTo>
                    <a:pt x="33" y="5"/>
                  </a:lnTo>
                  <a:lnTo>
                    <a:pt x="31" y="5"/>
                  </a:lnTo>
                  <a:lnTo>
                    <a:pt x="28" y="2"/>
                  </a:lnTo>
                  <a:lnTo>
                    <a:pt x="25" y="0"/>
                  </a:lnTo>
                  <a:lnTo>
                    <a:pt x="13" y="0"/>
                  </a:lnTo>
                  <a:lnTo>
                    <a:pt x="10" y="2"/>
                  </a:lnTo>
                  <a:lnTo>
                    <a:pt x="7" y="5"/>
                  </a:lnTo>
                  <a:lnTo>
                    <a:pt x="5" y="5"/>
                  </a:lnTo>
                  <a:lnTo>
                    <a:pt x="2" y="7"/>
                  </a:lnTo>
                  <a:lnTo>
                    <a:pt x="2" y="10"/>
                  </a:lnTo>
                  <a:lnTo>
                    <a:pt x="0" y="12"/>
                  </a:lnTo>
                  <a:lnTo>
                    <a:pt x="0" y="20"/>
                  </a:lnTo>
                  <a:lnTo>
                    <a:pt x="2" y="23"/>
                  </a:lnTo>
                  <a:lnTo>
                    <a:pt x="2" y="25"/>
                  </a:lnTo>
                  <a:lnTo>
                    <a:pt x="5" y="28"/>
                  </a:lnTo>
                  <a:lnTo>
                    <a:pt x="7" y="31"/>
                  </a:lnTo>
                  <a:lnTo>
                    <a:pt x="10" y="33"/>
                  </a:lnTo>
                  <a:lnTo>
                    <a:pt x="13" y="33"/>
                  </a:lnTo>
                  <a:lnTo>
                    <a:pt x="15" y="36"/>
                  </a:lnTo>
                  <a:lnTo>
                    <a:pt x="23" y="36"/>
                  </a:lnTo>
                  <a:lnTo>
                    <a:pt x="25" y="33"/>
                  </a:lnTo>
                  <a:lnTo>
                    <a:pt x="28" y="33"/>
                  </a:lnTo>
                  <a:lnTo>
                    <a:pt x="31" y="31"/>
                  </a:lnTo>
                  <a:lnTo>
                    <a:pt x="33" y="28"/>
                  </a:lnTo>
                  <a:lnTo>
                    <a:pt x="33" y="25"/>
                  </a:lnTo>
                  <a:lnTo>
                    <a:pt x="36" y="23"/>
                  </a:lnTo>
                  <a:lnTo>
                    <a:pt x="36" y="20"/>
                  </a:lnTo>
                  <a:lnTo>
                    <a:pt x="36" y="18"/>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83" name="Rectangle 235"/>
            <p:cNvSpPr>
              <a:spLocks noChangeArrowheads="1"/>
            </p:cNvSpPr>
            <p:nvPr/>
          </p:nvSpPr>
          <p:spPr bwMode="auto">
            <a:xfrm>
              <a:off x="3158" y="1663"/>
              <a:ext cx="36"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84" name="Rectangle 236"/>
            <p:cNvSpPr>
              <a:spLocks noChangeArrowheads="1"/>
            </p:cNvSpPr>
            <p:nvPr/>
          </p:nvSpPr>
          <p:spPr bwMode="auto">
            <a:xfrm>
              <a:off x="3526" y="1939"/>
              <a:ext cx="36"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85" name="Rectangle 237"/>
            <p:cNvSpPr>
              <a:spLocks noChangeArrowheads="1"/>
            </p:cNvSpPr>
            <p:nvPr/>
          </p:nvSpPr>
          <p:spPr bwMode="auto">
            <a:xfrm>
              <a:off x="4263" y="2212"/>
              <a:ext cx="36" cy="37"/>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86" name="Rectangle 238"/>
            <p:cNvSpPr>
              <a:spLocks noChangeArrowheads="1"/>
            </p:cNvSpPr>
            <p:nvPr/>
          </p:nvSpPr>
          <p:spPr bwMode="auto">
            <a:xfrm>
              <a:off x="5365" y="2605"/>
              <a:ext cx="36" cy="36"/>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087" name="Freeform 239"/>
            <p:cNvSpPr>
              <a:spLocks/>
            </p:cNvSpPr>
            <p:nvPr/>
          </p:nvSpPr>
          <p:spPr bwMode="auto">
            <a:xfrm>
              <a:off x="3176" y="1701"/>
              <a:ext cx="2207" cy="413"/>
            </a:xfrm>
            <a:custGeom>
              <a:avLst/>
              <a:gdLst/>
              <a:ahLst/>
              <a:cxnLst>
                <a:cxn ang="0">
                  <a:pos x="0" y="0"/>
                </a:cxn>
                <a:cxn ang="0">
                  <a:pos x="368" y="78"/>
                </a:cxn>
                <a:cxn ang="0">
                  <a:pos x="1105" y="202"/>
                </a:cxn>
                <a:cxn ang="0">
                  <a:pos x="2207" y="413"/>
                </a:cxn>
              </a:cxnLst>
              <a:rect l="0" t="0" r="r" b="b"/>
              <a:pathLst>
                <a:path w="2207" h="413">
                  <a:moveTo>
                    <a:pt x="0" y="0"/>
                  </a:moveTo>
                  <a:lnTo>
                    <a:pt x="368" y="78"/>
                  </a:lnTo>
                  <a:lnTo>
                    <a:pt x="1105" y="202"/>
                  </a:lnTo>
                  <a:lnTo>
                    <a:pt x="2207" y="413"/>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88" name="Freeform 240"/>
            <p:cNvSpPr>
              <a:spLocks/>
            </p:cNvSpPr>
            <p:nvPr/>
          </p:nvSpPr>
          <p:spPr bwMode="auto">
            <a:xfrm>
              <a:off x="3176" y="1722"/>
              <a:ext cx="2207" cy="978"/>
            </a:xfrm>
            <a:custGeom>
              <a:avLst/>
              <a:gdLst/>
              <a:ahLst/>
              <a:cxnLst>
                <a:cxn ang="0">
                  <a:pos x="0" y="0"/>
                </a:cxn>
                <a:cxn ang="0">
                  <a:pos x="368" y="188"/>
                </a:cxn>
                <a:cxn ang="0">
                  <a:pos x="1105" y="529"/>
                </a:cxn>
                <a:cxn ang="0">
                  <a:pos x="2207" y="978"/>
                </a:cxn>
              </a:cxnLst>
              <a:rect l="0" t="0" r="r" b="b"/>
              <a:pathLst>
                <a:path w="2207" h="978">
                  <a:moveTo>
                    <a:pt x="0" y="0"/>
                  </a:moveTo>
                  <a:lnTo>
                    <a:pt x="368" y="188"/>
                  </a:lnTo>
                  <a:lnTo>
                    <a:pt x="1105" y="529"/>
                  </a:lnTo>
                  <a:lnTo>
                    <a:pt x="2207" y="978"/>
                  </a:lnTo>
                </a:path>
              </a:pathLst>
            </a:custGeom>
            <a:no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89" name="Rectangle 241"/>
            <p:cNvSpPr>
              <a:spLocks noChangeArrowheads="1"/>
            </p:cNvSpPr>
            <p:nvPr/>
          </p:nvSpPr>
          <p:spPr bwMode="auto">
            <a:xfrm>
              <a:off x="3156" y="1627"/>
              <a:ext cx="2250" cy="1734"/>
            </a:xfrm>
            <a:prstGeom prst="rect">
              <a:avLst/>
            </a:prstGeom>
            <a:noFill/>
            <a:ln w="4763">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6062364" y="6370527"/>
            <a:ext cx="2624436" cy="338554"/>
          </a:xfrm>
          <a:prstGeom prst="rect">
            <a:avLst/>
          </a:prstGeom>
          <a:noFill/>
        </p:spPr>
        <p:txBody>
          <a:bodyPr wrap="none" rtlCol="0">
            <a:spAutoFit/>
          </a:bodyPr>
          <a:lstStyle/>
          <a:p>
            <a:pPr algn="r"/>
            <a:r>
              <a:rPr lang="en-US" sz="1600" dirty="0" err="1"/>
              <a:t>Hedeker</a:t>
            </a:r>
            <a:r>
              <a:rPr lang="en-US" sz="1600" dirty="0"/>
              <a:t> &amp; Gibbons (2004)</a:t>
            </a:r>
          </a:p>
        </p:txBody>
      </p:sp>
    </p:spTree>
    <p:extLst>
      <p:ext uri="{BB962C8B-B14F-4D97-AF65-F5344CB8AC3E}">
        <p14:creationId xmlns:p14="http://schemas.microsoft.com/office/powerpoint/2010/main" val="2919938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Mean Change</a:t>
            </a:r>
          </a:p>
        </p:txBody>
      </p:sp>
      <p:sp>
        <p:nvSpPr>
          <p:cNvPr id="3" name="Content Placeholder 2"/>
          <p:cNvSpPr>
            <a:spLocks noGrp="1"/>
          </p:cNvSpPr>
          <p:nvPr>
            <p:ph sz="quarter" idx="1"/>
          </p:nvPr>
        </p:nvSpPr>
        <p:spPr/>
        <p:txBody>
          <a:bodyPr/>
          <a:lstStyle/>
          <a:p>
            <a:r>
              <a:rPr lang="en-US" dirty="0"/>
              <a:t>GEE particularly popular in longitudinal health research because it provides robust inferences without making strong assumptions about individual differences</a:t>
            </a:r>
          </a:p>
          <a:p>
            <a:pPr lvl="1"/>
            <a:r>
              <a:rPr lang="en-US" dirty="0"/>
              <a:t>Particularly useful when working with discrete outcomes</a:t>
            </a:r>
          </a:p>
          <a:p>
            <a:r>
              <a:rPr lang="en-US" dirty="0"/>
              <a:t>Repeated measures ANOVA and ANCOVA remain popular for within-subjects experimental designs but less so for over-time longitudinal data </a:t>
            </a:r>
          </a:p>
          <a:p>
            <a:pPr lvl="1"/>
            <a:r>
              <a:rPr lang="en-US" dirty="0"/>
              <a:t>Except when limited to 2 waves of data… </a:t>
            </a:r>
          </a:p>
        </p:txBody>
      </p:sp>
    </p:spTree>
    <p:extLst>
      <p:ext uri="{BB962C8B-B14F-4D97-AF65-F5344CB8AC3E}">
        <p14:creationId xmlns:p14="http://schemas.microsoft.com/office/powerpoint/2010/main" val="198552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Two Time Points</a:t>
            </a:r>
          </a:p>
        </p:txBody>
      </p:sp>
      <p:sp>
        <p:nvSpPr>
          <p:cNvPr id="3" name="Content Placeholder 2"/>
          <p:cNvSpPr>
            <a:spLocks noGrp="1"/>
          </p:cNvSpPr>
          <p:nvPr>
            <p:ph sz="quarter" idx="1"/>
          </p:nvPr>
        </p:nvSpPr>
        <p:spPr/>
        <p:txBody>
          <a:bodyPr/>
          <a:lstStyle/>
          <a:p>
            <a:r>
              <a:rPr lang="en-US" dirty="0"/>
              <a:t>Having only two time points makes it difficult to study anything but mean change</a:t>
            </a:r>
          </a:p>
          <a:p>
            <a:r>
              <a:rPr lang="en-US" dirty="0"/>
              <a:t>Problem is it is difficult to parse individual change from error</a:t>
            </a:r>
          </a:p>
          <a:p>
            <a:endParaRPr lang="en-US" dirty="0"/>
          </a:p>
          <a:p>
            <a:pPr marL="594360" lvl="2" indent="0">
              <a:buClr>
                <a:srgbClr val="727CA3"/>
              </a:buClr>
              <a:buNone/>
            </a:pPr>
            <a:r>
              <a:rPr lang="en-US" sz="2300" i="1" dirty="0"/>
              <a:t>Two waves of data are better than one, but maybe not much better</a:t>
            </a:r>
          </a:p>
          <a:p>
            <a:pPr marL="594360" lvl="2" indent="0">
              <a:buClr>
                <a:srgbClr val="727CA3"/>
              </a:buClr>
              <a:buNone/>
            </a:pPr>
            <a:r>
              <a:rPr lang="en-US" sz="2300" i="1" dirty="0"/>
              <a:t>				</a:t>
            </a:r>
            <a:r>
              <a:rPr lang="en-US" sz="2300" dirty="0" err="1"/>
              <a:t>Rogosa</a:t>
            </a:r>
            <a:r>
              <a:rPr lang="en-US" sz="2300" dirty="0"/>
              <a:t>, Brandt, </a:t>
            </a:r>
            <a:r>
              <a:rPr lang="en-US" sz="2300" dirty="0" err="1"/>
              <a:t>Zimowski</a:t>
            </a:r>
            <a:r>
              <a:rPr lang="en-US" sz="2300" dirty="0"/>
              <a:t> (1982)</a:t>
            </a:r>
          </a:p>
          <a:p>
            <a:endParaRPr lang="en-US" dirty="0"/>
          </a:p>
          <a:p>
            <a:r>
              <a:rPr lang="en-US" dirty="0"/>
              <a:t>Obvious measure of individual change is difference score between two time points, but this is often unreliable</a:t>
            </a:r>
          </a:p>
        </p:txBody>
      </p:sp>
    </p:spTree>
    <p:extLst>
      <p:ext uri="{BB962C8B-B14F-4D97-AF65-F5344CB8AC3E}">
        <p14:creationId xmlns:p14="http://schemas.microsoft.com/office/powerpoint/2010/main" val="3950673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2"/>
          <p:cNvSpPr>
            <a:spLocks noGrp="1"/>
          </p:cNvSpPr>
          <p:nvPr>
            <p:ph sz="quarter" idx="1"/>
          </p:nvPr>
        </p:nvSpPr>
        <p:spPr>
          <a:xfrm>
            <a:off x="457200" y="1219200"/>
            <a:ext cx="8229600" cy="4937760"/>
          </a:xfrm>
        </p:spPr>
        <p:txBody>
          <a:bodyPr/>
          <a:lstStyle/>
          <a:p>
            <a:r>
              <a:rPr lang="en-US" dirty="0"/>
              <a:t>True and observed difference for a hypothetical case</a:t>
            </a:r>
          </a:p>
        </p:txBody>
      </p:sp>
      <p:sp>
        <p:nvSpPr>
          <p:cNvPr id="2" name="Title 1"/>
          <p:cNvSpPr>
            <a:spLocks noGrp="1"/>
          </p:cNvSpPr>
          <p:nvPr>
            <p:ph type="title"/>
          </p:nvPr>
        </p:nvSpPr>
        <p:spPr/>
        <p:txBody>
          <a:bodyPr/>
          <a:lstStyle/>
          <a:p>
            <a:r>
              <a:rPr lang="en-US" dirty="0"/>
              <a:t>The Trouble with Difference Scores</a:t>
            </a:r>
          </a:p>
        </p:txBody>
      </p:sp>
      <p:sp>
        <p:nvSpPr>
          <p:cNvPr id="6" name="Freeform 5"/>
          <p:cNvSpPr/>
          <p:nvPr/>
        </p:nvSpPr>
        <p:spPr>
          <a:xfrm>
            <a:off x="2289710" y="1925445"/>
            <a:ext cx="3843453" cy="3389970"/>
          </a:xfrm>
          <a:custGeom>
            <a:avLst/>
            <a:gdLst>
              <a:gd name="connsiteX0" fmla="*/ 0 w 3843453"/>
              <a:gd name="connsiteY0" fmla="*/ 0 h 3389970"/>
              <a:gd name="connsiteX1" fmla="*/ 0 w 3843453"/>
              <a:gd name="connsiteY1" fmla="*/ 3389970 h 3389970"/>
              <a:gd name="connsiteX2" fmla="*/ 3843453 w 3843453"/>
              <a:gd name="connsiteY2" fmla="*/ 3389970 h 3389970"/>
            </a:gdLst>
            <a:ahLst/>
            <a:cxnLst>
              <a:cxn ang="0">
                <a:pos x="connsiteX0" y="connsiteY0"/>
              </a:cxn>
              <a:cxn ang="0">
                <a:pos x="connsiteX1" y="connsiteY1"/>
              </a:cxn>
              <a:cxn ang="0">
                <a:pos x="connsiteX2" y="connsiteY2"/>
              </a:cxn>
            </a:cxnLst>
            <a:rect l="l" t="t" r="r" b="b"/>
            <a:pathLst>
              <a:path w="3843453" h="3389970">
                <a:moveTo>
                  <a:pt x="0" y="0"/>
                </a:moveTo>
                <a:lnTo>
                  <a:pt x="0" y="3389970"/>
                </a:lnTo>
                <a:lnTo>
                  <a:pt x="3843453" y="338997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3924" y="3248722"/>
            <a:ext cx="320922" cy="461665"/>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p:cxnSp>
        <p:nvCxnSpPr>
          <p:cNvPr id="12" name="Straight Connector 11"/>
          <p:cNvCxnSpPr>
            <a:stCxn id="9" idx="4"/>
            <a:endCxn id="10" idx="4"/>
          </p:cNvCxnSpPr>
          <p:nvPr/>
        </p:nvCxnSpPr>
        <p:spPr>
          <a:xfrm flipV="1">
            <a:off x="2951349" y="3236525"/>
            <a:ext cx="2367776" cy="69174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9" name="5-Point Star 8"/>
          <p:cNvSpPr/>
          <p:nvPr/>
        </p:nvSpPr>
        <p:spPr>
          <a:xfrm>
            <a:off x="2854705" y="3888806"/>
            <a:ext cx="96644" cy="103330"/>
          </a:xfrm>
          <a:prstGeom prst="star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5222481" y="3197057"/>
            <a:ext cx="96644" cy="103330"/>
          </a:xfrm>
          <a:prstGeom prst="star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54705" y="4456771"/>
            <a:ext cx="122663" cy="12638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09471" y="2579649"/>
            <a:ext cx="122663" cy="12638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2959404" y="2613025"/>
            <a:ext cx="2354766" cy="187712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75202" y="5400907"/>
            <a:ext cx="1014060" cy="461665"/>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1</a:t>
            </a:r>
          </a:p>
        </p:txBody>
      </p:sp>
      <p:sp>
        <p:nvSpPr>
          <p:cNvPr id="22" name="TextBox 21"/>
          <p:cNvSpPr txBox="1"/>
          <p:nvPr/>
        </p:nvSpPr>
        <p:spPr>
          <a:xfrm>
            <a:off x="4758996" y="5383069"/>
            <a:ext cx="1014060" cy="461665"/>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2</a:t>
            </a:r>
          </a:p>
        </p:txBody>
      </p:sp>
      <p:graphicFrame>
        <p:nvGraphicFramePr>
          <p:cNvPr id="23" name="Object 22"/>
          <p:cNvGraphicFramePr>
            <a:graphicFrameLocks noChangeAspect="1"/>
          </p:cNvGraphicFramePr>
          <p:nvPr/>
        </p:nvGraphicFramePr>
        <p:xfrm>
          <a:off x="2854705" y="3479554"/>
          <a:ext cx="266220" cy="342900"/>
        </p:xfrm>
        <a:graphic>
          <a:graphicData uri="http://schemas.openxmlformats.org/presentationml/2006/ole">
            <mc:AlternateContent xmlns:mc="http://schemas.openxmlformats.org/markup-compatibility/2006">
              <mc:Choice xmlns:v="urn:schemas-microsoft-com:vml" Requires="v">
                <p:oleObj name="Equation" r:id="rId2" imgW="177480" imgH="228600" progId="Equation.DSMT4">
                  <p:embed/>
                </p:oleObj>
              </mc:Choice>
              <mc:Fallback>
                <p:oleObj name="Equation" r:id="rId2" imgW="177480" imgH="228600" progId="Equation.DSMT4">
                  <p:embed/>
                  <p:pic>
                    <p:nvPicPr>
                      <p:cNvPr id="23" name="Object 22"/>
                      <p:cNvPicPr/>
                      <p:nvPr/>
                    </p:nvPicPr>
                    <p:blipFill>
                      <a:blip r:embed="rId3"/>
                      <a:stretch>
                        <a:fillRect/>
                      </a:stretch>
                    </p:blipFill>
                    <p:spPr>
                      <a:xfrm>
                        <a:off x="2854705" y="3479554"/>
                        <a:ext cx="266220" cy="342900"/>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5080399" y="3308104"/>
          <a:ext cx="284163" cy="342900"/>
        </p:xfrm>
        <a:graphic>
          <a:graphicData uri="http://schemas.openxmlformats.org/presentationml/2006/ole">
            <mc:AlternateContent xmlns:mc="http://schemas.openxmlformats.org/markup-compatibility/2006">
              <mc:Choice xmlns:v="urn:schemas-microsoft-com:vml" Requires="v">
                <p:oleObj name="Equation" r:id="rId4" imgW="190440" imgH="228600" progId="Equation.DSMT4">
                  <p:embed/>
                </p:oleObj>
              </mc:Choice>
              <mc:Fallback>
                <p:oleObj name="Equation" r:id="rId4" imgW="190440" imgH="228600" progId="Equation.DSMT4">
                  <p:embed/>
                  <p:pic>
                    <p:nvPicPr>
                      <p:cNvPr id="24" name="Object 23"/>
                      <p:cNvPicPr>
                        <a:picLocks noChangeAspect="1" noChangeArrowheads="1"/>
                      </p:cNvPicPr>
                      <p:nvPr/>
                    </p:nvPicPr>
                    <p:blipFill>
                      <a:blip r:embed="rId5"/>
                      <a:srcRect/>
                      <a:stretch>
                        <a:fillRect/>
                      </a:stretch>
                    </p:blipFill>
                    <p:spPr bwMode="auto">
                      <a:xfrm>
                        <a:off x="5080399" y="3308104"/>
                        <a:ext cx="2841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p:cNvGraphicFramePr>
            <a:graphicFrameLocks noChangeAspect="1"/>
          </p:cNvGraphicFramePr>
          <p:nvPr/>
        </p:nvGraphicFramePr>
        <p:xfrm>
          <a:off x="2412372" y="4017229"/>
          <a:ext cx="266220" cy="342900"/>
        </p:xfrm>
        <a:graphic>
          <a:graphicData uri="http://schemas.openxmlformats.org/presentationml/2006/ole">
            <mc:AlternateContent xmlns:mc="http://schemas.openxmlformats.org/markup-compatibility/2006">
              <mc:Choice xmlns:v="urn:schemas-microsoft-com:vml" Requires="v">
                <p:oleObj name="Equation" r:id="rId6" imgW="177480" imgH="228600" progId="Equation.DSMT4">
                  <p:embed/>
                </p:oleObj>
              </mc:Choice>
              <mc:Fallback>
                <p:oleObj name="Equation" r:id="rId6" imgW="177480" imgH="228600" progId="Equation.DSMT4">
                  <p:embed/>
                  <p:pic>
                    <p:nvPicPr>
                      <p:cNvPr id="25" name="Object 24"/>
                      <p:cNvPicPr/>
                      <p:nvPr/>
                    </p:nvPicPr>
                    <p:blipFill>
                      <a:blip r:embed="rId7"/>
                      <a:stretch>
                        <a:fillRect/>
                      </a:stretch>
                    </p:blipFill>
                    <p:spPr>
                      <a:xfrm>
                        <a:off x="2412372" y="4017229"/>
                        <a:ext cx="266220" cy="342900"/>
                      </a:xfrm>
                      <a:prstGeom prst="rect">
                        <a:avLst/>
                      </a:prstGeom>
                    </p:spPr>
                  </p:pic>
                </p:oleObj>
              </mc:Fallback>
            </mc:AlternateContent>
          </a:graphicData>
        </a:graphic>
      </p:graphicFrame>
      <p:graphicFrame>
        <p:nvGraphicFramePr>
          <p:cNvPr id="26" name="Object 25"/>
          <p:cNvGraphicFramePr>
            <a:graphicFrameLocks noChangeAspect="1"/>
          </p:cNvGraphicFramePr>
          <p:nvPr/>
        </p:nvGraphicFramePr>
        <p:xfrm>
          <a:off x="2914800" y="4519961"/>
          <a:ext cx="285750" cy="342900"/>
        </p:xfrm>
        <a:graphic>
          <a:graphicData uri="http://schemas.openxmlformats.org/presentationml/2006/ole">
            <mc:AlternateContent xmlns:mc="http://schemas.openxmlformats.org/markup-compatibility/2006">
              <mc:Choice xmlns:v="urn:schemas-microsoft-com:vml" Requires="v">
                <p:oleObj name="Equation" r:id="rId8" imgW="190440" imgH="228600" progId="Equation.DSMT4">
                  <p:embed/>
                </p:oleObj>
              </mc:Choice>
              <mc:Fallback>
                <p:oleObj name="Equation" r:id="rId8" imgW="190440" imgH="228600" progId="Equation.DSMT4">
                  <p:embed/>
                  <p:pic>
                    <p:nvPicPr>
                      <p:cNvPr id="26" name="Object 25"/>
                      <p:cNvPicPr>
                        <a:picLocks noChangeAspect="1" noChangeArrowheads="1"/>
                      </p:cNvPicPr>
                      <p:nvPr/>
                    </p:nvPicPr>
                    <p:blipFill>
                      <a:blip r:embed="rId9"/>
                      <a:srcRect/>
                      <a:stretch>
                        <a:fillRect/>
                      </a:stretch>
                    </p:blipFill>
                    <p:spPr bwMode="auto">
                      <a:xfrm>
                        <a:off x="2914800" y="4519961"/>
                        <a:ext cx="285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nvGraphicFramePr>
        <p:xfrm>
          <a:off x="4927825" y="2270125"/>
          <a:ext cx="304800" cy="342900"/>
        </p:xfrm>
        <a:graphic>
          <a:graphicData uri="http://schemas.openxmlformats.org/presentationml/2006/ole">
            <mc:AlternateContent xmlns:mc="http://schemas.openxmlformats.org/markup-compatibility/2006">
              <mc:Choice xmlns:v="urn:schemas-microsoft-com:vml" Requires="v">
                <p:oleObj name="Equation" r:id="rId10" imgW="203040" imgH="228600" progId="Equation.DSMT4">
                  <p:embed/>
                </p:oleObj>
              </mc:Choice>
              <mc:Fallback>
                <p:oleObj name="Equation" r:id="rId10" imgW="203040" imgH="228600" progId="Equation.DSMT4">
                  <p:embed/>
                  <p:pic>
                    <p:nvPicPr>
                      <p:cNvPr id="27" name="Object 26"/>
                      <p:cNvPicPr>
                        <a:picLocks noChangeAspect="1" noChangeArrowheads="1"/>
                      </p:cNvPicPr>
                      <p:nvPr/>
                    </p:nvPicPr>
                    <p:blipFill>
                      <a:blip r:embed="rId11"/>
                      <a:srcRect/>
                      <a:stretch>
                        <a:fillRect/>
                      </a:stretch>
                    </p:blipFill>
                    <p:spPr bwMode="auto">
                      <a:xfrm>
                        <a:off x="4927825" y="2270125"/>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eft Brace 27"/>
          <p:cNvSpPr/>
          <p:nvPr/>
        </p:nvSpPr>
        <p:spPr>
          <a:xfrm>
            <a:off x="2691154" y="3940471"/>
            <a:ext cx="74341" cy="57949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9" name="Object 28"/>
          <p:cNvGraphicFramePr>
            <a:graphicFrameLocks noChangeAspect="1"/>
          </p:cNvGraphicFramePr>
          <p:nvPr/>
        </p:nvGraphicFramePr>
        <p:xfrm>
          <a:off x="5489220" y="2728990"/>
          <a:ext cx="304800" cy="342900"/>
        </p:xfrm>
        <a:graphic>
          <a:graphicData uri="http://schemas.openxmlformats.org/presentationml/2006/ole">
            <mc:AlternateContent xmlns:mc="http://schemas.openxmlformats.org/markup-compatibility/2006">
              <mc:Choice xmlns:v="urn:schemas-microsoft-com:vml" Requires="v">
                <p:oleObj name="Equation" r:id="rId12" imgW="203040" imgH="228600" progId="Equation.DSMT4">
                  <p:embed/>
                </p:oleObj>
              </mc:Choice>
              <mc:Fallback>
                <p:oleObj name="Equation" r:id="rId12" imgW="203040" imgH="228600" progId="Equation.DSMT4">
                  <p:embed/>
                  <p:pic>
                    <p:nvPicPr>
                      <p:cNvPr id="29" name="Object 28"/>
                      <p:cNvPicPr/>
                      <p:nvPr/>
                    </p:nvPicPr>
                    <p:blipFill>
                      <a:blip r:embed="rId13"/>
                      <a:stretch>
                        <a:fillRect/>
                      </a:stretch>
                    </p:blipFill>
                    <p:spPr>
                      <a:xfrm>
                        <a:off x="5489220" y="2728990"/>
                        <a:ext cx="304800" cy="342900"/>
                      </a:xfrm>
                      <a:prstGeom prst="rect">
                        <a:avLst/>
                      </a:prstGeom>
                    </p:spPr>
                  </p:pic>
                </p:oleObj>
              </mc:Fallback>
            </mc:AlternateContent>
          </a:graphicData>
        </a:graphic>
      </p:graphicFrame>
      <p:sp>
        <p:nvSpPr>
          <p:cNvPr id="30" name="Left Brace 29"/>
          <p:cNvSpPr/>
          <p:nvPr/>
        </p:nvSpPr>
        <p:spPr>
          <a:xfrm flipH="1">
            <a:off x="5389136" y="2617567"/>
            <a:ext cx="74341" cy="57949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flipH="1">
            <a:off x="5924381" y="3248722"/>
            <a:ext cx="149308" cy="68565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flipH="1">
            <a:off x="6499093" y="2624628"/>
            <a:ext cx="176772" cy="1895333"/>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6" name="Object 35"/>
          <p:cNvGraphicFramePr>
            <a:graphicFrameLocks noChangeAspect="1"/>
          </p:cNvGraphicFramePr>
          <p:nvPr/>
        </p:nvGraphicFramePr>
        <p:xfrm>
          <a:off x="6688295" y="3322986"/>
          <a:ext cx="304800" cy="457200"/>
        </p:xfrm>
        <a:graphic>
          <a:graphicData uri="http://schemas.openxmlformats.org/presentationml/2006/ole">
            <mc:AlternateContent xmlns:mc="http://schemas.openxmlformats.org/markup-compatibility/2006">
              <mc:Choice xmlns:v="urn:schemas-microsoft-com:vml" Requires="v">
                <p:oleObj name="Equation" r:id="rId14" imgW="152280" imgH="228600" progId="Equation.DSMT4">
                  <p:embed/>
                </p:oleObj>
              </mc:Choice>
              <mc:Fallback>
                <p:oleObj name="Equation" r:id="rId14" imgW="152280" imgH="228600" progId="Equation.DSMT4">
                  <p:embed/>
                  <p:pic>
                    <p:nvPicPr>
                      <p:cNvPr id="36" name="Object 35"/>
                      <p:cNvPicPr>
                        <a:picLocks noChangeAspect="1" noChangeArrowheads="1"/>
                      </p:cNvPicPr>
                      <p:nvPr/>
                    </p:nvPicPr>
                    <p:blipFill>
                      <a:blip r:embed="rId15"/>
                      <a:srcRect/>
                      <a:stretch>
                        <a:fillRect/>
                      </a:stretch>
                    </p:blipFill>
                    <p:spPr bwMode="auto">
                      <a:xfrm>
                        <a:off x="6688295" y="3322986"/>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37"/>
          <p:cNvGraphicFramePr>
            <a:graphicFrameLocks noChangeAspect="1"/>
          </p:cNvGraphicFramePr>
          <p:nvPr/>
        </p:nvGraphicFramePr>
        <p:xfrm>
          <a:off x="6095993" y="3398103"/>
          <a:ext cx="311150" cy="400050"/>
        </p:xfrm>
        <a:graphic>
          <a:graphicData uri="http://schemas.openxmlformats.org/presentationml/2006/ole">
            <mc:AlternateContent xmlns:mc="http://schemas.openxmlformats.org/markup-compatibility/2006">
              <mc:Choice xmlns:v="urn:schemas-microsoft-com:vml" Requires="v">
                <p:oleObj name="Equation" r:id="rId16" imgW="177480" imgH="228600" progId="Equation.DSMT4">
                  <p:embed/>
                </p:oleObj>
              </mc:Choice>
              <mc:Fallback>
                <p:oleObj name="Equation" r:id="rId16" imgW="177480" imgH="228600" progId="Equation.DSMT4">
                  <p:embed/>
                  <p:pic>
                    <p:nvPicPr>
                      <p:cNvPr id="38"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5993" y="3398103"/>
                        <a:ext cx="31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2577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87" y="7253"/>
            <a:ext cx="90917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Rectangle 30"/>
          <p:cNvSpPr/>
          <p:nvPr/>
        </p:nvSpPr>
        <p:spPr>
          <a:xfrm>
            <a:off x="3483020" y="143569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Panel Data</a:t>
            </a:r>
          </a:p>
        </p:txBody>
      </p:sp>
      <p:cxnSp>
        <p:nvCxnSpPr>
          <p:cNvPr id="25" name="Straight Connector 24"/>
          <p:cNvCxnSpPr/>
          <p:nvPr/>
        </p:nvCxnSpPr>
        <p:spPr>
          <a:xfrm flipH="1">
            <a:off x="2905337" y="209979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453638" y="2085566"/>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64168" y="2852841"/>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Random Effect Growth Models</a:t>
            </a:r>
          </a:p>
        </p:txBody>
      </p:sp>
      <p:sp>
        <p:nvSpPr>
          <p:cNvPr id="38" name="Rectangle 37"/>
          <p:cNvSpPr/>
          <p:nvPr/>
        </p:nvSpPr>
        <p:spPr>
          <a:xfrm>
            <a:off x="1952765" y="2852841"/>
            <a:ext cx="1905143" cy="6463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Marginal Models</a:t>
            </a:r>
          </a:p>
        </p:txBody>
      </p:sp>
      <p:sp>
        <p:nvSpPr>
          <p:cNvPr id="43" name="TextBox 42"/>
          <p:cNvSpPr txBox="1"/>
          <p:nvPr/>
        </p:nvSpPr>
        <p:spPr>
          <a:xfrm>
            <a:off x="2966419" y="2281626"/>
            <a:ext cx="1396536"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Mean Change</a:t>
            </a:r>
          </a:p>
        </p:txBody>
      </p:sp>
      <p:sp>
        <p:nvSpPr>
          <p:cNvPr id="44" name="TextBox 43"/>
          <p:cNvSpPr txBox="1"/>
          <p:nvPr/>
        </p:nvSpPr>
        <p:spPr>
          <a:xfrm>
            <a:off x="4468598" y="2300505"/>
            <a:ext cx="1729961" cy="323165"/>
          </a:xfrm>
          <a:prstGeom prst="rect">
            <a:avLst/>
          </a:prstGeom>
          <a:solidFill>
            <a:schemeClr val="bg1"/>
          </a:solidFill>
        </p:spPr>
        <p:txBody>
          <a:bodyPr wrap="none" rtlCol="0">
            <a:spAutoFit/>
          </a:bodyPr>
          <a:lstStyle/>
          <a:p>
            <a:pPr algn="ctr"/>
            <a:r>
              <a:rPr lang="en-US" sz="1500" dirty="0"/>
              <a:t>Individual Change</a:t>
            </a:r>
          </a:p>
        </p:txBody>
      </p:sp>
      <p:sp>
        <p:nvSpPr>
          <p:cNvPr id="66" name="Oval 65"/>
          <p:cNvSpPr/>
          <p:nvPr/>
        </p:nvSpPr>
        <p:spPr>
          <a:xfrm>
            <a:off x="4289421" y="1975008"/>
            <a:ext cx="3125671" cy="1913113"/>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5472955" y="384202"/>
            <a:ext cx="3540416" cy="461665"/>
          </a:xfrm>
          <a:prstGeom prst="rect">
            <a:avLst/>
          </a:prstGeom>
          <a:noFill/>
        </p:spPr>
        <p:txBody>
          <a:bodyPr wrap="square" rtlCol="0">
            <a:spAutoFit/>
          </a:bodyPr>
          <a:lstStyle/>
          <a:p>
            <a:r>
              <a:rPr lang="en-US" dirty="0">
                <a:latin typeface="+mn-lt"/>
              </a:rPr>
              <a:t>Switching Branches…</a:t>
            </a:r>
          </a:p>
        </p:txBody>
      </p:sp>
    </p:spTree>
    <p:extLst>
      <p:ext uri="{BB962C8B-B14F-4D97-AF65-F5344CB8AC3E}">
        <p14:creationId xmlns:p14="http://schemas.microsoft.com/office/powerpoint/2010/main" val="239017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Individual Change</a:t>
            </a:r>
          </a:p>
        </p:txBody>
      </p:sp>
      <p:sp>
        <p:nvSpPr>
          <p:cNvPr id="3" name="Content Placeholder 2"/>
          <p:cNvSpPr>
            <a:spLocks noGrp="1"/>
          </p:cNvSpPr>
          <p:nvPr>
            <p:ph sz="quarter" idx="1"/>
          </p:nvPr>
        </p:nvSpPr>
        <p:spPr/>
        <p:txBody>
          <a:bodyPr/>
          <a:lstStyle/>
          <a:p>
            <a:r>
              <a:rPr lang="en-US" dirty="0"/>
              <a:t>Random effects models start by focusing on individual or within-person change</a:t>
            </a:r>
          </a:p>
        </p:txBody>
      </p:sp>
      <p:grpSp>
        <p:nvGrpSpPr>
          <p:cNvPr id="4" name="Group 3"/>
          <p:cNvGrpSpPr/>
          <p:nvPr/>
        </p:nvGrpSpPr>
        <p:grpSpPr>
          <a:xfrm>
            <a:off x="1248247" y="2308783"/>
            <a:ext cx="4208313" cy="3924377"/>
            <a:chOff x="2239488" y="2452642"/>
            <a:chExt cx="4208313" cy="3924377"/>
          </a:xfrm>
        </p:grpSpPr>
        <p:cxnSp>
          <p:nvCxnSpPr>
            <p:cNvPr id="5" name="Straight Arrow Connector 4"/>
            <p:cNvCxnSpPr/>
            <p:nvPr/>
          </p:nvCxnSpPr>
          <p:spPr>
            <a:xfrm flipV="1">
              <a:off x="2709017" y="5930776"/>
              <a:ext cx="3691783" cy="256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709017" y="2452642"/>
              <a:ext cx="0" cy="34938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4359" y="6007687"/>
              <a:ext cx="620683" cy="369332"/>
            </a:xfrm>
            <a:prstGeom prst="rect">
              <a:avLst/>
            </a:prstGeom>
            <a:noFill/>
          </p:spPr>
          <p:txBody>
            <a:bodyPr wrap="none" rtlCol="0">
              <a:spAutoFit/>
            </a:bodyPr>
            <a:lstStyle/>
            <a:p>
              <a:r>
                <a:rPr lang="en-US" sz="1800" dirty="0"/>
                <a:t>time</a:t>
              </a:r>
            </a:p>
          </p:txBody>
        </p:sp>
        <p:sp>
          <p:nvSpPr>
            <p:cNvPr id="8" name="TextBox 7"/>
            <p:cNvSpPr txBox="1"/>
            <p:nvPr/>
          </p:nvSpPr>
          <p:spPr>
            <a:xfrm rot="16200000">
              <a:off x="1767564" y="4151847"/>
              <a:ext cx="1313180" cy="369332"/>
            </a:xfrm>
            <a:prstGeom prst="rect">
              <a:avLst/>
            </a:prstGeom>
            <a:noFill/>
          </p:spPr>
          <p:txBody>
            <a:bodyPr wrap="none" rtlCol="0">
              <a:spAutoFit/>
            </a:bodyPr>
            <a:lstStyle/>
            <a:p>
              <a:r>
                <a:rPr lang="en-US" sz="1800" dirty="0"/>
                <a:t>depression</a:t>
              </a:r>
            </a:p>
          </p:txBody>
        </p:sp>
        <p:cxnSp>
          <p:nvCxnSpPr>
            <p:cNvPr id="9" name="Straight Connector 8"/>
            <p:cNvCxnSpPr/>
            <p:nvPr/>
          </p:nvCxnSpPr>
          <p:spPr>
            <a:xfrm>
              <a:off x="2696196" y="3058033"/>
              <a:ext cx="3704604" cy="1744703"/>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679106" y="3393052"/>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587810" y="3470073"/>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524997" y="4146490"/>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5445094" y="3798372"/>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353798" y="4628508"/>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5925778" y="3132355"/>
            <a:ext cx="2716307" cy="923330"/>
          </a:xfrm>
          <a:prstGeom prst="rect">
            <a:avLst/>
          </a:prstGeom>
        </p:spPr>
        <p:txBody>
          <a:bodyPr wrap="square">
            <a:spAutoFit/>
          </a:bodyPr>
          <a:lstStyle/>
          <a:p>
            <a:r>
              <a:rPr lang="en-US" sz="1800" dirty="0">
                <a:latin typeface="+mn-lt"/>
              </a:rPr>
              <a:t>With 3 or more time points, can separate true change from error</a:t>
            </a:r>
          </a:p>
        </p:txBody>
      </p:sp>
      <p:sp>
        <p:nvSpPr>
          <p:cNvPr id="16" name="Rectangle 15"/>
          <p:cNvSpPr/>
          <p:nvPr/>
        </p:nvSpPr>
        <p:spPr>
          <a:xfrm>
            <a:off x="2643570" y="2231457"/>
            <a:ext cx="2716307" cy="369332"/>
          </a:xfrm>
          <a:prstGeom prst="rect">
            <a:avLst/>
          </a:prstGeom>
        </p:spPr>
        <p:txBody>
          <a:bodyPr wrap="square">
            <a:spAutoFit/>
          </a:bodyPr>
          <a:lstStyle/>
          <a:p>
            <a:r>
              <a:rPr lang="en-US" sz="1800" dirty="0">
                <a:latin typeface="+mn-lt"/>
              </a:rPr>
              <a:t>One person’s data</a:t>
            </a:r>
          </a:p>
        </p:txBody>
      </p:sp>
      <p:sp>
        <p:nvSpPr>
          <p:cNvPr id="17" name="Freeform 16"/>
          <p:cNvSpPr/>
          <p:nvPr/>
        </p:nvSpPr>
        <p:spPr>
          <a:xfrm rot="441442">
            <a:off x="4762342" y="4478829"/>
            <a:ext cx="1334678" cy="810187"/>
          </a:xfrm>
          <a:custGeom>
            <a:avLst/>
            <a:gdLst>
              <a:gd name="connsiteX0" fmla="*/ 0 w 1490702"/>
              <a:gd name="connsiteY0" fmla="*/ 0 h 968188"/>
              <a:gd name="connsiteX1" fmla="*/ 345781 w 1490702"/>
              <a:gd name="connsiteY1" fmla="*/ 799139 h 968188"/>
              <a:gd name="connsiteX2" fmla="*/ 1490702 w 1490702"/>
              <a:gd name="connsiteY2" fmla="*/ 968188 h 968188"/>
            </a:gdLst>
            <a:ahLst/>
            <a:cxnLst>
              <a:cxn ang="0">
                <a:pos x="connsiteX0" y="connsiteY0"/>
              </a:cxn>
              <a:cxn ang="0">
                <a:pos x="connsiteX1" y="connsiteY1"/>
              </a:cxn>
              <a:cxn ang="0">
                <a:pos x="connsiteX2" y="connsiteY2"/>
              </a:cxn>
            </a:cxnLst>
            <a:rect l="l" t="t" r="r" b="b"/>
            <a:pathLst>
              <a:path w="1490702" h="968188">
                <a:moveTo>
                  <a:pt x="0" y="0"/>
                </a:moveTo>
                <a:cubicBezTo>
                  <a:pt x="48665" y="318887"/>
                  <a:pt x="97331" y="637774"/>
                  <a:pt x="345781" y="799139"/>
                </a:cubicBezTo>
                <a:cubicBezTo>
                  <a:pt x="594231" y="960504"/>
                  <a:pt x="1042466" y="964346"/>
                  <a:pt x="1490702" y="968188"/>
                </a:cubicBezTo>
              </a:path>
            </a:pathLst>
          </a:custGeom>
          <a:noFill/>
          <a:ln>
            <a:solidFill>
              <a:srgbClr val="0070C0"/>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56947" y="5192684"/>
            <a:ext cx="2716307" cy="369332"/>
          </a:xfrm>
          <a:prstGeom prst="rect">
            <a:avLst/>
          </a:prstGeom>
        </p:spPr>
        <p:txBody>
          <a:bodyPr wrap="square">
            <a:spAutoFit/>
          </a:bodyPr>
          <a:lstStyle/>
          <a:p>
            <a:r>
              <a:rPr lang="en-US" sz="1800" dirty="0">
                <a:latin typeface="+mn-lt"/>
              </a:rPr>
              <a:t>Underlying </a:t>
            </a:r>
            <a:r>
              <a:rPr lang="en-US" sz="1800" dirty="0" err="1">
                <a:latin typeface="+mn-lt"/>
              </a:rPr>
              <a:t>indiv</a:t>
            </a:r>
            <a:r>
              <a:rPr lang="en-US" sz="1800" dirty="0">
                <a:latin typeface="+mn-lt"/>
              </a:rPr>
              <a:t>. trajectory</a:t>
            </a:r>
          </a:p>
        </p:txBody>
      </p:sp>
    </p:spTree>
    <p:extLst>
      <p:ext uri="{BB962C8B-B14F-4D97-AF65-F5344CB8AC3E}">
        <p14:creationId xmlns:p14="http://schemas.microsoft.com/office/powerpoint/2010/main" val="51080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Can summarize line by two pieces of information</a:t>
            </a:r>
          </a:p>
          <a:p>
            <a:pPr lvl="1"/>
            <a:r>
              <a:rPr lang="en-US" dirty="0"/>
              <a:t>the intercept and the slope unique to individual </a:t>
            </a:r>
            <a:r>
              <a:rPr lang="en-US" i="1" dirty="0">
                <a:latin typeface="Times New Roman" pitchFamily="18" charset="0"/>
                <a:cs typeface="Times New Roman" pitchFamily="18" charset="0"/>
              </a:rPr>
              <a:t>i</a:t>
            </a:r>
            <a:endParaRPr lang="en-US" dirty="0">
              <a:latin typeface="Times New Roman" pitchFamily="18" charset="0"/>
              <a:cs typeface="Times New Roman" pitchFamily="18" charset="0"/>
            </a:endParaRPr>
          </a:p>
        </p:txBody>
      </p:sp>
      <p:sp>
        <p:nvSpPr>
          <p:cNvPr id="8" name="Title 1"/>
          <p:cNvSpPr>
            <a:spLocks noGrp="1"/>
          </p:cNvSpPr>
          <p:nvPr>
            <p:ph type="title"/>
          </p:nvPr>
        </p:nvSpPr>
        <p:spPr>
          <a:xfrm>
            <a:off x="457200" y="152400"/>
            <a:ext cx="8229600" cy="990600"/>
          </a:xfrm>
        </p:spPr>
        <p:txBody>
          <a:bodyPr/>
          <a:lstStyle/>
          <a:p>
            <a:r>
              <a:rPr lang="en-US" dirty="0"/>
              <a:t>A Growth Curve for One Person</a:t>
            </a:r>
          </a:p>
        </p:txBody>
      </p:sp>
      <p:grpSp>
        <p:nvGrpSpPr>
          <p:cNvPr id="6" name="Group 5"/>
          <p:cNvGrpSpPr/>
          <p:nvPr/>
        </p:nvGrpSpPr>
        <p:grpSpPr>
          <a:xfrm>
            <a:off x="2239488" y="2256084"/>
            <a:ext cx="4208313" cy="3924377"/>
            <a:chOff x="2239488" y="2452642"/>
            <a:chExt cx="4208313" cy="3924377"/>
          </a:xfrm>
        </p:grpSpPr>
        <p:cxnSp>
          <p:nvCxnSpPr>
            <p:cNvPr id="7" name="Straight Arrow Connector 6"/>
            <p:cNvCxnSpPr/>
            <p:nvPr/>
          </p:nvCxnSpPr>
          <p:spPr>
            <a:xfrm flipV="1">
              <a:off x="2709017" y="5930776"/>
              <a:ext cx="3691783" cy="256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09017" y="2452642"/>
              <a:ext cx="0" cy="34938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64359" y="6007687"/>
              <a:ext cx="620683" cy="369332"/>
            </a:xfrm>
            <a:prstGeom prst="rect">
              <a:avLst/>
            </a:prstGeom>
            <a:noFill/>
          </p:spPr>
          <p:txBody>
            <a:bodyPr wrap="none" rtlCol="0">
              <a:spAutoFit/>
            </a:bodyPr>
            <a:lstStyle/>
            <a:p>
              <a:r>
                <a:rPr lang="en-US" sz="1800" dirty="0"/>
                <a:t>time</a:t>
              </a:r>
            </a:p>
          </p:txBody>
        </p:sp>
        <p:sp>
          <p:nvSpPr>
            <p:cNvPr id="11" name="TextBox 10"/>
            <p:cNvSpPr txBox="1"/>
            <p:nvPr/>
          </p:nvSpPr>
          <p:spPr>
            <a:xfrm rot="16200000">
              <a:off x="1767564" y="4151847"/>
              <a:ext cx="1313180" cy="369332"/>
            </a:xfrm>
            <a:prstGeom prst="rect">
              <a:avLst/>
            </a:prstGeom>
            <a:noFill/>
          </p:spPr>
          <p:txBody>
            <a:bodyPr wrap="none" rtlCol="0">
              <a:spAutoFit/>
            </a:bodyPr>
            <a:lstStyle/>
            <a:p>
              <a:r>
                <a:rPr lang="en-US" sz="1800" dirty="0"/>
                <a:t>depression</a:t>
              </a:r>
            </a:p>
          </p:txBody>
        </p:sp>
        <p:cxnSp>
          <p:nvCxnSpPr>
            <p:cNvPr id="19" name="Straight Arrow Connector 18"/>
            <p:cNvCxnSpPr/>
            <p:nvPr/>
          </p:nvCxnSpPr>
          <p:spPr>
            <a:xfrm>
              <a:off x="2360141" y="3060817"/>
              <a:ext cx="30900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264359" y="3571195"/>
              <a:ext cx="250677" cy="15240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96196" y="3058033"/>
              <a:ext cx="3704604" cy="1744703"/>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679106" y="3393052"/>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3587810" y="3470073"/>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4524997" y="4146490"/>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445094" y="3798372"/>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6353798" y="4628508"/>
              <a:ext cx="94003" cy="1061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p:cNvSpPr txBox="1"/>
          <p:nvPr/>
        </p:nvSpPr>
        <p:spPr>
          <a:xfrm>
            <a:off x="1498070" y="2707586"/>
            <a:ext cx="1121869" cy="307777"/>
          </a:xfrm>
          <a:prstGeom prst="rect">
            <a:avLst/>
          </a:prstGeom>
          <a:noFill/>
        </p:spPr>
        <p:txBody>
          <a:bodyPr wrap="square" rtlCol="0">
            <a:spAutoFit/>
          </a:bodyPr>
          <a:lstStyle/>
          <a:p>
            <a:r>
              <a:rPr lang="en-US" sz="1400" dirty="0"/>
              <a:t>intercept</a:t>
            </a:r>
          </a:p>
        </p:txBody>
      </p:sp>
      <p:sp>
        <p:nvSpPr>
          <p:cNvPr id="20" name="TextBox 19"/>
          <p:cNvSpPr txBox="1"/>
          <p:nvPr/>
        </p:nvSpPr>
        <p:spPr>
          <a:xfrm>
            <a:off x="4466147" y="3169475"/>
            <a:ext cx="1121869" cy="307777"/>
          </a:xfrm>
          <a:prstGeom prst="rect">
            <a:avLst/>
          </a:prstGeom>
          <a:noFill/>
        </p:spPr>
        <p:txBody>
          <a:bodyPr wrap="square" rtlCol="0">
            <a:spAutoFit/>
          </a:bodyPr>
          <a:lstStyle/>
          <a:p>
            <a:r>
              <a:rPr lang="en-US" sz="1400" dirty="0"/>
              <a:t>slope</a:t>
            </a:r>
          </a:p>
        </p:txBody>
      </p:sp>
    </p:spTree>
    <p:extLst>
      <p:ext uri="{BB962C8B-B14F-4D97-AF65-F5344CB8AC3E}">
        <p14:creationId xmlns:p14="http://schemas.microsoft.com/office/powerpoint/2010/main" val="220144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Effects</a:t>
            </a:r>
          </a:p>
        </p:txBody>
      </p:sp>
      <p:sp>
        <p:nvSpPr>
          <p:cNvPr id="3" name="Content Placeholder 2"/>
          <p:cNvSpPr>
            <a:spLocks noGrp="1"/>
          </p:cNvSpPr>
          <p:nvPr>
            <p:ph sz="quarter" idx="1"/>
          </p:nvPr>
        </p:nvSpPr>
        <p:spPr/>
        <p:txBody>
          <a:bodyPr/>
          <a:lstStyle/>
          <a:p>
            <a:r>
              <a:rPr lang="en-US" dirty="0"/>
              <a:t>Intercept and slope coefficient values permitted to vary over individuals</a:t>
            </a:r>
          </a:p>
          <a:p>
            <a:r>
              <a:rPr lang="en-US" dirty="0"/>
              <a:t>Variation in growth coefficients described by a distribution</a:t>
            </a:r>
          </a:p>
          <a:p>
            <a:pPr lvl="1"/>
            <a:r>
              <a:rPr lang="en-US" dirty="0"/>
              <a:t>Growth coefficients are </a:t>
            </a:r>
            <a:r>
              <a:rPr lang="en-US" i="1" dirty="0"/>
              <a:t>random effects </a:t>
            </a:r>
            <a:r>
              <a:rPr lang="en-US" dirty="0"/>
              <a:t>in statistical sense that they come from a probability distribution</a:t>
            </a:r>
          </a:p>
          <a:p>
            <a:r>
              <a:rPr lang="en-US" dirty="0"/>
              <a:t>We usually don’t literally estimate the coefficients for each person, but rather the parameters of the distribution from which they came</a:t>
            </a:r>
          </a:p>
          <a:p>
            <a:pPr lvl="1"/>
            <a:r>
              <a:rPr lang="en-US" dirty="0"/>
              <a:t>This allows us to make inferences to full population of people from which our sample was drawn</a:t>
            </a:r>
          </a:p>
        </p:txBody>
      </p:sp>
    </p:spTree>
    <p:extLst>
      <p:ext uri="{BB962C8B-B14F-4D97-AF65-F5344CB8AC3E}">
        <p14:creationId xmlns:p14="http://schemas.microsoft.com/office/powerpoint/2010/main" val="406666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Data</a:t>
            </a:r>
          </a:p>
        </p:txBody>
      </p:sp>
      <p:sp>
        <p:nvSpPr>
          <p:cNvPr id="3" name="Content Placeholder 2"/>
          <p:cNvSpPr>
            <a:spLocks noGrp="1"/>
          </p:cNvSpPr>
          <p:nvPr>
            <p:ph sz="quarter" idx="1"/>
          </p:nvPr>
        </p:nvSpPr>
        <p:spPr/>
        <p:txBody>
          <a:bodyPr/>
          <a:lstStyle/>
          <a:p>
            <a:r>
              <a:rPr lang="en-US" sz="2300" dirty="0"/>
              <a:t>The term “longitudinal data” and hence also “longitudinal data analysis” is often used to describe different kinds of data structures.</a:t>
            </a:r>
          </a:p>
          <a:p>
            <a:r>
              <a:rPr lang="en-US" sz="2300" dirty="0"/>
              <a:t>It is helpful to differentiate these structures because they address different research </a:t>
            </a:r>
            <a:r>
              <a:rPr lang="en-US" dirty="0"/>
              <a:t>questions and call for different </a:t>
            </a:r>
            <a:r>
              <a:rPr lang="en-US" sz="2300" dirty="0"/>
              <a:t>analysis approaches.</a:t>
            </a:r>
          </a:p>
        </p:txBody>
      </p:sp>
    </p:spTree>
    <p:extLst>
      <p:ext uri="{BB962C8B-B14F-4D97-AF65-F5344CB8AC3E}">
        <p14:creationId xmlns:p14="http://schemas.microsoft.com/office/powerpoint/2010/main" val="3525140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by Degree or Kind?</a:t>
            </a:r>
          </a:p>
        </p:txBody>
      </p:sp>
      <p:sp>
        <p:nvSpPr>
          <p:cNvPr id="3" name="Content Placeholder 2"/>
          <p:cNvSpPr>
            <a:spLocks noGrp="1"/>
          </p:cNvSpPr>
          <p:nvPr>
            <p:ph sz="quarter" idx="1"/>
          </p:nvPr>
        </p:nvSpPr>
        <p:spPr/>
        <p:txBody>
          <a:bodyPr/>
          <a:lstStyle/>
          <a:p>
            <a:r>
              <a:rPr lang="en-US" dirty="0"/>
              <a:t>Key question is how to define the distribution of the random effects</a:t>
            </a:r>
          </a:p>
          <a:p>
            <a:r>
              <a:rPr lang="en-US" dirty="0"/>
              <a:t>Modeling approaches differentiate based on assumptions about how individuals are thought to differ from one another</a:t>
            </a:r>
          </a:p>
          <a:p>
            <a:pPr lvl="1"/>
            <a:r>
              <a:rPr lang="en-US" dirty="0"/>
              <a:t>Quantitative variation on a continuum: differences of degree</a:t>
            </a:r>
          </a:p>
          <a:p>
            <a:pPr lvl="1"/>
            <a:r>
              <a:rPr lang="en-US" dirty="0"/>
              <a:t>Qualitative differences between types of trajectories: differences in kind</a:t>
            </a:r>
          </a:p>
        </p:txBody>
      </p:sp>
    </p:spTree>
    <p:extLst>
      <p:ext uri="{BB962C8B-B14F-4D97-AF65-F5344CB8AC3E}">
        <p14:creationId xmlns:p14="http://schemas.microsoft.com/office/powerpoint/2010/main" val="979916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Rectangle 30"/>
          <p:cNvSpPr/>
          <p:nvPr/>
        </p:nvSpPr>
        <p:spPr>
          <a:xfrm>
            <a:off x="2084526" y="49097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Panel Data</a:t>
            </a:r>
          </a:p>
        </p:txBody>
      </p:sp>
      <p:cxnSp>
        <p:nvCxnSpPr>
          <p:cNvPr id="25" name="Straight Connector 24"/>
          <p:cNvCxnSpPr/>
          <p:nvPr/>
        </p:nvCxnSpPr>
        <p:spPr>
          <a:xfrm flipH="1">
            <a:off x="1506843" y="115507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055144" y="1140846"/>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674" y="1908121"/>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Random Effect Models</a:t>
            </a:r>
          </a:p>
        </p:txBody>
      </p:sp>
      <p:sp>
        <p:nvSpPr>
          <p:cNvPr id="38" name="Rectangle 37"/>
          <p:cNvSpPr/>
          <p:nvPr/>
        </p:nvSpPr>
        <p:spPr>
          <a:xfrm>
            <a:off x="554271" y="1908121"/>
            <a:ext cx="1905143" cy="6463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Marginal Models</a:t>
            </a:r>
          </a:p>
        </p:txBody>
      </p:sp>
      <p:sp>
        <p:nvSpPr>
          <p:cNvPr id="43" name="TextBox 42"/>
          <p:cNvSpPr txBox="1"/>
          <p:nvPr/>
        </p:nvSpPr>
        <p:spPr>
          <a:xfrm>
            <a:off x="1567925" y="1336906"/>
            <a:ext cx="1396536"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Mean Change</a:t>
            </a:r>
          </a:p>
        </p:txBody>
      </p:sp>
      <p:sp>
        <p:nvSpPr>
          <p:cNvPr id="44" name="TextBox 43"/>
          <p:cNvSpPr txBox="1"/>
          <p:nvPr/>
        </p:nvSpPr>
        <p:spPr>
          <a:xfrm>
            <a:off x="3070104" y="1355785"/>
            <a:ext cx="1729961" cy="323165"/>
          </a:xfrm>
          <a:prstGeom prst="rect">
            <a:avLst/>
          </a:prstGeom>
          <a:solidFill>
            <a:schemeClr val="bg1"/>
          </a:solidFill>
        </p:spPr>
        <p:txBody>
          <a:bodyPr wrap="none" rtlCol="0">
            <a:spAutoFit/>
          </a:bodyPr>
          <a:lstStyle/>
          <a:p>
            <a:pPr algn="ctr"/>
            <a:r>
              <a:rPr lang="en-US" sz="1500" dirty="0"/>
              <a:t>Individual Change</a:t>
            </a:r>
          </a:p>
        </p:txBody>
      </p:sp>
      <p:cxnSp>
        <p:nvCxnSpPr>
          <p:cNvPr id="39" name="Straight Connector 38"/>
          <p:cNvCxnSpPr/>
          <p:nvPr/>
        </p:nvCxnSpPr>
        <p:spPr>
          <a:xfrm flipH="1" flipV="1">
            <a:off x="4741049" y="254486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82007" y="2820841"/>
            <a:ext cx="1284069" cy="323165"/>
          </a:xfrm>
          <a:prstGeom prst="rect">
            <a:avLst/>
          </a:prstGeom>
          <a:solidFill>
            <a:schemeClr val="bg1"/>
          </a:solidFill>
        </p:spPr>
        <p:txBody>
          <a:bodyPr wrap="none" rtlCol="0">
            <a:spAutoFit/>
          </a:bodyPr>
          <a:lstStyle/>
          <a:p>
            <a:pPr algn="ctr"/>
            <a:r>
              <a:rPr lang="en-US" sz="1500" dirty="0"/>
              <a:t>Differ in Kind</a:t>
            </a:r>
          </a:p>
        </p:txBody>
      </p:sp>
      <p:sp>
        <p:nvSpPr>
          <p:cNvPr id="41" name="Rectangle 40"/>
          <p:cNvSpPr/>
          <p:nvPr/>
        </p:nvSpPr>
        <p:spPr>
          <a:xfrm>
            <a:off x="5515199" y="3307529"/>
            <a:ext cx="2660613" cy="12952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Semi-Parametric Groups-Based Approach</a:t>
            </a:r>
          </a:p>
          <a:p>
            <a:pPr algn="ctr"/>
            <a:endParaRPr lang="en-US" sz="200" dirty="0"/>
          </a:p>
          <a:p>
            <a:pPr algn="ctr"/>
            <a:endParaRPr lang="en-US" sz="200" dirty="0"/>
          </a:p>
          <a:p>
            <a:pPr algn="ctr"/>
            <a:endParaRPr lang="en-US" sz="200" dirty="0"/>
          </a:p>
          <a:p>
            <a:pPr algn="ctr"/>
            <a:r>
              <a:rPr lang="en-US" sz="1800" dirty="0"/>
              <a:t>Latent Class Growth Analysis</a:t>
            </a:r>
          </a:p>
        </p:txBody>
      </p:sp>
      <p:cxnSp>
        <p:nvCxnSpPr>
          <p:cNvPr id="42" name="Straight Connector 41"/>
          <p:cNvCxnSpPr/>
          <p:nvPr/>
        </p:nvCxnSpPr>
        <p:spPr>
          <a:xfrm flipH="1">
            <a:off x="3192748" y="2554485"/>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95182" y="2820840"/>
            <a:ext cx="1680012" cy="323165"/>
          </a:xfrm>
          <a:prstGeom prst="rect">
            <a:avLst/>
          </a:prstGeom>
          <a:solidFill>
            <a:schemeClr val="bg1"/>
          </a:solidFill>
        </p:spPr>
        <p:txBody>
          <a:bodyPr wrap="none" rtlCol="0">
            <a:spAutoFit/>
          </a:bodyPr>
          <a:lstStyle/>
          <a:p>
            <a:pPr algn="ctr"/>
            <a:r>
              <a:rPr lang="en-US" sz="1500" dirty="0"/>
              <a:t>Differ by Degrees</a:t>
            </a:r>
          </a:p>
        </p:txBody>
      </p:sp>
      <p:sp>
        <p:nvSpPr>
          <p:cNvPr id="28" name="Rectangle 27"/>
          <p:cNvSpPr/>
          <p:nvPr/>
        </p:nvSpPr>
        <p:spPr>
          <a:xfrm>
            <a:off x="1838874" y="3286949"/>
            <a:ext cx="2251173" cy="11756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Multilevel Model</a:t>
            </a:r>
          </a:p>
          <a:p>
            <a:pPr algn="ctr"/>
            <a:endParaRPr lang="en-US" sz="200" dirty="0"/>
          </a:p>
          <a:p>
            <a:pPr algn="ctr"/>
            <a:endParaRPr lang="en-US" sz="200" dirty="0"/>
          </a:p>
          <a:p>
            <a:pPr algn="ctr"/>
            <a:r>
              <a:rPr lang="en-US" sz="1800" dirty="0"/>
              <a:t>Latent Curve Model</a:t>
            </a:r>
          </a:p>
          <a:p>
            <a:pPr algn="ctr"/>
            <a:endParaRPr lang="en-US" sz="200" dirty="0"/>
          </a:p>
          <a:p>
            <a:pPr algn="ctr"/>
            <a:endParaRPr lang="en-US" sz="200" dirty="0"/>
          </a:p>
          <a:p>
            <a:pPr algn="ctr"/>
            <a:r>
              <a:rPr lang="en-US" sz="1800" dirty="0"/>
              <a:t>Mixed Effects Model</a:t>
            </a:r>
          </a:p>
        </p:txBody>
      </p:sp>
      <p:cxnSp>
        <p:nvCxnSpPr>
          <p:cNvPr id="45" name="Straight Connector 44"/>
          <p:cNvCxnSpPr/>
          <p:nvPr/>
        </p:nvCxnSpPr>
        <p:spPr>
          <a:xfrm flipV="1">
            <a:off x="4752685" y="2544867"/>
            <a:ext cx="1" cy="255926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62381" y="4690857"/>
            <a:ext cx="580608" cy="323165"/>
          </a:xfrm>
          <a:prstGeom prst="rect">
            <a:avLst/>
          </a:prstGeom>
          <a:solidFill>
            <a:schemeClr val="bg1"/>
          </a:solidFill>
        </p:spPr>
        <p:txBody>
          <a:bodyPr wrap="none" rtlCol="0">
            <a:spAutoFit/>
          </a:bodyPr>
          <a:lstStyle/>
          <a:p>
            <a:pPr algn="ctr"/>
            <a:r>
              <a:rPr lang="en-US" sz="1500" dirty="0"/>
              <a:t>Both</a:t>
            </a:r>
          </a:p>
        </p:txBody>
      </p:sp>
      <p:sp>
        <p:nvSpPr>
          <p:cNvPr id="54" name="Rectangle 53"/>
          <p:cNvSpPr/>
          <p:nvPr/>
        </p:nvSpPr>
        <p:spPr>
          <a:xfrm>
            <a:off x="3800113" y="5112149"/>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General Growth Mixture Models</a:t>
            </a:r>
          </a:p>
        </p:txBody>
      </p:sp>
      <p:sp>
        <p:nvSpPr>
          <p:cNvPr id="55" name="Oval 54"/>
          <p:cNvSpPr/>
          <p:nvPr/>
        </p:nvSpPr>
        <p:spPr>
          <a:xfrm>
            <a:off x="1127690" y="2493122"/>
            <a:ext cx="3854317" cy="2378556"/>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7538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5" grpId="0" animBg="1"/>
      <p:bldP spid="28" grpId="0" animBg="1"/>
      <p:bldP spid="46" grpId="0" animBg="1"/>
      <p:bldP spid="54" grpId="0" animBg="1"/>
      <p:bldP spid="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Modeling Vocabulary Growth</a:t>
            </a:r>
          </a:p>
        </p:txBody>
      </p:sp>
      <p:pic>
        <p:nvPicPr>
          <p:cNvPr id="2050" name="Picture 2" descr="C:\Users\dbauer\AppData\Local\Temp\SNAGHTML2e9913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302" y="1485900"/>
            <a:ext cx="5386972" cy="45064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85794" y="6370527"/>
            <a:ext cx="2501006" cy="338554"/>
          </a:xfrm>
          <a:prstGeom prst="rect">
            <a:avLst/>
          </a:prstGeom>
          <a:noFill/>
        </p:spPr>
        <p:txBody>
          <a:bodyPr wrap="none" rtlCol="0">
            <a:spAutoFit/>
          </a:bodyPr>
          <a:lstStyle/>
          <a:p>
            <a:pPr algn="r"/>
            <a:r>
              <a:rPr lang="en-US" sz="1600" dirty="0" err="1"/>
              <a:t>Huttenlocher</a:t>
            </a:r>
            <a:r>
              <a:rPr lang="en-US" sz="1600" dirty="0"/>
              <a:t> et al. (1991)</a:t>
            </a:r>
          </a:p>
        </p:txBody>
      </p:sp>
    </p:spTree>
    <p:extLst>
      <p:ext uri="{BB962C8B-B14F-4D97-AF65-F5344CB8AC3E}">
        <p14:creationId xmlns:p14="http://schemas.microsoft.com/office/powerpoint/2010/main" val="1458035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Ambulatory HR Over 24 </a:t>
            </a:r>
            <a:r>
              <a:rPr lang="en-US" dirty="0" err="1"/>
              <a:t>Hrs</a:t>
            </a: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1298448" y="1298448"/>
            <a:ext cx="6224481" cy="4982047"/>
          </a:xfrm>
          <a:prstGeom prst="rect">
            <a:avLst/>
          </a:prstGeom>
          <a:noFill/>
          <a:ln w="9525">
            <a:noFill/>
            <a:miter lim="800000"/>
            <a:headEnd/>
            <a:tailEnd/>
          </a:ln>
        </p:spPr>
      </p:pic>
      <p:sp>
        <p:nvSpPr>
          <p:cNvPr id="6" name="TextBox 5"/>
          <p:cNvSpPr txBox="1"/>
          <p:nvPr/>
        </p:nvSpPr>
        <p:spPr>
          <a:xfrm>
            <a:off x="4978734" y="6370527"/>
            <a:ext cx="3708066" cy="338554"/>
          </a:xfrm>
          <a:prstGeom prst="rect">
            <a:avLst/>
          </a:prstGeom>
          <a:noFill/>
        </p:spPr>
        <p:txBody>
          <a:bodyPr wrap="none" rtlCol="0">
            <a:spAutoFit/>
          </a:bodyPr>
          <a:lstStyle/>
          <a:p>
            <a:pPr algn="r"/>
            <a:r>
              <a:rPr lang="en-US" sz="1600" dirty="0"/>
              <a:t>Richman, Pek, Pascoe &amp; Bauer (2010)</a:t>
            </a:r>
          </a:p>
        </p:txBody>
      </p:sp>
    </p:spTree>
    <p:extLst>
      <p:ext uri="{BB962C8B-B14F-4D97-AF65-F5344CB8AC3E}">
        <p14:creationId xmlns:p14="http://schemas.microsoft.com/office/powerpoint/2010/main" val="3489036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Cortical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776" y="2153149"/>
            <a:ext cx="3939234" cy="32826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68" y="2124598"/>
            <a:ext cx="3935933" cy="3279945"/>
          </a:xfrm>
          <a:prstGeom prst="rect">
            <a:avLst/>
          </a:prstGeom>
        </p:spPr>
      </p:pic>
      <p:sp>
        <p:nvSpPr>
          <p:cNvPr id="6" name="TextBox 5"/>
          <p:cNvSpPr txBox="1"/>
          <p:nvPr/>
        </p:nvSpPr>
        <p:spPr>
          <a:xfrm>
            <a:off x="1755407" y="1879502"/>
            <a:ext cx="1797919" cy="369332"/>
          </a:xfrm>
          <a:prstGeom prst="rect">
            <a:avLst/>
          </a:prstGeom>
          <a:noFill/>
        </p:spPr>
        <p:txBody>
          <a:bodyPr wrap="square" rtlCol="0">
            <a:spAutoFit/>
          </a:bodyPr>
          <a:lstStyle/>
          <a:p>
            <a:r>
              <a:rPr lang="en-US" sz="1800" dirty="0"/>
              <a:t>Observed Data</a:t>
            </a:r>
          </a:p>
        </p:txBody>
      </p:sp>
      <p:sp>
        <p:nvSpPr>
          <p:cNvPr id="7" name="TextBox 6"/>
          <p:cNvSpPr txBox="1"/>
          <p:nvPr/>
        </p:nvSpPr>
        <p:spPr>
          <a:xfrm>
            <a:off x="5485197" y="1879502"/>
            <a:ext cx="2479708" cy="369332"/>
          </a:xfrm>
          <a:prstGeom prst="rect">
            <a:avLst/>
          </a:prstGeom>
          <a:noFill/>
        </p:spPr>
        <p:txBody>
          <a:bodyPr wrap="square" rtlCol="0">
            <a:spAutoFit/>
          </a:bodyPr>
          <a:lstStyle/>
          <a:p>
            <a:r>
              <a:rPr lang="en-US" sz="1800" dirty="0"/>
              <a:t>Predicted Trajectories</a:t>
            </a:r>
          </a:p>
        </p:txBody>
      </p:sp>
      <p:sp>
        <p:nvSpPr>
          <p:cNvPr id="8" name="TextBox 7"/>
          <p:cNvSpPr txBox="1"/>
          <p:nvPr/>
        </p:nvSpPr>
        <p:spPr>
          <a:xfrm>
            <a:off x="4568364" y="6370527"/>
            <a:ext cx="4118436" cy="338554"/>
          </a:xfrm>
          <a:prstGeom prst="rect">
            <a:avLst/>
          </a:prstGeom>
          <a:noFill/>
        </p:spPr>
        <p:txBody>
          <a:bodyPr wrap="none" rtlCol="0">
            <a:spAutoFit/>
          </a:bodyPr>
          <a:lstStyle/>
          <a:p>
            <a:pPr algn="r"/>
            <a:r>
              <a:rPr lang="en-US" sz="1600" dirty="0"/>
              <a:t>Sheridan, Cohen, Bauer &amp; Lin (in progress)</a:t>
            </a:r>
          </a:p>
        </p:txBody>
      </p:sp>
    </p:spTree>
    <p:extLst>
      <p:ext uri="{BB962C8B-B14F-4D97-AF65-F5344CB8AC3E}">
        <p14:creationId xmlns:p14="http://schemas.microsoft.com/office/powerpoint/2010/main" val="3391336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Models</a:t>
            </a:r>
          </a:p>
        </p:txBody>
      </p:sp>
      <p:sp>
        <p:nvSpPr>
          <p:cNvPr id="3" name="Content Placeholder 2"/>
          <p:cNvSpPr>
            <a:spLocks noGrp="1"/>
          </p:cNvSpPr>
          <p:nvPr>
            <p:ph sz="quarter" idx="1"/>
          </p:nvPr>
        </p:nvSpPr>
        <p:spPr/>
        <p:txBody>
          <a:bodyPr/>
          <a:lstStyle/>
          <a:p>
            <a:r>
              <a:rPr lang="en-US" dirty="0"/>
              <a:t>Often goal is not only to see individual differences in change but also to examine differences as a function of a predictor</a:t>
            </a:r>
          </a:p>
          <a:p>
            <a:pPr lvl="1"/>
            <a:r>
              <a:rPr lang="en-US" dirty="0"/>
              <a:t>Predictor could be known grouping variable (boys/girls vocabulary)</a:t>
            </a:r>
          </a:p>
          <a:p>
            <a:pPr lvl="1"/>
            <a:r>
              <a:rPr lang="en-US" dirty="0"/>
              <a:t>Predictor could be continuous (stress)</a:t>
            </a:r>
          </a:p>
          <a:p>
            <a:r>
              <a:rPr lang="en-US" dirty="0"/>
              <a:t>Plot expected trajectories by levels of predictors to visualize differences in change over time</a:t>
            </a:r>
          </a:p>
          <a:p>
            <a:endParaRPr lang="en-US" dirty="0"/>
          </a:p>
          <a:p>
            <a:r>
              <a:rPr lang="en-US" dirty="0"/>
              <a:t>But what if trajectories might differ as a function of some unknown grouping?</a:t>
            </a:r>
          </a:p>
          <a:p>
            <a:pPr marL="0" indent="0">
              <a:buNone/>
            </a:pPr>
            <a:endParaRPr lang="en-US" dirty="0"/>
          </a:p>
        </p:txBody>
      </p:sp>
    </p:spTree>
    <p:extLst>
      <p:ext uri="{BB962C8B-B14F-4D97-AF65-F5344CB8AC3E}">
        <p14:creationId xmlns:p14="http://schemas.microsoft.com/office/powerpoint/2010/main" val="1037965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Rectangle 30"/>
          <p:cNvSpPr/>
          <p:nvPr/>
        </p:nvSpPr>
        <p:spPr>
          <a:xfrm>
            <a:off x="2084526" y="49097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Panel Data</a:t>
            </a:r>
          </a:p>
        </p:txBody>
      </p:sp>
      <p:cxnSp>
        <p:nvCxnSpPr>
          <p:cNvPr id="25" name="Straight Connector 24"/>
          <p:cNvCxnSpPr/>
          <p:nvPr/>
        </p:nvCxnSpPr>
        <p:spPr>
          <a:xfrm flipH="1">
            <a:off x="1506843" y="115507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055144" y="1140846"/>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674" y="1908121"/>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Random Effect Models</a:t>
            </a:r>
          </a:p>
        </p:txBody>
      </p:sp>
      <p:sp>
        <p:nvSpPr>
          <p:cNvPr id="38" name="Rectangle 37"/>
          <p:cNvSpPr/>
          <p:nvPr/>
        </p:nvSpPr>
        <p:spPr>
          <a:xfrm>
            <a:off x="554271" y="1908121"/>
            <a:ext cx="1905143" cy="6463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Marginal Models</a:t>
            </a:r>
          </a:p>
        </p:txBody>
      </p:sp>
      <p:sp>
        <p:nvSpPr>
          <p:cNvPr id="43" name="TextBox 42"/>
          <p:cNvSpPr txBox="1"/>
          <p:nvPr/>
        </p:nvSpPr>
        <p:spPr>
          <a:xfrm>
            <a:off x="1567925" y="1336906"/>
            <a:ext cx="1396536"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Mean Change</a:t>
            </a:r>
          </a:p>
        </p:txBody>
      </p:sp>
      <p:sp>
        <p:nvSpPr>
          <p:cNvPr id="44" name="TextBox 43"/>
          <p:cNvSpPr txBox="1"/>
          <p:nvPr/>
        </p:nvSpPr>
        <p:spPr>
          <a:xfrm>
            <a:off x="3070104" y="1355785"/>
            <a:ext cx="1729961" cy="323165"/>
          </a:xfrm>
          <a:prstGeom prst="rect">
            <a:avLst/>
          </a:prstGeom>
          <a:solidFill>
            <a:schemeClr val="bg1"/>
          </a:solidFill>
        </p:spPr>
        <p:txBody>
          <a:bodyPr wrap="none" rtlCol="0">
            <a:spAutoFit/>
          </a:bodyPr>
          <a:lstStyle/>
          <a:p>
            <a:pPr algn="ctr"/>
            <a:r>
              <a:rPr lang="en-US" sz="1500" dirty="0"/>
              <a:t>Individual Change</a:t>
            </a:r>
          </a:p>
        </p:txBody>
      </p:sp>
      <p:cxnSp>
        <p:nvCxnSpPr>
          <p:cNvPr id="39" name="Straight Connector 38"/>
          <p:cNvCxnSpPr/>
          <p:nvPr/>
        </p:nvCxnSpPr>
        <p:spPr>
          <a:xfrm flipH="1" flipV="1">
            <a:off x="4741049" y="254486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82007" y="2820841"/>
            <a:ext cx="1284069" cy="323165"/>
          </a:xfrm>
          <a:prstGeom prst="rect">
            <a:avLst/>
          </a:prstGeom>
          <a:solidFill>
            <a:schemeClr val="bg1"/>
          </a:solidFill>
        </p:spPr>
        <p:txBody>
          <a:bodyPr wrap="none" rtlCol="0">
            <a:spAutoFit/>
          </a:bodyPr>
          <a:lstStyle/>
          <a:p>
            <a:pPr algn="ctr"/>
            <a:r>
              <a:rPr lang="en-US" sz="1500" dirty="0"/>
              <a:t>Differ in Kind</a:t>
            </a:r>
          </a:p>
        </p:txBody>
      </p:sp>
      <p:sp>
        <p:nvSpPr>
          <p:cNvPr id="41" name="Rectangle 40"/>
          <p:cNvSpPr/>
          <p:nvPr/>
        </p:nvSpPr>
        <p:spPr>
          <a:xfrm>
            <a:off x="5515199" y="3307529"/>
            <a:ext cx="2660613" cy="12952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Semi-Parametric Groups-Based Approach</a:t>
            </a:r>
          </a:p>
          <a:p>
            <a:pPr algn="ctr"/>
            <a:endParaRPr lang="en-US" sz="200" dirty="0"/>
          </a:p>
          <a:p>
            <a:pPr algn="ctr"/>
            <a:endParaRPr lang="en-US" sz="200" dirty="0"/>
          </a:p>
          <a:p>
            <a:pPr algn="ctr"/>
            <a:endParaRPr lang="en-US" sz="200" dirty="0"/>
          </a:p>
          <a:p>
            <a:pPr algn="ctr"/>
            <a:r>
              <a:rPr lang="en-US" sz="1800" dirty="0"/>
              <a:t>Latent Class Growth Analysis</a:t>
            </a:r>
          </a:p>
        </p:txBody>
      </p:sp>
      <p:cxnSp>
        <p:nvCxnSpPr>
          <p:cNvPr id="42" name="Straight Connector 41"/>
          <p:cNvCxnSpPr/>
          <p:nvPr/>
        </p:nvCxnSpPr>
        <p:spPr>
          <a:xfrm flipH="1">
            <a:off x="3192748" y="2554485"/>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95182" y="2820840"/>
            <a:ext cx="1680012"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Differ by Degrees</a:t>
            </a:r>
          </a:p>
        </p:txBody>
      </p:sp>
      <p:sp>
        <p:nvSpPr>
          <p:cNvPr id="28" name="Rectangle 27"/>
          <p:cNvSpPr/>
          <p:nvPr/>
        </p:nvSpPr>
        <p:spPr>
          <a:xfrm>
            <a:off x="1838874" y="3286949"/>
            <a:ext cx="2251173" cy="1175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Multilevel Model</a:t>
            </a:r>
          </a:p>
          <a:p>
            <a:pPr algn="ctr"/>
            <a:endParaRPr lang="en-US" sz="200" dirty="0"/>
          </a:p>
          <a:p>
            <a:pPr algn="ctr"/>
            <a:endParaRPr lang="en-US" sz="200" dirty="0"/>
          </a:p>
          <a:p>
            <a:pPr algn="ctr"/>
            <a:r>
              <a:rPr lang="en-US" sz="1800" dirty="0"/>
              <a:t>Latent Curve Model</a:t>
            </a:r>
          </a:p>
          <a:p>
            <a:pPr algn="ctr"/>
            <a:endParaRPr lang="en-US" sz="200" dirty="0"/>
          </a:p>
          <a:p>
            <a:pPr algn="ctr"/>
            <a:endParaRPr lang="en-US" sz="200" dirty="0"/>
          </a:p>
          <a:p>
            <a:pPr algn="ctr"/>
            <a:r>
              <a:rPr lang="en-US" sz="1800" dirty="0"/>
              <a:t>Mixed Effects Model</a:t>
            </a:r>
          </a:p>
        </p:txBody>
      </p:sp>
      <p:cxnSp>
        <p:nvCxnSpPr>
          <p:cNvPr id="45" name="Straight Connector 44"/>
          <p:cNvCxnSpPr/>
          <p:nvPr/>
        </p:nvCxnSpPr>
        <p:spPr>
          <a:xfrm flipV="1">
            <a:off x="4752685" y="2544867"/>
            <a:ext cx="1" cy="255926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62381" y="4690857"/>
            <a:ext cx="580608"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Both</a:t>
            </a:r>
          </a:p>
        </p:txBody>
      </p:sp>
      <p:sp>
        <p:nvSpPr>
          <p:cNvPr id="54" name="Rectangle 53"/>
          <p:cNvSpPr/>
          <p:nvPr/>
        </p:nvSpPr>
        <p:spPr>
          <a:xfrm>
            <a:off x="3800113" y="5112149"/>
            <a:ext cx="1905143" cy="6463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General Growth Mixture Models</a:t>
            </a:r>
          </a:p>
        </p:txBody>
      </p:sp>
      <p:sp>
        <p:nvSpPr>
          <p:cNvPr id="55" name="Oval 54"/>
          <p:cNvSpPr/>
          <p:nvPr/>
        </p:nvSpPr>
        <p:spPr>
          <a:xfrm>
            <a:off x="4675194" y="2341952"/>
            <a:ext cx="3973881" cy="2770197"/>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7690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Physical Aggression</a:t>
            </a:r>
          </a:p>
        </p:txBody>
      </p:sp>
      <p:pic>
        <p:nvPicPr>
          <p:cNvPr id="5" name="Picture 4"/>
          <p:cNvPicPr>
            <a:picLocks noChangeAspect="1"/>
          </p:cNvPicPr>
          <p:nvPr/>
        </p:nvPicPr>
        <p:blipFill>
          <a:blip r:embed="rId2"/>
          <a:stretch>
            <a:fillRect/>
          </a:stretch>
        </p:blipFill>
        <p:spPr>
          <a:xfrm>
            <a:off x="745843" y="1347505"/>
            <a:ext cx="7099556" cy="4748867"/>
          </a:xfrm>
          <a:prstGeom prst="rect">
            <a:avLst/>
          </a:prstGeom>
        </p:spPr>
      </p:pic>
      <p:sp>
        <p:nvSpPr>
          <p:cNvPr id="6" name="TextBox 5"/>
          <p:cNvSpPr txBox="1"/>
          <p:nvPr/>
        </p:nvSpPr>
        <p:spPr>
          <a:xfrm>
            <a:off x="7317514" y="6370527"/>
            <a:ext cx="1369286" cy="338554"/>
          </a:xfrm>
          <a:prstGeom prst="rect">
            <a:avLst/>
          </a:prstGeom>
          <a:noFill/>
        </p:spPr>
        <p:txBody>
          <a:bodyPr wrap="none" rtlCol="0">
            <a:spAutoFit/>
          </a:bodyPr>
          <a:lstStyle/>
          <a:p>
            <a:pPr algn="r"/>
            <a:r>
              <a:rPr lang="en-US" sz="1600" dirty="0"/>
              <a:t>Nagin (1999)</a:t>
            </a:r>
          </a:p>
        </p:txBody>
      </p:sp>
    </p:spTree>
    <p:extLst>
      <p:ext uri="{BB962C8B-B14F-4D97-AF65-F5344CB8AC3E}">
        <p14:creationId xmlns:p14="http://schemas.microsoft.com/office/powerpoint/2010/main" val="3911716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Tobacco Use Trajectories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77148"/>
            <a:ext cx="8157498" cy="4416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24571" y="6370527"/>
            <a:ext cx="4862229" cy="338554"/>
          </a:xfrm>
          <a:prstGeom prst="rect">
            <a:avLst/>
          </a:prstGeom>
          <a:noFill/>
        </p:spPr>
        <p:txBody>
          <a:bodyPr wrap="none" rtlCol="0">
            <a:spAutoFit/>
          </a:bodyPr>
          <a:lstStyle/>
          <a:p>
            <a:pPr algn="r"/>
            <a:r>
              <a:rPr lang="en-US" sz="1600" dirty="0" err="1"/>
              <a:t>Chassin</a:t>
            </a:r>
            <a:r>
              <a:rPr lang="en-US" sz="1600" dirty="0"/>
              <a:t>, Curran, Wirth, </a:t>
            </a:r>
            <a:r>
              <a:rPr lang="en-US" sz="1600" dirty="0" err="1"/>
              <a:t>Presson</a:t>
            </a:r>
            <a:r>
              <a:rPr lang="en-US" sz="1600" dirty="0"/>
              <a:t> &amp; Sherman (2009)</a:t>
            </a:r>
          </a:p>
        </p:txBody>
      </p:sp>
    </p:spTree>
    <p:extLst>
      <p:ext uri="{BB962C8B-B14F-4D97-AF65-F5344CB8AC3E}">
        <p14:creationId xmlns:p14="http://schemas.microsoft.com/office/powerpoint/2010/main" val="1347162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2522"/>
            <a:ext cx="9144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Rectangle 30"/>
          <p:cNvSpPr/>
          <p:nvPr/>
        </p:nvSpPr>
        <p:spPr>
          <a:xfrm>
            <a:off x="2084526" y="490972"/>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Panel Data</a:t>
            </a:r>
          </a:p>
        </p:txBody>
      </p:sp>
      <p:cxnSp>
        <p:nvCxnSpPr>
          <p:cNvPr id="25" name="Straight Connector 24"/>
          <p:cNvCxnSpPr/>
          <p:nvPr/>
        </p:nvCxnSpPr>
        <p:spPr>
          <a:xfrm flipH="1">
            <a:off x="1506843" y="115507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055144" y="1140846"/>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674" y="1908121"/>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Random Effect Models</a:t>
            </a:r>
          </a:p>
        </p:txBody>
      </p:sp>
      <p:sp>
        <p:nvSpPr>
          <p:cNvPr id="38" name="Rectangle 37"/>
          <p:cNvSpPr/>
          <p:nvPr/>
        </p:nvSpPr>
        <p:spPr>
          <a:xfrm>
            <a:off x="554271" y="1908121"/>
            <a:ext cx="1905143" cy="6463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Marginal Models</a:t>
            </a:r>
          </a:p>
        </p:txBody>
      </p:sp>
      <p:sp>
        <p:nvSpPr>
          <p:cNvPr id="43" name="TextBox 42"/>
          <p:cNvSpPr txBox="1"/>
          <p:nvPr/>
        </p:nvSpPr>
        <p:spPr>
          <a:xfrm>
            <a:off x="1567925" y="1336906"/>
            <a:ext cx="1396536"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Mean Change</a:t>
            </a:r>
          </a:p>
        </p:txBody>
      </p:sp>
      <p:sp>
        <p:nvSpPr>
          <p:cNvPr id="44" name="TextBox 43"/>
          <p:cNvSpPr txBox="1"/>
          <p:nvPr/>
        </p:nvSpPr>
        <p:spPr>
          <a:xfrm>
            <a:off x="3070104" y="1355785"/>
            <a:ext cx="1729961" cy="323165"/>
          </a:xfrm>
          <a:prstGeom prst="rect">
            <a:avLst/>
          </a:prstGeom>
          <a:solidFill>
            <a:schemeClr val="bg1"/>
          </a:solidFill>
        </p:spPr>
        <p:txBody>
          <a:bodyPr wrap="none" rtlCol="0">
            <a:spAutoFit/>
          </a:bodyPr>
          <a:lstStyle/>
          <a:p>
            <a:pPr algn="ctr"/>
            <a:r>
              <a:rPr lang="en-US" sz="1500" dirty="0"/>
              <a:t>Individual Change</a:t>
            </a:r>
          </a:p>
        </p:txBody>
      </p:sp>
      <p:cxnSp>
        <p:nvCxnSpPr>
          <p:cNvPr id="39" name="Straight Connector 38"/>
          <p:cNvCxnSpPr/>
          <p:nvPr/>
        </p:nvCxnSpPr>
        <p:spPr>
          <a:xfrm flipH="1" flipV="1">
            <a:off x="4741049" y="2544867"/>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82007" y="2820841"/>
            <a:ext cx="1284069"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Differ in Kind</a:t>
            </a:r>
          </a:p>
        </p:txBody>
      </p:sp>
      <p:sp>
        <p:nvSpPr>
          <p:cNvPr id="41" name="Rectangle 40"/>
          <p:cNvSpPr/>
          <p:nvPr/>
        </p:nvSpPr>
        <p:spPr>
          <a:xfrm>
            <a:off x="5515199" y="3307529"/>
            <a:ext cx="2660613" cy="129520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Semi-Parametric Groups-Based Approach</a:t>
            </a:r>
          </a:p>
          <a:p>
            <a:pPr algn="ctr"/>
            <a:endParaRPr lang="en-US" sz="200" dirty="0"/>
          </a:p>
          <a:p>
            <a:pPr algn="ctr"/>
            <a:endParaRPr lang="en-US" sz="200" dirty="0"/>
          </a:p>
          <a:p>
            <a:pPr algn="ctr"/>
            <a:endParaRPr lang="en-US" sz="200" dirty="0"/>
          </a:p>
          <a:p>
            <a:pPr algn="ctr"/>
            <a:r>
              <a:rPr lang="en-US" sz="1800" dirty="0"/>
              <a:t>Latent Class Growth Analysis</a:t>
            </a:r>
          </a:p>
        </p:txBody>
      </p:sp>
      <p:cxnSp>
        <p:nvCxnSpPr>
          <p:cNvPr id="42" name="Straight Connector 41"/>
          <p:cNvCxnSpPr/>
          <p:nvPr/>
        </p:nvCxnSpPr>
        <p:spPr>
          <a:xfrm flipH="1">
            <a:off x="3192748" y="2554485"/>
            <a:ext cx="1548301" cy="7530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95182" y="2820840"/>
            <a:ext cx="1680012" cy="323165"/>
          </a:xfrm>
          <a:prstGeom prst="rect">
            <a:avLst/>
          </a:prstGeom>
          <a:solidFill>
            <a:schemeClr val="bg1"/>
          </a:solidFill>
        </p:spPr>
        <p:txBody>
          <a:bodyPr wrap="none" rtlCol="0">
            <a:spAutoFit/>
          </a:bodyPr>
          <a:lstStyle/>
          <a:p>
            <a:pPr algn="ctr"/>
            <a:r>
              <a:rPr lang="en-US" sz="1500" dirty="0">
                <a:solidFill>
                  <a:schemeClr val="tx2">
                    <a:lumMod val="60000"/>
                    <a:lumOff val="40000"/>
                  </a:schemeClr>
                </a:solidFill>
              </a:rPr>
              <a:t>Differ by Degrees</a:t>
            </a:r>
          </a:p>
        </p:txBody>
      </p:sp>
      <p:sp>
        <p:nvSpPr>
          <p:cNvPr id="28" name="Rectangle 27"/>
          <p:cNvSpPr/>
          <p:nvPr/>
        </p:nvSpPr>
        <p:spPr>
          <a:xfrm>
            <a:off x="1838874" y="3286949"/>
            <a:ext cx="2251173" cy="11756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Multilevel Model</a:t>
            </a:r>
          </a:p>
          <a:p>
            <a:pPr algn="ctr"/>
            <a:endParaRPr lang="en-US" sz="200" dirty="0"/>
          </a:p>
          <a:p>
            <a:pPr algn="ctr"/>
            <a:endParaRPr lang="en-US" sz="200" dirty="0"/>
          </a:p>
          <a:p>
            <a:pPr algn="ctr"/>
            <a:r>
              <a:rPr lang="en-US" sz="1800" dirty="0"/>
              <a:t>Latent Curve Model</a:t>
            </a:r>
          </a:p>
          <a:p>
            <a:pPr algn="ctr"/>
            <a:endParaRPr lang="en-US" sz="200" dirty="0"/>
          </a:p>
          <a:p>
            <a:pPr algn="ctr"/>
            <a:endParaRPr lang="en-US" sz="200" dirty="0"/>
          </a:p>
          <a:p>
            <a:pPr algn="ctr"/>
            <a:r>
              <a:rPr lang="en-US" sz="1800" dirty="0"/>
              <a:t>Mixed Effects Model</a:t>
            </a:r>
          </a:p>
        </p:txBody>
      </p:sp>
      <p:cxnSp>
        <p:nvCxnSpPr>
          <p:cNvPr id="45" name="Straight Connector 44"/>
          <p:cNvCxnSpPr/>
          <p:nvPr/>
        </p:nvCxnSpPr>
        <p:spPr>
          <a:xfrm flipV="1">
            <a:off x="4752685" y="2544867"/>
            <a:ext cx="1" cy="255926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62381" y="4690857"/>
            <a:ext cx="580608" cy="323165"/>
          </a:xfrm>
          <a:prstGeom prst="rect">
            <a:avLst/>
          </a:prstGeom>
          <a:solidFill>
            <a:schemeClr val="bg1"/>
          </a:solidFill>
        </p:spPr>
        <p:txBody>
          <a:bodyPr wrap="none" rtlCol="0">
            <a:spAutoFit/>
          </a:bodyPr>
          <a:lstStyle/>
          <a:p>
            <a:pPr algn="ctr"/>
            <a:r>
              <a:rPr lang="en-US" sz="1500" dirty="0"/>
              <a:t>Both</a:t>
            </a:r>
          </a:p>
        </p:txBody>
      </p:sp>
      <p:sp>
        <p:nvSpPr>
          <p:cNvPr id="54" name="Rectangle 53"/>
          <p:cNvSpPr/>
          <p:nvPr/>
        </p:nvSpPr>
        <p:spPr>
          <a:xfrm>
            <a:off x="3800113" y="5112149"/>
            <a:ext cx="1905143" cy="6463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General Growth Mixture Models</a:t>
            </a:r>
          </a:p>
        </p:txBody>
      </p:sp>
      <p:sp>
        <p:nvSpPr>
          <p:cNvPr id="55" name="Oval 54"/>
          <p:cNvSpPr/>
          <p:nvPr/>
        </p:nvSpPr>
        <p:spPr>
          <a:xfrm>
            <a:off x="3327296" y="4462606"/>
            <a:ext cx="2850776" cy="1769941"/>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8600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00294" y="2796981"/>
            <a:ext cx="2481942" cy="783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Data Analysis</a:t>
            </a:r>
          </a:p>
        </p:txBody>
      </p:sp>
      <p:sp>
        <p:nvSpPr>
          <p:cNvPr id="11" name="Rectangle 10"/>
          <p:cNvSpPr/>
          <p:nvPr/>
        </p:nvSpPr>
        <p:spPr>
          <a:xfrm>
            <a:off x="1323576" y="4502835"/>
            <a:ext cx="2451207" cy="791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to Event Data</a:t>
            </a:r>
          </a:p>
        </p:txBody>
      </p:sp>
      <p:sp>
        <p:nvSpPr>
          <p:cNvPr id="12" name="Rectangle 11"/>
          <p:cNvSpPr/>
          <p:nvPr/>
        </p:nvSpPr>
        <p:spPr>
          <a:xfrm>
            <a:off x="5129094" y="4502835"/>
            <a:ext cx="2451207" cy="791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Repeated Measures Data</a:t>
            </a:r>
          </a:p>
        </p:txBody>
      </p:sp>
      <p:cxnSp>
        <p:nvCxnSpPr>
          <p:cNvPr id="16" name="Straight Connector 15"/>
          <p:cNvCxnSpPr>
            <a:endCxn id="11" idx="0"/>
          </p:cNvCxnSpPr>
          <p:nvPr/>
        </p:nvCxnSpPr>
        <p:spPr>
          <a:xfrm flipH="1">
            <a:off x="2549180" y="3580752"/>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79417" y="3864561"/>
            <a:ext cx="1723549" cy="369332"/>
          </a:xfrm>
          <a:prstGeom prst="rect">
            <a:avLst/>
          </a:prstGeom>
          <a:solidFill>
            <a:schemeClr val="bg1"/>
          </a:solidFill>
        </p:spPr>
        <p:txBody>
          <a:bodyPr wrap="none" rtlCol="0">
            <a:spAutoFit/>
          </a:bodyPr>
          <a:lstStyle/>
          <a:p>
            <a:r>
              <a:rPr lang="en-US" sz="1800" dirty="0"/>
              <a:t>Whether/When</a:t>
            </a:r>
          </a:p>
        </p:txBody>
      </p:sp>
      <p:cxnSp>
        <p:nvCxnSpPr>
          <p:cNvPr id="18" name="Straight Connector 17"/>
          <p:cNvCxnSpPr/>
          <p:nvPr/>
        </p:nvCxnSpPr>
        <p:spPr>
          <a:xfrm flipH="1" flipV="1">
            <a:off x="4541265" y="3580752"/>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29094" y="3857127"/>
            <a:ext cx="992579" cy="369332"/>
          </a:xfrm>
          <a:prstGeom prst="rect">
            <a:avLst/>
          </a:prstGeom>
          <a:solidFill>
            <a:schemeClr val="bg1"/>
          </a:solidFill>
        </p:spPr>
        <p:txBody>
          <a:bodyPr wrap="none" rtlCol="0">
            <a:spAutoFit/>
          </a:bodyPr>
          <a:lstStyle/>
          <a:p>
            <a:r>
              <a:rPr lang="en-US" sz="1800" dirty="0"/>
              <a:t>Change</a:t>
            </a:r>
          </a:p>
        </p:txBody>
      </p:sp>
      <p:sp>
        <p:nvSpPr>
          <p:cNvPr id="21" name="Title 1"/>
          <p:cNvSpPr>
            <a:spLocks noGrp="1"/>
          </p:cNvSpPr>
          <p:nvPr>
            <p:ph type="title"/>
          </p:nvPr>
        </p:nvSpPr>
        <p:spPr/>
        <p:txBody>
          <a:bodyPr/>
          <a:lstStyle/>
          <a:p>
            <a:r>
              <a:rPr lang="en-US" dirty="0"/>
              <a:t>Types of Longitudinal Analyses</a:t>
            </a:r>
          </a:p>
        </p:txBody>
      </p:sp>
      <p:sp>
        <p:nvSpPr>
          <p:cNvPr id="22" name="Content Placeholder 21"/>
          <p:cNvSpPr>
            <a:spLocks noGrp="1"/>
          </p:cNvSpPr>
          <p:nvPr>
            <p:ph sz="quarter" idx="1"/>
          </p:nvPr>
        </p:nvSpPr>
        <p:spPr/>
        <p:txBody>
          <a:bodyPr/>
          <a:lstStyle/>
          <a:p>
            <a:r>
              <a:rPr lang="en-US" dirty="0"/>
              <a:t>Can first split by research focus into two distinct research questions that lead to very different data structures and analytic methods…</a:t>
            </a:r>
          </a:p>
        </p:txBody>
      </p:sp>
      <p:sp>
        <p:nvSpPr>
          <p:cNvPr id="23" name="Oval 22"/>
          <p:cNvSpPr/>
          <p:nvPr/>
        </p:nvSpPr>
        <p:spPr>
          <a:xfrm>
            <a:off x="731906" y="3565374"/>
            <a:ext cx="4103274" cy="2328262"/>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3144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0"/>
          <p:cNvSpPr/>
          <p:nvPr/>
        </p:nvSpPr>
        <p:spPr>
          <a:xfrm rot="21225873">
            <a:off x="1756465" y="3426295"/>
            <a:ext cx="4732109" cy="1732040"/>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0" name="Freeform 49"/>
          <p:cNvSpPr/>
          <p:nvPr/>
        </p:nvSpPr>
        <p:spPr>
          <a:xfrm rot="21225873">
            <a:off x="1750079" y="4184856"/>
            <a:ext cx="4832869" cy="1118593"/>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3" name="Freeform 42"/>
          <p:cNvSpPr/>
          <p:nvPr/>
        </p:nvSpPr>
        <p:spPr>
          <a:xfrm rot="184837">
            <a:off x="2003708" y="4930174"/>
            <a:ext cx="4832869" cy="399053"/>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 name="Content Placeholder 2"/>
          <p:cNvSpPr>
            <a:spLocks noGrp="1"/>
          </p:cNvSpPr>
          <p:nvPr>
            <p:ph sz="quarter" idx="1"/>
          </p:nvPr>
        </p:nvSpPr>
        <p:spPr/>
        <p:txBody>
          <a:bodyPr/>
          <a:lstStyle/>
          <a:p>
            <a:r>
              <a:rPr lang="en-US" dirty="0"/>
              <a:t>Moffitt (1993) posited a developmental taxonomy for antisocial behavior, but can imagine variation within each “theme”</a:t>
            </a:r>
          </a:p>
        </p:txBody>
      </p:sp>
      <p:sp>
        <p:nvSpPr>
          <p:cNvPr id="2" name="Title 1"/>
          <p:cNvSpPr>
            <a:spLocks noGrp="1"/>
          </p:cNvSpPr>
          <p:nvPr>
            <p:ph type="title"/>
          </p:nvPr>
        </p:nvSpPr>
        <p:spPr/>
        <p:txBody>
          <a:bodyPr>
            <a:normAutofit/>
          </a:bodyPr>
          <a:lstStyle/>
          <a:p>
            <a:r>
              <a:rPr lang="en-US" dirty="0"/>
              <a:t>Archetypal Case: Antisocial Behavior</a:t>
            </a:r>
          </a:p>
        </p:txBody>
      </p:sp>
      <p:sp>
        <p:nvSpPr>
          <p:cNvPr id="7" name="TextBox 6"/>
          <p:cNvSpPr txBox="1"/>
          <p:nvPr/>
        </p:nvSpPr>
        <p:spPr>
          <a:xfrm>
            <a:off x="3790247" y="5659962"/>
            <a:ext cx="638161" cy="35983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age</a:t>
            </a:r>
          </a:p>
        </p:txBody>
      </p:sp>
      <p:grpSp>
        <p:nvGrpSpPr>
          <p:cNvPr id="9" name="Group 8"/>
          <p:cNvGrpSpPr/>
          <p:nvPr/>
        </p:nvGrpSpPr>
        <p:grpSpPr>
          <a:xfrm rot="21225873">
            <a:off x="1676039" y="2999268"/>
            <a:ext cx="4847022" cy="2536205"/>
            <a:chOff x="2140892" y="2426492"/>
            <a:chExt cx="4194710" cy="2907508"/>
          </a:xfrm>
        </p:grpSpPr>
        <p:sp>
          <p:nvSpPr>
            <p:cNvPr id="17" name="Freeform 16"/>
            <p:cNvSpPr/>
            <p:nvPr/>
          </p:nvSpPr>
          <p:spPr>
            <a:xfrm>
              <a:off x="2240340" y="2426492"/>
              <a:ext cx="4095262" cy="2196993"/>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8" name="Freeform 17"/>
            <p:cNvSpPr/>
            <p:nvPr/>
          </p:nvSpPr>
          <p:spPr>
            <a:xfrm>
              <a:off x="2229338" y="3264156"/>
              <a:ext cx="4095262" cy="1835381"/>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9" name="Freeform 18"/>
            <p:cNvSpPr/>
            <p:nvPr/>
          </p:nvSpPr>
          <p:spPr>
            <a:xfrm>
              <a:off x="2223476" y="2760092"/>
              <a:ext cx="4095262" cy="2345307"/>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0" name="Freeform 19"/>
            <p:cNvSpPr/>
            <p:nvPr/>
          </p:nvSpPr>
          <p:spPr>
            <a:xfrm>
              <a:off x="2171259" y="2802823"/>
              <a:ext cx="4095262" cy="1872399"/>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1" name="Freeform 20"/>
            <p:cNvSpPr/>
            <p:nvPr/>
          </p:nvSpPr>
          <p:spPr>
            <a:xfrm>
              <a:off x="2140892" y="4100699"/>
              <a:ext cx="4182462" cy="1209240"/>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2" name="Freeform 21"/>
            <p:cNvSpPr/>
            <p:nvPr/>
          </p:nvSpPr>
          <p:spPr>
            <a:xfrm>
              <a:off x="2209800" y="3656018"/>
              <a:ext cx="4095262" cy="1677982"/>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3" name="Freeform 22"/>
            <p:cNvSpPr/>
            <p:nvPr/>
          </p:nvSpPr>
          <p:spPr>
            <a:xfrm rot="21477781">
              <a:off x="2207518" y="3385877"/>
              <a:ext cx="4095262" cy="1708141"/>
            </a:xfrm>
            <a:custGeom>
              <a:avLst/>
              <a:gdLst>
                <a:gd name="connsiteX0" fmla="*/ 0 w 4095262"/>
                <a:gd name="connsiteY0" fmla="*/ 2277167 h 2480367"/>
                <a:gd name="connsiteX1" fmla="*/ 859693 w 4095262"/>
                <a:gd name="connsiteY1" fmla="*/ 2891 h 2480367"/>
                <a:gd name="connsiteX2" fmla="*/ 2524369 w 4095262"/>
                <a:gd name="connsiteY2" fmla="*/ 1816060 h 2480367"/>
                <a:gd name="connsiteX3" fmla="*/ 4095262 w 4095262"/>
                <a:gd name="connsiteY3" fmla="*/ 2480367 h 2480367"/>
              </a:gdLst>
              <a:ahLst/>
              <a:cxnLst>
                <a:cxn ang="0">
                  <a:pos x="connsiteX0" y="connsiteY0"/>
                </a:cxn>
                <a:cxn ang="0">
                  <a:pos x="connsiteX1" y="connsiteY1"/>
                </a:cxn>
                <a:cxn ang="0">
                  <a:pos x="connsiteX2" y="connsiteY2"/>
                </a:cxn>
                <a:cxn ang="0">
                  <a:pos x="connsiteX3" y="connsiteY3"/>
                </a:cxn>
              </a:cxnLst>
              <a:rect l="l" t="t" r="r" b="b"/>
              <a:pathLst>
                <a:path w="4095262" h="2480367">
                  <a:moveTo>
                    <a:pt x="0" y="2277167"/>
                  </a:moveTo>
                  <a:cubicBezTo>
                    <a:pt x="219482" y="1178454"/>
                    <a:pt x="438965" y="79742"/>
                    <a:pt x="859693" y="2891"/>
                  </a:cubicBezTo>
                  <a:cubicBezTo>
                    <a:pt x="1280421" y="-73960"/>
                    <a:pt x="1985108" y="1403147"/>
                    <a:pt x="2524369" y="1816060"/>
                  </a:cubicBezTo>
                  <a:cubicBezTo>
                    <a:pt x="3063631" y="2228973"/>
                    <a:pt x="3579446" y="2354670"/>
                    <a:pt x="4095262" y="2480367"/>
                  </a:cubicBezTo>
                </a:path>
              </a:pathLst>
            </a:custGeom>
            <a:noFill/>
            <a:ln w="539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grpSp>
        <p:nvGrpSpPr>
          <p:cNvPr id="4" name="Group 3"/>
          <p:cNvGrpSpPr/>
          <p:nvPr/>
        </p:nvGrpSpPr>
        <p:grpSpPr>
          <a:xfrm rot="21424660">
            <a:off x="1883240" y="3086297"/>
            <a:ext cx="4290272" cy="2245067"/>
            <a:chOff x="1981919" y="2866966"/>
            <a:chExt cx="4186831" cy="1636650"/>
          </a:xfrm>
        </p:grpSpPr>
        <p:grpSp>
          <p:nvGrpSpPr>
            <p:cNvPr id="42" name="Group 41"/>
            <p:cNvGrpSpPr/>
            <p:nvPr/>
          </p:nvGrpSpPr>
          <p:grpSpPr>
            <a:xfrm>
              <a:off x="1981919" y="2866966"/>
              <a:ext cx="4114081" cy="1636650"/>
              <a:chOff x="1981919" y="2866966"/>
              <a:chExt cx="4114081" cy="1636650"/>
            </a:xfrm>
          </p:grpSpPr>
          <p:sp>
            <p:nvSpPr>
              <p:cNvPr id="32" name="Freeform 31"/>
              <p:cNvSpPr/>
              <p:nvPr/>
            </p:nvSpPr>
            <p:spPr>
              <a:xfrm>
                <a:off x="2008554" y="3198486"/>
                <a:ext cx="4079631" cy="638868"/>
              </a:xfrm>
              <a:custGeom>
                <a:avLst/>
                <a:gdLst>
                  <a:gd name="connsiteX0" fmla="*/ 0 w 4079631"/>
                  <a:gd name="connsiteY0" fmla="*/ 638868 h 638868"/>
                  <a:gd name="connsiteX1" fmla="*/ 758092 w 4079631"/>
                  <a:gd name="connsiteY1" fmla="*/ 21452 h 638868"/>
                  <a:gd name="connsiteX2" fmla="*/ 4079631 w 4079631"/>
                  <a:gd name="connsiteY2" fmla="*/ 201206 h 638868"/>
                </a:gdLst>
                <a:ahLst/>
                <a:cxnLst>
                  <a:cxn ang="0">
                    <a:pos x="connsiteX0" y="connsiteY0"/>
                  </a:cxn>
                  <a:cxn ang="0">
                    <a:pos x="connsiteX1" y="connsiteY1"/>
                  </a:cxn>
                  <a:cxn ang="0">
                    <a:pos x="connsiteX2" y="connsiteY2"/>
                  </a:cxn>
                </a:cxnLst>
                <a:rect l="l" t="t" r="r" b="b"/>
                <a:pathLst>
                  <a:path w="4079631" h="638868">
                    <a:moveTo>
                      <a:pt x="0" y="638868"/>
                    </a:moveTo>
                    <a:cubicBezTo>
                      <a:pt x="39076" y="366632"/>
                      <a:pt x="78153" y="94396"/>
                      <a:pt x="758092" y="21452"/>
                    </a:cubicBezTo>
                    <a:cubicBezTo>
                      <a:pt x="1438031" y="-51492"/>
                      <a:pt x="2758831" y="74857"/>
                      <a:pt x="4079631" y="201206"/>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3" name="Freeform 32"/>
              <p:cNvSpPr/>
              <p:nvPr/>
            </p:nvSpPr>
            <p:spPr>
              <a:xfrm>
                <a:off x="2007964" y="3344984"/>
                <a:ext cx="4080221" cy="922216"/>
              </a:xfrm>
              <a:custGeom>
                <a:avLst/>
                <a:gdLst>
                  <a:gd name="connsiteX0" fmla="*/ 590 w 4080221"/>
                  <a:gd name="connsiteY0" fmla="*/ 922216 h 922216"/>
                  <a:gd name="connsiteX1" fmla="*/ 672713 w 4080221"/>
                  <a:gd name="connsiteY1" fmla="*/ 164123 h 922216"/>
                  <a:gd name="connsiteX2" fmla="*/ 4080221 w 4080221"/>
                  <a:gd name="connsiteY2" fmla="*/ 0 h 922216"/>
                </a:gdLst>
                <a:ahLst/>
                <a:cxnLst>
                  <a:cxn ang="0">
                    <a:pos x="connsiteX0" y="connsiteY0"/>
                  </a:cxn>
                  <a:cxn ang="0">
                    <a:pos x="connsiteX1" y="connsiteY1"/>
                  </a:cxn>
                  <a:cxn ang="0">
                    <a:pos x="connsiteX2" y="connsiteY2"/>
                  </a:cxn>
                </a:cxnLst>
                <a:rect l="l" t="t" r="r" b="b"/>
                <a:pathLst>
                  <a:path w="4080221" h="922216">
                    <a:moveTo>
                      <a:pt x="590" y="922216"/>
                    </a:moveTo>
                    <a:cubicBezTo>
                      <a:pt x="-3318" y="620021"/>
                      <a:pt x="-7225" y="317826"/>
                      <a:pt x="672713" y="164123"/>
                    </a:cubicBezTo>
                    <a:cubicBezTo>
                      <a:pt x="1352651" y="10420"/>
                      <a:pt x="2716436" y="5210"/>
                      <a:pt x="4080221" y="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6" name="Freeform 35"/>
              <p:cNvSpPr/>
              <p:nvPr/>
            </p:nvSpPr>
            <p:spPr>
              <a:xfrm>
                <a:off x="1981919" y="2866966"/>
                <a:ext cx="4106266" cy="1533096"/>
              </a:xfrm>
              <a:custGeom>
                <a:avLst/>
                <a:gdLst>
                  <a:gd name="connsiteX0" fmla="*/ 26635 w 4106266"/>
                  <a:gd name="connsiteY0" fmla="*/ 1533096 h 1533096"/>
                  <a:gd name="connsiteX1" fmla="*/ 190758 w 4106266"/>
                  <a:gd name="connsiteY1" fmla="*/ 173219 h 1533096"/>
                  <a:gd name="connsiteX2" fmla="*/ 1449035 w 4106266"/>
                  <a:gd name="connsiteY2" fmla="*/ 95065 h 1533096"/>
                  <a:gd name="connsiteX3" fmla="*/ 4106266 w 4106266"/>
                  <a:gd name="connsiteY3" fmla="*/ 876603 h 1533096"/>
                </a:gdLst>
                <a:ahLst/>
                <a:cxnLst>
                  <a:cxn ang="0">
                    <a:pos x="connsiteX0" y="connsiteY0"/>
                  </a:cxn>
                  <a:cxn ang="0">
                    <a:pos x="connsiteX1" y="connsiteY1"/>
                  </a:cxn>
                  <a:cxn ang="0">
                    <a:pos x="connsiteX2" y="connsiteY2"/>
                  </a:cxn>
                  <a:cxn ang="0">
                    <a:pos x="connsiteX3" y="connsiteY3"/>
                  </a:cxn>
                </a:cxnLst>
                <a:rect l="l" t="t" r="r" b="b"/>
                <a:pathLst>
                  <a:path w="4106266" h="1533096">
                    <a:moveTo>
                      <a:pt x="26635" y="1533096"/>
                    </a:moveTo>
                    <a:cubicBezTo>
                      <a:pt x="-9837" y="972993"/>
                      <a:pt x="-46309" y="412891"/>
                      <a:pt x="190758" y="173219"/>
                    </a:cubicBezTo>
                    <a:cubicBezTo>
                      <a:pt x="427825" y="-66453"/>
                      <a:pt x="796450" y="-22166"/>
                      <a:pt x="1449035" y="95065"/>
                    </a:cubicBezTo>
                    <a:cubicBezTo>
                      <a:pt x="2101620" y="212296"/>
                      <a:pt x="3103943" y="544449"/>
                      <a:pt x="4106266" y="876603"/>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1" name="Freeform 40"/>
              <p:cNvSpPr/>
              <p:nvPr/>
            </p:nvSpPr>
            <p:spPr>
              <a:xfrm>
                <a:off x="2015779" y="3581400"/>
                <a:ext cx="4080221" cy="922216"/>
              </a:xfrm>
              <a:custGeom>
                <a:avLst/>
                <a:gdLst>
                  <a:gd name="connsiteX0" fmla="*/ 590 w 4080221"/>
                  <a:gd name="connsiteY0" fmla="*/ 922216 h 922216"/>
                  <a:gd name="connsiteX1" fmla="*/ 672713 w 4080221"/>
                  <a:gd name="connsiteY1" fmla="*/ 164123 h 922216"/>
                  <a:gd name="connsiteX2" fmla="*/ 4080221 w 4080221"/>
                  <a:gd name="connsiteY2" fmla="*/ 0 h 922216"/>
                </a:gdLst>
                <a:ahLst/>
                <a:cxnLst>
                  <a:cxn ang="0">
                    <a:pos x="connsiteX0" y="connsiteY0"/>
                  </a:cxn>
                  <a:cxn ang="0">
                    <a:pos x="connsiteX1" y="connsiteY1"/>
                  </a:cxn>
                  <a:cxn ang="0">
                    <a:pos x="connsiteX2" y="connsiteY2"/>
                  </a:cxn>
                </a:cxnLst>
                <a:rect l="l" t="t" r="r" b="b"/>
                <a:pathLst>
                  <a:path w="4080221" h="922216">
                    <a:moveTo>
                      <a:pt x="590" y="922216"/>
                    </a:moveTo>
                    <a:cubicBezTo>
                      <a:pt x="-3318" y="620021"/>
                      <a:pt x="-7225" y="317826"/>
                      <a:pt x="672713" y="164123"/>
                    </a:cubicBezTo>
                    <a:cubicBezTo>
                      <a:pt x="1352651" y="10420"/>
                      <a:pt x="2716436" y="5210"/>
                      <a:pt x="4080221" y="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44" name="Freeform 43"/>
            <p:cNvSpPr/>
            <p:nvPr/>
          </p:nvSpPr>
          <p:spPr>
            <a:xfrm rot="461299">
              <a:off x="2005770" y="3283636"/>
              <a:ext cx="4162980" cy="1023541"/>
            </a:xfrm>
            <a:custGeom>
              <a:avLst/>
              <a:gdLst>
                <a:gd name="connsiteX0" fmla="*/ 590 w 4080221"/>
                <a:gd name="connsiteY0" fmla="*/ 922216 h 922216"/>
                <a:gd name="connsiteX1" fmla="*/ 672713 w 4080221"/>
                <a:gd name="connsiteY1" fmla="*/ 164123 h 922216"/>
                <a:gd name="connsiteX2" fmla="*/ 4080221 w 4080221"/>
                <a:gd name="connsiteY2" fmla="*/ 0 h 922216"/>
              </a:gdLst>
              <a:ahLst/>
              <a:cxnLst>
                <a:cxn ang="0">
                  <a:pos x="connsiteX0" y="connsiteY0"/>
                </a:cxn>
                <a:cxn ang="0">
                  <a:pos x="connsiteX1" y="connsiteY1"/>
                </a:cxn>
                <a:cxn ang="0">
                  <a:pos x="connsiteX2" y="connsiteY2"/>
                </a:cxn>
              </a:cxnLst>
              <a:rect l="l" t="t" r="r" b="b"/>
              <a:pathLst>
                <a:path w="4080221" h="922216">
                  <a:moveTo>
                    <a:pt x="590" y="922216"/>
                  </a:moveTo>
                  <a:cubicBezTo>
                    <a:pt x="-3318" y="620021"/>
                    <a:pt x="-7225" y="317826"/>
                    <a:pt x="672713" y="164123"/>
                  </a:cubicBezTo>
                  <a:cubicBezTo>
                    <a:pt x="1352651" y="10420"/>
                    <a:pt x="2716436" y="5210"/>
                    <a:pt x="4080221" y="0"/>
                  </a:cubicBezTo>
                </a:path>
              </a:pathLst>
            </a:custGeom>
            <a:noFill/>
            <a:ln w="539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1</a:t>
              </a:r>
            </a:p>
          </p:txBody>
        </p:sp>
      </p:grpSp>
      <p:sp>
        <p:nvSpPr>
          <p:cNvPr id="29" name="Rectangle 28"/>
          <p:cNvSpPr/>
          <p:nvPr/>
        </p:nvSpPr>
        <p:spPr>
          <a:xfrm>
            <a:off x="6096000" y="3088933"/>
            <a:ext cx="844873" cy="23974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30" name="Rectangle 29"/>
          <p:cNvSpPr/>
          <p:nvPr/>
        </p:nvSpPr>
        <p:spPr>
          <a:xfrm>
            <a:off x="1165635" y="2971801"/>
            <a:ext cx="844873" cy="28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cxnSp>
        <p:nvCxnSpPr>
          <p:cNvPr id="6" name="Straight Arrow Connector 5"/>
          <p:cNvCxnSpPr/>
          <p:nvPr/>
        </p:nvCxnSpPr>
        <p:spPr>
          <a:xfrm flipV="1">
            <a:off x="1884965" y="2196304"/>
            <a:ext cx="0" cy="34301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419764" y="3635855"/>
            <a:ext cx="2271170" cy="367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Antisocial Behavior</a:t>
            </a:r>
          </a:p>
        </p:txBody>
      </p:sp>
      <p:cxnSp>
        <p:nvCxnSpPr>
          <p:cNvPr id="5" name="Straight Arrow Connector 4"/>
          <p:cNvCxnSpPr/>
          <p:nvPr/>
        </p:nvCxnSpPr>
        <p:spPr>
          <a:xfrm flipV="1">
            <a:off x="1884965" y="5614157"/>
            <a:ext cx="4439635" cy="1227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6248400" y="4577158"/>
            <a:ext cx="304800" cy="890436"/>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6" name="Right Brace 45"/>
          <p:cNvSpPr/>
          <p:nvPr/>
        </p:nvSpPr>
        <p:spPr>
          <a:xfrm>
            <a:off x="6248400" y="3581400"/>
            <a:ext cx="304800" cy="6578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8" name="TextBox 47"/>
          <p:cNvSpPr txBox="1"/>
          <p:nvPr/>
        </p:nvSpPr>
        <p:spPr>
          <a:xfrm>
            <a:off x="6553200" y="3714206"/>
            <a:ext cx="221342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Life-course persistent</a:t>
            </a:r>
          </a:p>
        </p:txBody>
      </p:sp>
      <p:sp>
        <p:nvSpPr>
          <p:cNvPr id="49" name="TextBox 48"/>
          <p:cNvSpPr txBox="1"/>
          <p:nvPr/>
        </p:nvSpPr>
        <p:spPr>
          <a:xfrm>
            <a:off x="6553200" y="4851345"/>
            <a:ext cx="19479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Adolescent limited</a:t>
            </a:r>
          </a:p>
        </p:txBody>
      </p:sp>
      <p:sp>
        <p:nvSpPr>
          <p:cNvPr id="34" name="TextBox 33"/>
          <p:cNvSpPr txBox="1"/>
          <p:nvPr/>
        </p:nvSpPr>
        <p:spPr>
          <a:xfrm>
            <a:off x="7293982" y="6370527"/>
            <a:ext cx="1392818" cy="338554"/>
          </a:xfrm>
          <a:prstGeom prst="rect">
            <a:avLst/>
          </a:prstGeom>
          <a:noFill/>
        </p:spPr>
        <p:txBody>
          <a:bodyPr wrap="none" rtlCol="0">
            <a:spAutoFit/>
          </a:bodyPr>
          <a:lstStyle/>
          <a:p>
            <a:pPr algn="r"/>
            <a:r>
              <a:rPr lang="en-US" sz="1600" dirty="0"/>
              <a:t>Moffitt (1993)</a:t>
            </a:r>
          </a:p>
        </p:txBody>
      </p:sp>
      <p:sp>
        <p:nvSpPr>
          <p:cNvPr id="35" name="TextBox 34"/>
          <p:cNvSpPr txBox="1"/>
          <p:nvPr/>
        </p:nvSpPr>
        <p:spPr>
          <a:xfrm>
            <a:off x="2926424" y="2285257"/>
            <a:ext cx="221406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Hypothetical patterns</a:t>
            </a:r>
          </a:p>
        </p:txBody>
      </p:sp>
    </p:spTree>
    <p:extLst>
      <p:ext uri="{BB962C8B-B14F-4D97-AF65-F5344CB8AC3E}">
        <p14:creationId xmlns:p14="http://schemas.microsoft.com/office/powerpoint/2010/main" val="3132841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Cortisol Response to Stress</a:t>
            </a:r>
          </a:p>
        </p:txBody>
      </p:sp>
      <p:pic>
        <p:nvPicPr>
          <p:cNvPr id="4100" name="Picture 4" descr="C:\Users\dbauer\AppData\Local\Temp\SNAGHTML2eb6cc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40" y="1680410"/>
            <a:ext cx="7961905" cy="34285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49675" y="6370527"/>
            <a:ext cx="2137125" cy="338554"/>
          </a:xfrm>
          <a:prstGeom prst="rect">
            <a:avLst/>
          </a:prstGeom>
          <a:noFill/>
        </p:spPr>
        <p:txBody>
          <a:bodyPr wrap="none" rtlCol="0">
            <a:spAutoFit/>
          </a:bodyPr>
          <a:lstStyle/>
          <a:p>
            <a:pPr algn="r"/>
            <a:r>
              <a:rPr lang="en-US" sz="1600" dirty="0"/>
              <a:t>Ram &amp; Grimm (2013)</a:t>
            </a:r>
          </a:p>
        </p:txBody>
      </p:sp>
      <p:sp>
        <p:nvSpPr>
          <p:cNvPr id="4" name="TextBox 3"/>
          <p:cNvSpPr txBox="1"/>
          <p:nvPr/>
        </p:nvSpPr>
        <p:spPr>
          <a:xfrm>
            <a:off x="786062" y="5277060"/>
            <a:ext cx="3457074" cy="369332"/>
          </a:xfrm>
          <a:prstGeom prst="rect">
            <a:avLst/>
          </a:prstGeom>
          <a:noFill/>
        </p:spPr>
        <p:txBody>
          <a:bodyPr wrap="square" rtlCol="0">
            <a:spAutoFit/>
          </a:bodyPr>
          <a:lstStyle/>
          <a:p>
            <a:r>
              <a:rPr lang="en-US" sz="1800" dirty="0"/>
              <a:t>Down-regulation group (Typical)</a:t>
            </a:r>
          </a:p>
        </p:txBody>
      </p:sp>
      <p:sp>
        <p:nvSpPr>
          <p:cNvPr id="8" name="TextBox 7"/>
          <p:cNvSpPr txBox="1"/>
          <p:nvPr/>
        </p:nvSpPr>
        <p:spPr>
          <a:xfrm>
            <a:off x="5402664" y="5277060"/>
            <a:ext cx="2614863" cy="369332"/>
          </a:xfrm>
          <a:prstGeom prst="rect">
            <a:avLst/>
          </a:prstGeom>
          <a:noFill/>
        </p:spPr>
        <p:txBody>
          <a:bodyPr wrap="square" rtlCol="0">
            <a:spAutoFit/>
          </a:bodyPr>
          <a:lstStyle/>
          <a:p>
            <a:r>
              <a:rPr lang="en-US" sz="1800" dirty="0"/>
              <a:t>Chronic stress group</a:t>
            </a:r>
          </a:p>
        </p:txBody>
      </p:sp>
    </p:spTree>
    <p:extLst>
      <p:ext uri="{BB962C8B-B14F-4D97-AF65-F5344CB8AC3E}">
        <p14:creationId xmlns:p14="http://schemas.microsoft.com/office/powerpoint/2010/main" val="2437644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Panel Data Models</a:t>
            </a:r>
          </a:p>
        </p:txBody>
      </p:sp>
      <p:sp>
        <p:nvSpPr>
          <p:cNvPr id="3" name="Content Placeholder 2"/>
          <p:cNvSpPr>
            <a:spLocks noGrp="1"/>
          </p:cNvSpPr>
          <p:nvPr>
            <p:ph sz="quarter" idx="1"/>
          </p:nvPr>
        </p:nvSpPr>
        <p:spPr>
          <a:xfrm>
            <a:off x="457200" y="1219199"/>
            <a:ext cx="8229600" cy="5342021"/>
          </a:xfrm>
        </p:spPr>
        <p:txBody>
          <a:bodyPr>
            <a:normAutofit/>
          </a:bodyPr>
          <a:lstStyle/>
          <a:p>
            <a:r>
              <a:rPr lang="en-US" dirty="0"/>
              <a:t>There are many, many other panel data models that are useful in a variety of other circumstances</a:t>
            </a:r>
          </a:p>
          <a:p>
            <a:r>
              <a:rPr lang="en-US" dirty="0"/>
              <a:t>We’ll briefly look at some of these here…</a:t>
            </a:r>
          </a:p>
          <a:p>
            <a:pPr lvl="1"/>
            <a:r>
              <a:rPr lang="en-US" dirty="0"/>
              <a:t>Not a comprehensive listing</a:t>
            </a:r>
          </a:p>
        </p:txBody>
      </p:sp>
    </p:spTree>
    <p:extLst>
      <p:ext uri="{BB962C8B-B14F-4D97-AF65-F5344CB8AC3E}">
        <p14:creationId xmlns:p14="http://schemas.microsoft.com/office/powerpoint/2010/main" val="2217263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Autoregressive Cross-Lag (ARCL) models</a:t>
            </a:r>
          </a:p>
        </p:txBody>
      </p:sp>
      <p:sp>
        <p:nvSpPr>
          <p:cNvPr id="3" name="Content Placeholder 2"/>
          <p:cNvSpPr>
            <a:spLocks noGrp="1"/>
          </p:cNvSpPr>
          <p:nvPr>
            <p:ph sz="quarter" idx="1"/>
          </p:nvPr>
        </p:nvSpPr>
        <p:spPr>
          <a:xfrm>
            <a:off x="457200" y="1219199"/>
            <a:ext cx="8229600" cy="5342021"/>
          </a:xfrm>
        </p:spPr>
        <p:txBody>
          <a:bodyPr>
            <a:normAutofit/>
          </a:bodyPr>
          <a:lstStyle/>
          <a:p>
            <a:r>
              <a:rPr lang="en-US" dirty="0"/>
              <a:t>Evaluate bidirectional effects as they unfold over time</a:t>
            </a:r>
          </a:p>
        </p:txBody>
      </p:sp>
      <p:grpSp>
        <p:nvGrpSpPr>
          <p:cNvPr id="4" name="Group 3"/>
          <p:cNvGrpSpPr/>
          <p:nvPr/>
        </p:nvGrpSpPr>
        <p:grpSpPr>
          <a:xfrm>
            <a:off x="1198707" y="2390073"/>
            <a:ext cx="6368631" cy="2201131"/>
            <a:chOff x="1609367" y="2460782"/>
            <a:chExt cx="6368631" cy="2201131"/>
          </a:xfrm>
        </p:grpSpPr>
        <p:sp>
          <p:nvSpPr>
            <p:cNvPr id="7" name="Freeform 6"/>
            <p:cNvSpPr/>
            <p:nvPr/>
          </p:nvSpPr>
          <p:spPr>
            <a:xfrm rot="16200000" flipV="1">
              <a:off x="1205577" y="3461448"/>
              <a:ext cx="1035763" cy="228183"/>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a:stCxn id="61" idx="3"/>
              <a:endCxn id="63" idx="1"/>
            </p:cNvCxnSpPr>
            <p:nvPr/>
          </p:nvCxnSpPr>
          <p:spPr>
            <a:xfrm>
              <a:off x="2548643" y="2754080"/>
              <a:ext cx="134960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898251" y="2460782"/>
              <a:ext cx="707367" cy="586596"/>
              <a:chOff x="5021884" y="1988083"/>
              <a:chExt cx="707367" cy="586596"/>
            </a:xfrm>
          </p:grpSpPr>
          <p:sp>
            <p:nvSpPr>
              <p:cNvPr id="63" name="Rectangle 62"/>
              <p:cNvSpPr/>
              <p:nvPr/>
            </p:nvSpPr>
            <p:spPr>
              <a:xfrm>
                <a:off x="5021884" y="1988083"/>
                <a:ext cx="707367" cy="586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dirty="0">
                  <a:solidFill>
                    <a:schemeClr val="tx1"/>
                  </a:solidFill>
                </a:endParaRPr>
              </a:p>
            </p:txBody>
          </p:sp>
          <p:graphicFrame>
            <p:nvGraphicFramePr>
              <p:cNvPr id="64" name="Object 63"/>
              <p:cNvGraphicFramePr>
                <a:graphicFrameLocks noChangeAspect="1"/>
              </p:cNvGraphicFramePr>
              <p:nvPr>
                <p:extLst>
                  <p:ext uri="{D42A27DB-BD31-4B8C-83A1-F6EECF244321}">
                    <p14:modId xmlns:p14="http://schemas.microsoft.com/office/powerpoint/2010/main" val="3495228014"/>
                  </p:ext>
                </p:extLst>
              </p:nvPr>
            </p:nvGraphicFramePr>
            <p:xfrm>
              <a:off x="5197463" y="2073376"/>
              <a:ext cx="323850" cy="365125"/>
            </p:xfrm>
            <a:graphic>
              <a:graphicData uri="http://schemas.openxmlformats.org/presentationml/2006/ole">
                <mc:AlternateContent xmlns:mc="http://schemas.openxmlformats.org/markup-compatibility/2006">
                  <mc:Choice xmlns:v="urn:schemas-microsoft-com:vml" Requires="v">
                    <p:oleObj name="Equation" r:id="rId2" imgW="203040" imgH="228600" progId="Equation.DSMT4">
                      <p:embed/>
                    </p:oleObj>
                  </mc:Choice>
                  <mc:Fallback>
                    <p:oleObj name="Equation" r:id="rId2" imgW="203040" imgH="228600" progId="Equation.DSMT4">
                      <p:embed/>
                      <p:pic>
                        <p:nvPicPr>
                          <p:cNvPr id="61" name="Object 60"/>
                          <p:cNvPicPr>
                            <a:picLocks noChangeAspect="1" noChangeArrowheads="1"/>
                          </p:cNvPicPr>
                          <p:nvPr/>
                        </p:nvPicPr>
                        <p:blipFill>
                          <a:blip r:embed="rId3"/>
                          <a:srcRect/>
                          <a:stretch>
                            <a:fillRect/>
                          </a:stretch>
                        </p:blipFill>
                        <p:spPr bwMode="auto">
                          <a:xfrm>
                            <a:off x="5197463" y="2073376"/>
                            <a:ext cx="323850" cy="365125"/>
                          </a:xfrm>
                          <a:prstGeom prst="rect">
                            <a:avLst/>
                          </a:prstGeom>
                          <a:noFill/>
                          <a:ln>
                            <a:noFill/>
                          </a:ln>
                        </p:spPr>
                      </p:pic>
                    </p:oleObj>
                  </mc:Fallback>
                </mc:AlternateContent>
              </a:graphicData>
            </a:graphic>
          </p:graphicFrame>
        </p:grpSp>
        <p:grpSp>
          <p:nvGrpSpPr>
            <p:cNvPr id="10" name="Group 9"/>
            <p:cNvGrpSpPr/>
            <p:nvPr/>
          </p:nvGrpSpPr>
          <p:grpSpPr>
            <a:xfrm>
              <a:off x="1841276" y="2460782"/>
              <a:ext cx="707367" cy="586596"/>
              <a:chOff x="1806630" y="2331456"/>
              <a:chExt cx="707367" cy="586596"/>
            </a:xfrm>
          </p:grpSpPr>
          <p:sp>
            <p:nvSpPr>
              <p:cNvPr id="61" name="Rectangle 60"/>
              <p:cNvSpPr/>
              <p:nvPr/>
            </p:nvSpPr>
            <p:spPr>
              <a:xfrm>
                <a:off x="1806630" y="2331456"/>
                <a:ext cx="707367" cy="586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baseline="-25000" dirty="0">
                  <a:solidFill>
                    <a:schemeClr val="tx1"/>
                  </a:solidFill>
                  <a:latin typeface="Times New Roman" panose="02020603050405020304" pitchFamily="18" charset="0"/>
                  <a:cs typeface="Times New Roman" panose="02020603050405020304" pitchFamily="18" charset="0"/>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895890302"/>
                  </p:ext>
                </p:extLst>
              </p:nvPr>
            </p:nvGraphicFramePr>
            <p:xfrm>
              <a:off x="2002422" y="2426274"/>
              <a:ext cx="303212" cy="366713"/>
            </p:xfrm>
            <a:graphic>
              <a:graphicData uri="http://schemas.openxmlformats.org/presentationml/2006/ole">
                <mc:AlternateContent xmlns:mc="http://schemas.openxmlformats.org/markup-compatibility/2006">
                  <mc:Choice xmlns:v="urn:schemas-microsoft-com:vml" Requires="v">
                    <p:oleObj name="Equation" r:id="rId4" imgW="190440" imgH="228600" progId="Equation.DSMT4">
                      <p:embed/>
                    </p:oleObj>
                  </mc:Choice>
                  <mc:Fallback>
                    <p:oleObj name="Equation" r:id="rId4" imgW="190440" imgH="228600" progId="Equation.DSMT4">
                      <p:embed/>
                      <p:pic>
                        <p:nvPicPr>
                          <p:cNvPr id="59" name="Object 58"/>
                          <p:cNvPicPr>
                            <a:picLocks noChangeAspect="1" noChangeArrowheads="1"/>
                          </p:cNvPicPr>
                          <p:nvPr/>
                        </p:nvPicPr>
                        <p:blipFill>
                          <a:blip r:embed="rId5"/>
                          <a:srcRect/>
                          <a:stretch>
                            <a:fillRect/>
                          </a:stretch>
                        </p:blipFill>
                        <p:spPr bwMode="auto">
                          <a:xfrm>
                            <a:off x="2002422" y="2426274"/>
                            <a:ext cx="303212" cy="366713"/>
                          </a:xfrm>
                          <a:prstGeom prst="rect">
                            <a:avLst/>
                          </a:prstGeom>
                          <a:noFill/>
                          <a:ln>
                            <a:noFill/>
                          </a:ln>
                        </p:spPr>
                      </p:pic>
                    </p:oleObj>
                  </mc:Fallback>
                </mc:AlternateContent>
              </a:graphicData>
            </a:graphic>
          </p:graphicFrame>
        </p:grpSp>
        <p:cxnSp>
          <p:nvCxnSpPr>
            <p:cNvPr id="11" name="Straight Arrow Connector 10"/>
            <p:cNvCxnSpPr/>
            <p:nvPr/>
          </p:nvCxnSpPr>
          <p:spPr>
            <a:xfrm flipH="1" flipV="1">
              <a:off x="4246825" y="3057660"/>
              <a:ext cx="8511" cy="270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845955" y="4075317"/>
              <a:ext cx="707367" cy="586596"/>
              <a:chOff x="1811309" y="3945991"/>
              <a:chExt cx="707367" cy="586596"/>
            </a:xfrm>
          </p:grpSpPr>
          <p:sp>
            <p:nvSpPr>
              <p:cNvPr id="59" name="Rectangle 58"/>
              <p:cNvSpPr/>
              <p:nvPr/>
            </p:nvSpPr>
            <p:spPr>
              <a:xfrm>
                <a:off x="1811309" y="3945991"/>
                <a:ext cx="707367" cy="586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baseline="-25000" dirty="0">
                  <a:solidFill>
                    <a:schemeClr val="tx1"/>
                  </a:solidFill>
                  <a:latin typeface="Times New Roman" panose="02020603050405020304" pitchFamily="18" charset="0"/>
                  <a:cs typeface="Times New Roman" panose="02020603050405020304" pitchFamily="18" charset="0"/>
                </a:endParaRPr>
              </a:p>
            </p:txBody>
          </p:sp>
          <p:graphicFrame>
            <p:nvGraphicFramePr>
              <p:cNvPr id="60" name="Object 59"/>
              <p:cNvGraphicFramePr>
                <a:graphicFrameLocks noChangeAspect="1"/>
              </p:cNvGraphicFramePr>
              <p:nvPr>
                <p:extLst>
                  <p:ext uri="{D42A27DB-BD31-4B8C-83A1-F6EECF244321}">
                    <p14:modId xmlns:p14="http://schemas.microsoft.com/office/powerpoint/2010/main" val="430355183"/>
                  </p:ext>
                </p:extLst>
              </p:nvPr>
            </p:nvGraphicFramePr>
            <p:xfrm>
              <a:off x="2056397" y="4072512"/>
              <a:ext cx="285750" cy="365125"/>
            </p:xfrm>
            <a:graphic>
              <a:graphicData uri="http://schemas.openxmlformats.org/presentationml/2006/ole">
                <mc:AlternateContent xmlns:mc="http://schemas.openxmlformats.org/markup-compatibility/2006">
                  <mc:Choice xmlns:v="urn:schemas-microsoft-com:vml" Requires="v">
                    <p:oleObj name="Equation" r:id="rId6" imgW="177480" imgH="228600" progId="Equation.DSMT4">
                      <p:embed/>
                    </p:oleObj>
                  </mc:Choice>
                  <mc:Fallback>
                    <p:oleObj name="Equation" r:id="rId6" imgW="177480" imgH="228600" progId="Equation.DSMT4">
                      <p:embed/>
                      <p:pic>
                        <p:nvPicPr>
                          <p:cNvPr id="57" name="Object 56"/>
                          <p:cNvPicPr>
                            <a:picLocks noChangeAspect="1" noChangeArrowheads="1"/>
                          </p:cNvPicPr>
                          <p:nvPr/>
                        </p:nvPicPr>
                        <p:blipFill>
                          <a:blip r:embed="rId7"/>
                          <a:srcRect/>
                          <a:stretch>
                            <a:fillRect/>
                          </a:stretch>
                        </p:blipFill>
                        <p:spPr bwMode="auto">
                          <a:xfrm>
                            <a:off x="2056397" y="4072512"/>
                            <a:ext cx="285750" cy="365125"/>
                          </a:xfrm>
                          <a:prstGeom prst="rect">
                            <a:avLst/>
                          </a:prstGeom>
                          <a:noFill/>
                          <a:ln>
                            <a:noFill/>
                          </a:ln>
                        </p:spPr>
                      </p:pic>
                    </p:oleObj>
                  </mc:Fallback>
                </mc:AlternateContent>
              </a:graphicData>
            </a:graphic>
          </p:graphicFrame>
        </p:grpSp>
        <p:cxnSp>
          <p:nvCxnSpPr>
            <p:cNvPr id="13" name="Straight Arrow Connector 12"/>
            <p:cNvCxnSpPr>
              <a:stCxn id="59" idx="3"/>
              <a:endCxn id="57" idx="1"/>
            </p:cNvCxnSpPr>
            <p:nvPr/>
          </p:nvCxnSpPr>
          <p:spPr>
            <a:xfrm>
              <a:off x="2553322" y="4368615"/>
              <a:ext cx="134960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902930" y="4075317"/>
              <a:ext cx="707367" cy="586596"/>
              <a:chOff x="3868284" y="3945991"/>
              <a:chExt cx="707367" cy="586596"/>
            </a:xfrm>
          </p:grpSpPr>
          <p:sp>
            <p:nvSpPr>
              <p:cNvPr id="57" name="Rectangle 56"/>
              <p:cNvSpPr/>
              <p:nvPr/>
            </p:nvSpPr>
            <p:spPr>
              <a:xfrm>
                <a:off x="3868284" y="3945991"/>
                <a:ext cx="707367" cy="586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baseline="-25000" dirty="0">
                  <a:solidFill>
                    <a:schemeClr val="tx1"/>
                  </a:solidFill>
                  <a:latin typeface="Times New Roman" panose="02020603050405020304" pitchFamily="18" charset="0"/>
                  <a:cs typeface="Times New Roman" panose="02020603050405020304" pitchFamily="18" charset="0"/>
                </a:endParaRPr>
              </a:p>
            </p:txBody>
          </p:sp>
          <p:graphicFrame>
            <p:nvGraphicFramePr>
              <p:cNvPr id="58" name="Object 57"/>
              <p:cNvGraphicFramePr>
                <a:graphicFrameLocks noChangeAspect="1"/>
              </p:cNvGraphicFramePr>
              <p:nvPr>
                <p:extLst>
                  <p:ext uri="{D42A27DB-BD31-4B8C-83A1-F6EECF244321}">
                    <p14:modId xmlns:p14="http://schemas.microsoft.com/office/powerpoint/2010/main" val="393174907"/>
                  </p:ext>
                </p:extLst>
              </p:nvPr>
            </p:nvGraphicFramePr>
            <p:xfrm>
              <a:off x="4094747" y="4078862"/>
              <a:ext cx="304800" cy="365125"/>
            </p:xfrm>
            <a:graphic>
              <a:graphicData uri="http://schemas.openxmlformats.org/presentationml/2006/ole">
                <mc:AlternateContent xmlns:mc="http://schemas.openxmlformats.org/markup-compatibility/2006">
                  <mc:Choice xmlns:v="urn:schemas-microsoft-com:vml" Requires="v">
                    <p:oleObj name="Equation" r:id="rId8" imgW="190440" imgH="228600" progId="Equation.DSMT4">
                      <p:embed/>
                    </p:oleObj>
                  </mc:Choice>
                  <mc:Fallback>
                    <p:oleObj name="Equation" r:id="rId8" imgW="190440" imgH="228600" progId="Equation.DSMT4">
                      <p:embed/>
                      <p:pic>
                        <p:nvPicPr>
                          <p:cNvPr id="55" name="Object 54"/>
                          <p:cNvPicPr>
                            <a:picLocks noChangeAspect="1" noChangeArrowheads="1"/>
                          </p:cNvPicPr>
                          <p:nvPr/>
                        </p:nvPicPr>
                        <p:blipFill>
                          <a:blip r:embed="rId9"/>
                          <a:srcRect/>
                          <a:stretch>
                            <a:fillRect/>
                          </a:stretch>
                        </p:blipFill>
                        <p:spPr bwMode="auto">
                          <a:xfrm>
                            <a:off x="4094747" y="4078862"/>
                            <a:ext cx="304800" cy="365125"/>
                          </a:xfrm>
                          <a:prstGeom prst="rect">
                            <a:avLst/>
                          </a:prstGeom>
                          <a:noFill/>
                          <a:ln>
                            <a:noFill/>
                          </a:ln>
                        </p:spPr>
                      </p:pic>
                    </p:oleObj>
                  </mc:Fallback>
                </mc:AlternateContent>
              </a:graphicData>
            </a:graphic>
          </p:graphicFrame>
        </p:grpSp>
        <p:cxnSp>
          <p:nvCxnSpPr>
            <p:cNvPr id="15" name="Straight Arrow Connector 14"/>
            <p:cNvCxnSpPr/>
            <p:nvPr/>
          </p:nvCxnSpPr>
          <p:spPr>
            <a:xfrm>
              <a:off x="4251934" y="3807136"/>
              <a:ext cx="1" cy="2720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550982" y="3057660"/>
              <a:ext cx="1349642" cy="10176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37078" y="3047378"/>
              <a:ext cx="1365852" cy="102793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rot="16200000">
              <a:off x="4115489" y="3498265"/>
              <a:ext cx="467072" cy="140987"/>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7265952" y="2460782"/>
              <a:ext cx="707367" cy="586596"/>
              <a:chOff x="5919737" y="2331456"/>
              <a:chExt cx="707367" cy="586596"/>
            </a:xfrm>
          </p:grpSpPr>
          <p:sp>
            <p:nvSpPr>
              <p:cNvPr id="55" name="Rectangle 54"/>
              <p:cNvSpPr/>
              <p:nvPr/>
            </p:nvSpPr>
            <p:spPr>
              <a:xfrm>
                <a:off x="5919737" y="2331456"/>
                <a:ext cx="707367" cy="586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dirty="0">
                  <a:solidFill>
                    <a:schemeClr val="tx1"/>
                  </a:solidFill>
                </a:endParaRPr>
              </a:p>
            </p:txBody>
          </p:sp>
          <p:graphicFrame>
            <p:nvGraphicFramePr>
              <p:cNvPr id="56" name="Object 55"/>
              <p:cNvGraphicFramePr>
                <a:graphicFrameLocks noChangeAspect="1"/>
              </p:cNvGraphicFramePr>
              <p:nvPr>
                <p:extLst>
                  <p:ext uri="{D42A27DB-BD31-4B8C-83A1-F6EECF244321}">
                    <p14:modId xmlns:p14="http://schemas.microsoft.com/office/powerpoint/2010/main" val="3028614026"/>
                  </p:ext>
                </p:extLst>
              </p:nvPr>
            </p:nvGraphicFramePr>
            <p:xfrm>
              <a:off x="6094997" y="2416749"/>
              <a:ext cx="323850" cy="365125"/>
            </p:xfrm>
            <a:graphic>
              <a:graphicData uri="http://schemas.openxmlformats.org/presentationml/2006/ole">
                <mc:AlternateContent xmlns:mc="http://schemas.openxmlformats.org/markup-compatibility/2006">
                  <mc:Choice xmlns:v="urn:schemas-microsoft-com:vml" Requires="v">
                    <p:oleObj name="Equation" r:id="rId10" imgW="203040" imgH="228600" progId="Equation.DSMT4">
                      <p:embed/>
                    </p:oleObj>
                  </mc:Choice>
                  <mc:Fallback>
                    <p:oleObj name="Equation" r:id="rId10" imgW="203040" imgH="228600" progId="Equation.DSMT4">
                      <p:embed/>
                      <p:pic>
                        <p:nvPicPr>
                          <p:cNvPr id="53" name="Object 52"/>
                          <p:cNvPicPr>
                            <a:picLocks noChangeAspect="1" noChangeArrowheads="1"/>
                          </p:cNvPicPr>
                          <p:nvPr/>
                        </p:nvPicPr>
                        <p:blipFill>
                          <a:blip r:embed="rId11"/>
                          <a:srcRect/>
                          <a:stretch>
                            <a:fillRect/>
                          </a:stretch>
                        </p:blipFill>
                        <p:spPr bwMode="auto">
                          <a:xfrm>
                            <a:off x="6094997" y="2416749"/>
                            <a:ext cx="323850" cy="365125"/>
                          </a:xfrm>
                          <a:prstGeom prst="rect">
                            <a:avLst/>
                          </a:prstGeom>
                          <a:noFill/>
                          <a:ln>
                            <a:noFill/>
                          </a:ln>
                        </p:spPr>
                      </p:pic>
                    </p:oleObj>
                  </mc:Fallback>
                </mc:AlternateContent>
              </a:graphicData>
            </a:graphic>
          </p:graphicFrame>
        </p:grpSp>
        <p:grpSp>
          <p:nvGrpSpPr>
            <p:cNvPr id="20" name="Group 19"/>
            <p:cNvGrpSpPr/>
            <p:nvPr/>
          </p:nvGrpSpPr>
          <p:grpSpPr>
            <a:xfrm>
              <a:off x="7270631" y="4075317"/>
              <a:ext cx="707367" cy="586596"/>
              <a:chOff x="5924416" y="3945991"/>
              <a:chExt cx="707367" cy="586596"/>
            </a:xfrm>
          </p:grpSpPr>
          <p:sp>
            <p:nvSpPr>
              <p:cNvPr id="53" name="Rectangle 52"/>
              <p:cNvSpPr/>
              <p:nvPr/>
            </p:nvSpPr>
            <p:spPr>
              <a:xfrm>
                <a:off x="5924416" y="3945991"/>
                <a:ext cx="707367" cy="586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baseline="-25000" dirty="0">
                  <a:solidFill>
                    <a:schemeClr val="tx1"/>
                  </a:solidFill>
                  <a:latin typeface="Times New Roman" panose="02020603050405020304" pitchFamily="18" charset="0"/>
                  <a:cs typeface="Times New Roman" panose="02020603050405020304" pitchFamily="18" charset="0"/>
                </a:endParaRPr>
              </a:p>
            </p:txBody>
          </p:sp>
          <p:graphicFrame>
            <p:nvGraphicFramePr>
              <p:cNvPr id="54" name="Object 53"/>
              <p:cNvGraphicFramePr>
                <a:graphicFrameLocks noChangeAspect="1"/>
              </p:cNvGraphicFramePr>
              <p:nvPr>
                <p:extLst>
                  <p:ext uri="{D42A27DB-BD31-4B8C-83A1-F6EECF244321}">
                    <p14:modId xmlns:p14="http://schemas.microsoft.com/office/powerpoint/2010/main" val="2561076439"/>
                  </p:ext>
                </p:extLst>
              </p:nvPr>
            </p:nvGraphicFramePr>
            <p:xfrm>
              <a:off x="6150559" y="4078862"/>
              <a:ext cx="306388" cy="365125"/>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51" name="Object 50"/>
                          <p:cNvPicPr>
                            <a:picLocks noChangeAspect="1" noChangeArrowheads="1"/>
                          </p:cNvPicPr>
                          <p:nvPr/>
                        </p:nvPicPr>
                        <p:blipFill>
                          <a:blip r:embed="rId13"/>
                          <a:srcRect/>
                          <a:stretch>
                            <a:fillRect/>
                          </a:stretch>
                        </p:blipFill>
                        <p:spPr bwMode="auto">
                          <a:xfrm>
                            <a:off x="6150559" y="4078862"/>
                            <a:ext cx="306388" cy="365125"/>
                          </a:xfrm>
                          <a:prstGeom prst="rect">
                            <a:avLst/>
                          </a:prstGeom>
                          <a:noFill/>
                          <a:ln>
                            <a:noFill/>
                          </a:ln>
                        </p:spPr>
                      </p:pic>
                    </p:oleObj>
                  </mc:Fallback>
                </mc:AlternateContent>
              </a:graphicData>
            </a:graphic>
          </p:graphicFrame>
        </p:grpSp>
        <p:cxnSp>
          <p:nvCxnSpPr>
            <p:cNvPr id="21" name="Straight Arrow Connector 20"/>
            <p:cNvCxnSpPr>
              <a:endCxn id="55" idx="1"/>
            </p:cNvCxnSpPr>
            <p:nvPr/>
          </p:nvCxnSpPr>
          <p:spPr>
            <a:xfrm>
              <a:off x="6493168" y="2749275"/>
              <a:ext cx="772784" cy="48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3" idx="1"/>
            </p:cNvCxnSpPr>
            <p:nvPr/>
          </p:nvCxnSpPr>
          <p:spPr>
            <a:xfrm>
              <a:off x="6493168" y="4368525"/>
              <a:ext cx="777463" cy="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630766" y="3057660"/>
              <a:ext cx="8511" cy="270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635875" y="3807136"/>
              <a:ext cx="1" cy="2720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rot="16200000">
              <a:off x="7499430" y="3498265"/>
              <a:ext cx="467072" cy="140987"/>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Arrow Connector 42"/>
            <p:cNvCxnSpPr/>
            <p:nvPr/>
          </p:nvCxnSpPr>
          <p:spPr>
            <a:xfrm>
              <a:off x="4595095" y="2753896"/>
              <a:ext cx="772784" cy="48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08682" y="4358106"/>
              <a:ext cx="772784" cy="48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71628" y="2751680"/>
              <a:ext cx="735862" cy="9236"/>
            </a:xfrm>
            <a:prstGeom prst="line">
              <a:avLst/>
            </a:prstGeom>
            <a:ln w="2857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577540" y="4370270"/>
              <a:ext cx="735862" cy="9236"/>
            </a:xfrm>
            <a:prstGeom prst="line">
              <a:avLst/>
            </a:prstGeom>
            <a:ln w="2857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557735" y="3809378"/>
              <a:ext cx="708217" cy="2840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557735" y="3040761"/>
              <a:ext cx="708217" cy="2870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613198" y="3774001"/>
              <a:ext cx="708217" cy="2870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627194" y="3034160"/>
              <a:ext cx="708217" cy="350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57165" y="3453942"/>
              <a:ext cx="842179" cy="261170"/>
            </a:xfrm>
            <a:prstGeom prst="line">
              <a:avLst/>
            </a:prstGeom>
            <a:ln w="2857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571628" y="3429000"/>
              <a:ext cx="801463" cy="304390"/>
            </a:xfrm>
            <a:prstGeom prst="line">
              <a:avLst/>
            </a:prstGeom>
            <a:ln w="2857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4213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Growth Models</a:t>
            </a:r>
          </a:p>
        </p:txBody>
      </p:sp>
      <p:sp>
        <p:nvSpPr>
          <p:cNvPr id="3" name="Content Placeholder 2"/>
          <p:cNvSpPr>
            <a:spLocks noGrp="1"/>
          </p:cNvSpPr>
          <p:nvPr>
            <p:ph sz="quarter" idx="1"/>
          </p:nvPr>
        </p:nvSpPr>
        <p:spPr>
          <a:xfrm>
            <a:off x="457200" y="1219199"/>
            <a:ext cx="3899999" cy="5342021"/>
          </a:xfrm>
        </p:spPr>
        <p:txBody>
          <a:bodyPr>
            <a:normAutofit/>
          </a:bodyPr>
          <a:lstStyle/>
          <a:p>
            <a:r>
              <a:rPr lang="en-US" dirty="0"/>
              <a:t>Examine how trajectory coefficients are related across processes</a:t>
            </a:r>
          </a:p>
        </p:txBody>
      </p:sp>
      <p:grpSp>
        <p:nvGrpSpPr>
          <p:cNvPr id="120" name="Group 119"/>
          <p:cNvGrpSpPr/>
          <p:nvPr/>
        </p:nvGrpSpPr>
        <p:grpSpPr>
          <a:xfrm>
            <a:off x="5288409" y="3525074"/>
            <a:ext cx="1740851" cy="496010"/>
            <a:chOff x="5288409" y="3525074"/>
            <a:chExt cx="1740851" cy="496010"/>
          </a:xfrm>
        </p:grpSpPr>
        <p:cxnSp>
          <p:nvCxnSpPr>
            <p:cNvPr id="37" name="Straight Connector 36"/>
            <p:cNvCxnSpPr/>
            <p:nvPr/>
          </p:nvCxnSpPr>
          <p:spPr>
            <a:xfrm flipV="1">
              <a:off x="5587934" y="3545710"/>
              <a:ext cx="1165170" cy="454737"/>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87934" y="3545710"/>
              <a:ext cx="1165170" cy="454737"/>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rot="16200000" flipV="1">
              <a:off x="5105738" y="3707745"/>
              <a:ext cx="496010" cy="130667"/>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rot="5400000" flipH="1" flipV="1">
              <a:off x="6715922" y="3707745"/>
              <a:ext cx="496010" cy="130667"/>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1" name="Freeform 120"/>
          <p:cNvSpPr/>
          <p:nvPr/>
        </p:nvSpPr>
        <p:spPr>
          <a:xfrm rot="16200000" flipV="1">
            <a:off x="2138078" y="3392610"/>
            <a:ext cx="4496078" cy="760936"/>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121"/>
          <p:cNvSpPr/>
          <p:nvPr/>
        </p:nvSpPr>
        <p:spPr>
          <a:xfrm rot="5400000" flipH="1" flipV="1">
            <a:off x="5786209" y="3392610"/>
            <a:ext cx="4496078" cy="760936"/>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p:cNvGrpSpPr/>
          <p:nvPr/>
        </p:nvGrpSpPr>
        <p:grpSpPr>
          <a:xfrm>
            <a:off x="4808611" y="3982245"/>
            <a:ext cx="2664680" cy="2217807"/>
            <a:chOff x="4808611" y="3982245"/>
            <a:chExt cx="2664680" cy="2217807"/>
          </a:xfrm>
        </p:grpSpPr>
        <p:grpSp>
          <p:nvGrpSpPr>
            <p:cNvPr id="118" name="Group 117"/>
            <p:cNvGrpSpPr/>
            <p:nvPr/>
          </p:nvGrpSpPr>
          <p:grpSpPr>
            <a:xfrm>
              <a:off x="4808611" y="3982245"/>
              <a:ext cx="2664680" cy="2217807"/>
              <a:chOff x="4808611" y="3982245"/>
              <a:chExt cx="2664680" cy="2217807"/>
            </a:xfrm>
          </p:grpSpPr>
          <p:grpSp>
            <p:nvGrpSpPr>
              <p:cNvPr id="35" name="Group 34"/>
              <p:cNvGrpSpPr/>
              <p:nvPr/>
            </p:nvGrpSpPr>
            <p:grpSpPr>
              <a:xfrm flipV="1">
                <a:off x="4808611" y="3982245"/>
                <a:ext cx="2664680" cy="1871128"/>
                <a:chOff x="4760662" y="876744"/>
                <a:chExt cx="3253578" cy="2284650"/>
              </a:xfrm>
            </p:grpSpPr>
            <p:grpSp>
              <p:nvGrpSpPr>
                <p:cNvPr id="87" name="Group 86"/>
                <p:cNvGrpSpPr/>
                <p:nvPr/>
              </p:nvGrpSpPr>
              <p:grpSpPr>
                <a:xfrm>
                  <a:off x="5054483" y="1231075"/>
                  <a:ext cx="2665935" cy="1069293"/>
                  <a:chOff x="4514727" y="927947"/>
                  <a:chExt cx="3152109" cy="1633213"/>
                </a:xfrm>
              </p:grpSpPr>
              <p:cxnSp>
                <p:nvCxnSpPr>
                  <p:cNvPr id="99" name="Straight Arrow Connector 98"/>
                  <p:cNvCxnSpPr>
                    <a:endCxn id="89" idx="2"/>
                  </p:cNvCxnSpPr>
                  <p:nvPr/>
                </p:nvCxnSpPr>
                <p:spPr>
                  <a:xfrm flipV="1">
                    <a:off x="5101855" y="932617"/>
                    <a:ext cx="199864" cy="14260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88" idx="2"/>
                  </p:cNvCxnSpPr>
                  <p:nvPr/>
                </p:nvCxnSpPr>
                <p:spPr>
                  <a:xfrm flipH="1" flipV="1">
                    <a:off x="4514727" y="932617"/>
                    <a:ext cx="544824" cy="162854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0" idx="2"/>
                  </p:cNvCxnSpPr>
                  <p:nvPr/>
                </p:nvCxnSpPr>
                <p:spPr>
                  <a:xfrm flipH="1" flipV="1">
                    <a:off x="6088710" y="932617"/>
                    <a:ext cx="986336" cy="14786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7" idx="0"/>
                    <a:endCxn id="91" idx="2"/>
                  </p:cNvCxnSpPr>
                  <p:nvPr/>
                </p:nvCxnSpPr>
                <p:spPr>
                  <a:xfrm flipH="1" flipV="1">
                    <a:off x="6875704" y="932618"/>
                    <a:ext cx="184269" cy="12796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96" idx="2"/>
                  </p:cNvCxnSpPr>
                  <p:nvPr/>
                </p:nvCxnSpPr>
                <p:spPr>
                  <a:xfrm flipV="1">
                    <a:off x="7149760" y="927947"/>
                    <a:ext cx="517076" cy="14973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0" idx="2"/>
                  </p:cNvCxnSpPr>
                  <p:nvPr/>
                </p:nvCxnSpPr>
                <p:spPr>
                  <a:xfrm flipV="1">
                    <a:off x="5262360" y="932617"/>
                    <a:ext cx="826350" cy="13584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91" idx="2"/>
                  </p:cNvCxnSpPr>
                  <p:nvPr/>
                </p:nvCxnSpPr>
                <p:spPr>
                  <a:xfrm flipV="1">
                    <a:off x="5385796" y="932618"/>
                    <a:ext cx="1489908" cy="14902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5475892" y="932619"/>
                    <a:ext cx="2141833" cy="16065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89" idx="2"/>
                  </p:cNvCxnSpPr>
                  <p:nvPr/>
                </p:nvCxnSpPr>
                <p:spPr>
                  <a:xfrm flipH="1" flipV="1">
                    <a:off x="5301719" y="932617"/>
                    <a:ext cx="1702662" cy="15458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a:off x="4760662" y="879802"/>
                  <a:ext cx="587643" cy="354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89" name="Rectangle 88"/>
                <p:cNvSpPr/>
                <p:nvPr/>
              </p:nvSpPr>
              <p:spPr>
                <a:xfrm>
                  <a:off x="5426270" y="879802"/>
                  <a:ext cx="587643" cy="354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90" name="Rectangle 89"/>
                <p:cNvSpPr/>
                <p:nvPr/>
              </p:nvSpPr>
              <p:spPr>
                <a:xfrm>
                  <a:off x="6091878" y="879802"/>
                  <a:ext cx="587643" cy="354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91" name="Rectangle 90"/>
                <p:cNvSpPr/>
                <p:nvPr/>
              </p:nvSpPr>
              <p:spPr>
                <a:xfrm>
                  <a:off x="6757486" y="879802"/>
                  <a:ext cx="587643" cy="354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92" name="Oval 91"/>
                <p:cNvSpPr/>
                <p:nvPr/>
              </p:nvSpPr>
              <p:spPr>
                <a:xfrm>
                  <a:off x="5515273" y="2965820"/>
                  <a:ext cx="213297" cy="1955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Arrow Connector 92"/>
                <p:cNvCxnSpPr/>
                <p:nvPr/>
              </p:nvCxnSpPr>
              <p:spPr>
                <a:xfrm flipV="1">
                  <a:off x="5616474" y="2766056"/>
                  <a:ext cx="1" cy="198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7105955" y="2965820"/>
                  <a:ext cx="213297" cy="1955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Straight Arrow Connector 94"/>
                <p:cNvCxnSpPr/>
                <p:nvPr/>
              </p:nvCxnSpPr>
              <p:spPr>
                <a:xfrm flipV="1">
                  <a:off x="7207156" y="2764801"/>
                  <a:ext cx="1" cy="198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7426597" y="876744"/>
                  <a:ext cx="587643" cy="354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97" name="Oval 96"/>
                <p:cNvSpPr/>
                <p:nvPr/>
              </p:nvSpPr>
              <p:spPr>
                <a:xfrm>
                  <a:off x="6843036" y="2071943"/>
                  <a:ext cx="728240" cy="6941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5257802" y="2070687"/>
                  <a:ext cx="728240" cy="6941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35"/>
              <p:cNvSpPr/>
              <p:nvPr/>
            </p:nvSpPr>
            <p:spPr>
              <a:xfrm flipV="1">
                <a:off x="5591602" y="4012851"/>
                <a:ext cx="1137803" cy="51709"/>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Object 40"/>
              <p:cNvGraphicFramePr>
                <a:graphicFrameLocks noChangeAspect="1"/>
              </p:cNvGraphicFramePr>
              <p:nvPr>
                <p:extLst>
                  <p:ext uri="{D42A27DB-BD31-4B8C-83A1-F6EECF244321}">
                    <p14:modId xmlns:p14="http://schemas.microsoft.com/office/powerpoint/2010/main" val="730920180"/>
                  </p:ext>
                </p:extLst>
              </p:nvPr>
            </p:nvGraphicFramePr>
            <p:xfrm>
              <a:off x="4964836" y="5574760"/>
              <a:ext cx="184623" cy="261333"/>
            </p:xfrm>
            <a:graphic>
              <a:graphicData uri="http://schemas.openxmlformats.org/presentationml/2006/ole">
                <mc:AlternateContent xmlns:mc="http://schemas.openxmlformats.org/markup-compatibility/2006">
                  <mc:Choice xmlns:v="urn:schemas-microsoft-com:vml" Requires="v">
                    <p:oleObj name="Equation" r:id="rId2" imgW="152280" imgH="215640" progId="Equation.DSMT4">
                      <p:embed/>
                    </p:oleObj>
                  </mc:Choice>
                  <mc:Fallback>
                    <p:oleObj name="Equation" r:id="rId2" imgW="152280" imgH="215640" progId="Equation.DSMT4">
                      <p:embed/>
                      <p:pic>
                        <p:nvPicPr>
                          <p:cNvPr id="40" name="Object 39"/>
                          <p:cNvPicPr>
                            <a:picLocks noChangeAspect="1" noChangeArrowheads="1"/>
                          </p:cNvPicPr>
                          <p:nvPr/>
                        </p:nvPicPr>
                        <p:blipFill>
                          <a:blip r:embed="rId3"/>
                          <a:srcRect/>
                          <a:stretch>
                            <a:fillRect/>
                          </a:stretch>
                        </p:blipFill>
                        <p:spPr bwMode="auto">
                          <a:xfrm>
                            <a:off x="4964836" y="5574760"/>
                            <a:ext cx="184623" cy="26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3258821850"/>
                  </p:ext>
                </p:extLst>
              </p:nvPr>
            </p:nvGraphicFramePr>
            <p:xfrm>
              <a:off x="5508304" y="5574760"/>
              <a:ext cx="184623" cy="262632"/>
            </p:xfrm>
            <a:graphic>
              <a:graphicData uri="http://schemas.openxmlformats.org/presentationml/2006/ole">
                <mc:AlternateContent xmlns:mc="http://schemas.openxmlformats.org/markup-compatibility/2006">
                  <mc:Choice xmlns:v="urn:schemas-microsoft-com:vml" Requires="v">
                    <p:oleObj name="Equation" r:id="rId4" imgW="152280" imgH="215640" progId="Equation.DSMT4">
                      <p:embed/>
                    </p:oleObj>
                  </mc:Choice>
                  <mc:Fallback>
                    <p:oleObj name="Equation" r:id="rId4" imgW="152280" imgH="215640" progId="Equation.DSMT4">
                      <p:embed/>
                      <p:pic>
                        <p:nvPicPr>
                          <p:cNvPr id="41" name="Object 40"/>
                          <p:cNvPicPr>
                            <a:picLocks noChangeAspect="1" noChangeArrowheads="1"/>
                          </p:cNvPicPr>
                          <p:nvPr/>
                        </p:nvPicPr>
                        <p:blipFill>
                          <a:blip r:embed="rId5"/>
                          <a:srcRect/>
                          <a:stretch>
                            <a:fillRect/>
                          </a:stretch>
                        </p:blipFill>
                        <p:spPr bwMode="auto">
                          <a:xfrm>
                            <a:off x="5508304" y="5574760"/>
                            <a:ext cx="184623" cy="26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461627472"/>
                  </p:ext>
                </p:extLst>
              </p:nvPr>
            </p:nvGraphicFramePr>
            <p:xfrm>
              <a:off x="6053072" y="5574760"/>
              <a:ext cx="183323" cy="262632"/>
            </p:xfrm>
            <a:graphic>
              <a:graphicData uri="http://schemas.openxmlformats.org/presentationml/2006/ole">
                <mc:AlternateContent xmlns:mc="http://schemas.openxmlformats.org/markup-compatibility/2006">
                  <mc:Choice xmlns:v="urn:schemas-microsoft-com:vml" Requires="v">
                    <p:oleObj name="Equation" r:id="rId6" imgW="152280" imgH="215640" progId="Equation.DSMT4">
                      <p:embed/>
                    </p:oleObj>
                  </mc:Choice>
                  <mc:Fallback>
                    <p:oleObj name="Equation" r:id="rId6" imgW="152280" imgH="215640" progId="Equation.DSMT4">
                      <p:embed/>
                      <p:pic>
                        <p:nvPicPr>
                          <p:cNvPr id="42" name="Object 41"/>
                          <p:cNvPicPr>
                            <a:picLocks noChangeAspect="1" noChangeArrowheads="1"/>
                          </p:cNvPicPr>
                          <p:nvPr/>
                        </p:nvPicPr>
                        <p:blipFill>
                          <a:blip r:embed="rId7"/>
                          <a:srcRect/>
                          <a:stretch>
                            <a:fillRect/>
                          </a:stretch>
                        </p:blipFill>
                        <p:spPr bwMode="auto">
                          <a:xfrm>
                            <a:off x="6053072" y="5574760"/>
                            <a:ext cx="183323" cy="26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51573076"/>
                  </p:ext>
                </p:extLst>
              </p:nvPr>
            </p:nvGraphicFramePr>
            <p:xfrm>
              <a:off x="6597840" y="5574760"/>
              <a:ext cx="183322" cy="262632"/>
            </p:xfrm>
            <a:graphic>
              <a:graphicData uri="http://schemas.openxmlformats.org/presentationml/2006/ole">
                <mc:AlternateContent xmlns:mc="http://schemas.openxmlformats.org/markup-compatibility/2006">
                  <mc:Choice xmlns:v="urn:schemas-microsoft-com:vml" Requires="v">
                    <p:oleObj name="Equation" r:id="rId8" imgW="152280" imgH="215640" progId="Equation.DSMT4">
                      <p:embed/>
                    </p:oleObj>
                  </mc:Choice>
                  <mc:Fallback>
                    <p:oleObj name="Equation" r:id="rId8" imgW="152280" imgH="215640" progId="Equation.DSMT4">
                      <p:embed/>
                      <p:pic>
                        <p:nvPicPr>
                          <p:cNvPr id="43" name="Object 42"/>
                          <p:cNvPicPr>
                            <a:picLocks noChangeAspect="1" noChangeArrowheads="1"/>
                          </p:cNvPicPr>
                          <p:nvPr/>
                        </p:nvPicPr>
                        <p:blipFill>
                          <a:blip r:embed="rId9"/>
                          <a:srcRect/>
                          <a:stretch>
                            <a:fillRect/>
                          </a:stretch>
                        </p:blipFill>
                        <p:spPr bwMode="auto">
                          <a:xfrm>
                            <a:off x="6597840" y="5574760"/>
                            <a:ext cx="183322" cy="26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130775512"/>
                  </p:ext>
                </p:extLst>
              </p:nvPr>
            </p:nvGraphicFramePr>
            <p:xfrm>
              <a:off x="7141307" y="5574760"/>
              <a:ext cx="183322" cy="262632"/>
            </p:xfrm>
            <a:graphic>
              <a:graphicData uri="http://schemas.openxmlformats.org/presentationml/2006/ole">
                <mc:AlternateContent xmlns:mc="http://schemas.openxmlformats.org/markup-compatibility/2006">
                  <mc:Choice xmlns:v="urn:schemas-microsoft-com:vml" Requires="v">
                    <p:oleObj name="Equation" r:id="rId10" imgW="152280" imgH="215640" progId="Equation.DSMT4">
                      <p:embed/>
                    </p:oleObj>
                  </mc:Choice>
                  <mc:Fallback>
                    <p:oleObj name="Equation" r:id="rId10" imgW="152280" imgH="215640" progId="Equation.DSMT4">
                      <p:embed/>
                      <p:pic>
                        <p:nvPicPr>
                          <p:cNvPr id="44" name="Object 43"/>
                          <p:cNvPicPr>
                            <a:picLocks noChangeAspect="1" noChangeArrowheads="1"/>
                          </p:cNvPicPr>
                          <p:nvPr/>
                        </p:nvPicPr>
                        <p:blipFill>
                          <a:blip r:embed="rId11"/>
                          <a:srcRect/>
                          <a:stretch>
                            <a:fillRect/>
                          </a:stretch>
                        </p:blipFill>
                        <p:spPr bwMode="auto">
                          <a:xfrm>
                            <a:off x="7141307" y="5574760"/>
                            <a:ext cx="183322" cy="26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4142844317"/>
                  </p:ext>
                </p:extLst>
              </p:nvPr>
            </p:nvGraphicFramePr>
            <p:xfrm>
              <a:off x="5118727" y="4963227"/>
              <a:ext cx="88411" cy="143017"/>
            </p:xfrm>
            <a:graphic>
              <a:graphicData uri="http://schemas.openxmlformats.org/presentationml/2006/ole">
                <mc:AlternateContent xmlns:mc="http://schemas.openxmlformats.org/markup-compatibility/2006">
                  <mc:Choice xmlns:v="urn:schemas-microsoft-com:vml" Requires="v">
                    <p:oleObj name="Equation" r:id="rId12" imgW="88560" imgH="152280" progId="Equation.DSMT4">
                      <p:embed/>
                    </p:oleObj>
                  </mc:Choice>
                  <mc:Fallback>
                    <p:oleObj name="Equation" r:id="rId12" imgW="88560" imgH="152280" progId="Equation.DSMT4">
                      <p:embed/>
                      <p:pic>
                        <p:nvPicPr>
                          <p:cNvPr id="47"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8727" y="4963227"/>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3413281390"/>
                  </p:ext>
                </p:extLst>
              </p:nvPr>
            </p:nvGraphicFramePr>
            <p:xfrm>
              <a:off x="5382432" y="5018117"/>
              <a:ext cx="88411" cy="143017"/>
            </p:xfrm>
            <a:graphic>
              <a:graphicData uri="http://schemas.openxmlformats.org/presentationml/2006/ole">
                <mc:AlternateContent xmlns:mc="http://schemas.openxmlformats.org/markup-compatibility/2006">
                  <mc:Choice xmlns:v="urn:schemas-microsoft-com:vml" Requires="v">
                    <p:oleObj name="Equation" r:id="rId14" imgW="88746" imgH="152136" progId="Equation.DSMT4">
                      <p:embed/>
                    </p:oleObj>
                  </mc:Choice>
                  <mc:Fallback>
                    <p:oleObj name="Equation" r:id="rId14" imgW="88746" imgH="152136" progId="Equation.DSMT4">
                      <p:embed/>
                      <p:pic>
                        <p:nvPicPr>
                          <p:cNvPr id="48"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2432" y="5018117"/>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2282102237"/>
                  </p:ext>
                </p:extLst>
              </p:nvPr>
            </p:nvGraphicFramePr>
            <p:xfrm>
              <a:off x="5626618" y="5021217"/>
              <a:ext cx="88411" cy="143017"/>
            </p:xfrm>
            <a:graphic>
              <a:graphicData uri="http://schemas.openxmlformats.org/presentationml/2006/ole">
                <mc:AlternateContent xmlns:mc="http://schemas.openxmlformats.org/markup-compatibility/2006">
                  <mc:Choice xmlns:v="urn:schemas-microsoft-com:vml" Requires="v">
                    <p:oleObj name="Equation" r:id="rId15" imgW="88746" imgH="152136" progId="Equation.DSMT4">
                      <p:embed/>
                    </p:oleObj>
                  </mc:Choice>
                  <mc:Fallback>
                    <p:oleObj name="Equation" r:id="rId15" imgW="88746" imgH="152136" progId="Equation.DSMT4">
                      <p:embed/>
                      <p:pic>
                        <p:nvPicPr>
                          <p:cNvPr id="49"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26618" y="5021217"/>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413305605"/>
                  </p:ext>
                </p:extLst>
              </p:nvPr>
            </p:nvGraphicFramePr>
            <p:xfrm>
              <a:off x="5813826" y="4935490"/>
              <a:ext cx="88411" cy="143017"/>
            </p:xfrm>
            <a:graphic>
              <a:graphicData uri="http://schemas.openxmlformats.org/presentationml/2006/ole">
                <mc:AlternateContent xmlns:mc="http://schemas.openxmlformats.org/markup-compatibility/2006">
                  <mc:Choice xmlns:v="urn:schemas-microsoft-com:vml" Requires="v">
                    <p:oleObj name="Equation" r:id="rId16" imgW="88746" imgH="152136" progId="Equation.DSMT4">
                      <p:embed/>
                    </p:oleObj>
                  </mc:Choice>
                  <mc:Fallback>
                    <p:oleObj name="Equation" r:id="rId16" imgW="88746" imgH="152136" progId="Equation.DSMT4">
                      <p:embed/>
                      <p:pic>
                        <p:nvPicPr>
                          <p:cNvPr id="5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3826" y="4935490"/>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999528671"/>
                  </p:ext>
                </p:extLst>
              </p:nvPr>
            </p:nvGraphicFramePr>
            <p:xfrm>
              <a:off x="5980907" y="4687424"/>
              <a:ext cx="88411" cy="143017"/>
            </p:xfrm>
            <a:graphic>
              <a:graphicData uri="http://schemas.openxmlformats.org/presentationml/2006/ole">
                <mc:AlternateContent xmlns:mc="http://schemas.openxmlformats.org/markup-compatibility/2006">
                  <mc:Choice xmlns:v="urn:schemas-microsoft-com:vml" Requires="v">
                    <p:oleObj name="Equation" r:id="rId17" imgW="88746" imgH="152136" progId="Equation.DSMT4">
                      <p:embed/>
                    </p:oleObj>
                  </mc:Choice>
                  <mc:Fallback>
                    <p:oleObj name="Equation" r:id="rId17" imgW="88746" imgH="152136" progId="Equation.DSMT4">
                      <p:embed/>
                      <p:pic>
                        <p:nvPicPr>
                          <p:cNvPr id="51"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80907" y="4687424"/>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656605232"/>
                  </p:ext>
                </p:extLst>
              </p:nvPr>
            </p:nvGraphicFramePr>
            <p:xfrm>
              <a:off x="6392712" y="4767798"/>
              <a:ext cx="88411" cy="143017"/>
            </p:xfrm>
            <a:graphic>
              <a:graphicData uri="http://schemas.openxmlformats.org/presentationml/2006/ole">
                <mc:AlternateContent xmlns:mc="http://schemas.openxmlformats.org/markup-compatibility/2006">
                  <mc:Choice xmlns:v="urn:schemas-microsoft-com:vml" Requires="v">
                    <p:oleObj name="Equation" r:id="rId18" imgW="88746" imgH="152136" progId="Equation.DSMT4">
                      <p:embed/>
                    </p:oleObj>
                  </mc:Choice>
                  <mc:Fallback>
                    <p:oleObj name="Equation" r:id="rId18" imgW="88746" imgH="152136" progId="Equation.DSMT4">
                      <p:embed/>
                      <p:pic>
                        <p:nvPicPr>
                          <p:cNvPr id="52" name="Object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92712" y="4767798"/>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772507480"/>
                  </p:ext>
                </p:extLst>
              </p:nvPr>
            </p:nvGraphicFramePr>
            <p:xfrm>
              <a:off x="6605954" y="4986913"/>
              <a:ext cx="113115" cy="143017"/>
            </p:xfrm>
            <a:graphic>
              <a:graphicData uri="http://schemas.openxmlformats.org/presentationml/2006/ole">
                <mc:AlternateContent xmlns:mc="http://schemas.openxmlformats.org/markup-compatibility/2006">
                  <mc:Choice xmlns:v="urn:schemas-microsoft-com:vml" Requires="v">
                    <p:oleObj name="Equation" r:id="rId19" imgW="114120" imgH="152280" progId="Equation.DSMT4">
                      <p:embed/>
                    </p:oleObj>
                  </mc:Choice>
                  <mc:Fallback>
                    <p:oleObj name="Equation" r:id="rId19" imgW="114120" imgH="152280" progId="Equation.DSMT4">
                      <p:embed/>
                      <p:pic>
                        <p:nvPicPr>
                          <p:cNvPr id="53"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05954" y="4986913"/>
                            <a:ext cx="113115"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3785957673"/>
                  </p:ext>
                </p:extLst>
              </p:nvPr>
            </p:nvGraphicFramePr>
            <p:xfrm>
              <a:off x="6810875" y="5031708"/>
              <a:ext cx="114414" cy="153419"/>
            </p:xfrm>
            <a:graphic>
              <a:graphicData uri="http://schemas.openxmlformats.org/presentationml/2006/ole">
                <mc:AlternateContent xmlns:mc="http://schemas.openxmlformats.org/markup-compatibility/2006">
                  <mc:Choice xmlns:v="urn:schemas-microsoft-com:vml" Requires="v">
                    <p:oleObj name="Equation" r:id="rId21" imgW="114120" imgH="164880" progId="Equation.DSMT4">
                      <p:embed/>
                    </p:oleObj>
                  </mc:Choice>
                  <mc:Fallback>
                    <p:oleObj name="Equation" r:id="rId21" imgW="114120" imgH="164880" progId="Equation.DSMT4">
                      <p:embed/>
                      <p:pic>
                        <p:nvPicPr>
                          <p:cNvPr id="54"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10875" y="5031708"/>
                            <a:ext cx="114414" cy="15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2056350628"/>
                  </p:ext>
                </p:extLst>
              </p:nvPr>
            </p:nvGraphicFramePr>
            <p:xfrm>
              <a:off x="7053946" y="4981030"/>
              <a:ext cx="113115" cy="143017"/>
            </p:xfrm>
            <a:graphic>
              <a:graphicData uri="http://schemas.openxmlformats.org/presentationml/2006/ole">
                <mc:AlternateContent xmlns:mc="http://schemas.openxmlformats.org/markup-compatibility/2006">
                  <mc:Choice xmlns:v="urn:schemas-microsoft-com:vml" Requires="v">
                    <p:oleObj name="Equation" r:id="rId23" imgW="114120" imgH="152280" progId="Equation.DSMT4">
                      <p:embed/>
                    </p:oleObj>
                  </mc:Choice>
                  <mc:Fallback>
                    <p:oleObj name="Equation" r:id="rId23" imgW="114120" imgH="152280" progId="Equation.DSMT4">
                      <p:embed/>
                      <p:pic>
                        <p:nvPicPr>
                          <p:cNvPr id="55"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53946" y="4981030"/>
                            <a:ext cx="113115"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 name="Group 56"/>
              <p:cNvGrpSpPr/>
              <p:nvPr/>
            </p:nvGrpSpPr>
            <p:grpSpPr>
              <a:xfrm flipV="1">
                <a:off x="4964750" y="5853373"/>
                <a:ext cx="2372882" cy="346679"/>
                <a:chOff x="2039266" y="927223"/>
                <a:chExt cx="4750381" cy="681420"/>
              </a:xfrm>
            </p:grpSpPr>
            <p:cxnSp>
              <p:nvCxnSpPr>
                <p:cNvPr id="77" name="Straight Arrow Connector 76"/>
                <p:cNvCxnSpPr/>
                <p:nvPr/>
              </p:nvCxnSpPr>
              <p:spPr>
                <a:xfrm>
                  <a:off x="2231395"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321491"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11587"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501684"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Oval 80"/>
                <p:cNvSpPr>
                  <a:spLocks/>
                </p:cNvSpPr>
                <p:nvPr/>
              </p:nvSpPr>
              <p:spPr>
                <a:xfrm>
                  <a:off x="2039266"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a:spLocks/>
                </p:cNvSpPr>
                <p:nvPr/>
              </p:nvSpPr>
              <p:spPr>
                <a:xfrm>
                  <a:off x="3129362"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a:spLocks/>
                </p:cNvSpPr>
                <p:nvPr/>
              </p:nvSpPr>
              <p:spPr>
                <a:xfrm>
                  <a:off x="4219458"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a:spLocks/>
                </p:cNvSpPr>
                <p:nvPr/>
              </p:nvSpPr>
              <p:spPr>
                <a:xfrm>
                  <a:off x="5309555"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a:spLocks/>
                </p:cNvSpPr>
                <p:nvPr/>
              </p:nvSpPr>
              <p:spPr>
                <a:xfrm>
                  <a:off x="6405388"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Arrow Connector 85"/>
                <p:cNvCxnSpPr/>
                <p:nvPr/>
              </p:nvCxnSpPr>
              <p:spPr>
                <a:xfrm>
                  <a:off x="6597517"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25" name="TextBox 124"/>
            <p:cNvSpPr txBox="1"/>
            <p:nvPr/>
          </p:nvSpPr>
          <p:spPr>
            <a:xfrm>
              <a:off x="5324558" y="4460938"/>
              <a:ext cx="859524"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Int</a:t>
              </a:r>
              <a:r>
                <a:rPr lang="en-US" sz="1200" i="1" baseline="-25000" dirty="0" err="1">
                  <a:latin typeface="Times New Roman" panose="02020603050405020304" pitchFamily="18" charset="0"/>
                  <a:cs typeface="Times New Roman" panose="02020603050405020304" pitchFamily="18" charset="0"/>
                </a:rPr>
                <a:t>z</a:t>
              </a:r>
              <a:endParaRPr lang="en-US" sz="1200" i="1" baseline="-25000" dirty="0">
                <a:latin typeface="Times New Roman" panose="02020603050405020304" pitchFamily="18" charset="0"/>
                <a:cs typeface="Times New Roman" panose="02020603050405020304" pitchFamily="18" charset="0"/>
              </a:endParaRPr>
            </a:p>
          </p:txBody>
        </p:sp>
        <p:sp>
          <p:nvSpPr>
            <p:cNvPr id="126" name="TextBox 125"/>
            <p:cNvSpPr txBox="1"/>
            <p:nvPr/>
          </p:nvSpPr>
          <p:spPr>
            <a:xfrm>
              <a:off x="6610747" y="4457754"/>
              <a:ext cx="859524"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Slp</a:t>
              </a:r>
              <a:r>
                <a:rPr lang="en-US" sz="1200" i="1" baseline="-25000" dirty="0" err="1">
                  <a:latin typeface="Times New Roman" panose="02020603050405020304" pitchFamily="18" charset="0"/>
                  <a:cs typeface="Times New Roman" panose="02020603050405020304" pitchFamily="18" charset="0"/>
                </a:rPr>
                <a:t>z</a:t>
              </a:r>
              <a:endParaRPr lang="en-US" sz="1200" i="1" baseline="-25000" dirty="0">
                <a:latin typeface="Times New Roman" panose="02020603050405020304" pitchFamily="18" charset="0"/>
                <a:cs typeface="Times New Roman" panose="02020603050405020304" pitchFamily="18" charset="0"/>
              </a:endParaRPr>
            </a:p>
          </p:txBody>
        </p:sp>
      </p:grpSp>
      <p:grpSp>
        <p:nvGrpSpPr>
          <p:cNvPr id="128" name="Group 127"/>
          <p:cNvGrpSpPr/>
          <p:nvPr/>
        </p:nvGrpSpPr>
        <p:grpSpPr>
          <a:xfrm>
            <a:off x="4808611" y="1332268"/>
            <a:ext cx="2676452" cy="2236900"/>
            <a:chOff x="4808611" y="1332268"/>
            <a:chExt cx="2676452" cy="2236900"/>
          </a:xfrm>
        </p:grpSpPr>
        <p:grpSp>
          <p:nvGrpSpPr>
            <p:cNvPr id="119" name="Group 118"/>
            <p:cNvGrpSpPr/>
            <p:nvPr/>
          </p:nvGrpSpPr>
          <p:grpSpPr>
            <a:xfrm>
              <a:off x="4808611" y="1332268"/>
              <a:ext cx="2664680" cy="2236900"/>
              <a:chOff x="4808611" y="1332268"/>
              <a:chExt cx="2664680" cy="2236900"/>
            </a:xfrm>
          </p:grpSpPr>
          <p:grpSp>
            <p:nvGrpSpPr>
              <p:cNvPr id="6" name="Group 5"/>
              <p:cNvGrpSpPr/>
              <p:nvPr/>
            </p:nvGrpSpPr>
            <p:grpSpPr>
              <a:xfrm>
                <a:off x="5049250" y="1988236"/>
                <a:ext cx="2183401" cy="875751"/>
                <a:chOff x="4514727" y="927947"/>
                <a:chExt cx="3152109" cy="1633213"/>
              </a:xfrm>
            </p:grpSpPr>
            <p:cxnSp>
              <p:nvCxnSpPr>
                <p:cNvPr id="108" name="Straight Arrow Connector 107"/>
                <p:cNvCxnSpPr>
                  <a:endCxn id="8" idx="2"/>
                </p:cNvCxnSpPr>
                <p:nvPr/>
              </p:nvCxnSpPr>
              <p:spPr>
                <a:xfrm flipV="1">
                  <a:off x="5101855" y="932617"/>
                  <a:ext cx="199864" cy="14260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7" idx="2"/>
                </p:cNvCxnSpPr>
                <p:nvPr/>
              </p:nvCxnSpPr>
              <p:spPr>
                <a:xfrm flipH="1" flipV="1">
                  <a:off x="4514727" y="932617"/>
                  <a:ext cx="544824" cy="162854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9" idx="2"/>
                </p:cNvCxnSpPr>
                <p:nvPr/>
              </p:nvCxnSpPr>
              <p:spPr>
                <a:xfrm flipH="1" flipV="1">
                  <a:off x="6088710" y="932617"/>
                  <a:ext cx="986336" cy="14786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7" idx="0"/>
                  <a:endCxn id="10" idx="2"/>
                </p:cNvCxnSpPr>
                <p:nvPr/>
              </p:nvCxnSpPr>
              <p:spPr>
                <a:xfrm flipH="1" flipV="1">
                  <a:off x="6875704" y="932618"/>
                  <a:ext cx="184269" cy="12796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15" idx="2"/>
                </p:cNvCxnSpPr>
                <p:nvPr/>
              </p:nvCxnSpPr>
              <p:spPr>
                <a:xfrm flipV="1">
                  <a:off x="7149760" y="927947"/>
                  <a:ext cx="517076" cy="149732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9" idx="2"/>
                </p:cNvCxnSpPr>
                <p:nvPr/>
              </p:nvCxnSpPr>
              <p:spPr>
                <a:xfrm flipV="1">
                  <a:off x="5262360" y="932617"/>
                  <a:ext cx="826350" cy="13584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10" idx="2"/>
                </p:cNvCxnSpPr>
                <p:nvPr/>
              </p:nvCxnSpPr>
              <p:spPr>
                <a:xfrm flipV="1">
                  <a:off x="5385796" y="932618"/>
                  <a:ext cx="1489908" cy="14902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5475892" y="932619"/>
                  <a:ext cx="2141833" cy="160659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8" idx="2"/>
                </p:cNvCxnSpPr>
                <p:nvPr/>
              </p:nvCxnSpPr>
              <p:spPr>
                <a:xfrm flipH="1" flipV="1">
                  <a:off x="5301719" y="932617"/>
                  <a:ext cx="1702662" cy="15458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4808611" y="1700544"/>
                <a:ext cx="481279" cy="290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8" name="Rectangle 7"/>
              <p:cNvSpPr/>
              <p:nvPr/>
            </p:nvSpPr>
            <p:spPr>
              <a:xfrm>
                <a:off x="5353744" y="1700544"/>
                <a:ext cx="481279" cy="290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9" name="Rectangle 8"/>
              <p:cNvSpPr/>
              <p:nvPr/>
            </p:nvSpPr>
            <p:spPr>
              <a:xfrm>
                <a:off x="5898877" y="1700544"/>
                <a:ext cx="481279" cy="290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10" name="Rectangle 9"/>
              <p:cNvSpPr/>
              <p:nvPr/>
            </p:nvSpPr>
            <p:spPr>
              <a:xfrm>
                <a:off x="6444010" y="1700544"/>
                <a:ext cx="481279" cy="290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11" name="Oval 10"/>
              <p:cNvSpPr/>
              <p:nvPr/>
            </p:nvSpPr>
            <p:spPr>
              <a:xfrm>
                <a:off x="5426638" y="3408993"/>
                <a:ext cx="174690" cy="160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p:nvPr/>
            </p:nvCxnSpPr>
            <p:spPr>
              <a:xfrm flipV="1">
                <a:off x="5509520" y="3245386"/>
                <a:ext cx="1" cy="1627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729406" y="3408993"/>
                <a:ext cx="174690" cy="160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flipV="1">
                <a:off x="6812290" y="3244358"/>
                <a:ext cx="1" cy="1627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992012" y="1698039"/>
                <a:ext cx="481279" cy="2901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1" dirty="0">
                  <a:solidFill>
                    <a:schemeClr val="tx1"/>
                  </a:solidFill>
                </a:endParaRPr>
              </a:p>
            </p:txBody>
          </p:sp>
          <p:sp>
            <p:nvSpPr>
              <p:cNvPr id="16" name="Freeform 15"/>
              <p:cNvSpPr/>
              <p:nvPr/>
            </p:nvSpPr>
            <p:spPr>
              <a:xfrm>
                <a:off x="5591602" y="3483640"/>
                <a:ext cx="1137803" cy="45719"/>
              </a:xfrm>
              <a:custGeom>
                <a:avLst/>
                <a:gdLst>
                  <a:gd name="connsiteX0" fmla="*/ 0 w 1851852"/>
                  <a:gd name="connsiteY0" fmla="*/ 0 h 484094"/>
                  <a:gd name="connsiteX1" fmla="*/ 929768 w 1851852"/>
                  <a:gd name="connsiteY1" fmla="*/ 484094 h 484094"/>
                  <a:gd name="connsiteX2" fmla="*/ 1851852 w 1851852"/>
                  <a:gd name="connsiteY2" fmla="*/ 0 h 484094"/>
                </a:gdLst>
                <a:ahLst/>
                <a:cxnLst>
                  <a:cxn ang="0">
                    <a:pos x="connsiteX0" y="connsiteY0"/>
                  </a:cxn>
                  <a:cxn ang="0">
                    <a:pos x="connsiteX1" y="connsiteY1"/>
                  </a:cxn>
                  <a:cxn ang="0">
                    <a:pos x="connsiteX2" y="connsiteY2"/>
                  </a:cxn>
                </a:cxnLst>
                <a:rect l="l" t="t" r="r" b="b"/>
                <a:pathLst>
                  <a:path w="1851852" h="484094">
                    <a:moveTo>
                      <a:pt x="0" y="0"/>
                    </a:moveTo>
                    <a:cubicBezTo>
                      <a:pt x="310563" y="242047"/>
                      <a:pt x="621126" y="484094"/>
                      <a:pt x="929768" y="484094"/>
                    </a:cubicBezTo>
                    <a:cubicBezTo>
                      <a:pt x="1238410" y="484094"/>
                      <a:pt x="1851852" y="0"/>
                      <a:pt x="1851852" y="0"/>
                    </a:cubicBezTo>
                  </a:path>
                </a:pathLst>
              </a:custGeom>
              <a:noFill/>
              <a:ln w="25400">
                <a:solidFill>
                  <a:schemeClr val="tx1"/>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514075" y="2676907"/>
                <a:ext cx="596429" cy="568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100" i="1" baseline="-25000" dirty="0">
                  <a:solidFill>
                    <a:prstClr val="black"/>
                  </a:solidFill>
                  <a:latin typeface="Times New Roman" panose="02020603050405020304" pitchFamily="18" charset="0"/>
                  <a:cs typeface="Times New Roman" panose="02020603050405020304" pitchFamily="18" charset="0"/>
                </a:endParaRPr>
              </a:p>
            </p:txBody>
          </p:sp>
          <p:sp>
            <p:nvSpPr>
              <p:cNvPr id="18" name="Oval 17"/>
              <p:cNvSpPr/>
              <p:nvPr/>
            </p:nvSpPr>
            <p:spPr>
              <a:xfrm>
                <a:off x="5215769" y="2675878"/>
                <a:ext cx="596429" cy="568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Times New Roman" panose="02020603050405020304" pitchFamily="18" charset="0"/>
                    <a:cs typeface="Times New Roman" panose="02020603050405020304" pitchFamily="18" charset="0"/>
                  </a:rPr>
                  <a:t>Int</a:t>
                </a:r>
                <a:r>
                  <a:rPr lang="en-US" sz="1200" i="1" baseline="-25000" dirty="0" err="1">
                    <a:solidFill>
                      <a:schemeClr val="tx1"/>
                    </a:solidFill>
                    <a:latin typeface="Times New Roman" panose="02020603050405020304" pitchFamily="18" charset="0"/>
                    <a:cs typeface="Times New Roman" panose="02020603050405020304" pitchFamily="18" charset="0"/>
                  </a:rPr>
                  <a:t>y</a:t>
                </a:r>
                <a:endParaRPr lang="en-US" sz="1200" i="1" baseline="-25000" dirty="0">
                  <a:solidFill>
                    <a:schemeClr val="tx1"/>
                  </a:solidFill>
                  <a:latin typeface="Times New Roman" panose="02020603050405020304" pitchFamily="18" charset="0"/>
                  <a:cs typeface="Times New Roman" panose="02020603050405020304" pitchFamily="18"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2373060860"/>
                  </p:ext>
                </p:extLst>
              </p:nvPr>
            </p:nvGraphicFramePr>
            <p:xfrm>
              <a:off x="5149711" y="2471279"/>
              <a:ext cx="88234" cy="142448"/>
            </p:xfrm>
            <a:graphic>
              <a:graphicData uri="http://schemas.openxmlformats.org/presentationml/2006/ole">
                <mc:AlternateContent xmlns:mc="http://schemas.openxmlformats.org/markup-compatibility/2006">
                  <mc:Choice xmlns:v="urn:schemas-microsoft-com:vml" Requires="v">
                    <p:oleObj name="Equation" r:id="rId25" imgW="88560" imgH="152280" progId="Equation.DSMT4">
                      <p:embed/>
                    </p:oleObj>
                  </mc:Choice>
                  <mc:Fallback>
                    <p:oleObj name="Equation" r:id="rId25" imgW="88560" imgH="152280" progId="Equation.DSMT4">
                      <p:embed/>
                      <p:pic>
                        <p:nvPicPr>
                          <p:cNvPr id="18" name="Object 17"/>
                          <p:cNvPicPr/>
                          <p:nvPr/>
                        </p:nvPicPr>
                        <p:blipFill>
                          <a:blip r:embed="rId26"/>
                          <a:stretch>
                            <a:fillRect/>
                          </a:stretch>
                        </p:blipFill>
                        <p:spPr>
                          <a:xfrm>
                            <a:off x="5149711" y="2471279"/>
                            <a:ext cx="88234" cy="142448"/>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828326884"/>
                  </p:ext>
                </p:extLst>
              </p:nvPr>
            </p:nvGraphicFramePr>
            <p:xfrm>
              <a:off x="5608505" y="2389678"/>
              <a:ext cx="88234" cy="142448"/>
            </p:xfrm>
            <a:graphic>
              <a:graphicData uri="http://schemas.openxmlformats.org/presentationml/2006/ole">
                <mc:AlternateContent xmlns:mc="http://schemas.openxmlformats.org/markup-compatibility/2006">
                  <mc:Choice xmlns:v="urn:schemas-microsoft-com:vml" Requires="v">
                    <p:oleObj name="Equation" r:id="rId27" imgW="88560" imgH="152280" progId="Equation.DSMT4">
                      <p:embed/>
                    </p:oleObj>
                  </mc:Choice>
                  <mc:Fallback>
                    <p:oleObj name="Equation" r:id="rId27" imgW="88560" imgH="152280" progId="Equation.DSMT4">
                      <p:embed/>
                      <p:pic>
                        <p:nvPicPr>
                          <p:cNvPr id="19"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8505" y="2389678"/>
                            <a:ext cx="88234" cy="1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829738251"/>
                  </p:ext>
                </p:extLst>
              </p:nvPr>
            </p:nvGraphicFramePr>
            <p:xfrm>
              <a:off x="5790906" y="2471743"/>
              <a:ext cx="88234" cy="142448"/>
            </p:xfrm>
            <a:graphic>
              <a:graphicData uri="http://schemas.openxmlformats.org/presentationml/2006/ole">
                <mc:AlternateContent xmlns:mc="http://schemas.openxmlformats.org/markup-compatibility/2006">
                  <mc:Choice xmlns:v="urn:schemas-microsoft-com:vml" Requires="v">
                    <p:oleObj name="Equation" r:id="rId28" imgW="88560" imgH="152280" progId="Equation.DSMT4">
                      <p:embed/>
                    </p:oleObj>
                  </mc:Choice>
                  <mc:Fallback>
                    <p:oleObj name="Equation" r:id="rId28" imgW="88560" imgH="152280" progId="Equation.DSMT4">
                      <p:embed/>
                      <p:pic>
                        <p:nvPicPr>
                          <p:cNvPr id="2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0906" y="2471743"/>
                            <a:ext cx="88234" cy="1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180527809"/>
                  </p:ext>
                </p:extLst>
              </p:nvPr>
            </p:nvGraphicFramePr>
            <p:xfrm>
              <a:off x="5884406" y="2759131"/>
              <a:ext cx="88234" cy="142448"/>
            </p:xfrm>
            <a:graphic>
              <a:graphicData uri="http://schemas.openxmlformats.org/presentationml/2006/ole">
                <mc:AlternateContent xmlns:mc="http://schemas.openxmlformats.org/markup-compatibility/2006">
                  <mc:Choice xmlns:v="urn:schemas-microsoft-com:vml" Requires="v">
                    <p:oleObj name="Equation" r:id="rId29" imgW="88560" imgH="152280" progId="Equation.DSMT4">
                      <p:embed/>
                    </p:oleObj>
                  </mc:Choice>
                  <mc:Fallback>
                    <p:oleObj name="Equation" r:id="rId29" imgW="88560" imgH="152280" progId="Equation.DSMT4">
                      <p:embed/>
                      <p:pic>
                        <p:nvPicPr>
                          <p:cNvPr id="21"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84406" y="2759131"/>
                            <a:ext cx="88234" cy="1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169033521"/>
                  </p:ext>
                </p:extLst>
              </p:nvPr>
            </p:nvGraphicFramePr>
            <p:xfrm>
              <a:off x="6421457" y="2618835"/>
              <a:ext cx="88234" cy="142448"/>
            </p:xfrm>
            <a:graphic>
              <a:graphicData uri="http://schemas.openxmlformats.org/presentationml/2006/ole">
                <mc:AlternateContent xmlns:mc="http://schemas.openxmlformats.org/markup-compatibility/2006">
                  <mc:Choice xmlns:v="urn:schemas-microsoft-com:vml" Requires="v">
                    <p:oleObj name="Equation" r:id="rId30" imgW="88560" imgH="152280" progId="Equation.DSMT4">
                      <p:embed/>
                    </p:oleObj>
                  </mc:Choice>
                  <mc:Fallback>
                    <p:oleObj name="Equation" r:id="rId30" imgW="88560" imgH="152280" progId="Equation.DSMT4">
                      <p:embed/>
                      <p:pic>
                        <p:nvPicPr>
                          <p:cNvPr id="22"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21457" y="2618835"/>
                            <a:ext cx="88234" cy="1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164124050"/>
                  </p:ext>
                </p:extLst>
              </p:nvPr>
            </p:nvGraphicFramePr>
            <p:xfrm>
              <a:off x="6627861" y="2403630"/>
              <a:ext cx="113576" cy="142448"/>
            </p:xfrm>
            <a:graphic>
              <a:graphicData uri="http://schemas.openxmlformats.org/presentationml/2006/ole">
                <mc:AlternateContent xmlns:mc="http://schemas.openxmlformats.org/markup-compatibility/2006">
                  <mc:Choice xmlns:v="urn:schemas-microsoft-com:vml" Requires="v">
                    <p:oleObj name="Equation" r:id="rId31" imgW="114120" imgH="152280" progId="Equation.DSMT4">
                      <p:embed/>
                    </p:oleObj>
                  </mc:Choice>
                  <mc:Fallback>
                    <p:oleObj name="Equation" r:id="rId31" imgW="114120" imgH="152280" progId="Equation.DSMT4">
                      <p:embed/>
                      <p:pic>
                        <p:nvPicPr>
                          <p:cNvPr id="23" name="Object 22"/>
                          <p:cNvPicPr>
                            <a:picLocks noChangeAspect="1" noChangeArrowheads="1"/>
                          </p:cNvPicPr>
                          <p:nvPr/>
                        </p:nvPicPr>
                        <p:blipFill>
                          <a:blip r:embed="rId32"/>
                          <a:srcRect/>
                          <a:stretch>
                            <a:fillRect/>
                          </a:stretch>
                        </p:blipFill>
                        <p:spPr bwMode="auto">
                          <a:xfrm>
                            <a:off x="6627861" y="2403630"/>
                            <a:ext cx="113576" cy="1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173674354"/>
                  </p:ext>
                </p:extLst>
              </p:nvPr>
            </p:nvGraphicFramePr>
            <p:xfrm>
              <a:off x="6816518" y="2350316"/>
              <a:ext cx="113576" cy="154095"/>
            </p:xfrm>
            <a:graphic>
              <a:graphicData uri="http://schemas.openxmlformats.org/presentationml/2006/ole">
                <mc:AlternateContent xmlns:mc="http://schemas.openxmlformats.org/markup-compatibility/2006">
                  <mc:Choice xmlns:v="urn:schemas-microsoft-com:vml" Requires="v">
                    <p:oleObj name="Equation" r:id="rId33" imgW="114120" imgH="164880" progId="Equation.DSMT4">
                      <p:embed/>
                    </p:oleObj>
                  </mc:Choice>
                  <mc:Fallback>
                    <p:oleObj name="Equation" r:id="rId33" imgW="114120" imgH="164880" progId="Equation.DSMT4">
                      <p:embed/>
                      <p:pic>
                        <p:nvPicPr>
                          <p:cNvPr id="24" name="Object 23"/>
                          <p:cNvPicPr>
                            <a:picLocks noChangeAspect="1" noChangeArrowheads="1"/>
                          </p:cNvPicPr>
                          <p:nvPr/>
                        </p:nvPicPr>
                        <p:blipFill>
                          <a:blip r:embed="rId34"/>
                          <a:srcRect/>
                          <a:stretch>
                            <a:fillRect/>
                          </a:stretch>
                        </p:blipFill>
                        <p:spPr bwMode="auto">
                          <a:xfrm>
                            <a:off x="6816518" y="2350316"/>
                            <a:ext cx="113576" cy="1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547713188"/>
                  </p:ext>
                </p:extLst>
              </p:nvPr>
            </p:nvGraphicFramePr>
            <p:xfrm>
              <a:off x="7053567" y="2405204"/>
              <a:ext cx="113576" cy="142448"/>
            </p:xfrm>
            <a:graphic>
              <a:graphicData uri="http://schemas.openxmlformats.org/presentationml/2006/ole">
                <mc:AlternateContent xmlns:mc="http://schemas.openxmlformats.org/markup-compatibility/2006">
                  <mc:Choice xmlns:v="urn:schemas-microsoft-com:vml" Requires="v">
                    <p:oleObj name="Equation" r:id="rId35" imgW="114120" imgH="152280" progId="Equation.DSMT4">
                      <p:embed/>
                    </p:oleObj>
                  </mc:Choice>
                  <mc:Fallback>
                    <p:oleObj name="Equation" r:id="rId35" imgW="114120" imgH="152280" progId="Equation.DSMT4">
                      <p:embed/>
                      <p:pic>
                        <p:nvPicPr>
                          <p:cNvPr id="25" name="Object 24"/>
                          <p:cNvPicPr>
                            <a:picLocks noChangeAspect="1" noChangeArrowheads="1"/>
                          </p:cNvPicPr>
                          <p:nvPr/>
                        </p:nvPicPr>
                        <p:blipFill>
                          <a:blip r:embed="rId36"/>
                          <a:srcRect/>
                          <a:stretch>
                            <a:fillRect/>
                          </a:stretch>
                        </p:blipFill>
                        <p:spPr bwMode="auto">
                          <a:xfrm>
                            <a:off x="7053567" y="2405204"/>
                            <a:ext cx="113576" cy="14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4069459758"/>
                  </p:ext>
                </p:extLst>
              </p:nvPr>
            </p:nvGraphicFramePr>
            <p:xfrm>
              <a:off x="4953144" y="1692776"/>
              <a:ext cx="199865" cy="261396"/>
            </p:xfrm>
            <a:graphic>
              <a:graphicData uri="http://schemas.openxmlformats.org/presentationml/2006/ole">
                <mc:AlternateContent xmlns:mc="http://schemas.openxmlformats.org/markup-compatibility/2006">
                  <mc:Choice xmlns:v="urn:schemas-microsoft-com:vml" Requires="v">
                    <p:oleObj name="Equation" r:id="rId37" imgW="164880" imgH="215640" progId="Equation.DSMT4">
                      <p:embed/>
                    </p:oleObj>
                  </mc:Choice>
                  <mc:Fallback>
                    <p:oleObj name="Equation" r:id="rId37" imgW="164880" imgH="215640" progId="Equation.DSMT4">
                      <p:embed/>
                      <p:pic>
                        <p:nvPicPr>
                          <p:cNvPr id="26" name="Object 25"/>
                          <p:cNvPicPr>
                            <a:picLocks noChangeAspect="1" noChangeArrowheads="1"/>
                          </p:cNvPicPr>
                          <p:nvPr/>
                        </p:nvPicPr>
                        <p:blipFill>
                          <a:blip r:embed="rId38"/>
                          <a:srcRect/>
                          <a:stretch>
                            <a:fillRect/>
                          </a:stretch>
                        </p:blipFill>
                        <p:spPr bwMode="auto">
                          <a:xfrm>
                            <a:off x="4953144" y="1692776"/>
                            <a:ext cx="199865" cy="26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612430049"/>
                  </p:ext>
                </p:extLst>
              </p:nvPr>
            </p:nvGraphicFramePr>
            <p:xfrm>
              <a:off x="5497907" y="1692776"/>
              <a:ext cx="199033" cy="261711"/>
            </p:xfrm>
            <a:graphic>
              <a:graphicData uri="http://schemas.openxmlformats.org/presentationml/2006/ole">
                <mc:AlternateContent xmlns:mc="http://schemas.openxmlformats.org/markup-compatibility/2006">
                  <mc:Choice xmlns:v="urn:schemas-microsoft-com:vml" Requires="v">
                    <p:oleObj name="Equation" r:id="rId39" imgW="164880" imgH="215640" progId="Equation.DSMT4">
                      <p:embed/>
                    </p:oleObj>
                  </mc:Choice>
                  <mc:Fallback>
                    <p:oleObj name="Equation" r:id="rId39" imgW="164880" imgH="215640" progId="Equation.DSMT4">
                      <p:embed/>
                      <p:pic>
                        <p:nvPicPr>
                          <p:cNvPr id="28" name="Object 27"/>
                          <p:cNvPicPr>
                            <a:picLocks noChangeAspect="1" noChangeArrowheads="1"/>
                          </p:cNvPicPr>
                          <p:nvPr/>
                        </p:nvPicPr>
                        <p:blipFill>
                          <a:blip r:embed="rId40"/>
                          <a:srcRect/>
                          <a:stretch>
                            <a:fillRect/>
                          </a:stretch>
                        </p:blipFill>
                        <p:spPr bwMode="auto">
                          <a:xfrm>
                            <a:off x="5497907" y="1692776"/>
                            <a:ext cx="199033" cy="26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708002498"/>
                  </p:ext>
                </p:extLst>
              </p:nvPr>
            </p:nvGraphicFramePr>
            <p:xfrm>
              <a:off x="6041838" y="1692776"/>
              <a:ext cx="199033" cy="261711"/>
            </p:xfrm>
            <a:graphic>
              <a:graphicData uri="http://schemas.openxmlformats.org/presentationml/2006/ole">
                <mc:AlternateContent xmlns:mc="http://schemas.openxmlformats.org/markup-compatibility/2006">
                  <mc:Choice xmlns:v="urn:schemas-microsoft-com:vml" Requires="v">
                    <p:oleObj name="Equation" r:id="rId41" imgW="164880" imgH="215640" progId="Equation.DSMT4">
                      <p:embed/>
                    </p:oleObj>
                  </mc:Choice>
                  <mc:Fallback>
                    <p:oleObj name="Equation" r:id="rId41" imgW="164880" imgH="215640" progId="Equation.DSMT4">
                      <p:embed/>
                      <p:pic>
                        <p:nvPicPr>
                          <p:cNvPr id="29" name="Object 28"/>
                          <p:cNvPicPr>
                            <a:picLocks noChangeAspect="1" noChangeArrowheads="1"/>
                          </p:cNvPicPr>
                          <p:nvPr/>
                        </p:nvPicPr>
                        <p:blipFill>
                          <a:blip r:embed="rId42"/>
                          <a:srcRect/>
                          <a:stretch>
                            <a:fillRect/>
                          </a:stretch>
                        </p:blipFill>
                        <p:spPr bwMode="auto">
                          <a:xfrm>
                            <a:off x="6041838" y="1692776"/>
                            <a:ext cx="199033" cy="26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4229384601"/>
                  </p:ext>
                </p:extLst>
              </p:nvPr>
            </p:nvGraphicFramePr>
            <p:xfrm>
              <a:off x="6585769" y="1692776"/>
              <a:ext cx="199033" cy="261711"/>
            </p:xfrm>
            <a:graphic>
              <a:graphicData uri="http://schemas.openxmlformats.org/presentationml/2006/ole">
                <mc:AlternateContent xmlns:mc="http://schemas.openxmlformats.org/markup-compatibility/2006">
                  <mc:Choice xmlns:v="urn:schemas-microsoft-com:vml" Requires="v">
                    <p:oleObj name="Equation" r:id="rId43" imgW="164880" imgH="215640" progId="Equation.DSMT4">
                      <p:embed/>
                    </p:oleObj>
                  </mc:Choice>
                  <mc:Fallback>
                    <p:oleObj name="Equation" r:id="rId43" imgW="164880" imgH="215640" progId="Equation.DSMT4">
                      <p:embed/>
                      <p:pic>
                        <p:nvPicPr>
                          <p:cNvPr id="30" name="Object 29"/>
                          <p:cNvPicPr>
                            <a:picLocks noChangeAspect="1" noChangeArrowheads="1"/>
                          </p:cNvPicPr>
                          <p:nvPr/>
                        </p:nvPicPr>
                        <p:blipFill>
                          <a:blip r:embed="rId44"/>
                          <a:srcRect/>
                          <a:stretch>
                            <a:fillRect/>
                          </a:stretch>
                        </p:blipFill>
                        <p:spPr bwMode="auto">
                          <a:xfrm>
                            <a:off x="6585769" y="1692776"/>
                            <a:ext cx="199033" cy="26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972415484"/>
                  </p:ext>
                </p:extLst>
              </p:nvPr>
            </p:nvGraphicFramePr>
            <p:xfrm>
              <a:off x="7129700" y="1692776"/>
              <a:ext cx="199033" cy="261711"/>
            </p:xfrm>
            <a:graphic>
              <a:graphicData uri="http://schemas.openxmlformats.org/presentationml/2006/ole">
                <mc:AlternateContent xmlns:mc="http://schemas.openxmlformats.org/markup-compatibility/2006">
                  <mc:Choice xmlns:v="urn:schemas-microsoft-com:vml" Requires="v">
                    <p:oleObj name="Equation" r:id="rId45" imgW="164880" imgH="215640" progId="Equation.DSMT4">
                      <p:embed/>
                    </p:oleObj>
                  </mc:Choice>
                  <mc:Fallback>
                    <p:oleObj name="Equation" r:id="rId45" imgW="164880" imgH="215640" progId="Equation.DSMT4">
                      <p:embed/>
                      <p:pic>
                        <p:nvPicPr>
                          <p:cNvPr id="31" name="Object 30"/>
                          <p:cNvPicPr>
                            <a:picLocks noChangeAspect="1" noChangeArrowheads="1"/>
                          </p:cNvPicPr>
                          <p:nvPr/>
                        </p:nvPicPr>
                        <p:blipFill>
                          <a:blip r:embed="rId46"/>
                          <a:srcRect/>
                          <a:stretch>
                            <a:fillRect/>
                          </a:stretch>
                        </p:blipFill>
                        <p:spPr bwMode="auto">
                          <a:xfrm>
                            <a:off x="7129700" y="1692776"/>
                            <a:ext cx="199033" cy="26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379440908"/>
                  </p:ext>
                </p:extLst>
              </p:nvPr>
            </p:nvGraphicFramePr>
            <p:xfrm>
              <a:off x="5388423" y="2373065"/>
              <a:ext cx="88411" cy="143017"/>
            </p:xfrm>
            <a:graphic>
              <a:graphicData uri="http://schemas.openxmlformats.org/presentationml/2006/ole">
                <mc:AlternateContent xmlns:mc="http://schemas.openxmlformats.org/markup-compatibility/2006">
                  <mc:Choice xmlns:v="urn:schemas-microsoft-com:vml" Requires="v">
                    <p:oleObj name="Equation" r:id="rId47" imgW="88746" imgH="152136" progId="Equation.DSMT4">
                      <p:embed/>
                    </p:oleObj>
                  </mc:Choice>
                  <mc:Fallback>
                    <p:oleObj name="Equation" r:id="rId47" imgW="88746" imgH="152136" progId="Equation.DSMT4">
                      <p:embed/>
                      <p:pic>
                        <p:nvPicPr>
                          <p:cNvPr id="33"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8423" y="2373065"/>
                            <a:ext cx="88411" cy="14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 name="Group 57"/>
              <p:cNvGrpSpPr/>
              <p:nvPr/>
            </p:nvGrpSpPr>
            <p:grpSpPr>
              <a:xfrm rot="10800000" flipV="1">
                <a:off x="4972787" y="1332268"/>
                <a:ext cx="2365647" cy="346679"/>
                <a:chOff x="2039266" y="927223"/>
                <a:chExt cx="4735896" cy="681420"/>
              </a:xfrm>
            </p:grpSpPr>
            <p:cxnSp>
              <p:nvCxnSpPr>
                <p:cNvPr id="67" name="Straight Arrow Connector 66"/>
                <p:cNvCxnSpPr/>
                <p:nvPr/>
              </p:nvCxnSpPr>
              <p:spPr>
                <a:xfrm>
                  <a:off x="2231395"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321491"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411587"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501684"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p:cNvSpPr>
                  <a:spLocks/>
                </p:cNvSpPr>
                <p:nvPr/>
              </p:nvSpPr>
              <p:spPr>
                <a:xfrm>
                  <a:off x="2039266"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a:spLocks/>
                </p:cNvSpPr>
                <p:nvPr/>
              </p:nvSpPr>
              <p:spPr>
                <a:xfrm>
                  <a:off x="3129362"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a:spLocks/>
                </p:cNvSpPr>
                <p:nvPr/>
              </p:nvSpPr>
              <p:spPr>
                <a:xfrm>
                  <a:off x="4204973" y="927223"/>
                  <a:ext cx="384259" cy="3691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a:spLocks/>
                </p:cNvSpPr>
                <p:nvPr/>
              </p:nvSpPr>
              <p:spPr>
                <a:xfrm>
                  <a:off x="5309555" y="927223"/>
                  <a:ext cx="384259" cy="369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a:spLocks/>
                </p:cNvSpPr>
                <p:nvPr/>
              </p:nvSpPr>
              <p:spPr>
                <a:xfrm>
                  <a:off x="6390903" y="927223"/>
                  <a:ext cx="384259" cy="3691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Arrow Connector 75"/>
                <p:cNvCxnSpPr/>
                <p:nvPr/>
              </p:nvCxnSpPr>
              <p:spPr>
                <a:xfrm>
                  <a:off x="6597517" y="1286010"/>
                  <a:ext cx="1" cy="3226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27" name="TextBox 126"/>
            <p:cNvSpPr txBox="1"/>
            <p:nvPr/>
          </p:nvSpPr>
          <p:spPr>
            <a:xfrm>
              <a:off x="6625539" y="2828635"/>
              <a:ext cx="859524"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Slp</a:t>
              </a:r>
              <a:r>
                <a:rPr lang="en-US" sz="1200" i="1" baseline="-25000" dirty="0" err="1">
                  <a:latin typeface="Times New Roman" panose="02020603050405020304" pitchFamily="18" charset="0"/>
                  <a:cs typeface="Times New Roman" panose="02020603050405020304" pitchFamily="18" charset="0"/>
                </a:rPr>
                <a:t>y</a:t>
              </a:r>
              <a:endParaRPr lang="en-US" sz="1200" i="1" baseline="-25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3981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that Combine Growth and ARCL</a:t>
            </a:r>
          </a:p>
        </p:txBody>
      </p:sp>
      <p:sp>
        <p:nvSpPr>
          <p:cNvPr id="3" name="Content Placeholder 2"/>
          <p:cNvSpPr>
            <a:spLocks noGrp="1"/>
          </p:cNvSpPr>
          <p:nvPr>
            <p:ph sz="quarter" idx="1"/>
          </p:nvPr>
        </p:nvSpPr>
        <p:spPr/>
        <p:txBody>
          <a:bodyPr/>
          <a:lstStyle/>
          <a:p>
            <a:r>
              <a:rPr lang="en-US" i="1" dirty="0"/>
              <a:t>LCM-SR </a:t>
            </a:r>
            <a:r>
              <a:rPr lang="en-US" dirty="0"/>
              <a:t>to separate within and between person relationships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796" y="2071287"/>
            <a:ext cx="4829160" cy="4161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21197" y="6370527"/>
            <a:ext cx="1965603" cy="338554"/>
          </a:xfrm>
          <a:prstGeom prst="rect">
            <a:avLst/>
          </a:prstGeom>
          <a:noFill/>
        </p:spPr>
        <p:txBody>
          <a:bodyPr wrap="none" rtlCol="0">
            <a:spAutoFit/>
          </a:bodyPr>
          <a:lstStyle/>
          <a:p>
            <a:pPr algn="r"/>
            <a:r>
              <a:rPr lang="en-US" sz="1600" dirty="0"/>
              <a:t>Curran et al. (2013)</a:t>
            </a:r>
          </a:p>
        </p:txBody>
      </p:sp>
    </p:spTree>
    <p:extLst>
      <p:ext uri="{BB962C8B-B14F-4D97-AF65-F5344CB8AC3E}">
        <p14:creationId xmlns:p14="http://schemas.microsoft.com/office/powerpoint/2010/main" val="1921383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Change Score Models</a:t>
            </a:r>
          </a:p>
        </p:txBody>
      </p:sp>
      <p:sp>
        <p:nvSpPr>
          <p:cNvPr id="3" name="Content Placeholder 2"/>
          <p:cNvSpPr>
            <a:spLocks noGrp="1"/>
          </p:cNvSpPr>
          <p:nvPr>
            <p:ph sz="quarter" idx="1"/>
          </p:nvPr>
        </p:nvSpPr>
        <p:spPr>
          <a:xfrm>
            <a:off x="457200" y="1219200"/>
            <a:ext cx="2708622" cy="4937760"/>
          </a:xfrm>
        </p:spPr>
        <p:txBody>
          <a:bodyPr/>
          <a:lstStyle/>
          <a:p>
            <a:r>
              <a:rPr lang="en-US" dirty="0"/>
              <a:t>Examine relationships between time-adjacent changes</a:t>
            </a:r>
          </a:p>
        </p:txBody>
      </p:sp>
      <p:pic>
        <p:nvPicPr>
          <p:cNvPr id="4098" name="Picture 2" descr="Fig.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822" y="1670796"/>
            <a:ext cx="5648895" cy="42741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47834" y="6370527"/>
            <a:ext cx="1838966" cy="338554"/>
          </a:xfrm>
          <a:prstGeom prst="rect">
            <a:avLst/>
          </a:prstGeom>
          <a:noFill/>
        </p:spPr>
        <p:txBody>
          <a:bodyPr wrap="none" rtlCol="0">
            <a:spAutoFit/>
          </a:bodyPr>
          <a:lstStyle/>
          <a:p>
            <a:pPr algn="r"/>
            <a:r>
              <a:rPr lang="en-US" sz="1600" dirty="0" err="1"/>
              <a:t>Kievit</a:t>
            </a:r>
            <a:r>
              <a:rPr lang="en-US" sz="1600" dirty="0"/>
              <a:t> et al. (2018)</a:t>
            </a:r>
          </a:p>
        </p:txBody>
      </p:sp>
    </p:spTree>
    <p:extLst>
      <p:ext uri="{BB962C8B-B14F-4D97-AF65-F5344CB8AC3E}">
        <p14:creationId xmlns:p14="http://schemas.microsoft.com/office/powerpoint/2010/main" val="15562923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Varying Effects Models</a:t>
            </a:r>
          </a:p>
        </p:txBody>
      </p:sp>
      <p:sp>
        <p:nvSpPr>
          <p:cNvPr id="3" name="Content Placeholder 2"/>
          <p:cNvSpPr>
            <a:spLocks noGrp="1"/>
          </p:cNvSpPr>
          <p:nvPr>
            <p:ph sz="quarter" idx="1"/>
          </p:nvPr>
        </p:nvSpPr>
        <p:spPr/>
        <p:txBody>
          <a:bodyPr/>
          <a:lstStyle/>
          <a:p>
            <a:r>
              <a:rPr lang="en-US" dirty="0"/>
              <a:t>Evaluate how effect of predictor varies over time</a:t>
            </a:r>
          </a:p>
        </p:txBody>
      </p:sp>
      <p:pic>
        <p:nvPicPr>
          <p:cNvPr id="4" name="Picture 3"/>
          <p:cNvPicPr>
            <a:picLocks noChangeAspect="1"/>
          </p:cNvPicPr>
          <p:nvPr/>
        </p:nvPicPr>
        <p:blipFill>
          <a:blip r:embed="rId2"/>
          <a:stretch>
            <a:fillRect/>
          </a:stretch>
        </p:blipFill>
        <p:spPr>
          <a:xfrm>
            <a:off x="1321655" y="2082644"/>
            <a:ext cx="6024282" cy="3999592"/>
          </a:xfrm>
          <a:prstGeom prst="rect">
            <a:avLst/>
          </a:prstGeom>
        </p:spPr>
      </p:pic>
      <p:sp>
        <p:nvSpPr>
          <p:cNvPr id="5" name="TextBox 4"/>
          <p:cNvSpPr txBox="1"/>
          <p:nvPr/>
        </p:nvSpPr>
        <p:spPr>
          <a:xfrm>
            <a:off x="6170598" y="6370527"/>
            <a:ext cx="2516202" cy="338554"/>
          </a:xfrm>
          <a:prstGeom prst="rect">
            <a:avLst/>
          </a:prstGeom>
          <a:noFill/>
        </p:spPr>
        <p:txBody>
          <a:bodyPr wrap="none" rtlCol="0">
            <a:spAutoFit/>
          </a:bodyPr>
          <a:lstStyle/>
          <a:p>
            <a:pPr algn="r"/>
            <a:r>
              <a:rPr lang="en-US" sz="1600" dirty="0"/>
              <a:t>Lanza &amp; </a:t>
            </a:r>
            <a:r>
              <a:rPr lang="en-US" sz="1600" dirty="0" err="1"/>
              <a:t>Vasilenko</a:t>
            </a:r>
            <a:r>
              <a:rPr lang="en-US" sz="1600" dirty="0"/>
              <a:t> (2015)</a:t>
            </a:r>
          </a:p>
        </p:txBody>
      </p:sp>
    </p:spTree>
    <p:extLst>
      <p:ext uri="{BB962C8B-B14F-4D97-AF65-F5344CB8AC3E}">
        <p14:creationId xmlns:p14="http://schemas.microsoft.com/office/powerpoint/2010/main" val="144733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Transition Analysis</a:t>
            </a:r>
          </a:p>
        </p:txBody>
      </p:sp>
      <p:sp>
        <p:nvSpPr>
          <p:cNvPr id="3" name="Content Placeholder 2"/>
          <p:cNvSpPr>
            <a:spLocks noGrp="1"/>
          </p:cNvSpPr>
          <p:nvPr>
            <p:ph sz="quarter" idx="1"/>
          </p:nvPr>
        </p:nvSpPr>
        <p:spPr/>
        <p:txBody>
          <a:bodyPr/>
          <a:lstStyle/>
          <a:p>
            <a:r>
              <a:rPr lang="en-US" dirty="0"/>
              <a:t>Evaluate stage-like change</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16" y="4018493"/>
            <a:ext cx="7494658" cy="184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0215"/>
          <a:stretch/>
        </p:blipFill>
        <p:spPr bwMode="auto">
          <a:xfrm>
            <a:off x="1309896" y="2012828"/>
            <a:ext cx="6287298" cy="159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82553" y="6370527"/>
            <a:ext cx="3804247" cy="338554"/>
          </a:xfrm>
          <a:prstGeom prst="rect">
            <a:avLst/>
          </a:prstGeom>
          <a:noFill/>
        </p:spPr>
        <p:txBody>
          <a:bodyPr wrap="none" rtlCol="0">
            <a:spAutoFit/>
          </a:bodyPr>
          <a:lstStyle/>
          <a:p>
            <a:pPr algn="r"/>
            <a:r>
              <a:rPr lang="en-US" sz="1600" dirty="0"/>
              <a:t>Lanza et al. (2010); </a:t>
            </a:r>
            <a:r>
              <a:rPr lang="en-US" sz="1600" dirty="0" err="1"/>
              <a:t>Scorza</a:t>
            </a:r>
            <a:r>
              <a:rPr lang="en-US" sz="1600" dirty="0"/>
              <a:t> et al. (2015)</a:t>
            </a:r>
          </a:p>
        </p:txBody>
      </p:sp>
    </p:spTree>
    <p:extLst>
      <p:ext uri="{BB962C8B-B14F-4D97-AF65-F5344CB8AC3E}">
        <p14:creationId xmlns:p14="http://schemas.microsoft.com/office/powerpoint/2010/main" val="393747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by Research Focus / Data Type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13827006"/>
              </p:ext>
            </p:extLst>
          </p:nvPr>
        </p:nvGraphicFramePr>
        <p:xfrm>
          <a:off x="457200" y="1219200"/>
          <a:ext cx="8229600" cy="4358640"/>
        </p:xfrm>
        <a:graphic>
          <a:graphicData uri="http://schemas.openxmlformats.org/drawingml/2006/table">
            <a:tbl>
              <a:tblPr firstRow="1" bandRow="1">
                <a:tableStyleId>{5C22544A-7EE6-4342-B048-85BDC9FD1C3A}</a:tableStyleId>
              </a:tblPr>
              <a:tblGrid>
                <a:gridCol w="2593361">
                  <a:extLst>
                    <a:ext uri="{9D8B030D-6E8A-4147-A177-3AD203B41FA5}">
                      <a16:colId xmlns:a16="http://schemas.microsoft.com/office/drawing/2014/main" val="3108234192"/>
                    </a:ext>
                  </a:extLst>
                </a:gridCol>
                <a:gridCol w="1974797">
                  <a:extLst>
                    <a:ext uri="{9D8B030D-6E8A-4147-A177-3AD203B41FA5}">
                      <a16:colId xmlns:a16="http://schemas.microsoft.com/office/drawing/2014/main" val="1181697459"/>
                    </a:ext>
                  </a:extLst>
                </a:gridCol>
                <a:gridCol w="3661442">
                  <a:extLst>
                    <a:ext uri="{9D8B030D-6E8A-4147-A177-3AD203B41FA5}">
                      <a16:colId xmlns:a16="http://schemas.microsoft.com/office/drawing/2014/main" val="3153777211"/>
                    </a:ext>
                  </a:extLst>
                </a:gridCol>
              </a:tblGrid>
              <a:tr h="370840">
                <a:tc>
                  <a:txBody>
                    <a:bodyPr/>
                    <a:lstStyle/>
                    <a:p>
                      <a:r>
                        <a:rPr lang="en-US" sz="1500" dirty="0"/>
                        <a:t>Research</a:t>
                      </a:r>
                      <a:r>
                        <a:rPr lang="en-US" sz="1500" baseline="0" dirty="0"/>
                        <a:t> Focus</a:t>
                      </a:r>
                      <a:endParaRPr lang="en-US" sz="1500" dirty="0"/>
                    </a:p>
                  </a:txBody>
                  <a:tcPr/>
                </a:tc>
                <a:tc>
                  <a:txBody>
                    <a:bodyPr/>
                    <a:lstStyle/>
                    <a:p>
                      <a:r>
                        <a:rPr lang="en-US" sz="1500" dirty="0"/>
                        <a:t>Data Type</a:t>
                      </a:r>
                    </a:p>
                  </a:txBody>
                  <a:tcPr/>
                </a:tc>
                <a:tc>
                  <a:txBody>
                    <a:bodyPr/>
                    <a:lstStyle/>
                    <a:p>
                      <a:r>
                        <a:rPr lang="en-US" sz="1500" dirty="0"/>
                        <a:t>Model</a:t>
                      </a:r>
                    </a:p>
                  </a:txBody>
                  <a:tcPr/>
                </a:tc>
                <a:extLst>
                  <a:ext uri="{0D108BD9-81ED-4DB2-BD59-A6C34878D82A}">
                    <a16:rowId xmlns:a16="http://schemas.microsoft.com/office/drawing/2014/main" val="1890551803"/>
                  </a:ext>
                </a:extLst>
              </a:tr>
              <a:tr h="370840">
                <a:tc>
                  <a:txBody>
                    <a:bodyPr/>
                    <a:lstStyle/>
                    <a:p>
                      <a:r>
                        <a:rPr lang="en-US" sz="1500" dirty="0"/>
                        <a:t>Whether/when</a:t>
                      </a:r>
                      <a:r>
                        <a:rPr lang="en-US" sz="1500" baseline="0" dirty="0"/>
                        <a:t> event occurs</a:t>
                      </a:r>
                      <a:endParaRPr lang="en-US" sz="1500" dirty="0"/>
                    </a:p>
                  </a:txBody>
                  <a:tcPr/>
                </a:tc>
                <a:tc>
                  <a:txBody>
                    <a:bodyPr/>
                    <a:lstStyle/>
                    <a:p>
                      <a:r>
                        <a:rPr lang="en-US" sz="1500" baseline="0" dirty="0"/>
                        <a:t>T</a:t>
                      </a:r>
                      <a:r>
                        <a:rPr lang="en-US" sz="1500" dirty="0"/>
                        <a:t>ime to event</a:t>
                      </a:r>
                      <a:endParaRPr lang="en-US" sz="1500" baseline="0" dirty="0"/>
                    </a:p>
                  </a:txBody>
                  <a:tcPr/>
                </a:tc>
                <a:tc>
                  <a:txBody>
                    <a:bodyPr/>
                    <a:lstStyle/>
                    <a:p>
                      <a:r>
                        <a:rPr lang="en-US" sz="1500" dirty="0"/>
                        <a:t>Precise times:</a:t>
                      </a:r>
                      <a:r>
                        <a:rPr lang="en-US" sz="1500" baseline="0" dirty="0"/>
                        <a:t> </a:t>
                      </a:r>
                    </a:p>
                    <a:p>
                      <a:r>
                        <a:rPr lang="en-US" sz="1500" baseline="0" dirty="0"/>
                        <a:t>   </a:t>
                      </a:r>
                      <a:r>
                        <a:rPr lang="en-US" sz="1500" dirty="0"/>
                        <a:t>Continuous</a:t>
                      </a:r>
                      <a:r>
                        <a:rPr lang="en-US" sz="1500" baseline="0" dirty="0"/>
                        <a:t>-time survival analysis</a:t>
                      </a:r>
                    </a:p>
                    <a:p>
                      <a:r>
                        <a:rPr lang="en-US" sz="1500" baseline="0" dirty="0"/>
                        <a:t>Coarse intervals: </a:t>
                      </a:r>
                    </a:p>
                    <a:p>
                      <a:r>
                        <a:rPr lang="en-US" sz="1500" baseline="0" dirty="0"/>
                        <a:t>   Discrete-time survival analysis</a:t>
                      </a:r>
                    </a:p>
                  </a:txBody>
                  <a:tcPr/>
                </a:tc>
                <a:extLst>
                  <a:ext uri="{0D108BD9-81ED-4DB2-BD59-A6C34878D82A}">
                    <a16:rowId xmlns:a16="http://schemas.microsoft.com/office/drawing/2014/main" val="519020603"/>
                  </a:ext>
                </a:extLst>
              </a:tr>
              <a:tr h="370840">
                <a:tc>
                  <a:txBody>
                    <a:bodyPr/>
                    <a:lstStyle/>
                    <a:p>
                      <a:r>
                        <a:rPr lang="en-US" sz="1500" dirty="0"/>
                        <a:t>Predict future</a:t>
                      </a:r>
                      <a:r>
                        <a:rPr lang="en-US" sz="1500" baseline="0" dirty="0"/>
                        <a:t> observation</a:t>
                      </a:r>
                      <a:endParaRPr lang="en-US" sz="1500" dirty="0"/>
                    </a:p>
                  </a:txBody>
                  <a:tcPr/>
                </a:tc>
                <a:tc>
                  <a:txBody>
                    <a:bodyPr/>
                    <a:lstStyle/>
                    <a:p>
                      <a:r>
                        <a:rPr lang="en-US" sz="1500" dirty="0"/>
                        <a:t>Time series</a:t>
                      </a:r>
                    </a:p>
                  </a:txBody>
                  <a:tcPr/>
                </a:tc>
                <a:tc>
                  <a:txBody>
                    <a:bodyPr/>
                    <a:lstStyle/>
                    <a:p>
                      <a:r>
                        <a:rPr lang="en-US" sz="1500" dirty="0"/>
                        <a:t>AR, MA, ARMA, </a:t>
                      </a:r>
                      <a:r>
                        <a:rPr lang="en-US" sz="1500" dirty="0" err="1"/>
                        <a:t>etc</a:t>
                      </a:r>
                      <a:endParaRPr lang="en-US" sz="1500" dirty="0"/>
                    </a:p>
                  </a:txBody>
                  <a:tcPr/>
                </a:tc>
                <a:extLst>
                  <a:ext uri="{0D108BD9-81ED-4DB2-BD59-A6C34878D82A}">
                    <a16:rowId xmlns:a16="http://schemas.microsoft.com/office/drawing/2014/main" val="462612381"/>
                  </a:ext>
                </a:extLst>
              </a:tr>
              <a:tr h="370840">
                <a:tc>
                  <a:txBody>
                    <a:bodyPr/>
                    <a:lstStyle/>
                    <a:p>
                      <a:r>
                        <a:rPr lang="en-US" sz="1500" dirty="0"/>
                        <a:t>Individual differences in volatility, inertia</a:t>
                      </a:r>
                    </a:p>
                  </a:txBody>
                  <a:tcPr/>
                </a:tc>
                <a:tc>
                  <a:txBody>
                    <a:bodyPr/>
                    <a:lstStyle/>
                    <a:p>
                      <a:r>
                        <a:rPr lang="en-US" sz="1500" dirty="0"/>
                        <a:t>Intensive</a:t>
                      </a:r>
                      <a:r>
                        <a:rPr lang="en-US" sz="1500" baseline="0" dirty="0"/>
                        <a:t> longitudinal</a:t>
                      </a:r>
                      <a:endParaRPr lang="en-US" sz="1500" dirty="0"/>
                    </a:p>
                  </a:txBody>
                  <a:tcPr/>
                </a:tc>
                <a:tc>
                  <a:txBody>
                    <a:bodyPr/>
                    <a:lstStyle/>
                    <a:p>
                      <a:r>
                        <a:rPr lang="en-US" sz="1500" dirty="0"/>
                        <a:t>Multiple</a:t>
                      </a:r>
                      <a:r>
                        <a:rPr lang="en-US" sz="1500" baseline="0" dirty="0"/>
                        <a:t> time series analyses</a:t>
                      </a:r>
                      <a:endParaRPr lang="en-US" sz="1500" dirty="0"/>
                    </a:p>
                  </a:txBody>
                  <a:tcPr/>
                </a:tc>
                <a:extLst>
                  <a:ext uri="{0D108BD9-81ED-4DB2-BD59-A6C34878D82A}">
                    <a16:rowId xmlns:a16="http://schemas.microsoft.com/office/drawing/2014/main" val="424368740"/>
                  </a:ext>
                </a:extLst>
              </a:tr>
              <a:tr h="370840">
                <a:tc>
                  <a:txBody>
                    <a:bodyPr/>
                    <a:lstStyle/>
                    <a:p>
                      <a:r>
                        <a:rPr lang="en-US" sz="1500" dirty="0"/>
                        <a:t>Mean differences</a:t>
                      </a:r>
                      <a:r>
                        <a:rPr lang="en-US" sz="1500" baseline="0" dirty="0"/>
                        <a:t> in change</a:t>
                      </a:r>
                      <a:endParaRPr lang="en-US" sz="1500" dirty="0"/>
                    </a:p>
                  </a:txBody>
                  <a:tcPr/>
                </a:tc>
                <a:tc>
                  <a:txBody>
                    <a:bodyPr/>
                    <a:lstStyle/>
                    <a:p>
                      <a:r>
                        <a:rPr lang="en-US" sz="1500" dirty="0"/>
                        <a:t>Panel (2+ waves)</a:t>
                      </a:r>
                    </a:p>
                  </a:txBody>
                  <a:tcPr/>
                </a:tc>
                <a:tc>
                  <a:txBody>
                    <a:bodyPr/>
                    <a:lstStyle/>
                    <a:p>
                      <a:r>
                        <a:rPr lang="en-US" sz="1500" dirty="0"/>
                        <a:t>RM-ANOVA, ANCOVA, GEE</a:t>
                      </a:r>
                    </a:p>
                  </a:txBody>
                  <a:tcPr/>
                </a:tc>
                <a:extLst>
                  <a:ext uri="{0D108BD9-81ED-4DB2-BD59-A6C34878D82A}">
                    <a16:rowId xmlns:a16="http://schemas.microsoft.com/office/drawing/2014/main" val="3944659426"/>
                  </a:ext>
                </a:extLst>
              </a:tr>
              <a:tr h="370840">
                <a:tc>
                  <a:txBody>
                    <a:bodyPr/>
                    <a:lstStyle/>
                    <a:p>
                      <a:r>
                        <a:rPr lang="en-US" sz="1500" dirty="0"/>
                        <a:t>Within-person</a:t>
                      </a:r>
                      <a:r>
                        <a:rPr lang="en-US" sz="1500" baseline="0" dirty="0"/>
                        <a:t> change</a:t>
                      </a:r>
                      <a:endParaRPr lang="en-US" sz="1500" dirty="0"/>
                    </a:p>
                  </a:txBody>
                  <a:tcPr/>
                </a:tc>
                <a:tc>
                  <a:txBody>
                    <a:bodyPr/>
                    <a:lstStyle/>
                    <a:p>
                      <a:r>
                        <a:rPr lang="en-US" sz="1500" dirty="0"/>
                        <a:t>Panel (3+waves)</a:t>
                      </a:r>
                    </a:p>
                  </a:txBody>
                  <a:tcPr/>
                </a:tc>
                <a:tc>
                  <a:txBody>
                    <a:bodyPr/>
                    <a:lstStyle/>
                    <a:p>
                      <a:r>
                        <a:rPr lang="en-US" sz="1500" baseline="0" dirty="0"/>
                        <a:t>Quantitative Ind. Differences:</a:t>
                      </a:r>
                    </a:p>
                    <a:p>
                      <a:r>
                        <a:rPr lang="en-US" sz="1500" baseline="0" dirty="0"/>
                        <a:t>   Multilevel, mixed effects, latent curve</a:t>
                      </a:r>
                    </a:p>
                    <a:p>
                      <a:r>
                        <a:rPr lang="en-US" sz="1500" baseline="0" dirty="0"/>
                        <a:t>Qualitative Ind. Differences:</a:t>
                      </a:r>
                    </a:p>
                    <a:p>
                      <a:r>
                        <a:rPr lang="en-US" sz="1500" baseline="0" dirty="0"/>
                        <a:t>   Latent class growth analysis, </a:t>
                      </a:r>
                    </a:p>
                    <a:p>
                      <a:r>
                        <a:rPr lang="en-US" sz="1500" baseline="0" dirty="0"/>
                        <a:t>   Semiparametric groups-based approach</a:t>
                      </a:r>
                    </a:p>
                    <a:p>
                      <a:r>
                        <a:rPr lang="en-US" sz="1500" baseline="0" dirty="0" err="1"/>
                        <a:t>Qual</a:t>
                      </a:r>
                      <a:r>
                        <a:rPr lang="en-US" sz="1500" baseline="0" dirty="0"/>
                        <a:t> Themes + Quant Variations:</a:t>
                      </a:r>
                    </a:p>
                    <a:p>
                      <a:r>
                        <a:rPr lang="en-US" sz="1500" baseline="0" dirty="0"/>
                        <a:t>   General growth mixture model</a:t>
                      </a:r>
                      <a:endParaRPr lang="en-US" sz="1500" dirty="0"/>
                    </a:p>
                  </a:txBody>
                  <a:tcPr/>
                </a:tc>
                <a:extLst>
                  <a:ext uri="{0D108BD9-81ED-4DB2-BD59-A6C34878D82A}">
                    <a16:rowId xmlns:a16="http://schemas.microsoft.com/office/drawing/2014/main" val="167511595"/>
                  </a:ext>
                </a:extLst>
              </a:tr>
            </a:tbl>
          </a:graphicData>
        </a:graphic>
      </p:graphicFrame>
    </p:spTree>
    <p:extLst>
      <p:ext uri="{BB962C8B-B14F-4D97-AF65-F5344CB8AC3E}">
        <p14:creationId xmlns:p14="http://schemas.microsoft.com/office/powerpoint/2010/main" val="71171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Event Data</a:t>
            </a:r>
          </a:p>
        </p:txBody>
      </p:sp>
      <p:sp>
        <p:nvSpPr>
          <p:cNvPr id="3" name="Content Placeholder 2"/>
          <p:cNvSpPr>
            <a:spLocks noGrp="1"/>
          </p:cNvSpPr>
          <p:nvPr>
            <p:ph sz="quarter" idx="1"/>
          </p:nvPr>
        </p:nvSpPr>
        <p:spPr/>
        <p:txBody>
          <a:bodyPr/>
          <a:lstStyle/>
          <a:p>
            <a:r>
              <a:rPr lang="en-US" sz="2300" dirty="0"/>
              <a:t>Time to event data is used to evaluate whether and when an event occurs.</a:t>
            </a:r>
          </a:p>
          <a:p>
            <a:r>
              <a:rPr lang="en-US" sz="2300" dirty="0"/>
              <a:t>Examples:</a:t>
            </a:r>
          </a:p>
          <a:p>
            <a:pPr lvl="1"/>
            <a:r>
              <a:rPr lang="en-US" sz="2000" dirty="0"/>
              <a:t>Does the age of menarche depend on the stability of the family configuration?</a:t>
            </a:r>
          </a:p>
          <a:p>
            <a:pPr lvl="1"/>
            <a:r>
              <a:rPr lang="en-US" sz="2000" dirty="0"/>
              <a:t>Do boys use marijuana more often and at earlier ages than girls</a:t>
            </a:r>
            <a:r>
              <a:rPr lang="en-US" dirty="0"/>
              <a:t>? </a:t>
            </a:r>
          </a:p>
          <a:p>
            <a:pPr lvl="1"/>
            <a:endParaRPr lang="en-US" sz="2000" dirty="0"/>
          </a:p>
        </p:txBody>
      </p:sp>
    </p:spTree>
    <p:extLst>
      <p:ext uri="{BB962C8B-B14F-4D97-AF65-F5344CB8AC3E}">
        <p14:creationId xmlns:p14="http://schemas.microsoft.com/office/powerpoint/2010/main" val="3920008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by Research Focus / Data Type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64432250"/>
              </p:ext>
            </p:extLst>
          </p:nvPr>
        </p:nvGraphicFramePr>
        <p:xfrm>
          <a:off x="457200" y="1219200"/>
          <a:ext cx="8229600" cy="3215640"/>
        </p:xfrm>
        <a:graphic>
          <a:graphicData uri="http://schemas.openxmlformats.org/drawingml/2006/table">
            <a:tbl>
              <a:tblPr firstRow="1" bandRow="1">
                <a:tableStyleId>{5C22544A-7EE6-4342-B048-85BDC9FD1C3A}</a:tableStyleId>
              </a:tblPr>
              <a:tblGrid>
                <a:gridCol w="2593361">
                  <a:extLst>
                    <a:ext uri="{9D8B030D-6E8A-4147-A177-3AD203B41FA5}">
                      <a16:colId xmlns:a16="http://schemas.microsoft.com/office/drawing/2014/main" val="3108234192"/>
                    </a:ext>
                  </a:extLst>
                </a:gridCol>
                <a:gridCol w="1974797">
                  <a:extLst>
                    <a:ext uri="{9D8B030D-6E8A-4147-A177-3AD203B41FA5}">
                      <a16:colId xmlns:a16="http://schemas.microsoft.com/office/drawing/2014/main" val="1181697459"/>
                    </a:ext>
                  </a:extLst>
                </a:gridCol>
                <a:gridCol w="3661442">
                  <a:extLst>
                    <a:ext uri="{9D8B030D-6E8A-4147-A177-3AD203B41FA5}">
                      <a16:colId xmlns:a16="http://schemas.microsoft.com/office/drawing/2014/main" val="3153777211"/>
                    </a:ext>
                  </a:extLst>
                </a:gridCol>
              </a:tblGrid>
              <a:tr h="370840">
                <a:tc>
                  <a:txBody>
                    <a:bodyPr/>
                    <a:lstStyle/>
                    <a:p>
                      <a:r>
                        <a:rPr lang="en-US" sz="1500" dirty="0"/>
                        <a:t>Research</a:t>
                      </a:r>
                      <a:r>
                        <a:rPr lang="en-US" sz="1500" baseline="0" dirty="0"/>
                        <a:t> Focus</a:t>
                      </a:r>
                      <a:endParaRPr lang="en-US" sz="1500" dirty="0"/>
                    </a:p>
                  </a:txBody>
                  <a:tcPr/>
                </a:tc>
                <a:tc>
                  <a:txBody>
                    <a:bodyPr/>
                    <a:lstStyle/>
                    <a:p>
                      <a:r>
                        <a:rPr lang="en-US" sz="1500" dirty="0"/>
                        <a:t>Data Type</a:t>
                      </a:r>
                    </a:p>
                  </a:txBody>
                  <a:tcPr/>
                </a:tc>
                <a:tc>
                  <a:txBody>
                    <a:bodyPr/>
                    <a:lstStyle/>
                    <a:p>
                      <a:r>
                        <a:rPr lang="en-US" sz="1500" dirty="0"/>
                        <a:t>Model</a:t>
                      </a:r>
                    </a:p>
                  </a:txBody>
                  <a:tcPr/>
                </a:tc>
                <a:extLst>
                  <a:ext uri="{0D108BD9-81ED-4DB2-BD59-A6C34878D82A}">
                    <a16:rowId xmlns:a16="http://schemas.microsoft.com/office/drawing/2014/main" val="1890551803"/>
                  </a:ext>
                </a:extLst>
              </a:tr>
              <a:tr h="370840">
                <a:tc>
                  <a:txBody>
                    <a:bodyPr/>
                    <a:lstStyle/>
                    <a:p>
                      <a:r>
                        <a:rPr lang="en-US" sz="1500" dirty="0"/>
                        <a:t>Bidirectional</a:t>
                      </a:r>
                      <a:r>
                        <a:rPr lang="en-US" sz="1500" baseline="0" dirty="0"/>
                        <a:t> effects over time</a:t>
                      </a:r>
                      <a:endParaRPr lang="en-US" sz="1500" dirty="0"/>
                    </a:p>
                  </a:txBody>
                  <a:tcPr/>
                </a:tc>
                <a:tc>
                  <a:txBody>
                    <a:bodyPr/>
                    <a:lstStyle/>
                    <a:p>
                      <a:r>
                        <a:rPr lang="en-US" sz="1500" baseline="0" dirty="0"/>
                        <a:t>Panel data</a:t>
                      </a:r>
                    </a:p>
                  </a:txBody>
                  <a:tcPr/>
                </a:tc>
                <a:tc>
                  <a:txBody>
                    <a:bodyPr/>
                    <a:lstStyle/>
                    <a:p>
                      <a:r>
                        <a:rPr lang="en-US" sz="1500" dirty="0"/>
                        <a:t>Auto-regressive</a:t>
                      </a:r>
                      <a:r>
                        <a:rPr lang="en-US" sz="1500" baseline="0" dirty="0"/>
                        <a:t> Cross Lag</a:t>
                      </a:r>
                    </a:p>
                  </a:txBody>
                  <a:tcPr/>
                </a:tc>
                <a:extLst>
                  <a:ext uri="{0D108BD9-81ED-4DB2-BD59-A6C34878D82A}">
                    <a16:rowId xmlns:a16="http://schemas.microsoft.com/office/drawing/2014/main" val="519020603"/>
                  </a:ext>
                </a:extLst>
              </a:tr>
              <a:tr h="370840">
                <a:tc>
                  <a:txBody>
                    <a:bodyPr/>
                    <a:lstStyle/>
                    <a:p>
                      <a:r>
                        <a:rPr lang="en-US" sz="1500" dirty="0"/>
                        <a:t>Change</a:t>
                      </a:r>
                      <a:r>
                        <a:rPr lang="en-US" sz="1500" baseline="0" dirty="0"/>
                        <a:t> in one process related to change in another</a:t>
                      </a:r>
                      <a:endParaRPr lang="en-US" sz="1500" dirty="0"/>
                    </a:p>
                  </a:txBody>
                  <a:tcPr/>
                </a:tc>
                <a:tc>
                  <a:txBody>
                    <a:bodyPr/>
                    <a:lstStyle/>
                    <a:p>
                      <a:r>
                        <a:rPr lang="en-US" sz="1500" dirty="0"/>
                        <a:t>Panel data</a:t>
                      </a:r>
                    </a:p>
                  </a:txBody>
                  <a:tcPr/>
                </a:tc>
                <a:tc>
                  <a:txBody>
                    <a:bodyPr/>
                    <a:lstStyle/>
                    <a:p>
                      <a:r>
                        <a:rPr lang="en-US" sz="1500" dirty="0"/>
                        <a:t>Trajectories:</a:t>
                      </a:r>
                    </a:p>
                    <a:p>
                      <a:r>
                        <a:rPr lang="en-US" sz="1500" baseline="0" dirty="0"/>
                        <a:t>   Multivariate growth model</a:t>
                      </a:r>
                    </a:p>
                    <a:p>
                      <a:r>
                        <a:rPr lang="en-US" sz="1500" baseline="0" dirty="0"/>
                        <a:t>Pairs of time points:</a:t>
                      </a:r>
                      <a:endParaRPr lang="en-US" sz="1500" dirty="0"/>
                    </a:p>
                    <a:p>
                      <a:r>
                        <a:rPr lang="en-US" sz="1500" dirty="0"/>
                        <a:t>   Latent</a:t>
                      </a:r>
                      <a:r>
                        <a:rPr lang="en-US" sz="1500" baseline="0" dirty="0"/>
                        <a:t> change score model</a:t>
                      </a:r>
                      <a:endParaRPr lang="en-US" sz="1500" dirty="0"/>
                    </a:p>
                  </a:txBody>
                  <a:tcPr/>
                </a:tc>
                <a:extLst>
                  <a:ext uri="{0D108BD9-81ED-4DB2-BD59-A6C34878D82A}">
                    <a16:rowId xmlns:a16="http://schemas.microsoft.com/office/drawing/2014/main" val="462612381"/>
                  </a:ext>
                </a:extLst>
              </a:tr>
              <a:tr h="370840">
                <a:tc>
                  <a:txBody>
                    <a:bodyPr/>
                    <a:lstStyle/>
                    <a:p>
                      <a:r>
                        <a:rPr lang="en-US" sz="1500" dirty="0"/>
                        <a:t>Change +</a:t>
                      </a:r>
                      <a:r>
                        <a:rPr lang="en-US" sz="1500" baseline="0" dirty="0"/>
                        <a:t> bidirectional</a:t>
                      </a:r>
                      <a:endParaRPr lang="en-US" sz="1500" dirty="0"/>
                    </a:p>
                  </a:txBody>
                  <a:tcPr/>
                </a:tc>
                <a:tc>
                  <a:txBody>
                    <a:bodyPr/>
                    <a:lstStyle/>
                    <a:p>
                      <a:r>
                        <a:rPr lang="en-US" sz="1500" dirty="0"/>
                        <a:t>Panel</a:t>
                      </a:r>
                      <a:r>
                        <a:rPr lang="en-US" sz="1500" baseline="0" dirty="0"/>
                        <a:t> data</a:t>
                      </a:r>
                      <a:endParaRPr lang="en-US" sz="1500" dirty="0"/>
                    </a:p>
                  </a:txBody>
                  <a:tcPr/>
                </a:tc>
                <a:tc>
                  <a:txBody>
                    <a:bodyPr/>
                    <a:lstStyle/>
                    <a:p>
                      <a:r>
                        <a:rPr lang="en-US" sz="1500" dirty="0"/>
                        <a:t>Latent curve model with structured</a:t>
                      </a:r>
                      <a:r>
                        <a:rPr lang="en-US" sz="1500" baseline="0" dirty="0"/>
                        <a:t> residuals</a:t>
                      </a:r>
                      <a:endParaRPr lang="en-US" sz="1500" dirty="0"/>
                    </a:p>
                  </a:txBody>
                  <a:tcPr/>
                </a:tc>
                <a:extLst>
                  <a:ext uri="{0D108BD9-81ED-4DB2-BD59-A6C34878D82A}">
                    <a16:rowId xmlns:a16="http://schemas.microsoft.com/office/drawing/2014/main" val="424368740"/>
                  </a:ext>
                </a:extLst>
              </a:tr>
              <a:tr h="370840">
                <a:tc>
                  <a:txBody>
                    <a:bodyPr/>
                    <a:lstStyle/>
                    <a:p>
                      <a:r>
                        <a:rPr lang="en-US" sz="1500" dirty="0"/>
                        <a:t>Timing</a:t>
                      </a:r>
                      <a:r>
                        <a:rPr lang="en-US" sz="1500" baseline="0" dirty="0"/>
                        <a:t> of predictor effects</a:t>
                      </a:r>
                      <a:endParaRPr lang="en-US" sz="1500" dirty="0"/>
                    </a:p>
                  </a:txBody>
                  <a:tcPr/>
                </a:tc>
                <a:tc>
                  <a:txBody>
                    <a:bodyPr/>
                    <a:lstStyle/>
                    <a:p>
                      <a:r>
                        <a:rPr lang="en-US" sz="1500" dirty="0"/>
                        <a:t>Intensive longitudinal</a:t>
                      </a:r>
                    </a:p>
                    <a:p>
                      <a:r>
                        <a:rPr lang="en-US" sz="1500" dirty="0"/>
                        <a:t>Long-term panel</a:t>
                      </a:r>
                    </a:p>
                  </a:txBody>
                  <a:tcPr/>
                </a:tc>
                <a:tc>
                  <a:txBody>
                    <a:bodyPr/>
                    <a:lstStyle/>
                    <a:p>
                      <a:r>
                        <a:rPr lang="en-US" sz="1500" dirty="0"/>
                        <a:t>Time-varying</a:t>
                      </a:r>
                      <a:r>
                        <a:rPr lang="en-US" sz="1500" baseline="0" dirty="0"/>
                        <a:t> effects models</a:t>
                      </a:r>
                      <a:endParaRPr lang="en-US" sz="1500" dirty="0"/>
                    </a:p>
                  </a:txBody>
                  <a:tcPr/>
                </a:tc>
                <a:extLst>
                  <a:ext uri="{0D108BD9-81ED-4DB2-BD59-A6C34878D82A}">
                    <a16:rowId xmlns:a16="http://schemas.microsoft.com/office/drawing/2014/main" val="4234012509"/>
                  </a:ext>
                </a:extLst>
              </a:tr>
              <a:tr h="370840">
                <a:tc>
                  <a:txBody>
                    <a:bodyPr/>
                    <a:lstStyle/>
                    <a:p>
                      <a:r>
                        <a:rPr lang="en-US" sz="1500" dirty="0"/>
                        <a:t>Progression</a:t>
                      </a:r>
                      <a:r>
                        <a:rPr lang="en-US" sz="1500" baseline="0" dirty="0"/>
                        <a:t> through stages/sequence</a:t>
                      </a:r>
                      <a:endParaRPr lang="en-US" sz="1500" dirty="0"/>
                    </a:p>
                  </a:txBody>
                  <a:tcPr/>
                </a:tc>
                <a:tc>
                  <a:txBody>
                    <a:bodyPr/>
                    <a:lstStyle/>
                    <a:p>
                      <a:r>
                        <a:rPr lang="en-US" sz="1500" dirty="0"/>
                        <a:t>Panel</a:t>
                      </a:r>
                      <a:r>
                        <a:rPr lang="en-US" sz="1500" baseline="0" dirty="0"/>
                        <a:t> data</a:t>
                      </a:r>
                      <a:endParaRPr lang="en-US" sz="1500" dirty="0"/>
                    </a:p>
                  </a:txBody>
                  <a:tcPr/>
                </a:tc>
                <a:tc>
                  <a:txBody>
                    <a:bodyPr/>
                    <a:lstStyle/>
                    <a:p>
                      <a:r>
                        <a:rPr lang="en-US" sz="1500" dirty="0"/>
                        <a:t>Latent</a:t>
                      </a:r>
                      <a:r>
                        <a:rPr lang="en-US" sz="1500" baseline="0" dirty="0"/>
                        <a:t> transition analysis</a:t>
                      </a:r>
                      <a:endParaRPr lang="en-US" sz="1500" dirty="0"/>
                    </a:p>
                  </a:txBody>
                  <a:tcPr/>
                </a:tc>
                <a:extLst>
                  <a:ext uri="{0D108BD9-81ED-4DB2-BD59-A6C34878D82A}">
                    <a16:rowId xmlns:a16="http://schemas.microsoft.com/office/drawing/2014/main" val="3944659426"/>
                  </a:ext>
                </a:extLst>
              </a:tr>
            </a:tbl>
          </a:graphicData>
        </a:graphic>
      </p:graphicFrame>
    </p:spTree>
    <p:extLst>
      <p:ext uri="{BB962C8B-B14F-4D97-AF65-F5344CB8AC3E}">
        <p14:creationId xmlns:p14="http://schemas.microsoft.com/office/powerpoint/2010/main" val="3809794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dirty="0"/>
              <a:t>Summary</a:t>
            </a:r>
          </a:p>
        </p:txBody>
      </p:sp>
      <p:sp>
        <p:nvSpPr>
          <p:cNvPr id="19458" name="Rectangle 3"/>
          <p:cNvSpPr>
            <a:spLocks noGrp="1" noChangeArrowheads="1"/>
          </p:cNvSpPr>
          <p:nvPr>
            <p:ph type="body" idx="1"/>
          </p:nvPr>
        </p:nvSpPr>
        <p:spPr>
          <a:xfrm>
            <a:off x="457200" y="1219200"/>
            <a:ext cx="8229600" cy="4937125"/>
          </a:xfrm>
        </p:spPr>
        <p:txBody>
          <a:bodyPr/>
          <a:lstStyle/>
          <a:p>
            <a:pPr eaLnBrk="1" hangingPunct="1"/>
            <a:r>
              <a:rPr lang="en-US" sz="2300" dirty="0"/>
              <a:t>“Longitudinal data” may refer to a variety of different data structures</a:t>
            </a:r>
          </a:p>
          <a:p>
            <a:pPr eaLnBrk="1" hangingPunct="1"/>
            <a:r>
              <a:rPr lang="en-US" dirty="0"/>
              <a:t>Analytic techniques vary by data structure and are designed to answer different questions</a:t>
            </a:r>
          </a:p>
          <a:p>
            <a:pPr eaLnBrk="1" hangingPunct="1"/>
            <a:r>
              <a:rPr lang="en-US" dirty="0"/>
              <a:t>Surveyed many commonly used techniques, when they are typically applied, and to what ends</a:t>
            </a:r>
          </a:p>
          <a:p>
            <a:pPr eaLnBrk="1" hangingPunct="1"/>
            <a:r>
              <a:rPr lang="en-US" dirty="0"/>
              <a:t>Many exceptions to generalities noted here, and many techniques not covered </a:t>
            </a:r>
          </a:p>
          <a:p>
            <a:pPr eaLnBrk="1" hangingPunct="1"/>
            <a:r>
              <a:rPr lang="en-US" dirty="0"/>
              <a:t>A large and growing literature to keep up with</a:t>
            </a:r>
          </a:p>
          <a:p>
            <a:pPr eaLnBrk="1" hangingPunct="1"/>
            <a:r>
              <a:rPr lang="en-US" dirty="0"/>
              <a:t>So how do you keep up with it?</a:t>
            </a:r>
          </a:p>
          <a:p>
            <a:pPr lvl="1" eaLnBrk="1" hangingPunct="1">
              <a:buFont typeface="Wingdings" pitchFamily="2" charset="2"/>
              <a:buNone/>
            </a:pPr>
            <a:endParaRPr lang="en-US" dirty="0"/>
          </a:p>
        </p:txBody>
      </p:sp>
      <p:sp>
        <p:nvSpPr>
          <p:cNvPr id="19459" name="Text Box 4"/>
          <p:cNvSpPr txBox="1">
            <a:spLocks noChangeArrowheads="1"/>
          </p:cNvSpPr>
          <p:nvPr/>
        </p:nvSpPr>
        <p:spPr bwMode="auto">
          <a:xfrm>
            <a:off x="1600200" y="3581400"/>
            <a:ext cx="184150" cy="457200"/>
          </a:xfrm>
          <a:prstGeom prst="rect">
            <a:avLst/>
          </a:prstGeom>
          <a:noFill/>
          <a:ln w="9525">
            <a:noFill/>
            <a:miter lim="800000"/>
            <a:headEnd/>
            <a:tailEnd/>
          </a:ln>
        </p:spPr>
        <p:txBody>
          <a:bodyPr wrap="none">
            <a:spAutoFit/>
          </a:bodyPr>
          <a:lstStyle/>
          <a:p>
            <a:pPr eaLnBrk="0" hangingPunct="0"/>
            <a:endParaRPr lang="en-US" dirty="0">
              <a:latin typeface="Courier New" pitchFamily="49" charset="0"/>
            </a:endParaRPr>
          </a:p>
        </p:txBody>
      </p:sp>
      <p:sp>
        <p:nvSpPr>
          <p:cNvPr id="19460" name="Text Box 5"/>
          <p:cNvSpPr txBox="1">
            <a:spLocks noChangeArrowheads="1"/>
          </p:cNvSpPr>
          <p:nvPr/>
        </p:nvSpPr>
        <p:spPr bwMode="auto">
          <a:xfrm>
            <a:off x="1600200" y="3581400"/>
            <a:ext cx="184150" cy="457200"/>
          </a:xfrm>
          <a:prstGeom prst="rect">
            <a:avLst/>
          </a:prstGeom>
          <a:noFill/>
          <a:ln w="9525">
            <a:noFill/>
            <a:miter lim="800000"/>
            <a:headEnd/>
            <a:tailEnd/>
          </a:ln>
        </p:spPr>
        <p:txBody>
          <a:bodyPr wrap="none">
            <a:spAutoFit/>
          </a:bodyPr>
          <a:lstStyle/>
          <a:p>
            <a:pPr eaLnBrk="0" hangingPunct="0"/>
            <a:endParaRPr lang="en-US" dirty="0">
              <a:latin typeface="SAS Monospace" pitchFamily="49" charset="0"/>
            </a:endParaRPr>
          </a:p>
        </p:txBody>
      </p:sp>
    </p:spTree>
    <p:extLst>
      <p:ext uri="{BB962C8B-B14F-4D97-AF65-F5344CB8AC3E}">
        <p14:creationId xmlns:p14="http://schemas.microsoft.com/office/powerpoint/2010/main" val="1537183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Rectangle 2"/>
          <p:cNvSpPr>
            <a:spLocks noGrp="1" noChangeArrowheads="1"/>
          </p:cNvSpPr>
          <p:nvPr>
            <p:ph type="ctrTitle"/>
          </p:nvPr>
        </p:nvSpPr>
        <p:spPr/>
        <p:txBody>
          <a:bodyPr/>
          <a:lstStyle/>
          <a:p>
            <a:pPr eaLnBrk="1" hangingPunct="1"/>
            <a:r>
              <a:rPr lang="en-US" dirty="0"/>
              <a:t>Part II</a:t>
            </a:r>
          </a:p>
        </p:txBody>
      </p:sp>
      <p:sp>
        <p:nvSpPr>
          <p:cNvPr id="3075" name="Rectangle 3"/>
          <p:cNvSpPr>
            <a:spLocks noGrp="1" noChangeArrowheads="1"/>
          </p:cNvSpPr>
          <p:nvPr>
            <p:ph type="subTitle" idx="1"/>
          </p:nvPr>
        </p:nvSpPr>
        <p:spPr/>
        <p:txBody>
          <a:bodyPr>
            <a:normAutofit fontScale="92500"/>
          </a:bodyPr>
          <a:lstStyle/>
          <a:p>
            <a:pPr eaLnBrk="1" hangingPunct="1"/>
            <a:r>
              <a:rPr lang="en-US" dirty="0"/>
              <a:t>Learning How to Do It: Options for Additional Training</a:t>
            </a:r>
          </a:p>
        </p:txBody>
      </p:sp>
    </p:spTree>
    <p:extLst>
      <p:ext uri="{BB962C8B-B14F-4D97-AF65-F5344CB8AC3E}">
        <p14:creationId xmlns:p14="http://schemas.microsoft.com/office/powerpoint/2010/main" val="23695575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
          </p:nvPr>
        </p:nvSpPr>
        <p:spPr/>
        <p:txBody>
          <a:bodyPr/>
          <a:lstStyle/>
          <a:p>
            <a:r>
              <a:rPr lang="en-US" dirty="0"/>
              <a:t>Describe training options available for learning how to conduct longitudinal data analyses of various kinds</a:t>
            </a:r>
          </a:p>
          <a:p>
            <a:endParaRPr lang="en-US" dirty="0"/>
          </a:p>
        </p:txBody>
      </p:sp>
    </p:spTree>
    <p:extLst>
      <p:ext uri="{BB962C8B-B14F-4D97-AF65-F5344CB8AC3E}">
        <p14:creationId xmlns:p14="http://schemas.microsoft.com/office/powerpoint/2010/main" val="19522094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Options</a:t>
            </a:r>
          </a:p>
        </p:txBody>
      </p:sp>
      <p:sp>
        <p:nvSpPr>
          <p:cNvPr id="3" name="Content Placeholder 2"/>
          <p:cNvSpPr>
            <a:spLocks noGrp="1"/>
          </p:cNvSpPr>
          <p:nvPr>
            <p:ph sz="quarter" idx="1"/>
          </p:nvPr>
        </p:nvSpPr>
        <p:spPr/>
        <p:txBody>
          <a:bodyPr/>
          <a:lstStyle/>
          <a:p>
            <a:r>
              <a:rPr lang="en-US" dirty="0"/>
              <a:t>Training options range in level of formality and scaffolding</a:t>
            </a:r>
          </a:p>
        </p:txBody>
      </p:sp>
      <p:sp>
        <p:nvSpPr>
          <p:cNvPr id="4" name="Rectangle 3"/>
          <p:cNvSpPr/>
          <p:nvPr/>
        </p:nvSpPr>
        <p:spPr>
          <a:xfrm>
            <a:off x="4419297" y="1884947"/>
            <a:ext cx="305406" cy="3903080"/>
          </a:xfrm>
          <a:prstGeom prst="rect">
            <a:avLst/>
          </a:prstGeom>
          <a:gradFill flip="none" rotWithShape="1">
            <a:gsLst>
              <a:gs pos="0">
                <a:schemeClr val="bg1"/>
              </a:gs>
              <a:gs pos="61000">
                <a:schemeClr val="accent1">
                  <a:lumMod val="51000"/>
                  <a:lumOff val="49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28673" y="1884947"/>
            <a:ext cx="2973571" cy="369332"/>
          </a:xfrm>
          <a:prstGeom prst="rect">
            <a:avLst/>
          </a:prstGeom>
          <a:noFill/>
        </p:spPr>
        <p:txBody>
          <a:bodyPr wrap="none" rtlCol="0">
            <a:spAutoFit/>
          </a:bodyPr>
          <a:lstStyle/>
          <a:p>
            <a:r>
              <a:rPr lang="en-US" sz="1800" dirty="0">
                <a:latin typeface="+mn-lt"/>
              </a:rPr>
              <a:t>Formal in-person coursework</a:t>
            </a:r>
          </a:p>
        </p:txBody>
      </p:sp>
      <p:sp>
        <p:nvSpPr>
          <p:cNvPr id="8" name="TextBox 7"/>
          <p:cNvSpPr txBox="1"/>
          <p:nvPr/>
        </p:nvSpPr>
        <p:spPr>
          <a:xfrm>
            <a:off x="3894891" y="5813030"/>
            <a:ext cx="1354217" cy="369332"/>
          </a:xfrm>
          <a:prstGeom prst="rect">
            <a:avLst/>
          </a:prstGeom>
          <a:noFill/>
        </p:spPr>
        <p:txBody>
          <a:bodyPr wrap="none" rtlCol="0">
            <a:spAutoFit/>
          </a:bodyPr>
          <a:lstStyle/>
          <a:p>
            <a:r>
              <a:rPr lang="en-US" sz="1800" b="1" dirty="0">
                <a:latin typeface="+mn-lt"/>
              </a:rPr>
              <a:t>Scaffolding</a:t>
            </a:r>
          </a:p>
        </p:txBody>
      </p:sp>
    </p:spTree>
    <p:extLst>
      <p:ext uri="{BB962C8B-B14F-4D97-AF65-F5344CB8AC3E}">
        <p14:creationId xmlns:p14="http://schemas.microsoft.com/office/powerpoint/2010/main" val="3845020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Coursework</a:t>
            </a:r>
          </a:p>
        </p:txBody>
      </p:sp>
      <p:sp>
        <p:nvSpPr>
          <p:cNvPr id="3" name="Content Placeholder 2"/>
          <p:cNvSpPr>
            <a:spLocks noGrp="1"/>
          </p:cNvSpPr>
          <p:nvPr>
            <p:ph sz="quarter" idx="1"/>
          </p:nvPr>
        </p:nvSpPr>
        <p:spPr/>
        <p:txBody>
          <a:bodyPr/>
          <a:lstStyle/>
          <a:p>
            <a:r>
              <a:rPr lang="en-US" dirty="0"/>
              <a:t>Large, research focused universities will tend to have some graduate-level coursework</a:t>
            </a:r>
          </a:p>
          <a:p>
            <a:r>
              <a:rPr lang="en-US" dirty="0"/>
              <a:t>Example: UNC has a quantitative psychology graduate program with six faculty who regularly teach graduate level courses…</a:t>
            </a:r>
          </a:p>
        </p:txBody>
      </p:sp>
      <p:pic>
        <p:nvPicPr>
          <p:cNvPr id="4" name="Picture 3"/>
          <p:cNvPicPr>
            <a:picLocks noChangeAspect="1"/>
          </p:cNvPicPr>
          <p:nvPr/>
        </p:nvPicPr>
        <p:blipFill>
          <a:blip r:embed="rId2"/>
          <a:stretch>
            <a:fillRect/>
          </a:stretch>
        </p:blipFill>
        <p:spPr>
          <a:xfrm>
            <a:off x="808449" y="3064043"/>
            <a:ext cx="7366680" cy="2678793"/>
          </a:xfrm>
          <a:prstGeom prst="rect">
            <a:avLst/>
          </a:prstGeom>
        </p:spPr>
      </p:pic>
    </p:spTree>
    <p:extLst>
      <p:ext uri="{BB962C8B-B14F-4D97-AF65-F5344CB8AC3E}">
        <p14:creationId xmlns:p14="http://schemas.microsoft.com/office/powerpoint/2010/main" val="1363817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Coursework</a:t>
            </a:r>
          </a:p>
        </p:txBody>
      </p:sp>
      <p:sp>
        <p:nvSpPr>
          <p:cNvPr id="3" name="Content Placeholder 2"/>
          <p:cNvSpPr>
            <a:spLocks noGrp="1"/>
          </p:cNvSpPr>
          <p:nvPr>
            <p:ph sz="quarter" idx="1"/>
          </p:nvPr>
        </p:nvSpPr>
        <p:spPr/>
        <p:txBody>
          <a:bodyPr/>
          <a:lstStyle/>
          <a:p>
            <a:r>
              <a:rPr lang="en-US" dirty="0"/>
              <a:t>In depth treatment of topic over a semester</a:t>
            </a:r>
          </a:p>
          <a:p>
            <a:r>
              <a:rPr lang="en-US" dirty="0"/>
              <a:t>Hands on examples</a:t>
            </a:r>
          </a:p>
          <a:p>
            <a:r>
              <a:rPr lang="en-US" dirty="0"/>
              <a:t>Opportunities to complete assignments and obtain feedback</a:t>
            </a:r>
          </a:p>
          <a:p>
            <a:pPr lvl="1"/>
            <a:endParaRPr lang="en-US" dirty="0"/>
          </a:p>
        </p:txBody>
      </p:sp>
    </p:spTree>
    <p:extLst>
      <p:ext uri="{BB962C8B-B14F-4D97-AF65-F5344CB8AC3E}">
        <p14:creationId xmlns:p14="http://schemas.microsoft.com/office/powerpoint/2010/main" val="2887569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Coursework</a:t>
            </a:r>
          </a:p>
        </p:txBody>
      </p:sp>
      <p:sp>
        <p:nvSpPr>
          <p:cNvPr id="3" name="Content Placeholder 2"/>
          <p:cNvSpPr>
            <a:spLocks noGrp="1"/>
          </p:cNvSpPr>
          <p:nvPr>
            <p:ph sz="quarter" idx="1"/>
          </p:nvPr>
        </p:nvSpPr>
        <p:spPr/>
        <p:txBody>
          <a:bodyPr/>
          <a:lstStyle/>
          <a:p>
            <a:r>
              <a:rPr lang="en-US" dirty="0"/>
              <a:t>Accessibility can be limited</a:t>
            </a:r>
          </a:p>
          <a:p>
            <a:pPr lvl="1"/>
            <a:r>
              <a:rPr lang="en-US" dirty="0"/>
              <a:t>Are you at a university that offers these classes?</a:t>
            </a:r>
          </a:p>
          <a:p>
            <a:pPr lvl="1"/>
            <a:r>
              <a:rPr lang="en-US" dirty="0"/>
              <a:t>Are you eligible to take them?</a:t>
            </a:r>
          </a:p>
          <a:p>
            <a:pPr lvl="2"/>
            <a:r>
              <a:rPr lang="en-US" dirty="0"/>
              <a:t>Still a student?  If not, does instructor allow others to sit in?</a:t>
            </a:r>
          </a:p>
          <a:p>
            <a:pPr lvl="2"/>
            <a:r>
              <a:rPr lang="en-US" dirty="0"/>
              <a:t>Restrictions on enrollment</a:t>
            </a:r>
          </a:p>
          <a:p>
            <a:pPr lvl="1"/>
            <a:r>
              <a:rPr lang="en-US" dirty="0"/>
              <a:t>Can you find them?</a:t>
            </a:r>
          </a:p>
          <a:p>
            <a:pPr lvl="2"/>
            <a:r>
              <a:rPr lang="en-US" dirty="0"/>
              <a:t>Sprinkled over departments</a:t>
            </a:r>
          </a:p>
          <a:p>
            <a:pPr lvl="1"/>
            <a:r>
              <a:rPr lang="en-US" dirty="0"/>
              <a:t>Are they being offered when you need them and can take them?</a:t>
            </a:r>
          </a:p>
          <a:p>
            <a:r>
              <a:rPr lang="en-US" dirty="0"/>
              <a:t>Time involvement</a:t>
            </a:r>
          </a:p>
          <a:p>
            <a:pPr lvl="1"/>
            <a:r>
              <a:rPr lang="en-US" dirty="0"/>
              <a:t>A semester is a long time to wait if you have an analysis you need/want to do now</a:t>
            </a:r>
          </a:p>
          <a:p>
            <a:pPr lvl="1"/>
            <a:r>
              <a:rPr lang="en-US" dirty="0"/>
              <a:t>Homework assignments may not bear much similarity to your situation</a:t>
            </a:r>
          </a:p>
          <a:p>
            <a:pPr lvl="1"/>
            <a:endParaRPr lang="en-US" dirty="0"/>
          </a:p>
        </p:txBody>
      </p:sp>
    </p:spTree>
    <p:extLst>
      <p:ext uri="{BB962C8B-B14F-4D97-AF65-F5344CB8AC3E}">
        <p14:creationId xmlns:p14="http://schemas.microsoft.com/office/powerpoint/2010/main" val="1965652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Options</a:t>
            </a:r>
          </a:p>
        </p:txBody>
      </p:sp>
      <p:sp>
        <p:nvSpPr>
          <p:cNvPr id="3" name="Content Placeholder 2"/>
          <p:cNvSpPr>
            <a:spLocks noGrp="1"/>
          </p:cNvSpPr>
          <p:nvPr>
            <p:ph sz="quarter" idx="1"/>
          </p:nvPr>
        </p:nvSpPr>
        <p:spPr/>
        <p:txBody>
          <a:bodyPr/>
          <a:lstStyle/>
          <a:p>
            <a:r>
              <a:rPr lang="en-US" dirty="0"/>
              <a:t>Training options range in level of formality and scaffolding</a:t>
            </a:r>
          </a:p>
        </p:txBody>
      </p:sp>
      <p:sp>
        <p:nvSpPr>
          <p:cNvPr id="4" name="Rectangle 3"/>
          <p:cNvSpPr/>
          <p:nvPr/>
        </p:nvSpPr>
        <p:spPr>
          <a:xfrm>
            <a:off x="4419297" y="1884947"/>
            <a:ext cx="305406" cy="3903080"/>
          </a:xfrm>
          <a:prstGeom prst="rect">
            <a:avLst/>
          </a:prstGeom>
          <a:gradFill flip="none" rotWithShape="1">
            <a:gsLst>
              <a:gs pos="0">
                <a:schemeClr val="bg1"/>
              </a:gs>
              <a:gs pos="61000">
                <a:schemeClr val="accent1">
                  <a:lumMod val="51000"/>
                  <a:lumOff val="49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28673" y="1884947"/>
            <a:ext cx="2973571" cy="369332"/>
          </a:xfrm>
          <a:prstGeom prst="rect">
            <a:avLst/>
          </a:prstGeom>
          <a:noFill/>
        </p:spPr>
        <p:txBody>
          <a:bodyPr wrap="none" rtlCol="0">
            <a:spAutoFit/>
          </a:bodyPr>
          <a:lstStyle/>
          <a:p>
            <a:r>
              <a:rPr lang="en-US" sz="1800" dirty="0">
                <a:solidFill>
                  <a:schemeClr val="tx2">
                    <a:lumMod val="60000"/>
                    <a:lumOff val="40000"/>
                  </a:schemeClr>
                </a:solidFill>
                <a:latin typeface="+mn-lt"/>
              </a:rPr>
              <a:t>Formal in-person coursework</a:t>
            </a:r>
          </a:p>
        </p:txBody>
      </p:sp>
      <p:sp>
        <p:nvSpPr>
          <p:cNvPr id="10" name="TextBox 9"/>
          <p:cNvSpPr txBox="1"/>
          <p:nvPr/>
        </p:nvSpPr>
        <p:spPr>
          <a:xfrm>
            <a:off x="4828673" y="2540342"/>
            <a:ext cx="1266822" cy="369332"/>
          </a:xfrm>
          <a:prstGeom prst="rect">
            <a:avLst/>
          </a:prstGeom>
          <a:noFill/>
        </p:spPr>
        <p:txBody>
          <a:bodyPr wrap="none" rtlCol="0">
            <a:spAutoFit/>
          </a:bodyPr>
          <a:lstStyle/>
          <a:p>
            <a:r>
              <a:rPr lang="en-US" sz="1800" dirty="0">
                <a:latin typeface="+mn-lt"/>
              </a:rPr>
              <a:t>Workshops</a:t>
            </a:r>
          </a:p>
        </p:txBody>
      </p:sp>
      <p:sp>
        <p:nvSpPr>
          <p:cNvPr id="11" name="TextBox 10"/>
          <p:cNvSpPr txBox="1"/>
          <p:nvPr/>
        </p:nvSpPr>
        <p:spPr>
          <a:xfrm>
            <a:off x="3894891" y="5813030"/>
            <a:ext cx="1354217" cy="369332"/>
          </a:xfrm>
          <a:prstGeom prst="rect">
            <a:avLst/>
          </a:prstGeom>
          <a:noFill/>
        </p:spPr>
        <p:txBody>
          <a:bodyPr wrap="none" rtlCol="0">
            <a:spAutoFit/>
          </a:bodyPr>
          <a:lstStyle/>
          <a:p>
            <a:r>
              <a:rPr lang="en-US" sz="1800" b="1" dirty="0">
                <a:latin typeface="+mn-lt"/>
              </a:rPr>
              <a:t>Scaffolding</a:t>
            </a:r>
          </a:p>
        </p:txBody>
      </p:sp>
    </p:spTree>
    <p:extLst>
      <p:ext uri="{BB962C8B-B14F-4D97-AF65-F5344CB8AC3E}">
        <p14:creationId xmlns:p14="http://schemas.microsoft.com/office/powerpoint/2010/main" val="923840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Workshops</a:t>
            </a:r>
          </a:p>
        </p:txBody>
      </p:sp>
      <p:sp>
        <p:nvSpPr>
          <p:cNvPr id="3" name="Content Placeholder 2"/>
          <p:cNvSpPr>
            <a:spLocks noGrp="1"/>
          </p:cNvSpPr>
          <p:nvPr>
            <p:ph sz="quarter" idx="1"/>
          </p:nvPr>
        </p:nvSpPr>
        <p:spPr/>
        <p:txBody>
          <a:bodyPr/>
          <a:lstStyle/>
          <a:p>
            <a:r>
              <a:rPr lang="en-US" dirty="0"/>
              <a:t>Many different groups offer training seminars on longitudinal data analysis techniques</a:t>
            </a:r>
          </a:p>
          <a:p>
            <a:pPr lvl="1"/>
            <a:r>
              <a:rPr lang="en-US" dirty="0"/>
              <a:t>Curran-Bauer Analytics</a:t>
            </a:r>
          </a:p>
          <a:p>
            <a:pPr lvl="1"/>
            <a:r>
              <a:rPr lang="en-US" dirty="0"/>
              <a:t>ICPSR</a:t>
            </a:r>
          </a:p>
          <a:p>
            <a:pPr lvl="1"/>
            <a:r>
              <a:rPr lang="en-US" dirty="0"/>
              <a:t>APA Advanced Training Institute</a:t>
            </a:r>
          </a:p>
          <a:p>
            <a:pPr lvl="1"/>
            <a:r>
              <a:rPr lang="en-US" dirty="0"/>
              <a:t>Statistical Horizons</a:t>
            </a:r>
          </a:p>
          <a:p>
            <a:pPr lvl="1"/>
            <a:r>
              <a:rPr lang="en-US" dirty="0"/>
              <a:t>Stats Camp</a:t>
            </a:r>
          </a:p>
          <a:p>
            <a:pPr lvl="1"/>
            <a:r>
              <a:rPr lang="en-US" dirty="0"/>
              <a:t>Many more…</a:t>
            </a:r>
          </a:p>
          <a:p>
            <a:r>
              <a:rPr lang="en-US" dirty="0"/>
              <a:t>Nice listing of these here…</a:t>
            </a:r>
          </a:p>
          <a:p>
            <a:pPr lvl="1"/>
            <a:r>
              <a:rPr lang="en-US" dirty="0"/>
              <a:t>http://reifmanintrostats.blogspot.com/2019/02/2019-list-of-summer-statistics-and.html</a:t>
            </a:r>
          </a:p>
          <a:p>
            <a:pPr lvl="2"/>
            <a:endParaRPr lang="en-US" dirty="0"/>
          </a:p>
        </p:txBody>
      </p:sp>
    </p:spTree>
    <p:extLst>
      <p:ext uri="{BB962C8B-B14F-4D97-AF65-F5344CB8AC3E}">
        <p14:creationId xmlns:p14="http://schemas.microsoft.com/office/powerpoint/2010/main" val="384837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Event Data</a:t>
            </a:r>
          </a:p>
        </p:txBody>
      </p:sp>
      <p:sp>
        <p:nvSpPr>
          <p:cNvPr id="3" name="Content Placeholder 2"/>
          <p:cNvSpPr>
            <a:spLocks noGrp="1"/>
          </p:cNvSpPr>
          <p:nvPr>
            <p:ph sz="quarter" idx="1"/>
          </p:nvPr>
        </p:nvSpPr>
        <p:spPr/>
        <p:txBody>
          <a:bodyPr/>
          <a:lstStyle/>
          <a:p>
            <a:r>
              <a:rPr lang="en-US" sz="2300" dirty="0"/>
              <a:t>Sometimes time to event data is obtained based on a single assessment</a:t>
            </a:r>
          </a:p>
          <a:p>
            <a:pPr lvl="1"/>
            <a:r>
              <a:rPr lang="en-US" sz="2000" dirty="0"/>
              <a:t>Sample individuals at age 40</a:t>
            </a:r>
          </a:p>
          <a:p>
            <a:pPr lvl="1"/>
            <a:r>
              <a:rPr lang="en-US" dirty="0"/>
              <a:t>A</a:t>
            </a:r>
            <a:r>
              <a:rPr lang="en-US" sz="2000" dirty="0"/>
              <a:t>sk when first obtained a job, graduated from college, got married, became a parent, etc.</a:t>
            </a:r>
          </a:p>
          <a:p>
            <a:r>
              <a:rPr lang="en-US" sz="2300" dirty="0"/>
              <a:t>Such data are subject to retrospective recall bias</a:t>
            </a:r>
          </a:p>
          <a:p>
            <a:r>
              <a:rPr lang="en-US" sz="2300" dirty="0"/>
              <a:t>Better time to event data can be obtained using a prospective longitudinal design.</a:t>
            </a:r>
          </a:p>
          <a:p>
            <a:pPr lvl="1"/>
            <a:r>
              <a:rPr lang="en-US" sz="2000" dirty="0"/>
              <a:t>Sample individuals every 5 years from 15 to 40</a:t>
            </a:r>
          </a:p>
          <a:p>
            <a:pPr lvl="1"/>
            <a:r>
              <a:rPr lang="en-US" dirty="0"/>
              <a:t>A</a:t>
            </a:r>
            <a:r>
              <a:rPr lang="en-US" sz="2000" dirty="0"/>
              <a:t>t each occasion ask when first obtained a job, graduated from college, got married, became a parent, etc.</a:t>
            </a:r>
          </a:p>
        </p:txBody>
      </p:sp>
    </p:spTree>
    <p:extLst>
      <p:ext uri="{BB962C8B-B14F-4D97-AF65-F5344CB8AC3E}">
        <p14:creationId xmlns:p14="http://schemas.microsoft.com/office/powerpoint/2010/main" val="2208542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 name="Picture 5"/>
          <p:cNvPicPr>
            <a:picLocks noChangeAspect="1"/>
          </p:cNvPicPr>
          <p:nvPr/>
        </p:nvPicPr>
        <p:blipFill>
          <a:blip r:embed="rId2"/>
          <a:stretch>
            <a:fillRect/>
          </a:stretch>
        </p:blipFill>
        <p:spPr>
          <a:xfrm>
            <a:off x="1" y="57150"/>
            <a:ext cx="9151404" cy="6753225"/>
          </a:xfrm>
          <a:prstGeom prst="rect">
            <a:avLst/>
          </a:prstGeom>
        </p:spPr>
      </p:pic>
    </p:spTree>
    <p:extLst>
      <p:ext uri="{BB962C8B-B14F-4D97-AF65-F5344CB8AC3E}">
        <p14:creationId xmlns:p14="http://schemas.microsoft.com/office/powerpoint/2010/main" val="4183829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Workshops</a:t>
            </a:r>
          </a:p>
        </p:txBody>
      </p:sp>
      <p:sp>
        <p:nvSpPr>
          <p:cNvPr id="3" name="Content Placeholder 2"/>
          <p:cNvSpPr>
            <a:spLocks noGrp="1"/>
          </p:cNvSpPr>
          <p:nvPr>
            <p:ph sz="quarter" idx="1"/>
          </p:nvPr>
        </p:nvSpPr>
        <p:spPr/>
        <p:txBody>
          <a:bodyPr/>
          <a:lstStyle/>
          <a:p>
            <a:r>
              <a:rPr lang="en-US" dirty="0"/>
              <a:t>In depth treatment of topic </a:t>
            </a:r>
          </a:p>
          <a:p>
            <a:pPr lvl="1"/>
            <a:r>
              <a:rPr lang="en-US" dirty="0"/>
              <a:t>5-day workshop approximately equivalent to a semester-length class</a:t>
            </a:r>
          </a:p>
          <a:p>
            <a:r>
              <a:rPr lang="en-US" dirty="0"/>
              <a:t>Training obtained quickly through intensive coverage</a:t>
            </a:r>
          </a:p>
          <a:p>
            <a:r>
              <a:rPr lang="en-US" dirty="0"/>
              <a:t>Can take when you need it</a:t>
            </a:r>
          </a:p>
          <a:p>
            <a:pPr lvl="1"/>
            <a:endParaRPr lang="en-US" dirty="0"/>
          </a:p>
        </p:txBody>
      </p:sp>
    </p:spTree>
    <p:extLst>
      <p:ext uri="{BB962C8B-B14F-4D97-AF65-F5344CB8AC3E}">
        <p14:creationId xmlns:p14="http://schemas.microsoft.com/office/powerpoint/2010/main" val="35257271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Coursework</a:t>
            </a:r>
          </a:p>
        </p:txBody>
      </p:sp>
      <p:sp>
        <p:nvSpPr>
          <p:cNvPr id="3" name="Content Placeholder 2"/>
          <p:cNvSpPr>
            <a:spLocks noGrp="1"/>
          </p:cNvSpPr>
          <p:nvPr>
            <p:ph sz="quarter" idx="1"/>
          </p:nvPr>
        </p:nvSpPr>
        <p:spPr/>
        <p:txBody>
          <a:bodyPr/>
          <a:lstStyle/>
          <a:p>
            <a:r>
              <a:rPr lang="en-US" dirty="0"/>
              <a:t>Cost,  although can sometimes be offset </a:t>
            </a:r>
          </a:p>
          <a:p>
            <a:pPr lvl="1"/>
            <a:r>
              <a:rPr lang="en-US" dirty="0"/>
              <a:t>Institutional travel awards</a:t>
            </a:r>
          </a:p>
          <a:p>
            <a:pPr lvl="1"/>
            <a:r>
              <a:rPr lang="en-US" dirty="0"/>
              <a:t>Awards made by professional organizations</a:t>
            </a:r>
          </a:p>
          <a:p>
            <a:pPr lvl="2"/>
            <a:r>
              <a:rPr lang="en-US" dirty="0"/>
              <a:t>SMEP award for students from under-represented groups: https://smep.org/resources/underrepresented-fellowships</a:t>
            </a:r>
          </a:p>
          <a:p>
            <a:pPr lvl="1"/>
            <a:r>
              <a:rPr lang="en-US" dirty="0"/>
              <a:t>Write into grants (e.g., K and R awards)</a:t>
            </a:r>
          </a:p>
          <a:p>
            <a:r>
              <a:rPr lang="en-US" dirty="0"/>
              <a:t>Travel</a:t>
            </a:r>
          </a:p>
          <a:p>
            <a:pPr lvl="1"/>
            <a:r>
              <a:rPr lang="en-US" dirty="0"/>
              <a:t>Can avoid if do online workshop, but remote participation less engaging and effective (in our opinion)</a:t>
            </a:r>
          </a:p>
          <a:p>
            <a:r>
              <a:rPr lang="en-US" dirty="0"/>
              <a:t>Assignments/feedback often limited</a:t>
            </a:r>
          </a:p>
          <a:p>
            <a:pPr lvl="1"/>
            <a:r>
              <a:rPr lang="en-US" dirty="0"/>
              <a:t>But may be able to obtain individualized consulting on your specific project while in attendance</a:t>
            </a:r>
          </a:p>
          <a:p>
            <a:endParaRPr lang="en-US" dirty="0"/>
          </a:p>
        </p:txBody>
      </p:sp>
    </p:spTree>
    <p:extLst>
      <p:ext uri="{BB962C8B-B14F-4D97-AF65-F5344CB8AC3E}">
        <p14:creationId xmlns:p14="http://schemas.microsoft.com/office/powerpoint/2010/main" val="36922228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Options</a:t>
            </a:r>
          </a:p>
        </p:txBody>
      </p:sp>
      <p:sp>
        <p:nvSpPr>
          <p:cNvPr id="3" name="Content Placeholder 2"/>
          <p:cNvSpPr>
            <a:spLocks noGrp="1"/>
          </p:cNvSpPr>
          <p:nvPr>
            <p:ph sz="quarter" idx="1"/>
          </p:nvPr>
        </p:nvSpPr>
        <p:spPr/>
        <p:txBody>
          <a:bodyPr/>
          <a:lstStyle/>
          <a:p>
            <a:r>
              <a:rPr lang="en-US" dirty="0"/>
              <a:t>Training options range in level of formality and scaffolding</a:t>
            </a:r>
          </a:p>
        </p:txBody>
      </p:sp>
      <p:sp>
        <p:nvSpPr>
          <p:cNvPr id="4" name="Rectangle 3"/>
          <p:cNvSpPr/>
          <p:nvPr/>
        </p:nvSpPr>
        <p:spPr>
          <a:xfrm>
            <a:off x="4419297" y="1884947"/>
            <a:ext cx="305406" cy="3903080"/>
          </a:xfrm>
          <a:prstGeom prst="rect">
            <a:avLst/>
          </a:prstGeom>
          <a:gradFill flip="none" rotWithShape="1">
            <a:gsLst>
              <a:gs pos="0">
                <a:schemeClr val="bg1"/>
              </a:gs>
              <a:gs pos="61000">
                <a:schemeClr val="accent1">
                  <a:lumMod val="51000"/>
                  <a:lumOff val="49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28673" y="1884947"/>
            <a:ext cx="2973571" cy="369332"/>
          </a:xfrm>
          <a:prstGeom prst="rect">
            <a:avLst/>
          </a:prstGeom>
          <a:noFill/>
        </p:spPr>
        <p:txBody>
          <a:bodyPr wrap="none" rtlCol="0">
            <a:spAutoFit/>
          </a:bodyPr>
          <a:lstStyle/>
          <a:p>
            <a:r>
              <a:rPr lang="en-US" sz="1800" dirty="0">
                <a:solidFill>
                  <a:schemeClr val="tx2">
                    <a:lumMod val="60000"/>
                    <a:lumOff val="40000"/>
                  </a:schemeClr>
                </a:solidFill>
                <a:latin typeface="+mn-lt"/>
              </a:rPr>
              <a:t>Formal in-person coursework</a:t>
            </a:r>
          </a:p>
        </p:txBody>
      </p:sp>
      <p:sp>
        <p:nvSpPr>
          <p:cNvPr id="10" name="TextBox 9"/>
          <p:cNvSpPr txBox="1"/>
          <p:nvPr/>
        </p:nvSpPr>
        <p:spPr>
          <a:xfrm>
            <a:off x="4828673" y="2540342"/>
            <a:ext cx="1266822" cy="369332"/>
          </a:xfrm>
          <a:prstGeom prst="rect">
            <a:avLst/>
          </a:prstGeom>
          <a:noFill/>
        </p:spPr>
        <p:txBody>
          <a:bodyPr wrap="none" rtlCol="0">
            <a:spAutoFit/>
          </a:bodyPr>
          <a:lstStyle/>
          <a:p>
            <a:r>
              <a:rPr lang="en-US" sz="1800" dirty="0">
                <a:solidFill>
                  <a:schemeClr val="tx2">
                    <a:lumMod val="60000"/>
                    <a:lumOff val="40000"/>
                  </a:schemeClr>
                </a:solidFill>
                <a:latin typeface="+mn-lt"/>
              </a:rPr>
              <a:t>Workshops</a:t>
            </a:r>
          </a:p>
        </p:txBody>
      </p:sp>
      <p:sp>
        <p:nvSpPr>
          <p:cNvPr id="9" name="TextBox 8"/>
          <p:cNvSpPr txBox="1"/>
          <p:nvPr/>
        </p:nvSpPr>
        <p:spPr>
          <a:xfrm>
            <a:off x="2334159" y="2401842"/>
            <a:ext cx="1604927" cy="646331"/>
          </a:xfrm>
          <a:prstGeom prst="rect">
            <a:avLst/>
          </a:prstGeom>
          <a:noFill/>
        </p:spPr>
        <p:txBody>
          <a:bodyPr wrap="none" rtlCol="0">
            <a:spAutoFit/>
          </a:bodyPr>
          <a:lstStyle/>
          <a:p>
            <a:r>
              <a:rPr lang="en-US" sz="1800" dirty="0">
                <a:latin typeface="+mn-lt"/>
              </a:rPr>
              <a:t>Online courses</a:t>
            </a:r>
          </a:p>
          <a:p>
            <a:pPr algn="ctr"/>
            <a:r>
              <a:rPr lang="en-US" sz="1800" dirty="0">
                <a:latin typeface="+mn-lt"/>
              </a:rPr>
              <a:t>(variable)</a:t>
            </a:r>
          </a:p>
        </p:txBody>
      </p:sp>
      <p:sp>
        <p:nvSpPr>
          <p:cNvPr id="8" name="Left Brace 7"/>
          <p:cNvSpPr/>
          <p:nvPr/>
        </p:nvSpPr>
        <p:spPr>
          <a:xfrm>
            <a:off x="3991071" y="2069613"/>
            <a:ext cx="190404" cy="1378437"/>
          </a:xfrm>
          <a:prstGeom prst="leftBrac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894891" y="5813030"/>
            <a:ext cx="1354217" cy="369332"/>
          </a:xfrm>
          <a:prstGeom prst="rect">
            <a:avLst/>
          </a:prstGeom>
          <a:noFill/>
        </p:spPr>
        <p:txBody>
          <a:bodyPr wrap="none" rtlCol="0">
            <a:spAutoFit/>
          </a:bodyPr>
          <a:lstStyle/>
          <a:p>
            <a:r>
              <a:rPr lang="en-US" sz="1800" b="1" dirty="0">
                <a:latin typeface="+mn-lt"/>
              </a:rPr>
              <a:t>Scaffolding</a:t>
            </a:r>
          </a:p>
        </p:txBody>
      </p:sp>
    </p:spTree>
    <p:extLst>
      <p:ext uri="{BB962C8B-B14F-4D97-AF65-F5344CB8AC3E}">
        <p14:creationId xmlns:p14="http://schemas.microsoft.com/office/powerpoint/2010/main" val="2233311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Online Courses</a:t>
            </a:r>
          </a:p>
        </p:txBody>
      </p:sp>
      <p:sp>
        <p:nvSpPr>
          <p:cNvPr id="3" name="Content Placeholder 2"/>
          <p:cNvSpPr>
            <a:spLocks noGrp="1"/>
          </p:cNvSpPr>
          <p:nvPr>
            <p:ph sz="quarter" idx="1"/>
          </p:nvPr>
        </p:nvSpPr>
        <p:spPr/>
        <p:txBody>
          <a:bodyPr/>
          <a:lstStyle/>
          <a:p>
            <a:r>
              <a:rPr lang="en-US" dirty="0"/>
              <a:t>Often low cost or free</a:t>
            </a:r>
          </a:p>
          <a:p>
            <a:r>
              <a:rPr lang="en-US" dirty="0"/>
              <a:t>Can do whenever you want and in as much depth as you like</a:t>
            </a:r>
          </a:p>
          <a:p>
            <a:endParaRPr lang="en-US" dirty="0"/>
          </a:p>
        </p:txBody>
      </p:sp>
    </p:spTree>
    <p:extLst>
      <p:ext uri="{BB962C8B-B14F-4D97-AF65-F5344CB8AC3E}">
        <p14:creationId xmlns:p14="http://schemas.microsoft.com/office/powerpoint/2010/main" val="29943277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280987" y="0"/>
            <a:ext cx="8582025" cy="6839810"/>
          </a:xfrm>
          <a:prstGeom prst="rect">
            <a:avLst/>
          </a:prstGeom>
        </p:spPr>
      </p:pic>
    </p:spTree>
    <p:extLst>
      <p:ext uri="{BB962C8B-B14F-4D97-AF65-F5344CB8AC3E}">
        <p14:creationId xmlns:p14="http://schemas.microsoft.com/office/powerpoint/2010/main" val="35863466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609600" y="1343025"/>
            <a:ext cx="822960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3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0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18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Can be hard to find</a:t>
            </a:r>
          </a:p>
          <a:p>
            <a:endParaRPr lang="en-US" dirty="0"/>
          </a:p>
          <a:p>
            <a:endParaRPr lang="en-US" dirty="0"/>
          </a:p>
        </p:txBody>
      </p:sp>
      <p:sp>
        <p:nvSpPr>
          <p:cNvPr id="2" name="Title 1"/>
          <p:cNvSpPr>
            <a:spLocks noGrp="1"/>
          </p:cNvSpPr>
          <p:nvPr>
            <p:ph type="title"/>
          </p:nvPr>
        </p:nvSpPr>
        <p:spPr/>
        <p:txBody>
          <a:bodyPr/>
          <a:lstStyle/>
          <a:p>
            <a:r>
              <a:rPr lang="en-US" dirty="0"/>
              <a:t>Disadvantages of Online Courses</a:t>
            </a:r>
          </a:p>
        </p:txBody>
      </p:sp>
      <p:pic>
        <p:nvPicPr>
          <p:cNvPr id="4" name="Picture 3"/>
          <p:cNvPicPr>
            <a:picLocks noChangeAspect="1"/>
          </p:cNvPicPr>
          <p:nvPr/>
        </p:nvPicPr>
        <p:blipFill>
          <a:blip r:embed="rId2"/>
          <a:stretch>
            <a:fillRect/>
          </a:stretch>
        </p:blipFill>
        <p:spPr>
          <a:xfrm>
            <a:off x="2472395" y="1956940"/>
            <a:ext cx="5624058" cy="4323845"/>
          </a:xfrm>
          <a:prstGeom prst="rect">
            <a:avLst/>
          </a:prstGeom>
        </p:spPr>
      </p:pic>
      <p:sp>
        <p:nvSpPr>
          <p:cNvPr id="3" name="Content Placeholder 2"/>
          <p:cNvSpPr>
            <a:spLocks noGrp="1"/>
          </p:cNvSpPr>
          <p:nvPr>
            <p:ph sz="quarter" idx="1"/>
          </p:nvPr>
        </p:nvSpPr>
        <p:spPr>
          <a:xfrm>
            <a:off x="609600" y="1794762"/>
            <a:ext cx="8229600" cy="4533900"/>
          </a:xfrm>
          <a:solidFill>
            <a:schemeClr val="bg1"/>
          </a:solidFill>
        </p:spPr>
        <p:txBody>
          <a:bodyPr/>
          <a:lstStyle/>
          <a:p>
            <a:r>
              <a:rPr lang="en-US" dirty="0"/>
              <a:t>Little/no contact with instructors</a:t>
            </a:r>
          </a:p>
          <a:p>
            <a:r>
              <a:rPr lang="en-US" dirty="0"/>
              <a:t>Requires a lot of self-discipline</a:t>
            </a:r>
          </a:p>
          <a:p>
            <a:pPr marL="0" indent="0">
              <a:buNone/>
            </a:pPr>
            <a:endParaRPr lang="en-US" dirty="0"/>
          </a:p>
        </p:txBody>
      </p:sp>
    </p:spTree>
    <p:extLst>
      <p:ext uri="{BB962C8B-B14F-4D97-AF65-F5344CB8AC3E}">
        <p14:creationId xmlns:p14="http://schemas.microsoft.com/office/powerpoint/2010/main" val="28448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Options</a:t>
            </a:r>
          </a:p>
        </p:txBody>
      </p:sp>
      <p:sp>
        <p:nvSpPr>
          <p:cNvPr id="3" name="Content Placeholder 2"/>
          <p:cNvSpPr>
            <a:spLocks noGrp="1"/>
          </p:cNvSpPr>
          <p:nvPr>
            <p:ph sz="quarter" idx="1"/>
          </p:nvPr>
        </p:nvSpPr>
        <p:spPr/>
        <p:txBody>
          <a:bodyPr/>
          <a:lstStyle/>
          <a:p>
            <a:r>
              <a:rPr lang="en-US" dirty="0"/>
              <a:t>Training options range in level of formality and scaffolding</a:t>
            </a:r>
          </a:p>
        </p:txBody>
      </p:sp>
      <p:sp>
        <p:nvSpPr>
          <p:cNvPr id="4" name="Rectangle 3"/>
          <p:cNvSpPr/>
          <p:nvPr/>
        </p:nvSpPr>
        <p:spPr>
          <a:xfrm>
            <a:off x="4419297" y="1884947"/>
            <a:ext cx="305406" cy="3903080"/>
          </a:xfrm>
          <a:prstGeom prst="rect">
            <a:avLst/>
          </a:prstGeom>
          <a:gradFill flip="none" rotWithShape="1">
            <a:gsLst>
              <a:gs pos="0">
                <a:schemeClr val="bg1"/>
              </a:gs>
              <a:gs pos="61000">
                <a:schemeClr val="accent1">
                  <a:lumMod val="51000"/>
                  <a:lumOff val="49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28673" y="1884947"/>
            <a:ext cx="2973571" cy="369332"/>
          </a:xfrm>
          <a:prstGeom prst="rect">
            <a:avLst/>
          </a:prstGeom>
          <a:noFill/>
        </p:spPr>
        <p:txBody>
          <a:bodyPr wrap="none" rtlCol="0">
            <a:spAutoFit/>
          </a:bodyPr>
          <a:lstStyle/>
          <a:p>
            <a:r>
              <a:rPr lang="en-US" sz="1800" dirty="0">
                <a:solidFill>
                  <a:schemeClr val="tx2">
                    <a:lumMod val="60000"/>
                    <a:lumOff val="40000"/>
                  </a:schemeClr>
                </a:solidFill>
                <a:latin typeface="+mn-lt"/>
              </a:rPr>
              <a:t>Formal in-person coursework</a:t>
            </a:r>
          </a:p>
        </p:txBody>
      </p:sp>
      <p:sp>
        <p:nvSpPr>
          <p:cNvPr id="10" name="TextBox 9"/>
          <p:cNvSpPr txBox="1"/>
          <p:nvPr/>
        </p:nvSpPr>
        <p:spPr>
          <a:xfrm>
            <a:off x="4828673" y="2540342"/>
            <a:ext cx="1266822" cy="369332"/>
          </a:xfrm>
          <a:prstGeom prst="rect">
            <a:avLst/>
          </a:prstGeom>
          <a:noFill/>
        </p:spPr>
        <p:txBody>
          <a:bodyPr wrap="none" rtlCol="0">
            <a:spAutoFit/>
          </a:bodyPr>
          <a:lstStyle/>
          <a:p>
            <a:r>
              <a:rPr lang="en-US" sz="1800" dirty="0">
                <a:solidFill>
                  <a:schemeClr val="tx2">
                    <a:lumMod val="60000"/>
                    <a:lumOff val="40000"/>
                  </a:schemeClr>
                </a:solidFill>
                <a:latin typeface="+mn-lt"/>
              </a:rPr>
              <a:t>Workshops</a:t>
            </a:r>
          </a:p>
        </p:txBody>
      </p:sp>
      <p:sp>
        <p:nvSpPr>
          <p:cNvPr id="9" name="TextBox 8"/>
          <p:cNvSpPr txBox="1"/>
          <p:nvPr/>
        </p:nvSpPr>
        <p:spPr>
          <a:xfrm>
            <a:off x="2576548" y="2401842"/>
            <a:ext cx="1604927" cy="646331"/>
          </a:xfrm>
          <a:prstGeom prst="rect">
            <a:avLst/>
          </a:prstGeom>
          <a:noFill/>
        </p:spPr>
        <p:txBody>
          <a:bodyPr wrap="none" rtlCol="0">
            <a:spAutoFit/>
          </a:bodyPr>
          <a:lstStyle/>
          <a:p>
            <a:r>
              <a:rPr lang="en-US" sz="1800" dirty="0">
                <a:solidFill>
                  <a:schemeClr val="tx2">
                    <a:lumMod val="60000"/>
                    <a:lumOff val="40000"/>
                  </a:schemeClr>
                </a:solidFill>
                <a:latin typeface="+mn-lt"/>
              </a:rPr>
              <a:t>Online courses</a:t>
            </a:r>
          </a:p>
          <a:p>
            <a:pPr algn="ctr"/>
            <a:r>
              <a:rPr lang="en-US" sz="1800" dirty="0">
                <a:solidFill>
                  <a:schemeClr val="tx2">
                    <a:lumMod val="60000"/>
                    <a:lumOff val="40000"/>
                  </a:schemeClr>
                </a:solidFill>
                <a:latin typeface="+mn-lt"/>
              </a:rPr>
              <a:t>(variable)</a:t>
            </a:r>
          </a:p>
        </p:txBody>
      </p:sp>
      <p:sp>
        <p:nvSpPr>
          <p:cNvPr id="12" name="TextBox 11"/>
          <p:cNvSpPr txBox="1"/>
          <p:nvPr/>
        </p:nvSpPr>
        <p:spPr>
          <a:xfrm>
            <a:off x="4828673" y="3688080"/>
            <a:ext cx="1710725" cy="646331"/>
          </a:xfrm>
          <a:prstGeom prst="rect">
            <a:avLst/>
          </a:prstGeom>
          <a:noFill/>
        </p:spPr>
        <p:txBody>
          <a:bodyPr wrap="none" rtlCol="0">
            <a:spAutoFit/>
          </a:bodyPr>
          <a:lstStyle/>
          <a:p>
            <a:r>
              <a:rPr lang="en-US" sz="1800" dirty="0">
                <a:latin typeface="+mn-lt"/>
              </a:rPr>
              <a:t>Online tutorials</a:t>
            </a:r>
          </a:p>
          <a:p>
            <a:pPr algn="ctr"/>
            <a:r>
              <a:rPr lang="en-US" sz="1800" dirty="0">
                <a:latin typeface="+mn-lt"/>
              </a:rPr>
              <a:t>(variable)</a:t>
            </a:r>
          </a:p>
        </p:txBody>
      </p:sp>
      <p:sp>
        <p:nvSpPr>
          <p:cNvPr id="13" name="TextBox 12"/>
          <p:cNvSpPr txBox="1"/>
          <p:nvPr/>
        </p:nvSpPr>
        <p:spPr>
          <a:xfrm>
            <a:off x="3894891" y="5813030"/>
            <a:ext cx="1354217" cy="369332"/>
          </a:xfrm>
          <a:prstGeom prst="rect">
            <a:avLst/>
          </a:prstGeom>
          <a:noFill/>
        </p:spPr>
        <p:txBody>
          <a:bodyPr wrap="none" rtlCol="0">
            <a:spAutoFit/>
          </a:bodyPr>
          <a:lstStyle/>
          <a:p>
            <a:r>
              <a:rPr lang="en-US" sz="1800" b="1" dirty="0">
                <a:latin typeface="+mn-lt"/>
              </a:rPr>
              <a:t>Scaffolding</a:t>
            </a:r>
          </a:p>
        </p:txBody>
      </p:sp>
    </p:spTree>
    <p:extLst>
      <p:ext uri="{BB962C8B-B14F-4D97-AF65-F5344CB8AC3E}">
        <p14:creationId xmlns:p14="http://schemas.microsoft.com/office/powerpoint/2010/main" val="42504101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Online Tutorials</a:t>
            </a:r>
          </a:p>
        </p:txBody>
      </p:sp>
      <p:sp>
        <p:nvSpPr>
          <p:cNvPr id="3" name="Content Placeholder 2"/>
          <p:cNvSpPr>
            <a:spLocks noGrp="1"/>
          </p:cNvSpPr>
          <p:nvPr>
            <p:ph sz="quarter" idx="1"/>
          </p:nvPr>
        </p:nvSpPr>
        <p:spPr/>
        <p:txBody>
          <a:bodyPr/>
          <a:lstStyle/>
          <a:p>
            <a:r>
              <a:rPr lang="en-US" dirty="0"/>
              <a:t>To the point</a:t>
            </a:r>
          </a:p>
          <a:p>
            <a:pPr lvl="1"/>
            <a:r>
              <a:rPr lang="en-US" dirty="0"/>
              <a:t>15-minute YouTube video tells you exactly what you needed to know</a:t>
            </a:r>
          </a:p>
          <a:p>
            <a:r>
              <a:rPr lang="en-US" dirty="0"/>
              <a:t>Can do whenever you want</a:t>
            </a:r>
          </a:p>
          <a:p>
            <a:r>
              <a:rPr lang="en-US" dirty="0"/>
              <a:t>May be able to find multiple tutorials on the same topic</a:t>
            </a:r>
          </a:p>
          <a:p>
            <a:pPr lvl="1"/>
            <a:r>
              <a:rPr lang="en-US" dirty="0"/>
              <a:t>Obtain diversity of perspectives, see taught different ways</a:t>
            </a:r>
          </a:p>
          <a:p>
            <a:endParaRPr lang="en-US" dirty="0"/>
          </a:p>
        </p:txBody>
      </p:sp>
    </p:spTree>
    <p:extLst>
      <p:ext uri="{BB962C8B-B14F-4D97-AF65-F5344CB8AC3E}">
        <p14:creationId xmlns:p14="http://schemas.microsoft.com/office/powerpoint/2010/main" val="33226252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47651"/>
            <a:ext cx="9139319" cy="6305550"/>
          </a:xfrm>
          <a:prstGeom prst="rect">
            <a:avLst/>
          </a:prstGeom>
        </p:spPr>
      </p:pic>
    </p:spTree>
    <p:extLst>
      <p:ext uri="{BB962C8B-B14F-4D97-AF65-F5344CB8AC3E}">
        <p14:creationId xmlns:p14="http://schemas.microsoft.com/office/powerpoint/2010/main" val="355948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Analysis</a:t>
            </a:r>
          </a:p>
        </p:txBody>
      </p:sp>
      <p:sp>
        <p:nvSpPr>
          <p:cNvPr id="3" name="Content Placeholder 2"/>
          <p:cNvSpPr>
            <a:spLocks noGrp="1"/>
          </p:cNvSpPr>
          <p:nvPr>
            <p:ph sz="quarter" idx="1"/>
          </p:nvPr>
        </p:nvSpPr>
        <p:spPr/>
        <p:txBody>
          <a:bodyPr/>
          <a:lstStyle/>
          <a:p>
            <a:r>
              <a:rPr lang="en-US" dirty="0"/>
              <a:t>Time to event data is best analyzed using survival analysis</a:t>
            </a:r>
          </a:p>
          <a:p>
            <a:pPr lvl="1"/>
            <a:r>
              <a:rPr lang="en-US" dirty="0"/>
              <a:t>a.k.a. hazard models, event history analysis, life table analysis</a:t>
            </a:r>
          </a:p>
          <a:p>
            <a:r>
              <a:rPr lang="en-US" dirty="0"/>
              <a:t>Two flavors</a:t>
            </a:r>
          </a:p>
          <a:p>
            <a:pPr lvl="1"/>
            <a:r>
              <a:rPr lang="en-US" dirty="0"/>
              <a:t>Continuous time survival analysis: </a:t>
            </a:r>
          </a:p>
          <a:p>
            <a:pPr lvl="2"/>
            <a:r>
              <a:rPr lang="en-US" dirty="0"/>
              <a:t>Event times are measured in continuous time, such that the timing of the event is known with high precision (e.g., seconds or days) and it is uncommon for events to occur at exactly the same time for any two people.</a:t>
            </a:r>
          </a:p>
          <a:p>
            <a:pPr lvl="1"/>
            <a:r>
              <a:rPr lang="en-US" dirty="0"/>
              <a:t>Discrete time survival analysis:</a:t>
            </a:r>
          </a:p>
          <a:p>
            <a:pPr lvl="2"/>
            <a:r>
              <a:rPr lang="en-US" dirty="0"/>
              <a:t>Event times are measured on discrete time, that is, the timing of the event is measured coarsely (e.g., months or years), and it is common for events to occur at the same time for multiple people.</a:t>
            </a:r>
          </a:p>
        </p:txBody>
      </p:sp>
      <p:sp>
        <p:nvSpPr>
          <p:cNvPr id="4" name="TextBox 3"/>
          <p:cNvSpPr txBox="1"/>
          <p:nvPr/>
        </p:nvSpPr>
        <p:spPr>
          <a:xfrm>
            <a:off x="3396411" y="6382641"/>
            <a:ext cx="5490990" cy="338554"/>
          </a:xfrm>
          <a:prstGeom prst="rect">
            <a:avLst/>
          </a:prstGeom>
          <a:noFill/>
        </p:spPr>
        <p:txBody>
          <a:bodyPr wrap="none" rtlCol="0">
            <a:spAutoFit/>
          </a:bodyPr>
          <a:lstStyle/>
          <a:p>
            <a:r>
              <a:rPr lang="en-US" sz="1600" dirty="0"/>
              <a:t>Allison (2010); Lee &amp; Wang (2003); Singer &amp; Willett (2003)</a:t>
            </a:r>
          </a:p>
        </p:txBody>
      </p:sp>
    </p:spTree>
    <p:extLst>
      <p:ext uri="{BB962C8B-B14F-4D97-AF65-F5344CB8AC3E}">
        <p14:creationId xmlns:p14="http://schemas.microsoft.com/office/powerpoint/2010/main" val="41562929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Online Tutorials</a:t>
            </a:r>
          </a:p>
        </p:txBody>
      </p:sp>
      <p:sp>
        <p:nvSpPr>
          <p:cNvPr id="3" name="Content Placeholder 2"/>
          <p:cNvSpPr>
            <a:spLocks noGrp="1"/>
          </p:cNvSpPr>
          <p:nvPr>
            <p:ph sz="quarter" idx="1"/>
          </p:nvPr>
        </p:nvSpPr>
        <p:spPr/>
        <p:txBody>
          <a:bodyPr/>
          <a:lstStyle/>
          <a:p>
            <a:r>
              <a:rPr lang="en-US" dirty="0"/>
              <a:t>Coverage typically less in depth</a:t>
            </a:r>
          </a:p>
          <a:p>
            <a:r>
              <a:rPr lang="en-US" dirty="0"/>
              <a:t>Little or no contact with instructors</a:t>
            </a:r>
          </a:p>
          <a:p>
            <a:r>
              <a:rPr lang="en-US" dirty="0"/>
              <a:t>Often no assignments or opportunities for feedback on application of models</a:t>
            </a:r>
          </a:p>
          <a:p>
            <a:r>
              <a:rPr lang="en-US" dirty="0"/>
              <a:t>May focus on concepts or may focus on implementation but often not both</a:t>
            </a:r>
          </a:p>
          <a:p>
            <a:pPr marL="0" indent="0">
              <a:buNone/>
            </a:pPr>
            <a:endParaRPr lang="en-US" dirty="0"/>
          </a:p>
        </p:txBody>
      </p:sp>
    </p:spTree>
    <p:extLst>
      <p:ext uri="{BB962C8B-B14F-4D97-AF65-F5344CB8AC3E}">
        <p14:creationId xmlns:p14="http://schemas.microsoft.com/office/powerpoint/2010/main" val="17242023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Options</a:t>
            </a:r>
          </a:p>
        </p:txBody>
      </p:sp>
      <p:sp>
        <p:nvSpPr>
          <p:cNvPr id="3" name="Content Placeholder 2"/>
          <p:cNvSpPr>
            <a:spLocks noGrp="1"/>
          </p:cNvSpPr>
          <p:nvPr>
            <p:ph sz="quarter" idx="1"/>
          </p:nvPr>
        </p:nvSpPr>
        <p:spPr/>
        <p:txBody>
          <a:bodyPr/>
          <a:lstStyle/>
          <a:p>
            <a:r>
              <a:rPr lang="en-US" dirty="0"/>
              <a:t>Training options range in level of formality and scaffolding</a:t>
            </a:r>
          </a:p>
        </p:txBody>
      </p:sp>
      <p:grpSp>
        <p:nvGrpSpPr>
          <p:cNvPr id="7" name="Group 6"/>
          <p:cNvGrpSpPr/>
          <p:nvPr/>
        </p:nvGrpSpPr>
        <p:grpSpPr>
          <a:xfrm>
            <a:off x="3894891" y="1884947"/>
            <a:ext cx="1354217" cy="4297415"/>
            <a:chOff x="3829576" y="2398295"/>
            <a:chExt cx="1354217" cy="3790064"/>
          </a:xfrm>
        </p:grpSpPr>
        <p:sp>
          <p:nvSpPr>
            <p:cNvPr id="4" name="Rectangle 3"/>
            <p:cNvSpPr/>
            <p:nvPr/>
          </p:nvSpPr>
          <p:spPr>
            <a:xfrm>
              <a:off x="4353982" y="2398295"/>
              <a:ext cx="305406" cy="3442284"/>
            </a:xfrm>
            <a:prstGeom prst="rect">
              <a:avLst/>
            </a:prstGeom>
            <a:gradFill flip="none" rotWithShape="1">
              <a:gsLst>
                <a:gs pos="0">
                  <a:schemeClr val="bg1"/>
                </a:gs>
                <a:gs pos="61000">
                  <a:schemeClr val="accent1">
                    <a:lumMod val="51000"/>
                    <a:lumOff val="49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29576" y="5862630"/>
              <a:ext cx="1354217" cy="325729"/>
            </a:xfrm>
            <a:prstGeom prst="rect">
              <a:avLst/>
            </a:prstGeom>
            <a:noFill/>
          </p:spPr>
          <p:txBody>
            <a:bodyPr wrap="none" rtlCol="0">
              <a:spAutoFit/>
            </a:bodyPr>
            <a:lstStyle/>
            <a:p>
              <a:r>
                <a:rPr lang="en-US" sz="1800" b="1" dirty="0">
                  <a:latin typeface="+mn-lt"/>
                </a:rPr>
                <a:t>Scaffolding</a:t>
              </a:r>
            </a:p>
          </p:txBody>
        </p:sp>
      </p:grpSp>
      <p:sp>
        <p:nvSpPr>
          <p:cNvPr id="6" name="TextBox 5"/>
          <p:cNvSpPr txBox="1"/>
          <p:nvPr/>
        </p:nvSpPr>
        <p:spPr>
          <a:xfrm>
            <a:off x="4828673" y="1884947"/>
            <a:ext cx="2973571" cy="369332"/>
          </a:xfrm>
          <a:prstGeom prst="rect">
            <a:avLst/>
          </a:prstGeom>
          <a:noFill/>
        </p:spPr>
        <p:txBody>
          <a:bodyPr wrap="none" rtlCol="0">
            <a:spAutoFit/>
          </a:bodyPr>
          <a:lstStyle/>
          <a:p>
            <a:r>
              <a:rPr lang="en-US" sz="1800" dirty="0">
                <a:solidFill>
                  <a:schemeClr val="tx2">
                    <a:lumMod val="60000"/>
                    <a:lumOff val="40000"/>
                  </a:schemeClr>
                </a:solidFill>
                <a:latin typeface="+mn-lt"/>
              </a:rPr>
              <a:t>Formal in-person coursework</a:t>
            </a:r>
          </a:p>
        </p:txBody>
      </p:sp>
      <p:sp>
        <p:nvSpPr>
          <p:cNvPr id="10" name="TextBox 9"/>
          <p:cNvSpPr txBox="1"/>
          <p:nvPr/>
        </p:nvSpPr>
        <p:spPr>
          <a:xfrm>
            <a:off x="4828673" y="2540342"/>
            <a:ext cx="1266822" cy="369332"/>
          </a:xfrm>
          <a:prstGeom prst="rect">
            <a:avLst/>
          </a:prstGeom>
          <a:noFill/>
        </p:spPr>
        <p:txBody>
          <a:bodyPr wrap="none" rtlCol="0">
            <a:spAutoFit/>
          </a:bodyPr>
          <a:lstStyle/>
          <a:p>
            <a:r>
              <a:rPr lang="en-US" sz="1800" dirty="0">
                <a:solidFill>
                  <a:schemeClr val="tx2">
                    <a:lumMod val="60000"/>
                    <a:lumOff val="40000"/>
                  </a:schemeClr>
                </a:solidFill>
                <a:latin typeface="+mn-lt"/>
              </a:rPr>
              <a:t>Workshops</a:t>
            </a:r>
          </a:p>
        </p:txBody>
      </p:sp>
      <p:sp>
        <p:nvSpPr>
          <p:cNvPr id="9" name="TextBox 8"/>
          <p:cNvSpPr txBox="1"/>
          <p:nvPr/>
        </p:nvSpPr>
        <p:spPr>
          <a:xfrm>
            <a:off x="2576548" y="2401842"/>
            <a:ext cx="1604927" cy="646331"/>
          </a:xfrm>
          <a:prstGeom prst="rect">
            <a:avLst/>
          </a:prstGeom>
          <a:noFill/>
        </p:spPr>
        <p:txBody>
          <a:bodyPr wrap="none" rtlCol="0">
            <a:spAutoFit/>
          </a:bodyPr>
          <a:lstStyle/>
          <a:p>
            <a:r>
              <a:rPr lang="en-US" sz="1800" dirty="0">
                <a:solidFill>
                  <a:schemeClr val="tx2">
                    <a:lumMod val="60000"/>
                    <a:lumOff val="40000"/>
                  </a:schemeClr>
                </a:solidFill>
                <a:latin typeface="+mn-lt"/>
              </a:rPr>
              <a:t>Online courses</a:t>
            </a:r>
          </a:p>
          <a:p>
            <a:pPr algn="ctr"/>
            <a:r>
              <a:rPr lang="en-US" sz="1800" dirty="0">
                <a:solidFill>
                  <a:schemeClr val="tx2">
                    <a:lumMod val="60000"/>
                    <a:lumOff val="40000"/>
                  </a:schemeClr>
                </a:solidFill>
                <a:latin typeface="+mn-lt"/>
              </a:rPr>
              <a:t>(variable)</a:t>
            </a:r>
          </a:p>
        </p:txBody>
      </p:sp>
      <p:sp>
        <p:nvSpPr>
          <p:cNvPr id="12" name="TextBox 11"/>
          <p:cNvSpPr txBox="1"/>
          <p:nvPr/>
        </p:nvSpPr>
        <p:spPr>
          <a:xfrm>
            <a:off x="4875793" y="3688080"/>
            <a:ext cx="1710725" cy="646331"/>
          </a:xfrm>
          <a:prstGeom prst="rect">
            <a:avLst/>
          </a:prstGeom>
          <a:noFill/>
        </p:spPr>
        <p:txBody>
          <a:bodyPr wrap="none" rtlCol="0">
            <a:spAutoFit/>
          </a:bodyPr>
          <a:lstStyle/>
          <a:p>
            <a:r>
              <a:rPr lang="en-US" sz="1800" dirty="0">
                <a:solidFill>
                  <a:schemeClr val="tx2">
                    <a:lumMod val="60000"/>
                    <a:lumOff val="40000"/>
                  </a:schemeClr>
                </a:solidFill>
                <a:latin typeface="+mn-lt"/>
              </a:rPr>
              <a:t>Online tutorials</a:t>
            </a:r>
          </a:p>
          <a:p>
            <a:pPr algn="ctr"/>
            <a:r>
              <a:rPr lang="en-US" sz="1800" dirty="0">
                <a:solidFill>
                  <a:schemeClr val="tx2">
                    <a:lumMod val="60000"/>
                    <a:lumOff val="40000"/>
                  </a:schemeClr>
                </a:solidFill>
                <a:latin typeface="+mn-lt"/>
              </a:rPr>
              <a:t>(variable)</a:t>
            </a:r>
          </a:p>
        </p:txBody>
      </p:sp>
      <p:sp>
        <p:nvSpPr>
          <p:cNvPr id="11" name="TextBox 10"/>
          <p:cNvSpPr txBox="1"/>
          <p:nvPr/>
        </p:nvSpPr>
        <p:spPr>
          <a:xfrm>
            <a:off x="3091112" y="4784959"/>
            <a:ext cx="1090363" cy="369332"/>
          </a:xfrm>
          <a:prstGeom prst="rect">
            <a:avLst/>
          </a:prstGeom>
          <a:noFill/>
        </p:spPr>
        <p:txBody>
          <a:bodyPr wrap="none" rtlCol="0">
            <a:spAutoFit/>
          </a:bodyPr>
          <a:lstStyle/>
          <a:p>
            <a:r>
              <a:rPr lang="en-US" sz="1800" dirty="0">
                <a:latin typeface="+mn-lt"/>
              </a:rPr>
              <a:t>Self Study</a:t>
            </a:r>
          </a:p>
        </p:txBody>
      </p:sp>
    </p:spTree>
    <p:extLst>
      <p:ext uri="{BB962C8B-B14F-4D97-AF65-F5344CB8AC3E}">
        <p14:creationId xmlns:p14="http://schemas.microsoft.com/office/powerpoint/2010/main" val="9103663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Study</a:t>
            </a:r>
          </a:p>
        </p:txBody>
      </p:sp>
      <p:sp>
        <p:nvSpPr>
          <p:cNvPr id="3" name="Content Placeholder 2"/>
          <p:cNvSpPr>
            <a:spLocks noGrp="1"/>
          </p:cNvSpPr>
          <p:nvPr>
            <p:ph sz="quarter" idx="1"/>
          </p:nvPr>
        </p:nvSpPr>
        <p:spPr/>
        <p:txBody>
          <a:bodyPr/>
          <a:lstStyle/>
          <a:p>
            <a:r>
              <a:rPr lang="en-US" dirty="0"/>
              <a:t>Can always read about techniques on your own</a:t>
            </a:r>
          </a:p>
          <a:p>
            <a:pPr lvl="1"/>
            <a:r>
              <a:rPr lang="en-US" dirty="0"/>
              <a:t>Textbooks</a:t>
            </a:r>
          </a:p>
          <a:p>
            <a:pPr lvl="1"/>
            <a:r>
              <a:rPr lang="en-US" dirty="0"/>
              <a:t>Tutorial articles</a:t>
            </a:r>
          </a:p>
          <a:p>
            <a:pPr lvl="1"/>
            <a:r>
              <a:rPr lang="en-US" dirty="0"/>
              <a:t>Applications in the research literature you might emulate</a:t>
            </a:r>
          </a:p>
          <a:p>
            <a:pPr lvl="1"/>
            <a:endParaRPr lang="en-US" dirty="0"/>
          </a:p>
        </p:txBody>
      </p:sp>
    </p:spTree>
    <p:extLst>
      <p:ext uri="{BB962C8B-B14F-4D97-AF65-F5344CB8AC3E}">
        <p14:creationId xmlns:p14="http://schemas.microsoft.com/office/powerpoint/2010/main" val="16572667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Self Study</a:t>
            </a:r>
          </a:p>
        </p:txBody>
      </p:sp>
      <p:sp>
        <p:nvSpPr>
          <p:cNvPr id="3" name="Content Placeholder 2"/>
          <p:cNvSpPr>
            <a:spLocks noGrp="1"/>
          </p:cNvSpPr>
          <p:nvPr>
            <p:ph sz="quarter" idx="1"/>
          </p:nvPr>
        </p:nvSpPr>
        <p:spPr/>
        <p:txBody>
          <a:bodyPr/>
          <a:lstStyle/>
          <a:p>
            <a:r>
              <a:rPr lang="en-US" dirty="0"/>
              <a:t>Do on your own time, to the extent you want</a:t>
            </a:r>
          </a:p>
          <a:p>
            <a:r>
              <a:rPr lang="en-US" dirty="0"/>
              <a:t>Resources generally low-cost</a:t>
            </a:r>
          </a:p>
          <a:p>
            <a:pPr lvl="1"/>
            <a:r>
              <a:rPr lang="en-US" dirty="0"/>
              <a:t>Can often obtain from university library</a:t>
            </a:r>
          </a:p>
          <a:p>
            <a:r>
              <a:rPr lang="en-US" dirty="0"/>
              <a:t>Pursue whatever topics interest you as you go</a:t>
            </a:r>
          </a:p>
          <a:p>
            <a:pPr lvl="1"/>
            <a:endParaRPr lang="en-US" dirty="0"/>
          </a:p>
        </p:txBody>
      </p:sp>
    </p:spTree>
    <p:extLst>
      <p:ext uri="{BB962C8B-B14F-4D97-AF65-F5344CB8AC3E}">
        <p14:creationId xmlns:p14="http://schemas.microsoft.com/office/powerpoint/2010/main" val="2565887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Independent Study</a:t>
            </a:r>
          </a:p>
        </p:txBody>
      </p:sp>
      <p:sp>
        <p:nvSpPr>
          <p:cNvPr id="3" name="Content Placeholder 2"/>
          <p:cNvSpPr>
            <a:spLocks noGrp="1"/>
          </p:cNvSpPr>
          <p:nvPr>
            <p:ph sz="quarter" idx="1"/>
          </p:nvPr>
        </p:nvSpPr>
        <p:spPr/>
        <p:txBody>
          <a:bodyPr/>
          <a:lstStyle/>
          <a:p>
            <a:r>
              <a:rPr lang="en-US" dirty="0"/>
              <a:t>Textbooks sometimes challenging to navigate on one’s own</a:t>
            </a:r>
          </a:p>
          <a:p>
            <a:r>
              <a:rPr lang="en-US" dirty="0"/>
              <a:t>Tutorial papers often focus on simplest cases</a:t>
            </a:r>
          </a:p>
          <a:p>
            <a:pPr lvl="1"/>
            <a:r>
              <a:rPr lang="en-US" dirty="0"/>
              <a:t>May not match your situation well</a:t>
            </a:r>
          </a:p>
          <a:p>
            <a:r>
              <a:rPr lang="en-US" dirty="0"/>
              <a:t>Application papers seldom tell you how to do it or what to watch out for</a:t>
            </a:r>
          </a:p>
          <a:p>
            <a:r>
              <a:rPr lang="en-US" dirty="0"/>
              <a:t>Little opportunity to seek clarification when confused</a:t>
            </a:r>
          </a:p>
          <a:p>
            <a:r>
              <a:rPr lang="en-US" dirty="0"/>
              <a:t>Requires much discipline to stick to it</a:t>
            </a:r>
          </a:p>
          <a:p>
            <a:pPr lvl="1"/>
            <a:endParaRPr lang="en-US" dirty="0"/>
          </a:p>
        </p:txBody>
      </p:sp>
    </p:spTree>
    <p:extLst>
      <p:ext uri="{BB962C8B-B14F-4D97-AF65-F5344CB8AC3E}">
        <p14:creationId xmlns:p14="http://schemas.microsoft.com/office/powerpoint/2010/main" val="17890882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Opinion</a:t>
            </a:r>
          </a:p>
        </p:txBody>
      </p:sp>
      <p:sp>
        <p:nvSpPr>
          <p:cNvPr id="3" name="Content Placeholder 2"/>
          <p:cNvSpPr>
            <a:spLocks noGrp="1"/>
          </p:cNvSpPr>
          <p:nvPr>
            <p:ph sz="quarter" idx="1"/>
          </p:nvPr>
        </p:nvSpPr>
        <p:spPr/>
        <p:txBody>
          <a:bodyPr/>
          <a:lstStyle/>
          <a:p>
            <a:r>
              <a:rPr lang="en-US" dirty="0"/>
              <a:t>An all-of-the-above strategy can be useful</a:t>
            </a:r>
          </a:p>
          <a:p>
            <a:r>
              <a:rPr lang="en-US" dirty="0"/>
              <a:t>Often a good idea to try to get a sense of what you want to learn from exploring low-cost resources</a:t>
            </a:r>
          </a:p>
          <a:p>
            <a:pPr lvl="1"/>
            <a:r>
              <a:rPr lang="en-US" dirty="0"/>
              <a:t>Articles, on-line tutorials/videos, pre-conference workshops</a:t>
            </a:r>
          </a:p>
          <a:p>
            <a:r>
              <a:rPr lang="en-US" dirty="0"/>
              <a:t>Then often useful to obtain more formal training</a:t>
            </a:r>
          </a:p>
          <a:p>
            <a:pPr lvl="1"/>
            <a:r>
              <a:rPr lang="en-US" dirty="0"/>
              <a:t>Coursework, workshops</a:t>
            </a:r>
          </a:p>
          <a:p>
            <a:pPr lvl="1"/>
            <a:r>
              <a:rPr lang="en-US" dirty="0"/>
              <a:t>Build confidence and skills</a:t>
            </a:r>
          </a:p>
          <a:p>
            <a:r>
              <a:rPr lang="en-US" dirty="0"/>
              <a:t>Can then engage in self-study activities as needed with greater confidence </a:t>
            </a:r>
          </a:p>
        </p:txBody>
      </p:sp>
    </p:spTree>
    <p:extLst>
      <p:ext uri="{BB962C8B-B14F-4D97-AF65-F5344CB8AC3E}">
        <p14:creationId xmlns:p14="http://schemas.microsoft.com/office/powerpoint/2010/main" val="991717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
          </p:nvPr>
        </p:nvSpPr>
        <p:spPr/>
        <p:txBody>
          <a:bodyPr/>
          <a:lstStyle/>
          <a:p>
            <a:r>
              <a:rPr lang="en-US" dirty="0"/>
              <a:t>There are many options for pursuing additional training in quantitative methods</a:t>
            </a:r>
          </a:p>
          <a:p>
            <a:pPr lvl="1"/>
            <a:r>
              <a:rPr lang="en-US" dirty="0"/>
              <a:t>Coursework, workshops, online classes and tutorials, textbooks and articles</a:t>
            </a:r>
          </a:p>
          <a:p>
            <a:r>
              <a:rPr lang="en-US" dirty="0"/>
              <a:t>These vary considerably in level of formality</a:t>
            </a:r>
          </a:p>
          <a:p>
            <a:r>
              <a:rPr lang="en-US" dirty="0"/>
              <a:t>Available resources within each category also vary considerably in quality</a:t>
            </a:r>
          </a:p>
          <a:p>
            <a:pPr lvl="1"/>
            <a:r>
              <a:rPr lang="en-US" dirty="0"/>
              <a:t>Ask around before investing time/money</a:t>
            </a:r>
          </a:p>
          <a:p>
            <a:endParaRPr lang="en-US" dirty="0"/>
          </a:p>
          <a:p>
            <a:pPr marL="0" indent="0" algn="ctr">
              <a:buNone/>
            </a:pPr>
            <a:r>
              <a:rPr lang="en-US" b="1" i="1" dirty="0"/>
              <a:t>Thanks for your time and attention</a:t>
            </a:r>
          </a:p>
        </p:txBody>
      </p:sp>
    </p:spTree>
    <p:extLst>
      <p:ext uri="{BB962C8B-B14F-4D97-AF65-F5344CB8AC3E}">
        <p14:creationId xmlns:p14="http://schemas.microsoft.com/office/powerpoint/2010/main" val="107150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06903" y="1006601"/>
            <a:ext cx="2481942" cy="783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Longitudinal Data Analysis</a:t>
            </a:r>
          </a:p>
        </p:txBody>
      </p:sp>
      <p:sp>
        <p:nvSpPr>
          <p:cNvPr id="11" name="Rectangle 10"/>
          <p:cNvSpPr/>
          <p:nvPr/>
        </p:nvSpPr>
        <p:spPr>
          <a:xfrm>
            <a:off x="2330185" y="2712455"/>
            <a:ext cx="2451207" cy="791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to Event Data</a:t>
            </a:r>
          </a:p>
        </p:txBody>
      </p:sp>
      <p:sp>
        <p:nvSpPr>
          <p:cNvPr id="12" name="Rectangle 11"/>
          <p:cNvSpPr/>
          <p:nvPr/>
        </p:nvSpPr>
        <p:spPr>
          <a:xfrm>
            <a:off x="6135703" y="2712455"/>
            <a:ext cx="2451207" cy="7914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Repeated Measures Data</a:t>
            </a:r>
          </a:p>
        </p:txBody>
      </p:sp>
      <p:cxnSp>
        <p:nvCxnSpPr>
          <p:cNvPr id="16" name="Straight Connector 15"/>
          <p:cNvCxnSpPr>
            <a:endCxn id="11" idx="0"/>
          </p:cNvCxnSpPr>
          <p:nvPr/>
        </p:nvCxnSpPr>
        <p:spPr>
          <a:xfrm flipH="1">
            <a:off x="3555789" y="1790372"/>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86026" y="2074181"/>
            <a:ext cx="1723549" cy="369332"/>
          </a:xfrm>
          <a:prstGeom prst="rect">
            <a:avLst/>
          </a:prstGeom>
          <a:solidFill>
            <a:schemeClr val="bg1"/>
          </a:solidFill>
        </p:spPr>
        <p:txBody>
          <a:bodyPr wrap="none" rtlCol="0">
            <a:spAutoFit/>
          </a:bodyPr>
          <a:lstStyle/>
          <a:p>
            <a:r>
              <a:rPr lang="en-US" sz="1800" dirty="0"/>
              <a:t>Whether/When</a:t>
            </a:r>
          </a:p>
        </p:txBody>
      </p:sp>
      <p:cxnSp>
        <p:nvCxnSpPr>
          <p:cNvPr id="18" name="Straight Connector 17"/>
          <p:cNvCxnSpPr/>
          <p:nvPr/>
        </p:nvCxnSpPr>
        <p:spPr>
          <a:xfrm flipH="1" flipV="1">
            <a:off x="5547874" y="1790372"/>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35703" y="2066747"/>
            <a:ext cx="992579" cy="369332"/>
          </a:xfrm>
          <a:prstGeom prst="rect">
            <a:avLst/>
          </a:prstGeom>
          <a:solidFill>
            <a:schemeClr val="bg1"/>
          </a:solidFill>
        </p:spPr>
        <p:txBody>
          <a:bodyPr wrap="none" rtlCol="0">
            <a:spAutoFit/>
          </a:bodyPr>
          <a:lstStyle/>
          <a:p>
            <a:r>
              <a:rPr lang="en-US" sz="1800" dirty="0">
                <a:solidFill>
                  <a:schemeClr val="tx2">
                    <a:lumMod val="60000"/>
                    <a:lumOff val="40000"/>
                  </a:schemeClr>
                </a:solidFill>
              </a:rPr>
              <a:t>Change</a:t>
            </a:r>
          </a:p>
        </p:txBody>
      </p:sp>
      <p:cxnSp>
        <p:nvCxnSpPr>
          <p:cNvPr id="15" name="Straight Connector 14"/>
          <p:cNvCxnSpPr/>
          <p:nvPr/>
        </p:nvCxnSpPr>
        <p:spPr>
          <a:xfrm flipH="1">
            <a:off x="1563704" y="3511587"/>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555789" y="3511587"/>
            <a:ext cx="1992085" cy="9220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97040" y="3787339"/>
            <a:ext cx="1525411" cy="369332"/>
          </a:xfrm>
          <a:prstGeom prst="rect">
            <a:avLst/>
          </a:prstGeom>
          <a:solidFill>
            <a:schemeClr val="bg1"/>
          </a:solidFill>
        </p:spPr>
        <p:txBody>
          <a:bodyPr wrap="square" rtlCol="0">
            <a:spAutoFit/>
          </a:bodyPr>
          <a:lstStyle/>
          <a:p>
            <a:pPr algn="ctr"/>
            <a:r>
              <a:rPr lang="en-US" sz="1800" dirty="0"/>
              <a:t>Precise</a:t>
            </a:r>
          </a:p>
        </p:txBody>
      </p:sp>
      <p:sp>
        <p:nvSpPr>
          <p:cNvPr id="25" name="TextBox 24"/>
          <p:cNvSpPr txBox="1"/>
          <p:nvPr/>
        </p:nvSpPr>
        <p:spPr>
          <a:xfrm>
            <a:off x="4192239" y="3772853"/>
            <a:ext cx="1056700" cy="369332"/>
          </a:xfrm>
          <a:prstGeom prst="rect">
            <a:avLst/>
          </a:prstGeom>
          <a:solidFill>
            <a:schemeClr val="bg1"/>
          </a:solidFill>
        </p:spPr>
        <p:txBody>
          <a:bodyPr wrap="none" rtlCol="0">
            <a:spAutoFit/>
          </a:bodyPr>
          <a:lstStyle/>
          <a:p>
            <a:r>
              <a:rPr lang="en-US" sz="1800" dirty="0"/>
              <a:t>Intervals</a:t>
            </a:r>
          </a:p>
        </p:txBody>
      </p:sp>
      <p:sp>
        <p:nvSpPr>
          <p:cNvPr id="26" name="Rectangle 25"/>
          <p:cNvSpPr/>
          <p:nvPr/>
        </p:nvSpPr>
        <p:spPr>
          <a:xfrm>
            <a:off x="338100" y="4441346"/>
            <a:ext cx="2451207" cy="791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Continuous-Time Survival Models</a:t>
            </a:r>
          </a:p>
        </p:txBody>
      </p:sp>
      <p:sp>
        <p:nvSpPr>
          <p:cNvPr id="27" name="Rectangle 26"/>
          <p:cNvSpPr/>
          <p:nvPr/>
        </p:nvSpPr>
        <p:spPr>
          <a:xfrm>
            <a:off x="4341479" y="4441346"/>
            <a:ext cx="2451207" cy="791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Discrete-Time Survival Models</a:t>
            </a:r>
          </a:p>
        </p:txBody>
      </p:sp>
      <p:sp>
        <p:nvSpPr>
          <p:cNvPr id="28" name="Oval 27"/>
          <p:cNvSpPr/>
          <p:nvPr/>
        </p:nvSpPr>
        <p:spPr>
          <a:xfrm>
            <a:off x="3435729" y="3496226"/>
            <a:ext cx="4103274" cy="2328262"/>
          </a:xfrm>
          <a:prstGeom prst="ellipse">
            <a:avLst/>
          </a:prstGeom>
          <a:no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8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12981</TotalTime>
  <Words>3406</Words>
  <Application>Microsoft Macintosh PowerPoint</Application>
  <PresentationFormat>On-screen Show (4:3)</PresentationFormat>
  <Paragraphs>614</Paragraphs>
  <Slides>86</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86</vt:i4>
      </vt:variant>
    </vt:vector>
  </HeadingPairs>
  <TitlesOfParts>
    <vt:vector size="97" baseType="lpstr">
      <vt:lpstr>Wingdings</vt:lpstr>
      <vt:lpstr>Bookman Old Style</vt:lpstr>
      <vt:lpstr>Courier New</vt:lpstr>
      <vt:lpstr>Wingdings 3</vt:lpstr>
      <vt:lpstr>Arial</vt:lpstr>
      <vt:lpstr>Gill Sans MT</vt:lpstr>
      <vt:lpstr>Times New Roman</vt:lpstr>
      <vt:lpstr>SAS Monospace</vt:lpstr>
      <vt:lpstr>Origin</vt:lpstr>
      <vt:lpstr>1_Origin</vt:lpstr>
      <vt:lpstr>Equation</vt:lpstr>
      <vt:lpstr>Conducting Longitudinal Data Analysis: Knowing What to Do and Learning How to Do It</vt:lpstr>
      <vt:lpstr>Part I</vt:lpstr>
      <vt:lpstr>Objectives</vt:lpstr>
      <vt:lpstr>Longitudinal Data</vt:lpstr>
      <vt:lpstr>Types of Longitudinal Analyses</vt:lpstr>
      <vt:lpstr>Time to Event Data</vt:lpstr>
      <vt:lpstr>Time to Event Data</vt:lpstr>
      <vt:lpstr>Survival Analysis</vt:lpstr>
      <vt:lpstr>PowerPoint Presentation</vt:lpstr>
      <vt:lpstr>Discrete Time Hazard Models</vt:lpstr>
      <vt:lpstr>Hazard Functions</vt:lpstr>
      <vt:lpstr>PowerPoint Presentation</vt:lpstr>
      <vt:lpstr>A Nonparametric Discrete-Time Model</vt:lpstr>
      <vt:lpstr>A Parametric Discrete-Time Model</vt:lpstr>
      <vt:lpstr>Survival Functions</vt:lpstr>
      <vt:lpstr>PowerPoint Presentation</vt:lpstr>
      <vt:lpstr>Time Series</vt:lpstr>
      <vt:lpstr>Example Time Series Data</vt:lpstr>
      <vt:lpstr>Goals of Time Series Analysis</vt:lpstr>
      <vt:lpstr>PowerPoint Presentation</vt:lpstr>
      <vt:lpstr>Intensive Longitudinal Data Analysis</vt:lpstr>
      <vt:lpstr>Individual Differences in Time Series</vt:lpstr>
      <vt:lpstr>PowerPoint Presentation</vt:lpstr>
      <vt:lpstr>Panel Data</vt:lpstr>
      <vt:lpstr>Analysis Goals</vt:lpstr>
      <vt:lpstr>Example: Vocabulary Development</vt:lpstr>
      <vt:lpstr>Example: Vocabulary Development</vt:lpstr>
      <vt:lpstr>Analytic Techniques</vt:lpstr>
      <vt:lpstr>PowerPoint Presentation</vt:lpstr>
      <vt:lpstr>Marginal Models</vt:lpstr>
      <vt:lpstr>PowerPoint Presentation</vt:lpstr>
      <vt:lpstr>Example: Treatment of Schizophrenia</vt:lpstr>
      <vt:lpstr>Modeling Mean Change</vt:lpstr>
      <vt:lpstr>Limitations of Two Time Points</vt:lpstr>
      <vt:lpstr>The Trouble with Difference Scores</vt:lpstr>
      <vt:lpstr>PowerPoint Presentation</vt:lpstr>
      <vt:lpstr>Modeling Individual Change</vt:lpstr>
      <vt:lpstr>A Growth Curve for One Person</vt:lpstr>
      <vt:lpstr>Random Effects</vt:lpstr>
      <vt:lpstr>Differences by Degree or Kind?</vt:lpstr>
      <vt:lpstr>PowerPoint Presentation</vt:lpstr>
      <vt:lpstr>Example: Modeling Vocabulary Growth</vt:lpstr>
      <vt:lpstr>Example: Ambulatory HR Over 24 Hrs</vt:lpstr>
      <vt:lpstr>Example: Cortical Development</vt:lpstr>
      <vt:lpstr>Conditional Models</vt:lpstr>
      <vt:lpstr>PowerPoint Presentation</vt:lpstr>
      <vt:lpstr>Example: Physical Aggression</vt:lpstr>
      <vt:lpstr>Example: Tobacco Use Trajectories</vt:lpstr>
      <vt:lpstr>PowerPoint Presentation</vt:lpstr>
      <vt:lpstr>Archetypal Case: Antisocial Behavior</vt:lpstr>
      <vt:lpstr>Example: Cortisol Response to Stress</vt:lpstr>
      <vt:lpstr>Other Panel Data Models</vt:lpstr>
      <vt:lpstr>Autoregressive Cross-Lag (ARCL) models</vt:lpstr>
      <vt:lpstr>Multivariate Growth Models</vt:lpstr>
      <vt:lpstr>Models that Combine Growth and ARCL</vt:lpstr>
      <vt:lpstr>Latent Change Score Models</vt:lpstr>
      <vt:lpstr>Time Varying Effects Models</vt:lpstr>
      <vt:lpstr>Latent Transition Analysis</vt:lpstr>
      <vt:lpstr>Summary by Research Focus / Data Type</vt:lpstr>
      <vt:lpstr>Summary by Research Focus / Data Type</vt:lpstr>
      <vt:lpstr>Summary</vt:lpstr>
      <vt:lpstr>Part II</vt:lpstr>
      <vt:lpstr>Objectives</vt:lpstr>
      <vt:lpstr>Range of Options</vt:lpstr>
      <vt:lpstr>Coursework</vt:lpstr>
      <vt:lpstr>Advantages of Coursework</vt:lpstr>
      <vt:lpstr>Disadvantages of Coursework</vt:lpstr>
      <vt:lpstr>Range of Options</vt:lpstr>
      <vt:lpstr>Workshops</vt:lpstr>
      <vt:lpstr>PowerPoint Presentation</vt:lpstr>
      <vt:lpstr>Advantages of Workshops</vt:lpstr>
      <vt:lpstr>Disadvantages of Coursework</vt:lpstr>
      <vt:lpstr>Range of Options</vt:lpstr>
      <vt:lpstr>Advantages of Online Courses</vt:lpstr>
      <vt:lpstr>PowerPoint Presentation</vt:lpstr>
      <vt:lpstr>Disadvantages of Online Courses</vt:lpstr>
      <vt:lpstr>Range of Options</vt:lpstr>
      <vt:lpstr>Advantages of Online Tutorials</vt:lpstr>
      <vt:lpstr>PowerPoint Presentation</vt:lpstr>
      <vt:lpstr>Disadvantages of Online Tutorials</vt:lpstr>
      <vt:lpstr>Range of Options</vt:lpstr>
      <vt:lpstr>Self Study</vt:lpstr>
      <vt:lpstr>Advantages of Self Study</vt:lpstr>
      <vt:lpstr>Disadvantages of Independent Study</vt:lpstr>
      <vt:lpstr>Our Opinion</vt:lpstr>
      <vt:lpstr>Summary</vt:lpstr>
    </vt:vector>
  </TitlesOfParts>
  <Company>The University of North Carolina at Chapel Hill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J. Bauer</dc:creator>
  <cp:lastModifiedBy>Samuel Hawes</cp:lastModifiedBy>
  <cp:revision>932</cp:revision>
  <cp:lastPrinted>2023-04-26T14:03:53Z</cp:lastPrinted>
  <dcterms:created xsi:type="dcterms:W3CDTF">2004-09-15T13:53:42Z</dcterms:created>
  <dcterms:modified xsi:type="dcterms:W3CDTF">2023-04-27T03:30:38Z</dcterms:modified>
</cp:coreProperties>
</file>