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70"/>
  </p:notesMasterIdLst>
  <p:sldIdLst>
    <p:sldId id="289" r:id="rId3"/>
    <p:sldId id="287" r:id="rId4"/>
    <p:sldId id="290" r:id="rId5"/>
    <p:sldId id="258" r:id="rId6"/>
    <p:sldId id="291" r:id="rId7"/>
    <p:sldId id="293" r:id="rId8"/>
    <p:sldId id="294" r:id="rId9"/>
    <p:sldId id="292" r:id="rId10"/>
    <p:sldId id="296" r:id="rId11"/>
    <p:sldId id="371" r:id="rId12"/>
    <p:sldId id="378" r:id="rId13"/>
    <p:sldId id="379" r:id="rId14"/>
    <p:sldId id="375" r:id="rId15"/>
    <p:sldId id="372" r:id="rId16"/>
    <p:sldId id="298" r:id="rId17"/>
    <p:sldId id="373" r:id="rId18"/>
    <p:sldId id="374" r:id="rId19"/>
    <p:sldId id="300" r:id="rId20"/>
    <p:sldId id="302" r:id="rId21"/>
    <p:sldId id="342" r:id="rId22"/>
    <p:sldId id="333" r:id="rId23"/>
    <p:sldId id="306" r:id="rId24"/>
    <p:sldId id="320" r:id="rId25"/>
    <p:sldId id="307" r:id="rId26"/>
    <p:sldId id="308" r:id="rId27"/>
    <p:sldId id="314" r:id="rId28"/>
    <p:sldId id="364" r:id="rId29"/>
    <p:sldId id="311" r:id="rId30"/>
    <p:sldId id="312" r:id="rId31"/>
    <p:sldId id="315" r:id="rId32"/>
    <p:sldId id="309" r:id="rId33"/>
    <p:sldId id="319" r:id="rId34"/>
    <p:sldId id="316" r:id="rId35"/>
    <p:sldId id="321" r:id="rId36"/>
    <p:sldId id="323" r:id="rId37"/>
    <p:sldId id="324" r:id="rId38"/>
    <p:sldId id="325" r:id="rId39"/>
    <p:sldId id="322" r:id="rId40"/>
    <p:sldId id="326" r:id="rId41"/>
    <p:sldId id="327" r:id="rId42"/>
    <p:sldId id="341" r:id="rId43"/>
    <p:sldId id="329" r:id="rId44"/>
    <p:sldId id="330" r:id="rId45"/>
    <p:sldId id="370" r:id="rId46"/>
    <p:sldId id="331" r:id="rId47"/>
    <p:sldId id="332" r:id="rId48"/>
    <p:sldId id="334"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9" r:id="rId65"/>
    <p:sldId id="360" r:id="rId66"/>
    <p:sldId id="361" r:id="rId67"/>
    <p:sldId id="362" r:id="rId68"/>
    <p:sldId id="36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9" autoAdjust="0"/>
    <p:restoredTop sz="49649" autoAdjust="0"/>
  </p:normalViewPr>
  <p:slideViewPr>
    <p:cSldViewPr snapToGrid="0">
      <p:cViewPr varScale="1">
        <p:scale>
          <a:sx n="56" d="100"/>
          <a:sy n="56" d="100"/>
        </p:scale>
        <p:origin x="18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58873"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ARM Virtual Machines</a:t>
          </a:r>
        </a:p>
      </dsp:txBody>
      <dsp:txXfrm rot="-5400000">
        <a:off x="2371628" y="167002"/>
        <a:ext cx="635218" cy="730135"/>
      </dsp:txXfrm>
    </dsp:sp>
    <dsp:sp modelId="{9A53782E-84B7-495E-BB96-20026BD94B97}">
      <dsp:nvSpPr>
        <dsp:cNvPr id="0" name=""/>
        <dsp:cNvSpPr/>
      </dsp:nvSpPr>
      <dsp:spPr>
        <a:xfrm>
          <a:off x="3178658" y="213851"/>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162212"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374967" y="167002"/>
        <a:ext cx="635218" cy="730135"/>
      </dsp:txXfrm>
    </dsp:sp>
    <dsp:sp modelId="{41C0B38A-FF0E-4C29-A8B1-D7588A1A9344}">
      <dsp:nvSpPr>
        <dsp:cNvPr id="0" name=""/>
        <dsp:cNvSpPr/>
      </dsp:nvSpPr>
      <dsp:spPr>
        <a:xfrm rot="5400000">
          <a:off x="1658633"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ARM Templates</a:t>
          </a:r>
        </a:p>
      </dsp:txBody>
      <dsp:txXfrm rot="-5400000">
        <a:off x="1871388" y="1067350"/>
        <a:ext cx="635218" cy="730135"/>
      </dsp:txXfrm>
    </dsp:sp>
    <dsp:sp modelId="{DB714A41-C1D3-45BA-AF9B-6C65091C561C}">
      <dsp:nvSpPr>
        <dsp:cNvPr id="0" name=""/>
        <dsp:cNvSpPr/>
      </dsp:nvSpPr>
      <dsp:spPr>
        <a:xfrm>
          <a:off x="543806" y="1114198"/>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655295"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8050" y="1067350"/>
        <a:ext cx="635218" cy="730135"/>
      </dsp:txXfrm>
    </dsp:sp>
    <dsp:sp modelId="{6C409B96-5012-4C95-B729-4C3A54709DB3}">
      <dsp:nvSpPr>
        <dsp:cNvPr id="0" name=""/>
        <dsp:cNvSpPr/>
      </dsp:nvSpPr>
      <dsp:spPr>
        <a:xfrm rot="5400000">
          <a:off x="2158873"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for Availability</a:t>
          </a:r>
        </a:p>
      </dsp:txBody>
      <dsp:txXfrm rot="-5400000">
        <a:off x="2371628" y="1967697"/>
        <a:ext cx="635218" cy="730135"/>
      </dsp:txXfrm>
    </dsp:sp>
    <dsp:sp modelId="{0EDA32DF-10F5-436B-AC95-08BA8592FE49}">
      <dsp:nvSpPr>
        <dsp:cNvPr id="0" name=""/>
        <dsp:cNvSpPr/>
      </dsp:nvSpPr>
      <dsp:spPr>
        <a:xfrm>
          <a:off x="3178658" y="2014545"/>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1162212"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374967" y="1967697"/>
        <a:ext cx="635218" cy="730135"/>
      </dsp:txXfrm>
    </dsp:sp>
    <dsp:sp modelId="{FCD63225-8CE2-46D7-98CA-8991C289E97B}">
      <dsp:nvSpPr>
        <dsp:cNvPr id="0" name=""/>
        <dsp:cNvSpPr/>
      </dsp:nvSpPr>
      <dsp:spPr>
        <a:xfrm rot="5400000">
          <a:off x="1658633"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Containers</a:t>
          </a:r>
        </a:p>
      </dsp:txBody>
      <dsp:txXfrm rot="-5400000">
        <a:off x="1871388" y="2868044"/>
        <a:ext cx="635218" cy="730135"/>
      </dsp:txXfrm>
    </dsp:sp>
    <dsp:sp modelId="{BE696553-A41A-4883-9AE8-D4783B98C421}">
      <dsp:nvSpPr>
        <dsp:cNvPr id="0" name=""/>
        <dsp:cNvSpPr/>
      </dsp:nvSpPr>
      <dsp:spPr>
        <a:xfrm>
          <a:off x="543806" y="2914892"/>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655295"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8050" y="2868044"/>
        <a:ext cx="635218" cy="730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9/27/2017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virtual-machines/windows/acu"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virtual-machines/windows/manage-availabil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monitoring-and-diagnostics/monitoring-overview-autoscale#resource-metric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documentation/services/virtual-machines-scale-se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en-us/azure/security/azure-security-disk-encryption#disk-encryption-deployment-scenarios-and-user-experience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virtual-machines/windows/capture-image-resourc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microsoft.com/en-us/azure/storage/storage-incremental-snapshots" TargetMode="External"/><Relationship Id="rId4" Type="http://schemas.openxmlformats.org/officeDocument/2006/relationships/hyperlink" Target="https://docs.microsoft.com/en-us/azure/storage/storage-managed-disks-overview#images-versus-snapshot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single-v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resource-group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docs.microsoft.com/en-us/azure/azure-resource-manager/resource-group-overview#template-deployment" TargetMode="External"/><Relationship Id="rId4" Type="http://schemas.openxmlformats.org/officeDocument/2006/relationships/hyperlink" Target="https://docs.microsoft.com/en-us/azure/azure-resource-manager/resource-group-overview#resource-provider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define-dependencie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docs.microsoft.com/en-us/azure/best-practices-availability-paired-regions#what-are-paired-regions"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traffic-manager/traffic-manager-routing-method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ocs.microsoft.com/en-us/azure/traffic-manager/traffic-manager-monitoring"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zure.microsoft.com/en-us/pricing/details/virtual-machines/linu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virtual-machines/linux/endorsed-distro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3"/>
              </a:rPr>
              <a:t>https://docs.microsoft.com/en-us/azure/virtual-machines/windows/acu</a:t>
            </a:r>
            <a:endParaRPr lang="en-US" dirty="0"/>
          </a:p>
          <a:p>
            <a:endParaRPr lang="en-US" dirty="0"/>
          </a:p>
          <a:p>
            <a:r>
              <a:rPr lang="en-US" sz="1200" b="0" i="0" kern="1200" dirty="0">
                <a:solidFill>
                  <a:schemeClr val="tx1"/>
                </a:solidFill>
                <a:effectLst/>
                <a:latin typeface="+mn-lt"/>
                <a:ea typeface="+mn-ea"/>
                <a:cs typeface="+mn-cs"/>
              </a:rPr>
              <a:t>Azure Compute Unit (ACU) to provide a way of comparing compute (CPU) performance across Azure SKUs. This will help you easily identify which SKU is most likely to satisfy your performance needs. ACU is currently standardized on a Small (Standard_A1) VM being 100 and all other SKUs then represent approximately how much faster that SKU can run a standard benchmark.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ACUs marked with a * use Intel® Turbo technology to increase CPU frequency and provide a performance boost. The amount of the boost can vary based on the VM size, workload, and other workloads running on the same host.</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**Hyper-threaded.</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412192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To provide redundancy to your application, we recommend that you group two or more virtual machines in an availability set.</a:t>
            </a:r>
            <a:endParaRPr lang="en-US" dirty="0"/>
          </a:p>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a:t>
            </a:r>
            <a:r>
              <a:rPr lang="en-US" dirty="0" err="1"/>
              <a:t>Pleace</a:t>
            </a:r>
            <a:r>
              <a:rPr lang="en-US" dirty="0"/>
              <a:t> resources in separate update domains – it is automatic</a:t>
            </a:r>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a:p>
            <a:pPr marL="171450" indent="-171450">
              <a:buFontTx/>
              <a:buChar char="-"/>
            </a:pPr>
            <a:r>
              <a:rPr lang="en-US" sz="1200" dirty="0">
                <a:hlinkClick r:id="rId3"/>
              </a:rPr>
              <a:t>https://docs.microsoft.com/en-us/azure/virtual-machines/windows/manage-availability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954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Place resources in separate update domains – it is automatic</a:t>
            </a:r>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966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endParaRPr lang="en-US" dirty="0"/>
          </a:p>
          <a:p>
            <a:pPr lvl="2"/>
            <a:r>
              <a:rPr lang="en-US" dirty="0"/>
              <a:t>- </a:t>
            </a:r>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1"/>
            <a:r>
              <a:rPr lang="en-US" dirty="0"/>
              <a:t>Scale</a:t>
            </a:r>
          </a:p>
          <a:p>
            <a:pPr lvl="2"/>
            <a:r>
              <a:rPr lang="en-US" dirty="0"/>
              <a:t>Up/Down</a:t>
            </a:r>
          </a:p>
          <a:p>
            <a:pPr lvl="2"/>
            <a:r>
              <a:rPr lang="en-US" dirty="0"/>
              <a:t>In/Out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54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solidFill>
                  <a:srgbClr val="0563C1"/>
                </a:solidFill>
                <a:latin typeface="Segoe UI" panose="020B0502040204020203" pitchFamily="34" charset="0"/>
                <a:ea typeface="Calibri" panose="020F0502020204030204" pitchFamily="34" charset="0"/>
                <a:hlinkClick r:id="rId3"/>
              </a:rPr>
              <a:t>https://azure.microsoft.com/en-us/documentation/services/virtual-machines-scale-sets</a:t>
            </a:r>
            <a:endParaRPr lang="en-US" sz="1200" u="sng" dirty="0">
              <a:solidFill>
                <a:srgbClr val="0563C1"/>
              </a:solidFill>
              <a:latin typeface="Segoe UI" panose="020B0502040204020203" pitchFamily="34" charset="0"/>
              <a:ea typeface="Calibri" panose="020F0502020204030204" pitchFamily="34" charset="0"/>
            </a:endParaRPr>
          </a:p>
          <a:p>
            <a:endParaRPr lang="en-US" sz="1200" u="sng" dirty="0">
              <a:solidFill>
                <a:srgbClr val="0563C1"/>
              </a:solidFill>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9/27/2017 1:41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33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882603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231923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disk - https://docs.microsoft.com/en-us/azure/virtual-machines/windows/managed-disks-overview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dirty="0"/>
          </a:p>
        </p:txBody>
      </p:sp>
    </p:spTree>
    <p:extLst>
      <p:ext uri="{BB962C8B-B14F-4D97-AF65-F5344CB8AC3E}">
        <p14:creationId xmlns:p14="http://schemas.microsoft.com/office/powerpoint/2010/main" val="374976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Disk and Azure Storage pricing: </a:t>
            </a:r>
            <a:r>
              <a:rPr lang="en-US" dirty="0">
                <a:hlinkClick r:id="rId3"/>
              </a:rPr>
              <a:t>https://azure.microsoft.com/en-us/pricing/details/storage/blobs/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Encryption: https://docs.microsoft.com/en-us/azure/security/azure-security-disk-encryption#disk-encryption-deployment-scenarios-and-user-experiences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endParaRPr lang="en-US" dirty="0"/>
          </a:p>
          <a:p>
            <a:pPr lvl="1"/>
            <a:r>
              <a:rPr lang="en-US" dirty="0"/>
              <a:t>Managed disks: https://docs.microsoft.com/en-us/azure/virtual-machines/windows/managed-disks-overview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Managed disks are encrypted by default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4162408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You can capture an Image of a VM and it will include all the disks. </a:t>
            </a:r>
            <a:r>
              <a:rPr lang="en-US" dirty="0">
                <a:hlinkClick r:id="rId3"/>
              </a:rPr>
              <a:t>https://docs.microsoft.com/en-us/azure/virtual-machines/windows/capture-image-resource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Managed Disks: Take Snapshots of the disk </a:t>
            </a:r>
            <a:r>
              <a:rPr lang="en-US" dirty="0">
                <a:hlinkClick r:id="rId4"/>
              </a:rPr>
              <a:t>https://docs.microsoft.com/en-us/azure/storage/storage-managed-disks-overview#images-versus-snapshots</a:t>
            </a:r>
            <a:endParaRPr lang="en-US" dirty="0"/>
          </a:p>
          <a:p>
            <a:pPr lvl="1"/>
            <a:r>
              <a:rPr lang="en-US" dirty="0"/>
              <a:t>Unmanaged Disks: Take Snapshots of the underlying VHD blob </a:t>
            </a:r>
            <a:r>
              <a:rPr lang="en-US" dirty="0">
                <a:hlinkClick r:id="rId5"/>
              </a:rPr>
              <a:t>https://docs.microsoft.com/en-us/azure/storage/storage-incremental-snapshots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dirty="0"/>
          </a:p>
        </p:txBody>
      </p:sp>
    </p:spTree>
    <p:extLst>
      <p:ext uri="{BB962C8B-B14F-4D97-AF65-F5344CB8AC3E}">
        <p14:creationId xmlns:p14="http://schemas.microsoft.com/office/powerpoint/2010/main" val="359608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3478069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https://docs.microsoft.com/en-us/azure/storage/storage-premium-storage#scalability-and-performance-targets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79704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https://docs.microsoft.com/en-us/azure/architecture/reference-architectures/virtual-machines-linux/single-vm</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17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288840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Terminology</a:t>
            </a:r>
          </a:p>
          <a:p>
            <a:r>
              <a:rPr lang="en-US" sz="1200" b="0" i="0" kern="1200" dirty="0">
                <a:solidFill>
                  <a:schemeClr val="tx1"/>
                </a:solidFill>
                <a:effectLst/>
                <a:latin typeface="+mn-lt"/>
                <a:ea typeface="+mn-ea"/>
                <a:cs typeface="+mn-cs"/>
              </a:rPr>
              <a:t>If you are new to Azure Resource Manager, there are some terms you might not be familiar with.</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 A manageable item that is available through Azure. Some common resources are a virtual machine, storage account, web app, database, and virtual network, but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See </a:t>
            </a:r>
            <a:r>
              <a:rPr lang="en-US" sz="1200" b="0" i="0" u="none" strike="noStrike" kern="1200" dirty="0">
                <a:solidFill>
                  <a:schemeClr val="tx1"/>
                </a:solidFill>
                <a:effectLst/>
                <a:latin typeface="+mn-lt"/>
                <a:ea typeface="+mn-ea"/>
                <a:cs typeface="+mn-cs"/>
                <a:hlinkClick r:id="rId3"/>
              </a:rPr>
              <a:t>Resource groups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provider</a:t>
            </a:r>
            <a:r>
              <a:rPr lang="en-US" sz="1200" b="0" i="0" kern="1200" dirty="0">
                <a:solidFill>
                  <a:schemeClr val="tx1"/>
                </a:solidFill>
                <a:effectLst/>
                <a:latin typeface="+mn-lt"/>
                <a:ea typeface="+mn-ea"/>
                <a:cs typeface="+mn-cs"/>
              </a:rPr>
              <a:t> - A service that supplies the resources you can deploy and manage through Resource Manager. Each resource provider offers operations for working with the resources that are deployed. Some common resource providers are </a:t>
            </a:r>
            <a:r>
              <a:rPr lang="en-US" sz="1200" b="0" i="0" kern="1200" dirty="0" err="1">
                <a:solidFill>
                  <a:schemeClr val="tx1"/>
                </a:solidFill>
                <a:effectLst/>
                <a:latin typeface="+mn-lt"/>
                <a:ea typeface="+mn-ea"/>
                <a:cs typeface="+mn-cs"/>
              </a:rPr>
              <a:t>Microsoft.Compute</a:t>
            </a:r>
            <a:r>
              <a:rPr lang="en-US" sz="1200" b="0" i="0" kern="1200" dirty="0">
                <a:solidFill>
                  <a:schemeClr val="tx1"/>
                </a:solidFill>
                <a:effectLst/>
                <a:latin typeface="+mn-lt"/>
                <a:ea typeface="+mn-ea"/>
                <a:cs typeface="+mn-cs"/>
              </a:rPr>
              <a:t>, which supplies the virtual machine resource, </a:t>
            </a:r>
            <a:r>
              <a:rPr lang="en-US" sz="1200" b="0" i="0" kern="1200" dirty="0" err="1">
                <a:solidFill>
                  <a:schemeClr val="tx1"/>
                </a:solidFill>
                <a:effectLst/>
                <a:latin typeface="+mn-lt"/>
                <a:ea typeface="+mn-ea"/>
                <a:cs typeface="+mn-cs"/>
              </a:rPr>
              <a:t>Microsoft.Storage</a:t>
            </a:r>
            <a:r>
              <a:rPr lang="en-US" sz="1200" b="0" i="0" kern="1200" dirty="0">
                <a:solidFill>
                  <a:schemeClr val="tx1"/>
                </a:solidFill>
                <a:effectLst/>
                <a:latin typeface="+mn-lt"/>
                <a:ea typeface="+mn-ea"/>
                <a:cs typeface="+mn-cs"/>
              </a:rPr>
              <a:t>, which supplies the storage account resource, and </a:t>
            </a:r>
            <a:r>
              <a:rPr lang="en-US" sz="1200" b="0" i="0" kern="1200" dirty="0" err="1">
                <a:solidFill>
                  <a:schemeClr val="tx1"/>
                </a:solidFill>
                <a:effectLst/>
                <a:latin typeface="+mn-lt"/>
                <a:ea typeface="+mn-ea"/>
                <a:cs typeface="+mn-cs"/>
              </a:rPr>
              <a:t>Microsoft.Web</a:t>
            </a:r>
            <a:r>
              <a:rPr lang="en-US" sz="1200" b="0" i="0" kern="1200" dirty="0">
                <a:solidFill>
                  <a:schemeClr val="tx1"/>
                </a:solidFill>
                <a:effectLst/>
                <a:latin typeface="+mn-lt"/>
                <a:ea typeface="+mn-ea"/>
                <a:cs typeface="+mn-cs"/>
              </a:rPr>
              <a:t>, which supplies resources related to web apps. See </a:t>
            </a:r>
            <a:r>
              <a:rPr lang="en-US" sz="1200" b="0" i="0" u="none" strike="noStrike" kern="1200" dirty="0">
                <a:solidFill>
                  <a:schemeClr val="tx1"/>
                </a:solidFill>
                <a:effectLst/>
                <a:latin typeface="+mn-lt"/>
                <a:ea typeface="+mn-ea"/>
                <a:cs typeface="+mn-cs"/>
                <a:hlinkClick r:id="rId4"/>
              </a:rPr>
              <a:t>Resource providers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Manager template</a:t>
            </a:r>
            <a:r>
              <a:rPr lang="en-US" sz="1200" b="0" i="0" kern="1200" dirty="0">
                <a:solidFill>
                  <a:schemeClr val="tx1"/>
                </a:solidFill>
                <a:effectLst/>
                <a:latin typeface="+mn-lt"/>
                <a:ea typeface="+mn-ea"/>
                <a:cs typeface="+mn-cs"/>
              </a:rPr>
              <a:t> - A JavaScript Object Notation (JSON) file that defines one or more resources to deploy to a resource group. It also defines the dependencies between the deployed resources. The template can be used to deploy the resources consistently and repeatedly. See </a:t>
            </a:r>
            <a:r>
              <a:rPr lang="en-US" sz="1200" b="0" i="0" u="none" strike="noStrike" kern="1200" dirty="0">
                <a:solidFill>
                  <a:schemeClr val="tx1"/>
                </a:solidFill>
                <a:effectLst/>
                <a:latin typeface="+mn-lt"/>
                <a:ea typeface="+mn-ea"/>
                <a:cs typeface="+mn-cs"/>
                <a:hlinkClick r:id="rId5"/>
              </a:rPr>
              <a:t>Template deployment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declarative syntax</a:t>
            </a:r>
            <a:r>
              <a:rPr lang="en-US" sz="1200" b="0" i="0" kern="1200" dirty="0">
                <a:solidFill>
                  <a:schemeClr val="tx1"/>
                </a:solidFill>
                <a:effectLst/>
                <a:latin typeface="+mn-lt"/>
                <a:ea typeface="+mn-ea"/>
                <a:cs typeface="+mn-cs"/>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infrastructure for your application is typically made up of many components – maybe a virtual machine, storage account, and virtual network, or a web app, database, database server, and 3rd party services. You do not see these components as separate entities, instead you see them as related and interdependent parts of a single entity. You want to deploy, manage, and monitor them as a group. Azure Resource Manager enables you to work with the resources in your solution as a group. You can deploy, update, or delete all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65885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1288666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https://docs.microsoft.com/en-us/azure/azure-resource-manager/resource-group-authoring-templates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3416225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parameters section of the template, you specify which values you can input when deploying the resources. These parameter values enable you to customize the deployment by providing values that are tailored for a particular environment (such as dev, test, and production). You do not have to provide parameters in your template, but without parameters your template would always deploy the same resources with the same names, locations, and properties.</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378240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2849677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https://docs.microsoft.com/en-us/azure/azure-resource-manager/resource-manager-template-best-practices#variables</a:t>
            </a:r>
            <a:r>
              <a:rPr lang="en-US" sz="1200" dirty="0"/>
              <a:t> </a:t>
            </a:r>
          </a:p>
          <a:p>
            <a:r>
              <a:rPr lang="en-US" dirty="0"/>
              <a:t> </a:t>
            </a:r>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3274934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https://docs.microsoft.com/en-us/azure/azure-resource-manager/resource-manager-template-best-practices#resources</a:t>
            </a:r>
            <a:r>
              <a:rPr lang="en-US" sz="1200" dirty="0"/>
              <a:t> </a:t>
            </a:r>
          </a:p>
          <a:p>
            <a:r>
              <a:rPr lang="en-US" dirty="0"/>
              <a:t> </a:t>
            </a:r>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195306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226197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3126865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61064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https://docs.microsoft.com/en-us/azure/azure-resource-manager/resource-group-define-dependencies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370670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dirty="0"/>
          </a:p>
        </p:txBody>
      </p:sp>
    </p:spTree>
    <p:extLst>
      <p:ext uri="{BB962C8B-B14F-4D97-AF65-F5344CB8AC3E}">
        <p14:creationId xmlns:p14="http://schemas.microsoft.com/office/powerpoint/2010/main" val="388962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dirty="0"/>
          </a:p>
        </p:txBody>
      </p:sp>
    </p:spTree>
    <p:extLst>
      <p:ext uri="{BB962C8B-B14F-4D97-AF65-F5344CB8AC3E}">
        <p14:creationId xmlns:p14="http://schemas.microsoft.com/office/powerpoint/2010/main" val="4018518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219248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4185243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37</a:t>
            </a:fld>
            <a:endParaRPr lang="en-US" dirty="0"/>
          </a:p>
        </p:txBody>
      </p:sp>
    </p:spTree>
    <p:extLst>
      <p:ext uri="{BB962C8B-B14F-4D97-AF65-F5344CB8AC3E}">
        <p14:creationId xmlns:p14="http://schemas.microsoft.com/office/powerpoint/2010/main" val="4169948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1292659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245073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4120347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https://docs.microsoft.com/en-us/azure/azure-resource-manager/resource-group-template-deploy</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dirty="0"/>
          </a:p>
        </p:txBody>
      </p:sp>
    </p:spTree>
    <p:extLst>
      <p:ext uri="{BB962C8B-B14F-4D97-AF65-F5344CB8AC3E}">
        <p14:creationId xmlns:p14="http://schemas.microsoft.com/office/powerpoint/2010/main" val="1570867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dirty="0"/>
          </a:p>
        </p:txBody>
      </p:sp>
    </p:spTree>
    <p:extLst>
      <p:ext uri="{BB962C8B-B14F-4D97-AF65-F5344CB8AC3E}">
        <p14:creationId xmlns:p14="http://schemas.microsoft.com/office/powerpoint/2010/main" val="577806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dirty="0"/>
          </a:p>
        </p:txBody>
      </p:sp>
    </p:spTree>
    <p:extLst>
      <p:ext uri="{BB962C8B-B14F-4D97-AF65-F5344CB8AC3E}">
        <p14:creationId xmlns:p14="http://schemas.microsoft.com/office/powerpoint/2010/main" val="38905862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Datacenters will be in close geo proximity to each other – separate buildings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Regions might have restrictions – </a:t>
            </a:r>
            <a:r>
              <a:rPr kumimoji="0" lang="en-US" sz="2000" b="0" i="0" u="none" strike="noStrike" kern="1200" cap="none" spc="0" normalizeH="0" baseline="0" noProof="0" dirty="0" err="1">
                <a:ln>
                  <a:noFill/>
                </a:ln>
                <a:solidFill>
                  <a:prstClr val="black"/>
                </a:solidFill>
                <a:effectLst/>
                <a:uLnTx/>
                <a:uFillTx/>
                <a:latin typeface="+mn-lt"/>
                <a:ea typeface="+mn-ea"/>
                <a:cs typeface="+mn-cs"/>
              </a:rPr>
              <a:t>eg</a:t>
            </a:r>
            <a:r>
              <a:rPr kumimoji="0" lang="en-US" sz="2000" b="0" i="0" u="none" strike="noStrike" kern="1200" cap="none" spc="0" normalizeH="0" baseline="0" noProof="0" dirty="0">
                <a:ln>
                  <a:noFill/>
                </a:ln>
                <a:solidFill>
                  <a:prstClr val="black"/>
                </a:solidFill>
                <a:effectLst/>
                <a:uLnTx/>
                <a:uFillTx/>
                <a:latin typeface="+mn-lt"/>
                <a:ea typeface="+mn-ea"/>
                <a:cs typeface="+mn-cs"/>
              </a:rPr>
              <a:t>. China -  you might need a billing address in that country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All services might not be available in all regions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dirty="0"/>
          </a:p>
        </p:txBody>
      </p:sp>
    </p:spTree>
    <p:extLst>
      <p:ext uri="{BB962C8B-B14F-4D97-AF65-F5344CB8AC3E}">
        <p14:creationId xmlns:p14="http://schemas.microsoft.com/office/powerpoint/2010/main" val="18067555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Datacenters are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Region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same geography (such as US, Europe or Asia)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Replicated resources are replicated across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broad geographic outage, one region in the pair is prioritized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Data resides in the same geography as its pair (except Brazil South)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Pairs: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4"/>
              </a:rPr>
              <a:t>https://docs.microsoft.com/en-us/azure/best-practices-availability-paired-regions#what-are-paired-regions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Azure Storage GRS and RA-GRS replicates data from one region to its pair.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881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segoe-ui_normal"/>
              </a:rPr>
              <a:t>Microsoft Azure Traffic Manager allows you to control the distribution of user traffic for service endpoints in different datacenters. Service endpoints supported by Traffic Manager include Azure VMs, Web Apps, and cloud services. You can also use Traffic Manager with external, non-Azure endpoints.</a:t>
            </a:r>
            <a:r>
              <a:rPr lang="en-US" b="0" i="0" u="none" strike="noStrike" dirty="0">
                <a:solidFill>
                  <a:srgbClr val="6D7079"/>
                </a:solidFill>
                <a:effectLst/>
                <a:latin typeface="Helvetica Neue"/>
              </a:rPr>
              <a:t>+</a:t>
            </a:r>
            <a:endParaRPr lang="en-US" b="0" i="0" dirty="0">
              <a:solidFill>
                <a:srgbClr val="222222"/>
              </a:solidFill>
              <a:effectLst/>
              <a:latin typeface="segoe-ui_normal"/>
            </a:endParaRPr>
          </a:p>
          <a:p>
            <a:pPr algn="l"/>
            <a:r>
              <a:rPr lang="en-US" b="0" i="0" dirty="0">
                <a:solidFill>
                  <a:srgbClr val="222222"/>
                </a:solidFill>
                <a:effectLst/>
                <a:latin typeface="segoe-ui_normal"/>
              </a:rPr>
              <a:t>Traffic Manager uses the Domain Name System (DNS) to direct client requests to the most appropriate endpoint based on a traffic-routing method and the health of the endpoints. Traffic Manager provides a range of </a:t>
            </a:r>
            <a:r>
              <a:rPr lang="en-US" b="0" i="0" u="none" strike="noStrike" dirty="0">
                <a:solidFill>
                  <a:srgbClr val="0078D7"/>
                </a:solidFill>
                <a:effectLst/>
                <a:latin typeface="segoe-ui_normal"/>
                <a:hlinkClick r:id="rId3"/>
              </a:rPr>
              <a:t>traffic-routing methods</a:t>
            </a:r>
            <a:r>
              <a:rPr lang="en-US" b="0" i="0" dirty="0">
                <a:solidFill>
                  <a:srgbClr val="222222"/>
                </a:solidFill>
                <a:effectLst/>
                <a:latin typeface="segoe-ui_normal"/>
              </a:rPr>
              <a:t> and </a:t>
            </a:r>
            <a:r>
              <a:rPr lang="en-US" b="0" i="0" u="none" strike="noStrike" dirty="0">
                <a:solidFill>
                  <a:srgbClr val="0078D7"/>
                </a:solidFill>
                <a:effectLst/>
                <a:latin typeface="segoe-ui_normal"/>
                <a:hlinkClick r:id="rId4"/>
              </a:rPr>
              <a:t>endpoint monitoring options</a:t>
            </a:r>
            <a:r>
              <a:rPr lang="en-US" b="0" i="0" dirty="0">
                <a:solidFill>
                  <a:srgbClr val="222222"/>
                </a:solidFill>
                <a:effectLst/>
                <a:latin typeface="segoe-ui_normal"/>
              </a:rPr>
              <a:t> to suit different application needs and automatic failover models. Traffic Manager is resilient to failure, including the failure of an entire Azure region.</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dirty="0"/>
          </a:p>
        </p:txBody>
      </p:sp>
    </p:spTree>
    <p:extLst>
      <p:ext uri="{BB962C8B-B14F-4D97-AF65-F5344CB8AC3E}">
        <p14:creationId xmlns:p14="http://schemas.microsoft.com/office/powerpoint/2010/main" val="3401320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dirty="0"/>
          </a:p>
        </p:txBody>
      </p:sp>
    </p:spTree>
    <p:extLst>
      <p:ext uri="{BB962C8B-B14F-4D97-AF65-F5344CB8AC3E}">
        <p14:creationId xmlns:p14="http://schemas.microsoft.com/office/powerpoint/2010/main" val="96512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dirty="0"/>
          </a:p>
        </p:txBody>
      </p:sp>
    </p:spTree>
    <p:extLst>
      <p:ext uri="{BB962C8B-B14F-4D97-AF65-F5344CB8AC3E}">
        <p14:creationId xmlns:p14="http://schemas.microsoft.com/office/powerpoint/2010/main" val="3774844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48</a:t>
            </a:fld>
            <a:endParaRPr lang="en-US" dirty="0"/>
          </a:p>
        </p:txBody>
      </p:sp>
    </p:spTree>
    <p:extLst>
      <p:ext uri="{BB962C8B-B14F-4D97-AF65-F5344CB8AC3E}">
        <p14:creationId xmlns:p14="http://schemas.microsoft.com/office/powerpoint/2010/main" val="3666176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49</a:t>
            </a:fld>
            <a:endParaRPr lang="en-US" dirty="0"/>
          </a:p>
        </p:txBody>
      </p:sp>
    </p:spTree>
    <p:extLst>
      <p:ext uri="{BB962C8B-B14F-4D97-AF65-F5344CB8AC3E}">
        <p14:creationId xmlns:p14="http://schemas.microsoft.com/office/powerpoint/2010/main" val="416132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039203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50</a:t>
            </a:fld>
            <a:endParaRPr lang="en-US" dirty="0"/>
          </a:p>
        </p:txBody>
      </p:sp>
    </p:spTree>
    <p:extLst>
      <p:ext uri="{BB962C8B-B14F-4D97-AF65-F5344CB8AC3E}">
        <p14:creationId xmlns:p14="http://schemas.microsoft.com/office/powerpoint/2010/main" val="5501128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51</a:t>
            </a:fld>
            <a:endParaRPr lang="en-US" dirty="0"/>
          </a:p>
        </p:txBody>
      </p:sp>
    </p:spTree>
    <p:extLst>
      <p:ext uri="{BB962C8B-B14F-4D97-AF65-F5344CB8AC3E}">
        <p14:creationId xmlns:p14="http://schemas.microsoft.com/office/powerpoint/2010/main" val="34251402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52</a:t>
            </a:fld>
            <a:endParaRPr lang="en-US" dirty="0"/>
          </a:p>
        </p:txBody>
      </p:sp>
    </p:spTree>
    <p:extLst>
      <p:ext uri="{BB962C8B-B14F-4D97-AF65-F5344CB8AC3E}">
        <p14:creationId xmlns:p14="http://schemas.microsoft.com/office/powerpoint/2010/main" val="34023367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53</a:t>
            </a:fld>
            <a:endParaRPr lang="en-US" dirty="0"/>
          </a:p>
        </p:txBody>
      </p:sp>
    </p:spTree>
    <p:extLst>
      <p:ext uri="{BB962C8B-B14F-4D97-AF65-F5344CB8AC3E}">
        <p14:creationId xmlns:p14="http://schemas.microsoft.com/office/powerpoint/2010/main" val="2612470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54</a:t>
            </a:fld>
            <a:endParaRPr lang="en-US" dirty="0"/>
          </a:p>
        </p:txBody>
      </p:sp>
    </p:spTree>
    <p:extLst>
      <p:ext uri="{BB962C8B-B14F-4D97-AF65-F5344CB8AC3E}">
        <p14:creationId xmlns:p14="http://schemas.microsoft.com/office/powerpoint/2010/main" val="807219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55</a:t>
            </a:fld>
            <a:endParaRPr lang="en-US" dirty="0"/>
          </a:p>
        </p:txBody>
      </p:sp>
    </p:spTree>
    <p:extLst>
      <p:ext uri="{BB962C8B-B14F-4D97-AF65-F5344CB8AC3E}">
        <p14:creationId xmlns:p14="http://schemas.microsoft.com/office/powerpoint/2010/main" val="25409043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56</a:t>
            </a:fld>
            <a:endParaRPr lang="en-US" dirty="0"/>
          </a:p>
        </p:txBody>
      </p:sp>
    </p:spTree>
    <p:extLst>
      <p:ext uri="{BB962C8B-B14F-4D97-AF65-F5344CB8AC3E}">
        <p14:creationId xmlns:p14="http://schemas.microsoft.com/office/powerpoint/2010/main" val="4610963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57</a:t>
            </a:fld>
            <a:endParaRPr lang="en-US" dirty="0"/>
          </a:p>
        </p:txBody>
      </p:sp>
    </p:spTree>
    <p:extLst>
      <p:ext uri="{BB962C8B-B14F-4D97-AF65-F5344CB8AC3E}">
        <p14:creationId xmlns:p14="http://schemas.microsoft.com/office/powerpoint/2010/main" val="34786164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58</a:t>
            </a:fld>
            <a:endParaRPr lang="en-US" dirty="0"/>
          </a:p>
        </p:txBody>
      </p:sp>
    </p:spTree>
    <p:extLst>
      <p:ext uri="{BB962C8B-B14F-4D97-AF65-F5344CB8AC3E}">
        <p14:creationId xmlns:p14="http://schemas.microsoft.com/office/powerpoint/2010/main" val="37705510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59</a:t>
            </a:fld>
            <a:endParaRPr lang="en-US" dirty="0"/>
          </a:p>
        </p:txBody>
      </p:sp>
    </p:spTree>
    <p:extLst>
      <p:ext uri="{BB962C8B-B14F-4D97-AF65-F5344CB8AC3E}">
        <p14:creationId xmlns:p14="http://schemas.microsoft.com/office/powerpoint/2010/main" val="1530873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Limits: </a:t>
            </a:r>
            <a:r>
              <a:rPr lang="en-US" dirty="0">
                <a:hlinkClick r:id="rId3"/>
              </a:rPr>
              <a:t>https://docs.microsoft.com/en-us/azure/azure-subscription-service-limits#virtual-machines-limits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Pricing - </a:t>
            </a:r>
            <a:r>
              <a:rPr lang="en-US" dirty="0">
                <a:hlinkClick r:id="rId4"/>
              </a:rPr>
              <a:t>https://azure.microsoft.com/en-us/pricing/details/virtual-machines/linux/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Vertical scaling - https://docs.microsoft.com/en-us/azure/virtual-machines/linux/vertical-scaling-automation?toc=%2fazure%2fvirtual-machines%2flinux%2ftoc.json </a:t>
            </a:r>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41900202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60</a:t>
            </a:fld>
            <a:endParaRPr lang="en-US" dirty="0"/>
          </a:p>
        </p:txBody>
      </p:sp>
    </p:spTree>
    <p:extLst>
      <p:ext uri="{BB962C8B-B14F-4D97-AF65-F5344CB8AC3E}">
        <p14:creationId xmlns:p14="http://schemas.microsoft.com/office/powerpoint/2010/main" val="1568864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61</a:t>
            </a:fld>
            <a:endParaRPr lang="en-US" dirty="0"/>
          </a:p>
        </p:txBody>
      </p:sp>
    </p:spTree>
    <p:extLst>
      <p:ext uri="{BB962C8B-B14F-4D97-AF65-F5344CB8AC3E}">
        <p14:creationId xmlns:p14="http://schemas.microsoft.com/office/powerpoint/2010/main" val="29376975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62</a:t>
            </a:fld>
            <a:endParaRPr lang="en-US" dirty="0"/>
          </a:p>
        </p:txBody>
      </p:sp>
    </p:spTree>
    <p:extLst>
      <p:ext uri="{BB962C8B-B14F-4D97-AF65-F5344CB8AC3E}">
        <p14:creationId xmlns:p14="http://schemas.microsoft.com/office/powerpoint/2010/main" val="5015701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63</a:t>
            </a:fld>
            <a:endParaRPr lang="en-US" dirty="0"/>
          </a:p>
        </p:txBody>
      </p:sp>
    </p:spTree>
    <p:extLst>
      <p:ext uri="{BB962C8B-B14F-4D97-AF65-F5344CB8AC3E}">
        <p14:creationId xmlns:p14="http://schemas.microsoft.com/office/powerpoint/2010/main" val="34999435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64</a:t>
            </a:fld>
            <a:endParaRPr lang="en-US" dirty="0"/>
          </a:p>
        </p:txBody>
      </p:sp>
    </p:spTree>
    <p:extLst>
      <p:ext uri="{BB962C8B-B14F-4D97-AF65-F5344CB8AC3E}">
        <p14:creationId xmlns:p14="http://schemas.microsoft.com/office/powerpoint/2010/main" val="17928308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65</a:t>
            </a:fld>
            <a:endParaRPr lang="en-US" dirty="0"/>
          </a:p>
        </p:txBody>
      </p:sp>
    </p:spTree>
    <p:extLst>
      <p:ext uri="{BB962C8B-B14F-4D97-AF65-F5344CB8AC3E}">
        <p14:creationId xmlns:p14="http://schemas.microsoft.com/office/powerpoint/2010/main" val="3495986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66</a:t>
            </a:fld>
            <a:endParaRPr lang="en-US" dirty="0"/>
          </a:p>
        </p:txBody>
      </p:sp>
    </p:spTree>
    <p:extLst>
      <p:ext uri="{BB962C8B-B14F-4D97-AF65-F5344CB8AC3E}">
        <p14:creationId xmlns:p14="http://schemas.microsoft.com/office/powerpoint/2010/main" val="14362131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67</a:t>
            </a:fld>
            <a:endParaRPr lang="en-US" dirty="0"/>
          </a:p>
        </p:txBody>
      </p:sp>
    </p:spTree>
    <p:extLst>
      <p:ext uri="{BB962C8B-B14F-4D97-AF65-F5344CB8AC3E}">
        <p14:creationId xmlns:p14="http://schemas.microsoft.com/office/powerpoint/2010/main" val="208644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you want to lift and shift an app – for example, a legacy app</a:t>
            </a:r>
          </a:p>
          <a:p>
            <a:pPr marL="171450" indent="-171450">
              <a:buFontTx/>
              <a:buChar char="-"/>
            </a:pPr>
            <a:r>
              <a:rPr lang="en-US" dirty="0"/>
              <a:t>You need to customize the OS and install depend</a:t>
            </a:r>
          </a:p>
        </p:txBody>
      </p:sp>
      <p:sp>
        <p:nvSpPr>
          <p:cNvPr id="4" name="Slide Number Placeholder 3"/>
          <p:cNvSpPr>
            <a:spLocks noGrp="1"/>
          </p:cNvSpPr>
          <p:nvPr>
            <p:ph type="sldNum" sz="quarter" idx="10"/>
          </p:nvPr>
        </p:nvSpPr>
        <p:spPr/>
        <p:txBody>
          <a:bodyPr/>
          <a:lstStyle/>
          <a:p>
            <a:fld id="{3AB32C7E-D9C3-40D4-8B5C-4BFC5FA60907}" type="slidenum">
              <a:rPr lang="en-US" smtClean="0"/>
              <a:t>7</a:t>
            </a:fld>
            <a:endParaRPr lang="en-US" dirty="0"/>
          </a:p>
        </p:txBody>
      </p:sp>
    </p:spTree>
    <p:extLst>
      <p:ext uri="{BB962C8B-B14F-4D97-AF65-F5344CB8AC3E}">
        <p14:creationId xmlns:p14="http://schemas.microsoft.com/office/powerpoint/2010/main" val="289639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hlinkClick r:id="rId3"/>
              </a:rPr>
              <a:t>https://docs.microsoft.com/en-us/azure/virtual-machines/linux/endorsed-distros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Bring your own image for windows server 2003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x-none"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8</a:t>
            </a:fld>
            <a:endParaRPr lang="en-US" dirty="0"/>
          </a:p>
        </p:txBody>
      </p:sp>
    </p:spTree>
    <p:extLst>
      <p:ext uri="{BB962C8B-B14F-4D97-AF65-F5344CB8AC3E}">
        <p14:creationId xmlns:p14="http://schemas.microsoft.com/office/powerpoint/2010/main" val="116144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series - https://buildazure.com/2017/09/11/more-affordable-azure-vms-with-burstable-b-series/ </a:t>
            </a:r>
          </a:p>
          <a:p>
            <a:endParaRPr lang="en-US" dirty="0"/>
          </a:p>
          <a:p>
            <a:r>
              <a:rPr lang="en-US" dirty="0"/>
              <a:t>Determine Cores, RAM, ACUs, Disks, NICs, Network Speed, Temporary Storage, SSD support</a:t>
            </a:r>
          </a:p>
          <a:p>
            <a:r>
              <a:rPr lang="en-US" dirty="0"/>
              <a:t>High level categories:</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9</a:t>
            </a:fld>
            <a:endParaRPr lang="en-US" dirty="0"/>
          </a:p>
        </p:txBody>
      </p:sp>
    </p:spTree>
    <p:extLst>
      <p:ext uri="{BB962C8B-B14F-4D97-AF65-F5344CB8AC3E}">
        <p14:creationId xmlns:p14="http://schemas.microsoft.com/office/powerpoint/2010/main" val="359723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pic>
        <p:nvPicPr>
          <p:cNvPr id="7" name="Picture 6"/>
          <p:cNvPicPr>
            <a:picLocks noChangeAspect="1"/>
          </p:cNvPicPr>
          <p:nvPr userDrawn="1"/>
        </p:nvPicPr>
        <p:blipFill>
          <a:blip r:embed="rId4"/>
          <a:stretch>
            <a:fillRect/>
          </a:stretch>
        </p:blipFill>
        <p:spPr>
          <a:xfrm>
            <a:off x="4733984" y="484298"/>
            <a:ext cx="6995026" cy="1300000"/>
          </a:xfrm>
          <a:prstGeom prst="rect">
            <a:avLst/>
          </a:prstGeom>
        </p:spPr>
      </p:pic>
    </p:spTree>
    <p:extLst>
      <p:ext uri="{BB962C8B-B14F-4D97-AF65-F5344CB8AC3E}">
        <p14:creationId xmlns:p14="http://schemas.microsoft.com/office/powerpoint/2010/main" val="1347594796"/>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481915"/>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1680485"/>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315005" y="288560"/>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269303" y="5908814"/>
            <a:ext cx="3585699" cy="452654"/>
          </a:xfrm>
        </p:spPr>
        <p:txBody>
          <a:bodyPr/>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179867080"/>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437345"/>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1635915"/>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336910" y="280362"/>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274546" y="5927467"/>
            <a:ext cx="3585699" cy="452654"/>
          </a:xfrm>
        </p:spPr>
        <p:txBody>
          <a:bodyPr/>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3538634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9804285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695699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31539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9952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70819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2889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31446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464809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623602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52124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7171398"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773829"/>
            <a:ext cx="7171397"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604953" y="298255"/>
            <a:ext cx="4322760" cy="6275864"/>
          </a:xfrm>
          <a:prstGeom prst="rect">
            <a:avLst/>
          </a:prstGeom>
        </p:spPr>
      </p:pic>
      <p:sp>
        <p:nvSpPr>
          <p:cNvPr id="8"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0523755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23" y="3343634"/>
            <a:ext cx="12191377" cy="3043622"/>
          </a:xfrm>
          <a:prstGeom prst="rect">
            <a:avLst/>
          </a:prstGeom>
        </p:spPr>
      </p:pic>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2135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61594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16366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9759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lgn="r">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62354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907307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77974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0444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360172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40622757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07998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 Only">
    <p:spTree>
      <p:nvGrpSpPr>
        <p:cNvPr id="1" name=""/>
        <p:cNvGrpSpPr/>
        <p:nvPr/>
      </p:nvGrpSpPr>
      <p:grpSpPr>
        <a:xfrm>
          <a:off x="0" y="0"/>
          <a:ext cx="0" cy="0"/>
          <a:chOff x="0" y="0"/>
          <a:chExt cx="0" cy="0"/>
        </a:xfrm>
      </p:grpSpPr>
      <p:sp>
        <p:nvSpPr>
          <p:cNvPr id="2" name="Title 1"/>
          <p:cNvSpPr>
            <a:spLocks noGrp="1"/>
          </p:cNvSpPr>
          <p:nvPr>
            <p:ph type="title"/>
          </p:nvPr>
        </p:nvSpPr>
        <p:spPr>
          <a:xfrm>
            <a:off x="916336" y="449670"/>
            <a:ext cx="10303183" cy="678728"/>
          </a:xfrm>
        </p:spPr>
        <p:txBody>
          <a:bodyPr vert="horz" lIns="0" tIns="0" rIns="91432" bIns="45716" rtlCol="0" anchor="t" anchorCtr="0">
            <a:noAutofit/>
          </a:bodyPr>
          <a:lstStyle>
            <a:lvl1pPr algn="l" defTabSz="609437" rtl="0" eaLnBrk="1" latinLnBrk="0" hangingPunct="1">
              <a:lnSpc>
                <a:spcPct val="85000"/>
              </a:lnSpc>
              <a:spcBef>
                <a:spcPct val="0"/>
              </a:spcBef>
              <a:buNone/>
              <a:defRPr lang="en-US" sz="4266" b="0" i="0" kern="1200" spc="-40" dirty="0">
                <a:solidFill>
                  <a:schemeClr val="tx1"/>
                </a:solidFill>
                <a:latin typeface="Dual 400" panose="02000603000000020004" pitchFamily="2" charset="0"/>
                <a:ea typeface="+mj-ea"/>
                <a:cs typeface="Dual 400" panose="02000603000000020004" pitchFamily="2" charset="0"/>
              </a:defRPr>
            </a:lvl1pPr>
          </a:lstStyle>
          <a:p>
            <a:pPr lvl="0"/>
            <a:r>
              <a:rPr lang="en-US" dirty="0"/>
              <a:t>Click to edit Master title style</a:t>
            </a:r>
          </a:p>
        </p:txBody>
      </p:sp>
      <p:sp>
        <p:nvSpPr>
          <p:cNvPr id="6" name="Footer Placeholder 5"/>
          <p:cNvSpPr>
            <a:spLocks noGrp="1"/>
          </p:cNvSpPr>
          <p:nvPr>
            <p:ph type="ftr" sz="quarter" idx="3"/>
          </p:nvPr>
        </p:nvSpPr>
        <p:spPr>
          <a:xfrm>
            <a:off x="5332904" y="6499477"/>
            <a:ext cx="5487304" cy="179976"/>
          </a:xfrm>
          <a:prstGeom prst="rect">
            <a:avLst/>
          </a:prstGeom>
        </p:spPr>
        <p:txBody>
          <a:bodyPr vert="horz" wrap="square" lIns="0" tIns="0" rIns="0" bIns="0" rtlCol="0" anchor="b" anchorCtr="0"/>
          <a:lstStyle>
            <a:lvl1pPr marL="0" marR="0" indent="0" algn="r" defTabSz="1218823" rtl="0" eaLnBrk="1" fontAlgn="auto" latinLnBrk="0" hangingPunct="1">
              <a:lnSpc>
                <a:spcPct val="100000"/>
              </a:lnSpc>
              <a:spcBef>
                <a:spcPts val="0"/>
              </a:spcBef>
              <a:spcAft>
                <a:spcPts val="0"/>
              </a:spcAft>
              <a:buClrTx/>
              <a:buSzTx/>
              <a:buFontTx/>
              <a:buNone/>
              <a:tabLst/>
              <a:defRPr sz="933" cap="none" spc="-26" baseline="0">
                <a:solidFill>
                  <a:schemeClr val="tx1"/>
                </a:solidFill>
                <a:latin typeface="Dual 400" panose="02000603000000020004" pitchFamily="2" charset="0"/>
              </a:defRPr>
            </a:lvl1pPr>
          </a:lstStyle>
          <a:p>
            <a:pPr>
              <a:defRPr/>
            </a:pPr>
            <a:r>
              <a:rPr lang="en-US"/>
              <a:t>© 2016 BROCADE COMMUNICATIONS SYSTEMS, INC. INTERNAL USE ONLY</a:t>
            </a:r>
            <a:endParaRPr lang="en-US" dirty="0"/>
          </a:p>
        </p:txBody>
      </p:sp>
      <p:sp>
        <p:nvSpPr>
          <p:cNvPr id="7" name="Slide Number Placeholder 6"/>
          <p:cNvSpPr>
            <a:spLocks noGrp="1"/>
          </p:cNvSpPr>
          <p:nvPr>
            <p:ph type="sldNum" sz="quarter" idx="4"/>
          </p:nvPr>
        </p:nvSpPr>
        <p:spPr>
          <a:xfrm>
            <a:off x="10892798" y="6526317"/>
            <a:ext cx="342401" cy="155234"/>
          </a:xfrm>
          <a:prstGeom prst="rect">
            <a:avLst/>
          </a:prstGeom>
        </p:spPr>
        <p:txBody>
          <a:bodyPr vert="horz" wrap="square" lIns="0" tIns="0" rIns="0" bIns="0" rtlCol="0" anchor="b" anchorCtr="0"/>
          <a:lstStyle>
            <a:lvl1pPr algn="r">
              <a:defRPr sz="933" spc="53" baseline="0">
                <a:solidFill>
                  <a:schemeClr val="tx1"/>
                </a:solidFill>
                <a:latin typeface="Dual 400" panose="02000603000000020004" pitchFamily="2" charset="0"/>
              </a:defRPr>
            </a:lvl1pPr>
          </a:lstStyle>
          <a:p>
            <a:fld id="{7BCC8D0D-EAEC-449D-9161-023DFF90F2E2}" type="slidenum">
              <a:rPr lang="en-US" smtClean="0"/>
              <a:pPr/>
              <a:t>‹#›</a:t>
            </a:fld>
            <a:endParaRPr lang="en-US" dirty="0"/>
          </a:p>
        </p:txBody>
      </p:sp>
      <p:sp>
        <p:nvSpPr>
          <p:cNvPr id="8" name="Text Placeholder 6"/>
          <p:cNvSpPr>
            <a:spLocks noGrp="1"/>
          </p:cNvSpPr>
          <p:nvPr>
            <p:ph type="body" sz="quarter" idx="10"/>
          </p:nvPr>
        </p:nvSpPr>
        <p:spPr>
          <a:xfrm>
            <a:off x="478367" y="6499225"/>
            <a:ext cx="4827058" cy="183093"/>
          </a:xfrm>
        </p:spPr>
        <p:txBody>
          <a:bodyPr lIns="0" tIns="0" rIns="0" bIns="0" anchor="b" anchorCtr="0">
            <a:normAutofit/>
          </a:bodyPr>
          <a:lstStyle>
            <a:lvl1pPr marL="0" indent="0">
              <a:buNone/>
              <a:defRPr sz="933" cap="all" baseline="0">
                <a:solidFill>
                  <a:schemeClr val="bg1">
                    <a:lumMod val="50000"/>
                  </a:schemeClr>
                </a:solidFill>
              </a:defRPr>
            </a:lvl1pPr>
            <a:lvl2pPr marL="152375" indent="0">
              <a:buNone/>
              <a:defRPr sz="933"/>
            </a:lvl2pPr>
            <a:lvl3pPr>
              <a:defRPr sz="933"/>
            </a:lvl3pPr>
            <a:lvl4pPr>
              <a:defRPr sz="933"/>
            </a:lvl4pPr>
            <a:lvl5pPr>
              <a:defRPr sz="933"/>
            </a:lvl5pPr>
          </a:lstStyle>
          <a:p>
            <a:pPr lvl="0"/>
            <a:r>
              <a:rPr lang="en-US" dirty="0"/>
              <a:t>Click to edit Master text styles</a:t>
            </a:r>
          </a:p>
        </p:txBody>
      </p:sp>
    </p:spTree>
    <p:extLst>
      <p:ext uri="{BB962C8B-B14F-4D97-AF65-F5344CB8AC3E}">
        <p14:creationId xmlns:p14="http://schemas.microsoft.com/office/powerpoint/2010/main" val="18234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9/27/2017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1554163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virtual-machines/windows/sizes-storage"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compute"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general"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hp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7"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location"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define-dependencies" TargetMode="External"/><Relationship Id="rId5" Type="http://schemas.openxmlformats.org/officeDocument/2006/relationships/hyperlink" Target="https://docs.microsoft.com/en-us/azure/azure-resource-manager/resource-group-create-multiple" TargetMode="External"/><Relationship Id="rId4" Type="http://schemas.openxmlformats.org/officeDocument/2006/relationships/hyperlink" Target="https://docs.microsoft.com/en-us/azure/azure-resource-manager/resource-manager-template-tag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update"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best-practices-resource-manager-design-templates" TargetMode="External"/><Relationship Id="rId4" Type="http://schemas.openxmlformats.org/officeDocument/2006/relationships/hyperlink" Target="https://docs.microsoft.com/en-us/azure/azure-resource-manager/best-practices-resource-manager-state"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portal" TargetMode="External"/><Relationship Id="rId3" Type="http://schemas.openxmlformats.org/officeDocument/2006/relationships/hyperlink" Target="https://docs.microsoft.com/en-us/azure/azure-resource-manager/resource-group-template-deploy-portal#create-resource-group" TargetMode="External"/><Relationship Id="rId7" Type="http://schemas.openxmlformats.org/officeDocument/2006/relationships/hyperlink" Target="https://docs.microsoft.com/en-us/azure/azure-resource-manager/resource-group-template-deploy-portal#next-step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deploy-resources-from-a-template-saved-to-your-account" TargetMode="External"/><Relationship Id="rId5" Type="http://schemas.openxmlformats.org/officeDocument/2006/relationships/hyperlink" Target="https://docs.microsoft.com/en-us/azure/azure-resource-manager/resource-group-template-deploy-portal#deploy-resources-from-custom-template" TargetMode="External"/><Relationship Id="rId4" Type="http://schemas.openxmlformats.org/officeDocument/2006/relationships/hyperlink" Target="https://docs.microsoft.com/en-us/azure/azure-resource-manager/resource-group-template-deploy-portal#deploy-resources-from-marketplac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sample-template" TargetMode="External"/><Relationship Id="rId3" Type="http://schemas.openxmlformats.org/officeDocument/2006/relationships/hyperlink" Target="https://docs.microsoft.com/en-us/azure/azure-resource-manager/resource-group-template-deploy#deploy-a-template-from-your-local-machine" TargetMode="External"/><Relationship Id="rId7" Type="http://schemas.openxmlformats.org/officeDocument/2006/relationships/hyperlink" Target="https://docs.microsoft.com/en-us/azure/azure-resource-manager/resource-group-template-deploy#incremental-and-complete-deployments"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test-a-template-deployment" TargetMode="External"/><Relationship Id="rId5" Type="http://schemas.openxmlformats.org/officeDocument/2006/relationships/hyperlink" Target="https://docs.microsoft.com/en-us/azure/azure-resource-manager/resource-group-template-deploy#parameter-files" TargetMode="External"/><Relationship Id="rId4" Type="http://schemas.openxmlformats.org/officeDocument/2006/relationships/hyperlink" Target="https://docs.microsoft.com/en-us/azure/azure-resource-manager/resource-group-template-deploy#deploy-a-template-from-an-external-source" TargetMode="External"/><Relationship Id="rId9" Type="http://schemas.openxmlformats.org/officeDocument/2006/relationships/hyperlink" Target="https://docs.microsoft.com/en-us/azure/azure-resource-manager/resource-group-template-deploy#next-step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multi-region-application"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windows/sizes-hpc"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gp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compu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Azure Compute Infrastructure</a:t>
            </a:r>
          </a:p>
        </p:txBody>
      </p:sp>
      <p:graphicFrame>
        <p:nvGraphicFramePr>
          <p:cNvPr id="32" name="Diagram 31"/>
          <p:cNvGraphicFramePr/>
          <p:nvPr>
            <p:extLst>
              <p:ext uri="{D42A27DB-BD31-4B8C-83A1-F6EECF244321}">
                <p14:modId xmlns:p14="http://schemas.microsoft.com/office/powerpoint/2010/main" val="2455308283"/>
              </p:ext>
            </p:extLst>
          </p:nvPr>
        </p:nvGraphicFramePr>
        <p:xfrm>
          <a:off x="-859878" y="1496136"/>
          <a:ext cx="4906240" cy="3765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6361" y="1496135"/>
            <a:ext cx="7785817" cy="4763988"/>
          </a:xfrm>
          <a:prstGeom prst="rect">
            <a:avLst/>
          </a:prstGeom>
        </p:spPr>
      </p:pic>
      <p:sp>
        <p:nvSpPr>
          <p:cNvPr id="2" name="TextBox 1">
            <a:extLst>
              <a:ext uri="{FF2B5EF4-FFF2-40B4-BE49-F238E27FC236}">
                <a16:creationId xmlns:a16="http://schemas.microsoft.com/office/drawing/2014/main" id="{5930ABBC-89A8-4FB4-A580-450096C93B6B}"/>
              </a:ext>
            </a:extLst>
          </p:cNvPr>
          <p:cNvSpPr txBox="1"/>
          <p:nvPr/>
        </p:nvSpPr>
        <p:spPr>
          <a:xfrm>
            <a:off x="0" y="5780140"/>
            <a:ext cx="4029949" cy="707886"/>
          </a:xfrm>
          <a:prstGeom prst="rect">
            <a:avLst/>
          </a:prstGeom>
          <a:noFill/>
        </p:spPr>
        <p:txBody>
          <a:bodyPr wrap="none" rtlCol="0">
            <a:spAutoFit/>
          </a:bodyPr>
          <a:lstStyle/>
          <a:p>
            <a:r>
              <a:rPr lang="en-US" sz="2000" b="1" dirty="0"/>
              <a:t>Ashish Sharma</a:t>
            </a:r>
          </a:p>
          <a:p>
            <a:r>
              <a:rPr lang="en-US" sz="2000" b="1" dirty="0"/>
              <a:t>Cloud Solutions Architect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normAutofit/>
          </a:bodyPr>
          <a:lstStyle/>
          <a:p>
            <a:r>
              <a:rPr lang="en-US" dirty="0"/>
              <a:t>Provide a way of comparing compute (CPU) performance across Azure SKUs</a:t>
            </a:r>
          </a:p>
          <a:p>
            <a:endParaRPr lang="en-US" dirty="0"/>
          </a:p>
          <a:p>
            <a:r>
              <a:rPr lang="en-US" dirty="0"/>
              <a:t>Not all Azure Cores are created equal</a:t>
            </a:r>
          </a:p>
          <a:p>
            <a:pPr lvl="1"/>
            <a:r>
              <a:rPr lang="en-US" sz="2800" dirty="0"/>
              <a:t>A1 Core !=  F1 Core</a:t>
            </a:r>
          </a:p>
          <a:p>
            <a:pPr lvl="1"/>
            <a:endParaRPr lang="en-US" sz="2800" dirty="0"/>
          </a:p>
          <a:p>
            <a:r>
              <a:rPr lang="en-US" dirty="0"/>
              <a:t>Compare compute (CPU) performance across SKUs.</a:t>
            </a:r>
          </a:p>
          <a:p>
            <a:endParaRPr lang="en-US" dirty="0"/>
          </a:p>
        </p:txBody>
      </p:sp>
      <p:graphicFrame>
        <p:nvGraphicFramePr>
          <p:cNvPr id="5" name="Table 4">
            <a:extLst>
              <a:ext uri="{FF2B5EF4-FFF2-40B4-BE49-F238E27FC236}">
                <a16:creationId xmlns:a16="http://schemas.microsoft.com/office/drawing/2014/main" id="{FE6736CD-D823-4B97-AA13-97525358B77E}"/>
              </a:ext>
            </a:extLst>
          </p:cNvPr>
          <p:cNvGraphicFramePr>
            <a:graphicFrameLocks noGrp="1"/>
          </p:cNvGraphicFramePr>
          <p:nvPr/>
        </p:nvGraphicFramePr>
        <p:xfrm>
          <a:off x="8161863" y="0"/>
          <a:ext cx="3860802" cy="6847692"/>
        </p:xfrm>
        <a:graphic>
          <a:graphicData uri="http://schemas.openxmlformats.org/drawingml/2006/table">
            <a:tbl>
              <a:tblPr/>
              <a:tblGrid>
                <a:gridCol w="1930401">
                  <a:extLst>
                    <a:ext uri="{9D8B030D-6E8A-4147-A177-3AD203B41FA5}">
                      <a16:colId xmlns:a16="http://schemas.microsoft.com/office/drawing/2014/main" val="3760414888"/>
                    </a:ext>
                  </a:extLst>
                </a:gridCol>
                <a:gridCol w="1930401">
                  <a:extLst>
                    <a:ext uri="{9D8B030D-6E8A-4147-A177-3AD203B41FA5}">
                      <a16:colId xmlns:a16="http://schemas.microsoft.com/office/drawing/2014/main" val="3047188101"/>
                    </a:ext>
                  </a:extLst>
                </a:gridCol>
              </a:tblGrid>
              <a:tr h="310188">
                <a:tc>
                  <a:txBody>
                    <a:bodyPr/>
                    <a:lstStyle/>
                    <a:p>
                      <a:pPr algn="l" fontAlgn="b"/>
                      <a:r>
                        <a:rPr lang="en-US" sz="1400" b="0">
                          <a:effectLst/>
                          <a:latin typeface="segoe-ui_semibold"/>
                        </a:rPr>
                        <a:t>SKU Family</a:t>
                      </a:r>
                    </a:p>
                  </a:txBody>
                  <a:tcPr marL="59936" marR="59936" marT="44952" marB="44952"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ACU \ vCPU</a:t>
                      </a:r>
                    </a:p>
                  </a:txBody>
                  <a:tcPr marL="59936" marR="59936" marT="44952" marB="44952"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29862205"/>
                  </a:ext>
                </a:extLst>
              </a:tr>
              <a:tr h="310188">
                <a:tc>
                  <a:txBody>
                    <a:bodyPr/>
                    <a:lstStyle/>
                    <a:p>
                      <a:pPr fontAlgn="t"/>
                      <a:r>
                        <a:rPr lang="en-US" sz="1200" u="none" strike="noStrike">
                          <a:solidFill>
                            <a:srgbClr val="0078D7"/>
                          </a:solidFill>
                          <a:effectLst/>
                          <a:hlinkClick r:id="rId3"/>
                        </a:rPr>
                        <a:t>A0</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61227235"/>
                  </a:ext>
                </a:extLst>
              </a:tr>
              <a:tr h="310188">
                <a:tc>
                  <a:txBody>
                    <a:bodyPr/>
                    <a:lstStyle/>
                    <a:p>
                      <a:pPr fontAlgn="t"/>
                      <a:r>
                        <a:rPr lang="en-US" sz="1200" u="none" strike="noStrike">
                          <a:solidFill>
                            <a:srgbClr val="0078D7"/>
                          </a:solidFill>
                          <a:effectLst/>
                          <a:hlinkClick r:id="rId3"/>
                        </a:rPr>
                        <a:t>A1-A4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819591394"/>
                  </a:ext>
                </a:extLst>
              </a:tr>
              <a:tr h="310188">
                <a:tc>
                  <a:txBody>
                    <a:bodyPr/>
                    <a:lstStyle/>
                    <a:p>
                      <a:pPr fontAlgn="t"/>
                      <a:r>
                        <a:rPr lang="en-US" sz="1200" u="none" strike="noStrike">
                          <a:solidFill>
                            <a:srgbClr val="0078D7"/>
                          </a:solidFill>
                          <a:effectLst/>
                          <a:hlinkClick r:id="rId3"/>
                        </a:rPr>
                        <a:t>A5-A7</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18272852"/>
                  </a:ext>
                </a:extLst>
              </a:tr>
              <a:tr h="310188">
                <a:tc>
                  <a:txBody>
                    <a:bodyPr/>
                    <a:lstStyle/>
                    <a:p>
                      <a:pPr fontAlgn="t"/>
                      <a:r>
                        <a:rPr lang="en-US" sz="1200" u="none" strike="noStrike">
                          <a:solidFill>
                            <a:srgbClr val="0078D7"/>
                          </a:solidFill>
                          <a:effectLst/>
                          <a:hlinkClick r:id="rId3"/>
                        </a:rPr>
                        <a:t>A1_v2-A8_v2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57334764"/>
                  </a:ext>
                </a:extLst>
              </a:tr>
              <a:tr h="310188">
                <a:tc>
                  <a:txBody>
                    <a:bodyPr/>
                    <a:lstStyle/>
                    <a:p>
                      <a:pPr fontAlgn="t"/>
                      <a:r>
                        <a:rPr lang="en-US" sz="1200" u="none" strike="noStrike">
                          <a:solidFill>
                            <a:srgbClr val="0078D7"/>
                          </a:solidFill>
                          <a:effectLst/>
                          <a:hlinkClick r:id="rId3"/>
                        </a:rPr>
                        <a:t>A2m_v2-A8m_v2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45811071"/>
                  </a:ext>
                </a:extLst>
              </a:tr>
              <a:tr h="310188">
                <a:tc>
                  <a:txBody>
                    <a:bodyPr/>
                    <a:lstStyle/>
                    <a:p>
                      <a:pPr fontAlgn="t"/>
                      <a:r>
                        <a:rPr lang="en-US" sz="1200" u="none" strike="noStrike">
                          <a:solidFill>
                            <a:srgbClr val="0078D7"/>
                          </a:solidFill>
                          <a:effectLst/>
                          <a:hlinkClick r:id="rId4"/>
                        </a:rPr>
                        <a:t>A8-A11</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225*</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0218846"/>
                  </a:ext>
                </a:extLst>
              </a:tr>
              <a:tr h="310188">
                <a:tc>
                  <a:txBody>
                    <a:bodyPr/>
                    <a:lstStyle/>
                    <a:p>
                      <a:pPr fontAlgn="t"/>
                      <a:r>
                        <a:rPr lang="en-US" sz="1200" u="none" strike="noStrike">
                          <a:solidFill>
                            <a:srgbClr val="0078D7"/>
                          </a:solidFill>
                          <a:effectLst/>
                          <a:hlinkClick r:id="rId3"/>
                        </a:rPr>
                        <a:t>D1-D14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70848740"/>
                  </a:ext>
                </a:extLst>
              </a:tr>
              <a:tr h="310188">
                <a:tc>
                  <a:txBody>
                    <a:bodyPr/>
                    <a:lstStyle/>
                    <a:p>
                      <a:pPr fontAlgn="t"/>
                      <a:r>
                        <a:rPr lang="en-US" sz="1200" u="none" strike="noStrike">
                          <a:solidFill>
                            <a:srgbClr val="0078D7"/>
                          </a:solidFill>
                          <a:effectLst/>
                          <a:hlinkClick r:id="rId3"/>
                        </a:rPr>
                        <a:t>D1_v2-D15_v2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210 - 250*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42909392"/>
                  </a:ext>
                </a:extLst>
              </a:tr>
              <a:tr h="310188">
                <a:tc>
                  <a:txBody>
                    <a:bodyPr/>
                    <a:lstStyle/>
                    <a:p>
                      <a:pPr fontAlgn="t"/>
                      <a:r>
                        <a:rPr lang="en-US" sz="1200" u="none" strike="noStrike">
                          <a:solidFill>
                            <a:srgbClr val="0078D7"/>
                          </a:solidFill>
                          <a:effectLst/>
                          <a:hlinkClick r:id="rId5"/>
                        </a:rPr>
                        <a:t>DS1-DS14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5304562"/>
                  </a:ext>
                </a:extLst>
              </a:tr>
              <a:tr h="310188">
                <a:tc>
                  <a:txBody>
                    <a:bodyPr/>
                    <a:lstStyle/>
                    <a:p>
                      <a:pPr fontAlgn="t"/>
                      <a:r>
                        <a:rPr lang="en-US" sz="1200" u="none" strike="noStrike">
                          <a:solidFill>
                            <a:srgbClr val="0078D7"/>
                          </a:solidFill>
                          <a:effectLst/>
                          <a:hlinkClick r:id="rId5"/>
                        </a:rPr>
                        <a:t>DS1_v2-DS15_v2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50443017"/>
                  </a:ext>
                </a:extLst>
              </a:tr>
              <a:tr h="310188">
                <a:tc>
                  <a:txBody>
                    <a:bodyPr/>
                    <a:lstStyle/>
                    <a:p>
                      <a:pPr fontAlgn="t"/>
                      <a:r>
                        <a:rPr lang="en-US" sz="1200" u="none" strike="noStrike">
                          <a:solidFill>
                            <a:srgbClr val="0078D7"/>
                          </a:solidFill>
                          <a:effectLst/>
                          <a:hlinkClick r:id="rId6"/>
                        </a:rPr>
                        <a:t>D_v3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76023990"/>
                  </a:ext>
                </a:extLst>
              </a:tr>
              <a:tr h="310188">
                <a:tc>
                  <a:txBody>
                    <a:bodyPr/>
                    <a:lstStyle/>
                    <a:p>
                      <a:pPr fontAlgn="t"/>
                      <a:r>
                        <a:rPr lang="en-US" sz="1200" u="none" strike="noStrike">
                          <a:solidFill>
                            <a:srgbClr val="0078D7"/>
                          </a:solidFill>
                          <a:effectLst/>
                          <a:hlinkClick r:id="rId6"/>
                        </a:rPr>
                        <a:t>Ds_v3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18823559"/>
                  </a:ext>
                </a:extLst>
              </a:tr>
              <a:tr h="310188">
                <a:tc>
                  <a:txBody>
                    <a:bodyPr/>
                    <a:lstStyle/>
                    <a:p>
                      <a:pPr fontAlgn="t"/>
                      <a:r>
                        <a:rPr lang="en-US" sz="1200" u="none" strike="noStrike">
                          <a:solidFill>
                            <a:srgbClr val="0078D7"/>
                          </a:solidFill>
                          <a:effectLst/>
                          <a:hlinkClick r:id="rId5"/>
                        </a:rPr>
                        <a:t>E_v3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19813855"/>
                  </a:ext>
                </a:extLst>
              </a:tr>
              <a:tr h="310188">
                <a:tc>
                  <a:txBody>
                    <a:bodyPr/>
                    <a:lstStyle/>
                    <a:p>
                      <a:pPr fontAlgn="t"/>
                      <a:r>
                        <a:rPr lang="en-US" sz="1200" u="none" strike="noStrike">
                          <a:solidFill>
                            <a:srgbClr val="0078D7"/>
                          </a:solidFill>
                          <a:effectLst/>
                          <a:hlinkClick r:id="rId5"/>
                        </a:rPr>
                        <a:t>Es_v3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2349547"/>
                  </a:ext>
                </a:extLst>
              </a:tr>
              <a:tr h="310188">
                <a:tc>
                  <a:txBody>
                    <a:bodyPr/>
                    <a:lstStyle/>
                    <a:p>
                      <a:pPr fontAlgn="t"/>
                      <a:r>
                        <a:rPr lang="en-US" sz="1200" u="none" strike="noStrike">
                          <a:solidFill>
                            <a:srgbClr val="0078D7"/>
                          </a:solidFill>
                          <a:effectLst/>
                          <a:hlinkClick r:id="rId7"/>
                        </a:rPr>
                        <a:t>F1-F16</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49126399"/>
                  </a:ext>
                </a:extLst>
              </a:tr>
              <a:tr h="310188">
                <a:tc>
                  <a:txBody>
                    <a:bodyPr/>
                    <a:lstStyle/>
                    <a:p>
                      <a:pPr fontAlgn="t"/>
                      <a:r>
                        <a:rPr lang="en-US" sz="1200" u="none" strike="noStrike" dirty="0">
                          <a:solidFill>
                            <a:srgbClr val="0078D7"/>
                          </a:solidFill>
                          <a:effectLst/>
                          <a:hlinkClick r:id="rId7"/>
                        </a:rPr>
                        <a:t>F1s-F16s</a:t>
                      </a:r>
                      <a:endParaRPr lang="en-US" sz="1200" dirty="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66092191"/>
                  </a:ext>
                </a:extLst>
              </a:tr>
              <a:tr h="310188">
                <a:tc>
                  <a:txBody>
                    <a:bodyPr/>
                    <a:lstStyle/>
                    <a:p>
                      <a:pPr fontAlgn="t"/>
                      <a:r>
                        <a:rPr lang="en-US" sz="1200" u="none" strike="noStrike">
                          <a:solidFill>
                            <a:srgbClr val="0078D7"/>
                          </a:solidFill>
                          <a:effectLst/>
                          <a:hlinkClick r:id="rId5"/>
                        </a:rPr>
                        <a:t>G1-G5</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66723753"/>
                  </a:ext>
                </a:extLst>
              </a:tr>
              <a:tr h="310188">
                <a:tc>
                  <a:txBody>
                    <a:bodyPr/>
                    <a:lstStyle/>
                    <a:p>
                      <a:pPr fontAlgn="t"/>
                      <a:r>
                        <a:rPr lang="en-US" sz="1200" u="none" strike="noStrike">
                          <a:solidFill>
                            <a:srgbClr val="0078D7"/>
                          </a:solidFill>
                          <a:effectLst/>
                          <a:hlinkClick r:id="rId5"/>
                        </a:rPr>
                        <a:t>GS1-GS5</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3384167"/>
                  </a:ext>
                </a:extLst>
              </a:tr>
              <a:tr h="310188">
                <a:tc>
                  <a:txBody>
                    <a:bodyPr/>
                    <a:lstStyle/>
                    <a:p>
                      <a:pPr fontAlgn="t"/>
                      <a:r>
                        <a:rPr lang="en-US" sz="1200" u="none" strike="noStrike">
                          <a:solidFill>
                            <a:srgbClr val="0078D7"/>
                          </a:solidFill>
                          <a:effectLst/>
                          <a:hlinkClick r:id="rId4"/>
                        </a:rPr>
                        <a:t>H</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290 - 300*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22549969"/>
                  </a:ext>
                </a:extLst>
              </a:tr>
              <a:tr h="310188">
                <a:tc>
                  <a:txBody>
                    <a:bodyPr/>
                    <a:lstStyle/>
                    <a:p>
                      <a:pPr fontAlgn="t"/>
                      <a:r>
                        <a:rPr lang="en-US" sz="1200" u="none" strike="noStrike">
                          <a:solidFill>
                            <a:srgbClr val="0078D7"/>
                          </a:solidFill>
                          <a:effectLst/>
                          <a:hlinkClick r:id="rId8"/>
                        </a:rPr>
                        <a:t>L4s-L32s</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42390848"/>
                  </a:ext>
                </a:extLst>
              </a:tr>
              <a:tr h="310188">
                <a:tc>
                  <a:txBody>
                    <a:bodyPr/>
                    <a:lstStyle/>
                    <a:p>
                      <a:pPr fontAlgn="t"/>
                      <a:r>
                        <a:rPr lang="en-US" sz="1200" u="none" strike="noStrike" dirty="0">
                          <a:solidFill>
                            <a:srgbClr val="0078D7"/>
                          </a:solidFill>
                          <a:effectLst/>
                          <a:hlinkClick r:id="rId5"/>
                        </a:rPr>
                        <a:t>M</a:t>
                      </a:r>
                      <a:endParaRPr lang="en-US" sz="1200" dirty="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160-180**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0095606"/>
                  </a:ext>
                </a:extLst>
              </a:tr>
            </a:tbl>
          </a:graphicData>
        </a:graphic>
      </p:graphicFrame>
    </p:spTree>
    <p:extLst>
      <p:ext uri="{BB962C8B-B14F-4D97-AF65-F5344CB8AC3E}">
        <p14:creationId xmlns:p14="http://schemas.microsoft.com/office/powerpoint/2010/main" val="238503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b="1"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a:bodyPr>
          <a:lstStyle/>
          <a:p>
            <a:r>
              <a:rPr lang="en-US" dirty="0"/>
              <a:t>Availability Sets are for Unplanned &amp; Planned Maintenance</a:t>
            </a:r>
          </a:p>
          <a:p>
            <a:pPr lvl="1"/>
            <a:r>
              <a:rPr lang="en-US" dirty="0"/>
              <a:t>Fault Domains (2 default, some regions allow 3)</a:t>
            </a:r>
          </a:p>
          <a:p>
            <a:pPr lvl="1"/>
            <a:r>
              <a:rPr lang="en-US" dirty="0"/>
              <a:t>Upgrade Domains (5 default, 1-20 allowed)</a:t>
            </a:r>
          </a:p>
          <a:p>
            <a:pPr marL="457200" lvl="1" indent="0">
              <a:buNone/>
            </a:pPr>
            <a:endParaRPr lang="en-US" dirty="0"/>
          </a:p>
          <a:p>
            <a:r>
              <a:rPr lang="en-US" dirty="0"/>
              <a:t>Front with Load Balancer, App Gateway</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7281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a:bodyPr>
          <a:lstStyle/>
          <a:p>
            <a:r>
              <a:rPr lang="en-US" sz="2400" dirty="0"/>
              <a:t>Do NOT put a single VM in an Availability Set</a:t>
            </a:r>
          </a:p>
          <a:p>
            <a:endParaRPr lang="en-US" sz="2400" dirty="0"/>
          </a:p>
          <a:p>
            <a:r>
              <a:rPr lang="en-US" sz="2400" dirty="0"/>
              <a:t>Example -  for an application,</a:t>
            </a:r>
          </a:p>
          <a:p>
            <a:pPr lvl="1"/>
            <a:r>
              <a:rPr lang="en-US" dirty="0"/>
              <a:t>Place front-end virtual machines in the same availability set</a:t>
            </a:r>
          </a:p>
          <a:p>
            <a:pPr marL="457200" lvl="1" indent="0">
              <a:buNone/>
            </a:pPr>
            <a:endParaRPr lang="en-US" dirty="0"/>
          </a:p>
          <a:p>
            <a:pPr marL="457200" lvl="1" indent="0">
              <a:buNone/>
            </a:pPr>
            <a:r>
              <a:rPr lang="en-US" dirty="0"/>
              <a:t>AND </a:t>
            </a:r>
          </a:p>
          <a:p>
            <a:pPr marL="457200" lvl="1" indent="0">
              <a:buNone/>
            </a:pPr>
            <a:endParaRPr lang="en-US" dirty="0"/>
          </a:p>
          <a:p>
            <a:pPr lvl="1"/>
            <a:r>
              <a:rPr lang="en-US" dirty="0"/>
              <a:t>Data-tier virtual machines in their own availability set</a:t>
            </a:r>
            <a:endParaRPr lang="en-US" b="1" dirty="0">
              <a:solidFill>
                <a:srgbClr val="FF0000"/>
              </a:solidFill>
            </a:endParaRPr>
          </a:p>
          <a:p>
            <a:pPr lvl="1"/>
            <a:endParaRPr lang="en-US" b="1" dirty="0">
              <a:solidFill>
                <a:srgbClr val="FF0000"/>
              </a:solidFill>
            </a:endParaRPr>
          </a:p>
          <a:p>
            <a:pPr lvl="1"/>
            <a:endParaRPr lang="en-US" dirty="0"/>
          </a:p>
        </p:txBody>
      </p:sp>
      <p:pic>
        <p:nvPicPr>
          <p:cNvPr id="7" name="Picture 6">
            <a:extLst>
              <a:ext uri="{FF2B5EF4-FFF2-40B4-BE49-F238E27FC236}">
                <a16:creationId xmlns:a16="http://schemas.microsoft.com/office/drawing/2014/main" id="{46774855-DFEF-41A3-A739-9F25A6B1FDB5}"/>
              </a:ext>
            </a:extLst>
          </p:cNvPr>
          <p:cNvPicPr>
            <a:picLocks noChangeAspect="1"/>
          </p:cNvPicPr>
          <p:nvPr/>
        </p:nvPicPr>
        <p:blipFill>
          <a:blip r:embed="rId3"/>
          <a:stretch>
            <a:fillRect/>
          </a:stretch>
        </p:blipFill>
        <p:spPr>
          <a:xfrm>
            <a:off x="6394004" y="1269999"/>
            <a:ext cx="5471583" cy="4233333"/>
          </a:xfrm>
          <a:prstGeom prst="rect">
            <a:avLst/>
          </a:prstGeom>
        </p:spPr>
      </p:pic>
    </p:spTree>
    <p:extLst>
      <p:ext uri="{BB962C8B-B14F-4D97-AF65-F5344CB8AC3E}">
        <p14:creationId xmlns:p14="http://schemas.microsoft.com/office/powerpoint/2010/main" val="297197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92500" lnSpcReduction="1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r>
              <a:rPr lang="en-US" dirty="0"/>
              <a:t>Scale In or Out</a:t>
            </a:r>
          </a:p>
          <a:p>
            <a:pPr lvl="1"/>
            <a:r>
              <a:rPr lang="en-US" dirty="0"/>
              <a:t>You can create new instances of the VM based on platform images (max 1000) or your own custom images (max 100)</a:t>
            </a:r>
          </a:p>
          <a:p>
            <a:pPr lvl="2"/>
            <a:r>
              <a:rPr lang="en-US" dirty="0">
                <a:solidFill>
                  <a:schemeClr val="tx1">
                    <a:lumMod val="95000"/>
                    <a:lumOff val="5000"/>
                  </a:schemeClr>
                </a:solidFill>
              </a:rPr>
              <a:t>Using VM Scale Sets </a:t>
            </a:r>
          </a:p>
          <a:p>
            <a:pPr lvl="2"/>
            <a:r>
              <a:rPr lang="en-US" dirty="0">
                <a:solidFill>
                  <a:schemeClr val="tx1">
                    <a:lumMod val="95000"/>
                    <a:lumOff val="5000"/>
                  </a:schemeClr>
                </a:solidFill>
              </a:rPr>
              <a:t>Using Azure Automation</a:t>
            </a:r>
          </a:p>
          <a:p>
            <a:pPr lvl="2"/>
            <a:r>
              <a:rPr lang="en-US" dirty="0">
                <a:solidFill>
                  <a:schemeClr val="tx1">
                    <a:lumMod val="95000"/>
                    <a:lumOff val="5000"/>
                  </a:schemeClr>
                </a:solidFill>
              </a:rPr>
              <a:t>Scheduled</a:t>
            </a:r>
          </a:p>
          <a:p>
            <a:pPr lvl="2"/>
            <a:r>
              <a:rPr lang="en-US" dirty="0">
                <a:solidFill>
                  <a:schemeClr val="tx1">
                    <a:lumMod val="95000"/>
                    <a:lumOff val="5000"/>
                  </a:schemeClr>
                </a:solidFill>
              </a:rPr>
              <a:t>Azure </a:t>
            </a:r>
            <a:r>
              <a:rPr lang="en-US" dirty="0" err="1">
                <a:solidFill>
                  <a:schemeClr val="tx1">
                    <a:lumMod val="95000"/>
                    <a:lumOff val="5000"/>
                  </a:schemeClr>
                </a:solidFill>
              </a:rPr>
              <a:t>Autoscale</a:t>
            </a:r>
            <a:endParaRPr lang="en-US" dirty="0">
              <a:solidFill>
                <a:schemeClr val="tx1">
                  <a:lumMod val="95000"/>
                  <a:lumOff val="5000"/>
                </a:schemeClr>
              </a:solidFill>
            </a:endParaRPr>
          </a:p>
          <a:p>
            <a:pPr lvl="3"/>
            <a:r>
              <a:rPr lang="en-US" dirty="0"/>
              <a:t>System Metrics (CPU, RAM, </a:t>
            </a:r>
            <a:r>
              <a:rPr lang="en-US" dirty="0" err="1"/>
              <a:t>etc</a:t>
            </a:r>
            <a:r>
              <a:rPr lang="en-US" dirty="0"/>
              <a:t>)</a:t>
            </a:r>
          </a:p>
          <a:p>
            <a:pPr lvl="3"/>
            <a:r>
              <a:rPr lang="en-US" dirty="0"/>
              <a:t>Custom Metrics</a:t>
            </a:r>
          </a:p>
          <a:p>
            <a:pPr lvl="2"/>
            <a:endParaRPr lang="en-US" dirty="0"/>
          </a:p>
          <a:p>
            <a:pPr lvl="1"/>
            <a:endParaRPr lang="en-US" dirty="0"/>
          </a:p>
        </p:txBody>
      </p:sp>
    </p:spTree>
    <p:extLst>
      <p:ext uri="{BB962C8B-B14F-4D97-AF65-F5344CB8AC3E}">
        <p14:creationId xmlns:p14="http://schemas.microsoft.com/office/powerpoint/2010/main" val="23751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66BB5A2-C2D7-4E59-9260-CEC51C70E25B}"/>
              </a:ext>
            </a:extLst>
          </p:cNvPr>
          <p:cNvPicPr>
            <a:picLocks noChangeAspect="1"/>
          </p:cNvPicPr>
          <p:nvPr/>
        </p:nvPicPr>
        <p:blipFill>
          <a:blip r:embed="rId4"/>
          <a:stretch>
            <a:fillRect/>
          </a:stretch>
        </p:blipFill>
        <p:spPr>
          <a:xfrm>
            <a:off x="7829551" y="3335964"/>
            <a:ext cx="4042410" cy="2374915"/>
          </a:xfrm>
          <a:prstGeom prst="rect">
            <a:avLst/>
          </a:prstGeom>
        </p:spPr>
      </p:pic>
      <p:pic>
        <p:nvPicPr>
          <p:cNvPr id="14" name="Picture 13">
            <a:extLst>
              <a:ext uri="{FF2B5EF4-FFF2-40B4-BE49-F238E27FC236}">
                <a16:creationId xmlns:a16="http://schemas.microsoft.com/office/drawing/2014/main" id="{9AFE7ED1-8908-4EEB-AC53-AE36921CCB85}"/>
              </a:ext>
            </a:extLst>
          </p:cNvPr>
          <p:cNvPicPr>
            <a:picLocks noChangeAspect="1"/>
          </p:cNvPicPr>
          <p:nvPr/>
        </p:nvPicPr>
        <p:blipFill>
          <a:blip r:embed="rId5"/>
          <a:stretch>
            <a:fillRect/>
          </a:stretch>
        </p:blipFill>
        <p:spPr>
          <a:xfrm>
            <a:off x="7829551" y="623053"/>
            <a:ext cx="4042409" cy="1653712"/>
          </a:xfrm>
          <a:prstGeom prst="rect">
            <a:avLst/>
          </a:prstGeom>
        </p:spPr>
      </p:pic>
      <p:sp>
        <p:nvSpPr>
          <p:cNvPr id="3" name="Title 2"/>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Virtual Machine Scale Sets</a:t>
            </a:r>
          </a:p>
        </p:txBody>
      </p:sp>
      <p:sp>
        <p:nvSpPr>
          <p:cNvPr id="5" name="Text Placeholder 6"/>
          <p:cNvSpPr txBox="1">
            <a:spLocks/>
          </p:cNvSpPr>
          <p:nvPr/>
        </p:nvSpPr>
        <p:spPr>
          <a:xfrm>
            <a:off x="821515" y="2121762"/>
            <a:ext cx="6204984" cy="3626917"/>
          </a:xfrm>
          <a:prstGeom prst="rect">
            <a:avLst/>
          </a:prstGeom>
        </p:spPr>
        <p:txBody>
          <a:bodyPr vert="horz" lIns="91440" tIns="45720" rIns="91440" bIns="4572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80" indent="-228600" defTabSz="914400"/>
            <a:r>
              <a:rPr lang="en-US" sz="2400" dirty="0">
                <a:solidFill>
                  <a:schemeClr val="tx1"/>
                </a:solidFill>
                <a:latin typeface="+mn-lt"/>
              </a:rPr>
              <a:t>Deploy and manage VMs as a set</a:t>
            </a:r>
          </a:p>
          <a:p>
            <a:pPr marL="336080" indent="-228600" defTabSz="914400"/>
            <a:r>
              <a:rPr lang="en-US" sz="2400" dirty="0">
                <a:solidFill>
                  <a:schemeClr val="tx1"/>
                </a:solidFill>
                <a:latin typeface="+mn-lt"/>
              </a:rPr>
              <a:t>An Azure Compute resource </a:t>
            </a:r>
            <a:r>
              <a:rPr lang="en-US" sz="2400" dirty="0" err="1">
                <a:solidFill>
                  <a:schemeClr val="tx1"/>
                </a:solidFill>
                <a:latin typeface="+mn-lt"/>
              </a:rPr>
              <a:t>Microsoft.Compute</a:t>
            </a:r>
            <a:r>
              <a:rPr lang="en-US" sz="2400" dirty="0">
                <a:solidFill>
                  <a:schemeClr val="tx1"/>
                </a:solidFill>
                <a:latin typeface="+mn-lt"/>
              </a:rPr>
              <a:t>/</a:t>
            </a:r>
            <a:r>
              <a:rPr lang="en-US" sz="2400" dirty="0" err="1">
                <a:solidFill>
                  <a:schemeClr val="tx1"/>
                </a:solidFill>
                <a:latin typeface="+mn-lt"/>
              </a:rPr>
              <a:t>virtualMachineScaleSets</a:t>
            </a:r>
            <a:endParaRPr lang="en-US" sz="2400" dirty="0">
              <a:solidFill>
                <a:schemeClr val="tx1"/>
              </a:solidFill>
              <a:latin typeface="+mn-lt"/>
            </a:endParaRPr>
          </a:p>
          <a:p>
            <a:r>
              <a:rPr lang="en-US" sz="2400" b="1" dirty="0"/>
              <a:t>Scale</a:t>
            </a:r>
            <a:r>
              <a:rPr lang="en-US" sz="2400" dirty="0"/>
              <a:t> - Deploy identical resources </a:t>
            </a:r>
          </a:p>
          <a:p>
            <a:pPr lvl="1"/>
            <a:r>
              <a:rPr lang="en-US" sz="1800" dirty="0"/>
              <a:t>Easily</a:t>
            </a:r>
          </a:p>
          <a:p>
            <a:pPr lvl="1"/>
            <a:r>
              <a:rPr lang="en-US" sz="1800" dirty="0"/>
              <a:t>Rapidly</a:t>
            </a:r>
          </a:p>
          <a:p>
            <a:pPr lvl="1"/>
            <a:r>
              <a:rPr lang="en-US" sz="1800" dirty="0"/>
              <a:t>At scale.. 10s – 10,000s of cores</a:t>
            </a:r>
          </a:p>
          <a:p>
            <a:r>
              <a:rPr lang="en-US" sz="2400" b="1" dirty="0"/>
              <a:t>Low cost - </a:t>
            </a:r>
            <a:r>
              <a:rPr lang="en-US" sz="2400" dirty="0"/>
              <a:t>Dynamically increase/decrease compute power to optimize costs</a:t>
            </a:r>
            <a:endParaRPr lang="en-US" sz="2400" b="1" dirty="0"/>
          </a:p>
          <a:p>
            <a:r>
              <a:rPr lang="en-US" sz="2400" b="1" dirty="0"/>
              <a:t>Elasticity</a:t>
            </a:r>
            <a:r>
              <a:rPr lang="en-US" sz="2400" dirty="0"/>
              <a:t> - Automatically scale to changing demand</a:t>
            </a:r>
          </a:p>
          <a:p>
            <a:pPr marL="336080" indent="-228600" defTabSz="914400"/>
            <a:endParaRPr lang="en-US" sz="2400" dirty="0">
              <a:solidFill>
                <a:schemeClr val="tx1"/>
              </a:solidFill>
              <a:latin typeface="+mn-lt"/>
            </a:endParaRPr>
          </a:p>
        </p:txBody>
      </p:sp>
    </p:spTree>
    <p:extLst>
      <p:ext uri="{BB962C8B-B14F-4D97-AF65-F5344CB8AC3E}">
        <p14:creationId xmlns:p14="http://schemas.microsoft.com/office/powerpoint/2010/main" val="331787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951" y="0"/>
            <a:ext cx="10515600" cy="1325563"/>
          </a:xfrm>
        </p:spPr>
        <p:txBody>
          <a:bodyPr/>
          <a:lstStyle/>
          <a:p>
            <a:r>
              <a:rPr lang="en-US" dirty="0"/>
              <a:t>VM Disks</a:t>
            </a:r>
          </a:p>
        </p:txBody>
      </p:sp>
      <p:sp>
        <p:nvSpPr>
          <p:cNvPr id="3" name="Content Placeholder 2"/>
          <p:cNvSpPr>
            <a:spLocks noGrp="1"/>
          </p:cNvSpPr>
          <p:nvPr>
            <p:ph idx="1"/>
          </p:nvPr>
        </p:nvSpPr>
        <p:spPr>
          <a:xfrm>
            <a:off x="838200" y="1277007"/>
            <a:ext cx="10515600" cy="4899956"/>
          </a:xfrm>
        </p:spPr>
        <p:txBody>
          <a:bodyPr numCol="2">
            <a:normAutofit/>
          </a:bodyPr>
          <a:lstStyle/>
          <a:p>
            <a:r>
              <a:rPr lang="en-US" dirty="0"/>
              <a:t>OS Disk (attached via SATA)</a:t>
            </a:r>
          </a:p>
          <a:p>
            <a:pPr lvl="1"/>
            <a:r>
              <a:rPr lang="en-US" dirty="0"/>
              <a:t>VHD based</a:t>
            </a:r>
          </a:p>
          <a:p>
            <a:pPr lvl="1"/>
            <a:r>
              <a:rPr lang="en-US" dirty="0"/>
              <a:t>Persists</a:t>
            </a:r>
          </a:p>
          <a:p>
            <a:pPr lvl="1"/>
            <a:r>
              <a:rPr lang="en-US" dirty="0"/>
              <a:t>Separate storage cost</a:t>
            </a:r>
          </a:p>
          <a:p>
            <a:r>
              <a:rPr lang="en-US" dirty="0"/>
              <a:t>Temporary Disk</a:t>
            </a:r>
          </a:p>
          <a:p>
            <a:pPr lvl="1"/>
            <a:r>
              <a:rPr lang="en-US" dirty="0"/>
              <a:t>Doesn’t persist - SSD</a:t>
            </a:r>
          </a:p>
          <a:p>
            <a:pPr lvl="1"/>
            <a:r>
              <a:rPr lang="en-US" dirty="0"/>
              <a:t>No Separate storage cost</a:t>
            </a:r>
          </a:p>
          <a:p>
            <a:r>
              <a:rPr lang="en-US" dirty="0"/>
              <a:t>Data Disk (SCSI)</a:t>
            </a:r>
          </a:p>
          <a:p>
            <a:pPr lvl="1"/>
            <a:r>
              <a:rPr lang="en-US" dirty="0"/>
              <a:t>VHD based</a:t>
            </a:r>
          </a:p>
          <a:p>
            <a:pPr lvl="1"/>
            <a:r>
              <a:rPr lang="en-US" dirty="0"/>
              <a:t>Persists</a:t>
            </a:r>
          </a:p>
          <a:p>
            <a:pPr lvl="1"/>
            <a:r>
              <a:rPr lang="en-US" dirty="0"/>
              <a:t>Separate storage cost</a:t>
            </a:r>
          </a:p>
          <a:p>
            <a:pPr marL="457200" lvl="1" indent="0">
              <a:buNone/>
            </a:pPr>
            <a:endParaRPr lang="en-US" dirty="0"/>
          </a:p>
          <a:p>
            <a:pPr lvl="1"/>
            <a:r>
              <a:rPr lang="en-US" dirty="0"/>
              <a:t>Current Max Data Disk Size: 4095GB</a:t>
            </a:r>
          </a:p>
          <a:p>
            <a:pPr marL="0" indent="0">
              <a:buNone/>
            </a:pPr>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7435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34724"/>
            <a:ext cx="10515600" cy="1325563"/>
          </a:xfrm>
        </p:spPr>
        <p:txBody>
          <a:bodyPr/>
          <a:lstStyle/>
          <a:p>
            <a:r>
              <a:rPr lang="en-US" dirty="0"/>
              <a:t>VM Disks – SSD</a:t>
            </a:r>
            <a:br>
              <a:rPr lang="en-US" dirty="0"/>
            </a:br>
            <a:endParaRPr lang="en-US" dirty="0"/>
          </a:p>
        </p:txBody>
      </p:sp>
      <p:sp>
        <p:nvSpPr>
          <p:cNvPr id="3" name="Content Placeholder 2"/>
          <p:cNvSpPr>
            <a:spLocks noGrp="1"/>
          </p:cNvSpPr>
          <p:nvPr>
            <p:ph idx="1"/>
          </p:nvPr>
        </p:nvSpPr>
        <p:spPr>
          <a:xfrm>
            <a:off x="207579" y="1690688"/>
            <a:ext cx="10515600" cy="4351338"/>
          </a:xfrm>
        </p:spPr>
        <p:txBody>
          <a:bodyPr numCol="2">
            <a:normAutofit/>
          </a:bodyPr>
          <a:lstStyle/>
          <a:p>
            <a:r>
              <a:rPr lang="en-US" dirty="0">
                <a:solidFill>
                  <a:schemeClr val="tx1">
                    <a:lumMod val="95000"/>
                    <a:lumOff val="5000"/>
                  </a:schemeClr>
                </a:solidFill>
              </a:rPr>
              <a:t>Premium Storage Disk Types</a:t>
            </a:r>
          </a:p>
          <a:p>
            <a:pPr lvl="1"/>
            <a:r>
              <a:rPr lang="en-US" dirty="0">
                <a:solidFill>
                  <a:schemeClr val="tx1">
                    <a:lumMod val="95000"/>
                    <a:lumOff val="5000"/>
                  </a:schemeClr>
                </a:solidFill>
              </a:rPr>
              <a:t>P10, P20, P30</a:t>
            </a:r>
          </a:p>
          <a:p>
            <a:r>
              <a:rPr lang="en-US" dirty="0">
                <a:solidFill>
                  <a:schemeClr val="tx1">
                    <a:lumMod val="95000"/>
                    <a:lumOff val="5000"/>
                  </a:schemeClr>
                </a:solidFill>
              </a:rPr>
              <a:t>Support for SSD (Premium Storage)</a:t>
            </a:r>
          </a:p>
          <a:p>
            <a:pPr lvl="1"/>
            <a:r>
              <a:rPr lang="en-US" dirty="0">
                <a:solidFill>
                  <a:schemeClr val="tx1">
                    <a:lumMod val="95000"/>
                    <a:lumOff val="5000"/>
                  </a:schemeClr>
                </a:solidFill>
              </a:rPr>
              <a:t>DS-series, DSv2-series, GS-series, and Fs-series.</a:t>
            </a:r>
          </a:p>
          <a:p>
            <a:pPr lvl="1"/>
            <a:r>
              <a:rPr lang="en-US" dirty="0">
                <a:solidFill>
                  <a:schemeClr val="tx1">
                    <a:lumMod val="95000"/>
                    <a:lumOff val="5000"/>
                  </a:schemeClr>
                </a:solidFill>
              </a:rPr>
              <a:t>You can use Standard </a:t>
            </a:r>
            <a:r>
              <a:rPr lang="en-US" sz="3000" dirty="0">
                <a:solidFill>
                  <a:schemeClr val="tx1">
                    <a:lumMod val="95000"/>
                    <a:lumOff val="5000"/>
                  </a:schemeClr>
                </a:solidFill>
              </a:rPr>
              <a:t>OR</a:t>
            </a:r>
            <a:r>
              <a:rPr lang="en-US" dirty="0">
                <a:solidFill>
                  <a:schemeClr val="tx1">
                    <a:lumMod val="95000"/>
                    <a:lumOff val="5000"/>
                  </a:schemeClr>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4" name="Table 3">
            <a:extLst>
              <a:ext uri="{FF2B5EF4-FFF2-40B4-BE49-F238E27FC236}">
                <a16:creationId xmlns:a16="http://schemas.microsoft.com/office/drawing/2014/main" id="{37D0F55D-895D-4696-A09C-C886EFF6289F}"/>
              </a:ext>
            </a:extLst>
          </p:cNvPr>
          <p:cNvGraphicFramePr>
            <a:graphicFrameLocks noGrp="1"/>
          </p:cNvGraphicFramePr>
          <p:nvPr>
            <p:extLst>
              <p:ext uri="{D42A27DB-BD31-4B8C-83A1-F6EECF244321}">
                <p14:modId xmlns:p14="http://schemas.microsoft.com/office/powerpoint/2010/main" val="3359945328"/>
              </p:ext>
            </p:extLst>
          </p:nvPr>
        </p:nvGraphicFramePr>
        <p:xfrm>
          <a:off x="5517931" y="697506"/>
          <a:ext cx="6674072" cy="4370821"/>
        </p:xfrm>
        <a:graphic>
          <a:graphicData uri="http://schemas.openxmlformats.org/drawingml/2006/table">
            <a:tbl>
              <a:tblPr/>
              <a:tblGrid>
                <a:gridCol w="1072055">
                  <a:extLst>
                    <a:ext uri="{9D8B030D-6E8A-4147-A177-3AD203B41FA5}">
                      <a16:colId xmlns:a16="http://schemas.microsoft.com/office/drawing/2014/main" val="483026534"/>
                    </a:ext>
                  </a:extLst>
                </a:gridCol>
                <a:gridCol w="725214">
                  <a:extLst>
                    <a:ext uri="{9D8B030D-6E8A-4147-A177-3AD203B41FA5}">
                      <a16:colId xmlns:a16="http://schemas.microsoft.com/office/drawing/2014/main" val="4105391691"/>
                    </a:ext>
                  </a:extLst>
                </a:gridCol>
                <a:gridCol w="772510">
                  <a:extLst>
                    <a:ext uri="{9D8B030D-6E8A-4147-A177-3AD203B41FA5}">
                      <a16:colId xmlns:a16="http://schemas.microsoft.com/office/drawing/2014/main" val="1423268333"/>
                    </a:ext>
                  </a:extLst>
                </a:gridCol>
                <a:gridCol w="767257">
                  <a:extLst>
                    <a:ext uri="{9D8B030D-6E8A-4147-A177-3AD203B41FA5}">
                      <a16:colId xmlns:a16="http://schemas.microsoft.com/office/drawing/2014/main" val="1816247176"/>
                    </a:ext>
                  </a:extLst>
                </a:gridCol>
                <a:gridCol w="834259">
                  <a:extLst>
                    <a:ext uri="{9D8B030D-6E8A-4147-A177-3AD203B41FA5}">
                      <a16:colId xmlns:a16="http://schemas.microsoft.com/office/drawing/2014/main" val="4250612075"/>
                    </a:ext>
                  </a:extLst>
                </a:gridCol>
                <a:gridCol w="834259">
                  <a:extLst>
                    <a:ext uri="{9D8B030D-6E8A-4147-A177-3AD203B41FA5}">
                      <a16:colId xmlns:a16="http://schemas.microsoft.com/office/drawing/2014/main" val="3007746167"/>
                    </a:ext>
                  </a:extLst>
                </a:gridCol>
                <a:gridCol w="834259">
                  <a:extLst>
                    <a:ext uri="{9D8B030D-6E8A-4147-A177-3AD203B41FA5}">
                      <a16:colId xmlns:a16="http://schemas.microsoft.com/office/drawing/2014/main" val="3508948653"/>
                    </a:ext>
                  </a:extLst>
                </a:gridCol>
                <a:gridCol w="834259">
                  <a:extLst>
                    <a:ext uri="{9D8B030D-6E8A-4147-A177-3AD203B41FA5}">
                      <a16:colId xmlns:a16="http://schemas.microsoft.com/office/drawing/2014/main" val="930256374"/>
                    </a:ext>
                  </a:extLst>
                </a:gridCol>
              </a:tblGrid>
              <a:tr h="1147171">
                <a:tc>
                  <a:txBody>
                    <a:bodyPr/>
                    <a:lstStyle/>
                    <a:p>
                      <a:pPr algn="l" fontAlgn="b"/>
                      <a:r>
                        <a:rPr lang="en-US" sz="1600" b="0">
                          <a:effectLst/>
                          <a:latin typeface="segoe-ui_semibold"/>
                        </a:rPr>
                        <a:t>Premium Disks Type</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P6</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P10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P20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P30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P50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06599724"/>
                  </a:ext>
                </a:extLst>
              </a:tr>
              <a:tr h="909825">
                <a:tc>
                  <a:txBody>
                    <a:bodyPr/>
                    <a:lstStyle/>
                    <a:p>
                      <a:pPr fontAlgn="t"/>
                      <a:r>
                        <a:rPr lang="en-US" sz="1600">
                          <a:effectLst/>
                        </a:rPr>
                        <a:t>Disk size</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32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64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128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512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1024 GB (1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2048 GB (2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4095 GB (4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28389384"/>
                  </a:ext>
                </a:extLst>
              </a:tr>
              <a:tr h="909825">
                <a:tc>
                  <a:txBody>
                    <a:bodyPr/>
                    <a:lstStyle/>
                    <a:p>
                      <a:pPr fontAlgn="t"/>
                      <a:r>
                        <a:rPr lang="en-US" sz="1600">
                          <a:effectLst/>
                        </a:rPr>
                        <a:t>IOPS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120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240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2300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44778624"/>
                  </a:ext>
                </a:extLst>
              </a:tr>
              <a:tr h="1384517">
                <a:tc>
                  <a:txBody>
                    <a:bodyPr/>
                    <a:lstStyle/>
                    <a:p>
                      <a:pPr fontAlgn="t"/>
                      <a:r>
                        <a:rPr lang="en-US" sz="1600">
                          <a:effectLst/>
                        </a:rPr>
                        <a:t>Throughput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8265396"/>
                  </a:ext>
                </a:extLst>
              </a:tr>
            </a:tbl>
          </a:graphicData>
        </a:graphic>
      </p:graphicFrame>
    </p:spTree>
    <p:extLst>
      <p:ext uri="{BB962C8B-B14F-4D97-AF65-F5344CB8AC3E}">
        <p14:creationId xmlns:p14="http://schemas.microsoft.com/office/powerpoint/2010/main" val="77400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A9DE9-2C4C-485B-B204-7F07D07D02C6}"/>
              </a:ext>
            </a:extLst>
          </p:cNvPr>
          <p:cNvGraphicFramePr>
            <a:graphicFrameLocks noGrp="1"/>
          </p:cNvGraphicFramePr>
          <p:nvPr>
            <p:ph idx="1"/>
            <p:extLst>
              <p:ext uri="{D42A27DB-BD31-4B8C-83A1-F6EECF244321}">
                <p14:modId xmlns:p14="http://schemas.microsoft.com/office/powerpoint/2010/main" val="2406924488"/>
              </p:ext>
            </p:extLst>
          </p:nvPr>
        </p:nvGraphicFramePr>
        <p:xfrm>
          <a:off x="236481" y="0"/>
          <a:ext cx="11682249" cy="6856002"/>
        </p:xfrm>
        <a:graphic>
          <a:graphicData uri="http://schemas.openxmlformats.org/drawingml/2006/table">
            <a:tbl>
              <a:tblPr/>
              <a:tblGrid>
                <a:gridCol w="3894083">
                  <a:extLst>
                    <a:ext uri="{9D8B030D-6E8A-4147-A177-3AD203B41FA5}">
                      <a16:colId xmlns:a16="http://schemas.microsoft.com/office/drawing/2014/main" val="2338558242"/>
                    </a:ext>
                  </a:extLst>
                </a:gridCol>
                <a:gridCol w="3894083">
                  <a:extLst>
                    <a:ext uri="{9D8B030D-6E8A-4147-A177-3AD203B41FA5}">
                      <a16:colId xmlns:a16="http://schemas.microsoft.com/office/drawing/2014/main" val="4087647339"/>
                    </a:ext>
                  </a:extLst>
                </a:gridCol>
                <a:gridCol w="3894083">
                  <a:extLst>
                    <a:ext uri="{9D8B030D-6E8A-4147-A177-3AD203B41FA5}">
                      <a16:colId xmlns:a16="http://schemas.microsoft.com/office/drawing/2014/main" val="4162674754"/>
                    </a:ext>
                  </a:extLst>
                </a:gridCol>
              </a:tblGrid>
              <a:tr h="875640">
                <a:tc>
                  <a:txBody>
                    <a:bodyPr/>
                    <a:lstStyle/>
                    <a:p>
                      <a:pPr algn="l" fontAlgn="b"/>
                      <a:endParaRPr lang="en-US" sz="1800" b="1" dirty="0">
                        <a:effectLst/>
                        <a:latin typeface="segoe-ui_semibold"/>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dirty="0">
                        <a:effectLst/>
                        <a:latin typeface="segoe-ui_semibold"/>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effectLst/>
                          <a:latin typeface="segoe-ui_semibold"/>
                        </a:rPr>
                        <a:t>Azure Premium Disk</a:t>
                      </a:r>
                    </a:p>
                    <a:p>
                      <a:pPr marL="0" algn="l" defTabSz="914400" rtl="0" eaLnBrk="1" fontAlgn="b" latinLnBrk="0" hangingPunct="1"/>
                      <a:endParaRPr lang="en-US" sz="1800" b="1" kern="1200" dirty="0">
                        <a:solidFill>
                          <a:schemeClr val="tx1"/>
                        </a:solidFill>
                        <a:effectLst/>
                        <a:latin typeface="segoe-ui_semibold"/>
                        <a:ea typeface="+mn-ea"/>
                        <a:cs typeface="+mn-cs"/>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segoe-ui_semibold"/>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segoe-ui_semibold"/>
                          <a:ea typeface="+mn-ea"/>
                          <a:cs typeface="+mn-cs"/>
                        </a:rPr>
                        <a:t>Azure Standard Disk</a:t>
                      </a:r>
                    </a:p>
                  </a:txBody>
                  <a:tcPr marL="41640" marR="41640" marT="20820" marB="20820">
                    <a:lnL w="12700" cap="flat" cmpd="sng" algn="ctr">
                      <a:solidFill>
                        <a:srgbClr val="E3E3E3"/>
                      </a:solidFill>
                      <a:prstDash val="solid"/>
                      <a:round/>
                      <a:headEnd type="none" w="med" len="med"/>
                      <a:tailEnd type="none" w="med" len="med"/>
                    </a:lnL>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725414650"/>
                  </a:ext>
                </a:extLst>
              </a:tr>
              <a:tr h="386219">
                <a:tc>
                  <a:txBody>
                    <a:bodyPr/>
                    <a:lstStyle/>
                    <a:p>
                      <a:pPr fontAlgn="t"/>
                      <a:r>
                        <a:rPr lang="en-US" sz="2000" b="1" dirty="0">
                          <a:effectLst/>
                        </a:rPr>
                        <a:t>Disk Type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Solid State Drives (SSD)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Hard Disk Drives (HDD)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370704021"/>
                  </a:ext>
                </a:extLst>
              </a:tr>
              <a:tr h="1101030">
                <a:tc>
                  <a:txBody>
                    <a:bodyPr/>
                    <a:lstStyle/>
                    <a:p>
                      <a:pPr fontAlgn="t"/>
                      <a:r>
                        <a:rPr lang="en-US" sz="2000" b="1" dirty="0">
                          <a:effectLst/>
                        </a:rPr>
                        <a:t>Overview</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SSD-based high-performance, low-latency disk support for VMs running IO-intensive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HDD-based cost effective disk support for Dev/Test VM scenarios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434320552"/>
                  </a:ext>
                </a:extLst>
              </a:tr>
              <a:tr h="616535">
                <a:tc>
                  <a:txBody>
                    <a:bodyPr/>
                    <a:lstStyle/>
                    <a:p>
                      <a:pPr fontAlgn="t"/>
                      <a:r>
                        <a:rPr lang="en-US" sz="2000" b="1" dirty="0">
                          <a:effectLst/>
                        </a:rPr>
                        <a:t>Scenario</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Production and performance sensitive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Dev/Test, non-critical,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Infrequent access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908402776"/>
                  </a:ext>
                </a:extLst>
              </a:tr>
              <a:tr h="2948482">
                <a:tc>
                  <a:txBody>
                    <a:bodyPr/>
                    <a:lstStyle/>
                    <a:p>
                      <a:pPr fontAlgn="t"/>
                      <a:r>
                        <a:rPr lang="en-US" sz="2000" b="1" dirty="0">
                          <a:effectLst/>
                        </a:rPr>
                        <a:t>Disk Size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P4: 32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P6: 64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P10: 128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P20: 512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P30: 1024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Unmanaged Disks: 1 GB – 4 TB (4095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Managed Disks:</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 32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S6: 64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S10: 128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S20: 512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S30: 1024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710144733"/>
                  </a:ext>
                </a:extLst>
              </a:tr>
              <a:tr h="386219">
                <a:tc>
                  <a:txBody>
                    <a:bodyPr/>
                    <a:lstStyle/>
                    <a:p>
                      <a:pPr fontAlgn="t"/>
                      <a:r>
                        <a:rPr lang="en-US" sz="2000" b="1" dirty="0">
                          <a:effectLst/>
                        </a:rPr>
                        <a:t>Max Throughput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250 MB/s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t"/>
                      <a:r>
                        <a:rPr lang="en-US" sz="1800">
                          <a:effectLst/>
                        </a:rPr>
                        <a:t>60 MB/s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247555544"/>
                  </a:ext>
                </a:extLst>
              </a:tr>
              <a:tr h="386219">
                <a:tc>
                  <a:txBody>
                    <a:bodyPr/>
                    <a:lstStyle/>
                    <a:p>
                      <a:pPr fontAlgn="t"/>
                      <a:r>
                        <a:rPr lang="en-US" sz="2000" b="1" dirty="0">
                          <a:effectLst/>
                        </a:rPr>
                        <a:t>Max IOPS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7500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t"/>
                      <a:r>
                        <a:rPr lang="en-US" sz="1800" dirty="0">
                          <a:effectLst/>
                        </a:rPr>
                        <a:t>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138701546"/>
                  </a:ext>
                </a:extLst>
              </a:tr>
            </a:tbl>
          </a:graphicData>
        </a:graphic>
      </p:graphicFrame>
    </p:spTree>
    <p:extLst>
      <p:ext uri="{BB962C8B-B14F-4D97-AF65-F5344CB8AC3E}">
        <p14:creationId xmlns:p14="http://schemas.microsoft.com/office/powerpoint/2010/main" val="142098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a:xfrm>
            <a:off x="838200" y="1690687"/>
            <a:ext cx="10515600" cy="4486275"/>
          </a:xfrm>
        </p:spPr>
        <p:txBody>
          <a:bodyPr>
            <a:normAutofit/>
          </a:bodyPr>
          <a:lstStyle/>
          <a:p>
            <a:r>
              <a:rPr lang="en-US" dirty="0">
                <a:solidFill>
                  <a:schemeClr val="tx1">
                    <a:lumMod val="95000"/>
                    <a:lumOff val="5000"/>
                  </a:schemeClr>
                </a:solidFill>
              </a:rPr>
              <a:t>Disks can be resized up to 4TB</a:t>
            </a:r>
          </a:p>
          <a:p>
            <a:r>
              <a:rPr lang="en-US" dirty="0">
                <a:solidFill>
                  <a:schemeClr val="tx1">
                    <a:lumMod val="95000"/>
                    <a:lumOff val="5000"/>
                  </a:schemeClr>
                </a:solidFill>
              </a:rPr>
              <a:t>Managed Vs Unmanaged.</a:t>
            </a:r>
          </a:p>
          <a:p>
            <a:r>
              <a:rPr lang="en-US" dirty="0"/>
              <a:t>Encryption </a:t>
            </a:r>
          </a:p>
          <a:p>
            <a:r>
              <a:rPr lang="en-US" dirty="0"/>
              <a:t>Disk Caching</a:t>
            </a:r>
          </a:p>
          <a:p>
            <a:pPr lvl="1"/>
            <a:r>
              <a:rPr lang="en-US" dirty="0">
                <a:solidFill>
                  <a:schemeClr val="tx1">
                    <a:lumMod val="95000"/>
                    <a:lumOff val="5000"/>
                  </a:schemeClr>
                </a:solidFill>
              </a:rPr>
              <a:t>None – for Write only and Write heavy (SQL Logs)</a:t>
            </a:r>
          </a:p>
          <a:p>
            <a:pPr lvl="1"/>
            <a:r>
              <a:rPr lang="en-US" dirty="0" err="1">
                <a:solidFill>
                  <a:schemeClr val="tx1">
                    <a:lumMod val="95000"/>
                    <a:lumOff val="5000"/>
                  </a:schemeClr>
                </a:solidFill>
              </a:rPr>
              <a:t>ReadOnly</a:t>
            </a:r>
            <a:r>
              <a:rPr lang="en-US" dirty="0">
                <a:solidFill>
                  <a:schemeClr val="tx1">
                    <a:lumMod val="95000"/>
                    <a:lumOff val="5000"/>
                  </a:schemeClr>
                </a:solidFill>
              </a:rPr>
              <a:t> – for Read only or read-write disks (SQL Data files)</a:t>
            </a:r>
          </a:p>
          <a:p>
            <a:pPr lvl="1"/>
            <a:r>
              <a:rPr lang="en-US" dirty="0" err="1">
                <a:solidFill>
                  <a:schemeClr val="tx1">
                    <a:lumMod val="95000"/>
                    <a:lumOff val="5000"/>
                  </a:schemeClr>
                </a:solidFill>
              </a:rPr>
              <a:t>ReadWrite</a:t>
            </a:r>
            <a:r>
              <a:rPr lang="en-US" dirty="0">
                <a:solidFill>
                  <a:schemeClr val="tx1">
                    <a:lumMod val="95000"/>
                    <a:lumOff val="5000"/>
                  </a:schemeClr>
                </a:solidFill>
              </a:rPr>
              <a:t> – for Operating System disks</a:t>
            </a:r>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a:bodyPr>
          <a:lstStyle/>
          <a:p>
            <a:r>
              <a:rPr lang="en-US" b="1" dirty="0">
                <a:solidFill>
                  <a:schemeClr val="tx1">
                    <a:lumMod val="95000"/>
                    <a:lumOff val="5000"/>
                  </a:schemeClr>
                </a:solidFill>
              </a:rPr>
              <a:t>Images are representations of your VM that you can use to create more instances of the VM</a:t>
            </a:r>
          </a:p>
          <a:p>
            <a:pPr lvl="1"/>
            <a:r>
              <a:rPr lang="en-US" dirty="0"/>
              <a:t>You can capture an Image of a VM and it will include all the disks</a:t>
            </a:r>
          </a:p>
          <a:p>
            <a:pPr lvl="1"/>
            <a:r>
              <a:rPr lang="en-US" dirty="0"/>
              <a:t>Snapshots only capture one disk at a time.</a:t>
            </a:r>
          </a:p>
          <a:p>
            <a:pPr lvl="1"/>
            <a:endParaRPr lang="en-US" b="1" dirty="0">
              <a:solidFill>
                <a:srgbClr val="FF0000"/>
              </a:solidFill>
            </a:endParaRPr>
          </a:p>
          <a:p>
            <a:r>
              <a:rPr lang="en-US" b="1" dirty="0">
                <a:solidFill>
                  <a:schemeClr val="tx1">
                    <a:lumMod val="95000"/>
                    <a:lumOff val="5000"/>
                  </a:schemeClr>
                </a:solidFill>
              </a:rPr>
              <a:t>Disk Snapshots let you capture current state copies of your disks.</a:t>
            </a:r>
          </a:p>
          <a:p>
            <a:pPr lvl="1"/>
            <a:r>
              <a:rPr lang="en-US" dirty="0"/>
              <a:t>Managed Disks: Take Snapshots of the disk </a:t>
            </a:r>
          </a:p>
          <a:p>
            <a:pPr lvl="1"/>
            <a:r>
              <a:rPr lang="en-US" dirty="0"/>
              <a:t>Unmanaged Disks: Take Snapshots of the underlying VHD blob</a:t>
            </a:r>
            <a:endParaRPr lang="en-US" b="1" dirty="0">
              <a:solidFill>
                <a:schemeClr val="tx1">
                  <a:lumMod val="95000"/>
                  <a:lumOff val="5000"/>
                </a:schemeClr>
              </a:solidFill>
            </a:endParaRPr>
          </a:p>
          <a:p>
            <a:pPr lvl="1"/>
            <a:endParaRPr lang="en-US" b="1" dirty="0">
              <a:solidFill>
                <a:schemeClr val="tx1">
                  <a:lumMod val="95000"/>
                  <a:lumOff val="5000"/>
                </a:schemeClr>
              </a:solidFill>
            </a:endParaRPr>
          </a:p>
          <a:p>
            <a:pPr marL="457200" lvl="1" indent="0">
              <a:buNone/>
            </a:pPr>
            <a:endParaRPr lang="en-US" dirty="0"/>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for availability </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a:xfrm>
            <a:off x="536028" y="347874"/>
            <a:ext cx="11387892" cy="923330"/>
          </a:xfrm>
        </p:spPr>
        <p:txBody>
          <a:bodyPr>
            <a:normAutofit/>
          </a:bodyPr>
          <a:lstStyle/>
          <a:p>
            <a:r>
              <a:rPr lang="en-US" sz="6000" dirty="0"/>
              <a:t>Exam Tip </a:t>
            </a:r>
            <a:r>
              <a:rPr lang="en-US" dirty="0"/>
              <a:t>- 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a:xfrm>
            <a:off x="268080" y="2210281"/>
            <a:ext cx="11655840" cy="4641916"/>
          </a:xfrm>
        </p:spPr>
        <p:txBody>
          <a:bodyPr/>
          <a:lstStyle/>
          <a:p>
            <a:r>
              <a:rPr lang="en-US" dirty="0"/>
              <a:t>You can easily increase the size of existing disks. For example, you might want to increase the size of a 30-GB disk to 128 GB, or even to 4 TB. Or, you might want to convert your P20 disk to a P30 disk because you need more capacity or more IOPS and throughput.</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85000" lnSpcReduction="10000"/>
          </a:bodyPr>
          <a:lstStyle/>
          <a:p>
            <a:r>
              <a:rPr lang="en-US" b="1" dirty="0">
                <a:solidFill>
                  <a:schemeClr val="tx1">
                    <a:lumMod val="95000"/>
                    <a:lumOff val="5000"/>
                  </a:schemeClr>
                </a:solidFill>
              </a:rPr>
              <a:t>Premium Storage for Production Workloads (Storage SLAs)</a:t>
            </a:r>
          </a:p>
          <a:p>
            <a:r>
              <a:rPr lang="en-US" b="1" dirty="0">
                <a:solidFill>
                  <a:schemeClr val="tx1">
                    <a:lumMod val="95000"/>
                    <a:lumOff val="5000"/>
                  </a:schemeClr>
                </a:solidFill>
              </a:rPr>
              <a:t>Choose a VM Size that works with premium storage for production</a:t>
            </a:r>
          </a:p>
          <a:p>
            <a:r>
              <a:rPr lang="en-US" b="1" dirty="0">
                <a:solidFill>
                  <a:schemeClr val="tx1">
                    <a:lumMod val="95000"/>
                    <a:lumOff val="5000"/>
                  </a:schemeClr>
                </a:solidFill>
              </a:rPr>
              <a:t>Use Managed Disks over Unmanaged Disks</a:t>
            </a:r>
          </a:p>
          <a:p>
            <a:r>
              <a:rPr lang="en-US" dirty="0">
                <a:solidFill>
                  <a:schemeClr val="tx1">
                    <a:lumMod val="95000"/>
                    <a:lumOff val="5000"/>
                  </a:schemeClr>
                </a:solidFill>
              </a:rPr>
              <a:t>Scaling Up/Down is just resizing the VM</a:t>
            </a:r>
          </a:p>
          <a:p>
            <a:r>
              <a:rPr lang="en-US" b="1" dirty="0">
                <a:solidFill>
                  <a:schemeClr val="tx1">
                    <a:lumMod val="95000"/>
                    <a:lumOff val="5000"/>
                  </a:schemeClr>
                </a:solidFill>
              </a:rPr>
              <a:t>Scaling In/Out – the VMs should be in an availability set</a:t>
            </a:r>
          </a:p>
          <a:p>
            <a:r>
              <a:rPr lang="en-US" dirty="0">
                <a:solidFill>
                  <a:schemeClr val="tx1">
                    <a:lumMod val="95000"/>
                    <a:lumOff val="5000"/>
                  </a:schemeClr>
                </a:solidFill>
              </a:rPr>
              <a:t>Use VM reboot logs to determine if VM was rebooted by planned maintenance</a:t>
            </a:r>
          </a:p>
          <a:p>
            <a:r>
              <a:rPr lang="en-US" dirty="0">
                <a:solidFill>
                  <a:schemeClr val="tx1">
                    <a:lumMod val="95000"/>
                    <a:lumOff val="5000"/>
                  </a:schemeClr>
                </a:solidFill>
              </a:rPr>
              <a:t>Use snapshots to prevent accidental data loss</a:t>
            </a:r>
          </a:p>
          <a:p>
            <a:r>
              <a:rPr lang="en-US" dirty="0">
                <a:solidFill>
                  <a:schemeClr val="tx1">
                    <a:lumMod val="95000"/>
                    <a:lumOff val="5000"/>
                  </a:schemeClr>
                </a:solidFill>
              </a:rPr>
              <a:t>Enable VM diagnostics for production (includes boot diagnostics)</a:t>
            </a:r>
          </a:p>
          <a:p>
            <a:r>
              <a:rPr lang="en-US" b="1" dirty="0">
                <a:solidFill>
                  <a:schemeClr val="tx1">
                    <a:lumMod val="95000"/>
                    <a:lumOff val="5000"/>
                  </a:schemeClr>
                </a:solidFill>
              </a:rPr>
              <a:t>Stopped</a:t>
            </a:r>
            <a:r>
              <a:rPr lang="en-US" dirty="0">
                <a:solidFill>
                  <a:schemeClr val="tx1">
                    <a:lumMod val="95000"/>
                    <a:lumOff val="5000"/>
                  </a:schemeClr>
                </a:solidFill>
              </a:rPr>
              <a:t> VMs are still charged for use. VMs need to be </a:t>
            </a:r>
            <a:r>
              <a:rPr lang="en-US" b="1" dirty="0">
                <a:solidFill>
                  <a:schemeClr val="tx1">
                    <a:lumMod val="95000"/>
                    <a:lumOff val="5000"/>
                  </a:schemeClr>
                </a:solidFill>
              </a:rPr>
              <a:t>deallocated</a:t>
            </a:r>
            <a:r>
              <a:rPr lang="en-US" dirty="0">
                <a:solidFill>
                  <a:schemeClr val="tx1">
                    <a:lumMod val="95000"/>
                    <a:lumOff val="5000"/>
                  </a:schemeClr>
                </a:solidFill>
              </a:rPr>
              <a:t> to stop charges. </a:t>
            </a:r>
            <a:r>
              <a:rPr lang="en-US" b="1" dirty="0">
                <a:solidFill>
                  <a:schemeClr val="tx1">
                    <a:lumMod val="95000"/>
                    <a:lumOff val="5000"/>
                  </a:schemeClr>
                </a:solidFill>
              </a:rPr>
              <a:t>Stopping through OS does not deallocate! Stop with portal or CLI.</a:t>
            </a:r>
          </a:p>
          <a:p>
            <a:endParaRPr lang="en-US" dirty="0"/>
          </a:p>
          <a:p>
            <a:endParaRPr lang="en-US" dirty="0"/>
          </a:p>
          <a:p>
            <a:endParaRPr lang="en-US" dirty="0"/>
          </a:p>
        </p:txBody>
      </p:sp>
    </p:spTree>
    <p:extLst>
      <p:ext uri="{BB962C8B-B14F-4D97-AF65-F5344CB8AC3E}">
        <p14:creationId xmlns:p14="http://schemas.microsoft.com/office/powerpoint/2010/main" val="24231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What is ARM?</a:t>
            </a:r>
          </a:p>
        </p:txBody>
      </p:sp>
      <p:sp>
        <p:nvSpPr>
          <p:cNvPr id="3" name="Content Placeholder 2"/>
          <p:cNvSpPr>
            <a:spLocks noGrp="1"/>
          </p:cNvSpPr>
          <p:nvPr>
            <p:ph idx="1"/>
          </p:nvPr>
        </p:nvSpPr>
        <p:spPr>
          <a:xfrm>
            <a:off x="127001" y="1613548"/>
            <a:ext cx="4584699" cy="4368152"/>
          </a:xfrm>
        </p:spPr>
        <p:txBody>
          <a:bodyPr>
            <a:normAutofit/>
          </a:bodyPr>
          <a:lstStyle/>
          <a:p>
            <a:pPr>
              <a:lnSpc>
                <a:spcPct val="150000"/>
              </a:lnSpc>
            </a:pPr>
            <a:r>
              <a:rPr lang="en-US" dirty="0"/>
              <a:t>Resource</a:t>
            </a:r>
          </a:p>
          <a:p>
            <a:pPr>
              <a:lnSpc>
                <a:spcPct val="150000"/>
              </a:lnSpc>
            </a:pPr>
            <a:r>
              <a:rPr lang="en-US" dirty="0"/>
              <a:t>Resource Group</a:t>
            </a:r>
          </a:p>
          <a:p>
            <a:pPr>
              <a:lnSpc>
                <a:spcPct val="150000"/>
              </a:lnSpc>
            </a:pPr>
            <a:r>
              <a:rPr lang="en-US" dirty="0"/>
              <a:t>Resource Provider </a:t>
            </a:r>
          </a:p>
          <a:p>
            <a:pPr>
              <a:lnSpc>
                <a:spcPct val="150000"/>
              </a:lnSpc>
            </a:pPr>
            <a:r>
              <a:rPr lang="en-US" dirty="0"/>
              <a:t>Resource Manager Template</a:t>
            </a:r>
          </a:p>
        </p:txBody>
      </p:sp>
      <p:pic>
        <p:nvPicPr>
          <p:cNvPr id="5122" name="Picture 2" descr="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937" y="1325562"/>
            <a:ext cx="7241458"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2113181"/>
              </p:ext>
            </p:extLst>
          </p:nvPr>
        </p:nvGraphicFramePr>
        <p:xfrm>
          <a:off x="838199" y="3021978"/>
          <a:ext cx="9724696" cy="3701463"/>
        </p:xfrm>
        <a:graphic>
          <a:graphicData uri="http://schemas.openxmlformats.org/drawingml/2006/table">
            <a:tbl>
              <a:tblPr/>
              <a:tblGrid>
                <a:gridCol w="1585838">
                  <a:extLst>
                    <a:ext uri="{9D8B030D-6E8A-4147-A177-3AD203B41FA5}">
                      <a16:colId xmlns:a16="http://schemas.microsoft.com/office/drawing/2014/main" val="3094396582"/>
                    </a:ext>
                  </a:extLst>
                </a:gridCol>
                <a:gridCol w="1036893">
                  <a:extLst>
                    <a:ext uri="{9D8B030D-6E8A-4147-A177-3AD203B41FA5}">
                      <a16:colId xmlns:a16="http://schemas.microsoft.com/office/drawing/2014/main" val="97210441"/>
                    </a:ext>
                  </a:extLst>
                </a:gridCol>
                <a:gridCol w="7101965">
                  <a:extLst>
                    <a:ext uri="{9D8B030D-6E8A-4147-A177-3AD203B41FA5}">
                      <a16:colId xmlns:a16="http://schemas.microsoft.com/office/drawing/2014/main" val="3384330270"/>
                    </a:ext>
                  </a:extLst>
                </a:gridCol>
              </a:tblGrid>
              <a:tr h="411700">
                <a:tc>
                  <a:txBody>
                    <a:bodyPr/>
                    <a:lstStyle/>
                    <a:p>
                      <a:pPr marL="0" marR="0" fontAlgn="t">
                        <a:spcBef>
                          <a:spcPts val="0"/>
                        </a:spcBef>
                        <a:spcAft>
                          <a:spcPts val="0"/>
                        </a:spcAft>
                      </a:pPr>
                      <a:r>
                        <a:rPr lang="en-US" sz="1400" b="1">
                          <a:solidFill>
                            <a:srgbClr val="D5D5D5"/>
                          </a:solidFill>
                          <a:effectLst/>
                          <a:latin typeface="segoe-ui_semibold"/>
                        </a:rPr>
                        <a:t>Element name</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Required</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Description</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668043">
                <a:tc>
                  <a:txBody>
                    <a:bodyPr/>
                    <a:lstStyle/>
                    <a:p>
                      <a:pPr marL="0" marR="0" fontAlgn="t">
                        <a:spcBef>
                          <a:spcPts val="0"/>
                        </a:spcBef>
                        <a:spcAft>
                          <a:spcPts val="0"/>
                        </a:spcAft>
                      </a:pPr>
                      <a:r>
                        <a:rPr lang="en-US" sz="14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668043">
                <a:tc>
                  <a:txBody>
                    <a:bodyPr/>
                    <a:lstStyle/>
                    <a:p>
                      <a:pPr marL="0" marR="0" fontAlgn="t">
                        <a:spcBef>
                          <a:spcPts val="0"/>
                        </a:spcBef>
                        <a:spcAft>
                          <a:spcPts val="0"/>
                        </a:spcAft>
                      </a:pPr>
                      <a:r>
                        <a:rPr lang="en-US" sz="14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411700">
                <a:tc>
                  <a:txBody>
                    <a:bodyPr/>
                    <a:lstStyle/>
                    <a:p>
                      <a:pPr marL="0" marR="0" fontAlgn="t">
                        <a:spcBef>
                          <a:spcPts val="0"/>
                        </a:spcBef>
                        <a:spcAft>
                          <a:spcPts val="0"/>
                        </a:spcAft>
                      </a:pPr>
                      <a:r>
                        <a:rPr lang="en-US" sz="14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411700">
                <a:tc>
                  <a:txBody>
                    <a:bodyPr/>
                    <a:lstStyle/>
                    <a:p>
                      <a:pPr marL="0" marR="0" fontAlgn="t">
                        <a:spcBef>
                          <a:spcPts val="0"/>
                        </a:spcBef>
                        <a:spcAft>
                          <a:spcPts val="0"/>
                        </a:spcAft>
                      </a:pPr>
                      <a:r>
                        <a:rPr lang="en-US" sz="14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411700">
                <a:tc>
                  <a:txBody>
                    <a:bodyPr/>
                    <a:lstStyle/>
                    <a:p>
                      <a:pPr marL="0" marR="0" fontAlgn="t">
                        <a:spcBef>
                          <a:spcPts val="0"/>
                        </a:spcBef>
                        <a:spcAft>
                          <a:spcPts val="0"/>
                        </a:spcAft>
                      </a:pPr>
                      <a:r>
                        <a:rPr lang="en-US" sz="14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411700">
                <a:tc>
                  <a:txBody>
                    <a:bodyPr/>
                    <a:lstStyle/>
                    <a:p>
                      <a:pPr marL="0" marR="0" fontAlgn="t">
                        <a:spcBef>
                          <a:spcPts val="0"/>
                        </a:spcBef>
                        <a:spcAft>
                          <a:spcPts val="0"/>
                        </a:spcAft>
                      </a:pPr>
                      <a:r>
                        <a:rPr lang="en-US" sz="14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199" y="1020405"/>
            <a:ext cx="8589579" cy="1861449"/>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pic>
        <p:nvPicPr>
          <p:cNvPr id="8" name="Picture 7"/>
          <p:cNvPicPr>
            <a:picLocks noChangeAspect="1"/>
          </p:cNvPicPr>
          <p:nvPr/>
        </p:nvPicPr>
        <p:blipFill>
          <a:blip r:embed="rId3"/>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3"/>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3"/>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4"/>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6"/>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Tree>
    <p:extLst>
      <p:ext uri="{BB962C8B-B14F-4D97-AF65-F5344CB8AC3E}">
        <p14:creationId xmlns:p14="http://schemas.microsoft.com/office/powerpoint/2010/main" val="75575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3"/>
              </a:rPr>
              <a:t>https://docs.microsoft.com/en-us/azure/azure-resource-manager/resource-manager-update</a:t>
            </a:r>
            <a:endParaRPr lang="en-US" dirty="0"/>
          </a:p>
          <a:p>
            <a:r>
              <a:rPr lang="en-US" dirty="0"/>
              <a:t>Share state between linked templates: </a:t>
            </a:r>
            <a:r>
              <a:rPr lang="en-US" dirty="0">
                <a:hlinkClick r:id="rId4"/>
              </a:rPr>
              <a:t>https://docs.microsoft.com/en-us/azure/azure-resource-manager/best-practices-resource-manager-state</a:t>
            </a:r>
            <a:endParaRPr lang="en-US" dirty="0"/>
          </a:p>
          <a:p>
            <a:r>
              <a:rPr lang="en-US" dirty="0"/>
              <a:t>Patterns for deploying resources: </a:t>
            </a:r>
            <a:r>
              <a:rPr lang="en-US" dirty="0">
                <a:hlinkClick r:id="rId5"/>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3"/>
              </a:rPr>
              <a:t>Create resource group</a:t>
            </a:r>
            <a:endParaRPr lang="en-US" dirty="0"/>
          </a:p>
          <a:p>
            <a:r>
              <a:rPr lang="en-US" dirty="0">
                <a:hlinkClick r:id="rId4"/>
              </a:rPr>
              <a:t>Deploy resources from Marketplace</a:t>
            </a:r>
            <a:endParaRPr lang="en-US" dirty="0"/>
          </a:p>
          <a:p>
            <a:r>
              <a:rPr lang="en-US" dirty="0">
                <a:hlinkClick r:id="rId5"/>
              </a:rPr>
              <a:t>Deploy resources from custom template</a:t>
            </a:r>
            <a:endParaRPr lang="en-US" dirty="0"/>
          </a:p>
          <a:p>
            <a:r>
              <a:rPr lang="en-US" dirty="0">
                <a:hlinkClick r:id="rId6"/>
              </a:rPr>
              <a:t>Deploy resources from a template saved to your account</a:t>
            </a:r>
            <a:endParaRPr lang="en-US" dirty="0"/>
          </a:p>
          <a:p>
            <a:r>
              <a:rPr lang="en-US" dirty="0">
                <a:hlinkClick r:id="rId7"/>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8"/>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3"/>
          <a:stretch>
            <a:fillRect/>
          </a:stretch>
        </p:blipFill>
        <p:spPr>
          <a:xfrm>
            <a:off x="529730" y="1791901"/>
            <a:ext cx="10333372" cy="1305818"/>
          </a:xfrm>
          <a:prstGeom prst="rect">
            <a:avLst/>
          </a:prstGeom>
        </p:spPr>
      </p:pic>
      <p:pic>
        <p:nvPicPr>
          <p:cNvPr id="5" name="Picture 4"/>
          <p:cNvPicPr>
            <a:picLocks noChangeAspect="1"/>
          </p:cNvPicPr>
          <p:nvPr/>
        </p:nvPicPr>
        <p:blipFill>
          <a:blip r:embed="rId4"/>
          <a:stretch>
            <a:fillRect/>
          </a:stretch>
        </p:blipFill>
        <p:spPr>
          <a:xfrm>
            <a:off x="529730" y="3639097"/>
            <a:ext cx="11662270" cy="570356"/>
          </a:xfrm>
          <a:prstGeom prst="rect">
            <a:avLst/>
          </a:prstGeom>
        </p:spPr>
      </p:pic>
      <p:pic>
        <p:nvPicPr>
          <p:cNvPr id="6" name="Picture 5"/>
          <p:cNvPicPr>
            <a:picLocks noChangeAspect="1"/>
          </p:cNvPicPr>
          <p:nvPr/>
        </p:nvPicPr>
        <p:blipFill>
          <a:blip r:embed="rId5"/>
          <a:stretch>
            <a:fillRect/>
          </a:stretch>
        </p:blipFill>
        <p:spPr>
          <a:xfrm>
            <a:off x="529730" y="4660365"/>
            <a:ext cx="10972800" cy="771525"/>
          </a:xfrm>
          <a:prstGeom prst="rect">
            <a:avLst/>
          </a:prstGeom>
        </p:spPr>
      </p:pic>
      <p:pic>
        <p:nvPicPr>
          <p:cNvPr id="7" name="Picture 6"/>
          <p:cNvPicPr>
            <a:picLocks noChangeAspect="1"/>
          </p:cNvPicPr>
          <p:nvPr/>
        </p:nvPicPr>
        <p:blipFill>
          <a:blip r:embed="rId6"/>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fontScale="92500" lnSpcReduction="2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solidFill>
                <a:schemeClr val="tx1">
                  <a:lumMod val="95000"/>
                  <a:lumOff val="5000"/>
                </a:schemeClr>
              </a:solidFill>
            </a:endParaRPr>
          </a:p>
          <a:p>
            <a:endParaRPr lang="en-US" b="1" dirty="0">
              <a:solidFill>
                <a:schemeClr val="tx1">
                  <a:lumMod val="95000"/>
                  <a:lumOff val="5000"/>
                </a:schemeClr>
              </a:solidFill>
            </a:endParaRPr>
          </a:p>
          <a:p>
            <a:endParaRPr lang="en-US" b="1" dirty="0">
              <a:solidFill>
                <a:schemeClr val="tx1">
                  <a:lumMod val="95000"/>
                  <a:lumOff val="5000"/>
                </a:schemeClr>
              </a:solidFill>
            </a:endParaRPr>
          </a:p>
          <a:p>
            <a:r>
              <a:rPr lang="en-US" b="1" dirty="0">
                <a:solidFill>
                  <a:schemeClr val="tx1">
                    <a:lumMod val="95000"/>
                    <a:lumOff val="5000"/>
                  </a:schemeClr>
                </a:solidFill>
              </a:rPr>
              <a:t>Template Deployments have 2 modes: INCREMENTAL or COMPLETE</a:t>
            </a:r>
          </a:p>
          <a:p>
            <a:pPr lvl="1"/>
            <a:r>
              <a:rPr lang="en-US" b="1" dirty="0">
                <a:solidFill>
                  <a:schemeClr val="tx1">
                    <a:lumMod val="95000"/>
                    <a:lumOff val="5000"/>
                  </a:schemeClr>
                </a:solidFill>
              </a:rPr>
              <a:t>Both modes deploy resources defined in Template.</a:t>
            </a:r>
          </a:p>
          <a:p>
            <a:pPr lvl="1"/>
            <a:r>
              <a:rPr lang="en-US" b="1" dirty="0">
                <a:solidFill>
                  <a:schemeClr val="tx1">
                    <a:lumMod val="95000"/>
                    <a:lumOff val="5000"/>
                  </a:schemeClr>
                </a:solidFill>
              </a:rPr>
              <a:t>Complete Deployment DELETES resources in group not defined in Template</a:t>
            </a:r>
          </a:p>
          <a:p>
            <a:pPr lvl="1"/>
            <a:r>
              <a:rPr lang="en-US" b="1" dirty="0">
                <a:solidFill>
                  <a:schemeClr val="tx1">
                    <a:lumMod val="95000"/>
                    <a:lumOff val="5000"/>
                  </a:schemeClr>
                </a:solidFill>
              </a:rPr>
              <a:t>Incremental does not DELETE resources not defined in Template</a:t>
            </a:r>
          </a:p>
          <a:p>
            <a:pPr lvl="1"/>
            <a:r>
              <a:rPr lang="en-US" b="1" dirty="0">
                <a:solidFill>
                  <a:schemeClr val="tx1">
                    <a:lumMod val="95000"/>
                    <a:lumOff val="5000"/>
                  </a:schemeClr>
                </a:solidFill>
              </a:rPr>
              <a:t>Use “-Mode” argument to set Mode.</a:t>
            </a:r>
          </a:p>
          <a:p>
            <a:endParaRPr lang="en-US" dirty="0"/>
          </a:p>
        </p:txBody>
      </p:sp>
      <p:pic>
        <p:nvPicPr>
          <p:cNvPr id="4" name="Picture 3"/>
          <p:cNvPicPr>
            <a:picLocks noChangeAspect="1"/>
          </p:cNvPicPr>
          <p:nvPr/>
        </p:nvPicPr>
        <p:blipFill>
          <a:blip r:embed="rId3"/>
          <a:stretch>
            <a:fillRect/>
          </a:stretch>
        </p:blipFill>
        <p:spPr>
          <a:xfrm>
            <a:off x="719508" y="2666683"/>
            <a:ext cx="11171514" cy="1631102"/>
          </a:xfrm>
          <a:prstGeom prst="rect">
            <a:avLst/>
          </a:prstGeom>
        </p:spPr>
      </p:pic>
    </p:spTree>
    <p:extLst>
      <p:ext uri="{BB962C8B-B14F-4D97-AF65-F5344CB8AC3E}">
        <p14:creationId xmlns:p14="http://schemas.microsoft.com/office/powerpoint/2010/main" val="982490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3"/>
              </a:rPr>
              <a:t>Deploy a template from your local machine</a:t>
            </a:r>
            <a:endParaRPr lang="en-US" dirty="0"/>
          </a:p>
          <a:p>
            <a:r>
              <a:rPr lang="en-US" dirty="0">
                <a:hlinkClick r:id="rId4"/>
              </a:rPr>
              <a:t>Deploy a template from an external source</a:t>
            </a:r>
            <a:endParaRPr lang="en-US" dirty="0"/>
          </a:p>
          <a:p>
            <a:r>
              <a:rPr lang="en-US" dirty="0">
                <a:hlinkClick r:id="rId5"/>
              </a:rPr>
              <a:t>Parameter files</a:t>
            </a:r>
            <a:endParaRPr lang="en-US" dirty="0"/>
          </a:p>
          <a:p>
            <a:r>
              <a:rPr lang="en-US" dirty="0">
                <a:hlinkClick r:id="rId6"/>
              </a:rPr>
              <a:t>Test a template deployment</a:t>
            </a:r>
            <a:endParaRPr lang="en-US" dirty="0"/>
          </a:p>
          <a:p>
            <a:r>
              <a:rPr lang="en-US" dirty="0">
                <a:hlinkClick r:id="rId7"/>
              </a:rPr>
              <a:t>Incremental and complete deployments</a:t>
            </a:r>
            <a:endParaRPr lang="en-US" dirty="0"/>
          </a:p>
          <a:p>
            <a:r>
              <a:rPr lang="en-US" dirty="0">
                <a:hlinkClick r:id="rId8"/>
              </a:rPr>
              <a:t>Sample template</a:t>
            </a:r>
            <a:endParaRPr lang="en-US" dirty="0"/>
          </a:p>
          <a:p>
            <a:r>
              <a:rPr lang="en-US" dirty="0">
                <a:hlinkClick r:id="rId9"/>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504"/>
            <a:ext cx="10515600" cy="1325563"/>
          </a:xfrm>
        </p:spPr>
        <p:txBody>
          <a:bodyPr>
            <a:normAutofit/>
          </a:bodyPr>
          <a:lstStyle/>
          <a:p>
            <a:r>
              <a:rPr lang="en-US" dirty="0"/>
              <a:t> Regions</a:t>
            </a:r>
          </a:p>
        </p:txBody>
      </p:sp>
      <p:sp>
        <p:nvSpPr>
          <p:cNvPr id="3" name="Content Placeholder 2"/>
          <p:cNvSpPr>
            <a:spLocks noGrp="1"/>
          </p:cNvSpPr>
          <p:nvPr>
            <p:ph idx="1"/>
          </p:nvPr>
        </p:nvSpPr>
        <p:spPr>
          <a:xfrm>
            <a:off x="381000" y="1758156"/>
            <a:ext cx="3797807" cy="4351338"/>
          </a:xfrm>
        </p:spPr>
        <p:txBody>
          <a:bodyPr>
            <a:normAutofit/>
          </a:bodyPr>
          <a:lstStyle/>
          <a:p>
            <a:r>
              <a:rPr lang="en-US" sz="2000" dirty="0"/>
              <a:t>An Azure Region is a geographic region that contains a collection of data centers. </a:t>
            </a:r>
          </a:p>
          <a:p>
            <a:pPr lvl="1">
              <a:lnSpc>
                <a:spcPct val="200000"/>
              </a:lnSpc>
            </a:pPr>
            <a:r>
              <a:rPr lang="en-US" sz="2000" dirty="0"/>
              <a:t>It’s more than one building. </a:t>
            </a:r>
          </a:p>
          <a:p>
            <a:pPr lvl="1">
              <a:lnSpc>
                <a:spcPct val="200000"/>
              </a:lnSpc>
            </a:pPr>
            <a:r>
              <a:rPr lang="en-US" sz="2000" dirty="0"/>
              <a:t>Over 36 Azure regions</a:t>
            </a:r>
          </a:p>
          <a:p>
            <a:pPr lvl="1">
              <a:lnSpc>
                <a:spcPct val="200000"/>
              </a:lnSpc>
            </a:pPr>
            <a:r>
              <a:rPr lang="en-US" sz="2000" dirty="0"/>
              <a:t>Special / Sovereign Regions</a:t>
            </a:r>
          </a:p>
          <a:p>
            <a:pPr marL="914400" lvl="2" indent="0">
              <a:buNone/>
            </a:pPr>
            <a:endParaRPr lang="en-US" dirty="0"/>
          </a:p>
          <a:p>
            <a:pPr lvl="1"/>
            <a:endParaRPr lang="en-US" sz="2000" dirty="0"/>
          </a:p>
        </p:txBody>
      </p:sp>
      <p:pic>
        <p:nvPicPr>
          <p:cNvPr id="5" name="Picture 6" descr="Map of available regions">
            <a:extLst>
              <a:ext uri="{FF2B5EF4-FFF2-40B4-BE49-F238E27FC236}">
                <a16:creationId xmlns:a16="http://schemas.microsoft.com/office/drawing/2014/main" id="{861C229C-04E0-449B-AD6A-5C9294D0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807" y="1507067"/>
            <a:ext cx="8083378" cy="4301066"/>
          </a:xfrm>
          <a:prstGeom prst="rect">
            <a:avLst/>
          </a:prstGeom>
          <a:blipFill>
            <a:blip r:embed="rId4"/>
            <a:tile tx="0" ty="0" sx="100000" sy="100000" flip="none" algn="tl"/>
          </a:blipFill>
        </p:spPr>
      </p:pic>
    </p:spTree>
    <p:extLst>
      <p:ext uri="{BB962C8B-B14F-4D97-AF65-F5344CB8AC3E}">
        <p14:creationId xmlns:p14="http://schemas.microsoft.com/office/powerpoint/2010/main" val="3819584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Regional Availability - Regions</a:t>
            </a:r>
          </a:p>
        </p:txBody>
      </p:sp>
      <p:sp>
        <p:nvSpPr>
          <p:cNvPr id="3" name="Content Placeholder 2"/>
          <p:cNvSpPr>
            <a:spLocks noGrp="1"/>
          </p:cNvSpPr>
          <p:nvPr>
            <p:ph idx="1"/>
          </p:nvPr>
        </p:nvSpPr>
        <p:spPr>
          <a:xfrm>
            <a:off x="838200" y="1825625"/>
            <a:ext cx="5015484" cy="4351338"/>
          </a:xfrm>
        </p:spPr>
        <p:txBody>
          <a:bodyPr vert="horz" lIns="91440" tIns="45720" rIns="91440" bIns="45720" rtlCol="0">
            <a:normAutofit/>
          </a:bodyPr>
          <a:lstStyle/>
          <a:p>
            <a:r>
              <a:rPr lang="en-US" sz="2000" dirty="0"/>
              <a:t>Region Pairs</a:t>
            </a:r>
          </a:p>
          <a:p>
            <a:pPr lvl="1"/>
            <a:r>
              <a:rPr lang="en-US" sz="2000" dirty="0"/>
              <a:t>In same geography (such as US, Europe or Asia)</a:t>
            </a:r>
          </a:p>
          <a:p>
            <a:pPr lvl="1"/>
            <a:r>
              <a:rPr lang="en-US" sz="2000" dirty="0"/>
              <a:t>Replicated resources are replicated across pairs</a:t>
            </a:r>
          </a:p>
          <a:p>
            <a:pPr lvl="1"/>
            <a:r>
              <a:rPr lang="en-US" sz="2000" dirty="0"/>
              <a:t>In broad geographic outage, one region in the pair is prioritized</a:t>
            </a:r>
          </a:p>
          <a:p>
            <a:pPr lvl="1"/>
            <a:r>
              <a:rPr lang="en-US" sz="2000" dirty="0"/>
              <a:t>Data resides in the same geography as its pair (except Brazil South)</a:t>
            </a:r>
          </a:p>
          <a:p>
            <a:pPr lvl="1"/>
            <a:r>
              <a:rPr lang="en-US" sz="2000" dirty="0"/>
              <a:t>Azure Storage GRS and RA-GRS replicates data from one region to its pair.</a:t>
            </a:r>
          </a:p>
          <a:p>
            <a:pPr lvl="1"/>
            <a:endParaRPr lang="en-US" sz="2000" dirty="0"/>
          </a:p>
        </p:txBody>
      </p:sp>
      <p:pic>
        <p:nvPicPr>
          <p:cNvPr id="5" name="Picture 4">
            <a:extLst>
              <a:ext uri="{FF2B5EF4-FFF2-40B4-BE49-F238E27FC236}">
                <a16:creationId xmlns:a16="http://schemas.microsoft.com/office/drawing/2014/main" id="{4A91A280-A342-494B-A0F0-3C6AA77A5130}"/>
              </a:ext>
            </a:extLst>
          </p:cNvPr>
          <p:cNvPicPr>
            <a:picLocks noChangeAspect="1"/>
          </p:cNvPicPr>
          <p:nvPr/>
        </p:nvPicPr>
        <p:blipFill>
          <a:blip r:embed="rId3"/>
          <a:stretch>
            <a:fillRect/>
          </a:stretch>
        </p:blipFill>
        <p:spPr>
          <a:xfrm>
            <a:off x="5853684" y="1825625"/>
            <a:ext cx="6838639" cy="3423709"/>
          </a:xfrm>
          <a:prstGeom prst="rect">
            <a:avLst/>
          </a:prstGeom>
        </p:spPr>
      </p:pic>
    </p:spTree>
    <p:extLst>
      <p:ext uri="{BB962C8B-B14F-4D97-AF65-F5344CB8AC3E}">
        <p14:creationId xmlns:p14="http://schemas.microsoft.com/office/powerpoint/2010/main" val="3984285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4"/>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4"/>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dirty="0"/>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a:xfrm>
            <a:off x="627529" y="1690688"/>
            <a:ext cx="10726271" cy="4486275"/>
          </a:xfrm>
        </p:spPr>
        <p:txBody>
          <a:bodyPr numCol="2">
            <a:normAutofit fontScale="85000" lnSpcReduction="20000"/>
          </a:bodyPr>
          <a:lstStyle/>
          <a:p>
            <a:r>
              <a:rPr lang="en-US" dirty="0"/>
              <a:t>What is a VM?</a:t>
            </a:r>
          </a:p>
          <a:p>
            <a:pPr lvl="1"/>
            <a:r>
              <a:rPr lang="en-US" b="1" dirty="0">
                <a:solidFill>
                  <a:schemeClr val="tx1">
                    <a:lumMod val="95000"/>
                    <a:lumOff val="5000"/>
                  </a:schemeClr>
                </a:solidFill>
              </a:rPr>
              <a:t>Cores (CPUs)</a:t>
            </a:r>
          </a:p>
          <a:p>
            <a:pPr lvl="1"/>
            <a:r>
              <a:rPr lang="en-US" b="1" dirty="0">
                <a:solidFill>
                  <a:schemeClr val="tx1">
                    <a:lumMod val="95000"/>
                    <a:lumOff val="5000"/>
                  </a:schemeClr>
                </a:solidFill>
              </a:rPr>
              <a:t>RAM</a:t>
            </a:r>
          </a:p>
          <a:p>
            <a:pPr lvl="1"/>
            <a:r>
              <a:rPr lang="en-US" b="1" dirty="0">
                <a:solidFill>
                  <a:schemeClr val="tx1">
                    <a:lumMod val="95000"/>
                    <a:lumOff val="5000"/>
                  </a:schemeClr>
                </a:solidFill>
              </a:rPr>
              <a:t>Temp Disk</a:t>
            </a:r>
          </a:p>
          <a:p>
            <a:pPr lvl="1"/>
            <a:r>
              <a:rPr lang="en-US" dirty="0"/>
              <a:t>Disks</a:t>
            </a:r>
          </a:p>
          <a:p>
            <a:pPr lvl="1"/>
            <a:r>
              <a:rPr lang="en-US" dirty="0"/>
              <a:t>Network  Interface Cards</a:t>
            </a:r>
          </a:p>
          <a:p>
            <a:r>
              <a:rPr lang="en-US" b="1" dirty="0">
                <a:solidFill>
                  <a:schemeClr val="tx1">
                    <a:lumMod val="95000"/>
                    <a:lumOff val="5000"/>
                  </a:schemeClr>
                </a:solidFill>
              </a:rPr>
              <a:t>Pricing is charged by the hour.</a:t>
            </a:r>
          </a:p>
          <a:p>
            <a:pPr lvl="1"/>
            <a:r>
              <a:rPr lang="en-US" dirty="0"/>
              <a:t>Partial hours are charged by the minute.</a:t>
            </a:r>
          </a:p>
          <a:p>
            <a:pPr lvl="1"/>
            <a:r>
              <a:rPr lang="en-US" dirty="0"/>
              <a:t>Storage is priced and charged separately.</a:t>
            </a:r>
          </a:p>
          <a:p>
            <a:pPr lvl="1"/>
            <a:endParaRPr lang="en-US" dirty="0"/>
          </a:p>
          <a:p>
            <a:r>
              <a:rPr lang="en-US" dirty="0"/>
              <a:t>Limits</a:t>
            </a:r>
          </a:p>
          <a:p>
            <a:pPr lvl="2"/>
            <a:r>
              <a:rPr lang="en-US" sz="2500" dirty="0"/>
              <a:t>Learn about default and Maximum Limits. Eg.20 cores per region. 10,000 Max.</a:t>
            </a:r>
          </a:p>
          <a:p>
            <a:pPr lvl="1"/>
            <a:endParaRPr lang="en-US" dirty="0"/>
          </a:p>
          <a:p>
            <a:pPr lvl="1"/>
            <a:endParaRPr lang="en-US" dirty="0"/>
          </a:p>
          <a:p>
            <a:pPr lvl="1"/>
            <a:endParaRPr lang="en-US" dirty="0"/>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500"/>
                                        <p:tgtEl>
                                          <p:spTgt spid="3">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500"/>
                                        <p:tgtEl>
                                          <p:spTgt spid="3">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fade">
                                      <p:cBhvr>
                                        <p:cTn id="57" dur="500"/>
                                        <p:tgtEl>
                                          <p:spTgt spid="3">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500"/>
                                        <p:tgtEl>
                                          <p:spTgt spid="3">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fade">
                                      <p:cBhvr>
                                        <p:cTn id="66" dur="500"/>
                                        <p:tgtEl>
                                          <p:spTgt spid="3">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fade">
                                      <p:cBhvr>
                                        <p:cTn id="69" dur="500"/>
                                        <p:tgtEl>
                                          <p:spTgt spid="3">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500"/>
                                        <p:tgtEl>
                                          <p:spTgt spid="3">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3" end="23"/>
                                            </p:txEl>
                                          </p:spTgt>
                                        </p:tgtEl>
                                        <p:attrNameLst>
                                          <p:attrName>style.visibility</p:attrName>
                                        </p:attrNameLst>
                                      </p:cBhvr>
                                      <p:to>
                                        <p:strVal val="visible"/>
                                      </p:to>
                                    </p:set>
                                    <p:animEffect transition="in" filter="fade">
                                      <p:cBhvr>
                                        <p:cTn id="75" dur="500"/>
                                        <p:tgtEl>
                                          <p:spTgt spid="3">
                                            <p:txEl>
                                              <p:pRg st="23" end="2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animEffect transition="in" filter="fade">
                                      <p:cBhvr>
                                        <p:cTn id="78"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 – What is the workload</a:t>
            </a:r>
          </a:p>
        </p:txBody>
      </p:sp>
      <p:sp>
        <p:nvSpPr>
          <p:cNvPr id="4" name="Content Placeholder 3"/>
          <p:cNvSpPr>
            <a:spLocks noGrp="1"/>
          </p:cNvSpPr>
          <p:nvPr>
            <p:ph idx="1"/>
          </p:nvPr>
        </p:nvSpPr>
        <p:spPr>
          <a:xfrm>
            <a:off x="838200" y="1825625"/>
            <a:ext cx="3755065" cy="4351338"/>
          </a:xfrm>
        </p:spPr>
        <p:txBody>
          <a:bodyPr>
            <a:normAutofit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chemeClr val="tx1">
                    <a:lumMod val="95000"/>
                    <a:lumOff val="5000"/>
                  </a:schemeClr>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0433766"/>
              </p:ext>
            </p:extLst>
          </p:nvPr>
        </p:nvGraphicFramePr>
        <p:xfrm>
          <a:off x="4780206" y="2166620"/>
          <a:ext cx="7129788" cy="4577875"/>
        </p:xfrm>
        <a:graphic>
          <a:graphicData uri="http://schemas.openxmlformats.org/drawingml/2006/table">
            <a:tbl>
              <a:tblPr/>
              <a:tblGrid>
                <a:gridCol w="1297923">
                  <a:extLst>
                    <a:ext uri="{9D8B030D-6E8A-4147-A177-3AD203B41FA5}">
                      <a16:colId xmlns:a16="http://schemas.microsoft.com/office/drawing/2014/main" val="3354980451"/>
                    </a:ext>
                  </a:extLst>
                </a:gridCol>
                <a:gridCol w="1646688">
                  <a:extLst>
                    <a:ext uri="{9D8B030D-6E8A-4147-A177-3AD203B41FA5}">
                      <a16:colId xmlns:a16="http://schemas.microsoft.com/office/drawing/2014/main" val="22402737"/>
                    </a:ext>
                  </a:extLst>
                </a:gridCol>
                <a:gridCol w="1319200">
                  <a:extLst>
                    <a:ext uri="{9D8B030D-6E8A-4147-A177-3AD203B41FA5}">
                      <a16:colId xmlns:a16="http://schemas.microsoft.com/office/drawing/2014/main" val="1334607271"/>
                    </a:ext>
                  </a:extLst>
                </a:gridCol>
                <a:gridCol w="2865977">
                  <a:extLst>
                    <a:ext uri="{9D8B030D-6E8A-4147-A177-3AD203B41FA5}">
                      <a16:colId xmlns:a16="http://schemas.microsoft.com/office/drawing/2014/main" val="1855409476"/>
                    </a:ext>
                  </a:extLst>
                </a:gridCol>
              </a:tblGrid>
              <a:tr h="241236">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796640">
                <a:tc>
                  <a:txBody>
                    <a:bodyPr/>
                    <a:lstStyle/>
                    <a:p>
                      <a:pPr marL="0" marR="0" fontAlgn="t">
                        <a:spcBef>
                          <a:spcPts val="0"/>
                        </a:spcBef>
                        <a:spcAft>
                          <a:spcPts val="0"/>
                        </a:spcAft>
                      </a:pPr>
                      <a:r>
                        <a:rPr lang="en-US" sz="1100" dirty="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241236">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426371">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426371">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426371">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981774">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611505">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426371">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780206" y="1570018"/>
            <a:ext cx="8305800" cy="461665"/>
          </a:xfrm>
          <a:prstGeom prst="rect">
            <a:avLst/>
          </a:prstGeom>
        </p:spPr>
        <p:txBody>
          <a:bodyPr wrap="square">
            <a:spAutoFit/>
          </a:bodyPr>
          <a:lstStyle/>
          <a:p>
            <a:r>
              <a:rPr lang="en-US" sz="2400" dirty="0"/>
              <a:t>Linux distributions and versions supported on Azure</a:t>
            </a:r>
            <a:endParaRPr lang="x-none" sz="2400"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0"/>
            <a:ext cx="8100527" cy="754548"/>
          </a:xfrm>
        </p:spPr>
        <p:txBody>
          <a:bodyPr/>
          <a:lstStyle/>
          <a:p>
            <a:r>
              <a:rPr lang="en-US" dirty="0"/>
              <a:t>VM Sizes</a:t>
            </a:r>
          </a:p>
        </p:txBody>
      </p:sp>
      <p:graphicFrame>
        <p:nvGraphicFramePr>
          <p:cNvPr id="4" name="Table 3">
            <a:extLst>
              <a:ext uri="{FF2B5EF4-FFF2-40B4-BE49-F238E27FC236}">
                <a16:creationId xmlns:a16="http://schemas.microsoft.com/office/drawing/2014/main" id="{747EE562-9AD7-487C-BCE7-60F01F833E81}"/>
              </a:ext>
            </a:extLst>
          </p:cNvPr>
          <p:cNvGraphicFramePr>
            <a:graphicFrameLocks noGrp="1"/>
          </p:cNvGraphicFramePr>
          <p:nvPr>
            <p:extLst>
              <p:ext uri="{D42A27DB-BD31-4B8C-83A1-F6EECF244321}">
                <p14:modId xmlns:p14="http://schemas.microsoft.com/office/powerpoint/2010/main" val="2550167698"/>
              </p:ext>
            </p:extLst>
          </p:nvPr>
        </p:nvGraphicFramePr>
        <p:xfrm>
          <a:off x="130629" y="680024"/>
          <a:ext cx="11887200" cy="6177976"/>
        </p:xfrm>
        <a:graphic>
          <a:graphicData uri="http://schemas.openxmlformats.org/drawingml/2006/table">
            <a:tbl>
              <a:tblPr/>
              <a:tblGrid>
                <a:gridCol w="3962400">
                  <a:extLst>
                    <a:ext uri="{9D8B030D-6E8A-4147-A177-3AD203B41FA5}">
                      <a16:colId xmlns:a16="http://schemas.microsoft.com/office/drawing/2014/main" val="858233951"/>
                    </a:ext>
                  </a:extLst>
                </a:gridCol>
                <a:gridCol w="3962400">
                  <a:extLst>
                    <a:ext uri="{9D8B030D-6E8A-4147-A177-3AD203B41FA5}">
                      <a16:colId xmlns:a16="http://schemas.microsoft.com/office/drawing/2014/main" val="342652519"/>
                    </a:ext>
                  </a:extLst>
                </a:gridCol>
                <a:gridCol w="3962400">
                  <a:extLst>
                    <a:ext uri="{9D8B030D-6E8A-4147-A177-3AD203B41FA5}">
                      <a16:colId xmlns:a16="http://schemas.microsoft.com/office/drawing/2014/main" val="1063036495"/>
                    </a:ext>
                  </a:extLst>
                </a:gridCol>
              </a:tblGrid>
              <a:tr h="329900">
                <a:tc>
                  <a:txBody>
                    <a:bodyPr/>
                    <a:lstStyle/>
                    <a:p>
                      <a:pPr algn="l" fontAlgn="b"/>
                      <a:r>
                        <a:rPr lang="en-US" sz="1800" b="0">
                          <a:effectLst/>
                          <a:latin typeface="segoe-ui_semibold"/>
                        </a:rPr>
                        <a:t>Type</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Sizes</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Description</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98278488"/>
                  </a:ext>
                </a:extLst>
              </a:tr>
              <a:tr h="1142933">
                <a:tc>
                  <a:txBody>
                    <a:bodyPr/>
                    <a:lstStyle/>
                    <a:p>
                      <a:pPr fontAlgn="t"/>
                      <a:r>
                        <a:rPr lang="en-US" sz="1800" u="none" strike="noStrike" dirty="0">
                          <a:solidFill>
                            <a:srgbClr val="0078D7"/>
                          </a:solidFill>
                          <a:effectLst/>
                          <a:hlinkClick r:id="rId3"/>
                        </a:rPr>
                        <a:t>General purpose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B (Preview), Dsv3, Dv3, DSv2, Dv2, DS, D, Av2, A0-7</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Balanced CPU-to-memory ratio. Ideal for testing and development, small to medium databases, and low to medium traffic web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35691220"/>
                  </a:ext>
                </a:extLst>
              </a:tr>
              <a:tr h="1142933">
                <a:tc>
                  <a:txBody>
                    <a:bodyPr/>
                    <a:lstStyle/>
                    <a:p>
                      <a:pPr fontAlgn="t"/>
                      <a:r>
                        <a:rPr lang="en-US" sz="1800" u="none" strike="noStrike">
                          <a:solidFill>
                            <a:srgbClr val="0078D7"/>
                          </a:solidFill>
                          <a:effectLst/>
                          <a:hlinkClick r:id="rId4"/>
                        </a:rPr>
                        <a:t>Compute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Fs, F</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CPU-to-memory ratio. Good for medium traffic web servers, network appliances, batch processes, and application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82892451"/>
                  </a:ext>
                </a:extLst>
              </a:tr>
              <a:tr h="871922">
                <a:tc>
                  <a:txBody>
                    <a:bodyPr/>
                    <a:lstStyle/>
                    <a:p>
                      <a:pPr fontAlgn="t"/>
                      <a:r>
                        <a:rPr lang="en-US" sz="1800" u="none" strike="noStrike" dirty="0">
                          <a:solidFill>
                            <a:srgbClr val="0078D7"/>
                          </a:solidFill>
                          <a:effectLst/>
                          <a:hlinkClick r:id="rId5"/>
                        </a:rPr>
                        <a:t>Memory optimized</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Esv3, Ev3, M, GS, G, DSv2, DS, Dv2, D</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memory-to-CPU ratio. Great for relational database servers, medium to large caches, and in-memory analytics.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44092519"/>
                  </a:ext>
                </a:extLst>
              </a:tr>
              <a:tr h="600911">
                <a:tc>
                  <a:txBody>
                    <a:bodyPr/>
                    <a:lstStyle/>
                    <a:p>
                      <a:pPr fontAlgn="t"/>
                      <a:r>
                        <a:rPr lang="en-US" sz="1800" u="none" strike="noStrike">
                          <a:solidFill>
                            <a:srgbClr val="0078D7"/>
                          </a:solidFill>
                          <a:effectLst/>
                          <a:hlinkClick r:id="rId6"/>
                        </a:rPr>
                        <a:t>Storage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Ls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disk throughput and IO. Ideal for Big Data, SQL, and NoSQL databases.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01929339"/>
                  </a:ext>
                </a:extLst>
              </a:tr>
              <a:tr h="1142933">
                <a:tc>
                  <a:txBody>
                    <a:bodyPr/>
                    <a:lstStyle/>
                    <a:p>
                      <a:pPr fontAlgn="t"/>
                      <a:r>
                        <a:rPr lang="en-US" sz="1800" u="none" strike="noStrike">
                          <a:solidFill>
                            <a:srgbClr val="0078D7"/>
                          </a:solidFill>
                          <a:effectLst/>
                          <a:hlinkClick r:id="rId7"/>
                        </a:rPr>
                        <a:t>GPU</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NV, NC</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Specialized virtual machines targeted for heavy graphic rendering and video editing. Available with single or multiple GPUs.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20128798"/>
                  </a:ext>
                </a:extLst>
              </a:tr>
              <a:tr h="871922">
                <a:tc>
                  <a:txBody>
                    <a:bodyPr/>
                    <a:lstStyle/>
                    <a:p>
                      <a:pPr fontAlgn="t"/>
                      <a:r>
                        <a:rPr lang="en-US" sz="1800" u="none" strike="noStrike" dirty="0">
                          <a:solidFill>
                            <a:srgbClr val="0078D7"/>
                          </a:solidFill>
                          <a:effectLst/>
                          <a:hlinkClick r:id="rId8"/>
                        </a:rPr>
                        <a:t>High performance compute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H, A8-11</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Our fastest and most powerful CPU virtual machines with optional high-throughput network interfaces (RDMA).</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78635098"/>
                  </a:ext>
                </a:extLst>
              </a:tr>
            </a:tbl>
          </a:graphicData>
        </a:graphic>
      </p:graphicFrame>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11904</TotalTime>
  <Words>6401</Words>
  <Application>Microsoft Office PowerPoint</Application>
  <PresentationFormat>Widescreen</PresentationFormat>
  <Paragraphs>929</Paragraphs>
  <Slides>67</Slides>
  <Notes>67</Notes>
  <HiddenSlides>2</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67</vt:i4>
      </vt:variant>
    </vt:vector>
  </HeadingPairs>
  <TitlesOfParts>
    <vt:vector size="84" baseType="lpstr">
      <vt:lpstr>Microsoft YaHei</vt:lpstr>
      <vt:lpstr>Arial</vt:lpstr>
      <vt:lpstr>Calibri</vt:lpstr>
      <vt:lpstr>Calibri Light</vt:lpstr>
      <vt:lpstr>Consolas</vt:lpstr>
      <vt:lpstr>Courier New</vt:lpstr>
      <vt:lpstr>Dual 400</vt:lpstr>
      <vt:lpstr>Helvetica Neue</vt:lpstr>
      <vt:lpstr>Segoe UI</vt:lpstr>
      <vt:lpstr>Segoe UI Light</vt:lpstr>
      <vt:lpstr>segoe-ui_bold</vt:lpstr>
      <vt:lpstr>segoe-ui_normal</vt:lpstr>
      <vt:lpstr>segoe-ui_semibold</vt:lpstr>
      <vt:lpstr>Times New Roman</vt:lpstr>
      <vt:lpstr>Wingdings</vt:lpstr>
      <vt:lpstr>Office Theme</vt:lpstr>
      <vt:lpstr>5-50033_TR23_BO_CT_Template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 – What is the workload</vt:lpstr>
      <vt:lpstr>VMs – Supported Operating Systems</vt:lpstr>
      <vt:lpstr>VM Sizes</vt:lpstr>
      <vt:lpstr>VM Azure Compute Unit (ACU) </vt:lpstr>
      <vt:lpstr>Availability Sets</vt:lpstr>
      <vt:lpstr>Availability Sets</vt:lpstr>
      <vt:lpstr>VM Scaling</vt:lpstr>
      <vt:lpstr>Virtual Machine Scale Sets</vt:lpstr>
      <vt:lpstr>VM Disks</vt:lpstr>
      <vt:lpstr>VM Disks – SSD </vt:lpstr>
      <vt:lpstr>PowerPoint Presentation</vt:lpstr>
      <vt:lpstr>VM Disks</vt:lpstr>
      <vt:lpstr>VM Disks</vt:lpstr>
      <vt:lpstr>Exam Tip - Increase size of existing Disks</vt:lpstr>
      <vt:lpstr>VM Recommendations</vt:lpstr>
      <vt:lpstr>ARM Templates</vt:lpstr>
      <vt:lpstr>What is ARM?</vt:lpstr>
      <vt:lpstr>Author ARM Templates - </vt:lpstr>
      <vt:lpstr>ARM Templates - Structure</vt:lpstr>
      <vt:lpstr>ARM Templates - Parameters</vt:lpstr>
      <vt:lpstr>Re-use ARM Templates</vt:lpstr>
      <vt:lpstr>ARM Templates –Variables</vt:lpstr>
      <vt:lpstr>ARM Templates -Resources</vt:lpstr>
      <vt:lpstr>ARM Templates -Resources</vt:lpstr>
      <vt:lpstr>ARM Templates – Functions and Expressions</vt:lpstr>
      <vt:lpstr>ARM Templates - Dependencies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Regional Availability</vt:lpstr>
      <vt:lpstr> Regions</vt:lpstr>
      <vt:lpstr>Regional Availability - Regions</vt:lpstr>
      <vt:lpstr>Regional Availability - Design</vt:lpstr>
      <vt:lpstr>Regional Availability - Design</vt:lpstr>
      <vt:lpstr>High Availability</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Ashish Sharma (CSA)</cp:lastModifiedBy>
  <cp:revision>155</cp:revision>
  <dcterms:created xsi:type="dcterms:W3CDTF">2017-06-01T19:54:22Z</dcterms:created>
  <dcterms:modified xsi:type="dcterms:W3CDTF">2017-09-28T19:46:31Z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2017-09-27T14:18:41.4161639-04:00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