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4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709" r:id="rId2"/>
    <p:sldMasterId id="2147483736" r:id="rId3"/>
    <p:sldMasterId id="2147483749" r:id="rId4"/>
    <p:sldMasterId id="2147483762" r:id="rId5"/>
  </p:sldMasterIdLst>
  <p:notesMasterIdLst>
    <p:notesMasterId r:id="rId16"/>
  </p:notesMasterIdLst>
  <p:handoutMasterIdLst>
    <p:handoutMasterId r:id="rId17"/>
  </p:handoutMasterIdLst>
  <p:sldIdLst>
    <p:sldId id="528" r:id="rId6"/>
    <p:sldId id="513" r:id="rId7"/>
    <p:sldId id="538" r:id="rId8"/>
    <p:sldId id="532" r:id="rId9"/>
    <p:sldId id="457" r:id="rId10"/>
    <p:sldId id="535" r:id="rId11"/>
    <p:sldId id="539" r:id="rId12"/>
    <p:sldId id="540" r:id="rId13"/>
    <p:sldId id="533" r:id="rId14"/>
    <p:sldId id="53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 3 Storage &amp; Data Access - BM" id="{3830B803-22BB-4E68-BD13-4A47FFFD168C}">
          <p14:sldIdLst>
            <p14:sldId id="528"/>
            <p14:sldId id="513"/>
            <p14:sldId id="538"/>
            <p14:sldId id="532"/>
            <p14:sldId id="457"/>
            <p14:sldId id="535"/>
            <p14:sldId id="539"/>
            <p14:sldId id="540"/>
            <p14:sldId id="533"/>
            <p14:sldId id="534"/>
          </p14:sldIdLst>
        </p14:section>
        <p14:section name="Sample questions" id="{99F8DBD1-0B86-48D0-8B3C-452031D21E4B}">
          <p14:sldIdLst/>
        </p14:section>
        <p14:section name="Outro" id="{A9F6BBE4-CF92-4165-AA36-3569BD01505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FF7"/>
    <a:srgbClr val="D2DEE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1" autoAdjust="0"/>
    <p:restoredTop sz="94474" autoAdjust="0"/>
  </p:normalViewPr>
  <p:slideViewPr>
    <p:cSldViewPr snapToGrid="0">
      <p:cViewPr varScale="1">
        <p:scale>
          <a:sx n="80" d="100"/>
          <a:sy n="80" d="100"/>
        </p:scale>
        <p:origin x="75" y="18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D44051-66E2-4006-80A2-BD85057051F8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31D7F-161B-4D39-BB3B-69956891E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634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7CE4-6ECC-4F8B-9D67-3C1718795CEC}" type="datetimeFigureOut">
              <a:rPr lang="en-US" smtClean="0"/>
              <a:t>9/28/2017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E4902-292F-4370-AFC1-6D92B180E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6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8496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04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55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42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58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6E4902-292F-4370-AFC1-6D92B180E5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45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 dirty="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01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417F8B0E-5EA6-4F54-842B-6AB1BEE3652B}" type="datetime1">
              <a:rPr lang="en-US" smtClean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Azure Talk by Niraj Kumar, Cloud Architect!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7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B8A19317-8BA5-45C0-846C-9859E81EA94B}" type="datetime1">
              <a:rPr lang="en-US" smtClean="0">
                <a:solidFill>
                  <a:prstClr val="black"/>
                </a:solidFill>
              </a:rPr>
              <a:pPr/>
              <a:t>9/28/2017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0" y="8685213"/>
            <a:ext cx="6172200" cy="457200"/>
          </a:xfrm>
        </p:spPr>
        <p:txBody>
          <a:bodyPr/>
          <a:lstStyle/>
          <a:p>
            <a:r>
              <a:rPr lang="en-US" sz="500">
                <a:solidFill>
                  <a:srgbClr val="000000"/>
                </a:solidFill>
              </a:rPr>
              <a:t>Azure Talk by Niraj kumar, Cloud Architect!</a:t>
            </a:r>
            <a:endParaRPr lang="en-US" sz="5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>
          <a:xfrm>
            <a:off x="6172199" y="8685213"/>
            <a:ext cx="684213" cy="457200"/>
          </a:xfrm>
        </p:spPr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625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1"/>
            <a:ext cx="11778205" cy="542328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709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6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618"/>
            <a:ext cx="10515600" cy="9053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3520" y="1279524"/>
            <a:ext cx="5699760" cy="49688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4920" y="1279524"/>
            <a:ext cx="5699760" cy="4968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74625"/>
            <a:ext cx="11049000" cy="993775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ANIMATED">
    <p:bg bwMode="auto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solidFill>
            <a:srgbClr val="4DA0E2"/>
          </a:solidFill>
          <a:ln>
            <a:noFill/>
          </a:ln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1" y="5729528"/>
            <a:ext cx="12188888" cy="1131586"/>
          </a:xfrm>
          <a:prstGeom prst="rect">
            <a:avLst/>
          </a:prstGeom>
          <a:solidFill>
            <a:srgbClr val="00188F"/>
          </a:solidFill>
          <a:ln>
            <a:noFill/>
          </a:ln>
          <a:extLst/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3113" y="3343392"/>
            <a:ext cx="12185777" cy="277059"/>
          </a:xfrm>
          <a:prstGeom prst="rect">
            <a:avLst/>
          </a:prstGeom>
          <a:solidFill>
            <a:srgbClr val="25B9E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0" y="-312"/>
            <a:ext cx="12191377" cy="6858623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1"/>
            <a:ext cx="627341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  <p:sp>
        <p:nvSpPr>
          <p:cNvPr id="8" name="Rectangle 6"/>
          <p:cNvSpPr>
            <a:spLocks noChangeArrowheads="1"/>
          </p:cNvSpPr>
          <p:nvPr userDrawn="1"/>
        </p:nvSpPr>
        <p:spPr bwMode="auto">
          <a:xfrm>
            <a:off x="3113" y="4309988"/>
            <a:ext cx="12188887" cy="2551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42" tIns="44821" rIns="89642" bIns="44821" numCol="1" anchor="t" anchorCtr="0" compatLnSpc="1">
            <a:prstTxWarp prst="textNoShape">
              <a:avLst/>
            </a:prstTxWarp>
          </a:bodyPr>
          <a:lstStyle/>
          <a:p>
            <a:endParaRPr lang="en-US" sz="1765"/>
          </a:p>
        </p:txBody>
      </p:sp>
    </p:spTree>
    <p:extLst>
      <p:ext uri="{BB962C8B-B14F-4D97-AF65-F5344CB8AC3E}">
        <p14:creationId xmlns:p14="http://schemas.microsoft.com/office/powerpoint/2010/main" val="11134082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24000" decel="76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24000" decel="76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24000" decel="76000" fill="hold" grpId="0" nodeType="withEffect">
                                  <p:stCondLst>
                                    <p:cond delay="150"/>
                                  </p:stCondLst>
                                  <p:childTnLst>
                                    <p:animMotion origin="layout" path="M 0 3.25011E-6 L 1.00728 3.25011E-6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357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9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17" dur="9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" presetClass="emph" presetSubtype="0" accel="100000" autoRev="1" fill="hold" grpId="2" nodeType="withEffect">
                                  <p:stCondLst>
                                    <p:cond delay="50"/>
                                  </p:stCondLst>
                                  <p:childTnLst>
                                    <p:animScale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9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3" presetClass="path" presetSubtype="0" decel="10000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24" dur="9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accel="100000" autoRev="1" fill="hold" grpId="2" nodeType="withEffect">
                                  <p:stCondLst>
                                    <p:cond delay="10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9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31" dur="9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11" grpId="0" animBg="1"/>
      <p:bldP spid="13" grpId="0" animBg="1"/>
      <p:bldP spid="5" grpId="0">
        <p:tmplLst>
          <p:tmpl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1">
        <p:tmplLst>
          <p:tmpl>
            <p:tnLst>
              <p:par>
                <p:cTn presetID="63" presetClass="path" presetSubtype="0" decel="100000" fill="hold" nodeType="withEffect">
                  <p:stCondLst>
                    <p:cond delay="800"/>
                  </p:stCondLst>
                  <p:childTnLst>
                    <p:animMotion origin="layout" path="M -0.01455 -1.34362E-6 L -3.90605E-7 -1.34362E-6 " pathEditMode="relative" rAng="0" ptsTypes="AA">
                      <p:cBhvr>
                        <p:cTn dur="950" fill="hold"/>
                        <p:tgtEl>
                          <p:spTgt spid="5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728" y="0"/>
                    </p:animMotion>
                  </p:childTnLst>
                </p:cTn>
              </p:par>
            </p:tnLst>
          </p:tmpl>
        </p:tmplLst>
      </p:bldP>
      <p:bldP spid="5" grpId="2">
        <p:tmplLst>
          <p:tmpl>
            <p:tnLst>
              <p:par>
                <p:cTn presetID="6" presetClass="emph" presetSubtype="0" accel="100000" autoRev="1" fill="hold" nodeType="withEffect">
                  <p:stCondLst>
                    <p:cond delay="100"/>
                  </p:stCondLst>
                  <p:childTnLst>
                    <p:animScale>
                      <p:cBhvr>
                        <p:cTn dur="500" fill="hold"/>
                        <p:tgtEl>
                          <p:spTgt spid="5"/>
                        </p:tgtEl>
                      </p:cBhvr>
                      <p:by x="95000" y="95000"/>
                    </p:animScale>
                  </p:childTnLst>
                </p:cTn>
              </p:par>
            </p:tnLst>
          </p:tmpl>
        </p:tmplLst>
      </p:bldP>
      <p:bldP spid="9" grpId="0"/>
      <p:bldP spid="9" grpId="1"/>
      <p:bldP spid="9" grpId="2"/>
    </p:bldLst>
  </p:timing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 Tip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20" y="347874"/>
            <a:ext cx="7259320" cy="92333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080" y="1271204"/>
            <a:ext cx="11655840" cy="4641916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8080" y="347873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/>
              <a:t>EXAM TIP!</a:t>
            </a:r>
          </a:p>
        </p:txBody>
      </p:sp>
    </p:spTree>
    <p:extLst>
      <p:ext uri="{BB962C8B-B14F-4D97-AF65-F5344CB8AC3E}">
        <p14:creationId xmlns:p14="http://schemas.microsoft.com/office/powerpoint/2010/main" val="3586760146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4332001" y="6566898"/>
            <a:ext cx="3527998" cy="15842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29" spc="147" dirty="0">
                <a:gradFill>
                  <a:gsLst>
                    <a:gs pos="0">
                      <a:srgbClr val="FFFFFF">
                        <a:alpha val="50000"/>
                      </a:srgbClr>
                    </a:gs>
                    <a:gs pos="86000">
                      <a:srgbClr val="FFFFFF">
                        <a:alpha val="50000"/>
                      </a:srgbClr>
                    </a:gs>
                  </a:gsLst>
                  <a:lin ang="5400000" scaled="0"/>
                </a:gradFill>
                <a:latin typeface="Segoe Semibold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18979081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xam Tip"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5520" y="347874"/>
            <a:ext cx="7259320" cy="92333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i="1" u="none" kern="120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68080" y="1271204"/>
            <a:ext cx="11655840" cy="4641916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28012" indent="0">
              <a:buNone/>
              <a:defRPr sz="1961"/>
            </a:lvl2pPr>
            <a:lvl3pPr marL="219428" indent="0">
              <a:buNone/>
              <a:defRPr sz="1961"/>
            </a:lvl3pPr>
            <a:lvl4pPr marL="466868" indent="0">
              <a:buNone/>
              <a:defRPr sz="1765"/>
            </a:lvl4pPr>
            <a:lvl5pPr marL="725201" indent="0">
              <a:buNone/>
              <a:defRPr sz="1765"/>
            </a:lvl5pPr>
          </a:lstStyle>
          <a:p>
            <a:pPr lvl="0"/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68080" y="347873"/>
            <a:ext cx="32095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5400" b="1" dirty="0"/>
              <a:t>EXAM TIP!</a:t>
            </a:r>
          </a:p>
        </p:txBody>
      </p:sp>
    </p:spTree>
    <p:extLst>
      <p:ext uri="{BB962C8B-B14F-4D97-AF65-F5344CB8AC3E}">
        <p14:creationId xmlns:p14="http://schemas.microsoft.com/office/powerpoint/2010/main" val="20786248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967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3273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0568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1362"/>
            <a:ext cx="9144000" cy="656439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34918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144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3489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098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  <p:bldP spid="4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676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4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6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Not Anima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073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ab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40114" y="0"/>
            <a:ext cx="10339682" cy="123190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Lab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231901"/>
            <a:ext cx="11778205" cy="49334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1"/>
            <a:r>
              <a:rPr lang="en-US" dirty="0"/>
              <a:t>	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8BE26-ED1E-4BC3-AABB-33679E13D11C}"/>
              </a:ext>
            </a:extLst>
          </p:cNvPr>
          <p:cNvSpPr/>
          <p:nvPr userDrawn="1"/>
        </p:nvSpPr>
        <p:spPr>
          <a:xfrm>
            <a:off x="211265" y="117609"/>
            <a:ext cx="1253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/>
              <a:t>LAB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10877B-30C7-48C5-8BDA-CA0DB0C7F805}"/>
              </a:ext>
            </a:extLst>
          </p:cNvPr>
          <p:cNvSpPr txBox="1">
            <a:spLocks/>
          </p:cNvSpPr>
          <p:nvPr userDrawn="1"/>
        </p:nvSpPr>
        <p:spPr>
          <a:xfrm>
            <a:off x="201591" y="6219371"/>
            <a:ext cx="11778205" cy="58782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u="sng" dirty="0">
                <a:solidFill>
                  <a:srgbClr val="0070C0"/>
                </a:solidFill>
              </a:rPr>
              <a:t>Click to edit Lab URL</a:t>
            </a:r>
          </a:p>
        </p:txBody>
      </p:sp>
    </p:spTree>
    <p:extLst>
      <p:ext uri="{BB962C8B-B14F-4D97-AF65-F5344CB8AC3E}">
        <p14:creationId xmlns:p14="http://schemas.microsoft.com/office/powerpoint/2010/main" val="6262256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1917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st some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59633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Just some text (white backgr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685799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332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29550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345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3"/>
                        </p:tgtEl>
                        <p:attrNameLst>
                          <p:attrName>ppt_c</p:attrName>
                        </p:attrNameLst>
                      </p:cBhvr>
                      <p:to>
                        <a:srgbClr val="808080"/>
                      </p:to>
                    </p:animClr>
                  </p:sub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968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38785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975192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Just wo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2" descr="bdcLogoMar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172201"/>
            <a:ext cx="5429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2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9524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691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2187 -0.0453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2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14" presetClass="entr" presetSubtype="1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>
        <p:tmplLst>
          <p:tmpl>
            <p:tnLst>
              <p:par>
                <p:cTn presetID="42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16667E-6 -1.11111E-6 L -0.02187 -0.04537 " pathEditMode="relative" rAng="0" ptsTypes="AA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094" y="-226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28255688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23861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7004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12067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94388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0541077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4654390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1144153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675498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35996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Build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1590" y="220717"/>
            <a:ext cx="11778205" cy="1308538"/>
          </a:xfr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Question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6B996C4-8066-4A72-B952-804423A9CED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1591" y="152925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Question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ED92D3-AA60-42C1-98A2-FAE9D3F269C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7502" y="1843935"/>
            <a:ext cx="11778205" cy="5123793"/>
          </a:xfrm>
        </p:spPr>
        <p:txBody>
          <a:bodyPr>
            <a:normAutofit/>
          </a:bodyPr>
          <a:lstStyle>
            <a:lvl1pPr marL="742950" indent="-742950">
              <a:buFont typeface="+mj-lt"/>
              <a:buAutoNum type="arabicParenR"/>
              <a:defRPr sz="3600"/>
            </a:lvl1pPr>
            <a:lvl2pPr marL="971550" indent="-514350">
              <a:buFont typeface="+mj-lt"/>
              <a:buAutoNum type="alphaUcPeriod"/>
              <a:defRPr sz="3200"/>
            </a:lvl2pPr>
            <a:lvl3pPr marL="1485900" indent="-571500">
              <a:buFont typeface="+mj-lt"/>
              <a:buAutoNum type="romanLcPeriod"/>
              <a:defRPr sz="2800"/>
            </a:lvl3pPr>
            <a:lvl4pPr marL="1828800" indent="-457200">
              <a:buFont typeface="+mj-lt"/>
              <a:buAutoNum type="alphaLcPeriod"/>
              <a:defRPr sz="2400"/>
            </a:lvl4pPr>
            <a:lvl5pPr marL="2286000" indent="-457200">
              <a:buFont typeface="+mj-lt"/>
              <a:buAutoNum type="arabicPeriod"/>
              <a:defRPr sz="2400"/>
            </a:lvl5pPr>
          </a:lstStyle>
          <a:p>
            <a:pPr lvl="0"/>
            <a:r>
              <a:rPr lang="en-US" dirty="0"/>
              <a:t>Click to edit Answer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478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02187 -0.04537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94" y="-2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>
        <p:tmplLst>
          <p:tmpl lvl="1">
            <p:tnLst>
              <p:par>
                <p:cTn presetID="1" presetClass="exit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xit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hidden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" grpId="1">
        <p:tmplLst>
          <p:tmpl>
            <p:tnLst>
              <p:par>
                <p:cTn presetID="42" presetClass="path" presetSubtype="0" accel="50000" decel="50000" fill="hold" nodeType="afterEffect">
                  <p:stCondLst>
                    <p:cond delay="0"/>
                  </p:stCondLst>
                  <p:childTnLst>
                    <p:animMotion origin="layout" path="M -4.16667E-6 -1.11111E-6 L -0.02187 -0.04537 " pathEditMode="relative" rAng="0" ptsTypes="AA">
                      <p:cBhvr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-1094" y="-2269"/>
                    </p:animMotion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95308985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12881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3401746268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370787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226990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7639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722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372116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077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6209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2"/>
            <a:ext cx="11778205" cy="242120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800"/>
            </a:lvl1pPr>
            <a:lvl2pPr marL="457200" indent="0">
              <a:buFont typeface="Arial" panose="020B0604020202020204" pitchFamily="34" charset="0"/>
              <a:buNone/>
              <a:defRPr sz="2400"/>
            </a:lvl2pPr>
            <a:lvl3pPr marL="914400" indent="0">
              <a:buFont typeface="Arial" panose="020B0604020202020204" pitchFamily="34" charset="0"/>
              <a:buNone/>
              <a:defRPr sz="2000"/>
            </a:lvl3pPr>
            <a:lvl4pPr marL="1371600" indent="0">
              <a:buFont typeface="Arial" panose="020B0604020202020204" pitchFamily="34" charset="0"/>
              <a:buNone/>
              <a:defRPr sz="1800"/>
            </a:lvl4pPr>
            <a:lvl5pPr marL="1828800" indent="0">
              <a:buFont typeface="Arial" panose="020B0604020202020204" pitchFamily="34" charset="0"/>
              <a:buNone/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833DA2-9089-4E59-9B9D-7F3A29DCE61C}"/>
              </a:ext>
            </a:extLst>
          </p:cNvPr>
          <p:cNvSpPr/>
          <p:nvPr userDrawn="1"/>
        </p:nvSpPr>
        <p:spPr bwMode="auto">
          <a:xfrm>
            <a:off x="45132" y="3653107"/>
            <a:ext cx="12027033" cy="3129417"/>
          </a:xfrm>
          <a:prstGeom prst="rect">
            <a:avLst/>
          </a:prstGeom>
          <a:solidFill>
            <a:schemeClr val="accent1"/>
          </a:solidFill>
          <a:ln w="3175"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7A07890-C86B-4334-9F28-D4C01C01B9F8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01591" y="3795486"/>
            <a:ext cx="11778205" cy="2910114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4572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9144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 marL="13716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 marL="1828800" indent="0" defTabSz="0">
              <a:buFont typeface="Arial" panose="020B0604020202020204" pitchFamily="34" charset="0"/>
              <a:buNone/>
              <a:defRPr sz="10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en-US" dirty="0"/>
              <a:t>Click to Edit</a:t>
            </a:r>
            <a:r>
              <a:rPr lang="en-US"/>
              <a:t>/Paste/Insert </a:t>
            </a:r>
            <a:r>
              <a:rPr lang="en-US" dirty="0"/>
              <a:t>Code or Paste/Insert Screenshot</a:t>
            </a:r>
          </a:p>
          <a:p>
            <a:pPr lvl="1"/>
            <a:r>
              <a:rPr lang="en-US" dirty="0"/>
              <a:t>	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24822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02939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1856814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2879280011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3667" y="1905001"/>
            <a:ext cx="10242551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666" y="4344989"/>
            <a:ext cx="10242551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0090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88371107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8000" y="1411552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88536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412875"/>
            <a:ext cx="11176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177620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411553"/>
            <a:ext cx="5486400" cy="1742015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11553"/>
            <a:ext cx="5486400" cy="1742015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03202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757802"/>
            <a:ext cx="5486400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999" y="2174875"/>
            <a:ext cx="54864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642" y="1757802"/>
            <a:ext cx="5489359" cy="346249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490632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165407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832054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2116596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773145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75629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08000" y="1411553"/>
            <a:ext cx="11176000" cy="2200602"/>
          </a:xfrm>
        </p:spPr>
        <p:txBody>
          <a:bodyPr/>
          <a:lstStyle>
            <a:lvl1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1pPr>
            <a:lvl2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2pPr>
            <a:lvl3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3pPr>
            <a:lvl4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4pPr>
            <a:lvl5pPr>
              <a:buClr>
                <a:schemeClr val="tx1"/>
              </a:buClr>
              <a:buSzPct val="70000"/>
              <a:buFont typeface="Wingdings" pitchFamily="2" charset="2"/>
              <a:buChar char="l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" y="6238876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357681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5625" y="649805"/>
            <a:ext cx="9390944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5273" y="4344989"/>
            <a:ext cx="9390944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62732" y="2355850"/>
            <a:ext cx="10253485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FF9929">
                        <a:lumMod val="20000"/>
                        <a:lumOff val="80000"/>
                      </a:srgbClr>
                    </a:gs>
                    <a:gs pos="28000">
                      <a:srgbClr val="F8F57B"/>
                    </a:gs>
                    <a:gs pos="62000">
                      <a:srgbClr val="D5B953"/>
                    </a:gs>
                    <a:gs pos="88000">
                      <a:srgbClr val="D1943B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62815296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91" y="353551"/>
            <a:ext cx="11778205" cy="878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231901"/>
            <a:ext cx="11778205" cy="493348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/>
            </a:lvl1pPr>
            <a:lvl2pPr marL="457200" indent="0">
              <a:buFontTx/>
              <a:buNone/>
              <a:defRPr sz="3200"/>
            </a:lvl2pPr>
            <a:lvl3pPr marL="914400" indent="0">
              <a:buFontTx/>
              <a:buNone/>
              <a:defRPr sz="2800"/>
            </a:lvl3pPr>
            <a:lvl4pPr marL="1371600" indent="0">
              <a:buFontTx/>
              <a:buNone/>
              <a:defRPr sz="2400"/>
            </a:lvl4pPr>
            <a:lvl5pPr marL="1828800" indent="0">
              <a:buFontTx/>
              <a:buNone/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02" y="358017"/>
            <a:ext cx="10515600" cy="22758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702" y="299492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rgbClr val="0070C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9322" y="6061766"/>
            <a:ext cx="1522404" cy="3261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0.01455 -1.34362E-6 L -3.90605E-7 -1.34362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3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4.xml"/><Relationship Id="rId17" Type="http://schemas.openxmlformats.org/officeDocument/2006/relationships/image" Target="../media/image6.png"/><Relationship Id="rId2" Type="http://schemas.openxmlformats.org/officeDocument/2006/relationships/slideLayout" Target="../slideLayouts/slideLayout6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Relationship Id="rId14" Type="http://schemas.openxmlformats.org/officeDocument/2006/relationships/image" Target="../media/image7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9/28/2017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670" r:id="rId2"/>
    <p:sldLayoutId id="2147483730" r:id="rId3"/>
    <p:sldLayoutId id="2147483733" r:id="rId4"/>
    <p:sldLayoutId id="2147483669" r:id="rId5"/>
    <p:sldLayoutId id="2147483734" r:id="rId6"/>
    <p:sldLayoutId id="2147483649" r:id="rId7"/>
    <p:sldLayoutId id="2147483650" r:id="rId8"/>
    <p:sldLayoutId id="2147483651" r:id="rId9"/>
    <p:sldLayoutId id="2147483668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  <p:sldLayoutId id="2147483661" r:id="rId19"/>
    <p:sldLayoutId id="2147483666" r:id="rId20"/>
    <p:sldLayoutId id="2147483726" r:id="rId21"/>
    <p:sldLayoutId id="2147483727" r:id="rId22"/>
    <p:sldLayoutId id="2147483775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12" descr="bdcLogoMark"/>
          <p:cNvPicPr>
            <a:picLocks noChangeAspect="1" noChangeArrowheads="1"/>
          </p:cNvPicPr>
          <p:nvPr userDrawn="1"/>
        </p:nvPicPr>
        <p:blipFill>
          <a:blip r:embed="rId17"/>
          <a:srcRect/>
          <a:stretch>
            <a:fillRect/>
          </a:stretch>
        </p:blipFill>
        <p:spPr bwMode="auto">
          <a:xfrm>
            <a:off x="103104" y="6320869"/>
            <a:ext cx="40719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 userDrawn="1"/>
        </p:nvSpPr>
        <p:spPr>
          <a:xfrm>
            <a:off x="510299" y="6381292"/>
            <a:ext cx="2458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@benday</a:t>
            </a:r>
            <a:r>
              <a:rPr lang="en-US" sz="1400" dirty="0"/>
              <a:t> |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www.benday.com</a:t>
            </a:r>
          </a:p>
        </p:txBody>
      </p:sp>
    </p:spTree>
    <p:extLst>
      <p:ext uri="{BB962C8B-B14F-4D97-AF65-F5344CB8AC3E}">
        <p14:creationId xmlns:p14="http://schemas.microsoft.com/office/powerpoint/2010/main" val="177868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Segoe UI" panose="020B0502040204020203" pitchFamily="34" charset="0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03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>
    <p:fade/>
  </p:transition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34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0" y="230189"/>
            <a:ext cx="11176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1412876"/>
            <a:ext cx="11176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 descr="footer_graphic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5435827"/>
            <a:ext cx="12192000" cy="1420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663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>
    <p:fade/>
  </p:transition>
  <p:hf hdr="0" ftr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50" dirty="0" smtClean="0">
          <a:ln w="3175">
            <a:noFill/>
          </a:ln>
          <a:gradFill flip="none" rotWithShape="1">
            <a:gsLst>
              <a:gs pos="0">
                <a:srgbClr val="FFFFB9"/>
              </a:gs>
              <a:gs pos="36000">
                <a:srgbClr val="FFFF99"/>
              </a:gs>
              <a:gs pos="86000">
                <a:srgbClr val="F6AE1E"/>
              </a:gs>
            </a:gsLst>
            <a:lin ang="5400000" scaled="0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6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log.kloudezy.com/" TargetMode="External"/><Relationship Id="rId3" Type="http://schemas.openxmlformats.org/officeDocument/2006/relationships/hyperlink" Target="https://www.kloudezy.com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zure.microsoft.com/en-us/free/?v=17.39a" TargetMode="External"/><Relationship Id="rId3" Type="http://schemas.openxmlformats.org/officeDocument/2006/relationships/hyperlink" Target="https://openedx.microsoft.com/" TargetMode="External"/><Relationship Id="rId7" Type="http://schemas.openxmlformats.org/officeDocument/2006/relationships/hyperlink" Target="https://www.microsoft.com/handsonlabs/SelfPacedLab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azure.microsoft.com/en-us/training/free-online-courses/" TargetMode="External"/><Relationship Id="rId5" Type="http://schemas.openxmlformats.org/officeDocument/2006/relationships/hyperlink" Target="https://www.the-mapa.com/MCSDAzureSolArch.aspx" TargetMode="External"/><Relationship Id="rId10" Type="http://schemas.openxmlformats.org/officeDocument/2006/relationships/hyperlink" Target="https://www.visualstudio.com/subscriptions/" TargetMode="External"/><Relationship Id="rId4" Type="http://schemas.openxmlformats.org/officeDocument/2006/relationships/hyperlink" Target="https://openedx.microsoft.com/courses/course-v1:Microsoft+DEV205Bx+2017_T2/about" TargetMode="External"/><Relationship Id="rId9" Type="http://schemas.openxmlformats.org/officeDocument/2006/relationships/hyperlink" Target="https://www.visualstudio.com/dev-essentia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loudezy.com/azuretalkgroup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kloudezy.com/" TargetMode="External"/><Relationship Id="rId5" Type="http://schemas.openxmlformats.org/officeDocument/2006/relationships/hyperlink" Target="https://www.kloudezy.com/azuretalk.html" TargetMode="External"/><Relationship Id="rId4" Type="http://schemas.openxmlformats.org/officeDocument/2006/relationships/hyperlink" Target="https://www.kloudezy.com/heroes.ht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3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5.wmf"/><Relationship Id="rId4" Type="http://schemas.openxmlformats.org/officeDocument/2006/relationships/package" Target="../embeddings/Microsoft_Word_Document.docx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028573"/>
            <a:ext cx="11576957" cy="876428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Feedback and Tips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" y="1853684"/>
            <a:ext cx="11353800" cy="1839916"/>
          </a:xfrm>
        </p:spPr>
        <p:txBody>
          <a:bodyPr>
            <a:normAutofit/>
          </a:bodyPr>
          <a:lstStyle/>
          <a:p>
            <a:r>
              <a:rPr lang="en-US" dirty="0"/>
              <a:t>Niraj Kumar</a:t>
            </a:r>
          </a:p>
          <a:p>
            <a:r>
              <a:rPr lang="en-US" dirty="0"/>
              <a:t>Lead Azure Architect-E&amp;Y, MCT(Microsoft Certified Trainer)</a:t>
            </a:r>
          </a:p>
          <a:p>
            <a:r>
              <a:rPr lang="en-US" b="1" dirty="0" err="1"/>
              <a:t>AzureTalk</a:t>
            </a:r>
            <a:r>
              <a:rPr lang="en-US" dirty="0"/>
              <a:t> community group moderator</a:t>
            </a:r>
          </a:p>
          <a:p>
            <a:r>
              <a:rPr lang="en-US" dirty="0">
                <a:hlinkClick r:id="rId3"/>
              </a:rPr>
              <a:t>https://www.kloudezy.com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C:\Users\niraj\AppData\Local\Temp\SNAGHTML3327a3e3.PNG">
            <a:extLst>
              <a:ext uri="{FF2B5EF4-FFF2-40B4-BE49-F238E27FC236}">
                <a16:creationId xmlns:a16="http://schemas.microsoft.com/office/drawing/2014/main" id="{FB3D8ABE-1BAB-46F6-8001-AC1F2221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4" y="3882113"/>
            <a:ext cx="2696066" cy="2325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niraj\AppData\Local\Temp\SNAGHTML33294926.PNG">
            <a:extLst>
              <a:ext uri="{FF2B5EF4-FFF2-40B4-BE49-F238E27FC236}">
                <a16:creationId xmlns:a16="http://schemas.microsoft.com/office/drawing/2014/main" id="{8F7AEE52-7C31-4E39-BA15-91F17F485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882113"/>
            <a:ext cx="25146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niraj\AppData\Local\Temp\SNAGHTML332c5c90.PNG">
            <a:extLst>
              <a:ext uri="{FF2B5EF4-FFF2-40B4-BE49-F238E27FC236}">
                <a16:creationId xmlns:a16="http://schemas.microsoft.com/office/drawing/2014/main" id="{6FB7378E-01C6-4E61-935B-76345A623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01992"/>
            <a:ext cx="2667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B57846C-58A9-418D-8837-E976BCEF99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0200" y="3810000"/>
            <a:ext cx="2273620" cy="23162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72832" y="54954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>
                <a:solidFill>
                  <a:srgbClr val="FFFFFF"/>
                </a:solidFill>
                <a:hlinkClick r:id="rId8"/>
              </a:rPr>
              <a:t>http://blog.kloudezy.com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7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95823"/>
            <a:ext cx="10058400" cy="836611"/>
          </a:xfrm>
        </p:spPr>
        <p:txBody>
          <a:bodyPr>
            <a:normAutofit fontScale="90000"/>
          </a:bodyPr>
          <a:lstStyle/>
          <a:p>
            <a:r>
              <a:rPr lang="en-US" dirty="0"/>
              <a:t>Topic</a:t>
            </a:r>
            <a:br>
              <a:rPr lang="en-US" dirty="0"/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3697" y="1143000"/>
            <a:ext cx="11413503" cy="4953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What I learnt from Jump-Start Session</a:t>
            </a:r>
          </a:p>
          <a:p>
            <a:pPr lvl="1"/>
            <a:r>
              <a:rPr lang="en-US" dirty="0"/>
              <a:t>Confidence; I launched my exam preparation right after attending Jump-Start session</a:t>
            </a:r>
          </a:p>
          <a:p>
            <a:pPr lvl="1"/>
            <a:r>
              <a:rPr lang="en-US" dirty="0"/>
              <a:t>Where are the resources, and information about how to prepare for the test</a:t>
            </a:r>
          </a:p>
          <a:p>
            <a:pPr lvl="1"/>
            <a:r>
              <a:rPr lang="en-US" dirty="0"/>
              <a:t>Hand-on experience is critical.</a:t>
            </a:r>
          </a:p>
          <a:p>
            <a:r>
              <a:rPr lang="en-US" dirty="0"/>
              <a:t>How I did it!</a:t>
            </a:r>
          </a:p>
          <a:p>
            <a:pPr lvl="1"/>
            <a:r>
              <a:rPr lang="en-US" dirty="0"/>
              <a:t>Subscribed to MeasureUp Practice Tests</a:t>
            </a:r>
          </a:p>
          <a:p>
            <a:pPr lvl="1"/>
            <a:r>
              <a:rPr lang="en-US" dirty="0"/>
              <a:t>Practice through Virtua Labs</a:t>
            </a:r>
          </a:p>
          <a:p>
            <a:pPr lvl="1"/>
            <a:r>
              <a:rPr lang="en-US" dirty="0"/>
              <a:t>Microsoft Virtual Academy (https://mva.microsoft.com/)</a:t>
            </a:r>
          </a:p>
          <a:p>
            <a:pPr lvl="1"/>
            <a:endParaRPr lang="en-US" dirty="0"/>
          </a:p>
          <a:p>
            <a:r>
              <a:rPr lang="en-US" dirty="0"/>
              <a:t>Tips and Tricks!</a:t>
            </a:r>
          </a:p>
          <a:p>
            <a:pPr lvl="1"/>
            <a:r>
              <a:rPr lang="en-US" dirty="0"/>
              <a:t>During the test remove obvious incorrect answers before choosing between two or more possible answers. Sometimes you can narrow down to the only correct answer</a:t>
            </a:r>
          </a:p>
          <a:p>
            <a:pPr lvl="1"/>
            <a:r>
              <a:rPr lang="en-US" dirty="0"/>
              <a:t>Understand basic PowerShell code; variables and commands</a:t>
            </a:r>
          </a:p>
          <a:p>
            <a:pPr lvl="1"/>
            <a:r>
              <a:rPr lang="en-US" dirty="0"/>
              <a:t>Attempt 70-534 first followed by 70-533</a:t>
            </a:r>
          </a:p>
          <a:p>
            <a:pPr lvl="1"/>
            <a:r>
              <a:rPr lang="en-US" dirty="0"/>
              <a:t>Read all questions first before reading the Case Study document. You will know what to capture from the case study.</a:t>
            </a:r>
          </a:p>
          <a:p>
            <a:pPr lvl="1"/>
            <a:r>
              <a:rPr lang="en-US" dirty="0"/>
              <a:t>One number or word will make a difference and alter the answer</a:t>
            </a:r>
          </a:p>
        </p:txBody>
      </p:sp>
    </p:spTree>
    <p:extLst>
      <p:ext uri="{BB962C8B-B14F-4D97-AF65-F5344CB8AC3E}">
        <p14:creationId xmlns:p14="http://schemas.microsoft.com/office/powerpoint/2010/main" val="29069141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77585" y="344885"/>
            <a:ext cx="10948308" cy="1325563"/>
          </a:xfrm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801134"/>
            <a:ext cx="10882993" cy="337502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Additional Resources</a:t>
            </a:r>
            <a:endParaRPr lang="en-US" sz="36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Azure Talk, A Chat based Azure community group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Success Stories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5165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Resources(Laser focused)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591" y="1085851"/>
            <a:ext cx="11778205" cy="5079538"/>
          </a:xfrm>
        </p:spPr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3"/>
              </a:rPr>
              <a:t>Microsoft </a:t>
            </a:r>
            <a:r>
              <a:rPr lang="en-US" sz="2800" dirty="0" err="1">
                <a:hlinkClick r:id="rId3"/>
              </a:rPr>
              <a:t>OpenEdx</a:t>
            </a:r>
            <a:r>
              <a:rPr lang="en-US" sz="2800" dirty="0"/>
              <a:t>: The best Azure learning portal from Microsoft for </a:t>
            </a:r>
            <a:r>
              <a:rPr lang="en-US" dirty="0"/>
              <a:t>free</a:t>
            </a:r>
            <a:r>
              <a:rPr lang="en-US" sz="2800" dirty="0"/>
              <a:t>!! Particularly the course </a:t>
            </a:r>
            <a:r>
              <a:rPr lang="en-US" sz="2800" dirty="0">
                <a:hlinkClick r:id="rId4"/>
              </a:rPr>
              <a:t>Architecting Microsoft Azure Solutions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Free Measure UP Practice Test from </a:t>
            </a:r>
            <a:r>
              <a:rPr lang="en-US" sz="2800" dirty="0">
                <a:hlinkClick r:id="rId5"/>
              </a:rPr>
              <a:t>MAPA</a:t>
            </a:r>
            <a:r>
              <a:rPr lang="en-US" sz="2800" dirty="0"/>
              <a:t>( Microsoft Association or Practicing Architect)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6"/>
              </a:rPr>
              <a:t>Free Online Azure courses from </a:t>
            </a:r>
            <a:r>
              <a:rPr lang="en-US" sz="2800" dirty="0" err="1">
                <a:hlinkClick r:id="rId6"/>
              </a:rPr>
              <a:t>Pluralsight</a:t>
            </a:r>
            <a:r>
              <a:rPr lang="en-US" sz="2800" dirty="0"/>
              <a:t>, courtesy Microsoft.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Free </a:t>
            </a:r>
            <a:r>
              <a:rPr lang="en-US" sz="2800" dirty="0">
                <a:hlinkClick r:id="rId7"/>
              </a:rPr>
              <a:t>Online Virtual Lab </a:t>
            </a:r>
            <a:r>
              <a:rPr lang="en-US" sz="2800" dirty="0"/>
              <a:t>from Microsoft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8"/>
              </a:rPr>
              <a:t>1 </a:t>
            </a:r>
            <a:r>
              <a:rPr lang="en-US" sz="2800" dirty="0" err="1">
                <a:hlinkClick r:id="rId8"/>
              </a:rPr>
              <a:t>yr</a:t>
            </a:r>
            <a:r>
              <a:rPr lang="en-US" sz="2800" dirty="0">
                <a:hlinkClick r:id="rId8"/>
              </a:rPr>
              <a:t> of free services, $200 for 1st month 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Extra training opportunity as part of free </a:t>
            </a:r>
            <a:r>
              <a:rPr lang="en-US" sz="2800" dirty="0">
                <a:hlinkClick r:id="rId9"/>
              </a:rPr>
              <a:t>Visual Studio Essentials</a:t>
            </a:r>
            <a:r>
              <a:rPr lang="en-US" sz="2800" dirty="0"/>
              <a:t>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50$/100$/150$ monthly Azure Credit as part of </a:t>
            </a:r>
            <a:r>
              <a:rPr lang="en-US" sz="2800" dirty="0">
                <a:hlinkClick r:id="rId10"/>
              </a:rPr>
              <a:t>MSDN/Visual Studio subscription</a:t>
            </a: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</p:spTree>
    <p:extLst>
      <p:ext uri="{BB962C8B-B14F-4D97-AF65-F5344CB8AC3E}">
        <p14:creationId xmlns:p14="http://schemas.microsoft.com/office/powerpoint/2010/main" val="217716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Talk, Widening Azure Cloud Lenses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hlinkClick r:id="rId3"/>
              </a:rPr>
              <a:t>Azure Talk</a:t>
            </a:r>
            <a:r>
              <a:rPr lang="en-US" sz="2800" dirty="0"/>
              <a:t> is an </a:t>
            </a:r>
            <a:r>
              <a:rPr lang="en-US" sz="2800" b="1" dirty="0"/>
              <a:t>IM/Chat</a:t>
            </a:r>
            <a:r>
              <a:rPr lang="en-US" sz="2800" dirty="0"/>
              <a:t> based </a:t>
            </a:r>
            <a:r>
              <a:rPr lang="en-US" sz="2800" b="1" dirty="0"/>
              <a:t>Azure</a:t>
            </a:r>
            <a:r>
              <a:rPr lang="en-US" sz="2800" dirty="0"/>
              <a:t> Community Group! 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Platform for learning &amp; asking questions on Azure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Sharing knowledge and real-world implementation experience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1200+ members strong Azure community and it’s growing even stronger.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Our </a:t>
            </a:r>
            <a:r>
              <a:rPr lang="en-US" sz="2800" dirty="0">
                <a:hlinkClick r:id="rId4"/>
              </a:rPr>
              <a:t>Community heroes </a:t>
            </a:r>
            <a:r>
              <a:rPr lang="en-US" sz="2800" dirty="0"/>
              <a:t>take big pride in helping the Community! 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hlinkClick r:id="rId5"/>
              </a:rPr>
              <a:t>Azure Talk Online session</a:t>
            </a:r>
            <a:endParaRPr lang="en-US" sz="2800" dirty="0"/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Absolutely free</a:t>
            </a:r>
            <a:r>
              <a:rPr lang="en-US" sz="2400" dirty="0"/>
              <a:t>, 1-hour weekly recurring session to learn Azure!</a:t>
            </a:r>
          </a:p>
          <a:p>
            <a:pPr marL="742950" lvl="1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/>
              <a:t>More than 15 online sessions delivered till date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Please register at </a:t>
            </a:r>
            <a:r>
              <a:rPr lang="en-US" dirty="0">
                <a:hlinkClick r:id="rId6"/>
              </a:rPr>
              <a:t>www.kloudezy.com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TextBox 7"/>
          <p:cNvSpPr txBox="1"/>
          <p:nvPr/>
        </p:nvSpPr>
        <p:spPr bwMode="white">
          <a:xfrm>
            <a:off x="201590" y="6662171"/>
            <a:ext cx="11778205" cy="15837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 defTabSz="896350" rtl="0" eaLnBrk="1" latinLnBrk="0" hangingPunct="1"/>
            <a:r>
              <a:rPr lang="en-US" sz="1029" b="0" kern="1200" spc="147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rPr>
              <a:t>Copyright MICROSOFT Not for public disclosure</a:t>
            </a:r>
          </a:p>
        </p:txBody>
      </p:sp>
    </p:spTree>
    <p:extLst>
      <p:ext uri="{BB962C8B-B14F-4D97-AF65-F5344CB8AC3E}">
        <p14:creationId xmlns:p14="http://schemas.microsoft.com/office/powerpoint/2010/main" val="694498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3913" y="530679"/>
            <a:ext cx="11176907" cy="1820635"/>
          </a:xfrm>
        </p:spPr>
        <p:txBody>
          <a:bodyPr>
            <a:normAutofit fontScale="90000"/>
          </a:bodyPr>
          <a:lstStyle/>
          <a:p>
            <a:r>
              <a:rPr lang="en-US" sz="13800" dirty="0"/>
              <a:t>Success Stories</a:t>
            </a: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440869" y="2781300"/>
            <a:ext cx="11176907" cy="33745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800" dirty="0"/>
              <a:t>Let’s hear from those who successfully did it! </a:t>
            </a:r>
            <a:r>
              <a:rPr lang="en-US" sz="8800" dirty="0">
                <a:sym typeface="Wingdings" panose="05000000000000000000" pitchFamily="2" charset="2"/>
              </a:rPr>
              <a:t> 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98105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573"/>
            <a:ext cx="10058400" cy="876428"/>
          </a:xfrm>
        </p:spPr>
        <p:txBody>
          <a:bodyPr/>
          <a:lstStyle/>
          <a:p>
            <a:r>
              <a:rPr lang="en-US" dirty="0"/>
              <a:t>Azure Exam Preparation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11353800" cy="1522702"/>
          </a:xfrm>
        </p:spPr>
        <p:txBody>
          <a:bodyPr>
            <a:normAutofit/>
          </a:bodyPr>
          <a:lstStyle/>
          <a:p>
            <a:r>
              <a:rPr lang="en-US" dirty="0"/>
              <a:t>Shobhit Kumar</a:t>
            </a:r>
          </a:p>
          <a:p>
            <a:r>
              <a:rPr lang="en-US" dirty="0"/>
              <a:t>Enterprise Architect – Lead :Cloud &amp; Hosting Domain for EY MCP(Microsoft Certified Professional)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3D8ABE-1BAB-46F6-8001-AC1F22219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4462" y="3882113"/>
            <a:ext cx="2660138" cy="266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180A2D-AC73-4F23-B086-1F98CA928179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00"/>
                </a:solidFill>
              </a:rPr>
              <a:t>Shobhit Kumar, Enterprise Architect!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57846C-58A9-418D-8837-E976BCEF99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851" y="3940510"/>
            <a:ext cx="2805969" cy="25364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833901"/>
            <a:ext cx="2667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10074"/>
            <a:ext cx="10058400" cy="565534"/>
          </a:xfrm>
        </p:spPr>
        <p:txBody>
          <a:bodyPr>
            <a:normAutofit fontScale="90000"/>
          </a:bodyPr>
          <a:lstStyle/>
          <a:p>
            <a:r>
              <a:rPr lang="en-US" dirty="0"/>
              <a:t>Success Story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657" y="908957"/>
            <a:ext cx="10575303" cy="5393872"/>
          </a:xfrm>
        </p:spPr>
        <p:txBody>
          <a:bodyPr>
            <a:normAutofit/>
          </a:bodyPr>
          <a:lstStyle/>
          <a:p>
            <a:r>
              <a:rPr lang="en-US" sz="3600" dirty="0"/>
              <a:t>How I benefitted from Jump-Start Sessions</a:t>
            </a:r>
          </a:p>
          <a:p>
            <a:pPr lvl="1"/>
            <a:r>
              <a:rPr lang="en-US" sz="2800" dirty="0"/>
              <a:t>The Session gave right launch pad to start</a:t>
            </a:r>
          </a:p>
          <a:p>
            <a:pPr lvl="1"/>
            <a:r>
              <a:rPr lang="en-US" sz="2800" dirty="0"/>
              <a:t>Modular Course Curriculum was very helpful</a:t>
            </a:r>
          </a:p>
          <a:p>
            <a:pPr lvl="1"/>
            <a:r>
              <a:rPr lang="en-US" sz="2800" dirty="0"/>
              <a:t>Documentation provided was very useful and informative</a:t>
            </a:r>
          </a:p>
          <a:p>
            <a:r>
              <a:rPr lang="en-US" sz="3600" dirty="0"/>
              <a:t>How I prepped for the exam</a:t>
            </a:r>
          </a:p>
          <a:p>
            <a:pPr lvl="1"/>
            <a:r>
              <a:rPr lang="en-US" sz="2800" dirty="0"/>
              <a:t>Go register and sign up for the Exam(Online Proctored or Exam center)</a:t>
            </a:r>
          </a:p>
          <a:p>
            <a:pPr lvl="1"/>
            <a:r>
              <a:rPr lang="en-US" sz="2800" dirty="0"/>
              <a:t>If you feel so purchase the practice exams (optional)</a:t>
            </a:r>
          </a:p>
          <a:p>
            <a:pPr lvl="1"/>
            <a:r>
              <a:rPr lang="en-US" sz="2800" dirty="0"/>
              <a:t>Revised with Jump start slide decks and Flash cards</a:t>
            </a:r>
          </a:p>
          <a:p>
            <a:pPr lvl="1"/>
            <a:r>
              <a:rPr lang="en-US" sz="2800" dirty="0"/>
              <a:t>Quick Links </a:t>
            </a:r>
          </a:p>
          <a:p>
            <a:pPr lvl="1"/>
            <a:r>
              <a:rPr lang="en-US" sz="2800" dirty="0">
                <a:sym typeface="Wingdings" panose="05000000000000000000" pitchFamily="2" charset="2"/>
              </a:rPr>
              <a:t>Do NOT rely on the brain dump questions on the internet !!!</a:t>
            </a:r>
            <a:endParaRPr lang="en-US" sz="2800" dirty="0"/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6260-816D-466B-9694-A41400560227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Shobhit Kumar, Enterprise Architect!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/>
          </p:nvPr>
        </p:nvGraphicFramePr>
        <p:xfrm>
          <a:off x="3304928" y="5167991"/>
          <a:ext cx="705343" cy="622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ocument" showAsIcon="1" r:id="rId4" imgW="914400" imgH="806400" progId="Word.Document.12">
                  <p:embed/>
                </p:oleObj>
              </mc:Choice>
              <mc:Fallback>
                <p:oleObj name="Document" showAsIcon="1" r:id="rId4" imgW="914400" imgH="8064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04928" y="5167991"/>
                        <a:ext cx="705343" cy="622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459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657" y="210074"/>
            <a:ext cx="10058400" cy="565534"/>
          </a:xfrm>
        </p:spPr>
        <p:txBody>
          <a:bodyPr>
            <a:normAutofit fontScale="90000"/>
          </a:bodyPr>
          <a:lstStyle/>
          <a:p>
            <a:r>
              <a:rPr lang="en-US" dirty="0"/>
              <a:t>Tips &amp; Tricks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13657" y="908957"/>
            <a:ext cx="10575303" cy="539387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Time availability for the exam – Just enough. Be patient and look for the “Trick questions” , the ones with – NOT , Does Not , All except , </a:t>
            </a:r>
            <a:r>
              <a:rPr lang="en-US" sz="1800" dirty="0">
                <a:solidFill>
                  <a:srgbClr val="FF0000"/>
                </a:solidFill>
              </a:rPr>
              <a:t>All of the above </a:t>
            </a:r>
            <a:r>
              <a:rPr lang="en-US" sz="1800" dirty="0"/>
              <a:t>or even None of the above etc.…</a:t>
            </a:r>
          </a:p>
          <a:p>
            <a:r>
              <a:rPr lang="en-US" sz="1800" dirty="0"/>
              <a:t>Manage /Divide your time accordingly because you have around 65 questions in 150 minutes and a lot of case studies to read.</a:t>
            </a:r>
          </a:p>
          <a:p>
            <a:pPr lvl="1"/>
            <a:r>
              <a:rPr lang="en-US" sz="1600" dirty="0"/>
              <a:t>Minimum score is </a:t>
            </a:r>
            <a:r>
              <a:rPr lang="en-US" sz="1600" dirty="0">
                <a:solidFill>
                  <a:srgbClr val="FF0000"/>
                </a:solidFill>
              </a:rPr>
              <a:t>700/1000</a:t>
            </a:r>
            <a:r>
              <a:rPr lang="en-US" sz="1600" dirty="0"/>
              <a:t> so fight for every question that you can answer correctly.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Read questions first </a:t>
            </a:r>
            <a:r>
              <a:rPr lang="en-US" sz="1800" dirty="0"/>
              <a:t>and then read the case study (Saves time). </a:t>
            </a:r>
          </a:p>
          <a:p>
            <a:r>
              <a:rPr lang="en-US" sz="1800" dirty="0"/>
              <a:t>The case studies are complex and the section is enclosed – i.e. once you answer &amp; leave the section you cannot go back. (Put 15-20 Minutes/Case Study. 5-6 questions per case study) </a:t>
            </a:r>
          </a:p>
          <a:p>
            <a:r>
              <a:rPr lang="en-US" sz="1800" dirty="0"/>
              <a:t>Create </a:t>
            </a:r>
            <a:r>
              <a:rPr lang="en-US" sz="1800" dirty="0">
                <a:solidFill>
                  <a:srgbClr val="FF0000"/>
                </a:solidFill>
              </a:rPr>
              <a:t>Notes/Flash cards </a:t>
            </a:r>
            <a:r>
              <a:rPr lang="en-US" sz="1800" dirty="0"/>
              <a:t>and read the Azure Services limits, sizes and plans just before taking the exam. </a:t>
            </a:r>
          </a:p>
          <a:p>
            <a:r>
              <a:rPr lang="en-US" sz="1800" dirty="0"/>
              <a:t>Take your time and revisit your responses. </a:t>
            </a:r>
          </a:p>
          <a:p>
            <a:r>
              <a:rPr lang="en-US" sz="1800" dirty="0"/>
              <a:t>Have absolutely no clue about a question!! Use logic and try to </a:t>
            </a:r>
            <a:r>
              <a:rPr lang="en-US" sz="1800" dirty="0">
                <a:solidFill>
                  <a:srgbClr val="FF0000"/>
                </a:solidFill>
              </a:rPr>
              <a:t>eliminate some of the wrong answers</a:t>
            </a:r>
            <a:r>
              <a:rPr lang="en-US" sz="1800" dirty="0"/>
              <a:t>.</a:t>
            </a:r>
          </a:p>
          <a:p>
            <a:r>
              <a:rPr lang="en-US" sz="1800" dirty="0"/>
              <a:t>Make sure to </a:t>
            </a:r>
            <a:r>
              <a:rPr lang="en-US" sz="1800" dirty="0">
                <a:solidFill>
                  <a:srgbClr val="FF0000"/>
                </a:solidFill>
              </a:rPr>
              <a:t>attempt all questions </a:t>
            </a:r>
            <a:r>
              <a:rPr lang="en-US" sz="1800" dirty="0"/>
              <a:t>before moving to next section – Remember you cannot come back once you have submitted the section responses!!</a:t>
            </a:r>
          </a:p>
          <a:p>
            <a:pPr lvl="1"/>
            <a:r>
              <a:rPr lang="en-US" sz="1400" dirty="0"/>
              <a:t>There is a section with </a:t>
            </a:r>
            <a:r>
              <a:rPr lang="en-US" sz="1400" dirty="0">
                <a:solidFill>
                  <a:srgbClr val="FF0000"/>
                </a:solidFill>
              </a:rPr>
              <a:t>Yes /No question </a:t>
            </a:r>
            <a:r>
              <a:rPr lang="en-US" sz="1400" dirty="0"/>
              <a:t>– you only get one attempt to it. Respond before you move on , even within the section.</a:t>
            </a:r>
          </a:p>
          <a:p>
            <a:r>
              <a:rPr lang="en-US" sz="1800" dirty="0"/>
              <a:t>Everyone is different – Identify your strong areas and target it as much as you can. </a:t>
            </a:r>
          </a:p>
          <a:p>
            <a:r>
              <a:rPr lang="en-US" sz="1800" dirty="0"/>
              <a:t>Lastly – LAB !! LAB !! LAB !! - “Login and get hands on”  - Really helps a lot</a:t>
            </a:r>
          </a:p>
          <a:p>
            <a:pPr marL="0" indent="0" algn="ctr">
              <a:buNone/>
            </a:pPr>
            <a:r>
              <a:rPr lang="en-US" sz="2000" b="1" dirty="0"/>
              <a:t>Good Luck !!</a:t>
            </a:r>
          </a:p>
          <a:p>
            <a:pPr lvl="1"/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26260-816D-466B-9694-A41400560227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Shobhit Kumar, Enterprise Architect!</a:t>
            </a:r>
          </a:p>
        </p:txBody>
      </p:sp>
    </p:spTree>
    <p:extLst>
      <p:ext uri="{BB962C8B-B14F-4D97-AF65-F5344CB8AC3E}">
        <p14:creationId xmlns:p14="http://schemas.microsoft.com/office/powerpoint/2010/main" val="253747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28573"/>
            <a:ext cx="10058400" cy="876428"/>
          </a:xfrm>
        </p:spPr>
        <p:txBody>
          <a:bodyPr/>
          <a:lstStyle/>
          <a:p>
            <a:r>
              <a:rPr lang="en-US" dirty="0"/>
              <a:t>Azure Talk – Azure Service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362200"/>
            <a:ext cx="11353800" cy="1522702"/>
          </a:xfrm>
        </p:spPr>
        <p:txBody>
          <a:bodyPr>
            <a:normAutofit/>
          </a:bodyPr>
          <a:lstStyle/>
          <a:p>
            <a:r>
              <a:rPr lang="en-US" dirty="0"/>
              <a:t>Muhammad Hashmi</a:t>
            </a:r>
          </a:p>
          <a:p>
            <a:r>
              <a:rPr lang="en-US" dirty="0"/>
              <a:t>Solution Architect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80A2D-AC73-4F23-B086-1F98CA928179}"/>
              </a:ext>
            </a:extLst>
          </p:cNvPr>
          <p:cNvSpPr txBox="1"/>
          <p:nvPr/>
        </p:nvSpPr>
        <p:spPr>
          <a:xfrm>
            <a:off x="3657600" y="647700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400" dirty="0">
                <a:solidFill>
                  <a:srgbClr val="FFFF00"/>
                </a:solidFill>
              </a:rPr>
              <a:t>Muhammad Hashmi, Cloud Architect!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2215174"/>
            <a:ext cx="3352799" cy="4298461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2" y="3962400"/>
            <a:ext cx="2438398" cy="243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84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">
      <a:majorFont>
        <a:latin typeface="Segoe UI Semi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1_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2_7-00134_MS_Qwest_template_Segoe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99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9549</TotalTime>
  <Words>819</Words>
  <Application>Microsoft Office PowerPoint</Application>
  <PresentationFormat>Widescreen</PresentationFormat>
  <Paragraphs>111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Segoe Semibold</vt:lpstr>
      <vt:lpstr>Segoe UI</vt:lpstr>
      <vt:lpstr>Segoe UI Semilight</vt:lpstr>
      <vt:lpstr>Wingdings</vt:lpstr>
      <vt:lpstr>Office Theme</vt:lpstr>
      <vt:lpstr>1_Office Theme</vt:lpstr>
      <vt:lpstr>7-00134_MS_Qwest_template_Segoe</vt:lpstr>
      <vt:lpstr>1_7-00134_MS_Qwest_template_Segoe</vt:lpstr>
      <vt:lpstr>2_7-00134_MS_Qwest_template_Segoe</vt:lpstr>
      <vt:lpstr>Document</vt:lpstr>
      <vt:lpstr>Feedback and Tips</vt:lpstr>
      <vt:lpstr>Agenda</vt:lpstr>
      <vt:lpstr>Additional Resources(Laser focused)</vt:lpstr>
      <vt:lpstr>Azure Talk, Widening Azure Cloud Lenses</vt:lpstr>
      <vt:lpstr>Success Stories</vt:lpstr>
      <vt:lpstr>Azure Exam Preparation</vt:lpstr>
      <vt:lpstr>Success Story</vt:lpstr>
      <vt:lpstr>Tips &amp; Tricks</vt:lpstr>
      <vt:lpstr>Azure Talk – Azure Service Fabric</vt:lpstr>
      <vt:lpstr>Topic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Niraj Kumar;kloudezy.com</dc:creator>
  <cp:lastModifiedBy>James Serra</cp:lastModifiedBy>
  <cp:revision>272</cp:revision>
  <dcterms:created xsi:type="dcterms:W3CDTF">2015-09-15T13:10:44Z</dcterms:created>
  <dcterms:modified xsi:type="dcterms:W3CDTF">2017-09-28T19:36:49Z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jserra@microsoft.com</vt:lpwstr>
  </property>
  <property fmtid="{D5CDD505-2E9C-101B-9397-08002B2CF9AE}" pid="6" name="MSIP_Label_f42aa342-8706-4288-bd11-ebb85995028c_SetDate">
    <vt:lpwstr>2017-09-28T15:36:32.9125517-04:00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