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8" r:id="rId3"/>
    <p:sldId id="266" r:id="rId4"/>
    <p:sldId id="259" r:id="rId5"/>
    <p:sldId id="263" r:id="rId6"/>
    <p:sldId id="267" r:id="rId7"/>
    <p:sldId id="264" r:id="rId8"/>
    <p:sldId id="270" r:id="rId9"/>
    <p:sldId id="271" r:id="rId10"/>
    <p:sldId id="265" r:id="rId11"/>
    <p:sldId id="268" r:id="rId12"/>
    <p:sldId id="260" r:id="rId13"/>
    <p:sldId id="261" r:id="rId14"/>
    <p:sldId id="262" r:id="rId15"/>
    <p:sldId id="25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7463" autoAdjust="0"/>
  </p:normalViewPr>
  <p:slideViewPr>
    <p:cSldViewPr snapToGrid="0">
      <p:cViewPr varScale="1">
        <p:scale>
          <a:sx n="89" d="100"/>
          <a:sy n="89" d="100"/>
        </p:scale>
        <p:origin x="46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87663-80B2-406A-AEA6-02F380A944CC}" type="datetimeFigureOut">
              <a:rPr lang="en-US" smtClean="0"/>
              <a:t>6/13/2017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91679-3A69-4641-964F-5E8374DF41E6}" type="slidenum">
              <a:rPr lang="en-US" smtClean="0"/>
              <a:t>‹#›</a:t>
            </a:fld>
            <a:endParaRPr lang="en-US"/>
          </a:p>
        </p:txBody>
      </p:sp>
    </p:spTree>
    <p:extLst>
      <p:ext uri="{BB962C8B-B14F-4D97-AF65-F5344CB8AC3E}">
        <p14:creationId xmlns:p14="http://schemas.microsoft.com/office/powerpoint/2010/main" val="306615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all and Welcome To New York City, </a:t>
            </a:r>
          </a:p>
          <a:p>
            <a:r>
              <a:rPr lang="en-US" dirty="0"/>
              <a:t>I am Dan Stolts, I will be your MC for the day.  We have two rooms here in NYC so speakers are splitting their time between the two</a:t>
            </a:r>
          </a:p>
          <a:p>
            <a:r>
              <a:rPr lang="en-US" dirty="0"/>
              <a:t>We are thrilled to have you join us for this important topic.  We hope to be able to do more of these shows in the future.  I would like to encourage you to go back to your organizations and teach others some of what you learned.  If others in your organization would like a similar event, please have them contact your Microsoft Account Team.  </a:t>
            </a:r>
          </a:p>
          <a:p>
            <a:endParaRPr lang="en-US" dirty="0"/>
          </a:p>
          <a:p>
            <a:r>
              <a:rPr lang="en-US" dirty="0"/>
              <a:t>Let’s start things off with a </a:t>
            </a:r>
          </a:p>
        </p:txBody>
      </p:sp>
      <p:sp>
        <p:nvSpPr>
          <p:cNvPr id="4" name="Slide Number Placeholder 3"/>
          <p:cNvSpPr>
            <a:spLocks noGrp="1"/>
          </p:cNvSpPr>
          <p:nvPr>
            <p:ph type="sldNum" sz="quarter" idx="10"/>
          </p:nvPr>
        </p:nvSpPr>
        <p:spPr/>
        <p:txBody>
          <a:bodyPr/>
          <a:lstStyle/>
          <a:p>
            <a:fld id="{F0D91679-3A69-4641-964F-5E8374DF41E6}" type="slidenum">
              <a:rPr lang="en-US" smtClean="0"/>
              <a:t>1</a:t>
            </a:fld>
            <a:endParaRPr lang="en-US"/>
          </a:p>
        </p:txBody>
      </p:sp>
    </p:spTree>
    <p:extLst>
      <p:ext uri="{BB962C8B-B14F-4D97-AF65-F5344CB8AC3E}">
        <p14:creationId xmlns:p14="http://schemas.microsoft.com/office/powerpoint/2010/main" val="1114432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rPr>
              <a:t>Objective: Learn what you need to know to become a certified Azure Solutions Architect. We will go through the lessons found in the book 70-534 Architecting Microsoft Azure Solutions. </a:t>
            </a:r>
          </a:p>
          <a:p>
            <a:pPr rtl="0"/>
            <a:r>
              <a:rPr lang="en-US" dirty="0">
                <a:effectLst/>
              </a:rPr>
              <a:t>The Topics, though they are numbered in the book, will not be presented in that order.   Also, the current book has been retired; the new book is in the works so it will likely be out in a few months.</a:t>
            </a:r>
          </a:p>
          <a:p>
            <a:endParaRPr lang="en-US" dirty="0"/>
          </a:p>
          <a:p>
            <a:r>
              <a:rPr lang="en-US" dirty="0"/>
              <a:t>If you are with us Live in NYC you should have been given a schedule and there is a schedule posted on the wall outside the rooms.</a:t>
            </a:r>
          </a:p>
        </p:txBody>
      </p:sp>
      <p:sp>
        <p:nvSpPr>
          <p:cNvPr id="4" name="Slide Number Placeholder 3"/>
          <p:cNvSpPr>
            <a:spLocks noGrp="1"/>
          </p:cNvSpPr>
          <p:nvPr>
            <p:ph type="sldNum" sz="quarter" idx="10"/>
          </p:nvPr>
        </p:nvSpPr>
        <p:spPr/>
        <p:txBody>
          <a:bodyPr/>
          <a:lstStyle/>
          <a:p>
            <a:fld id="{C4CA44E0-6ABB-4CBD-8351-69864DC90CE7}" type="slidenum">
              <a:rPr lang="en-US" smtClean="0"/>
              <a:t>14</a:t>
            </a:fld>
            <a:endParaRPr lang="en-US"/>
          </a:p>
        </p:txBody>
      </p:sp>
    </p:spTree>
    <p:extLst>
      <p:ext uri="{BB962C8B-B14F-4D97-AF65-F5344CB8AC3E}">
        <p14:creationId xmlns:p14="http://schemas.microsoft.com/office/powerpoint/2010/main" val="3777034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rPr>
              <a:t>Objective: Learn what you need to know to become a certified Azure Solutions Architect. We will go through the lessons found in the book 70-534 Architecting Microsoft Azure Solutions. </a:t>
            </a:r>
          </a:p>
          <a:p>
            <a:pPr rtl="0"/>
            <a:r>
              <a:rPr lang="en-US" dirty="0">
                <a:effectLst/>
              </a:rPr>
              <a:t>The Topics, though they are numbered in the book, will not be presented in that order.   Also, the current book has been retired; the new book is in the works so it will likely be out in a few months.</a:t>
            </a:r>
          </a:p>
          <a:p>
            <a:endParaRPr lang="en-US" dirty="0"/>
          </a:p>
          <a:p>
            <a:r>
              <a:rPr lang="en-US" dirty="0"/>
              <a:t>If you are with us Live in NYC you should have been given a schedule and there is a schedule posted on the wall outside the rooms.</a:t>
            </a:r>
          </a:p>
        </p:txBody>
      </p:sp>
      <p:sp>
        <p:nvSpPr>
          <p:cNvPr id="4" name="Slide Number Placeholder 3"/>
          <p:cNvSpPr>
            <a:spLocks noGrp="1"/>
          </p:cNvSpPr>
          <p:nvPr>
            <p:ph type="sldNum" sz="quarter" idx="10"/>
          </p:nvPr>
        </p:nvSpPr>
        <p:spPr/>
        <p:txBody>
          <a:bodyPr/>
          <a:lstStyle/>
          <a:p>
            <a:fld id="{C4CA44E0-6ABB-4CBD-8351-69864DC90CE7}" type="slidenum">
              <a:rPr lang="en-US" smtClean="0"/>
              <a:t>15</a:t>
            </a:fld>
            <a:endParaRPr lang="en-US"/>
          </a:p>
        </p:txBody>
      </p:sp>
    </p:spTree>
    <p:extLst>
      <p:ext uri="{BB962C8B-B14F-4D97-AF65-F5344CB8AC3E}">
        <p14:creationId xmlns:p14="http://schemas.microsoft.com/office/powerpoint/2010/main" val="418786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all and Welcome To New York City, </a:t>
            </a:r>
          </a:p>
          <a:p>
            <a:r>
              <a:rPr lang="en-US" dirty="0"/>
              <a:t>I am Dan Stolts, I will be your MC for the day.  We have two rooms here in NYC so speakers are splitting their time between the two</a:t>
            </a:r>
          </a:p>
          <a:p>
            <a:r>
              <a:rPr lang="en-US" dirty="0"/>
              <a:t>We are thrilled to have you join us for this important topic.  We hope to be able to do more of these shows in the future.  I would like to encourage you to go back to your organizations and teach others some of what you learned.  If others in your organization would like a similar event, please have them contact your Microsoft Account Team.  </a:t>
            </a:r>
          </a:p>
          <a:p>
            <a:endParaRPr lang="en-US" dirty="0"/>
          </a:p>
          <a:p>
            <a:r>
              <a:rPr lang="en-US" dirty="0"/>
              <a:t>Let’s start things off with a </a:t>
            </a:r>
          </a:p>
        </p:txBody>
      </p:sp>
      <p:sp>
        <p:nvSpPr>
          <p:cNvPr id="4" name="Slide Number Placeholder 3"/>
          <p:cNvSpPr>
            <a:spLocks noGrp="1"/>
          </p:cNvSpPr>
          <p:nvPr>
            <p:ph type="sldNum" sz="quarter" idx="10"/>
          </p:nvPr>
        </p:nvSpPr>
        <p:spPr/>
        <p:txBody>
          <a:bodyPr/>
          <a:lstStyle/>
          <a:p>
            <a:fld id="{F0D91679-3A69-4641-964F-5E8374DF41E6}" type="slidenum">
              <a:rPr lang="en-US" smtClean="0"/>
              <a:t>2</a:t>
            </a:fld>
            <a:endParaRPr lang="en-US"/>
          </a:p>
        </p:txBody>
      </p:sp>
    </p:spTree>
    <p:extLst>
      <p:ext uri="{BB962C8B-B14F-4D97-AF65-F5344CB8AC3E}">
        <p14:creationId xmlns:p14="http://schemas.microsoft.com/office/powerpoint/2010/main" val="356015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two rooms here in NYC so speakers are splitting their time between the two.  This means the speaker of your topic may have to leave immediately to go to the other room, and there is a chance he/she will be a min or two late as they may be wrapping up in the other room. </a:t>
            </a:r>
          </a:p>
          <a:p>
            <a:r>
              <a:rPr lang="en-US" dirty="0"/>
              <a:t>Most sessions will be followed by a short lab time.  This time can be used for breaks but we hope you will start working on one of the labs for that session.  We do not expect you to finish the lab in this allocated time.  There will be more lab time during lunch and at the end of each event day.  Any labs not finished during the two days will simply be homework … Homework that is not graded but will certainly help you pass the exam. Lets go a bit </a:t>
            </a:r>
            <a:r>
              <a:rPr lang="en-US"/>
              <a:t>deeper…</a:t>
            </a:r>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4</a:t>
            </a:fld>
            <a:endParaRPr lang="en-US"/>
          </a:p>
        </p:txBody>
      </p:sp>
    </p:spTree>
    <p:extLst>
      <p:ext uri="{BB962C8B-B14F-4D97-AF65-F5344CB8AC3E}">
        <p14:creationId xmlns:p14="http://schemas.microsoft.com/office/powerpoint/2010/main" val="2995750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all and Welcome To New York City, </a:t>
            </a:r>
          </a:p>
          <a:p>
            <a:r>
              <a:rPr lang="en-US" dirty="0"/>
              <a:t>I am Dan Stolts, I will be your MC for the day.  We have two rooms here in NYC so speakers are splitting their time between the two</a:t>
            </a:r>
          </a:p>
          <a:p>
            <a:r>
              <a:rPr lang="en-US" dirty="0"/>
              <a:t>We are thrilled to have you join us for this important topic.  We hope to be able to do more of these shows in the future.  I would like to encourage you to go back to your organizations and teach others some of what you learned.  If others in your organization would like a similar event, please have them contact your Microsoft Account Team.  </a:t>
            </a:r>
          </a:p>
          <a:p>
            <a:endParaRPr lang="en-US" dirty="0"/>
          </a:p>
          <a:p>
            <a:r>
              <a:rPr lang="en-US" dirty="0"/>
              <a:t>Let’s start things off with a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975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7</a:t>
            </a:fld>
            <a:endParaRPr lang="en-US"/>
          </a:p>
        </p:txBody>
      </p:sp>
    </p:spTree>
    <p:extLst>
      <p:ext uri="{BB962C8B-B14F-4D97-AF65-F5344CB8AC3E}">
        <p14:creationId xmlns:p14="http://schemas.microsoft.com/office/powerpoint/2010/main" val="4101123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8</a:t>
            </a:fld>
            <a:endParaRPr lang="en-US"/>
          </a:p>
        </p:txBody>
      </p:sp>
    </p:spTree>
    <p:extLst>
      <p:ext uri="{BB962C8B-B14F-4D97-AF65-F5344CB8AC3E}">
        <p14:creationId xmlns:p14="http://schemas.microsoft.com/office/powerpoint/2010/main" val="1607443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7 primary sections called Objective Domains (OD) to cover.  Each one has sub categories.  Each has a percentage range.  This percentage is the value of that portion on the exam.  Note, some are 5-10 while others are 20-25.  The sections that are 20-25 means that up to 25% of the points you can get on the exam will be in the topic area.  You can see additional information on each section at the link on the bottom of the page.</a:t>
            </a:r>
          </a:p>
        </p:txBody>
      </p:sp>
      <p:sp>
        <p:nvSpPr>
          <p:cNvPr id="4" name="Slide Number Placeholder 3"/>
          <p:cNvSpPr>
            <a:spLocks noGrp="1"/>
          </p:cNvSpPr>
          <p:nvPr>
            <p:ph type="sldNum" sz="quarter" idx="10"/>
          </p:nvPr>
        </p:nvSpPr>
        <p:spPr/>
        <p:txBody>
          <a:bodyPr/>
          <a:lstStyle/>
          <a:p>
            <a:fld id="{F0D91679-3A69-4641-964F-5E8374DF41E6}" type="slidenum">
              <a:rPr lang="en-US" smtClean="0"/>
              <a:t>11</a:t>
            </a:fld>
            <a:endParaRPr lang="en-US"/>
          </a:p>
        </p:txBody>
      </p:sp>
    </p:spTree>
    <p:extLst>
      <p:ext uri="{BB962C8B-B14F-4D97-AF65-F5344CB8AC3E}">
        <p14:creationId xmlns:p14="http://schemas.microsoft.com/office/powerpoint/2010/main" val="454267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 tips are slides to pay close attention to.  You will very likely see many questions that are related to the various Exam Tips.  </a:t>
            </a:r>
          </a:p>
          <a:p>
            <a:r>
              <a:rPr lang="en-US" dirty="0"/>
              <a:t>This Yammer Group will NOT be on the exam.  We just wanted to highlight it is very important so you know where to turn after the event is finished. </a:t>
            </a:r>
          </a:p>
          <a:p>
            <a:endParaRPr lang="en-US" dirty="0"/>
          </a:p>
          <a:p>
            <a:endParaRPr lang="en-US" dirty="0"/>
          </a:p>
        </p:txBody>
      </p:sp>
      <p:sp>
        <p:nvSpPr>
          <p:cNvPr id="6" name="Date Placeholder 5"/>
          <p:cNvSpPr>
            <a:spLocks noGrp="1"/>
          </p:cNvSpPr>
          <p:nvPr>
            <p:ph type="dt" idx="12"/>
          </p:nvPr>
        </p:nvSpPr>
        <p:spPr/>
        <p:txBody>
          <a:bodyPr/>
          <a:lstStyle/>
          <a:p>
            <a:fld id="{CB9AB204-7D86-4363-947A-E892579E27F0}" type="datetime1">
              <a:rPr lang="en-US" smtClean="0">
                <a:solidFill>
                  <a:prstClr val="black"/>
                </a:solidFill>
              </a:rPr>
              <a:pPr/>
              <a:t>6/13/2017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22050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likely see some sample questions like this through the various presentations.  The content creators are not authorized to see the actual exam questions or to share what was on the exam when we took it.  However, we wanted to give you some sample questions to get you into the Q&amp;A mode of the exam.</a:t>
            </a:r>
          </a:p>
        </p:txBody>
      </p:sp>
      <p:sp>
        <p:nvSpPr>
          <p:cNvPr id="4" name="Slide Number Placeholder 3"/>
          <p:cNvSpPr>
            <a:spLocks noGrp="1"/>
          </p:cNvSpPr>
          <p:nvPr>
            <p:ph type="sldNum" sz="quarter" idx="10"/>
          </p:nvPr>
        </p:nvSpPr>
        <p:spPr/>
        <p:txBody>
          <a:bodyPr/>
          <a:lstStyle/>
          <a:p>
            <a:fld id="{F0D91679-3A69-4641-964F-5E8374DF41E6}" type="slidenum">
              <a:rPr lang="en-US" smtClean="0"/>
              <a:t>13</a:t>
            </a:fld>
            <a:endParaRPr lang="en-US"/>
          </a:p>
        </p:txBody>
      </p:sp>
    </p:spTree>
    <p:extLst>
      <p:ext uri="{BB962C8B-B14F-4D97-AF65-F5344CB8AC3E}">
        <p14:creationId xmlns:p14="http://schemas.microsoft.com/office/powerpoint/2010/main" val="74001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93B9F9-3668-4248-BC3B-A7F41B8EEB64}"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23922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4329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00927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19197510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406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16890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0" grpId="0" animBg="1"/>
      <p:bldP spid="10" grpId="1" animBg="1"/>
      <p:bldP spid="11" grpId="0" animBg="1"/>
      <p:bldP spid="11" grpId="1" animBg="1"/>
      <p:bldP spid="13" grpId="0" animBg="1"/>
      <p:bldP spid="13" grpId="1"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prstClr val="black">
                        <a:alpha val="50000"/>
                      </a:prstClr>
                    </a:gs>
                    <a:gs pos="86000">
                      <a:prstClr val="black">
                        <a:alpha val="50000"/>
                      </a:prstClr>
                    </a:gs>
                  </a:gsLst>
                  <a:lin ang="5400000" scaled="0"/>
                </a:gradFill>
                <a:effectLst/>
                <a:uLnTx/>
                <a:uFillTx/>
                <a:latin typeface="Calibri" panose="020F0502020204030204"/>
                <a:ea typeface="+mn-ea"/>
                <a:cs typeface="+mn-cs"/>
              </a:rPr>
              <a:t>MICROSOFT CONFIDENTIAL – INTERNAL ONLY</a:t>
            </a:r>
          </a:p>
        </p:txBody>
      </p:sp>
    </p:spTree>
    <p:extLst>
      <p:ext uri="{BB962C8B-B14F-4D97-AF65-F5344CB8AC3E}">
        <p14:creationId xmlns:p14="http://schemas.microsoft.com/office/powerpoint/2010/main" val="238600530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19813864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417688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93635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3B9F9-3668-4248-BC3B-A7F41B8EEB64}"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372567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93B9F9-3668-4248-BC3B-A7F41B8EEB64}"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20290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93B9F9-3668-4248-BC3B-A7F41B8EEB64}" type="datetimeFigureOut">
              <a:rPr lang="en-US" smtClean="0"/>
              <a:t>6/13/2017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96647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93B9F9-3668-4248-BC3B-A7F41B8EEB64}" type="datetimeFigureOut">
              <a:rPr lang="en-US" smtClean="0"/>
              <a:t>6/13/2017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45133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3B9F9-3668-4248-BC3B-A7F41B8EEB64}" type="datetimeFigureOut">
              <a:rPr lang="en-US" smtClean="0"/>
              <a:t>6/13/2017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04024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75526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92329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3B9F9-3668-4248-BC3B-A7F41B8EEB64}" type="datetimeFigureOut">
              <a:rPr lang="en-US" smtClean="0"/>
              <a:t>6/13/2017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023B7-EB55-4B02-925F-1C95A172EA17}" type="slidenum">
              <a:rPr lang="en-US" smtClean="0"/>
              <a:t>‹#›</a:t>
            </a:fld>
            <a:endParaRPr lang="en-US"/>
          </a:p>
        </p:txBody>
      </p:sp>
    </p:spTree>
    <p:extLst>
      <p:ext uri="{BB962C8B-B14F-4D97-AF65-F5344CB8AC3E}">
        <p14:creationId xmlns:p14="http://schemas.microsoft.com/office/powerpoint/2010/main" val="1600844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6/13/2017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9130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microsoft.com/en-us/learning/exam-70-534.aspx#syllabus-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aka.ms/AzureExamPrep"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microsoft.com/en-us/learning/exam-70-534.aspx#syllabus-4" TargetMode="External"/><Relationship Id="rId3" Type="http://schemas.openxmlformats.org/officeDocument/2006/relationships/hyperlink" Target="https://www.microsoft.com/en-us/learning/exam-70-534.aspx#syllabus-7" TargetMode="External"/><Relationship Id="rId7" Type="http://schemas.openxmlformats.org/officeDocument/2006/relationships/hyperlink" Target="http://aka.ms/70-534" TargetMode="External"/><Relationship Id="rId12" Type="http://schemas.openxmlformats.org/officeDocument/2006/relationships/hyperlink" Target="https://www.microsoft.com/en-us/learning/exam-70-534.aspx#syllabus-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aka.ms/70-5" TargetMode="External"/><Relationship Id="rId11" Type="http://schemas.openxmlformats.org/officeDocument/2006/relationships/hyperlink" Target="https://www.microsoft.com/en-us/learning/exam-70-534.aspx#syllabus-5" TargetMode="External"/><Relationship Id="rId5" Type="http://schemas.openxmlformats.org/officeDocument/2006/relationships/image" Target="../media/image3.jpeg"/><Relationship Id="rId10" Type="http://schemas.openxmlformats.org/officeDocument/2006/relationships/hyperlink" Target="https://www.microsoft.com/en-us/learning/exam-70-534.aspx#syllabus-1" TargetMode="External"/><Relationship Id="rId4" Type="http://schemas.openxmlformats.org/officeDocument/2006/relationships/hyperlink" Target="https://www.microsoft.com/en-us/learning/exam-70-534.aspx#syllabus-6" TargetMode="External"/><Relationship Id="rId9" Type="http://schemas.openxmlformats.org/officeDocument/2006/relationships/hyperlink" Target="https://www.microsoft.com/en-us/learning/exam-70-534.aspx#syllabus-3"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microsoft.com/en-us/learning/exam-70-534.aspx#syllabus-3" TargetMode="External"/><Relationship Id="rId13" Type="http://schemas.openxmlformats.org/officeDocument/2006/relationships/hyperlink" Target="https://www.microsoft.com/en-us/learning/exam-70-534.aspx#syllabus-5" TargetMode="External"/><Relationship Id="rId3" Type="http://schemas.openxmlformats.org/officeDocument/2006/relationships/image" Target="../media/image3.jpeg"/><Relationship Id="rId7" Type="http://schemas.openxmlformats.org/officeDocument/2006/relationships/hyperlink" Target="https://www.microsoft.com/en-us/learning/exam-70-534.aspx#syllabus-1" TargetMode="External"/><Relationship Id="rId12" Type="http://schemas.openxmlformats.org/officeDocument/2006/relationships/hyperlink" Target="https://www.microsoft.com/en-us/learning/exam-70-534.aspx#syllabus-6"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www.microsoft.com/en-us/learning/exam-70-534.aspx#syllabus-2" TargetMode="External"/><Relationship Id="rId5" Type="http://schemas.openxmlformats.org/officeDocument/2006/relationships/hyperlink" Target="http://aka.ms/70-534" TargetMode="External"/><Relationship Id="rId10" Type="http://schemas.openxmlformats.org/officeDocument/2006/relationships/hyperlink" Target="https://www.microsoft.com/en-us/learning/exam-70-534.aspx#syllabus-7" TargetMode="External"/><Relationship Id="rId4" Type="http://schemas.openxmlformats.org/officeDocument/2006/relationships/hyperlink" Target="http://aka.ms/70-5" TargetMode="External"/><Relationship Id="rId9" Type="http://schemas.openxmlformats.org/officeDocument/2006/relationships/hyperlink" Target="https://www.microsoft.com/en-us/learning/exam-70-534.aspx#syllabus-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microsoft.com/en-us/learning/exam-70-534.aspx#syllabus-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hyperlink" Target="https://www.microsoft.com/en-us/learning/exam-70-534.aspx#syllabus-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microsoft.com/en-us/learning/exam-70-534.aspx#syllabus-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704"/>
            <a:ext cx="12358254" cy="6857990"/>
          </a:xfrm>
          <a:prstGeom prst="rect">
            <a:avLst/>
          </a:prstGeom>
        </p:spPr>
      </p:pic>
      <p:sp>
        <p:nvSpPr>
          <p:cNvPr id="12" name="Flowchart: Document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24128" y="365125"/>
            <a:ext cx="2657272" cy="2232160"/>
          </a:xfrm>
        </p:spPr>
        <p:txBody>
          <a:bodyPr vert="horz" lIns="91440" tIns="45720" rIns="91440" bIns="45720" rtlCol="0" anchor="ctr">
            <a:normAutofit/>
          </a:bodyPr>
          <a:lstStyle/>
          <a:p>
            <a:r>
              <a:rPr lang="en-US" sz="4000" dirty="0">
                <a:solidFill>
                  <a:srgbClr val="FFFFFF"/>
                </a:solidFill>
              </a:rPr>
              <a:t>Welcome to New York</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1015663"/>
          </a:xfrm>
          <a:prstGeom prst="rect">
            <a:avLst/>
          </a:prstGeom>
        </p:spPr>
        <p:txBody>
          <a:bodyPr wrap="square">
            <a:spAutoFit/>
          </a:bodyPr>
          <a:lstStyle/>
          <a:p>
            <a:r>
              <a:rPr lang="en-US" sz="3600" dirty="0">
                <a:solidFill>
                  <a:schemeClr val="bg1"/>
                </a:solidFill>
              </a:rPr>
              <a:t>Azure Certification Jump Start</a:t>
            </a:r>
            <a:br>
              <a:rPr lang="en-US" sz="3600" dirty="0">
                <a:solidFill>
                  <a:schemeClr val="bg1"/>
                </a:solidFill>
              </a:rPr>
            </a:br>
            <a:r>
              <a:rPr lang="en-US" sz="2400" dirty="0">
                <a:solidFill>
                  <a:schemeClr val="bg1"/>
                </a:solidFill>
              </a:rPr>
              <a:t>70-534 Architecting Microsoft Azure Solutions</a:t>
            </a:r>
            <a:endParaRPr lang="en-US" sz="4000" dirty="0">
              <a:solidFill>
                <a:schemeClr val="bg1"/>
              </a:solidFill>
            </a:endParaRPr>
          </a:p>
        </p:txBody>
      </p:sp>
      <p:graphicFrame>
        <p:nvGraphicFramePr>
          <p:cNvPr id="9" name="Table 8">
            <a:extLst>
              <a:ext uri="{FF2B5EF4-FFF2-40B4-BE49-F238E27FC236}">
                <a16:creationId xmlns:a16="http://schemas.microsoft.com/office/drawing/2014/main" id="{29DCAAFD-A2E4-47A0-96E6-AE5BFAF88CB0}"/>
              </a:ext>
            </a:extLst>
          </p:cNvPr>
          <p:cNvGraphicFramePr>
            <a:graphicFrameLocks noGrp="1"/>
          </p:cNvGraphicFramePr>
          <p:nvPr>
            <p:extLst>
              <p:ext uri="{D42A27DB-BD31-4B8C-83A1-F6EECF244321}">
                <p14:modId xmlns:p14="http://schemas.microsoft.com/office/powerpoint/2010/main" val="95842963"/>
              </p:ext>
            </p:extLst>
          </p:nvPr>
        </p:nvGraphicFramePr>
        <p:xfrm>
          <a:off x="6241473" y="1523282"/>
          <a:ext cx="5784271" cy="1905718"/>
        </p:xfrm>
        <a:graphic>
          <a:graphicData uri="http://schemas.openxmlformats.org/drawingml/2006/table">
            <a:tbl>
              <a:tblPr>
                <a:tableStyleId>{5C22544A-7EE6-4342-B048-85BDC9FD1C3A}</a:tableStyleId>
              </a:tblPr>
              <a:tblGrid>
                <a:gridCol w="532853">
                  <a:extLst>
                    <a:ext uri="{9D8B030D-6E8A-4147-A177-3AD203B41FA5}">
                      <a16:colId xmlns:a16="http://schemas.microsoft.com/office/drawing/2014/main" val="2287362348"/>
                    </a:ext>
                  </a:extLst>
                </a:gridCol>
                <a:gridCol w="532853">
                  <a:extLst>
                    <a:ext uri="{9D8B030D-6E8A-4147-A177-3AD203B41FA5}">
                      <a16:colId xmlns:a16="http://schemas.microsoft.com/office/drawing/2014/main" val="2108160200"/>
                    </a:ext>
                  </a:extLst>
                </a:gridCol>
                <a:gridCol w="1339147">
                  <a:extLst>
                    <a:ext uri="{9D8B030D-6E8A-4147-A177-3AD203B41FA5}">
                      <a16:colId xmlns:a16="http://schemas.microsoft.com/office/drawing/2014/main" val="3052422843"/>
                    </a:ext>
                  </a:extLst>
                </a:gridCol>
                <a:gridCol w="3379418">
                  <a:extLst>
                    <a:ext uri="{9D8B030D-6E8A-4147-A177-3AD203B41FA5}">
                      <a16:colId xmlns:a16="http://schemas.microsoft.com/office/drawing/2014/main" val="2930163018"/>
                    </a:ext>
                  </a:extLst>
                </a:gridCol>
              </a:tblGrid>
              <a:tr h="196896">
                <a:tc rowSpan="2">
                  <a:txBody>
                    <a:bodyPr/>
                    <a:lstStyle/>
                    <a:p>
                      <a:pPr algn="ctr" fontAlgn="ctr"/>
                      <a:r>
                        <a:rPr lang="en-US" sz="1200" u="none" strike="noStrike">
                          <a:effectLst/>
                        </a:rPr>
                        <a:t>8:30 AM</a:t>
                      </a:r>
                      <a:endParaRPr lang="en-US" sz="12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a:effectLst/>
                        </a:rPr>
                        <a:t>Registration, Breakfast and Networking</a:t>
                      </a:r>
                      <a:endParaRPr lang="en-US" sz="1200" b="1" i="0" u="none" strike="noStrike">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2217920747"/>
                  </a:ext>
                </a:extLst>
              </a:tr>
              <a:tr h="251819">
                <a:tc vMerge="1">
                  <a:txBody>
                    <a:bodyPr/>
                    <a:lstStyle/>
                    <a:p>
                      <a:endParaRPr lang="en-US"/>
                    </a:p>
                  </a:txBody>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dirty="0">
                          <a:effectLst/>
                        </a:rPr>
                        <a:t>Presentation followed by 15 min Lab and Q &amp; A</a:t>
                      </a:r>
                      <a:endParaRPr lang="en-US" sz="1200" b="1" i="0" u="none" strike="noStrike" dirty="0">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1618880613"/>
                  </a:ext>
                </a:extLst>
              </a:tr>
              <a:tr h="273113">
                <a:tc>
                  <a:txBody>
                    <a:bodyPr/>
                    <a:lstStyle/>
                    <a:p>
                      <a:pPr algn="l" fontAlgn="b"/>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ctr"/>
                      <a:r>
                        <a:rPr lang="en-US" sz="1000" u="none" strike="noStrike">
                          <a:effectLst/>
                        </a:rPr>
                        <a:t>Dur (Min)</a:t>
                      </a:r>
                      <a:endParaRPr lang="en-US" sz="1000" b="0" i="0" u="none" strike="noStrike">
                        <a:solidFill>
                          <a:srgbClr val="000000"/>
                        </a:solidFill>
                        <a:effectLst/>
                        <a:latin typeface="Calibri" panose="020F0502020204030204" pitchFamily="34" charset="0"/>
                      </a:endParaRPr>
                    </a:p>
                  </a:txBody>
                  <a:tcPr marL="7620" marR="7620" marT="7620" anchor="ctr"/>
                </a:tc>
                <a:tc>
                  <a:txBody>
                    <a:bodyPr/>
                    <a:lstStyle/>
                    <a:p>
                      <a:pPr algn="ctr" fontAlgn="t"/>
                      <a:r>
                        <a:rPr lang="en-US" sz="1200" u="sng" strike="noStrike">
                          <a:effectLst/>
                        </a:rPr>
                        <a:t>Speaker</a:t>
                      </a:r>
                      <a:endParaRPr lang="en-US" sz="1200" b="1" i="0" u="sng" strike="noStrike">
                        <a:solidFill>
                          <a:srgbClr val="000000"/>
                        </a:solidFill>
                        <a:effectLst/>
                        <a:latin typeface="Calibri" panose="020F0502020204030204" pitchFamily="34" charset="0"/>
                      </a:endParaRPr>
                    </a:p>
                  </a:txBody>
                  <a:tcPr marL="7620" marR="7620" marT="7620"/>
                </a:tc>
                <a:tc>
                  <a:txBody>
                    <a:bodyPr/>
                    <a:lstStyle/>
                    <a:p>
                      <a:pPr algn="ctr" fontAlgn="t"/>
                      <a:endParaRPr lang="en-US" sz="1800" b="1" i="0" u="sng" strike="noStrike">
                        <a:solidFill>
                          <a:srgbClr val="FF0000"/>
                        </a:solidFill>
                        <a:effectLst/>
                        <a:latin typeface="Calibri" panose="020F0502020204030204" pitchFamily="34" charset="0"/>
                      </a:endParaRPr>
                    </a:p>
                  </a:txBody>
                  <a:tcPr marL="7620" marR="7620" marT="7620"/>
                </a:tc>
                <a:extLst>
                  <a:ext uri="{0D108BD9-81ED-4DB2-BD59-A6C34878D82A}">
                    <a16:rowId xmlns:a16="http://schemas.microsoft.com/office/drawing/2014/main" val="2716402961"/>
                  </a:ext>
                </a:extLst>
              </a:tr>
              <a:tr h="366572">
                <a:tc>
                  <a:txBody>
                    <a:bodyPr/>
                    <a:lstStyle/>
                    <a:p>
                      <a:pPr algn="r" fontAlgn="b"/>
                      <a:r>
                        <a:rPr lang="en-US" sz="1200" u="none" strike="noStrike">
                          <a:effectLst/>
                        </a:rPr>
                        <a:t>9:00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10</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Laura Clayton McDonnell</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t"/>
                      <a:r>
                        <a:rPr lang="en-US" sz="1200" u="none" strike="noStrike">
                          <a:effectLst/>
                        </a:rPr>
                        <a:t>Executive Welcome</a:t>
                      </a:r>
                      <a:endParaRPr lang="en-US" sz="1200" b="0" i="0" u="none" strike="noStrike">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2755280315"/>
                  </a:ext>
                </a:extLst>
              </a:tr>
              <a:tr h="251819">
                <a:tc>
                  <a:txBody>
                    <a:bodyPr/>
                    <a:lstStyle/>
                    <a:p>
                      <a:pPr algn="r" fontAlgn="b"/>
                      <a:r>
                        <a:rPr lang="en-US" sz="1200" u="none" strike="noStrike">
                          <a:effectLst/>
                        </a:rPr>
                        <a:t>9:10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10</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Dan</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t"/>
                      <a:r>
                        <a:rPr lang="en-US" sz="1200" u="none" strike="noStrike">
                          <a:effectLst/>
                        </a:rPr>
                        <a:t>What to Expect; Q&amp;A; Labs; Simulcast</a:t>
                      </a:r>
                      <a:endParaRPr lang="en-US" sz="1200" b="0" i="0" u="none" strike="noStrike">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3911597115"/>
                  </a:ext>
                </a:extLst>
              </a:tr>
              <a:tr h="366572">
                <a:tc>
                  <a:txBody>
                    <a:bodyPr/>
                    <a:lstStyle/>
                    <a:p>
                      <a:pPr algn="r" fontAlgn="b"/>
                      <a:r>
                        <a:rPr lang="en-US" sz="1200" u="none" strike="noStrike">
                          <a:effectLst/>
                        </a:rPr>
                        <a:t>9:20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45</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Ben Day </a:t>
                      </a:r>
                      <a:br>
                        <a:rPr lang="en-US" sz="1200" u="none" strike="noStrike">
                          <a:effectLst/>
                        </a:rPr>
                      </a:br>
                      <a:r>
                        <a:rPr lang="en-US" sz="1200" u="none" strike="noStrike">
                          <a:effectLst/>
                        </a:rPr>
                        <a:t>Dan Stolts</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ctr"/>
                      <a:r>
                        <a:rPr lang="en-US" sz="1200" u="none" strike="noStrike" dirty="0">
                          <a:effectLst/>
                          <a:hlinkClick r:id="rId4"/>
                        </a:rPr>
                        <a:t>Design an application storage and data access strategy (5-10%)  </a:t>
                      </a:r>
                      <a:endParaRPr lang="en-US" sz="1200" b="0" i="0" u="none" strike="noStrike" dirty="0">
                        <a:solidFill>
                          <a:srgbClr val="000000"/>
                        </a:solidFill>
                        <a:effectLst/>
                        <a:latin typeface="Calibri" panose="020F0502020204030204" pitchFamily="34" charset="0"/>
                      </a:endParaRPr>
                    </a:p>
                  </a:txBody>
                  <a:tcPr marL="7620" marR="7620" marT="7620" anchor="ctr"/>
                </a:tc>
                <a:extLst>
                  <a:ext uri="{0D108BD9-81ED-4DB2-BD59-A6C34878D82A}">
                    <a16:rowId xmlns:a16="http://schemas.microsoft.com/office/drawing/2014/main" val="247080327"/>
                  </a:ext>
                </a:extLst>
              </a:tr>
            </a:tbl>
          </a:graphicData>
        </a:graphic>
      </p:graphicFrame>
      <p:sp>
        <p:nvSpPr>
          <p:cNvPr id="3" name="TextBox 2">
            <a:extLst>
              <a:ext uri="{FF2B5EF4-FFF2-40B4-BE49-F238E27FC236}">
                <a16:creationId xmlns:a16="http://schemas.microsoft.com/office/drawing/2014/main" id="{4181D786-F41B-4C95-88DD-726F73821671}"/>
              </a:ext>
            </a:extLst>
          </p:cNvPr>
          <p:cNvSpPr txBox="1"/>
          <p:nvPr/>
        </p:nvSpPr>
        <p:spPr>
          <a:xfrm>
            <a:off x="5833950" y="5563645"/>
            <a:ext cx="6191794" cy="1077218"/>
          </a:xfrm>
          <a:prstGeom prst="rect">
            <a:avLst/>
          </a:prstGeom>
          <a:noFill/>
        </p:spPr>
        <p:txBody>
          <a:bodyPr wrap="square" rtlCol="0">
            <a:spAutoFit/>
          </a:bodyPr>
          <a:lstStyle/>
          <a:p>
            <a:pPr algn="r"/>
            <a:r>
              <a:rPr lang="en-US" sz="3200" dirty="0">
                <a:solidFill>
                  <a:schemeClr val="bg1"/>
                </a:solidFill>
              </a:rPr>
              <a:t>Content Location:</a:t>
            </a:r>
          </a:p>
          <a:p>
            <a:pPr algn="r"/>
            <a:r>
              <a:rPr lang="en-US" sz="3200" dirty="0">
                <a:solidFill>
                  <a:schemeClr val="bg1"/>
                </a:solidFill>
              </a:rPr>
              <a:t>https://github.com/dstolts/70-534</a:t>
            </a:r>
          </a:p>
        </p:txBody>
      </p:sp>
    </p:spTree>
    <p:extLst>
      <p:ext uri="{BB962C8B-B14F-4D97-AF65-F5344CB8AC3E}">
        <p14:creationId xmlns:p14="http://schemas.microsoft.com/office/powerpoint/2010/main" val="422305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p:txBody>
          <a:bodyPr>
            <a:normAutofit fontScale="92500"/>
          </a:bodyPr>
          <a:lstStyle/>
          <a:p>
            <a:pPr marL="0" lvl="0" indent="0">
              <a:buNone/>
            </a:pPr>
            <a:r>
              <a:rPr lang="en-US" sz="5100" dirty="0"/>
              <a:t>Do you have ability and subscription access to practice what you learned; to continue to growing your skills in Azure? </a:t>
            </a:r>
          </a:p>
          <a:p>
            <a:pPr marL="0" lvl="0" indent="0">
              <a:buNone/>
            </a:pPr>
            <a:r>
              <a:rPr lang="en-US" sz="5100" dirty="0"/>
              <a:t>Yes</a:t>
            </a:r>
          </a:p>
          <a:p>
            <a:pPr marL="0" lvl="0" indent="0">
              <a:buNone/>
            </a:pPr>
            <a:r>
              <a:rPr lang="en-US" sz="5100" dirty="0"/>
              <a:t>No </a:t>
            </a:r>
          </a:p>
          <a:p>
            <a:pPr marL="0" lvl="0" indent="0">
              <a:buNone/>
            </a:pPr>
            <a:r>
              <a:rPr lang="en-US" sz="5100" dirty="0"/>
              <a:t>Explain</a:t>
            </a:r>
          </a:p>
          <a:p>
            <a:pPr marL="0" indent="0">
              <a:buNone/>
            </a:pPr>
            <a:endParaRPr lang="en-US" dirty="0"/>
          </a:p>
        </p:txBody>
      </p:sp>
    </p:spTree>
    <p:extLst>
      <p:ext uri="{BB962C8B-B14F-4D97-AF65-F5344CB8AC3E}">
        <p14:creationId xmlns:p14="http://schemas.microsoft.com/office/powerpoint/2010/main" val="280419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r>
              <a:rPr lang="en-US" sz="3200" dirty="0"/>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Questions Post Event…</a:t>
            </a:r>
          </a:p>
        </p:txBody>
      </p:sp>
      <p:sp>
        <p:nvSpPr>
          <p:cNvPr id="2" name="Text Placeholder 1"/>
          <p:cNvSpPr>
            <a:spLocks noGrp="1"/>
          </p:cNvSpPr>
          <p:nvPr>
            <p:ph type="body" sz="quarter" idx="11"/>
          </p:nvPr>
        </p:nvSpPr>
        <p:spPr/>
        <p:txBody>
          <a:bodyPr>
            <a:noAutofit/>
          </a:bodyPr>
          <a:lstStyle/>
          <a:p>
            <a:endParaRPr lang="en-US" sz="5400" dirty="0">
              <a:solidFill>
                <a:schemeClr val="tx1"/>
              </a:solidFill>
            </a:endParaRPr>
          </a:p>
          <a:p>
            <a:r>
              <a:rPr lang="en-US" sz="5400" dirty="0">
                <a:solidFill>
                  <a:schemeClr val="tx1"/>
                </a:solidFill>
              </a:rPr>
              <a:t>Yammer Group</a:t>
            </a:r>
          </a:p>
          <a:p>
            <a:r>
              <a:rPr lang="en-US" sz="5400" dirty="0">
                <a:solidFill>
                  <a:schemeClr val="tx1"/>
                </a:solidFill>
                <a:hlinkClick r:id="rId3"/>
              </a:rPr>
              <a:t>http://aka.ms/AzureExamPrep</a:t>
            </a:r>
            <a:endParaRPr lang="en-US" sz="5400" dirty="0">
              <a:solidFill>
                <a:schemeClr val="tx1"/>
              </a:solidFill>
            </a:endParaRPr>
          </a:p>
        </p:txBody>
      </p:sp>
    </p:spTree>
    <p:extLst>
      <p:ext uri="{BB962C8B-B14F-4D97-AF65-F5344CB8AC3E}">
        <p14:creationId xmlns:p14="http://schemas.microsoft.com/office/powerpoint/2010/main" val="415488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6.1.2 What size or type of company can benefit from System Center and hybrid scenarios?</a:t>
            </a:r>
          </a:p>
        </p:txBody>
      </p:sp>
      <p:sp>
        <p:nvSpPr>
          <p:cNvPr id="3" name="Content Placeholder 2"/>
          <p:cNvSpPr>
            <a:spLocks noGrp="1"/>
          </p:cNvSpPr>
          <p:nvPr>
            <p:ph idx="1"/>
          </p:nvPr>
        </p:nvSpPr>
        <p:spPr/>
        <p:txBody>
          <a:bodyPr/>
          <a:lstStyle/>
          <a:p>
            <a:r>
              <a:rPr lang="en-US" dirty="0"/>
              <a:t>Small: less than 10 servers</a:t>
            </a:r>
          </a:p>
          <a:p>
            <a:r>
              <a:rPr lang="en-US" dirty="0"/>
              <a:t>Medium: greater than 10 servers but less than 100</a:t>
            </a:r>
          </a:p>
          <a:p>
            <a:r>
              <a:rPr lang="en-US" dirty="0"/>
              <a:t>Large: greater than 100 servers</a:t>
            </a:r>
          </a:p>
          <a:p>
            <a:r>
              <a:rPr lang="en-US" dirty="0"/>
              <a:t>Extra Large or multisite: greater than 1,000 servers or greater than 100 locations</a:t>
            </a:r>
          </a:p>
          <a:p>
            <a:r>
              <a:rPr lang="en-US" dirty="0"/>
              <a:t>All of the above</a:t>
            </a:r>
          </a:p>
        </p:txBody>
      </p:sp>
      <p:sp>
        <p:nvSpPr>
          <p:cNvPr id="4" name="Content Placeholder 3"/>
          <p:cNvSpPr>
            <a:spLocks noGrp="1"/>
          </p:cNvSpPr>
          <p:nvPr>
            <p:ph idx="10"/>
          </p:nvPr>
        </p:nvSpPr>
        <p:spPr>
          <a:xfrm>
            <a:off x="201590" y="1529255"/>
            <a:ext cx="11778205" cy="5123793"/>
          </a:xfrm>
        </p:spPr>
        <p:txBody>
          <a:bodyPr/>
          <a:lstStyle/>
          <a:p>
            <a:r>
              <a:rPr lang="en-US" dirty="0"/>
              <a:t>Small: less than 10 servers</a:t>
            </a:r>
          </a:p>
          <a:p>
            <a:r>
              <a:rPr lang="en-US" dirty="0"/>
              <a:t>Medium: greater than 10 servers but less than 100</a:t>
            </a:r>
          </a:p>
          <a:p>
            <a:r>
              <a:rPr lang="en-US" dirty="0"/>
              <a:t>Large: greater than 100 servers</a:t>
            </a:r>
          </a:p>
          <a:p>
            <a:r>
              <a:rPr lang="en-US" dirty="0"/>
              <a:t>Extra Large or multisite: greater than 1,000 servers or greater than 100 locations</a:t>
            </a:r>
          </a:p>
          <a:p>
            <a:r>
              <a:rPr lang="en-US" dirty="0">
                <a:solidFill>
                  <a:srgbClr val="0070C0"/>
                </a:solidFill>
              </a:rPr>
              <a:t>All of the above (this is the BEST answer)</a:t>
            </a:r>
          </a:p>
          <a:p>
            <a:endParaRPr lang="en-US" dirty="0"/>
          </a:p>
        </p:txBody>
      </p:sp>
    </p:spTree>
    <p:extLst>
      <p:ext uri="{BB962C8B-B14F-4D97-AF65-F5344CB8AC3E}">
        <p14:creationId xmlns:p14="http://schemas.microsoft.com/office/powerpoint/2010/main" val="3829441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573269C8-08EC-4619-BF19-669BCE4C2361}"/>
              </a:ext>
            </a:extLst>
          </p:cNvPr>
          <p:cNvGraphicFramePr>
            <a:graphicFrameLocks noGrp="1"/>
          </p:cNvGraphicFramePr>
          <p:nvPr>
            <p:extLst>
              <p:ext uri="{D42A27DB-BD31-4B8C-83A1-F6EECF244321}">
                <p14:modId xmlns:p14="http://schemas.microsoft.com/office/powerpoint/2010/main" val="3941152484"/>
              </p:ext>
            </p:extLst>
          </p:nvPr>
        </p:nvGraphicFramePr>
        <p:xfrm>
          <a:off x="6261731" y="1132256"/>
          <a:ext cx="5600417" cy="4614000"/>
        </p:xfrm>
        <a:graphic>
          <a:graphicData uri="http://schemas.openxmlformats.org/drawingml/2006/table">
            <a:tbl>
              <a:tblPr>
                <a:tableStyleId>{5C22544A-7EE6-4342-B048-85BDC9FD1C3A}</a:tableStyleId>
              </a:tblPr>
              <a:tblGrid>
                <a:gridCol w="525731">
                  <a:extLst>
                    <a:ext uri="{9D8B030D-6E8A-4147-A177-3AD203B41FA5}">
                      <a16:colId xmlns:a16="http://schemas.microsoft.com/office/drawing/2014/main" val="1276874457"/>
                    </a:ext>
                  </a:extLst>
                </a:gridCol>
                <a:gridCol w="419201">
                  <a:extLst>
                    <a:ext uri="{9D8B030D-6E8A-4147-A177-3AD203B41FA5}">
                      <a16:colId xmlns:a16="http://schemas.microsoft.com/office/drawing/2014/main" val="187634770"/>
                    </a:ext>
                  </a:extLst>
                </a:gridCol>
                <a:gridCol w="1321245">
                  <a:extLst>
                    <a:ext uri="{9D8B030D-6E8A-4147-A177-3AD203B41FA5}">
                      <a16:colId xmlns:a16="http://schemas.microsoft.com/office/drawing/2014/main" val="167070666"/>
                    </a:ext>
                  </a:extLst>
                </a:gridCol>
                <a:gridCol w="3334240">
                  <a:extLst>
                    <a:ext uri="{9D8B030D-6E8A-4147-A177-3AD203B41FA5}">
                      <a16:colId xmlns:a16="http://schemas.microsoft.com/office/drawing/2014/main" val="3762272587"/>
                    </a:ext>
                  </a:extLst>
                </a:gridCol>
              </a:tblGrid>
              <a:tr h="321888">
                <a:tc gridSpan="4">
                  <a:txBody>
                    <a:bodyPr/>
                    <a:lstStyle/>
                    <a:p>
                      <a:pPr algn="ctr" fontAlgn="b"/>
                      <a:r>
                        <a:rPr lang="en-US" sz="1800" u="none" strike="noStrike">
                          <a:effectLst/>
                        </a:rPr>
                        <a:t>Day 2 Wednesday June 14th</a:t>
                      </a:r>
                      <a:endParaRPr lang="en-US" sz="1800" b="0" i="1" u="none" strike="noStrike">
                        <a:solidFill>
                          <a:srgbClr val="000000"/>
                        </a:solidFill>
                        <a:effectLst/>
                        <a:latin typeface="Calibri" panose="020F0502020204030204" pitchFamily="34" charset="0"/>
                      </a:endParaRPr>
                    </a:p>
                  </a:txBody>
                  <a:tcPr marL="5853" marR="5853" marT="5853" marB="35115"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10459569"/>
                  </a:ext>
                </a:extLst>
              </a:tr>
              <a:tr h="251658">
                <a:tc rowSpan="2">
                  <a:txBody>
                    <a:bodyPr/>
                    <a:lstStyle/>
                    <a:p>
                      <a:pPr algn="ctr" fontAlgn="ctr"/>
                      <a:r>
                        <a:rPr lang="en-US" sz="1400" u="none" strike="noStrike">
                          <a:effectLst/>
                        </a:rPr>
                        <a:t>8:30 AM</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ctr" fontAlgn="ctr"/>
                      <a:endParaRPr lang="en-US" sz="1400" b="0" i="0" u="none" strike="noStrike">
                        <a:solidFill>
                          <a:srgbClr val="000000"/>
                        </a:solidFill>
                        <a:effectLst/>
                        <a:latin typeface="Calibri" panose="020F0502020204030204" pitchFamily="34" charset="0"/>
                      </a:endParaRPr>
                    </a:p>
                  </a:txBody>
                  <a:tcPr marL="5853" marR="5853" marT="5853" marB="35115" anchor="ctr"/>
                </a:tc>
                <a:tc gridSpan="2">
                  <a:txBody>
                    <a:bodyPr/>
                    <a:lstStyle/>
                    <a:p>
                      <a:pPr algn="ctr" fontAlgn="b"/>
                      <a:r>
                        <a:rPr lang="en-US" sz="1400" u="none" strike="noStrike">
                          <a:effectLst/>
                        </a:rPr>
                        <a:t>Registration, Breakfast and Networking</a:t>
                      </a:r>
                      <a:endParaRPr lang="en-US" sz="1400" b="1" i="0" u="none" strike="noStrike">
                        <a:solidFill>
                          <a:srgbClr val="000000"/>
                        </a:solidFill>
                        <a:effectLst/>
                        <a:latin typeface="Calibri" panose="020F0502020204030204" pitchFamily="34" charset="0"/>
                      </a:endParaRPr>
                    </a:p>
                  </a:txBody>
                  <a:tcPr marL="5853" marR="5853" marT="5853" marB="35115" anchor="b"/>
                </a:tc>
                <a:tc hMerge="1">
                  <a:txBody>
                    <a:bodyPr/>
                    <a:lstStyle/>
                    <a:p>
                      <a:endParaRPr lang="en-US"/>
                    </a:p>
                  </a:txBody>
                  <a:tcPr/>
                </a:tc>
                <a:extLst>
                  <a:ext uri="{0D108BD9-81ED-4DB2-BD59-A6C34878D82A}">
                    <a16:rowId xmlns:a16="http://schemas.microsoft.com/office/drawing/2014/main" val="2038807808"/>
                  </a:ext>
                </a:extLst>
              </a:tr>
              <a:tr h="251658">
                <a:tc vMerge="1">
                  <a:txBody>
                    <a:bodyPr/>
                    <a:lstStyle/>
                    <a:p>
                      <a:endParaRPr lang="en-US"/>
                    </a:p>
                  </a:txBody>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5853" marR="5853" marT="5853" marB="35115" anchor="ctr"/>
                </a:tc>
                <a:tc gridSpan="2">
                  <a:txBody>
                    <a:bodyPr/>
                    <a:lstStyle/>
                    <a:p>
                      <a:pPr algn="ctr" fontAlgn="b"/>
                      <a:r>
                        <a:rPr lang="en-US" sz="1400" u="none" strike="noStrike">
                          <a:effectLst/>
                        </a:rPr>
                        <a:t>Presentation followed by 15 min Lab and Q &amp; A</a:t>
                      </a:r>
                      <a:endParaRPr lang="en-US" sz="1400" b="1" i="0" u="none" strike="noStrike">
                        <a:solidFill>
                          <a:srgbClr val="000000"/>
                        </a:solidFill>
                        <a:effectLst/>
                        <a:latin typeface="Calibri" panose="020F0502020204030204" pitchFamily="34" charset="0"/>
                      </a:endParaRPr>
                    </a:p>
                  </a:txBody>
                  <a:tcPr marL="5853" marR="5853" marT="5853" marB="35115" anchor="b"/>
                </a:tc>
                <a:tc hMerge="1">
                  <a:txBody>
                    <a:bodyPr/>
                    <a:lstStyle/>
                    <a:p>
                      <a:endParaRPr lang="en-US"/>
                    </a:p>
                  </a:txBody>
                  <a:tcPr/>
                </a:tc>
                <a:extLst>
                  <a:ext uri="{0D108BD9-81ED-4DB2-BD59-A6C34878D82A}">
                    <a16:rowId xmlns:a16="http://schemas.microsoft.com/office/drawing/2014/main" val="2511730075"/>
                  </a:ext>
                </a:extLst>
              </a:tr>
              <a:tr h="345298">
                <a:tc>
                  <a:txBody>
                    <a:bodyPr/>
                    <a:lstStyle/>
                    <a:p>
                      <a:pPr algn="l" fontAlgn="b"/>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ctr"/>
                      <a:r>
                        <a:rPr lang="en-US" sz="900" u="none" strike="noStrike">
                          <a:effectLst/>
                        </a:rPr>
                        <a:t>Dur (Min)</a:t>
                      </a:r>
                      <a:endParaRPr lang="en-US" sz="900" b="0" i="0" u="none" strike="noStrike">
                        <a:solidFill>
                          <a:srgbClr val="000000"/>
                        </a:solidFill>
                        <a:effectLst/>
                        <a:latin typeface="Calibri" panose="020F0502020204030204" pitchFamily="34" charset="0"/>
                      </a:endParaRPr>
                    </a:p>
                  </a:txBody>
                  <a:tcPr marL="5853" marR="5853" marT="5853" marB="35115" anchor="ctr"/>
                </a:tc>
                <a:tc>
                  <a:txBody>
                    <a:bodyPr/>
                    <a:lstStyle/>
                    <a:p>
                      <a:pPr algn="ctr" fontAlgn="t"/>
                      <a:r>
                        <a:rPr lang="en-US" sz="1400" u="sng" strike="noStrike">
                          <a:effectLst/>
                        </a:rPr>
                        <a:t>Speaker</a:t>
                      </a:r>
                      <a:endParaRPr lang="en-US" sz="1400" b="1" i="0" u="sng" strike="noStrike">
                        <a:solidFill>
                          <a:srgbClr val="000000"/>
                        </a:solidFill>
                        <a:effectLst/>
                        <a:latin typeface="Calibri" panose="020F0502020204030204" pitchFamily="34" charset="0"/>
                      </a:endParaRPr>
                    </a:p>
                  </a:txBody>
                  <a:tcPr marL="5853" marR="5853" marT="5853" marB="35115"/>
                </a:tc>
                <a:tc>
                  <a:txBody>
                    <a:bodyPr/>
                    <a:lstStyle/>
                    <a:p>
                      <a:pPr algn="ctr" fontAlgn="t"/>
                      <a:r>
                        <a:rPr lang="en-US" sz="2000" u="sng" strike="noStrike">
                          <a:effectLst/>
                        </a:rPr>
                        <a:t>Room 1 Name {Room #}</a:t>
                      </a:r>
                      <a:endParaRPr lang="en-US" sz="2000" b="1" i="0" u="sng" strike="noStrike">
                        <a:solidFill>
                          <a:srgbClr val="FF0000"/>
                        </a:solidFill>
                        <a:effectLst/>
                        <a:latin typeface="Calibri" panose="020F0502020204030204" pitchFamily="34" charset="0"/>
                      </a:endParaRPr>
                    </a:p>
                  </a:txBody>
                  <a:tcPr marL="5853" marR="5853" marT="5853" marB="35115"/>
                </a:tc>
                <a:extLst>
                  <a:ext uri="{0D108BD9-81ED-4DB2-BD59-A6C34878D82A}">
                    <a16:rowId xmlns:a16="http://schemas.microsoft.com/office/drawing/2014/main" val="1303538763"/>
                  </a:ext>
                </a:extLst>
              </a:tr>
              <a:tr h="251658">
                <a:tc>
                  <a:txBody>
                    <a:bodyPr/>
                    <a:lstStyle/>
                    <a:p>
                      <a:pPr algn="r" fontAlgn="b"/>
                      <a:r>
                        <a:rPr lang="en-US" sz="1400" u="none" strike="noStrike">
                          <a:effectLst/>
                        </a:rPr>
                        <a:t>9:00</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t"/>
                      <a:r>
                        <a:rPr lang="en-US" sz="1400" u="none" strike="noStrike">
                          <a:effectLst/>
                        </a:rPr>
                        <a:t>Michael Corkery</a:t>
                      </a:r>
                      <a:endParaRPr lang="en-US" sz="1400" b="0" i="0" u="none" strike="noStrike">
                        <a:solidFill>
                          <a:srgbClr val="000000"/>
                        </a:solidFill>
                        <a:effectLst/>
                        <a:latin typeface="Calibri" panose="020F0502020204030204" pitchFamily="34" charset="0"/>
                      </a:endParaRPr>
                    </a:p>
                  </a:txBody>
                  <a:tcPr marL="5853" marR="5853" marT="5853" marB="35115"/>
                </a:tc>
                <a:tc>
                  <a:txBody>
                    <a:bodyPr/>
                    <a:lstStyle/>
                    <a:p>
                      <a:pPr algn="l" fontAlgn="t"/>
                      <a:r>
                        <a:rPr lang="en-US" sz="1400" u="none" strike="noStrike">
                          <a:effectLst/>
                        </a:rPr>
                        <a:t>Exam Tips &amp; Tricks </a:t>
                      </a:r>
                      <a:endParaRPr lang="en-US" sz="1400" b="0" i="0" u="none" strike="noStrike">
                        <a:solidFill>
                          <a:srgbClr val="000000"/>
                        </a:solidFill>
                        <a:effectLst/>
                        <a:latin typeface="Calibri" panose="020F0502020204030204" pitchFamily="34" charset="0"/>
                      </a:endParaRPr>
                    </a:p>
                  </a:txBody>
                  <a:tcPr marL="5853" marR="5853" marT="5853" marB="35115"/>
                </a:tc>
                <a:extLst>
                  <a:ext uri="{0D108BD9-81ED-4DB2-BD59-A6C34878D82A}">
                    <a16:rowId xmlns:a16="http://schemas.microsoft.com/office/drawing/2014/main" val="1228199175"/>
                  </a:ext>
                </a:extLst>
              </a:tr>
              <a:tr h="453569">
                <a:tc>
                  <a:txBody>
                    <a:bodyPr/>
                    <a:lstStyle/>
                    <a:p>
                      <a:pPr algn="r" fontAlgn="b"/>
                      <a:r>
                        <a:rPr lang="en-US" sz="1400" u="none" strike="noStrike">
                          <a:effectLst/>
                        </a:rPr>
                        <a:t>9:20</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ctr"/>
                      <a:r>
                        <a:rPr lang="en-US" sz="1400" u="none" strike="noStrike">
                          <a:effectLst/>
                        </a:rPr>
                        <a:t>Mike Richter</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l" fontAlgn="ctr"/>
                      <a:r>
                        <a:rPr lang="en-US" sz="1400" u="none" strike="noStrike">
                          <a:effectLst/>
                          <a:hlinkClick r:id="rId3"/>
                        </a:rPr>
                        <a:t>Architect an Azure Compute infrastructure + Containers (10-15%)</a:t>
                      </a:r>
                      <a:endParaRPr lang="en-US" sz="1400" b="0" i="0" u="none" strike="noStrike">
                        <a:solidFill>
                          <a:srgbClr val="000000"/>
                        </a:solidFill>
                        <a:effectLst/>
                        <a:latin typeface="Calibri" panose="020F0502020204030204" pitchFamily="34" charset="0"/>
                      </a:endParaRPr>
                    </a:p>
                  </a:txBody>
                  <a:tcPr marL="5853" marR="5853" marT="5853" marB="35115" anchor="ctr"/>
                </a:tc>
                <a:extLst>
                  <a:ext uri="{0D108BD9-81ED-4DB2-BD59-A6C34878D82A}">
                    <a16:rowId xmlns:a16="http://schemas.microsoft.com/office/drawing/2014/main" val="2273072342"/>
                  </a:ext>
                </a:extLst>
              </a:tr>
              <a:tr h="251658">
                <a:tc>
                  <a:txBody>
                    <a:bodyPr/>
                    <a:lstStyle/>
                    <a:p>
                      <a:pPr algn="r" fontAlgn="b"/>
                      <a:r>
                        <a:rPr lang="en-US" sz="1400" u="none" strike="noStrike">
                          <a:effectLst/>
                        </a:rPr>
                        <a:t>10:35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5853" marR="5853" marT="5853" marB="35115" anchor="b"/>
                </a:tc>
                <a:tc gridSpan="2">
                  <a:txBody>
                    <a:bodyPr/>
                    <a:lstStyle/>
                    <a:p>
                      <a:pPr algn="ctr" fontAlgn="ctr"/>
                      <a:r>
                        <a:rPr lang="en-US" sz="1400" u="none" strike="noStrike">
                          <a:effectLst/>
                        </a:rPr>
                        <a:t>Break/Labs</a:t>
                      </a:r>
                      <a:endParaRPr lang="en-US" sz="1400" b="0" i="0" u="none" strike="noStrike">
                        <a:solidFill>
                          <a:srgbClr val="000000"/>
                        </a:solidFill>
                        <a:effectLst/>
                        <a:latin typeface="Calibri" panose="020F0502020204030204" pitchFamily="34" charset="0"/>
                      </a:endParaRPr>
                    </a:p>
                  </a:txBody>
                  <a:tcPr marL="5853" marR="5853" marT="5853" marB="35115" anchor="ctr"/>
                </a:tc>
                <a:tc hMerge="1">
                  <a:txBody>
                    <a:bodyPr/>
                    <a:lstStyle/>
                    <a:p>
                      <a:endParaRPr lang="en-US"/>
                    </a:p>
                  </a:txBody>
                  <a:tcPr/>
                </a:tc>
                <a:extLst>
                  <a:ext uri="{0D108BD9-81ED-4DB2-BD59-A6C34878D82A}">
                    <a16:rowId xmlns:a16="http://schemas.microsoft.com/office/drawing/2014/main" val="1821508151"/>
                  </a:ext>
                </a:extLst>
              </a:tr>
              <a:tr h="462348">
                <a:tc>
                  <a:txBody>
                    <a:bodyPr/>
                    <a:lstStyle/>
                    <a:p>
                      <a:pPr algn="r" fontAlgn="b"/>
                      <a:r>
                        <a:rPr lang="en-US" sz="1400" u="none" strike="noStrike">
                          <a:effectLst/>
                        </a:rPr>
                        <a:t>10:50</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ctr"/>
                      <a:r>
                        <a:rPr lang="en-US" sz="1400" u="none" strike="noStrike">
                          <a:effectLst/>
                        </a:rPr>
                        <a:t>Dan Stolts</a:t>
                      </a:r>
                      <a:br>
                        <a:rPr lang="en-US" sz="1400" u="none" strike="noStrike">
                          <a:effectLst/>
                        </a:rPr>
                      </a:br>
                      <a:r>
                        <a:rPr lang="en-US" sz="1400" u="none" strike="noStrike">
                          <a:effectLst/>
                        </a:rPr>
                        <a:t>Ian Philpot</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l" fontAlgn="ctr"/>
                      <a:r>
                        <a:rPr lang="en-US" sz="1400" u="none" strike="noStrike">
                          <a:effectLst/>
                          <a:hlinkClick r:id="rId4"/>
                        </a:rPr>
                        <a:t>Design a management, monitoring, and business continuity strategy (20-25%) </a:t>
                      </a:r>
                      <a:endParaRPr lang="en-US" sz="1400" b="0" i="0" u="none" strike="noStrike">
                        <a:solidFill>
                          <a:srgbClr val="000000"/>
                        </a:solidFill>
                        <a:effectLst/>
                        <a:latin typeface="Calibri" panose="020F0502020204030204" pitchFamily="34" charset="0"/>
                      </a:endParaRPr>
                    </a:p>
                  </a:txBody>
                  <a:tcPr marL="5853" marR="5853" marT="5853" marB="35115" anchor="ctr"/>
                </a:tc>
                <a:extLst>
                  <a:ext uri="{0D108BD9-81ED-4DB2-BD59-A6C34878D82A}">
                    <a16:rowId xmlns:a16="http://schemas.microsoft.com/office/drawing/2014/main" val="79479508"/>
                  </a:ext>
                </a:extLst>
              </a:tr>
              <a:tr h="251658">
                <a:tc>
                  <a:txBody>
                    <a:bodyPr/>
                    <a:lstStyle/>
                    <a:p>
                      <a:pPr algn="r" fontAlgn="b"/>
                      <a:r>
                        <a:rPr lang="en-US" sz="1400" u="none" strike="noStrike">
                          <a:effectLst/>
                        </a:rPr>
                        <a:t>12:05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5853" marR="5853" marT="5853" marB="35115" anchor="b"/>
                </a:tc>
                <a:tc gridSpan="2">
                  <a:txBody>
                    <a:bodyPr/>
                    <a:lstStyle/>
                    <a:p>
                      <a:pPr algn="ctr" fontAlgn="ctr"/>
                      <a:r>
                        <a:rPr lang="en-US" sz="1400" u="none" strike="noStrike">
                          <a:effectLst/>
                        </a:rPr>
                        <a:t>Lunch &amp; Networking</a:t>
                      </a:r>
                      <a:endParaRPr lang="en-US" sz="1400" b="0" i="0" u="none" strike="noStrike">
                        <a:solidFill>
                          <a:srgbClr val="000000"/>
                        </a:solidFill>
                        <a:effectLst/>
                        <a:latin typeface="Calibri" panose="020F0502020204030204" pitchFamily="34" charset="0"/>
                      </a:endParaRPr>
                    </a:p>
                  </a:txBody>
                  <a:tcPr marL="5853" marR="5853" marT="5853" marB="35115" anchor="ctr"/>
                </a:tc>
                <a:tc hMerge="1">
                  <a:txBody>
                    <a:bodyPr/>
                    <a:lstStyle/>
                    <a:p>
                      <a:endParaRPr lang="en-US"/>
                    </a:p>
                  </a:txBody>
                  <a:tcPr/>
                </a:tc>
                <a:extLst>
                  <a:ext uri="{0D108BD9-81ED-4DB2-BD59-A6C34878D82A}">
                    <a16:rowId xmlns:a16="http://schemas.microsoft.com/office/drawing/2014/main" val="343517350"/>
                  </a:ext>
                </a:extLst>
              </a:tr>
              <a:tr h="251658">
                <a:tc>
                  <a:txBody>
                    <a:bodyPr/>
                    <a:lstStyle/>
                    <a:p>
                      <a:pPr algn="r" fontAlgn="b"/>
                      <a:r>
                        <a:rPr lang="en-US" sz="1400" u="none" strike="noStrike">
                          <a:effectLst/>
                        </a:rPr>
                        <a:t>13:05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ctr"/>
                      <a:r>
                        <a:rPr lang="en-US" sz="1400" u="none" strike="noStrike">
                          <a:effectLst/>
                        </a:rPr>
                        <a:t>Dan Stolts</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l" fontAlgn="ctr"/>
                      <a:r>
                        <a:rPr lang="en-US" sz="1400" u="none" strike="noStrike" dirty="0">
                          <a:effectLst/>
                        </a:rPr>
                        <a:t>DevOps and Next Steps</a:t>
                      </a:r>
                      <a:endParaRPr lang="en-US" sz="1400" b="0" i="0" u="none" strike="noStrike" dirty="0">
                        <a:solidFill>
                          <a:srgbClr val="000000"/>
                        </a:solidFill>
                        <a:effectLst/>
                        <a:latin typeface="Calibri" panose="020F0502020204030204" pitchFamily="34" charset="0"/>
                      </a:endParaRPr>
                    </a:p>
                  </a:txBody>
                  <a:tcPr marL="5853" marR="5853" marT="5853" marB="35115" anchor="ctr"/>
                </a:tc>
                <a:extLst>
                  <a:ext uri="{0D108BD9-81ED-4DB2-BD59-A6C34878D82A}">
                    <a16:rowId xmlns:a16="http://schemas.microsoft.com/office/drawing/2014/main" val="1900998055"/>
                  </a:ext>
                </a:extLst>
              </a:tr>
              <a:tr h="251658">
                <a:tc>
                  <a:txBody>
                    <a:bodyPr/>
                    <a:lstStyle/>
                    <a:p>
                      <a:pPr algn="r" fontAlgn="b"/>
                      <a:r>
                        <a:rPr lang="en-US" sz="1400" u="none" strike="noStrike">
                          <a:effectLst/>
                        </a:rPr>
                        <a:t>13:25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ctr"/>
                      <a:r>
                        <a:rPr lang="en-US" sz="1400" u="none" strike="noStrike">
                          <a:effectLst/>
                        </a:rPr>
                        <a:t>Audience</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l" fontAlgn="ctr"/>
                      <a:r>
                        <a:rPr lang="en-US" sz="1400" u="none" strike="noStrike">
                          <a:effectLst/>
                        </a:rPr>
                        <a:t>Feedback &amp; Tips Presentation Prep</a:t>
                      </a:r>
                      <a:endParaRPr lang="en-US" sz="1400" b="0" i="0" u="none" strike="noStrike">
                        <a:solidFill>
                          <a:srgbClr val="000000"/>
                        </a:solidFill>
                        <a:effectLst/>
                        <a:latin typeface="Calibri" panose="020F0502020204030204" pitchFamily="34" charset="0"/>
                      </a:endParaRPr>
                    </a:p>
                  </a:txBody>
                  <a:tcPr marL="5853" marR="5853" marT="5853" marB="35115" anchor="ctr"/>
                </a:tc>
                <a:extLst>
                  <a:ext uri="{0D108BD9-81ED-4DB2-BD59-A6C34878D82A}">
                    <a16:rowId xmlns:a16="http://schemas.microsoft.com/office/drawing/2014/main" val="2279029737"/>
                  </a:ext>
                </a:extLst>
              </a:tr>
              <a:tr h="251658">
                <a:tc>
                  <a:txBody>
                    <a:bodyPr/>
                    <a:lstStyle/>
                    <a:p>
                      <a:pPr algn="r" fontAlgn="b"/>
                      <a:r>
                        <a:rPr lang="en-US" sz="1400" u="none" strike="noStrike">
                          <a:effectLst/>
                        </a:rPr>
                        <a:t>13:45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ctr"/>
                      <a:r>
                        <a:rPr lang="en-US" sz="1400" u="none" strike="noStrike">
                          <a:effectLst/>
                        </a:rPr>
                        <a:t>Audience</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l" fontAlgn="ctr"/>
                      <a:r>
                        <a:rPr lang="en-US" sz="1400" u="none" strike="noStrike">
                          <a:effectLst/>
                        </a:rPr>
                        <a:t>Presentations / Q &amp; A</a:t>
                      </a:r>
                      <a:endParaRPr lang="en-US" sz="1400" b="0" i="0" u="none" strike="noStrike">
                        <a:solidFill>
                          <a:srgbClr val="000000"/>
                        </a:solidFill>
                        <a:effectLst/>
                        <a:latin typeface="Calibri" panose="020F0502020204030204" pitchFamily="34" charset="0"/>
                      </a:endParaRPr>
                    </a:p>
                  </a:txBody>
                  <a:tcPr marL="5853" marR="5853" marT="5853" marB="35115" anchor="ctr"/>
                </a:tc>
                <a:extLst>
                  <a:ext uri="{0D108BD9-81ED-4DB2-BD59-A6C34878D82A}">
                    <a16:rowId xmlns:a16="http://schemas.microsoft.com/office/drawing/2014/main" val="2833779197"/>
                  </a:ext>
                </a:extLst>
              </a:tr>
              <a:tr h="251658">
                <a:tc>
                  <a:txBody>
                    <a:bodyPr/>
                    <a:lstStyle/>
                    <a:p>
                      <a:pPr algn="r" fontAlgn="b"/>
                      <a:r>
                        <a:rPr lang="en-US" sz="1400" u="none" strike="noStrike">
                          <a:effectLst/>
                        </a:rPr>
                        <a:t>14:05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155</a:t>
                      </a:r>
                      <a:endParaRPr lang="en-US" sz="1100" b="0" i="0" u="none" strike="noStrike">
                        <a:solidFill>
                          <a:srgbClr val="000000"/>
                        </a:solidFill>
                        <a:effectLst/>
                        <a:latin typeface="Calibri" panose="020F0502020204030204" pitchFamily="34" charset="0"/>
                      </a:endParaRPr>
                    </a:p>
                  </a:txBody>
                  <a:tcPr marL="5853" marR="5853" marT="5853" marB="35115" anchor="b"/>
                </a:tc>
                <a:tc gridSpan="2">
                  <a:txBody>
                    <a:bodyPr/>
                    <a:lstStyle/>
                    <a:p>
                      <a:pPr algn="ctr" fontAlgn="ctr"/>
                      <a:r>
                        <a:rPr lang="en-US" sz="1400" u="none" strike="noStrike">
                          <a:effectLst/>
                        </a:rPr>
                        <a:t>Hands-On Labs</a:t>
                      </a:r>
                      <a:endParaRPr lang="en-US" sz="1400" b="0" i="0" u="none" strike="noStrike">
                        <a:solidFill>
                          <a:srgbClr val="000000"/>
                        </a:solidFill>
                        <a:effectLst/>
                        <a:latin typeface="Calibri" panose="020F0502020204030204" pitchFamily="34" charset="0"/>
                      </a:endParaRPr>
                    </a:p>
                  </a:txBody>
                  <a:tcPr marL="5853" marR="5853" marT="5853" marB="35115" anchor="ctr"/>
                </a:tc>
                <a:tc hMerge="1">
                  <a:txBody>
                    <a:bodyPr/>
                    <a:lstStyle/>
                    <a:p>
                      <a:endParaRPr lang="en-US"/>
                    </a:p>
                  </a:txBody>
                  <a:tcPr/>
                </a:tc>
                <a:extLst>
                  <a:ext uri="{0D108BD9-81ED-4DB2-BD59-A6C34878D82A}">
                    <a16:rowId xmlns:a16="http://schemas.microsoft.com/office/drawing/2014/main" val="2822976507"/>
                  </a:ext>
                </a:extLst>
              </a:tr>
              <a:tr h="251658">
                <a:tc>
                  <a:txBody>
                    <a:bodyPr/>
                    <a:lstStyle/>
                    <a:p>
                      <a:pPr algn="r" fontAlgn="b"/>
                      <a:r>
                        <a:rPr lang="en-US" sz="1400" u="none" strike="noStrike">
                          <a:effectLst/>
                        </a:rPr>
                        <a:t>16:30</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5853" marR="5853" marT="5853" marB="35115" anchor="b"/>
                </a:tc>
                <a:tc gridSpan="2">
                  <a:txBody>
                    <a:bodyPr/>
                    <a:lstStyle/>
                    <a:p>
                      <a:pPr algn="ctr" fontAlgn="ctr"/>
                      <a:r>
                        <a:rPr lang="en-US" sz="1400" u="none" strike="noStrike">
                          <a:effectLst/>
                        </a:rPr>
                        <a:t>Networking and Social</a:t>
                      </a:r>
                      <a:endParaRPr lang="en-US" sz="1400" b="0" i="0" u="none" strike="noStrike">
                        <a:solidFill>
                          <a:srgbClr val="000000"/>
                        </a:solidFill>
                        <a:effectLst/>
                        <a:latin typeface="Calibri" panose="020F0502020204030204" pitchFamily="34" charset="0"/>
                      </a:endParaRPr>
                    </a:p>
                  </a:txBody>
                  <a:tcPr marL="5853" marR="5853" marT="5853" marB="35115" anchor="ctr"/>
                </a:tc>
                <a:tc hMerge="1">
                  <a:txBody>
                    <a:bodyPr/>
                    <a:lstStyle/>
                    <a:p>
                      <a:endParaRPr lang="en-US"/>
                    </a:p>
                  </a:txBody>
                  <a:tcPr/>
                </a:tc>
                <a:extLst>
                  <a:ext uri="{0D108BD9-81ED-4DB2-BD59-A6C34878D82A}">
                    <a16:rowId xmlns:a16="http://schemas.microsoft.com/office/drawing/2014/main" val="86332647"/>
                  </a:ext>
                </a:extLst>
              </a:tr>
              <a:tr h="251658">
                <a:tc>
                  <a:txBody>
                    <a:bodyPr/>
                    <a:lstStyle/>
                    <a:p>
                      <a:pPr algn="r" fontAlgn="b"/>
                      <a:r>
                        <a:rPr lang="en-US" sz="1400" u="none" strike="noStrike">
                          <a:effectLst/>
                        </a:rPr>
                        <a:t>5:00 PM</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5853" marR="5853" marT="5853" marB="35115" anchor="b"/>
                </a:tc>
                <a:tc gridSpan="2">
                  <a:txBody>
                    <a:bodyPr/>
                    <a:lstStyle/>
                    <a:p>
                      <a:pPr algn="ctr" fontAlgn="b"/>
                      <a:r>
                        <a:rPr lang="en-US" sz="1400" u="none" strike="noStrike" dirty="0">
                          <a:effectLst/>
                        </a:rPr>
                        <a:t>Safe Journey Home :)</a:t>
                      </a:r>
                      <a:endParaRPr lang="en-US" sz="1400" b="1" i="0" u="none" strike="noStrike" dirty="0">
                        <a:solidFill>
                          <a:srgbClr val="000000"/>
                        </a:solidFill>
                        <a:effectLst/>
                        <a:latin typeface="Calibri" panose="020F0502020204030204" pitchFamily="34" charset="0"/>
                      </a:endParaRPr>
                    </a:p>
                  </a:txBody>
                  <a:tcPr marL="5853" marR="5853" marT="5853" marB="35115" anchor="b"/>
                </a:tc>
                <a:tc hMerge="1">
                  <a:txBody>
                    <a:bodyPr/>
                    <a:lstStyle/>
                    <a:p>
                      <a:endParaRPr lang="en-US"/>
                    </a:p>
                  </a:txBody>
                  <a:tcPr/>
                </a:tc>
                <a:extLst>
                  <a:ext uri="{0D108BD9-81ED-4DB2-BD59-A6C34878D82A}">
                    <a16:rowId xmlns:a16="http://schemas.microsoft.com/office/drawing/2014/main" val="1357076485"/>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05428" y="5484814"/>
            <a:ext cx="1054600" cy="1298769"/>
          </a:xfrm>
          <a:prstGeom prst="rect">
            <a:avLst/>
          </a:prstGeom>
        </p:spPr>
      </p:pic>
      <p:sp>
        <p:nvSpPr>
          <p:cNvPr id="2" name="Title 1"/>
          <p:cNvSpPr>
            <a:spLocks noGrp="1"/>
          </p:cNvSpPr>
          <p:nvPr>
            <p:ph type="title"/>
          </p:nvPr>
        </p:nvSpPr>
        <p:spPr>
          <a:xfrm>
            <a:off x="279850" y="171815"/>
            <a:ext cx="11680178" cy="960441"/>
          </a:xfrm>
        </p:spPr>
        <p:txBody>
          <a:bodyPr>
            <a:noAutofit/>
          </a:bodyPr>
          <a:lstStyle/>
          <a:p>
            <a:r>
              <a:rPr lang="en-US" sz="3200" dirty="0"/>
              <a:t>Azure Certification Jump Start – Free Event</a:t>
            </a:r>
            <a:br>
              <a:rPr lang="en-US" sz="3200" dirty="0"/>
            </a:br>
            <a:r>
              <a:rPr lang="en-US" sz="3600" dirty="0"/>
              <a:t>70-534 Architecting Microsoft Azure Solutions</a:t>
            </a:r>
            <a:endParaRPr lang="en-US" sz="3600" u="sng" dirty="0">
              <a:solidFill>
                <a:srgbClr val="0070C0"/>
              </a:solidFill>
            </a:endParaRPr>
          </a:p>
        </p:txBody>
      </p:sp>
      <p:sp>
        <p:nvSpPr>
          <p:cNvPr id="5" name="Rectangle 4"/>
          <p:cNvSpPr/>
          <p:nvPr/>
        </p:nvSpPr>
        <p:spPr>
          <a:xfrm>
            <a:off x="279850" y="6319603"/>
            <a:ext cx="7992893" cy="523220"/>
          </a:xfrm>
          <a:prstGeom prst="rect">
            <a:avLst/>
          </a:prstGeom>
        </p:spPr>
        <p:txBody>
          <a:bodyPr wrap="none">
            <a:spAutoFit/>
          </a:bodyPr>
          <a:lstStyle/>
          <a:p>
            <a:pPr algn="ctr" eaLnBrk="0" fontAlgn="base" hangingPunct="0">
              <a:spcBef>
                <a:spcPct val="0"/>
              </a:spcBef>
              <a:spcAft>
                <a:spcPct val="0"/>
              </a:spcAft>
            </a:pPr>
            <a:r>
              <a:rPr lang="en-US" sz="2800" b="1" dirty="0">
                <a:solidFill>
                  <a:srgbClr val="0070C0"/>
                </a:solidFill>
              </a:rPr>
              <a:t>June 13-14 2017 – Microsoft – 11 Times Square NYC</a:t>
            </a:r>
            <a:endParaRPr lang="en-US" sz="2800" dirty="0">
              <a:solidFill>
                <a:srgbClr val="0070C0"/>
              </a:solidFill>
            </a:endParaRPr>
          </a:p>
        </p:txBody>
      </p:sp>
      <p:sp>
        <p:nvSpPr>
          <p:cNvPr id="7" name="TextBox 6"/>
          <p:cNvSpPr txBox="1"/>
          <p:nvPr/>
        </p:nvSpPr>
        <p:spPr>
          <a:xfrm>
            <a:off x="8551774" y="5798698"/>
            <a:ext cx="2842065" cy="923330"/>
          </a:xfrm>
          <a:prstGeom prst="rect">
            <a:avLst/>
          </a:prstGeom>
          <a:noFill/>
        </p:spPr>
        <p:txBody>
          <a:bodyPr wrap="square" rtlCol="0">
            <a:spAutoFit/>
          </a:bodyPr>
          <a:lstStyle/>
          <a:p>
            <a:r>
              <a:rPr lang="en-US" dirty="0"/>
              <a:t>Brought to you By:  </a:t>
            </a:r>
          </a:p>
          <a:p>
            <a:r>
              <a:rPr lang="en-US" dirty="0"/>
              <a:t>Dan Stolts @ITProGuru</a:t>
            </a:r>
          </a:p>
          <a:p>
            <a:r>
              <a:rPr lang="en-US" dirty="0">
                <a:hlinkClick r:id="rId6"/>
              </a:rPr>
              <a:t>http://aka.ms/70-5</a:t>
            </a:r>
            <a:r>
              <a:rPr lang="en-US" dirty="0">
                <a:hlinkClick r:id="rId7"/>
              </a:rPr>
              <a:t>34</a:t>
            </a:r>
            <a:r>
              <a:rPr lang="en-US" dirty="0"/>
              <a:t> </a:t>
            </a:r>
          </a:p>
        </p:txBody>
      </p:sp>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51774" y="-1294"/>
            <a:ext cx="3803910" cy="1399244"/>
          </a:xfrm>
          <a:prstGeom prst="rect">
            <a:avLst/>
          </a:prstGeom>
        </p:spPr>
      </p:pic>
      <p:graphicFrame>
        <p:nvGraphicFramePr>
          <p:cNvPr id="22" name="Table 21">
            <a:extLst>
              <a:ext uri="{FF2B5EF4-FFF2-40B4-BE49-F238E27FC236}">
                <a16:creationId xmlns:a16="http://schemas.microsoft.com/office/drawing/2014/main" id="{A6905EF5-E7E0-4A8D-9C93-199659A70396}"/>
              </a:ext>
            </a:extLst>
          </p:cNvPr>
          <p:cNvGraphicFramePr>
            <a:graphicFrameLocks noGrp="1"/>
          </p:cNvGraphicFramePr>
          <p:nvPr>
            <p:extLst>
              <p:ext uri="{D42A27DB-BD31-4B8C-83A1-F6EECF244321}">
                <p14:modId xmlns:p14="http://schemas.microsoft.com/office/powerpoint/2010/main" val="3754209676"/>
              </p:ext>
            </p:extLst>
          </p:nvPr>
        </p:nvGraphicFramePr>
        <p:xfrm>
          <a:off x="380089" y="1132256"/>
          <a:ext cx="5485986" cy="4966352"/>
        </p:xfrm>
        <a:graphic>
          <a:graphicData uri="http://schemas.openxmlformats.org/drawingml/2006/table">
            <a:tbl>
              <a:tblPr>
                <a:tableStyleId>{5C22544A-7EE6-4342-B048-85BDC9FD1C3A}</a:tableStyleId>
              </a:tblPr>
              <a:tblGrid>
                <a:gridCol w="514989">
                  <a:extLst>
                    <a:ext uri="{9D8B030D-6E8A-4147-A177-3AD203B41FA5}">
                      <a16:colId xmlns:a16="http://schemas.microsoft.com/office/drawing/2014/main" val="759827849"/>
                    </a:ext>
                  </a:extLst>
                </a:gridCol>
                <a:gridCol w="410636">
                  <a:extLst>
                    <a:ext uri="{9D8B030D-6E8A-4147-A177-3AD203B41FA5}">
                      <a16:colId xmlns:a16="http://schemas.microsoft.com/office/drawing/2014/main" val="3328090168"/>
                    </a:ext>
                  </a:extLst>
                </a:gridCol>
                <a:gridCol w="1294248">
                  <a:extLst>
                    <a:ext uri="{9D8B030D-6E8A-4147-A177-3AD203B41FA5}">
                      <a16:colId xmlns:a16="http://schemas.microsoft.com/office/drawing/2014/main" val="2866959912"/>
                    </a:ext>
                  </a:extLst>
                </a:gridCol>
                <a:gridCol w="3266113">
                  <a:extLst>
                    <a:ext uri="{9D8B030D-6E8A-4147-A177-3AD203B41FA5}">
                      <a16:colId xmlns:a16="http://schemas.microsoft.com/office/drawing/2014/main" val="2705578973"/>
                    </a:ext>
                  </a:extLst>
                </a:gridCol>
              </a:tblGrid>
              <a:tr h="295970">
                <a:tc gridSpan="4">
                  <a:txBody>
                    <a:bodyPr/>
                    <a:lstStyle/>
                    <a:p>
                      <a:pPr algn="ctr" fontAlgn="b"/>
                      <a:r>
                        <a:rPr lang="en-US" sz="1600" u="none" strike="noStrike" dirty="0">
                          <a:effectLst/>
                        </a:rPr>
                        <a:t>Day 1 Tuesday June 13th</a:t>
                      </a:r>
                      <a:endParaRPr lang="en-US" sz="1600" b="0" i="1"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1522320"/>
                  </a:ext>
                </a:extLst>
              </a:tr>
              <a:tr h="231362">
                <a:tc rowSpan="2">
                  <a:txBody>
                    <a:bodyPr/>
                    <a:lstStyle/>
                    <a:p>
                      <a:pPr algn="ctr" fontAlgn="ctr"/>
                      <a:r>
                        <a:rPr lang="en-US" sz="1200" u="none" strike="noStrike" dirty="0">
                          <a:effectLst/>
                        </a:rPr>
                        <a:t>8:30 AM</a:t>
                      </a:r>
                      <a:endParaRPr lang="en-US" sz="1200" b="0" i="0" u="none" strike="noStrike" dirty="0">
                        <a:solidFill>
                          <a:srgbClr val="000000"/>
                        </a:solidFill>
                        <a:effectLst/>
                        <a:latin typeface="Calibri" panose="020F0502020204030204" pitchFamily="34" charset="0"/>
                      </a:endParaRPr>
                    </a:p>
                  </a:txBody>
                  <a:tcPr marL="5060" marR="5060" marT="5060" marB="30358"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5060" marR="5060" marT="5060" marB="30358" anchor="ctr"/>
                </a:tc>
                <a:tc gridSpan="2">
                  <a:txBody>
                    <a:bodyPr/>
                    <a:lstStyle/>
                    <a:p>
                      <a:pPr algn="ctr" fontAlgn="b"/>
                      <a:r>
                        <a:rPr lang="en-US" sz="1200" u="none" strike="noStrike" dirty="0">
                          <a:effectLst/>
                        </a:rPr>
                        <a:t>Registration, Breakfast and Networking</a:t>
                      </a:r>
                      <a:endParaRPr lang="en-US" sz="1200" b="1" i="0"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extLst>
                  <a:ext uri="{0D108BD9-81ED-4DB2-BD59-A6C34878D82A}">
                    <a16:rowId xmlns:a16="http://schemas.microsoft.com/office/drawing/2014/main" val="2107240403"/>
                  </a:ext>
                </a:extLst>
              </a:tr>
              <a:tr h="231362">
                <a:tc vMerge="1">
                  <a:txBody>
                    <a:bodyPr/>
                    <a:lstStyle/>
                    <a:p>
                      <a:endParaRPr lang="en-US"/>
                    </a:p>
                  </a:txBody>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5060" marR="5060" marT="5060" marB="30358" anchor="ctr"/>
                </a:tc>
                <a:tc gridSpan="2">
                  <a:txBody>
                    <a:bodyPr/>
                    <a:lstStyle/>
                    <a:p>
                      <a:pPr algn="ctr" fontAlgn="b"/>
                      <a:r>
                        <a:rPr lang="en-US" sz="1200" u="none" strike="noStrike" dirty="0">
                          <a:effectLst/>
                        </a:rPr>
                        <a:t>Presentation followed by 15 min Lab and Q &amp; A</a:t>
                      </a:r>
                      <a:endParaRPr lang="en-US" sz="1200" b="1" i="0"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extLst>
                  <a:ext uri="{0D108BD9-81ED-4DB2-BD59-A6C34878D82A}">
                    <a16:rowId xmlns:a16="http://schemas.microsoft.com/office/drawing/2014/main" val="1571452148"/>
                  </a:ext>
                </a:extLst>
              </a:tr>
              <a:tr h="316386">
                <a:tc>
                  <a:txBody>
                    <a:bodyPr/>
                    <a:lstStyle/>
                    <a:p>
                      <a:pPr algn="l" fontAlgn="b"/>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ctr"/>
                      <a:r>
                        <a:rPr lang="en-US" sz="800" u="none" strike="noStrike">
                          <a:effectLst/>
                        </a:rPr>
                        <a:t>Dur (Min)</a:t>
                      </a:r>
                      <a:endParaRPr lang="en-US" sz="800" b="0" i="0" u="none" strike="noStrike">
                        <a:solidFill>
                          <a:srgbClr val="000000"/>
                        </a:solidFill>
                        <a:effectLst/>
                        <a:latin typeface="Calibri" panose="020F0502020204030204" pitchFamily="34" charset="0"/>
                      </a:endParaRPr>
                    </a:p>
                  </a:txBody>
                  <a:tcPr marL="5060" marR="5060" marT="5060" marB="30358" anchor="ctr"/>
                </a:tc>
                <a:tc>
                  <a:txBody>
                    <a:bodyPr/>
                    <a:lstStyle/>
                    <a:p>
                      <a:pPr algn="ctr" fontAlgn="t"/>
                      <a:r>
                        <a:rPr lang="en-US" sz="1200" u="sng" strike="noStrike" dirty="0">
                          <a:effectLst/>
                        </a:rPr>
                        <a:t>Speaker</a:t>
                      </a:r>
                      <a:endParaRPr lang="en-US" sz="1200" b="1" i="0" u="sng" strike="noStrike" dirty="0">
                        <a:solidFill>
                          <a:srgbClr val="000000"/>
                        </a:solidFill>
                        <a:effectLst/>
                        <a:latin typeface="Calibri" panose="020F0502020204030204" pitchFamily="34" charset="0"/>
                      </a:endParaRPr>
                    </a:p>
                  </a:txBody>
                  <a:tcPr marL="5060" marR="5060" marT="5060" marB="30358"/>
                </a:tc>
                <a:tc>
                  <a:txBody>
                    <a:bodyPr/>
                    <a:lstStyle/>
                    <a:p>
                      <a:pPr algn="ctr" fontAlgn="t"/>
                      <a:r>
                        <a:rPr lang="en-US" sz="1700" u="sng" strike="noStrike" dirty="0">
                          <a:effectLst/>
                        </a:rPr>
                        <a:t>Room 1 Name {Room #}</a:t>
                      </a:r>
                      <a:endParaRPr lang="en-US" sz="1700" b="1" i="0" u="sng" strike="noStrike" dirty="0">
                        <a:solidFill>
                          <a:srgbClr val="FF0000"/>
                        </a:solidFill>
                        <a:effectLst/>
                        <a:latin typeface="Calibri" panose="020F0502020204030204" pitchFamily="34" charset="0"/>
                      </a:endParaRPr>
                    </a:p>
                  </a:txBody>
                  <a:tcPr marL="5060" marR="5060" marT="5060" marB="30358"/>
                </a:tc>
                <a:extLst>
                  <a:ext uri="{0D108BD9-81ED-4DB2-BD59-A6C34878D82A}">
                    <a16:rowId xmlns:a16="http://schemas.microsoft.com/office/drawing/2014/main" val="2116475400"/>
                  </a:ext>
                </a:extLst>
              </a:tr>
              <a:tr h="231362">
                <a:tc>
                  <a:txBody>
                    <a:bodyPr/>
                    <a:lstStyle/>
                    <a:p>
                      <a:pPr algn="r" fontAlgn="b"/>
                      <a:r>
                        <a:rPr lang="en-US" sz="1200" u="none" strike="noStrike" dirty="0">
                          <a:effectLst/>
                        </a:rPr>
                        <a:t>9:00</a:t>
                      </a:r>
                      <a:endParaRPr lang="en-US" sz="1200" b="0" i="0" u="none" strike="noStrike" dirty="0">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dirty="0">
                          <a:effectLst/>
                        </a:rPr>
                        <a:t>10</a:t>
                      </a:r>
                      <a:endParaRPr lang="en-US" sz="900" b="0" i="0" u="none" strike="noStrike" dirty="0">
                        <a:solidFill>
                          <a:srgbClr val="000000"/>
                        </a:solidFill>
                        <a:effectLst/>
                        <a:latin typeface="Calibri" panose="020F0502020204030204" pitchFamily="34" charset="0"/>
                      </a:endParaRPr>
                    </a:p>
                  </a:txBody>
                  <a:tcPr marL="5060" marR="5060" marT="5060" marB="30358" anchor="b"/>
                </a:tc>
                <a:tc>
                  <a:txBody>
                    <a:bodyPr/>
                    <a:lstStyle/>
                    <a:p>
                      <a:pPr algn="l" fontAlgn="t"/>
                      <a:r>
                        <a:rPr lang="en-US" sz="1200" u="none" strike="noStrike" dirty="0">
                          <a:effectLst/>
                        </a:rPr>
                        <a:t>Laura Clayton McDonnell</a:t>
                      </a:r>
                      <a:endParaRPr lang="en-US" sz="1200" b="0" i="0" u="none" strike="noStrike" dirty="0">
                        <a:solidFill>
                          <a:srgbClr val="000000"/>
                        </a:solidFill>
                        <a:effectLst/>
                        <a:latin typeface="Calibri" panose="020F0502020204030204" pitchFamily="34" charset="0"/>
                      </a:endParaRPr>
                    </a:p>
                  </a:txBody>
                  <a:tcPr marL="5060" marR="5060" marT="5060" marB="30358"/>
                </a:tc>
                <a:tc>
                  <a:txBody>
                    <a:bodyPr/>
                    <a:lstStyle/>
                    <a:p>
                      <a:pPr algn="l" fontAlgn="t"/>
                      <a:r>
                        <a:rPr lang="en-US" sz="1200" u="none" strike="noStrike" dirty="0">
                          <a:effectLst/>
                        </a:rPr>
                        <a:t>Executive Welcome</a:t>
                      </a:r>
                      <a:endParaRPr lang="en-US" sz="1200" b="0" i="0" u="none" strike="noStrike" dirty="0">
                        <a:solidFill>
                          <a:srgbClr val="000000"/>
                        </a:solidFill>
                        <a:effectLst/>
                        <a:latin typeface="Calibri" panose="020F0502020204030204" pitchFamily="34" charset="0"/>
                      </a:endParaRPr>
                    </a:p>
                  </a:txBody>
                  <a:tcPr marL="5060" marR="5060" marT="5060" marB="30358"/>
                </a:tc>
                <a:extLst>
                  <a:ext uri="{0D108BD9-81ED-4DB2-BD59-A6C34878D82A}">
                    <a16:rowId xmlns:a16="http://schemas.microsoft.com/office/drawing/2014/main" val="1132525447"/>
                  </a:ext>
                </a:extLst>
              </a:tr>
              <a:tr h="231362">
                <a:tc>
                  <a:txBody>
                    <a:bodyPr/>
                    <a:lstStyle/>
                    <a:p>
                      <a:pPr algn="r" fontAlgn="b"/>
                      <a:r>
                        <a:rPr lang="en-US" sz="1200" u="none" strike="noStrike">
                          <a:effectLst/>
                        </a:rPr>
                        <a:t>9:10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t"/>
                      <a:r>
                        <a:rPr lang="en-US" sz="1200" u="none" strike="noStrike">
                          <a:effectLst/>
                        </a:rPr>
                        <a:t>Dan</a:t>
                      </a:r>
                      <a:endParaRPr lang="en-US" sz="1200" b="0" i="0" u="none" strike="noStrike">
                        <a:solidFill>
                          <a:srgbClr val="000000"/>
                        </a:solidFill>
                        <a:effectLst/>
                        <a:latin typeface="Calibri" panose="020F0502020204030204" pitchFamily="34" charset="0"/>
                      </a:endParaRPr>
                    </a:p>
                  </a:txBody>
                  <a:tcPr marL="5060" marR="5060" marT="5060" marB="30358"/>
                </a:tc>
                <a:tc>
                  <a:txBody>
                    <a:bodyPr/>
                    <a:lstStyle/>
                    <a:p>
                      <a:pPr algn="l" fontAlgn="t"/>
                      <a:r>
                        <a:rPr lang="en-US" sz="1200" u="none" strike="noStrike" dirty="0">
                          <a:effectLst/>
                        </a:rPr>
                        <a:t>What to Expect; Q&amp;A; Labs; Simulcast</a:t>
                      </a:r>
                      <a:endParaRPr lang="en-US" sz="1200" b="0" i="0" u="none" strike="noStrike" dirty="0">
                        <a:solidFill>
                          <a:srgbClr val="000000"/>
                        </a:solidFill>
                        <a:effectLst/>
                        <a:latin typeface="Calibri" panose="020F0502020204030204" pitchFamily="34" charset="0"/>
                      </a:endParaRPr>
                    </a:p>
                  </a:txBody>
                  <a:tcPr marL="5060" marR="5060" marT="5060" marB="30358"/>
                </a:tc>
                <a:extLst>
                  <a:ext uri="{0D108BD9-81ED-4DB2-BD59-A6C34878D82A}">
                    <a16:rowId xmlns:a16="http://schemas.microsoft.com/office/drawing/2014/main" val="2542291342"/>
                  </a:ext>
                </a:extLst>
              </a:tr>
              <a:tr h="425186">
                <a:tc>
                  <a:txBody>
                    <a:bodyPr/>
                    <a:lstStyle/>
                    <a:p>
                      <a:pPr algn="r" fontAlgn="b"/>
                      <a:r>
                        <a:rPr lang="en-US" sz="1200" u="none" strike="noStrike">
                          <a:effectLst/>
                        </a:rPr>
                        <a:t>9:20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45</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t"/>
                      <a:r>
                        <a:rPr lang="en-US" sz="1200" u="none" strike="noStrike">
                          <a:effectLst/>
                        </a:rPr>
                        <a:t>Ben Day </a:t>
                      </a:r>
                      <a:br>
                        <a:rPr lang="en-US" sz="1200" u="none" strike="noStrike">
                          <a:effectLst/>
                        </a:rPr>
                      </a:br>
                      <a:r>
                        <a:rPr lang="en-US" sz="1200" u="none" strike="noStrike">
                          <a:effectLst/>
                        </a:rPr>
                        <a:t>Dan Stolts</a:t>
                      </a:r>
                      <a:endParaRPr lang="en-US" sz="1200" b="0" i="0" u="none" strike="noStrike">
                        <a:solidFill>
                          <a:srgbClr val="000000"/>
                        </a:solidFill>
                        <a:effectLst/>
                        <a:latin typeface="Calibri" panose="020F0502020204030204" pitchFamily="34" charset="0"/>
                      </a:endParaRPr>
                    </a:p>
                  </a:txBody>
                  <a:tcPr marL="5060" marR="5060" marT="5060" marB="30358"/>
                </a:tc>
                <a:tc>
                  <a:txBody>
                    <a:bodyPr/>
                    <a:lstStyle/>
                    <a:p>
                      <a:pPr algn="l" fontAlgn="ctr"/>
                      <a:r>
                        <a:rPr lang="en-US" sz="1200" u="none" strike="noStrike" dirty="0">
                          <a:effectLst/>
                          <a:hlinkClick r:id="rId9"/>
                        </a:rPr>
                        <a:t>Design an application storage and data access strategy (5-10%)  </a:t>
                      </a:r>
                      <a:endParaRPr lang="en-US" sz="1200" b="0" i="0" u="none" strike="noStrike" dirty="0">
                        <a:solidFill>
                          <a:srgbClr val="000000"/>
                        </a:solidFill>
                        <a:effectLst/>
                        <a:latin typeface="Calibri" panose="020F0502020204030204" pitchFamily="34" charset="0"/>
                      </a:endParaRPr>
                    </a:p>
                  </a:txBody>
                  <a:tcPr marL="5060" marR="5060" marT="5060" marB="30358" anchor="ctr"/>
                </a:tc>
                <a:extLst>
                  <a:ext uri="{0D108BD9-81ED-4DB2-BD59-A6C34878D82A}">
                    <a16:rowId xmlns:a16="http://schemas.microsoft.com/office/drawing/2014/main" val="1882220977"/>
                  </a:ext>
                </a:extLst>
              </a:tr>
              <a:tr h="231362">
                <a:tc>
                  <a:txBody>
                    <a:bodyPr/>
                    <a:lstStyle/>
                    <a:p>
                      <a:pPr algn="r" fontAlgn="b"/>
                      <a:r>
                        <a:rPr lang="en-US" sz="1200" u="none" strike="noStrike">
                          <a:effectLst/>
                        </a:rPr>
                        <a:t>10:05</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ctr"/>
                      <a:r>
                        <a:rPr lang="en-US" sz="1200" u="none" strike="noStrike">
                          <a:effectLst/>
                        </a:rPr>
                        <a:t>Break  {No Lab Time / Confirm Open Lab Guides &amp; Env}</a:t>
                      </a:r>
                      <a:endParaRPr lang="en-US" sz="1200" b="0" i="0" u="none" strike="noStrike">
                        <a:solidFill>
                          <a:srgbClr val="000000"/>
                        </a:solidFill>
                        <a:effectLst/>
                        <a:latin typeface="Calibri" panose="020F0502020204030204" pitchFamily="34" charset="0"/>
                      </a:endParaRPr>
                    </a:p>
                  </a:txBody>
                  <a:tcPr marL="5060" marR="5060" marT="5060" marB="30358" anchor="ctr"/>
                </a:tc>
                <a:tc hMerge="1">
                  <a:txBody>
                    <a:bodyPr/>
                    <a:lstStyle/>
                    <a:p>
                      <a:endParaRPr lang="en-US"/>
                    </a:p>
                  </a:txBody>
                  <a:tcPr/>
                </a:tc>
                <a:extLst>
                  <a:ext uri="{0D108BD9-81ED-4DB2-BD59-A6C34878D82A}">
                    <a16:rowId xmlns:a16="http://schemas.microsoft.com/office/drawing/2014/main" val="1943720806"/>
                  </a:ext>
                </a:extLst>
              </a:tr>
              <a:tr h="425186">
                <a:tc>
                  <a:txBody>
                    <a:bodyPr/>
                    <a:lstStyle/>
                    <a:p>
                      <a:pPr algn="r" fontAlgn="b"/>
                      <a:r>
                        <a:rPr lang="en-US" sz="1200" u="none" strike="noStrike">
                          <a:effectLst/>
                        </a:rPr>
                        <a:t>10:20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ctr"/>
                      <a:r>
                        <a:rPr lang="en-US" sz="1200" u="none" strike="noStrike">
                          <a:effectLst/>
                        </a:rPr>
                        <a:t>Mike Richter</a:t>
                      </a:r>
                      <a:br>
                        <a:rPr lang="en-US" sz="1200" u="none" strike="noStrike">
                          <a:effectLst/>
                        </a:rPr>
                      </a:br>
                      <a:r>
                        <a:rPr lang="en-US" sz="1200" u="none" strike="noStrike">
                          <a:effectLst/>
                        </a:rPr>
                        <a:t>Mark Grimes</a:t>
                      </a:r>
                      <a:endParaRPr lang="en-US" sz="1200" b="0" i="0" u="none" strike="noStrike">
                        <a:solidFill>
                          <a:srgbClr val="000000"/>
                        </a:solidFill>
                        <a:effectLst/>
                        <a:latin typeface="Calibri" panose="020F0502020204030204" pitchFamily="34" charset="0"/>
                      </a:endParaRPr>
                    </a:p>
                  </a:txBody>
                  <a:tcPr marL="5060" marR="5060" marT="5060" marB="30358" anchor="ctr"/>
                </a:tc>
                <a:tc>
                  <a:txBody>
                    <a:bodyPr/>
                    <a:lstStyle/>
                    <a:p>
                      <a:pPr algn="l" fontAlgn="ctr"/>
                      <a:r>
                        <a:rPr lang="en-US" sz="1200" u="none" strike="noStrike">
                          <a:effectLst/>
                          <a:hlinkClick r:id="rId10"/>
                        </a:rPr>
                        <a:t>Design Azure Resource Manager (ARM) networking (5-10%)  </a:t>
                      </a:r>
                      <a:endParaRPr lang="en-US" sz="1200" b="0" i="0" u="none" strike="noStrike">
                        <a:solidFill>
                          <a:srgbClr val="000000"/>
                        </a:solidFill>
                        <a:effectLst/>
                        <a:latin typeface="Calibri" panose="020F0502020204030204" pitchFamily="34" charset="0"/>
                      </a:endParaRPr>
                    </a:p>
                  </a:txBody>
                  <a:tcPr marL="5060" marR="5060" marT="5060" marB="30358" anchor="ctr"/>
                </a:tc>
                <a:extLst>
                  <a:ext uri="{0D108BD9-81ED-4DB2-BD59-A6C34878D82A}">
                    <a16:rowId xmlns:a16="http://schemas.microsoft.com/office/drawing/2014/main" val="461492468"/>
                  </a:ext>
                </a:extLst>
              </a:tr>
              <a:tr h="231362">
                <a:tc>
                  <a:txBody>
                    <a:bodyPr/>
                    <a:lstStyle/>
                    <a:p>
                      <a:pPr algn="r" fontAlgn="b"/>
                      <a:r>
                        <a:rPr lang="en-US" sz="1200" u="none" strike="noStrike">
                          <a:effectLst/>
                        </a:rPr>
                        <a:t>11:20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ctr"/>
                      <a:r>
                        <a:rPr lang="en-US" sz="1200" u="none" strike="noStrike">
                          <a:effectLst/>
                        </a:rPr>
                        <a:t>Jason Haley</a:t>
                      </a:r>
                      <a:endParaRPr lang="en-US" sz="1200" b="0" i="0" u="none" strike="noStrike">
                        <a:solidFill>
                          <a:srgbClr val="000000"/>
                        </a:solidFill>
                        <a:effectLst/>
                        <a:latin typeface="Calibri" panose="020F0502020204030204" pitchFamily="34" charset="0"/>
                      </a:endParaRPr>
                    </a:p>
                  </a:txBody>
                  <a:tcPr marL="5060" marR="5060" marT="5060" marB="30358" anchor="ctr"/>
                </a:tc>
                <a:tc>
                  <a:txBody>
                    <a:bodyPr/>
                    <a:lstStyle/>
                    <a:p>
                      <a:pPr algn="l" fontAlgn="ctr"/>
                      <a:r>
                        <a:rPr lang="en-US" sz="1200" u="none" strike="noStrike">
                          <a:effectLst/>
                          <a:hlinkClick r:id="rId11"/>
                        </a:rPr>
                        <a:t>Design Azure Web and Mobile Apps (5-10%)  </a:t>
                      </a:r>
                      <a:endParaRPr lang="en-US" sz="1200" b="0" i="0" u="none" strike="noStrike">
                        <a:solidFill>
                          <a:srgbClr val="000000"/>
                        </a:solidFill>
                        <a:effectLst/>
                        <a:latin typeface="Calibri" panose="020F0502020204030204" pitchFamily="34" charset="0"/>
                      </a:endParaRPr>
                    </a:p>
                  </a:txBody>
                  <a:tcPr marL="5060" marR="5060" marT="5060" marB="30358" anchor="ctr"/>
                </a:tc>
                <a:extLst>
                  <a:ext uri="{0D108BD9-81ED-4DB2-BD59-A6C34878D82A}">
                    <a16:rowId xmlns:a16="http://schemas.microsoft.com/office/drawing/2014/main" val="914297779"/>
                  </a:ext>
                </a:extLst>
              </a:tr>
              <a:tr h="231362">
                <a:tc>
                  <a:txBody>
                    <a:bodyPr/>
                    <a:lstStyle/>
                    <a:p>
                      <a:pPr algn="r" fontAlgn="b"/>
                      <a:r>
                        <a:rPr lang="en-US" sz="1200" u="none" strike="noStrike">
                          <a:effectLst/>
                        </a:rPr>
                        <a:t>12:20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ctr"/>
                      <a:r>
                        <a:rPr lang="en-US" sz="1200" u="none" strike="noStrike">
                          <a:effectLst/>
                        </a:rPr>
                        <a:t>Labs/Lunch &amp; Networking</a:t>
                      </a:r>
                      <a:endParaRPr lang="en-US" sz="1200" b="0" i="0" u="none" strike="noStrike">
                        <a:solidFill>
                          <a:srgbClr val="000000"/>
                        </a:solidFill>
                        <a:effectLst/>
                        <a:latin typeface="Calibri" panose="020F0502020204030204" pitchFamily="34" charset="0"/>
                      </a:endParaRPr>
                    </a:p>
                  </a:txBody>
                  <a:tcPr marL="5060" marR="5060" marT="5060" marB="30358" anchor="ctr"/>
                </a:tc>
                <a:tc hMerge="1">
                  <a:txBody>
                    <a:bodyPr/>
                    <a:lstStyle/>
                    <a:p>
                      <a:endParaRPr lang="en-US"/>
                    </a:p>
                  </a:txBody>
                  <a:tcPr/>
                </a:tc>
                <a:extLst>
                  <a:ext uri="{0D108BD9-81ED-4DB2-BD59-A6C34878D82A}">
                    <a16:rowId xmlns:a16="http://schemas.microsoft.com/office/drawing/2014/main" val="2750597093"/>
                  </a:ext>
                </a:extLst>
              </a:tr>
              <a:tr h="425186">
                <a:tc>
                  <a:txBody>
                    <a:bodyPr/>
                    <a:lstStyle/>
                    <a:p>
                      <a:pPr algn="r" fontAlgn="b"/>
                      <a:r>
                        <a:rPr lang="en-US" sz="1200" u="none" strike="noStrike">
                          <a:effectLst/>
                        </a:rPr>
                        <a:t>1:20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ctr"/>
                      <a:r>
                        <a:rPr lang="en-US" sz="1200" u="none" strike="noStrike">
                          <a:effectLst/>
                        </a:rPr>
                        <a:t>Steve Porter</a:t>
                      </a:r>
                      <a:br>
                        <a:rPr lang="en-US" sz="1200" u="none" strike="noStrike">
                          <a:effectLst/>
                        </a:rPr>
                      </a:br>
                      <a:r>
                        <a:rPr lang="en-US" sz="1200" u="none" strike="noStrike">
                          <a:effectLst/>
                        </a:rPr>
                        <a:t>Bill Wilder</a:t>
                      </a:r>
                      <a:endParaRPr lang="en-US" sz="1200" b="0" i="0" u="none" strike="noStrike">
                        <a:solidFill>
                          <a:srgbClr val="000000"/>
                        </a:solidFill>
                        <a:effectLst/>
                        <a:latin typeface="Calibri" panose="020F0502020204030204" pitchFamily="34" charset="0"/>
                      </a:endParaRPr>
                    </a:p>
                  </a:txBody>
                  <a:tcPr marL="5060" marR="5060" marT="5060" marB="30358" anchor="ctr"/>
                </a:tc>
                <a:tc>
                  <a:txBody>
                    <a:bodyPr/>
                    <a:lstStyle/>
                    <a:p>
                      <a:pPr algn="l" fontAlgn="ctr"/>
                      <a:r>
                        <a:rPr lang="en-US" sz="1200" u="none" strike="noStrike">
                          <a:effectLst/>
                          <a:hlinkClick r:id="rId12"/>
                        </a:rPr>
                        <a:t>Secure resources (20-25%)  </a:t>
                      </a:r>
                      <a:endParaRPr lang="en-US" sz="1200" b="0" i="0" u="none" strike="noStrike">
                        <a:solidFill>
                          <a:srgbClr val="000000"/>
                        </a:solidFill>
                        <a:effectLst/>
                        <a:latin typeface="Calibri" panose="020F0502020204030204" pitchFamily="34" charset="0"/>
                      </a:endParaRPr>
                    </a:p>
                  </a:txBody>
                  <a:tcPr marL="5060" marR="5060" marT="5060" marB="30358" anchor="ctr"/>
                </a:tc>
                <a:extLst>
                  <a:ext uri="{0D108BD9-81ED-4DB2-BD59-A6C34878D82A}">
                    <a16:rowId xmlns:a16="http://schemas.microsoft.com/office/drawing/2014/main" val="2707804130"/>
                  </a:ext>
                </a:extLst>
              </a:tr>
              <a:tr h="425186">
                <a:tc>
                  <a:txBody>
                    <a:bodyPr/>
                    <a:lstStyle/>
                    <a:p>
                      <a:pPr algn="r" fontAlgn="b"/>
                      <a:r>
                        <a:rPr lang="en-US" sz="1200" u="none" strike="noStrike">
                          <a:effectLst/>
                        </a:rPr>
                        <a:t>2:35</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ctr"/>
                      <a:r>
                        <a:rPr lang="en-US" sz="1200" u="none" strike="noStrike">
                          <a:effectLst/>
                        </a:rPr>
                        <a:t>Praveen</a:t>
                      </a:r>
                      <a:br>
                        <a:rPr lang="en-US" sz="1200" u="none" strike="noStrike">
                          <a:effectLst/>
                        </a:rPr>
                      </a:br>
                      <a:r>
                        <a:rPr lang="en-US" sz="1200" u="none" strike="noStrike">
                          <a:effectLst/>
                        </a:rPr>
                        <a:t>Jim O'Neil</a:t>
                      </a:r>
                      <a:endParaRPr lang="en-US" sz="1200" b="0" i="0" u="none" strike="noStrike">
                        <a:solidFill>
                          <a:srgbClr val="000000"/>
                        </a:solidFill>
                        <a:effectLst/>
                        <a:latin typeface="Calibri" panose="020F0502020204030204" pitchFamily="34" charset="0"/>
                      </a:endParaRPr>
                    </a:p>
                  </a:txBody>
                  <a:tcPr marL="5060" marR="5060" marT="5060" marB="30358" anchor="ctr"/>
                </a:tc>
                <a:tc>
                  <a:txBody>
                    <a:bodyPr/>
                    <a:lstStyle/>
                    <a:p>
                      <a:pPr algn="l" fontAlgn="ctr"/>
                      <a:r>
                        <a:rPr lang="en-US" sz="1200" u="none" strike="noStrike">
                          <a:effectLst/>
                          <a:hlinkClick r:id="rId13"/>
                        </a:rPr>
                        <a:t>Design advanced applications (20-25%)</a:t>
                      </a:r>
                      <a:endParaRPr lang="en-US" sz="1200" b="0" i="0" u="none" strike="noStrike">
                        <a:solidFill>
                          <a:srgbClr val="000000"/>
                        </a:solidFill>
                        <a:effectLst/>
                        <a:latin typeface="Calibri" panose="020F0502020204030204" pitchFamily="34" charset="0"/>
                      </a:endParaRPr>
                    </a:p>
                  </a:txBody>
                  <a:tcPr marL="5060" marR="5060" marT="5060" marB="30358" anchor="ctr"/>
                </a:tc>
                <a:extLst>
                  <a:ext uri="{0D108BD9-81ED-4DB2-BD59-A6C34878D82A}">
                    <a16:rowId xmlns:a16="http://schemas.microsoft.com/office/drawing/2014/main" val="3571483851"/>
                  </a:ext>
                </a:extLst>
              </a:tr>
              <a:tr h="231362">
                <a:tc>
                  <a:txBody>
                    <a:bodyPr/>
                    <a:lstStyle/>
                    <a:p>
                      <a:pPr algn="r" fontAlgn="b"/>
                      <a:r>
                        <a:rPr lang="en-US" sz="1200" u="none" strike="noStrike">
                          <a:effectLst/>
                        </a:rPr>
                        <a:t>3:50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40</a:t>
                      </a:r>
                      <a:endParaRPr lang="en-US" sz="9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ctr"/>
                      <a:r>
                        <a:rPr lang="en-US" sz="1200" u="none" strike="noStrike">
                          <a:effectLst/>
                        </a:rPr>
                        <a:t>Hands-On Labs</a:t>
                      </a:r>
                      <a:endParaRPr lang="en-US" sz="1200" b="0" i="0" u="none" strike="noStrike">
                        <a:solidFill>
                          <a:srgbClr val="000000"/>
                        </a:solidFill>
                        <a:effectLst/>
                        <a:latin typeface="Calibri" panose="020F0502020204030204" pitchFamily="34" charset="0"/>
                      </a:endParaRPr>
                    </a:p>
                  </a:txBody>
                  <a:tcPr marL="5060" marR="5060" marT="5060" marB="30358" anchor="ctr"/>
                </a:tc>
                <a:tc hMerge="1">
                  <a:txBody>
                    <a:bodyPr/>
                    <a:lstStyle/>
                    <a:p>
                      <a:endParaRPr lang="en-US"/>
                    </a:p>
                  </a:txBody>
                  <a:tcPr/>
                </a:tc>
                <a:extLst>
                  <a:ext uri="{0D108BD9-81ED-4DB2-BD59-A6C34878D82A}">
                    <a16:rowId xmlns:a16="http://schemas.microsoft.com/office/drawing/2014/main" val="601471305"/>
                  </a:ext>
                </a:extLst>
              </a:tr>
              <a:tr h="231362">
                <a:tc>
                  <a:txBody>
                    <a:bodyPr/>
                    <a:lstStyle/>
                    <a:p>
                      <a:pPr algn="r" fontAlgn="b"/>
                      <a:r>
                        <a:rPr lang="en-US" sz="1200" u="none" strike="noStrike">
                          <a:effectLst/>
                        </a:rPr>
                        <a:t>16:30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ctr"/>
                      <a:r>
                        <a:rPr lang="en-US" sz="1200" u="none" strike="noStrike">
                          <a:effectLst/>
                        </a:rPr>
                        <a:t>Networking and Social</a:t>
                      </a:r>
                      <a:endParaRPr lang="en-US" sz="1200" b="0" i="0" u="none" strike="noStrike">
                        <a:solidFill>
                          <a:srgbClr val="000000"/>
                        </a:solidFill>
                        <a:effectLst/>
                        <a:latin typeface="Calibri" panose="020F0502020204030204" pitchFamily="34" charset="0"/>
                      </a:endParaRPr>
                    </a:p>
                  </a:txBody>
                  <a:tcPr marL="5060" marR="5060" marT="5060" marB="30358" anchor="ctr"/>
                </a:tc>
                <a:tc hMerge="1">
                  <a:txBody>
                    <a:bodyPr/>
                    <a:lstStyle/>
                    <a:p>
                      <a:endParaRPr lang="en-US"/>
                    </a:p>
                  </a:txBody>
                  <a:tcPr/>
                </a:tc>
                <a:extLst>
                  <a:ext uri="{0D108BD9-81ED-4DB2-BD59-A6C34878D82A}">
                    <a16:rowId xmlns:a16="http://schemas.microsoft.com/office/drawing/2014/main" val="4198198377"/>
                  </a:ext>
                </a:extLst>
              </a:tr>
              <a:tr h="231362">
                <a:tc>
                  <a:txBody>
                    <a:bodyPr/>
                    <a:lstStyle/>
                    <a:p>
                      <a:pPr algn="r" fontAlgn="b"/>
                      <a:r>
                        <a:rPr lang="en-US" sz="1200" u="none" strike="noStrike">
                          <a:effectLst/>
                        </a:rPr>
                        <a:t>5:00 PM</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b"/>
                      <a:r>
                        <a:rPr lang="en-US" sz="1200" u="none" strike="noStrike" dirty="0">
                          <a:effectLst/>
                        </a:rPr>
                        <a:t>Safe Journey Home :)</a:t>
                      </a:r>
                      <a:endParaRPr lang="en-US" sz="1200" b="1" i="0"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extLst>
                  <a:ext uri="{0D108BD9-81ED-4DB2-BD59-A6C34878D82A}">
                    <a16:rowId xmlns:a16="http://schemas.microsoft.com/office/drawing/2014/main" val="549650663"/>
                  </a:ext>
                </a:extLst>
              </a:tr>
            </a:tbl>
          </a:graphicData>
        </a:graphic>
      </p:graphicFrame>
    </p:spTree>
    <p:extLst>
      <p:ext uri="{BB962C8B-B14F-4D97-AF65-F5344CB8AC3E}">
        <p14:creationId xmlns:p14="http://schemas.microsoft.com/office/powerpoint/2010/main" val="3334529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05428" y="5484814"/>
            <a:ext cx="1054600" cy="1298769"/>
          </a:xfrm>
          <a:prstGeom prst="rect">
            <a:avLst/>
          </a:prstGeom>
        </p:spPr>
      </p:pic>
      <p:sp>
        <p:nvSpPr>
          <p:cNvPr id="2" name="Title 1"/>
          <p:cNvSpPr>
            <a:spLocks noGrp="1"/>
          </p:cNvSpPr>
          <p:nvPr>
            <p:ph type="title"/>
          </p:nvPr>
        </p:nvSpPr>
        <p:spPr>
          <a:xfrm>
            <a:off x="279850" y="171815"/>
            <a:ext cx="11680178" cy="960441"/>
          </a:xfrm>
        </p:spPr>
        <p:txBody>
          <a:bodyPr>
            <a:noAutofit/>
          </a:bodyPr>
          <a:lstStyle/>
          <a:p>
            <a:r>
              <a:rPr lang="en-US" sz="3200" dirty="0"/>
              <a:t>Azure Certification Jump Start – Free Event</a:t>
            </a:r>
            <a:br>
              <a:rPr lang="en-US" sz="3200" dirty="0"/>
            </a:br>
            <a:r>
              <a:rPr lang="en-US" sz="3600" dirty="0"/>
              <a:t>70-534 Architecting Microsoft Azure Solutions</a:t>
            </a:r>
            <a:endParaRPr lang="en-US" sz="3600" u="sng" dirty="0">
              <a:solidFill>
                <a:srgbClr val="0070C0"/>
              </a:solidFill>
            </a:endParaRPr>
          </a:p>
        </p:txBody>
      </p:sp>
      <p:sp>
        <p:nvSpPr>
          <p:cNvPr id="5" name="Rectangle 4"/>
          <p:cNvSpPr/>
          <p:nvPr/>
        </p:nvSpPr>
        <p:spPr>
          <a:xfrm>
            <a:off x="279850" y="6319603"/>
            <a:ext cx="7992893" cy="523220"/>
          </a:xfrm>
          <a:prstGeom prst="rect">
            <a:avLst/>
          </a:prstGeom>
        </p:spPr>
        <p:txBody>
          <a:bodyPr wrap="none">
            <a:spAutoFit/>
          </a:bodyPr>
          <a:lstStyle/>
          <a:p>
            <a:pPr algn="ctr" eaLnBrk="0" fontAlgn="base" hangingPunct="0">
              <a:spcBef>
                <a:spcPct val="0"/>
              </a:spcBef>
              <a:spcAft>
                <a:spcPct val="0"/>
              </a:spcAft>
            </a:pPr>
            <a:r>
              <a:rPr lang="en-US" sz="2800" b="1" dirty="0">
                <a:solidFill>
                  <a:srgbClr val="0070C0"/>
                </a:solidFill>
              </a:rPr>
              <a:t>June 13-14 2017 – Microsoft – 11 Times Square NYC</a:t>
            </a:r>
            <a:endParaRPr lang="en-US" sz="2800" dirty="0">
              <a:solidFill>
                <a:srgbClr val="0070C0"/>
              </a:solidFill>
            </a:endParaRPr>
          </a:p>
        </p:txBody>
      </p:sp>
      <p:sp>
        <p:nvSpPr>
          <p:cNvPr id="7" name="TextBox 6"/>
          <p:cNvSpPr txBox="1"/>
          <p:nvPr/>
        </p:nvSpPr>
        <p:spPr>
          <a:xfrm>
            <a:off x="8551774" y="5798698"/>
            <a:ext cx="2842065" cy="923330"/>
          </a:xfrm>
          <a:prstGeom prst="rect">
            <a:avLst/>
          </a:prstGeom>
          <a:noFill/>
        </p:spPr>
        <p:txBody>
          <a:bodyPr wrap="square" rtlCol="0">
            <a:spAutoFit/>
          </a:bodyPr>
          <a:lstStyle/>
          <a:p>
            <a:r>
              <a:rPr lang="en-US" dirty="0"/>
              <a:t>Brought to you By:  </a:t>
            </a:r>
          </a:p>
          <a:p>
            <a:r>
              <a:rPr lang="en-US" dirty="0"/>
              <a:t>Dan Stolts @ITProGuru</a:t>
            </a:r>
          </a:p>
          <a:p>
            <a:r>
              <a:rPr lang="en-US" dirty="0">
                <a:hlinkClick r:id="rId4"/>
              </a:rPr>
              <a:t>http://aka.ms/70-5</a:t>
            </a:r>
            <a:r>
              <a:rPr lang="en-US" dirty="0">
                <a:hlinkClick r:id="rId5"/>
              </a:rPr>
              <a:t>34</a:t>
            </a:r>
            <a:r>
              <a:rPr lang="en-US" dirty="0"/>
              <a:t> </a:t>
            </a:r>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51774" y="-1294"/>
            <a:ext cx="3803910" cy="1399244"/>
          </a:xfrm>
          <a:prstGeom prst="rect">
            <a:avLst/>
          </a:prstGeom>
        </p:spPr>
      </p:pic>
      <p:graphicFrame>
        <p:nvGraphicFramePr>
          <p:cNvPr id="3" name="Table 2">
            <a:extLst>
              <a:ext uri="{FF2B5EF4-FFF2-40B4-BE49-F238E27FC236}">
                <a16:creationId xmlns:a16="http://schemas.microsoft.com/office/drawing/2014/main" id="{24E05025-892D-4147-B66A-824D0983C4A9}"/>
              </a:ext>
            </a:extLst>
          </p:cNvPr>
          <p:cNvGraphicFramePr>
            <a:graphicFrameLocks noGrp="1"/>
          </p:cNvGraphicFramePr>
          <p:nvPr>
            <p:extLst>
              <p:ext uri="{D42A27DB-BD31-4B8C-83A1-F6EECF244321}">
                <p14:modId xmlns:p14="http://schemas.microsoft.com/office/powerpoint/2010/main" val="192715497"/>
              </p:ext>
            </p:extLst>
          </p:nvPr>
        </p:nvGraphicFramePr>
        <p:xfrm>
          <a:off x="437007" y="1132256"/>
          <a:ext cx="5159122" cy="5260306"/>
        </p:xfrm>
        <a:graphic>
          <a:graphicData uri="http://schemas.openxmlformats.org/drawingml/2006/table">
            <a:tbl>
              <a:tblPr>
                <a:tableStyleId>{5C22544A-7EE6-4342-B048-85BDC9FD1C3A}</a:tableStyleId>
              </a:tblPr>
              <a:tblGrid>
                <a:gridCol w="434212">
                  <a:extLst>
                    <a:ext uri="{9D8B030D-6E8A-4147-A177-3AD203B41FA5}">
                      <a16:colId xmlns:a16="http://schemas.microsoft.com/office/drawing/2014/main" val="2323984395"/>
                    </a:ext>
                  </a:extLst>
                </a:gridCol>
                <a:gridCol w="434212">
                  <a:extLst>
                    <a:ext uri="{9D8B030D-6E8A-4147-A177-3AD203B41FA5}">
                      <a16:colId xmlns:a16="http://schemas.microsoft.com/office/drawing/2014/main" val="3954622712"/>
                    </a:ext>
                  </a:extLst>
                </a:gridCol>
                <a:gridCol w="799864">
                  <a:extLst>
                    <a:ext uri="{9D8B030D-6E8A-4147-A177-3AD203B41FA5}">
                      <a16:colId xmlns:a16="http://schemas.microsoft.com/office/drawing/2014/main" val="2882554037"/>
                    </a:ext>
                  </a:extLst>
                </a:gridCol>
                <a:gridCol w="3490834">
                  <a:extLst>
                    <a:ext uri="{9D8B030D-6E8A-4147-A177-3AD203B41FA5}">
                      <a16:colId xmlns:a16="http://schemas.microsoft.com/office/drawing/2014/main" val="3503348576"/>
                    </a:ext>
                  </a:extLst>
                </a:gridCol>
              </a:tblGrid>
              <a:tr h="220646">
                <a:tc rowSpan="2">
                  <a:txBody>
                    <a:bodyPr/>
                    <a:lstStyle/>
                    <a:p>
                      <a:pPr algn="ctr" fontAlgn="ctr"/>
                      <a:r>
                        <a:rPr lang="en-US" sz="1200" u="none" strike="noStrike">
                          <a:effectLst/>
                        </a:rPr>
                        <a:t>8:30 AM</a:t>
                      </a:r>
                      <a:endParaRPr lang="en-US" sz="1200" b="0" i="0" u="none" strike="noStrike">
                        <a:solidFill>
                          <a:srgbClr val="000000"/>
                        </a:solidFill>
                        <a:effectLst/>
                        <a:latin typeface="Calibri" panose="020F0502020204030204" pitchFamily="34" charset="0"/>
                      </a:endParaRPr>
                    </a:p>
                  </a:txBody>
                  <a:tcPr marL="5131" marR="5131" marT="5131" marB="30788"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5131" marR="5131" marT="5131" marB="30788" anchor="ctr"/>
                </a:tc>
                <a:tc gridSpan="2">
                  <a:txBody>
                    <a:bodyPr/>
                    <a:lstStyle/>
                    <a:p>
                      <a:pPr algn="ctr" fontAlgn="b"/>
                      <a:r>
                        <a:rPr lang="en-US" sz="1200" u="none" strike="noStrike">
                          <a:effectLst/>
                        </a:rPr>
                        <a:t>Registration, Breakfast and Networking</a:t>
                      </a:r>
                      <a:endParaRPr lang="en-US" sz="1200" b="1" i="0" u="none" strike="noStrike">
                        <a:solidFill>
                          <a:srgbClr val="000000"/>
                        </a:solidFill>
                        <a:effectLst/>
                        <a:latin typeface="Calibri" panose="020F0502020204030204" pitchFamily="34" charset="0"/>
                      </a:endParaRPr>
                    </a:p>
                  </a:txBody>
                  <a:tcPr marL="5131" marR="5131" marT="5131" marB="30788" anchor="b"/>
                </a:tc>
                <a:tc hMerge="1">
                  <a:txBody>
                    <a:bodyPr/>
                    <a:lstStyle/>
                    <a:p>
                      <a:endParaRPr lang="en-US"/>
                    </a:p>
                  </a:txBody>
                  <a:tcPr/>
                </a:tc>
                <a:extLst>
                  <a:ext uri="{0D108BD9-81ED-4DB2-BD59-A6C34878D82A}">
                    <a16:rowId xmlns:a16="http://schemas.microsoft.com/office/drawing/2014/main" val="2055089212"/>
                  </a:ext>
                </a:extLst>
              </a:tr>
              <a:tr h="220646">
                <a:tc vMerge="1">
                  <a:txBody>
                    <a:bodyPr/>
                    <a:lstStyle/>
                    <a:p>
                      <a:endParaRPr lang="en-US"/>
                    </a:p>
                  </a:txBody>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5131" marR="5131" marT="5131" marB="30788" anchor="ctr"/>
                </a:tc>
                <a:tc gridSpan="2">
                  <a:txBody>
                    <a:bodyPr/>
                    <a:lstStyle/>
                    <a:p>
                      <a:pPr algn="ctr" fontAlgn="b"/>
                      <a:r>
                        <a:rPr lang="en-US" sz="1200" u="none" strike="noStrike">
                          <a:effectLst/>
                        </a:rPr>
                        <a:t>Presentation includes 15 min Lab and Q &amp; A</a:t>
                      </a:r>
                      <a:endParaRPr lang="en-US" sz="1200" b="1" i="0" u="none" strike="noStrike">
                        <a:solidFill>
                          <a:srgbClr val="000000"/>
                        </a:solidFill>
                        <a:effectLst/>
                        <a:latin typeface="Calibri" panose="020F0502020204030204" pitchFamily="34" charset="0"/>
                      </a:endParaRPr>
                    </a:p>
                  </a:txBody>
                  <a:tcPr marL="5131" marR="5131" marT="5131" marB="30788" anchor="b"/>
                </a:tc>
                <a:tc hMerge="1">
                  <a:txBody>
                    <a:bodyPr/>
                    <a:lstStyle/>
                    <a:p>
                      <a:endParaRPr lang="en-US"/>
                    </a:p>
                  </a:txBody>
                  <a:tcPr/>
                </a:tc>
                <a:extLst>
                  <a:ext uri="{0D108BD9-81ED-4DB2-BD59-A6C34878D82A}">
                    <a16:rowId xmlns:a16="http://schemas.microsoft.com/office/drawing/2014/main" val="49516999"/>
                  </a:ext>
                </a:extLst>
              </a:tr>
              <a:tr h="302746">
                <a:tc>
                  <a:txBody>
                    <a:bodyPr/>
                    <a:lstStyle/>
                    <a:p>
                      <a:pPr algn="l" fontAlgn="b"/>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ctr"/>
                      <a:r>
                        <a:rPr lang="en-US" sz="800" u="none" strike="noStrike">
                          <a:effectLst/>
                        </a:rPr>
                        <a:t>Dur (Min)</a:t>
                      </a:r>
                      <a:endParaRPr lang="en-US" sz="800" b="0" i="0" u="none" strike="noStrike">
                        <a:solidFill>
                          <a:srgbClr val="000000"/>
                        </a:solidFill>
                        <a:effectLst/>
                        <a:latin typeface="Calibri" panose="020F0502020204030204" pitchFamily="34" charset="0"/>
                      </a:endParaRPr>
                    </a:p>
                  </a:txBody>
                  <a:tcPr marL="5131" marR="5131" marT="5131" marB="30788" anchor="ctr"/>
                </a:tc>
                <a:tc>
                  <a:txBody>
                    <a:bodyPr/>
                    <a:lstStyle/>
                    <a:p>
                      <a:pPr algn="ctr" fontAlgn="t"/>
                      <a:r>
                        <a:rPr lang="en-US" sz="1200" u="sng" strike="noStrike">
                          <a:effectLst/>
                        </a:rPr>
                        <a:t>Speaker</a:t>
                      </a:r>
                      <a:endParaRPr lang="en-US" sz="1200" b="1" i="0" u="sng" strike="noStrike">
                        <a:solidFill>
                          <a:srgbClr val="000000"/>
                        </a:solidFill>
                        <a:effectLst/>
                        <a:latin typeface="Calibri" panose="020F0502020204030204" pitchFamily="34" charset="0"/>
                      </a:endParaRPr>
                    </a:p>
                  </a:txBody>
                  <a:tcPr marL="5131" marR="5131" marT="5131" marB="30788"/>
                </a:tc>
                <a:tc>
                  <a:txBody>
                    <a:bodyPr/>
                    <a:lstStyle/>
                    <a:p>
                      <a:pPr algn="ctr" fontAlgn="t"/>
                      <a:r>
                        <a:rPr lang="en-US" sz="1800" u="sng" strike="noStrike">
                          <a:effectLst/>
                        </a:rPr>
                        <a:t>Winter Garden 5412</a:t>
                      </a:r>
                      <a:endParaRPr lang="en-US" sz="1800" b="1" i="0" u="sng" strike="noStrike">
                        <a:solidFill>
                          <a:srgbClr val="000000"/>
                        </a:solidFill>
                        <a:effectLst/>
                        <a:latin typeface="Calibri" panose="020F0502020204030204" pitchFamily="34" charset="0"/>
                      </a:endParaRPr>
                    </a:p>
                  </a:txBody>
                  <a:tcPr marL="5131" marR="5131" marT="5131" marB="30788"/>
                </a:tc>
                <a:extLst>
                  <a:ext uri="{0D108BD9-81ED-4DB2-BD59-A6C34878D82A}">
                    <a16:rowId xmlns:a16="http://schemas.microsoft.com/office/drawing/2014/main" val="354545890"/>
                  </a:ext>
                </a:extLst>
              </a:tr>
              <a:tr h="405372">
                <a:tc>
                  <a:txBody>
                    <a:bodyPr/>
                    <a:lstStyle/>
                    <a:p>
                      <a:pPr algn="r" fontAlgn="b"/>
                      <a:r>
                        <a:rPr lang="en-US" sz="1200" u="none" strike="noStrike" dirty="0">
                          <a:effectLst/>
                        </a:rPr>
                        <a:t>8:45</a:t>
                      </a:r>
                      <a:endParaRPr lang="en-US" sz="1200" b="0" i="0" u="none" strike="noStrike" dirty="0">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5131" marR="5131" marT="5131" marB="30788" anchor="b"/>
                </a:tc>
                <a:tc>
                  <a:txBody>
                    <a:bodyPr/>
                    <a:lstStyle/>
                    <a:p>
                      <a:pPr algn="l" fontAlgn="t"/>
                      <a:r>
                        <a:rPr lang="en-US" sz="1200" u="none" strike="noStrike">
                          <a:effectLst/>
                        </a:rPr>
                        <a:t>Laura Clayton McDonnell </a:t>
                      </a:r>
                      <a:endParaRPr lang="en-US" sz="1200" b="0" i="0" u="none" strike="noStrike">
                        <a:solidFill>
                          <a:srgbClr val="000000"/>
                        </a:solidFill>
                        <a:effectLst/>
                        <a:latin typeface="Calibri" panose="020F0502020204030204" pitchFamily="34" charset="0"/>
                      </a:endParaRPr>
                    </a:p>
                  </a:txBody>
                  <a:tcPr marL="5131" marR="5131" marT="5131" marB="30788"/>
                </a:tc>
                <a:tc>
                  <a:txBody>
                    <a:bodyPr/>
                    <a:lstStyle/>
                    <a:p>
                      <a:pPr algn="l" fontAlgn="t"/>
                      <a:r>
                        <a:rPr lang="en-US" sz="1200" u="none" strike="noStrike">
                          <a:effectLst/>
                        </a:rPr>
                        <a:t>Welcome</a:t>
                      </a:r>
                      <a:endParaRPr lang="en-US" sz="1200" b="0" i="0" u="none" strike="noStrike">
                        <a:solidFill>
                          <a:srgbClr val="000000"/>
                        </a:solidFill>
                        <a:effectLst/>
                        <a:latin typeface="Calibri" panose="020F0502020204030204" pitchFamily="34" charset="0"/>
                      </a:endParaRPr>
                    </a:p>
                  </a:txBody>
                  <a:tcPr marL="5131" marR="5131" marT="5131" marB="30788"/>
                </a:tc>
                <a:extLst>
                  <a:ext uri="{0D108BD9-81ED-4DB2-BD59-A6C34878D82A}">
                    <a16:rowId xmlns:a16="http://schemas.microsoft.com/office/drawing/2014/main" val="289757449"/>
                  </a:ext>
                </a:extLst>
              </a:tr>
              <a:tr h="220646">
                <a:tc>
                  <a:txBody>
                    <a:bodyPr/>
                    <a:lstStyle/>
                    <a:p>
                      <a:pPr algn="r" fontAlgn="b"/>
                      <a:r>
                        <a:rPr lang="en-US" sz="1200" u="none" strike="noStrike">
                          <a:effectLst/>
                        </a:rPr>
                        <a:t>9:00</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5131" marR="5131" marT="5131" marB="30788" anchor="b"/>
                </a:tc>
                <a:tc>
                  <a:txBody>
                    <a:bodyPr/>
                    <a:lstStyle/>
                    <a:p>
                      <a:pPr algn="l" fontAlgn="t"/>
                      <a:r>
                        <a:rPr lang="en-US" sz="1200" u="none" strike="noStrike">
                          <a:effectLst/>
                        </a:rPr>
                        <a:t>Peter</a:t>
                      </a:r>
                      <a:endParaRPr lang="en-US" sz="1200" b="0" i="0" u="none" strike="noStrike">
                        <a:solidFill>
                          <a:srgbClr val="000000"/>
                        </a:solidFill>
                        <a:effectLst/>
                        <a:latin typeface="Calibri" panose="020F0502020204030204" pitchFamily="34" charset="0"/>
                      </a:endParaRPr>
                    </a:p>
                  </a:txBody>
                  <a:tcPr marL="5131" marR="5131" marT="5131" marB="30788"/>
                </a:tc>
                <a:tc>
                  <a:txBody>
                    <a:bodyPr/>
                    <a:lstStyle/>
                    <a:p>
                      <a:pPr algn="l" fontAlgn="t"/>
                      <a:r>
                        <a:rPr lang="en-US" sz="1200" u="none" strike="noStrike">
                          <a:effectLst/>
                        </a:rPr>
                        <a:t>What to Expect; Q&amp;A; Labs</a:t>
                      </a:r>
                      <a:endParaRPr lang="en-US" sz="1200" b="0" i="0" u="none" strike="noStrike">
                        <a:solidFill>
                          <a:srgbClr val="000000"/>
                        </a:solidFill>
                        <a:effectLst/>
                        <a:latin typeface="Calibri" panose="020F0502020204030204" pitchFamily="34" charset="0"/>
                      </a:endParaRPr>
                    </a:p>
                  </a:txBody>
                  <a:tcPr marL="5131" marR="5131" marT="5131" marB="30788"/>
                </a:tc>
                <a:extLst>
                  <a:ext uri="{0D108BD9-81ED-4DB2-BD59-A6C34878D82A}">
                    <a16:rowId xmlns:a16="http://schemas.microsoft.com/office/drawing/2014/main" val="2842153421"/>
                  </a:ext>
                </a:extLst>
              </a:tr>
              <a:tr h="405372">
                <a:tc>
                  <a:txBody>
                    <a:bodyPr/>
                    <a:lstStyle/>
                    <a:p>
                      <a:pPr algn="r" fontAlgn="b"/>
                      <a:r>
                        <a:rPr lang="en-US" sz="1200" u="none" strike="noStrike">
                          <a:effectLst/>
                        </a:rPr>
                        <a:t>9:20</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45</a:t>
                      </a:r>
                      <a:endParaRPr lang="en-US" sz="900" b="0" i="0" u="none" strike="noStrike">
                        <a:solidFill>
                          <a:srgbClr val="000000"/>
                        </a:solidFill>
                        <a:effectLst/>
                        <a:latin typeface="Calibri" panose="020F0502020204030204" pitchFamily="34" charset="0"/>
                      </a:endParaRPr>
                    </a:p>
                  </a:txBody>
                  <a:tcPr marL="5131" marR="5131" marT="5131" marB="30788" anchor="b"/>
                </a:tc>
                <a:tc>
                  <a:txBody>
                    <a:bodyPr/>
                    <a:lstStyle/>
                    <a:p>
                      <a:pPr algn="l" fontAlgn="t"/>
                      <a:r>
                        <a:rPr lang="en-US" sz="1200" u="none" strike="noStrike">
                          <a:effectLst/>
                        </a:rPr>
                        <a:t>Mike Richter</a:t>
                      </a:r>
                      <a:br>
                        <a:rPr lang="en-US" sz="1200" u="none" strike="noStrike">
                          <a:effectLst/>
                        </a:rPr>
                      </a:br>
                      <a:r>
                        <a:rPr lang="en-US" sz="1200" u="none" strike="noStrike">
                          <a:effectLst/>
                        </a:rPr>
                        <a:t>Mark Grimes</a:t>
                      </a:r>
                      <a:endParaRPr lang="en-US" sz="1200" b="0" i="0" u="none" strike="noStrike">
                        <a:solidFill>
                          <a:srgbClr val="000000"/>
                        </a:solidFill>
                        <a:effectLst/>
                        <a:latin typeface="Calibri" panose="020F0502020204030204" pitchFamily="34" charset="0"/>
                      </a:endParaRPr>
                    </a:p>
                  </a:txBody>
                  <a:tcPr marL="5131" marR="5131" marT="5131" marB="30788"/>
                </a:tc>
                <a:tc>
                  <a:txBody>
                    <a:bodyPr/>
                    <a:lstStyle/>
                    <a:p>
                      <a:pPr algn="l" fontAlgn="t"/>
                      <a:r>
                        <a:rPr lang="en-US" sz="1200" u="none" strike="noStrike">
                          <a:effectLst/>
                          <a:hlinkClick r:id="rId7"/>
                        </a:rPr>
                        <a:t>Design Azure Resource Manager (ARM) networking (5-10%)  </a:t>
                      </a:r>
                      <a:endParaRPr lang="en-US" sz="1200" b="0" i="0" u="none" strike="noStrike">
                        <a:solidFill>
                          <a:srgbClr val="000000"/>
                        </a:solidFill>
                        <a:effectLst/>
                        <a:latin typeface="Calibri" panose="020F0502020204030204" pitchFamily="34" charset="0"/>
                      </a:endParaRPr>
                    </a:p>
                  </a:txBody>
                  <a:tcPr marL="5131" marR="5131" marT="5131" marB="30788"/>
                </a:tc>
                <a:extLst>
                  <a:ext uri="{0D108BD9-81ED-4DB2-BD59-A6C34878D82A}">
                    <a16:rowId xmlns:a16="http://schemas.microsoft.com/office/drawing/2014/main" val="3779111641"/>
                  </a:ext>
                </a:extLst>
              </a:tr>
              <a:tr h="220646">
                <a:tc>
                  <a:txBody>
                    <a:bodyPr/>
                    <a:lstStyle/>
                    <a:p>
                      <a:pPr algn="r" fontAlgn="b"/>
                      <a:r>
                        <a:rPr lang="en-US" sz="1200" u="none" strike="noStrike">
                          <a:effectLst/>
                        </a:rPr>
                        <a:t>10:05</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5131" marR="5131" marT="5131" marB="30788" anchor="b"/>
                </a:tc>
                <a:tc gridSpan="2">
                  <a:txBody>
                    <a:bodyPr/>
                    <a:lstStyle/>
                    <a:p>
                      <a:pPr algn="ctr" fontAlgn="ctr"/>
                      <a:r>
                        <a:rPr lang="en-US" sz="1200" u="none" strike="noStrike">
                          <a:effectLst/>
                        </a:rPr>
                        <a:t>Break  {No Lab Time / Confirm Open Lab Guides &amp; Env}</a:t>
                      </a:r>
                      <a:endParaRPr lang="en-US" sz="1200" b="0" i="0" u="none" strike="noStrike">
                        <a:solidFill>
                          <a:srgbClr val="000000"/>
                        </a:solidFill>
                        <a:effectLst/>
                        <a:latin typeface="Calibri" panose="020F0502020204030204" pitchFamily="34" charset="0"/>
                      </a:endParaRPr>
                    </a:p>
                  </a:txBody>
                  <a:tcPr marL="5131" marR="5131" marT="5131" marB="30788" anchor="ctr"/>
                </a:tc>
                <a:tc hMerge="1">
                  <a:txBody>
                    <a:bodyPr/>
                    <a:lstStyle/>
                    <a:p>
                      <a:endParaRPr lang="en-US"/>
                    </a:p>
                  </a:txBody>
                  <a:tcPr/>
                </a:tc>
                <a:extLst>
                  <a:ext uri="{0D108BD9-81ED-4DB2-BD59-A6C34878D82A}">
                    <a16:rowId xmlns:a16="http://schemas.microsoft.com/office/drawing/2014/main" val="1421621386"/>
                  </a:ext>
                </a:extLst>
              </a:tr>
              <a:tr h="220646">
                <a:tc>
                  <a:txBody>
                    <a:bodyPr/>
                    <a:lstStyle/>
                    <a:p>
                      <a:pPr algn="r" fontAlgn="b"/>
                      <a:r>
                        <a:rPr lang="en-US" sz="1200" u="none" strike="noStrike">
                          <a:effectLst/>
                        </a:rPr>
                        <a:t>10:20</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5131" marR="5131" marT="5131" marB="30788" anchor="b"/>
                </a:tc>
                <a:tc>
                  <a:txBody>
                    <a:bodyPr/>
                    <a:lstStyle/>
                    <a:p>
                      <a:pPr algn="l" fontAlgn="t"/>
                      <a:r>
                        <a:rPr lang="en-US" sz="1200" u="none" strike="noStrike">
                          <a:effectLst/>
                        </a:rPr>
                        <a:t>Ben Day</a:t>
                      </a:r>
                      <a:endParaRPr lang="en-US" sz="1200" b="0" i="0" u="none" strike="noStrike">
                        <a:solidFill>
                          <a:srgbClr val="000000"/>
                        </a:solidFill>
                        <a:effectLst/>
                        <a:latin typeface="Calibri" panose="020F0502020204030204" pitchFamily="34" charset="0"/>
                      </a:endParaRPr>
                    </a:p>
                  </a:txBody>
                  <a:tcPr marL="5131" marR="5131" marT="5131" marB="30788"/>
                </a:tc>
                <a:tc>
                  <a:txBody>
                    <a:bodyPr/>
                    <a:lstStyle/>
                    <a:p>
                      <a:pPr algn="l" fontAlgn="t"/>
                      <a:r>
                        <a:rPr lang="en-US" sz="1200" u="none" strike="noStrike">
                          <a:effectLst/>
                          <a:hlinkClick r:id="rId8"/>
                        </a:rPr>
                        <a:t>Design an application storage and data access strategy (5-10%)  </a:t>
                      </a:r>
                      <a:endParaRPr lang="en-US" sz="1200" b="0" i="0" u="none" strike="noStrike">
                        <a:solidFill>
                          <a:srgbClr val="000000"/>
                        </a:solidFill>
                        <a:effectLst/>
                        <a:latin typeface="Calibri" panose="020F0502020204030204" pitchFamily="34" charset="0"/>
                      </a:endParaRPr>
                    </a:p>
                  </a:txBody>
                  <a:tcPr marL="5131" marR="5131" marT="5131" marB="30788"/>
                </a:tc>
                <a:extLst>
                  <a:ext uri="{0D108BD9-81ED-4DB2-BD59-A6C34878D82A}">
                    <a16:rowId xmlns:a16="http://schemas.microsoft.com/office/drawing/2014/main" val="304937228"/>
                  </a:ext>
                </a:extLst>
              </a:tr>
              <a:tr h="405372">
                <a:tc>
                  <a:txBody>
                    <a:bodyPr/>
                    <a:lstStyle/>
                    <a:p>
                      <a:pPr algn="r" fontAlgn="b"/>
                      <a:r>
                        <a:rPr lang="en-US" sz="1200" u="none" strike="noStrike">
                          <a:effectLst/>
                        </a:rPr>
                        <a:t>11:20</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5131" marR="5131" marT="5131" marB="30788" anchor="b"/>
                </a:tc>
                <a:tc>
                  <a:txBody>
                    <a:bodyPr/>
                    <a:lstStyle/>
                    <a:p>
                      <a:pPr algn="l" fontAlgn="ctr"/>
                      <a:r>
                        <a:rPr lang="en-US" sz="1200" u="none" strike="noStrike">
                          <a:effectLst/>
                        </a:rPr>
                        <a:t>Praveen</a:t>
                      </a:r>
                      <a:br>
                        <a:rPr lang="en-US" sz="1200" u="none" strike="noStrike">
                          <a:effectLst/>
                        </a:rPr>
                      </a:br>
                      <a:r>
                        <a:rPr lang="en-US" sz="1200" u="none" strike="noStrike">
                          <a:effectLst/>
                        </a:rPr>
                        <a:t>Jim O'Neil</a:t>
                      </a:r>
                      <a:endParaRPr lang="en-US" sz="1200" b="0" i="0" u="none" strike="noStrike">
                        <a:solidFill>
                          <a:srgbClr val="000000"/>
                        </a:solidFill>
                        <a:effectLst/>
                        <a:latin typeface="Calibri" panose="020F0502020204030204" pitchFamily="34" charset="0"/>
                      </a:endParaRPr>
                    </a:p>
                  </a:txBody>
                  <a:tcPr marL="5131" marR="5131" marT="5131" marB="30788" anchor="ctr"/>
                </a:tc>
                <a:tc>
                  <a:txBody>
                    <a:bodyPr/>
                    <a:lstStyle/>
                    <a:p>
                      <a:pPr algn="l" fontAlgn="ctr"/>
                      <a:r>
                        <a:rPr lang="en-US" sz="1200" u="sng" strike="noStrike">
                          <a:effectLst/>
                          <a:hlinkClick r:id="rId9"/>
                        </a:rPr>
                        <a:t>Design advanced applications (20-25%)</a:t>
                      </a:r>
                      <a:endParaRPr lang="en-US" sz="1200" b="0" i="0" u="sng" strike="noStrike">
                        <a:solidFill>
                          <a:srgbClr val="000000"/>
                        </a:solidFill>
                        <a:effectLst/>
                        <a:latin typeface="Calibri" panose="020F0502020204030204" pitchFamily="34" charset="0"/>
                      </a:endParaRPr>
                    </a:p>
                  </a:txBody>
                  <a:tcPr marL="5131" marR="5131" marT="5131" marB="30788" anchor="ctr"/>
                </a:tc>
                <a:extLst>
                  <a:ext uri="{0D108BD9-81ED-4DB2-BD59-A6C34878D82A}">
                    <a16:rowId xmlns:a16="http://schemas.microsoft.com/office/drawing/2014/main" val="1424502712"/>
                  </a:ext>
                </a:extLst>
              </a:tr>
              <a:tr h="220646">
                <a:tc>
                  <a:txBody>
                    <a:bodyPr/>
                    <a:lstStyle/>
                    <a:p>
                      <a:pPr algn="r" fontAlgn="b"/>
                      <a:r>
                        <a:rPr lang="en-US" sz="1200" u="none" strike="noStrike">
                          <a:effectLst/>
                        </a:rPr>
                        <a:t>12:20</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5131" marR="5131" marT="5131" marB="30788" anchor="b"/>
                </a:tc>
                <a:tc gridSpan="2">
                  <a:txBody>
                    <a:bodyPr/>
                    <a:lstStyle/>
                    <a:p>
                      <a:pPr algn="ctr" fontAlgn="ctr"/>
                      <a:r>
                        <a:rPr lang="en-US" sz="1200" u="none" strike="noStrike">
                          <a:effectLst/>
                        </a:rPr>
                        <a:t>Labs / Lunch &amp; Networking</a:t>
                      </a:r>
                      <a:endParaRPr lang="en-US" sz="1200" b="0" i="0" u="none" strike="noStrike">
                        <a:solidFill>
                          <a:srgbClr val="000000"/>
                        </a:solidFill>
                        <a:effectLst/>
                        <a:latin typeface="Calibri" panose="020F0502020204030204" pitchFamily="34" charset="0"/>
                      </a:endParaRPr>
                    </a:p>
                  </a:txBody>
                  <a:tcPr marL="5131" marR="5131" marT="5131" marB="30788" anchor="ctr"/>
                </a:tc>
                <a:tc hMerge="1">
                  <a:txBody>
                    <a:bodyPr/>
                    <a:lstStyle/>
                    <a:p>
                      <a:endParaRPr lang="en-US"/>
                    </a:p>
                  </a:txBody>
                  <a:tcPr/>
                </a:tc>
                <a:extLst>
                  <a:ext uri="{0D108BD9-81ED-4DB2-BD59-A6C34878D82A}">
                    <a16:rowId xmlns:a16="http://schemas.microsoft.com/office/drawing/2014/main" val="1301057796"/>
                  </a:ext>
                </a:extLst>
              </a:tr>
              <a:tr h="220646">
                <a:tc>
                  <a:txBody>
                    <a:bodyPr/>
                    <a:lstStyle/>
                    <a:p>
                      <a:pPr algn="r" fontAlgn="b"/>
                      <a:r>
                        <a:rPr lang="en-US" sz="1200" u="none" strike="noStrike">
                          <a:effectLst/>
                        </a:rPr>
                        <a:t>1:20</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5131" marR="5131" marT="5131" marB="30788" anchor="b"/>
                </a:tc>
                <a:tc>
                  <a:txBody>
                    <a:bodyPr/>
                    <a:lstStyle/>
                    <a:p>
                      <a:pPr algn="l" fontAlgn="ctr"/>
                      <a:r>
                        <a:rPr lang="en-US" sz="1200" u="none" strike="noStrike">
                          <a:effectLst/>
                        </a:rPr>
                        <a:t>Mike Richter</a:t>
                      </a:r>
                      <a:endParaRPr lang="en-US" sz="1200" b="0" i="0" u="none" strike="noStrike">
                        <a:solidFill>
                          <a:srgbClr val="000000"/>
                        </a:solidFill>
                        <a:effectLst/>
                        <a:latin typeface="Calibri" panose="020F0502020204030204" pitchFamily="34" charset="0"/>
                      </a:endParaRPr>
                    </a:p>
                  </a:txBody>
                  <a:tcPr marL="5131" marR="5131" marT="5131" marB="30788" anchor="ctr"/>
                </a:tc>
                <a:tc>
                  <a:txBody>
                    <a:bodyPr/>
                    <a:lstStyle/>
                    <a:p>
                      <a:pPr algn="l" fontAlgn="ctr"/>
                      <a:r>
                        <a:rPr lang="en-US" sz="1200" u="sng" strike="noStrike">
                          <a:effectLst/>
                          <a:hlinkClick r:id="rId10"/>
                        </a:rPr>
                        <a:t>Architect an Azure Compute infrastructure + Containers (10-15%)</a:t>
                      </a:r>
                      <a:endParaRPr lang="en-US" sz="1200" b="0" i="0" u="sng" strike="noStrike">
                        <a:solidFill>
                          <a:srgbClr val="000000"/>
                        </a:solidFill>
                        <a:effectLst/>
                        <a:latin typeface="Calibri" panose="020F0502020204030204" pitchFamily="34" charset="0"/>
                      </a:endParaRPr>
                    </a:p>
                  </a:txBody>
                  <a:tcPr marL="5131" marR="5131" marT="5131" marB="30788" anchor="ctr"/>
                </a:tc>
                <a:extLst>
                  <a:ext uri="{0D108BD9-81ED-4DB2-BD59-A6C34878D82A}">
                    <a16:rowId xmlns:a16="http://schemas.microsoft.com/office/drawing/2014/main" val="470555330"/>
                  </a:ext>
                </a:extLst>
              </a:tr>
              <a:tr h="405372">
                <a:tc>
                  <a:txBody>
                    <a:bodyPr/>
                    <a:lstStyle/>
                    <a:p>
                      <a:pPr algn="r" fontAlgn="b"/>
                      <a:r>
                        <a:rPr lang="en-US" sz="1200" u="none" strike="noStrike">
                          <a:effectLst/>
                        </a:rPr>
                        <a:t>2:35</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5131" marR="5131" marT="5131" marB="30788" anchor="b"/>
                </a:tc>
                <a:tc>
                  <a:txBody>
                    <a:bodyPr/>
                    <a:lstStyle/>
                    <a:p>
                      <a:pPr algn="l" fontAlgn="ctr"/>
                      <a:r>
                        <a:rPr lang="en-US" sz="1200" u="none" strike="noStrike">
                          <a:effectLst/>
                        </a:rPr>
                        <a:t>Steve Porter</a:t>
                      </a:r>
                      <a:br>
                        <a:rPr lang="en-US" sz="1200" u="none" strike="noStrike">
                          <a:effectLst/>
                        </a:rPr>
                      </a:br>
                      <a:r>
                        <a:rPr lang="en-US" sz="1200" u="none" strike="noStrike">
                          <a:effectLst/>
                        </a:rPr>
                        <a:t>Bill Wilder</a:t>
                      </a:r>
                      <a:endParaRPr lang="en-US" sz="1200" b="0" i="0" u="none" strike="noStrike">
                        <a:solidFill>
                          <a:srgbClr val="000000"/>
                        </a:solidFill>
                        <a:effectLst/>
                        <a:latin typeface="Calibri" panose="020F0502020204030204" pitchFamily="34" charset="0"/>
                      </a:endParaRPr>
                    </a:p>
                  </a:txBody>
                  <a:tcPr marL="5131" marR="5131" marT="5131" marB="30788" anchor="ctr"/>
                </a:tc>
                <a:tc>
                  <a:txBody>
                    <a:bodyPr/>
                    <a:lstStyle/>
                    <a:p>
                      <a:pPr algn="l" fontAlgn="ctr"/>
                      <a:r>
                        <a:rPr lang="en-US" sz="1200" u="sng" strike="noStrike">
                          <a:effectLst/>
                          <a:hlinkClick r:id="rId11"/>
                        </a:rPr>
                        <a:t>Secure resources (20-25%)  </a:t>
                      </a:r>
                      <a:endParaRPr lang="en-US" sz="1200" b="0" i="0" u="sng" strike="noStrike">
                        <a:solidFill>
                          <a:srgbClr val="000000"/>
                        </a:solidFill>
                        <a:effectLst/>
                        <a:latin typeface="Calibri" panose="020F0502020204030204" pitchFamily="34" charset="0"/>
                      </a:endParaRPr>
                    </a:p>
                  </a:txBody>
                  <a:tcPr marL="5131" marR="5131" marT="5131" marB="30788" anchor="ctr"/>
                </a:tc>
                <a:extLst>
                  <a:ext uri="{0D108BD9-81ED-4DB2-BD59-A6C34878D82A}">
                    <a16:rowId xmlns:a16="http://schemas.microsoft.com/office/drawing/2014/main" val="3020571811"/>
                  </a:ext>
                </a:extLst>
              </a:tr>
              <a:tr h="220646">
                <a:tc>
                  <a:txBody>
                    <a:bodyPr/>
                    <a:lstStyle/>
                    <a:p>
                      <a:pPr algn="r" fontAlgn="b"/>
                      <a:r>
                        <a:rPr lang="en-US" sz="1200" u="none" strike="noStrike">
                          <a:effectLst/>
                        </a:rPr>
                        <a:t>3:50</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40</a:t>
                      </a:r>
                      <a:endParaRPr lang="en-US" sz="900" b="0" i="0" u="none" strike="noStrike">
                        <a:solidFill>
                          <a:srgbClr val="000000"/>
                        </a:solidFill>
                        <a:effectLst/>
                        <a:latin typeface="Calibri" panose="020F0502020204030204" pitchFamily="34" charset="0"/>
                      </a:endParaRPr>
                    </a:p>
                  </a:txBody>
                  <a:tcPr marL="5131" marR="5131" marT="5131" marB="30788" anchor="b"/>
                </a:tc>
                <a:tc gridSpan="2">
                  <a:txBody>
                    <a:bodyPr/>
                    <a:lstStyle/>
                    <a:p>
                      <a:pPr algn="ctr" fontAlgn="ctr"/>
                      <a:r>
                        <a:rPr lang="en-US" sz="1200" u="none" strike="noStrike">
                          <a:effectLst/>
                        </a:rPr>
                        <a:t>Hands-On Labs</a:t>
                      </a:r>
                      <a:endParaRPr lang="en-US" sz="1200" b="0" i="0" u="none" strike="noStrike">
                        <a:solidFill>
                          <a:srgbClr val="000000"/>
                        </a:solidFill>
                        <a:effectLst/>
                        <a:latin typeface="Calibri" panose="020F0502020204030204" pitchFamily="34" charset="0"/>
                      </a:endParaRPr>
                    </a:p>
                  </a:txBody>
                  <a:tcPr marL="5131" marR="5131" marT="5131" marB="30788" anchor="ctr"/>
                </a:tc>
                <a:tc hMerge="1">
                  <a:txBody>
                    <a:bodyPr/>
                    <a:lstStyle/>
                    <a:p>
                      <a:endParaRPr lang="en-US"/>
                    </a:p>
                  </a:txBody>
                  <a:tcPr/>
                </a:tc>
                <a:extLst>
                  <a:ext uri="{0D108BD9-81ED-4DB2-BD59-A6C34878D82A}">
                    <a16:rowId xmlns:a16="http://schemas.microsoft.com/office/drawing/2014/main" val="3169757173"/>
                  </a:ext>
                </a:extLst>
              </a:tr>
              <a:tr h="220646">
                <a:tc>
                  <a:txBody>
                    <a:bodyPr/>
                    <a:lstStyle/>
                    <a:p>
                      <a:pPr algn="r" fontAlgn="b"/>
                      <a:r>
                        <a:rPr lang="en-US" sz="1200" u="none" strike="noStrike">
                          <a:effectLst/>
                        </a:rPr>
                        <a:t>16:30</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5131" marR="5131" marT="5131" marB="30788" anchor="b"/>
                </a:tc>
                <a:tc gridSpan="2">
                  <a:txBody>
                    <a:bodyPr/>
                    <a:lstStyle/>
                    <a:p>
                      <a:pPr algn="ctr" fontAlgn="ctr"/>
                      <a:r>
                        <a:rPr lang="en-US" sz="1200" u="none" strike="noStrike">
                          <a:effectLst/>
                        </a:rPr>
                        <a:t>Networking and Social</a:t>
                      </a:r>
                      <a:endParaRPr lang="en-US" sz="1200" b="0" i="0" u="none" strike="noStrike">
                        <a:solidFill>
                          <a:srgbClr val="000000"/>
                        </a:solidFill>
                        <a:effectLst/>
                        <a:latin typeface="Calibri" panose="020F0502020204030204" pitchFamily="34" charset="0"/>
                      </a:endParaRPr>
                    </a:p>
                  </a:txBody>
                  <a:tcPr marL="5131" marR="5131" marT="5131" marB="30788" anchor="ctr"/>
                </a:tc>
                <a:tc hMerge="1">
                  <a:txBody>
                    <a:bodyPr/>
                    <a:lstStyle/>
                    <a:p>
                      <a:endParaRPr lang="en-US"/>
                    </a:p>
                  </a:txBody>
                  <a:tcPr/>
                </a:tc>
                <a:extLst>
                  <a:ext uri="{0D108BD9-81ED-4DB2-BD59-A6C34878D82A}">
                    <a16:rowId xmlns:a16="http://schemas.microsoft.com/office/drawing/2014/main" val="3470278136"/>
                  </a:ext>
                </a:extLst>
              </a:tr>
              <a:tr h="220646">
                <a:tc>
                  <a:txBody>
                    <a:bodyPr/>
                    <a:lstStyle/>
                    <a:p>
                      <a:pPr algn="r" fontAlgn="b"/>
                      <a:r>
                        <a:rPr lang="en-US" sz="1200" u="none" strike="noStrike">
                          <a:effectLst/>
                        </a:rPr>
                        <a:t>5:00 PM</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5131" marR="5131" marT="5131" marB="30788" anchor="b"/>
                </a:tc>
                <a:tc gridSpan="2">
                  <a:txBody>
                    <a:bodyPr/>
                    <a:lstStyle/>
                    <a:p>
                      <a:pPr algn="ctr" fontAlgn="b"/>
                      <a:r>
                        <a:rPr lang="en-US" sz="1200" u="none" strike="noStrike">
                          <a:effectLst/>
                        </a:rPr>
                        <a:t>Safe Journey Home :)</a:t>
                      </a:r>
                      <a:endParaRPr lang="en-US" sz="1200" b="1" i="0" u="none" strike="noStrike">
                        <a:solidFill>
                          <a:srgbClr val="000000"/>
                        </a:solidFill>
                        <a:effectLst/>
                        <a:latin typeface="Calibri" panose="020F0502020204030204" pitchFamily="34" charset="0"/>
                      </a:endParaRPr>
                    </a:p>
                  </a:txBody>
                  <a:tcPr marL="5131" marR="5131" marT="5131" marB="30788" anchor="b"/>
                </a:tc>
                <a:tc hMerge="1">
                  <a:txBody>
                    <a:bodyPr/>
                    <a:lstStyle/>
                    <a:p>
                      <a:endParaRPr lang="en-US"/>
                    </a:p>
                  </a:txBody>
                  <a:tcPr/>
                </a:tc>
                <a:extLst>
                  <a:ext uri="{0D108BD9-81ED-4DB2-BD59-A6C34878D82A}">
                    <a16:rowId xmlns:a16="http://schemas.microsoft.com/office/drawing/2014/main" val="2002150399"/>
                  </a:ext>
                </a:extLst>
              </a:tr>
              <a:tr h="220646">
                <a:tc gridSpan="4">
                  <a:txBody>
                    <a:bodyPr/>
                    <a:lstStyle/>
                    <a:p>
                      <a:pPr algn="ctr" fontAlgn="b"/>
                      <a:r>
                        <a:rPr lang="fr-FR" sz="1200" u="none" strike="noStrike" dirty="0">
                          <a:effectLst/>
                        </a:rPr>
                        <a:t>Content: https://github.com/dstolts/70-534         </a:t>
                      </a:r>
                      <a:r>
                        <a:rPr lang="fr-FR" sz="1200" u="none" strike="noStrike" dirty="0" err="1">
                          <a:effectLst/>
                        </a:rPr>
                        <a:t>Socialize</a:t>
                      </a:r>
                      <a:r>
                        <a:rPr lang="fr-FR" sz="1200" u="none" strike="noStrike" dirty="0">
                          <a:effectLst/>
                        </a:rPr>
                        <a:t>: #70-534 @ITProGuru</a:t>
                      </a:r>
                      <a:endParaRPr lang="fr-FR" sz="1200" b="0" i="0" u="none" strike="noStrike" dirty="0">
                        <a:solidFill>
                          <a:srgbClr val="000000"/>
                        </a:solidFill>
                        <a:effectLst/>
                        <a:latin typeface="Calibri" panose="020F0502020204030204" pitchFamily="34" charset="0"/>
                      </a:endParaRPr>
                    </a:p>
                  </a:txBody>
                  <a:tcPr marL="5131" marR="5131" marT="5131" marB="30788"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12944660"/>
                  </a:ext>
                </a:extLst>
              </a:tr>
            </a:tbl>
          </a:graphicData>
        </a:graphic>
      </p:graphicFrame>
      <p:graphicFrame>
        <p:nvGraphicFramePr>
          <p:cNvPr id="6" name="Table 5">
            <a:extLst>
              <a:ext uri="{FF2B5EF4-FFF2-40B4-BE49-F238E27FC236}">
                <a16:creationId xmlns:a16="http://schemas.microsoft.com/office/drawing/2014/main" id="{6C99DC6A-3BFE-4D2A-81DA-CA4B7222CB8D}"/>
              </a:ext>
            </a:extLst>
          </p:cNvPr>
          <p:cNvGraphicFramePr>
            <a:graphicFrameLocks noGrp="1"/>
          </p:cNvGraphicFramePr>
          <p:nvPr>
            <p:extLst>
              <p:ext uri="{D42A27DB-BD31-4B8C-83A1-F6EECF244321}">
                <p14:modId xmlns:p14="http://schemas.microsoft.com/office/powerpoint/2010/main" val="4186967693"/>
              </p:ext>
            </p:extLst>
          </p:nvPr>
        </p:nvGraphicFramePr>
        <p:xfrm>
          <a:off x="6183532" y="1063156"/>
          <a:ext cx="5620764" cy="4756452"/>
        </p:xfrm>
        <a:graphic>
          <a:graphicData uri="http://schemas.openxmlformats.org/drawingml/2006/table">
            <a:tbl>
              <a:tblPr>
                <a:tableStyleId>{5C22544A-7EE6-4342-B048-85BDC9FD1C3A}</a:tableStyleId>
              </a:tblPr>
              <a:tblGrid>
                <a:gridCol w="473066">
                  <a:extLst>
                    <a:ext uri="{9D8B030D-6E8A-4147-A177-3AD203B41FA5}">
                      <a16:colId xmlns:a16="http://schemas.microsoft.com/office/drawing/2014/main" val="2996489419"/>
                    </a:ext>
                  </a:extLst>
                </a:gridCol>
                <a:gridCol w="473066">
                  <a:extLst>
                    <a:ext uri="{9D8B030D-6E8A-4147-A177-3AD203B41FA5}">
                      <a16:colId xmlns:a16="http://schemas.microsoft.com/office/drawing/2014/main" val="1625614210"/>
                    </a:ext>
                  </a:extLst>
                </a:gridCol>
                <a:gridCol w="871436">
                  <a:extLst>
                    <a:ext uri="{9D8B030D-6E8A-4147-A177-3AD203B41FA5}">
                      <a16:colId xmlns:a16="http://schemas.microsoft.com/office/drawing/2014/main" val="102784969"/>
                    </a:ext>
                  </a:extLst>
                </a:gridCol>
                <a:gridCol w="3803196">
                  <a:extLst>
                    <a:ext uri="{9D8B030D-6E8A-4147-A177-3AD203B41FA5}">
                      <a16:colId xmlns:a16="http://schemas.microsoft.com/office/drawing/2014/main" val="1264620417"/>
                    </a:ext>
                  </a:extLst>
                </a:gridCol>
              </a:tblGrid>
              <a:tr h="275718">
                <a:tc>
                  <a:txBody>
                    <a:bodyPr/>
                    <a:lstStyle/>
                    <a:p>
                      <a:pPr algn="l" fontAlgn="b"/>
                      <a:endParaRPr lang="en-US" sz="7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endParaRPr lang="en-US" sz="1600" b="0" i="1" u="none" strike="noStrike">
                        <a:solidFill>
                          <a:srgbClr val="000000"/>
                        </a:solidFill>
                        <a:effectLst/>
                        <a:latin typeface="Calibri" panose="020F0502020204030204" pitchFamily="34" charset="0"/>
                      </a:endParaRPr>
                    </a:p>
                  </a:txBody>
                  <a:tcPr marL="5013" marR="5013" marT="5013" marB="30078" anchor="b"/>
                </a:tc>
                <a:tc gridSpan="2">
                  <a:txBody>
                    <a:bodyPr/>
                    <a:lstStyle/>
                    <a:p>
                      <a:pPr algn="ctr" fontAlgn="b"/>
                      <a:r>
                        <a:rPr lang="en-US" sz="1600" u="none" strike="noStrike">
                          <a:effectLst/>
                        </a:rPr>
                        <a:t>Day 2 Wednesday June 14th</a:t>
                      </a:r>
                      <a:endParaRPr lang="en-US" sz="1600" b="0" i="1" u="none" strike="noStrike">
                        <a:solidFill>
                          <a:srgbClr val="000000"/>
                        </a:solidFill>
                        <a:effectLst/>
                        <a:latin typeface="Calibri" panose="020F0502020204030204" pitchFamily="34" charset="0"/>
                      </a:endParaRPr>
                    </a:p>
                  </a:txBody>
                  <a:tcPr marL="5013" marR="5013" marT="5013" marB="30078" anchor="b"/>
                </a:tc>
                <a:tc hMerge="1">
                  <a:txBody>
                    <a:bodyPr/>
                    <a:lstStyle/>
                    <a:p>
                      <a:endParaRPr lang="en-US"/>
                    </a:p>
                  </a:txBody>
                  <a:tcPr/>
                </a:tc>
                <a:extLst>
                  <a:ext uri="{0D108BD9-81ED-4DB2-BD59-A6C34878D82A}">
                    <a16:rowId xmlns:a16="http://schemas.microsoft.com/office/drawing/2014/main" val="3574620525"/>
                  </a:ext>
                </a:extLst>
              </a:tr>
              <a:tr h="215562">
                <a:tc rowSpan="2">
                  <a:txBody>
                    <a:bodyPr/>
                    <a:lstStyle/>
                    <a:p>
                      <a:pPr algn="ctr" fontAlgn="ctr"/>
                      <a:r>
                        <a:rPr lang="en-US" sz="1200" u="none" strike="noStrike">
                          <a:effectLst/>
                        </a:rPr>
                        <a:t>8:30 AM</a:t>
                      </a:r>
                      <a:endParaRPr lang="en-US" sz="1200" b="0" i="0" u="none" strike="noStrike">
                        <a:solidFill>
                          <a:srgbClr val="000000"/>
                        </a:solidFill>
                        <a:effectLst/>
                        <a:latin typeface="Calibri" panose="020F0502020204030204" pitchFamily="34" charset="0"/>
                      </a:endParaRPr>
                    </a:p>
                  </a:txBody>
                  <a:tcPr marL="5013" marR="5013" marT="5013" marB="30078"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5013" marR="5013" marT="5013" marB="30078" anchor="ctr"/>
                </a:tc>
                <a:tc gridSpan="2">
                  <a:txBody>
                    <a:bodyPr/>
                    <a:lstStyle/>
                    <a:p>
                      <a:pPr algn="ctr" fontAlgn="b"/>
                      <a:r>
                        <a:rPr lang="en-US" sz="1200" u="none" strike="noStrike">
                          <a:effectLst/>
                        </a:rPr>
                        <a:t>Registration, Breakfast and Networking</a:t>
                      </a:r>
                      <a:endParaRPr lang="en-US" sz="1200" b="1" i="0" u="none" strike="noStrike">
                        <a:solidFill>
                          <a:srgbClr val="000000"/>
                        </a:solidFill>
                        <a:effectLst/>
                        <a:latin typeface="Calibri" panose="020F0502020204030204" pitchFamily="34" charset="0"/>
                      </a:endParaRPr>
                    </a:p>
                  </a:txBody>
                  <a:tcPr marL="5013" marR="5013" marT="5013" marB="30078" anchor="b"/>
                </a:tc>
                <a:tc hMerge="1">
                  <a:txBody>
                    <a:bodyPr/>
                    <a:lstStyle/>
                    <a:p>
                      <a:endParaRPr lang="en-US"/>
                    </a:p>
                  </a:txBody>
                  <a:tcPr/>
                </a:tc>
                <a:extLst>
                  <a:ext uri="{0D108BD9-81ED-4DB2-BD59-A6C34878D82A}">
                    <a16:rowId xmlns:a16="http://schemas.microsoft.com/office/drawing/2014/main" val="3151019802"/>
                  </a:ext>
                </a:extLst>
              </a:tr>
              <a:tr h="215562">
                <a:tc vMerge="1">
                  <a:txBody>
                    <a:bodyPr/>
                    <a:lstStyle/>
                    <a:p>
                      <a:endParaRPr lang="en-US"/>
                    </a:p>
                  </a:txBody>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5013" marR="5013" marT="5013" marB="30078" anchor="ctr"/>
                </a:tc>
                <a:tc gridSpan="2">
                  <a:txBody>
                    <a:bodyPr/>
                    <a:lstStyle/>
                    <a:p>
                      <a:pPr algn="ctr" fontAlgn="b"/>
                      <a:r>
                        <a:rPr lang="en-US" sz="1200" u="none" strike="noStrike">
                          <a:effectLst/>
                        </a:rPr>
                        <a:t>Presentation includes 15 min Lab and Q &amp; A</a:t>
                      </a:r>
                      <a:endParaRPr lang="en-US" sz="1200" b="1" i="0" u="none" strike="noStrike">
                        <a:solidFill>
                          <a:srgbClr val="000000"/>
                        </a:solidFill>
                        <a:effectLst/>
                        <a:latin typeface="Calibri" panose="020F0502020204030204" pitchFamily="34" charset="0"/>
                      </a:endParaRPr>
                    </a:p>
                  </a:txBody>
                  <a:tcPr marL="5013" marR="5013" marT="5013" marB="30078" anchor="b"/>
                </a:tc>
                <a:tc hMerge="1">
                  <a:txBody>
                    <a:bodyPr/>
                    <a:lstStyle/>
                    <a:p>
                      <a:endParaRPr lang="en-US"/>
                    </a:p>
                  </a:txBody>
                  <a:tcPr/>
                </a:tc>
                <a:extLst>
                  <a:ext uri="{0D108BD9-81ED-4DB2-BD59-A6C34878D82A}">
                    <a16:rowId xmlns:a16="http://schemas.microsoft.com/office/drawing/2014/main" val="3689393797"/>
                  </a:ext>
                </a:extLst>
              </a:tr>
              <a:tr h="295771">
                <a:tc>
                  <a:txBody>
                    <a:bodyPr/>
                    <a:lstStyle/>
                    <a:p>
                      <a:pPr algn="l" fontAlgn="b"/>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ctr"/>
                      <a:r>
                        <a:rPr lang="en-US" sz="800" u="none" strike="noStrike">
                          <a:effectLst/>
                        </a:rPr>
                        <a:t>Dur (Min)</a:t>
                      </a:r>
                      <a:endParaRPr lang="en-US" sz="800" b="0" i="0" u="none" strike="noStrike">
                        <a:solidFill>
                          <a:srgbClr val="000000"/>
                        </a:solidFill>
                        <a:effectLst/>
                        <a:latin typeface="Calibri" panose="020F0502020204030204" pitchFamily="34" charset="0"/>
                      </a:endParaRPr>
                    </a:p>
                  </a:txBody>
                  <a:tcPr marL="5013" marR="5013" marT="5013" marB="30078" anchor="ctr"/>
                </a:tc>
                <a:tc>
                  <a:txBody>
                    <a:bodyPr/>
                    <a:lstStyle/>
                    <a:p>
                      <a:pPr algn="ctr" fontAlgn="t"/>
                      <a:r>
                        <a:rPr lang="en-US" sz="1200" u="sng" strike="noStrike">
                          <a:effectLst/>
                        </a:rPr>
                        <a:t>Speaker</a:t>
                      </a:r>
                      <a:endParaRPr lang="en-US" sz="1200" b="1" i="0" u="sng" strike="noStrike">
                        <a:solidFill>
                          <a:srgbClr val="000000"/>
                        </a:solidFill>
                        <a:effectLst/>
                        <a:latin typeface="Calibri" panose="020F0502020204030204" pitchFamily="34" charset="0"/>
                      </a:endParaRPr>
                    </a:p>
                  </a:txBody>
                  <a:tcPr marL="5013" marR="5013" marT="5013" marB="30078"/>
                </a:tc>
                <a:tc>
                  <a:txBody>
                    <a:bodyPr/>
                    <a:lstStyle/>
                    <a:p>
                      <a:pPr algn="ctr" fontAlgn="t"/>
                      <a:r>
                        <a:rPr lang="en-US" sz="1700" u="sng" strike="noStrike">
                          <a:effectLst/>
                        </a:rPr>
                        <a:t>Winter Garden 5412</a:t>
                      </a:r>
                      <a:endParaRPr lang="en-US" sz="1700" b="1" i="0" u="sng" strike="noStrike">
                        <a:solidFill>
                          <a:srgbClr val="000000"/>
                        </a:solidFill>
                        <a:effectLst/>
                        <a:latin typeface="Calibri" panose="020F0502020204030204" pitchFamily="34" charset="0"/>
                      </a:endParaRPr>
                    </a:p>
                  </a:txBody>
                  <a:tcPr marL="5013" marR="5013" marT="5013" marB="30078"/>
                </a:tc>
                <a:extLst>
                  <a:ext uri="{0D108BD9-81ED-4DB2-BD59-A6C34878D82A}">
                    <a16:rowId xmlns:a16="http://schemas.microsoft.com/office/drawing/2014/main" val="1260831495"/>
                  </a:ext>
                </a:extLst>
              </a:tr>
              <a:tr h="215562">
                <a:tc>
                  <a:txBody>
                    <a:bodyPr/>
                    <a:lstStyle/>
                    <a:p>
                      <a:pPr algn="r" fontAlgn="b"/>
                      <a:r>
                        <a:rPr lang="en-US" sz="1200" u="none" strike="noStrike">
                          <a:effectLst/>
                        </a:rPr>
                        <a:t>9:00</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t"/>
                      <a:r>
                        <a:rPr lang="en-US" sz="1200" u="none" strike="noStrike">
                          <a:effectLst/>
                        </a:rPr>
                        <a:t>Dan Stolts</a:t>
                      </a:r>
                      <a:endParaRPr lang="en-US" sz="1200" b="0" i="0" u="none" strike="noStrike">
                        <a:solidFill>
                          <a:srgbClr val="000000"/>
                        </a:solidFill>
                        <a:effectLst/>
                        <a:latin typeface="Calibri" panose="020F0502020204030204" pitchFamily="34" charset="0"/>
                      </a:endParaRPr>
                    </a:p>
                  </a:txBody>
                  <a:tcPr marL="5013" marR="5013" marT="5013" marB="30078"/>
                </a:tc>
                <a:tc>
                  <a:txBody>
                    <a:bodyPr/>
                    <a:lstStyle/>
                    <a:p>
                      <a:pPr algn="l" fontAlgn="t"/>
                      <a:r>
                        <a:rPr lang="en-US" sz="1200" u="none" strike="noStrike">
                          <a:effectLst/>
                        </a:rPr>
                        <a:t>DevOps and Next Steps</a:t>
                      </a:r>
                      <a:endParaRPr lang="en-US" sz="1200" b="0" i="0" u="none" strike="noStrike">
                        <a:solidFill>
                          <a:srgbClr val="000000"/>
                        </a:solidFill>
                        <a:effectLst/>
                        <a:latin typeface="Calibri" panose="020F0502020204030204" pitchFamily="34" charset="0"/>
                      </a:endParaRPr>
                    </a:p>
                  </a:txBody>
                  <a:tcPr marL="5013" marR="5013" marT="5013" marB="30078"/>
                </a:tc>
                <a:extLst>
                  <a:ext uri="{0D108BD9-81ED-4DB2-BD59-A6C34878D82A}">
                    <a16:rowId xmlns:a16="http://schemas.microsoft.com/office/drawing/2014/main" val="2942706111"/>
                  </a:ext>
                </a:extLst>
              </a:tr>
              <a:tr h="396032">
                <a:tc>
                  <a:txBody>
                    <a:bodyPr/>
                    <a:lstStyle/>
                    <a:p>
                      <a:pPr algn="r" fontAlgn="b"/>
                      <a:r>
                        <a:rPr lang="en-US" sz="1200" u="none" strike="noStrike">
                          <a:effectLst/>
                        </a:rPr>
                        <a:t>9:20</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ctr"/>
                      <a:r>
                        <a:rPr lang="en-US" sz="1200" u="none" strike="noStrike">
                          <a:effectLst/>
                        </a:rPr>
                        <a:t>Dan Stolts</a:t>
                      </a:r>
                      <a:br>
                        <a:rPr lang="en-US" sz="1200" u="none" strike="noStrike">
                          <a:effectLst/>
                        </a:rPr>
                      </a:br>
                      <a:r>
                        <a:rPr lang="en-US" sz="1200" u="none" strike="noStrike">
                          <a:effectLst/>
                        </a:rPr>
                        <a:t>Ian Philpot</a:t>
                      </a:r>
                      <a:endParaRPr lang="en-US" sz="1200" b="0" i="0" u="none" strike="noStrike">
                        <a:solidFill>
                          <a:srgbClr val="000000"/>
                        </a:solidFill>
                        <a:effectLst/>
                        <a:latin typeface="Calibri" panose="020F0502020204030204" pitchFamily="34" charset="0"/>
                      </a:endParaRPr>
                    </a:p>
                  </a:txBody>
                  <a:tcPr marL="5013" marR="5013" marT="5013" marB="30078" anchor="ctr"/>
                </a:tc>
                <a:tc>
                  <a:txBody>
                    <a:bodyPr/>
                    <a:lstStyle/>
                    <a:p>
                      <a:pPr algn="l" fontAlgn="t"/>
                      <a:r>
                        <a:rPr lang="en-US" sz="1200" u="none" strike="noStrike">
                          <a:effectLst/>
                          <a:hlinkClick r:id="rId12"/>
                        </a:rPr>
                        <a:t>Design a management, monitoring, and business continuity strategy (20-25%) </a:t>
                      </a:r>
                      <a:endParaRPr lang="en-US" sz="1200" b="0" i="0" u="none" strike="noStrike">
                        <a:solidFill>
                          <a:srgbClr val="000000"/>
                        </a:solidFill>
                        <a:effectLst/>
                        <a:latin typeface="Calibri" panose="020F0502020204030204" pitchFamily="34" charset="0"/>
                      </a:endParaRPr>
                    </a:p>
                  </a:txBody>
                  <a:tcPr marL="5013" marR="5013" marT="5013" marB="30078"/>
                </a:tc>
                <a:extLst>
                  <a:ext uri="{0D108BD9-81ED-4DB2-BD59-A6C34878D82A}">
                    <a16:rowId xmlns:a16="http://schemas.microsoft.com/office/drawing/2014/main" val="2946816710"/>
                  </a:ext>
                </a:extLst>
              </a:tr>
              <a:tr h="215562">
                <a:tc>
                  <a:txBody>
                    <a:bodyPr/>
                    <a:lstStyle/>
                    <a:p>
                      <a:pPr algn="r" fontAlgn="b"/>
                      <a:r>
                        <a:rPr lang="en-US" sz="1200" u="none" strike="noStrike">
                          <a:effectLst/>
                        </a:rPr>
                        <a:t>10:35</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5013" marR="5013" marT="5013" marB="30078" anchor="b"/>
                </a:tc>
                <a:tc gridSpan="2">
                  <a:txBody>
                    <a:bodyPr/>
                    <a:lstStyle/>
                    <a:p>
                      <a:pPr algn="ctr" fontAlgn="ctr"/>
                      <a:r>
                        <a:rPr lang="en-US" sz="1200" u="none" strike="noStrike">
                          <a:effectLst/>
                        </a:rPr>
                        <a:t>Break/Labs</a:t>
                      </a:r>
                      <a:endParaRPr lang="en-US" sz="1200" b="0" i="0" u="none" strike="noStrike">
                        <a:solidFill>
                          <a:srgbClr val="000000"/>
                        </a:solidFill>
                        <a:effectLst/>
                        <a:latin typeface="Calibri" panose="020F0502020204030204" pitchFamily="34" charset="0"/>
                      </a:endParaRPr>
                    </a:p>
                  </a:txBody>
                  <a:tcPr marL="5013" marR="5013" marT="5013" marB="30078" anchor="ctr"/>
                </a:tc>
                <a:tc hMerge="1">
                  <a:txBody>
                    <a:bodyPr/>
                    <a:lstStyle/>
                    <a:p>
                      <a:endParaRPr lang="en-US"/>
                    </a:p>
                  </a:txBody>
                  <a:tcPr/>
                </a:tc>
                <a:extLst>
                  <a:ext uri="{0D108BD9-81ED-4DB2-BD59-A6C34878D82A}">
                    <a16:rowId xmlns:a16="http://schemas.microsoft.com/office/drawing/2014/main" val="1203124201"/>
                  </a:ext>
                </a:extLst>
              </a:tr>
              <a:tr h="215562">
                <a:tc>
                  <a:txBody>
                    <a:bodyPr/>
                    <a:lstStyle/>
                    <a:p>
                      <a:pPr algn="r" fontAlgn="b"/>
                      <a:r>
                        <a:rPr lang="en-US" sz="1200" u="none" strike="noStrike">
                          <a:effectLst/>
                        </a:rPr>
                        <a:t>10:50</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t"/>
                      <a:r>
                        <a:rPr lang="en-US" sz="1200" u="none" strike="noStrike">
                          <a:effectLst/>
                        </a:rPr>
                        <a:t>Jason Haley</a:t>
                      </a:r>
                      <a:endParaRPr lang="en-US" sz="1200" b="0" i="0" u="none" strike="noStrike">
                        <a:solidFill>
                          <a:srgbClr val="000000"/>
                        </a:solidFill>
                        <a:effectLst/>
                        <a:latin typeface="Calibri" panose="020F0502020204030204" pitchFamily="34" charset="0"/>
                      </a:endParaRPr>
                    </a:p>
                  </a:txBody>
                  <a:tcPr marL="5013" marR="5013" marT="5013" marB="30078"/>
                </a:tc>
                <a:tc>
                  <a:txBody>
                    <a:bodyPr/>
                    <a:lstStyle/>
                    <a:p>
                      <a:pPr algn="ctr" fontAlgn="ctr"/>
                      <a:r>
                        <a:rPr lang="en-US" sz="1200" u="none" strike="noStrike">
                          <a:effectLst/>
                          <a:hlinkClick r:id="rId13"/>
                        </a:rPr>
                        <a:t>Design Azure Web and Mobile Apps (5-10%)  </a:t>
                      </a:r>
                      <a:endParaRPr lang="en-US" sz="1200" b="0" i="0" u="none" strike="noStrike">
                        <a:solidFill>
                          <a:srgbClr val="000000"/>
                        </a:solidFill>
                        <a:effectLst/>
                        <a:latin typeface="Calibri" panose="020F0502020204030204" pitchFamily="34" charset="0"/>
                      </a:endParaRPr>
                    </a:p>
                  </a:txBody>
                  <a:tcPr marL="5013" marR="5013" marT="5013" marB="30078" anchor="ctr"/>
                </a:tc>
                <a:extLst>
                  <a:ext uri="{0D108BD9-81ED-4DB2-BD59-A6C34878D82A}">
                    <a16:rowId xmlns:a16="http://schemas.microsoft.com/office/drawing/2014/main" val="1245494334"/>
                  </a:ext>
                </a:extLst>
              </a:tr>
              <a:tr h="215562">
                <a:tc>
                  <a:txBody>
                    <a:bodyPr/>
                    <a:lstStyle/>
                    <a:p>
                      <a:pPr algn="r" fontAlgn="b"/>
                      <a:r>
                        <a:rPr lang="en-US" sz="1200" u="none" strike="noStrike">
                          <a:effectLst/>
                        </a:rPr>
                        <a:t>12:05</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5013" marR="5013" marT="5013" marB="30078" anchor="b"/>
                </a:tc>
                <a:tc gridSpan="2">
                  <a:txBody>
                    <a:bodyPr/>
                    <a:lstStyle/>
                    <a:p>
                      <a:pPr algn="ctr" fontAlgn="ctr"/>
                      <a:r>
                        <a:rPr lang="en-US" sz="1200" u="none" strike="noStrike">
                          <a:effectLst/>
                        </a:rPr>
                        <a:t>Labs / Lunch &amp; Networking</a:t>
                      </a:r>
                      <a:endParaRPr lang="en-US" sz="1200" b="0" i="0" u="none" strike="noStrike">
                        <a:solidFill>
                          <a:srgbClr val="000000"/>
                        </a:solidFill>
                        <a:effectLst/>
                        <a:latin typeface="Calibri" panose="020F0502020204030204" pitchFamily="34" charset="0"/>
                      </a:endParaRPr>
                    </a:p>
                  </a:txBody>
                  <a:tcPr marL="5013" marR="5013" marT="5013" marB="30078" anchor="ctr"/>
                </a:tc>
                <a:tc hMerge="1">
                  <a:txBody>
                    <a:bodyPr/>
                    <a:lstStyle/>
                    <a:p>
                      <a:endParaRPr lang="en-US"/>
                    </a:p>
                  </a:txBody>
                  <a:tcPr/>
                </a:tc>
                <a:extLst>
                  <a:ext uri="{0D108BD9-81ED-4DB2-BD59-A6C34878D82A}">
                    <a16:rowId xmlns:a16="http://schemas.microsoft.com/office/drawing/2014/main" val="1402057770"/>
                  </a:ext>
                </a:extLst>
              </a:tr>
              <a:tr h="215562">
                <a:tc>
                  <a:txBody>
                    <a:bodyPr/>
                    <a:lstStyle/>
                    <a:p>
                      <a:pPr algn="r" fontAlgn="b"/>
                      <a:r>
                        <a:rPr lang="en-US" sz="1200" u="none" strike="noStrike">
                          <a:effectLst/>
                        </a:rPr>
                        <a:t>13:05</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ctr"/>
                      <a:r>
                        <a:rPr lang="en-US" sz="1200" u="none" strike="noStrike">
                          <a:effectLst/>
                        </a:rPr>
                        <a:t>Michael Corkery</a:t>
                      </a:r>
                      <a:endParaRPr lang="en-US" sz="1200" b="0" i="0" u="none" strike="noStrike">
                        <a:solidFill>
                          <a:srgbClr val="000000"/>
                        </a:solidFill>
                        <a:effectLst/>
                        <a:latin typeface="Calibri" panose="020F0502020204030204" pitchFamily="34" charset="0"/>
                      </a:endParaRPr>
                    </a:p>
                  </a:txBody>
                  <a:tcPr marL="5013" marR="5013" marT="5013" marB="30078" anchor="ctr"/>
                </a:tc>
                <a:tc>
                  <a:txBody>
                    <a:bodyPr/>
                    <a:lstStyle/>
                    <a:p>
                      <a:pPr algn="l" fontAlgn="ctr"/>
                      <a:r>
                        <a:rPr lang="en-US" sz="1200" u="none" strike="noStrike">
                          <a:effectLst/>
                        </a:rPr>
                        <a:t>Exam Tips &amp; Tricks</a:t>
                      </a:r>
                      <a:endParaRPr lang="en-US" sz="1200" b="0" i="0" u="none" strike="noStrike">
                        <a:solidFill>
                          <a:srgbClr val="000000"/>
                        </a:solidFill>
                        <a:effectLst/>
                        <a:latin typeface="Calibri" panose="020F0502020204030204" pitchFamily="34" charset="0"/>
                      </a:endParaRPr>
                    </a:p>
                  </a:txBody>
                  <a:tcPr marL="5013" marR="5013" marT="5013" marB="30078" anchor="ctr"/>
                </a:tc>
                <a:extLst>
                  <a:ext uri="{0D108BD9-81ED-4DB2-BD59-A6C34878D82A}">
                    <a16:rowId xmlns:a16="http://schemas.microsoft.com/office/drawing/2014/main" val="2743057951"/>
                  </a:ext>
                </a:extLst>
              </a:tr>
              <a:tr h="215562">
                <a:tc>
                  <a:txBody>
                    <a:bodyPr/>
                    <a:lstStyle/>
                    <a:p>
                      <a:pPr algn="r" fontAlgn="b"/>
                      <a:r>
                        <a:rPr lang="en-US" sz="1200" u="none" strike="noStrike">
                          <a:effectLst/>
                        </a:rPr>
                        <a:t>13:25</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ctr"/>
                      <a:r>
                        <a:rPr lang="en-US" sz="1200" u="none" strike="noStrike">
                          <a:effectLst/>
                        </a:rPr>
                        <a:t>Audience</a:t>
                      </a:r>
                      <a:endParaRPr lang="en-US" sz="1200" b="0" i="0" u="none" strike="noStrike">
                        <a:solidFill>
                          <a:srgbClr val="000000"/>
                        </a:solidFill>
                        <a:effectLst/>
                        <a:latin typeface="Calibri" panose="020F0502020204030204" pitchFamily="34" charset="0"/>
                      </a:endParaRPr>
                    </a:p>
                  </a:txBody>
                  <a:tcPr marL="5013" marR="5013" marT="5013" marB="30078" anchor="ctr"/>
                </a:tc>
                <a:tc>
                  <a:txBody>
                    <a:bodyPr/>
                    <a:lstStyle/>
                    <a:p>
                      <a:pPr algn="l" fontAlgn="ctr"/>
                      <a:r>
                        <a:rPr lang="en-US" sz="1200" u="none" strike="noStrike">
                          <a:effectLst/>
                        </a:rPr>
                        <a:t>Feedback &amp; Tips Presentation Prep</a:t>
                      </a:r>
                      <a:endParaRPr lang="en-US" sz="1200" b="0" i="0" u="none" strike="noStrike">
                        <a:solidFill>
                          <a:srgbClr val="000000"/>
                        </a:solidFill>
                        <a:effectLst/>
                        <a:latin typeface="Calibri" panose="020F0502020204030204" pitchFamily="34" charset="0"/>
                      </a:endParaRPr>
                    </a:p>
                  </a:txBody>
                  <a:tcPr marL="5013" marR="5013" marT="5013" marB="30078" anchor="ctr"/>
                </a:tc>
                <a:extLst>
                  <a:ext uri="{0D108BD9-81ED-4DB2-BD59-A6C34878D82A}">
                    <a16:rowId xmlns:a16="http://schemas.microsoft.com/office/drawing/2014/main" val="3756159124"/>
                  </a:ext>
                </a:extLst>
              </a:tr>
              <a:tr h="215562">
                <a:tc>
                  <a:txBody>
                    <a:bodyPr/>
                    <a:lstStyle/>
                    <a:p>
                      <a:pPr algn="r" fontAlgn="b"/>
                      <a:r>
                        <a:rPr lang="en-US" sz="1200" u="none" strike="noStrike">
                          <a:effectLst/>
                        </a:rPr>
                        <a:t>13:45</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ctr"/>
                      <a:r>
                        <a:rPr lang="en-US" sz="1200" u="none" strike="noStrike">
                          <a:effectLst/>
                        </a:rPr>
                        <a:t>Audience</a:t>
                      </a:r>
                      <a:endParaRPr lang="en-US" sz="1200" b="0" i="0" u="none" strike="noStrike">
                        <a:solidFill>
                          <a:srgbClr val="000000"/>
                        </a:solidFill>
                        <a:effectLst/>
                        <a:latin typeface="Calibri" panose="020F0502020204030204" pitchFamily="34" charset="0"/>
                      </a:endParaRPr>
                    </a:p>
                  </a:txBody>
                  <a:tcPr marL="5013" marR="5013" marT="5013" marB="30078" anchor="ctr"/>
                </a:tc>
                <a:tc>
                  <a:txBody>
                    <a:bodyPr/>
                    <a:lstStyle/>
                    <a:p>
                      <a:pPr algn="l" fontAlgn="ctr"/>
                      <a:r>
                        <a:rPr lang="en-US" sz="1200" u="none" strike="noStrike">
                          <a:effectLst/>
                        </a:rPr>
                        <a:t>Presentations / Q &amp; A</a:t>
                      </a:r>
                      <a:endParaRPr lang="en-US" sz="1200" b="0" i="0" u="none" strike="noStrike">
                        <a:solidFill>
                          <a:srgbClr val="000000"/>
                        </a:solidFill>
                        <a:effectLst/>
                        <a:latin typeface="Calibri" panose="020F0502020204030204" pitchFamily="34" charset="0"/>
                      </a:endParaRPr>
                    </a:p>
                  </a:txBody>
                  <a:tcPr marL="5013" marR="5013" marT="5013" marB="30078" anchor="ctr"/>
                </a:tc>
                <a:extLst>
                  <a:ext uri="{0D108BD9-81ED-4DB2-BD59-A6C34878D82A}">
                    <a16:rowId xmlns:a16="http://schemas.microsoft.com/office/drawing/2014/main" val="376737594"/>
                  </a:ext>
                </a:extLst>
              </a:tr>
              <a:tr h="215562">
                <a:tc>
                  <a:txBody>
                    <a:bodyPr/>
                    <a:lstStyle/>
                    <a:p>
                      <a:pPr algn="r" fontAlgn="b"/>
                      <a:r>
                        <a:rPr lang="en-US" sz="1200" u="none" strike="noStrike">
                          <a:effectLst/>
                        </a:rPr>
                        <a:t>14:05</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r>
                        <a:rPr lang="en-US" sz="900" u="none" strike="noStrike">
                          <a:effectLst/>
                        </a:rPr>
                        <a:t>155</a:t>
                      </a:r>
                      <a:endParaRPr lang="en-US" sz="900" b="0" i="0" u="none" strike="noStrike">
                        <a:solidFill>
                          <a:srgbClr val="000000"/>
                        </a:solidFill>
                        <a:effectLst/>
                        <a:latin typeface="Calibri" panose="020F0502020204030204" pitchFamily="34" charset="0"/>
                      </a:endParaRPr>
                    </a:p>
                  </a:txBody>
                  <a:tcPr marL="5013" marR="5013" marT="5013" marB="30078" anchor="b"/>
                </a:tc>
                <a:tc gridSpan="2">
                  <a:txBody>
                    <a:bodyPr/>
                    <a:lstStyle/>
                    <a:p>
                      <a:pPr algn="ctr" fontAlgn="ctr"/>
                      <a:r>
                        <a:rPr lang="en-US" sz="1200" u="none" strike="noStrike">
                          <a:effectLst/>
                        </a:rPr>
                        <a:t>Hands-On Labs</a:t>
                      </a:r>
                      <a:endParaRPr lang="en-US" sz="1200" b="0" i="0" u="none" strike="noStrike">
                        <a:solidFill>
                          <a:srgbClr val="000000"/>
                        </a:solidFill>
                        <a:effectLst/>
                        <a:latin typeface="Calibri" panose="020F0502020204030204" pitchFamily="34" charset="0"/>
                      </a:endParaRPr>
                    </a:p>
                  </a:txBody>
                  <a:tcPr marL="5013" marR="5013" marT="5013" marB="30078" anchor="ctr"/>
                </a:tc>
                <a:tc hMerge="1">
                  <a:txBody>
                    <a:bodyPr/>
                    <a:lstStyle/>
                    <a:p>
                      <a:endParaRPr lang="en-US"/>
                    </a:p>
                  </a:txBody>
                  <a:tcPr/>
                </a:tc>
                <a:extLst>
                  <a:ext uri="{0D108BD9-81ED-4DB2-BD59-A6C34878D82A}">
                    <a16:rowId xmlns:a16="http://schemas.microsoft.com/office/drawing/2014/main" val="3488253763"/>
                  </a:ext>
                </a:extLst>
              </a:tr>
              <a:tr h="215562">
                <a:tc>
                  <a:txBody>
                    <a:bodyPr/>
                    <a:lstStyle/>
                    <a:p>
                      <a:pPr algn="r" fontAlgn="b"/>
                      <a:r>
                        <a:rPr lang="en-US" sz="1200" u="none" strike="noStrike">
                          <a:effectLst/>
                        </a:rPr>
                        <a:t>16:30</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5013" marR="5013" marT="5013" marB="30078" anchor="b"/>
                </a:tc>
                <a:tc gridSpan="2">
                  <a:txBody>
                    <a:bodyPr/>
                    <a:lstStyle/>
                    <a:p>
                      <a:pPr algn="ctr" fontAlgn="ctr"/>
                      <a:r>
                        <a:rPr lang="en-US" sz="1200" u="none" strike="noStrike">
                          <a:effectLst/>
                        </a:rPr>
                        <a:t>Networking and Social</a:t>
                      </a:r>
                      <a:endParaRPr lang="en-US" sz="1200" b="0" i="0" u="none" strike="noStrike">
                        <a:solidFill>
                          <a:srgbClr val="000000"/>
                        </a:solidFill>
                        <a:effectLst/>
                        <a:latin typeface="Calibri" panose="020F0502020204030204" pitchFamily="34" charset="0"/>
                      </a:endParaRPr>
                    </a:p>
                  </a:txBody>
                  <a:tcPr marL="5013" marR="5013" marT="5013" marB="30078" anchor="ctr"/>
                </a:tc>
                <a:tc hMerge="1">
                  <a:txBody>
                    <a:bodyPr/>
                    <a:lstStyle/>
                    <a:p>
                      <a:endParaRPr lang="en-US"/>
                    </a:p>
                  </a:txBody>
                  <a:tcPr/>
                </a:tc>
                <a:extLst>
                  <a:ext uri="{0D108BD9-81ED-4DB2-BD59-A6C34878D82A}">
                    <a16:rowId xmlns:a16="http://schemas.microsoft.com/office/drawing/2014/main" val="3841240783"/>
                  </a:ext>
                </a:extLst>
              </a:tr>
              <a:tr h="215562">
                <a:tc>
                  <a:txBody>
                    <a:bodyPr/>
                    <a:lstStyle/>
                    <a:p>
                      <a:pPr algn="r" fontAlgn="b"/>
                      <a:r>
                        <a:rPr lang="en-US" sz="1200" u="none" strike="noStrike">
                          <a:effectLst/>
                        </a:rPr>
                        <a:t>5:00 PM</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5013" marR="5013" marT="5013" marB="30078" anchor="b"/>
                </a:tc>
                <a:tc gridSpan="2">
                  <a:txBody>
                    <a:bodyPr/>
                    <a:lstStyle/>
                    <a:p>
                      <a:pPr algn="ctr" fontAlgn="b"/>
                      <a:r>
                        <a:rPr lang="en-US" sz="1200" u="none" strike="noStrike">
                          <a:effectLst/>
                        </a:rPr>
                        <a:t>Safe Journey Home :)</a:t>
                      </a:r>
                      <a:endParaRPr lang="en-US" sz="1200" b="1" i="0" u="none" strike="noStrike">
                        <a:solidFill>
                          <a:srgbClr val="000000"/>
                        </a:solidFill>
                        <a:effectLst/>
                        <a:latin typeface="Calibri" panose="020F0502020204030204" pitchFamily="34" charset="0"/>
                      </a:endParaRPr>
                    </a:p>
                  </a:txBody>
                  <a:tcPr marL="5013" marR="5013" marT="5013" marB="30078" anchor="b"/>
                </a:tc>
                <a:tc hMerge="1">
                  <a:txBody>
                    <a:bodyPr/>
                    <a:lstStyle/>
                    <a:p>
                      <a:endParaRPr lang="en-US"/>
                    </a:p>
                  </a:txBody>
                  <a:tcPr/>
                </a:tc>
                <a:extLst>
                  <a:ext uri="{0D108BD9-81ED-4DB2-BD59-A6C34878D82A}">
                    <a16:rowId xmlns:a16="http://schemas.microsoft.com/office/drawing/2014/main" val="1329280270"/>
                  </a:ext>
                </a:extLst>
              </a:tr>
              <a:tr h="215562">
                <a:tc gridSpan="4">
                  <a:txBody>
                    <a:bodyPr/>
                    <a:lstStyle/>
                    <a:p>
                      <a:pPr algn="ctr" fontAlgn="b"/>
                      <a:r>
                        <a:rPr lang="fr-FR" sz="1200" u="none" strike="noStrike">
                          <a:effectLst/>
                        </a:rPr>
                        <a:t>Content: https://github.com/dstolts/70-534         Socialize: #70-534 @ITProGuru</a:t>
                      </a:r>
                      <a:endParaRPr lang="fr-FR" sz="1200" b="0" i="0" u="none" strike="noStrike">
                        <a:solidFill>
                          <a:srgbClr val="000000"/>
                        </a:solidFill>
                        <a:effectLst/>
                        <a:latin typeface="Calibri" panose="020F0502020204030204" pitchFamily="34" charset="0"/>
                      </a:endParaRPr>
                    </a:p>
                  </a:txBody>
                  <a:tcPr marL="5013" marR="5013" marT="5013" marB="30078"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24277957"/>
                  </a:ext>
                </a:extLst>
              </a:tr>
              <a:tr h="145379">
                <a:tc>
                  <a:txBody>
                    <a:bodyPr/>
                    <a:lstStyle/>
                    <a:p>
                      <a:pPr algn="l" fontAlgn="b"/>
                      <a:endParaRPr lang="en-US" sz="7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b"/>
                      <a:endParaRPr lang="en-US" sz="700" b="0" i="0" u="none" strike="noStrike">
                        <a:solidFill>
                          <a:srgbClr val="000000"/>
                        </a:solidFill>
                        <a:effectLst/>
                        <a:latin typeface="Calibri" panose="020F0502020204030204" pitchFamily="34" charset="0"/>
                      </a:endParaRPr>
                    </a:p>
                  </a:txBody>
                  <a:tcPr marL="5013" marR="5013" marT="5013" marB="30078" anchor="b"/>
                </a:tc>
                <a:tc rowSpan="4" gridSpan="2">
                  <a:txBody>
                    <a:bodyPr/>
                    <a:lstStyle/>
                    <a:p>
                      <a:pPr algn="ctr" fontAlgn="ctr"/>
                      <a:r>
                        <a:rPr lang="en-US" sz="1100" u="none" strike="noStrike">
                          <a:effectLst/>
                        </a:rPr>
                        <a:t>Evaluation Link: Please text MICROSOFT AZURE to 878787 to take part in a brief survey.  </a:t>
                      </a:r>
                      <a:br>
                        <a:rPr lang="en-US" sz="1100" u="none" strike="noStrike">
                          <a:effectLst/>
                        </a:rPr>
                      </a:br>
                      <a:r>
                        <a:rPr lang="en-US" sz="1100" u="none" strike="noStrike">
                          <a:effectLst/>
                        </a:rPr>
                        <a:t>Survey Link:  http://t.validar.com/1/VBV7Q  </a:t>
                      </a:r>
                      <a:endParaRPr lang="en-US" sz="1100" b="0" i="0" u="none" strike="noStrike">
                        <a:solidFill>
                          <a:srgbClr val="000000"/>
                        </a:solidFill>
                        <a:effectLst/>
                        <a:latin typeface="Calibri" panose="020F0502020204030204" pitchFamily="34" charset="0"/>
                      </a:endParaRPr>
                    </a:p>
                  </a:txBody>
                  <a:tcPr marL="5013" marR="5013" marT="5013" marB="30078" anchor="ctr"/>
                </a:tc>
                <a:tc rowSpan="4" hMerge="1">
                  <a:txBody>
                    <a:bodyPr/>
                    <a:lstStyle/>
                    <a:p>
                      <a:endParaRPr lang="en-US"/>
                    </a:p>
                  </a:txBody>
                  <a:tcPr/>
                </a:tc>
                <a:extLst>
                  <a:ext uri="{0D108BD9-81ED-4DB2-BD59-A6C34878D82A}">
                    <a16:rowId xmlns:a16="http://schemas.microsoft.com/office/drawing/2014/main" val="4142847617"/>
                  </a:ext>
                </a:extLst>
              </a:tr>
              <a:tr h="145379">
                <a:tc>
                  <a:txBody>
                    <a:bodyPr/>
                    <a:lstStyle/>
                    <a:p>
                      <a:pPr algn="l" fontAlgn="b"/>
                      <a:endParaRPr lang="en-US" sz="7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b"/>
                      <a:endParaRPr lang="en-US" sz="700" b="0" i="0" u="none" strike="noStrike">
                        <a:solidFill>
                          <a:srgbClr val="000000"/>
                        </a:solidFill>
                        <a:effectLst/>
                        <a:latin typeface="Calibri" panose="020F0502020204030204" pitchFamily="34" charset="0"/>
                      </a:endParaRPr>
                    </a:p>
                  </a:txBody>
                  <a:tcPr marL="5013" marR="5013" marT="5013" marB="30078" anchor="b"/>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511700797"/>
                  </a:ext>
                </a:extLst>
              </a:tr>
              <a:tr h="145379">
                <a:tc>
                  <a:txBody>
                    <a:bodyPr/>
                    <a:lstStyle/>
                    <a:p>
                      <a:pPr algn="l" fontAlgn="b"/>
                      <a:endParaRPr lang="en-US" sz="7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b"/>
                      <a:endParaRPr lang="en-US" sz="700" b="0" i="0" u="none" strike="noStrike">
                        <a:solidFill>
                          <a:srgbClr val="000000"/>
                        </a:solidFill>
                        <a:effectLst/>
                        <a:latin typeface="Calibri" panose="020F0502020204030204" pitchFamily="34" charset="0"/>
                      </a:endParaRPr>
                    </a:p>
                  </a:txBody>
                  <a:tcPr marL="5013" marR="5013" marT="5013" marB="30078" anchor="b"/>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77017595"/>
                  </a:ext>
                </a:extLst>
              </a:tr>
              <a:tr h="145379">
                <a:tc>
                  <a:txBody>
                    <a:bodyPr/>
                    <a:lstStyle/>
                    <a:p>
                      <a:pPr algn="l" fontAlgn="b"/>
                      <a:endParaRPr lang="en-US" sz="7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b"/>
                      <a:endParaRPr lang="en-US" sz="700" b="0" i="0" u="none" strike="noStrike" dirty="0">
                        <a:solidFill>
                          <a:srgbClr val="000000"/>
                        </a:solidFill>
                        <a:effectLst/>
                        <a:latin typeface="Calibri" panose="020F0502020204030204" pitchFamily="34" charset="0"/>
                      </a:endParaRPr>
                    </a:p>
                  </a:txBody>
                  <a:tcPr marL="5013" marR="5013" marT="5013" marB="30078" anchor="b"/>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800331754"/>
                  </a:ext>
                </a:extLst>
              </a:tr>
            </a:tbl>
          </a:graphicData>
        </a:graphic>
      </p:graphicFrame>
    </p:spTree>
    <p:extLst>
      <p:ext uri="{BB962C8B-B14F-4D97-AF65-F5344CB8AC3E}">
        <p14:creationId xmlns:p14="http://schemas.microsoft.com/office/powerpoint/2010/main" val="947618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704"/>
            <a:ext cx="12358254" cy="6857990"/>
          </a:xfrm>
          <a:prstGeom prst="rect">
            <a:avLst/>
          </a:prstGeom>
        </p:spPr>
      </p:pic>
      <p:sp>
        <p:nvSpPr>
          <p:cNvPr id="12" name="Flowchart: Document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24128" y="365125"/>
            <a:ext cx="2657272" cy="2232160"/>
          </a:xfrm>
        </p:spPr>
        <p:txBody>
          <a:bodyPr vert="horz" lIns="91440" tIns="45720" rIns="91440" bIns="45720" rtlCol="0" anchor="ctr">
            <a:normAutofit/>
          </a:bodyPr>
          <a:lstStyle/>
          <a:p>
            <a:r>
              <a:rPr lang="en-US" sz="4000" dirty="0">
                <a:solidFill>
                  <a:srgbClr val="FFFFFF"/>
                </a:solidFill>
              </a:rPr>
              <a:t>Welcome to New York</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1015663"/>
          </a:xfrm>
          <a:prstGeom prst="rect">
            <a:avLst/>
          </a:prstGeom>
        </p:spPr>
        <p:txBody>
          <a:bodyPr wrap="square">
            <a:spAutoFit/>
          </a:bodyPr>
          <a:lstStyle/>
          <a:p>
            <a:r>
              <a:rPr lang="en-US" sz="3600" dirty="0">
                <a:solidFill>
                  <a:schemeClr val="bg1"/>
                </a:solidFill>
              </a:rPr>
              <a:t>Azure Certification Jump Start</a:t>
            </a:r>
            <a:br>
              <a:rPr lang="en-US" sz="3600" dirty="0">
                <a:solidFill>
                  <a:schemeClr val="bg1"/>
                </a:solidFill>
              </a:rPr>
            </a:br>
            <a:r>
              <a:rPr lang="en-US" sz="2400" dirty="0">
                <a:solidFill>
                  <a:schemeClr val="bg1"/>
                </a:solidFill>
              </a:rPr>
              <a:t>70-534 Architecting Microsoft Azure Solutions</a:t>
            </a:r>
            <a:endParaRPr lang="en-US" sz="4000" dirty="0">
              <a:solidFill>
                <a:schemeClr val="bg1"/>
              </a:solidFill>
            </a:endParaRPr>
          </a:p>
        </p:txBody>
      </p:sp>
      <p:graphicFrame>
        <p:nvGraphicFramePr>
          <p:cNvPr id="9" name="Table 8">
            <a:extLst>
              <a:ext uri="{FF2B5EF4-FFF2-40B4-BE49-F238E27FC236}">
                <a16:creationId xmlns:a16="http://schemas.microsoft.com/office/drawing/2014/main" id="{29DCAAFD-A2E4-47A0-96E6-AE5BFAF88CB0}"/>
              </a:ext>
            </a:extLst>
          </p:cNvPr>
          <p:cNvGraphicFramePr>
            <a:graphicFrameLocks noGrp="1"/>
          </p:cNvGraphicFramePr>
          <p:nvPr>
            <p:extLst>
              <p:ext uri="{D42A27DB-BD31-4B8C-83A1-F6EECF244321}">
                <p14:modId xmlns:p14="http://schemas.microsoft.com/office/powerpoint/2010/main" val="3375888846"/>
              </p:ext>
            </p:extLst>
          </p:nvPr>
        </p:nvGraphicFramePr>
        <p:xfrm>
          <a:off x="6241473" y="1523282"/>
          <a:ext cx="5784271" cy="1905718"/>
        </p:xfrm>
        <a:graphic>
          <a:graphicData uri="http://schemas.openxmlformats.org/drawingml/2006/table">
            <a:tbl>
              <a:tblPr>
                <a:tableStyleId>{5C22544A-7EE6-4342-B048-85BDC9FD1C3A}</a:tableStyleId>
              </a:tblPr>
              <a:tblGrid>
                <a:gridCol w="532853">
                  <a:extLst>
                    <a:ext uri="{9D8B030D-6E8A-4147-A177-3AD203B41FA5}">
                      <a16:colId xmlns:a16="http://schemas.microsoft.com/office/drawing/2014/main" val="2287362348"/>
                    </a:ext>
                  </a:extLst>
                </a:gridCol>
                <a:gridCol w="532853">
                  <a:extLst>
                    <a:ext uri="{9D8B030D-6E8A-4147-A177-3AD203B41FA5}">
                      <a16:colId xmlns:a16="http://schemas.microsoft.com/office/drawing/2014/main" val="2108160200"/>
                    </a:ext>
                  </a:extLst>
                </a:gridCol>
                <a:gridCol w="1339147">
                  <a:extLst>
                    <a:ext uri="{9D8B030D-6E8A-4147-A177-3AD203B41FA5}">
                      <a16:colId xmlns:a16="http://schemas.microsoft.com/office/drawing/2014/main" val="3052422843"/>
                    </a:ext>
                  </a:extLst>
                </a:gridCol>
                <a:gridCol w="3379418">
                  <a:extLst>
                    <a:ext uri="{9D8B030D-6E8A-4147-A177-3AD203B41FA5}">
                      <a16:colId xmlns:a16="http://schemas.microsoft.com/office/drawing/2014/main" val="2930163018"/>
                    </a:ext>
                  </a:extLst>
                </a:gridCol>
              </a:tblGrid>
              <a:tr h="196896">
                <a:tc rowSpan="2">
                  <a:txBody>
                    <a:bodyPr/>
                    <a:lstStyle/>
                    <a:p>
                      <a:pPr algn="ctr" fontAlgn="ctr"/>
                      <a:r>
                        <a:rPr lang="en-US" sz="1200" u="none" strike="noStrike">
                          <a:effectLst/>
                        </a:rPr>
                        <a:t>8:30 AM</a:t>
                      </a:r>
                      <a:endParaRPr lang="en-US" sz="12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a:effectLst/>
                        </a:rPr>
                        <a:t>Registration, Breakfast and Networking</a:t>
                      </a:r>
                      <a:endParaRPr lang="en-US" sz="1200" b="1" i="0" u="none" strike="noStrike">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2217920747"/>
                  </a:ext>
                </a:extLst>
              </a:tr>
              <a:tr h="251819">
                <a:tc vMerge="1">
                  <a:txBody>
                    <a:bodyPr/>
                    <a:lstStyle/>
                    <a:p>
                      <a:endParaRPr lang="en-US"/>
                    </a:p>
                  </a:txBody>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dirty="0">
                          <a:effectLst/>
                        </a:rPr>
                        <a:t>Presentation followed by 15 min Lab and Q &amp; A</a:t>
                      </a:r>
                      <a:endParaRPr lang="en-US" sz="1200" b="1" i="0" u="none" strike="noStrike" dirty="0">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1618880613"/>
                  </a:ext>
                </a:extLst>
              </a:tr>
              <a:tr h="273113">
                <a:tc>
                  <a:txBody>
                    <a:bodyPr/>
                    <a:lstStyle/>
                    <a:p>
                      <a:pPr algn="l" fontAlgn="b"/>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ctr"/>
                      <a:r>
                        <a:rPr lang="en-US" sz="1000" u="none" strike="noStrike">
                          <a:effectLst/>
                        </a:rPr>
                        <a:t>Dur (Min)</a:t>
                      </a:r>
                      <a:endParaRPr lang="en-US" sz="1000" b="0" i="0" u="none" strike="noStrike">
                        <a:solidFill>
                          <a:srgbClr val="000000"/>
                        </a:solidFill>
                        <a:effectLst/>
                        <a:latin typeface="Calibri" panose="020F0502020204030204" pitchFamily="34" charset="0"/>
                      </a:endParaRPr>
                    </a:p>
                  </a:txBody>
                  <a:tcPr marL="7620" marR="7620" marT="7620" anchor="ctr"/>
                </a:tc>
                <a:tc>
                  <a:txBody>
                    <a:bodyPr/>
                    <a:lstStyle/>
                    <a:p>
                      <a:pPr algn="ctr" fontAlgn="t"/>
                      <a:r>
                        <a:rPr lang="en-US" sz="1200" u="sng" strike="noStrike">
                          <a:effectLst/>
                        </a:rPr>
                        <a:t>Speaker</a:t>
                      </a:r>
                      <a:endParaRPr lang="en-US" sz="1200" b="1" i="0" u="sng" strike="noStrike">
                        <a:solidFill>
                          <a:srgbClr val="000000"/>
                        </a:solidFill>
                        <a:effectLst/>
                        <a:latin typeface="Calibri" panose="020F0502020204030204" pitchFamily="34" charset="0"/>
                      </a:endParaRPr>
                    </a:p>
                  </a:txBody>
                  <a:tcPr marL="7620" marR="7620" marT="7620"/>
                </a:tc>
                <a:tc>
                  <a:txBody>
                    <a:bodyPr/>
                    <a:lstStyle/>
                    <a:p>
                      <a:pPr algn="ctr" fontAlgn="t"/>
                      <a:endParaRPr lang="en-US" sz="1800" b="1" i="0" u="sng" strike="noStrike">
                        <a:solidFill>
                          <a:srgbClr val="FF0000"/>
                        </a:solidFill>
                        <a:effectLst/>
                        <a:latin typeface="Calibri" panose="020F0502020204030204" pitchFamily="34" charset="0"/>
                      </a:endParaRPr>
                    </a:p>
                  </a:txBody>
                  <a:tcPr marL="7620" marR="7620" marT="7620"/>
                </a:tc>
                <a:extLst>
                  <a:ext uri="{0D108BD9-81ED-4DB2-BD59-A6C34878D82A}">
                    <a16:rowId xmlns:a16="http://schemas.microsoft.com/office/drawing/2014/main" val="2716402961"/>
                  </a:ext>
                </a:extLst>
              </a:tr>
              <a:tr h="366572">
                <a:tc>
                  <a:txBody>
                    <a:bodyPr/>
                    <a:lstStyle/>
                    <a:p>
                      <a:pPr algn="r" fontAlgn="b"/>
                      <a:r>
                        <a:rPr lang="en-US" sz="1200" u="none" strike="noStrike" dirty="0">
                          <a:effectLst/>
                        </a:rPr>
                        <a:t>8:50</a:t>
                      </a:r>
                      <a:endParaRPr lang="en-US" sz="1200" b="0" i="0" u="none" strike="noStrike" dirty="0">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10</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Laura Clayton McDonnell</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t"/>
                      <a:r>
                        <a:rPr lang="en-US" sz="1200" u="none" strike="noStrike">
                          <a:effectLst/>
                        </a:rPr>
                        <a:t>Executive Welcome</a:t>
                      </a:r>
                      <a:endParaRPr lang="en-US" sz="1200" b="0" i="0" u="none" strike="noStrike">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2755280315"/>
                  </a:ext>
                </a:extLst>
              </a:tr>
              <a:tr h="251819">
                <a:tc>
                  <a:txBody>
                    <a:bodyPr/>
                    <a:lstStyle/>
                    <a:p>
                      <a:pPr algn="r" fontAlgn="b"/>
                      <a:r>
                        <a:rPr lang="en-US" sz="1200" u="none" strike="noStrike" dirty="0">
                          <a:effectLst/>
                        </a:rPr>
                        <a:t>9:00</a:t>
                      </a:r>
                      <a:endParaRPr lang="en-US" sz="1200" b="0" i="0" u="none" strike="noStrike" dirty="0">
                        <a:solidFill>
                          <a:srgbClr val="000000"/>
                        </a:solidFill>
                        <a:effectLst/>
                        <a:latin typeface="Calibri" panose="020F0502020204030204" pitchFamily="34" charset="0"/>
                      </a:endParaRPr>
                    </a:p>
                  </a:txBody>
                  <a:tcPr marL="7620" marR="7620" marT="7620" anchor="b"/>
                </a:tc>
                <a:tc>
                  <a:txBody>
                    <a:bodyPr/>
                    <a:lstStyle/>
                    <a:p>
                      <a:pPr algn="ctr" fontAlgn="b"/>
                      <a:r>
                        <a:rPr lang="en-US" sz="1050" b="0" i="0" u="none" strike="noStrike" dirty="0">
                          <a:solidFill>
                            <a:srgbClr val="000000"/>
                          </a:solidFill>
                          <a:effectLst/>
                          <a:latin typeface="Calibri" panose="020F0502020204030204" pitchFamily="34" charset="0"/>
                        </a:rPr>
                        <a:t>20</a:t>
                      </a:r>
                    </a:p>
                  </a:txBody>
                  <a:tcPr marL="7620" marR="7620" marT="7620" anchor="b"/>
                </a:tc>
                <a:tc>
                  <a:txBody>
                    <a:bodyPr/>
                    <a:lstStyle/>
                    <a:p>
                      <a:pPr algn="l" fontAlgn="t"/>
                      <a:r>
                        <a:rPr lang="en-US" sz="1200" b="0" i="0" u="none" strike="noStrike" dirty="0">
                          <a:solidFill>
                            <a:srgbClr val="000000"/>
                          </a:solidFill>
                          <a:effectLst/>
                          <a:latin typeface="Calibri" panose="020F0502020204030204" pitchFamily="34" charset="0"/>
                        </a:rPr>
                        <a:t>Peter</a:t>
                      </a:r>
                    </a:p>
                  </a:txBody>
                  <a:tcPr marL="7620" marR="7620" marT="7620"/>
                </a:tc>
                <a:tc>
                  <a:txBody>
                    <a:bodyPr/>
                    <a:lstStyle/>
                    <a:p>
                      <a:pPr algn="l" fontAlgn="t"/>
                      <a:r>
                        <a:rPr lang="en-US" sz="1200" u="none" strike="noStrike" dirty="0">
                          <a:effectLst/>
                        </a:rPr>
                        <a:t>What to Expect; Q&amp;A; Labs</a:t>
                      </a:r>
                      <a:endParaRPr lang="en-US" sz="1200" b="0" i="0" u="none" strike="noStrike" dirty="0">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3911597115"/>
                  </a:ext>
                </a:extLst>
              </a:tr>
              <a:tr h="366572">
                <a:tc>
                  <a:txBody>
                    <a:bodyPr/>
                    <a:lstStyle/>
                    <a:p>
                      <a:pPr algn="r" fontAlgn="b"/>
                      <a:r>
                        <a:rPr lang="en-US" sz="1200" u="none" strike="noStrike">
                          <a:effectLst/>
                        </a:rPr>
                        <a:t>9:20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45</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Ben Day </a:t>
                      </a:r>
                      <a:br>
                        <a:rPr lang="en-US" sz="1200" u="none" strike="noStrike">
                          <a:effectLst/>
                        </a:rPr>
                      </a:br>
                      <a:r>
                        <a:rPr lang="en-US" sz="1200" u="none" strike="noStrike">
                          <a:effectLst/>
                        </a:rPr>
                        <a:t>Dan Stolts</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ctr"/>
                      <a:r>
                        <a:rPr lang="en-US" sz="1200" u="none" strike="noStrike" dirty="0">
                          <a:effectLst/>
                          <a:hlinkClick r:id="rId4"/>
                        </a:rPr>
                        <a:t>Design an application storage and data access strategy (5-10%)  </a:t>
                      </a:r>
                      <a:endParaRPr lang="en-US" sz="1200" b="0" i="0" u="none" strike="noStrike" dirty="0">
                        <a:solidFill>
                          <a:srgbClr val="000000"/>
                        </a:solidFill>
                        <a:effectLst/>
                        <a:latin typeface="Calibri" panose="020F0502020204030204" pitchFamily="34" charset="0"/>
                      </a:endParaRPr>
                    </a:p>
                  </a:txBody>
                  <a:tcPr marL="7620" marR="7620" marT="7620" anchor="ctr"/>
                </a:tc>
                <a:extLst>
                  <a:ext uri="{0D108BD9-81ED-4DB2-BD59-A6C34878D82A}">
                    <a16:rowId xmlns:a16="http://schemas.microsoft.com/office/drawing/2014/main" val="247080327"/>
                  </a:ext>
                </a:extLst>
              </a:tr>
            </a:tbl>
          </a:graphicData>
        </a:graphic>
      </p:graphicFrame>
      <p:sp>
        <p:nvSpPr>
          <p:cNvPr id="3" name="TextBox 2">
            <a:extLst>
              <a:ext uri="{FF2B5EF4-FFF2-40B4-BE49-F238E27FC236}">
                <a16:creationId xmlns:a16="http://schemas.microsoft.com/office/drawing/2014/main" id="{4181D786-F41B-4C95-88DD-726F73821671}"/>
              </a:ext>
            </a:extLst>
          </p:cNvPr>
          <p:cNvSpPr txBox="1"/>
          <p:nvPr/>
        </p:nvSpPr>
        <p:spPr>
          <a:xfrm>
            <a:off x="5833950" y="5563645"/>
            <a:ext cx="6191794" cy="1077218"/>
          </a:xfrm>
          <a:prstGeom prst="rect">
            <a:avLst/>
          </a:prstGeom>
          <a:noFill/>
        </p:spPr>
        <p:txBody>
          <a:bodyPr wrap="square" rtlCol="0">
            <a:spAutoFit/>
          </a:bodyPr>
          <a:lstStyle/>
          <a:p>
            <a:pPr algn="r"/>
            <a:r>
              <a:rPr lang="en-US" sz="3200" dirty="0">
                <a:solidFill>
                  <a:schemeClr val="bg1"/>
                </a:solidFill>
              </a:rPr>
              <a:t>Content Location:</a:t>
            </a:r>
          </a:p>
          <a:p>
            <a:pPr algn="r"/>
            <a:r>
              <a:rPr lang="en-US" sz="3200" dirty="0">
                <a:solidFill>
                  <a:schemeClr val="bg1"/>
                </a:solidFill>
              </a:rPr>
              <a:t>https://github.com/dstolts/70-534</a:t>
            </a:r>
          </a:p>
        </p:txBody>
      </p:sp>
    </p:spTree>
    <p:extLst>
      <p:ext uri="{BB962C8B-B14F-4D97-AF65-F5344CB8AC3E}">
        <p14:creationId xmlns:p14="http://schemas.microsoft.com/office/powerpoint/2010/main" val="630945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27623-0922-4B78-9EB5-36F863D0396E}"/>
              </a:ext>
            </a:extLst>
          </p:cNvPr>
          <p:cNvSpPr>
            <a:spLocks noGrp="1"/>
          </p:cNvSpPr>
          <p:nvPr>
            <p:ph type="body" sz="quarter" idx="12"/>
          </p:nvPr>
        </p:nvSpPr>
        <p:spPr/>
        <p:txBody>
          <a:bodyPr/>
          <a:lstStyle/>
          <a:p>
            <a:r>
              <a:rPr lang="en-US" dirty="0"/>
              <a:t>Please Welcome </a:t>
            </a:r>
          </a:p>
          <a:p>
            <a:r>
              <a:rPr lang="en-US" dirty="0"/>
              <a:t>Laura Clayton McDonnell</a:t>
            </a:r>
          </a:p>
        </p:txBody>
      </p:sp>
      <p:sp>
        <p:nvSpPr>
          <p:cNvPr id="2" name="Title 1">
            <a:extLst>
              <a:ext uri="{FF2B5EF4-FFF2-40B4-BE49-F238E27FC236}">
                <a16:creationId xmlns:a16="http://schemas.microsoft.com/office/drawing/2014/main" id="{766CA6F0-C629-4FF2-A98F-6E89863942F5}"/>
              </a:ext>
            </a:extLst>
          </p:cNvPr>
          <p:cNvSpPr>
            <a:spLocks noGrp="1"/>
          </p:cNvSpPr>
          <p:nvPr>
            <p:ph type="title"/>
          </p:nvPr>
        </p:nvSpPr>
        <p:spPr/>
        <p:txBody>
          <a:bodyPr/>
          <a:lstStyle/>
          <a:p>
            <a:r>
              <a:rPr lang="en-US" dirty="0"/>
              <a:t>Executive Welcome!</a:t>
            </a:r>
          </a:p>
        </p:txBody>
      </p:sp>
    </p:spTree>
    <p:extLst>
      <p:ext uri="{BB962C8B-B14F-4D97-AF65-F5344CB8AC3E}">
        <p14:creationId xmlns:p14="http://schemas.microsoft.com/office/powerpoint/2010/main" val="189656044"/>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704"/>
            <a:ext cx="12358254" cy="6857990"/>
          </a:xfrm>
          <a:prstGeom prst="rect">
            <a:avLst/>
          </a:prstGeom>
        </p:spPr>
      </p:pic>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24128" y="365125"/>
            <a:ext cx="2657272" cy="2232160"/>
          </a:xfrm>
        </p:spPr>
        <p:txBody>
          <a:bodyPr vert="horz" lIns="91440" tIns="45720" rIns="91440" bIns="45720" rtlCol="0" anchor="ctr">
            <a:normAutofit/>
          </a:bodyPr>
          <a:lstStyle/>
          <a:p>
            <a:r>
              <a:rPr lang="en-US" sz="4000" dirty="0">
                <a:solidFill>
                  <a:srgbClr val="FFFFFF"/>
                </a:solidFill>
              </a:rPr>
              <a:t>Welcome to New York</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1015663"/>
          </a:xfrm>
          <a:prstGeom prst="rect">
            <a:avLst/>
          </a:prstGeom>
        </p:spPr>
        <p:txBody>
          <a:bodyPr wrap="square">
            <a:spAutoFit/>
          </a:bodyPr>
          <a:lstStyle/>
          <a:p>
            <a:r>
              <a:rPr lang="en-US" sz="3600" dirty="0">
                <a:solidFill>
                  <a:schemeClr val="bg1"/>
                </a:solidFill>
              </a:rPr>
              <a:t>Azure Certification Jump Start</a:t>
            </a:r>
            <a:br>
              <a:rPr lang="en-US" sz="3600" dirty="0">
                <a:solidFill>
                  <a:schemeClr val="bg1"/>
                </a:solidFill>
              </a:rPr>
            </a:br>
            <a:r>
              <a:rPr lang="en-US" sz="2400" dirty="0">
                <a:solidFill>
                  <a:schemeClr val="bg1"/>
                </a:solidFill>
              </a:rPr>
              <a:t>70-534 Architecting Microsoft Azure Solutions</a:t>
            </a:r>
            <a:endParaRPr lang="en-US" sz="4000" dirty="0">
              <a:solidFill>
                <a:schemeClr val="bg1"/>
              </a:solidFill>
            </a:endParaRPr>
          </a:p>
        </p:txBody>
      </p:sp>
      <p:graphicFrame>
        <p:nvGraphicFramePr>
          <p:cNvPr id="9" name="Table 8">
            <a:extLst>
              <a:ext uri="{FF2B5EF4-FFF2-40B4-BE49-F238E27FC236}">
                <a16:creationId xmlns:a16="http://schemas.microsoft.com/office/drawing/2014/main" id="{29DCAAFD-A2E4-47A0-96E6-AE5BFAF88CB0}"/>
              </a:ext>
            </a:extLst>
          </p:cNvPr>
          <p:cNvGraphicFramePr>
            <a:graphicFrameLocks noGrp="1"/>
          </p:cNvGraphicFramePr>
          <p:nvPr>
            <p:extLst>
              <p:ext uri="{D42A27DB-BD31-4B8C-83A1-F6EECF244321}">
                <p14:modId xmlns:p14="http://schemas.microsoft.com/office/powerpoint/2010/main" val="2607360571"/>
              </p:ext>
            </p:extLst>
          </p:nvPr>
        </p:nvGraphicFramePr>
        <p:xfrm>
          <a:off x="6241473" y="1523282"/>
          <a:ext cx="5784271" cy="1905718"/>
        </p:xfrm>
        <a:graphic>
          <a:graphicData uri="http://schemas.openxmlformats.org/drawingml/2006/table">
            <a:tbl>
              <a:tblPr>
                <a:tableStyleId>{5C22544A-7EE6-4342-B048-85BDC9FD1C3A}</a:tableStyleId>
              </a:tblPr>
              <a:tblGrid>
                <a:gridCol w="532853">
                  <a:extLst>
                    <a:ext uri="{9D8B030D-6E8A-4147-A177-3AD203B41FA5}">
                      <a16:colId xmlns:a16="http://schemas.microsoft.com/office/drawing/2014/main" val="2287362348"/>
                    </a:ext>
                  </a:extLst>
                </a:gridCol>
                <a:gridCol w="532853">
                  <a:extLst>
                    <a:ext uri="{9D8B030D-6E8A-4147-A177-3AD203B41FA5}">
                      <a16:colId xmlns:a16="http://schemas.microsoft.com/office/drawing/2014/main" val="2108160200"/>
                    </a:ext>
                  </a:extLst>
                </a:gridCol>
                <a:gridCol w="1339147">
                  <a:extLst>
                    <a:ext uri="{9D8B030D-6E8A-4147-A177-3AD203B41FA5}">
                      <a16:colId xmlns:a16="http://schemas.microsoft.com/office/drawing/2014/main" val="3052422843"/>
                    </a:ext>
                  </a:extLst>
                </a:gridCol>
                <a:gridCol w="3379418">
                  <a:extLst>
                    <a:ext uri="{9D8B030D-6E8A-4147-A177-3AD203B41FA5}">
                      <a16:colId xmlns:a16="http://schemas.microsoft.com/office/drawing/2014/main" val="2930163018"/>
                    </a:ext>
                  </a:extLst>
                </a:gridCol>
              </a:tblGrid>
              <a:tr h="196896">
                <a:tc rowSpan="2">
                  <a:txBody>
                    <a:bodyPr/>
                    <a:lstStyle/>
                    <a:p>
                      <a:pPr algn="ctr" fontAlgn="ctr"/>
                      <a:r>
                        <a:rPr lang="en-US" sz="1200" u="none" strike="noStrike">
                          <a:effectLst/>
                        </a:rPr>
                        <a:t>8:30 AM</a:t>
                      </a:r>
                      <a:endParaRPr lang="en-US" sz="12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a:effectLst/>
                        </a:rPr>
                        <a:t>Registration, Breakfast and Networking</a:t>
                      </a:r>
                      <a:endParaRPr lang="en-US" sz="1200" b="1" i="0" u="none" strike="noStrike">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2217920747"/>
                  </a:ext>
                </a:extLst>
              </a:tr>
              <a:tr h="251819">
                <a:tc vMerge="1">
                  <a:txBody>
                    <a:bodyPr/>
                    <a:lstStyle/>
                    <a:p>
                      <a:endParaRPr lang="en-US"/>
                    </a:p>
                  </a:txBody>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dirty="0">
                          <a:effectLst/>
                        </a:rPr>
                        <a:t>Presentation followed by 15 min Lab and Q &amp; A</a:t>
                      </a:r>
                      <a:endParaRPr lang="en-US" sz="1200" b="1" i="0" u="none" strike="noStrike" dirty="0">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1618880613"/>
                  </a:ext>
                </a:extLst>
              </a:tr>
              <a:tr h="273113">
                <a:tc>
                  <a:txBody>
                    <a:bodyPr/>
                    <a:lstStyle/>
                    <a:p>
                      <a:pPr algn="l" fontAlgn="b"/>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ctr"/>
                      <a:r>
                        <a:rPr lang="en-US" sz="1000" u="none" strike="noStrike">
                          <a:effectLst/>
                        </a:rPr>
                        <a:t>Dur (Min)</a:t>
                      </a:r>
                      <a:endParaRPr lang="en-US" sz="1000" b="0" i="0" u="none" strike="noStrike">
                        <a:solidFill>
                          <a:srgbClr val="000000"/>
                        </a:solidFill>
                        <a:effectLst/>
                        <a:latin typeface="Calibri" panose="020F0502020204030204" pitchFamily="34" charset="0"/>
                      </a:endParaRPr>
                    </a:p>
                  </a:txBody>
                  <a:tcPr marL="7620" marR="7620" marT="7620" anchor="ctr"/>
                </a:tc>
                <a:tc>
                  <a:txBody>
                    <a:bodyPr/>
                    <a:lstStyle/>
                    <a:p>
                      <a:pPr algn="ctr" fontAlgn="t"/>
                      <a:r>
                        <a:rPr lang="en-US" sz="1200" u="sng" strike="noStrike">
                          <a:effectLst/>
                        </a:rPr>
                        <a:t>Speaker</a:t>
                      </a:r>
                      <a:endParaRPr lang="en-US" sz="1200" b="1" i="0" u="sng" strike="noStrike">
                        <a:solidFill>
                          <a:srgbClr val="000000"/>
                        </a:solidFill>
                        <a:effectLst/>
                        <a:latin typeface="Calibri" panose="020F0502020204030204" pitchFamily="34" charset="0"/>
                      </a:endParaRPr>
                    </a:p>
                  </a:txBody>
                  <a:tcPr marL="7620" marR="7620" marT="7620"/>
                </a:tc>
                <a:tc>
                  <a:txBody>
                    <a:bodyPr/>
                    <a:lstStyle/>
                    <a:p>
                      <a:pPr algn="ctr" fontAlgn="t"/>
                      <a:endParaRPr lang="en-US" sz="1800" b="1" i="0" u="sng" strike="noStrike">
                        <a:solidFill>
                          <a:srgbClr val="FF0000"/>
                        </a:solidFill>
                        <a:effectLst/>
                        <a:latin typeface="Calibri" panose="020F0502020204030204" pitchFamily="34" charset="0"/>
                      </a:endParaRPr>
                    </a:p>
                  </a:txBody>
                  <a:tcPr marL="7620" marR="7620" marT="7620"/>
                </a:tc>
                <a:extLst>
                  <a:ext uri="{0D108BD9-81ED-4DB2-BD59-A6C34878D82A}">
                    <a16:rowId xmlns:a16="http://schemas.microsoft.com/office/drawing/2014/main" val="2716402961"/>
                  </a:ext>
                </a:extLst>
              </a:tr>
              <a:tr h="366572">
                <a:tc>
                  <a:txBody>
                    <a:bodyPr/>
                    <a:lstStyle/>
                    <a:p>
                      <a:pPr algn="r" fontAlgn="b"/>
                      <a:r>
                        <a:rPr lang="en-US" sz="1200" u="none" strike="noStrike" dirty="0">
                          <a:effectLst/>
                        </a:rPr>
                        <a:t>9:00</a:t>
                      </a:r>
                      <a:endParaRPr lang="en-US" sz="1200" b="0" i="0" u="none" strike="noStrike" dirty="0">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10</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Laura Clayton McDonnell</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t"/>
                      <a:r>
                        <a:rPr lang="en-US" sz="1200" u="none" strike="noStrike">
                          <a:effectLst/>
                        </a:rPr>
                        <a:t>Executive Welcome</a:t>
                      </a:r>
                      <a:endParaRPr lang="en-US" sz="1200" b="0" i="0" u="none" strike="noStrike">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2755280315"/>
                  </a:ext>
                </a:extLst>
              </a:tr>
              <a:tr h="251819">
                <a:tc>
                  <a:txBody>
                    <a:bodyPr/>
                    <a:lstStyle/>
                    <a:p>
                      <a:pPr algn="r" fontAlgn="b"/>
                      <a:r>
                        <a:rPr lang="en-US" sz="1200" u="none" strike="noStrike" dirty="0">
                          <a:effectLst/>
                        </a:rPr>
                        <a:t>9:10</a:t>
                      </a:r>
                      <a:endParaRPr lang="en-US" sz="1200" b="0" i="0" u="none" strike="noStrike" dirty="0">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10</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dirty="0">
                          <a:effectLst/>
                        </a:rPr>
                        <a:t>Dan</a:t>
                      </a:r>
                      <a:endParaRPr lang="en-US" sz="1200" b="0" i="0" u="none" strike="noStrike" dirty="0">
                        <a:solidFill>
                          <a:srgbClr val="000000"/>
                        </a:solidFill>
                        <a:effectLst/>
                        <a:latin typeface="Calibri" panose="020F0502020204030204" pitchFamily="34" charset="0"/>
                      </a:endParaRPr>
                    </a:p>
                  </a:txBody>
                  <a:tcPr marL="7620" marR="7620" marT="7620"/>
                </a:tc>
                <a:tc>
                  <a:txBody>
                    <a:bodyPr/>
                    <a:lstStyle/>
                    <a:p>
                      <a:pPr algn="l" fontAlgn="t"/>
                      <a:r>
                        <a:rPr lang="en-US" sz="1200" u="none" strike="noStrike">
                          <a:effectLst/>
                        </a:rPr>
                        <a:t>What to Expect; Q&amp;A; Labs; Simulcast</a:t>
                      </a:r>
                      <a:endParaRPr lang="en-US" sz="1200" b="0" i="0" u="none" strike="noStrike">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3911597115"/>
                  </a:ext>
                </a:extLst>
              </a:tr>
              <a:tr h="366572">
                <a:tc>
                  <a:txBody>
                    <a:bodyPr/>
                    <a:lstStyle/>
                    <a:p>
                      <a:pPr algn="r" fontAlgn="b"/>
                      <a:r>
                        <a:rPr lang="en-US" sz="1200" u="none" strike="noStrike">
                          <a:effectLst/>
                        </a:rPr>
                        <a:t>9:20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45</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Ben Day </a:t>
                      </a:r>
                      <a:br>
                        <a:rPr lang="en-US" sz="1200" u="none" strike="noStrike">
                          <a:effectLst/>
                        </a:rPr>
                      </a:br>
                      <a:r>
                        <a:rPr lang="en-US" sz="1200" u="none" strike="noStrike">
                          <a:effectLst/>
                        </a:rPr>
                        <a:t>Dan Stolts</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ctr"/>
                      <a:r>
                        <a:rPr lang="en-US" sz="1200" u="none" strike="noStrike" dirty="0">
                          <a:effectLst/>
                          <a:hlinkClick r:id="rId4"/>
                        </a:rPr>
                        <a:t>Design an application storage and data access strategy (5-10%)  </a:t>
                      </a:r>
                      <a:endParaRPr lang="en-US" sz="1200" b="0" i="0" u="none" strike="noStrike" dirty="0">
                        <a:solidFill>
                          <a:srgbClr val="000000"/>
                        </a:solidFill>
                        <a:effectLst/>
                        <a:latin typeface="Calibri" panose="020F0502020204030204" pitchFamily="34" charset="0"/>
                      </a:endParaRPr>
                    </a:p>
                  </a:txBody>
                  <a:tcPr marL="7620" marR="7620" marT="7620" anchor="ctr"/>
                </a:tc>
                <a:extLst>
                  <a:ext uri="{0D108BD9-81ED-4DB2-BD59-A6C34878D82A}">
                    <a16:rowId xmlns:a16="http://schemas.microsoft.com/office/drawing/2014/main" val="247080327"/>
                  </a:ext>
                </a:extLst>
              </a:tr>
            </a:tbl>
          </a:graphicData>
        </a:graphic>
      </p:graphicFrame>
      <p:sp>
        <p:nvSpPr>
          <p:cNvPr id="7" name="TextBox 6">
            <a:extLst>
              <a:ext uri="{FF2B5EF4-FFF2-40B4-BE49-F238E27FC236}">
                <a16:creationId xmlns:a16="http://schemas.microsoft.com/office/drawing/2014/main" id="{CCF2B950-9E31-4C6E-A4FB-E727A07D2C89}"/>
              </a:ext>
            </a:extLst>
          </p:cNvPr>
          <p:cNvSpPr txBox="1"/>
          <p:nvPr/>
        </p:nvSpPr>
        <p:spPr>
          <a:xfrm>
            <a:off x="6179128" y="5296706"/>
            <a:ext cx="6012871" cy="1077218"/>
          </a:xfrm>
          <a:prstGeom prst="rect">
            <a:avLst/>
          </a:prstGeom>
          <a:solidFill>
            <a:srgbClr val="002060"/>
          </a:solidFill>
        </p:spPr>
        <p:txBody>
          <a:bodyPr wrap="square" rtlCol="0">
            <a:spAutoFit/>
          </a:bodyPr>
          <a:lstStyle/>
          <a:p>
            <a:r>
              <a:rPr lang="en-US" sz="3200" dirty="0">
                <a:solidFill>
                  <a:schemeClr val="bg1"/>
                </a:solidFill>
              </a:rPr>
              <a:t>Content Location:</a:t>
            </a:r>
          </a:p>
          <a:p>
            <a:r>
              <a:rPr lang="en-US" sz="3200" dirty="0">
                <a:solidFill>
                  <a:schemeClr val="bg1"/>
                </a:solidFill>
              </a:rPr>
              <a:t>https://github.com/dstolts/70-534</a:t>
            </a:r>
          </a:p>
        </p:txBody>
      </p:sp>
    </p:spTree>
    <p:extLst>
      <p:ext uri="{BB962C8B-B14F-4D97-AF65-F5344CB8AC3E}">
        <p14:creationId xmlns:p14="http://schemas.microsoft.com/office/powerpoint/2010/main" val="58721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704"/>
            <a:ext cx="12358254" cy="6857990"/>
          </a:xfrm>
          <a:prstGeom prst="rect">
            <a:avLst/>
          </a:prstGeom>
        </p:spPr>
      </p:pic>
      <p:sp>
        <p:nvSpPr>
          <p:cNvPr id="12" name="Flowchart: Document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24128" y="365125"/>
            <a:ext cx="2657272" cy="2232160"/>
          </a:xfrm>
        </p:spPr>
        <p:txBody>
          <a:bodyPr vert="horz" lIns="91440" tIns="45720" rIns="91440" bIns="45720" rtlCol="0" anchor="ctr">
            <a:normAutofit/>
          </a:bodyPr>
          <a:lstStyle/>
          <a:p>
            <a:r>
              <a:rPr lang="en-US" sz="4000" dirty="0">
                <a:solidFill>
                  <a:srgbClr val="FFFFFF"/>
                </a:solidFill>
              </a:rPr>
              <a:t>Welcome to New York</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Azure Certification Jump Start</a:t>
            </a:r>
            <a:b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70-534 Architecting Microsoft Azure Solutions</a:t>
            </a: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9" name="Table 8">
            <a:extLst>
              <a:ext uri="{FF2B5EF4-FFF2-40B4-BE49-F238E27FC236}">
                <a16:creationId xmlns:a16="http://schemas.microsoft.com/office/drawing/2014/main" id="{29DCAAFD-A2E4-47A0-96E6-AE5BFAF88CB0}"/>
              </a:ext>
            </a:extLst>
          </p:cNvPr>
          <p:cNvGraphicFramePr>
            <a:graphicFrameLocks noGrp="1"/>
          </p:cNvGraphicFramePr>
          <p:nvPr>
            <p:extLst/>
          </p:nvPr>
        </p:nvGraphicFramePr>
        <p:xfrm>
          <a:off x="6241473" y="1523282"/>
          <a:ext cx="5784271" cy="1905718"/>
        </p:xfrm>
        <a:graphic>
          <a:graphicData uri="http://schemas.openxmlformats.org/drawingml/2006/table">
            <a:tbl>
              <a:tblPr>
                <a:tableStyleId>{5C22544A-7EE6-4342-B048-85BDC9FD1C3A}</a:tableStyleId>
              </a:tblPr>
              <a:tblGrid>
                <a:gridCol w="532853">
                  <a:extLst>
                    <a:ext uri="{9D8B030D-6E8A-4147-A177-3AD203B41FA5}">
                      <a16:colId xmlns:a16="http://schemas.microsoft.com/office/drawing/2014/main" val="2287362348"/>
                    </a:ext>
                  </a:extLst>
                </a:gridCol>
                <a:gridCol w="532853">
                  <a:extLst>
                    <a:ext uri="{9D8B030D-6E8A-4147-A177-3AD203B41FA5}">
                      <a16:colId xmlns:a16="http://schemas.microsoft.com/office/drawing/2014/main" val="2108160200"/>
                    </a:ext>
                  </a:extLst>
                </a:gridCol>
                <a:gridCol w="1339147">
                  <a:extLst>
                    <a:ext uri="{9D8B030D-6E8A-4147-A177-3AD203B41FA5}">
                      <a16:colId xmlns:a16="http://schemas.microsoft.com/office/drawing/2014/main" val="3052422843"/>
                    </a:ext>
                  </a:extLst>
                </a:gridCol>
                <a:gridCol w="3379418">
                  <a:extLst>
                    <a:ext uri="{9D8B030D-6E8A-4147-A177-3AD203B41FA5}">
                      <a16:colId xmlns:a16="http://schemas.microsoft.com/office/drawing/2014/main" val="2930163018"/>
                    </a:ext>
                  </a:extLst>
                </a:gridCol>
              </a:tblGrid>
              <a:tr h="196896">
                <a:tc rowSpan="2">
                  <a:txBody>
                    <a:bodyPr/>
                    <a:lstStyle/>
                    <a:p>
                      <a:pPr algn="ctr" fontAlgn="ctr"/>
                      <a:r>
                        <a:rPr lang="en-US" sz="1200" u="none" strike="noStrike">
                          <a:effectLst/>
                        </a:rPr>
                        <a:t>8:30 AM</a:t>
                      </a:r>
                      <a:endParaRPr lang="en-US" sz="12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a:effectLst/>
                        </a:rPr>
                        <a:t>Registration, Breakfast and Networking</a:t>
                      </a:r>
                      <a:endParaRPr lang="en-US" sz="1200" b="1" i="0" u="none" strike="noStrike">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2217920747"/>
                  </a:ext>
                </a:extLst>
              </a:tr>
              <a:tr h="251819">
                <a:tc vMerge="1">
                  <a:txBody>
                    <a:bodyPr/>
                    <a:lstStyle/>
                    <a:p>
                      <a:endParaRPr lang="en-US"/>
                    </a:p>
                  </a:txBody>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dirty="0">
                          <a:effectLst/>
                        </a:rPr>
                        <a:t>Presentation followed by 15 min Lab and Q &amp; A</a:t>
                      </a:r>
                      <a:endParaRPr lang="en-US" sz="1200" b="1" i="0" u="none" strike="noStrike" dirty="0">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1618880613"/>
                  </a:ext>
                </a:extLst>
              </a:tr>
              <a:tr h="273113">
                <a:tc>
                  <a:txBody>
                    <a:bodyPr/>
                    <a:lstStyle/>
                    <a:p>
                      <a:pPr algn="l" fontAlgn="b"/>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ctr"/>
                      <a:r>
                        <a:rPr lang="en-US" sz="1000" u="none" strike="noStrike">
                          <a:effectLst/>
                        </a:rPr>
                        <a:t>Dur (Min)</a:t>
                      </a:r>
                      <a:endParaRPr lang="en-US" sz="1000" b="0" i="0" u="none" strike="noStrike">
                        <a:solidFill>
                          <a:srgbClr val="000000"/>
                        </a:solidFill>
                        <a:effectLst/>
                        <a:latin typeface="Calibri" panose="020F0502020204030204" pitchFamily="34" charset="0"/>
                      </a:endParaRPr>
                    </a:p>
                  </a:txBody>
                  <a:tcPr marL="7620" marR="7620" marT="7620" anchor="ctr"/>
                </a:tc>
                <a:tc>
                  <a:txBody>
                    <a:bodyPr/>
                    <a:lstStyle/>
                    <a:p>
                      <a:pPr algn="ctr" fontAlgn="t"/>
                      <a:r>
                        <a:rPr lang="en-US" sz="1200" u="sng" strike="noStrike">
                          <a:effectLst/>
                        </a:rPr>
                        <a:t>Speaker</a:t>
                      </a:r>
                      <a:endParaRPr lang="en-US" sz="1200" b="1" i="0" u="sng" strike="noStrike">
                        <a:solidFill>
                          <a:srgbClr val="000000"/>
                        </a:solidFill>
                        <a:effectLst/>
                        <a:latin typeface="Calibri" panose="020F0502020204030204" pitchFamily="34" charset="0"/>
                      </a:endParaRPr>
                    </a:p>
                  </a:txBody>
                  <a:tcPr marL="7620" marR="7620" marT="7620"/>
                </a:tc>
                <a:tc>
                  <a:txBody>
                    <a:bodyPr/>
                    <a:lstStyle/>
                    <a:p>
                      <a:pPr algn="ctr" fontAlgn="t"/>
                      <a:endParaRPr lang="en-US" sz="1800" b="1" i="0" u="sng" strike="noStrike">
                        <a:solidFill>
                          <a:srgbClr val="FF0000"/>
                        </a:solidFill>
                        <a:effectLst/>
                        <a:latin typeface="Calibri" panose="020F0502020204030204" pitchFamily="34" charset="0"/>
                      </a:endParaRPr>
                    </a:p>
                  </a:txBody>
                  <a:tcPr marL="7620" marR="7620" marT="7620"/>
                </a:tc>
                <a:extLst>
                  <a:ext uri="{0D108BD9-81ED-4DB2-BD59-A6C34878D82A}">
                    <a16:rowId xmlns:a16="http://schemas.microsoft.com/office/drawing/2014/main" val="2716402961"/>
                  </a:ext>
                </a:extLst>
              </a:tr>
              <a:tr h="366572">
                <a:tc>
                  <a:txBody>
                    <a:bodyPr/>
                    <a:lstStyle/>
                    <a:p>
                      <a:pPr algn="r" fontAlgn="b"/>
                      <a:r>
                        <a:rPr lang="en-US" sz="1200" u="none" strike="noStrike" dirty="0">
                          <a:effectLst/>
                        </a:rPr>
                        <a:t>8:50</a:t>
                      </a:r>
                      <a:endParaRPr lang="en-US" sz="1200" b="0" i="0" u="none" strike="noStrike" dirty="0">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10</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Laura Clayton McDonnell</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t"/>
                      <a:r>
                        <a:rPr lang="en-US" sz="1200" u="none" strike="noStrike">
                          <a:effectLst/>
                        </a:rPr>
                        <a:t>Executive Welcome</a:t>
                      </a:r>
                      <a:endParaRPr lang="en-US" sz="1200" b="0" i="0" u="none" strike="noStrike">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2755280315"/>
                  </a:ext>
                </a:extLst>
              </a:tr>
              <a:tr h="251819">
                <a:tc>
                  <a:txBody>
                    <a:bodyPr/>
                    <a:lstStyle/>
                    <a:p>
                      <a:pPr algn="r" fontAlgn="b"/>
                      <a:r>
                        <a:rPr lang="en-US" sz="1200" u="none" strike="noStrike" dirty="0">
                          <a:effectLst/>
                        </a:rPr>
                        <a:t>9:00</a:t>
                      </a:r>
                      <a:endParaRPr lang="en-US" sz="1200" b="0" i="0" u="none" strike="noStrike" dirty="0">
                        <a:solidFill>
                          <a:srgbClr val="000000"/>
                        </a:solidFill>
                        <a:effectLst/>
                        <a:latin typeface="Calibri" panose="020F0502020204030204" pitchFamily="34" charset="0"/>
                      </a:endParaRPr>
                    </a:p>
                  </a:txBody>
                  <a:tcPr marL="7620" marR="7620" marT="7620" anchor="b"/>
                </a:tc>
                <a:tc>
                  <a:txBody>
                    <a:bodyPr/>
                    <a:lstStyle/>
                    <a:p>
                      <a:pPr algn="ctr" fontAlgn="b"/>
                      <a:r>
                        <a:rPr lang="en-US" sz="1050" b="0" i="0" u="none" strike="noStrike" dirty="0">
                          <a:solidFill>
                            <a:srgbClr val="000000"/>
                          </a:solidFill>
                          <a:effectLst/>
                          <a:latin typeface="Calibri" panose="020F0502020204030204" pitchFamily="34" charset="0"/>
                        </a:rPr>
                        <a:t>20</a:t>
                      </a:r>
                    </a:p>
                  </a:txBody>
                  <a:tcPr marL="7620" marR="7620" marT="7620" anchor="b"/>
                </a:tc>
                <a:tc>
                  <a:txBody>
                    <a:bodyPr/>
                    <a:lstStyle/>
                    <a:p>
                      <a:pPr algn="l" fontAlgn="t"/>
                      <a:r>
                        <a:rPr lang="en-US" sz="1200" b="0" i="0" u="none" strike="noStrike" dirty="0">
                          <a:solidFill>
                            <a:srgbClr val="000000"/>
                          </a:solidFill>
                          <a:effectLst/>
                          <a:latin typeface="Calibri" panose="020F0502020204030204" pitchFamily="34" charset="0"/>
                        </a:rPr>
                        <a:t>Peter</a:t>
                      </a:r>
                    </a:p>
                  </a:txBody>
                  <a:tcPr marL="7620" marR="7620" marT="7620"/>
                </a:tc>
                <a:tc>
                  <a:txBody>
                    <a:bodyPr/>
                    <a:lstStyle/>
                    <a:p>
                      <a:pPr algn="l" fontAlgn="t"/>
                      <a:r>
                        <a:rPr lang="en-US" sz="1200" u="none" strike="noStrike" dirty="0">
                          <a:effectLst/>
                        </a:rPr>
                        <a:t>What to Expect; Q&amp;A; Labs</a:t>
                      </a:r>
                      <a:endParaRPr lang="en-US" sz="1200" b="0" i="0" u="none" strike="noStrike" dirty="0">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3911597115"/>
                  </a:ext>
                </a:extLst>
              </a:tr>
              <a:tr h="366572">
                <a:tc>
                  <a:txBody>
                    <a:bodyPr/>
                    <a:lstStyle/>
                    <a:p>
                      <a:pPr algn="r" fontAlgn="b"/>
                      <a:r>
                        <a:rPr lang="en-US" sz="1200" u="none" strike="noStrike">
                          <a:effectLst/>
                        </a:rPr>
                        <a:t>9:20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45</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Ben Day </a:t>
                      </a:r>
                      <a:br>
                        <a:rPr lang="en-US" sz="1200" u="none" strike="noStrike">
                          <a:effectLst/>
                        </a:rPr>
                      </a:br>
                      <a:r>
                        <a:rPr lang="en-US" sz="1200" u="none" strike="noStrike">
                          <a:effectLst/>
                        </a:rPr>
                        <a:t>Dan Stolts</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ctr"/>
                      <a:r>
                        <a:rPr lang="en-US" sz="1200" u="none" strike="noStrike" dirty="0">
                          <a:effectLst/>
                          <a:hlinkClick r:id="rId4"/>
                        </a:rPr>
                        <a:t>Design an application storage and data access strategy (5-10%)  </a:t>
                      </a:r>
                      <a:endParaRPr lang="en-US" sz="1200" b="0" i="0" u="none" strike="noStrike" dirty="0">
                        <a:solidFill>
                          <a:srgbClr val="000000"/>
                        </a:solidFill>
                        <a:effectLst/>
                        <a:latin typeface="Calibri" panose="020F0502020204030204" pitchFamily="34" charset="0"/>
                      </a:endParaRPr>
                    </a:p>
                  </a:txBody>
                  <a:tcPr marL="7620" marR="7620" marT="7620" anchor="ctr"/>
                </a:tc>
                <a:extLst>
                  <a:ext uri="{0D108BD9-81ED-4DB2-BD59-A6C34878D82A}">
                    <a16:rowId xmlns:a16="http://schemas.microsoft.com/office/drawing/2014/main" val="247080327"/>
                  </a:ext>
                </a:extLst>
              </a:tr>
            </a:tbl>
          </a:graphicData>
        </a:graphic>
      </p:graphicFrame>
      <p:sp>
        <p:nvSpPr>
          <p:cNvPr id="3" name="TextBox 2">
            <a:extLst>
              <a:ext uri="{FF2B5EF4-FFF2-40B4-BE49-F238E27FC236}">
                <a16:creationId xmlns:a16="http://schemas.microsoft.com/office/drawing/2014/main" id="{4181D786-F41B-4C95-88DD-726F73821671}"/>
              </a:ext>
            </a:extLst>
          </p:cNvPr>
          <p:cNvSpPr txBox="1"/>
          <p:nvPr/>
        </p:nvSpPr>
        <p:spPr>
          <a:xfrm>
            <a:off x="5833950" y="5563645"/>
            <a:ext cx="6191794" cy="107721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Content Location:</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https://github.com/dstolts/70-534</a:t>
            </a:r>
          </a:p>
        </p:txBody>
      </p:sp>
    </p:spTree>
    <p:extLst>
      <p:ext uri="{BB962C8B-B14F-4D97-AF65-F5344CB8AC3E}">
        <p14:creationId xmlns:p14="http://schemas.microsoft.com/office/powerpoint/2010/main" val="285619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9E3F5-90FA-46E0-91C5-99B4F05372E9}"/>
              </a:ext>
            </a:extLst>
          </p:cNvPr>
          <p:cNvSpPr>
            <a:spLocks noGrp="1"/>
          </p:cNvSpPr>
          <p:nvPr>
            <p:ph type="title"/>
          </p:nvPr>
        </p:nvSpPr>
        <p:spPr/>
        <p:txBody>
          <a:bodyPr/>
          <a:lstStyle/>
          <a:p>
            <a:r>
              <a:rPr lang="en-US" dirty="0"/>
              <a:t>Please Socialize!</a:t>
            </a:r>
            <a:br>
              <a:rPr lang="en-US" dirty="0"/>
            </a:br>
            <a:r>
              <a:rPr lang="en-US" dirty="0"/>
              <a:t>#70-534   @ITProGuru</a:t>
            </a:r>
          </a:p>
        </p:txBody>
      </p:sp>
      <p:sp>
        <p:nvSpPr>
          <p:cNvPr id="6" name="Content Placeholder 5">
            <a:extLst>
              <a:ext uri="{FF2B5EF4-FFF2-40B4-BE49-F238E27FC236}">
                <a16:creationId xmlns:a16="http://schemas.microsoft.com/office/drawing/2014/main" id="{F8356ADF-814B-47F4-9F17-2DD87A1DE634}"/>
              </a:ext>
            </a:extLst>
          </p:cNvPr>
          <p:cNvSpPr>
            <a:spLocks noGrp="1"/>
          </p:cNvSpPr>
          <p:nvPr>
            <p:ph idx="1"/>
          </p:nvPr>
        </p:nvSpPr>
        <p:spPr/>
        <p:txBody>
          <a:bodyPr/>
          <a:lstStyle/>
          <a:p>
            <a:r>
              <a:rPr lang="en-US" sz="3600" dirty="0"/>
              <a:t>Please tell the world about what is going on here this week.</a:t>
            </a:r>
          </a:p>
          <a:p>
            <a:r>
              <a:rPr lang="en-US" sz="3600" dirty="0"/>
              <a:t>What you like</a:t>
            </a:r>
          </a:p>
          <a:p>
            <a:r>
              <a:rPr lang="en-US" sz="3600" dirty="0"/>
              <a:t>What you learned </a:t>
            </a:r>
            <a:r>
              <a:rPr lang="en-US" sz="3600" dirty="0">
                <a:sym typeface="Wingdings" panose="05000000000000000000" pitchFamily="2" charset="2"/>
              </a:rPr>
              <a:t> every time you learn something new </a:t>
            </a:r>
          </a:p>
          <a:p>
            <a:r>
              <a:rPr lang="en-US" sz="3600" dirty="0"/>
              <a:t>How this knowledge can be leveraged at work</a:t>
            </a:r>
          </a:p>
          <a:p>
            <a:endParaRPr lang="en-US" dirty="0"/>
          </a:p>
        </p:txBody>
      </p:sp>
    </p:spTree>
    <p:extLst>
      <p:ext uri="{BB962C8B-B14F-4D97-AF65-F5344CB8AC3E}">
        <p14:creationId xmlns:p14="http://schemas.microsoft.com/office/powerpoint/2010/main" val="169800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820168"/>
            <a:ext cx="10810336" cy="4736352"/>
          </a:xfrm>
        </p:spPr>
        <p:txBody>
          <a:bodyPr>
            <a:normAutofit/>
          </a:bodyPr>
          <a:lstStyle/>
          <a:p>
            <a:pPr marL="0" indent="0">
              <a:buNone/>
            </a:pPr>
            <a:r>
              <a:rPr lang="en-US" b="1" dirty="0"/>
              <a:t>How deep is your knowledge of Azure Cloud Solutions?</a:t>
            </a:r>
          </a:p>
          <a:p>
            <a:pPr marL="0" lvl="0" indent="0">
              <a:buNone/>
            </a:pPr>
            <a:endParaRPr lang="en-US" dirty="0"/>
          </a:p>
          <a:p>
            <a:pPr marL="0" lvl="0" indent="0">
              <a:buNone/>
            </a:pPr>
            <a:r>
              <a:rPr lang="en-US" dirty="0"/>
              <a:t>1. I know Azure and its offerings really well</a:t>
            </a:r>
          </a:p>
          <a:p>
            <a:pPr marL="0" lvl="0" indent="0">
              <a:buNone/>
            </a:pPr>
            <a:endParaRPr lang="en-US" dirty="0"/>
          </a:p>
          <a:p>
            <a:pPr marL="0" lvl="0" indent="0">
              <a:buNone/>
            </a:pPr>
            <a:r>
              <a:rPr lang="en-US" dirty="0"/>
              <a:t>2. I know some of Azure</a:t>
            </a:r>
          </a:p>
          <a:p>
            <a:pPr marL="0" lvl="0" indent="0">
              <a:buNone/>
            </a:pPr>
            <a:endParaRPr lang="en-US" dirty="0"/>
          </a:p>
          <a:p>
            <a:pPr marL="0" lvl="0" indent="0">
              <a:buNone/>
            </a:pPr>
            <a:r>
              <a:rPr lang="en-US" dirty="0"/>
              <a:t>3. I’m just getting started with Azure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81900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690688"/>
            <a:ext cx="10810336" cy="4736352"/>
          </a:xfrm>
        </p:spPr>
        <p:txBody>
          <a:bodyPr>
            <a:normAutofit/>
          </a:bodyPr>
          <a:lstStyle/>
          <a:p>
            <a:pPr marL="0" indent="0">
              <a:buNone/>
            </a:pPr>
            <a:r>
              <a:rPr lang="en-US" b="1" dirty="0"/>
              <a:t>Are you planning on taking the Azure Certification Exam related to this content?</a:t>
            </a:r>
          </a:p>
          <a:p>
            <a:pPr marL="0" lvl="0" indent="0">
              <a:buNone/>
            </a:pPr>
            <a:endParaRPr lang="en-US" dirty="0"/>
          </a:p>
          <a:p>
            <a:pPr marL="0" lvl="0" indent="0">
              <a:buNone/>
            </a:pPr>
            <a:r>
              <a:rPr lang="en-US" dirty="0"/>
              <a:t>1. Yes</a:t>
            </a:r>
          </a:p>
          <a:p>
            <a:pPr marL="0" lvl="0" indent="0">
              <a:buNone/>
            </a:pPr>
            <a:endParaRPr lang="en-US" dirty="0"/>
          </a:p>
          <a:p>
            <a:pPr marL="0" lvl="0" indent="0">
              <a:buNone/>
            </a:pPr>
            <a:r>
              <a:rPr lang="en-US" dirty="0"/>
              <a:t>2. Maybe, I’m interested in finding out more</a:t>
            </a:r>
          </a:p>
          <a:p>
            <a:pPr marL="0" lvl="0" indent="0">
              <a:buNone/>
            </a:pPr>
            <a:endParaRPr lang="en-US" dirty="0"/>
          </a:p>
          <a:p>
            <a:pPr marL="0" lvl="0" indent="0">
              <a:buNone/>
            </a:pPr>
            <a:r>
              <a:rPr lang="en-US" dirty="0"/>
              <a:t>3. No, please elaborate?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76550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725104"/>
            <a:ext cx="10810336" cy="4736352"/>
          </a:xfrm>
        </p:spPr>
        <p:txBody>
          <a:bodyPr>
            <a:normAutofit/>
          </a:bodyPr>
          <a:lstStyle/>
          <a:p>
            <a:pPr marL="0" lvl="0" indent="0">
              <a:buNone/>
            </a:pPr>
            <a:r>
              <a:rPr lang="en-US" b="1" dirty="0"/>
              <a:t>Do you feel you are educationally ready to deliver Azure Solutions?</a:t>
            </a:r>
          </a:p>
          <a:p>
            <a:pPr marL="0" lvl="0" indent="0">
              <a:buNone/>
            </a:pPr>
            <a:endParaRPr lang="en-US" dirty="0"/>
          </a:p>
          <a:p>
            <a:pPr marL="0" lvl="0" indent="0">
              <a:buNone/>
            </a:pPr>
            <a:r>
              <a:rPr lang="en-US" dirty="0"/>
              <a:t>1. Yes, Ready to go</a:t>
            </a:r>
          </a:p>
          <a:p>
            <a:pPr marL="0" lvl="0" indent="0">
              <a:buNone/>
            </a:pPr>
            <a:endParaRPr lang="en-US" dirty="0"/>
          </a:p>
          <a:p>
            <a:pPr marL="0" lvl="0" indent="0">
              <a:buNone/>
            </a:pPr>
            <a:r>
              <a:rPr lang="en-US" dirty="0"/>
              <a:t>2. Maybe, after doing homework, I will be ready</a:t>
            </a:r>
          </a:p>
          <a:p>
            <a:pPr marL="0" lvl="0" indent="0">
              <a:buNone/>
            </a:pPr>
            <a:endParaRPr lang="en-US" dirty="0"/>
          </a:p>
          <a:p>
            <a:pPr marL="0" lvl="0" indent="0">
              <a:buNone/>
            </a:pPr>
            <a:r>
              <a:rPr lang="en-US" dirty="0"/>
              <a:t>3. No, please elaborate?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28535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2581</Words>
  <Application>Microsoft Office PowerPoint</Application>
  <PresentationFormat>Widescreen</PresentationFormat>
  <Paragraphs>417</Paragraphs>
  <Slides>15</Slides>
  <Notes>11</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Calibri Light</vt:lpstr>
      <vt:lpstr>Segoe Semibold</vt:lpstr>
      <vt:lpstr>Segoe UI</vt:lpstr>
      <vt:lpstr>Times New Roman</vt:lpstr>
      <vt:lpstr>Wingdings</vt:lpstr>
      <vt:lpstr>Office Theme</vt:lpstr>
      <vt:lpstr>1_Office Theme</vt:lpstr>
      <vt:lpstr>Welcome to New York</vt:lpstr>
      <vt:lpstr>Welcome to New York</vt:lpstr>
      <vt:lpstr>Executive Welcome!</vt:lpstr>
      <vt:lpstr>Welcome to New York</vt:lpstr>
      <vt:lpstr>Welcome to New York</vt:lpstr>
      <vt:lpstr>Please Socialize! #70-534   @ITProGuru</vt:lpstr>
      <vt:lpstr>Voting: Show of Hands</vt:lpstr>
      <vt:lpstr>Voting: Show of Hands</vt:lpstr>
      <vt:lpstr>Voting: Show of Hands</vt:lpstr>
      <vt:lpstr>Voting: Show of Hands</vt:lpstr>
      <vt:lpstr>Exam 70-534 Architecting Microsoft Azure Solutions</vt:lpstr>
      <vt:lpstr>Questions Post Event…</vt:lpstr>
      <vt:lpstr>6.1.2 What size or type of company can benefit from System Center and hybrid scenarios?</vt:lpstr>
      <vt:lpstr>Azure Certification Jump Start – Free Event 70-534 Architecting Microsoft Azure Solutions</vt:lpstr>
      <vt:lpstr>Azure Certification Jump Start – Free Event 70-534 Architecting Microsoft Azure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Boston – Azure Certification Jump Start 70-534 Architecting Microsoft Azure Solutions Register: http://aka.ms/70-534</dc:title>
  <dc:creator>Dan Stolts</dc:creator>
  <cp:lastModifiedBy>Dan Stolts</cp:lastModifiedBy>
  <cp:revision>46</cp:revision>
  <dcterms:created xsi:type="dcterms:W3CDTF">2015-08-13T14:29:23Z</dcterms:created>
  <dcterms:modified xsi:type="dcterms:W3CDTF">2017-06-13T12:41:23Z</dcterms:modified>
</cp:coreProperties>
</file>