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15.jp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57"/>
  </p:notesMasterIdLst>
  <p:handoutMasterIdLst>
    <p:handoutMasterId r:id="rId58"/>
  </p:handoutMasterIdLst>
  <p:sldIdLst>
    <p:sldId id="346" r:id="rId5"/>
    <p:sldId id="347" r:id="rId6"/>
    <p:sldId id="348" r:id="rId7"/>
    <p:sldId id="311" r:id="rId8"/>
    <p:sldId id="312" r:id="rId9"/>
    <p:sldId id="313" r:id="rId10"/>
    <p:sldId id="320" r:id="rId11"/>
    <p:sldId id="291" r:id="rId12"/>
    <p:sldId id="349" r:id="rId13"/>
    <p:sldId id="315" r:id="rId14"/>
    <p:sldId id="301" r:id="rId15"/>
    <p:sldId id="350" r:id="rId16"/>
    <p:sldId id="292" r:id="rId17"/>
    <p:sldId id="353" r:id="rId18"/>
    <p:sldId id="316" r:id="rId19"/>
    <p:sldId id="317" r:id="rId20"/>
    <p:sldId id="318" r:id="rId21"/>
    <p:sldId id="263" r:id="rId22"/>
    <p:sldId id="293" r:id="rId23"/>
    <p:sldId id="351" r:id="rId24"/>
    <p:sldId id="299" r:id="rId25"/>
    <p:sldId id="314" r:id="rId26"/>
    <p:sldId id="324" r:id="rId27"/>
    <p:sldId id="327" r:id="rId28"/>
    <p:sldId id="323" r:id="rId29"/>
    <p:sldId id="325" r:id="rId30"/>
    <p:sldId id="326" r:id="rId31"/>
    <p:sldId id="321" r:id="rId32"/>
    <p:sldId id="319" r:id="rId33"/>
    <p:sldId id="304" r:id="rId34"/>
    <p:sldId id="306" r:id="rId35"/>
    <p:sldId id="352" r:id="rId36"/>
    <p:sldId id="305" r:id="rId37"/>
    <p:sldId id="303" r:id="rId38"/>
    <p:sldId id="307" r:id="rId39"/>
    <p:sldId id="308" r:id="rId40"/>
    <p:sldId id="310" r:id="rId41"/>
    <p:sldId id="331" r:id="rId42"/>
    <p:sldId id="333" r:id="rId43"/>
    <p:sldId id="339" r:id="rId44"/>
    <p:sldId id="336" r:id="rId45"/>
    <p:sldId id="335" r:id="rId46"/>
    <p:sldId id="332" r:id="rId47"/>
    <p:sldId id="334" r:id="rId48"/>
    <p:sldId id="337" r:id="rId49"/>
    <p:sldId id="338" r:id="rId50"/>
    <p:sldId id="340" r:id="rId51"/>
    <p:sldId id="341" r:id="rId52"/>
    <p:sldId id="342" r:id="rId53"/>
    <p:sldId id="343" r:id="rId54"/>
    <p:sldId id="344" r:id="rId55"/>
    <p:sldId id="34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0960" autoAdjust="0"/>
  </p:normalViewPr>
  <p:slideViewPr>
    <p:cSldViewPr snapToGrid="0">
      <p:cViewPr varScale="1">
        <p:scale>
          <a:sx n="78" d="100"/>
          <a:sy n="78" d="100"/>
        </p:scale>
        <p:origin x="-101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ableStyles" Target="tableStyles.xml"/><Relationship Id="rId64" Type="http://schemas.microsoft.com/office/2015/10/relationships/revisionInfo" Target="revisionInfo.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smtClean="0">
              <a:solidFill>
                <a:schemeClr val="tx1"/>
              </a:solidFill>
            </a:rPr>
            <a:t>Managed Identities</a:t>
          </a:r>
          <a:endParaRPr lang="en-US" dirty="0">
            <a:solidFill>
              <a:schemeClr val="tx1"/>
            </a:solidFill>
          </a:endParaRP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smtClean="0">
              <a:solidFill>
                <a:schemeClr val="tx1"/>
              </a:solidFill>
            </a:rPr>
            <a:t>Hybrid Identities</a:t>
          </a:r>
          <a:endParaRPr lang="en-US" dirty="0">
            <a:solidFill>
              <a:schemeClr val="tx1"/>
            </a:solidFill>
          </a:endParaRP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smtClean="0">
              <a:solidFill>
                <a:schemeClr val="tx1"/>
              </a:solidFill>
            </a:rPr>
            <a:t>Identity Providers</a:t>
          </a:r>
          <a:endParaRPr lang="en-US" dirty="0">
            <a:solidFill>
              <a:schemeClr val="tx1"/>
            </a:solidFill>
          </a:endParaRP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smtClean="0">
              <a:solidFill>
                <a:schemeClr val="tx1"/>
              </a:solidFill>
            </a:rPr>
            <a:t>Data Security</a:t>
          </a:r>
          <a:endParaRPr lang="en-US" dirty="0">
            <a:solidFill>
              <a:schemeClr val="tx1"/>
            </a:solidFill>
          </a:endParaRP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smtClean="0">
              <a:solidFill>
                <a:schemeClr val="tx1"/>
              </a:solidFill>
            </a:rPr>
            <a:t>RBAC</a:t>
          </a:r>
          <a:endParaRPr lang="en-US" dirty="0">
            <a:solidFill>
              <a:schemeClr val="tx1"/>
            </a:solidFill>
          </a:endParaRP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t>
        <a:bodyPr/>
        <a:lstStyle/>
        <a:p>
          <a:endParaRPr lang="en-US"/>
        </a:p>
      </dgm:t>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t>
        <a:bodyPr/>
        <a:lstStyle/>
        <a:p>
          <a:endParaRPr lang="en-US"/>
        </a:p>
      </dgm:t>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t>
        <a:bodyPr/>
        <a:lstStyle/>
        <a:p>
          <a:endParaRPr lang="en-US"/>
        </a:p>
      </dgm:t>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t>
        <a:bodyPr/>
        <a:lstStyle/>
        <a:p>
          <a:endParaRPr lang="en-US"/>
        </a:p>
      </dgm:t>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t>
        <a:bodyPr/>
        <a:lstStyle/>
        <a:p>
          <a:endParaRPr lang="en-US"/>
        </a:p>
      </dgm:t>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t>
        <a:bodyPr/>
        <a:lstStyle/>
        <a:p>
          <a:endParaRPr lang="en-US"/>
        </a:p>
      </dgm:t>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t>
        <a:bodyPr/>
        <a:lstStyle/>
        <a:p>
          <a:endParaRPr lang="en-US"/>
        </a:p>
      </dgm:t>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t>
        <a:bodyPr/>
        <a:lstStyle/>
        <a:p>
          <a:endParaRPr lang="en-US"/>
        </a:p>
      </dgm:t>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t>
        <a:bodyPr/>
        <a:lstStyle/>
        <a:p>
          <a:endParaRPr lang="en-US"/>
        </a:p>
      </dgm:t>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t>
        <a:bodyPr/>
        <a:lstStyle/>
        <a:p>
          <a:endParaRPr lang="en-US"/>
        </a:p>
      </dgm:t>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t>
        <a:bodyPr/>
        <a:lstStyle/>
        <a:p>
          <a:endParaRPr lang="en-US"/>
        </a:p>
      </dgm:t>
    </dgm:pt>
  </dgm:ptLst>
  <dgm:cxnLst>
    <dgm:cxn modelId="{EA31B246-4BA2-3C41-A012-631F9536FE9A}" type="presOf" srcId="{6194E1D2-9BCB-4BC2-A5C1-B5C7213CB280}" destId="{3B24438F-B54F-4578-A2ED-266B850D189B}" srcOrd="0" destOrd="0" presId="urn:microsoft.com/office/officeart/2008/layout/AlternatingHexagons"/>
    <dgm:cxn modelId="{6B0CA8F2-BD04-9048-8F2F-D70D58980ECA}"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0438D83B-F945-4B4E-B4C3-D754C38CB87A}" srcId="{A6DD3D5F-E149-46DF-9DCA-EAF6439D8FBC}" destId="{6A4FCFFA-444B-43DD-9046-3AADE5D1F4C9}" srcOrd="4" destOrd="0" parTransId="{6FBD2B74-C1A1-43FE-A588-225B50F80240}" sibTransId="{6194E1D2-9BCB-4BC2-A5C1-B5C7213CB280}"/>
    <dgm:cxn modelId="{35CDE077-742A-274E-BEC8-DA504EBE68B8}" type="presOf" srcId="{2DE38695-58BA-4A8F-8BF2-B4AF6597D3FC}" destId="{1CF68D52-AC71-446A-824B-331D380D19AB}"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C676A654-C184-CB4B-A935-2EB82B9BC6C5}" type="presOf" srcId="{EEA06D5F-AEF1-4E25-81CB-378F9FBE7219}" destId="{7FFF41F5-4B85-4283-89BC-F72BB1DCDF17}" srcOrd="0" destOrd="0" presId="urn:microsoft.com/office/officeart/2008/layout/AlternatingHexagons"/>
    <dgm:cxn modelId="{89E92D21-1961-7E46-AC23-02DBB8E3F48D}" type="presOf" srcId="{6A4FCFFA-444B-43DD-9046-3AADE5D1F4C9}" destId="{E73095F5-EF93-4F9E-8583-9070C4DC8D56}" srcOrd="0" destOrd="0" presId="urn:microsoft.com/office/officeart/2008/layout/AlternatingHexagons"/>
    <dgm:cxn modelId="{A77C3D47-FC6F-CF41-9F48-6367ABFC67EB}" type="presOf" srcId="{A6DD3D5F-E149-46DF-9DCA-EAF6439D8FBC}" destId="{351FC134-8697-4C99-AFA8-B90BC49F3901}" srcOrd="0" destOrd="0" presId="urn:microsoft.com/office/officeart/2008/layout/AlternatingHexagons"/>
    <dgm:cxn modelId="{7A808928-D50C-8F41-807D-0C1A39174A1B}" type="presOf" srcId="{50C5104F-FEB7-4B02-AC0F-6A450247F1CD}" destId="{73478D76-B81E-4F9D-AE2D-0BE77E0EB995}" srcOrd="0" destOrd="0" presId="urn:microsoft.com/office/officeart/2008/layout/AlternatingHexagons"/>
    <dgm:cxn modelId="{416B5EDB-3478-9144-B313-C2B72B2CE787}" type="presOf" srcId="{BBFAC1CF-FB45-4815-B4AD-A0064D1B9DF7}" destId="{9A30A22A-4099-4164-B490-37968B1380F3}" srcOrd="0" destOrd="0" presId="urn:microsoft.com/office/officeart/2008/layout/AlternatingHexagons"/>
    <dgm:cxn modelId="{F4D17E10-9832-644F-850D-B2DE5F5C7025}" type="presOf" srcId="{0E1756FE-9A0E-40C2-AF27-BEDB22587F4C}" destId="{8E02C9CA-7E47-4C0E-9D64-9A4547D3E10B}"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C30E05CD-1FC1-2942-826E-4B639A57EB1C}" type="presOf" srcId="{AC5AD43E-8BA6-40C9-90EE-24F45AB1BC51}" destId="{49CC989F-47AD-4C12-A6F8-6A4849D90237}" srcOrd="0" destOrd="0" presId="urn:microsoft.com/office/officeart/2008/layout/AlternatingHexagons"/>
    <dgm:cxn modelId="{E68A5911-EE07-A140-9DE5-FD80233153DE}" type="presOf" srcId="{E219CF06-472A-4D49-B22F-B44B8895BA3A}" destId="{086C4028-E570-4C97-805F-0C7D8D7F5D2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ADF5C57F-3DF9-404C-AFA2-A4A8D16D15BD}" type="presParOf" srcId="{351FC134-8697-4C99-AFA8-B90BC49F3901}" destId="{C27083B2-9A0F-4FFA-BCE6-5FCE9BF5DF4C}" srcOrd="0" destOrd="0" presId="urn:microsoft.com/office/officeart/2008/layout/AlternatingHexagons"/>
    <dgm:cxn modelId="{4116CE35-B75E-814E-9D4D-F81EABCBA5EC}" type="presParOf" srcId="{C27083B2-9A0F-4FFA-BCE6-5FCE9BF5DF4C}" destId="{7FFF41F5-4B85-4283-89BC-F72BB1DCDF17}" srcOrd="0" destOrd="0" presId="urn:microsoft.com/office/officeart/2008/layout/AlternatingHexagons"/>
    <dgm:cxn modelId="{B2810942-0506-5740-BE76-8025557DBDD5}" type="presParOf" srcId="{C27083B2-9A0F-4FFA-BCE6-5FCE9BF5DF4C}" destId="{9A53782E-84B7-495E-BB96-20026BD94B97}" srcOrd="1" destOrd="0" presId="urn:microsoft.com/office/officeart/2008/layout/AlternatingHexagons"/>
    <dgm:cxn modelId="{A4A679A9-C9F3-DB46-9906-E4DCC5B17959}" type="presParOf" srcId="{C27083B2-9A0F-4FFA-BCE6-5FCE9BF5DF4C}" destId="{C8F46EF9-A892-40FC-8AFD-0A2A27FD9B8E}" srcOrd="2" destOrd="0" presId="urn:microsoft.com/office/officeart/2008/layout/AlternatingHexagons"/>
    <dgm:cxn modelId="{4E4B35AE-5C07-D540-A49B-DBB03112E1E2}" type="presParOf" srcId="{C27083B2-9A0F-4FFA-BCE6-5FCE9BF5DF4C}" destId="{E418E733-20C6-49A0-997F-9C6B8905BA95}" srcOrd="3" destOrd="0" presId="urn:microsoft.com/office/officeart/2008/layout/AlternatingHexagons"/>
    <dgm:cxn modelId="{D888739A-CD49-F94A-80A7-CAFD3147FAE9}" type="presParOf" srcId="{C27083B2-9A0F-4FFA-BCE6-5FCE9BF5DF4C}" destId="{9A30A22A-4099-4164-B490-37968B1380F3}" srcOrd="4" destOrd="0" presId="urn:microsoft.com/office/officeart/2008/layout/AlternatingHexagons"/>
    <dgm:cxn modelId="{1ED32081-E4B0-804E-8A34-C95225D1DD07}" type="presParOf" srcId="{351FC134-8697-4C99-AFA8-B90BC49F3901}" destId="{F78791F6-8845-4D85-8FCC-3525878660B6}" srcOrd="1" destOrd="0" presId="urn:microsoft.com/office/officeart/2008/layout/AlternatingHexagons"/>
    <dgm:cxn modelId="{D0EFA4A8-D248-C449-BB1B-E3C2EEF735CF}" type="presParOf" srcId="{351FC134-8697-4C99-AFA8-B90BC49F3901}" destId="{82F54AC2-4FE0-482E-BC67-BF735496D70F}" srcOrd="2" destOrd="0" presId="urn:microsoft.com/office/officeart/2008/layout/AlternatingHexagons"/>
    <dgm:cxn modelId="{AFA1FD90-5738-5249-A339-570FD6013B71}" type="presParOf" srcId="{82F54AC2-4FE0-482E-BC67-BF735496D70F}" destId="{086C4028-E570-4C97-805F-0C7D8D7F5D26}" srcOrd="0" destOrd="0" presId="urn:microsoft.com/office/officeart/2008/layout/AlternatingHexagons"/>
    <dgm:cxn modelId="{072E05F3-240D-7F40-88B5-A9464BAFC884}" type="presParOf" srcId="{82F54AC2-4FE0-482E-BC67-BF735496D70F}" destId="{24AAF4F4-6396-4EA2-8E83-1A293A16235A}" srcOrd="1" destOrd="0" presId="urn:microsoft.com/office/officeart/2008/layout/AlternatingHexagons"/>
    <dgm:cxn modelId="{6FDA3B21-51AE-124F-9BEE-6301E57929DC}" type="presParOf" srcId="{82F54AC2-4FE0-482E-BC67-BF735496D70F}" destId="{9650F368-4B1D-485E-8077-0AC20E234246}" srcOrd="2" destOrd="0" presId="urn:microsoft.com/office/officeart/2008/layout/AlternatingHexagons"/>
    <dgm:cxn modelId="{088E1167-1781-1A42-9DF8-15E7226F3675}" type="presParOf" srcId="{82F54AC2-4FE0-482E-BC67-BF735496D70F}" destId="{DC6FACF7-392E-41F7-A5FA-ABE3E62E537F}" srcOrd="3" destOrd="0" presId="urn:microsoft.com/office/officeart/2008/layout/AlternatingHexagons"/>
    <dgm:cxn modelId="{E706330B-7BB3-4B47-B65B-0914DA154614}" type="presParOf" srcId="{82F54AC2-4FE0-482E-BC67-BF735496D70F}" destId="{9389B828-6B7F-4CD3-880B-C6216114697F}" srcOrd="4" destOrd="0" presId="urn:microsoft.com/office/officeart/2008/layout/AlternatingHexagons"/>
    <dgm:cxn modelId="{978A6994-CB8A-CE46-A492-3D65C3C89072}" type="presParOf" srcId="{351FC134-8697-4C99-AFA8-B90BC49F3901}" destId="{DF294135-5988-4E7D-9923-8C52B674575C}" srcOrd="3" destOrd="0" presId="urn:microsoft.com/office/officeart/2008/layout/AlternatingHexagons"/>
    <dgm:cxn modelId="{2182A136-3F2D-884F-9AF3-3D5DB8610D79}" type="presParOf" srcId="{351FC134-8697-4C99-AFA8-B90BC49F3901}" destId="{EAA7EB19-32E9-4F0C-9F6C-24E51D82C78B}" srcOrd="4" destOrd="0" presId="urn:microsoft.com/office/officeart/2008/layout/AlternatingHexagons"/>
    <dgm:cxn modelId="{315BA5C8-FA34-BA4A-A8E5-C18B3F26F612}" type="presParOf" srcId="{EAA7EB19-32E9-4F0C-9F6C-24E51D82C78B}" destId="{8E02C9CA-7E47-4C0E-9D64-9A4547D3E10B}" srcOrd="0" destOrd="0" presId="urn:microsoft.com/office/officeart/2008/layout/AlternatingHexagons"/>
    <dgm:cxn modelId="{2841BCDA-8F0F-464C-A9A5-49B63C4E376B}" type="presParOf" srcId="{EAA7EB19-32E9-4F0C-9F6C-24E51D82C78B}" destId="{3617D18F-FC41-4379-8912-3757CD3B8A92}" srcOrd="1" destOrd="0" presId="urn:microsoft.com/office/officeart/2008/layout/AlternatingHexagons"/>
    <dgm:cxn modelId="{3B526A6D-C861-DC4D-823E-1596A379D3BE}" type="presParOf" srcId="{EAA7EB19-32E9-4F0C-9F6C-24E51D82C78B}" destId="{F28AB40F-93CA-4F5C-ADC0-1B28CAD0E87C}" srcOrd="2" destOrd="0" presId="urn:microsoft.com/office/officeart/2008/layout/AlternatingHexagons"/>
    <dgm:cxn modelId="{593E42B4-D509-F644-8D1A-720926544193}" type="presParOf" srcId="{EAA7EB19-32E9-4F0C-9F6C-24E51D82C78B}" destId="{FD8EA8C7-F262-4730-8888-4B7638BDBF47}" srcOrd="3" destOrd="0" presId="urn:microsoft.com/office/officeart/2008/layout/AlternatingHexagons"/>
    <dgm:cxn modelId="{AB18C2E2-209F-4E4A-8E15-A915D778F533}" type="presParOf" srcId="{EAA7EB19-32E9-4F0C-9F6C-24E51D82C78B}" destId="{49CC989F-47AD-4C12-A6F8-6A4849D90237}" srcOrd="4" destOrd="0" presId="urn:microsoft.com/office/officeart/2008/layout/AlternatingHexagons"/>
    <dgm:cxn modelId="{803AE500-EB00-804E-89CE-E51FEB133792}" type="presParOf" srcId="{351FC134-8697-4C99-AFA8-B90BC49F3901}" destId="{9D245871-3433-44B1-B19B-6FCC891E4FD9}" srcOrd="5" destOrd="0" presId="urn:microsoft.com/office/officeart/2008/layout/AlternatingHexagons"/>
    <dgm:cxn modelId="{A0402DD1-3EF1-D24F-92A4-A167105B2CA4}" type="presParOf" srcId="{351FC134-8697-4C99-AFA8-B90BC49F3901}" destId="{F1514F44-26EE-40F7-8EF7-D089CA9FBB32}" srcOrd="6" destOrd="0" presId="urn:microsoft.com/office/officeart/2008/layout/AlternatingHexagons"/>
    <dgm:cxn modelId="{E3C0A612-6DE0-4949-8BC2-7F671C87BD4F}" type="presParOf" srcId="{F1514F44-26EE-40F7-8EF7-D089CA9FBB32}" destId="{1CF68D52-AC71-446A-824B-331D380D19AB}" srcOrd="0" destOrd="0" presId="urn:microsoft.com/office/officeart/2008/layout/AlternatingHexagons"/>
    <dgm:cxn modelId="{6947CC98-336E-D845-9E63-A99157776D19}" type="presParOf" srcId="{F1514F44-26EE-40F7-8EF7-D089CA9FBB32}" destId="{8803F8D3-B9BA-46F4-8DA3-658EBC5AC972}" srcOrd="1" destOrd="0" presId="urn:microsoft.com/office/officeart/2008/layout/AlternatingHexagons"/>
    <dgm:cxn modelId="{3048205E-F6C0-464B-88C6-EE04BA3C5E62}" type="presParOf" srcId="{F1514F44-26EE-40F7-8EF7-D089CA9FBB32}" destId="{32317E29-73A1-4ECB-B0CE-0AC1152A6D7A}" srcOrd="2" destOrd="0" presId="urn:microsoft.com/office/officeart/2008/layout/AlternatingHexagons"/>
    <dgm:cxn modelId="{1BE21880-9A2E-1342-9D25-D940B8FD4A02}" type="presParOf" srcId="{F1514F44-26EE-40F7-8EF7-D089CA9FBB32}" destId="{86F6CEF1-E9C1-45F5-AA7F-64834AE30BDA}" srcOrd="3" destOrd="0" presId="urn:microsoft.com/office/officeart/2008/layout/AlternatingHexagons"/>
    <dgm:cxn modelId="{C88C15BF-E574-804C-8DE0-A40350B37705}" type="presParOf" srcId="{F1514F44-26EE-40F7-8EF7-D089CA9FBB32}" destId="{73478D76-B81E-4F9D-AE2D-0BE77E0EB995}" srcOrd="4" destOrd="0" presId="urn:microsoft.com/office/officeart/2008/layout/AlternatingHexagons"/>
    <dgm:cxn modelId="{4A6AF68A-E0FB-7247-B057-40518976EC24}" type="presParOf" srcId="{351FC134-8697-4C99-AFA8-B90BC49F3901}" destId="{9D5831D7-E95D-4015-91C3-1CCD92511EF4}" srcOrd="7" destOrd="0" presId="urn:microsoft.com/office/officeart/2008/layout/AlternatingHexagons"/>
    <dgm:cxn modelId="{818BB4CE-3E91-D44D-A101-C53BDCDA8634}" type="presParOf" srcId="{351FC134-8697-4C99-AFA8-B90BC49F3901}" destId="{CF898DA2-6F81-451A-AECD-1911346E514C}" srcOrd="8" destOrd="0" presId="urn:microsoft.com/office/officeart/2008/layout/AlternatingHexagons"/>
    <dgm:cxn modelId="{0ADC4766-59AE-FA4E-BD4A-CBAC05B3C1FA}" type="presParOf" srcId="{CF898DA2-6F81-451A-AECD-1911346E514C}" destId="{E73095F5-EF93-4F9E-8583-9070C4DC8D56}" srcOrd="0" destOrd="0" presId="urn:microsoft.com/office/officeart/2008/layout/AlternatingHexagons"/>
    <dgm:cxn modelId="{B12D2E27-3C02-7A41-95CE-82827B4BC61D}" type="presParOf" srcId="{CF898DA2-6F81-451A-AECD-1911346E514C}" destId="{C2B784D3-9D62-40FC-ABC8-96FCE8DD5438}" srcOrd="1" destOrd="0" presId="urn:microsoft.com/office/officeart/2008/layout/AlternatingHexagons"/>
    <dgm:cxn modelId="{5BB1196D-AF4D-4E44-993E-BD1016E50CB8}" type="presParOf" srcId="{CF898DA2-6F81-451A-AECD-1911346E514C}" destId="{30287C06-B12B-460F-B06F-824E656077A3}" srcOrd="2" destOrd="0" presId="urn:microsoft.com/office/officeart/2008/layout/AlternatingHexagons"/>
    <dgm:cxn modelId="{21BCB5F3-F892-244E-A7BA-411B2CEB6DE2}" type="presParOf" srcId="{CF898DA2-6F81-451A-AECD-1911346E514C}" destId="{8B212C20-315A-4768-A71F-7A0141457EA2}" srcOrd="3" destOrd="0" presId="urn:microsoft.com/office/officeart/2008/layout/AlternatingHexagons"/>
    <dgm:cxn modelId="{8FEBF417-2853-2C42-93E6-A44479D260F3}"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Managed Identities</a:t>
          </a:r>
          <a:endParaRPr lang="en-US" sz="1200" kern="1200" dirty="0">
            <a:solidFill>
              <a:schemeClr val="tx1"/>
            </a:solidFill>
          </a:endParaRP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Hybrid Identities</a:t>
          </a:r>
          <a:endParaRPr lang="en-US" sz="1200" kern="1200" dirty="0">
            <a:solidFill>
              <a:schemeClr val="tx1"/>
            </a:solidFill>
          </a:endParaRP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Identity Providers</a:t>
          </a:r>
          <a:endParaRPr lang="en-US" sz="1200" kern="1200" dirty="0">
            <a:solidFill>
              <a:schemeClr val="tx1"/>
            </a:solidFill>
          </a:endParaRP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Data Security</a:t>
          </a:r>
          <a:endParaRPr lang="en-US" sz="1200" kern="1200" dirty="0">
            <a:solidFill>
              <a:schemeClr val="tx1"/>
            </a:solidFill>
          </a:endParaRP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RBAC</a:t>
          </a:r>
          <a:endParaRPr lang="en-US" sz="1200" kern="1200" dirty="0">
            <a:solidFill>
              <a:schemeClr val="tx1"/>
            </a:solidFill>
          </a:endParaRP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6/13/17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a:t>
            </a:r>
            <a:r>
              <a:rPr lang="en-US" dirty="0" smtClean="0"/>
              <a:t>4.1</a:t>
            </a:r>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a:t>
            </a:r>
            <a:r>
              <a:rPr lang="en-US" dirty="0" err="1"/>
              <a:t>oauth</a:t>
            </a:r>
            <a:r>
              <a:rPr lang="en-US" dirty="0"/>
              <a: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smtClean="0"/>
              <a:t>OAuth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442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Storage Service is a single service with different types of storage including options for Object, Table, Disk and Queue storage.</a:t>
            </a:r>
          </a:p>
          <a:p>
            <a:endParaRPr lang="en-US" b="0" i="0" dirty="0" smtClean="0"/>
          </a:p>
          <a:p>
            <a:r>
              <a:rPr lang="en-US" b="0" i="0" dirty="0" smtClean="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smtClean="0"/>
          </a:p>
          <a:p>
            <a:r>
              <a:rPr lang="en-US" dirty="0" smtClean="0"/>
              <a:t>SSE works by encrypting the data when it is written to Azure Storage, and can be used </a:t>
            </a:r>
            <a:r>
              <a:rPr lang="en-US" b="1" i="1" dirty="0" smtClean="0"/>
              <a:t>for Azure Blob Storage and File Storage</a:t>
            </a:r>
            <a:r>
              <a:rPr lang="en-US" dirty="0" smtClean="0"/>
              <a:t>. It works for the following:</a:t>
            </a:r>
          </a:p>
          <a:p>
            <a:pPr marL="171450" indent="-171450">
              <a:buFont typeface="Arial"/>
              <a:buChar char="•"/>
            </a:pPr>
            <a:r>
              <a:rPr lang="en-US" dirty="0" smtClean="0"/>
              <a:t>Standard Storage: General purpose storage accounts for Blobs and File storage and Blob storage accounts</a:t>
            </a:r>
          </a:p>
          <a:p>
            <a:pPr marL="171450" indent="-171450">
              <a:buFont typeface="Arial"/>
              <a:buChar char="•"/>
            </a:pPr>
            <a:r>
              <a:rPr lang="en-US" dirty="0" smtClean="0"/>
              <a:t>Premium storage</a:t>
            </a:r>
          </a:p>
          <a:p>
            <a:pPr marL="171450" indent="-171450">
              <a:buFont typeface="Arial"/>
              <a:buChar char="•"/>
            </a:pPr>
            <a:r>
              <a:rPr lang="en-US" dirty="0" smtClean="0"/>
              <a:t>All redundancy levels (LRS, ZRS, GRS, RA-GRS)</a:t>
            </a:r>
          </a:p>
          <a:p>
            <a:pPr marL="171450" indent="-171450">
              <a:buFont typeface="Arial"/>
              <a:buChar char="•"/>
            </a:pPr>
            <a:r>
              <a:rPr lang="en-US" dirty="0" smtClean="0"/>
              <a:t>Azure Resource Manager storage accounts (but not classic)</a:t>
            </a:r>
          </a:p>
          <a:p>
            <a:pPr marL="171450" indent="-171450">
              <a:buFont typeface="Arial"/>
              <a:buChar char="•"/>
            </a:pPr>
            <a:r>
              <a:rPr lang="en-US" dirty="0" smtClean="0"/>
              <a:t>All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Disk Encryption is a new capability that helps you encrypt your Windows and Linux </a:t>
            </a:r>
            <a:r>
              <a:rPr lang="en-US" b="0" i="0" dirty="0" err="1" smtClean="0"/>
              <a:t>IaaS</a:t>
            </a:r>
            <a:r>
              <a:rPr lang="en-US" b="0" i="0" dirty="0" smtClean="0"/>
              <a:t> virtual machine disks. Azure Disk Encryption leverages the industry standard </a:t>
            </a:r>
            <a:r>
              <a:rPr lang="en-US" b="0" i="0" dirty="0" err="1" smtClean="0"/>
              <a:t>BitLocker</a:t>
            </a:r>
            <a:r>
              <a:rPr lang="en-US" b="0" i="0" dirty="0" smtClean="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smtClean="0"/>
          </a:p>
          <a:p>
            <a:r>
              <a:rPr lang="en-US" b="0" i="0" dirty="0" smtClean="0"/>
              <a:t>Azure disk encryption for Windows and Linux </a:t>
            </a:r>
            <a:r>
              <a:rPr lang="en-US" b="0" i="0" dirty="0" err="1" smtClean="0"/>
              <a:t>IaaS</a:t>
            </a:r>
            <a:r>
              <a:rPr lang="en-US" b="0" i="0" dirty="0" smtClean="0"/>
              <a:t> VMs is now in General Availability in all Azure public regions and </a:t>
            </a:r>
            <a:r>
              <a:rPr lang="en-US" b="0" i="0" dirty="0" err="1" smtClean="0"/>
              <a:t>AzureGov</a:t>
            </a:r>
            <a:r>
              <a:rPr lang="en-US" b="0" i="0" dirty="0" smtClean="0"/>
              <a:t> regions for Standard VMs and VMs with premium storage.</a:t>
            </a:r>
          </a:p>
          <a:p>
            <a:endParaRPr lang="en-US" b="0" i="0" dirty="0" smtClean="0"/>
          </a:p>
          <a:p>
            <a:r>
              <a:rPr lang="en-US" b="0" i="0" dirty="0" smtClean="0"/>
              <a:t>When you apply the Azure Disk Encryption-management solution, you can satisfy the following business needs:</a:t>
            </a:r>
          </a:p>
          <a:p>
            <a:pPr marL="171450" indent="-171450">
              <a:buFont typeface="Arial"/>
              <a:buChar char="•"/>
            </a:pPr>
            <a:r>
              <a:rPr lang="en-US" b="0" i="0" dirty="0" err="1" smtClean="0"/>
              <a:t>IaaS</a:t>
            </a:r>
            <a:r>
              <a:rPr lang="en-US" b="0" i="0" dirty="0" smtClean="0"/>
              <a:t> VMs are secured at rest, because you can use industry-standard encryption technology to address organizational security and compliance requirements.</a:t>
            </a:r>
          </a:p>
          <a:p>
            <a:pPr marL="171450" indent="-171450">
              <a:buFont typeface="Arial"/>
              <a:buChar char="•"/>
            </a:pPr>
            <a:r>
              <a:rPr lang="en-US" b="0" i="0" dirty="0" err="1" smtClean="0"/>
              <a:t>IaaS</a:t>
            </a:r>
            <a:r>
              <a:rPr lang="en-US" b="0" i="0" dirty="0" smtClean="0"/>
              <a:t> VMs boot under customer-controlled keys and policies, and you can audit their usage in your key vault.</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Mention SQL Server running on a VM in</a:t>
            </a:r>
            <a:r>
              <a:rPr lang="en-US" b="0" i="0" baseline="0" dirty="0" smtClean="0"/>
              <a:t> addition to the PAAS solutions.</a:t>
            </a:r>
          </a:p>
          <a:p>
            <a:endParaRPr lang="en-US" b="0" i="0" baseline="0" dirty="0" smtClean="0"/>
          </a:p>
          <a:p>
            <a:r>
              <a:rPr lang="en-US" b="0" i="0" dirty="0" smtClean="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When it comes to hosting SQL Server, you can go the platform as a service route and use Azure SQL and in that case, it's going to easily allow you to enable TDE via the portal, PowerShell or T-SQL or you could host it yourself either on-</a:t>
            </a:r>
            <a:r>
              <a:rPr lang="en-US" b="0" i="0" dirty="0" err="1" smtClean="0"/>
              <a:t>prem</a:t>
            </a:r>
            <a:r>
              <a:rPr lang="en-US" b="0" i="0" dirty="0" smtClean="0"/>
              <a:t> or with </a:t>
            </a:r>
            <a:r>
              <a:rPr lang="en-US" b="0" i="0" dirty="0" err="1" smtClean="0"/>
              <a:t>IaaS</a:t>
            </a:r>
            <a:r>
              <a:rPr lang="en-US" b="0" i="0" dirty="0" smtClean="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https://</a:t>
            </a:r>
            <a:r>
              <a:rPr lang="en-US" b="0" i="0" dirty="0" err="1" smtClean="0"/>
              <a:t>docs.microsoft.com</a:t>
            </a:r>
            <a:r>
              <a:rPr lang="en-US" b="0" i="0" dirty="0" smtClean="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Create a </a:t>
            </a:r>
            <a:r>
              <a:rPr lang="en-US" b="0" i="0" dirty="0" err="1" smtClean="0"/>
              <a:t>BlobEncryptionPolicy</a:t>
            </a:r>
            <a:r>
              <a:rPr lang="en-US" b="0" i="0" dirty="0" smtClean="0"/>
              <a:t> object and set it in the request options (per API or at a client level by using </a:t>
            </a:r>
            <a:r>
              <a:rPr lang="en-US" b="0" i="0" dirty="0" err="1" smtClean="0"/>
              <a:t>DefaultRequestOptions</a:t>
            </a:r>
            <a:r>
              <a:rPr lang="en-US" b="0" i="0" dirty="0" smtClean="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a:t>
            </a:r>
          </a:p>
          <a:p>
            <a:endParaRPr lang="en-US" b="0" i="0" dirty="0" smtClean="0"/>
          </a:p>
          <a:p>
            <a:r>
              <a:rPr lang="en-US" b="0" i="0" dirty="0" smtClean="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smtClean="0"/>
          </a:p>
          <a:p>
            <a:r>
              <a:rPr lang="en-US" b="0" i="0" dirty="0" smtClean="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example of a custom role for monitoring and restarting virtual machines: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a:t>
            </a:r>
            <a:r>
              <a:rPr lang="en-US" dirty="0" smtClean="0"/>
              <a:t>4.1</a:t>
            </a:r>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a:t>
            </a:r>
            <a:r>
              <a:rPr lang="en-US" dirty="0" err="1"/>
              <a:t>oauth</a:t>
            </a:r>
            <a:r>
              <a:rPr lang="en-US" dirty="0"/>
              <a: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1915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395BCA-54C0-4D78-9DD1-610F4933E170}"/>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8" name="Footer Placeholder 7">
            <a:extLst>
              <a:ext uri="{FF2B5EF4-FFF2-40B4-BE49-F238E27FC236}">
                <a16:creationId xmlns:a16="http://schemas.microsoft.com/office/drawing/2014/main" xmlns=""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6A58ED-104A-424C-BDF6-0EA720F892DE}"/>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4" name="Footer Placeholder 3">
            <a:extLst>
              <a:ext uri="{FF2B5EF4-FFF2-40B4-BE49-F238E27FC236}">
                <a16:creationId xmlns:a16="http://schemas.microsoft.com/office/drawing/2014/main" xmlns=""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151AFF-1CEB-41B0-866D-D8FD275A6B63}"/>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3" name="Footer Placeholder 2">
            <a:extLst>
              <a:ext uri="{FF2B5EF4-FFF2-40B4-BE49-F238E27FC236}">
                <a16:creationId xmlns:a16="http://schemas.microsoft.com/office/drawing/2014/main" xmlns=""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3EA3AD8-F626-4972-9BFE-628D46C32573}"/>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6" name="Footer Placeholder 5">
            <a:extLst>
              <a:ext uri="{FF2B5EF4-FFF2-40B4-BE49-F238E27FC236}">
                <a16:creationId xmlns:a16="http://schemas.microsoft.com/office/drawing/2014/main" xmlns=""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08AD318-E8F2-4A96-B3D4-2BC67496E785}"/>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6" name="Footer Placeholder 5">
            <a:extLst>
              <a:ext uri="{FF2B5EF4-FFF2-40B4-BE49-F238E27FC236}">
                <a16:creationId xmlns:a16="http://schemas.microsoft.com/office/drawing/2014/main" xmlns=""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99ACFF-2BB4-4E3F-9993-5D73DF76297A}"/>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6B7624-9FCE-47B6-8E56-9FB61B9194CB}"/>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8457BB2-E55F-454D-97E4-364820B7A4D8}"/>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635AC8-78D0-48ED-AD53-C02947976843}"/>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6" name="Footer Placeholder 5">
            <a:extLst>
              <a:ext uri="{FF2B5EF4-FFF2-40B4-BE49-F238E27FC236}">
                <a16:creationId xmlns:a16="http://schemas.microsoft.com/office/drawing/2014/main" xmlns=""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icrosoft.com/en-us/learning/exam-70-534.aspx%23syllabus-2" TargetMode="External"/><Relationship Id="rId4" Type="http://schemas.openxmlformats.org/officeDocument/2006/relationships/hyperlink" Target="https://www.microsoft.com/en-us/learning/exam-70-534.aspx%23syllabus-3" TargetMode="External"/><Relationship Id="rId5" Type="http://schemas.openxmlformats.org/officeDocument/2006/relationships/hyperlink" Target="https://www.microsoft.com/en-us/learning/exam-70-534.aspx%23syllabus-4" TargetMode="External"/><Relationship Id="rId6" Type="http://schemas.openxmlformats.org/officeDocument/2006/relationships/hyperlink" Target="https://www.microsoft.com/en-us/learning/exam-70-534.aspx%23syllabus-5" TargetMode="External"/><Relationship Id="rId7" Type="http://schemas.openxmlformats.org/officeDocument/2006/relationships/hyperlink" Target="https://www.microsoft.com/en-us/learning/exam-70-534.aspx%23syllabus-6" TargetMode="External"/><Relationship Id="rId8" Type="http://schemas.openxmlformats.org/officeDocument/2006/relationships/hyperlink" Target="https://www.microsoft.com/en-us/learning/exam-70-534.aspx%23syllabus-7" TargetMode="External"/><Relationship Id="rId1" Type="http://schemas.openxmlformats.org/officeDocument/2006/relationships/slideLayout" Target="../slideLayouts/slideLayout9.xml"/><Relationship Id="rId2" Type="http://schemas.openxmlformats.org/officeDocument/2006/relationships/hyperlink" Target="https://www.microsoft.com/en-us/learning/exam-70-534.aspx%23syllabus-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jpg"/><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www.microsoft.com/en-us/learning/exam-70-534.aspx%23syllabus-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98232" y="6142652"/>
            <a:ext cx="9322873"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5411252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a16="http://schemas.microsoft.com/office/drawing/2014/main" xmlns=""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a:t>
            </a:r>
            <a:r>
              <a:rPr lang="en-US" b="1" dirty="0">
                <a:solidFill>
                  <a:schemeClr val="accent1">
                    <a:lumMod val="75000"/>
                  </a:schemeClr>
                </a:solidFill>
              </a:rPr>
              <a:t>Microsoft Graph</a:t>
            </a:r>
            <a:r>
              <a:rPr lang="en-US" dirty="0"/>
              <a:t> is the next up and coming way to do this</a:t>
            </a:r>
          </a:p>
        </p:txBody>
      </p:sp>
    </p:spTree>
    <p:extLst>
      <p:ext uri="{BB962C8B-B14F-4D97-AF65-F5344CB8AC3E}">
        <p14:creationId xmlns:p14="http://schemas.microsoft.com/office/powerpoint/2010/main" val="4450218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a16="http://schemas.microsoft.com/office/drawing/2014/main" xmlns=""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a16="http://schemas.microsoft.com/office/drawing/2014/main" xmlns="" id="{55C5917B-C587-44A2-9808-E70700A05A3A}"/>
              </a:ext>
            </a:extLst>
          </p:cNvPr>
          <p:cNvSpPr txBox="1"/>
          <p:nvPr/>
        </p:nvSpPr>
        <p:spPr>
          <a:xfrm>
            <a:off x="97155" y="5063490"/>
            <a:ext cx="11997690" cy="738664"/>
          </a:xfrm>
          <a:prstGeom prst="rect">
            <a:avLst/>
          </a:prstGeom>
          <a:solidFill>
            <a:schemeClr val="tx2">
              <a:lumMod val="20000"/>
              <a:lumOff val="80000"/>
              <a:alpha val="0"/>
            </a:schemeClr>
          </a:solid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Tree>
    <p:extLst>
      <p:ext uri="{BB962C8B-B14F-4D97-AF65-F5344CB8AC3E}">
        <p14:creationId xmlns:p14="http://schemas.microsoft.com/office/powerpoint/2010/main" val="28952411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A2492-37F7-4FA9-BF82-E5D21ECC6E89}"/>
              </a:ext>
            </a:extLst>
          </p:cNvPr>
          <p:cNvSpPr>
            <a:spLocks noGrp="1"/>
          </p:cNvSpPr>
          <p:nvPr>
            <p:ph type="title"/>
          </p:nvPr>
        </p:nvSpPr>
        <p:spPr/>
        <p:txBody>
          <a:bodyPr/>
          <a:lstStyle/>
          <a:p>
            <a:r>
              <a:rPr lang="en-US" dirty="0" smtClean="0"/>
              <a:t>OAuth 2.0 and </a:t>
            </a:r>
            <a:r>
              <a:rPr lang="en-US" dirty="0" err="1" smtClean="0"/>
              <a:t>OpenID</a:t>
            </a:r>
            <a:r>
              <a:rPr lang="en-US" dirty="0" smtClean="0"/>
              <a:t> Connect</a:t>
            </a:r>
            <a:endParaRPr lang="en-US" dirty="0"/>
          </a:p>
        </p:txBody>
      </p:sp>
      <p:sp>
        <p:nvSpPr>
          <p:cNvPr id="4" name="Content Placeholder 3"/>
          <p:cNvSpPr>
            <a:spLocks noGrp="1"/>
          </p:cNvSpPr>
          <p:nvPr>
            <p:ph idx="1"/>
          </p:nvPr>
        </p:nvSpPr>
        <p:spPr/>
        <p:txBody>
          <a:bodyPr/>
          <a:lstStyle/>
          <a:p>
            <a:pPr marL="171450" indent="-171450">
              <a:buFont typeface="Arial"/>
              <a:buChar char="•"/>
            </a:pPr>
            <a:r>
              <a:rPr lang="en-US" dirty="0" smtClean="0"/>
              <a:t>OAuth 2.0</a:t>
            </a:r>
            <a:endParaRPr lang="en-US" dirty="0"/>
          </a:p>
          <a:p>
            <a:pPr marL="628650" lvl="1" indent="-171450">
              <a:buFont typeface="Arial"/>
              <a:buChar char="•"/>
            </a:pPr>
            <a:r>
              <a:rPr lang="en-US" dirty="0" smtClean="0"/>
              <a:t>Open </a:t>
            </a:r>
            <a:r>
              <a:rPr lang="en-US" dirty="0"/>
              <a:t>standard for </a:t>
            </a:r>
            <a:r>
              <a:rPr lang="en-US" dirty="0" smtClean="0"/>
              <a:t>authorization</a:t>
            </a:r>
          </a:p>
          <a:p>
            <a:pPr marL="628650" lvl="1" indent="-171450">
              <a:buFont typeface="Arial"/>
              <a:buChar char="•"/>
            </a:pPr>
            <a:r>
              <a:rPr lang="en-US" dirty="0" smtClean="0"/>
              <a:t>Implemented as an authorization protocol versus an </a:t>
            </a:r>
            <a:r>
              <a:rPr lang="en-US" dirty="0"/>
              <a:t>authentication </a:t>
            </a:r>
            <a:r>
              <a:rPr lang="en-US" dirty="0" smtClean="0"/>
              <a:t>protocol</a:t>
            </a:r>
            <a:endParaRPr lang="en-US" dirty="0"/>
          </a:p>
          <a:p>
            <a:pPr marL="628650" lvl="1" indent="-171450">
              <a:buFont typeface="Arial"/>
              <a:buChar char="•"/>
            </a:pPr>
            <a:r>
              <a:rPr lang="en-US" dirty="0" smtClean="0"/>
              <a:t>Focused on what resources you have access to</a:t>
            </a:r>
            <a:endParaRPr lang="en-US" dirty="0"/>
          </a:p>
          <a:p>
            <a:pPr marL="171450" indent="-171450">
              <a:buFont typeface="Arial"/>
              <a:buChar char="•"/>
            </a:pPr>
            <a:r>
              <a:rPr lang="en-US" dirty="0" err="1" smtClean="0"/>
              <a:t>OpenID</a:t>
            </a:r>
            <a:r>
              <a:rPr lang="en-US" dirty="0" smtClean="0"/>
              <a:t> Connect</a:t>
            </a:r>
          </a:p>
          <a:p>
            <a:pPr marL="628650" lvl="1" indent="-171450">
              <a:buFont typeface="Arial"/>
              <a:buChar char="•"/>
            </a:pPr>
            <a:r>
              <a:rPr lang="en-US" dirty="0" smtClean="0"/>
              <a:t>Extends </a:t>
            </a:r>
            <a:r>
              <a:rPr lang="en-US" dirty="0"/>
              <a:t>the OAuth 2.0 authorization protocol to use as an authentication protocol</a:t>
            </a:r>
          </a:p>
          <a:p>
            <a:pPr marL="628650" lvl="1" indent="-171450">
              <a:buFont typeface="Arial"/>
              <a:buChar char="•"/>
            </a:pPr>
            <a:r>
              <a:rPr lang="en-US" dirty="0" smtClean="0"/>
              <a:t>Enables SSO with OAuth</a:t>
            </a:r>
            <a:endParaRPr lang="en-US" dirty="0"/>
          </a:p>
          <a:p>
            <a:endParaRPr lang="en-US" dirty="0"/>
          </a:p>
        </p:txBody>
      </p:sp>
      <p:sp>
        <p:nvSpPr>
          <p:cNvPr id="5" name="Rectangle 4"/>
          <p:cNvSpPr/>
          <p:nvPr/>
        </p:nvSpPr>
        <p:spPr>
          <a:xfrm>
            <a:off x="1400350" y="6117657"/>
            <a:ext cx="9509353" cy="369332"/>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docs.microsoft.com</a:t>
            </a:r>
            <a:r>
              <a:rPr lang="en-US" b="1" dirty="0">
                <a:solidFill>
                  <a:schemeClr val="accent1">
                    <a:lumMod val="75000"/>
                  </a:schemeClr>
                </a:solidFill>
              </a:rPr>
              <a:t>/en-us/azure/active-directory/develop/active-directory-v2-protocols</a:t>
            </a:r>
            <a:endParaRPr lang="en-US" b="1" dirty="0">
              <a:solidFill>
                <a:schemeClr val="accent1">
                  <a:lumMod val="75000"/>
                </a:schemeClr>
              </a:solidFill>
            </a:endParaRPr>
          </a:p>
        </p:txBody>
      </p:sp>
    </p:spTree>
    <p:extLst>
      <p:ext uri="{BB962C8B-B14F-4D97-AF65-F5344CB8AC3E}">
        <p14:creationId xmlns:p14="http://schemas.microsoft.com/office/powerpoint/2010/main" val="17378857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a16="http://schemas.microsoft.com/office/drawing/2014/main" xmlns=""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a16="http://schemas.microsoft.com/office/drawing/2014/main" xmlns=""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a16="http://schemas.microsoft.com/office/drawing/2014/main" xmlns="" id="{4991A86A-CBE1-401B-AE0D-A6807A25492F}"/>
              </a:ext>
            </a:extLst>
          </p:cNvPr>
          <p:cNvSpPr>
            <a:spLocks noGrp="1"/>
          </p:cNvSpPr>
          <p:nvPr>
            <p:ph idx="1"/>
          </p:nvPr>
        </p:nvSpPr>
        <p:spPr>
          <a:xfrm>
            <a:off x="838200" y="1825624"/>
            <a:ext cx="10515600" cy="3937537"/>
          </a:xfrm>
        </p:spPr>
        <p:txBody>
          <a:bodyPr>
            <a:normAutofit fontScale="92500" lnSpcReduction="10000"/>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
        <p:nvSpPr>
          <p:cNvPr id="5" name="Rectangle 4"/>
          <p:cNvSpPr/>
          <p:nvPr/>
        </p:nvSpPr>
        <p:spPr>
          <a:xfrm>
            <a:off x="1172386" y="6270057"/>
            <a:ext cx="10258377" cy="369332"/>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docs.microsoft.com</a:t>
            </a:r>
            <a:r>
              <a:rPr lang="en-US" b="1" dirty="0">
                <a:solidFill>
                  <a:schemeClr val="accent1">
                    <a:lumMod val="75000"/>
                  </a:schemeClr>
                </a:solidFill>
              </a:rPr>
              <a:t>/en-us/azure/active-directory/develop/active-directory-v2-protocols-implicit</a:t>
            </a:r>
            <a:endParaRPr lang="en-US" b="1" dirty="0">
              <a:solidFill>
                <a:schemeClr val="accent1">
                  <a:lumMod val="75000"/>
                </a:schemeClr>
              </a:solidFill>
            </a:endParaRPr>
          </a:p>
        </p:txBody>
      </p:sp>
    </p:spTree>
    <p:extLst>
      <p:ext uri="{BB962C8B-B14F-4D97-AF65-F5344CB8AC3E}">
        <p14:creationId xmlns:p14="http://schemas.microsoft.com/office/powerpoint/2010/main" val="22829290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a16="http://schemas.microsoft.com/office/drawing/2014/main" xmlns=""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730928322"/>
                    </a:ext>
                  </a:extLst>
                </a:gridCol>
                <a:gridCol w="5257800">
                  <a:extLst>
                    <a:ext uri="{9D8B030D-6E8A-4147-A177-3AD203B41FA5}">
                      <a16:colId xmlns:a16="http://schemas.microsoft.com/office/drawing/2014/main" xmlns=""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a16="http://schemas.microsoft.com/office/drawing/2014/main" xmlns=""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a16="http://schemas.microsoft.com/office/drawing/2014/main" xmlns="" val="608728941"/>
                  </a:ext>
                </a:extLst>
              </a:tr>
            </a:tbl>
          </a:graphicData>
        </a:graphic>
      </p:graphicFrame>
    </p:spTree>
    <p:extLst>
      <p:ext uri="{BB962C8B-B14F-4D97-AF65-F5344CB8AC3E}">
        <p14:creationId xmlns:p14="http://schemas.microsoft.com/office/powerpoint/2010/main" val="36749327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a16="http://schemas.microsoft.com/office/drawing/2014/main" xmlns=""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xmlns=""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Tree>
    <p:extLst>
      <p:ext uri="{BB962C8B-B14F-4D97-AF65-F5344CB8AC3E}">
        <p14:creationId xmlns:p14="http://schemas.microsoft.com/office/powerpoint/2010/main" val="3529265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smtClean="0"/>
              <a:t>Securing Resources</a:t>
            </a:r>
            <a:endParaRPr lang="en-US" sz="4313" dirty="0"/>
          </a:p>
        </p:txBody>
      </p:sp>
      <p:graphicFrame>
        <p:nvGraphicFramePr>
          <p:cNvPr id="32" name="Diagram 31"/>
          <p:cNvGraphicFramePr/>
          <p:nvPr>
            <p:extLst>
              <p:ext uri="{D42A27DB-BD31-4B8C-83A1-F6EECF244321}">
                <p14:modId xmlns:p14="http://schemas.microsoft.com/office/powerpoint/2010/main" val="809478912"/>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3282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6" name="Content Placeholder 5"/>
          <p:cNvSpPr>
            <a:spLocks noGrp="1"/>
          </p:cNvSpPr>
          <p:nvPr>
            <p:ph idx="10"/>
          </p:nvPr>
        </p:nvSpPr>
        <p:spPr/>
        <p:txBody>
          <a:bodyPr/>
          <a:lstStyle/>
          <a:p>
            <a:pPr>
              <a:buFont typeface="+mj-lt"/>
              <a:buAutoNum type="arabicParenR" startAt="5"/>
            </a:pPr>
            <a:r>
              <a:rPr lang="en-US" dirty="0" err="1"/>
              <a:t>AuthorizationCodeReceived</a:t>
            </a:r>
            <a:endParaRPr lang="en-US" dirty="0"/>
          </a:p>
        </p:txBody>
      </p:sp>
    </p:spTree>
    <p:extLst>
      <p:ext uri="{BB962C8B-B14F-4D97-AF65-F5344CB8AC3E}">
        <p14:creationId xmlns:p14="http://schemas.microsoft.com/office/powerpoint/2010/main" val="41107779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a:t>OAuth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a16="http://schemas.microsoft.com/office/drawing/2014/main" xmlns=""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3"/>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a:t>
            </a:r>
            <a:r>
              <a:rPr lang="en-US" sz="2600" b="1" dirty="0" smtClean="0">
                <a:latin typeface="Calibri" panose="020F0502020204030204" pitchFamily="34" charset="0"/>
                <a:ea typeface="Calibri" panose="020F0502020204030204" pitchFamily="34" charset="0"/>
                <a:cs typeface="Times New Roman" panose="02020603050405020304" pitchFamily="18" charset="0"/>
              </a:rPr>
              <a:t>hybrid identities </a:t>
            </a:r>
            <a:endParaRPr lang="en-US" sz="2600" b="1" dirty="0">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SAML claims to authenticate to on-premises resources, describe AD Connect synchronization, implement federated identities using Active Directory Federation Services (ADFS</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20000"/>
              </a:lnSpc>
              <a:spcAft>
                <a:spcPts val="600"/>
              </a:spcAft>
              <a:buSzPts val="1000"/>
              <a:buNone/>
              <a:tabLst>
                <a:tab pos="685800" algn="l"/>
              </a:tabLst>
            </a:pPr>
            <a:r>
              <a:rPr lang="en-US" sz="2900" b="1" dirty="0" smtClean="0">
                <a:latin typeface="Calibri" panose="020F0502020204030204" pitchFamily="34" charset="0"/>
                <a:ea typeface="Calibri" panose="020F0502020204030204" pitchFamily="34" charset="0"/>
                <a:cs typeface="Times New Roman" panose="02020603050405020304" pitchFamily="18" charset="0"/>
              </a:rPr>
              <a:t>3</a:t>
            </a:r>
            <a:r>
              <a:rPr lang="en-US" sz="2900" b="1" dirty="0">
                <a:latin typeface="Calibri" panose="020F0502020204030204" pitchFamily="34" charset="0"/>
                <a:ea typeface="Calibri" panose="020F0502020204030204" pitchFamily="34" charset="0"/>
                <a:cs typeface="Times New Roman" panose="02020603050405020304" pitchFamily="18" charset="0"/>
              </a:rPr>
              <a:t>.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423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Tree>
    <p:extLst>
      <p:ext uri="{BB962C8B-B14F-4D97-AF65-F5344CB8AC3E}">
        <p14:creationId xmlns:p14="http://schemas.microsoft.com/office/powerpoint/2010/main" val="35399067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12043953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a16="http://schemas.microsoft.com/office/drawing/2014/main" xmlns=""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a16="http://schemas.microsoft.com/office/drawing/2014/main" xmlns=""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a16="http://schemas.microsoft.com/office/drawing/2014/main" xmlns=""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a16="http://schemas.microsoft.com/office/drawing/2014/main" xmlns=""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a16="http://schemas.microsoft.com/office/drawing/2014/main" xmlns=""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a16="http://schemas.microsoft.com/office/drawing/2014/main" xmlns=""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Tree>
    <p:extLst>
      <p:ext uri="{BB962C8B-B14F-4D97-AF65-F5344CB8AC3E}">
        <p14:creationId xmlns:p14="http://schemas.microsoft.com/office/powerpoint/2010/main" val="405337057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on-premise users and be able to add external users using their social logins.  Which product will be the best to use? </a:t>
            </a:r>
            <a:endParaRPr lang="en-US" dirty="0"/>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smtClean="0"/>
              <a:t>Identify an appropriate data security solution</a:t>
            </a:r>
            <a:endParaRPr lang="en-US" dirty="0"/>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a:t>
            </a:r>
            <a:endParaRPr lang="en-US" dirty="0"/>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a16="http://schemas.microsoft.com/office/drawing/2014/main" xmlns=""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Storage Services Encryption</a:t>
            </a:r>
            <a:endParaRPr lang="en-US" dirty="0"/>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Disk Encryption</a:t>
            </a:r>
            <a:endParaRPr lang="en-US" dirty="0"/>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Disk Encryption Scenarios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Databases</a:t>
            </a:r>
            <a:endParaRPr lang="en-US" dirty="0"/>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SQL Server TDE</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Transparent Data Encryption</a:t>
            </a:r>
            <a:endParaRPr lang="en-US" dirty="0"/>
          </a:p>
          <a:p>
            <a:pPr marL="0" indent="0">
              <a:buNone/>
            </a:pPr>
            <a:endParaRPr lang="en-US" dirty="0"/>
          </a:p>
          <a:p>
            <a:pPr marL="0" indent="0">
              <a:buNone/>
            </a:pPr>
            <a:r>
              <a:rPr lang="en-US" dirty="0" smtClean="0"/>
              <a:t>Applies to both PAAS and IAAS offerings</a:t>
            </a:r>
            <a:endParaRPr lang="en-US" dirty="0"/>
          </a:p>
          <a:p>
            <a:pPr marL="0" indent="0">
              <a:buNone/>
            </a:pPr>
            <a:endParaRPr lang="en-US" dirty="0"/>
          </a:p>
          <a:p>
            <a:pPr marL="0" indent="0">
              <a:buNone/>
            </a:pPr>
            <a:r>
              <a:rPr lang="en-US" dirty="0" smtClean="0"/>
              <a:t>Covers both “in transit” and “at rest” encryption requirements</a:t>
            </a:r>
            <a:endParaRPr lang="en-US" dirty="0"/>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 Client Library</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a:t>E</a:t>
            </a:r>
            <a:r>
              <a:rPr lang="en-US" dirty="0" smtClean="0"/>
              <a:t>ncrypting </a:t>
            </a:r>
            <a:r>
              <a:rPr lang="en-US" dirty="0"/>
              <a:t>data within client applications before uploading to Azure </a:t>
            </a:r>
            <a:r>
              <a:rPr lang="en-US" dirty="0" smtClean="0"/>
              <a:t>Storage</a:t>
            </a:r>
          </a:p>
          <a:p>
            <a:pPr marL="0" indent="0">
              <a:buNone/>
            </a:pPr>
            <a:endParaRPr lang="en-US" dirty="0"/>
          </a:p>
          <a:p>
            <a:pPr marL="0" indent="0">
              <a:buNone/>
            </a:pPr>
            <a:r>
              <a:rPr lang="en-US" dirty="0"/>
              <a:t>D</a:t>
            </a:r>
            <a:r>
              <a:rPr lang="en-US" dirty="0" smtClean="0"/>
              <a:t>ecrypting </a:t>
            </a:r>
            <a:r>
              <a:rPr lang="en-US" dirty="0"/>
              <a:t>data while downloading to the </a:t>
            </a:r>
            <a:r>
              <a:rPr lang="en-US" dirty="0" smtClean="0"/>
              <a:t>client</a:t>
            </a:r>
          </a:p>
          <a:p>
            <a:pPr marL="0" indent="0">
              <a:buNone/>
            </a:pPr>
            <a:endParaRPr lang="en-US" dirty="0" smtClean="0"/>
          </a:p>
          <a:p>
            <a:pPr marL="0" indent="0">
              <a:buNone/>
            </a:pPr>
            <a:r>
              <a:rPr lang="en-US" dirty="0" smtClean="0"/>
              <a:t>Integrates with </a:t>
            </a:r>
            <a:r>
              <a:rPr lang="en-US" dirty="0"/>
              <a:t>Azure Key Vault for storage account key </a:t>
            </a:r>
            <a:r>
              <a:rPr lang="en-US" dirty="0" smtClean="0"/>
              <a:t>management</a:t>
            </a:r>
            <a:endParaRPr lang="en-US" dirty="0"/>
          </a:p>
        </p:txBody>
      </p:sp>
    </p:spTree>
    <p:extLst>
      <p:ext uri="{BB962C8B-B14F-4D97-AF65-F5344CB8AC3E}">
        <p14:creationId xmlns:p14="http://schemas.microsoft.com/office/powerpoint/2010/main" val="3048587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 Client Library </a:t>
            </a:r>
            <a:r>
              <a:rPr lang="mr-IN" dirty="0" smtClean="0"/>
              <a:t>–</a:t>
            </a:r>
            <a:r>
              <a:rPr lang="en-US" dirty="0" smtClean="0"/>
              <a:t> Blob Example</a:t>
            </a:r>
            <a:endParaRPr lang="en-US" dirty="0"/>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RBAC Overview</a:t>
            </a:r>
            <a:endParaRPr lang="en-US" dirty="0"/>
          </a:p>
        </p:txBody>
      </p:sp>
      <p:pic>
        <p:nvPicPr>
          <p:cNvPr id="6" name="Picture 5"/>
          <p:cNvPicPr>
            <a:picLocks noChangeAspect="1"/>
          </p:cNvPicPr>
          <p:nvPr/>
        </p:nvPicPr>
        <p:blipFill>
          <a:blip r:embed="rId3"/>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Role Levels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Manage Roles at</a:t>
            </a:r>
            <a:r>
              <a:rPr lang="mr-IN" dirty="0" smtClean="0"/>
              <a:t>…</a:t>
            </a:r>
            <a:endParaRPr lang="en-US" dirty="0" smtClean="0"/>
          </a:p>
          <a:p>
            <a:pPr marL="0" indent="0">
              <a:buNone/>
            </a:pPr>
            <a:endParaRPr lang="en-US" dirty="0"/>
          </a:p>
          <a:p>
            <a:pPr marL="457200" lvl="1" indent="0">
              <a:buNone/>
            </a:pPr>
            <a:r>
              <a:rPr lang="en-US" dirty="0" smtClean="0"/>
              <a:t>Subscription Level</a:t>
            </a:r>
          </a:p>
          <a:p>
            <a:pPr marL="457200" lvl="1" indent="0">
              <a:buNone/>
            </a:pPr>
            <a:endParaRPr lang="en-US" dirty="0"/>
          </a:p>
          <a:p>
            <a:pPr marL="457200" lvl="1" indent="0">
              <a:buNone/>
            </a:pPr>
            <a:r>
              <a:rPr lang="en-US" dirty="0" smtClean="0"/>
              <a:t>Resource Group Level</a:t>
            </a:r>
          </a:p>
          <a:p>
            <a:pPr marL="457200" lvl="1" indent="0">
              <a:buNone/>
            </a:pPr>
            <a:endParaRPr lang="en-US" dirty="0"/>
          </a:p>
          <a:p>
            <a:pPr marL="457200" lvl="1" indent="0">
              <a:buNone/>
            </a:pPr>
            <a:r>
              <a:rPr lang="en-US" dirty="0" smtClean="0"/>
              <a:t>Resource Level</a:t>
            </a:r>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a16="http://schemas.microsoft.com/office/drawing/2014/main" xmlns=""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926890162"/>
                    </a:ext>
                  </a:extLst>
                </a:gridCol>
                <a:gridCol w="5257800">
                  <a:extLst>
                    <a:ext uri="{9D8B030D-6E8A-4147-A177-3AD203B41FA5}">
                      <a16:colId xmlns:a16="http://schemas.microsoft.com/office/drawing/2014/main" xmlns=""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a16="http://schemas.microsoft.com/office/drawing/2014/main" xmlns=""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a16="http://schemas.microsoft.com/office/drawing/2014/main" xmlns=""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a16="http://schemas.microsoft.com/office/drawing/2014/main" xmlns=""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a16="http://schemas.microsoft.com/office/drawing/2014/main" xmlns=""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a16="http://schemas.microsoft.com/office/drawing/2014/main" xmlns=""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a16="http://schemas.microsoft.com/office/drawing/2014/main" xmlns=""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a16="http://schemas.microsoft.com/office/drawing/2014/main" xmlns="" val="3456767149"/>
                  </a:ext>
                </a:extLst>
              </a:tr>
            </a:tbl>
          </a:graphicData>
        </a:graphic>
      </p:graphicFrame>
    </p:spTree>
    <p:extLst>
      <p:ext uri="{BB962C8B-B14F-4D97-AF65-F5344CB8AC3E}">
        <p14:creationId xmlns:p14="http://schemas.microsoft.com/office/powerpoint/2010/main" val="352966444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Custom Roles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lnSpcReduction="10000"/>
          </a:bodyPr>
          <a:lstStyle/>
          <a:p>
            <a:pPr marL="0" indent="0">
              <a:buNone/>
            </a:pPr>
            <a:r>
              <a:rPr lang="en-US" dirty="0" smtClean="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smtClean="0"/>
              <a:t>Shared </a:t>
            </a:r>
            <a:r>
              <a:rPr lang="en-US" dirty="0"/>
              <a:t>across all subscriptions that use </a:t>
            </a:r>
            <a:r>
              <a:rPr lang="en-US" dirty="0" smtClean="0"/>
              <a:t>a tenant</a:t>
            </a:r>
          </a:p>
          <a:p>
            <a:pPr marL="0" indent="0">
              <a:buNone/>
            </a:pPr>
            <a:endParaRPr lang="en-US" dirty="0"/>
          </a:p>
          <a:p>
            <a:pPr marL="0" indent="0">
              <a:buNone/>
            </a:pPr>
            <a:r>
              <a:rPr lang="en-US" dirty="0" smtClean="0"/>
              <a:t>Comprised of Actions, </a:t>
            </a:r>
            <a:r>
              <a:rPr lang="en-US" dirty="0" err="1" smtClean="0"/>
              <a:t>NotActions</a:t>
            </a:r>
            <a:r>
              <a:rPr lang="en-US" dirty="0" smtClean="0"/>
              <a:t>, and </a:t>
            </a:r>
            <a:r>
              <a:rPr lang="en-US" dirty="0" err="1" smtClean="0"/>
              <a:t>AvailableScopes</a:t>
            </a:r>
            <a:endParaRPr lang="en-US" dirty="0" smtClean="0"/>
          </a:p>
          <a:p>
            <a:pPr marL="0" indent="0">
              <a:buNone/>
            </a:pPr>
            <a:endParaRPr lang="en-US" dirty="0"/>
          </a:p>
          <a:p>
            <a:pPr marL="0" indent="0">
              <a:buNone/>
            </a:pPr>
            <a:r>
              <a:rPr lang="en-US" dirty="0" smtClean="0"/>
              <a:t>Managed via Portal, PowerShell, Azure CLI, </a:t>
            </a:r>
            <a:r>
              <a:rPr lang="en-US" smtClean="0"/>
              <a:t>or the REST API</a:t>
            </a:r>
            <a:endParaRPr lang="en-US" dirty="0" smtClean="0"/>
          </a:p>
        </p:txBody>
      </p:sp>
    </p:spTree>
    <p:extLst>
      <p:ext uri="{BB962C8B-B14F-4D97-AF65-F5344CB8AC3E}">
        <p14:creationId xmlns:p14="http://schemas.microsoft.com/office/powerpoint/2010/main" val="2787055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Custom Role Example</a:t>
            </a:r>
            <a:endParaRPr lang="en-US" dirty="0"/>
          </a:p>
        </p:txBody>
      </p:sp>
      <p:pic>
        <p:nvPicPr>
          <p:cNvPr id="5" name="Picture 4" descr="rb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98" y="1618192"/>
            <a:ext cx="7921174" cy="4744507"/>
          </a:xfrm>
          <a:prstGeom prst="rect">
            <a:avLst/>
          </a:prstGeom>
        </p:spPr>
      </p:pic>
    </p:spTree>
    <p:extLst>
      <p:ext uri="{BB962C8B-B14F-4D97-AF65-F5344CB8AC3E}">
        <p14:creationId xmlns:p14="http://schemas.microsoft.com/office/powerpoint/2010/main" val="3327087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RBAC in the Azure Portal</a:t>
            </a:r>
            <a:endParaRPr lang="en-US" dirty="0"/>
          </a:p>
        </p:txBody>
      </p:sp>
      <p:pic>
        <p:nvPicPr>
          <p:cNvPr id="3" name="Picture 2" descr="rba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a16="http://schemas.microsoft.com/office/drawing/2014/main" xmlns="" id="{06C39F37-BBE5-4DC0-859F-1B2D8E0AA73F}"/>
              </a:ext>
            </a:extLst>
          </p:cNvPr>
          <p:cNvPicPr>
            <a:picLocks noChangeAspect="1"/>
          </p:cNvPicPr>
          <p:nvPr/>
        </p:nvPicPr>
        <p:blipFill>
          <a:blip r:embed="rId3"/>
          <a:stretch>
            <a:fillRect/>
          </a:stretch>
        </p:blipFill>
        <p:spPr>
          <a:xfrm>
            <a:off x="1058406" y="1407267"/>
            <a:ext cx="10062810" cy="4372176"/>
          </a:xfrm>
          <a:prstGeom prst="rect">
            <a:avLst/>
          </a:prstGeom>
        </p:spPr>
      </p:pic>
      <p:sp>
        <p:nvSpPr>
          <p:cNvPr id="2" name="Rectangle 1"/>
          <p:cNvSpPr/>
          <p:nvPr/>
        </p:nvSpPr>
        <p:spPr>
          <a:xfrm>
            <a:off x="2657202" y="6117657"/>
            <a:ext cx="6803301" cy="378109"/>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azure.microsoft.com</a:t>
            </a:r>
            <a:r>
              <a:rPr lang="en-US" b="1" dirty="0">
                <a:solidFill>
                  <a:schemeClr val="accent1">
                    <a:lumMod val="75000"/>
                  </a:schemeClr>
                </a:solidFill>
              </a:rPr>
              <a:t>/en-us/pricing/details/active-directory/</a:t>
            </a:r>
            <a:endParaRPr lang="en-US" b="1" dirty="0">
              <a:solidFill>
                <a:schemeClr val="accent1">
                  <a:lumMod val="75000"/>
                </a:schemeClr>
              </a:solidFill>
            </a:endParaRPr>
          </a:p>
        </p:txBody>
      </p:sp>
    </p:spTree>
    <p:extLst>
      <p:ext uri="{BB962C8B-B14F-4D97-AF65-F5344CB8AC3E}">
        <p14:creationId xmlns:p14="http://schemas.microsoft.com/office/powerpoint/2010/main" val="37216370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a16="http://schemas.microsoft.com/office/drawing/2014/main" xmlns="" id="{49252237-7EA9-4261-913B-A192FD17CAEC}"/>
              </a:ext>
            </a:extLst>
          </p:cNvPr>
          <p:cNvPicPr>
            <a:picLocks noGrp="1" noChangeAspect="1"/>
          </p:cNvPicPr>
          <p:nvPr>
            <p:ph idx="1"/>
          </p:nvPr>
        </p:nvPicPr>
        <p:blipFill>
          <a:blip r:embed="rId3"/>
          <a:stretch>
            <a:fillRect/>
          </a:stretch>
        </p:blipFill>
        <p:spPr>
          <a:xfrm>
            <a:off x="586194" y="1658128"/>
            <a:ext cx="11055072" cy="4218995"/>
          </a:xfrm>
          <a:prstGeom prst="rect">
            <a:avLst/>
          </a:prstGeom>
        </p:spPr>
      </p:pic>
      <p:sp>
        <p:nvSpPr>
          <p:cNvPr id="5" name="Rectangle 4"/>
          <p:cNvSpPr/>
          <p:nvPr/>
        </p:nvSpPr>
        <p:spPr>
          <a:xfrm>
            <a:off x="2657202" y="6117657"/>
            <a:ext cx="6803301" cy="378109"/>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azure.microsoft.com</a:t>
            </a:r>
            <a:r>
              <a:rPr lang="en-US" b="1" dirty="0">
                <a:solidFill>
                  <a:schemeClr val="accent1">
                    <a:lumMod val="75000"/>
                  </a:schemeClr>
                </a:solidFill>
              </a:rPr>
              <a:t>/en-us/pricing/details/active-directory/</a:t>
            </a:r>
            <a:endParaRPr lang="en-US" b="1" dirty="0">
              <a:solidFill>
                <a:schemeClr val="accent1">
                  <a:lumMod val="75000"/>
                </a:schemeClr>
              </a:solidFill>
            </a:endParaRPr>
          </a:p>
        </p:txBody>
      </p:sp>
    </p:spTree>
    <p:extLst>
      <p:ext uri="{BB962C8B-B14F-4D97-AF65-F5344CB8AC3E}">
        <p14:creationId xmlns:p14="http://schemas.microsoft.com/office/powerpoint/2010/main" val="12232899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Tree>
    <p:extLst>
      <p:ext uri="{BB962C8B-B14F-4D97-AF65-F5344CB8AC3E}">
        <p14:creationId xmlns:p14="http://schemas.microsoft.com/office/powerpoint/2010/main" val="17367706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608571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7941</TotalTime>
  <Words>5902</Words>
  <Application>Microsoft Macintosh PowerPoint</Application>
  <PresentationFormat>Custom</PresentationFormat>
  <Paragraphs>529</Paragraphs>
  <Slides>52</Slides>
  <Notes>35</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3_Office Theme</vt:lpstr>
      <vt:lpstr>Office Theme</vt:lpstr>
      <vt:lpstr>Exam 70-534 Architecting Microsoft Azure Solutions</vt:lpstr>
      <vt:lpstr>Securing Resources</vt:lpstr>
      <vt:lpstr>#2 Secure resources (20–25%)</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Which Azure AD editions provide self service password reset?</vt:lpstr>
      <vt:lpstr>Access Azure AD using Graph API</vt:lpstr>
      <vt:lpstr>Steps to using Graph API</vt:lpstr>
      <vt:lpstr>Which of the following are needed to interact with the Graph API?</vt:lpstr>
      <vt:lpstr>Which of the following are needed to interact with the Graph API?</vt:lpstr>
      <vt:lpstr>OAuth 2.0 and OpenID Connect</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When using OAuth and OpenID Connect, which notification handler will you know the user is a valid logged in Azure AD user?</vt:lpstr>
      <vt:lpstr>PowerPoint Presentation</vt:lpstr>
      <vt:lpstr>Secure resources by using hybrid identities</vt:lpstr>
      <vt:lpstr>AD FS</vt:lpstr>
      <vt:lpstr>AD FS</vt:lpstr>
      <vt:lpstr>AD Connect</vt:lpstr>
      <vt:lpstr>AD Connect SSO</vt:lpstr>
      <vt:lpstr>AD Connect SSO - Requirements</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have a web application that needs to support Single Sign On for your on-premise users and be able to add external users using their social logins.  Which product will be the best to use? </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lpstr>Design a role-based access control (RBAC) strategy</vt:lpstr>
      <vt:lpstr>RBAC Overview</vt:lpstr>
      <vt:lpstr>Role Levels</vt:lpstr>
      <vt:lpstr>Custom Roles</vt:lpstr>
      <vt:lpstr>Custom Role Example</vt:lpstr>
      <vt:lpstr>RBAC in the Azure Portal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413</cp:revision>
  <dcterms:created xsi:type="dcterms:W3CDTF">2015-09-15T13:10:44Z</dcterms:created>
  <dcterms:modified xsi:type="dcterms:W3CDTF">2017-06-13T15:25:51Z</dcterms:modified>
</cp:coreProperties>
</file>