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handoutMasterIdLst>
    <p:handoutMasterId r:id="rId29"/>
  </p:handoutMasterIdLst>
  <p:sldIdLst>
    <p:sldId id="421" r:id="rId2"/>
    <p:sldId id="318" r:id="rId3"/>
    <p:sldId id="506" r:id="rId4"/>
    <p:sldId id="325" r:id="rId5"/>
    <p:sldId id="344" r:id="rId6"/>
    <p:sldId id="345" r:id="rId7"/>
    <p:sldId id="346" r:id="rId8"/>
    <p:sldId id="438" r:id="rId9"/>
    <p:sldId id="347" r:id="rId10"/>
    <p:sldId id="348" r:id="rId11"/>
    <p:sldId id="349" r:id="rId12"/>
    <p:sldId id="439" r:id="rId13"/>
    <p:sldId id="350" r:id="rId14"/>
    <p:sldId id="351" r:id="rId15"/>
    <p:sldId id="352" r:id="rId16"/>
    <p:sldId id="440" r:id="rId17"/>
    <p:sldId id="353" r:id="rId18"/>
    <p:sldId id="354" r:id="rId19"/>
    <p:sldId id="355" r:id="rId20"/>
    <p:sldId id="441" r:id="rId21"/>
    <p:sldId id="442" r:id="rId22"/>
    <p:sldId id="443" r:id="rId23"/>
    <p:sldId id="444" r:id="rId24"/>
    <p:sldId id="445" r:id="rId25"/>
    <p:sldId id="446" r:id="rId26"/>
    <p:sldId id="44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6 Manage, Monitor, Continuity" id="{DB70C892-F94A-40D8-B7B6-DD32FC4CCB20}">
          <p14:sldIdLst>
            <p14:sldId id="421"/>
            <p14:sldId id="318"/>
            <p14:sldId id="506"/>
          </p14:sldIdLst>
        </p14:section>
        <p14:section name="6.4 Design Azure Automation and Powershell Workflows {Ian}" id="{57F8861A-3089-465D-845E-51C1F7491529}">
          <p14:sldIdLst/>
        </p14:section>
        <p14:section name="Questions" id="{41C7232B-76B3-447E-B942-78837F453AC6}">
          <p14:sldIdLst>
            <p14:sldId id="325"/>
            <p14:sldId id="344"/>
            <p14:sldId id="345"/>
            <p14:sldId id="346"/>
            <p14:sldId id="438"/>
            <p14:sldId id="347"/>
            <p14:sldId id="348"/>
            <p14:sldId id="349"/>
            <p14:sldId id="439"/>
            <p14:sldId id="350"/>
            <p14:sldId id="351"/>
            <p14:sldId id="352"/>
            <p14:sldId id="440"/>
            <p14:sldId id="353"/>
            <p14:sldId id="354"/>
            <p14:sldId id="355"/>
            <p14:sldId id="441"/>
            <p14:sldId id="442"/>
            <p14:sldId id="443"/>
            <p14:sldId id="444"/>
            <p14:sldId id="445"/>
            <p14:sldId id="446"/>
            <p14:sldId id="44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58" autoAdjust="0"/>
    <p:restoredTop sz="91039" autoAdjust="0"/>
  </p:normalViewPr>
  <p:slideViewPr>
    <p:cSldViewPr snapToGrid="0">
      <p:cViewPr>
        <p:scale>
          <a:sx n="100" d="100"/>
          <a:sy n="100" d="100"/>
        </p:scale>
        <p:origin x="533"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Monitoring Strategy</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BC/DR Capabilities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Design DR Strategy</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Azure Automation and PS WF</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Automation Use Cases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Monitoring Strategy</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BC/DR Capabilities</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Design DR Strategy</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Azure Automation and PS WF</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Automation Use Cases</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TechReady 17</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E28791-93A6-439E-A164-099D382DBFD9}" type="datetime1">
              <a:rPr lang="en-US" smtClean="0">
                <a:solidFill>
                  <a:prstClr val="black"/>
                </a:solidFill>
              </a:rPr>
              <a:pPr/>
              <a:t>6/12/2017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21544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0431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#70-534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764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09376"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16730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99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5015" y="6377353"/>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39431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0" r:id="rId5"/>
    <p:sldLayoutId id="2147483669" r:id="rId6"/>
    <p:sldLayoutId id="2147483650" r:id="rId7"/>
    <p:sldLayoutId id="2147483649"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6"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11.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en-us/learning/exam-70-534.aspx#syllabus-6"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r>
              <a:rPr lang="en-US" sz="3200" dirty="0"/>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6.2.2 What tool is needed to gather deep application performance metrics, such as the amount of time it takes to carry out a particular SQL query? (Choose all that apply.)</a:t>
            </a:r>
          </a:p>
        </p:txBody>
      </p:sp>
      <p:sp>
        <p:nvSpPr>
          <p:cNvPr id="3" name="Content Placeholder 2"/>
          <p:cNvSpPr>
            <a:spLocks noGrp="1"/>
          </p:cNvSpPr>
          <p:nvPr>
            <p:ph idx="1"/>
          </p:nvPr>
        </p:nvSpPr>
        <p:spPr/>
        <p:txBody>
          <a:bodyPr/>
          <a:lstStyle/>
          <a:p>
            <a:r>
              <a:rPr lang="en-US" dirty="0"/>
              <a:t>Azure PowerShell</a:t>
            </a:r>
          </a:p>
          <a:p>
            <a:r>
              <a:rPr lang="en-US" dirty="0"/>
              <a:t>Operations Manager</a:t>
            </a:r>
          </a:p>
          <a:p>
            <a:r>
              <a:rPr lang="en-US" dirty="0"/>
              <a:t>Configuration Manger</a:t>
            </a:r>
          </a:p>
          <a:p>
            <a:r>
              <a:rPr lang="en-US" dirty="0"/>
              <a:t>Application Insights</a:t>
            </a:r>
          </a:p>
          <a:p>
            <a:r>
              <a:rPr lang="en-US" dirty="0"/>
              <a:t>Global Service Monitor</a:t>
            </a:r>
          </a:p>
        </p:txBody>
      </p:sp>
      <p:sp>
        <p:nvSpPr>
          <p:cNvPr id="4" name="Content Placeholder 3"/>
          <p:cNvSpPr>
            <a:spLocks noGrp="1"/>
          </p:cNvSpPr>
          <p:nvPr>
            <p:ph idx="10"/>
          </p:nvPr>
        </p:nvSpPr>
        <p:spPr>
          <a:xfrm>
            <a:off x="201589" y="1529255"/>
            <a:ext cx="11778205" cy="5123793"/>
          </a:xfrm>
        </p:spPr>
        <p:txBody>
          <a:bodyPr/>
          <a:lstStyle/>
          <a:p>
            <a:r>
              <a:rPr lang="en-US" dirty="0"/>
              <a:t>Azure PowerShell</a:t>
            </a:r>
          </a:p>
          <a:p>
            <a:r>
              <a:rPr lang="en-US" dirty="0">
                <a:solidFill>
                  <a:srgbClr val="0070C0"/>
                </a:solidFill>
              </a:rPr>
              <a:t>Operations Manager</a:t>
            </a:r>
          </a:p>
          <a:p>
            <a:r>
              <a:rPr lang="en-US" dirty="0"/>
              <a:t>Configuration Manger</a:t>
            </a:r>
          </a:p>
          <a:p>
            <a:r>
              <a:rPr lang="en-US" dirty="0">
                <a:solidFill>
                  <a:srgbClr val="0070C0"/>
                </a:solidFill>
              </a:rPr>
              <a:t>Application Insights</a:t>
            </a:r>
          </a:p>
          <a:p>
            <a:r>
              <a:rPr lang="en-US" dirty="0"/>
              <a:t>Global Service Monitor</a:t>
            </a:r>
          </a:p>
          <a:p>
            <a:pPr marL="0" indent="0">
              <a:buNone/>
            </a:pPr>
            <a:endParaRPr lang="en-US" dirty="0"/>
          </a:p>
        </p:txBody>
      </p:sp>
    </p:spTree>
    <p:extLst>
      <p:ext uri="{BB962C8B-B14F-4D97-AF65-F5344CB8AC3E}">
        <p14:creationId xmlns:p14="http://schemas.microsoft.com/office/powerpoint/2010/main" val="93956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6.2.3 What needs to be turned on and configured to gather Azure endpoint statistical information, event logs, and counters to be read by Operations Manager? (Choose all that apply.)</a:t>
            </a:r>
          </a:p>
        </p:txBody>
      </p:sp>
      <p:sp>
        <p:nvSpPr>
          <p:cNvPr id="3" name="Content Placeholder 2"/>
          <p:cNvSpPr>
            <a:spLocks noGrp="1"/>
          </p:cNvSpPr>
          <p:nvPr>
            <p:ph idx="1"/>
          </p:nvPr>
        </p:nvSpPr>
        <p:spPr/>
        <p:txBody>
          <a:bodyPr/>
          <a:lstStyle/>
          <a:p>
            <a:r>
              <a:rPr lang="en-US" dirty="0"/>
              <a:t>Nothing, these are turned on by default</a:t>
            </a:r>
          </a:p>
          <a:p>
            <a:r>
              <a:rPr lang="en-US" dirty="0"/>
              <a:t>Verbose monitoring</a:t>
            </a:r>
          </a:p>
          <a:p>
            <a:r>
              <a:rPr lang="en-US" dirty="0"/>
              <a:t>Application logging</a:t>
            </a:r>
          </a:p>
          <a:p>
            <a:r>
              <a:rPr lang="en-US" dirty="0"/>
              <a:t>Azure Storage Certificate Authentication</a:t>
            </a:r>
          </a:p>
        </p:txBody>
      </p:sp>
      <p:sp>
        <p:nvSpPr>
          <p:cNvPr id="4" name="Content Placeholder 3"/>
          <p:cNvSpPr>
            <a:spLocks noGrp="1"/>
          </p:cNvSpPr>
          <p:nvPr>
            <p:ph idx="10"/>
          </p:nvPr>
        </p:nvSpPr>
        <p:spPr>
          <a:xfrm>
            <a:off x="201590" y="1529254"/>
            <a:ext cx="11778205" cy="5123793"/>
          </a:xfrm>
        </p:spPr>
        <p:txBody>
          <a:bodyPr/>
          <a:lstStyle/>
          <a:p>
            <a:r>
              <a:rPr lang="en-US" dirty="0"/>
              <a:t>Nothing, these are turned on by default</a:t>
            </a:r>
          </a:p>
          <a:p>
            <a:r>
              <a:rPr lang="en-US" dirty="0">
                <a:solidFill>
                  <a:srgbClr val="0070C0"/>
                </a:solidFill>
              </a:rPr>
              <a:t>Verbose monitoring</a:t>
            </a:r>
          </a:p>
          <a:p>
            <a:r>
              <a:rPr lang="en-US" dirty="0">
                <a:solidFill>
                  <a:srgbClr val="0070C0"/>
                </a:solidFill>
              </a:rPr>
              <a:t>Application logging</a:t>
            </a:r>
          </a:p>
          <a:p>
            <a:r>
              <a:rPr lang="en-US" dirty="0">
                <a:solidFill>
                  <a:srgbClr val="0070C0"/>
                </a:solidFill>
              </a:rPr>
              <a:t>Azure Storage Certificate Authentication</a:t>
            </a:r>
          </a:p>
          <a:p>
            <a:pPr marL="0" indent="0">
              <a:buNone/>
            </a:pPr>
            <a:endParaRPr lang="en-US" dirty="0"/>
          </a:p>
        </p:txBody>
      </p:sp>
    </p:spTree>
    <p:extLst>
      <p:ext uri="{BB962C8B-B14F-4D97-AF65-F5344CB8AC3E}">
        <p14:creationId xmlns:p14="http://schemas.microsoft.com/office/powerpoint/2010/main" val="360330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6.3 Summary</a:t>
            </a:r>
          </a:p>
        </p:txBody>
      </p:sp>
      <p:sp>
        <p:nvSpPr>
          <p:cNvPr id="6" name="Content Placeholder 5"/>
          <p:cNvSpPr>
            <a:spLocks noGrp="1"/>
          </p:cNvSpPr>
          <p:nvPr>
            <p:ph idx="1"/>
          </p:nvPr>
        </p:nvSpPr>
        <p:spPr/>
        <p:txBody>
          <a:bodyPr>
            <a:normAutofit fontScale="70000" lnSpcReduction="20000"/>
          </a:bodyPr>
          <a:lstStyle/>
          <a:p>
            <a:pPr marL="571500" lvl="0" indent="-571500">
              <a:buFont typeface="Arial" panose="020B0604020202020204" pitchFamily="34" charset="0"/>
              <a:buChar char="•"/>
            </a:pPr>
            <a:r>
              <a:rPr lang="en-US" dirty="0"/>
              <a:t>High availability in Azure is handled by an Availability Set. Multiple services (Virtual Machine, Website ) should be duplicated (scaled-out in an Availability Set) to provide redundancy.</a:t>
            </a:r>
          </a:p>
          <a:p>
            <a:pPr marL="571500" lvl="0" indent="-571500">
              <a:buFont typeface="Arial" panose="020B0604020202020204" pitchFamily="34" charset="0"/>
              <a:buChar char="•"/>
            </a:pPr>
            <a:r>
              <a:rPr lang="en-US" dirty="0"/>
              <a:t>SLAs require services to be configured with high availability.</a:t>
            </a:r>
          </a:p>
          <a:p>
            <a:pPr marL="571500" lvl="0" indent="-571500">
              <a:buFont typeface="Arial" panose="020B0604020202020204" pitchFamily="34" charset="0"/>
              <a:buChar char="•"/>
            </a:pPr>
            <a:r>
              <a:rPr lang="en-US" dirty="0"/>
              <a:t>Hyper-V Replica is a feature inside Hyper-V on Windows Server 2012 and above. When configured, it creates an asynchronous replica of data from one Hyper-V VM to another host, in the same or different location or to Azure Storage.</a:t>
            </a:r>
          </a:p>
          <a:p>
            <a:pPr marL="571500" lvl="0" indent="-571500">
              <a:buFont typeface="Arial" panose="020B0604020202020204" pitchFamily="34" charset="0"/>
              <a:buChar char="•"/>
            </a:pPr>
            <a:r>
              <a:rPr lang="en-US" dirty="0"/>
              <a:t>Site recovery is a service that runs in the cloud that monitors availability of Hyper-V replicas and can initiate the orchestration of a failover to the replica should a VM fail. </a:t>
            </a:r>
          </a:p>
          <a:p>
            <a:pPr marL="571500" lvl="0" indent="-571500">
              <a:buFont typeface="Arial" panose="020B0604020202020204" pitchFamily="34" charset="0"/>
              <a:buChar char="•"/>
            </a:pPr>
            <a:r>
              <a:rPr lang="en-US" dirty="0"/>
              <a:t>Using Azure for disaster recovery purposes is very easy and economical relative to setting up another site at which to hold the replicas.</a:t>
            </a:r>
          </a:p>
          <a:p>
            <a:pPr marL="571500" lvl="0" indent="-571500">
              <a:buFont typeface="Arial" panose="020B0604020202020204" pitchFamily="34" charset="0"/>
              <a:buChar char="•"/>
            </a:pPr>
            <a:r>
              <a:rPr lang="en-US" dirty="0"/>
              <a:t>System Center can handle orchestration for a failover triggered by Site Recovery.</a:t>
            </a:r>
          </a:p>
          <a:p>
            <a:pPr marL="571500" indent="-571500">
              <a:buFont typeface="Arial" panose="020B0604020202020204" pitchFamily="34" charset="0"/>
              <a:buChar char="•"/>
            </a:pPr>
            <a:r>
              <a:rPr lang="en-US" dirty="0"/>
              <a:t> Cloud Services. Website can be confused with Azure Website, that is replicated by azure.</a:t>
            </a:r>
          </a:p>
          <a:p>
            <a:endParaRPr lang="en-US" dirty="0"/>
          </a:p>
        </p:txBody>
      </p:sp>
    </p:spTree>
    <p:extLst>
      <p:ext uri="{BB962C8B-B14F-4D97-AF65-F5344CB8AC3E}">
        <p14:creationId xmlns:p14="http://schemas.microsoft.com/office/powerpoint/2010/main" val="110854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20" y="219618"/>
            <a:ext cx="11681968" cy="1279998"/>
          </a:xfrm>
          <a:solidFill>
            <a:schemeClr val="accent4">
              <a:lumMod val="40000"/>
              <a:lumOff val="60000"/>
            </a:schemeClr>
          </a:solidFill>
        </p:spPr>
        <p:txBody>
          <a:bodyPr>
            <a:noAutofit/>
          </a:bodyPr>
          <a:lstStyle/>
          <a:p>
            <a:r>
              <a:rPr lang="en-US" sz="2800" dirty="0"/>
              <a:t>6.3.1 Match the term with the definition. On the exam, this type of question will have you drop the term onto a block in front of the definition. It’s possible that you can have more terms than definitions.</a:t>
            </a:r>
          </a:p>
        </p:txBody>
      </p:sp>
      <p:sp>
        <p:nvSpPr>
          <p:cNvPr id="3" name="Content Placeholder 2"/>
          <p:cNvSpPr>
            <a:spLocks noGrp="1"/>
          </p:cNvSpPr>
          <p:nvPr>
            <p:ph sz="half" idx="1"/>
          </p:nvPr>
        </p:nvSpPr>
        <p:spPr>
          <a:xfrm>
            <a:off x="223520" y="1810512"/>
            <a:ext cx="5699760" cy="4703380"/>
          </a:xfrm>
        </p:spPr>
        <p:txBody>
          <a:bodyPr>
            <a:normAutofit/>
          </a:bodyPr>
          <a:lstStyle/>
          <a:p>
            <a:r>
              <a:rPr lang="en-US" sz="3600" dirty="0"/>
              <a:t>Scaling up</a:t>
            </a:r>
          </a:p>
          <a:p>
            <a:r>
              <a:rPr lang="en-US" sz="3600" dirty="0"/>
              <a:t>Scaling out</a:t>
            </a:r>
          </a:p>
          <a:p>
            <a:r>
              <a:rPr lang="en-US" sz="3600" dirty="0"/>
              <a:t>Data Loss</a:t>
            </a:r>
          </a:p>
          <a:p>
            <a:r>
              <a:rPr lang="en-US" sz="3600" dirty="0"/>
              <a:t>Recovery Time Objective</a:t>
            </a:r>
          </a:p>
          <a:p>
            <a:r>
              <a:rPr lang="en-US" sz="3600" dirty="0"/>
              <a:t>Recovery Point Objective</a:t>
            </a:r>
          </a:p>
          <a:p>
            <a:r>
              <a:rPr lang="en-US" sz="3600" dirty="0"/>
              <a:t>Disaster</a:t>
            </a:r>
          </a:p>
        </p:txBody>
      </p:sp>
      <p:sp>
        <p:nvSpPr>
          <p:cNvPr id="5" name="Content Placeholder 4"/>
          <p:cNvSpPr>
            <a:spLocks noGrp="1"/>
          </p:cNvSpPr>
          <p:nvPr>
            <p:ph sz="half" idx="2"/>
          </p:nvPr>
        </p:nvSpPr>
        <p:spPr>
          <a:xfrm>
            <a:off x="5321808" y="1810512"/>
            <a:ext cx="6722872" cy="4437887"/>
          </a:xfrm>
        </p:spPr>
        <p:txBody>
          <a:bodyPr>
            <a:normAutofit fontScale="92500"/>
          </a:bodyPr>
          <a:lstStyle/>
          <a:p>
            <a:r>
              <a:rPr lang="en-US" dirty="0"/>
              <a:t>A. The amount of time systems can be offline in the event of a disaster before unacceptable business losses occur.</a:t>
            </a:r>
          </a:p>
          <a:p>
            <a:r>
              <a:rPr lang="en-US" dirty="0"/>
              <a:t>B. Adding additional resources (CPU, memory, and bandwidth) to an existing VM.</a:t>
            </a:r>
          </a:p>
          <a:p>
            <a:r>
              <a:rPr lang="en-US" dirty="0"/>
              <a:t>C. The target time frame in which acceptable data loss can occur during a disaster.</a:t>
            </a:r>
          </a:p>
          <a:p>
            <a:r>
              <a:rPr lang="en-US" dirty="0"/>
              <a:t>D. Adding additional machines with the same characteristics (CPU, memory, and bandwidth) to remove some of the load from the existing VMs.</a:t>
            </a:r>
          </a:p>
        </p:txBody>
      </p:sp>
      <p:sp>
        <p:nvSpPr>
          <p:cNvPr id="6" name="Content Placeholder 4"/>
          <p:cNvSpPr txBox="1">
            <a:spLocks/>
          </p:cNvSpPr>
          <p:nvPr/>
        </p:nvSpPr>
        <p:spPr>
          <a:xfrm>
            <a:off x="223520" y="1611303"/>
            <a:ext cx="11681968" cy="50723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b="1" dirty="0"/>
              <a:t>RTO</a:t>
            </a:r>
            <a:r>
              <a:rPr lang="en-US" dirty="0"/>
              <a:t> is the amount of time systems can be down in the event of a disaster before unacceptable business loss occurs.</a:t>
            </a:r>
          </a:p>
          <a:p>
            <a:pPr lvl="0"/>
            <a:r>
              <a:rPr lang="en-US" b="1" dirty="0"/>
              <a:t>Scaling-up</a:t>
            </a:r>
            <a:r>
              <a:rPr lang="en-US" dirty="0"/>
              <a:t> means to add more resources (CPU, Memory, and bandwidth) to an existing machine.</a:t>
            </a:r>
          </a:p>
          <a:p>
            <a:pPr lvl="0"/>
            <a:r>
              <a:rPr lang="en-US" b="1" dirty="0"/>
              <a:t>RPO</a:t>
            </a:r>
            <a:r>
              <a:rPr lang="en-US" dirty="0"/>
              <a:t> is</a:t>
            </a:r>
            <a:r>
              <a:rPr lang="en-US" i="1" dirty="0"/>
              <a:t> </a:t>
            </a:r>
            <a:r>
              <a:rPr lang="en-US" dirty="0"/>
              <a:t>the target window in time for which data loss can occur during a disaster.</a:t>
            </a:r>
          </a:p>
          <a:p>
            <a:pPr lvl="0"/>
            <a:r>
              <a:rPr lang="en-US" b="1" dirty="0"/>
              <a:t>Scaling-out</a:t>
            </a:r>
            <a:r>
              <a:rPr lang="en-US" dirty="0"/>
              <a:t> means to Add more machines with the same characteristics (CPU, Memory, and bandwidth) to take some of the load off of the existing VMs..</a:t>
            </a:r>
          </a:p>
          <a:p>
            <a:pPr lvl="0"/>
            <a:r>
              <a:rPr lang="en-US" b="1" dirty="0"/>
              <a:t>Data Loss</a:t>
            </a:r>
            <a:r>
              <a:rPr lang="en-US" dirty="0"/>
              <a:t> is data that has been collected by systems but cannot be recovered after Disaster. This could be in the form of lost data that was not saved or data that was saved but is corrupt and longer usable.</a:t>
            </a:r>
          </a:p>
          <a:p>
            <a:r>
              <a:rPr lang="en-US" b="1" dirty="0"/>
              <a:t>Disaster</a:t>
            </a:r>
            <a:r>
              <a:rPr lang="en-US" dirty="0"/>
              <a:t> is any event that causes system outages or data loss. It is generally a term that is used in only extreme cases such as natural disasters, but from a systems standpoint, any outage or data loss can be considered a disaster. This </a:t>
            </a:r>
          </a:p>
        </p:txBody>
      </p:sp>
    </p:spTree>
    <p:extLst>
      <p:ext uri="{BB962C8B-B14F-4D97-AF65-F5344CB8AC3E}">
        <p14:creationId xmlns:p14="http://schemas.microsoft.com/office/powerpoint/2010/main" val="154065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6.3.2 What is the SLA for a highly available VM in Azure?</a:t>
            </a:r>
          </a:p>
        </p:txBody>
      </p:sp>
      <p:sp>
        <p:nvSpPr>
          <p:cNvPr id="6" name="Content Placeholder 5"/>
          <p:cNvSpPr>
            <a:spLocks noGrp="1"/>
          </p:cNvSpPr>
          <p:nvPr>
            <p:ph idx="1"/>
          </p:nvPr>
        </p:nvSpPr>
        <p:spPr/>
        <p:txBody>
          <a:bodyPr/>
          <a:lstStyle/>
          <a:p>
            <a:r>
              <a:rPr lang="en-US" dirty="0"/>
              <a:t>99.90</a:t>
            </a:r>
          </a:p>
          <a:p>
            <a:r>
              <a:rPr lang="en-US" dirty="0"/>
              <a:t>99.95</a:t>
            </a:r>
          </a:p>
          <a:p>
            <a:r>
              <a:rPr lang="en-US" dirty="0"/>
              <a:t>It is not possible to have an SLA with a VM</a:t>
            </a:r>
          </a:p>
        </p:txBody>
      </p:sp>
      <p:sp>
        <p:nvSpPr>
          <p:cNvPr id="7" name="Content Placeholder 6"/>
          <p:cNvSpPr>
            <a:spLocks noGrp="1"/>
          </p:cNvSpPr>
          <p:nvPr>
            <p:ph idx="10"/>
          </p:nvPr>
        </p:nvSpPr>
        <p:spPr>
          <a:xfrm>
            <a:off x="201590" y="1529254"/>
            <a:ext cx="11778205" cy="5123793"/>
          </a:xfrm>
        </p:spPr>
        <p:txBody>
          <a:bodyPr/>
          <a:lstStyle/>
          <a:p>
            <a:r>
              <a:rPr lang="en-US" dirty="0"/>
              <a:t>99.90</a:t>
            </a:r>
          </a:p>
          <a:p>
            <a:r>
              <a:rPr lang="en-US" dirty="0">
                <a:solidFill>
                  <a:srgbClr val="0070C0"/>
                </a:solidFill>
              </a:rPr>
              <a:t>99.95</a:t>
            </a:r>
          </a:p>
          <a:p>
            <a:r>
              <a:rPr lang="en-US" dirty="0"/>
              <a:t>It is not possible to have an SLA with a VM</a:t>
            </a:r>
          </a:p>
          <a:p>
            <a:endParaRPr lang="en-US" dirty="0"/>
          </a:p>
        </p:txBody>
      </p:sp>
    </p:spTree>
    <p:extLst>
      <p:ext uri="{BB962C8B-B14F-4D97-AF65-F5344CB8AC3E}">
        <p14:creationId xmlns:p14="http://schemas.microsoft.com/office/powerpoint/2010/main" val="272682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6.3.3 What tool does Microsoft have that makes possible seamless migration from a VMware ESX VM to Azure?</a:t>
            </a:r>
          </a:p>
        </p:txBody>
      </p:sp>
      <p:sp>
        <p:nvSpPr>
          <p:cNvPr id="3" name="Content Placeholder 2"/>
          <p:cNvSpPr>
            <a:spLocks noGrp="1"/>
          </p:cNvSpPr>
          <p:nvPr>
            <p:ph idx="1"/>
          </p:nvPr>
        </p:nvSpPr>
        <p:spPr/>
        <p:txBody>
          <a:bodyPr/>
          <a:lstStyle/>
          <a:p>
            <a:r>
              <a:rPr lang="en-US" dirty="0"/>
              <a:t>Hyper-V</a:t>
            </a:r>
          </a:p>
          <a:p>
            <a:r>
              <a:rPr lang="en-US" dirty="0"/>
              <a:t>Site Recovery</a:t>
            </a:r>
          </a:p>
          <a:p>
            <a:r>
              <a:rPr lang="en-US" dirty="0"/>
              <a:t>Migration Accelerator</a:t>
            </a:r>
          </a:p>
          <a:p>
            <a:r>
              <a:rPr lang="en-US" dirty="0"/>
              <a:t>Microsoft does not have a tool to move from VMware to Azure</a:t>
            </a:r>
          </a:p>
        </p:txBody>
      </p:sp>
      <p:sp>
        <p:nvSpPr>
          <p:cNvPr id="4" name="Content Placeholder 3"/>
          <p:cNvSpPr>
            <a:spLocks noGrp="1"/>
          </p:cNvSpPr>
          <p:nvPr>
            <p:ph idx="10"/>
          </p:nvPr>
        </p:nvSpPr>
        <p:spPr>
          <a:xfrm>
            <a:off x="201589" y="1529255"/>
            <a:ext cx="11778205" cy="5123793"/>
          </a:xfrm>
        </p:spPr>
        <p:txBody>
          <a:bodyPr/>
          <a:lstStyle/>
          <a:p>
            <a:r>
              <a:rPr lang="en-US" dirty="0"/>
              <a:t>Hyper-V</a:t>
            </a:r>
          </a:p>
          <a:p>
            <a:r>
              <a:rPr lang="en-US" dirty="0"/>
              <a:t>Site Recovery</a:t>
            </a:r>
          </a:p>
          <a:p>
            <a:r>
              <a:rPr lang="en-US" dirty="0">
                <a:solidFill>
                  <a:srgbClr val="0070C0"/>
                </a:solidFill>
              </a:rPr>
              <a:t>Migration Accelerator</a:t>
            </a:r>
          </a:p>
          <a:p>
            <a:r>
              <a:rPr lang="en-US" dirty="0"/>
              <a:t>Microsoft does not have a tool to move from VMware to Azure</a:t>
            </a:r>
          </a:p>
          <a:p>
            <a:endParaRPr lang="en-US" dirty="0"/>
          </a:p>
        </p:txBody>
      </p:sp>
    </p:spTree>
    <p:extLst>
      <p:ext uri="{BB962C8B-B14F-4D97-AF65-F5344CB8AC3E}">
        <p14:creationId xmlns:p14="http://schemas.microsoft.com/office/powerpoint/2010/main" val="307882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6.2.4 Summary</a:t>
            </a:r>
          </a:p>
        </p:txBody>
      </p:sp>
      <p:sp>
        <p:nvSpPr>
          <p:cNvPr id="6" name="Content Placeholder 5"/>
          <p:cNvSpPr>
            <a:spLocks noGrp="1"/>
          </p:cNvSpPr>
          <p:nvPr>
            <p:ph idx="1"/>
          </p:nvPr>
        </p:nvSpPr>
        <p:spPr/>
        <p:txBody>
          <a:bodyPr>
            <a:normAutofit fontScale="70000" lnSpcReduction="20000"/>
          </a:bodyPr>
          <a:lstStyle/>
          <a:p>
            <a:pPr marL="571500" lvl="0" indent="-571500">
              <a:buFont typeface="Arial" panose="020B0604020202020204" pitchFamily="34" charset="0"/>
              <a:buChar char="•"/>
            </a:pPr>
            <a:r>
              <a:rPr lang="en-US" dirty="0"/>
              <a:t>Stand-alone Azure Backup is for backing up Windows Virtual Machines directly to Azure. It gives us a simple and efficient backup solution that is integrated directly into the backup that comes with Windows. It is best used for simple full-system backups. More specific, individual restores can be performed.</a:t>
            </a:r>
          </a:p>
          <a:p>
            <a:pPr marL="571500" lvl="0" indent="-571500">
              <a:buFont typeface="Arial" panose="020B0604020202020204" pitchFamily="34" charset="0"/>
              <a:buChar char="•"/>
            </a:pPr>
            <a:r>
              <a:rPr lang="en-US" dirty="0"/>
              <a:t>Azure Backup with Data Protection Manager gives you much more capability including more specifically defined backup and restore of various Microsoft workloads such as SQL, SharePoint, Exchange, and Hyper-V. It can do everything that the stand-alone Backup can do, but it can do much more. It is a full backup and restore solution that can store data to hard drive, tape, and Azure. You can employ technologies like disk2disk as well as disk2disk2tape, and even implement replication to multiple sites.</a:t>
            </a:r>
          </a:p>
          <a:p>
            <a:pPr marL="571500" lvl="0" indent="-571500">
              <a:buFont typeface="Arial" panose="020B0604020202020204" pitchFamily="34" charset="0"/>
              <a:buChar char="•"/>
            </a:pPr>
            <a:r>
              <a:rPr lang="en-US" dirty="0"/>
              <a:t>StorSimple is more like a SAN solution that offers seemingly endless capacity by scaling-out to Azure for data that is not regularly accessed. You can use it to replicate and back up to Azure, but the real power of the system is in the high-performance and high-scalability multitier storage capability it provides. It is best used when low RPO or low RTO are required.</a:t>
            </a:r>
          </a:p>
          <a:p>
            <a:endParaRPr lang="en-US" dirty="0"/>
          </a:p>
        </p:txBody>
      </p:sp>
    </p:spTree>
    <p:extLst>
      <p:ext uri="{BB962C8B-B14F-4D97-AF65-F5344CB8AC3E}">
        <p14:creationId xmlns:p14="http://schemas.microsoft.com/office/powerpoint/2010/main" val="2115559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6.4.1 What type of backup and restore is possible with Azure Backup?</a:t>
            </a:r>
          </a:p>
        </p:txBody>
      </p:sp>
      <p:sp>
        <p:nvSpPr>
          <p:cNvPr id="3" name="Content Placeholder 2"/>
          <p:cNvSpPr>
            <a:spLocks noGrp="1"/>
          </p:cNvSpPr>
          <p:nvPr>
            <p:ph idx="1"/>
          </p:nvPr>
        </p:nvSpPr>
        <p:spPr/>
        <p:txBody>
          <a:bodyPr/>
          <a:lstStyle/>
          <a:p>
            <a:r>
              <a:rPr lang="en-US" dirty="0"/>
              <a:t>Block-level backup with file-level restore</a:t>
            </a:r>
          </a:p>
          <a:p>
            <a:r>
              <a:rPr lang="en-US" dirty="0"/>
              <a:t>File-level backup with file-level restore.</a:t>
            </a:r>
          </a:p>
          <a:p>
            <a:r>
              <a:rPr lang="en-US" dirty="0"/>
              <a:t>System-level backup with system-level restore</a:t>
            </a:r>
          </a:p>
          <a:p>
            <a:r>
              <a:rPr lang="en-US" dirty="0"/>
              <a:t>Block-level backup with block-level restore</a:t>
            </a:r>
          </a:p>
          <a:p>
            <a:r>
              <a:rPr lang="en-US" dirty="0"/>
              <a:t>Block-level backup with System-level restore</a:t>
            </a:r>
          </a:p>
        </p:txBody>
      </p:sp>
      <p:sp>
        <p:nvSpPr>
          <p:cNvPr id="4" name="Content Placeholder 3"/>
          <p:cNvSpPr>
            <a:spLocks noGrp="1"/>
          </p:cNvSpPr>
          <p:nvPr>
            <p:ph idx="10"/>
          </p:nvPr>
        </p:nvSpPr>
        <p:spPr>
          <a:xfrm>
            <a:off x="201589" y="1529255"/>
            <a:ext cx="11778205" cy="5123793"/>
          </a:xfrm>
        </p:spPr>
        <p:txBody>
          <a:bodyPr/>
          <a:lstStyle/>
          <a:p>
            <a:r>
              <a:rPr lang="en-US" dirty="0">
                <a:solidFill>
                  <a:srgbClr val="0070C0"/>
                </a:solidFill>
              </a:rPr>
              <a:t>Block-level backup with file-level restore</a:t>
            </a:r>
          </a:p>
          <a:p>
            <a:r>
              <a:rPr lang="en-US" dirty="0"/>
              <a:t>File-level backup with file-level restore.</a:t>
            </a:r>
          </a:p>
          <a:p>
            <a:r>
              <a:rPr lang="en-US" dirty="0"/>
              <a:t>System-level backup with system-level restore</a:t>
            </a:r>
          </a:p>
          <a:p>
            <a:r>
              <a:rPr lang="en-US" dirty="0"/>
              <a:t>Block-level backup with block-level restore</a:t>
            </a:r>
          </a:p>
          <a:p>
            <a:r>
              <a:rPr lang="en-US" dirty="0"/>
              <a:t>Block-level backup with System-level restore</a:t>
            </a:r>
          </a:p>
          <a:p>
            <a:pPr marL="0" indent="0">
              <a:buNone/>
            </a:pPr>
            <a:endParaRPr lang="en-US" dirty="0"/>
          </a:p>
        </p:txBody>
      </p:sp>
    </p:spTree>
    <p:extLst>
      <p:ext uri="{BB962C8B-B14F-4D97-AF65-F5344CB8AC3E}">
        <p14:creationId xmlns:p14="http://schemas.microsoft.com/office/powerpoint/2010/main" val="3560442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6.4.2 How does Data Protection Manager differ from StorSimple? (Choose all that apply.)</a:t>
            </a:r>
          </a:p>
        </p:txBody>
      </p:sp>
      <p:sp>
        <p:nvSpPr>
          <p:cNvPr id="3" name="Content Placeholder 2"/>
          <p:cNvSpPr>
            <a:spLocks noGrp="1"/>
          </p:cNvSpPr>
          <p:nvPr>
            <p:ph idx="1"/>
          </p:nvPr>
        </p:nvSpPr>
        <p:spPr/>
        <p:txBody>
          <a:bodyPr>
            <a:normAutofit fontScale="92500" lnSpcReduction="20000"/>
          </a:bodyPr>
          <a:lstStyle/>
          <a:p>
            <a:r>
              <a:rPr lang="en-US" dirty="0"/>
              <a:t>There are no differences other than the names.</a:t>
            </a:r>
          </a:p>
          <a:p>
            <a:r>
              <a:rPr lang="en-US" dirty="0" err="1"/>
              <a:t>StorSimple</a:t>
            </a:r>
            <a:r>
              <a:rPr lang="en-US" dirty="0"/>
              <a:t> offers instant restore capabilities, Data Protection Manager does not.</a:t>
            </a:r>
          </a:p>
          <a:p>
            <a:r>
              <a:rPr lang="en-US" dirty="0"/>
              <a:t>Data Protection Manager Integrates with Azure Backup, </a:t>
            </a:r>
            <a:r>
              <a:rPr lang="en-US" dirty="0" err="1"/>
              <a:t>StorSimple</a:t>
            </a:r>
            <a:r>
              <a:rPr lang="en-US" dirty="0"/>
              <a:t> does not.</a:t>
            </a:r>
          </a:p>
          <a:p>
            <a:r>
              <a:rPr lang="en-US" dirty="0"/>
              <a:t>Data Protection Manager provides for lower RPO and RTO capabilities than </a:t>
            </a:r>
            <a:r>
              <a:rPr lang="en-US" dirty="0" err="1"/>
              <a:t>StorSimple</a:t>
            </a:r>
            <a:r>
              <a:rPr lang="en-US" dirty="0"/>
              <a:t>.</a:t>
            </a:r>
          </a:p>
          <a:p>
            <a:r>
              <a:rPr lang="en-US" dirty="0"/>
              <a:t>Data Protection Manager is part of System Center, </a:t>
            </a:r>
            <a:r>
              <a:rPr lang="en-US" dirty="0" err="1"/>
              <a:t>StorSimple</a:t>
            </a:r>
            <a:r>
              <a:rPr lang="en-US" dirty="0"/>
              <a:t> is not.</a:t>
            </a:r>
          </a:p>
          <a:p>
            <a:r>
              <a:rPr lang="en-US" dirty="0" err="1"/>
              <a:t>StorSimple</a:t>
            </a:r>
            <a:r>
              <a:rPr lang="en-US" dirty="0"/>
              <a:t> includes internal drives for storing data, Data Protection Manager does not.</a:t>
            </a:r>
          </a:p>
        </p:txBody>
      </p:sp>
      <p:sp>
        <p:nvSpPr>
          <p:cNvPr id="4" name="Content Placeholder 3"/>
          <p:cNvSpPr>
            <a:spLocks noGrp="1"/>
          </p:cNvSpPr>
          <p:nvPr>
            <p:ph idx="10"/>
          </p:nvPr>
        </p:nvSpPr>
        <p:spPr>
          <a:xfrm>
            <a:off x="201590" y="1529255"/>
            <a:ext cx="11778205" cy="5123793"/>
          </a:xfrm>
        </p:spPr>
        <p:txBody>
          <a:bodyPr>
            <a:normAutofit fontScale="92500" lnSpcReduction="20000"/>
          </a:bodyPr>
          <a:lstStyle/>
          <a:p>
            <a:r>
              <a:rPr lang="en-US" dirty="0"/>
              <a:t>There are no differences other than the names.</a:t>
            </a:r>
          </a:p>
          <a:p>
            <a:r>
              <a:rPr lang="en-US" dirty="0">
                <a:solidFill>
                  <a:srgbClr val="0070C0"/>
                </a:solidFill>
              </a:rPr>
              <a:t>StorSimple offers instant restore capabilities, Data Protection Manager does not.</a:t>
            </a:r>
          </a:p>
          <a:p>
            <a:r>
              <a:rPr lang="en-US" dirty="0">
                <a:solidFill>
                  <a:srgbClr val="0070C0"/>
                </a:solidFill>
              </a:rPr>
              <a:t>Data Protection Manager Integrates with Azure Backup, StorSimple does not.</a:t>
            </a:r>
          </a:p>
          <a:p>
            <a:r>
              <a:rPr lang="en-US" dirty="0"/>
              <a:t>Data Protection Manager provides for lower RPO and RTO capabilities than StorSimple.</a:t>
            </a:r>
          </a:p>
          <a:p>
            <a:r>
              <a:rPr lang="en-US" dirty="0">
                <a:solidFill>
                  <a:srgbClr val="0070C0"/>
                </a:solidFill>
              </a:rPr>
              <a:t>Data Protection Manager is part of System Center, StorSimple is not.</a:t>
            </a:r>
          </a:p>
          <a:p>
            <a:r>
              <a:rPr lang="en-US" dirty="0"/>
              <a:t>StorSimple includes internal drives for storing data, Data Protection Manager does not.</a:t>
            </a:r>
          </a:p>
          <a:p>
            <a:pPr marL="0" indent="0">
              <a:buNone/>
            </a:pPr>
            <a:endParaRPr lang="en-US" dirty="0"/>
          </a:p>
        </p:txBody>
      </p:sp>
    </p:spTree>
    <p:extLst>
      <p:ext uri="{BB962C8B-B14F-4D97-AF65-F5344CB8AC3E}">
        <p14:creationId xmlns:p14="http://schemas.microsoft.com/office/powerpoint/2010/main" val="2104711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6.4.3 Using Azure PowerShell, how would you display the schedule and retention information</a:t>
            </a:r>
            <a:br>
              <a:rPr lang="en-US" dirty="0"/>
            </a:br>
            <a:r>
              <a:rPr lang="en-US" dirty="0"/>
              <a:t>of an Azure Backup?</a:t>
            </a:r>
          </a:p>
        </p:txBody>
      </p:sp>
      <p:sp>
        <p:nvSpPr>
          <p:cNvPr id="3" name="Content Placeholder 2"/>
          <p:cNvSpPr>
            <a:spLocks noGrp="1"/>
          </p:cNvSpPr>
          <p:nvPr>
            <p:ph idx="1"/>
          </p:nvPr>
        </p:nvSpPr>
        <p:spPr/>
        <p:txBody>
          <a:bodyPr/>
          <a:lstStyle/>
          <a:p>
            <a:r>
              <a:rPr lang="en-US" i="1" dirty="0"/>
              <a:t>Get-</a:t>
            </a:r>
            <a:r>
              <a:rPr lang="en-US" i="1" dirty="0" err="1"/>
              <a:t>ScheduledJob</a:t>
            </a:r>
            <a:endParaRPr lang="en-US" i="1" dirty="0"/>
          </a:p>
          <a:p>
            <a:r>
              <a:rPr lang="en-US" dirty="0"/>
              <a:t>B. </a:t>
            </a:r>
            <a:r>
              <a:rPr lang="en-US" i="1" dirty="0"/>
              <a:t>Get-</a:t>
            </a:r>
            <a:r>
              <a:rPr lang="en-US" i="1" dirty="0" err="1"/>
              <a:t>ScheduledTask</a:t>
            </a:r>
            <a:endParaRPr lang="en-US" i="1" dirty="0"/>
          </a:p>
          <a:p>
            <a:r>
              <a:rPr lang="en-US" dirty="0"/>
              <a:t>C. </a:t>
            </a:r>
            <a:r>
              <a:rPr lang="en-US" i="1" dirty="0"/>
              <a:t>Get-</a:t>
            </a:r>
            <a:r>
              <a:rPr lang="en-US" i="1" dirty="0" err="1"/>
              <a:t>AzureAutomationSchedule</a:t>
            </a:r>
            <a:endParaRPr lang="en-US" i="1" dirty="0"/>
          </a:p>
          <a:p>
            <a:r>
              <a:rPr lang="en-US" dirty="0"/>
              <a:t>D. </a:t>
            </a:r>
            <a:r>
              <a:rPr lang="en-US" i="1" dirty="0"/>
              <a:t>Get-</a:t>
            </a:r>
            <a:r>
              <a:rPr lang="en-US" i="1" dirty="0" err="1"/>
              <a:t>OBPolicy</a:t>
            </a:r>
            <a:endParaRPr lang="en-US" dirty="0"/>
          </a:p>
        </p:txBody>
      </p:sp>
      <p:sp>
        <p:nvSpPr>
          <p:cNvPr id="4" name="Content Placeholder 3"/>
          <p:cNvSpPr>
            <a:spLocks noGrp="1"/>
          </p:cNvSpPr>
          <p:nvPr>
            <p:ph idx="10"/>
          </p:nvPr>
        </p:nvSpPr>
        <p:spPr>
          <a:xfrm>
            <a:off x="201590" y="1529254"/>
            <a:ext cx="11778205" cy="5123793"/>
          </a:xfrm>
        </p:spPr>
        <p:txBody>
          <a:bodyPr/>
          <a:lstStyle/>
          <a:p>
            <a:r>
              <a:rPr lang="en-US" i="1" dirty="0"/>
              <a:t>Get-</a:t>
            </a:r>
            <a:r>
              <a:rPr lang="en-US" i="1" dirty="0" err="1"/>
              <a:t>ScheduledJob</a:t>
            </a:r>
            <a:endParaRPr lang="en-US" i="1" dirty="0"/>
          </a:p>
          <a:p>
            <a:r>
              <a:rPr lang="en-US" dirty="0"/>
              <a:t>B. </a:t>
            </a:r>
            <a:r>
              <a:rPr lang="en-US" i="1" dirty="0"/>
              <a:t>Get-</a:t>
            </a:r>
            <a:r>
              <a:rPr lang="en-US" i="1" dirty="0" err="1"/>
              <a:t>ScheduledTask</a:t>
            </a:r>
            <a:endParaRPr lang="en-US" i="1" dirty="0"/>
          </a:p>
          <a:p>
            <a:r>
              <a:rPr lang="en-US" dirty="0"/>
              <a:t>C. </a:t>
            </a:r>
            <a:r>
              <a:rPr lang="en-US" i="1" dirty="0"/>
              <a:t>Get-</a:t>
            </a:r>
            <a:r>
              <a:rPr lang="en-US" i="1" dirty="0" err="1"/>
              <a:t>AzureAutomationSchedule</a:t>
            </a:r>
            <a:endParaRPr lang="en-US" i="1" dirty="0"/>
          </a:p>
          <a:p>
            <a:r>
              <a:rPr lang="en-US" dirty="0"/>
              <a:t>D. </a:t>
            </a:r>
            <a:r>
              <a:rPr lang="en-US" i="1" dirty="0">
                <a:solidFill>
                  <a:srgbClr val="0070C0"/>
                </a:solidFill>
              </a:rPr>
              <a:t>Get-</a:t>
            </a:r>
            <a:r>
              <a:rPr lang="en-US" i="1" dirty="0" err="1">
                <a:solidFill>
                  <a:srgbClr val="0070C0"/>
                </a:solidFill>
              </a:rPr>
              <a:t>OBPolicy</a:t>
            </a:r>
            <a:endParaRPr lang="en-US" dirty="0">
              <a:solidFill>
                <a:srgbClr val="0070C0"/>
              </a:solidFill>
            </a:endParaRPr>
          </a:p>
        </p:txBody>
      </p:sp>
    </p:spTree>
    <p:extLst>
      <p:ext uri="{BB962C8B-B14F-4D97-AF65-F5344CB8AC3E}">
        <p14:creationId xmlns:p14="http://schemas.microsoft.com/office/powerpoint/2010/main" val="381995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fontScale="90000"/>
          </a:bodyPr>
          <a:lstStyle/>
          <a:p>
            <a:r>
              <a:rPr lang="en-US" sz="4313" dirty="0"/>
              <a:t>Design a Management, Monitoring and Business Continuity Strategy</a:t>
            </a:r>
          </a:p>
        </p:txBody>
      </p:sp>
      <p:graphicFrame>
        <p:nvGraphicFramePr>
          <p:cNvPr id="32" name="Diagram 31"/>
          <p:cNvGraphicFramePr/>
          <p:nvPr>
            <p:extLst>
              <p:ext uri="{D42A27DB-BD31-4B8C-83A1-F6EECF244321}">
                <p14:modId xmlns:p14="http://schemas.microsoft.com/office/powerpoint/2010/main" val="3740592756"/>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6.5 Summary</a:t>
            </a:r>
          </a:p>
        </p:txBody>
      </p:sp>
      <p:sp>
        <p:nvSpPr>
          <p:cNvPr id="6" name="Content Placeholder 5"/>
          <p:cNvSpPr>
            <a:spLocks noGrp="1"/>
          </p:cNvSpPr>
          <p:nvPr>
            <p:ph idx="1"/>
          </p:nvPr>
        </p:nvSpPr>
        <p:spPr/>
        <p:txBody>
          <a:bodyPr>
            <a:normAutofit fontScale="62500" lnSpcReduction="20000"/>
          </a:bodyPr>
          <a:lstStyle/>
          <a:p>
            <a:pPr lvl="0"/>
            <a:r>
              <a:rPr lang="en-US" dirty="0"/>
              <a:t>There are many Windows PowerShell commands and facts that you’re likely to find on the exam. Here are some things that you should fully understand:</a:t>
            </a:r>
          </a:p>
          <a:p>
            <a:pPr lvl="0"/>
            <a:r>
              <a:rPr lang="en-US" dirty="0"/>
              <a:t>To download the Windows PowerShell Module, use Web Platform Installer.</a:t>
            </a:r>
          </a:p>
          <a:p>
            <a:pPr lvl="0"/>
            <a:r>
              <a:rPr lang="en-US" dirty="0"/>
              <a:t>To ascertain what accounts are connected to current Azure login, use the </a:t>
            </a:r>
            <a:r>
              <a:rPr lang="en-US" i="1" dirty="0"/>
              <a:t>Get-</a:t>
            </a:r>
            <a:r>
              <a:rPr lang="en-US" i="1" dirty="0" err="1"/>
              <a:t>AzureAccount</a:t>
            </a:r>
            <a:r>
              <a:rPr lang="en-US" dirty="0"/>
              <a:t> cmdlet.</a:t>
            </a:r>
          </a:p>
          <a:p>
            <a:pPr lvl="0"/>
            <a:r>
              <a:rPr lang="en-US" dirty="0"/>
              <a:t>To connect to Azure Account with a user name and password, use the </a:t>
            </a:r>
            <a:r>
              <a:rPr lang="en-US" i="1" dirty="0"/>
              <a:t>Add-</a:t>
            </a:r>
            <a:r>
              <a:rPr lang="en-US" i="1" dirty="0" err="1"/>
              <a:t>AzureAccount</a:t>
            </a:r>
            <a:r>
              <a:rPr lang="en-US" dirty="0"/>
              <a:t> cmdlet.</a:t>
            </a:r>
          </a:p>
          <a:p>
            <a:pPr lvl="0"/>
            <a:r>
              <a:rPr lang="en-US" dirty="0"/>
              <a:t>The sequence for getting started with Azure is as follows:</a:t>
            </a:r>
          </a:p>
          <a:p>
            <a:pPr lvl="0"/>
            <a:r>
              <a:rPr lang="en-US" dirty="0"/>
              <a:t>Install the Azure PowerShell Module.</a:t>
            </a:r>
          </a:p>
          <a:p>
            <a:pPr lvl="0"/>
            <a:r>
              <a:rPr lang="en-US" dirty="0"/>
              <a:t>Authenticate by using </a:t>
            </a:r>
            <a:r>
              <a:rPr lang="en-US" i="1" dirty="0"/>
              <a:t>Add-</a:t>
            </a:r>
            <a:r>
              <a:rPr lang="en-US" i="1" dirty="0" err="1"/>
              <a:t>AzureAccount</a:t>
            </a:r>
            <a:r>
              <a:rPr lang="en-US" dirty="0"/>
              <a:t> or </a:t>
            </a:r>
            <a:r>
              <a:rPr lang="en-US" i="1" dirty="0"/>
              <a:t>Get-</a:t>
            </a:r>
            <a:r>
              <a:rPr lang="en-US" i="1" dirty="0" err="1"/>
              <a:t>AzurePublishSettingsfile</a:t>
            </a:r>
            <a:r>
              <a:rPr lang="en-US" dirty="0"/>
              <a:t> </a:t>
            </a:r>
            <a:br>
              <a:rPr lang="en-US" dirty="0"/>
            </a:br>
            <a:r>
              <a:rPr lang="en-US" dirty="0"/>
              <a:t>    (this also requires </a:t>
            </a:r>
            <a:r>
              <a:rPr lang="en-US" i="1" dirty="0"/>
              <a:t>Import-</a:t>
            </a:r>
            <a:r>
              <a:rPr lang="en-US" i="1" dirty="0" err="1"/>
              <a:t>AzurePublishSettingsFile</a:t>
            </a:r>
            <a:r>
              <a:rPr lang="en-US" dirty="0"/>
              <a:t>).</a:t>
            </a:r>
          </a:p>
          <a:p>
            <a:pPr lvl="0"/>
            <a:r>
              <a:rPr lang="en-US" i="1" dirty="0"/>
              <a:t>Get-AzureSubscription</a:t>
            </a:r>
            <a:r>
              <a:rPr lang="en-US" dirty="0"/>
              <a:t> (so you know the exact name for below).</a:t>
            </a:r>
          </a:p>
          <a:p>
            <a:r>
              <a:rPr lang="en-US" i="1" dirty="0"/>
              <a:t>Set-AzureSubscription.</a:t>
            </a:r>
            <a:r>
              <a:rPr lang="en-US" dirty="0"/>
              <a:t>  </a:t>
            </a:r>
            <a:br>
              <a:rPr lang="en-US" i="1" dirty="0"/>
            </a:br>
            <a:r>
              <a:rPr lang="en-US" dirty="0"/>
              <a:t>You can now work with Azure.  Idem</a:t>
            </a:r>
          </a:p>
          <a:p>
            <a:r>
              <a:rPr lang="en-US" dirty="0"/>
              <a:t> I do not understand? Indent?  Not sure how?</a:t>
            </a:r>
          </a:p>
          <a:p>
            <a:endParaRPr lang="en-US" dirty="0"/>
          </a:p>
        </p:txBody>
      </p:sp>
    </p:spTree>
    <p:extLst>
      <p:ext uri="{BB962C8B-B14F-4D97-AF65-F5344CB8AC3E}">
        <p14:creationId xmlns:p14="http://schemas.microsoft.com/office/powerpoint/2010/main" val="4171957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000" dirty="0"/>
              <a:t>6.5.1-3 Using the multiple choice options, fill in the missing lines of code in the following Windows PowerShell script. Select the letter of the line of code from the options that follow the script. Not all lines of code in the choices will be used. A line of code in the choices might be used more than once. On the exam, you will have questions like this where you must drag the line of code to the proper location.</a:t>
            </a:r>
            <a:br>
              <a:rPr lang="en-US" sz="2000" dirty="0"/>
            </a:br>
            <a:endParaRPr lang="en-US" sz="2000" dirty="0"/>
          </a:p>
        </p:txBody>
      </p:sp>
      <p:sp>
        <p:nvSpPr>
          <p:cNvPr id="3" name="Content Placeholder 2"/>
          <p:cNvSpPr>
            <a:spLocks noGrp="1"/>
          </p:cNvSpPr>
          <p:nvPr>
            <p:ph idx="1"/>
          </p:nvPr>
        </p:nvSpPr>
        <p:spPr/>
        <p:txBody>
          <a:bodyPr>
            <a:normAutofit fontScale="92500"/>
          </a:bodyPr>
          <a:lstStyle/>
          <a:p>
            <a:pPr marL="0" indent="0">
              <a:buNone/>
            </a:pPr>
            <a:r>
              <a:rPr lang="en-US" dirty="0">
                <a:solidFill>
                  <a:srgbClr val="0070C0"/>
                </a:solidFill>
              </a:rPr>
              <a:t>Page 58-59</a:t>
            </a:r>
          </a:p>
          <a:p>
            <a:pPr marL="0" indent="0">
              <a:buNone/>
            </a:pPr>
            <a:r>
              <a:rPr lang="en-US" dirty="0"/>
              <a:t>Following are the multiple-choice options for questions 1–3:</a:t>
            </a:r>
          </a:p>
          <a:p>
            <a:pPr lvl="0">
              <a:buFont typeface="+mj-lt"/>
              <a:buAutoNum type="alphaUcPeriod"/>
            </a:pPr>
            <a:r>
              <a:rPr lang="en-US" i="1" dirty="0"/>
              <a:t>Set-AzureSubscription -</a:t>
            </a:r>
            <a:r>
              <a:rPr lang="en-US" i="1" dirty="0" err="1"/>
              <a:t>SubscriptionName</a:t>
            </a:r>
            <a:r>
              <a:rPr lang="en-US" i="1" dirty="0"/>
              <a:t> 'MSDN Subscription'</a:t>
            </a:r>
            <a:r>
              <a:rPr lang="en-US" dirty="0"/>
              <a:t>  </a:t>
            </a:r>
          </a:p>
          <a:p>
            <a:pPr lvl="0">
              <a:buFont typeface="+mj-lt"/>
              <a:buAutoNum type="alphaUcPeriod"/>
            </a:pPr>
            <a:r>
              <a:rPr lang="en-US" i="1" dirty="0"/>
              <a:t>Set-AzureSubscription –</a:t>
            </a:r>
            <a:r>
              <a:rPr lang="en-US" i="1" dirty="0" err="1"/>
              <a:t>SubscriptionName</a:t>
            </a:r>
            <a:r>
              <a:rPr lang="en-US" i="1" dirty="0"/>
              <a:t> 'MSDN Subscription' -</a:t>
            </a:r>
            <a:r>
              <a:rPr lang="en-US" i="1" dirty="0" err="1"/>
              <a:t>CurrentStorageAccount</a:t>
            </a:r>
            <a:r>
              <a:rPr lang="en-US" i="1" dirty="0"/>
              <a:t> itcstore534</a:t>
            </a:r>
            <a:endParaRPr lang="en-US" dirty="0"/>
          </a:p>
          <a:p>
            <a:pPr lvl="0">
              <a:buFont typeface="+mj-lt"/>
              <a:buAutoNum type="alphaUcPeriod"/>
            </a:pPr>
            <a:r>
              <a:rPr lang="en-US" i="1" dirty="0"/>
              <a:t>Add-</a:t>
            </a:r>
            <a:r>
              <a:rPr lang="en-US" i="1" dirty="0" err="1"/>
              <a:t>AzureAccount</a:t>
            </a:r>
            <a:endParaRPr lang="en-US" dirty="0"/>
          </a:p>
          <a:p>
            <a:pPr lvl="0">
              <a:buFont typeface="+mj-lt"/>
              <a:buAutoNum type="alphaUcPeriod"/>
            </a:pPr>
            <a:r>
              <a:rPr lang="en-US" i="1" dirty="0"/>
              <a:t>| Add-</a:t>
            </a:r>
            <a:r>
              <a:rPr lang="en-US" i="1" dirty="0" err="1"/>
              <a:t>AzureProvisioningConfig</a:t>
            </a:r>
            <a:r>
              <a:rPr lang="en-US" i="1" dirty="0"/>
              <a:t> –Windows –Password "My@Pass534!" -</a:t>
            </a:r>
            <a:r>
              <a:rPr lang="en-US" i="1" dirty="0" err="1"/>
              <a:t>AdminUsername</a:t>
            </a:r>
            <a:r>
              <a:rPr lang="en-US" i="1" dirty="0"/>
              <a:t> "</a:t>
            </a:r>
            <a:r>
              <a:rPr lang="en-US" i="1" dirty="0" err="1"/>
              <a:t>sysadmin</a:t>
            </a:r>
            <a:r>
              <a:rPr lang="en-US" i="1" dirty="0"/>
              <a:t>"</a:t>
            </a:r>
            <a:r>
              <a:rPr lang="en-US" dirty="0"/>
              <a:t> `</a:t>
            </a:r>
          </a:p>
          <a:p>
            <a:pPr lvl="0">
              <a:buFont typeface="+mj-lt"/>
              <a:buAutoNum type="alphaUcPeriod"/>
            </a:pPr>
            <a:r>
              <a:rPr lang="en-US" i="1" dirty="0"/>
              <a:t>Get-</a:t>
            </a:r>
            <a:r>
              <a:rPr lang="en-US" i="1" dirty="0" err="1"/>
              <a:t>AzurePublishSettingsFile</a:t>
            </a:r>
            <a:endParaRPr lang="en-US" dirty="0"/>
          </a:p>
          <a:p>
            <a:pPr>
              <a:buFont typeface="+mj-lt"/>
              <a:buAutoNum type="alphaUcPeriod"/>
            </a:pPr>
            <a:endParaRPr lang="en-US" dirty="0"/>
          </a:p>
        </p:txBody>
      </p:sp>
      <p:sp>
        <p:nvSpPr>
          <p:cNvPr id="5" name="Content Placeholder 4"/>
          <p:cNvSpPr>
            <a:spLocks noGrp="1"/>
          </p:cNvSpPr>
          <p:nvPr>
            <p:ph idx="10"/>
          </p:nvPr>
        </p:nvSpPr>
        <p:spPr>
          <a:xfrm>
            <a:off x="201589" y="1529255"/>
            <a:ext cx="11778205" cy="5123793"/>
          </a:xfrm>
        </p:spPr>
        <p:txBody>
          <a:bodyPr/>
          <a:lstStyle/>
          <a:p>
            <a:pPr marL="0" indent="0">
              <a:buNone/>
            </a:pPr>
            <a:r>
              <a:rPr lang="en-US" dirty="0">
                <a:solidFill>
                  <a:srgbClr val="0070C0"/>
                </a:solidFill>
              </a:rPr>
              <a:t>Questions Page 58-59  Answers Page 71-72</a:t>
            </a:r>
          </a:p>
          <a:p>
            <a:pPr marL="0" indent="0">
              <a:buNone/>
            </a:pPr>
            <a:endParaRPr lang="en-US" dirty="0">
              <a:solidFill>
                <a:srgbClr val="0070C0"/>
              </a:solidFill>
            </a:endParaRPr>
          </a:p>
          <a:p>
            <a:pPr marL="0" indent="0">
              <a:buNone/>
            </a:pPr>
            <a:r>
              <a:rPr lang="en-US" dirty="0">
                <a:solidFill>
                  <a:srgbClr val="0070C0"/>
                </a:solidFill>
              </a:rPr>
              <a:t>6.5.1 Add-</a:t>
            </a:r>
            <a:r>
              <a:rPr lang="en-US" dirty="0" err="1">
                <a:solidFill>
                  <a:srgbClr val="0070C0"/>
                </a:solidFill>
              </a:rPr>
              <a:t>AzureAccount</a:t>
            </a:r>
            <a:endParaRPr lang="en-US" dirty="0">
              <a:solidFill>
                <a:srgbClr val="0070C0"/>
              </a:solidFill>
            </a:endParaRPr>
          </a:p>
          <a:p>
            <a:pPr marL="0" indent="0">
              <a:buNone/>
            </a:pPr>
            <a:r>
              <a:rPr lang="en-US" dirty="0">
                <a:solidFill>
                  <a:srgbClr val="0070C0"/>
                </a:solidFill>
              </a:rPr>
              <a:t>6.5.2 </a:t>
            </a:r>
            <a:r>
              <a:rPr lang="en-US" i="1" dirty="0">
                <a:solidFill>
                  <a:srgbClr val="0070C0"/>
                </a:solidFill>
              </a:rPr>
              <a:t>Set-AzureSubscription -</a:t>
            </a:r>
            <a:r>
              <a:rPr lang="en-US" i="1" dirty="0" err="1">
                <a:solidFill>
                  <a:srgbClr val="0070C0"/>
                </a:solidFill>
              </a:rPr>
              <a:t>SubscriptionName</a:t>
            </a:r>
            <a:r>
              <a:rPr lang="en-US" i="1" dirty="0">
                <a:solidFill>
                  <a:srgbClr val="0070C0"/>
                </a:solidFill>
              </a:rPr>
              <a:t> 'MSDN Subscription'</a:t>
            </a:r>
            <a:r>
              <a:rPr lang="en-US" dirty="0">
                <a:solidFill>
                  <a:srgbClr val="0070C0"/>
                </a:solidFill>
              </a:rPr>
              <a:t>  </a:t>
            </a:r>
          </a:p>
          <a:p>
            <a:pPr marL="0" lvl="0" indent="0">
              <a:buNone/>
            </a:pPr>
            <a:r>
              <a:rPr lang="en-US" dirty="0">
                <a:solidFill>
                  <a:srgbClr val="0070C0"/>
                </a:solidFill>
              </a:rPr>
              <a:t>6.5.3 </a:t>
            </a:r>
            <a:r>
              <a:rPr lang="en-US" i="1" dirty="0">
                <a:solidFill>
                  <a:srgbClr val="0070C0"/>
                </a:solidFill>
              </a:rPr>
              <a:t>| Add-</a:t>
            </a:r>
            <a:r>
              <a:rPr lang="en-US" i="1" dirty="0" err="1">
                <a:solidFill>
                  <a:srgbClr val="0070C0"/>
                </a:solidFill>
              </a:rPr>
              <a:t>AzureProvisioningConfig</a:t>
            </a:r>
            <a:r>
              <a:rPr lang="en-US" i="1" dirty="0">
                <a:solidFill>
                  <a:srgbClr val="0070C0"/>
                </a:solidFill>
              </a:rPr>
              <a:t> –Windows –Password "My@Pass534!" -</a:t>
            </a:r>
            <a:r>
              <a:rPr lang="en-US" i="1" dirty="0" err="1">
                <a:solidFill>
                  <a:srgbClr val="0070C0"/>
                </a:solidFill>
              </a:rPr>
              <a:t>AdminUsername</a:t>
            </a:r>
            <a:r>
              <a:rPr lang="en-US" i="1" dirty="0">
                <a:solidFill>
                  <a:srgbClr val="0070C0"/>
                </a:solidFill>
              </a:rPr>
              <a:t> "</a:t>
            </a:r>
            <a:r>
              <a:rPr lang="en-US" i="1" dirty="0" err="1">
                <a:solidFill>
                  <a:srgbClr val="0070C0"/>
                </a:solidFill>
              </a:rPr>
              <a:t>sysadmin</a:t>
            </a:r>
            <a:r>
              <a:rPr lang="en-US" i="1" dirty="0">
                <a:solidFill>
                  <a:srgbClr val="0070C0"/>
                </a:solidFill>
              </a:rPr>
              <a:t>"</a:t>
            </a:r>
            <a:r>
              <a:rPr lang="en-US" dirty="0">
                <a:solidFill>
                  <a:srgbClr val="0070C0"/>
                </a:solidFill>
              </a:rPr>
              <a:t> `</a:t>
            </a:r>
          </a:p>
          <a:p>
            <a:pPr marL="0" indent="0">
              <a:buNone/>
            </a:pPr>
            <a:endParaRPr lang="en-US" dirty="0">
              <a:solidFill>
                <a:srgbClr val="0070C0"/>
              </a:solidFill>
            </a:endParaRPr>
          </a:p>
          <a:p>
            <a:endParaRPr lang="en-US" dirty="0">
              <a:solidFill>
                <a:srgbClr val="0070C0"/>
              </a:solidFill>
            </a:endParaRPr>
          </a:p>
        </p:txBody>
      </p:sp>
    </p:spTree>
    <p:extLst>
      <p:ext uri="{BB962C8B-B14F-4D97-AF65-F5344CB8AC3E}">
        <p14:creationId xmlns:p14="http://schemas.microsoft.com/office/powerpoint/2010/main" val="2033700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88" y="220717"/>
            <a:ext cx="11778208" cy="1308538"/>
          </a:xfrm>
        </p:spPr>
        <p:txBody>
          <a:bodyPr/>
          <a:lstStyle/>
          <a:p>
            <a:endParaRPr lang="en-US" dirty="0"/>
          </a:p>
        </p:txBody>
      </p:sp>
      <p:sp>
        <p:nvSpPr>
          <p:cNvPr id="3" name="Content Placeholder 2"/>
          <p:cNvSpPr>
            <a:spLocks noGrp="1"/>
          </p:cNvSpPr>
          <p:nvPr>
            <p:ph idx="1"/>
          </p:nvPr>
        </p:nvSpPr>
        <p:spPr/>
        <p:txBody>
          <a:bodyPr/>
          <a:lstStyle/>
          <a:p>
            <a:pPr lvl="0"/>
            <a:r>
              <a:rPr lang="en-US" i="1" dirty="0"/>
              <a:t>Set-AzureSubscription -</a:t>
            </a:r>
            <a:r>
              <a:rPr lang="en-US" i="1" dirty="0" err="1"/>
              <a:t>SubscriptionName</a:t>
            </a:r>
            <a:r>
              <a:rPr lang="en-US" i="1" dirty="0"/>
              <a:t> 'MSDN Subscription'</a:t>
            </a:r>
            <a:endParaRPr lang="en-US" dirty="0"/>
          </a:p>
          <a:p>
            <a:pPr lvl="0"/>
            <a:r>
              <a:rPr lang="en-US" i="1" dirty="0"/>
              <a:t>Get-</a:t>
            </a:r>
            <a:r>
              <a:rPr lang="en-US" i="1" dirty="0" err="1"/>
              <a:t>AzureWebsite</a:t>
            </a:r>
            <a:endParaRPr lang="en-US" dirty="0"/>
          </a:p>
          <a:p>
            <a:pPr lvl="0"/>
            <a:r>
              <a:rPr lang="en-US" i="1" dirty="0"/>
              <a:t>Get-</a:t>
            </a:r>
            <a:r>
              <a:rPr lang="en-US" i="1" dirty="0" err="1"/>
              <a:t>AzureVM</a:t>
            </a:r>
            <a:endParaRPr lang="en-US" dirty="0"/>
          </a:p>
          <a:p>
            <a:pPr lvl="0"/>
            <a:r>
              <a:rPr lang="en-US" i="1" dirty="0"/>
              <a:t>Get-</a:t>
            </a:r>
            <a:r>
              <a:rPr lang="en-US" i="1" dirty="0" err="1"/>
              <a:t>AzureAccount</a:t>
            </a:r>
            <a:endParaRPr lang="en-US" dirty="0"/>
          </a:p>
          <a:p>
            <a:pPr lvl="0"/>
            <a:r>
              <a:rPr lang="en-US" i="1" dirty="0"/>
              <a:t>Add-</a:t>
            </a:r>
            <a:r>
              <a:rPr lang="en-US" i="1" dirty="0" err="1"/>
              <a:t>AzureAccount</a:t>
            </a:r>
            <a:endParaRPr lang="en-US" dirty="0"/>
          </a:p>
          <a:p>
            <a:pPr lvl="0"/>
            <a:r>
              <a:rPr lang="en-US" i="1" dirty="0"/>
              <a:t>Get-AzureSubscription</a:t>
            </a:r>
            <a:endParaRPr lang="en-US" dirty="0"/>
          </a:p>
          <a:p>
            <a:endParaRPr lang="en-US" dirty="0"/>
          </a:p>
        </p:txBody>
      </p:sp>
      <p:sp>
        <p:nvSpPr>
          <p:cNvPr id="4" name="Content Placeholder 3"/>
          <p:cNvSpPr>
            <a:spLocks noGrp="1"/>
          </p:cNvSpPr>
          <p:nvPr>
            <p:ph idx="10"/>
          </p:nvPr>
        </p:nvSpPr>
        <p:spPr>
          <a:xfrm>
            <a:off x="201589" y="1529255"/>
            <a:ext cx="11778205" cy="5123793"/>
          </a:xfrm>
        </p:spPr>
        <p:txBody>
          <a:bodyPr/>
          <a:lstStyle/>
          <a:p>
            <a:pPr lvl="0"/>
            <a:r>
              <a:rPr lang="en-US" i="1" dirty="0">
                <a:solidFill>
                  <a:srgbClr val="0070C0"/>
                </a:solidFill>
              </a:rPr>
              <a:t>Set-AzureSubscription -</a:t>
            </a:r>
            <a:r>
              <a:rPr lang="en-US" i="1" dirty="0" err="1">
                <a:solidFill>
                  <a:srgbClr val="0070C0"/>
                </a:solidFill>
              </a:rPr>
              <a:t>SubscriptionName</a:t>
            </a:r>
            <a:r>
              <a:rPr lang="en-US" i="1" dirty="0">
                <a:solidFill>
                  <a:srgbClr val="0070C0"/>
                </a:solidFill>
              </a:rPr>
              <a:t> 'MSDN Subscription'</a:t>
            </a:r>
            <a:endParaRPr lang="en-US" dirty="0">
              <a:solidFill>
                <a:srgbClr val="0070C0"/>
              </a:solidFill>
            </a:endParaRPr>
          </a:p>
          <a:p>
            <a:pPr lvl="0"/>
            <a:r>
              <a:rPr lang="en-US" i="1" strike="sngStrike" dirty="0"/>
              <a:t>Get-</a:t>
            </a:r>
            <a:r>
              <a:rPr lang="en-US" i="1" strike="sngStrike" dirty="0" err="1"/>
              <a:t>AzureWebsite</a:t>
            </a:r>
            <a:endParaRPr lang="en-US" strike="sngStrike" dirty="0"/>
          </a:p>
          <a:p>
            <a:pPr lvl="0"/>
            <a:r>
              <a:rPr lang="en-US" i="1" dirty="0"/>
              <a:t>Get-</a:t>
            </a:r>
            <a:r>
              <a:rPr lang="en-US" i="1" dirty="0" err="1"/>
              <a:t>AzureVM</a:t>
            </a:r>
            <a:endParaRPr lang="en-US" dirty="0"/>
          </a:p>
          <a:p>
            <a:pPr lvl="0"/>
            <a:r>
              <a:rPr lang="en-US" i="1" dirty="0"/>
              <a:t>Get-</a:t>
            </a:r>
            <a:r>
              <a:rPr lang="en-US" i="1" dirty="0" err="1"/>
              <a:t>AzureAccount</a:t>
            </a:r>
            <a:endParaRPr lang="en-US" dirty="0"/>
          </a:p>
          <a:p>
            <a:pPr lvl="0"/>
            <a:r>
              <a:rPr lang="en-US" i="1" dirty="0"/>
              <a:t>Add-</a:t>
            </a:r>
            <a:r>
              <a:rPr lang="en-US" i="1" dirty="0" err="1"/>
              <a:t>AzureAccount</a:t>
            </a:r>
            <a:endParaRPr lang="en-US" dirty="0"/>
          </a:p>
          <a:p>
            <a:pPr lvl="0"/>
            <a:r>
              <a:rPr lang="en-US" i="1" dirty="0"/>
              <a:t>Get-AzureSubscription</a:t>
            </a:r>
            <a:endParaRPr lang="en-US" dirty="0"/>
          </a:p>
          <a:p>
            <a:endParaRPr lang="en-US" dirty="0"/>
          </a:p>
        </p:txBody>
      </p:sp>
    </p:spTree>
    <p:extLst>
      <p:ext uri="{BB962C8B-B14F-4D97-AF65-F5344CB8AC3E}">
        <p14:creationId xmlns:p14="http://schemas.microsoft.com/office/powerpoint/2010/main" val="1925047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6.6 Summary</a:t>
            </a:r>
          </a:p>
        </p:txBody>
      </p:sp>
      <p:sp>
        <p:nvSpPr>
          <p:cNvPr id="6" name="Content Placeholder 5"/>
          <p:cNvSpPr>
            <a:spLocks noGrp="1"/>
          </p:cNvSpPr>
          <p:nvPr>
            <p:ph idx="1"/>
          </p:nvPr>
        </p:nvSpPr>
        <p:spPr/>
        <p:txBody>
          <a:bodyPr>
            <a:normAutofit fontScale="62500" lnSpcReduction="20000"/>
          </a:bodyPr>
          <a:lstStyle/>
          <a:p>
            <a:pPr marL="571500" lvl="0" indent="-571500">
              <a:buFont typeface="Arial" panose="020B0604020202020204" pitchFamily="34" charset="0"/>
              <a:buChar char="•"/>
            </a:pPr>
            <a:r>
              <a:rPr lang="en-US" dirty="0"/>
              <a:t>Azure Automation is a method by which you can run Windows PowerShell commands to simplify and streamline long-running, error-prone or repetitive processes.</a:t>
            </a:r>
          </a:p>
          <a:p>
            <a:pPr marL="571500" lvl="0" indent="-571500">
              <a:buFont typeface="Arial" panose="020B0604020202020204" pitchFamily="34" charset="0"/>
              <a:buChar char="•"/>
            </a:pPr>
            <a:r>
              <a:rPr lang="en-US" dirty="0"/>
              <a:t>A key tenet of Azure Automation is Desired State Configuration. This ensures that when a system is deployed, it conforms to the predefined state for this type of server. Additionally, desired state can be enforced post deployment, so if configuration changes are made, they are automatically set back to the desired state. </a:t>
            </a:r>
          </a:p>
          <a:p>
            <a:pPr marL="571500" lvl="0" indent="-571500">
              <a:buFont typeface="Arial" panose="020B0604020202020204" pitchFamily="34" charset="0"/>
              <a:buChar char="•"/>
            </a:pPr>
            <a:r>
              <a:rPr lang="en-US" dirty="0"/>
              <a:t>There are several ways to perform deployment as well as post deployment enforcement of Desired State Configuration. You can do this by using Azure Automation, Windows PowerShell, Puppet, or Chef. Puppet and Chef are the most popular methods and can perform desired state compliance across Azure as well as on-premises machines. Each application has a large community following, so there are many scripts available online that you can use, either directly or as a base from which you can customize or modify. You can use Puppet and Chef on Linux as well as Windows computers.</a:t>
            </a:r>
          </a:p>
          <a:p>
            <a:pPr marL="571500" lvl="0" indent="-571500">
              <a:buFont typeface="Arial" panose="020B0604020202020204" pitchFamily="34" charset="0"/>
              <a:buChar char="•"/>
            </a:pPr>
            <a:r>
              <a:rPr lang="en-US" dirty="0"/>
              <a:t>Azure automation and Windows PowerShell are the easiest to set up and configure. They do not require additional server or host integration to manage. Both Chef and Puppet require a central management server to administer Desired State Configuration.</a:t>
            </a:r>
          </a:p>
          <a:p>
            <a:endParaRPr lang="en-US" dirty="0"/>
          </a:p>
        </p:txBody>
      </p:sp>
    </p:spTree>
    <p:extLst>
      <p:ext uri="{BB962C8B-B14F-4D97-AF65-F5344CB8AC3E}">
        <p14:creationId xmlns:p14="http://schemas.microsoft.com/office/powerpoint/2010/main" val="622383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a:t>6.6.1 What types of processes are best suited for Azure Automation? (Choose all that apply.)”</a:t>
            </a:r>
          </a:p>
        </p:txBody>
      </p:sp>
      <p:sp>
        <p:nvSpPr>
          <p:cNvPr id="5" name="Content Placeholder 4"/>
          <p:cNvSpPr>
            <a:spLocks noGrp="1"/>
          </p:cNvSpPr>
          <p:nvPr>
            <p:ph idx="1"/>
          </p:nvPr>
        </p:nvSpPr>
        <p:spPr/>
        <p:txBody>
          <a:bodyPr/>
          <a:lstStyle/>
          <a:p>
            <a:pPr lvl="0">
              <a:buFont typeface="+mj-lt"/>
              <a:buAutoNum type="alphaUcPeriod"/>
            </a:pPr>
            <a:r>
              <a:rPr lang="en-US" dirty="0"/>
              <a:t>One-time configuration changes</a:t>
            </a:r>
          </a:p>
          <a:p>
            <a:pPr lvl="0">
              <a:buFont typeface="+mj-lt"/>
              <a:buAutoNum type="alphaUcPeriod"/>
            </a:pPr>
            <a:r>
              <a:rPr lang="en-US" dirty="0"/>
              <a:t>Error-prone tasks or configuration changes</a:t>
            </a:r>
          </a:p>
          <a:p>
            <a:pPr lvl="0">
              <a:buFont typeface="+mj-lt"/>
              <a:buAutoNum type="alphaUcPeriod"/>
            </a:pPr>
            <a:r>
              <a:rPr lang="en-US" dirty="0"/>
              <a:t>Changes that are often repeated</a:t>
            </a:r>
          </a:p>
          <a:p>
            <a:pPr lvl="0">
              <a:buFont typeface="+mj-lt"/>
              <a:buAutoNum type="alphaUcPeriod"/>
            </a:pPr>
            <a:r>
              <a:rPr lang="en-US" dirty="0"/>
              <a:t>One-time system deployments</a:t>
            </a:r>
          </a:p>
          <a:p>
            <a:pPr lvl="0">
              <a:buFont typeface="+mj-lt"/>
              <a:buAutoNum type="alphaUcPeriod"/>
            </a:pPr>
            <a:r>
              <a:rPr lang="en-US" dirty="0"/>
              <a:t>Linux-based VM configuration changes</a:t>
            </a:r>
          </a:p>
          <a:p>
            <a:pPr>
              <a:buAutoNum type="alphaUcPeriod"/>
            </a:pPr>
            <a:endParaRPr lang="en-US" dirty="0"/>
          </a:p>
        </p:txBody>
      </p:sp>
      <p:sp>
        <p:nvSpPr>
          <p:cNvPr id="6" name="Content Placeholder 5"/>
          <p:cNvSpPr>
            <a:spLocks noGrp="1"/>
          </p:cNvSpPr>
          <p:nvPr>
            <p:ph idx="10"/>
          </p:nvPr>
        </p:nvSpPr>
        <p:spPr>
          <a:xfrm>
            <a:off x="201589" y="1529254"/>
            <a:ext cx="11778205" cy="5123793"/>
          </a:xfrm>
        </p:spPr>
        <p:txBody>
          <a:bodyPr/>
          <a:lstStyle/>
          <a:p>
            <a:pPr lvl="0">
              <a:buFont typeface="+mj-lt"/>
              <a:buAutoNum type="alphaUcPeriod"/>
            </a:pPr>
            <a:r>
              <a:rPr lang="en-US" dirty="0"/>
              <a:t>One-time configuration changes</a:t>
            </a:r>
          </a:p>
          <a:p>
            <a:pPr lvl="0">
              <a:buFont typeface="+mj-lt"/>
              <a:buAutoNum type="alphaUcPeriod"/>
            </a:pPr>
            <a:r>
              <a:rPr lang="en-US" dirty="0">
                <a:solidFill>
                  <a:srgbClr val="0070C0"/>
                </a:solidFill>
              </a:rPr>
              <a:t>Error-prone tasks or configuration changes</a:t>
            </a:r>
          </a:p>
          <a:p>
            <a:pPr lvl="0">
              <a:buFont typeface="+mj-lt"/>
              <a:buAutoNum type="alphaUcPeriod"/>
            </a:pPr>
            <a:r>
              <a:rPr lang="en-US" dirty="0">
                <a:solidFill>
                  <a:srgbClr val="0070C0"/>
                </a:solidFill>
              </a:rPr>
              <a:t>Changes that are often repeated</a:t>
            </a:r>
          </a:p>
          <a:p>
            <a:pPr lvl="0">
              <a:buFont typeface="+mj-lt"/>
              <a:buAutoNum type="alphaUcPeriod"/>
            </a:pPr>
            <a:r>
              <a:rPr lang="en-US" dirty="0"/>
              <a:t>One-time system deployments</a:t>
            </a:r>
          </a:p>
          <a:p>
            <a:pPr lvl="0">
              <a:buFont typeface="+mj-lt"/>
              <a:buAutoNum type="alphaUcPeriod"/>
            </a:pPr>
            <a:r>
              <a:rPr lang="en-US" dirty="0"/>
              <a:t>Linux-based VM configuration changes</a:t>
            </a:r>
          </a:p>
          <a:p>
            <a:endParaRPr lang="en-US" dirty="0"/>
          </a:p>
        </p:txBody>
      </p:sp>
    </p:spTree>
    <p:extLst>
      <p:ext uri="{BB962C8B-B14F-4D97-AF65-F5344CB8AC3E}">
        <p14:creationId xmlns:p14="http://schemas.microsoft.com/office/powerpoint/2010/main" val="782463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6.6.2 What is Desired State Configuration designed to do? (Choose all that apply.)</a:t>
            </a:r>
          </a:p>
        </p:txBody>
      </p:sp>
      <p:sp>
        <p:nvSpPr>
          <p:cNvPr id="3" name="Content Placeholder 2"/>
          <p:cNvSpPr>
            <a:spLocks noGrp="1"/>
          </p:cNvSpPr>
          <p:nvPr>
            <p:ph idx="1"/>
          </p:nvPr>
        </p:nvSpPr>
        <p:spPr/>
        <p:txBody>
          <a:bodyPr>
            <a:normAutofit fontScale="92500" lnSpcReduction="10000"/>
          </a:bodyPr>
          <a:lstStyle/>
          <a:p>
            <a:pPr lvl="0">
              <a:buFont typeface="+mj-lt"/>
              <a:buAutoNum type="alphaUcPeriod"/>
            </a:pPr>
            <a:r>
              <a:rPr lang="en-US" dirty="0"/>
              <a:t>Create new instances of VMs to scale-out based on performance statistics</a:t>
            </a:r>
          </a:p>
          <a:p>
            <a:pPr lvl="0">
              <a:buFont typeface="+mj-lt"/>
              <a:buAutoNum type="alphaUcPeriod"/>
            </a:pPr>
            <a:r>
              <a:rPr lang="en-US" dirty="0"/>
              <a:t>Install or remove Windows roles and features</a:t>
            </a:r>
          </a:p>
          <a:p>
            <a:pPr lvl="0">
              <a:buFont typeface="+mj-lt"/>
              <a:buAutoNum type="alphaUcPeriod"/>
            </a:pPr>
            <a:r>
              <a:rPr lang="en-US" dirty="0"/>
              <a:t>Manage files and directories</a:t>
            </a:r>
          </a:p>
          <a:p>
            <a:pPr lvl="0">
              <a:buFont typeface="+mj-lt"/>
              <a:buAutoNum type="alphaUcPeriod"/>
            </a:pPr>
            <a:r>
              <a:rPr lang="en-US" dirty="0"/>
              <a:t>Start, stop, and manage processes and services</a:t>
            </a:r>
          </a:p>
          <a:p>
            <a:pPr lvl="0">
              <a:buFont typeface="+mj-lt"/>
              <a:buAutoNum type="alphaUcPeriod"/>
            </a:pPr>
            <a:r>
              <a:rPr lang="en-US" dirty="0"/>
              <a:t>Protect systems and data by providing Backup and Recovery Services</a:t>
            </a:r>
          </a:p>
          <a:p>
            <a:pPr lvl="0">
              <a:buFont typeface="+mj-lt"/>
              <a:buAutoNum type="alphaUcPeriod"/>
            </a:pPr>
            <a:r>
              <a:rPr lang="en-US" dirty="0"/>
              <a:t>Deploy new software</a:t>
            </a:r>
          </a:p>
          <a:p>
            <a:pPr lvl="0">
              <a:buFont typeface="+mj-lt"/>
              <a:buAutoNum type="alphaUcPeriod"/>
            </a:pPr>
            <a:r>
              <a:rPr lang="en-US" dirty="0"/>
              <a:t>Discover the actual configuration state on a given node</a:t>
            </a:r>
          </a:p>
          <a:p>
            <a:pPr lvl="0">
              <a:buFont typeface="+mj-lt"/>
              <a:buAutoNum type="alphaUcPeriod"/>
            </a:pPr>
            <a:r>
              <a:rPr lang="en-US" dirty="0"/>
              <a:t>Fix a configuration that has drifted away from the desired state</a:t>
            </a:r>
          </a:p>
        </p:txBody>
      </p:sp>
      <p:sp>
        <p:nvSpPr>
          <p:cNvPr id="4" name="Content Placeholder 3"/>
          <p:cNvSpPr>
            <a:spLocks noGrp="1"/>
          </p:cNvSpPr>
          <p:nvPr>
            <p:ph idx="10"/>
          </p:nvPr>
        </p:nvSpPr>
        <p:spPr>
          <a:xfrm>
            <a:off x="201589" y="1529255"/>
            <a:ext cx="11778205" cy="5123793"/>
          </a:xfrm>
        </p:spPr>
        <p:txBody>
          <a:bodyPr>
            <a:normAutofit fontScale="92500" lnSpcReduction="10000"/>
          </a:bodyPr>
          <a:lstStyle/>
          <a:p>
            <a:pPr lvl="0">
              <a:buFont typeface="+mj-lt"/>
              <a:buAutoNum type="alphaUcPeriod"/>
            </a:pPr>
            <a:r>
              <a:rPr lang="en-US" dirty="0"/>
              <a:t>Create new instances of VMs to scale-out based on performance statistics</a:t>
            </a:r>
          </a:p>
          <a:p>
            <a:pPr lvl="0">
              <a:buFont typeface="+mj-lt"/>
              <a:buAutoNum type="alphaUcPeriod"/>
            </a:pPr>
            <a:r>
              <a:rPr lang="en-US" dirty="0">
                <a:solidFill>
                  <a:srgbClr val="0070C0"/>
                </a:solidFill>
              </a:rPr>
              <a:t>Install or remove Windows roles and features</a:t>
            </a:r>
          </a:p>
          <a:p>
            <a:pPr lvl="0">
              <a:buFont typeface="+mj-lt"/>
              <a:buAutoNum type="alphaUcPeriod"/>
            </a:pPr>
            <a:r>
              <a:rPr lang="en-US" dirty="0">
                <a:solidFill>
                  <a:srgbClr val="0070C0"/>
                </a:solidFill>
              </a:rPr>
              <a:t>Manage files and directories</a:t>
            </a:r>
          </a:p>
          <a:p>
            <a:pPr lvl="0">
              <a:buFont typeface="+mj-lt"/>
              <a:buAutoNum type="alphaUcPeriod"/>
            </a:pPr>
            <a:r>
              <a:rPr lang="en-US" dirty="0">
                <a:solidFill>
                  <a:srgbClr val="0070C0"/>
                </a:solidFill>
              </a:rPr>
              <a:t>Start, stop, and manage processes and services</a:t>
            </a:r>
          </a:p>
          <a:p>
            <a:pPr lvl="0">
              <a:buFont typeface="+mj-lt"/>
              <a:buAutoNum type="alphaUcPeriod"/>
            </a:pPr>
            <a:r>
              <a:rPr lang="en-US" dirty="0"/>
              <a:t>Protect systems and data by providing Backup and Recovery Services</a:t>
            </a:r>
          </a:p>
          <a:p>
            <a:pPr lvl="0">
              <a:buFont typeface="+mj-lt"/>
              <a:buAutoNum type="alphaUcPeriod"/>
            </a:pPr>
            <a:r>
              <a:rPr lang="en-US" dirty="0">
                <a:solidFill>
                  <a:srgbClr val="0070C0"/>
                </a:solidFill>
              </a:rPr>
              <a:t>Deploy new software</a:t>
            </a:r>
          </a:p>
          <a:p>
            <a:pPr lvl="0">
              <a:buFont typeface="+mj-lt"/>
              <a:buAutoNum type="alphaUcPeriod"/>
            </a:pPr>
            <a:r>
              <a:rPr lang="en-US" dirty="0">
                <a:solidFill>
                  <a:srgbClr val="0070C0"/>
                </a:solidFill>
              </a:rPr>
              <a:t>Discover the actual configuration state on a given node</a:t>
            </a:r>
          </a:p>
          <a:p>
            <a:pPr lvl="0">
              <a:buFont typeface="+mj-lt"/>
              <a:buAutoNum type="alphaUcPeriod"/>
            </a:pPr>
            <a:r>
              <a:rPr lang="en-US" dirty="0">
                <a:solidFill>
                  <a:srgbClr val="0070C0"/>
                </a:solidFill>
              </a:rPr>
              <a:t>Fix a configuration that has drifted away from the desired state</a:t>
            </a:r>
          </a:p>
          <a:p>
            <a:pPr>
              <a:buFont typeface="+mj-lt"/>
              <a:buAutoNum type="alphaUcPeriod"/>
            </a:pPr>
            <a:endParaRPr lang="en-US" dirty="0"/>
          </a:p>
        </p:txBody>
      </p:sp>
    </p:spTree>
    <p:extLst>
      <p:ext uri="{BB962C8B-B14F-4D97-AF65-F5344CB8AC3E}">
        <p14:creationId xmlns:p14="http://schemas.microsoft.com/office/powerpoint/2010/main" val="361918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6.6.3 What are the key benefits of Chef and Puppet? (Choose all that apply.)</a:t>
            </a:r>
          </a:p>
        </p:txBody>
      </p:sp>
      <p:sp>
        <p:nvSpPr>
          <p:cNvPr id="3" name="Content Placeholder 2"/>
          <p:cNvSpPr>
            <a:spLocks noGrp="1"/>
          </p:cNvSpPr>
          <p:nvPr>
            <p:ph idx="1"/>
          </p:nvPr>
        </p:nvSpPr>
        <p:spPr/>
        <p:txBody>
          <a:bodyPr>
            <a:normAutofit lnSpcReduction="10000"/>
          </a:bodyPr>
          <a:lstStyle/>
          <a:p>
            <a:pPr lvl="0">
              <a:buFont typeface="+mj-lt"/>
              <a:buAutoNum type="alphaUcPeriod"/>
            </a:pPr>
            <a:r>
              <a:rPr lang="en-US" dirty="0"/>
              <a:t>Cross-platform configuration management (Linux and Windows)</a:t>
            </a:r>
          </a:p>
          <a:p>
            <a:pPr lvl="0">
              <a:buFont typeface="+mj-lt"/>
              <a:buAutoNum type="alphaUcPeriod"/>
            </a:pPr>
            <a:r>
              <a:rPr lang="en-US" dirty="0"/>
              <a:t>They are built on Windows PowerShell, they integrate tightly with the Windows PowerShell engine</a:t>
            </a:r>
          </a:p>
          <a:p>
            <a:pPr lvl="0">
              <a:buFont typeface="+mj-lt"/>
              <a:buAutoNum type="alphaUcPeriod"/>
            </a:pPr>
            <a:r>
              <a:rPr lang="en-US" dirty="0"/>
              <a:t>They are backed by strong user communities</a:t>
            </a:r>
          </a:p>
          <a:p>
            <a:pPr lvl="0">
              <a:buFont typeface="+mj-lt"/>
              <a:buAutoNum type="alphaUcPeriod"/>
            </a:pPr>
            <a:r>
              <a:rPr lang="en-US" dirty="0"/>
              <a:t>They require no server infrastructure  for management</a:t>
            </a:r>
          </a:p>
          <a:p>
            <a:pPr lvl="0">
              <a:buFont typeface="+mj-lt"/>
              <a:buAutoNum type="alphaUcPeriod"/>
            </a:pPr>
            <a:r>
              <a:rPr lang="en-US" dirty="0"/>
              <a:t>They accelerate time-to-market by simplifying configuration management</a:t>
            </a:r>
          </a:p>
          <a:p>
            <a:pPr>
              <a:buFont typeface="+mj-lt"/>
              <a:buAutoNum type="alphaUcPeriod"/>
            </a:pPr>
            <a:r>
              <a:rPr lang="en-US" dirty="0"/>
              <a:t> I would replace with “infrastructure”</a:t>
            </a:r>
          </a:p>
          <a:p>
            <a:pPr>
              <a:buFont typeface="+mj-lt"/>
              <a:buAutoNum type="alphaUcPeriod"/>
            </a:pPr>
            <a:endParaRPr lang="en-US" dirty="0"/>
          </a:p>
        </p:txBody>
      </p:sp>
      <p:sp>
        <p:nvSpPr>
          <p:cNvPr id="4" name="Content Placeholder 3"/>
          <p:cNvSpPr>
            <a:spLocks noGrp="1"/>
          </p:cNvSpPr>
          <p:nvPr>
            <p:ph idx="10"/>
          </p:nvPr>
        </p:nvSpPr>
        <p:spPr>
          <a:xfrm>
            <a:off x="201590" y="1529254"/>
            <a:ext cx="11778205" cy="5123793"/>
          </a:xfrm>
        </p:spPr>
        <p:txBody>
          <a:bodyPr>
            <a:normAutofit lnSpcReduction="10000"/>
          </a:bodyPr>
          <a:lstStyle/>
          <a:p>
            <a:pPr lvl="0">
              <a:buFont typeface="+mj-lt"/>
              <a:buAutoNum type="alphaUcPeriod"/>
            </a:pPr>
            <a:r>
              <a:rPr lang="en-US" dirty="0">
                <a:solidFill>
                  <a:srgbClr val="0070C0"/>
                </a:solidFill>
              </a:rPr>
              <a:t>Cross-platform configuration management (Linux and Windows)</a:t>
            </a:r>
          </a:p>
          <a:p>
            <a:pPr lvl="0">
              <a:buFont typeface="+mj-lt"/>
              <a:buAutoNum type="alphaUcPeriod"/>
            </a:pPr>
            <a:r>
              <a:rPr lang="en-US" dirty="0"/>
              <a:t>They are built on Windows PowerShell, they integrate tightly with the Windows PowerShell engine</a:t>
            </a:r>
          </a:p>
          <a:p>
            <a:pPr lvl="0">
              <a:buFont typeface="+mj-lt"/>
              <a:buAutoNum type="alphaUcPeriod"/>
            </a:pPr>
            <a:r>
              <a:rPr lang="en-US" dirty="0">
                <a:solidFill>
                  <a:srgbClr val="0070C0"/>
                </a:solidFill>
              </a:rPr>
              <a:t>They are backed by strong user communities</a:t>
            </a:r>
          </a:p>
          <a:p>
            <a:pPr lvl="0">
              <a:buFont typeface="+mj-lt"/>
              <a:buAutoNum type="alphaUcPeriod"/>
            </a:pPr>
            <a:r>
              <a:rPr lang="en-US" dirty="0"/>
              <a:t>They require no server infrastructure  for management</a:t>
            </a:r>
          </a:p>
          <a:p>
            <a:pPr lvl="0">
              <a:buFont typeface="+mj-lt"/>
              <a:buAutoNum type="alphaUcPeriod"/>
            </a:pPr>
            <a:r>
              <a:rPr lang="en-US" dirty="0">
                <a:solidFill>
                  <a:srgbClr val="0070C0"/>
                </a:solidFill>
              </a:rPr>
              <a:t>They accelerate time-to-market by simplifying configuration management</a:t>
            </a:r>
          </a:p>
          <a:p>
            <a:pPr>
              <a:buFont typeface="+mj-lt"/>
              <a:buAutoNum type="alphaUcPeriod"/>
            </a:pPr>
            <a:r>
              <a:rPr lang="en-US" dirty="0"/>
              <a:t> I would replace with “infrastructure”</a:t>
            </a:r>
          </a:p>
          <a:p>
            <a:pPr>
              <a:buFont typeface="+mj-lt"/>
              <a:buAutoNum type="alphaUcPeriod"/>
            </a:pPr>
            <a:endParaRPr lang="en-US" dirty="0"/>
          </a:p>
        </p:txBody>
      </p:sp>
    </p:spTree>
    <p:extLst>
      <p:ext uri="{BB962C8B-B14F-4D97-AF65-F5344CB8AC3E}">
        <p14:creationId xmlns:p14="http://schemas.microsoft.com/office/powerpoint/2010/main" val="242835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Design a management, monitoring, and business continuity strategy (20–25%)</a:t>
            </a:r>
            <a:endParaRPr lang="en-US" dirty="0"/>
          </a:p>
        </p:txBody>
      </p:sp>
      <p:sp>
        <p:nvSpPr>
          <p:cNvPr id="5" name="Content Placeholder 4"/>
          <p:cNvSpPr>
            <a:spLocks noGrp="1"/>
          </p:cNvSpPr>
          <p:nvPr>
            <p:ph sz="half" idx="1"/>
          </p:nvPr>
        </p:nvSpPr>
        <p:spPr>
          <a:xfrm>
            <a:off x="277019" y="1516287"/>
            <a:ext cx="5699760" cy="4968875"/>
          </a:xfrm>
        </p:spPr>
        <p:txBody>
          <a:bodyPr>
            <a:normAutofit fontScale="85000" lnSpcReduction="10000"/>
          </a:bodyPr>
          <a:lstStyle/>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1. Design a monitoring strategy</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the Microsoft products and services for monitoring Azure solutions</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the capabilities of Azure Operations Management Suite and Azure Application Insights for monitoring Azure solutions</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built-in Azure capabilities </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third-party monitoring tools, including open source</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Azure architecture constructs, such as availability sets and update domains, and how they impact a patching strategy </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analyze logs by using the Azure Operations Management Suite </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4. Design Azure Automation and PowerShell workflows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Create a PowerShell script specific to Azure, automate tasks by using the Azure Operations Management Suite</a:t>
            </a:r>
          </a:p>
        </p:txBody>
      </p:sp>
      <p:sp>
        <p:nvSpPr>
          <p:cNvPr id="3" name="Content Placeholder 2"/>
          <p:cNvSpPr>
            <a:spLocks noGrp="1"/>
          </p:cNvSpPr>
          <p:nvPr>
            <p:ph sz="half" idx="2"/>
          </p:nvPr>
        </p:nvSpPr>
        <p:spPr>
          <a:xfrm>
            <a:off x="6369413" y="1516287"/>
            <a:ext cx="5699760" cy="4968875"/>
          </a:xfrm>
        </p:spPr>
        <p:txBody>
          <a:bodyPr>
            <a:normAutofit fontScale="85000" lnSpcReduction="20000"/>
          </a:bodyPr>
          <a:lstStyle/>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2. Describe Azure business continuity/disaster recovery (BC/DR) capabilities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the architectural capabilities of BC/DR</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Hyper-V Replica and Azure Site Recovery (ASR)</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use cases for Hyper-V Replica and ASR</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3. Design a disaster recovery strategy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and deploy Azure Backup and other Microsoft backup solutions for Azure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use cases when StorSimple and System Center Data Protection Manager would be appropriate</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and deploy Azure Site recovery</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5. Describe the use cases for Azure Automation configuration</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Evaluate when to use Azure Automation, Chef, Puppet, PowerShell, or Desired State Configuration (DSC)</a:t>
            </a:r>
          </a:p>
        </p:txBody>
      </p:sp>
    </p:spTree>
    <p:extLst>
      <p:ext uri="{BB962C8B-B14F-4D97-AF65-F5344CB8AC3E}">
        <p14:creationId xmlns:p14="http://schemas.microsoft.com/office/powerpoint/2010/main" val="392189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6.1.0 Which of the following is NOT part of the Azure Monitoring Strategy?</a:t>
            </a:r>
          </a:p>
        </p:txBody>
      </p:sp>
      <p:sp>
        <p:nvSpPr>
          <p:cNvPr id="6" name="Text Placeholder 5"/>
          <p:cNvSpPr>
            <a:spLocks noGrp="1"/>
          </p:cNvSpPr>
          <p:nvPr>
            <p:ph idx="1"/>
          </p:nvPr>
        </p:nvSpPr>
        <p:spPr>
          <a:prstGeom prst="rect">
            <a:avLst/>
          </a:prstGeom>
        </p:spPr>
        <p:txBody>
          <a:bodyPr/>
          <a:lstStyle/>
          <a:p>
            <a:pPr marL="728314" indent="-728314">
              <a:buFont typeface="+mj-lt"/>
              <a:buAutoNum type="arabicPeriod"/>
            </a:pPr>
            <a:r>
              <a:rPr lang="en-US" dirty="0"/>
              <a:t>Automated System Recovery (ASR)</a:t>
            </a:r>
            <a:endParaRPr lang="en-US" sz="3921" dirty="0">
              <a:latin typeface="+mj-lt"/>
            </a:endParaRPr>
          </a:p>
          <a:p>
            <a:pPr marL="728314" indent="-728314">
              <a:buFont typeface="+mj-lt"/>
              <a:buAutoNum type="arabicPeriod"/>
            </a:pPr>
            <a:r>
              <a:rPr lang="en-US" dirty="0"/>
              <a:t>Systems Center Operations Manager (SCOM)</a:t>
            </a:r>
          </a:p>
          <a:p>
            <a:pPr marL="728314" indent="-728314">
              <a:buFont typeface="+mj-lt"/>
              <a:buAutoNum type="arabicPeriod"/>
            </a:pPr>
            <a:r>
              <a:rPr lang="en-US" dirty="0"/>
              <a:t>Management Pack for Windows Azure</a:t>
            </a:r>
          </a:p>
          <a:p>
            <a:pPr marL="728314" indent="-728314">
              <a:buFont typeface="+mj-lt"/>
              <a:buAutoNum type="arabicPeriod"/>
            </a:pPr>
            <a:r>
              <a:rPr lang="en-US" dirty="0"/>
              <a:t>Desired State Configuration (DSC)</a:t>
            </a:r>
          </a:p>
          <a:p>
            <a:pPr marL="728314" indent="-728314">
              <a:buFont typeface="+mj-lt"/>
              <a:buAutoNum type="arabicPeriod"/>
            </a:pPr>
            <a:r>
              <a:rPr lang="en-US" dirty="0"/>
              <a:t>Global Service Manager (GSM)</a:t>
            </a:r>
          </a:p>
          <a:p>
            <a:pPr lvl="1"/>
            <a:endParaRPr lang="en-US" dirty="0"/>
          </a:p>
        </p:txBody>
      </p:sp>
      <p:sp>
        <p:nvSpPr>
          <p:cNvPr id="2" name="Content Placeholder 1"/>
          <p:cNvSpPr>
            <a:spLocks noGrp="1"/>
          </p:cNvSpPr>
          <p:nvPr>
            <p:ph idx="10"/>
          </p:nvPr>
        </p:nvSpPr>
        <p:spPr/>
        <p:txBody>
          <a:bodyPr/>
          <a:lstStyle/>
          <a:p>
            <a:pPr marL="728314" indent="-728314">
              <a:buFont typeface="+mj-lt"/>
              <a:buAutoNum type="arabicPeriod"/>
            </a:pPr>
            <a:r>
              <a:rPr lang="en-US" u="sng" dirty="0">
                <a:solidFill>
                  <a:srgbClr val="0070C0"/>
                </a:solidFill>
              </a:rPr>
              <a:t>Automated System Recovery (ASR)</a:t>
            </a:r>
            <a:endParaRPr lang="en-US" sz="3921" u="sng" dirty="0">
              <a:solidFill>
                <a:srgbClr val="0070C0"/>
              </a:solidFill>
            </a:endParaRPr>
          </a:p>
          <a:p>
            <a:pPr marL="728314" indent="-728314">
              <a:buFont typeface="+mj-lt"/>
              <a:buAutoNum type="arabicPeriod"/>
            </a:pPr>
            <a:r>
              <a:rPr lang="en-US" dirty="0"/>
              <a:t>Systems Center Operations Manager (SCOM)</a:t>
            </a:r>
          </a:p>
          <a:p>
            <a:pPr marL="728314" indent="-728314">
              <a:buFont typeface="+mj-lt"/>
              <a:buAutoNum type="arabicPeriod"/>
            </a:pPr>
            <a:r>
              <a:rPr lang="en-US" dirty="0"/>
              <a:t>Management Pack for Windows Azure</a:t>
            </a:r>
          </a:p>
          <a:p>
            <a:pPr marL="728314" indent="-728314">
              <a:buFont typeface="+mj-lt"/>
              <a:buAutoNum type="arabicPeriod"/>
            </a:pPr>
            <a:r>
              <a:rPr lang="en-US" dirty="0"/>
              <a:t>Desired State Configuration (DSC)</a:t>
            </a:r>
          </a:p>
          <a:p>
            <a:pPr marL="728314" indent="-728314">
              <a:buFont typeface="+mj-lt"/>
              <a:buAutoNum type="arabicPeriod"/>
            </a:pPr>
            <a:r>
              <a:rPr lang="en-US" u="sng" dirty="0">
                <a:solidFill>
                  <a:srgbClr val="0070C0"/>
                </a:solidFill>
              </a:rPr>
              <a:t>Global Service Manager (GSM)</a:t>
            </a:r>
          </a:p>
        </p:txBody>
      </p:sp>
    </p:spTree>
    <p:extLst>
      <p:ext uri="{BB962C8B-B14F-4D97-AF65-F5344CB8AC3E}">
        <p14:creationId xmlns:p14="http://schemas.microsoft.com/office/powerpoint/2010/main" val="134569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6.1.1 Which System Center components have direct integration with Azure? (Choose all that apply.)</a:t>
            </a:r>
            <a:br>
              <a:rPr lang="en-US" dirty="0"/>
            </a:br>
            <a:endParaRPr lang="en-US" dirty="0"/>
          </a:p>
        </p:txBody>
      </p:sp>
      <p:sp>
        <p:nvSpPr>
          <p:cNvPr id="3" name="Content Placeholder 2"/>
          <p:cNvSpPr>
            <a:spLocks noGrp="1"/>
          </p:cNvSpPr>
          <p:nvPr>
            <p:ph idx="1"/>
          </p:nvPr>
        </p:nvSpPr>
        <p:spPr/>
        <p:txBody>
          <a:bodyPr>
            <a:normAutofit/>
          </a:bodyPr>
          <a:lstStyle/>
          <a:p>
            <a:r>
              <a:rPr lang="en-US" dirty="0"/>
              <a:t>Operations Manager</a:t>
            </a:r>
          </a:p>
          <a:p>
            <a:r>
              <a:rPr lang="en-US" dirty="0"/>
              <a:t>Configuration Manager</a:t>
            </a:r>
          </a:p>
          <a:p>
            <a:r>
              <a:rPr lang="en-US" dirty="0"/>
              <a:t>Virtual Machine Manager</a:t>
            </a:r>
          </a:p>
          <a:p>
            <a:r>
              <a:rPr lang="en-US" dirty="0"/>
              <a:t>Orchestrator</a:t>
            </a:r>
          </a:p>
          <a:p>
            <a:r>
              <a:rPr lang="en-US" dirty="0"/>
              <a:t>Data Protection Manager</a:t>
            </a:r>
          </a:p>
          <a:p>
            <a:r>
              <a:rPr lang="en-US" dirty="0"/>
              <a:t>Service Manager</a:t>
            </a:r>
          </a:p>
          <a:p>
            <a:r>
              <a:rPr lang="en-US" dirty="0"/>
              <a:t>App Controller</a:t>
            </a:r>
          </a:p>
          <a:p>
            <a:r>
              <a:rPr lang="en-US" dirty="0"/>
              <a:t>Endpoint Protection</a:t>
            </a:r>
          </a:p>
        </p:txBody>
      </p:sp>
      <p:sp>
        <p:nvSpPr>
          <p:cNvPr id="4" name="Content Placeholder 3"/>
          <p:cNvSpPr>
            <a:spLocks noGrp="1"/>
          </p:cNvSpPr>
          <p:nvPr>
            <p:ph idx="10"/>
          </p:nvPr>
        </p:nvSpPr>
        <p:spPr>
          <a:xfrm>
            <a:off x="201589" y="1529255"/>
            <a:ext cx="11778205" cy="5123793"/>
          </a:xfrm>
        </p:spPr>
        <p:txBody>
          <a:bodyPr/>
          <a:lstStyle/>
          <a:p>
            <a:r>
              <a:rPr lang="en-US" dirty="0">
                <a:solidFill>
                  <a:srgbClr val="0070C0"/>
                </a:solidFill>
              </a:rPr>
              <a:t>Operations Manager</a:t>
            </a:r>
          </a:p>
          <a:p>
            <a:r>
              <a:rPr lang="en-US" dirty="0">
                <a:solidFill>
                  <a:srgbClr val="0070C0"/>
                </a:solidFill>
              </a:rPr>
              <a:t>Configuration Manager</a:t>
            </a:r>
          </a:p>
          <a:p>
            <a:r>
              <a:rPr lang="en-US" dirty="0">
                <a:solidFill>
                  <a:srgbClr val="0070C0"/>
                </a:solidFill>
              </a:rPr>
              <a:t>Virtual Machine Manager</a:t>
            </a:r>
          </a:p>
          <a:p>
            <a:r>
              <a:rPr lang="en-US" dirty="0">
                <a:solidFill>
                  <a:srgbClr val="0070C0"/>
                </a:solidFill>
              </a:rPr>
              <a:t>Orchestrator</a:t>
            </a:r>
          </a:p>
          <a:p>
            <a:r>
              <a:rPr lang="en-US" dirty="0">
                <a:solidFill>
                  <a:srgbClr val="0070C0"/>
                </a:solidFill>
              </a:rPr>
              <a:t>Data Protection Manager</a:t>
            </a:r>
          </a:p>
          <a:p>
            <a:r>
              <a:rPr lang="en-US" dirty="0"/>
              <a:t>Service Manager</a:t>
            </a:r>
          </a:p>
          <a:p>
            <a:r>
              <a:rPr lang="en-US" dirty="0">
                <a:solidFill>
                  <a:srgbClr val="0070C0"/>
                </a:solidFill>
              </a:rPr>
              <a:t>App Controller</a:t>
            </a:r>
          </a:p>
          <a:p>
            <a:r>
              <a:rPr lang="en-US" dirty="0"/>
              <a:t>Endpoint Protection</a:t>
            </a:r>
          </a:p>
          <a:p>
            <a:pPr marL="0" indent="0">
              <a:buNone/>
            </a:pPr>
            <a:endParaRPr lang="en-US" dirty="0"/>
          </a:p>
        </p:txBody>
      </p:sp>
    </p:spTree>
    <p:extLst>
      <p:ext uri="{BB962C8B-B14F-4D97-AF65-F5344CB8AC3E}">
        <p14:creationId xmlns:p14="http://schemas.microsoft.com/office/powerpoint/2010/main" val="72806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6.1.2 What size or type of company can benefit from System Center and hybrid scenarios?</a:t>
            </a:r>
          </a:p>
        </p:txBody>
      </p:sp>
      <p:sp>
        <p:nvSpPr>
          <p:cNvPr id="3" name="Content Placeholder 2"/>
          <p:cNvSpPr>
            <a:spLocks noGrp="1"/>
          </p:cNvSpPr>
          <p:nvPr>
            <p:ph idx="1"/>
          </p:nvPr>
        </p:nvSpPr>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t>All of the above</a:t>
            </a:r>
          </a:p>
        </p:txBody>
      </p:sp>
      <p:sp>
        <p:nvSpPr>
          <p:cNvPr id="4" name="Content Placeholder 3"/>
          <p:cNvSpPr>
            <a:spLocks noGrp="1"/>
          </p:cNvSpPr>
          <p:nvPr>
            <p:ph idx="10"/>
          </p:nvPr>
        </p:nvSpPr>
        <p:spPr>
          <a:xfrm>
            <a:off x="201590" y="1529254"/>
            <a:ext cx="11778205" cy="5123793"/>
          </a:xfrm>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solidFill>
                  <a:srgbClr val="0070C0"/>
                </a:solidFill>
              </a:rPr>
              <a:t>All of the above (this is the BEST answer)</a:t>
            </a:r>
          </a:p>
          <a:p>
            <a:endParaRPr lang="en-US" dirty="0"/>
          </a:p>
        </p:txBody>
      </p:sp>
    </p:spTree>
    <p:extLst>
      <p:ext uri="{BB962C8B-B14F-4D97-AF65-F5344CB8AC3E}">
        <p14:creationId xmlns:p14="http://schemas.microsoft.com/office/powerpoint/2010/main" val="382944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6.1.3 How can administrators ensure secure access to cloud systems and data without loss of functionality? (Choose all that apply.)</a:t>
            </a:r>
          </a:p>
        </p:txBody>
      </p:sp>
      <p:sp>
        <p:nvSpPr>
          <p:cNvPr id="3" name="Content Placeholder 2"/>
          <p:cNvSpPr>
            <a:spLocks noGrp="1"/>
          </p:cNvSpPr>
          <p:nvPr>
            <p:ph idx="1"/>
          </p:nvPr>
        </p:nvSpPr>
        <p:spPr/>
        <p:txBody>
          <a:bodyPr>
            <a:normAutofit/>
          </a:bodyPr>
          <a:lstStyle/>
          <a:p>
            <a:r>
              <a:rPr lang="en-US" dirty="0"/>
              <a:t>It is not possible to enable secure access to cloud data</a:t>
            </a:r>
          </a:p>
          <a:p>
            <a:r>
              <a:rPr lang="en-US" dirty="0"/>
              <a:t>Secure data in a private Binary Large Object (Blob) stored on Azure</a:t>
            </a:r>
          </a:p>
          <a:p>
            <a:r>
              <a:rPr lang="en-US" dirty="0"/>
              <a:t>Limit all access to cloud services except Remote Desktop services, port 3389</a:t>
            </a:r>
          </a:p>
          <a:p>
            <a:r>
              <a:rPr lang="en-US" dirty="0"/>
              <a:t>Set up VPN for encrypting data in transit to Azure</a:t>
            </a:r>
          </a:p>
          <a:p>
            <a:r>
              <a:rPr lang="en-US" dirty="0"/>
              <a:t>Set up computer certificates for on-premises servers and services to communicate with cloud services</a:t>
            </a:r>
          </a:p>
        </p:txBody>
      </p:sp>
      <p:sp>
        <p:nvSpPr>
          <p:cNvPr id="4" name="Content Placeholder 3"/>
          <p:cNvSpPr>
            <a:spLocks noGrp="1"/>
          </p:cNvSpPr>
          <p:nvPr>
            <p:ph idx="10"/>
          </p:nvPr>
        </p:nvSpPr>
        <p:spPr>
          <a:xfrm>
            <a:off x="201590" y="1529254"/>
            <a:ext cx="11778205" cy="5123793"/>
          </a:xfrm>
        </p:spPr>
        <p:txBody>
          <a:bodyPr/>
          <a:lstStyle/>
          <a:p>
            <a:r>
              <a:rPr lang="en-US" dirty="0"/>
              <a:t>It is not possible to enable secure access to cloud data</a:t>
            </a:r>
          </a:p>
          <a:p>
            <a:r>
              <a:rPr lang="en-US" dirty="0">
                <a:solidFill>
                  <a:srgbClr val="0070C0"/>
                </a:solidFill>
              </a:rPr>
              <a:t>Secure data in a private Binary Large Object (Blob) stored on Azure</a:t>
            </a:r>
          </a:p>
          <a:p>
            <a:r>
              <a:rPr lang="en-US" dirty="0"/>
              <a:t>Limit all access to cloud services except Remote Desktop services, port 3389</a:t>
            </a:r>
          </a:p>
          <a:p>
            <a:r>
              <a:rPr lang="en-US" dirty="0">
                <a:solidFill>
                  <a:srgbClr val="0070C0"/>
                </a:solidFill>
              </a:rPr>
              <a:t>Set up VPN for encrypting data in transit to Azure</a:t>
            </a:r>
          </a:p>
          <a:p>
            <a:r>
              <a:rPr lang="en-US" dirty="0">
                <a:solidFill>
                  <a:srgbClr val="0070C0"/>
                </a:solidFill>
              </a:rPr>
              <a:t>Set up computer certificates for on-premises servers and services to communicate with cloud services</a:t>
            </a:r>
          </a:p>
        </p:txBody>
      </p:sp>
    </p:spTree>
    <p:extLst>
      <p:ext uri="{BB962C8B-B14F-4D97-AF65-F5344CB8AC3E}">
        <p14:creationId xmlns:p14="http://schemas.microsoft.com/office/powerpoint/2010/main" val="103894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6.2.2 Summary</a:t>
            </a:r>
          </a:p>
        </p:txBody>
      </p:sp>
      <p:sp>
        <p:nvSpPr>
          <p:cNvPr id="3" name="Content Placeholder 2"/>
          <p:cNvSpPr>
            <a:spLocks noGrp="1"/>
          </p:cNvSpPr>
          <p:nvPr>
            <p:ph idx="1"/>
          </p:nvPr>
        </p:nvSpPr>
        <p:spPr/>
        <p:txBody>
          <a:bodyPr>
            <a:normAutofit fontScale="77500" lnSpcReduction="20000"/>
          </a:bodyPr>
          <a:lstStyle/>
          <a:p>
            <a:pPr marL="571500" lvl="0" indent="-571500">
              <a:buFont typeface="Arial" panose="020B0604020202020204" pitchFamily="34" charset="0"/>
              <a:buChar char="•"/>
            </a:pPr>
            <a:r>
              <a:rPr lang="en-US" dirty="0"/>
              <a:t>Designing an effective monitoring strategy requires understanding many services that run on-premises and in the cloud. Some of these components include System Center, WSUS, management portal, Preview Management Portal, Azure Diagnostic Monitor, Global Service Manager, and Application Insights. It is only when all of these work together that you have a complete picture of the health of your applications, services, and systems.</a:t>
            </a:r>
          </a:p>
          <a:p>
            <a:pPr marL="571500" lvl="0" indent="-571500">
              <a:buFont typeface="Arial" panose="020B0604020202020204" pitchFamily="34" charset="0"/>
              <a:buChar char="•"/>
            </a:pPr>
            <a:r>
              <a:rPr lang="en-US" dirty="0"/>
              <a:t>Azure has some monitoring capabilities built in to the platform. However, these capabilities are not enough to provide comprehensive and healthy systems.</a:t>
            </a:r>
          </a:p>
          <a:p>
            <a:pPr marL="571500" lvl="0" indent="-571500">
              <a:buFont typeface="Arial" panose="020B0604020202020204" pitchFamily="34" charset="0"/>
              <a:buChar char="•"/>
            </a:pPr>
            <a:r>
              <a:rPr lang="en-US" dirty="0"/>
              <a:t>Uptime and system reliability is a key reason for monitoring. Monitoring alone is not enough to keep systems up. You are also required to understand the architectural constructs such as Availability Groups, Update Domains, and Fault Domains. You also need to understand how the architectural decisions you make can have a direct impact on performance, reliability, and even costs of systems and services.</a:t>
            </a:r>
          </a:p>
          <a:p>
            <a:endParaRPr lang="en-US" dirty="0"/>
          </a:p>
        </p:txBody>
      </p:sp>
    </p:spTree>
    <p:extLst>
      <p:ext uri="{BB962C8B-B14F-4D97-AF65-F5344CB8AC3E}">
        <p14:creationId xmlns:p14="http://schemas.microsoft.com/office/powerpoint/2010/main" val="22603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90" y="166484"/>
            <a:ext cx="11778205" cy="1475653"/>
          </a:xfrm>
        </p:spPr>
        <p:txBody>
          <a:bodyPr>
            <a:normAutofit/>
          </a:bodyPr>
          <a:lstStyle/>
          <a:p>
            <a:r>
              <a:rPr lang="en-US" sz="2800" dirty="0"/>
              <a:t>6.2.1 If you have 14 role instances deployed in a highly available cloud service and you have the default of 5 update domains defined for the service, what is the maximum number of server instances that could be down due to updates?</a:t>
            </a:r>
          </a:p>
        </p:txBody>
      </p:sp>
      <p:sp>
        <p:nvSpPr>
          <p:cNvPr id="3" name="Content Placeholder 2"/>
          <p:cNvSpPr>
            <a:spLocks noGrp="1"/>
          </p:cNvSpPr>
          <p:nvPr>
            <p:ph idx="1"/>
          </p:nvPr>
        </p:nvSpPr>
        <p:spPr/>
        <p:txBody>
          <a:bodyPr/>
          <a:lstStyle/>
          <a:p>
            <a:r>
              <a:rPr lang="en-US" dirty="0"/>
              <a:t>None, no instances should go down during updates</a:t>
            </a:r>
          </a:p>
          <a:p>
            <a:r>
              <a:rPr lang="en-US" dirty="0"/>
              <a:t>One could go down</a:t>
            </a:r>
          </a:p>
          <a:p>
            <a:r>
              <a:rPr lang="en-US" dirty="0"/>
              <a:t>Two instances could go down</a:t>
            </a:r>
          </a:p>
          <a:p>
            <a:r>
              <a:rPr lang="en-US" dirty="0"/>
              <a:t>Three instances could go down</a:t>
            </a:r>
          </a:p>
        </p:txBody>
      </p:sp>
      <p:sp>
        <p:nvSpPr>
          <p:cNvPr id="4" name="Content Placeholder 3"/>
          <p:cNvSpPr>
            <a:spLocks noGrp="1"/>
          </p:cNvSpPr>
          <p:nvPr>
            <p:ph idx="10"/>
          </p:nvPr>
        </p:nvSpPr>
        <p:spPr>
          <a:xfrm>
            <a:off x="201590" y="1529254"/>
            <a:ext cx="11778205" cy="5123793"/>
          </a:xfrm>
        </p:spPr>
        <p:txBody>
          <a:bodyPr/>
          <a:lstStyle/>
          <a:p>
            <a:r>
              <a:rPr lang="en-US" dirty="0"/>
              <a:t>None, no instances should go down during updates</a:t>
            </a:r>
          </a:p>
          <a:p>
            <a:r>
              <a:rPr lang="en-US" dirty="0"/>
              <a:t>One could go down</a:t>
            </a:r>
          </a:p>
          <a:p>
            <a:r>
              <a:rPr lang="en-US" dirty="0"/>
              <a:t>Two instances could go down</a:t>
            </a:r>
          </a:p>
          <a:p>
            <a:r>
              <a:rPr lang="en-US" dirty="0">
                <a:solidFill>
                  <a:srgbClr val="0070C0"/>
                </a:solidFill>
              </a:rPr>
              <a:t>Three instances could go down</a:t>
            </a:r>
          </a:p>
          <a:p>
            <a:pPr marL="0" indent="0">
              <a:buNone/>
            </a:pPr>
            <a:endParaRPr lang="en-US" dirty="0"/>
          </a:p>
        </p:txBody>
      </p:sp>
    </p:spTree>
    <p:extLst>
      <p:ext uri="{BB962C8B-B14F-4D97-AF65-F5344CB8AC3E}">
        <p14:creationId xmlns:p14="http://schemas.microsoft.com/office/powerpoint/2010/main" val="39798641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6588</TotalTime>
  <Words>3169</Words>
  <Application>Microsoft Office PowerPoint</Application>
  <PresentationFormat>Widescreen</PresentationFormat>
  <Paragraphs>313</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Courier New</vt:lpstr>
      <vt:lpstr>Segoe Semibold</vt:lpstr>
      <vt:lpstr>Segoe UI</vt:lpstr>
      <vt:lpstr>Times New Roman</vt:lpstr>
      <vt:lpstr>Wingdings</vt:lpstr>
      <vt:lpstr>Office Theme</vt:lpstr>
      <vt:lpstr>Exam 70-534 Architecting Microsoft Azure Solutions</vt:lpstr>
      <vt:lpstr>Design a Management, Monitoring and Business Continuity Strategy</vt:lpstr>
      <vt:lpstr>#6 Design a management, monitoring, and business continuity strategy (20–25%)</vt:lpstr>
      <vt:lpstr>6.1.0 Which of the following is NOT part of the Azure Monitoring Strategy?</vt:lpstr>
      <vt:lpstr>6.1.1 Which System Center components have direct integration with Azure? (Choose all that apply.) </vt:lpstr>
      <vt:lpstr>6.1.2 What size or type of company can benefit from System Center and hybrid scenarios?</vt:lpstr>
      <vt:lpstr>6.1.3 How can administrators ensure secure access to cloud systems and data without loss of functionality? (Choose all that apply.)</vt:lpstr>
      <vt:lpstr>6.2.2 Summary</vt:lpstr>
      <vt:lpstr>6.2.1 If you have 14 role instances deployed in a highly available cloud service and you have the default of 5 update domains defined for the service, what is the maximum number of server instances that could be down due to updates?</vt:lpstr>
      <vt:lpstr>6.2.2 What tool is needed to gather deep application performance metrics, such as the amount of time it takes to carry out a particular SQL query? (Choose all that apply.)</vt:lpstr>
      <vt:lpstr>6.2.3 What needs to be turned on and configured to gather Azure endpoint statistical information, event logs, and counters to be read by Operations Manager? (Choose all that apply.)</vt:lpstr>
      <vt:lpstr>6.3 Summary</vt:lpstr>
      <vt:lpstr>6.3.1 Match the term with the definition. On the exam, this type of question will have you drop the term onto a block in front of the definition. It’s possible that you can have more terms than definitions.</vt:lpstr>
      <vt:lpstr>6.3.2 What is the SLA for a highly available VM in Azure?</vt:lpstr>
      <vt:lpstr>6.3.3 What tool does Microsoft have that makes possible seamless migration from a VMware ESX VM to Azure?</vt:lpstr>
      <vt:lpstr>6.2.4 Summary</vt:lpstr>
      <vt:lpstr>6.4.1 What type of backup and restore is possible with Azure Backup?</vt:lpstr>
      <vt:lpstr>6.4.2 How does Data Protection Manager differ from StorSimple? (Choose all that apply.)</vt:lpstr>
      <vt:lpstr>6.4.3 Using Azure PowerShell, how would you display the schedule and retention information of an Azure Backup?</vt:lpstr>
      <vt:lpstr>6.5 Summary</vt:lpstr>
      <vt:lpstr>6.5.1-3 Using the multiple choice options, fill in the missing lines of code in the following Windows PowerShell script. Select the letter of the line of code from the options that follow the script. Not all lines of code in the choices will be used. A line of code in the choices might be used more than once. On the exam, you will have questions like this where you must drag the line of code to the proper location. </vt:lpstr>
      <vt:lpstr>PowerPoint Presentation</vt:lpstr>
      <vt:lpstr>6.6 Summary</vt:lpstr>
      <vt:lpstr>6.6.1 What types of processes are best suited for Azure Automation? (Choose all that apply.)”</vt:lpstr>
      <vt:lpstr>6.6.2 What is Desired State Configuration designed to do? (Choose all that apply.)</vt:lpstr>
      <vt:lpstr>6.6.3 What are the key benefits of Chef and Puppet? (Choose all that apply.)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Dan Stolts</cp:lastModifiedBy>
  <cp:revision>173</cp:revision>
  <dcterms:created xsi:type="dcterms:W3CDTF">2015-09-15T13:10:44Z</dcterms:created>
  <dcterms:modified xsi:type="dcterms:W3CDTF">2017-06-12T13:57:30Z</dcterms:modified>
</cp:coreProperties>
</file>