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709" r:id="rId2"/>
  </p:sldMasterIdLst>
  <p:notesMasterIdLst>
    <p:notesMasterId r:id="rId65"/>
  </p:notesMasterIdLst>
  <p:handoutMasterIdLst>
    <p:handoutMasterId r:id="rId66"/>
  </p:handoutMasterIdLst>
  <p:sldIdLst>
    <p:sldId id="290" r:id="rId3"/>
    <p:sldId id="455" r:id="rId4"/>
    <p:sldId id="456" r:id="rId5"/>
    <p:sldId id="457" r:id="rId6"/>
    <p:sldId id="506" r:id="rId7"/>
    <p:sldId id="458" r:id="rId8"/>
    <p:sldId id="461" r:id="rId9"/>
    <p:sldId id="486" r:id="rId10"/>
    <p:sldId id="508" r:id="rId11"/>
    <p:sldId id="501" r:id="rId12"/>
    <p:sldId id="502" r:id="rId13"/>
    <p:sldId id="462" r:id="rId14"/>
    <p:sldId id="464" r:id="rId15"/>
    <p:sldId id="463" r:id="rId16"/>
    <p:sldId id="466" r:id="rId17"/>
    <p:sldId id="469" r:id="rId18"/>
    <p:sldId id="467" r:id="rId19"/>
    <p:sldId id="470" r:id="rId20"/>
    <p:sldId id="468" r:id="rId21"/>
    <p:sldId id="471" r:id="rId22"/>
    <p:sldId id="473" r:id="rId23"/>
    <p:sldId id="474" r:id="rId24"/>
    <p:sldId id="475" r:id="rId25"/>
    <p:sldId id="472" r:id="rId26"/>
    <p:sldId id="482" r:id="rId27"/>
    <p:sldId id="484" r:id="rId28"/>
    <p:sldId id="485" r:id="rId29"/>
    <p:sldId id="523" r:id="rId30"/>
    <p:sldId id="524" r:id="rId31"/>
    <p:sldId id="525" r:id="rId32"/>
    <p:sldId id="527" r:id="rId33"/>
    <p:sldId id="478" r:id="rId34"/>
    <p:sldId id="477" r:id="rId35"/>
    <p:sldId id="476" r:id="rId36"/>
    <p:sldId id="479" r:id="rId37"/>
    <p:sldId id="480" r:id="rId38"/>
    <p:sldId id="487" r:id="rId39"/>
    <p:sldId id="488" r:id="rId40"/>
    <p:sldId id="489" r:id="rId41"/>
    <p:sldId id="490" r:id="rId42"/>
    <p:sldId id="491" r:id="rId43"/>
    <p:sldId id="492" r:id="rId44"/>
    <p:sldId id="493" r:id="rId45"/>
    <p:sldId id="494" r:id="rId46"/>
    <p:sldId id="495" r:id="rId47"/>
    <p:sldId id="496" r:id="rId48"/>
    <p:sldId id="497" r:id="rId49"/>
    <p:sldId id="498" r:id="rId50"/>
    <p:sldId id="510" r:id="rId51"/>
    <p:sldId id="511" r:id="rId52"/>
    <p:sldId id="516" r:id="rId53"/>
    <p:sldId id="514" r:id="rId54"/>
    <p:sldId id="515" r:id="rId55"/>
    <p:sldId id="517" r:id="rId56"/>
    <p:sldId id="512" r:id="rId57"/>
    <p:sldId id="518" r:id="rId58"/>
    <p:sldId id="519" r:id="rId59"/>
    <p:sldId id="520" r:id="rId60"/>
    <p:sldId id="521" r:id="rId61"/>
    <p:sldId id="522" r:id="rId62"/>
    <p:sldId id="481" r:id="rId63"/>
    <p:sldId id="513"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 3 Storage &amp; Data Access - BM" id="{3830B803-22BB-4E68-BD13-4A47FFFD168C}">
          <p14:sldIdLst>
            <p14:sldId id="290"/>
            <p14:sldId id="455"/>
            <p14:sldId id="456"/>
            <p14:sldId id="457"/>
            <p14:sldId id="506"/>
            <p14:sldId id="458"/>
            <p14:sldId id="461"/>
            <p14:sldId id="486"/>
            <p14:sldId id="508"/>
            <p14:sldId id="501"/>
            <p14:sldId id="502"/>
            <p14:sldId id="462"/>
            <p14:sldId id="464"/>
            <p14:sldId id="463"/>
            <p14:sldId id="466"/>
            <p14:sldId id="469"/>
            <p14:sldId id="467"/>
            <p14:sldId id="470"/>
            <p14:sldId id="468"/>
            <p14:sldId id="471"/>
            <p14:sldId id="473"/>
            <p14:sldId id="474"/>
            <p14:sldId id="475"/>
            <p14:sldId id="472"/>
            <p14:sldId id="482"/>
            <p14:sldId id="484"/>
            <p14:sldId id="485"/>
            <p14:sldId id="523"/>
            <p14:sldId id="524"/>
            <p14:sldId id="525"/>
            <p14:sldId id="527"/>
            <p14:sldId id="478"/>
            <p14:sldId id="477"/>
            <p14:sldId id="476"/>
            <p14:sldId id="479"/>
            <p14:sldId id="480"/>
            <p14:sldId id="487"/>
            <p14:sldId id="488"/>
            <p14:sldId id="489"/>
            <p14:sldId id="490"/>
            <p14:sldId id="491"/>
            <p14:sldId id="492"/>
            <p14:sldId id="493"/>
            <p14:sldId id="494"/>
            <p14:sldId id="495"/>
            <p14:sldId id="496"/>
            <p14:sldId id="497"/>
            <p14:sldId id="498"/>
            <p14:sldId id="510"/>
            <p14:sldId id="511"/>
            <p14:sldId id="516"/>
            <p14:sldId id="514"/>
            <p14:sldId id="515"/>
            <p14:sldId id="517"/>
            <p14:sldId id="512"/>
          </p14:sldIdLst>
        </p14:section>
        <p14:section name="Sample questions" id="{99F8DBD1-0B86-48D0-8B3C-452031D21E4B}">
          <p14:sldIdLst>
            <p14:sldId id="518"/>
            <p14:sldId id="519"/>
            <p14:sldId id="520"/>
            <p14:sldId id="521"/>
            <p14:sldId id="522"/>
          </p14:sldIdLst>
        </p14:section>
        <p14:section name="Outro" id="{A9F6BBE4-CF92-4165-AA36-3569BD015059}">
          <p14:sldIdLst>
            <p14:sldId id="481"/>
            <p14:sldId id="51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1" autoAdjust="0"/>
    <p:restoredTop sz="94474" autoAdjust="0"/>
  </p:normalViewPr>
  <p:slideViewPr>
    <p:cSldViewPr snapToGrid="0">
      <p:cViewPr>
        <p:scale>
          <a:sx n="47" d="100"/>
          <a:sy n="47" d="100"/>
        </p:scale>
        <p:origin x="2275" y="1349"/>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10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Day" userId="66759c6053a12290" providerId="LiveId" clId="{D92B6EBC-93D2-4FD7-AE9B-A9210CEE67D5}"/>
    <pc:docChg chg="custSel addSld delSld modSld sldOrd modSection">
      <pc:chgData name="Benjamin Day" userId="66759c6053a12290" providerId="LiveId" clId="{D92B6EBC-93D2-4FD7-AE9B-A9210CEE67D5}" dt="2017-06-09T16:19:00.048" v="16" actId="27636"/>
      <pc:docMkLst>
        <pc:docMk/>
      </pc:docMkLst>
      <pc:sldChg chg="modSp">
        <pc:chgData name="Benjamin Day" userId="66759c6053a12290" providerId="LiveId" clId="{D92B6EBC-93D2-4FD7-AE9B-A9210CEE67D5}" dt="2017-06-09T16:17:39.574" v="5" actId="27636"/>
        <pc:sldMkLst>
          <pc:docMk/>
          <pc:sldMk cId="1015487341" sldId="456"/>
        </pc:sldMkLst>
        <pc:spChg chg="mod">
          <ac:chgData name="Benjamin Day" userId="66759c6053a12290" providerId="LiveId" clId="{D92B6EBC-93D2-4FD7-AE9B-A9210CEE67D5}" dt="2017-06-09T16:17:39.574" v="5" actId="27636"/>
          <ac:spMkLst>
            <pc:docMk/>
            <pc:sldMk cId="1015487341" sldId="456"/>
            <ac:spMk id="9" creationId="{00000000-0000-0000-0000-000000000000}"/>
          </ac:spMkLst>
        </pc:spChg>
      </pc:sldChg>
      <pc:sldChg chg="modSp">
        <pc:chgData name="Benjamin Day" userId="66759c6053a12290" providerId="LiveId" clId="{D92B6EBC-93D2-4FD7-AE9B-A9210CEE67D5}" dt="2017-06-09T16:17:39.224" v="2" actId="27636"/>
        <pc:sldMkLst>
          <pc:docMk/>
          <pc:sldMk cId="4020554474" sldId="464"/>
        </pc:sldMkLst>
        <pc:spChg chg="mod">
          <ac:chgData name="Benjamin Day" userId="66759c6053a12290" providerId="LiveId" clId="{D92B6EBC-93D2-4FD7-AE9B-A9210CEE67D5}" dt="2017-06-09T16:17:39.224" v="2" actId="27636"/>
          <ac:spMkLst>
            <pc:docMk/>
            <pc:sldMk cId="4020554474" sldId="464"/>
            <ac:spMk id="6" creationId="{00000000-0000-0000-0000-000000000000}"/>
          </ac:spMkLst>
        </pc:spChg>
      </pc:sldChg>
      <pc:sldChg chg="modSp">
        <pc:chgData name="Benjamin Day" userId="66759c6053a12290" providerId="LiveId" clId="{D92B6EBC-93D2-4FD7-AE9B-A9210CEE67D5}" dt="2017-06-09T16:17:39.380" v="3" actId="27636"/>
        <pc:sldMkLst>
          <pc:docMk/>
          <pc:sldMk cId="1443028639" sldId="466"/>
        </pc:sldMkLst>
        <pc:spChg chg="mod">
          <ac:chgData name="Benjamin Day" userId="66759c6053a12290" providerId="LiveId" clId="{D92B6EBC-93D2-4FD7-AE9B-A9210CEE67D5}" dt="2017-06-09T16:17:39.380" v="3" actId="27636"/>
          <ac:spMkLst>
            <pc:docMk/>
            <pc:sldMk cId="1443028639" sldId="466"/>
            <ac:spMk id="6" creationId="{00000000-0000-0000-0000-000000000000}"/>
          </ac:spMkLst>
        </pc:spChg>
      </pc:sldChg>
      <pc:sldChg chg="modSp">
        <pc:chgData name="Benjamin Day" userId="66759c6053a12290" providerId="LiveId" clId="{D92B6EBC-93D2-4FD7-AE9B-A9210CEE67D5}" dt="2017-06-09T16:17:39.438" v="4" actId="27636"/>
        <pc:sldMkLst>
          <pc:docMk/>
          <pc:sldMk cId="1630808258" sldId="488"/>
        </pc:sldMkLst>
        <pc:spChg chg="mod">
          <ac:chgData name="Benjamin Day" userId="66759c6053a12290" providerId="LiveId" clId="{D92B6EBC-93D2-4FD7-AE9B-A9210CEE67D5}" dt="2017-06-09T16:17:39.438" v="4" actId="27636"/>
          <ac:spMkLst>
            <pc:docMk/>
            <pc:sldMk cId="1630808258" sldId="488"/>
            <ac:spMk id="3" creationId="{00000000-0000-0000-0000-000000000000}"/>
          </ac:spMkLst>
        </pc:spChg>
      </pc:sldChg>
      <pc:sldChg chg="modSp add del">
        <pc:chgData name="Benjamin Day" userId="66759c6053a12290" providerId="LiveId" clId="{D92B6EBC-93D2-4FD7-AE9B-A9210CEE67D5}" dt="2017-06-09T16:18:38.961" v="10" actId="2696"/>
        <pc:sldMkLst>
          <pc:docMk/>
          <pc:sldMk cId="2471584540" sldId="504"/>
        </pc:sldMkLst>
        <pc:spChg chg="mod">
          <ac:chgData name="Benjamin Day" userId="66759c6053a12290" providerId="LiveId" clId="{D92B6EBC-93D2-4FD7-AE9B-A9210CEE67D5}" dt="2017-06-09T16:17:38.604" v="1" actId="27636"/>
          <ac:spMkLst>
            <pc:docMk/>
            <pc:sldMk cId="2471584540" sldId="504"/>
            <ac:spMk id="7" creationId="{00000000-0000-0000-0000-000000000000}"/>
          </ac:spMkLst>
        </pc:spChg>
        <pc:spChg chg="mod">
          <ac:chgData name="Benjamin Day" userId="66759c6053a12290" providerId="LiveId" clId="{D92B6EBC-93D2-4FD7-AE9B-A9210CEE67D5}" dt="2017-06-09T16:18:09.585" v="6" actId="404"/>
          <ac:spMkLst>
            <pc:docMk/>
            <pc:sldMk cId="2471584540" sldId="504"/>
            <ac:spMk id="2" creationId="{00000000-0000-0000-0000-000000000000}"/>
          </ac:spMkLst>
        </pc:spChg>
      </pc:sldChg>
      <pc:sldChg chg="add del">
        <pc:chgData name="Benjamin Day" userId="66759c6053a12290" providerId="LiveId" clId="{D92B6EBC-93D2-4FD7-AE9B-A9210CEE67D5}" dt="2017-06-09T16:18:36.862" v="9" actId="2696"/>
        <pc:sldMkLst>
          <pc:docMk/>
          <pc:sldMk cId="3130774208" sldId="505"/>
        </pc:sldMkLst>
      </pc:sldChg>
      <pc:sldChg chg="modSp add ord">
        <pc:chgData name="Benjamin Day" userId="66759c6053a12290" providerId="LiveId" clId="{D92B6EBC-93D2-4FD7-AE9B-A9210CEE67D5}" dt="2017-06-09T16:19:00.048" v="16" actId="27636"/>
        <pc:sldMkLst>
          <pc:docMk/>
          <pc:sldMk cId="18194172" sldId="506"/>
        </pc:sldMkLst>
        <pc:spChg chg="mod">
          <ac:chgData name="Benjamin Day" userId="66759c6053a12290" providerId="LiveId" clId="{D92B6EBC-93D2-4FD7-AE9B-A9210CEE67D5}" dt="2017-06-09T16:19:00.048" v="16" actId="27636"/>
          <ac:spMkLst>
            <pc:docMk/>
            <pc:sldMk cId="18194172" sldId="506"/>
            <ac:spMk id="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3_2" csCatId="accent3" phldr="1"/>
      <dgm:spPr/>
      <dgm:t>
        <a:bodyPr/>
        <a:lstStyle/>
        <a:p>
          <a:endParaRPr lang="en-US"/>
        </a:p>
      </dgm:t>
    </dgm:pt>
    <dgm:pt modelId="{719AA144-2069-4834-803E-DC1FEF5115B4}">
      <dgm:prSet phldrT="[Text]"/>
      <dgm:spPr>
        <a:scene3d>
          <a:camera prst="orthographicFront"/>
          <a:lightRig rig="threePt" dir="t"/>
        </a:scene3d>
        <a:sp3d>
          <a:bevelT/>
        </a:sp3d>
      </dgm:spPr>
      <dgm:t>
        <a:bodyPr/>
        <a:lstStyle/>
        <a:p>
          <a:r>
            <a:rPr lang="en-US" dirty="0">
              <a:solidFill>
                <a:schemeClr val="tx1"/>
              </a:solidFill>
            </a:rPr>
            <a:t>Design Data Storage Options</a:t>
          </a:r>
        </a:p>
      </dgm:t>
    </dgm:pt>
    <dgm:pt modelId="{E651DB46-10D5-43A7-A643-13870E23310B}" type="parTrans" cxnId="{36470141-A042-42C0-A3C5-96A9165D3615}">
      <dgm:prSet/>
      <dgm:spPr/>
      <dgm:t>
        <a:bodyPr/>
        <a:lstStyle/>
        <a:p>
          <a:endParaRPr lang="en-US"/>
        </a:p>
      </dgm:t>
    </dgm:pt>
    <dgm:pt modelId="{E5FA7736-F930-4937-A151-F334FCABE66B}" type="sibTrans" cxnId="{36470141-A042-42C0-A3C5-96A9165D3615}">
      <dgm:prSet/>
      <dgm:spPr/>
      <dgm:t>
        <a:bodyPr/>
        <a:lstStyle/>
        <a:p>
          <a:endParaRPr lang="en-US" dirty="0">
            <a:solidFill>
              <a:schemeClr val="tx1"/>
            </a:solidFill>
          </a:endParaRPr>
        </a:p>
      </dgm:t>
    </dgm:pt>
    <dgm:pt modelId="{065A8C22-256A-49CF-9E42-BB023E031EA1}">
      <dgm:prSet phldrT="[Text]"/>
      <dgm:spPr>
        <a:scene3d>
          <a:camera prst="orthographicFront"/>
          <a:lightRig rig="threePt" dir="t"/>
        </a:scene3d>
        <a:sp3d>
          <a:bevelT/>
        </a:sp3d>
      </dgm:spPr>
      <dgm:t>
        <a:bodyPr/>
        <a:lstStyle/>
        <a:p>
          <a:r>
            <a:rPr lang="en-US" dirty="0">
              <a:solidFill>
                <a:schemeClr val="tx1"/>
              </a:solidFill>
            </a:rPr>
            <a:t>Design Data Storage Security</a:t>
          </a:r>
        </a:p>
      </dgm:t>
    </dgm:pt>
    <dgm:pt modelId="{41F530BA-339E-4185-A3BA-0CA2402E6665}" type="parTrans" cxnId="{F8D1E3AB-0AEB-4957-AAA6-89A1DF88E03B}">
      <dgm:prSet/>
      <dgm:spPr/>
      <dgm:t>
        <a:bodyPr/>
        <a:lstStyle/>
        <a:p>
          <a:endParaRPr lang="en-US"/>
        </a:p>
      </dgm:t>
    </dgm:pt>
    <dgm:pt modelId="{8F493A2A-2225-418D-B035-343DF59756EC}" type="sibTrans" cxnId="{F8D1E3AB-0AEB-4957-AAA6-89A1DF88E03B}">
      <dgm:prSet/>
      <dgm:spPr/>
      <dgm:t>
        <a:bodyPr/>
        <a:lstStyle/>
        <a:p>
          <a:endParaRPr lang="en-US" dirty="0"/>
        </a:p>
      </dgm:t>
    </dgm:pt>
    <dgm:pt modelId="{9885C479-78BE-4E6E-BC04-58BCE0ADC763}">
      <dgm:prSet phldrT="[Text]"/>
      <dgm:spPr>
        <a:scene3d>
          <a:camera prst="orthographicFront"/>
          <a:lightRig rig="threePt" dir="t"/>
        </a:scene3d>
        <a:sp3d>
          <a:bevelT/>
        </a:sp3d>
      </dgm:spPr>
      <dgm:t>
        <a:bodyPr/>
        <a:lstStyle/>
        <a:p>
          <a:r>
            <a:rPr lang="en-US" dirty="0">
              <a:solidFill>
                <a:schemeClr val="tx1"/>
              </a:solidFill>
            </a:rPr>
            <a:t>Security Options For Perf</a:t>
          </a:r>
        </a:p>
      </dgm:t>
    </dgm:pt>
    <dgm:pt modelId="{274852B6-3FE0-4028-937C-02AD1D84D82A}" type="parTrans" cxnId="{0BC28C03-1387-43D2-9474-B00BEAEAB191}">
      <dgm:prSet/>
      <dgm:spPr/>
      <dgm:t>
        <a:bodyPr/>
        <a:lstStyle/>
        <a:p>
          <a:endParaRPr lang="en-US"/>
        </a:p>
      </dgm:t>
    </dgm:pt>
    <dgm:pt modelId="{A5445B4D-8191-4CDF-BA11-10DBB85EF8A1}" type="sibTrans" cxnId="{0BC28C03-1387-43D2-9474-B00BEAEAB191}">
      <dgm:prSet/>
      <dgm:spPr/>
      <dgm:t>
        <a:bodyPr/>
        <a:lstStyle/>
        <a:p>
          <a:endParaRPr lang="en-US" dirty="0"/>
        </a:p>
      </dgm:t>
    </dgm:pt>
    <dgm:pt modelId="{7A4D8BFE-8225-48D6-9CE3-8F78B2F0D4DC}">
      <dgm:prSet phldrT="[Text]"/>
      <dgm:spPr>
        <a:scene3d>
          <a:camera prst="orthographicFront"/>
          <a:lightRig rig="threePt" dir="t"/>
        </a:scene3d>
        <a:sp3d>
          <a:bevelT/>
        </a:sp3d>
      </dgm:spPr>
      <dgm:t>
        <a:bodyPr/>
        <a:lstStyle/>
        <a:p>
          <a:r>
            <a:rPr lang="en-US" dirty="0">
              <a:solidFill>
                <a:schemeClr val="tx1"/>
              </a:solidFill>
            </a:rPr>
            <a:t>Storage for Cloud &amp; Hybrid</a:t>
          </a:r>
        </a:p>
      </dgm:t>
    </dgm:pt>
    <dgm:pt modelId="{58370385-D900-4E26-BCD9-AAAED1B680FD}" type="parTrans" cxnId="{DA1C4127-A892-4770-B22D-2B8614829030}">
      <dgm:prSet/>
      <dgm:spPr/>
      <dgm:t>
        <a:bodyPr/>
        <a:lstStyle/>
        <a:p>
          <a:endParaRPr lang="en-US"/>
        </a:p>
      </dgm:t>
    </dgm:pt>
    <dgm:pt modelId="{2A6F1499-E75B-4E51-9593-F9244953CDDB}" type="sibTrans" cxnId="{DA1C4127-A892-4770-B22D-2B8614829030}">
      <dgm:prSet/>
      <dgm:spPr/>
      <dgm:t>
        <a:bodyPr/>
        <a:lstStyle/>
        <a:p>
          <a:endParaRPr lang="en-US" dirty="0"/>
        </a:p>
      </dgm:t>
    </dgm:pt>
    <dgm:pt modelId="{9CACE942-C157-4CC7-B710-9A64225F5CA7}" type="pres">
      <dgm:prSet presAssocID="{A6DD3D5F-E149-46DF-9DCA-EAF6439D8FBC}" presName="Name0" presStyleCnt="0">
        <dgm:presLayoutVars>
          <dgm:chMax/>
          <dgm:chPref/>
          <dgm:dir/>
          <dgm:animLvl val="lvl"/>
        </dgm:presLayoutVars>
      </dgm:prSet>
      <dgm:spPr/>
    </dgm:pt>
    <dgm:pt modelId="{D7294B76-94F7-4D24-8B68-4C00E7132173}" type="pres">
      <dgm:prSet presAssocID="{719AA144-2069-4834-803E-DC1FEF5115B4}" presName="composite" presStyleCnt="0"/>
      <dgm:spPr/>
    </dgm:pt>
    <dgm:pt modelId="{18AD5671-A7CD-4D4D-84B9-AD73E4A25C65}" type="pres">
      <dgm:prSet presAssocID="{719AA144-2069-4834-803E-DC1FEF5115B4}" presName="Parent1" presStyleLbl="node1" presStyleIdx="0" presStyleCnt="8">
        <dgm:presLayoutVars>
          <dgm:chMax val="1"/>
          <dgm:chPref val="1"/>
          <dgm:bulletEnabled val="1"/>
        </dgm:presLayoutVars>
      </dgm:prSet>
      <dgm:spPr/>
    </dgm:pt>
    <dgm:pt modelId="{20B4E92F-4107-4312-BBCA-1559D1AE6C16}" type="pres">
      <dgm:prSet presAssocID="{719AA144-2069-4834-803E-DC1FEF5115B4}" presName="Childtext1" presStyleLbl="revTx" presStyleIdx="0" presStyleCnt="4">
        <dgm:presLayoutVars>
          <dgm:chMax val="0"/>
          <dgm:chPref val="0"/>
          <dgm:bulletEnabled val="1"/>
        </dgm:presLayoutVars>
      </dgm:prSet>
      <dgm:spPr/>
    </dgm:pt>
    <dgm:pt modelId="{3862CCD9-CD22-4FE2-BD21-1BE1D2AE5C98}" type="pres">
      <dgm:prSet presAssocID="{719AA144-2069-4834-803E-DC1FEF5115B4}" presName="BalanceSpacing" presStyleCnt="0"/>
      <dgm:spPr/>
    </dgm:pt>
    <dgm:pt modelId="{6A437B6B-2B81-4C35-8943-A71E83D0AD0C}" type="pres">
      <dgm:prSet presAssocID="{719AA144-2069-4834-803E-DC1FEF5115B4}" presName="BalanceSpacing1" presStyleCnt="0"/>
      <dgm:spPr/>
    </dgm:pt>
    <dgm:pt modelId="{8D91DBEA-3F3F-4BE2-8979-31D79CCB043F}" type="pres">
      <dgm:prSet presAssocID="{E5FA7736-F930-4937-A151-F334FCABE66B}" presName="Accent1Text" presStyleLbl="node1" presStyleIdx="1" presStyleCnt="8"/>
      <dgm:spPr/>
    </dgm:pt>
    <dgm:pt modelId="{907CF4ED-B04B-4430-A9EC-A011A63BC53B}" type="pres">
      <dgm:prSet presAssocID="{E5FA7736-F930-4937-A151-F334FCABE66B}" presName="spaceBetweenRectangles" presStyleCnt="0"/>
      <dgm:spPr/>
    </dgm:pt>
    <dgm:pt modelId="{BA9A3F0D-61BF-4350-B4DC-E6E61AB1BD63}" type="pres">
      <dgm:prSet presAssocID="{065A8C22-256A-49CF-9E42-BB023E031EA1}" presName="composite" presStyleCnt="0"/>
      <dgm:spPr/>
    </dgm:pt>
    <dgm:pt modelId="{920D3F27-B516-4C5B-B874-71B80F5058C0}" type="pres">
      <dgm:prSet presAssocID="{065A8C22-256A-49CF-9E42-BB023E031EA1}" presName="Parent1" presStyleLbl="node1" presStyleIdx="2" presStyleCnt="8">
        <dgm:presLayoutVars>
          <dgm:chMax val="1"/>
          <dgm:chPref val="1"/>
          <dgm:bulletEnabled val="1"/>
        </dgm:presLayoutVars>
      </dgm:prSet>
      <dgm:spPr/>
    </dgm:pt>
    <dgm:pt modelId="{5416B7E6-8D62-4E3A-91D4-99E6220DDA0F}" type="pres">
      <dgm:prSet presAssocID="{065A8C22-256A-49CF-9E42-BB023E031EA1}" presName="Childtext1" presStyleLbl="revTx" presStyleIdx="1" presStyleCnt="4">
        <dgm:presLayoutVars>
          <dgm:chMax val="0"/>
          <dgm:chPref val="0"/>
          <dgm:bulletEnabled val="1"/>
        </dgm:presLayoutVars>
      </dgm:prSet>
      <dgm:spPr/>
    </dgm:pt>
    <dgm:pt modelId="{CA6DEC74-AD13-446A-A491-2942A0930B0C}" type="pres">
      <dgm:prSet presAssocID="{065A8C22-256A-49CF-9E42-BB023E031EA1}" presName="BalanceSpacing" presStyleCnt="0"/>
      <dgm:spPr/>
    </dgm:pt>
    <dgm:pt modelId="{AA4431C6-FD16-41C4-A8DD-67F8EF1C638A}" type="pres">
      <dgm:prSet presAssocID="{065A8C22-256A-49CF-9E42-BB023E031EA1}" presName="BalanceSpacing1" presStyleCnt="0"/>
      <dgm:spPr/>
    </dgm:pt>
    <dgm:pt modelId="{748AD222-BE24-42E7-B7A0-D8438F3F620A}" type="pres">
      <dgm:prSet presAssocID="{8F493A2A-2225-418D-B035-343DF59756EC}" presName="Accent1Text" presStyleLbl="node1" presStyleIdx="3" presStyleCnt="8"/>
      <dgm:spPr/>
    </dgm:pt>
    <dgm:pt modelId="{0F266F26-6C25-4D4B-8E66-177C2DC2D459}" type="pres">
      <dgm:prSet presAssocID="{8F493A2A-2225-418D-B035-343DF59756EC}" presName="spaceBetweenRectangles" presStyleCnt="0"/>
      <dgm:spPr/>
    </dgm:pt>
    <dgm:pt modelId="{41B6BD37-720B-4CF0-98FB-2110C589C1A5}" type="pres">
      <dgm:prSet presAssocID="{9885C479-78BE-4E6E-BC04-58BCE0ADC763}" presName="composite" presStyleCnt="0"/>
      <dgm:spPr/>
    </dgm:pt>
    <dgm:pt modelId="{5BAAD178-9773-45B3-8C3C-195A12B4D828}" type="pres">
      <dgm:prSet presAssocID="{9885C479-78BE-4E6E-BC04-58BCE0ADC763}" presName="Parent1" presStyleLbl="node1" presStyleIdx="4" presStyleCnt="8">
        <dgm:presLayoutVars>
          <dgm:chMax val="1"/>
          <dgm:chPref val="1"/>
          <dgm:bulletEnabled val="1"/>
        </dgm:presLayoutVars>
      </dgm:prSet>
      <dgm:spPr/>
    </dgm:pt>
    <dgm:pt modelId="{67EE0E3E-CC01-4B09-B3F6-D7C0071F6BB2}" type="pres">
      <dgm:prSet presAssocID="{9885C479-78BE-4E6E-BC04-58BCE0ADC763}" presName="Childtext1" presStyleLbl="revTx" presStyleIdx="2" presStyleCnt="4">
        <dgm:presLayoutVars>
          <dgm:chMax val="0"/>
          <dgm:chPref val="0"/>
          <dgm:bulletEnabled val="1"/>
        </dgm:presLayoutVars>
      </dgm:prSet>
      <dgm:spPr/>
    </dgm:pt>
    <dgm:pt modelId="{E0E5D79A-8291-4C11-A2E2-465966FC0B92}" type="pres">
      <dgm:prSet presAssocID="{9885C479-78BE-4E6E-BC04-58BCE0ADC763}" presName="BalanceSpacing" presStyleCnt="0"/>
      <dgm:spPr/>
    </dgm:pt>
    <dgm:pt modelId="{DE832DD2-0FC4-4434-8A38-2651A4BE28BE}" type="pres">
      <dgm:prSet presAssocID="{9885C479-78BE-4E6E-BC04-58BCE0ADC763}" presName="BalanceSpacing1" presStyleCnt="0"/>
      <dgm:spPr/>
    </dgm:pt>
    <dgm:pt modelId="{9F5F36EB-3C70-4C68-8CD4-F4D840B258A3}" type="pres">
      <dgm:prSet presAssocID="{A5445B4D-8191-4CDF-BA11-10DBB85EF8A1}" presName="Accent1Text" presStyleLbl="node1" presStyleIdx="5" presStyleCnt="8"/>
      <dgm:spPr/>
    </dgm:pt>
    <dgm:pt modelId="{8C89CF67-CE67-4E49-98C8-445BFA18213F}" type="pres">
      <dgm:prSet presAssocID="{A5445B4D-8191-4CDF-BA11-10DBB85EF8A1}" presName="spaceBetweenRectangles" presStyleCnt="0"/>
      <dgm:spPr/>
    </dgm:pt>
    <dgm:pt modelId="{E8606D5F-76EC-48F4-89DF-8C16D0F7BC63}" type="pres">
      <dgm:prSet presAssocID="{7A4D8BFE-8225-48D6-9CE3-8F78B2F0D4DC}" presName="composite" presStyleCnt="0"/>
      <dgm:spPr/>
    </dgm:pt>
    <dgm:pt modelId="{C65111A1-E580-488E-A31D-CDB825E97AD4}" type="pres">
      <dgm:prSet presAssocID="{7A4D8BFE-8225-48D6-9CE3-8F78B2F0D4DC}" presName="Parent1" presStyleLbl="node1" presStyleIdx="6" presStyleCnt="8">
        <dgm:presLayoutVars>
          <dgm:chMax val="1"/>
          <dgm:chPref val="1"/>
          <dgm:bulletEnabled val="1"/>
        </dgm:presLayoutVars>
      </dgm:prSet>
      <dgm:spPr/>
    </dgm:pt>
    <dgm:pt modelId="{DEB519D3-F7C1-46B9-AC1E-76A5318C41DC}" type="pres">
      <dgm:prSet presAssocID="{7A4D8BFE-8225-48D6-9CE3-8F78B2F0D4DC}" presName="Childtext1" presStyleLbl="revTx" presStyleIdx="3" presStyleCnt="4">
        <dgm:presLayoutVars>
          <dgm:chMax val="0"/>
          <dgm:chPref val="0"/>
          <dgm:bulletEnabled val="1"/>
        </dgm:presLayoutVars>
      </dgm:prSet>
      <dgm:spPr/>
    </dgm:pt>
    <dgm:pt modelId="{9B7A5F44-A5AE-47D6-8ACF-5CD2C2773ECD}" type="pres">
      <dgm:prSet presAssocID="{7A4D8BFE-8225-48D6-9CE3-8F78B2F0D4DC}" presName="BalanceSpacing" presStyleCnt="0"/>
      <dgm:spPr/>
    </dgm:pt>
    <dgm:pt modelId="{0DCEF4BB-619D-47ED-88AA-BAD0293E6A10}" type="pres">
      <dgm:prSet presAssocID="{7A4D8BFE-8225-48D6-9CE3-8F78B2F0D4DC}" presName="BalanceSpacing1" presStyleCnt="0"/>
      <dgm:spPr/>
    </dgm:pt>
    <dgm:pt modelId="{B31DCB34-7F6A-46C7-87FD-F1AF669132A1}" type="pres">
      <dgm:prSet presAssocID="{2A6F1499-E75B-4E51-9593-F9244953CDDB}" presName="Accent1Text" presStyleLbl="node1" presStyleIdx="7" presStyleCnt="8"/>
      <dgm:spPr/>
    </dgm:pt>
  </dgm:ptLst>
  <dgm:cxnLst>
    <dgm:cxn modelId="{0BC28C03-1387-43D2-9474-B00BEAEAB191}" srcId="{A6DD3D5F-E149-46DF-9DCA-EAF6439D8FBC}" destId="{9885C479-78BE-4E6E-BC04-58BCE0ADC763}" srcOrd="2" destOrd="0" parTransId="{274852B6-3FE0-4028-937C-02AD1D84D82A}" sibTransId="{A5445B4D-8191-4CDF-BA11-10DBB85EF8A1}"/>
    <dgm:cxn modelId="{BA8D2306-7973-4323-A006-9B062EE6EF32}" type="presOf" srcId="{719AA144-2069-4834-803E-DC1FEF5115B4}" destId="{18AD5671-A7CD-4D4D-84B9-AD73E4A25C65}" srcOrd="0" destOrd="0" presId="urn:microsoft.com/office/officeart/2008/layout/AlternatingHexagons"/>
    <dgm:cxn modelId="{FEC2AB14-D5CB-46BD-A24D-6383C07D5CF0}" type="presOf" srcId="{7A4D8BFE-8225-48D6-9CE3-8F78B2F0D4DC}" destId="{C65111A1-E580-488E-A31D-CDB825E97AD4}" srcOrd="0" destOrd="0" presId="urn:microsoft.com/office/officeart/2008/layout/AlternatingHexagons"/>
    <dgm:cxn modelId="{3548B020-D4BE-498E-A412-7BAD47209228}" type="presOf" srcId="{2A6F1499-E75B-4E51-9593-F9244953CDDB}" destId="{B31DCB34-7F6A-46C7-87FD-F1AF669132A1}" srcOrd="0" destOrd="0" presId="urn:microsoft.com/office/officeart/2008/layout/AlternatingHexagons"/>
    <dgm:cxn modelId="{DA1C4127-A892-4770-B22D-2B8614829030}" srcId="{A6DD3D5F-E149-46DF-9DCA-EAF6439D8FBC}" destId="{7A4D8BFE-8225-48D6-9CE3-8F78B2F0D4DC}" srcOrd="3" destOrd="0" parTransId="{58370385-D900-4E26-BCD9-AAAED1B680FD}" sibTransId="{2A6F1499-E75B-4E51-9593-F9244953CDDB}"/>
    <dgm:cxn modelId="{7680B332-2469-43BD-9F46-59AB913639C6}" type="presOf" srcId="{9885C479-78BE-4E6E-BC04-58BCE0ADC763}" destId="{5BAAD178-9773-45B3-8C3C-195A12B4D828}" srcOrd="0" destOrd="0" presId="urn:microsoft.com/office/officeart/2008/layout/AlternatingHexagons"/>
    <dgm:cxn modelId="{36470141-A042-42C0-A3C5-96A9165D3615}" srcId="{A6DD3D5F-E149-46DF-9DCA-EAF6439D8FBC}" destId="{719AA144-2069-4834-803E-DC1FEF5115B4}" srcOrd="0" destOrd="0" parTransId="{E651DB46-10D5-43A7-A643-13870E23310B}" sibTransId="{E5FA7736-F930-4937-A151-F334FCABE66B}"/>
    <dgm:cxn modelId="{097E7845-F602-4AA5-8A66-A40F830D00F5}" type="presOf" srcId="{A5445B4D-8191-4CDF-BA11-10DBB85EF8A1}" destId="{9F5F36EB-3C70-4C68-8CD4-F4D840B258A3}" srcOrd="0" destOrd="0" presId="urn:microsoft.com/office/officeart/2008/layout/AlternatingHexagons"/>
    <dgm:cxn modelId="{1F428972-6FE5-4A77-A1F7-A4B936876BF2}" type="presOf" srcId="{065A8C22-256A-49CF-9E42-BB023E031EA1}" destId="{920D3F27-B516-4C5B-B874-71B80F5058C0}" srcOrd="0" destOrd="0" presId="urn:microsoft.com/office/officeart/2008/layout/AlternatingHexagons"/>
    <dgm:cxn modelId="{EAF45F73-0B36-408E-88E6-51D33880A90F}" type="presOf" srcId="{E5FA7736-F930-4937-A151-F334FCABE66B}" destId="{8D91DBEA-3F3F-4BE2-8979-31D79CCB043F}" srcOrd="0" destOrd="0" presId="urn:microsoft.com/office/officeart/2008/layout/AlternatingHexagons"/>
    <dgm:cxn modelId="{6089DAA7-76AB-4B84-B406-8E1D09D6E17F}" type="presOf" srcId="{A6DD3D5F-E149-46DF-9DCA-EAF6439D8FBC}" destId="{9CACE942-C157-4CC7-B710-9A64225F5CA7}" srcOrd="0" destOrd="0" presId="urn:microsoft.com/office/officeart/2008/layout/AlternatingHexagons"/>
    <dgm:cxn modelId="{F8D1E3AB-0AEB-4957-AAA6-89A1DF88E03B}" srcId="{A6DD3D5F-E149-46DF-9DCA-EAF6439D8FBC}" destId="{065A8C22-256A-49CF-9E42-BB023E031EA1}" srcOrd="1" destOrd="0" parTransId="{41F530BA-339E-4185-A3BA-0CA2402E6665}" sibTransId="{8F493A2A-2225-418D-B035-343DF59756EC}"/>
    <dgm:cxn modelId="{BB7DEED1-DF2C-40FB-856B-8786BF622998}" type="presOf" srcId="{8F493A2A-2225-418D-B035-343DF59756EC}" destId="{748AD222-BE24-42E7-B7A0-D8438F3F620A}" srcOrd="0" destOrd="0" presId="urn:microsoft.com/office/officeart/2008/layout/AlternatingHexagons"/>
    <dgm:cxn modelId="{3AA2D18F-568D-432A-97A2-267BE9335547}" type="presParOf" srcId="{9CACE942-C157-4CC7-B710-9A64225F5CA7}" destId="{D7294B76-94F7-4D24-8B68-4C00E7132173}" srcOrd="0" destOrd="0" presId="urn:microsoft.com/office/officeart/2008/layout/AlternatingHexagons"/>
    <dgm:cxn modelId="{0BFD37B0-EA3F-4B51-AAA1-DC6798E0C7EC}" type="presParOf" srcId="{D7294B76-94F7-4D24-8B68-4C00E7132173}" destId="{18AD5671-A7CD-4D4D-84B9-AD73E4A25C65}" srcOrd="0" destOrd="0" presId="urn:microsoft.com/office/officeart/2008/layout/AlternatingHexagons"/>
    <dgm:cxn modelId="{B74B89B5-3A4B-4879-BCE3-A27BB171D6E3}" type="presParOf" srcId="{D7294B76-94F7-4D24-8B68-4C00E7132173}" destId="{20B4E92F-4107-4312-BBCA-1559D1AE6C16}" srcOrd="1" destOrd="0" presId="urn:microsoft.com/office/officeart/2008/layout/AlternatingHexagons"/>
    <dgm:cxn modelId="{5AB209BD-ED30-4559-8EC4-AE52FCC18404}" type="presParOf" srcId="{D7294B76-94F7-4D24-8B68-4C00E7132173}" destId="{3862CCD9-CD22-4FE2-BD21-1BE1D2AE5C98}" srcOrd="2" destOrd="0" presId="urn:microsoft.com/office/officeart/2008/layout/AlternatingHexagons"/>
    <dgm:cxn modelId="{F8DC40DD-3BD0-498F-8AD4-482D5D7812B5}" type="presParOf" srcId="{D7294B76-94F7-4D24-8B68-4C00E7132173}" destId="{6A437B6B-2B81-4C35-8943-A71E83D0AD0C}" srcOrd="3" destOrd="0" presId="urn:microsoft.com/office/officeart/2008/layout/AlternatingHexagons"/>
    <dgm:cxn modelId="{07DB31AB-C1D4-4054-B5CC-78A8F914F0EE}" type="presParOf" srcId="{D7294B76-94F7-4D24-8B68-4C00E7132173}" destId="{8D91DBEA-3F3F-4BE2-8979-31D79CCB043F}" srcOrd="4" destOrd="0" presId="urn:microsoft.com/office/officeart/2008/layout/AlternatingHexagons"/>
    <dgm:cxn modelId="{D3F58391-5E69-4035-AD77-D0EB49760646}" type="presParOf" srcId="{9CACE942-C157-4CC7-B710-9A64225F5CA7}" destId="{907CF4ED-B04B-4430-A9EC-A011A63BC53B}" srcOrd="1" destOrd="0" presId="urn:microsoft.com/office/officeart/2008/layout/AlternatingHexagons"/>
    <dgm:cxn modelId="{0BD56C99-5DB8-4673-8FAF-66F58EE31AE8}" type="presParOf" srcId="{9CACE942-C157-4CC7-B710-9A64225F5CA7}" destId="{BA9A3F0D-61BF-4350-B4DC-E6E61AB1BD63}" srcOrd="2" destOrd="0" presId="urn:microsoft.com/office/officeart/2008/layout/AlternatingHexagons"/>
    <dgm:cxn modelId="{F6144755-589A-41A7-AACB-5FDAD25F30D1}" type="presParOf" srcId="{BA9A3F0D-61BF-4350-B4DC-E6E61AB1BD63}" destId="{920D3F27-B516-4C5B-B874-71B80F5058C0}" srcOrd="0" destOrd="0" presId="urn:microsoft.com/office/officeart/2008/layout/AlternatingHexagons"/>
    <dgm:cxn modelId="{7EE86689-02F2-48C8-B58A-06AE97E609BD}" type="presParOf" srcId="{BA9A3F0D-61BF-4350-B4DC-E6E61AB1BD63}" destId="{5416B7E6-8D62-4E3A-91D4-99E6220DDA0F}" srcOrd="1" destOrd="0" presId="urn:microsoft.com/office/officeart/2008/layout/AlternatingHexagons"/>
    <dgm:cxn modelId="{2D274E12-CCC9-43C1-AD2E-7F096A0F9A0A}" type="presParOf" srcId="{BA9A3F0D-61BF-4350-B4DC-E6E61AB1BD63}" destId="{CA6DEC74-AD13-446A-A491-2942A0930B0C}" srcOrd="2" destOrd="0" presId="urn:microsoft.com/office/officeart/2008/layout/AlternatingHexagons"/>
    <dgm:cxn modelId="{B2DBB9D2-EC90-4567-A75C-1069905B13BF}" type="presParOf" srcId="{BA9A3F0D-61BF-4350-B4DC-E6E61AB1BD63}" destId="{AA4431C6-FD16-41C4-A8DD-67F8EF1C638A}" srcOrd="3" destOrd="0" presId="urn:microsoft.com/office/officeart/2008/layout/AlternatingHexagons"/>
    <dgm:cxn modelId="{3CB22600-49A3-4DC7-B9BD-835D0764754E}" type="presParOf" srcId="{BA9A3F0D-61BF-4350-B4DC-E6E61AB1BD63}" destId="{748AD222-BE24-42E7-B7A0-D8438F3F620A}" srcOrd="4" destOrd="0" presId="urn:microsoft.com/office/officeart/2008/layout/AlternatingHexagons"/>
    <dgm:cxn modelId="{92F2F61A-E066-4999-AEF3-B2AE58732BB3}" type="presParOf" srcId="{9CACE942-C157-4CC7-B710-9A64225F5CA7}" destId="{0F266F26-6C25-4D4B-8E66-177C2DC2D459}" srcOrd="3" destOrd="0" presId="urn:microsoft.com/office/officeart/2008/layout/AlternatingHexagons"/>
    <dgm:cxn modelId="{C22BF523-5333-4AF0-A1EF-5721B0E97DB9}" type="presParOf" srcId="{9CACE942-C157-4CC7-B710-9A64225F5CA7}" destId="{41B6BD37-720B-4CF0-98FB-2110C589C1A5}" srcOrd="4" destOrd="0" presId="urn:microsoft.com/office/officeart/2008/layout/AlternatingHexagons"/>
    <dgm:cxn modelId="{20365298-8710-4018-80FC-A7E671C9C096}" type="presParOf" srcId="{41B6BD37-720B-4CF0-98FB-2110C589C1A5}" destId="{5BAAD178-9773-45B3-8C3C-195A12B4D828}" srcOrd="0" destOrd="0" presId="urn:microsoft.com/office/officeart/2008/layout/AlternatingHexagons"/>
    <dgm:cxn modelId="{FAB327F3-A8C4-455F-9BFD-078A3339A075}" type="presParOf" srcId="{41B6BD37-720B-4CF0-98FB-2110C589C1A5}" destId="{67EE0E3E-CC01-4B09-B3F6-D7C0071F6BB2}" srcOrd="1" destOrd="0" presId="urn:microsoft.com/office/officeart/2008/layout/AlternatingHexagons"/>
    <dgm:cxn modelId="{95DB4F9D-001F-42D5-8020-2DB3B93E9361}" type="presParOf" srcId="{41B6BD37-720B-4CF0-98FB-2110C589C1A5}" destId="{E0E5D79A-8291-4C11-A2E2-465966FC0B92}" srcOrd="2" destOrd="0" presId="urn:microsoft.com/office/officeart/2008/layout/AlternatingHexagons"/>
    <dgm:cxn modelId="{E87BFB50-FD31-4330-B5F9-F1CE4BD6881E}" type="presParOf" srcId="{41B6BD37-720B-4CF0-98FB-2110C589C1A5}" destId="{DE832DD2-0FC4-4434-8A38-2651A4BE28BE}" srcOrd="3" destOrd="0" presId="urn:microsoft.com/office/officeart/2008/layout/AlternatingHexagons"/>
    <dgm:cxn modelId="{8D032DA2-5084-4255-850E-C68A21424F15}" type="presParOf" srcId="{41B6BD37-720B-4CF0-98FB-2110C589C1A5}" destId="{9F5F36EB-3C70-4C68-8CD4-F4D840B258A3}" srcOrd="4" destOrd="0" presId="urn:microsoft.com/office/officeart/2008/layout/AlternatingHexagons"/>
    <dgm:cxn modelId="{29BF4AA0-932D-4AD0-BBBB-3FD665144528}" type="presParOf" srcId="{9CACE942-C157-4CC7-B710-9A64225F5CA7}" destId="{8C89CF67-CE67-4E49-98C8-445BFA18213F}" srcOrd="5" destOrd="0" presId="urn:microsoft.com/office/officeart/2008/layout/AlternatingHexagons"/>
    <dgm:cxn modelId="{27512A30-5BD4-4661-83FC-1CD21B98FED5}" type="presParOf" srcId="{9CACE942-C157-4CC7-B710-9A64225F5CA7}" destId="{E8606D5F-76EC-48F4-89DF-8C16D0F7BC63}" srcOrd="6" destOrd="0" presId="urn:microsoft.com/office/officeart/2008/layout/AlternatingHexagons"/>
    <dgm:cxn modelId="{B24B8CD6-8E50-405A-AA4E-068F4E4B1095}" type="presParOf" srcId="{E8606D5F-76EC-48F4-89DF-8C16D0F7BC63}" destId="{C65111A1-E580-488E-A31D-CDB825E97AD4}" srcOrd="0" destOrd="0" presId="urn:microsoft.com/office/officeart/2008/layout/AlternatingHexagons"/>
    <dgm:cxn modelId="{90630E21-620F-45CD-AFE0-6ACEA08C1712}" type="presParOf" srcId="{E8606D5F-76EC-48F4-89DF-8C16D0F7BC63}" destId="{DEB519D3-F7C1-46B9-AC1E-76A5318C41DC}" srcOrd="1" destOrd="0" presId="urn:microsoft.com/office/officeart/2008/layout/AlternatingHexagons"/>
    <dgm:cxn modelId="{05CD3974-A844-4C84-99A5-DEEA5C88BE65}" type="presParOf" srcId="{E8606D5F-76EC-48F4-89DF-8C16D0F7BC63}" destId="{9B7A5F44-A5AE-47D6-8ACF-5CD2C2773ECD}" srcOrd="2" destOrd="0" presId="urn:microsoft.com/office/officeart/2008/layout/AlternatingHexagons"/>
    <dgm:cxn modelId="{013B6777-E3D9-4F0E-8176-67992488B777}" type="presParOf" srcId="{E8606D5F-76EC-48F4-89DF-8C16D0F7BC63}" destId="{0DCEF4BB-619D-47ED-88AA-BAD0293E6A10}" srcOrd="3" destOrd="0" presId="urn:microsoft.com/office/officeart/2008/layout/AlternatingHexagons"/>
    <dgm:cxn modelId="{AFA0C04C-C9D1-4B49-97F2-D9FED134D1D0}" type="presParOf" srcId="{E8606D5F-76EC-48F4-89DF-8C16D0F7BC63}" destId="{B31DCB34-7F6A-46C7-87FD-F1AF669132A1}"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DocumentDB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E756A-618D-40B7-B996-87EA1C49D8F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1AE84235-1DDD-4707-8F30-5B0D0229769F}">
      <dgm:prSet phldrT="[Text]"/>
      <dgm:spPr/>
      <dgm:t>
        <a:bodyPr/>
        <a:lstStyle/>
        <a:p>
          <a:r>
            <a:rPr lang="en-US" dirty="0"/>
            <a:t>Table Storage</a:t>
          </a:r>
        </a:p>
      </dgm:t>
    </dgm:pt>
    <dgm:pt modelId="{D12E66DE-6C44-4075-BD3A-B024AE2B6233}" type="parTrans" cxnId="{4EFD8F08-0772-47A3-ADFD-E3185FC52F08}">
      <dgm:prSet/>
      <dgm:spPr/>
      <dgm:t>
        <a:bodyPr/>
        <a:lstStyle/>
        <a:p>
          <a:endParaRPr lang="en-US"/>
        </a:p>
      </dgm:t>
    </dgm:pt>
    <dgm:pt modelId="{9E6BE291-87BC-47E6-BCD6-0A6E1D40FAF5}" type="sibTrans" cxnId="{4EFD8F08-0772-47A3-ADFD-E3185FC52F08}">
      <dgm:prSet/>
      <dgm:spPr/>
      <dgm:t>
        <a:bodyPr/>
        <a:lstStyle/>
        <a:p>
          <a:endParaRPr lang="en-US"/>
        </a:p>
      </dgm:t>
    </dgm:pt>
    <dgm:pt modelId="{BB30CA4B-1A7C-45CD-9A2E-7F20FEE549B4}">
      <dgm:prSet phldrT="[Text]"/>
      <dgm:spPr/>
      <dgm:t>
        <a:bodyPr/>
        <a:lstStyle/>
        <a:p>
          <a:r>
            <a:rPr lang="en-US" b="1" i="0" u="none" dirty="0"/>
            <a:t>NoSQL</a:t>
          </a:r>
          <a:endParaRPr lang="en-US" dirty="0"/>
        </a:p>
      </dgm:t>
    </dgm:pt>
    <dgm:pt modelId="{531C0D5C-16DF-4925-BC3A-A5FCD76A26B9}" type="parTrans" cxnId="{4723CA82-3DAA-40DA-B820-BFF3FBB16C67}">
      <dgm:prSet/>
      <dgm:spPr/>
      <dgm:t>
        <a:bodyPr/>
        <a:lstStyle/>
        <a:p>
          <a:endParaRPr lang="en-US"/>
        </a:p>
      </dgm:t>
    </dgm:pt>
    <dgm:pt modelId="{069BE7E6-0237-426B-BCBB-86D910171A16}" type="sibTrans" cxnId="{4723CA82-3DAA-40DA-B820-BFF3FBB16C67}">
      <dgm:prSet/>
      <dgm:spPr/>
      <dgm:t>
        <a:bodyPr/>
        <a:lstStyle/>
        <a:p>
          <a:endParaRPr lang="en-US"/>
        </a:p>
      </dgm:t>
    </dgm:pt>
    <dgm:pt modelId="{44E90BBE-937F-4ECF-A6F1-036F760345B3}">
      <dgm:prSet phldrT="[Text]"/>
      <dgm:spPr/>
      <dgm:t>
        <a:bodyPr/>
        <a:lstStyle/>
        <a:p>
          <a:r>
            <a:rPr lang="en-US" dirty="0"/>
            <a:t>SQL Database</a:t>
          </a:r>
        </a:p>
      </dgm:t>
    </dgm:pt>
    <dgm:pt modelId="{43DB493E-D035-4716-A89F-3E7764FC0D14}" type="parTrans" cxnId="{120187D1-B396-4FE2-8065-6769D26DEBB2}">
      <dgm:prSet/>
      <dgm:spPr/>
      <dgm:t>
        <a:bodyPr/>
        <a:lstStyle/>
        <a:p>
          <a:endParaRPr lang="en-US"/>
        </a:p>
      </dgm:t>
    </dgm:pt>
    <dgm:pt modelId="{32BCD020-BB2A-48BD-8FBA-C7A6327A719C}" type="sibTrans" cxnId="{120187D1-B396-4FE2-8065-6769D26DEBB2}">
      <dgm:prSet/>
      <dgm:spPr/>
      <dgm:t>
        <a:bodyPr/>
        <a:lstStyle/>
        <a:p>
          <a:endParaRPr lang="en-US"/>
        </a:p>
      </dgm:t>
    </dgm:pt>
    <dgm:pt modelId="{8A6AEFEB-1583-4008-9D55-65D7E5509DF0}">
      <dgm:prSet phldrT="[Text]"/>
      <dgm:spPr/>
      <dgm:t>
        <a:bodyPr/>
        <a:lstStyle/>
        <a:p>
          <a:r>
            <a:rPr lang="en-US" dirty="0"/>
            <a:t>Relational</a:t>
          </a:r>
        </a:p>
      </dgm:t>
    </dgm:pt>
    <dgm:pt modelId="{128780D6-8F44-4E94-AAF5-5A19C6DF2167}" type="parTrans" cxnId="{4BAFED1E-FF4A-4ED4-B6C7-A9CF81A8A26E}">
      <dgm:prSet/>
      <dgm:spPr/>
      <dgm:t>
        <a:bodyPr/>
        <a:lstStyle/>
        <a:p>
          <a:endParaRPr lang="en-US"/>
        </a:p>
      </dgm:t>
    </dgm:pt>
    <dgm:pt modelId="{61AF008F-9840-47FD-91CF-9A6907E82C64}" type="sibTrans" cxnId="{4BAFED1E-FF4A-4ED4-B6C7-A9CF81A8A26E}">
      <dgm:prSet/>
      <dgm:spPr/>
      <dgm:t>
        <a:bodyPr/>
        <a:lstStyle/>
        <a:p>
          <a:endParaRPr lang="en-US"/>
        </a:p>
      </dgm:t>
    </dgm:pt>
    <dgm:pt modelId="{2E10A201-05F5-4788-8FD3-A0E5B2CA4735}">
      <dgm:prSet phldrT="[Text]"/>
      <dgm:spPr/>
      <dgm:t>
        <a:bodyPr/>
        <a:lstStyle/>
        <a:p>
          <a:r>
            <a:rPr lang="en-US" dirty="0"/>
            <a:t>Tables</a:t>
          </a:r>
        </a:p>
      </dgm:t>
    </dgm:pt>
    <dgm:pt modelId="{845DD815-3758-41A9-9B47-AFCEB4F729C2}" type="parTrans" cxnId="{33488BDD-FA29-4377-95D4-09C54898343C}">
      <dgm:prSet/>
      <dgm:spPr/>
      <dgm:t>
        <a:bodyPr/>
        <a:lstStyle/>
        <a:p>
          <a:endParaRPr lang="en-US"/>
        </a:p>
      </dgm:t>
    </dgm:pt>
    <dgm:pt modelId="{ABD397FB-B98D-4B18-ADAC-3FB1EEAD7F3E}" type="sibTrans" cxnId="{33488BDD-FA29-4377-95D4-09C54898343C}">
      <dgm:prSet/>
      <dgm:spPr/>
      <dgm:t>
        <a:bodyPr/>
        <a:lstStyle/>
        <a:p>
          <a:endParaRPr lang="en-US"/>
        </a:p>
      </dgm:t>
    </dgm:pt>
    <dgm:pt modelId="{88E664FE-F365-45EC-9B78-D3222FBDE3C9}">
      <dgm:prSet phldrT="[Text]"/>
      <dgm:spPr/>
      <dgm:t>
        <a:bodyPr/>
        <a:lstStyle/>
        <a:p>
          <a:r>
            <a:rPr lang="en-US" dirty="0"/>
            <a:t>MySQL</a:t>
          </a:r>
        </a:p>
      </dgm:t>
    </dgm:pt>
    <dgm:pt modelId="{18420547-0882-41A6-9771-F240C4155C92}" type="parTrans" cxnId="{F3B63CE1-4791-44BC-BEFF-23989DD7A3C8}">
      <dgm:prSet/>
      <dgm:spPr/>
      <dgm:t>
        <a:bodyPr/>
        <a:lstStyle/>
        <a:p>
          <a:endParaRPr lang="en-US"/>
        </a:p>
      </dgm:t>
    </dgm:pt>
    <dgm:pt modelId="{34E3AFED-8208-4B51-9EED-A509D0986DA1}" type="sibTrans" cxnId="{F3B63CE1-4791-44BC-BEFF-23989DD7A3C8}">
      <dgm:prSet/>
      <dgm:spPr/>
      <dgm:t>
        <a:bodyPr/>
        <a:lstStyle/>
        <a:p>
          <a:endParaRPr lang="en-US"/>
        </a:p>
      </dgm:t>
    </dgm:pt>
    <dgm:pt modelId="{6CB388A7-9FB8-47E2-B333-257D4F54E349}">
      <dgm:prSet phldrT="[Text]"/>
      <dgm:spPr/>
      <dgm:t>
        <a:bodyPr/>
        <a:lstStyle/>
        <a:p>
          <a:r>
            <a:rPr lang="en-US" dirty="0"/>
            <a:t>Relational</a:t>
          </a:r>
        </a:p>
      </dgm:t>
    </dgm:pt>
    <dgm:pt modelId="{A1F82E0A-9CDE-464F-A841-271AFA215159}" type="parTrans" cxnId="{3D45C36E-45C8-4E48-94B3-530135DA5274}">
      <dgm:prSet/>
      <dgm:spPr/>
      <dgm:t>
        <a:bodyPr/>
        <a:lstStyle/>
        <a:p>
          <a:endParaRPr lang="en-US"/>
        </a:p>
      </dgm:t>
    </dgm:pt>
    <dgm:pt modelId="{D6AA1D94-457D-4FF2-B5D0-98E6B0391600}" type="sibTrans" cxnId="{3D45C36E-45C8-4E48-94B3-530135DA5274}">
      <dgm:prSet/>
      <dgm:spPr/>
      <dgm:t>
        <a:bodyPr/>
        <a:lstStyle/>
        <a:p>
          <a:endParaRPr lang="en-US"/>
        </a:p>
      </dgm:t>
    </dgm:pt>
    <dgm:pt modelId="{4E6E95DE-4A00-4B60-8846-BBEEF995C574}">
      <dgm:prSet phldrT="[Text]"/>
      <dgm:spPr/>
      <dgm:t>
        <a:bodyPr/>
        <a:lstStyle/>
        <a:p>
          <a:r>
            <a:rPr lang="en-US" dirty="0"/>
            <a:t>Fast DB</a:t>
          </a:r>
        </a:p>
      </dgm:t>
    </dgm:pt>
    <dgm:pt modelId="{913ECEA5-5F3C-4809-99B0-46B191ACC462}" type="parTrans" cxnId="{35E831A3-0CA4-4EB2-9F92-0EF642C27AFB}">
      <dgm:prSet/>
      <dgm:spPr/>
      <dgm:t>
        <a:bodyPr/>
        <a:lstStyle/>
        <a:p>
          <a:endParaRPr lang="en-US"/>
        </a:p>
      </dgm:t>
    </dgm:pt>
    <dgm:pt modelId="{15B4B371-76AC-4E6D-8F50-DCA9D174D4F2}" type="sibTrans" cxnId="{35E831A3-0CA4-4EB2-9F92-0EF642C27AFB}">
      <dgm:prSet/>
      <dgm:spPr/>
      <dgm:t>
        <a:bodyPr/>
        <a:lstStyle/>
        <a:p>
          <a:endParaRPr lang="en-US"/>
        </a:p>
      </dgm:t>
    </dgm:pt>
    <dgm:pt modelId="{2F941433-3B43-4C2C-AF1B-1C74BC6055E3}">
      <dgm:prSet/>
      <dgm:spPr/>
      <dgm:t>
        <a:bodyPr/>
        <a:lstStyle/>
        <a:p>
          <a:r>
            <a:rPr lang="en-US" b="0" i="0" u="none" dirty="0"/>
            <a:t>Key/attribute</a:t>
          </a:r>
        </a:p>
      </dgm:t>
    </dgm:pt>
    <dgm:pt modelId="{381DDDEA-5F15-474D-836A-90AECA9F8324}" type="parTrans" cxnId="{BB0AE66C-A11C-4BBD-A8A0-4E052A5139B3}">
      <dgm:prSet/>
      <dgm:spPr/>
      <dgm:t>
        <a:bodyPr/>
        <a:lstStyle/>
        <a:p>
          <a:endParaRPr lang="en-US"/>
        </a:p>
      </dgm:t>
    </dgm:pt>
    <dgm:pt modelId="{913114C1-7A93-4F10-A028-DE716D8F0CBA}" type="sibTrans" cxnId="{BB0AE66C-A11C-4BBD-A8A0-4E052A5139B3}">
      <dgm:prSet/>
      <dgm:spPr/>
      <dgm:t>
        <a:bodyPr/>
        <a:lstStyle/>
        <a:p>
          <a:endParaRPr lang="en-US"/>
        </a:p>
      </dgm:t>
    </dgm:pt>
    <dgm:pt modelId="{D0916DF2-FF70-4B3F-819E-08FD22BF623B}">
      <dgm:prSet/>
      <dgm:spPr/>
      <dgm:t>
        <a:bodyPr/>
        <a:lstStyle/>
        <a:p>
          <a:r>
            <a:rPr lang="en-US" b="0" i="0" u="none" dirty="0" err="1"/>
            <a:t>Schemaless</a:t>
          </a:r>
          <a:endParaRPr lang="en-US" b="0" i="0" u="none" dirty="0"/>
        </a:p>
      </dgm:t>
    </dgm:pt>
    <dgm:pt modelId="{B53CF46F-B9D3-423C-A797-0603B97D5516}" type="parTrans" cxnId="{E2380A17-F259-4082-81F9-F2CCE2E50085}">
      <dgm:prSet/>
      <dgm:spPr/>
      <dgm:t>
        <a:bodyPr/>
        <a:lstStyle/>
        <a:p>
          <a:endParaRPr lang="en-US"/>
        </a:p>
      </dgm:t>
    </dgm:pt>
    <dgm:pt modelId="{C99BC1D0-367A-4CC2-A594-268E5E164D26}" type="sibTrans" cxnId="{E2380A17-F259-4082-81F9-F2CCE2E50085}">
      <dgm:prSet/>
      <dgm:spPr/>
      <dgm:t>
        <a:bodyPr/>
        <a:lstStyle/>
        <a:p>
          <a:endParaRPr lang="en-US"/>
        </a:p>
      </dgm:t>
    </dgm:pt>
    <dgm:pt modelId="{9EC3532B-2A7D-48AA-8FA5-E7129C1CF0E9}">
      <dgm:prSet/>
      <dgm:spPr/>
      <dgm:t>
        <a:bodyPr/>
        <a:lstStyle/>
        <a:p>
          <a:r>
            <a:rPr lang="en-US" b="1" i="0" u="none" dirty="0"/>
            <a:t>Fast Data Access</a:t>
          </a:r>
        </a:p>
      </dgm:t>
    </dgm:pt>
    <dgm:pt modelId="{FD1011E9-DC81-41F7-A1B8-9C456955BB11}" type="parTrans" cxnId="{EF68ED6C-91C7-4263-A825-15516E60BFCF}">
      <dgm:prSet/>
      <dgm:spPr/>
      <dgm:t>
        <a:bodyPr/>
        <a:lstStyle/>
        <a:p>
          <a:endParaRPr lang="en-US"/>
        </a:p>
      </dgm:t>
    </dgm:pt>
    <dgm:pt modelId="{F7820D31-B9A8-4794-98CA-45BC2F7DA3F8}" type="sibTrans" cxnId="{EF68ED6C-91C7-4263-A825-15516E60BFCF}">
      <dgm:prSet/>
      <dgm:spPr/>
      <dgm:t>
        <a:bodyPr/>
        <a:lstStyle/>
        <a:p>
          <a:endParaRPr lang="en-US"/>
        </a:p>
      </dgm:t>
    </dgm:pt>
    <dgm:pt modelId="{6F62D932-E12D-49EA-9DFF-6C35ADD3CA8E}">
      <dgm:prSet/>
      <dgm:spPr/>
      <dgm:t>
        <a:bodyPr/>
        <a:lstStyle/>
        <a:p>
          <a:r>
            <a:rPr lang="en-US" b="0" i="0" u="none" dirty="0"/>
            <a:t>Relatively inexpensive</a:t>
          </a:r>
        </a:p>
      </dgm:t>
    </dgm:pt>
    <dgm:pt modelId="{704A85AF-22C1-4E08-953E-956F428055EF}" type="parTrans" cxnId="{636C3CBB-F93B-44D8-BF1C-963CBF3027E9}">
      <dgm:prSet/>
      <dgm:spPr/>
      <dgm:t>
        <a:bodyPr/>
        <a:lstStyle/>
        <a:p>
          <a:endParaRPr lang="en-US"/>
        </a:p>
      </dgm:t>
    </dgm:pt>
    <dgm:pt modelId="{819407FA-70F0-4FA3-B4E0-337423E499B4}" type="sibTrans" cxnId="{636C3CBB-F93B-44D8-BF1C-963CBF3027E9}">
      <dgm:prSet/>
      <dgm:spPr/>
      <dgm:t>
        <a:bodyPr/>
        <a:lstStyle/>
        <a:p>
          <a:endParaRPr lang="en-US"/>
        </a:p>
      </dgm:t>
    </dgm:pt>
    <dgm:pt modelId="{89F40540-E824-4061-AC05-D5043560D904}">
      <dgm:prSet phldrT="[Text]"/>
      <dgm:spPr/>
      <dgm:t>
        <a:bodyPr/>
        <a:lstStyle/>
        <a:p>
          <a:r>
            <a:rPr lang="en-US" dirty="0"/>
            <a:t>FK, PK, Indexes, etc.</a:t>
          </a:r>
        </a:p>
      </dgm:t>
    </dgm:pt>
    <dgm:pt modelId="{CF1A0777-02FD-4255-946D-DD7FB0760796}" type="parTrans" cxnId="{DBF402FB-2BA4-4407-AD38-3FDF330DC18D}">
      <dgm:prSet/>
      <dgm:spPr/>
      <dgm:t>
        <a:bodyPr/>
        <a:lstStyle/>
        <a:p>
          <a:endParaRPr lang="en-US"/>
        </a:p>
      </dgm:t>
    </dgm:pt>
    <dgm:pt modelId="{10CE9277-5938-4A4A-9451-2B4F468472E1}" type="sibTrans" cxnId="{DBF402FB-2BA4-4407-AD38-3FDF330DC18D}">
      <dgm:prSet/>
      <dgm:spPr/>
      <dgm:t>
        <a:bodyPr/>
        <a:lstStyle/>
        <a:p>
          <a:endParaRPr lang="en-US"/>
        </a:p>
      </dgm:t>
    </dgm:pt>
    <dgm:pt modelId="{AA7CC4DC-2DE4-43B1-A82A-954505CE3CD7}">
      <dgm:prSet phldrT="[Text]"/>
      <dgm:spPr/>
      <dgm:t>
        <a:bodyPr/>
        <a:lstStyle/>
        <a:p>
          <a:r>
            <a:rPr lang="en-US" dirty="0"/>
            <a:t>Open Source</a:t>
          </a:r>
        </a:p>
      </dgm:t>
    </dgm:pt>
    <dgm:pt modelId="{513689D8-B00A-4993-BDC4-47B4C93F6760}" type="parTrans" cxnId="{7C806AD2-DF1E-4531-B9A2-5AA9B342BAF2}">
      <dgm:prSet/>
      <dgm:spPr/>
      <dgm:t>
        <a:bodyPr/>
        <a:lstStyle/>
        <a:p>
          <a:endParaRPr lang="en-US"/>
        </a:p>
      </dgm:t>
    </dgm:pt>
    <dgm:pt modelId="{EEFA58C5-A0DD-4FD4-A17E-FF089CDF230D}" type="sibTrans" cxnId="{7C806AD2-DF1E-4531-B9A2-5AA9B342BAF2}">
      <dgm:prSet/>
      <dgm:spPr/>
      <dgm:t>
        <a:bodyPr/>
        <a:lstStyle/>
        <a:p>
          <a:endParaRPr lang="en-US"/>
        </a:p>
      </dgm:t>
    </dgm:pt>
    <dgm:pt modelId="{96F0FC25-6F1D-48D1-A047-D1FFBEE82119}">
      <dgm:prSet phldrT="[Text]"/>
      <dgm:spPr/>
      <dgm:t>
        <a:bodyPr/>
        <a:lstStyle/>
        <a:p>
          <a:r>
            <a:rPr lang="en-US" dirty="0" err="1"/>
            <a:t>DocumentDB</a:t>
          </a:r>
          <a:endParaRPr lang="en-US" dirty="0"/>
        </a:p>
      </dgm:t>
    </dgm:pt>
    <dgm:pt modelId="{854CD1AF-2FD3-427E-B60F-A80084907976}" type="parTrans" cxnId="{34B96B5E-ED52-4FEE-91ED-8E5D27C0D7E9}">
      <dgm:prSet/>
      <dgm:spPr/>
      <dgm:t>
        <a:bodyPr/>
        <a:lstStyle/>
        <a:p>
          <a:endParaRPr lang="en-US"/>
        </a:p>
      </dgm:t>
    </dgm:pt>
    <dgm:pt modelId="{5D434466-F1C3-4384-BE5B-3558E413E42E}" type="sibTrans" cxnId="{34B96B5E-ED52-4FEE-91ED-8E5D27C0D7E9}">
      <dgm:prSet/>
      <dgm:spPr/>
      <dgm:t>
        <a:bodyPr/>
        <a:lstStyle/>
        <a:p>
          <a:endParaRPr lang="en-US"/>
        </a:p>
      </dgm:t>
    </dgm:pt>
    <dgm:pt modelId="{1121100A-715C-4935-AD10-1739A7559740}">
      <dgm:prSet phldrT="[Text]"/>
      <dgm:spPr/>
      <dgm:t>
        <a:bodyPr/>
        <a:lstStyle/>
        <a:p>
          <a:r>
            <a:rPr lang="en-US" dirty="0"/>
            <a:t>NoSQL</a:t>
          </a:r>
        </a:p>
      </dgm:t>
    </dgm:pt>
    <dgm:pt modelId="{41700AA5-5E19-4F7C-99B1-28BFD6177936}" type="parTrans" cxnId="{055CAB1B-3ECC-4DA4-9D4D-FCF769C7CB10}">
      <dgm:prSet/>
      <dgm:spPr/>
      <dgm:t>
        <a:bodyPr/>
        <a:lstStyle/>
        <a:p>
          <a:endParaRPr lang="en-US"/>
        </a:p>
      </dgm:t>
    </dgm:pt>
    <dgm:pt modelId="{F46241F3-C98A-4076-8028-90B7C7A28456}" type="sibTrans" cxnId="{055CAB1B-3ECC-4DA4-9D4D-FCF769C7CB10}">
      <dgm:prSet/>
      <dgm:spPr/>
      <dgm:t>
        <a:bodyPr/>
        <a:lstStyle/>
        <a:p>
          <a:endParaRPr lang="en-US"/>
        </a:p>
      </dgm:t>
    </dgm:pt>
    <dgm:pt modelId="{AC6577F7-043D-4F0F-B3C5-5405C56EB81B}">
      <dgm:prSet phldrT="[Text]"/>
      <dgm:spPr/>
      <dgm:t>
        <a:bodyPr/>
        <a:lstStyle/>
        <a:p>
          <a:r>
            <a:rPr lang="en-US" dirty="0"/>
            <a:t>JSON / JavaScript</a:t>
          </a:r>
        </a:p>
      </dgm:t>
    </dgm:pt>
    <dgm:pt modelId="{DE08EAF0-B6E4-46C3-8D0B-30E50894A90D}" type="parTrans" cxnId="{1D955A39-4362-4072-8401-6ADAF89A32EA}">
      <dgm:prSet/>
      <dgm:spPr/>
      <dgm:t>
        <a:bodyPr/>
        <a:lstStyle/>
        <a:p>
          <a:endParaRPr lang="en-US"/>
        </a:p>
      </dgm:t>
    </dgm:pt>
    <dgm:pt modelId="{C4C113D1-3259-4680-9199-6050390000E7}" type="sibTrans" cxnId="{1D955A39-4362-4072-8401-6ADAF89A32EA}">
      <dgm:prSet/>
      <dgm:spPr/>
      <dgm:t>
        <a:bodyPr/>
        <a:lstStyle/>
        <a:p>
          <a:endParaRPr lang="en-US"/>
        </a:p>
      </dgm:t>
    </dgm:pt>
    <dgm:pt modelId="{2EE32060-9D62-42BB-8419-E83EA991E6A8}">
      <dgm:prSet phldrT="[Text]"/>
      <dgm:spPr/>
      <dgm:t>
        <a:bodyPr/>
        <a:lstStyle/>
        <a:p>
          <a:r>
            <a:rPr lang="en-US" dirty="0"/>
            <a:t>Blob Storage</a:t>
          </a:r>
        </a:p>
      </dgm:t>
    </dgm:pt>
    <dgm:pt modelId="{308FE674-4708-4CED-B242-050A31ACF066}" type="parTrans" cxnId="{511F0729-1792-437A-BEBA-B7FBAD214E08}">
      <dgm:prSet/>
      <dgm:spPr/>
      <dgm:t>
        <a:bodyPr/>
        <a:lstStyle/>
        <a:p>
          <a:endParaRPr lang="en-US"/>
        </a:p>
      </dgm:t>
    </dgm:pt>
    <dgm:pt modelId="{73F43F71-9C87-46C1-A6EE-8F263F512AA6}" type="sibTrans" cxnId="{511F0729-1792-437A-BEBA-B7FBAD214E08}">
      <dgm:prSet/>
      <dgm:spPr/>
      <dgm:t>
        <a:bodyPr/>
        <a:lstStyle/>
        <a:p>
          <a:endParaRPr lang="en-US"/>
        </a:p>
      </dgm:t>
    </dgm:pt>
    <dgm:pt modelId="{913D0D8B-8ED0-444B-BDBD-13CCDB66F71A}">
      <dgm:prSet phldrT="[Text]"/>
      <dgm:spPr/>
      <dgm:t>
        <a:bodyPr/>
        <a:lstStyle/>
        <a:p>
          <a:r>
            <a:rPr lang="en-US" dirty="0"/>
            <a:t>Unstructured data</a:t>
          </a:r>
        </a:p>
      </dgm:t>
    </dgm:pt>
    <dgm:pt modelId="{C0FDCF71-7B41-4CF5-8AF9-8921D4EF476E}" type="parTrans" cxnId="{589342B7-8FF5-472D-BC25-F84DCFA92BC4}">
      <dgm:prSet/>
      <dgm:spPr/>
      <dgm:t>
        <a:bodyPr/>
        <a:lstStyle/>
        <a:p>
          <a:endParaRPr lang="en-US"/>
        </a:p>
      </dgm:t>
    </dgm:pt>
    <dgm:pt modelId="{C87182F3-9F2E-452D-B25D-F0078D7AC245}" type="sibTrans" cxnId="{589342B7-8FF5-472D-BC25-F84DCFA92BC4}">
      <dgm:prSet/>
      <dgm:spPr/>
      <dgm:t>
        <a:bodyPr/>
        <a:lstStyle/>
        <a:p>
          <a:endParaRPr lang="en-US"/>
        </a:p>
      </dgm:t>
    </dgm:pt>
    <dgm:pt modelId="{D51CB002-75E5-4920-B8D4-3C5A8D6749F6}">
      <dgm:prSet phldrT="[Text]"/>
      <dgm:spPr/>
      <dgm:t>
        <a:bodyPr/>
        <a:lstStyle/>
        <a:p>
          <a:r>
            <a:rPr lang="en-US" dirty="0"/>
            <a:t>Disks, Images, Logs</a:t>
          </a:r>
        </a:p>
      </dgm:t>
    </dgm:pt>
    <dgm:pt modelId="{99A45BB7-50D4-4D44-8245-D66F16284E1F}" type="parTrans" cxnId="{FE3AD970-0C55-4D97-98EE-80494E6B8CBA}">
      <dgm:prSet/>
      <dgm:spPr/>
      <dgm:t>
        <a:bodyPr/>
        <a:lstStyle/>
        <a:p>
          <a:endParaRPr lang="en-US"/>
        </a:p>
      </dgm:t>
    </dgm:pt>
    <dgm:pt modelId="{FB94625F-8138-4746-B669-70169C347654}" type="sibTrans" cxnId="{FE3AD970-0C55-4D97-98EE-80494E6B8CBA}">
      <dgm:prSet/>
      <dgm:spPr/>
      <dgm:t>
        <a:bodyPr/>
        <a:lstStyle/>
        <a:p>
          <a:endParaRPr lang="en-US"/>
        </a:p>
      </dgm:t>
    </dgm:pt>
    <dgm:pt modelId="{D37C5185-E7EB-4F79-9218-C8487A3D1948}">
      <dgm:prSet phldrT="[Text]"/>
      <dgm:spPr/>
      <dgm:t>
        <a:bodyPr/>
        <a:lstStyle/>
        <a:p>
          <a:r>
            <a:rPr lang="en-US" dirty="0"/>
            <a:t>MongoDB</a:t>
          </a:r>
        </a:p>
      </dgm:t>
    </dgm:pt>
    <dgm:pt modelId="{AEA390F8-1E19-48D8-937D-B1C691A5544F}" type="parTrans" cxnId="{AB25FB5E-D117-460C-AF3A-25820072825E}">
      <dgm:prSet/>
      <dgm:spPr/>
      <dgm:t>
        <a:bodyPr/>
        <a:lstStyle/>
        <a:p>
          <a:endParaRPr lang="en-US"/>
        </a:p>
      </dgm:t>
    </dgm:pt>
    <dgm:pt modelId="{C75D6FC4-880C-4332-A62C-DC4E424A32F6}" type="sibTrans" cxnId="{AB25FB5E-D117-460C-AF3A-25820072825E}">
      <dgm:prSet/>
      <dgm:spPr/>
      <dgm:t>
        <a:bodyPr/>
        <a:lstStyle/>
        <a:p>
          <a:endParaRPr lang="en-US"/>
        </a:p>
      </dgm:t>
    </dgm:pt>
    <dgm:pt modelId="{1F520CAB-7760-47CE-87E0-2060569C57CA}">
      <dgm:prSet phldrT="[Text]"/>
      <dgm:spPr/>
      <dgm:t>
        <a:bodyPr/>
        <a:lstStyle/>
        <a:p>
          <a:r>
            <a:rPr lang="en-US" dirty="0"/>
            <a:t>NoSQL</a:t>
          </a:r>
        </a:p>
      </dgm:t>
    </dgm:pt>
    <dgm:pt modelId="{57CEAF25-7BBB-45FE-9AA0-8B6B0370070B}" type="parTrans" cxnId="{32D41C2A-8ACE-486B-B216-C8B79C2FC205}">
      <dgm:prSet/>
      <dgm:spPr/>
      <dgm:t>
        <a:bodyPr/>
        <a:lstStyle/>
        <a:p>
          <a:endParaRPr lang="en-US"/>
        </a:p>
      </dgm:t>
    </dgm:pt>
    <dgm:pt modelId="{6B40DDFE-70DC-40A4-8DFC-3538C28C989A}" type="sibTrans" cxnId="{32D41C2A-8ACE-486B-B216-C8B79C2FC205}">
      <dgm:prSet/>
      <dgm:spPr/>
      <dgm:t>
        <a:bodyPr/>
        <a:lstStyle/>
        <a:p>
          <a:endParaRPr lang="en-US"/>
        </a:p>
      </dgm:t>
    </dgm:pt>
    <dgm:pt modelId="{0020E191-3359-4F37-94B0-68547446257E}">
      <dgm:prSet phldrT="[Text]"/>
      <dgm:spPr/>
      <dgm:t>
        <a:bodyPr/>
        <a:lstStyle/>
        <a:p>
          <a:r>
            <a:rPr lang="en-US" dirty="0"/>
            <a:t>JSON-like</a:t>
          </a:r>
        </a:p>
      </dgm:t>
    </dgm:pt>
    <dgm:pt modelId="{56C60299-7265-4407-82FC-FB05428CC0FC}" type="parTrans" cxnId="{28A1FA14-DA91-4845-B637-784B081A9095}">
      <dgm:prSet/>
      <dgm:spPr/>
      <dgm:t>
        <a:bodyPr/>
        <a:lstStyle/>
        <a:p>
          <a:endParaRPr lang="en-US"/>
        </a:p>
      </dgm:t>
    </dgm:pt>
    <dgm:pt modelId="{9EA7158D-6EB9-4DD4-B13E-FDBC40070E0C}" type="sibTrans" cxnId="{28A1FA14-DA91-4845-B637-784B081A9095}">
      <dgm:prSet/>
      <dgm:spPr/>
      <dgm:t>
        <a:bodyPr/>
        <a:lstStyle/>
        <a:p>
          <a:endParaRPr lang="en-US"/>
        </a:p>
      </dgm:t>
    </dgm:pt>
    <dgm:pt modelId="{36873916-85FA-463F-B8F5-E56E4ACEE169}">
      <dgm:prSet phldrT="[Text]"/>
      <dgm:spPr/>
      <dgm:t>
        <a:bodyPr/>
        <a:lstStyle/>
        <a:p>
          <a:r>
            <a:rPr lang="en-US" dirty="0"/>
            <a:t>Dynamic schemas</a:t>
          </a:r>
        </a:p>
      </dgm:t>
    </dgm:pt>
    <dgm:pt modelId="{F72A6CE0-2203-4F65-8824-19F2BECC0A0F}" type="parTrans" cxnId="{70D26EA7-7927-45AE-AB5E-4125CC32FFFA}">
      <dgm:prSet/>
      <dgm:spPr/>
      <dgm:t>
        <a:bodyPr/>
        <a:lstStyle/>
        <a:p>
          <a:endParaRPr lang="en-US"/>
        </a:p>
      </dgm:t>
    </dgm:pt>
    <dgm:pt modelId="{7F51EE49-A0DA-40C1-9C7D-2AF30DA94F5D}" type="sibTrans" cxnId="{70D26EA7-7927-45AE-AB5E-4125CC32FFFA}">
      <dgm:prSet/>
      <dgm:spPr/>
      <dgm:t>
        <a:bodyPr/>
        <a:lstStyle/>
        <a:p>
          <a:endParaRPr lang="en-US"/>
        </a:p>
      </dgm:t>
    </dgm:pt>
    <dgm:pt modelId="{683F3278-B268-4C39-97AD-5573AC36F1C4}">
      <dgm:prSet phldrT="[Text]"/>
      <dgm:spPr/>
      <dgm:t>
        <a:bodyPr/>
        <a:lstStyle/>
        <a:p>
          <a:r>
            <a:rPr lang="en-US" dirty="0"/>
            <a:t>High performance</a:t>
          </a:r>
        </a:p>
      </dgm:t>
    </dgm:pt>
    <dgm:pt modelId="{F3898203-7AE5-4CD2-8EA3-CD892CBD9037}" type="parTrans" cxnId="{B1AA66C0-330D-45C0-ADB1-984BBCB6D506}">
      <dgm:prSet/>
      <dgm:spPr/>
      <dgm:t>
        <a:bodyPr/>
        <a:lstStyle/>
        <a:p>
          <a:endParaRPr lang="en-US"/>
        </a:p>
      </dgm:t>
    </dgm:pt>
    <dgm:pt modelId="{432C6902-F969-4D69-858A-97B30F5F8FFF}" type="sibTrans" cxnId="{B1AA66C0-330D-45C0-ADB1-984BBCB6D506}">
      <dgm:prSet/>
      <dgm:spPr/>
      <dgm:t>
        <a:bodyPr/>
        <a:lstStyle/>
        <a:p>
          <a:endParaRPr lang="en-US"/>
        </a:p>
      </dgm:t>
    </dgm:pt>
    <dgm:pt modelId="{891120E5-723C-4BD1-B7E6-D2F92C4D1EDF}" type="pres">
      <dgm:prSet presAssocID="{AF4E756A-618D-40B7-B996-87EA1C49D8F5}" presName="Name0" presStyleCnt="0">
        <dgm:presLayoutVars>
          <dgm:dir/>
          <dgm:animLvl val="lvl"/>
          <dgm:resizeHandles val="exact"/>
        </dgm:presLayoutVars>
      </dgm:prSet>
      <dgm:spPr/>
    </dgm:pt>
    <dgm:pt modelId="{9BB2606E-1864-43E5-89DD-47A93C184620}" type="pres">
      <dgm:prSet presAssocID="{1AE84235-1DDD-4707-8F30-5B0D0229769F}" presName="composite" presStyleCnt="0"/>
      <dgm:spPr/>
    </dgm:pt>
    <dgm:pt modelId="{221C2AAC-CDFE-46EE-B54C-64F104D92DB1}" type="pres">
      <dgm:prSet presAssocID="{1AE84235-1DDD-4707-8F30-5B0D0229769F}" presName="parTx" presStyleLbl="alignNode1" presStyleIdx="0" presStyleCnt="6">
        <dgm:presLayoutVars>
          <dgm:chMax val="0"/>
          <dgm:chPref val="0"/>
          <dgm:bulletEnabled val="1"/>
        </dgm:presLayoutVars>
      </dgm:prSet>
      <dgm:spPr/>
    </dgm:pt>
    <dgm:pt modelId="{040FE5E8-21BE-4132-885B-204B33C36B74}" type="pres">
      <dgm:prSet presAssocID="{1AE84235-1DDD-4707-8F30-5B0D0229769F}" presName="desTx" presStyleLbl="alignAccFollowNode1" presStyleIdx="0" presStyleCnt="6">
        <dgm:presLayoutVars>
          <dgm:bulletEnabled val="1"/>
        </dgm:presLayoutVars>
      </dgm:prSet>
      <dgm:spPr/>
    </dgm:pt>
    <dgm:pt modelId="{A5023B2F-3470-406E-97BC-7BA0545C8A34}" type="pres">
      <dgm:prSet presAssocID="{9E6BE291-87BC-47E6-BCD6-0A6E1D40FAF5}" presName="space" presStyleCnt="0"/>
      <dgm:spPr/>
    </dgm:pt>
    <dgm:pt modelId="{FF5129BB-A861-4DDA-940A-B96F3EBCC9E1}" type="pres">
      <dgm:prSet presAssocID="{44E90BBE-937F-4ECF-A6F1-036F760345B3}" presName="composite" presStyleCnt="0"/>
      <dgm:spPr/>
    </dgm:pt>
    <dgm:pt modelId="{3C5F2CFC-2598-409B-BBC0-B40F43A33F2F}" type="pres">
      <dgm:prSet presAssocID="{44E90BBE-937F-4ECF-A6F1-036F760345B3}" presName="parTx" presStyleLbl="alignNode1" presStyleIdx="1" presStyleCnt="6">
        <dgm:presLayoutVars>
          <dgm:chMax val="0"/>
          <dgm:chPref val="0"/>
          <dgm:bulletEnabled val="1"/>
        </dgm:presLayoutVars>
      </dgm:prSet>
      <dgm:spPr/>
    </dgm:pt>
    <dgm:pt modelId="{F18BF194-6534-4BE5-ABB4-6450190E3463}" type="pres">
      <dgm:prSet presAssocID="{44E90BBE-937F-4ECF-A6F1-036F760345B3}" presName="desTx" presStyleLbl="alignAccFollowNode1" presStyleIdx="1" presStyleCnt="6">
        <dgm:presLayoutVars>
          <dgm:bulletEnabled val="1"/>
        </dgm:presLayoutVars>
      </dgm:prSet>
      <dgm:spPr/>
    </dgm:pt>
    <dgm:pt modelId="{D9671285-88DA-4B12-A436-2FCB123A5164}" type="pres">
      <dgm:prSet presAssocID="{32BCD020-BB2A-48BD-8FBA-C7A6327A719C}" presName="space" presStyleCnt="0"/>
      <dgm:spPr/>
    </dgm:pt>
    <dgm:pt modelId="{20E8C062-D8A4-4F34-8CF3-60FF1A3DF580}" type="pres">
      <dgm:prSet presAssocID="{88E664FE-F365-45EC-9B78-D3222FBDE3C9}" presName="composite" presStyleCnt="0"/>
      <dgm:spPr/>
    </dgm:pt>
    <dgm:pt modelId="{0AA03E2A-E59A-45BC-B1FB-55B02D07A4BB}" type="pres">
      <dgm:prSet presAssocID="{88E664FE-F365-45EC-9B78-D3222FBDE3C9}" presName="parTx" presStyleLbl="alignNode1" presStyleIdx="2" presStyleCnt="6">
        <dgm:presLayoutVars>
          <dgm:chMax val="0"/>
          <dgm:chPref val="0"/>
          <dgm:bulletEnabled val="1"/>
        </dgm:presLayoutVars>
      </dgm:prSet>
      <dgm:spPr/>
    </dgm:pt>
    <dgm:pt modelId="{3C809040-FB23-4F5D-9DEB-9CDBAA2399E1}" type="pres">
      <dgm:prSet presAssocID="{88E664FE-F365-45EC-9B78-D3222FBDE3C9}" presName="desTx" presStyleLbl="alignAccFollowNode1" presStyleIdx="2" presStyleCnt="6">
        <dgm:presLayoutVars>
          <dgm:bulletEnabled val="1"/>
        </dgm:presLayoutVars>
      </dgm:prSet>
      <dgm:spPr/>
    </dgm:pt>
    <dgm:pt modelId="{4EC59CE8-6977-4F49-A307-CA024F11BAB9}" type="pres">
      <dgm:prSet presAssocID="{34E3AFED-8208-4B51-9EED-A509D0986DA1}" presName="space" presStyleCnt="0"/>
      <dgm:spPr/>
    </dgm:pt>
    <dgm:pt modelId="{BE681969-A190-4B8F-82E7-6F5588236343}" type="pres">
      <dgm:prSet presAssocID="{96F0FC25-6F1D-48D1-A047-D1FFBEE82119}" presName="composite" presStyleCnt="0"/>
      <dgm:spPr/>
    </dgm:pt>
    <dgm:pt modelId="{36B5B754-AB77-403C-8B28-BDE7593E3AD4}" type="pres">
      <dgm:prSet presAssocID="{96F0FC25-6F1D-48D1-A047-D1FFBEE82119}" presName="parTx" presStyleLbl="alignNode1" presStyleIdx="3" presStyleCnt="6">
        <dgm:presLayoutVars>
          <dgm:chMax val="0"/>
          <dgm:chPref val="0"/>
          <dgm:bulletEnabled val="1"/>
        </dgm:presLayoutVars>
      </dgm:prSet>
      <dgm:spPr/>
    </dgm:pt>
    <dgm:pt modelId="{541AB7EA-231A-4099-9B5A-0D89EE483946}" type="pres">
      <dgm:prSet presAssocID="{96F0FC25-6F1D-48D1-A047-D1FFBEE82119}" presName="desTx" presStyleLbl="alignAccFollowNode1" presStyleIdx="3" presStyleCnt="6">
        <dgm:presLayoutVars>
          <dgm:bulletEnabled val="1"/>
        </dgm:presLayoutVars>
      </dgm:prSet>
      <dgm:spPr/>
    </dgm:pt>
    <dgm:pt modelId="{0C03D790-85E1-4F37-B24B-F999CB475BE7}" type="pres">
      <dgm:prSet presAssocID="{5D434466-F1C3-4384-BE5B-3558E413E42E}" presName="space" presStyleCnt="0"/>
      <dgm:spPr/>
    </dgm:pt>
    <dgm:pt modelId="{7C2ED1A0-CCAF-4ED6-93FB-77DCBD5D1ED6}" type="pres">
      <dgm:prSet presAssocID="{2EE32060-9D62-42BB-8419-E83EA991E6A8}" presName="composite" presStyleCnt="0"/>
      <dgm:spPr/>
    </dgm:pt>
    <dgm:pt modelId="{E361646F-97DD-4112-B45C-11DFD40D96CE}" type="pres">
      <dgm:prSet presAssocID="{2EE32060-9D62-42BB-8419-E83EA991E6A8}" presName="parTx" presStyleLbl="alignNode1" presStyleIdx="4" presStyleCnt="6">
        <dgm:presLayoutVars>
          <dgm:chMax val="0"/>
          <dgm:chPref val="0"/>
          <dgm:bulletEnabled val="1"/>
        </dgm:presLayoutVars>
      </dgm:prSet>
      <dgm:spPr/>
    </dgm:pt>
    <dgm:pt modelId="{F60F7332-0CB1-4C0C-8709-E706EBB58A32}" type="pres">
      <dgm:prSet presAssocID="{2EE32060-9D62-42BB-8419-E83EA991E6A8}" presName="desTx" presStyleLbl="alignAccFollowNode1" presStyleIdx="4" presStyleCnt="6">
        <dgm:presLayoutVars>
          <dgm:bulletEnabled val="1"/>
        </dgm:presLayoutVars>
      </dgm:prSet>
      <dgm:spPr/>
    </dgm:pt>
    <dgm:pt modelId="{28A9453B-2C4D-4B88-A7A3-044C51724DAB}" type="pres">
      <dgm:prSet presAssocID="{73F43F71-9C87-46C1-A6EE-8F263F512AA6}" presName="space" presStyleCnt="0"/>
      <dgm:spPr/>
    </dgm:pt>
    <dgm:pt modelId="{B7F0DA73-96C1-4BCF-AF30-675815189C25}" type="pres">
      <dgm:prSet presAssocID="{D37C5185-E7EB-4F79-9218-C8487A3D1948}" presName="composite" presStyleCnt="0"/>
      <dgm:spPr/>
    </dgm:pt>
    <dgm:pt modelId="{5D0F60EE-32CC-416A-B28B-5D9FF6D7D3CC}" type="pres">
      <dgm:prSet presAssocID="{D37C5185-E7EB-4F79-9218-C8487A3D1948}" presName="parTx" presStyleLbl="alignNode1" presStyleIdx="5" presStyleCnt="6">
        <dgm:presLayoutVars>
          <dgm:chMax val="0"/>
          <dgm:chPref val="0"/>
          <dgm:bulletEnabled val="1"/>
        </dgm:presLayoutVars>
      </dgm:prSet>
      <dgm:spPr/>
    </dgm:pt>
    <dgm:pt modelId="{96D1C69E-300F-4623-9E44-C70B157F197B}" type="pres">
      <dgm:prSet presAssocID="{D37C5185-E7EB-4F79-9218-C8487A3D1948}" presName="desTx" presStyleLbl="alignAccFollowNode1" presStyleIdx="5" presStyleCnt="6">
        <dgm:presLayoutVars>
          <dgm:bulletEnabled val="1"/>
        </dgm:presLayoutVars>
      </dgm:prSet>
      <dgm:spPr/>
    </dgm:pt>
  </dgm:ptLst>
  <dgm:cxnLst>
    <dgm:cxn modelId="{E720A403-4C08-40C4-8FE4-667CF89A5401}" type="presOf" srcId="{2F941433-3B43-4C2C-AF1B-1C74BC6055E3}" destId="{040FE5E8-21BE-4132-885B-204B33C36B74}" srcOrd="0" destOrd="1" presId="urn:microsoft.com/office/officeart/2005/8/layout/hList1"/>
    <dgm:cxn modelId="{465D3104-35E8-4979-A760-83B2885A5924}" type="presOf" srcId="{1121100A-715C-4935-AD10-1739A7559740}" destId="{541AB7EA-231A-4099-9B5A-0D89EE483946}" srcOrd="0" destOrd="0" presId="urn:microsoft.com/office/officeart/2005/8/layout/hList1"/>
    <dgm:cxn modelId="{4EFD8F08-0772-47A3-ADFD-E3185FC52F08}" srcId="{AF4E756A-618D-40B7-B996-87EA1C49D8F5}" destId="{1AE84235-1DDD-4707-8F30-5B0D0229769F}" srcOrd="0" destOrd="0" parTransId="{D12E66DE-6C44-4075-BD3A-B024AE2B6233}" sibTransId="{9E6BE291-87BC-47E6-BCD6-0A6E1D40FAF5}"/>
    <dgm:cxn modelId="{28A1FA14-DA91-4845-B637-784B081A9095}" srcId="{D37C5185-E7EB-4F79-9218-C8487A3D1948}" destId="{0020E191-3359-4F37-94B0-68547446257E}" srcOrd="1" destOrd="0" parTransId="{56C60299-7265-4407-82FC-FB05428CC0FC}" sibTransId="{9EA7158D-6EB9-4DD4-B13E-FDBC40070E0C}"/>
    <dgm:cxn modelId="{E2380A17-F259-4082-81F9-F2CCE2E50085}" srcId="{1AE84235-1DDD-4707-8F30-5B0D0229769F}" destId="{D0916DF2-FF70-4B3F-819E-08FD22BF623B}" srcOrd="2" destOrd="0" parTransId="{B53CF46F-B9D3-423C-A797-0603B97D5516}" sibTransId="{C99BC1D0-367A-4CC2-A594-268E5E164D26}"/>
    <dgm:cxn modelId="{055CAB1B-3ECC-4DA4-9D4D-FCF769C7CB10}" srcId="{96F0FC25-6F1D-48D1-A047-D1FFBEE82119}" destId="{1121100A-715C-4935-AD10-1739A7559740}" srcOrd="0" destOrd="0" parTransId="{41700AA5-5E19-4F7C-99B1-28BFD6177936}" sibTransId="{F46241F3-C98A-4076-8028-90B7C7A28456}"/>
    <dgm:cxn modelId="{4BAFED1E-FF4A-4ED4-B6C7-A9CF81A8A26E}" srcId="{44E90BBE-937F-4ECF-A6F1-036F760345B3}" destId="{8A6AEFEB-1583-4008-9D55-65D7E5509DF0}" srcOrd="0" destOrd="0" parTransId="{128780D6-8F44-4E94-AAF5-5A19C6DF2167}" sibTransId="{61AF008F-9840-47FD-91CF-9A6907E82C64}"/>
    <dgm:cxn modelId="{3BAE8322-CD6B-4BBF-9AAB-160E6F216812}" type="presOf" srcId="{0020E191-3359-4F37-94B0-68547446257E}" destId="{96D1C69E-300F-4623-9E44-C70B157F197B}" srcOrd="0" destOrd="1" presId="urn:microsoft.com/office/officeart/2005/8/layout/hList1"/>
    <dgm:cxn modelId="{511F0729-1792-437A-BEBA-B7FBAD214E08}" srcId="{AF4E756A-618D-40B7-B996-87EA1C49D8F5}" destId="{2EE32060-9D62-42BB-8419-E83EA991E6A8}" srcOrd="4" destOrd="0" parTransId="{308FE674-4708-4CED-B242-050A31ACF066}" sibTransId="{73F43F71-9C87-46C1-A6EE-8F263F512AA6}"/>
    <dgm:cxn modelId="{32D41C2A-8ACE-486B-B216-C8B79C2FC205}" srcId="{D37C5185-E7EB-4F79-9218-C8487A3D1948}" destId="{1F520CAB-7760-47CE-87E0-2060569C57CA}" srcOrd="0" destOrd="0" parTransId="{57CEAF25-7BBB-45FE-9AA0-8B6B0370070B}" sibTransId="{6B40DDFE-70DC-40A4-8DFC-3538C28C989A}"/>
    <dgm:cxn modelId="{90082B39-9602-4B0C-93F3-FCE3BD366A9F}" type="presOf" srcId="{6F62D932-E12D-49EA-9DFF-6C35ADD3CA8E}" destId="{040FE5E8-21BE-4132-885B-204B33C36B74}" srcOrd="0" destOrd="4" presId="urn:microsoft.com/office/officeart/2005/8/layout/hList1"/>
    <dgm:cxn modelId="{1D955A39-4362-4072-8401-6ADAF89A32EA}" srcId="{96F0FC25-6F1D-48D1-A047-D1FFBEE82119}" destId="{AC6577F7-043D-4F0F-B3C5-5405C56EB81B}" srcOrd="1" destOrd="0" parTransId="{DE08EAF0-B6E4-46C3-8D0B-30E50894A90D}" sibTransId="{C4C113D1-3259-4680-9199-6050390000E7}"/>
    <dgm:cxn modelId="{AA2C363D-3E10-4204-AF66-D58481F76FA4}" type="presOf" srcId="{2E10A201-05F5-4788-8FD3-A0E5B2CA4735}" destId="{F18BF194-6534-4BE5-ABB4-6450190E3463}" srcOrd="0" destOrd="1" presId="urn:microsoft.com/office/officeart/2005/8/layout/hList1"/>
    <dgm:cxn modelId="{48094C3D-54BD-430F-9F68-B0A4AD35D73E}" type="presOf" srcId="{2EE32060-9D62-42BB-8419-E83EA991E6A8}" destId="{E361646F-97DD-4112-B45C-11DFD40D96CE}" srcOrd="0" destOrd="0" presId="urn:microsoft.com/office/officeart/2005/8/layout/hList1"/>
    <dgm:cxn modelId="{3903F93E-79D3-47B1-BFA9-CF14A641BA2E}" type="presOf" srcId="{1AE84235-1DDD-4707-8F30-5B0D0229769F}" destId="{221C2AAC-CDFE-46EE-B54C-64F104D92DB1}" srcOrd="0" destOrd="0" presId="urn:microsoft.com/office/officeart/2005/8/layout/hList1"/>
    <dgm:cxn modelId="{34B96B5E-ED52-4FEE-91ED-8E5D27C0D7E9}" srcId="{AF4E756A-618D-40B7-B996-87EA1C49D8F5}" destId="{96F0FC25-6F1D-48D1-A047-D1FFBEE82119}" srcOrd="3" destOrd="0" parTransId="{854CD1AF-2FD3-427E-B60F-A80084907976}" sibTransId="{5D434466-F1C3-4384-BE5B-3558E413E42E}"/>
    <dgm:cxn modelId="{AB25FB5E-D117-460C-AF3A-25820072825E}" srcId="{AF4E756A-618D-40B7-B996-87EA1C49D8F5}" destId="{D37C5185-E7EB-4F79-9218-C8487A3D1948}" srcOrd="5" destOrd="0" parTransId="{AEA390F8-1E19-48D8-937D-B1C691A5544F}" sibTransId="{C75D6FC4-880C-4332-A62C-DC4E424A32F6}"/>
    <dgm:cxn modelId="{D533455F-0775-4161-AEBF-531E9AB107E0}" type="presOf" srcId="{AC6577F7-043D-4F0F-B3C5-5405C56EB81B}" destId="{541AB7EA-231A-4099-9B5A-0D89EE483946}" srcOrd="0" destOrd="1" presId="urn:microsoft.com/office/officeart/2005/8/layout/hList1"/>
    <dgm:cxn modelId="{78A6B241-00C7-49B1-BD50-F2FF0D3AE4C5}" type="presOf" srcId="{D37C5185-E7EB-4F79-9218-C8487A3D1948}" destId="{5D0F60EE-32CC-416A-B28B-5D9FF6D7D3CC}" srcOrd="0" destOrd="0" presId="urn:microsoft.com/office/officeart/2005/8/layout/hList1"/>
    <dgm:cxn modelId="{2273514B-86A7-48AE-AA6E-34C005C79A2D}" type="presOf" srcId="{D51CB002-75E5-4920-B8D4-3C5A8D6749F6}" destId="{F60F7332-0CB1-4C0C-8709-E706EBB58A32}" srcOrd="0" destOrd="1" presId="urn:microsoft.com/office/officeart/2005/8/layout/hList1"/>
    <dgm:cxn modelId="{BB0AE66C-A11C-4BBD-A8A0-4E052A5139B3}" srcId="{1AE84235-1DDD-4707-8F30-5B0D0229769F}" destId="{2F941433-3B43-4C2C-AF1B-1C74BC6055E3}" srcOrd="1" destOrd="0" parTransId="{381DDDEA-5F15-474D-836A-90AECA9F8324}" sibTransId="{913114C1-7A93-4F10-A028-DE716D8F0CBA}"/>
    <dgm:cxn modelId="{EF68ED6C-91C7-4263-A825-15516E60BFCF}" srcId="{1AE84235-1DDD-4707-8F30-5B0D0229769F}" destId="{9EC3532B-2A7D-48AA-8FA5-E7129C1CF0E9}" srcOrd="3" destOrd="0" parTransId="{FD1011E9-DC81-41F7-A1B8-9C456955BB11}" sibTransId="{F7820D31-B9A8-4794-98CA-45BC2F7DA3F8}"/>
    <dgm:cxn modelId="{3D45C36E-45C8-4E48-94B3-530135DA5274}" srcId="{88E664FE-F365-45EC-9B78-D3222FBDE3C9}" destId="{6CB388A7-9FB8-47E2-B333-257D4F54E349}" srcOrd="0" destOrd="0" parTransId="{A1F82E0A-9CDE-464F-A841-271AFA215159}" sibTransId="{D6AA1D94-457D-4FF2-B5D0-98E6B0391600}"/>
    <dgm:cxn modelId="{FE3AD970-0C55-4D97-98EE-80494E6B8CBA}" srcId="{2EE32060-9D62-42BB-8419-E83EA991E6A8}" destId="{D51CB002-75E5-4920-B8D4-3C5A8D6749F6}" srcOrd="1" destOrd="0" parTransId="{99A45BB7-50D4-4D44-8245-D66F16284E1F}" sibTransId="{FB94625F-8138-4746-B669-70169C347654}"/>
    <dgm:cxn modelId="{F741D971-3FA0-4A5A-86F2-CD1BF623859C}" type="presOf" srcId="{AA7CC4DC-2DE4-43B1-A82A-954505CE3CD7}" destId="{3C809040-FB23-4F5D-9DEB-9CDBAA2399E1}" srcOrd="0" destOrd="2" presId="urn:microsoft.com/office/officeart/2005/8/layout/hList1"/>
    <dgm:cxn modelId="{EA7F2154-6C4D-479B-BA9B-C86CC10CC884}" type="presOf" srcId="{6CB388A7-9FB8-47E2-B333-257D4F54E349}" destId="{3C809040-FB23-4F5D-9DEB-9CDBAA2399E1}" srcOrd="0" destOrd="0" presId="urn:microsoft.com/office/officeart/2005/8/layout/hList1"/>
    <dgm:cxn modelId="{1DDC9874-9DF2-4306-AC97-2513B268BCDD}" type="presOf" srcId="{88E664FE-F365-45EC-9B78-D3222FBDE3C9}" destId="{0AA03E2A-E59A-45BC-B1FB-55B02D07A4BB}" srcOrd="0" destOrd="0" presId="urn:microsoft.com/office/officeart/2005/8/layout/hList1"/>
    <dgm:cxn modelId="{995B2C56-8D7E-473F-852A-DD747CC2BCBD}" type="presOf" srcId="{9EC3532B-2A7D-48AA-8FA5-E7129C1CF0E9}" destId="{040FE5E8-21BE-4132-885B-204B33C36B74}" srcOrd="0" destOrd="3" presId="urn:microsoft.com/office/officeart/2005/8/layout/hList1"/>
    <dgm:cxn modelId="{4723CA82-3DAA-40DA-B820-BFF3FBB16C67}" srcId="{1AE84235-1DDD-4707-8F30-5B0D0229769F}" destId="{BB30CA4B-1A7C-45CD-9A2E-7F20FEE549B4}" srcOrd="0" destOrd="0" parTransId="{531C0D5C-16DF-4925-BC3A-A5FCD76A26B9}" sibTransId="{069BE7E6-0237-426B-BCBB-86D910171A16}"/>
    <dgm:cxn modelId="{973D718A-5F4B-4BFB-924C-FA1A6AA46A5E}" type="presOf" srcId="{683F3278-B268-4C39-97AD-5573AC36F1C4}" destId="{96D1C69E-300F-4623-9E44-C70B157F197B}" srcOrd="0" destOrd="3" presId="urn:microsoft.com/office/officeart/2005/8/layout/hList1"/>
    <dgm:cxn modelId="{BFCAA98F-CAA6-4AA4-948A-E6CC98DF9253}" type="presOf" srcId="{89F40540-E824-4061-AC05-D5043560D904}" destId="{F18BF194-6534-4BE5-ABB4-6450190E3463}" srcOrd="0" destOrd="2" presId="urn:microsoft.com/office/officeart/2005/8/layout/hList1"/>
    <dgm:cxn modelId="{35E831A3-0CA4-4EB2-9F92-0EF642C27AFB}" srcId="{88E664FE-F365-45EC-9B78-D3222FBDE3C9}" destId="{4E6E95DE-4A00-4B60-8846-BBEEF995C574}" srcOrd="1" destOrd="0" parTransId="{913ECEA5-5F3C-4809-99B0-46B191ACC462}" sibTransId="{15B4B371-76AC-4E6D-8F50-DCA9D174D4F2}"/>
    <dgm:cxn modelId="{426BECA5-468D-41D7-9B4D-B9C09C238F9A}" type="presOf" srcId="{913D0D8B-8ED0-444B-BDBD-13CCDB66F71A}" destId="{F60F7332-0CB1-4C0C-8709-E706EBB58A32}" srcOrd="0" destOrd="0" presId="urn:microsoft.com/office/officeart/2005/8/layout/hList1"/>
    <dgm:cxn modelId="{70D26EA7-7927-45AE-AB5E-4125CC32FFFA}" srcId="{D37C5185-E7EB-4F79-9218-C8487A3D1948}" destId="{36873916-85FA-463F-B8F5-E56E4ACEE169}" srcOrd="2" destOrd="0" parTransId="{F72A6CE0-2203-4F65-8824-19F2BECC0A0F}" sibTransId="{7F51EE49-A0DA-40C1-9C7D-2AF30DA94F5D}"/>
    <dgm:cxn modelId="{9A38B6B6-B98D-49B7-9311-C9D683DB8BA5}" type="presOf" srcId="{4E6E95DE-4A00-4B60-8846-BBEEF995C574}" destId="{3C809040-FB23-4F5D-9DEB-9CDBAA2399E1}" srcOrd="0" destOrd="1" presId="urn:microsoft.com/office/officeart/2005/8/layout/hList1"/>
    <dgm:cxn modelId="{589342B7-8FF5-472D-BC25-F84DCFA92BC4}" srcId="{2EE32060-9D62-42BB-8419-E83EA991E6A8}" destId="{913D0D8B-8ED0-444B-BDBD-13CCDB66F71A}" srcOrd="0" destOrd="0" parTransId="{C0FDCF71-7B41-4CF5-8AF9-8921D4EF476E}" sibTransId="{C87182F3-9F2E-452D-B25D-F0078D7AC245}"/>
    <dgm:cxn modelId="{636C3CBB-F93B-44D8-BF1C-963CBF3027E9}" srcId="{1AE84235-1DDD-4707-8F30-5B0D0229769F}" destId="{6F62D932-E12D-49EA-9DFF-6C35ADD3CA8E}" srcOrd="4" destOrd="0" parTransId="{704A85AF-22C1-4E08-953E-956F428055EF}" sibTransId="{819407FA-70F0-4FA3-B4E0-337423E499B4}"/>
    <dgm:cxn modelId="{C1DC9BBD-BF02-4302-A701-837559ABE740}" type="presOf" srcId="{44E90BBE-937F-4ECF-A6F1-036F760345B3}" destId="{3C5F2CFC-2598-409B-BBC0-B40F43A33F2F}" srcOrd="0" destOrd="0" presId="urn:microsoft.com/office/officeart/2005/8/layout/hList1"/>
    <dgm:cxn modelId="{B1AA66C0-330D-45C0-ADB1-984BBCB6D506}" srcId="{D37C5185-E7EB-4F79-9218-C8487A3D1948}" destId="{683F3278-B268-4C39-97AD-5573AC36F1C4}" srcOrd="3" destOrd="0" parTransId="{F3898203-7AE5-4CD2-8EA3-CD892CBD9037}" sibTransId="{432C6902-F969-4D69-858A-97B30F5F8FFF}"/>
    <dgm:cxn modelId="{9B0A91C0-50E7-4075-80A3-98BF87EE6374}" type="presOf" srcId="{8A6AEFEB-1583-4008-9D55-65D7E5509DF0}" destId="{F18BF194-6534-4BE5-ABB4-6450190E3463}" srcOrd="0" destOrd="0" presId="urn:microsoft.com/office/officeart/2005/8/layout/hList1"/>
    <dgm:cxn modelId="{120187D1-B396-4FE2-8065-6769D26DEBB2}" srcId="{AF4E756A-618D-40B7-B996-87EA1C49D8F5}" destId="{44E90BBE-937F-4ECF-A6F1-036F760345B3}" srcOrd="1" destOrd="0" parTransId="{43DB493E-D035-4716-A89F-3E7764FC0D14}" sibTransId="{32BCD020-BB2A-48BD-8FBA-C7A6327A719C}"/>
    <dgm:cxn modelId="{7C806AD2-DF1E-4531-B9A2-5AA9B342BAF2}" srcId="{88E664FE-F365-45EC-9B78-D3222FBDE3C9}" destId="{AA7CC4DC-2DE4-43B1-A82A-954505CE3CD7}" srcOrd="2" destOrd="0" parTransId="{513689D8-B00A-4993-BDC4-47B4C93F6760}" sibTransId="{EEFA58C5-A0DD-4FD4-A17E-FF089CDF230D}"/>
    <dgm:cxn modelId="{D86DE9D2-531A-4825-AF05-318C6C0FBA98}" type="presOf" srcId="{36873916-85FA-463F-B8F5-E56E4ACEE169}" destId="{96D1C69E-300F-4623-9E44-C70B157F197B}" srcOrd="0" destOrd="2" presId="urn:microsoft.com/office/officeart/2005/8/layout/hList1"/>
    <dgm:cxn modelId="{06BFB3D6-855A-49E2-A6E3-097C2B9F5DAF}" type="presOf" srcId="{BB30CA4B-1A7C-45CD-9A2E-7F20FEE549B4}" destId="{040FE5E8-21BE-4132-885B-204B33C36B74}" srcOrd="0" destOrd="0" presId="urn:microsoft.com/office/officeart/2005/8/layout/hList1"/>
    <dgm:cxn modelId="{33488BDD-FA29-4377-95D4-09C54898343C}" srcId="{44E90BBE-937F-4ECF-A6F1-036F760345B3}" destId="{2E10A201-05F5-4788-8FD3-A0E5B2CA4735}" srcOrd="1" destOrd="0" parTransId="{845DD815-3758-41A9-9B47-AFCEB4F729C2}" sibTransId="{ABD397FB-B98D-4B18-ADAC-3FB1EEAD7F3E}"/>
    <dgm:cxn modelId="{3992CBDE-4636-4B17-95F9-85F62AD4919C}" type="presOf" srcId="{AF4E756A-618D-40B7-B996-87EA1C49D8F5}" destId="{891120E5-723C-4BD1-B7E6-D2F92C4D1EDF}" srcOrd="0" destOrd="0" presId="urn:microsoft.com/office/officeart/2005/8/layout/hList1"/>
    <dgm:cxn modelId="{C60E50DF-D4B5-4AD1-90A7-29A0FC90661F}" type="presOf" srcId="{1F520CAB-7760-47CE-87E0-2060569C57CA}" destId="{96D1C69E-300F-4623-9E44-C70B157F197B}" srcOrd="0" destOrd="0" presId="urn:microsoft.com/office/officeart/2005/8/layout/hList1"/>
    <dgm:cxn modelId="{F3B63CE1-4791-44BC-BEFF-23989DD7A3C8}" srcId="{AF4E756A-618D-40B7-B996-87EA1C49D8F5}" destId="{88E664FE-F365-45EC-9B78-D3222FBDE3C9}" srcOrd="2" destOrd="0" parTransId="{18420547-0882-41A6-9771-F240C4155C92}" sibTransId="{34E3AFED-8208-4B51-9EED-A509D0986DA1}"/>
    <dgm:cxn modelId="{12DFA4EC-EE54-4808-981E-883DEEDB56EC}" type="presOf" srcId="{D0916DF2-FF70-4B3F-819E-08FD22BF623B}" destId="{040FE5E8-21BE-4132-885B-204B33C36B74}" srcOrd="0" destOrd="2" presId="urn:microsoft.com/office/officeart/2005/8/layout/hList1"/>
    <dgm:cxn modelId="{BD61A2ED-6AE4-4F18-9894-7FEBCBF409F0}" type="presOf" srcId="{96F0FC25-6F1D-48D1-A047-D1FFBEE82119}" destId="{36B5B754-AB77-403C-8B28-BDE7593E3AD4}" srcOrd="0" destOrd="0" presId="urn:microsoft.com/office/officeart/2005/8/layout/hList1"/>
    <dgm:cxn modelId="{DBF402FB-2BA4-4407-AD38-3FDF330DC18D}" srcId="{44E90BBE-937F-4ECF-A6F1-036F760345B3}" destId="{89F40540-E824-4061-AC05-D5043560D904}" srcOrd="2" destOrd="0" parTransId="{CF1A0777-02FD-4255-946D-DD7FB0760796}" sibTransId="{10CE9277-5938-4A4A-9451-2B4F468472E1}"/>
    <dgm:cxn modelId="{19ABB901-56CB-4429-B120-7DC97CCB1C0A}" type="presParOf" srcId="{891120E5-723C-4BD1-B7E6-D2F92C4D1EDF}" destId="{9BB2606E-1864-43E5-89DD-47A93C184620}" srcOrd="0" destOrd="0" presId="urn:microsoft.com/office/officeart/2005/8/layout/hList1"/>
    <dgm:cxn modelId="{7632E3A6-66F7-4F0B-9E32-A00ED652579C}" type="presParOf" srcId="{9BB2606E-1864-43E5-89DD-47A93C184620}" destId="{221C2AAC-CDFE-46EE-B54C-64F104D92DB1}" srcOrd="0" destOrd="0" presId="urn:microsoft.com/office/officeart/2005/8/layout/hList1"/>
    <dgm:cxn modelId="{906559E6-D0CD-4389-AB71-F111D59C78C3}" type="presParOf" srcId="{9BB2606E-1864-43E5-89DD-47A93C184620}" destId="{040FE5E8-21BE-4132-885B-204B33C36B74}" srcOrd="1" destOrd="0" presId="urn:microsoft.com/office/officeart/2005/8/layout/hList1"/>
    <dgm:cxn modelId="{B55A7F9E-AC05-493E-AED5-431B85E48CC0}" type="presParOf" srcId="{891120E5-723C-4BD1-B7E6-D2F92C4D1EDF}" destId="{A5023B2F-3470-406E-97BC-7BA0545C8A34}" srcOrd="1" destOrd="0" presId="urn:microsoft.com/office/officeart/2005/8/layout/hList1"/>
    <dgm:cxn modelId="{572DD32B-4688-454A-8BDA-F648C2B2321B}" type="presParOf" srcId="{891120E5-723C-4BD1-B7E6-D2F92C4D1EDF}" destId="{FF5129BB-A861-4DDA-940A-B96F3EBCC9E1}" srcOrd="2" destOrd="0" presId="urn:microsoft.com/office/officeart/2005/8/layout/hList1"/>
    <dgm:cxn modelId="{0F12F210-A55A-4DE6-A743-309A417F8E1F}" type="presParOf" srcId="{FF5129BB-A861-4DDA-940A-B96F3EBCC9E1}" destId="{3C5F2CFC-2598-409B-BBC0-B40F43A33F2F}" srcOrd="0" destOrd="0" presId="urn:microsoft.com/office/officeart/2005/8/layout/hList1"/>
    <dgm:cxn modelId="{11B93416-30A2-4C31-B5F2-D70DF8800AB7}" type="presParOf" srcId="{FF5129BB-A861-4DDA-940A-B96F3EBCC9E1}" destId="{F18BF194-6534-4BE5-ABB4-6450190E3463}" srcOrd="1" destOrd="0" presId="urn:microsoft.com/office/officeart/2005/8/layout/hList1"/>
    <dgm:cxn modelId="{6166BCCC-967E-4497-9EE7-D28A187ED7D9}" type="presParOf" srcId="{891120E5-723C-4BD1-B7E6-D2F92C4D1EDF}" destId="{D9671285-88DA-4B12-A436-2FCB123A5164}" srcOrd="3" destOrd="0" presId="urn:microsoft.com/office/officeart/2005/8/layout/hList1"/>
    <dgm:cxn modelId="{FCA24EBE-2E73-4094-8BE4-087376953288}" type="presParOf" srcId="{891120E5-723C-4BD1-B7E6-D2F92C4D1EDF}" destId="{20E8C062-D8A4-4F34-8CF3-60FF1A3DF580}" srcOrd="4" destOrd="0" presId="urn:microsoft.com/office/officeart/2005/8/layout/hList1"/>
    <dgm:cxn modelId="{C135112F-460C-4756-8132-94472E7F62D0}" type="presParOf" srcId="{20E8C062-D8A4-4F34-8CF3-60FF1A3DF580}" destId="{0AA03E2A-E59A-45BC-B1FB-55B02D07A4BB}" srcOrd="0" destOrd="0" presId="urn:microsoft.com/office/officeart/2005/8/layout/hList1"/>
    <dgm:cxn modelId="{3B04FB44-739B-49E7-9842-CE3590203CF8}" type="presParOf" srcId="{20E8C062-D8A4-4F34-8CF3-60FF1A3DF580}" destId="{3C809040-FB23-4F5D-9DEB-9CDBAA2399E1}" srcOrd="1" destOrd="0" presId="urn:microsoft.com/office/officeart/2005/8/layout/hList1"/>
    <dgm:cxn modelId="{BEE4C974-3CC7-428C-B2D8-A4014E444E57}" type="presParOf" srcId="{891120E5-723C-4BD1-B7E6-D2F92C4D1EDF}" destId="{4EC59CE8-6977-4F49-A307-CA024F11BAB9}" srcOrd="5" destOrd="0" presId="urn:microsoft.com/office/officeart/2005/8/layout/hList1"/>
    <dgm:cxn modelId="{65BBDA32-43DE-44BA-B5E3-654210C864C8}" type="presParOf" srcId="{891120E5-723C-4BD1-B7E6-D2F92C4D1EDF}" destId="{BE681969-A190-4B8F-82E7-6F5588236343}" srcOrd="6" destOrd="0" presId="urn:microsoft.com/office/officeart/2005/8/layout/hList1"/>
    <dgm:cxn modelId="{B524FE3F-9AEC-44E2-B34E-46C115FCE1F6}" type="presParOf" srcId="{BE681969-A190-4B8F-82E7-6F5588236343}" destId="{36B5B754-AB77-403C-8B28-BDE7593E3AD4}" srcOrd="0" destOrd="0" presId="urn:microsoft.com/office/officeart/2005/8/layout/hList1"/>
    <dgm:cxn modelId="{17BCDC2F-BD0C-4813-A29D-2AECBCABA912}" type="presParOf" srcId="{BE681969-A190-4B8F-82E7-6F5588236343}" destId="{541AB7EA-231A-4099-9B5A-0D89EE483946}" srcOrd="1" destOrd="0" presId="urn:microsoft.com/office/officeart/2005/8/layout/hList1"/>
    <dgm:cxn modelId="{118A3C82-4436-49E1-900A-3003D7F0C37E}" type="presParOf" srcId="{891120E5-723C-4BD1-B7E6-D2F92C4D1EDF}" destId="{0C03D790-85E1-4F37-B24B-F999CB475BE7}" srcOrd="7" destOrd="0" presId="urn:microsoft.com/office/officeart/2005/8/layout/hList1"/>
    <dgm:cxn modelId="{0AD83B6B-8678-4A5D-918A-F6094091B522}" type="presParOf" srcId="{891120E5-723C-4BD1-B7E6-D2F92C4D1EDF}" destId="{7C2ED1A0-CCAF-4ED6-93FB-77DCBD5D1ED6}" srcOrd="8" destOrd="0" presId="urn:microsoft.com/office/officeart/2005/8/layout/hList1"/>
    <dgm:cxn modelId="{F707C6C2-5507-4B73-953F-44C843ED0ACD}" type="presParOf" srcId="{7C2ED1A0-CCAF-4ED6-93FB-77DCBD5D1ED6}" destId="{E361646F-97DD-4112-B45C-11DFD40D96CE}" srcOrd="0" destOrd="0" presId="urn:microsoft.com/office/officeart/2005/8/layout/hList1"/>
    <dgm:cxn modelId="{F7943118-2ED1-4117-A2E9-AAB089A0F1A0}" type="presParOf" srcId="{7C2ED1A0-CCAF-4ED6-93FB-77DCBD5D1ED6}" destId="{F60F7332-0CB1-4C0C-8709-E706EBB58A32}" srcOrd="1" destOrd="0" presId="urn:microsoft.com/office/officeart/2005/8/layout/hList1"/>
    <dgm:cxn modelId="{FB419AAC-1411-4E93-A5DC-12542C09DD21}" type="presParOf" srcId="{891120E5-723C-4BD1-B7E6-D2F92C4D1EDF}" destId="{28A9453B-2C4D-4B88-A7A3-044C51724DAB}" srcOrd="9" destOrd="0" presId="urn:microsoft.com/office/officeart/2005/8/layout/hList1"/>
    <dgm:cxn modelId="{5DE07DEB-420D-45B5-BFCD-7762C802A464}" type="presParOf" srcId="{891120E5-723C-4BD1-B7E6-D2F92C4D1EDF}" destId="{B7F0DA73-96C1-4BCF-AF30-675815189C25}" srcOrd="10" destOrd="0" presId="urn:microsoft.com/office/officeart/2005/8/layout/hList1"/>
    <dgm:cxn modelId="{B7B40C48-CE1F-4B79-AA9D-AB98CE0EDAC4}" type="presParOf" srcId="{B7F0DA73-96C1-4BCF-AF30-675815189C25}" destId="{5D0F60EE-32CC-416A-B28B-5D9FF6D7D3CC}" srcOrd="0" destOrd="0" presId="urn:microsoft.com/office/officeart/2005/8/layout/hList1"/>
    <dgm:cxn modelId="{F4D1CE3E-8F84-478E-8883-60D5B4AC16A6}" type="presParOf" srcId="{B7F0DA73-96C1-4BCF-AF30-675815189C25}" destId="{96D1C69E-300F-4623-9E44-C70B157F197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D5671-A7CD-4D4D-84B9-AD73E4A25C65}">
      <dsp:nvSpPr>
        <dsp:cNvPr id="0" name=""/>
        <dsp:cNvSpPr/>
      </dsp:nvSpPr>
      <dsp:spPr>
        <a:xfrm rot="5400000">
          <a:off x="1990800" y="40540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Design Data Storage Options</a:t>
          </a:r>
        </a:p>
      </dsp:txBody>
      <dsp:txXfrm rot="-5400000">
        <a:off x="2253051" y="524171"/>
        <a:ext cx="782997" cy="899996"/>
      </dsp:txXfrm>
    </dsp:sp>
    <dsp:sp modelId="{20B4E92F-4107-4312-BBCA-1559D1AE6C16}">
      <dsp:nvSpPr>
        <dsp:cNvPr id="0" name=""/>
        <dsp:cNvSpPr/>
      </dsp:nvSpPr>
      <dsp:spPr>
        <a:xfrm>
          <a:off x="3247832" y="581919"/>
          <a:ext cx="1459170" cy="784500"/>
        </a:xfrm>
        <a:prstGeom prst="rect">
          <a:avLst/>
        </a:prstGeom>
        <a:noFill/>
        <a:ln>
          <a:noFill/>
        </a:ln>
        <a:effectLst/>
      </dsp:spPr>
      <dsp:style>
        <a:lnRef idx="0">
          <a:scrgbClr r="0" g="0" b="0"/>
        </a:lnRef>
        <a:fillRef idx="0">
          <a:scrgbClr r="0" g="0" b="0"/>
        </a:fillRef>
        <a:effectRef idx="0">
          <a:scrgbClr r="0" g="0" b="0"/>
        </a:effectRef>
        <a:fontRef idx="minor"/>
      </dsp:style>
    </dsp:sp>
    <dsp:sp modelId="{8D91DBEA-3F3F-4BE2-8979-31D79CCB043F}">
      <dsp:nvSpPr>
        <dsp:cNvPr id="0" name=""/>
        <dsp:cNvSpPr/>
      </dsp:nvSpPr>
      <dsp:spPr>
        <a:xfrm rot="5400000">
          <a:off x="762272" y="40540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solidFill>
              <a:schemeClr val="tx1"/>
            </a:solidFill>
          </a:endParaRPr>
        </a:p>
      </dsp:txBody>
      <dsp:txXfrm rot="-5400000">
        <a:off x="1024523" y="524171"/>
        <a:ext cx="782997" cy="899996"/>
      </dsp:txXfrm>
    </dsp:sp>
    <dsp:sp modelId="{920D3F27-B516-4C5B-B874-71B80F5058C0}">
      <dsp:nvSpPr>
        <dsp:cNvPr id="0" name=""/>
        <dsp:cNvSpPr/>
      </dsp:nvSpPr>
      <dsp:spPr>
        <a:xfrm rot="5400000">
          <a:off x="1374183" y="1515213"/>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Design Data Storage Security</a:t>
          </a:r>
        </a:p>
      </dsp:txBody>
      <dsp:txXfrm rot="-5400000">
        <a:off x="1636434" y="1633978"/>
        <a:ext cx="782997" cy="899996"/>
      </dsp:txXfrm>
    </dsp:sp>
    <dsp:sp modelId="{5416B7E6-8D62-4E3A-91D4-99E6220DDA0F}">
      <dsp:nvSpPr>
        <dsp:cNvPr id="0" name=""/>
        <dsp:cNvSpPr/>
      </dsp:nvSpPr>
      <dsp:spPr>
        <a:xfrm>
          <a:off x="0" y="1691725"/>
          <a:ext cx="1412100" cy="784500"/>
        </a:xfrm>
        <a:prstGeom prst="rect">
          <a:avLst/>
        </a:prstGeom>
        <a:noFill/>
        <a:ln>
          <a:noFill/>
        </a:ln>
        <a:effectLst/>
      </dsp:spPr>
      <dsp:style>
        <a:lnRef idx="0">
          <a:scrgbClr r="0" g="0" b="0"/>
        </a:lnRef>
        <a:fillRef idx="0">
          <a:scrgbClr r="0" g="0" b="0"/>
        </a:fillRef>
        <a:effectRef idx="0">
          <a:scrgbClr r="0" g="0" b="0"/>
        </a:effectRef>
        <a:fontRef idx="minor"/>
      </dsp:style>
    </dsp:sp>
    <dsp:sp modelId="{748AD222-BE24-42E7-B7A0-D8438F3F620A}">
      <dsp:nvSpPr>
        <dsp:cNvPr id="0" name=""/>
        <dsp:cNvSpPr/>
      </dsp:nvSpPr>
      <dsp:spPr>
        <a:xfrm rot="5400000">
          <a:off x="2602711" y="1515213"/>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2864962" y="1633978"/>
        <a:ext cx="782997" cy="899996"/>
      </dsp:txXfrm>
    </dsp:sp>
    <dsp:sp modelId="{5BAAD178-9773-45B3-8C3C-195A12B4D828}">
      <dsp:nvSpPr>
        <dsp:cNvPr id="0" name=""/>
        <dsp:cNvSpPr/>
      </dsp:nvSpPr>
      <dsp:spPr>
        <a:xfrm rot="5400000">
          <a:off x="1990800" y="2625019"/>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Security Options For Perf</a:t>
          </a:r>
        </a:p>
      </dsp:txBody>
      <dsp:txXfrm rot="-5400000">
        <a:off x="2253051" y="2743784"/>
        <a:ext cx="782997" cy="899996"/>
      </dsp:txXfrm>
    </dsp:sp>
    <dsp:sp modelId="{67EE0E3E-CC01-4B09-B3F6-D7C0071F6BB2}">
      <dsp:nvSpPr>
        <dsp:cNvPr id="0" name=""/>
        <dsp:cNvSpPr/>
      </dsp:nvSpPr>
      <dsp:spPr>
        <a:xfrm>
          <a:off x="3247832" y="2801532"/>
          <a:ext cx="1459170" cy="784500"/>
        </a:xfrm>
        <a:prstGeom prst="rect">
          <a:avLst/>
        </a:prstGeom>
        <a:noFill/>
        <a:ln>
          <a:noFill/>
        </a:ln>
        <a:effectLst/>
      </dsp:spPr>
      <dsp:style>
        <a:lnRef idx="0">
          <a:scrgbClr r="0" g="0" b="0"/>
        </a:lnRef>
        <a:fillRef idx="0">
          <a:scrgbClr r="0" g="0" b="0"/>
        </a:fillRef>
        <a:effectRef idx="0">
          <a:scrgbClr r="0" g="0" b="0"/>
        </a:effectRef>
        <a:fontRef idx="minor"/>
      </dsp:style>
    </dsp:sp>
    <dsp:sp modelId="{9F5F36EB-3C70-4C68-8CD4-F4D840B258A3}">
      <dsp:nvSpPr>
        <dsp:cNvPr id="0" name=""/>
        <dsp:cNvSpPr/>
      </dsp:nvSpPr>
      <dsp:spPr>
        <a:xfrm rot="5400000">
          <a:off x="762272" y="2625019"/>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024523" y="2743784"/>
        <a:ext cx="782997" cy="899996"/>
      </dsp:txXfrm>
    </dsp:sp>
    <dsp:sp modelId="{C65111A1-E580-488E-A31D-CDB825E97AD4}">
      <dsp:nvSpPr>
        <dsp:cNvPr id="0" name=""/>
        <dsp:cNvSpPr/>
      </dsp:nvSpPr>
      <dsp:spPr>
        <a:xfrm rot="5400000">
          <a:off x="1374183" y="373482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Storage for Cloud &amp; Hybrid</a:t>
          </a:r>
        </a:p>
      </dsp:txBody>
      <dsp:txXfrm rot="-5400000">
        <a:off x="1636434" y="3853591"/>
        <a:ext cx="782997" cy="899996"/>
      </dsp:txXfrm>
    </dsp:sp>
    <dsp:sp modelId="{DEB519D3-F7C1-46B9-AC1E-76A5318C41DC}">
      <dsp:nvSpPr>
        <dsp:cNvPr id="0" name=""/>
        <dsp:cNvSpPr/>
      </dsp:nvSpPr>
      <dsp:spPr>
        <a:xfrm>
          <a:off x="0" y="3911339"/>
          <a:ext cx="1412100" cy="784500"/>
        </a:xfrm>
        <a:prstGeom prst="rect">
          <a:avLst/>
        </a:prstGeom>
        <a:noFill/>
        <a:ln>
          <a:noFill/>
        </a:ln>
        <a:effectLst/>
      </dsp:spPr>
      <dsp:style>
        <a:lnRef idx="0">
          <a:scrgbClr r="0" g="0" b="0"/>
        </a:lnRef>
        <a:fillRef idx="0">
          <a:scrgbClr r="0" g="0" b="0"/>
        </a:fillRef>
        <a:effectRef idx="0">
          <a:scrgbClr r="0" g="0" b="0"/>
        </a:effectRef>
        <a:fontRef idx="minor"/>
      </dsp:style>
    </dsp:sp>
    <dsp:sp modelId="{B31DCB34-7F6A-46C7-87FD-F1AF669132A1}">
      <dsp:nvSpPr>
        <dsp:cNvPr id="0" name=""/>
        <dsp:cNvSpPr/>
      </dsp:nvSpPr>
      <dsp:spPr>
        <a:xfrm rot="5400000">
          <a:off x="2602711" y="3734826"/>
          <a:ext cx="1307500" cy="1137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2864962" y="3853591"/>
        <a:ext cx="782997" cy="899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65597"/>
          <a:ext cx="1724267" cy="5184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Table Storage</a:t>
          </a:r>
        </a:p>
      </dsp:txBody>
      <dsp:txXfrm>
        <a:off x="3245" y="65597"/>
        <a:ext cx="1724267" cy="518400"/>
      </dsp:txXfrm>
    </dsp:sp>
    <dsp:sp modelId="{040FE5E8-21BE-4132-885B-204B33C36B74}">
      <dsp:nvSpPr>
        <dsp:cNvPr id="0" name=""/>
        <dsp:cNvSpPr/>
      </dsp:nvSpPr>
      <dsp:spPr>
        <a:xfrm>
          <a:off x="3245" y="583997"/>
          <a:ext cx="1724267" cy="217403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i="0" u="none" kern="1200" dirty="0"/>
            <a:t>NoSQL</a:t>
          </a:r>
          <a:endParaRPr lang="en-US" sz="1800" kern="1200" dirty="0"/>
        </a:p>
        <a:p>
          <a:pPr marL="171450" lvl="1" indent="-171450" algn="l" defTabSz="800100">
            <a:lnSpc>
              <a:spcPct val="90000"/>
            </a:lnSpc>
            <a:spcBef>
              <a:spcPct val="0"/>
            </a:spcBef>
            <a:spcAft>
              <a:spcPct val="15000"/>
            </a:spcAft>
            <a:buChar char="•"/>
          </a:pPr>
          <a:r>
            <a:rPr lang="en-US" sz="1800" b="0" i="0" u="none" kern="1200" dirty="0"/>
            <a:t>Key/attribute</a:t>
          </a:r>
        </a:p>
        <a:p>
          <a:pPr marL="171450" lvl="1" indent="-171450" algn="l" defTabSz="800100">
            <a:lnSpc>
              <a:spcPct val="90000"/>
            </a:lnSpc>
            <a:spcBef>
              <a:spcPct val="0"/>
            </a:spcBef>
            <a:spcAft>
              <a:spcPct val="15000"/>
            </a:spcAft>
            <a:buChar char="•"/>
          </a:pPr>
          <a:r>
            <a:rPr lang="en-US" sz="1800" b="0" i="0" u="none" kern="1200" dirty="0" err="1"/>
            <a:t>Schemaless</a:t>
          </a:r>
          <a:endParaRPr lang="en-US" sz="1800" b="0" i="0" u="none" kern="1200" dirty="0"/>
        </a:p>
        <a:p>
          <a:pPr marL="171450" lvl="1" indent="-171450" algn="l" defTabSz="800100">
            <a:lnSpc>
              <a:spcPct val="90000"/>
            </a:lnSpc>
            <a:spcBef>
              <a:spcPct val="0"/>
            </a:spcBef>
            <a:spcAft>
              <a:spcPct val="15000"/>
            </a:spcAft>
            <a:buChar char="•"/>
          </a:pPr>
          <a:r>
            <a:rPr lang="en-US" sz="1800" b="1" i="0" u="none" kern="1200" dirty="0"/>
            <a:t>Fast Data Access</a:t>
          </a:r>
        </a:p>
        <a:p>
          <a:pPr marL="171450" lvl="1" indent="-171450" algn="l" defTabSz="800100">
            <a:lnSpc>
              <a:spcPct val="90000"/>
            </a:lnSpc>
            <a:spcBef>
              <a:spcPct val="0"/>
            </a:spcBef>
            <a:spcAft>
              <a:spcPct val="15000"/>
            </a:spcAft>
            <a:buChar char="•"/>
          </a:pPr>
          <a:r>
            <a:rPr lang="en-US" sz="1800" b="0" i="0" u="none" kern="1200" dirty="0"/>
            <a:t>Relatively inexpensive</a:t>
          </a:r>
        </a:p>
      </dsp:txBody>
      <dsp:txXfrm>
        <a:off x="3245" y="583997"/>
        <a:ext cx="1724267" cy="2174039"/>
      </dsp:txXfrm>
    </dsp:sp>
    <dsp:sp modelId="{3C5F2CFC-2598-409B-BBC0-B40F43A33F2F}">
      <dsp:nvSpPr>
        <dsp:cNvPr id="0" name=""/>
        <dsp:cNvSpPr/>
      </dsp:nvSpPr>
      <dsp:spPr>
        <a:xfrm>
          <a:off x="1968909" y="65597"/>
          <a:ext cx="1724267" cy="518400"/>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SQL Database</a:t>
          </a:r>
        </a:p>
      </dsp:txBody>
      <dsp:txXfrm>
        <a:off x="1968909" y="65597"/>
        <a:ext cx="1724267" cy="518400"/>
      </dsp:txXfrm>
    </dsp:sp>
    <dsp:sp modelId="{F18BF194-6534-4BE5-ABB4-6450190E3463}">
      <dsp:nvSpPr>
        <dsp:cNvPr id="0" name=""/>
        <dsp:cNvSpPr/>
      </dsp:nvSpPr>
      <dsp:spPr>
        <a:xfrm>
          <a:off x="1968909" y="583997"/>
          <a:ext cx="1724267" cy="2174039"/>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Relational</a:t>
          </a:r>
        </a:p>
        <a:p>
          <a:pPr marL="171450" lvl="1" indent="-171450" algn="l" defTabSz="800100">
            <a:lnSpc>
              <a:spcPct val="90000"/>
            </a:lnSpc>
            <a:spcBef>
              <a:spcPct val="0"/>
            </a:spcBef>
            <a:spcAft>
              <a:spcPct val="15000"/>
            </a:spcAft>
            <a:buChar char="•"/>
          </a:pPr>
          <a:r>
            <a:rPr lang="en-US" sz="1800" kern="1200" dirty="0"/>
            <a:t>Tables</a:t>
          </a:r>
        </a:p>
        <a:p>
          <a:pPr marL="171450" lvl="1" indent="-171450" algn="l" defTabSz="800100">
            <a:lnSpc>
              <a:spcPct val="90000"/>
            </a:lnSpc>
            <a:spcBef>
              <a:spcPct val="0"/>
            </a:spcBef>
            <a:spcAft>
              <a:spcPct val="15000"/>
            </a:spcAft>
            <a:buChar char="•"/>
          </a:pPr>
          <a:r>
            <a:rPr lang="en-US" sz="1800" kern="1200" dirty="0"/>
            <a:t>FK, PK, Indexes, etc.</a:t>
          </a:r>
        </a:p>
      </dsp:txBody>
      <dsp:txXfrm>
        <a:off x="1968909" y="583997"/>
        <a:ext cx="1724267" cy="2174039"/>
      </dsp:txXfrm>
    </dsp:sp>
    <dsp:sp modelId="{0AA03E2A-E59A-45BC-B1FB-55B02D07A4BB}">
      <dsp:nvSpPr>
        <dsp:cNvPr id="0" name=""/>
        <dsp:cNvSpPr/>
      </dsp:nvSpPr>
      <dsp:spPr>
        <a:xfrm>
          <a:off x="3934574" y="65597"/>
          <a:ext cx="1724267" cy="518400"/>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MySQL</a:t>
          </a:r>
        </a:p>
      </dsp:txBody>
      <dsp:txXfrm>
        <a:off x="3934574" y="65597"/>
        <a:ext cx="1724267" cy="518400"/>
      </dsp:txXfrm>
    </dsp:sp>
    <dsp:sp modelId="{3C809040-FB23-4F5D-9DEB-9CDBAA2399E1}">
      <dsp:nvSpPr>
        <dsp:cNvPr id="0" name=""/>
        <dsp:cNvSpPr/>
      </dsp:nvSpPr>
      <dsp:spPr>
        <a:xfrm>
          <a:off x="3934574" y="583997"/>
          <a:ext cx="1724267" cy="2174039"/>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Relational</a:t>
          </a:r>
        </a:p>
        <a:p>
          <a:pPr marL="171450" lvl="1" indent="-171450" algn="l" defTabSz="800100">
            <a:lnSpc>
              <a:spcPct val="90000"/>
            </a:lnSpc>
            <a:spcBef>
              <a:spcPct val="0"/>
            </a:spcBef>
            <a:spcAft>
              <a:spcPct val="15000"/>
            </a:spcAft>
            <a:buChar char="•"/>
          </a:pPr>
          <a:r>
            <a:rPr lang="en-US" sz="1800" kern="1200" dirty="0"/>
            <a:t>Fast DB</a:t>
          </a:r>
        </a:p>
        <a:p>
          <a:pPr marL="171450" lvl="1" indent="-171450" algn="l" defTabSz="800100">
            <a:lnSpc>
              <a:spcPct val="90000"/>
            </a:lnSpc>
            <a:spcBef>
              <a:spcPct val="0"/>
            </a:spcBef>
            <a:spcAft>
              <a:spcPct val="15000"/>
            </a:spcAft>
            <a:buChar char="•"/>
          </a:pPr>
          <a:r>
            <a:rPr lang="en-US" sz="1800" kern="1200" dirty="0"/>
            <a:t>Open Source</a:t>
          </a:r>
        </a:p>
      </dsp:txBody>
      <dsp:txXfrm>
        <a:off x="3934574" y="583997"/>
        <a:ext cx="1724267" cy="2174039"/>
      </dsp:txXfrm>
    </dsp:sp>
    <dsp:sp modelId="{36B5B754-AB77-403C-8B28-BDE7593E3AD4}">
      <dsp:nvSpPr>
        <dsp:cNvPr id="0" name=""/>
        <dsp:cNvSpPr/>
      </dsp:nvSpPr>
      <dsp:spPr>
        <a:xfrm>
          <a:off x="5900238" y="65597"/>
          <a:ext cx="1724267" cy="518400"/>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err="1"/>
            <a:t>DocumentDB</a:t>
          </a:r>
          <a:endParaRPr lang="en-US" sz="1800" kern="1200" dirty="0"/>
        </a:p>
      </dsp:txBody>
      <dsp:txXfrm>
        <a:off x="5900238" y="65597"/>
        <a:ext cx="1724267" cy="518400"/>
      </dsp:txXfrm>
    </dsp:sp>
    <dsp:sp modelId="{541AB7EA-231A-4099-9B5A-0D89EE483946}">
      <dsp:nvSpPr>
        <dsp:cNvPr id="0" name=""/>
        <dsp:cNvSpPr/>
      </dsp:nvSpPr>
      <dsp:spPr>
        <a:xfrm>
          <a:off x="5900238" y="583997"/>
          <a:ext cx="1724267" cy="2174039"/>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NoSQL</a:t>
          </a:r>
        </a:p>
        <a:p>
          <a:pPr marL="171450" lvl="1" indent="-171450" algn="l" defTabSz="800100">
            <a:lnSpc>
              <a:spcPct val="90000"/>
            </a:lnSpc>
            <a:spcBef>
              <a:spcPct val="0"/>
            </a:spcBef>
            <a:spcAft>
              <a:spcPct val="15000"/>
            </a:spcAft>
            <a:buChar char="•"/>
          </a:pPr>
          <a:r>
            <a:rPr lang="en-US" sz="1800" kern="1200" dirty="0"/>
            <a:t>JSON / JavaScript</a:t>
          </a:r>
        </a:p>
      </dsp:txBody>
      <dsp:txXfrm>
        <a:off x="5900238" y="583997"/>
        <a:ext cx="1724267" cy="2174039"/>
      </dsp:txXfrm>
    </dsp:sp>
    <dsp:sp modelId="{E361646F-97DD-4112-B45C-11DFD40D96CE}">
      <dsp:nvSpPr>
        <dsp:cNvPr id="0" name=""/>
        <dsp:cNvSpPr/>
      </dsp:nvSpPr>
      <dsp:spPr>
        <a:xfrm>
          <a:off x="7865903" y="65597"/>
          <a:ext cx="1724267" cy="518400"/>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Blob Storage</a:t>
          </a:r>
        </a:p>
      </dsp:txBody>
      <dsp:txXfrm>
        <a:off x="7865903" y="65597"/>
        <a:ext cx="1724267" cy="518400"/>
      </dsp:txXfrm>
    </dsp:sp>
    <dsp:sp modelId="{F60F7332-0CB1-4C0C-8709-E706EBB58A32}">
      <dsp:nvSpPr>
        <dsp:cNvPr id="0" name=""/>
        <dsp:cNvSpPr/>
      </dsp:nvSpPr>
      <dsp:spPr>
        <a:xfrm>
          <a:off x="7865903" y="583997"/>
          <a:ext cx="1724267" cy="2174039"/>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Unstructured data</a:t>
          </a:r>
        </a:p>
        <a:p>
          <a:pPr marL="171450" lvl="1" indent="-171450" algn="l" defTabSz="800100">
            <a:lnSpc>
              <a:spcPct val="90000"/>
            </a:lnSpc>
            <a:spcBef>
              <a:spcPct val="0"/>
            </a:spcBef>
            <a:spcAft>
              <a:spcPct val="15000"/>
            </a:spcAft>
            <a:buChar char="•"/>
          </a:pPr>
          <a:r>
            <a:rPr lang="en-US" sz="1800" kern="1200" dirty="0"/>
            <a:t>Disks, Images, Logs</a:t>
          </a:r>
        </a:p>
      </dsp:txBody>
      <dsp:txXfrm>
        <a:off x="7865903" y="583997"/>
        <a:ext cx="1724267" cy="2174039"/>
      </dsp:txXfrm>
    </dsp:sp>
    <dsp:sp modelId="{5D0F60EE-32CC-416A-B28B-5D9FF6D7D3CC}">
      <dsp:nvSpPr>
        <dsp:cNvPr id="0" name=""/>
        <dsp:cNvSpPr/>
      </dsp:nvSpPr>
      <dsp:spPr>
        <a:xfrm>
          <a:off x="9831567" y="65597"/>
          <a:ext cx="1724267" cy="518400"/>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MongoDB</a:t>
          </a:r>
        </a:p>
      </dsp:txBody>
      <dsp:txXfrm>
        <a:off x="9831567" y="65597"/>
        <a:ext cx="1724267" cy="518400"/>
      </dsp:txXfrm>
    </dsp:sp>
    <dsp:sp modelId="{96D1C69E-300F-4623-9E44-C70B157F197B}">
      <dsp:nvSpPr>
        <dsp:cNvPr id="0" name=""/>
        <dsp:cNvSpPr/>
      </dsp:nvSpPr>
      <dsp:spPr>
        <a:xfrm>
          <a:off x="9831567" y="583997"/>
          <a:ext cx="1724267" cy="217403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NoSQL</a:t>
          </a:r>
        </a:p>
        <a:p>
          <a:pPr marL="171450" lvl="1" indent="-171450" algn="l" defTabSz="800100">
            <a:lnSpc>
              <a:spcPct val="90000"/>
            </a:lnSpc>
            <a:spcBef>
              <a:spcPct val="0"/>
            </a:spcBef>
            <a:spcAft>
              <a:spcPct val="15000"/>
            </a:spcAft>
            <a:buChar char="•"/>
          </a:pPr>
          <a:r>
            <a:rPr lang="en-US" sz="1800" kern="1200" dirty="0"/>
            <a:t>JSON-like</a:t>
          </a:r>
        </a:p>
        <a:p>
          <a:pPr marL="171450" lvl="1" indent="-171450" algn="l" defTabSz="800100">
            <a:lnSpc>
              <a:spcPct val="90000"/>
            </a:lnSpc>
            <a:spcBef>
              <a:spcPct val="0"/>
            </a:spcBef>
            <a:spcAft>
              <a:spcPct val="15000"/>
            </a:spcAft>
            <a:buChar char="•"/>
          </a:pPr>
          <a:r>
            <a:rPr lang="en-US" sz="1800" kern="1200" dirty="0"/>
            <a:t>Dynamic schemas</a:t>
          </a:r>
        </a:p>
        <a:p>
          <a:pPr marL="171450" lvl="1" indent="-171450" algn="l" defTabSz="800100">
            <a:lnSpc>
              <a:spcPct val="90000"/>
            </a:lnSpc>
            <a:spcBef>
              <a:spcPct val="0"/>
            </a:spcBef>
            <a:spcAft>
              <a:spcPct val="15000"/>
            </a:spcAft>
            <a:buChar char="•"/>
          </a:pPr>
          <a:r>
            <a:rPr lang="en-US" sz="1800" kern="1200" dirty="0"/>
            <a:t>High performance</a:t>
          </a:r>
        </a:p>
      </dsp:txBody>
      <dsp:txXfrm>
        <a:off x="9831567" y="583997"/>
        <a:ext cx="1724267" cy="21740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AAC-CDFE-46EE-B54C-64F104D92DB1}">
      <dsp:nvSpPr>
        <dsp:cNvPr id="0" name=""/>
        <dsp:cNvSpPr/>
      </dsp:nvSpPr>
      <dsp:spPr>
        <a:xfrm>
          <a:off x="3245" y="1526064"/>
          <a:ext cx="1724267" cy="547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Table Storage</a:t>
          </a:r>
        </a:p>
      </dsp:txBody>
      <dsp:txXfrm>
        <a:off x="3245" y="1526064"/>
        <a:ext cx="1724267" cy="547200"/>
      </dsp:txXfrm>
    </dsp:sp>
    <dsp:sp modelId="{040FE5E8-21BE-4132-885B-204B33C36B74}">
      <dsp:nvSpPr>
        <dsp:cNvPr id="0" name=""/>
        <dsp:cNvSpPr/>
      </dsp:nvSpPr>
      <dsp:spPr>
        <a:xfrm>
          <a:off x="3245" y="2073264"/>
          <a:ext cx="1724267" cy="229481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i="0" u="none" kern="1200" dirty="0"/>
            <a:t>NoSQL</a:t>
          </a:r>
          <a:endParaRPr lang="en-US" sz="1900" kern="1200" dirty="0"/>
        </a:p>
        <a:p>
          <a:pPr marL="171450" lvl="1" indent="-171450" algn="l" defTabSz="844550">
            <a:lnSpc>
              <a:spcPct val="90000"/>
            </a:lnSpc>
            <a:spcBef>
              <a:spcPct val="0"/>
            </a:spcBef>
            <a:spcAft>
              <a:spcPct val="15000"/>
            </a:spcAft>
            <a:buChar char="•"/>
          </a:pPr>
          <a:r>
            <a:rPr lang="en-US" sz="1900" b="0" i="0" u="none" kern="1200" dirty="0"/>
            <a:t>Key/attribute</a:t>
          </a:r>
        </a:p>
        <a:p>
          <a:pPr marL="171450" lvl="1" indent="-171450" algn="l" defTabSz="844550">
            <a:lnSpc>
              <a:spcPct val="90000"/>
            </a:lnSpc>
            <a:spcBef>
              <a:spcPct val="0"/>
            </a:spcBef>
            <a:spcAft>
              <a:spcPct val="15000"/>
            </a:spcAft>
            <a:buChar char="•"/>
          </a:pPr>
          <a:r>
            <a:rPr lang="en-US" sz="1900" b="0" i="0" u="none" kern="1200" dirty="0" err="1"/>
            <a:t>Schemaless</a:t>
          </a:r>
          <a:endParaRPr lang="en-US" sz="1900" b="0" i="0" u="none" kern="1200" dirty="0"/>
        </a:p>
        <a:p>
          <a:pPr marL="171450" lvl="1" indent="-171450" algn="l" defTabSz="844550">
            <a:lnSpc>
              <a:spcPct val="90000"/>
            </a:lnSpc>
            <a:spcBef>
              <a:spcPct val="0"/>
            </a:spcBef>
            <a:spcAft>
              <a:spcPct val="15000"/>
            </a:spcAft>
            <a:buChar char="•"/>
          </a:pPr>
          <a:r>
            <a:rPr lang="en-US" sz="1900" b="1" i="0" u="none" kern="1200" dirty="0"/>
            <a:t>Fast Data Access</a:t>
          </a:r>
        </a:p>
        <a:p>
          <a:pPr marL="171450" lvl="1" indent="-171450" algn="l" defTabSz="844550">
            <a:lnSpc>
              <a:spcPct val="90000"/>
            </a:lnSpc>
            <a:spcBef>
              <a:spcPct val="0"/>
            </a:spcBef>
            <a:spcAft>
              <a:spcPct val="15000"/>
            </a:spcAft>
            <a:buChar char="•"/>
          </a:pPr>
          <a:r>
            <a:rPr lang="en-US" sz="1900" b="0" i="0" u="none" kern="1200" dirty="0"/>
            <a:t>Relatively inexpensive</a:t>
          </a:r>
        </a:p>
      </dsp:txBody>
      <dsp:txXfrm>
        <a:off x="3245" y="2073264"/>
        <a:ext cx="1724267" cy="2294819"/>
      </dsp:txXfrm>
    </dsp:sp>
    <dsp:sp modelId="{3C5F2CFC-2598-409B-BBC0-B40F43A33F2F}">
      <dsp:nvSpPr>
        <dsp:cNvPr id="0" name=""/>
        <dsp:cNvSpPr/>
      </dsp:nvSpPr>
      <dsp:spPr>
        <a:xfrm>
          <a:off x="1968909" y="1526064"/>
          <a:ext cx="1724267" cy="547200"/>
        </a:xfrm>
        <a:prstGeom prst="rect">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SQL Database</a:t>
          </a:r>
        </a:p>
      </dsp:txBody>
      <dsp:txXfrm>
        <a:off x="1968909" y="1526064"/>
        <a:ext cx="1724267" cy="547200"/>
      </dsp:txXfrm>
    </dsp:sp>
    <dsp:sp modelId="{F18BF194-6534-4BE5-ABB4-6450190E3463}">
      <dsp:nvSpPr>
        <dsp:cNvPr id="0" name=""/>
        <dsp:cNvSpPr/>
      </dsp:nvSpPr>
      <dsp:spPr>
        <a:xfrm>
          <a:off x="1968909" y="2073264"/>
          <a:ext cx="1724267" cy="2294819"/>
        </a:xfrm>
        <a:prstGeom prst="rect">
          <a:avLst/>
        </a:prstGeom>
        <a:solidFill>
          <a:schemeClr val="accent4">
            <a:tint val="40000"/>
            <a:alpha val="90000"/>
            <a:hueOff val="2302784"/>
            <a:satOff val="-12252"/>
            <a:lumOff val="-698"/>
            <a:alphaOff val="0"/>
          </a:schemeClr>
        </a:solidFill>
        <a:ln w="12700" cap="flat" cmpd="sng" algn="ctr">
          <a:solidFill>
            <a:schemeClr val="accent4">
              <a:tint val="40000"/>
              <a:alpha val="90000"/>
              <a:hueOff val="2302784"/>
              <a:satOff val="-12252"/>
              <a:lumOff val="-6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Tables</a:t>
          </a:r>
        </a:p>
        <a:p>
          <a:pPr marL="171450" lvl="1" indent="-171450" algn="l" defTabSz="844550">
            <a:lnSpc>
              <a:spcPct val="90000"/>
            </a:lnSpc>
            <a:spcBef>
              <a:spcPct val="0"/>
            </a:spcBef>
            <a:spcAft>
              <a:spcPct val="15000"/>
            </a:spcAft>
            <a:buChar char="•"/>
          </a:pPr>
          <a:r>
            <a:rPr lang="en-US" sz="1900" kern="1200" dirty="0"/>
            <a:t>FK, PK, Indexes, etc.</a:t>
          </a:r>
        </a:p>
      </dsp:txBody>
      <dsp:txXfrm>
        <a:off x="1968909" y="2073264"/>
        <a:ext cx="1724267" cy="2294819"/>
      </dsp:txXfrm>
    </dsp:sp>
    <dsp:sp modelId="{0AA03E2A-E59A-45BC-B1FB-55B02D07A4BB}">
      <dsp:nvSpPr>
        <dsp:cNvPr id="0" name=""/>
        <dsp:cNvSpPr/>
      </dsp:nvSpPr>
      <dsp:spPr>
        <a:xfrm>
          <a:off x="3934574" y="1526064"/>
          <a:ext cx="1724267" cy="547200"/>
        </a:xfrm>
        <a:prstGeom prst="rect">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MySQL</a:t>
          </a:r>
        </a:p>
      </dsp:txBody>
      <dsp:txXfrm>
        <a:off x="3934574" y="1526064"/>
        <a:ext cx="1724267" cy="547200"/>
      </dsp:txXfrm>
    </dsp:sp>
    <dsp:sp modelId="{3C809040-FB23-4F5D-9DEB-9CDBAA2399E1}">
      <dsp:nvSpPr>
        <dsp:cNvPr id="0" name=""/>
        <dsp:cNvSpPr/>
      </dsp:nvSpPr>
      <dsp:spPr>
        <a:xfrm>
          <a:off x="3934574" y="2073264"/>
          <a:ext cx="1724267" cy="2294819"/>
        </a:xfrm>
        <a:prstGeom prst="rect">
          <a:avLst/>
        </a:prstGeom>
        <a:solidFill>
          <a:schemeClr val="accent4">
            <a:tint val="40000"/>
            <a:alpha val="90000"/>
            <a:hueOff val="4605567"/>
            <a:satOff val="-24504"/>
            <a:lumOff val="-1396"/>
            <a:alphaOff val="0"/>
          </a:schemeClr>
        </a:solidFill>
        <a:ln w="12700" cap="flat" cmpd="sng" algn="ctr">
          <a:solidFill>
            <a:schemeClr val="accent4">
              <a:tint val="40000"/>
              <a:alpha val="90000"/>
              <a:hueOff val="4605567"/>
              <a:satOff val="-24504"/>
              <a:lumOff val="-13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Relational</a:t>
          </a:r>
        </a:p>
        <a:p>
          <a:pPr marL="171450" lvl="1" indent="-171450" algn="l" defTabSz="844550">
            <a:lnSpc>
              <a:spcPct val="90000"/>
            </a:lnSpc>
            <a:spcBef>
              <a:spcPct val="0"/>
            </a:spcBef>
            <a:spcAft>
              <a:spcPct val="15000"/>
            </a:spcAft>
            <a:buChar char="•"/>
          </a:pPr>
          <a:r>
            <a:rPr lang="en-US" sz="1900" kern="1200" dirty="0"/>
            <a:t>Fast DB</a:t>
          </a:r>
        </a:p>
        <a:p>
          <a:pPr marL="171450" lvl="1" indent="-171450" algn="l" defTabSz="844550">
            <a:lnSpc>
              <a:spcPct val="90000"/>
            </a:lnSpc>
            <a:spcBef>
              <a:spcPct val="0"/>
            </a:spcBef>
            <a:spcAft>
              <a:spcPct val="15000"/>
            </a:spcAft>
            <a:buChar char="•"/>
          </a:pPr>
          <a:r>
            <a:rPr lang="en-US" sz="1900" kern="1200" dirty="0"/>
            <a:t>Open Source</a:t>
          </a:r>
        </a:p>
      </dsp:txBody>
      <dsp:txXfrm>
        <a:off x="3934574" y="2073264"/>
        <a:ext cx="1724267" cy="2294819"/>
      </dsp:txXfrm>
    </dsp:sp>
    <dsp:sp modelId="{36B5B754-AB77-403C-8B28-BDE7593E3AD4}">
      <dsp:nvSpPr>
        <dsp:cNvPr id="0" name=""/>
        <dsp:cNvSpPr/>
      </dsp:nvSpPr>
      <dsp:spPr>
        <a:xfrm>
          <a:off x="5900238" y="1526064"/>
          <a:ext cx="1724267" cy="547200"/>
        </a:xfrm>
        <a:prstGeom prst="rect">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err="1"/>
            <a:t>DocumentDB</a:t>
          </a:r>
          <a:endParaRPr lang="en-US" sz="1900" kern="1200" dirty="0"/>
        </a:p>
      </dsp:txBody>
      <dsp:txXfrm>
        <a:off x="5900238" y="1526064"/>
        <a:ext cx="1724267" cy="547200"/>
      </dsp:txXfrm>
    </dsp:sp>
    <dsp:sp modelId="{541AB7EA-231A-4099-9B5A-0D89EE483946}">
      <dsp:nvSpPr>
        <dsp:cNvPr id="0" name=""/>
        <dsp:cNvSpPr/>
      </dsp:nvSpPr>
      <dsp:spPr>
        <a:xfrm>
          <a:off x="5900238" y="2073264"/>
          <a:ext cx="1724267" cy="2294819"/>
        </a:xfrm>
        <a:prstGeom prst="rect">
          <a:avLst/>
        </a:prstGeom>
        <a:solidFill>
          <a:schemeClr val="accent4">
            <a:tint val="40000"/>
            <a:alpha val="90000"/>
            <a:hueOff val="6908351"/>
            <a:satOff val="-36757"/>
            <a:lumOff val="-2094"/>
            <a:alphaOff val="0"/>
          </a:schemeClr>
        </a:solidFill>
        <a:ln w="12700" cap="flat" cmpd="sng" algn="ctr">
          <a:solidFill>
            <a:schemeClr val="accent4">
              <a:tint val="40000"/>
              <a:alpha val="90000"/>
              <a:hueOff val="6908351"/>
              <a:satOff val="-36757"/>
              <a:lumOff val="-20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 / JavaScript</a:t>
          </a:r>
        </a:p>
      </dsp:txBody>
      <dsp:txXfrm>
        <a:off x="5900238" y="2073264"/>
        <a:ext cx="1724267" cy="2294819"/>
      </dsp:txXfrm>
    </dsp:sp>
    <dsp:sp modelId="{E361646F-97DD-4112-B45C-11DFD40D96CE}">
      <dsp:nvSpPr>
        <dsp:cNvPr id="0" name=""/>
        <dsp:cNvSpPr/>
      </dsp:nvSpPr>
      <dsp:spPr>
        <a:xfrm>
          <a:off x="7865903" y="1526064"/>
          <a:ext cx="1724267" cy="547200"/>
        </a:xfrm>
        <a:prstGeom prst="rect">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Blob Storage</a:t>
          </a:r>
        </a:p>
      </dsp:txBody>
      <dsp:txXfrm>
        <a:off x="7865903" y="1526064"/>
        <a:ext cx="1724267" cy="547200"/>
      </dsp:txXfrm>
    </dsp:sp>
    <dsp:sp modelId="{F60F7332-0CB1-4C0C-8709-E706EBB58A32}">
      <dsp:nvSpPr>
        <dsp:cNvPr id="0" name=""/>
        <dsp:cNvSpPr/>
      </dsp:nvSpPr>
      <dsp:spPr>
        <a:xfrm>
          <a:off x="7865903" y="2073264"/>
          <a:ext cx="1724267" cy="2294819"/>
        </a:xfrm>
        <a:prstGeom prst="rect">
          <a:avLst/>
        </a:prstGeom>
        <a:solidFill>
          <a:schemeClr val="accent4">
            <a:tint val="40000"/>
            <a:alpha val="90000"/>
            <a:hueOff val="9211134"/>
            <a:satOff val="-49009"/>
            <a:lumOff val="-2792"/>
            <a:alphaOff val="0"/>
          </a:schemeClr>
        </a:solidFill>
        <a:ln w="12700" cap="flat" cmpd="sng" algn="ctr">
          <a:solidFill>
            <a:schemeClr val="accent4">
              <a:tint val="40000"/>
              <a:alpha val="90000"/>
              <a:hueOff val="9211134"/>
              <a:satOff val="-49009"/>
              <a:lumOff val="-27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Unstructured data</a:t>
          </a:r>
        </a:p>
        <a:p>
          <a:pPr marL="171450" lvl="1" indent="-171450" algn="l" defTabSz="844550">
            <a:lnSpc>
              <a:spcPct val="90000"/>
            </a:lnSpc>
            <a:spcBef>
              <a:spcPct val="0"/>
            </a:spcBef>
            <a:spcAft>
              <a:spcPct val="15000"/>
            </a:spcAft>
            <a:buChar char="•"/>
          </a:pPr>
          <a:r>
            <a:rPr lang="en-US" sz="1900" kern="1200" dirty="0"/>
            <a:t>Disks, Images, Logs</a:t>
          </a:r>
        </a:p>
      </dsp:txBody>
      <dsp:txXfrm>
        <a:off x="7865903" y="2073264"/>
        <a:ext cx="1724267" cy="2294819"/>
      </dsp:txXfrm>
    </dsp:sp>
    <dsp:sp modelId="{5D0F60EE-32CC-416A-B28B-5D9FF6D7D3CC}">
      <dsp:nvSpPr>
        <dsp:cNvPr id="0" name=""/>
        <dsp:cNvSpPr/>
      </dsp:nvSpPr>
      <dsp:spPr>
        <a:xfrm>
          <a:off x="9831567" y="1526064"/>
          <a:ext cx="1724267" cy="547200"/>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MongoDB</a:t>
          </a:r>
        </a:p>
      </dsp:txBody>
      <dsp:txXfrm>
        <a:off x="9831567" y="1526064"/>
        <a:ext cx="1724267" cy="547200"/>
      </dsp:txXfrm>
    </dsp:sp>
    <dsp:sp modelId="{96D1C69E-300F-4623-9E44-C70B157F197B}">
      <dsp:nvSpPr>
        <dsp:cNvPr id="0" name=""/>
        <dsp:cNvSpPr/>
      </dsp:nvSpPr>
      <dsp:spPr>
        <a:xfrm>
          <a:off x="9831567" y="2073264"/>
          <a:ext cx="1724267" cy="2294819"/>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NoSQL</a:t>
          </a:r>
        </a:p>
        <a:p>
          <a:pPr marL="171450" lvl="1" indent="-171450" algn="l" defTabSz="844550">
            <a:lnSpc>
              <a:spcPct val="90000"/>
            </a:lnSpc>
            <a:spcBef>
              <a:spcPct val="0"/>
            </a:spcBef>
            <a:spcAft>
              <a:spcPct val="15000"/>
            </a:spcAft>
            <a:buChar char="•"/>
          </a:pPr>
          <a:r>
            <a:rPr lang="en-US" sz="1900" kern="1200" dirty="0"/>
            <a:t>JSON-like</a:t>
          </a:r>
        </a:p>
        <a:p>
          <a:pPr marL="171450" lvl="1" indent="-171450" algn="l" defTabSz="844550">
            <a:lnSpc>
              <a:spcPct val="90000"/>
            </a:lnSpc>
            <a:spcBef>
              <a:spcPct val="0"/>
            </a:spcBef>
            <a:spcAft>
              <a:spcPct val="15000"/>
            </a:spcAft>
            <a:buChar char="•"/>
          </a:pPr>
          <a:r>
            <a:rPr lang="en-US" sz="1900" kern="1200" dirty="0"/>
            <a:t>Dynamic schemas</a:t>
          </a:r>
        </a:p>
        <a:p>
          <a:pPr marL="171450" lvl="1" indent="-171450" algn="l" defTabSz="844550">
            <a:lnSpc>
              <a:spcPct val="90000"/>
            </a:lnSpc>
            <a:spcBef>
              <a:spcPct val="0"/>
            </a:spcBef>
            <a:spcAft>
              <a:spcPct val="15000"/>
            </a:spcAft>
            <a:buChar char="•"/>
          </a:pPr>
          <a:r>
            <a:rPr lang="en-US" sz="1900" kern="1200" dirty="0"/>
            <a:t>High performance</a:t>
          </a:r>
        </a:p>
      </dsp:txBody>
      <dsp:txXfrm>
        <a:off x="9831567" y="2073264"/>
        <a:ext cx="1724267" cy="229481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icrosoft.com/learning/en-us/exam-70-534.aspx#item-ID0EDAAAAAAAAADBA"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www.nuodb.com/" TargetMode="External"/><Relationship Id="rId4" Type="http://schemas.openxmlformats.org/officeDocument/2006/relationships/hyperlink" Target="http://en.wikipedia.org/wiki/NewSQ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TechReady 17</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E28791-93A6-439E-A164-099D382DBFD9}" type="datetime1">
              <a:rPr lang="en-US" smtClean="0">
                <a:solidFill>
                  <a:prstClr val="black"/>
                </a:solidFill>
              </a:rPr>
              <a:pPr/>
              <a:t>6/13/2017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32526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Design an application storage and data access strategy (15–20%)</a:t>
            </a:r>
            <a:endParaRPr lang="en-US" dirty="0">
              <a:effectLst/>
            </a:endParaRPr>
          </a:p>
          <a:p>
            <a:r>
              <a:rPr lang="en-US" b="1" dirty="0">
                <a:effectLst/>
              </a:rPr>
              <a:t>Design data storage</a:t>
            </a:r>
          </a:p>
          <a:p>
            <a:r>
              <a:rPr lang="en-US" dirty="0"/>
              <a:t>Table Storage</a:t>
            </a:r>
          </a:p>
          <a:p>
            <a:r>
              <a:rPr lang="en-US" dirty="0"/>
              <a:t>With a </a:t>
            </a:r>
            <a:r>
              <a:rPr lang="en-US" dirty="0" err="1"/>
              <a:t>schemaless</a:t>
            </a:r>
            <a:r>
              <a:rPr lang="en-US" dirty="0"/>
              <a:t> data store, it's easy to adapt your data as the needs of your application evolve. Table storage is easy to use, so developers can create applications quickly. Access to data is fast and cost-effective for all kinds of applications. </a:t>
            </a:r>
          </a:p>
          <a:p>
            <a:r>
              <a:rPr lang="en-US" dirty="0"/>
              <a:t>Table storage is typically significantly lower in cost than traditional SQL for similar volumes of data.</a:t>
            </a:r>
          </a:p>
          <a:p>
            <a:endParaRPr lang="en-US" dirty="0"/>
          </a:p>
          <a:p>
            <a:endParaRPr lang="en-US" dirty="0"/>
          </a:p>
          <a:p>
            <a:r>
              <a:rPr lang="en-US" dirty="0"/>
              <a:t>SQL Database, </a:t>
            </a:r>
            <a:r>
              <a:rPr lang="en-US" dirty="0" err="1"/>
              <a:t>DocumentDB</a:t>
            </a:r>
            <a:r>
              <a:rPr lang="en-US" dirty="0"/>
              <a:t>, Blob Storage, MongoDB, and MySQL</a:t>
            </a:r>
          </a:p>
          <a:p>
            <a:r>
              <a:rPr lang="en-US" dirty="0">
                <a:effectLst/>
              </a:rPr>
              <a:t>design security options for SQL Database or Azure Storage; identify the appropriate VM type and size for a solution</a:t>
            </a:r>
          </a:p>
          <a:p>
            <a:endParaRPr lang="en-US" dirty="0">
              <a:effectLst/>
            </a:endParaRPr>
          </a:p>
          <a:p>
            <a:r>
              <a:rPr lang="en-US" dirty="0"/>
              <a:t>MySQL” is “</a:t>
            </a:r>
            <a:r>
              <a:rPr lang="en-US" b="1" dirty="0"/>
              <a:t>My </a:t>
            </a:r>
            <a:r>
              <a:rPr lang="en-US" b="1" dirty="0" err="1"/>
              <a:t>Ess</a:t>
            </a:r>
            <a:r>
              <a:rPr lang="en-US" b="1" dirty="0"/>
              <a:t> Que Ell” </a:t>
            </a:r>
            <a:r>
              <a:rPr lang="en-US" dirty="0"/>
              <a:t>(not “my sequel”), </a:t>
            </a:r>
            <a:endParaRPr lang="en-US" dirty="0">
              <a:effectLst/>
            </a:endParaRPr>
          </a:p>
          <a:p>
            <a:endParaRPr lang="en-US" dirty="0">
              <a:effectLst/>
            </a:endParaRPr>
          </a:p>
          <a:p>
            <a:r>
              <a:rPr lang="en-US" dirty="0">
                <a:effectLst/>
              </a:rPr>
              <a:t>http://azure.microsoft.com/en-us/documentation/articles/storage-introduction/</a:t>
            </a:r>
          </a:p>
          <a:p>
            <a:endParaRPr lang="en-US" dirty="0">
              <a:effectLst/>
            </a:endParaRPr>
          </a:p>
          <a:p>
            <a:r>
              <a:rPr lang="en-US" dirty="0">
                <a:effectLst/>
              </a:rPr>
              <a:t>http://azure.microsoft.com/en-us/marketplace/partners/mongodb/mongodb-inc/</a:t>
            </a:r>
          </a:p>
          <a:p>
            <a:endParaRPr lang="en-US" dirty="0">
              <a:effectLst/>
            </a:endParaRPr>
          </a:p>
          <a:p>
            <a:r>
              <a:rPr lang="en-US" b="1" dirty="0" err="1">
                <a:effectLst/>
              </a:rPr>
              <a:t>DocumentDB</a:t>
            </a:r>
            <a:r>
              <a:rPr lang="en-US" b="0" dirty="0">
                <a:effectLst/>
              </a:rPr>
              <a:t>  </a:t>
            </a:r>
            <a:r>
              <a:rPr lang="en-US" dirty="0"/>
              <a:t>Azure </a:t>
            </a:r>
            <a:r>
              <a:rPr lang="en-US" dirty="0" err="1"/>
              <a:t>DocumentDB</a:t>
            </a:r>
            <a:r>
              <a:rPr lang="en-US" dirty="0"/>
              <a:t> is a NoSQL document database service designed from the ground up to </a:t>
            </a:r>
            <a:r>
              <a:rPr lang="en-US" b="1" i="1" dirty="0"/>
              <a:t>natively support JSON and JavaScript directly inside the database </a:t>
            </a:r>
            <a:r>
              <a:rPr lang="en-US" dirty="0"/>
              <a:t>engine. It’s the right solution for web and mobile applications when predictable throughput, low latency, and flexible query are key. Microsoft consumer applications like OneNote already use </a:t>
            </a:r>
            <a:r>
              <a:rPr lang="en-US" dirty="0" err="1"/>
              <a:t>DocumentDB</a:t>
            </a:r>
            <a:r>
              <a:rPr lang="en-US" dirty="0"/>
              <a:t> in production to support millions of users.	http://azure.microsoft.com/en-us/services/documentdb/ </a:t>
            </a:r>
          </a:p>
          <a:p>
            <a:endParaRPr lang="en-US" b="1" dirty="0">
              <a:effectLst/>
            </a:endParaRPr>
          </a:p>
          <a:p>
            <a:r>
              <a:rPr lang="en-US" b="1" dirty="0">
                <a:effectLst/>
              </a:rPr>
              <a:t>4 NoSQL</a:t>
            </a:r>
            <a:r>
              <a:rPr lang="en-US" b="0" baseline="0" dirty="0">
                <a:effectLst/>
              </a:rPr>
              <a:t> options…  </a:t>
            </a:r>
          </a:p>
          <a:p>
            <a:r>
              <a:rPr lang="en-US" b="0" baseline="0" dirty="0">
                <a:effectLst/>
              </a:rPr>
              <a:t>Graph Database</a:t>
            </a:r>
          </a:p>
          <a:p>
            <a:r>
              <a:rPr lang="en-US" b="0" baseline="0" dirty="0" err="1">
                <a:effectLst/>
              </a:rPr>
              <a:t>Cp;umn-Family</a:t>
            </a:r>
            <a:r>
              <a:rPr lang="en-US" b="0" baseline="0" dirty="0">
                <a:effectLst/>
              </a:rPr>
              <a:t>?????????</a:t>
            </a:r>
          </a:p>
          <a:p>
            <a:r>
              <a:rPr lang="en-US" b="0" baseline="0" dirty="0">
                <a:effectLst/>
              </a:rPr>
              <a:t>Document</a:t>
            </a:r>
          </a:p>
          <a:p>
            <a:r>
              <a:rPr lang="en-US" b="0" baseline="0" dirty="0">
                <a:effectLst/>
              </a:rPr>
              <a:t>Key/Value</a:t>
            </a:r>
          </a:p>
          <a:p>
            <a:r>
              <a:rPr lang="en-US" b="0" baseline="0" dirty="0">
                <a:effectLst/>
              </a:rPr>
              <a:t>http://www.asp.net/aspnet/overview/developing-apps-with-windows-azure/building-real-world-cloud-apps-with-windows-azure/data-storage-options</a:t>
            </a:r>
          </a:p>
          <a:p>
            <a:r>
              <a:rPr lang="en-US" dirty="0"/>
              <a:t>Compared to relational databases, the NoSQL options offer far greater scalability and cost-effectiveness for storage and analysis of unstructured data. The tradeoff is that they don't provide the rich </a:t>
            </a:r>
            <a:r>
              <a:rPr lang="en-US" dirty="0" err="1"/>
              <a:t>queryability</a:t>
            </a:r>
            <a:r>
              <a:rPr lang="en-US" dirty="0"/>
              <a:t> and robust data integrity capabilities of relational databases. NoSQL would work well for IIS log data, which</a:t>
            </a:r>
          </a:p>
          <a:p>
            <a:r>
              <a:rPr lang="en-US" dirty="0"/>
              <a:t>h involves high volume with no need for join queries. NoSQL would not work so well for banking transactions, which requires absolute data integrity and involves many relationships to other account-related data.</a:t>
            </a:r>
          </a:p>
          <a:p>
            <a:r>
              <a:rPr lang="en-US" dirty="0"/>
              <a:t>There is also a newer category of database platform called </a:t>
            </a:r>
            <a:r>
              <a:rPr lang="en-US" dirty="0" err="1">
                <a:hlinkClick r:id="rId4"/>
              </a:rPr>
              <a:t>NewSQL</a:t>
            </a:r>
            <a:r>
              <a:rPr lang="en-US" dirty="0"/>
              <a:t> that combines the scalability of a NoSQL database with the </a:t>
            </a:r>
            <a:r>
              <a:rPr lang="en-US" dirty="0" err="1"/>
              <a:t>queryability</a:t>
            </a:r>
            <a:r>
              <a:rPr lang="en-US" dirty="0"/>
              <a:t> and transactional integrity of a relational database. </a:t>
            </a:r>
            <a:r>
              <a:rPr lang="en-US" dirty="0" err="1"/>
              <a:t>NewSQL</a:t>
            </a:r>
            <a:r>
              <a:rPr lang="en-US" dirty="0"/>
              <a:t> databases are designed for distributed storage and query processing, which is often hard to implement in "</a:t>
            </a:r>
            <a:r>
              <a:rPr lang="en-US" dirty="0" err="1"/>
              <a:t>OldSQL</a:t>
            </a:r>
            <a:r>
              <a:rPr lang="en-US" dirty="0"/>
              <a:t>" databases. </a:t>
            </a:r>
            <a:r>
              <a:rPr lang="en-US" dirty="0" err="1">
                <a:hlinkClick r:id="rId5"/>
              </a:rPr>
              <a:t>NuoDB</a:t>
            </a:r>
            <a:r>
              <a:rPr lang="en-US" dirty="0"/>
              <a:t> is an example of a </a:t>
            </a:r>
            <a:r>
              <a:rPr lang="en-US" dirty="0" err="1"/>
              <a:t>NewSQL</a:t>
            </a:r>
            <a:r>
              <a:rPr lang="en-US" dirty="0"/>
              <a:t> database that can be used on Azure.</a:t>
            </a:r>
          </a:p>
          <a:p>
            <a:endParaRPr lang="en-US" b="1" dirty="0">
              <a:effectLst/>
            </a:endParaRPr>
          </a:p>
          <a:p>
            <a:r>
              <a:rPr lang="en-US" dirty="0"/>
              <a:t>A shared access signature provides delegated access to resources in your storage account. This means that you can grant a client limited permissions to your blobs, queues, or tables for a specified period of time and with a specified set of permissions, without having to share your account access keys. The </a:t>
            </a:r>
            <a:r>
              <a:rPr lang="en-US" b="1" dirty="0"/>
              <a:t>SAS</a:t>
            </a:r>
            <a:r>
              <a:rPr lang="en-US" dirty="0"/>
              <a:t> is a URI that encompasses in its query parameters all of the information necessary for authenticated access to a storage resource. To access storage resources with the SAS, the client only needs to pass in the SAS to the appropriate constructor or method.</a:t>
            </a:r>
          </a:p>
          <a:p>
            <a:endParaRPr lang="en-US" dirty="0"/>
          </a:p>
          <a:p>
            <a:r>
              <a:rPr lang="en-US" dirty="0"/>
              <a:t>You can use a </a:t>
            </a:r>
            <a:r>
              <a:rPr lang="en-US" b="1" dirty="0"/>
              <a:t>SAS</a:t>
            </a:r>
            <a:r>
              <a:rPr lang="en-US" dirty="0"/>
              <a:t> when you want </a:t>
            </a:r>
            <a:r>
              <a:rPr lang="en-US" u="sng" dirty="0"/>
              <a:t>to provide access to resources in your storage account to a client that can't be trusted with the account key</a:t>
            </a:r>
            <a:r>
              <a:rPr lang="en-US" dirty="0"/>
              <a:t>. Your storage account </a:t>
            </a:r>
            <a:r>
              <a:rPr lang="en-US" u="sng" dirty="0"/>
              <a:t>keys include both a primary and secondary key</a:t>
            </a:r>
            <a:r>
              <a:rPr lang="en-US" dirty="0"/>
              <a:t>, both of which grant administrative access to your account and all of the resources in it. Exposing either of your account keys opens your account to the possibility of malicious or negligent use. Shared access signatures provide a safe alternative that allows other clients to read, write, and delete </a:t>
            </a:r>
          </a:p>
          <a:p>
            <a:endParaRPr lang="en-US" dirty="0">
              <a:effectLst/>
            </a:endParaRPr>
          </a:p>
          <a:p>
            <a:r>
              <a:rPr lang="en-US" b="1" dirty="0">
                <a:effectLst/>
              </a:rPr>
              <a:t>Security administration </a:t>
            </a:r>
            <a:r>
              <a:rPr lang="en-US" dirty="0">
                <a:effectLst/>
              </a:rPr>
              <a:t>in Microsoft Azure </a:t>
            </a:r>
            <a:r>
              <a:rPr lang="en-US" b="1" dirty="0">
                <a:effectLst/>
              </a:rPr>
              <a:t>SQL Database </a:t>
            </a:r>
            <a:r>
              <a:rPr lang="en-US" dirty="0">
                <a:effectLst/>
              </a:rPr>
              <a:t>is similar to security administration for an on-premises instance of SQL Server. Managing security at the database-level is almost identical, with differences only in the parameters available. Because Azure SQL Databases can scale to one or more physical computers, Microsoft Azure SQL Database uses a different strategy for server-level administration. </a:t>
            </a:r>
          </a:p>
          <a:p>
            <a:endParaRPr lang="en-US" dirty="0">
              <a:effectLst/>
            </a:endParaRPr>
          </a:p>
          <a:p>
            <a:endParaRPr lang="en-US" dirty="0">
              <a:effectLst/>
            </a:endParaRPr>
          </a:p>
          <a:p>
            <a:endParaRPr lang="en-US" dirty="0">
              <a:effectLst/>
            </a:endParaRPr>
          </a:p>
          <a:p>
            <a:endParaRPr lang="en-US" dirty="0">
              <a:effectLst/>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7EC2E71-BC3B-49B8-B2BF-93DCC9B91A9A}"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6/13/2017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1599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6/13/2017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21070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6/13/2017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855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5423281"/>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70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91552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725932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Tree>
    <p:extLst>
      <p:ext uri="{BB962C8B-B14F-4D97-AF65-F5344CB8AC3E}">
        <p14:creationId xmlns:p14="http://schemas.microsoft.com/office/powerpoint/2010/main" val="207862482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96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hidden"/>
                                      </p:to>
                                    </p:set>
                                  </p:childTnLst>
                                </p:cTn>
                              </p:par>
                            </p:childTnLst>
                          </p:cTn>
                        </p:par>
                        <p:par>
                          <p:cTn id="23" fill="hold">
                            <p:stCondLst>
                              <p:cond delay="0"/>
                            </p:stCondLst>
                            <p:childTnLst>
                              <p:par>
                                <p:cTn id="24" presetID="14"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2">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3">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4">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 lvl="5">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23512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05688"/>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524000" y="4601362"/>
            <a:ext cx="9144000" cy="656439"/>
          </a:xfrm>
        </p:spPr>
        <p:txBody>
          <a:bodyPr anchor="ctr"/>
          <a:lstStyle>
            <a:lvl1pPr marL="0" indent="0" algn="ctr">
              <a:buNone/>
              <a:defRPr sz="2400">
                <a:solidFill>
                  <a:schemeClr val="bg1">
                    <a:lumMod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Tree>
    <p:extLst>
      <p:ext uri="{BB962C8B-B14F-4D97-AF65-F5344CB8AC3E}">
        <p14:creationId xmlns:p14="http://schemas.microsoft.com/office/powerpoint/2010/main" val="12034918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14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93489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098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676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80808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808080"/>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rgbClr val="808080"/>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808080"/>
                      </p:to>
                    </p:animClr>
                  </p:subTnLst>
                </p:cTn>
              </p:par>
            </p:tnLst>
          </p:tmpl>
        </p:tmplLst>
      </p:bldP>
      <p:bldP spid="5" grpId="0" build="p">
        <p:tmplLst>
          <p:tmpl lvl="1">
            <p:tnLst>
              <p:par>
                <p:cTn presetID="1"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rgbClr val="808080"/>
                      </p:to>
                    </p:animClr>
                  </p:sub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201591" y="6219371"/>
            <a:ext cx="11778205" cy="58782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u="sng" dirty="0">
                <a:solidFill>
                  <a:srgbClr val="0070C0"/>
                </a:solidFill>
              </a:rPr>
              <a:t>Click to edit Lab URL</a:t>
            </a:r>
          </a:p>
        </p:txBody>
      </p:sp>
    </p:spTree>
    <p:extLst>
      <p:ext uri="{BB962C8B-B14F-4D97-AF65-F5344CB8AC3E}">
        <p14:creationId xmlns:p14="http://schemas.microsoft.com/office/powerpoint/2010/main" val="626225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Not Animate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0739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6191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Just some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255963361"/>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Just some text (white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545332768"/>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29550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346345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80808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808080"/>
                      </p:to>
                    </p:animClr>
                  </p:sub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Tree>
    <p:extLst>
      <p:ext uri="{BB962C8B-B14F-4D97-AF65-F5344CB8AC3E}">
        <p14:creationId xmlns:p14="http://schemas.microsoft.com/office/powerpoint/2010/main" val="40196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38785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9751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Just word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lvl1pPr algn="ctr">
              <a:defRPr/>
            </a:lvl1pPr>
          </a:lstStyle>
          <a:p>
            <a:r>
              <a:rPr lang="en-US" dirty="0"/>
              <a:t>Click to edit Master title style</a:t>
            </a:r>
          </a:p>
        </p:txBody>
      </p:sp>
      <p:pic>
        <p:nvPicPr>
          <p:cNvPr id="7" name="Picture 12" descr="bdcLogoMark"/>
          <p:cNvPicPr>
            <a:picLocks noChangeAspect="1" noChangeArrowheads="1"/>
          </p:cNvPicPr>
          <p:nvPr userDrawn="1"/>
        </p:nvPicPr>
        <p:blipFill>
          <a:blip r:embed="rId2"/>
          <a:srcRect/>
          <a:stretch>
            <a:fillRect/>
          </a:stretch>
        </p:blipFill>
        <p:spPr bwMode="auto">
          <a:xfrm>
            <a:off x="152400" y="6172201"/>
            <a:ext cx="542925" cy="571500"/>
          </a:xfrm>
          <a:prstGeom prst="rect">
            <a:avLst/>
          </a:prstGeom>
          <a:noFill/>
          <a:ln w="9525">
            <a:noFill/>
            <a:miter lim="800000"/>
            <a:headEnd/>
            <a:tailEnd/>
          </a:ln>
        </p:spPr>
      </p:pic>
    </p:spTree>
    <p:extLst>
      <p:ext uri="{BB962C8B-B14F-4D97-AF65-F5344CB8AC3E}">
        <p14:creationId xmlns:p14="http://schemas.microsoft.com/office/powerpoint/2010/main" val="354685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9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Build Ques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06B996C4-8066-4A72-B952-804423A9CEDF}"/>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CAED92D3-AA60-42C1-98A2-FAE9D3F269CB}"/>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1"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5">
                                            <p:txEl>
                                              <p:pRg st="1" end="1"/>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5">
                                            <p:txEl>
                                              <p:pRg st="2" end="2"/>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
                                            <p:txEl>
                                              <p:pRg st="3" end="3"/>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hidden"/>
                                      </p:to>
                                    </p:set>
                                  </p:childTnLst>
                                </p:cTn>
                              </p:par>
                            </p:childTnLst>
                          </p:cTn>
                        </p:par>
                        <p:par>
                          <p:cTn id="50" fill="hold">
                            <p:stCondLst>
                              <p:cond delay="0"/>
                            </p:stCondLst>
                            <p:childTnLst>
                              <p:par>
                                <p:cTn id="51" presetID="42" presetClass="path" presetSubtype="0" accel="50000" decel="50000" fill="hold" grpId="1" nodeType="afterEffect">
                                  <p:stCondLst>
                                    <p:cond delay="0"/>
                                  </p:stCondLst>
                                  <p:childTnLst>
                                    <p:animMotion origin="layout" path="M -4.16667E-6 -1.11111E-6 L -0.02187 -0.04537 " pathEditMode="relative" rAng="0" ptsTypes="AA">
                                      <p:cBhvr>
                                        <p:cTn id="52" dur="500" fill="hold"/>
                                        <p:tgtEl>
                                          <p:spTgt spid="6"/>
                                        </p:tgtEl>
                                        <p:attrNameLst>
                                          <p:attrName>ppt_x</p:attrName>
                                          <p:attrName>ppt_y</p:attrName>
                                        </p:attrNameLst>
                                      </p:cBhvr>
                                      <p:rCtr x="-1094" y="-2269"/>
                                    </p:animMotion>
                                  </p:childTnLst>
                                </p:cTn>
                              </p:par>
                            </p:childTnLst>
                          </p:cTn>
                        </p:par>
                        <p:par>
                          <p:cTn id="53" fill="hold">
                            <p:stCondLst>
                              <p:cond delay="500"/>
                            </p:stCondLst>
                            <p:childTnLst>
                              <p:par>
                                <p:cTn id="54" presetID="14" presetClass="entr" presetSubtype="1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randombar(horizontal)">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tmplLst>
          <p:tmpl lvl="1">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2">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3">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4">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 lvl="5">
            <p:tnLst>
              <p:par>
                <p:cTn presetID="1" presetClass="exit" presetSubtype="0" fill="hold" nodeType="with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5" grpId="1" build="p">
        <p:tmplLst>
          <p:tmpl lvl="1">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ppt_x</p:attrName>
                        </p:attrNameLst>
                      </p:cBhvr>
                      <p:tavLst>
                        <p:tav tm="0">
                          <p:val>
                            <p:strVal val="#ppt_x"/>
                          </p:val>
                        </p:tav>
                        <p:tav tm="100000">
                          <p:val>
                            <p:strVal val="#ppt_x"/>
                          </p:val>
                        </p:tav>
                      </p:tavLst>
                    </p:anim>
                    <p:anim calcmode="lin" valueType="num">
                      <p:cBhvr>
                        <p:cTn dur="1000" fill="hold"/>
                        <p:tgtEl>
                          <p:spTgt spid="5"/>
                        </p:tgtEl>
                        <p:attrNameLst>
                          <p:attrName>ppt_y</p:attrName>
                        </p:attrNameLst>
                      </p:cBhvr>
                      <p:tavLst>
                        <p:tav tm="0">
                          <p:val>
                            <p:strVal val="#ppt_y+.1"/>
                          </p:val>
                        </p:tav>
                        <p:tav tm="100000">
                          <p:val>
                            <p:strVal val="#ppt_y"/>
                          </p:val>
                        </p:tav>
                      </p:tavLst>
                    </p:anim>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6" grpId="1">
        <p:tmplLst>
          <p:tmpl>
            <p:tnLst>
              <p:par>
                <p:cTn presetID="42" presetClass="path" presetSubtype="0" accel="50000" decel="50000" fill="hold" nodeType="afterEffect">
                  <p:stCondLst>
                    <p:cond delay="0"/>
                  </p:stCondLst>
                  <p:childTnLst>
                    <p:animMotion origin="layout" path="M -4.16667E-6 -1.11111E-6 L -0.02187 -0.04537 " pathEditMode="relative" rAng="0" ptsTypes="AA">
                      <p:cBhvr>
                        <p:cTn dur="500" fill="hold"/>
                        <p:tgtEl>
                          <p:spTgt spid="6"/>
                        </p:tgtEl>
                        <p:attrNameLst>
                          <p:attrName>ppt_x</p:attrName>
                          <p:attrName>ppt_y</p:attrName>
                        </p:attrNameLst>
                      </p:cBhvr>
                      <p:rCtr x="-1094" y="-2269"/>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624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2.png"/><Relationship Id="rId2" Type="http://schemas.openxmlformats.org/officeDocument/2006/relationships/slideLayout" Target="../slideLayouts/slideLayout26.xml"/><Relationship Id="rId16"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6/13/2017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670" r:id="rId2"/>
    <p:sldLayoutId id="2147483730" r:id="rId3"/>
    <p:sldLayoutId id="2147483733" r:id="rId4"/>
    <p:sldLayoutId id="2147483669" r:id="rId5"/>
    <p:sldLayoutId id="2147483734" r:id="rId6"/>
    <p:sldLayoutId id="2147483649" r:id="rId7"/>
    <p:sldLayoutId id="2147483650"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1" r:id="rId19"/>
    <p:sldLayoutId id="2147483666" r:id="rId20"/>
    <p:sldLayoutId id="2147483728" r:id="rId21"/>
    <p:sldLayoutId id="2147483726" r:id="rId22"/>
    <p:sldLayoutId id="2147483727" r:id="rId23"/>
    <p:sldLayoutId id="214748373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12" descr="bdcLogoMark"/>
          <p:cNvPicPr>
            <a:picLocks noChangeAspect="1" noChangeArrowheads="1"/>
          </p:cNvPicPr>
          <p:nvPr userDrawn="1"/>
        </p:nvPicPr>
        <p:blipFill>
          <a:blip r:embed="rId17"/>
          <a:srcRect/>
          <a:stretch>
            <a:fillRect/>
          </a:stretch>
        </p:blipFill>
        <p:spPr bwMode="auto">
          <a:xfrm>
            <a:off x="103104" y="6320869"/>
            <a:ext cx="407195" cy="428625"/>
          </a:xfrm>
          <a:prstGeom prst="rect">
            <a:avLst/>
          </a:prstGeom>
          <a:noFill/>
          <a:ln w="9525">
            <a:noFill/>
            <a:miter lim="800000"/>
            <a:headEnd/>
            <a:tailEnd/>
          </a:ln>
        </p:spPr>
      </p:pic>
      <p:sp>
        <p:nvSpPr>
          <p:cNvPr id="8" name="TextBox 7"/>
          <p:cNvSpPr txBox="1"/>
          <p:nvPr userDrawn="1"/>
        </p:nvSpPr>
        <p:spPr>
          <a:xfrm>
            <a:off x="510299" y="6381292"/>
            <a:ext cx="2458494" cy="307777"/>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rPr>
              <a:t>@benday</a:t>
            </a:r>
            <a:r>
              <a:rPr lang="en-US" sz="1400" dirty="0"/>
              <a:t> | </a:t>
            </a:r>
            <a:r>
              <a:rPr lang="en-US" sz="1400" dirty="0">
                <a:solidFill>
                  <a:schemeClr val="tx1">
                    <a:lumMod val="65000"/>
                    <a:lumOff val="35000"/>
                  </a:schemeClr>
                </a:solidFill>
              </a:rPr>
              <a:t>www.benday.com</a:t>
            </a:r>
          </a:p>
        </p:txBody>
      </p:sp>
    </p:spTree>
    <p:extLst>
      <p:ext uri="{BB962C8B-B14F-4D97-AF65-F5344CB8AC3E}">
        <p14:creationId xmlns:p14="http://schemas.microsoft.com/office/powerpoint/2010/main" val="17786840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txStyles>
    <p:titleStyle>
      <a:lvl1pPr algn="l" defTabSz="914377"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0" indent="0" algn="l" defTabSz="914377" rtl="0" eaLnBrk="1" latinLnBrk="0" hangingPunct="1">
        <a:lnSpc>
          <a:spcPct val="90000"/>
        </a:lnSpc>
        <a:spcBef>
          <a:spcPts val="1000"/>
        </a:spcBef>
        <a:buFontTx/>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Segoe UI" panose="020B0502040204020203"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hyperlink" Target="https://aka.ms/azure/stora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azure/ee336235.aspx" TargetMode="External"/><Relationship Id="rId2" Type="http://schemas.openxmlformats.org/officeDocument/2006/relationships/hyperlink" Target="http://azure.microsoft.com/en-us/documentation/articles/storage-dotnet-shared-access-signature-part-1/" TargetMode="External"/><Relationship Id="rId1" Type="http://schemas.openxmlformats.org/officeDocument/2006/relationships/slideLayout" Target="../slideLayouts/slideLayout2.xml"/><Relationship Id="rId4" Type="http://schemas.openxmlformats.org/officeDocument/2006/relationships/hyperlink" Target="http://storageexplorer.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8.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zure/storage/storage-scalability-targets"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hyperlink" Target="https://docs.microsoft.com/en-us/azure/storage/storage-premium-storage#premium-storage-supported-vms" TargetMode="Externa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azure/storage/storage-premium-storage#scalability-and-performance-targets" TargetMode="Externa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hyperlink" Target="http://technet.microsoft.com/library/hh848643.aspx" TargetMode="External"/><Relationship Id="rId2" Type="http://schemas.openxmlformats.org/officeDocument/2006/relationships/hyperlink" Target="http://technet.microsoft.com/library/hh831739.aspx" TargetMode="External"/><Relationship Id="rId1" Type="http://schemas.openxmlformats.org/officeDocument/2006/relationships/slideLayout" Target="../slideLayouts/slideLayout24.xml"/><Relationship Id="rId5" Type="http://schemas.openxmlformats.org/officeDocument/2006/relationships/hyperlink" Target="https://docs.microsoft.com/en-us/azure/storage/storage-premium-storage#scalability-and-performance-targets" TargetMode="External"/><Relationship Id="rId4" Type="http://schemas.openxmlformats.org/officeDocument/2006/relationships/hyperlink" Target="http://social.technet.microsoft.com/wiki/contents/articles/11382.storage-spaces-frequently-asked-questions-faq.aspx"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azure/storage/storage-premium-storage#scalability-and-performance-targets" TargetMode="Externa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hyperlink" Target="https://azure.microsoft.com/en-us/resources/samples/?service=storage" TargetMode="Externa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Azure-Samples/storage-table-dotnet-getting-started" TargetMode="Externa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zure-Samples/storage-blob-dotnet-getting-started" TargetMode="External"/><Relationship Id="rId2" Type="http://schemas.openxmlformats.org/officeDocument/2006/relationships/hyperlink" Target="https://azure.microsoft.com/en-us/resources/samples/storage-blob-dotnet-getting-started/" TargetMode="Externa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hyperlink" Target="https://azure.microsoft.com/en-us/resources/samples/storage-dotnet-sas-getting-started/" TargetMode="Externa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hyperlink" Target="https://docs.microsoft.com/en-us/azure/sql-database/sql-database-service-tiers"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hyperlink" Target="https://azure.microsoft.com/en-us/resources/videos/index/?services=sql-database" TargetMode="Externa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hyperlink" Target="https://docs.microsoft.com/en-us/azure/cosmos-db/faq" TargetMode="Externa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hyperlink" Target="https://docs.microsoft.com/en-us/azure/cosmos-db/programming"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11.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medium.com/@th0maswe1ss/azure-documentdb-vs-mongodb-6d5806c16239" TargetMode="External"/><Relationship Id="rId2" Type="http://schemas.openxmlformats.org/officeDocument/2006/relationships/hyperlink" Target="https://docs.microsoft.com/en-us/azure/cosmos-db/programming" TargetMode="External"/><Relationship Id="rId1" Type="http://schemas.openxmlformats.org/officeDocument/2006/relationships/slideLayout" Target="../slideLayouts/slideLayout8.xml"/><Relationship Id="rId4" Type="http://schemas.openxmlformats.org/officeDocument/2006/relationships/hyperlink" Target="https://docs.microsoft.com/en-us/azure/cosmos-db/documentdb-get-started"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hyperlink" Target="https://azure.microsoft.com/en-us/services/mysql/" TargetMode="Externa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hyperlink" Target="https://docs.microsoft.com/en-us/azure/mysql/" TargetMode="Externa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hyperlink" Target="https://docs.microsoft.com/en-us/azure/virtual-machines/windows/classic/install-mongodb" TargetMode="Externa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us/learning/exam-70-534.aspx"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mva.microsoft.com/en-US/training-courses/certification-exam-overview-70534-architecting-microsoft-azure-solutions-17406" TargetMode="Externa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hyperlink" Target="http://azure.microsoft.com/en-us/documentation/articles/storage-dotnet-shared-access-signature-part-1/" TargetMode="External"/><Relationship Id="rId7" Type="http://schemas.openxmlformats.org/officeDocument/2006/relationships/hyperlink" Target="https://mva.microsoft.com/en-US/training-courses/certification-exam-overview-70534-architecting-microsoft-azure-solutions-17406?l=olgrYVmjD_6006218965" TargetMode="Externa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hyperlink" Target="http://storageexplorer.com/" TargetMode="External"/><Relationship Id="rId11" Type="http://schemas.openxmlformats.org/officeDocument/2006/relationships/diagramColors" Target="../diagrams/colors2.xml"/><Relationship Id="rId5" Type="http://schemas.openxmlformats.org/officeDocument/2006/relationships/hyperlink" Target="https://aka.ms/azure/storage" TargetMode="External"/><Relationship Id="rId10" Type="http://schemas.openxmlformats.org/officeDocument/2006/relationships/diagramQuickStyle" Target="../diagrams/quickStyle2.xml"/><Relationship Id="rId4" Type="http://schemas.openxmlformats.org/officeDocument/2006/relationships/hyperlink" Target="http://msdn.microsoft.com/en-us/library/azure/ee336235.aspx" TargetMode="Externa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012952" y="-3313035"/>
            <a:ext cx="8257537" cy="12283443"/>
          </a:xfrm>
          <a:prstGeom prst="rect">
            <a:avLst/>
          </a:prstGeom>
        </p:spPr>
      </p:pic>
      <p:sp>
        <p:nvSpPr>
          <p:cNvPr id="17" name="Title 16"/>
          <p:cNvSpPr>
            <a:spLocks noGrp="1"/>
          </p:cNvSpPr>
          <p:nvPr>
            <p:ph type="title"/>
          </p:nvPr>
        </p:nvSpPr>
        <p:spPr>
          <a:xfrm>
            <a:off x="406400" y="-773530"/>
            <a:ext cx="11671300" cy="748111"/>
          </a:xfrm>
          <a:effectLst>
            <a:outerShdw blurRad="50800" dist="38100" dir="13500000" algn="br" rotWithShape="0">
              <a:prstClr val="black">
                <a:alpha val="40000"/>
              </a:prstClr>
            </a:outerShdw>
          </a:effectLst>
        </p:spPr>
        <p:txBody>
          <a:bodyPr>
            <a:normAutofit fontScale="90000"/>
          </a:bodyPr>
          <a:lstStyle/>
          <a:p>
            <a:r>
              <a:rPr lang="en-US" sz="4705" b="1" dirty="0">
                <a:solidFill>
                  <a:schemeClr val="bg1"/>
                </a:solidFill>
              </a:rPr>
              <a:t>Design Application Storage and Data Access Strategy</a:t>
            </a:r>
          </a:p>
        </p:txBody>
      </p:sp>
      <p:graphicFrame>
        <p:nvGraphicFramePr>
          <p:cNvPr id="32" name="Diagram 31"/>
          <p:cNvGraphicFramePr/>
          <p:nvPr>
            <p:extLst>
              <p:ext uri="{D42A27DB-BD31-4B8C-83A1-F6EECF244321}">
                <p14:modId xmlns:p14="http://schemas.microsoft.com/office/powerpoint/2010/main" val="3868161129"/>
              </p:ext>
            </p:extLst>
          </p:nvPr>
        </p:nvGraphicFramePr>
        <p:xfrm>
          <a:off x="617946" y="290119"/>
          <a:ext cx="4707003" cy="52777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p:cNvSpPr txBox="1"/>
          <p:nvPr/>
        </p:nvSpPr>
        <p:spPr>
          <a:xfrm>
            <a:off x="5324949" y="2065634"/>
            <a:ext cx="6660965" cy="2554545"/>
          </a:xfrm>
          <a:prstGeom prst="rect">
            <a:avLst/>
          </a:prstGeom>
          <a:noFill/>
        </p:spPr>
        <p:txBody>
          <a:bodyPr wrap="square" rtlCol="0">
            <a:spAutoFit/>
          </a:bodyPr>
          <a:lstStyle/>
          <a:p>
            <a:r>
              <a:rPr lang="en-US" sz="4000" dirty="0">
                <a:solidFill>
                  <a:schemeClr val="bg1"/>
                </a:solidFill>
              </a:rPr>
              <a:t>Benjamin Day</a:t>
            </a:r>
          </a:p>
          <a:p>
            <a:r>
              <a:rPr lang="en-US" sz="4000" dirty="0">
                <a:solidFill>
                  <a:schemeClr val="bg1"/>
                </a:solidFill>
              </a:rPr>
              <a:t>Benjamin Day Consulting, Inc. </a:t>
            </a:r>
          </a:p>
          <a:p>
            <a:r>
              <a:rPr lang="en-US" sz="4000" dirty="0">
                <a:solidFill>
                  <a:schemeClr val="bg1"/>
                </a:solidFill>
              </a:rPr>
              <a:t>www.benday.com</a:t>
            </a:r>
          </a:p>
          <a:p>
            <a:r>
              <a:rPr lang="en-US" sz="4000" dirty="0">
                <a:solidFill>
                  <a:schemeClr val="bg1"/>
                </a:solidFill>
              </a:rPr>
              <a:t>@</a:t>
            </a:r>
            <a:r>
              <a:rPr lang="en-US" sz="4000" dirty="0" err="1">
                <a:solidFill>
                  <a:schemeClr val="bg1"/>
                </a:solidFill>
              </a:rPr>
              <a:t>benday</a:t>
            </a:r>
            <a:endParaRPr lang="en-US" sz="4000" dirty="0">
              <a:solidFill>
                <a:schemeClr val="bg1"/>
              </a:solidFill>
            </a:endParaRPr>
          </a:p>
        </p:txBody>
      </p:sp>
      <p:pic>
        <p:nvPicPr>
          <p:cNvPr id="6" name="Picture 5" descr="MVPLogo_Small"/>
          <p:cNvPicPr>
            <a:picLocks noChangeAspect="1" noChangeArrowheads="1"/>
          </p:cNvPicPr>
          <p:nvPr/>
        </p:nvPicPr>
        <p:blipFill>
          <a:blip r:embed="rId9" cstate="print"/>
          <a:srcRect/>
          <a:stretch>
            <a:fillRect/>
          </a:stretch>
        </p:blipFill>
        <p:spPr bwMode="auto">
          <a:xfrm>
            <a:off x="11031279" y="5118896"/>
            <a:ext cx="954635" cy="1501959"/>
          </a:xfrm>
          <a:prstGeom prst="rect">
            <a:avLst/>
          </a:prstGeom>
          <a:noFill/>
          <a:ln w="9525">
            <a:noFill/>
            <a:miter lim="800000"/>
            <a:headEnd/>
            <a:tailEnd/>
          </a:ln>
        </p:spPr>
      </p:pic>
    </p:spTree>
    <p:extLst>
      <p:ext uri="{BB962C8B-B14F-4D97-AF65-F5344CB8AC3E}">
        <p14:creationId xmlns:p14="http://schemas.microsoft.com/office/powerpoint/2010/main" val="125294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a:p>
            <a:r>
              <a:rPr lang="en-US" dirty="0">
                <a:hlinkClick r:id="rId2"/>
              </a:rPr>
              <a:t>aka.ms/azure/storage</a:t>
            </a:r>
            <a:r>
              <a:rPr lang="en-US" dirty="0"/>
              <a:t>, how they are alike &amp; how they are different</a:t>
            </a:r>
          </a:p>
          <a:p>
            <a:endParaRPr lang="en-GB" dirty="0"/>
          </a:p>
        </p:txBody>
      </p:sp>
    </p:spTree>
    <p:extLst>
      <p:ext uri="{BB962C8B-B14F-4D97-AF65-F5344CB8AC3E}">
        <p14:creationId xmlns:p14="http://schemas.microsoft.com/office/powerpoint/2010/main" val="33928123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a:xfrm>
            <a:off x="269240" y="1673436"/>
            <a:ext cx="11655840" cy="4798484"/>
          </a:xfrm>
        </p:spPr>
        <p:txBody>
          <a:bodyPr/>
          <a:lstStyle/>
          <a:p>
            <a:r>
              <a:rPr lang="en-GB" sz="4400" b="1" dirty="0"/>
              <a:t>Read</a:t>
            </a:r>
          </a:p>
          <a:p>
            <a:pPr marL="336145" lvl="1"/>
            <a:r>
              <a:rPr lang="en-US" sz="2800" dirty="0"/>
              <a:t>Azure Storage | </a:t>
            </a:r>
            <a:r>
              <a:rPr lang="en-US" sz="2800" dirty="0">
                <a:solidFill>
                  <a:srgbClr val="00BCF2"/>
                </a:solidFill>
              </a:rPr>
              <a:t>Share Access Signature </a:t>
            </a:r>
            <a:r>
              <a:rPr lang="en-US" sz="2800" dirty="0"/>
              <a:t>- </a:t>
            </a:r>
            <a:r>
              <a:rPr lang="en-US" sz="2800" dirty="0">
                <a:hlinkClick r:id="rId2"/>
              </a:rPr>
              <a:t>SAS</a:t>
            </a:r>
            <a:endParaRPr lang="en-US" sz="2800" dirty="0"/>
          </a:p>
          <a:p>
            <a:pPr marL="336145" lvl="1"/>
            <a:r>
              <a:rPr lang="en-US" sz="2800" dirty="0"/>
              <a:t>SQL Database – </a:t>
            </a:r>
            <a:r>
              <a:rPr lang="en-US" sz="2800" dirty="0">
                <a:hlinkClick r:id="rId3"/>
              </a:rPr>
              <a:t>same model </a:t>
            </a:r>
            <a:r>
              <a:rPr lang="en-US" sz="2800" dirty="0"/>
              <a:t>as on-premises</a:t>
            </a:r>
          </a:p>
          <a:p>
            <a:pPr marL="57581" lvl="1"/>
            <a:endParaRPr lang="en-US" sz="3200" dirty="0"/>
          </a:p>
          <a:p>
            <a:pPr marL="57581" lvl="1"/>
            <a:r>
              <a:rPr lang="en-US" sz="4400" b="1" dirty="0"/>
              <a:t>Download and Use: </a:t>
            </a:r>
          </a:p>
          <a:p>
            <a:pPr marL="57581" lvl="1"/>
            <a:r>
              <a:rPr lang="en-US" sz="2800" dirty="0"/>
              <a:t>Microsoft Azure Storage Explorer (Preview) is a standalone app from Microsoft that allows you to easily work with Azure Storage data on Windows, </a:t>
            </a:r>
            <a:r>
              <a:rPr lang="en-US" sz="2800" dirty="0" err="1"/>
              <a:t>macOS</a:t>
            </a:r>
            <a:r>
              <a:rPr lang="en-US" sz="2800" dirty="0"/>
              <a:t> and Linux. </a:t>
            </a:r>
            <a:r>
              <a:rPr lang="en-US" sz="2800" dirty="0">
                <a:hlinkClick r:id="rId4"/>
              </a:rPr>
              <a:t>http://storageexplorer.com/</a:t>
            </a:r>
            <a:r>
              <a:rPr lang="en-US" sz="2800" dirty="0"/>
              <a:t> </a:t>
            </a:r>
          </a:p>
          <a:p>
            <a:r>
              <a:rPr lang="en-GB" sz="5400" dirty="0"/>
              <a:t> </a:t>
            </a:r>
          </a:p>
          <a:p>
            <a:endParaRPr lang="en-GB" sz="5400" dirty="0"/>
          </a:p>
        </p:txBody>
      </p:sp>
    </p:spTree>
    <p:extLst>
      <p:ext uri="{BB962C8B-B14F-4D97-AF65-F5344CB8AC3E}">
        <p14:creationId xmlns:p14="http://schemas.microsoft.com/office/powerpoint/2010/main" val="15537657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Table Storage &amp; Blob Storage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97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Table Storage</a:t>
            </a:r>
          </a:p>
        </p:txBody>
      </p:sp>
      <p:sp>
        <p:nvSpPr>
          <p:cNvPr id="5" name="Content Placeholder 4"/>
          <p:cNvSpPr>
            <a:spLocks noGrp="1"/>
          </p:cNvSpPr>
          <p:nvPr>
            <p:ph sz="half" idx="1"/>
          </p:nvPr>
        </p:nvSpPr>
        <p:spPr/>
        <p:txBody>
          <a:bodyPr>
            <a:normAutofit/>
          </a:bodyPr>
          <a:lstStyle/>
          <a:p>
            <a:r>
              <a:rPr lang="en-US" dirty="0"/>
              <a:t>NoSQL</a:t>
            </a:r>
          </a:p>
          <a:p>
            <a:pPr lvl="1"/>
            <a:r>
              <a:rPr lang="en-US" dirty="0"/>
              <a:t>Key-value</a:t>
            </a:r>
          </a:p>
          <a:p>
            <a:pPr lvl="1"/>
            <a:r>
              <a:rPr lang="en-US" dirty="0"/>
              <a:t>Structured, not </a:t>
            </a:r>
            <a:r>
              <a:rPr lang="en-US" dirty="0" err="1"/>
              <a:t>schema’d</a:t>
            </a:r>
            <a:endParaRPr lang="en-US" dirty="0"/>
          </a:p>
          <a:p>
            <a:pPr lvl="1"/>
            <a:endParaRPr lang="en-US" dirty="0"/>
          </a:p>
          <a:p>
            <a:r>
              <a:rPr lang="en-US" dirty="0"/>
              <a:t>Queries</a:t>
            </a:r>
          </a:p>
          <a:p>
            <a:pPr lvl="1"/>
            <a:r>
              <a:rPr lang="en-US" dirty="0"/>
              <a:t>OData</a:t>
            </a:r>
          </a:p>
          <a:p>
            <a:pPr lvl="1"/>
            <a:r>
              <a:rPr lang="en-US" dirty="0"/>
              <a:t>API</a:t>
            </a:r>
          </a:p>
          <a:p>
            <a:pPr lvl="1"/>
            <a:endParaRPr lang="en-US" dirty="0"/>
          </a:p>
          <a:p>
            <a:r>
              <a:rPr lang="en-US" dirty="0"/>
              <a:t>Data is consistent for other client reads after insert/update</a:t>
            </a:r>
          </a:p>
          <a:p>
            <a:endParaRPr lang="en-US" dirty="0"/>
          </a:p>
        </p:txBody>
      </p:sp>
      <p:sp>
        <p:nvSpPr>
          <p:cNvPr id="6" name="Content Placeholder 5"/>
          <p:cNvSpPr>
            <a:spLocks noGrp="1"/>
          </p:cNvSpPr>
          <p:nvPr>
            <p:ph sz="half" idx="2"/>
          </p:nvPr>
        </p:nvSpPr>
        <p:spPr/>
        <p:txBody>
          <a:bodyPr>
            <a:normAutofit/>
          </a:bodyPr>
          <a:lstStyle/>
          <a:p>
            <a:r>
              <a:rPr lang="en-US" dirty="0"/>
              <a:t>Store lots of data for cheap</a:t>
            </a:r>
          </a:p>
          <a:p>
            <a:endParaRPr lang="en-US" dirty="0"/>
          </a:p>
          <a:p>
            <a:r>
              <a:rPr lang="en-US" dirty="0"/>
              <a:t>Geo-redundant options</a:t>
            </a:r>
          </a:p>
          <a:p>
            <a:pPr lvl="1"/>
            <a:r>
              <a:rPr lang="en-US" dirty="0"/>
              <a:t>Stored 3x in a region</a:t>
            </a:r>
          </a:p>
          <a:p>
            <a:pPr lvl="1"/>
            <a:r>
              <a:rPr lang="en-US" dirty="0"/>
              <a:t>3x in another region</a:t>
            </a:r>
          </a:p>
          <a:p>
            <a:endParaRPr lang="en-US" dirty="0"/>
          </a:p>
        </p:txBody>
      </p:sp>
    </p:spTree>
    <p:extLst>
      <p:ext uri="{BB962C8B-B14F-4D97-AF65-F5344CB8AC3E}">
        <p14:creationId xmlns:p14="http://schemas.microsoft.com/office/powerpoint/2010/main" val="402055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Storage via API</a:t>
            </a:r>
          </a:p>
        </p:txBody>
      </p:sp>
      <p:pic>
        <p:nvPicPr>
          <p:cNvPr id="5" name="Picture 4"/>
          <p:cNvPicPr>
            <a:picLocks noChangeAspect="1"/>
          </p:cNvPicPr>
          <p:nvPr/>
        </p:nvPicPr>
        <p:blipFill>
          <a:blip r:embed="rId2"/>
          <a:stretch>
            <a:fillRect/>
          </a:stretch>
        </p:blipFill>
        <p:spPr>
          <a:xfrm>
            <a:off x="657224" y="1177379"/>
            <a:ext cx="8895093" cy="5050195"/>
          </a:xfrm>
          <a:prstGeom prst="rect">
            <a:avLst/>
          </a:prstGeom>
        </p:spPr>
      </p:pic>
    </p:spTree>
    <p:extLst>
      <p:ext uri="{BB962C8B-B14F-4D97-AF65-F5344CB8AC3E}">
        <p14:creationId xmlns:p14="http://schemas.microsoft.com/office/powerpoint/2010/main" val="25414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Blob Storage</a:t>
            </a:r>
          </a:p>
        </p:txBody>
      </p:sp>
      <p:sp>
        <p:nvSpPr>
          <p:cNvPr id="5" name="Content Placeholder 4"/>
          <p:cNvSpPr>
            <a:spLocks noGrp="1"/>
          </p:cNvSpPr>
          <p:nvPr>
            <p:ph sz="half" idx="1"/>
          </p:nvPr>
        </p:nvSpPr>
        <p:spPr/>
        <p:txBody>
          <a:bodyPr>
            <a:normAutofit/>
          </a:bodyPr>
          <a:lstStyle/>
          <a:p>
            <a:r>
              <a:rPr lang="en-US" dirty="0"/>
              <a:t>Unstructured storage</a:t>
            </a:r>
          </a:p>
          <a:p>
            <a:pPr lvl="1"/>
            <a:endParaRPr lang="en-US" dirty="0"/>
          </a:p>
          <a:p>
            <a:r>
              <a:rPr lang="en-US" dirty="0"/>
              <a:t>Queries</a:t>
            </a:r>
          </a:p>
          <a:p>
            <a:pPr lvl="1"/>
            <a:r>
              <a:rPr lang="en-US" dirty="0"/>
              <a:t>OData</a:t>
            </a:r>
          </a:p>
          <a:p>
            <a:pPr lvl="1"/>
            <a:r>
              <a:rPr lang="en-US" dirty="0"/>
              <a:t>API</a:t>
            </a:r>
          </a:p>
          <a:p>
            <a:pPr lvl="1"/>
            <a:endParaRPr lang="en-US" dirty="0"/>
          </a:p>
          <a:p>
            <a:r>
              <a:rPr lang="en-US" dirty="0"/>
              <a:t>All blobs start from a Container</a:t>
            </a:r>
          </a:p>
          <a:p>
            <a:pPr lvl="1"/>
            <a:endParaRPr lang="en-US" dirty="0"/>
          </a:p>
          <a:p>
            <a:r>
              <a:rPr lang="en-US" dirty="0"/>
              <a:t>Block Blobs, Append Blobs, &amp; Page Blobs</a:t>
            </a:r>
          </a:p>
        </p:txBody>
      </p:sp>
      <p:sp>
        <p:nvSpPr>
          <p:cNvPr id="6" name="Content Placeholder 5"/>
          <p:cNvSpPr>
            <a:spLocks noGrp="1"/>
          </p:cNvSpPr>
          <p:nvPr>
            <p:ph sz="half" idx="2"/>
          </p:nvPr>
        </p:nvSpPr>
        <p:spPr/>
        <p:txBody>
          <a:bodyPr>
            <a:normAutofit/>
          </a:bodyPr>
          <a:lstStyle/>
          <a:p>
            <a:r>
              <a:rPr lang="en-US" dirty="0"/>
              <a:t>Store lots of data for cheap</a:t>
            </a:r>
          </a:p>
          <a:p>
            <a:endParaRPr lang="en-US" dirty="0"/>
          </a:p>
          <a:p>
            <a:r>
              <a:rPr lang="en-US" dirty="0"/>
              <a:t>Geo-redundant options</a:t>
            </a:r>
          </a:p>
          <a:p>
            <a:pPr lvl="1"/>
            <a:r>
              <a:rPr lang="en-US" dirty="0"/>
              <a:t>Stored 3x in a region</a:t>
            </a:r>
          </a:p>
          <a:p>
            <a:pPr lvl="1"/>
            <a:r>
              <a:rPr lang="en-US" dirty="0"/>
              <a:t>3x in another region</a:t>
            </a:r>
          </a:p>
          <a:p>
            <a:endParaRPr lang="en-US" dirty="0"/>
          </a:p>
        </p:txBody>
      </p:sp>
    </p:spTree>
    <p:extLst>
      <p:ext uri="{BB962C8B-B14F-4D97-AF65-F5344CB8AC3E}">
        <p14:creationId xmlns:p14="http://schemas.microsoft.com/office/powerpoint/2010/main" val="144302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Storage Options</a:t>
            </a:r>
          </a:p>
        </p:txBody>
      </p:sp>
      <p:sp>
        <p:nvSpPr>
          <p:cNvPr id="6" name="Content Placeholder 5"/>
          <p:cNvSpPr>
            <a:spLocks noGrp="1"/>
          </p:cNvSpPr>
          <p:nvPr>
            <p:ph idx="1"/>
          </p:nvPr>
        </p:nvSpPr>
        <p:spPr/>
        <p:txBody>
          <a:bodyPr>
            <a:normAutofit/>
          </a:bodyPr>
          <a:lstStyle/>
          <a:p>
            <a:r>
              <a:rPr lang="en-US" dirty="0"/>
              <a:t>Standard</a:t>
            </a:r>
          </a:p>
          <a:p>
            <a:pPr lvl="1"/>
            <a:r>
              <a:rPr lang="en-US" dirty="0"/>
              <a:t>Max total request rate of 20k IOPS</a:t>
            </a:r>
          </a:p>
          <a:p>
            <a:pPr lvl="1"/>
            <a:endParaRPr lang="en-US" dirty="0"/>
          </a:p>
          <a:p>
            <a:r>
              <a:rPr lang="en-US" dirty="0"/>
              <a:t>Premium</a:t>
            </a:r>
          </a:p>
          <a:p>
            <a:pPr lvl="1"/>
            <a:r>
              <a:rPr lang="en-US" dirty="0"/>
              <a:t>Designed for Azure VMs</a:t>
            </a:r>
          </a:p>
          <a:p>
            <a:pPr lvl="1"/>
            <a:r>
              <a:rPr lang="en-US" dirty="0"/>
              <a:t>High performance</a:t>
            </a:r>
          </a:p>
          <a:p>
            <a:pPr lvl="1"/>
            <a:r>
              <a:rPr lang="en-US" dirty="0"/>
              <a:t>Low latency</a:t>
            </a:r>
          </a:p>
          <a:p>
            <a:pPr lvl="1"/>
            <a:r>
              <a:rPr lang="en-US" dirty="0"/>
              <a:t>Azure VM disks are implemented as “Page Blobs”</a:t>
            </a:r>
          </a:p>
          <a:p>
            <a:pPr lvl="1"/>
            <a:endParaRPr lang="en-US" dirty="0"/>
          </a:p>
          <a:p>
            <a:pPr lvl="1"/>
            <a:endParaRPr lang="en-US" dirty="0"/>
          </a:p>
        </p:txBody>
      </p:sp>
    </p:spTree>
    <p:extLst>
      <p:ext uri="{BB962C8B-B14F-4D97-AF65-F5344CB8AC3E}">
        <p14:creationId xmlns:p14="http://schemas.microsoft.com/office/powerpoint/2010/main" val="138697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Block Blobs</a:t>
            </a:r>
          </a:p>
        </p:txBody>
      </p:sp>
      <p:sp>
        <p:nvSpPr>
          <p:cNvPr id="6" name="Content Placeholder 5"/>
          <p:cNvSpPr>
            <a:spLocks noGrp="1"/>
          </p:cNvSpPr>
          <p:nvPr>
            <p:ph idx="1"/>
          </p:nvPr>
        </p:nvSpPr>
        <p:spPr/>
        <p:txBody>
          <a:bodyPr>
            <a:normAutofit/>
          </a:bodyPr>
          <a:lstStyle/>
          <a:p>
            <a:r>
              <a:rPr lang="en-US" dirty="0"/>
              <a:t>Blob is broken into pieces</a:t>
            </a:r>
          </a:p>
          <a:p>
            <a:r>
              <a:rPr lang="en-US" dirty="0"/>
              <a:t>Block Id for each piece</a:t>
            </a:r>
          </a:p>
          <a:p>
            <a:r>
              <a:rPr lang="en-US" dirty="0"/>
              <a:t>Max block size = 100MB</a:t>
            </a:r>
          </a:p>
          <a:p>
            <a:r>
              <a:rPr lang="en-US" dirty="0"/>
              <a:t>Up to 50k blocks per blob</a:t>
            </a:r>
          </a:p>
          <a:p>
            <a:r>
              <a:rPr lang="en-US" dirty="0"/>
              <a:t>Efficient upload of large blobs</a:t>
            </a:r>
          </a:p>
          <a:p>
            <a:r>
              <a:rPr lang="en-US" dirty="0"/>
              <a:t>Blocks upload can be multithreaded</a:t>
            </a:r>
          </a:p>
          <a:p>
            <a:r>
              <a:rPr lang="en-US" dirty="0"/>
              <a:t>Streaming </a:t>
            </a:r>
          </a:p>
          <a:p>
            <a:r>
              <a:rPr lang="en-US" dirty="0"/>
              <a:t>Storing documents, media files, backups</a:t>
            </a:r>
          </a:p>
        </p:txBody>
      </p:sp>
    </p:spTree>
    <p:extLst>
      <p:ext uri="{BB962C8B-B14F-4D97-AF65-F5344CB8AC3E}">
        <p14:creationId xmlns:p14="http://schemas.microsoft.com/office/powerpoint/2010/main" val="240565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 Blobs</a:t>
            </a:r>
          </a:p>
        </p:txBody>
      </p:sp>
      <p:sp>
        <p:nvSpPr>
          <p:cNvPr id="3" name="Content Placeholder 2"/>
          <p:cNvSpPr>
            <a:spLocks noGrp="1"/>
          </p:cNvSpPr>
          <p:nvPr>
            <p:ph idx="1"/>
          </p:nvPr>
        </p:nvSpPr>
        <p:spPr/>
        <p:txBody>
          <a:bodyPr/>
          <a:lstStyle/>
          <a:p>
            <a:r>
              <a:rPr lang="en-US" dirty="0"/>
              <a:t>Similar to Block Blobs</a:t>
            </a:r>
          </a:p>
          <a:p>
            <a:r>
              <a:rPr lang="en-US" dirty="0"/>
              <a:t>Optimized for append operations</a:t>
            </a:r>
          </a:p>
          <a:p>
            <a:r>
              <a:rPr lang="en-US" dirty="0"/>
              <a:t>Only can add to the end</a:t>
            </a:r>
          </a:p>
        </p:txBody>
      </p:sp>
    </p:spTree>
    <p:extLst>
      <p:ext uri="{BB962C8B-B14F-4D97-AF65-F5344CB8AC3E}">
        <p14:creationId xmlns:p14="http://schemas.microsoft.com/office/powerpoint/2010/main" val="291409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Blob</a:t>
            </a:r>
          </a:p>
        </p:txBody>
      </p:sp>
      <p:sp>
        <p:nvSpPr>
          <p:cNvPr id="3" name="Content Placeholder 2"/>
          <p:cNvSpPr>
            <a:spLocks noGrp="1"/>
          </p:cNvSpPr>
          <p:nvPr>
            <p:ph idx="1"/>
          </p:nvPr>
        </p:nvSpPr>
        <p:spPr/>
        <p:txBody>
          <a:bodyPr/>
          <a:lstStyle/>
          <a:p>
            <a:r>
              <a:rPr lang="en-US" dirty="0"/>
              <a:t>Optimized for IaaS disks</a:t>
            </a:r>
          </a:p>
          <a:p>
            <a:r>
              <a:rPr lang="en-US" dirty="0"/>
              <a:t>Supports random writes</a:t>
            </a:r>
          </a:p>
          <a:p>
            <a:r>
              <a:rPr lang="en-US" dirty="0"/>
              <a:t>Collection of 512 byte pages</a:t>
            </a:r>
          </a:p>
          <a:p>
            <a:r>
              <a:rPr lang="en-US" dirty="0"/>
              <a:t>Max size = 1TB</a:t>
            </a:r>
          </a:p>
          <a:p>
            <a:r>
              <a:rPr lang="en-US" dirty="0"/>
              <a:t>Storage Options</a:t>
            </a:r>
          </a:p>
          <a:p>
            <a:pPr lvl="1"/>
            <a:r>
              <a:rPr lang="en-US" dirty="0"/>
              <a:t>Premium Storage</a:t>
            </a:r>
          </a:p>
          <a:p>
            <a:pPr lvl="1"/>
            <a:r>
              <a:rPr lang="en-US" dirty="0"/>
              <a:t>Standard Storage</a:t>
            </a:r>
          </a:p>
        </p:txBody>
      </p:sp>
    </p:spTree>
    <p:extLst>
      <p:ext uri="{BB962C8B-B14F-4D97-AF65-F5344CB8AC3E}">
        <p14:creationId xmlns:p14="http://schemas.microsoft.com/office/powerpoint/2010/main" val="12784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Benjamin Day</a:t>
            </a:r>
          </a:p>
        </p:txBody>
      </p:sp>
      <p:sp>
        <p:nvSpPr>
          <p:cNvPr id="3" name="Content Placeholder 2"/>
          <p:cNvSpPr>
            <a:spLocks noGrp="1"/>
          </p:cNvSpPr>
          <p:nvPr>
            <p:ph sz="half" idx="1"/>
          </p:nvPr>
        </p:nvSpPr>
        <p:spPr>
          <a:xfrm>
            <a:off x="838201" y="1825625"/>
            <a:ext cx="5319319" cy="4351339"/>
          </a:xfrm>
        </p:spPr>
        <p:txBody>
          <a:bodyPr>
            <a:normAutofit/>
          </a:bodyPr>
          <a:lstStyle/>
          <a:p>
            <a:r>
              <a:rPr lang="en-US" dirty="0"/>
              <a:t>Brookline, MA</a:t>
            </a:r>
          </a:p>
          <a:p>
            <a:r>
              <a:rPr lang="en-US" dirty="0"/>
              <a:t>Consultant &amp; Trainer</a:t>
            </a:r>
          </a:p>
          <a:p>
            <a:r>
              <a:rPr lang="en-US" dirty="0"/>
              <a:t>Scrum, DevOps, </a:t>
            </a:r>
            <a:br>
              <a:rPr lang="en-US" dirty="0"/>
            </a:br>
            <a:r>
              <a:rPr lang="en-US" dirty="0"/>
              <a:t>Team Foundation Server, </a:t>
            </a:r>
            <a:br>
              <a:rPr lang="en-US" dirty="0"/>
            </a:br>
            <a:r>
              <a:rPr lang="en-US" dirty="0"/>
              <a:t>Software Architecture &amp; Testing</a:t>
            </a:r>
          </a:p>
          <a:p>
            <a:r>
              <a:rPr lang="en-US" dirty="0"/>
              <a:t>Microsoft MVP</a:t>
            </a:r>
          </a:p>
          <a:p>
            <a:r>
              <a:rPr lang="en-US" dirty="0"/>
              <a:t>Pluralsight Author</a:t>
            </a:r>
          </a:p>
          <a:p>
            <a:r>
              <a:rPr lang="en-US" dirty="0"/>
              <a:t>Scrum.org Trainer</a:t>
            </a:r>
          </a:p>
          <a:p>
            <a:r>
              <a:rPr lang="en-US" dirty="0"/>
              <a:t>@benday</a:t>
            </a:r>
          </a:p>
          <a:p>
            <a:endParaRPr lang="en-US" dirty="0"/>
          </a:p>
        </p:txBody>
      </p:sp>
      <p:pic>
        <p:nvPicPr>
          <p:cNvPr id="5" name="Picture 4"/>
          <p:cNvPicPr>
            <a:picLocks noChangeAspect="1"/>
          </p:cNvPicPr>
          <p:nvPr/>
        </p:nvPicPr>
        <p:blipFill>
          <a:blip r:embed="rId2"/>
          <a:stretch>
            <a:fillRect/>
          </a:stretch>
        </p:blipFill>
        <p:spPr>
          <a:xfrm>
            <a:off x="6572773" y="2942847"/>
            <a:ext cx="4618875" cy="997055"/>
          </a:xfrm>
          <a:prstGeom prst="rect">
            <a:avLst/>
          </a:prstGeom>
        </p:spPr>
      </p:pic>
      <p:pic>
        <p:nvPicPr>
          <p:cNvPr id="6" name="Picture 5" descr="bendayLogo"/>
          <p:cNvPicPr>
            <a:picLocks noChangeAspect="1" noChangeArrowheads="1"/>
          </p:cNvPicPr>
          <p:nvPr/>
        </p:nvPicPr>
        <p:blipFill>
          <a:blip r:embed="rId3" cstate="print"/>
          <a:srcRect/>
          <a:stretch>
            <a:fillRect/>
          </a:stretch>
        </p:blipFill>
        <p:spPr bwMode="auto">
          <a:xfrm>
            <a:off x="6572773" y="1890494"/>
            <a:ext cx="4493040" cy="907493"/>
          </a:xfrm>
          <a:prstGeom prst="rect">
            <a:avLst/>
          </a:prstGeom>
          <a:noFill/>
          <a:ln w="9525">
            <a:noFill/>
            <a:miter lim="800000"/>
            <a:headEnd/>
            <a:tailEnd/>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75253" y="4241707"/>
            <a:ext cx="2629955" cy="90963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78574" y="4420999"/>
            <a:ext cx="1659599" cy="671215"/>
          </a:xfrm>
          <a:prstGeom prst="rect">
            <a:avLst/>
          </a:prstGeom>
        </p:spPr>
      </p:pic>
    </p:spTree>
    <p:extLst>
      <p:ext uri="{BB962C8B-B14F-4D97-AF65-F5344CB8AC3E}">
        <p14:creationId xmlns:p14="http://schemas.microsoft.com/office/powerpoint/2010/main" val="220881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for Table &amp; Blob Storage</a:t>
            </a:r>
          </a:p>
        </p:txBody>
      </p:sp>
      <p:sp>
        <p:nvSpPr>
          <p:cNvPr id="3" name="Content Placeholder 2"/>
          <p:cNvSpPr>
            <a:spLocks noGrp="1"/>
          </p:cNvSpPr>
          <p:nvPr>
            <p:ph idx="1"/>
          </p:nvPr>
        </p:nvSpPr>
        <p:spPr/>
        <p:txBody>
          <a:bodyPr>
            <a:normAutofit/>
          </a:bodyPr>
          <a:lstStyle/>
          <a:p>
            <a:r>
              <a:rPr lang="en-US" dirty="0"/>
              <a:t>Locally redundant storage (LRS)</a:t>
            </a:r>
          </a:p>
          <a:p>
            <a:pPr lvl="1"/>
            <a:r>
              <a:rPr lang="en-US" dirty="0"/>
              <a:t>3 copies in a single data center</a:t>
            </a:r>
          </a:p>
          <a:p>
            <a:r>
              <a:rPr lang="en-US" dirty="0"/>
              <a:t>Zone-redundant storage (ZRS)</a:t>
            </a:r>
          </a:p>
          <a:p>
            <a:pPr lvl="1"/>
            <a:r>
              <a:rPr lang="en-US" dirty="0"/>
              <a:t>3 copies across 2 or 3 facilities in 1 or 2 regions</a:t>
            </a:r>
          </a:p>
          <a:p>
            <a:r>
              <a:rPr lang="en-US" dirty="0"/>
              <a:t>Geo-redundant storage (GRS)</a:t>
            </a:r>
          </a:p>
          <a:p>
            <a:pPr lvl="1"/>
            <a:r>
              <a:rPr lang="en-US" dirty="0"/>
              <a:t>3 copies in primary region, 3 in secondary region</a:t>
            </a:r>
          </a:p>
          <a:p>
            <a:pPr lvl="1"/>
            <a:r>
              <a:rPr lang="en-US" dirty="0"/>
              <a:t>Auto failover</a:t>
            </a:r>
          </a:p>
          <a:p>
            <a:r>
              <a:rPr lang="en-US" dirty="0"/>
              <a:t>Read-access geo-redundant storage (RA-GRS)</a:t>
            </a:r>
          </a:p>
        </p:txBody>
      </p:sp>
    </p:spTree>
    <p:extLst>
      <p:ext uri="{BB962C8B-B14F-4D97-AF65-F5344CB8AC3E}">
        <p14:creationId xmlns:p14="http://schemas.microsoft.com/office/powerpoint/2010/main" val="2041857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Access</a:t>
            </a:r>
          </a:p>
        </p:txBody>
      </p:sp>
      <p:sp>
        <p:nvSpPr>
          <p:cNvPr id="3" name="Content Placeholder 2"/>
          <p:cNvSpPr>
            <a:spLocks noGrp="1"/>
          </p:cNvSpPr>
          <p:nvPr>
            <p:ph idx="1"/>
          </p:nvPr>
        </p:nvSpPr>
        <p:spPr/>
        <p:txBody>
          <a:bodyPr>
            <a:normAutofit/>
          </a:bodyPr>
          <a:lstStyle/>
          <a:p>
            <a:r>
              <a:rPr lang="en-US" dirty="0"/>
              <a:t>Anonymous Access</a:t>
            </a:r>
          </a:p>
          <a:p>
            <a:pPr lvl="1"/>
            <a:r>
              <a:rPr lang="en-US" dirty="0"/>
              <a:t>Public access for containers or individual blobs</a:t>
            </a:r>
          </a:p>
          <a:p>
            <a:pPr lvl="1"/>
            <a:endParaRPr lang="en-US" dirty="0"/>
          </a:p>
          <a:p>
            <a:r>
              <a:rPr lang="en-US" dirty="0"/>
              <a:t>Shared Access Signatures (SAS)</a:t>
            </a:r>
          </a:p>
          <a:p>
            <a:pPr lvl="1"/>
            <a:r>
              <a:rPr lang="en-US" dirty="0"/>
              <a:t>Delegated access without sharing account key</a:t>
            </a:r>
          </a:p>
          <a:p>
            <a:pPr lvl="1"/>
            <a:r>
              <a:rPr lang="en-US" dirty="0"/>
              <a:t>Containers &amp; blobs</a:t>
            </a:r>
          </a:p>
          <a:p>
            <a:pPr lvl="1"/>
            <a:r>
              <a:rPr lang="en-US" dirty="0"/>
              <a:t>File shares &amp; files</a:t>
            </a:r>
          </a:p>
          <a:p>
            <a:pPr lvl="1"/>
            <a:r>
              <a:rPr lang="en-US" dirty="0"/>
              <a:t>Queues</a:t>
            </a:r>
          </a:p>
          <a:p>
            <a:pPr lvl="1"/>
            <a:r>
              <a:rPr lang="en-US" dirty="0"/>
              <a:t>Tables &amp; ranges of table entities</a:t>
            </a:r>
          </a:p>
          <a:p>
            <a:pPr lvl="1"/>
            <a:endParaRPr lang="en-US" dirty="0"/>
          </a:p>
        </p:txBody>
      </p:sp>
    </p:spTree>
    <p:extLst>
      <p:ext uri="{BB962C8B-B14F-4D97-AF65-F5344CB8AC3E}">
        <p14:creationId xmlns:p14="http://schemas.microsoft.com/office/powerpoint/2010/main" val="2402758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Access Signatures (SAS)</a:t>
            </a:r>
          </a:p>
        </p:txBody>
      </p:sp>
      <p:sp>
        <p:nvSpPr>
          <p:cNvPr id="3" name="Content Placeholder 2"/>
          <p:cNvSpPr>
            <a:spLocks noGrp="1"/>
          </p:cNvSpPr>
          <p:nvPr>
            <p:ph idx="1"/>
          </p:nvPr>
        </p:nvSpPr>
        <p:spPr/>
        <p:txBody>
          <a:bodyPr/>
          <a:lstStyle/>
          <a:p>
            <a:r>
              <a:rPr lang="en-US" dirty="0"/>
              <a:t>Time interval</a:t>
            </a:r>
          </a:p>
          <a:p>
            <a:pPr lvl="1"/>
            <a:r>
              <a:rPr lang="en-US" dirty="0"/>
              <a:t>Start &amp; end time for permissions</a:t>
            </a:r>
          </a:p>
          <a:p>
            <a:r>
              <a:rPr lang="en-US" dirty="0"/>
              <a:t>Permissions</a:t>
            </a:r>
          </a:p>
          <a:p>
            <a:pPr lvl="1"/>
            <a:r>
              <a:rPr lang="en-US" dirty="0"/>
              <a:t>Read, Write, and/or Delete</a:t>
            </a:r>
          </a:p>
          <a:p>
            <a:r>
              <a:rPr lang="en-US" dirty="0"/>
              <a:t>(Optional) IP address or address range</a:t>
            </a:r>
          </a:p>
          <a:p>
            <a:r>
              <a:rPr lang="en-US" dirty="0"/>
              <a:t>Allowed protocols</a:t>
            </a:r>
          </a:p>
          <a:p>
            <a:pPr lvl="1"/>
            <a:r>
              <a:rPr lang="en-US" dirty="0"/>
              <a:t>Example: only https</a:t>
            </a:r>
          </a:p>
          <a:p>
            <a:pPr lvl="1"/>
            <a:endParaRPr lang="en-US" dirty="0"/>
          </a:p>
        </p:txBody>
      </p:sp>
    </p:spTree>
    <p:extLst>
      <p:ext uri="{BB962C8B-B14F-4D97-AF65-F5344CB8AC3E}">
        <p14:creationId xmlns:p14="http://schemas.microsoft.com/office/powerpoint/2010/main" val="280333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SAS token</a:t>
            </a:r>
          </a:p>
        </p:txBody>
      </p:sp>
      <p:sp>
        <p:nvSpPr>
          <p:cNvPr id="6" name="Text Placeholder 5"/>
          <p:cNvSpPr>
            <a:spLocks noGrp="1"/>
          </p:cNvSpPr>
          <p:nvPr>
            <p:ph type="body" sz="quarter" idx="11"/>
          </p:nvPr>
        </p:nvSpPr>
        <p:spPr/>
        <p:txBody>
          <a:bodyPr/>
          <a:lstStyle/>
          <a:p>
            <a:endParaRPr lang="en-US" dirty="0"/>
          </a:p>
        </p:txBody>
      </p:sp>
      <p:pic>
        <p:nvPicPr>
          <p:cNvPr id="5" name="Content Placeholder 4"/>
          <p:cNvPicPr>
            <a:picLocks noGrp="1" noChangeAspect="1"/>
          </p:cNvPicPr>
          <p:nvPr>
            <p:ph idx="4294967295"/>
          </p:nvPr>
        </p:nvPicPr>
        <p:blipFill>
          <a:blip r:embed="rId2"/>
          <a:stretch>
            <a:fillRect/>
          </a:stretch>
        </p:blipFill>
        <p:spPr>
          <a:xfrm>
            <a:off x="268080" y="3093720"/>
            <a:ext cx="11655840" cy="1516063"/>
          </a:xfrm>
        </p:spPr>
      </p:pic>
      <p:sp>
        <p:nvSpPr>
          <p:cNvPr id="3" name="Rectangle 2"/>
          <p:cNvSpPr/>
          <p:nvPr/>
        </p:nvSpPr>
        <p:spPr>
          <a:xfrm>
            <a:off x="316961" y="5611614"/>
            <a:ext cx="3699474" cy="769441"/>
          </a:xfrm>
          <a:prstGeom prst="rect">
            <a:avLst/>
          </a:prstGeom>
        </p:spPr>
        <p:txBody>
          <a:bodyPr wrap="none">
            <a:spAutoFit/>
          </a:bodyPr>
          <a:lstStyle/>
          <a:p>
            <a:r>
              <a:rPr lang="en-US" sz="4400" dirty="0"/>
              <a:t>3.1.3 Exam Tip!</a:t>
            </a:r>
          </a:p>
        </p:txBody>
      </p:sp>
    </p:spTree>
    <p:extLst>
      <p:ext uri="{BB962C8B-B14F-4D97-AF65-F5344CB8AC3E}">
        <p14:creationId xmlns:p14="http://schemas.microsoft.com/office/powerpoint/2010/main" val="14706892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Blob Encryption</a:t>
            </a:r>
          </a:p>
        </p:txBody>
      </p:sp>
      <p:sp>
        <p:nvSpPr>
          <p:cNvPr id="3" name="Content Placeholder 2"/>
          <p:cNvSpPr>
            <a:spLocks noGrp="1"/>
          </p:cNvSpPr>
          <p:nvPr>
            <p:ph idx="1"/>
          </p:nvPr>
        </p:nvSpPr>
        <p:spPr/>
        <p:txBody>
          <a:bodyPr/>
          <a:lstStyle/>
          <a:p>
            <a:r>
              <a:rPr lang="en-US" dirty="0"/>
              <a:t>Client-side</a:t>
            </a:r>
          </a:p>
          <a:p>
            <a:pPr lvl="1"/>
            <a:r>
              <a:rPr lang="en-US" dirty="0"/>
              <a:t>Storage Client Library for .NET</a:t>
            </a:r>
          </a:p>
          <a:p>
            <a:pPr lvl="1"/>
            <a:endParaRPr lang="en-US" dirty="0"/>
          </a:p>
          <a:p>
            <a:r>
              <a:rPr lang="en-US" dirty="0"/>
              <a:t>Server-side</a:t>
            </a:r>
          </a:p>
          <a:p>
            <a:pPr lvl="1"/>
            <a:r>
              <a:rPr lang="en-US" dirty="0"/>
              <a:t>“Data at Rest”</a:t>
            </a:r>
          </a:p>
        </p:txBody>
      </p:sp>
    </p:spTree>
    <p:extLst>
      <p:ext uri="{BB962C8B-B14F-4D97-AF65-F5344CB8AC3E}">
        <p14:creationId xmlns:p14="http://schemas.microsoft.com/office/powerpoint/2010/main" val="195834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&amp; Blob: </a:t>
            </a:r>
            <a:br>
              <a:rPr lang="en-US" dirty="0"/>
            </a:br>
            <a:r>
              <a:rPr lang="en-US" dirty="0"/>
              <a:t>Performance, Storage Limits, etc.</a:t>
            </a:r>
          </a:p>
        </p:txBody>
      </p:sp>
      <p:sp>
        <p:nvSpPr>
          <p:cNvPr id="3" name="Content Placeholder 2"/>
          <p:cNvSpPr>
            <a:spLocks noGrp="1"/>
          </p:cNvSpPr>
          <p:nvPr>
            <p:ph type="body" idx="1"/>
          </p:nvPr>
        </p:nvSpPr>
        <p:spPr/>
        <p:txBody>
          <a:bodyPr>
            <a:normAutofit/>
          </a:bodyPr>
          <a:lstStyle/>
          <a:p>
            <a:r>
              <a:rPr lang="en-US" sz="2400" dirty="0">
                <a:hlinkClick r:id="rId2"/>
              </a:rPr>
              <a:t>https://docs.microsoft.com/en-us/azure/storage/storage-scalability-targets</a:t>
            </a:r>
            <a:r>
              <a:rPr lang="en-US" sz="2400" dirty="0"/>
              <a:t> </a:t>
            </a:r>
          </a:p>
        </p:txBody>
      </p:sp>
    </p:spTree>
    <p:extLst>
      <p:ext uri="{BB962C8B-B14F-4D97-AF65-F5344CB8AC3E}">
        <p14:creationId xmlns:p14="http://schemas.microsoft.com/office/powerpoint/2010/main" val="277103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5732405"/>
              </p:ext>
            </p:extLst>
          </p:nvPr>
        </p:nvGraphicFramePr>
        <p:xfrm>
          <a:off x="650417" y="155277"/>
          <a:ext cx="10772774" cy="6682935"/>
        </p:xfrm>
        <a:graphic>
          <a:graphicData uri="http://schemas.openxmlformats.org/drawingml/2006/table">
            <a:tbl>
              <a:tblPr>
                <a:tableStyleId>{5C22544A-7EE6-4342-B048-85BDC9FD1C3A}</a:tableStyleId>
              </a:tblPr>
              <a:tblGrid>
                <a:gridCol w="5386387">
                  <a:extLst>
                    <a:ext uri="{9D8B030D-6E8A-4147-A177-3AD203B41FA5}">
                      <a16:colId xmlns:a16="http://schemas.microsoft.com/office/drawing/2014/main" val="670167828"/>
                    </a:ext>
                  </a:extLst>
                </a:gridCol>
                <a:gridCol w="5386387">
                  <a:extLst>
                    <a:ext uri="{9D8B030D-6E8A-4147-A177-3AD203B41FA5}">
                      <a16:colId xmlns:a16="http://schemas.microsoft.com/office/drawing/2014/main" val="49645504"/>
                    </a:ext>
                  </a:extLst>
                </a:gridCol>
              </a:tblGrid>
              <a:tr h="505090">
                <a:tc>
                  <a:txBody>
                    <a:bodyPr/>
                    <a:lstStyle/>
                    <a:p>
                      <a:pPr algn="ctr" fontAlgn="ctr"/>
                      <a:r>
                        <a:rPr lang="en-US" sz="2000" b="1" u="none" strike="noStrike" dirty="0">
                          <a:effectLst/>
                        </a:rPr>
                        <a:t>Resource</a:t>
                      </a:r>
                      <a:endParaRPr lang="en-US" sz="20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b="1" u="none" strike="noStrike" dirty="0">
                          <a:effectLst/>
                        </a:rPr>
                        <a:t>Default Limit</a:t>
                      </a:r>
                      <a:endParaRPr lang="en-US" sz="20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91426822"/>
                  </a:ext>
                </a:extLst>
              </a:tr>
              <a:tr h="505090">
                <a:tc>
                  <a:txBody>
                    <a:bodyPr/>
                    <a:lstStyle/>
                    <a:p>
                      <a:pPr algn="l" fontAlgn="ctr"/>
                      <a:r>
                        <a:rPr lang="en-US" sz="2000" u="none" strike="noStrike">
                          <a:effectLst/>
                        </a:rPr>
                        <a:t>Number of storage accounts per subscription</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200</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68654415"/>
                  </a:ext>
                </a:extLst>
              </a:tr>
              <a:tr h="505090">
                <a:tc>
                  <a:txBody>
                    <a:bodyPr/>
                    <a:lstStyle/>
                    <a:p>
                      <a:pPr algn="l" fontAlgn="ctr"/>
                      <a:r>
                        <a:rPr lang="en-US" sz="2000" u="none" strike="noStrike">
                          <a:effectLst/>
                        </a:rPr>
                        <a:t>TB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391802594"/>
                  </a:ext>
                </a:extLst>
              </a:tr>
              <a:tr h="1010180">
                <a:tc>
                  <a:txBody>
                    <a:bodyPr/>
                    <a:lstStyle/>
                    <a:p>
                      <a:pPr algn="l" fontAlgn="ctr"/>
                      <a:r>
                        <a:rPr lang="en-US" sz="2000" u="none" strike="noStrike">
                          <a:effectLst/>
                        </a:rPr>
                        <a:t>Max number of blob containers, blobs, file shares, tables, queues, entities, or messages per storage account</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Only limit is the 500 TB storage account capacity</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721235"/>
                  </a:ext>
                </a:extLst>
              </a:tr>
              <a:tr h="505090">
                <a:tc>
                  <a:txBody>
                    <a:bodyPr/>
                    <a:lstStyle/>
                    <a:p>
                      <a:pPr algn="l" fontAlgn="ctr"/>
                      <a:r>
                        <a:rPr lang="en-US" sz="2000" u="none" strike="noStrike">
                          <a:effectLst/>
                        </a:rPr>
                        <a:t>Max size of a single blob container, table, or queue</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highlight>
                            <a:srgbClr val="FFFF00"/>
                          </a:highlight>
                        </a:rPr>
                        <a:t>500 TB</a:t>
                      </a:r>
                      <a:endParaRPr lang="en-US" sz="20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96565753"/>
                  </a:ext>
                </a:extLst>
              </a:tr>
              <a:tr h="621855">
                <a:tc>
                  <a:txBody>
                    <a:bodyPr/>
                    <a:lstStyle/>
                    <a:p>
                      <a:pPr algn="l" fontAlgn="ctr"/>
                      <a:r>
                        <a:rPr lang="en-US" sz="2000" u="none" strike="noStrike">
                          <a:effectLst/>
                        </a:rPr>
                        <a:t>Max number of blocks in a block blob or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81838412"/>
                  </a:ext>
                </a:extLst>
              </a:tr>
              <a:tr h="505090">
                <a:tc>
                  <a:txBody>
                    <a:bodyPr/>
                    <a:lstStyle/>
                    <a:p>
                      <a:pPr algn="l" fontAlgn="ctr"/>
                      <a:r>
                        <a:rPr lang="en-US" sz="2000" u="none" strike="noStrike" dirty="0">
                          <a:effectLst/>
                        </a:rPr>
                        <a:t>Max size of a block in a block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100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55423024"/>
                  </a:ext>
                </a:extLst>
              </a:tr>
              <a:tr h="505090">
                <a:tc>
                  <a:txBody>
                    <a:bodyPr/>
                    <a:lstStyle/>
                    <a:p>
                      <a:pPr algn="l" fontAlgn="ctr"/>
                      <a:r>
                        <a:rPr lang="en-US" sz="2000" u="none" strike="noStrike">
                          <a:effectLst/>
                        </a:rPr>
                        <a:t>Max size of a block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100 MB (approx. 4.75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217042910"/>
                  </a:ext>
                </a:extLst>
              </a:tr>
              <a:tr h="505090">
                <a:tc>
                  <a:txBody>
                    <a:bodyPr/>
                    <a:lstStyle/>
                    <a:p>
                      <a:pPr algn="l" fontAlgn="ctr"/>
                      <a:r>
                        <a:rPr lang="en-US" sz="2000" u="none" strike="noStrike" dirty="0">
                          <a:effectLst/>
                        </a:rPr>
                        <a:t>Max size of a block in an append blob</a:t>
                      </a:r>
                      <a:endParaRPr lang="en-US" sz="20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4 MB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497602163"/>
                  </a:ext>
                </a:extLst>
              </a:tr>
              <a:tr h="505090">
                <a:tc>
                  <a:txBody>
                    <a:bodyPr/>
                    <a:lstStyle/>
                    <a:p>
                      <a:pPr algn="l" fontAlgn="ctr"/>
                      <a:r>
                        <a:rPr lang="en-US" sz="2000" u="none" strike="noStrike">
                          <a:effectLst/>
                        </a:rPr>
                        <a:t>Max size of an append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50,000 X 4 MB (approx. 195 GB)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289536598"/>
                  </a:ext>
                </a:extLst>
              </a:tr>
              <a:tr h="505090">
                <a:tc>
                  <a:txBody>
                    <a:bodyPr/>
                    <a:lstStyle/>
                    <a:p>
                      <a:pPr algn="l" fontAlgn="ctr"/>
                      <a:r>
                        <a:rPr lang="en-US" sz="2000" u="none" strike="noStrike">
                          <a:effectLst/>
                        </a:rPr>
                        <a:t>Max size of a page blob</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a:effectLst/>
                        </a:rPr>
                        <a:t>1 TB</a:t>
                      </a:r>
                      <a:endParaRPr lang="en-US" sz="20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386172468"/>
                  </a:ext>
                </a:extLst>
              </a:tr>
              <a:tr h="505090">
                <a:tc>
                  <a:txBody>
                    <a:bodyPr/>
                    <a:lstStyle/>
                    <a:p>
                      <a:pPr algn="l" fontAlgn="ctr"/>
                      <a:r>
                        <a:rPr lang="en-US" sz="2000" u="none" strike="noStrike">
                          <a:effectLst/>
                        </a:rPr>
                        <a:t>Max size of a table entity</a:t>
                      </a:r>
                      <a:endParaRPr lang="en-US" sz="2000" b="0" i="0" u="none" strike="noStrike">
                        <a:solidFill>
                          <a:srgbClr val="222222"/>
                        </a:solidFill>
                        <a:effectLst/>
                        <a:latin typeface="Segoe UI" panose="020B0502040204020203" pitchFamily="34" charset="0"/>
                      </a:endParaRPr>
                    </a:p>
                  </a:txBody>
                  <a:tcPr marL="4763" marR="4763" marT="4763" marB="0" anchor="ctr"/>
                </a:tc>
                <a:tc>
                  <a:txBody>
                    <a:bodyPr/>
                    <a:lstStyle/>
                    <a:p>
                      <a:pPr algn="l" fontAlgn="ctr"/>
                      <a:r>
                        <a:rPr lang="en-US" sz="2000" u="none" strike="noStrike" dirty="0">
                          <a:effectLst/>
                        </a:rPr>
                        <a:t>1 MB</a:t>
                      </a:r>
                      <a:endParaRPr lang="en-US" sz="20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850987889"/>
                  </a:ext>
                </a:extLst>
              </a:tr>
            </a:tbl>
          </a:graphicData>
        </a:graphic>
      </p:graphicFrame>
    </p:spTree>
    <p:extLst>
      <p:ext uri="{BB962C8B-B14F-4D97-AF65-F5344CB8AC3E}">
        <p14:creationId xmlns:p14="http://schemas.microsoft.com/office/powerpoint/2010/main" val="2774974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679469"/>
              </p:ext>
            </p:extLst>
          </p:nvPr>
        </p:nvGraphicFramePr>
        <p:xfrm>
          <a:off x="650417" y="97765"/>
          <a:ext cx="10714008" cy="6715898"/>
        </p:xfrm>
        <a:graphic>
          <a:graphicData uri="http://schemas.openxmlformats.org/drawingml/2006/table">
            <a:tbl>
              <a:tblPr>
                <a:tableStyleId>{5C22544A-7EE6-4342-B048-85BDC9FD1C3A}</a:tableStyleId>
              </a:tblPr>
              <a:tblGrid>
                <a:gridCol w="5357004">
                  <a:extLst>
                    <a:ext uri="{9D8B030D-6E8A-4147-A177-3AD203B41FA5}">
                      <a16:colId xmlns:a16="http://schemas.microsoft.com/office/drawing/2014/main" val="3299865070"/>
                    </a:ext>
                  </a:extLst>
                </a:gridCol>
                <a:gridCol w="5357004">
                  <a:extLst>
                    <a:ext uri="{9D8B030D-6E8A-4147-A177-3AD203B41FA5}">
                      <a16:colId xmlns:a16="http://schemas.microsoft.com/office/drawing/2014/main" val="2808274160"/>
                    </a:ext>
                  </a:extLst>
                </a:gridCol>
              </a:tblGrid>
              <a:tr h="410833">
                <a:tc>
                  <a:txBody>
                    <a:bodyPr/>
                    <a:lstStyle/>
                    <a:p>
                      <a:pPr algn="ctr" rtl="0" fontAlgn="ctr"/>
                      <a:r>
                        <a:rPr lang="en-US" sz="1800" b="1" u="none" strike="noStrike" dirty="0">
                          <a:effectLst/>
                        </a:rPr>
                        <a:t>Resource</a:t>
                      </a:r>
                      <a:endParaRPr lang="en-US" sz="1800" b="1"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b="1" u="none" strike="noStrike" dirty="0">
                          <a:effectLst/>
                        </a:rPr>
                        <a:t>Default Limit</a:t>
                      </a:r>
                      <a:endParaRPr lang="en-US" sz="1800" b="1"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976533390"/>
                  </a:ext>
                </a:extLst>
              </a:tr>
              <a:tr h="821666">
                <a:tc rowSpan="4">
                  <a:txBody>
                    <a:bodyPr/>
                    <a:lstStyle/>
                    <a:p>
                      <a:pPr algn="l" rtl="0" fontAlgn="ctr"/>
                      <a:r>
                        <a:rPr lang="en-US" sz="1800" u="none" strike="noStrike" dirty="0">
                          <a:effectLst/>
                        </a:rPr>
                        <a:t>Maximum Request Rate per storage account</a:t>
                      </a:r>
                      <a:endParaRPr lang="en-US" sz="1800" b="0" i="0" u="none" strike="noStrike" dirty="0">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Blobs: 20,000 requests per second for blobs of any valid size (capped only by the account's ingress/egress limits)</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164508245"/>
                  </a:ext>
                </a:extLst>
              </a:tr>
              <a:tr h="410833">
                <a:tc vMerge="1">
                  <a:txBody>
                    <a:bodyPr/>
                    <a:lstStyle/>
                    <a:p>
                      <a:endParaRPr lang="en-US"/>
                    </a:p>
                  </a:txBody>
                  <a:tcPr/>
                </a:tc>
                <a:tc>
                  <a:txBody>
                    <a:bodyPr/>
                    <a:lstStyle/>
                    <a:p>
                      <a:pPr algn="l" rtl="0" fontAlgn="ctr"/>
                      <a:r>
                        <a:rPr lang="en-US" sz="1800" u="none" strike="noStrike" dirty="0">
                          <a:effectLst/>
                          <a:highlight>
                            <a:srgbClr val="FFFF00"/>
                          </a:highlight>
                        </a:rPr>
                        <a:t>Files: 1000 IOPS (8 KB in size) per file share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173386604"/>
                  </a:ext>
                </a:extLst>
              </a:tr>
              <a:tr h="821666">
                <a:tc vMerge="1">
                  <a:txBody>
                    <a:bodyPr/>
                    <a:lstStyle/>
                    <a:p>
                      <a:endParaRPr lang="en-US"/>
                    </a:p>
                  </a:txBody>
                  <a:tcPr/>
                </a:tc>
                <a:tc>
                  <a:txBody>
                    <a:bodyPr/>
                    <a:lstStyle/>
                    <a:p>
                      <a:pPr algn="l" rtl="0" fontAlgn="ctr"/>
                      <a:r>
                        <a:rPr lang="en-US" sz="1800" u="none" strike="noStrike" dirty="0">
                          <a:effectLst/>
                          <a:highlight>
                            <a:srgbClr val="FFFF00"/>
                          </a:highlight>
                        </a:rPr>
                        <a:t>Queues: 20,000 messages per second (assuming 1 KB message size)</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1498582586"/>
                  </a:ext>
                </a:extLst>
              </a:tr>
              <a:tr h="821666">
                <a:tc vMerge="1">
                  <a:txBody>
                    <a:bodyPr/>
                    <a:lstStyle/>
                    <a:p>
                      <a:endParaRPr lang="en-US"/>
                    </a:p>
                  </a:txBody>
                  <a:tcPr/>
                </a:tc>
                <a:tc>
                  <a:txBody>
                    <a:bodyPr/>
                    <a:lstStyle/>
                    <a:p>
                      <a:pPr algn="l" rtl="0" fontAlgn="ctr"/>
                      <a:r>
                        <a:rPr lang="en-US" sz="1800" u="none" strike="noStrike">
                          <a:effectLst/>
                        </a:rPr>
                        <a:t>Tables: 20,000 transactions per second (assuming 1 KB entity size)</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966537401"/>
                  </a:ext>
                </a:extLst>
              </a:tr>
              <a:tr h="410833">
                <a:tc>
                  <a:txBody>
                    <a:bodyPr/>
                    <a:lstStyle/>
                    <a:p>
                      <a:pPr algn="l" rtl="0" fontAlgn="ctr"/>
                      <a:r>
                        <a:rPr lang="en-US" sz="1800" u="none" strike="noStrike">
                          <a:effectLst/>
                        </a:rPr>
                        <a:t>Target throughput for single blob</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60 MB per second, or up to 500 requests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96536854"/>
                  </a:ext>
                </a:extLst>
              </a:tr>
              <a:tr h="410833">
                <a:tc>
                  <a:txBody>
                    <a:bodyPr/>
                    <a:lstStyle/>
                    <a:p>
                      <a:pPr algn="l" rtl="0" fontAlgn="ctr"/>
                      <a:r>
                        <a:rPr lang="en-US" sz="1800" u="none" strike="noStrike">
                          <a:effectLst/>
                        </a:rPr>
                        <a:t>Target throughput for single queue (1 KB messages)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2000 messages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3448655647"/>
                  </a:ext>
                </a:extLst>
              </a:tr>
              <a:tr h="410833">
                <a:tc>
                  <a:txBody>
                    <a:bodyPr/>
                    <a:lstStyle/>
                    <a:p>
                      <a:pPr algn="l" rtl="0" fontAlgn="ctr"/>
                      <a:r>
                        <a:rPr lang="en-US" sz="1800" u="none" strike="noStrike">
                          <a:effectLst/>
                        </a:rPr>
                        <a:t>Target throughput for single table partition (1 KB entities)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Up to 2000 entities per second</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2031346222"/>
                  </a:ext>
                </a:extLst>
              </a:tr>
              <a:tr h="410833">
                <a:tc>
                  <a:txBody>
                    <a:bodyPr/>
                    <a:lstStyle/>
                    <a:p>
                      <a:pPr algn="l" rtl="0" fontAlgn="ctr"/>
                      <a:r>
                        <a:rPr lang="en-US" sz="1800" u="none" strike="noStrike">
                          <a:effectLst/>
                        </a:rPr>
                        <a:t>Target throughput for single file share</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highlight>
                            <a:srgbClr val="FFFF00"/>
                          </a:highlight>
                        </a:rPr>
                        <a:t>Up to 60 MB per second</a:t>
                      </a:r>
                      <a:endParaRPr lang="en-US" sz="1800" b="0" i="0" u="none" strike="noStrike" dirty="0">
                        <a:solidFill>
                          <a:srgbClr val="222222"/>
                        </a:solidFill>
                        <a:effectLst/>
                        <a:highlight>
                          <a:srgbClr val="FFFF00"/>
                        </a:highlight>
                        <a:latin typeface="Segoe UI" panose="020B0502040204020203" pitchFamily="34" charset="0"/>
                      </a:endParaRPr>
                    </a:p>
                  </a:txBody>
                  <a:tcPr marL="4763" marR="4763" marT="4763" marB="0" anchor="ctr"/>
                </a:tc>
                <a:extLst>
                  <a:ext uri="{0D108BD9-81ED-4DB2-BD59-A6C34878D82A}">
                    <a16:rowId xmlns:a16="http://schemas.microsoft.com/office/drawing/2014/main" val="2755389218"/>
                  </a:ext>
                </a:extLst>
              </a:tr>
              <a:tr h="410833">
                <a:tc>
                  <a:txBody>
                    <a:bodyPr/>
                    <a:lstStyle/>
                    <a:p>
                      <a:pPr algn="l" rtl="0" fontAlgn="ctr"/>
                      <a:r>
                        <a:rPr lang="en-US" sz="1800" u="none" strike="noStrike">
                          <a:effectLst/>
                        </a:rPr>
                        <a:t>Max ingress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10 Gbps if GRS/ZRS enabled, 20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029125489"/>
                  </a:ext>
                </a:extLst>
              </a:tr>
              <a:tr h="410833">
                <a:tc>
                  <a:txBody>
                    <a:bodyPr/>
                    <a:lstStyle/>
                    <a:p>
                      <a:pPr algn="l" rtl="0" fontAlgn="ctr"/>
                      <a:r>
                        <a:rPr lang="en-US" sz="1800" u="none" strike="noStrike">
                          <a:effectLst/>
                        </a:rPr>
                        <a:t>Max egress per storage account (US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20 Gbps if RA-GRS/GRS/ZRS enabled, 30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960913170"/>
                  </a:ext>
                </a:extLst>
              </a:tr>
              <a:tr h="410833">
                <a:tc>
                  <a:txBody>
                    <a:bodyPr/>
                    <a:lstStyle/>
                    <a:p>
                      <a:pPr algn="l" rtl="0" fontAlgn="ctr"/>
                      <a:r>
                        <a:rPr lang="en-US" sz="1800" u="none" strike="noStrike">
                          <a:effectLst/>
                        </a:rPr>
                        <a:t>Max ingress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a:effectLst/>
                        </a:rPr>
                        <a:t>5 Gbps if GRS/ZRS enabled, 10 Gbps for LRS</a:t>
                      </a:r>
                      <a:endParaRPr lang="en-US" sz="1800" b="0" i="0" u="none" strike="noStrike">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1720139080"/>
                  </a:ext>
                </a:extLst>
              </a:tr>
              <a:tr h="410833">
                <a:tc>
                  <a:txBody>
                    <a:bodyPr/>
                    <a:lstStyle/>
                    <a:p>
                      <a:pPr algn="l" rtl="0" fontAlgn="ctr"/>
                      <a:r>
                        <a:rPr lang="en-US" sz="1800" u="none" strike="noStrike">
                          <a:effectLst/>
                        </a:rPr>
                        <a:t>Max egress per storage account (Non-US regions)</a:t>
                      </a:r>
                      <a:endParaRPr lang="en-US" sz="1800" b="0" i="0" u="none" strike="noStrike">
                        <a:solidFill>
                          <a:srgbClr val="222222"/>
                        </a:solidFill>
                        <a:effectLst/>
                        <a:latin typeface="Segoe UI" panose="020B0502040204020203" pitchFamily="34" charset="0"/>
                      </a:endParaRPr>
                    </a:p>
                  </a:txBody>
                  <a:tcPr marL="4763" marR="4763" marT="4763" marB="0" anchor="ctr"/>
                </a:tc>
                <a:tc>
                  <a:txBody>
                    <a:bodyPr/>
                    <a:lstStyle/>
                    <a:p>
                      <a:pPr algn="l" rtl="0" fontAlgn="ctr"/>
                      <a:r>
                        <a:rPr lang="en-US" sz="1800" u="none" strike="noStrike" dirty="0">
                          <a:effectLst/>
                        </a:rPr>
                        <a:t>10 </a:t>
                      </a:r>
                      <a:r>
                        <a:rPr lang="en-US" sz="1800" u="none" strike="noStrike" dirty="0" err="1">
                          <a:effectLst/>
                        </a:rPr>
                        <a:t>Gbps</a:t>
                      </a:r>
                      <a:r>
                        <a:rPr lang="en-US" sz="1800" u="none" strike="noStrike" dirty="0">
                          <a:effectLst/>
                        </a:rPr>
                        <a:t> if RA-GRS/GRS/ZRS enabled, 15 </a:t>
                      </a:r>
                      <a:r>
                        <a:rPr lang="en-US" sz="1800" u="none" strike="noStrike" dirty="0" err="1">
                          <a:effectLst/>
                        </a:rPr>
                        <a:t>Gbps</a:t>
                      </a:r>
                      <a:r>
                        <a:rPr lang="en-US" sz="1800" u="none" strike="noStrike" dirty="0">
                          <a:effectLst/>
                        </a:rPr>
                        <a:t> for LRS </a:t>
                      </a:r>
                      <a:endParaRPr lang="en-US" sz="1800" b="0" i="0" u="none" strike="noStrike" dirty="0">
                        <a:solidFill>
                          <a:srgbClr val="222222"/>
                        </a:solidFill>
                        <a:effectLst/>
                        <a:latin typeface="Segoe UI" panose="020B0502040204020203" pitchFamily="34" charset="0"/>
                      </a:endParaRPr>
                    </a:p>
                  </a:txBody>
                  <a:tcPr marL="4763" marR="4763" marT="4763" marB="0" anchor="ctr"/>
                </a:tc>
                <a:extLst>
                  <a:ext uri="{0D108BD9-81ED-4DB2-BD59-A6C34878D82A}">
                    <a16:rowId xmlns:a16="http://schemas.microsoft.com/office/drawing/2014/main" val="4164804745"/>
                  </a:ext>
                </a:extLst>
              </a:tr>
            </a:tbl>
          </a:graphicData>
        </a:graphic>
      </p:graphicFrame>
    </p:spTree>
    <p:extLst>
      <p:ext uri="{BB962C8B-B14F-4D97-AF65-F5344CB8AC3E}">
        <p14:creationId xmlns:p14="http://schemas.microsoft.com/office/powerpoint/2010/main" val="4056004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AE3B-3E32-48AE-A575-92F4BE0B046F}"/>
              </a:ext>
            </a:extLst>
          </p:cNvPr>
          <p:cNvSpPr>
            <a:spLocks noGrp="1"/>
          </p:cNvSpPr>
          <p:nvPr>
            <p:ph type="title"/>
          </p:nvPr>
        </p:nvSpPr>
        <p:spPr>
          <a:xfrm>
            <a:off x="3525519" y="347874"/>
            <a:ext cx="8299157" cy="923330"/>
          </a:xfrm>
        </p:spPr>
        <p:txBody>
          <a:bodyPr>
            <a:normAutofit/>
          </a:bodyPr>
          <a:lstStyle/>
          <a:p>
            <a:r>
              <a:rPr lang="en-US" dirty="0"/>
              <a:t>Sufficient bandwidth on VM</a:t>
            </a:r>
          </a:p>
        </p:txBody>
      </p:sp>
      <p:sp>
        <p:nvSpPr>
          <p:cNvPr id="3" name="Text Placeholder 2">
            <a:extLst>
              <a:ext uri="{FF2B5EF4-FFF2-40B4-BE49-F238E27FC236}">
                <a16:creationId xmlns:a16="http://schemas.microsoft.com/office/drawing/2014/main" id="{B69A576D-7108-435B-AD4C-930499AB1DC8}"/>
              </a:ext>
            </a:extLst>
          </p:cNvPr>
          <p:cNvSpPr>
            <a:spLocks noGrp="1"/>
          </p:cNvSpPr>
          <p:nvPr>
            <p:ph type="body" sz="quarter" idx="11"/>
          </p:nvPr>
        </p:nvSpPr>
        <p:spPr/>
        <p:txBody>
          <a:bodyPr/>
          <a:lstStyle/>
          <a:p>
            <a:r>
              <a:rPr lang="en-US" dirty="0"/>
              <a:t>Make sure sufficient bandwidth is available on your VM to drive disk traffic, as described in </a:t>
            </a:r>
            <a:r>
              <a:rPr lang="en-US" dirty="0">
                <a:hlinkClick r:id="rId2"/>
              </a:rPr>
              <a:t>Premium Storage-supported VMs</a:t>
            </a:r>
            <a:r>
              <a:rPr lang="en-US" dirty="0"/>
              <a:t>. Otherwise, your disk throughput and IOPS is constrained to lower values. Maximum throughput and IOPS are based on the VM limits, not on the disk limits described in the preceding table. </a:t>
            </a:r>
          </a:p>
        </p:txBody>
      </p:sp>
      <p:sp>
        <p:nvSpPr>
          <p:cNvPr id="4" name="Text Placeholder 3">
            <a:extLst>
              <a:ext uri="{FF2B5EF4-FFF2-40B4-BE49-F238E27FC236}">
                <a16:creationId xmlns:a16="http://schemas.microsoft.com/office/drawing/2014/main" id="{00AED275-EAD5-4D80-AEC0-62E0E4C3B7EB}"/>
              </a:ext>
            </a:extLst>
          </p:cNvPr>
          <p:cNvSpPr>
            <a:spLocks noGrp="1"/>
          </p:cNvSpPr>
          <p:nvPr>
            <p:ph type="body" sz="quarter" idx="10"/>
          </p:nvPr>
        </p:nvSpPr>
        <p:spPr/>
        <p:txBody>
          <a:bodyPr/>
          <a:lstStyle/>
          <a:p>
            <a:r>
              <a:rPr lang="en-US" dirty="0">
                <a:hlinkClick r:id="rId3"/>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8768567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B06131-F17A-42C7-A1E0-5228D83E9309}"/>
              </a:ext>
            </a:extLst>
          </p:cNvPr>
          <p:cNvSpPr>
            <a:spLocks noGrp="1"/>
          </p:cNvSpPr>
          <p:nvPr>
            <p:ph type="title"/>
          </p:nvPr>
        </p:nvSpPr>
        <p:spPr/>
        <p:txBody>
          <a:bodyPr>
            <a:noAutofit/>
          </a:bodyPr>
          <a:lstStyle/>
          <a:p>
            <a:r>
              <a:rPr lang="en-US" sz="4400" dirty="0"/>
              <a:t>Premium storage accounts Scalability</a:t>
            </a:r>
          </a:p>
        </p:txBody>
      </p:sp>
      <p:sp>
        <p:nvSpPr>
          <p:cNvPr id="6" name="Text Placeholder 5">
            <a:extLst>
              <a:ext uri="{FF2B5EF4-FFF2-40B4-BE49-F238E27FC236}">
                <a16:creationId xmlns:a16="http://schemas.microsoft.com/office/drawing/2014/main" id="{1FBF8004-54F6-48DA-BD15-709951F43869}"/>
              </a:ext>
            </a:extLst>
          </p:cNvPr>
          <p:cNvSpPr>
            <a:spLocks noGrp="1"/>
          </p:cNvSpPr>
          <p:nvPr>
            <p:ph type="body" sz="quarter" idx="11"/>
          </p:nvPr>
        </p:nvSpPr>
        <p:spPr/>
        <p:txBody>
          <a:bodyPr/>
          <a:lstStyle/>
          <a:p>
            <a:r>
              <a:rPr lang="en-US" sz="3200" b="1" dirty="0"/>
              <a:t>… have the following scalability targets:+ </a:t>
            </a:r>
            <a:endParaRPr lang="en-US" dirty="0"/>
          </a:p>
          <a:p>
            <a:endParaRPr lang="en-US" dirty="0"/>
          </a:p>
          <a:p>
            <a:endParaRPr lang="en-US" dirty="0"/>
          </a:p>
        </p:txBody>
      </p:sp>
      <p:sp>
        <p:nvSpPr>
          <p:cNvPr id="5" name="Text Placeholder 4">
            <a:extLst>
              <a:ext uri="{FF2B5EF4-FFF2-40B4-BE49-F238E27FC236}">
                <a16:creationId xmlns:a16="http://schemas.microsoft.com/office/drawing/2014/main" id="{1572E87F-4908-4420-A3C8-667D49E7A8B2}"/>
              </a:ext>
            </a:extLst>
          </p:cNvPr>
          <p:cNvSpPr>
            <a:spLocks noGrp="1"/>
          </p:cNvSpPr>
          <p:nvPr>
            <p:ph type="body" sz="quarter" idx="10"/>
          </p:nvPr>
        </p:nvSpPr>
        <p:spPr/>
        <p:txBody>
          <a:bodyPr/>
          <a:lstStyle/>
          <a:p>
            <a:r>
              <a:rPr lang="en-US" dirty="0">
                <a:hlinkClick r:id="rId2"/>
              </a:rPr>
              <a:t>https://docs.microsoft.com/en-us/azure/storage/storage-premium-storage#scalability-and-performance-targets</a:t>
            </a:r>
            <a:r>
              <a:rPr lang="en-US" dirty="0"/>
              <a:t> </a:t>
            </a:r>
          </a:p>
        </p:txBody>
      </p:sp>
      <p:graphicFrame>
        <p:nvGraphicFramePr>
          <p:cNvPr id="7" name="Table 6">
            <a:extLst>
              <a:ext uri="{FF2B5EF4-FFF2-40B4-BE49-F238E27FC236}">
                <a16:creationId xmlns:a16="http://schemas.microsoft.com/office/drawing/2014/main" id="{802A8455-87C7-4136-AD4D-BC3247F33DC4}"/>
              </a:ext>
            </a:extLst>
          </p:cNvPr>
          <p:cNvGraphicFramePr>
            <a:graphicFrameLocks noGrp="1"/>
          </p:cNvGraphicFramePr>
          <p:nvPr/>
        </p:nvGraphicFramePr>
        <p:xfrm>
          <a:off x="392723" y="2548984"/>
          <a:ext cx="10892692" cy="2086356"/>
        </p:xfrm>
        <a:graphic>
          <a:graphicData uri="http://schemas.openxmlformats.org/drawingml/2006/table">
            <a:tbl>
              <a:tblPr firstRow="1" firstCol="1" bandRow="1"/>
              <a:tblGrid>
                <a:gridCol w="4053894">
                  <a:extLst>
                    <a:ext uri="{9D8B030D-6E8A-4147-A177-3AD203B41FA5}">
                      <a16:colId xmlns:a16="http://schemas.microsoft.com/office/drawing/2014/main" val="933939241"/>
                    </a:ext>
                  </a:extLst>
                </a:gridCol>
                <a:gridCol w="6838798">
                  <a:extLst>
                    <a:ext uri="{9D8B030D-6E8A-4147-A177-3AD203B41FA5}">
                      <a16:colId xmlns:a16="http://schemas.microsoft.com/office/drawing/2014/main" val="271346414"/>
                    </a:ext>
                  </a:extLst>
                </a:gridCol>
              </a:tblGrid>
              <a:tr h="0">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account capacity</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gn="l">
                        <a:lnSpc>
                          <a:spcPct val="160000"/>
                        </a:lnSpc>
                        <a:spcBef>
                          <a:spcPts val="0"/>
                        </a:spcBef>
                        <a:spcAft>
                          <a:spcPts val="0"/>
                        </a:spcAft>
                      </a:pPr>
                      <a:r>
                        <a:rPr lang="en-US" sz="2400" b="1" dirty="0">
                          <a:solidFill>
                            <a:srgbClr val="222222"/>
                          </a:solidFill>
                          <a:effectLst/>
                          <a:latin typeface="segoe-ui_normal"/>
                          <a:ea typeface="Times New Roman" panose="02020603050405020304" pitchFamily="18" charset="0"/>
                        </a:rPr>
                        <a:t>Total bandwidth </a:t>
                      </a:r>
                      <a:r>
                        <a:rPr lang="en-US" sz="1800" b="1" dirty="0">
                          <a:solidFill>
                            <a:srgbClr val="222222"/>
                          </a:solidFill>
                          <a:effectLst/>
                          <a:latin typeface="segoe-ui_normal"/>
                          <a:ea typeface="Times New Roman" panose="02020603050405020304" pitchFamily="18" charset="0"/>
                        </a:rPr>
                        <a:t>Locally redundant storage account</a:t>
                      </a:r>
                      <a:endParaRPr lang="en-US" sz="18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3466142781"/>
                  </a:ext>
                </a:extLst>
              </a:tr>
              <a:tr h="0">
                <a:tc>
                  <a:txBody>
                    <a:bodyPr/>
                    <a:lstStyle/>
                    <a:p>
                      <a:pPr marL="0" marR="0">
                        <a:lnSpc>
                          <a:spcPct val="160000"/>
                        </a:lnSpc>
                        <a:spcBef>
                          <a:spcPts val="0"/>
                        </a:spcBef>
                        <a:spcAft>
                          <a:spcPts val="0"/>
                        </a:spcAft>
                      </a:pPr>
                      <a:r>
                        <a:rPr lang="en-US" sz="2400" dirty="0">
                          <a:solidFill>
                            <a:srgbClr val="222222"/>
                          </a:solidFill>
                          <a:effectLst/>
                          <a:latin typeface="segoe-ui_normal"/>
                          <a:ea typeface="Times New Roman" panose="02020603050405020304" pitchFamily="18" charset="0"/>
                        </a:rPr>
                        <a:t>Disk capacity: 35 TB </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Snapshot capacity: 10 TB</a:t>
                      </a:r>
                      <a:endParaRPr lang="en-US" sz="2400" dirty="0">
                        <a:effectLst/>
                        <a:latin typeface="Calibri" panose="020F0502020204030204" pitchFamily="34" charset="0"/>
                        <a:ea typeface="Calibri" panose="020F0502020204030204" pitchFamily="34" charset="0"/>
                      </a:endParaRPr>
                    </a:p>
                  </a:txBody>
                  <a:tcPr marL="9525" marR="9525" marT="9525" marB="9525" anchor="ctr">
                    <a:lnL>
                      <a:noFill/>
                    </a:lnL>
                    <a:lnR>
                      <a:noFill/>
                    </a:lnR>
                    <a:lnT>
                      <a:noFill/>
                    </a:lnT>
                    <a:lnB>
                      <a:noFill/>
                    </a:lnB>
                  </a:tcPr>
                </a:tc>
                <a:tc>
                  <a:txBody>
                    <a:bodyPr/>
                    <a:lstStyle/>
                    <a:p>
                      <a:pPr marL="0" marR="0">
                        <a:lnSpc>
                          <a:spcPct val="100000"/>
                        </a:lnSpc>
                        <a:spcBef>
                          <a:spcPts val="0"/>
                        </a:spcBef>
                        <a:spcAft>
                          <a:spcPts val="0"/>
                        </a:spcAft>
                      </a:pPr>
                      <a:r>
                        <a:rPr lang="en-US" sz="2400" b="1" dirty="0">
                          <a:solidFill>
                            <a:srgbClr val="222222"/>
                          </a:solidFill>
                          <a:effectLst/>
                          <a:latin typeface="segoe-ui_normal"/>
                          <a:ea typeface="Times New Roman" panose="02020603050405020304" pitchFamily="18" charset="0"/>
                        </a:rPr>
                        <a:t>Up to 50 gigabits per second</a:t>
                      </a:r>
                      <a:br>
                        <a:rPr lang="en-US" sz="2400" dirty="0">
                          <a:solidFill>
                            <a:srgbClr val="222222"/>
                          </a:solidFill>
                          <a:effectLst/>
                          <a:latin typeface="segoe-ui_normal"/>
                          <a:ea typeface="Times New Roman" panose="02020603050405020304" pitchFamily="18" charset="0"/>
                        </a:rPr>
                      </a:br>
                      <a:r>
                        <a:rPr lang="en-US" sz="2400" dirty="0">
                          <a:solidFill>
                            <a:srgbClr val="222222"/>
                          </a:solidFill>
                          <a:effectLst/>
                          <a:latin typeface="segoe-ui_normal"/>
                          <a:ea typeface="Times New Roman" panose="02020603050405020304" pitchFamily="18" charset="0"/>
                        </a:rPr>
                        <a:t>for </a:t>
                      </a:r>
                      <a:r>
                        <a:rPr lang="en-US" sz="2400" b="1" dirty="0">
                          <a:solidFill>
                            <a:srgbClr val="222222"/>
                          </a:solidFill>
                          <a:effectLst/>
                          <a:latin typeface="segoe-ui_normal"/>
                          <a:ea typeface="Times New Roman" panose="02020603050405020304" pitchFamily="18" charset="0"/>
                        </a:rPr>
                        <a:t>inbound</a:t>
                      </a:r>
                      <a:r>
                        <a:rPr lang="en-US" sz="2400" b="1" baseline="30000" dirty="0">
                          <a:solidFill>
                            <a:srgbClr val="222222"/>
                          </a:solidFill>
                          <a:effectLst/>
                          <a:latin typeface="segoe-ui_normal"/>
                          <a:ea typeface="Times New Roman" panose="02020603050405020304" pitchFamily="18" charset="0"/>
                        </a:rPr>
                        <a:t>1</a:t>
                      </a:r>
                      <a:r>
                        <a:rPr lang="en-US" sz="2400" b="1" dirty="0">
                          <a:solidFill>
                            <a:srgbClr val="222222"/>
                          </a:solidFill>
                          <a:effectLst/>
                          <a:latin typeface="segoe-ui_normal"/>
                          <a:ea typeface="Times New Roman" panose="02020603050405020304" pitchFamily="18" charset="0"/>
                        </a:rPr>
                        <a:t> </a:t>
                      </a:r>
                      <a:r>
                        <a:rPr lang="en-US" sz="3600" b="1" dirty="0">
                          <a:solidFill>
                            <a:srgbClr val="222222"/>
                          </a:solidFill>
                          <a:effectLst/>
                          <a:latin typeface="segoe-ui_normal"/>
                          <a:ea typeface="Times New Roman" panose="02020603050405020304" pitchFamily="18" charset="0"/>
                        </a:rPr>
                        <a:t>+</a:t>
                      </a:r>
                      <a:r>
                        <a:rPr lang="en-US" sz="2400" b="1" dirty="0">
                          <a:solidFill>
                            <a:srgbClr val="222222"/>
                          </a:solidFill>
                          <a:effectLst/>
                          <a:latin typeface="segoe-ui_normal"/>
                          <a:ea typeface="Times New Roman" panose="02020603050405020304" pitchFamily="18" charset="0"/>
                        </a:rPr>
                        <a:t> outbound</a:t>
                      </a:r>
                      <a:r>
                        <a:rPr lang="en-US" sz="2400" b="1" baseline="30000" dirty="0">
                          <a:solidFill>
                            <a:srgbClr val="222222"/>
                          </a:solidFill>
                          <a:effectLst/>
                          <a:latin typeface="segoe-ui_normal"/>
                          <a:ea typeface="Times New Roman" panose="02020603050405020304" pitchFamily="18" charset="0"/>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1</a:t>
                      </a:r>
                      <a:r>
                        <a:rPr lang="en-US" sz="1800" kern="1200" dirty="0">
                          <a:solidFill>
                            <a:schemeClr val="tx1"/>
                          </a:solidFill>
                          <a:effectLst/>
                          <a:latin typeface="+mn-lt"/>
                          <a:ea typeface="+mn-ea"/>
                          <a:cs typeface="+mn-cs"/>
                        </a:rPr>
                        <a:t> All data (requests) that are sent to a storage account+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30000" dirty="0">
                          <a:solidFill>
                            <a:schemeClr val="tx1"/>
                          </a:solidFill>
                          <a:effectLst/>
                          <a:latin typeface="+mn-lt"/>
                          <a:ea typeface="+mn-ea"/>
                          <a:cs typeface="+mn-cs"/>
                        </a:rPr>
                        <a:t>2</a:t>
                      </a:r>
                      <a:r>
                        <a:rPr lang="en-US" sz="1800" kern="1200" dirty="0">
                          <a:solidFill>
                            <a:schemeClr val="tx1"/>
                          </a:solidFill>
                          <a:effectLst/>
                          <a:latin typeface="+mn-lt"/>
                          <a:ea typeface="+mn-ea"/>
                          <a:cs typeface="+mn-cs"/>
                        </a:rPr>
                        <a:t> All data (responses) that are received from a storage account</a:t>
                      </a:r>
                    </a:p>
                  </a:txBody>
                  <a:tcPr marL="9525" marR="9525" marT="9525" marB="9525" anchor="ctr">
                    <a:lnL>
                      <a:noFill/>
                    </a:lnL>
                    <a:lnR>
                      <a:noFill/>
                    </a:lnR>
                    <a:lnT>
                      <a:noFill/>
                    </a:lnT>
                    <a:lnB>
                      <a:noFill/>
                    </a:lnB>
                  </a:tcPr>
                </a:tc>
                <a:extLst>
                  <a:ext uri="{0D108BD9-81ED-4DB2-BD59-A6C34878D82A}">
                    <a16:rowId xmlns:a16="http://schemas.microsoft.com/office/drawing/2014/main" val="2621046528"/>
                  </a:ext>
                </a:extLst>
              </a:tr>
            </a:tbl>
          </a:graphicData>
        </a:graphic>
      </p:graphicFrame>
    </p:spTree>
    <p:extLst>
      <p:ext uri="{BB962C8B-B14F-4D97-AF65-F5344CB8AC3E}">
        <p14:creationId xmlns:p14="http://schemas.microsoft.com/office/powerpoint/2010/main" val="7070171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dirty="0"/>
          </a:p>
        </p:txBody>
      </p:sp>
      <p:sp>
        <p:nvSpPr>
          <p:cNvPr id="6" name="Content Placeholder 5"/>
          <p:cNvSpPr>
            <a:spLocks noGrp="1"/>
          </p:cNvSpPr>
          <p:nvPr>
            <p:ph sz="half" idx="1"/>
          </p:nvPr>
        </p:nvSpPr>
        <p:spPr/>
        <p:txBody>
          <a:bodyPr>
            <a:normAutofit lnSpcReduction="10000"/>
          </a:bodyPr>
          <a:lstStyle/>
          <a:p>
            <a:r>
              <a:rPr lang="en-US" dirty="0"/>
              <a:t>Pluralsight.com</a:t>
            </a:r>
          </a:p>
          <a:p>
            <a:endParaRPr lang="en-US" dirty="0"/>
          </a:p>
          <a:p>
            <a:r>
              <a:rPr lang="en-US" dirty="0"/>
              <a:t>Online courses</a:t>
            </a:r>
          </a:p>
          <a:p>
            <a:endParaRPr lang="en-US" dirty="0"/>
          </a:p>
          <a:p>
            <a:r>
              <a:rPr lang="en-US" dirty="0"/>
              <a:t>Scrum Master Skills</a:t>
            </a:r>
          </a:p>
          <a:p>
            <a:endParaRPr lang="en-US" dirty="0"/>
          </a:p>
          <a:p>
            <a:r>
              <a:rPr lang="en-US" dirty="0"/>
              <a:t>DevOps with TFS2015</a:t>
            </a:r>
          </a:p>
          <a:p>
            <a:endParaRPr lang="en-US" dirty="0"/>
          </a:p>
          <a:p>
            <a:r>
              <a:rPr lang="en-US" dirty="0"/>
              <a:t>DevOps with TFS2017 (soon)</a:t>
            </a:r>
          </a:p>
          <a:p>
            <a:endParaRPr lang="en-US" dirty="0"/>
          </a:p>
          <a:p>
            <a:endParaRPr lang="en-US" dirty="0"/>
          </a:p>
        </p:txBody>
      </p:sp>
      <p:sp>
        <p:nvSpPr>
          <p:cNvPr id="9" name="Content Placeholder 8"/>
          <p:cNvSpPr>
            <a:spLocks noGrp="1"/>
          </p:cNvSpPr>
          <p:nvPr>
            <p:ph sz="half" idx="2"/>
          </p:nvPr>
        </p:nvSpPr>
        <p:spPr/>
        <p:txBody>
          <a:bodyPr>
            <a:normAutofit/>
          </a:bodyPr>
          <a:lstStyle/>
          <a:p>
            <a:endParaRPr lang="en-US" dirty="0"/>
          </a:p>
        </p:txBody>
      </p:sp>
      <p:pic>
        <p:nvPicPr>
          <p:cNvPr id="7" name="Picture 6"/>
          <p:cNvPicPr>
            <a:picLocks noChangeAspect="1"/>
          </p:cNvPicPr>
          <p:nvPr/>
        </p:nvPicPr>
        <p:blipFill>
          <a:blip r:embed="rId2"/>
          <a:stretch>
            <a:fillRect/>
          </a:stretch>
        </p:blipFill>
        <p:spPr>
          <a:xfrm>
            <a:off x="3786563" y="529379"/>
            <a:ext cx="4618875" cy="997055"/>
          </a:xfrm>
          <a:prstGeom prst="rect">
            <a:avLst/>
          </a:prstGeom>
        </p:spPr>
      </p:pic>
      <p:pic>
        <p:nvPicPr>
          <p:cNvPr id="1026" name="Picture 2" descr="C:\Users\benda\AppData\Local\Temp\SNAGHTML625f9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145" y="1854941"/>
            <a:ext cx="4881065" cy="4527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48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rgbClr val="80808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rgbClr val="808080"/>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rgbClr val="808080"/>
                                      </p:to>
                                    </p:animClr>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6" end="6"/>
                                            </p:txEl>
                                          </p:spTgt>
                                        </p:tgtEl>
                                        <p:attrNameLst>
                                          <p:attrName>ppt_c</p:attrName>
                                        </p:attrNameLst>
                                      </p:cBhvr>
                                      <p:to>
                                        <a:srgbClr val="808080"/>
                                      </p:to>
                                    </p:animClr>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8" end="8"/>
                                            </p:txEl>
                                          </p:spTgt>
                                        </p:tgtEl>
                                        <p:attrNameLst>
                                          <p:attrName>ppt_c</p:attrName>
                                        </p:attrNameLst>
                                      </p:cBhvr>
                                      <p:to>
                                        <a:srgbClr val="808080"/>
                                      </p:to>
                                    </p:animClr>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nodePh="1">
                                  <p:stCondLst>
                                    <p:cond delay="0"/>
                                  </p:stCondLst>
                                  <p:endCondLst>
                                    <p:cond evt="begin" delay="0">
                                      <p:tn val="30"/>
                                    </p:cond>
                                  </p:endCondLst>
                                  <p:childTnLst>
                                    <p:set>
                                      <p:cBhvr>
                                        <p:cTn id="31" dur="1" fill="hold">
                                          <p:stCondLst>
                                            <p:cond delay="0"/>
                                          </p:stCondLst>
                                        </p:cTn>
                                        <p:tgtEl>
                                          <p:spTgt spid="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0" end="0"/>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1A44-74B3-48D8-B7B4-6806C4D01500}"/>
              </a:ext>
            </a:extLst>
          </p:cNvPr>
          <p:cNvSpPr>
            <a:spLocks noGrp="1"/>
          </p:cNvSpPr>
          <p:nvPr>
            <p:ph type="title"/>
          </p:nvPr>
        </p:nvSpPr>
        <p:spPr>
          <a:xfrm>
            <a:off x="3525519" y="347874"/>
            <a:ext cx="8275711" cy="923330"/>
          </a:xfrm>
        </p:spPr>
        <p:txBody>
          <a:bodyPr>
            <a:normAutofit fontScale="90000"/>
          </a:bodyPr>
          <a:lstStyle/>
          <a:p>
            <a:r>
              <a:rPr lang="en-US" dirty="0"/>
              <a:t>If Using Storage Spaces Striping</a:t>
            </a:r>
          </a:p>
        </p:txBody>
      </p:sp>
      <p:sp>
        <p:nvSpPr>
          <p:cNvPr id="3" name="Text Placeholder 2">
            <a:extLst>
              <a:ext uri="{FF2B5EF4-FFF2-40B4-BE49-F238E27FC236}">
                <a16:creationId xmlns:a16="http://schemas.microsoft.com/office/drawing/2014/main" id="{1C1FF83C-D05E-4E42-A28D-1AD9D12873A6}"/>
              </a:ext>
            </a:extLst>
          </p:cNvPr>
          <p:cNvSpPr>
            <a:spLocks noGrp="1"/>
          </p:cNvSpPr>
          <p:nvPr>
            <p:ph type="body" sz="quarter" idx="11"/>
          </p:nvPr>
        </p:nvSpPr>
        <p:spPr/>
        <p:txBody>
          <a:bodyPr/>
          <a:lstStyle/>
          <a:p>
            <a:r>
              <a:rPr lang="en-US" sz="2800" dirty="0"/>
              <a:t>If you stripe premium storage data disks by using </a:t>
            </a:r>
            <a:r>
              <a:rPr lang="en-US" sz="2800" dirty="0">
                <a:hlinkClick r:id="rId2"/>
              </a:rPr>
              <a:t>Storage Spaces</a:t>
            </a:r>
            <a:r>
              <a:rPr lang="en-US" sz="2800" dirty="0"/>
              <a:t>, set up Storage Spaces with 1 column for each disk that you use. Otherwise, overall performance of the striped volume might be lower than expected because of uneven distribution of traffic across the disks. By default, in Server Manager, you can set up columns for up to 8 disks. If you have more than 8 disks, use PowerShell to create the volume. Specify the number of columns manually. Otherwise, the Server Manager UI continues to use 8 columns, even if you have more disks. For example, if you have 32 disks in a single stripe set, specify 32 columns. To specify the number of columns the virtual disk uses, in the </a:t>
            </a:r>
            <a:r>
              <a:rPr lang="en-US" sz="2800" dirty="0">
                <a:hlinkClick r:id="rId3"/>
              </a:rPr>
              <a:t>New-</a:t>
            </a:r>
            <a:r>
              <a:rPr lang="en-US" sz="2800" dirty="0" err="1">
                <a:hlinkClick r:id="rId3"/>
              </a:rPr>
              <a:t>VirtualDisk</a:t>
            </a:r>
            <a:r>
              <a:rPr lang="en-US" sz="2800" dirty="0"/>
              <a:t> PowerShell cmdlet, use the </a:t>
            </a:r>
            <a:r>
              <a:rPr lang="en-US" sz="2800" i="1" dirty="0" err="1"/>
              <a:t>NumberOfColumns</a:t>
            </a:r>
            <a:r>
              <a:rPr lang="en-US" sz="2800" dirty="0"/>
              <a:t> parameter. For more information, see </a:t>
            </a:r>
            <a:r>
              <a:rPr lang="en-US" sz="2800" dirty="0">
                <a:hlinkClick r:id="rId2"/>
              </a:rPr>
              <a:t>Storage Spaces Overview</a:t>
            </a:r>
            <a:r>
              <a:rPr lang="en-US" sz="2800" dirty="0"/>
              <a:t> and </a:t>
            </a:r>
            <a:r>
              <a:rPr lang="en-US" sz="2800" dirty="0">
                <a:hlinkClick r:id="rId4"/>
              </a:rPr>
              <a:t>Storage Spaces FAQs</a:t>
            </a:r>
            <a:r>
              <a:rPr lang="en-US" sz="2800" dirty="0"/>
              <a:t>.</a:t>
            </a:r>
          </a:p>
          <a:p>
            <a:endParaRPr lang="en-US" sz="2800" dirty="0"/>
          </a:p>
        </p:txBody>
      </p:sp>
      <p:sp>
        <p:nvSpPr>
          <p:cNvPr id="4" name="Text Placeholder 3">
            <a:extLst>
              <a:ext uri="{FF2B5EF4-FFF2-40B4-BE49-F238E27FC236}">
                <a16:creationId xmlns:a16="http://schemas.microsoft.com/office/drawing/2014/main" id="{F2F5AEDF-0557-460D-9D17-2A75AB25B748}"/>
              </a:ext>
            </a:extLst>
          </p:cNvPr>
          <p:cNvSpPr>
            <a:spLocks noGrp="1"/>
          </p:cNvSpPr>
          <p:nvPr>
            <p:ph type="body" sz="quarter" idx="10"/>
          </p:nvPr>
        </p:nvSpPr>
        <p:spPr/>
        <p:txBody>
          <a:bodyPr/>
          <a:lstStyle/>
          <a:p>
            <a:r>
              <a:rPr lang="en-US" dirty="0">
                <a:hlinkClick r:id="rId5"/>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26036485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372B-6710-4E51-9E0F-B6C9185214BC}"/>
              </a:ext>
            </a:extLst>
          </p:cNvPr>
          <p:cNvSpPr>
            <a:spLocks noGrp="1"/>
          </p:cNvSpPr>
          <p:nvPr>
            <p:ph type="title"/>
          </p:nvPr>
        </p:nvSpPr>
        <p:spPr/>
        <p:txBody>
          <a:bodyPr/>
          <a:lstStyle/>
          <a:p>
            <a:r>
              <a:rPr lang="en-US" dirty="0"/>
              <a:t>Pay Attention to I/O vs IOPs</a:t>
            </a:r>
          </a:p>
        </p:txBody>
      </p:sp>
      <p:sp>
        <p:nvSpPr>
          <p:cNvPr id="3" name="Text Placeholder 2">
            <a:extLst>
              <a:ext uri="{FF2B5EF4-FFF2-40B4-BE49-F238E27FC236}">
                <a16:creationId xmlns:a16="http://schemas.microsoft.com/office/drawing/2014/main" id="{7C323F52-6446-4F50-999F-42B7B0834745}"/>
              </a:ext>
            </a:extLst>
          </p:cNvPr>
          <p:cNvSpPr>
            <a:spLocks noGrp="1"/>
          </p:cNvSpPr>
          <p:nvPr>
            <p:ph type="body" sz="quarter" idx="11"/>
          </p:nvPr>
        </p:nvSpPr>
        <p:spPr/>
        <p:txBody>
          <a:bodyPr/>
          <a:lstStyle/>
          <a:p>
            <a:r>
              <a:rPr lang="en-US" dirty="0"/>
              <a:t>If your disk traffic mostly consists of small I/O sizes, your application likely will hit the IOPS limit before the throughput limit. However, if the disk traffic mostly consists of large I/O sizes, your application likely will hit the throughput limit first, instead of the IOPS limit. You can maximize your application's IOPS and throughput capacity by using optimal I/O sizes. Also, you can limit the number of pending I/O requests for a disk.</a:t>
            </a:r>
          </a:p>
        </p:txBody>
      </p:sp>
      <p:sp>
        <p:nvSpPr>
          <p:cNvPr id="4" name="Text Placeholder 3">
            <a:extLst>
              <a:ext uri="{FF2B5EF4-FFF2-40B4-BE49-F238E27FC236}">
                <a16:creationId xmlns:a16="http://schemas.microsoft.com/office/drawing/2014/main" id="{B9371B2D-6049-43C1-997D-F43DA8A9C3D3}"/>
              </a:ext>
            </a:extLst>
          </p:cNvPr>
          <p:cNvSpPr>
            <a:spLocks noGrp="1"/>
          </p:cNvSpPr>
          <p:nvPr>
            <p:ph type="body" sz="quarter" idx="10"/>
          </p:nvPr>
        </p:nvSpPr>
        <p:spPr/>
        <p:txBody>
          <a:bodyPr/>
          <a:lstStyle/>
          <a:p>
            <a:r>
              <a:rPr lang="en-US" dirty="0">
                <a:hlinkClick r:id="rId2"/>
              </a:rPr>
              <a:t>https://docs.microsoft.com/en-us/azure/storage/storage-premium-storage#scalability-and-performance-targets</a:t>
            </a:r>
            <a:r>
              <a:rPr lang="en-US" dirty="0"/>
              <a:t> </a:t>
            </a:r>
          </a:p>
        </p:txBody>
      </p:sp>
    </p:spTree>
    <p:extLst>
      <p:ext uri="{BB962C8B-B14F-4D97-AF65-F5344CB8AC3E}">
        <p14:creationId xmlns:p14="http://schemas.microsoft.com/office/powerpoint/2010/main" val="402265639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Samples</a:t>
            </a:r>
          </a:p>
        </p:txBody>
      </p:sp>
      <p:sp>
        <p:nvSpPr>
          <p:cNvPr id="3" name="Content Placeholder 2"/>
          <p:cNvSpPr>
            <a:spLocks noGrp="1"/>
          </p:cNvSpPr>
          <p:nvPr>
            <p:ph type="body" idx="1"/>
          </p:nvPr>
        </p:nvSpPr>
        <p:spPr/>
        <p:txBody>
          <a:bodyPr/>
          <a:lstStyle/>
          <a:p>
            <a:r>
              <a:rPr lang="en-US" dirty="0">
                <a:hlinkClick r:id="rId2"/>
              </a:rPr>
              <a:t>https://azure.microsoft.com/en-us/resources/samples/?service=storage</a:t>
            </a:r>
            <a:r>
              <a:rPr lang="en-US" dirty="0"/>
              <a:t> </a:t>
            </a:r>
          </a:p>
        </p:txBody>
      </p:sp>
    </p:spTree>
    <p:extLst>
      <p:ext uri="{BB962C8B-B14F-4D97-AF65-F5344CB8AC3E}">
        <p14:creationId xmlns:p14="http://schemas.microsoft.com/office/powerpoint/2010/main" val="2571205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Labs for .NET</a:t>
            </a:r>
          </a:p>
        </p:txBody>
      </p:sp>
      <p:sp>
        <p:nvSpPr>
          <p:cNvPr id="3" name="Content Placeholder 2"/>
          <p:cNvSpPr>
            <a:spLocks noGrp="1"/>
          </p:cNvSpPr>
          <p:nvPr>
            <p:ph type="body" idx="1"/>
          </p:nvPr>
        </p:nvSpPr>
        <p:spPr/>
        <p:txBody>
          <a:bodyPr>
            <a:normAutofit/>
          </a:bodyPr>
          <a:lstStyle/>
          <a:p>
            <a:r>
              <a:rPr lang="en-US" sz="2800" dirty="0">
                <a:hlinkClick r:id="rId2"/>
              </a:rPr>
              <a:t>https://github.com/Azure-Samples/storage-table-dotnet-getting-started</a:t>
            </a:r>
            <a:r>
              <a:rPr lang="en-US" sz="2800" dirty="0"/>
              <a:t> </a:t>
            </a:r>
          </a:p>
        </p:txBody>
      </p:sp>
    </p:spTree>
    <p:extLst>
      <p:ext uri="{BB962C8B-B14F-4D97-AF65-F5344CB8AC3E}">
        <p14:creationId xmlns:p14="http://schemas.microsoft.com/office/powerpoint/2010/main" val="1771558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Labs for .NET</a:t>
            </a:r>
          </a:p>
        </p:txBody>
      </p:sp>
      <p:sp>
        <p:nvSpPr>
          <p:cNvPr id="3" name="Content Placeholder 2"/>
          <p:cNvSpPr>
            <a:spLocks noGrp="1"/>
          </p:cNvSpPr>
          <p:nvPr>
            <p:ph type="body" idx="1"/>
          </p:nvPr>
        </p:nvSpPr>
        <p:spPr/>
        <p:txBody>
          <a:bodyPr>
            <a:normAutofit/>
          </a:bodyPr>
          <a:lstStyle/>
          <a:p>
            <a:r>
              <a:rPr lang="en-US" sz="2000" dirty="0">
                <a:hlinkClick r:id="rId2"/>
              </a:rPr>
              <a:t>https://azure.microsoft.com/en-us/resources/samples/storage-blob-dotnet-getting-started/</a:t>
            </a:r>
            <a:endParaRPr lang="en-US" sz="2000" dirty="0"/>
          </a:p>
          <a:p>
            <a:endParaRPr lang="en-US" sz="2000" dirty="0"/>
          </a:p>
          <a:p>
            <a:r>
              <a:rPr lang="en-US" sz="2000" dirty="0">
                <a:hlinkClick r:id="rId3"/>
              </a:rPr>
              <a:t>https://github.com/Azure-Samples/storage-blob-dotnet-getting-started</a:t>
            </a:r>
            <a:endParaRPr lang="en-US" sz="2000" dirty="0"/>
          </a:p>
        </p:txBody>
      </p:sp>
    </p:spTree>
    <p:extLst>
      <p:ext uri="{BB962C8B-B14F-4D97-AF65-F5344CB8AC3E}">
        <p14:creationId xmlns:p14="http://schemas.microsoft.com/office/powerpoint/2010/main" val="1375674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Labs</a:t>
            </a:r>
          </a:p>
        </p:txBody>
      </p:sp>
      <p:sp>
        <p:nvSpPr>
          <p:cNvPr id="3" name="Content Placeholder 2"/>
          <p:cNvSpPr>
            <a:spLocks noGrp="1"/>
          </p:cNvSpPr>
          <p:nvPr>
            <p:ph type="body" idx="1"/>
          </p:nvPr>
        </p:nvSpPr>
        <p:spPr/>
        <p:txBody>
          <a:bodyPr/>
          <a:lstStyle/>
          <a:p>
            <a:r>
              <a:rPr lang="en-US" dirty="0">
                <a:hlinkClick r:id="rId2"/>
              </a:rPr>
              <a:t>https://azure.microsoft.com/en-us/resources/samples/storage-dotnet-sas-getting-started/</a:t>
            </a:r>
            <a:r>
              <a:rPr lang="en-US" dirty="0"/>
              <a:t> </a:t>
            </a:r>
          </a:p>
          <a:p>
            <a:endParaRPr lang="en-US" dirty="0"/>
          </a:p>
        </p:txBody>
      </p:sp>
    </p:spTree>
    <p:extLst>
      <p:ext uri="{BB962C8B-B14F-4D97-AF65-F5344CB8AC3E}">
        <p14:creationId xmlns:p14="http://schemas.microsoft.com/office/powerpoint/2010/main" val="28837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1EC7-59F0-41E1-AA02-0306C43D2A27}"/>
              </a:ext>
            </a:extLst>
          </p:cNvPr>
          <p:cNvSpPr>
            <a:spLocks noGrp="1"/>
          </p:cNvSpPr>
          <p:nvPr>
            <p:ph type="title"/>
          </p:nvPr>
        </p:nvSpPr>
        <p:spPr/>
        <p:txBody>
          <a:bodyPr/>
          <a:lstStyle/>
          <a:p>
            <a:r>
              <a:rPr lang="en-US" dirty="0"/>
              <a:t>SQL Database</a:t>
            </a:r>
          </a:p>
        </p:txBody>
      </p:sp>
      <p:sp>
        <p:nvSpPr>
          <p:cNvPr id="6" name="Text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5625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SQL Database</a:t>
            </a:r>
          </a:p>
        </p:txBody>
      </p:sp>
      <p:sp>
        <p:nvSpPr>
          <p:cNvPr id="5" name="Content Placeholder 4"/>
          <p:cNvSpPr>
            <a:spLocks noGrp="1"/>
          </p:cNvSpPr>
          <p:nvPr>
            <p:ph idx="1"/>
          </p:nvPr>
        </p:nvSpPr>
        <p:spPr/>
        <p:txBody>
          <a:bodyPr/>
          <a:lstStyle/>
          <a:p>
            <a:r>
              <a:rPr lang="en-US" dirty="0"/>
              <a:t>Think “SQL Server in the cloud”</a:t>
            </a:r>
          </a:p>
          <a:p>
            <a:r>
              <a:rPr lang="en-US" dirty="0"/>
              <a:t>Relational database</a:t>
            </a:r>
          </a:p>
          <a:p>
            <a:r>
              <a:rPr lang="en-US" dirty="0"/>
              <a:t>Service tiers:</a:t>
            </a:r>
          </a:p>
          <a:p>
            <a:pPr lvl="1"/>
            <a:r>
              <a:rPr lang="en-US" dirty="0"/>
              <a:t>Basic</a:t>
            </a:r>
          </a:p>
          <a:p>
            <a:pPr lvl="1"/>
            <a:r>
              <a:rPr lang="en-US" dirty="0"/>
              <a:t>Standard</a:t>
            </a:r>
          </a:p>
          <a:p>
            <a:pPr lvl="1"/>
            <a:r>
              <a:rPr lang="en-US" dirty="0"/>
              <a:t>Premium</a:t>
            </a:r>
          </a:p>
          <a:p>
            <a:pPr lvl="1"/>
            <a:r>
              <a:rPr lang="en-US" dirty="0"/>
              <a:t>Premium RS</a:t>
            </a:r>
          </a:p>
          <a:p>
            <a:endParaRPr lang="en-US" dirty="0"/>
          </a:p>
        </p:txBody>
      </p:sp>
    </p:spTree>
    <p:extLst>
      <p:ext uri="{BB962C8B-B14F-4D97-AF65-F5344CB8AC3E}">
        <p14:creationId xmlns:p14="http://schemas.microsoft.com/office/powerpoint/2010/main" val="27259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Tiers</a:t>
            </a:r>
          </a:p>
        </p:txBody>
      </p:sp>
      <p:sp>
        <p:nvSpPr>
          <p:cNvPr id="3" name="Content Placeholder 2"/>
          <p:cNvSpPr>
            <a:spLocks noGrp="1"/>
          </p:cNvSpPr>
          <p:nvPr>
            <p:ph sz="half" idx="1"/>
          </p:nvPr>
        </p:nvSpPr>
        <p:spPr/>
        <p:txBody>
          <a:bodyPr>
            <a:normAutofit/>
          </a:bodyPr>
          <a:lstStyle/>
          <a:p>
            <a:r>
              <a:rPr lang="en-US" dirty="0"/>
              <a:t>Basic</a:t>
            </a:r>
          </a:p>
          <a:p>
            <a:pPr lvl="1"/>
            <a:r>
              <a:rPr lang="en-US" dirty="0"/>
              <a:t>Small size</a:t>
            </a:r>
          </a:p>
          <a:p>
            <a:pPr lvl="1"/>
            <a:r>
              <a:rPr lang="en-US" dirty="0"/>
              <a:t>Low traffic</a:t>
            </a:r>
          </a:p>
          <a:p>
            <a:pPr lvl="1"/>
            <a:r>
              <a:rPr lang="en-US" dirty="0"/>
              <a:t>Single active operation</a:t>
            </a:r>
          </a:p>
          <a:p>
            <a:endParaRPr lang="en-US" dirty="0"/>
          </a:p>
          <a:p>
            <a:r>
              <a:rPr lang="en-US" dirty="0"/>
              <a:t>Standard</a:t>
            </a:r>
          </a:p>
          <a:p>
            <a:pPr lvl="1"/>
            <a:r>
              <a:rPr lang="en-US" dirty="0"/>
              <a:t>Low to medium IO performance requirements</a:t>
            </a:r>
          </a:p>
          <a:p>
            <a:pPr lvl="1"/>
            <a:r>
              <a:rPr lang="en-US" dirty="0"/>
              <a:t>Multiple current queries</a:t>
            </a:r>
          </a:p>
          <a:p>
            <a:pPr lvl="1"/>
            <a:endParaRPr lang="en-US" dirty="0"/>
          </a:p>
        </p:txBody>
      </p:sp>
      <p:sp>
        <p:nvSpPr>
          <p:cNvPr id="4" name="Content Placeholder 3"/>
          <p:cNvSpPr>
            <a:spLocks noGrp="1"/>
          </p:cNvSpPr>
          <p:nvPr>
            <p:ph sz="half" idx="2"/>
          </p:nvPr>
        </p:nvSpPr>
        <p:spPr/>
        <p:txBody>
          <a:bodyPr>
            <a:normAutofit/>
          </a:bodyPr>
          <a:lstStyle/>
          <a:p>
            <a:r>
              <a:rPr lang="en-US" dirty="0"/>
              <a:t>Premium</a:t>
            </a:r>
          </a:p>
          <a:p>
            <a:pPr lvl="1"/>
            <a:r>
              <a:rPr lang="en-US" dirty="0"/>
              <a:t>High transaction volume</a:t>
            </a:r>
          </a:p>
          <a:p>
            <a:pPr lvl="1"/>
            <a:r>
              <a:rPr lang="en-US" dirty="0"/>
              <a:t>High IO performance requirements</a:t>
            </a:r>
          </a:p>
          <a:p>
            <a:pPr lvl="1"/>
            <a:r>
              <a:rPr lang="en-US" dirty="0"/>
              <a:t>Many concurrent users</a:t>
            </a:r>
          </a:p>
          <a:p>
            <a:pPr lvl="1"/>
            <a:r>
              <a:rPr lang="en-US" dirty="0"/>
              <a:t>High availability</a:t>
            </a:r>
          </a:p>
          <a:p>
            <a:pPr lvl="1"/>
            <a:r>
              <a:rPr lang="en-US" dirty="0"/>
              <a:t>For mission critical apps</a:t>
            </a:r>
          </a:p>
          <a:p>
            <a:endParaRPr lang="en-US" dirty="0"/>
          </a:p>
          <a:p>
            <a:r>
              <a:rPr lang="en-US" dirty="0"/>
              <a:t>Premium RS</a:t>
            </a:r>
          </a:p>
          <a:p>
            <a:pPr lvl="1"/>
            <a:r>
              <a:rPr lang="en-US" dirty="0"/>
              <a:t>IO-intensive apps</a:t>
            </a:r>
          </a:p>
          <a:p>
            <a:pPr lvl="1"/>
            <a:r>
              <a:rPr lang="en-US" dirty="0"/>
              <a:t>Does not require high availability</a:t>
            </a:r>
          </a:p>
          <a:p>
            <a:pPr lvl="1"/>
            <a:r>
              <a:rPr lang="en-US" dirty="0"/>
              <a:t>Analytical workloads</a:t>
            </a:r>
          </a:p>
        </p:txBody>
      </p:sp>
    </p:spTree>
    <p:extLst>
      <p:ext uri="{BB962C8B-B14F-4D97-AF65-F5344CB8AC3E}">
        <p14:creationId xmlns:p14="http://schemas.microsoft.com/office/powerpoint/2010/main" val="1630808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Service Tier Attributes</a:t>
            </a:r>
          </a:p>
        </p:txBody>
      </p:sp>
      <p:graphicFrame>
        <p:nvGraphicFramePr>
          <p:cNvPr id="7" name="Content Placeholder 6"/>
          <p:cNvGraphicFramePr>
            <a:graphicFrameLocks noGrp="1"/>
          </p:cNvGraphicFramePr>
          <p:nvPr>
            <p:ph idx="1"/>
          </p:nvPr>
        </p:nvGraphicFramePr>
        <p:xfrm>
          <a:off x="1195862" y="1397000"/>
          <a:ext cx="9714550" cy="4873626"/>
        </p:xfrm>
        <a:graphic>
          <a:graphicData uri="http://schemas.openxmlformats.org/drawingml/2006/table">
            <a:tbl>
              <a:tblPr/>
              <a:tblGrid>
                <a:gridCol w="1942910">
                  <a:extLst>
                    <a:ext uri="{9D8B030D-6E8A-4147-A177-3AD203B41FA5}">
                      <a16:colId xmlns:a16="http://schemas.microsoft.com/office/drawing/2014/main" val="1773273044"/>
                    </a:ext>
                  </a:extLst>
                </a:gridCol>
                <a:gridCol w="1942910">
                  <a:extLst>
                    <a:ext uri="{9D8B030D-6E8A-4147-A177-3AD203B41FA5}">
                      <a16:colId xmlns:a16="http://schemas.microsoft.com/office/drawing/2014/main" val="451249271"/>
                    </a:ext>
                  </a:extLst>
                </a:gridCol>
                <a:gridCol w="1942910">
                  <a:extLst>
                    <a:ext uri="{9D8B030D-6E8A-4147-A177-3AD203B41FA5}">
                      <a16:colId xmlns:a16="http://schemas.microsoft.com/office/drawing/2014/main" val="1598709277"/>
                    </a:ext>
                  </a:extLst>
                </a:gridCol>
                <a:gridCol w="1942910">
                  <a:extLst>
                    <a:ext uri="{9D8B030D-6E8A-4147-A177-3AD203B41FA5}">
                      <a16:colId xmlns:a16="http://schemas.microsoft.com/office/drawing/2014/main" val="3035889657"/>
                    </a:ext>
                  </a:extLst>
                </a:gridCol>
                <a:gridCol w="1942910">
                  <a:extLst>
                    <a:ext uri="{9D8B030D-6E8A-4147-A177-3AD203B41FA5}">
                      <a16:colId xmlns:a16="http://schemas.microsoft.com/office/drawing/2014/main" val="2962121328"/>
                    </a:ext>
                  </a:extLst>
                </a:gridCol>
              </a:tblGrid>
              <a:tr h="330415">
                <a:tc>
                  <a:txBody>
                    <a:bodyPr/>
                    <a:lstStyle/>
                    <a:p>
                      <a:pPr algn="l" rtl="0"/>
                      <a:r>
                        <a:rPr lang="en-US" sz="1600" b="1">
                          <a:effectLst/>
                        </a:rPr>
                        <a:t>Service tier features</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Basic</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Standard</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a:t>
                      </a:r>
                      <a:endParaRPr lang="en-US" sz="1600">
                        <a:effectLst/>
                      </a:endParaRPr>
                    </a:p>
                  </a:txBody>
                  <a:tcPr marL="82604" marR="82604" marT="41302" marB="41302" anchor="ctr">
                    <a:lnL>
                      <a:noFill/>
                    </a:lnL>
                    <a:lnR>
                      <a:noFill/>
                    </a:lnR>
                    <a:lnT>
                      <a:noFill/>
                    </a:lnT>
                    <a:lnB>
                      <a:noFill/>
                    </a:lnB>
                  </a:tcPr>
                </a:tc>
                <a:tc>
                  <a:txBody>
                    <a:bodyPr/>
                    <a:lstStyle/>
                    <a:p>
                      <a:pPr algn="r" rtl="0"/>
                      <a:r>
                        <a:rPr lang="en-US" sz="1600" b="1">
                          <a:effectLst/>
                        </a:rPr>
                        <a:t>Premium RS</a:t>
                      </a:r>
                      <a:endParaRPr lang="en-US" sz="1600">
                        <a:effectLst/>
                      </a:endParaRPr>
                    </a:p>
                  </a:txBody>
                  <a:tcPr marL="82604" marR="82604" marT="41302" marB="41302" anchor="ctr">
                    <a:lnL>
                      <a:noFill/>
                    </a:lnL>
                    <a:lnR>
                      <a:noFill/>
                    </a:lnR>
                    <a:lnT>
                      <a:noFill/>
                    </a:lnT>
                    <a:lnB>
                      <a:noFill/>
                    </a:lnB>
                  </a:tcPr>
                </a:tc>
                <a:extLst>
                  <a:ext uri="{0D108BD9-81ED-4DB2-BD59-A6C34878D82A}">
                    <a16:rowId xmlns:a16="http://schemas.microsoft.com/office/drawing/2014/main" val="1434106839"/>
                  </a:ext>
                </a:extLst>
              </a:tr>
              <a:tr h="578227">
                <a:tc>
                  <a:txBody>
                    <a:bodyPr/>
                    <a:lstStyle/>
                    <a:p>
                      <a:pPr algn="l" rtl="0"/>
                      <a:r>
                        <a:rPr lang="en-US" sz="1600">
                          <a:effectLst/>
                        </a:rPr>
                        <a:t>Maximum single database size</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val="807097564"/>
                  </a:ext>
                </a:extLst>
              </a:tr>
              <a:tr h="578227">
                <a:tc>
                  <a:txBody>
                    <a:bodyPr/>
                    <a:lstStyle/>
                    <a:p>
                      <a:pPr algn="l" rtl="0"/>
                      <a:r>
                        <a:rPr lang="en-US" sz="1600">
                          <a:effectLst/>
                        </a:rPr>
                        <a:t>Maximum elastic pool size</a:t>
                      </a:r>
                    </a:p>
                  </a:txBody>
                  <a:tcPr marL="82604" marR="82604" marT="41302" marB="41302" anchor="ctr">
                    <a:lnL>
                      <a:noFill/>
                    </a:lnL>
                    <a:lnR>
                      <a:noFill/>
                    </a:lnR>
                    <a:lnT>
                      <a:noFill/>
                    </a:lnT>
                    <a:lnB>
                      <a:noFill/>
                    </a:lnB>
                  </a:tcPr>
                </a:tc>
                <a:tc>
                  <a:txBody>
                    <a:bodyPr/>
                    <a:lstStyle/>
                    <a:p>
                      <a:pPr algn="r" rtl="0"/>
                      <a:r>
                        <a:rPr lang="en-US" sz="1600">
                          <a:effectLst/>
                        </a:rPr>
                        <a:t>156 GB</a:t>
                      </a:r>
                    </a:p>
                  </a:txBody>
                  <a:tcPr marL="82604" marR="82604" marT="41302" marB="41302" anchor="ctr">
                    <a:lnL>
                      <a:noFill/>
                    </a:lnL>
                    <a:lnR>
                      <a:noFill/>
                    </a:lnR>
                    <a:lnT>
                      <a:noFill/>
                    </a:lnT>
                    <a:lnB>
                      <a:noFill/>
                    </a:lnB>
                  </a:tcPr>
                </a:tc>
                <a:tc>
                  <a:txBody>
                    <a:bodyPr/>
                    <a:lstStyle/>
                    <a:p>
                      <a:pPr algn="r" rtl="0"/>
                      <a:r>
                        <a:rPr lang="en-US" sz="1600">
                          <a:effectLst/>
                        </a:rPr>
                        <a:t>2.9 TB</a:t>
                      </a:r>
                    </a:p>
                  </a:txBody>
                  <a:tcPr marL="82604" marR="82604" marT="41302" marB="41302" anchor="ctr">
                    <a:lnL>
                      <a:noFill/>
                    </a:lnL>
                    <a:lnR>
                      <a:noFill/>
                    </a:lnR>
                    <a:lnT>
                      <a:noFill/>
                    </a:lnT>
                    <a:lnB>
                      <a:noFill/>
                    </a:lnB>
                  </a:tcPr>
                </a:tc>
                <a:tc>
                  <a:txBody>
                    <a:bodyPr/>
                    <a:lstStyle/>
                    <a:p>
                      <a:pPr algn="r" rtl="0"/>
                      <a:r>
                        <a:rPr lang="en-US" sz="1600">
                          <a:effectLst/>
                        </a:rPr>
                        <a:t>4 TB*</a:t>
                      </a:r>
                    </a:p>
                  </a:txBody>
                  <a:tcPr marL="82604" marR="82604" marT="41302" marB="41302" anchor="ctr">
                    <a:lnL>
                      <a:noFill/>
                    </a:lnL>
                    <a:lnR>
                      <a:noFill/>
                    </a:lnR>
                    <a:lnT>
                      <a:noFill/>
                    </a:lnT>
                    <a:lnB>
                      <a:noFill/>
                    </a:lnB>
                  </a:tcPr>
                </a:tc>
                <a:tc>
                  <a:txBody>
                    <a:bodyPr/>
                    <a:lstStyle/>
                    <a:p>
                      <a:pPr algn="r" rtl="0"/>
                      <a:r>
                        <a:rPr lang="en-US" sz="1600">
                          <a:effectLst/>
                        </a:rPr>
                        <a:t>750 GB</a:t>
                      </a:r>
                    </a:p>
                  </a:txBody>
                  <a:tcPr marL="82604" marR="82604" marT="41302" marB="41302" anchor="ctr">
                    <a:lnL>
                      <a:noFill/>
                    </a:lnL>
                    <a:lnR>
                      <a:noFill/>
                    </a:lnR>
                    <a:lnT>
                      <a:noFill/>
                    </a:lnT>
                    <a:lnB>
                      <a:noFill/>
                    </a:lnB>
                  </a:tcPr>
                </a:tc>
                <a:extLst>
                  <a:ext uri="{0D108BD9-81ED-4DB2-BD59-A6C34878D82A}">
                    <a16:rowId xmlns:a16="http://schemas.microsoft.com/office/drawing/2014/main" val="340866845"/>
                  </a:ext>
                </a:extLst>
              </a:tr>
              <a:tr h="578227">
                <a:tc>
                  <a:txBody>
                    <a:bodyPr/>
                    <a:lstStyle/>
                    <a:p>
                      <a:pPr algn="l" rtl="0"/>
                      <a:r>
                        <a:rPr lang="en-US" sz="1600">
                          <a:effectLst/>
                        </a:rPr>
                        <a:t>Maximum database size in an elastic pool</a:t>
                      </a:r>
                    </a:p>
                  </a:txBody>
                  <a:tcPr marL="82604" marR="82604" marT="41302" marB="41302" anchor="ctr">
                    <a:lnL>
                      <a:noFill/>
                    </a:lnL>
                    <a:lnR>
                      <a:noFill/>
                    </a:lnR>
                    <a:lnT>
                      <a:noFill/>
                    </a:lnT>
                    <a:lnB>
                      <a:noFill/>
                    </a:lnB>
                  </a:tcPr>
                </a:tc>
                <a:tc>
                  <a:txBody>
                    <a:bodyPr/>
                    <a:lstStyle/>
                    <a:p>
                      <a:pPr algn="r" rtl="0"/>
                      <a:r>
                        <a:rPr lang="en-US" sz="1600">
                          <a:effectLst/>
                        </a:rPr>
                        <a:t>2 GB</a:t>
                      </a:r>
                    </a:p>
                  </a:txBody>
                  <a:tcPr marL="82604" marR="82604" marT="41302" marB="41302" anchor="ctr">
                    <a:lnL>
                      <a:noFill/>
                    </a:lnL>
                    <a:lnR>
                      <a:noFill/>
                    </a:lnR>
                    <a:lnT>
                      <a:noFill/>
                    </a:lnT>
                    <a:lnB>
                      <a:noFill/>
                    </a:lnB>
                  </a:tcPr>
                </a:tc>
                <a:tc>
                  <a:txBody>
                    <a:bodyPr/>
                    <a:lstStyle/>
                    <a:p>
                      <a:pPr algn="r" rtl="0"/>
                      <a:r>
                        <a:rPr lang="en-US" sz="1600">
                          <a:effectLst/>
                        </a:rPr>
                        <a:t>250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tc>
                  <a:txBody>
                    <a:bodyPr/>
                    <a:lstStyle/>
                    <a:p>
                      <a:pPr algn="r" rtl="0"/>
                      <a:r>
                        <a:rPr lang="en-US" sz="1600">
                          <a:effectLst/>
                        </a:rPr>
                        <a:t>500 GB</a:t>
                      </a:r>
                    </a:p>
                  </a:txBody>
                  <a:tcPr marL="82604" marR="82604" marT="41302" marB="41302" anchor="ctr">
                    <a:lnL>
                      <a:noFill/>
                    </a:lnL>
                    <a:lnR>
                      <a:noFill/>
                    </a:lnR>
                    <a:lnT>
                      <a:noFill/>
                    </a:lnT>
                    <a:lnB>
                      <a:noFill/>
                    </a:lnB>
                  </a:tcPr>
                </a:tc>
                <a:extLst>
                  <a:ext uri="{0D108BD9-81ED-4DB2-BD59-A6C34878D82A}">
                    <a16:rowId xmlns:a16="http://schemas.microsoft.com/office/drawing/2014/main" val="1203225735"/>
                  </a:ext>
                </a:extLst>
              </a:tr>
              <a:tr h="826038">
                <a:tc>
                  <a:txBody>
                    <a:bodyPr/>
                    <a:lstStyle/>
                    <a:p>
                      <a:pPr algn="l" rtl="0"/>
                      <a:r>
                        <a:rPr lang="en-US" sz="1600">
                          <a:effectLst/>
                        </a:rPr>
                        <a:t>Maximum number of databases per pool</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500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extLst>
                  <a:ext uri="{0D108BD9-81ED-4DB2-BD59-A6C34878D82A}">
                    <a16:rowId xmlns:a16="http://schemas.microsoft.com/office/drawing/2014/main" val="2898354803"/>
                  </a:ext>
                </a:extLst>
              </a:tr>
              <a:tr h="578227">
                <a:tc>
                  <a:txBody>
                    <a:bodyPr/>
                    <a:lstStyle/>
                    <a:p>
                      <a:pPr algn="l" rtl="0"/>
                      <a:r>
                        <a:rPr lang="en-US" sz="1600">
                          <a:effectLst/>
                        </a:rPr>
                        <a:t>Maximum single database DTUs</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100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237750747"/>
                  </a:ext>
                </a:extLst>
              </a:tr>
              <a:tr h="826038">
                <a:tc>
                  <a:txBody>
                    <a:bodyPr/>
                    <a:lstStyle/>
                    <a:p>
                      <a:pPr algn="l" rtl="0"/>
                      <a:r>
                        <a:rPr lang="en-US" sz="1600">
                          <a:effectLst/>
                        </a:rPr>
                        <a:t>Maximum DTUs per database in an elastic pool</a:t>
                      </a:r>
                    </a:p>
                  </a:txBody>
                  <a:tcPr marL="82604" marR="82604" marT="41302" marB="41302" anchor="ctr">
                    <a:lnL>
                      <a:noFill/>
                    </a:lnL>
                    <a:lnR>
                      <a:noFill/>
                    </a:lnR>
                    <a:lnT>
                      <a:noFill/>
                    </a:lnT>
                    <a:lnB>
                      <a:noFill/>
                    </a:lnB>
                  </a:tcPr>
                </a:tc>
                <a:tc>
                  <a:txBody>
                    <a:bodyPr/>
                    <a:lstStyle/>
                    <a:p>
                      <a:pPr algn="r" rtl="0"/>
                      <a:r>
                        <a:rPr lang="en-US" sz="1600">
                          <a:effectLst/>
                        </a:rPr>
                        <a:t>5</a:t>
                      </a:r>
                    </a:p>
                  </a:txBody>
                  <a:tcPr marL="82604" marR="82604" marT="41302" marB="41302" anchor="ctr">
                    <a:lnL>
                      <a:noFill/>
                    </a:lnL>
                    <a:lnR>
                      <a:noFill/>
                    </a:lnR>
                    <a:lnT>
                      <a:noFill/>
                    </a:lnT>
                    <a:lnB>
                      <a:noFill/>
                    </a:lnB>
                  </a:tcPr>
                </a:tc>
                <a:tc>
                  <a:txBody>
                    <a:bodyPr/>
                    <a:lstStyle/>
                    <a:p>
                      <a:pPr algn="r" rtl="0"/>
                      <a:r>
                        <a:rPr lang="en-US" sz="1600">
                          <a:effectLst/>
                        </a:rPr>
                        <a:t>3000</a:t>
                      </a:r>
                    </a:p>
                  </a:txBody>
                  <a:tcPr marL="82604" marR="82604" marT="41302" marB="41302" anchor="ctr">
                    <a:lnL>
                      <a:noFill/>
                    </a:lnL>
                    <a:lnR>
                      <a:noFill/>
                    </a:lnR>
                    <a:lnT>
                      <a:noFill/>
                    </a:lnT>
                    <a:lnB>
                      <a:noFill/>
                    </a:lnB>
                  </a:tcPr>
                </a:tc>
                <a:tc>
                  <a:txBody>
                    <a:bodyPr/>
                    <a:lstStyle/>
                    <a:p>
                      <a:pPr algn="r" rtl="0"/>
                      <a:r>
                        <a:rPr lang="en-US" sz="1600">
                          <a:effectLst/>
                        </a:rPr>
                        <a:t>4000</a:t>
                      </a:r>
                    </a:p>
                  </a:txBody>
                  <a:tcPr marL="82604" marR="82604" marT="41302" marB="41302" anchor="ctr">
                    <a:lnL>
                      <a:noFill/>
                    </a:lnL>
                    <a:lnR>
                      <a:noFill/>
                    </a:lnR>
                    <a:lnT>
                      <a:noFill/>
                    </a:lnT>
                    <a:lnB>
                      <a:noFill/>
                    </a:lnB>
                  </a:tcPr>
                </a:tc>
                <a:tc>
                  <a:txBody>
                    <a:bodyPr/>
                    <a:lstStyle/>
                    <a:p>
                      <a:pPr algn="r" rtl="0"/>
                      <a:r>
                        <a:rPr lang="en-US" sz="1600">
                          <a:effectLst/>
                        </a:rPr>
                        <a:t>1000</a:t>
                      </a:r>
                    </a:p>
                  </a:txBody>
                  <a:tcPr marL="82604" marR="82604" marT="41302" marB="41302" anchor="ctr">
                    <a:lnL>
                      <a:noFill/>
                    </a:lnL>
                    <a:lnR>
                      <a:noFill/>
                    </a:lnR>
                    <a:lnT>
                      <a:noFill/>
                    </a:lnT>
                    <a:lnB>
                      <a:noFill/>
                    </a:lnB>
                  </a:tcPr>
                </a:tc>
                <a:extLst>
                  <a:ext uri="{0D108BD9-81ED-4DB2-BD59-A6C34878D82A}">
                    <a16:rowId xmlns:a16="http://schemas.microsoft.com/office/drawing/2014/main" val="88765514"/>
                  </a:ext>
                </a:extLst>
              </a:tr>
              <a:tr h="578227">
                <a:tc>
                  <a:txBody>
                    <a:bodyPr/>
                    <a:lstStyle/>
                    <a:p>
                      <a:pPr algn="l" rtl="0"/>
                      <a:r>
                        <a:rPr lang="en-US" sz="1600">
                          <a:effectLst/>
                        </a:rPr>
                        <a:t>Database backup retention period</a:t>
                      </a:r>
                    </a:p>
                  </a:txBody>
                  <a:tcPr marL="82604" marR="82604" marT="41302" marB="41302" anchor="ctr">
                    <a:lnL>
                      <a:noFill/>
                    </a:lnL>
                    <a:lnR>
                      <a:noFill/>
                    </a:lnR>
                    <a:lnT>
                      <a:noFill/>
                    </a:lnT>
                    <a:lnB>
                      <a:noFill/>
                    </a:lnB>
                  </a:tcPr>
                </a:tc>
                <a:tc>
                  <a:txBody>
                    <a:bodyPr/>
                    <a:lstStyle/>
                    <a:p>
                      <a:pPr algn="r" rtl="0"/>
                      <a:r>
                        <a:rPr lang="en-US" sz="1600">
                          <a:effectLst/>
                        </a:rPr>
                        <a:t>7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a:effectLst/>
                        </a:rPr>
                        <a:t>35 days</a:t>
                      </a:r>
                    </a:p>
                  </a:txBody>
                  <a:tcPr marL="82604" marR="82604" marT="41302" marB="41302" anchor="ctr">
                    <a:lnL>
                      <a:noFill/>
                    </a:lnL>
                    <a:lnR>
                      <a:noFill/>
                    </a:lnR>
                    <a:lnT>
                      <a:noFill/>
                    </a:lnT>
                    <a:lnB>
                      <a:noFill/>
                    </a:lnB>
                  </a:tcPr>
                </a:tc>
                <a:tc>
                  <a:txBody>
                    <a:bodyPr/>
                    <a:lstStyle/>
                    <a:p>
                      <a:pPr algn="r" rtl="0"/>
                      <a:r>
                        <a:rPr lang="en-US" sz="1600" dirty="0">
                          <a:effectLst/>
                        </a:rPr>
                        <a:t>35 days</a:t>
                      </a:r>
                    </a:p>
                  </a:txBody>
                  <a:tcPr marL="82604" marR="82604" marT="41302" marB="41302" anchor="ctr">
                    <a:lnL>
                      <a:noFill/>
                    </a:lnL>
                    <a:lnR>
                      <a:noFill/>
                    </a:lnR>
                    <a:lnT>
                      <a:noFill/>
                    </a:lnT>
                    <a:lnB>
                      <a:noFill/>
                    </a:lnB>
                  </a:tcPr>
                </a:tc>
                <a:extLst>
                  <a:ext uri="{0D108BD9-81ED-4DB2-BD59-A6C34878D82A}">
                    <a16:rowId xmlns:a16="http://schemas.microsoft.com/office/drawing/2014/main" val="937902585"/>
                  </a:ext>
                </a:extLst>
              </a:tr>
            </a:tbl>
          </a:graphicData>
        </a:graphic>
      </p:graphicFrame>
      <p:sp>
        <p:nvSpPr>
          <p:cNvPr id="8" name="Rectangle 7"/>
          <p:cNvSpPr/>
          <p:nvPr/>
        </p:nvSpPr>
        <p:spPr>
          <a:xfrm>
            <a:off x="650417" y="6346924"/>
            <a:ext cx="11082068" cy="369332"/>
          </a:xfrm>
          <a:prstGeom prst="rect">
            <a:avLst/>
          </a:prstGeom>
        </p:spPr>
        <p:txBody>
          <a:bodyPr wrap="square">
            <a:spAutoFit/>
          </a:bodyPr>
          <a:lstStyle/>
          <a:p>
            <a:r>
              <a:rPr lang="en-US" dirty="0">
                <a:hlinkClick r:id="rId2"/>
              </a:rPr>
              <a:t>https://docs.microsoft.com/en-us/azure/sql-database/sql-database-service-tiers</a:t>
            </a:r>
            <a:r>
              <a:rPr lang="en-US" dirty="0"/>
              <a:t> </a:t>
            </a:r>
          </a:p>
        </p:txBody>
      </p:sp>
    </p:spTree>
    <p:extLst>
      <p:ext uri="{BB962C8B-B14F-4D97-AF65-F5344CB8AC3E}">
        <p14:creationId xmlns:p14="http://schemas.microsoft.com/office/powerpoint/2010/main" val="877118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 with the show.</a:t>
            </a:r>
          </a:p>
        </p:txBody>
      </p:sp>
    </p:spTree>
    <p:extLst>
      <p:ext uri="{BB962C8B-B14F-4D97-AF65-F5344CB8AC3E}">
        <p14:creationId xmlns:p14="http://schemas.microsoft.com/office/powerpoint/2010/main" val="3981058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t>
            </a:r>
          </a:p>
        </p:txBody>
      </p:sp>
      <p:graphicFrame>
        <p:nvGraphicFramePr>
          <p:cNvPr id="4" name="Content Placeholder 3"/>
          <p:cNvGraphicFramePr>
            <a:graphicFrameLocks noGrp="1"/>
          </p:cNvGraphicFramePr>
          <p:nvPr>
            <p:ph idx="1"/>
          </p:nvPr>
        </p:nvGraphicFramePr>
        <p:xfrm>
          <a:off x="676275" y="2553652"/>
          <a:ext cx="10753724" cy="2560320"/>
        </p:xfrm>
        <a:graphic>
          <a:graphicData uri="http://schemas.openxmlformats.org/drawingml/2006/table">
            <a:tbl>
              <a:tblPr/>
              <a:tblGrid>
                <a:gridCol w="5376862">
                  <a:extLst>
                    <a:ext uri="{9D8B030D-6E8A-4147-A177-3AD203B41FA5}">
                      <a16:colId xmlns:a16="http://schemas.microsoft.com/office/drawing/2014/main" val="3516830409"/>
                    </a:ext>
                  </a:extLst>
                </a:gridCol>
                <a:gridCol w="5376862">
                  <a:extLst>
                    <a:ext uri="{9D8B030D-6E8A-4147-A177-3AD203B41FA5}">
                      <a16:colId xmlns:a16="http://schemas.microsoft.com/office/drawing/2014/main" val="374642603"/>
                    </a:ext>
                  </a:extLst>
                </a:gridCol>
              </a:tblGrid>
              <a:tr h="365760">
                <a:tc>
                  <a:txBody>
                    <a:bodyPr/>
                    <a:lstStyle/>
                    <a:p>
                      <a:pPr rtl="0"/>
                      <a:r>
                        <a:rPr lang="en-US" sz="1800" b="1"/>
                        <a:t>Performance level</a:t>
                      </a:r>
                      <a:endParaRPr lang="en-US" sz="1800"/>
                    </a:p>
                  </a:txBody>
                  <a:tcPr anchor="ctr">
                    <a:lnL>
                      <a:noFill/>
                    </a:lnL>
                    <a:lnR>
                      <a:noFill/>
                    </a:lnR>
                    <a:lnT>
                      <a:noFill/>
                    </a:lnT>
                    <a:lnB>
                      <a:noFill/>
                    </a:lnB>
                  </a:tcPr>
                </a:tc>
                <a:tc>
                  <a:txBody>
                    <a:bodyPr/>
                    <a:lstStyle/>
                    <a:p>
                      <a:pPr algn="ctr" rtl="0"/>
                      <a:r>
                        <a:rPr lang="en-US" sz="1800" b="1">
                          <a:effectLst/>
                        </a:rPr>
                        <a:t>Basic</a:t>
                      </a:r>
                      <a:endParaRPr lang="en-US" sz="1800">
                        <a:effectLst/>
                      </a:endParaRPr>
                    </a:p>
                  </a:txBody>
                  <a:tcPr anchor="ctr">
                    <a:lnL>
                      <a:noFill/>
                    </a:lnL>
                    <a:lnR>
                      <a:noFill/>
                    </a:lnR>
                    <a:lnT>
                      <a:noFill/>
                    </a:lnT>
                    <a:lnB>
                      <a:noFill/>
                    </a:lnB>
                  </a:tcPr>
                </a:tc>
                <a:extLst>
                  <a:ext uri="{0D108BD9-81ED-4DB2-BD59-A6C34878D82A}">
                    <a16:rowId xmlns:a16="http://schemas.microsoft.com/office/drawing/2014/main" val="264791515"/>
                  </a:ext>
                </a:extLst>
              </a:tr>
              <a:tr h="365760">
                <a:tc>
                  <a:txBody>
                    <a:bodyPr/>
                    <a:lstStyle/>
                    <a:p>
                      <a:pPr rtl="0"/>
                      <a:r>
                        <a:rPr lang="en-US" sz="1800"/>
                        <a:t>Max DTUs</a:t>
                      </a:r>
                    </a:p>
                  </a:txBody>
                  <a:tcPr anchor="ctr">
                    <a:lnL>
                      <a:noFill/>
                    </a:lnL>
                    <a:lnR>
                      <a:noFill/>
                    </a:lnR>
                    <a:lnT>
                      <a:noFill/>
                    </a:lnT>
                    <a:lnB>
                      <a:noFill/>
                    </a:lnB>
                  </a:tcPr>
                </a:tc>
                <a:tc>
                  <a:txBody>
                    <a:bodyPr/>
                    <a:lstStyle/>
                    <a:p>
                      <a:pPr algn="ctr" rtl="0"/>
                      <a:r>
                        <a:rPr lang="en-US" sz="1800">
                          <a:effectLst/>
                        </a:rPr>
                        <a:t>5</a:t>
                      </a:r>
                    </a:p>
                  </a:txBody>
                  <a:tcPr anchor="ctr">
                    <a:lnL>
                      <a:noFill/>
                    </a:lnL>
                    <a:lnR>
                      <a:noFill/>
                    </a:lnR>
                    <a:lnT>
                      <a:noFill/>
                    </a:lnT>
                    <a:lnB>
                      <a:noFill/>
                    </a:lnB>
                  </a:tcPr>
                </a:tc>
                <a:extLst>
                  <a:ext uri="{0D108BD9-81ED-4DB2-BD59-A6C34878D82A}">
                    <a16:rowId xmlns:a16="http://schemas.microsoft.com/office/drawing/2014/main" val="858952527"/>
                  </a:ext>
                </a:extLst>
              </a:tr>
              <a:tr h="365760">
                <a:tc>
                  <a:txBody>
                    <a:bodyPr/>
                    <a:lstStyle/>
                    <a:p>
                      <a:pPr rtl="0"/>
                      <a:r>
                        <a:rPr lang="en-US" sz="1800"/>
                        <a:t>Max database size*</a:t>
                      </a:r>
                    </a:p>
                  </a:txBody>
                  <a:tcPr anchor="ctr">
                    <a:lnL>
                      <a:noFill/>
                    </a:lnL>
                    <a:lnR>
                      <a:noFill/>
                    </a:lnR>
                    <a:lnT>
                      <a:noFill/>
                    </a:lnT>
                    <a:lnB>
                      <a:noFill/>
                    </a:lnB>
                  </a:tcPr>
                </a:tc>
                <a:tc>
                  <a:txBody>
                    <a:bodyPr/>
                    <a:lstStyle/>
                    <a:p>
                      <a:pPr algn="ctr" rtl="0"/>
                      <a:r>
                        <a:rPr lang="en-US" sz="1800">
                          <a:effectLst/>
                        </a:rPr>
                        <a:t>2 GB</a:t>
                      </a:r>
                    </a:p>
                  </a:txBody>
                  <a:tcPr anchor="ctr">
                    <a:lnL>
                      <a:noFill/>
                    </a:lnL>
                    <a:lnR>
                      <a:noFill/>
                    </a:lnR>
                    <a:lnT>
                      <a:noFill/>
                    </a:lnT>
                    <a:lnB>
                      <a:noFill/>
                    </a:lnB>
                  </a:tcPr>
                </a:tc>
                <a:extLst>
                  <a:ext uri="{0D108BD9-81ED-4DB2-BD59-A6C34878D82A}">
                    <a16:rowId xmlns:a16="http://schemas.microsoft.com/office/drawing/2014/main" val="760744745"/>
                  </a:ext>
                </a:extLst>
              </a:tr>
              <a:tr h="365760">
                <a:tc>
                  <a:txBody>
                    <a:bodyPr/>
                    <a:lstStyle/>
                    <a:p>
                      <a:pPr rtl="0"/>
                      <a:r>
                        <a:rPr lang="en-US" sz="1800"/>
                        <a:t>Max in-memory OLTP storage</a:t>
                      </a:r>
                    </a:p>
                  </a:txBody>
                  <a:tcPr anchor="ctr">
                    <a:lnL>
                      <a:noFill/>
                    </a:lnL>
                    <a:lnR>
                      <a:noFill/>
                    </a:lnR>
                    <a:lnT>
                      <a:noFill/>
                    </a:lnT>
                    <a:lnB>
                      <a:noFill/>
                    </a:lnB>
                  </a:tcPr>
                </a:tc>
                <a:tc>
                  <a:txBody>
                    <a:bodyPr/>
                    <a:lstStyle/>
                    <a:p>
                      <a:pPr algn="ctr" rtl="0"/>
                      <a:r>
                        <a:rPr lang="en-US" sz="1800">
                          <a:effectLst/>
                        </a:rPr>
                        <a:t>N/A</a:t>
                      </a:r>
                    </a:p>
                  </a:txBody>
                  <a:tcPr anchor="ctr">
                    <a:lnL>
                      <a:noFill/>
                    </a:lnL>
                    <a:lnR>
                      <a:noFill/>
                    </a:lnR>
                    <a:lnT>
                      <a:noFill/>
                    </a:lnT>
                    <a:lnB>
                      <a:noFill/>
                    </a:lnB>
                  </a:tcPr>
                </a:tc>
                <a:extLst>
                  <a:ext uri="{0D108BD9-81ED-4DB2-BD59-A6C34878D82A}">
                    <a16:rowId xmlns:a16="http://schemas.microsoft.com/office/drawing/2014/main" val="1072040747"/>
                  </a:ext>
                </a:extLst>
              </a:tr>
              <a:tr h="365760">
                <a:tc>
                  <a:txBody>
                    <a:bodyPr/>
                    <a:lstStyle/>
                    <a:p>
                      <a:pPr rtl="0"/>
                      <a:r>
                        <a:rPr lang="en-US" sz="1800"/>
                        <a:t>Max concurrent workers (requests)</a:t>
                      </a:r>
                    </a:p>
                  </a:txBody>
                  <a:tcPr anchor="ctr">
                    <a:lnL>
                      <a:noFill/>
                    </a:lnL>
                    <a:lnR>
                      <a:noFill/>
                    </a:lnR>
                    <a:lnT>
                      <a:noFill/>
                    </a:lnT>
                    <a:lnB>
                      <a:noFill/>
                    </a:lnB>
                  </a:tcPr>
                </a:tc>
                <a:tc>
                  <a:txBody>
                    <a:bodyPr/>
                    <a:lstStyle/>
                    <a:p>
                      <a:pPr algn="ctr" rtl="0"/>
                      <a:r>
                        <a:rPr lang="en-US" sz="1800">
                          <a:effectLst/>
                        </a:rPr>
                        <a:t>30</a:t>
                      </a:r>
                    </a:p>
                  </a:txBody>
                  <a:tcPr anchor="ctr">
                    <a:lnL>
                      <a:noFill/>
                    </a:lnL>
                    <a:lnR>
                      <a:noFill/>
                    </a:lnR>
                    <a:lnT>
                      <a:noFill/>
                    </a:lnT>
                    <a:lnB>
                      <a:noFill/>
                    </a:lnB>
                  </a:tcPr>
                </a:tc>
                <a:extLst>
                  <a:ext uri="{0D108BD9-81ED-4DB2-BD59-A6C34878D82A}">
                    <a16:rowId xmlns:a16="http://schemas.microsoft.com/office/drawing/2014/main" val="2143028929"/>
                  </a:ext>
                </a:extLst>
              </a:tr>
              <a:tr h="365760">
                <a:tc>
                  <a:txBody>
                    <a:bodyPr/>
                    <a:lstStyle/>
                    <a:p>
                      <a:pPr rtl="0"/>
                      <a:r>
                        <a:rPr lang="en-US" sz="1800"/>
                        <a:t>Max concurrent logins</a:t>
                      </a:r>
                    </a:p>
                  </a:txBody>
                  <a:tcPr anchor="ctr">
                    <a:lnL>
                      <a:noFill/>
                    </a:lnL>
                    <a:lnR>
                      <a:noFill/>
                    </a:lnR>
                    <a:lnT>
                      <a:noFill/>
                    </a:lnT>
                    <a:lnB>
                      <a:noFill/>
                    </a:lnB>
                  </a:tcPr>
                </a:tc>
                <a:tc>
                  <a:txBody>
                    <a:bodyPr/>
                    <a:lstStyle/>
                    <a:p>
                      <a:pPr algn="ctr" rtl="0"/>
                      <a:r>
                        <a:rPr lang="en-US" sz="1800">
                          <a:effectLst/>
                        </a:rPr>
                        <a:t>30</a:t>
                      </a:r>
                    </a:p>
                  </a:txBody>
                  <a:tcPr anchor="ctr">
                    <a:lnL>
                      <a:noFill/>
                    </a:lnL>
                    <a:lnR>
                      <a:noFill/>
                    </a:lnR>
                    <a:lnT>
                      <a:noFill/>
                    </a:lnT>
                    <a:lnB>
                      <a:noFill/>
                    </a:lnB>
                  </a:tcPr>
                </a:tc>
                <a:extLst>
                  <a:ext uri="{0D108BD9-81ED-4DB2-BD59-A6C34878D82A}">
                    <a16:rowId xmlns:a16="http://schemas.microsoft.com/office/drawing/2014/main" val="4130407594"/>
                  </a:ext>
                </a:extLst>
              </a:tr>
              <a:tr h="365760">
                <a:tc>
                  <a:txBody>
                    <a:bodyPr/>
                    <a:lstStyle/>
                    <a:p>
                      <a:pPr rtl="0"/>
                      <a:r>
                        <a:rPr lang="en-US" sz="1800"/>
                        <a:t>Max concurrent sessions</a:t>
                      </a:r>
                    </a:p>
                  </a:txBody>
                  <a:tcPr anchor="ctr">
                    <a:lnL>
                      <a:noFill/>
                    </a:lnL>
                    <a:lnR>
                      <a:noFill/>
                    </a:lnR>
                    <a:lnT>
                      <a:noFill/>
                    </a:lnT>
                    <a:lnB>
                      <a:noFill/>
                    </a:lnB>
                  </a:tcPr>
                </a:tc>
                <a:tc>
                  <a:txBody>
                    <a:bodyPr/>
                    <a:lstStyle/>
                    <a:p>
                      <a:pPr algn="ctr" rtl="0"/>
                      <a:r>
                        <a:rPr lang="en-US" sz="1800" dirty="0">
                          <a:effectLst/>
                        </a:rPr>
                        <a:t>300</a:t>
                      </a:r>
                    </a:p>
                  </a:txBody>
                  <a:tcPr anchor="ctr">
                    <a:lnL>
                      <a:noFill/>
                    </a:lnL>
                    <a:lnR>
                      <a:noFill/>
                    </a:lnR>
                    <a:lnT>
                      <a:noFill/>
                    </a:lnT>
                    <a:lnB>
                      <a:noFill/>
                    </a:lnB>
                  </a:tcPr>
                </a:tc>
                <a:extLst>
                  <a:ext uri="{0D108BD9-81ED-4DB2-BD59-A6C34878D82A}">
                    <a16:rowId xmlns:a16="http://schemas.microsoft.com/office/drawing/2014/main" val="3306681685"/>
                  </a:ext>
                </a:extLst>
              </a:tr>
            </a:tbl>
          </a:graphicData>
        </a:graphic>
      </p:graphicFrame>
    </p:spTree>
    <p:extLst>
      <p:ext uri="{BB962C8B-B14F-4D97-AF65-F5344CB8AC3E}">
        <p14:creationId xmlns:p14="http://schemas.microsoft.com/office/powerpoint/2010/main" val="1043637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a:t>
            </a:r>
          </a:p>
        </p:txBody>
      </p:sp>
      <p:graphicFrame>
        <p:nvGraphicFramePr>
          <p:cNvPr id="4" name="Content Placeholder 3"/>
          <p:cNvGraphicFramePr>
            <a:graphicFrameLocks noGrp="1"/>
          </p:cNvGraphicFramePr>
          <p:nvPr>
            <p:ph idx="1"/>
          </p:nvPr>
        </p:nvGraphicFramePr>
        <p:xfrm>
          <a:off x="676275" y="2005012"/>
          <a:ext cx="10753725" cy="3657600"/>
        </p:xfrm>
        <a:graphic>
          <a:graphicData uri="http://schemas.openxmlformats.org/drawingml/2006/table">
            <a:tbl>
              <a:tblPr/>
              <a:tblGrid>
                <a:gridCol w="2150745">
                  <a:extLst>
                    <a:ext uri="{9D8B030D-6E8A-4147-A177-3AD203B41FA5}">
                      <a16:colId xmlns:a16="http://schemas.microsoft.com/office/drawing/2014/main" val="2637117407"/>
                    </a:ext>
                  </a:extLst>
                </a:gridCol>
                <a:gridCol w="2150745">
                  <a:extLst>
                    <a:ext uri="{9D8B030D-6E8A-4147-A177-3AD203B41FA5}">
                      <a16:colId xmlns:a16="http://schemas.microsoft.com/office/drawing/2014/main" val="3411475517"/>
                    </a:ext>
                  </a:extLst>
                </a:gridCol>
                <a:gridCol w="2150745">
                  <a:extLst>
                    <a:ext uri="{9D8B030D-6E8A-4147-A177-3AD203B41FA5}">
                      <a16:colId xmlns:a16="http://schemas.microsoft.com/office/drawing/2014/main" val="1907828600"/>
                    </a:ext>
                  </a:extLst>
                </a:gridCol>
                <a:gridCol w="2150745">
                  <a:extLst>
                    <a:ext uri="{9D8B030D-6E8A-4147-A177-3AD203B41FA5}">
                      <a16:colId xmlns:a16="http://schemas.microsoft.com/office/drawing/2014/main" val="3501419973"/>
                    </a:ext>
                  </a:extLst>
                </a:gridCol>
                <a:gridCol w="2150745">
                  <a:extLst>
                    <a:ext uri="{9D8B030D-6E8A-4147-A177-3AD203B41FA5}">
                      <a16:colId xmlns:a16="http://schemas.microsoft.com/office/drawing/2014/main" val="2396978457"/>
                    </a:ext>
                  </a:extLst>
                </a:gridCol>
              </a:tblGrid>
              <a:tr h="0">
                <a:tc>
                  <a:txBody>
                    <a:bodyPr/>
                    <a:lstStyle/>
                    <a:p>
                      <a:pPr rtl="0"/>
                      <a:r>
                        <a:rPr lang="en-US" b="1"/>
                        <a:t>Performance level</a:t>
                      </a:r>
                      <a:endParaRPr lang="en-US"/>
                    </a:p>
                  </a:txBody>
                  <a:tcPr anchor="ctr">
                    <a:lnL>
                      <a:noFill/>
                    </a:lnL>
                    <a:lnR>
                      <a:noFill/>
                    </a:lnR>
                    <a:lnT>
                      <a:noFill/>
                    </a:lnT>
                    <a:lnB>
                      <a:noFill/>
                    </a:lnB>
                  </a:tcPr>
                </a:tc>
                <a:tc>
                  <a:txBody>
                    <a:bodyPr/>
                    <a:lstStyle/>
                    <a:p>
                      <a:pPr algn="r" rtl="0"/>
                      <a:r>
                        <a:rPr lang="en-US" b="1">
                          <a:effectLst/>
                        </a:rPr>
                        <a:t>S0</a:t>
                      </a:r>
                      <a:endParaRPr lang="en-US">
                        <a:effectLst/>
                      </a:endParaRPr>
                    </a:p>
                  </a:txBody>
                  <a:tcPr anchor="ctr">
                    <a:lnL>
                      <a:noFill/>
                    </a:lnL>
                    <a:lnR>
                      <a:noFill/>
                    </a:lnR>
                    <a:lnT>
                      <a:noFill/>
                    </a:lnT>
                    <a:lnB>
                      <a:noFill/>
                    </a:lnB>
                  </a:tcPr>
                </a:tc>
                <a:tc>
                  <a:txBody>
                    <a:bodyPr/>
                    <a:lstStyle/>
                    <a:p>
                      <a:pPr algn="r" rtl="0"/>
                      <a:r>
                        <a:rPr lang="en-US" b="1">
                          <a:effectLst/>
                        </a:rPr>
                        <a:t>S1</a:t>
                      </a:r>
                      <a:endParaRPr lang="en-US">
                        <a:effectLst/>
                      </a:endParaRPr>
                    </a:p>
                  </a:txBody>
                  <a:tcPr anchor="ctr">
                    <a:lnL>
                      <a:noFill/>
                    </a:lnL>
                    <a:lnR>
                      <a:noFill/>
                    </a:lnR>
                    <a:lnT>
                      <a:noFill/>
                    </a:lnT>
                    <a:lnB>
                      <a:noFill/>
                    </a:lnB>
                  </a:tcPr>
                </a:tc>
                <a:tc>
                  <a:txBody>
                    <a:bodyPr/>
                    <a:lstStyle/>
                    <a:p>
                      <a:pPr algn="r" rtl="0"/>
                      <a:r>
                        <a:rPr lang="en-US" b="1">
                          <a:effectLst/>
                        </a:rPr>
                        <a:t>S2</a:t>
                      </a:r>
                      <a:endParaRPr lang="en-US">
                        <a:effectLst/>
                      </a:endParaRPr>
                    </a:p>
                  </a:txBody>
                  <a:tcPr anchor="ctr">
                    <a:lnL>
                      <a:noFill/>
                    </a:lnL>
                    <a:lnR>
                      <a:noFill/>
                    </a:lnR>
                    <a:lnT>
                      <a:noFill/>
                    </a:lnT>
                    <a:lnB>
                      <a:noFill/>
                    </a:lnB>
                  </a:tcPr>
                </a:tc>
                <a:tc>
                  <a:txBody>
                    <a:bodyPr/>
                    <a:lstStyle/>
                    <a:p>
                      <a:pPr algn="r" rtl="0"/>
                      <a:r>
                        <a:rPr lang="en-US" b="1">
                          <a:effectLst/>
                        </a:rPr>
                        <a:t>S3</a:t>
                      </a:r>
                      <a:endParaRPr lang="en-US">
                        <a:effectLst/>
                      </a:endParaRPr>
                    </a:p>
                  </a:txBody>
                  <a:tcPr anchor="ctr">
                    <a:lnL>
                      <a:noFill/>
                    </a:lnL>
                    <a:lnR>
                      <a:noFill/>
                    </a:lnR>
                    <a:lnT>
                      <a:noFill/>
                    </a:lnT>
                    <a:lnB>
                      <a:noFill/>
                    </a:lnB>
                  </a:tcPr>
                </a:tc>
                <a:extLst>
                  <a:ext uri="{0D108BD9-81ED-4DB2-BD59-A6C34878D82A}">
                    <a16:rowId xmlns:a16="http://schemas.microsoft.com/office/drawing/2014/main" val="952611605"/>
                  </a:ext>
                </a:extLst>
              </a:tr>
              <a:tr h="0">
                <a:tc>
                  <a:txBody>
                    <a:bodyPr/>
                    <a:lstStyle/>
                    <a:p>
                      <a:pPr rtl="0"/>
                      <a:r>
                        <a:rPr lang="en-US"/>
                        <a:t>Max DTUs</a:t>
                      </a:r>
                    </a:p>
                  </a:txBody>
                  <a:tcPr anchor="ctr">
                    <a:lnL>
                      <a:noFill/>
                    </a:lnL>
                    <a:lnR>
                      <a:noFill/>
                    </a:lnR>
                    <a:lnT>
                      <a:noFill/>
                    </a:lnT>
                    <a:lnB>
                      <a:noFill/>
                    </a:lnB>
                  </a:tcPr>
                </a:tc>
                <a:tc>
                  <a:txBody>
                    <a:bodyPr/>
                    <a:lstStyle/>
                    <a:p>
                      <a:pPr algn="r" rtl="0"/>
                      <a:r>
                        <a:rPr lang="en-US">
                          <a:effectLst/>
                        </a:rPr>
                        <a:t>10</a:t>
                      </a:r>
                    </a:p>
                  </a:txBody>
                  <a:tcPr anchor="ctr">
                    <a:lnL>
                      <a:noFill/>
                    </a:lnL>
                    <a:lnR>
                      <a:noFill/>
                    </a:lnR>
                    <a:lnT>
                      <a:noFill/>
                    </a:lnT>
                    <a:lnB>
                      <a:noFill/>
                    </a:lnB>
                  </a:tcPr>
                </a:tc>
                <a:tc>
                  <a:txBody>
                    <a:bodyPr/>
                    <a:lstStyle/>
                    <a:p>
                      <a:pPr algn="r" rtl="0"/>
                      <a:r>
                        <a:rPr lang="en-US">
                          <a:effectLst/>
                        </a:rPr>
                        <a:t>20</a:t>
                      </a:r>
                    </a:p>
                  </a:txBody>
                  <a:tcPr anchor="ctr">
                    <a:lnL>
                      <a:noFill/>
                    </a:lnL>
                    <a:lnR>
                      <a:noFill/>
                    </a:lnR>
                    <a:lnT>
                      <a:noFill/>
                    </a:lnT>
                    <a:lnB>
                      <a:noFill/>
                    </a:lnB>
                  </a:tcPr>
                </a:tc>
                <a:tc>
                  <a:txBody>
                    <a:bodyPr/>
                    <a:lstStyle/>
                    <a:p>
                      <a:pPr algn="r" rtl="0"/>
                      <a:r>
                        <a:rPr lang="en-US">
                          <a:effectLst/>
                        </a:rPr>
                        <a:t>50</a:t>
                      </a:r>
                    </a:p>
                  </a:txBody>
                  <a:tcPr anchor="ctr">
                    <a:lnL>
                      <a:noFill/>
                    </a:lnL>
                    <a:lnR>
                      <a:noFill/>
                    </a:lnR>
                    <a:lnT>
                      <a:noFill/>
                    </a:lnT>
                    <a:lnB>
                      <a:noFill/>
                    </a:lnB>
                  </a:tcPr>
                </a:tc>
                <a:tc>
                  <a:txBody>
                    <a:bodyPr/>
                    <a:lstStyle/>
                    <a:p>
                      <a:pPr algn="r" rtl="0"/>
                      <a:r>
                        <a:rPr lang="en-US">
                          <a:effectLst/>
                        </a:rPr>
                        <a:t>100</a:t>
                      </a:r>
                    </a:p>
                  </a:txBody>
                  <a:tcPr anchor="ctr">
                    <a:lnL>
                      <a:noFill/>
                    </a:lnL>
                    <a:lnR>
                      <a:noFill/>
                    </a:lnR>
                    <a:lnT>
                      <a:noFill/>
                    </a:lnT>
                    <a:lnB>
                      <a:noFill/>
                    </a:lnB>
                  </a:tcPr>
                </a:tc>
                <a:extLst>
                  <a:ext uri="{0D108BD9-81ED-4DB2-BD59-A6C34878D82A}">
                    <a16:rowId xmlns:a16="http://schemas.microsoft.com/office/drawing/2014/main" val="1707090728"/>
                  </a:ext>
                </a:extLst>
              </a:tr>
              <a:tr h="0">
                <a:tc>
                  <a:txBody>
                    <a:bodyPr/>
                    <a:lstStyle/>
                    <a:p>
                      <a:pPr rtl="0"/>
                      <a:r>
                        <a:rPr lang="en-US"/>
                        <a:t>Max database size*</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tc>
                  <a:txBody>
                    <a:bodyPr/>
                    <a:lstStyle/>
                    <a:p>
                      <a:pPr algn="r" rtl="0"/>
                      <a:r>
                        <a:rPr lang="en-US">
                          <a:effectLst/>
                        </a:rPr>
                        <a:t>250 GB</a:t>
                      </a:r>
                    </a:p>
                  </a:txBody>
                  <a:tcPr anchor="ctr">
                    <a:lnL>
                      <a:noFill/>
                    </a:lnL>
                    <a:lnR>
                      <a:noFill/>
                    </a:lnR>
                    <a:lnT>
                      <a:noFill/>
                    </a:lnT>
                    <a:lnB>
                      <a:noFill/>
                    </a:lnB>
                  </a:tcPr>
                </a:tc>
                <a:extLst>
                  <a:ext uri="{0D108BD9-81ED-4DB2-BD59-A6C34878D82A}">
                    <a16:rowId xmlns:a16="http://schemas.microsoft.com/office/drawing/2014/main" val="4057353356"/>
                  </a:ext>
                </a:extLst>
              </a:tr>
              <a:tr h="0">
                <a:tc>
                  <a:txBody>
                    <a:bodyPr/>
                    <a:lstStyle/>
                    <a:p>
                      <a:pPr rtl="0"/>
                      <a:r>
                        <a:rPr lang="en-US"/>
                        <a:t>Max in-memory OLTP storage</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tc>
                  <a:txBody>
                    <a:bodyPr/>
                    <a:lstStyle/>
                    <a:p>
                      <a:pPr algn="r" rtl="0"/>
                      <a:r>
                        <a:rPr lang="en-US">
                          <a:effectLst/>
                        </a:rPr>
                        <a:t>N/A</a:t>
                      </a:r>
                    </a:p>
                  </a:txBody>
                  <a:tcPr anchor="ctr">
                    <a:lnL>
                      <a:noFill/>
                    </a:lnL>
                    <a:lnR>
                      <a:noFill/>
                    </a:lnR>
                    <a:lnT>
                      <a:noFill/>
                    </a:lnT>
                    <a:lnB>
                      <a:noFill/>
                    </a:lnB>
                  </a:tcPr>
                </a:tc>
                <a:extLst>
                  <a:ext uri="{0D108BD9-81ED-4DB2-BD59-A6C34878D82A}">
                    <a16:rowId xmlns:a16="http://schemas.microsoft.com/office/drawing/2014/main" val="2810655042"/>
                  </a:ext>
                </a:extLst>
              </a:tr>
              <a:tr h="0">
                <a:tc>
                  <a:txBody>
                    <a:bodyPr/>
                    <a:lstStyle/>
                    <a:p>
                      <a:pPr rtl="0"/>
                      <a:r>
                        <a:rPr lang="en-US"/>
                        <a:t>Max concurrent workers (requests)</a:t>
                      </a:r>
                    </a:p>
                  </a:txBody>
                  <a:tcPr anchor="ctr">
                    <a:lnL>
                      <a:noFill/>
                    </a:lnL>
                    <a:lnR>
                      <a:noFill/>
                    </a:lnR>
                    <a:lnT>
                      <a:noFill/>
                    </a:lnT>
                    <a:lnB>
                      <a:noFill/>
                    </a:lnB>
                  </a:tcPr>
                </a:tc>
                <a:tc>
                  <a:txBody>
                    <a:bodyPr/>
                    <a:lstStyle/>
                    <a:p>
                      <a:pPr algn="r" rtl="0"/>
                      <a:r>
                        <a:rPr lang="en-US">
                          <a:effectLst/>
                        </a:rPr>
                        <a:t>60</a:t>
                      </a:r>
                    </a:p>
                  </a:txBody>
                  <a:tcPr anchor="ctr">
                    <a:lnL>
                      <a:noFill/>
                    </a:lnL>
                    <a:lnR>
                      <a:noFill/>
                    </a:lnR>
                    <a:lnT>
                      <a:noFill/>
                    </a:lnT>
                    <a:lnB>
                      <a:noFill/>
                    </a:lnB>
                  </a:tcPr>
                </a:tc>
                <a:tc>
                  <a:txBody>
                    <a:bodyPr/>
                    <a:lstStyle/>
                    <a:p>
                      <a:pPr algn="r" rtl="0"/>
                      <a:r>
                        <a:rPr lang="en-US">
                          <a:effectLst/>
                        </a:rPr>
                        <a:t>90</a:t>
                      </a:r>
                    </a:p>
                  </a:txBody>
                  <a:tcPr anchor="ctr">
                    <a:lnL>
                      <a:noFill/>
                    </a:lnL>
                    <a:lnR>
                      <a:noFill/>
                    </a:lnR>
                    <a:lnT>
                      <a:noFill/>
                    </a:lnT>
                    <a:lnB>
                      <a:noFill/>
                    </a:lnB>
                  </a:tcPr>
                </a:tc>
                <a:tc>
                  <a:txBody>
                    <a:bodyPr/>
                    <a:lstStyle/>
                    <a:p>
                      <a:pPr algn="r" rtl="0"/>
                      <a:r>
                        <a:rPr lang="en-US">
                          <a:effectLst/>
                        </a:rPr>
                        <a:t>120</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extLst>
                  <a:ext uri="{0D108BD9-81ED-4DB2-BD59-A6C34878D82A}">
                    <a16:rowId xmlns:a16="http://schemas.microsoft.com/office/drawing/2014/main" val="2828704139"/>
                  </a:ext>
                </a:extLst>
              </a:tr>
              <a:tr h="0">
                <a:tc>
                  <a:txBody>
                    <a:bodyPr/>
                    <a:lstStyle/>
                    <a:p>
                      <a:pPr rtl="0"/>
                      <a:r>
                        <a:rPr lang="en-US"/>
                        <a:t>Max concurrent logins</a:t>
                      </a:r>
                    </a:p>
                  </a:txBody>
                  <a:tcPr anchor="ctr">
                    <a:lnL>
                      <a:noFill/>
                    </a:lnL>
                    <a:lnR>
                      <a:noFill/>
                    </a:lnR>
                    <a:lnT>
                      <a:noFill/>
                    </a:lnT>
                    <a:lnB>
                      <a:noFill/>
                    </a:lnB>
                  </a:tcPr>
                </a:tc>
                <a:tc>
                  <a:txBody>
                    <a:bodyPr/>
                    <a:lstStyle/>
                    <a:p>
                      <a:pPr algn="r" rtl="0"/>
                      <a:r>
                        <a:rPr lang="en-US">
                          <a:effectLst/>
                        </a:rPr>
                        <a:t>60</a:t>
                      </a:r>
                    </a:p>
                  </a:txBody>
                  <a:tcPr anchor="ctr">
                    <a:lnL>
                      <a:noFill/>
                    </a:lnL>
                    <a:lnR>
                      <a:noFill/>
                    </a:lnR>
                    <a:lnT>
                      <a:noFill/>
                    </a:lnT>
                    <a:lnB>
                      <a:noFill/>
                    </a:lnB>
                  </a:tcPr>
                </a:tc>
                <a:tc>
                  <a:txBody>
                    <a:bodyPr/>
                    <a:lstStyle/>
                    <a:p>
                      <a:pPr algn="r" rtl="0"/>
                      <a:r>
                        <a:rPr lang="en-US">
                          <a:effectLst/>
                        </a:rPr>
                        <a:t>90</a:t>
                      </a:r>
                    </a:p>
                  </a:txBody>
                  <a:tcPr anchor="ctr">
                    <a:lnL>
                      <a:noFill/>
                    </a:lnL>
                    <a:lnR>
                      <a:noFill/>
                    </a:lnR>
                    <a:lnT>
                      <a:noFill/>
                    </a:lnT>
                    <a:lnB>
                      <a:noFill/>
                    </a:lnB>
                  </a:tcPr>
                </a:tc>
                <a:tc>
                  <a:txBody>
                    <a:bodyPr/>
                    <a:lstStyle/>
                    <a:p>
                      <a:pPr algn="r" rtl="0"/>
                      <a:r>
                        <a:rPr lang="en-US">
                          <a:effectLst/>
                        </a:rPr>
                        <a:t>120</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extLst>
                  <a:ext uri="{0D108BD9-81ED-4DB2-BD59-A6C34878D82A}">
                    <a16:rowId xmlns:a16="http://schemas.microsoft.com/office/drawing/2014/main" val="1915157900"/>
                  </a:ext>
                </a:extLst>
              </a:tr>
              <a:tr h="0">
                <a:tc>
                  <a:txBody>
                    <a:bodyPr/>
                    <a:lstStyle/>
                    <a:p>
                      <a:pPr rtl="0"/>
                      <a:r>
                        <a:rPr lang="en-US"/>
                        <a:t>Max concurrent sessions</a:t>
                      </a:r>
                    </a:p>
                  </a:txBody>
                  <a:tcPr anchor="ctr">
                    <a:lnL>
                      <a:noFill/>
                    </a:lnL>
                    <a:lnR>
                      <a:noFill/>
                    </a:lnR>
                    <a:lnT>
                      <a:noFill/>
                    </a:lnT>
                    <a:lnB>
                      <a:noFill/>
                    </a:lnB>
                  </a:tcPr>
                </a:tc>
                <a:tc>
                  <a:txBody>
                    <a:bodyPr/>
                    <a:lstStyle/>
                    <a:p>
                      <a:pPr algn="r" rtl="0"/>
                      <a:r>
                        <a:rPr lang="en-US">
                          <a:effectLst/>
                        </a:rPr>
                        <a:t>600</a:t>
                      </a:r>
                    </a:p>
                  </a:txBody>
                  <a:tcPr anchor="ctr">
                    <a:lnL>
                      <a:noFill/>
                    </a:lnL>
                    <a:lnR>
                      <a:noFill/>
                    </a:lnR>
                    <a:lnT>
                      <a:noFill/>
                    </a:lnT>
                    <a:lnB>
                      <a:noFill/>
                    </a:lnB>
                  </a:tcPr>
                </a:tc>
                <a:tc>
                  <a:txBody>
                    <a:bodyPr/>
                    <a:lstStyle/>
                    <a:p>
                      <a:pPr algn="r" rtl="0"/>
                      <a:r>
                        <a:rPr lang="en-US">
                          <a:effectLst/>
                        </a:rPr>
                        <a:t>900</a:t>
                      </a:r>
                    </a:p>
                  </a:txBody>
                  <a:tcPr anchor="ctr">
                    <a:lnL>
                      <a:noFill/>
                    </a:lnL>
                    <a:lnR>
                      <a:noFill/>
                    </a:lnR>
                    <a:lnT>
                      <a:noFill/>
                    </a:lnT>
                    <a:lnB>
                      <a:noFill/>
                    </a:lnB>
                  </a:tcPr>
                </a:tc>
                <a:tc>
                  <a:txBody>
                    <a:bodyPr/>
                    <a:lstStyle/>
                    <a:p>
                      <a:pPr algn="r" rtl="0"/>
                      <a:r>
                        <a:rPr lang="en-US">
                          <a:effectLst/>
                        </a:rPr>
                        <a:t>1200</a:t>
                      </a:r>
                    </a:p>
                  </a:txBody>
                  <a:tcPr anchor="ctr">
                    <a:lnL>
                      <a:noFill/>
                    </a:lnL>
                    <a:lnR>
                      <a:noFill/>
                    </a:lnR>
                    <a:lnT>
                      <a:noFill/>
                    </a:lnT>
                    <a:lnB>
                      <a:noFill/>
                    </a:lnB>
                  </a:tcPr>
                </a:tc>
                <a:tc>
                  <a:txBody>
                    <a:bodyPr/>
                    <a:lstStyle/>
                    <a:p>
                      <a:pPr algn="r" rtl="0"/>
                      <a:r>
                        <a:rPr lang="en-US" dirty="0">
                          <a:effectLst/>
                        </a:rPr>
                        <a:t>2400</a:t>
                      </a:r>
                    </a:p>
                  </a:txBody>
                  <a:tcPr anchor="ctr">
                    <a:lnL>
                      <a:noFill/>
                    </a:lnL>
                    <a:lnR>
                      <a:noFill/>
                    </a:lnR>
                    <a:lnT>
                      <a:noFill/>
                    </a:lnT>
                    <a:lnB>
                      <a:noFill/>
                    </a:lnB>
                  </a:tcPr>
                </a:tc>
                <a:extLst>
                  <a:ext uri="{0D108BD9-81ED-4DB2-BD59-A6C34878D82A}">
                    <a16:rowId xmlns:a16="http://schemas.microsoft.com/office/drawing/2014/main" val="4227573647"/>
                  </a:ext>
                </a:extLst>
              </a:tr>
            </a:tbl>
          </a:graphicData>
        </a:graphic>
      </p:graphicFrame>
    </p:spTree>
    <p:extLst>
      <p:ext uri="{BB962C8B-B14F-4D97-AF65-F5344CB8AC3E}">
        <p14:creationId xmlns:p14="http://schemas.microsoft.com/office/powerpoint/2010/main" val="1026312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a:t>
            </a:r>
          </a:p>
        </p:txBody>
      </p:sp>
      <p:graphicFrame>
        <p:nvGraphicFramePr>
          <p:cNvPr id="4" name="Content Placeholder 3"/>
          <p:cNvGraphicFramePr>
            <a:graphicFrameLocks noGrp="1"/>
          </p:cNvGraphicFramePr>
          <p:nvPr>
            <p:ph idx="1"/>
          </p:nvPr>
        </p:nvGraphicFramePr>
        <p:xfrm>
          <a:off x="1355119" y="1359617"/>
          <a:ext cx="9396037" cy="4948392"/>
        </p:xfrm>
        <a:graphic>
          <a:graphicData uri="http://schemas.openxmlformats.org/drawingml/2006/table">
            <a:tbl>
              <a:tblPr/>
              <a:tblGrid>
                <a:gridCol w="1342291">
                  <a:extLst>
                    <a:ext uri="{9D8B030D-6E8A-4147-A177-3AD203B41FA5}">
                      <a16:colId xmlns:a16="http://schemas.microsoft.com/office/drawing/2014/main" val="1461272833"/>
                    </a:ext>
                  </a:extLst>
                </a:gridCol>
                <a:gridCol w="1342291">
                  <a:extLst>
                    <a:ext uri="{9D8B030D-6E8A-4147-A177-3AD203B41FA5}">
                      <a16:colId xmlns:a16="http://schemas.microsoft.com/office/drawing/2014/main" val="2581988682"/>
                    </a:ext>
                  </a:extLst>
                </a:gridCol>
                <a:gridCol w="1342291">
                  <a:extLst>
                    <a:ext uri="{9D8B030D-6E8A-4147-A177-3AD203B41FA5}">
                      <a16:colId xmlns:a16="http://schemas.microsoft.com/office/drawing/2014/main" val="1735668775"/>
                    </a:ext>
                  </a:extLst>
                </a:gridCol>
                <a:gridCol w="1342291">
                  <a:extLst>
                    <a:ext uri="{9D8B030D-6E8A-4147-A177-3AD203B41FA5}">
                      <a16:colId xmlns:a16="http://schemas.microsoft.com/office/drawing/2014/main" val="2796270599"/>
                    </a:ext>
                  </a:extLst>
                </a:gridCol>
                <a:gridCol w="1342291">
                  <a:extLst>
                    <a:ext uri="{9D8B030D-6E8A-4147-A177-3AD203B41FA5}">
                      <a16:colId xmlns:a16="http://schemas.microsoft.com/office/drawing/2014/main" val="674054280"/>
                    </a:ext>
                  </a:extLst>
                </a:gridCol>
                <a:gridCol w="1342291">
                  <a:extLst>
                    <a:ext uri="{9D8B030D-6E8A-4147-A177-3AD203B41FA5}">
                      <a16:colId xmlns:a16="http://schemas.microsoft.com/office/drawing/2014/main" val="599706624"/>
                    </a:ext>
                  </a:extLst>
                </a:gridCol>
                <a:gridCol w="1342291">
                  <a:extLst>
                    <a:ext uri="{9D8B030D-6E8A-4147-A177-3AD203B41FA5}">
                      <a16:colId xmlns:a16="http://schemas.microsoft.com/office/drawing/2014/main" val="927259999"/>
                    </a:ext>
                  </a:extLst>
                </a:gridCol>
              </a:tblGrid>
              <a:tr h="559268">
                <a:tc>
                  <a:txBody>
                    <a:bodyPr/>
                    <a:lstStyle/>
                    <a:p>
                      <a:pPr rtl="0"/>
                      <a:r>
                        <a:rPr lang="en-US" sz="1600" b="1"/>
                        <a:t>Performance level</a:t>
                      </a:r>
                      <a:endParaRPr lang="en-US" sz="1600"/>
                    </a:p>
                  </a:txBody>
                  <a:tcPr marL="79895" marR="79895" marT="39948" marB="39948" anchor="ctr">
                    <a:lnL>
                      <a:noFill/>
                    </a:lnL>
                    <a:lnR>
                      <a:noFill/>
                    </a:lnR>
                    <a:lnT>
                      <a:noFill/>
                    </a:lnT>
                    <a:lnB>
                      <a:noFill/>
                    </a:lnB>
                  </a:tcPr>
                </a:tc>
                <a:tc>
                  <a:txBody>
                    <a:bodyPr/>
                    <a:lstStyle/>
                    <a:p>
                      <a:pPr algn="r" rtl="0"/>
                      <a:r>
                        <a:rPr lang="en-US" sz="1600" b="1">
                          <a:effectLst/>
                        </a:rPr>
                        <a:t>P1</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P2</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P4</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P6</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P11</a:t>
                      </a:r>
                      <a:endParaRPr lang="en-US" sz="1600">
                        <a:effectLst/>
                      </a:endParaRPr>
                    </a:p>
                  </a:txBody>
                  <a:tcPr marL="79895" marR="79895" marT="39948" marB="39948" anchor="ctr">
                    <a:lnL>
                      <a:noFill/>
                    </a:lnL>
                    <a:lnR>
                      <a:noFill/>
                    </a:lnR>
                    <a:lnT>
                      <a:noFill/>
                    </a:lnT>
                    <a:lnB>
                      <a:noFill/>
                    </a:lnB>
                  </a:tcPr>
                </a:tc>
                <a:tc>
                  <a:txBody>
                    <a:bodyPr/>
                    <a:lstStyle/>
                    <a:p>
                      <a:pPr algn="r" rtl="0"/>
                      <a:r>
                        <a:rPr lang="en-US" sz="1600" b="1">
                          <a:effectLst/>
                        </a:rPr>
                        <a:t>P15</a:t>
                      </a:r>
                      <a:endParaRPr lang="en-US" sz="1600">
                        <a:effectLst/>
                      </a:endParaRPr>
                    </a:p>
                  </a:txBody>
                  <a:tcPr marL="79895" marR="79895" marT="39948" marB="39948" anchor="ctr">
                    <a:lnL>
                      <a:noFill/>
                    </a:lnL>
                    <a:lnR>
                      <a:noFill/>
                    </a:lnR>
                    <a:lnT>
                      <a:noFill/>
                    </a:lnT>
                    <a:lnB>
                      <a:noFill/>
                    </a:lnB>
                  </a:tcPr>
                </a:tc>
                <a:extLst>
                  <a:ext uri="{0D108BD9-81ED-4DB2-BD59-A6C34878D82A}">
                    <a16:rowId xmlns:a16="http://schemas.microsoft.com/office/drawing/2014/main" val="2801318962"/>
                  </a:ext>
                </a:extLst>
              </a:tr>
              <a:tr h="319582">
                <a:tc>
                  <a:txBody>
                    <a:bodyPr/>
                    <a:lstStyle/>
                    <a:p>
                      <a:pPr rtl="0"/>
                      <a:r>
                        <a:rPr lang="en-US" sz="1600"/>
                        <a:t>Max DTUs</a:t>
                      </a:r>
                    </a:p>
                  </a:txBody>
                  <a:tcPr marL="79895" marR="79895" marT="39948" marB="39948" anchor="ctr">
                    <a:lnL>
                      <a:noFill/>
                    </a:lnL>
                    <a:lnR>
                      <a:noFill/>
                    </a:lnR>
                    <a:lnT>
                      <a:noFill/>
                    </a:lnT>
                    <a:lnB>
                      <a:noFill/>
                    </a:lnB>
                  </a:tcPr>
                </a:tc>
                <a:tc>
                  <a:txBody>
                    <a:bodyPr/>
                    <a:lstStyle/>
                    <a:p>
                      <a:pPr algn="r" rtl="0"/>
                      <a:r>
                        <a:rPr lang="en-US" sz="1600">
                          <a:effectLst/>
                        </a:rPr>
                        <a:t>125</a:t>
                      </a:r>
                    </a:p>
                  </a:txBody>
                  <a:tcPr marL="79895" marR="79895" marT="39948" marB="39948" anchor="ctr">
                    <a:lnL>
                      <a:noFill/>
                    </a:lnL>
                    <a:lnR>
                      <a:noFill/>
                    </a:lnR>
                    <a:lnT>
                      <a:noFill/>
                    </a:lnT>
                    <a:lnB>
                      <a:noFill/>
                    </a:lnB>
                  </a:tcPr>
                </a:tc>
                <a:tc>
                  <a:txBody>
                    <a:bodyPr/>
                    <a:lstStyle/>
                    <a:p>
                      <a:pPr algn="r" rtl="0"/>
                      <a:r>
                        <a:rPr lang="en-US" sz="1600">
                          <a:effectLst/>
                        </a:rPr>
                        <a:t>250</a:t>
                      </a:r>
                    </a:p>
                  </a:txBody>
                  <a:tcPr marL="79895" marR="79895" marT="39948" marB="39948" anchor="ctr">
                    <a:lnL>
                      <a:noFill/>
                    </a:lnL>
                    <a:lnR>
                      <a:noFill/>
                    </a:lnR>
                    <a:lnT>
                      <a:noFill/>
                    </a:lnT>
                    <a:lnB>
                      <a:noFill/>
                    </a:lnB>
                  </a:tcPr>
                </a:tc>
                <a:tc>
                  <a:txBody>
                    <a:bodyPr/>
                    <a:lstStyle/>
                    <a:p>
                      <a:pPr algn="r" rtl="0"/>
                      <a:r>
                        <a:rPr lang="en-US" sz="1600">
                          <a:effectLst/>
                        </a:rPr>
                        <a:t>500</a:t>
                      </a:r>
                    </a:p>
                  </a:txBody>
                  <a:tcPr marL="79895" marR="79895" marT="39948" marB="39948" anchor="ctr">
                    <a:lnL>
                      <a:noFill/>
                    </a:lnL>
                    <a:lnR>
                      <a:noFill/>
                    </a:lnR>
                    <a:lnT>
                      <a:noFill/>
                    </a:lnT>
                    <a:lnB>
                      <a:noFill/>
                    </a:lnB>
                  </a:tcPr>
                </a:tc>
                <a:tc>
                  <a:txBody>
                    <a:bodyPr/>
                    <a:lstStyle/>
                    <a:p>
                      <a:pPr algn="r" rtl="0"/>
                      <a:r>
                        <a:rPr lang="en-US" sz="1600">
                          <a:effectLst/>
                        </a:rPr>
                        <a:t>1000</a:t>
                      </a:r>
                    </a:p>
                  </a:txBody>
                  <a:tcPr marL="79895" marR="79895" marT="39948" marB="39948" anchor="ctr">
                    <a:lnL>
                      <a:noFill/>
                    </a:lnL>
                    <a:lnR>
                      <a:noFill/>
                    </a:lnR>
                    <a:lnT>
                      <a:noFill/>
                    </a:lnT>
                    <a:lnB>
                      <a:noFill/>
                    </a:lnB>
                  </a:tcPr>
                </a:tc>
                <a:tc>
                  <a:txBody>
                    <a:bodyPr/>
                    <a:lstStyle/>
                    <a:p>
                      <a:pPr algn="r" rtl="0"/>
                      <a:r>
                        <a:rPr lang="en-US" sz="1600">
                          <a:effectLst/>
                        </a:rPr>
                        <a:t>1750</a:t>
                      </a:r>
                    </a:p>
                  </a:txBody>
                  <a:tcPr marL="79895" marR="79895" marT="39948" marB="39948" anchor="ctr">
                    <a:lnL>
                      <a:noFill/>
                    </a:lnL>
                    <a:lnR>
                      <a:noFill/>
                    </a:lnR>
                    <a:lnT>
                      <a:noFill/>
                    </a:lnT>
                    <a:lnB>
                      <a:noFill/>
                    </a:lnB>
                  </a:tcPr>
                </a:tc>
                <a:tc>
                  <a:txBody>
                    <a:bodyPr/>
                    <a:lstStyle/>
                    <a:p>
                      <a:pPr algn="r" rtl="0"/>
                      <a:r>
                        <a:rPr lang="en-US" sz="1600">
                          <a:effectLst/>
                        </a:rPr>
                        <a:t>4000</a:t>
                      </a:r>
                    </a:p>
                  </a:txBody>
                  <a:tcPr marL="79895" marR="79895" marT="39948" marB="39948" anchor="ctr">
                    <a:lnL>
                      <a:noFill/>
                    </a:lnL>
                    <a:lnR>
                      <a:noFill/>
                    </a:lnR>
                    <a:lnT>
                      <a:noFill/>
                    </a:lnT>
                    <a:lnB>
                      <a:noFill/>
                    </a:lnB>
                  </a:tcPr>
                </a:tc>
                <a:extLst>
                  <a:ext uri="{0D108BD9-81ED-4DB2-BD59-A6C34878D82A}">
                    <a16:rowId xmlns:a16="http://schemas.microsoft.com/office/drawing/2014/main" val="298805420"/>
                  </a:ext>
                </a:extLst>
              </a:tr>
              <a:tr h="559268">
                <a:tc>
                  <a:txBody>
                    <a:bodyPr/>
                    <a:lstStyle/>
                    <a:p>
                      <a:pPr rtl="0"/>
                      <a:r>
                        <a:rPr lang="en-US" sz="1600"/>
                        <a:t>Max database size*</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500 GB</a:t>
                      </a:r>
                    </a:p>
                  </a:txBody>
                  <a:tcPr marL="79895" marR="79895" marT="39948" marB="39948" anchor="ctr">
                    <a:lnL>
                      <a:noFill/>
                    </a:lnL>
                    <a:lnR>
                      <a:noFill/>
                    </a:lnR>
                    <a:lnT>
                      <a:noFill/>
                    </a:lnT>
                    <a:lnB>
                      <a:noFill/>
                    </a:lnB>
                  </a:tcPr>
                </a:tc>
                <a:tc>
                  <a:txBody>
                    <a:bodyPr/>
                    <a:lstStyle/>
                    <a:p>
                      <a:pPr algn="r" rtl="0"/>
                      <a:r>
                        <a:rPr lang="en-US" sz="1600">
                          <a:effectLst/>
                        </a:rPr>
                        <a:t>4 TB</a:t>
                      </a:r>
                    </a:p>
                  </a:txBody>
                  <a:tcPr marL="79895" marR="79895" marT="39948" marB="39948" anchor="ctr">
                    <a:lnL>
                      <a:noFill/>
                    </a:lnL>
                    <a:lnR>
                      <a:noFill/>
                    </a:lnR>
                    <a:lnT>
                      <a:noFill/>
                    </a:lnT>
                    <a:lnB>
                      <a:noFill/>
                    </a:lnB>
                  </a:tcPr>
                </a:tc>
                <a:tc>
                  <a:txBody>
                    <a:bodyPr/>
                    <a:lstStyle/>
                    <a:p>
                      <a:pPr algn="r" rtl="0"/>
                      <a:r>
                        <a:rPr lang="en-US" sz="1600">
                          <a:effectLst/>
                        </a:rPr>
                        <a:t>4 TB</a:t>
                      </a:r>
                    </a:p>
                  </a:txBody>
                  <a:tcPr marL="79895" marR="79895" marT="39948" marB="39948" anchor="ctr">
                    <a:lnL>
                      <a:noFill/>
                    </a:lnL>
                    <a:lnR>
                      <a:noFill/>
                    </a:lnR>
                    <a:lnT>
                      <a:noFill/>
                    </a:lnT>
                    <a:lnB>
                      <a:noFill/>
                    </a:lnB>
                  </a:tcPr>
                </a:tc>
                <a:extLst>
                  <a:ext uri="{0D108BD9-81ED-4DB2-BD59-A6C34878D82A}">
                    <a16:rowId xmlns:a16="http://schemas.microsoft.com/office/drawing/2014/main" val="28286959"/>
                  </a:ext>
                </a:extLst>
              </a:tr>
              <a:tr h="798955">
                <a:tc>
                  <a:txBody>
                    <a:bodyPr/>
                    <a:lstStyle/>
                    <a:p>
                      <a:pPr rtl="0"/>
                      <a:r>
                        <a:rPr lang="en-US" sz="1600"/>
                        <a:t>Max in-memory OLTP storage</a:t>
                      </a:r>
                    </a:p>
                  </a:txBody>
                  <a:tcPr marL="79895" marR="79895" marT="39948" marB="39948" anchor="ctr">
                    <a:lnL>
                      <a:noFill/>
                    </a:lnL>
                    <a:lnR>
                      <a:noFill/>
                    </a:lnR>
                    <a:lnT>
                      <a:noFill/>
                    </a:lnT>
                    <a:lnB>
                      <a:noFill/>
                    </a:lnB>
                  </a:tcPr>
                </a:tc>
                <a:tc>
                  <a:txBody>
                    <a:bodyPr/>
                    <a:lstStyle/>
                    <a:p>
                      <a:pPr algn="r" rtl="0"/>
                      <a:r>
                        <a:rPr lang="en-US" sz="1600">
                          <a:effectLst/>
                        </a:rPr>
                        <a:t>1 GB</a:t>
                      </a:r>
                    </a:p>
                  </a:txBody>
                  <a:tcPr marL="79895" marR="79895" marT="39948" marB="39948" anchor="ctr">
                    <a:lnL>
                      <a:noFill/>
                    </a:lnL>
                    <a:lnR>
                      <a:noFill/>
                    </a:lnR>
                    <a:lnT>
                      <a:noFill/>
                    </a:lnT>
                    <a:lnB>
                      <a:noFill/>
                    </a:lnB>
                  </a:tcPr>
                </a:tc>
                <a:tc>
                  <a:txBody>
                    <a:bodyPr/>
                    <a:lstStyle/>
                    <a:p>
                      <a:pPr algn="r" rtl="0"/>
                      <a:r>
                        <a:rPr lang="en-US" sz="1600">
                          <a:effectLst/>
                        </a:rPr>
                        <a:t>2 GB</a:t>
                      </a:r>
                    </a:p>
                  </a:txBody>
                  <a:tcPr marL="79895" marR="79895" marT="39948" marB="39948" anchor="ctr">
                    <a:lnL>
                      <a:noFill/>
                    </a:lnL>
                    <a:lnR>
                      <a:noFill/>
                    </a:lnR>
                    <a:lnT>
                      <a:noFill/>
                    </a:lnT>
                    <a:lnB>
                      <a:noFill/>
                    </a:lnB>
                  </a:tcPr>
                </a:tc>
                <a:tc>
                  <a:txBody>
                    <a:bodyPr/>
                    <a:lstStyle/>
                    <a:p>
                      <a:pPr algn="r" rtl="0"/>
                      <a:r>
                        <a:rPr lang="en-US" sz="1600">
                          <a:effectLst/>
                        </a:rPr>
                        <a:t>4 GB</a:t>
                      </a:r>
                    </a:p>
                  </a:txBody>
                  <a:tcPr marL="79895" marR="79895" marT="39948" marB="39948" anchor="ctr">
                    <a:lnL>
                      <a:noFill/>
                    </a:lnL>
                    <a:lnR>
                      <a:noFill/>
                    </a:lnR>
                    <a:lnT>
                      <a:noFill/>
                    </a:lnT>
                    <a:lnB>
                      <a:noFill/>
                    </a:lnB>
                  </a:tcPr>
                </a:tc>
                <a:tc>
                  <a:txBody>
                    <a:bodyPr/>
                    <a:lstStyle/>
                    <a:p>
                      <a:pPr algn="r" rtl="0"/>
                      <a:r>
                        <a:rPr lang="en-US" sz="1600">
                          <a:effectLst/>
                        </a:rPr>
                        <a:t>8 GB</a:t>
                      </a:r>
                    </a:p>
                  </a:txBody>
                  <a:tcPr marL="79895" marR="79895" marT="39948" marB="39948" anchor="ctr">
                    <a:lnL>
                      <a:noFill/>
                    </a:lnL>
                    <a:lnR>
                      <a:noFill/>
                    </a:lnR>
                    <a:lnT>
                      <a:noFill/>
                    </a:lnT>
                    <a:lnB>
                      <a:noFill/>
                    </a:lnB>
                  </a:tcPr>
                </a:tc>
                <a:tc>
                  <a:txBody>
                    <a:bodyPr/>
                    <a:lstStyle/>
                    <a:p>
                      <a:pPr algn="r" rtl="0"/>
                      <a:r>
                        <a:rPr lang="en-US" sz="1600">
                          <a:effectLst/>
                        </a:rPr>
                        <a:t>14 GB</a:t>
                      </a:r>
                    </a:p>
                  </a:txBody>
                  <a:tcPr marL="79895" marR="79895" marT="39948" marB="39948" anchor="ctr">
                    <a:lnL>
                      <a:noFill/>
                    </a:lnL>
                    <a:lnR>
                      <a:noFill/>
                    </a:lnR>
                    <a:lnT>
                      <a:noFill/>
                    </a:lnT>
                    <a:lnB>
                      <a:noFill/>
                    </a:lnB>
                  </a:tcPr>
                </a:tc>
                <a:tc>
                  <a:txBody>
                    <a:bodyPr/>
                    <a:lstStyle/>
                    <a:p>
                      <a:pPr algn="r" rtl="0"/>
                      <a:r>
                        <a:rPr lang="en-US" sz="1600">
                          <a:effectLst/>
                        </a:rPr>
                        <a:t>32 GB</a:t>
                      </a:r>
                    </a:p>
                  </a:txBody>
                  <a:tcPr marL="79895" marR="79895" marT="39948" marB="39948" anchor="ctr">
                    <a:lnL>
                      <a:noFill/>
                    </a:lnL>
                    <a:lnR>
                      <a:noFill/>
                    </a:lnR>
                    <a:lnT>
                      <a:noFill/>
                    </a:lnT>
                    <a:lnB>
                      <a:noFill/>
                    </a:lnB>
                  </a:tcPr>
                </a:tc>
                <a:extLst>
                  <a:ext uri="{0D108BD9-81ED-4DB2-BD59-A6C34878D82A}">
                    <a16:rowId xmlns:a16="http://schemas.microsoft.com/office/drawing/2014/main" val="771097852"/>
                  </a:ext>
                </a:extLst>
              </a:tr>
              <a:tr h="1038641">
                <a:tc>
                  <a:txBody>
                    <a:bodyPr/>
                    <a:lstStyle/>
                    <a:p>
                      <a:pPr rtl="0"/>
                      <a:r>
                        <a:rPr lang="en-US" sz="1600"/>
                        <a:t>Max concurrent workers (requests)</a:t>
                      </a:r>
                    </a:p>
                  </a:txBody>
                  <a:tcPr marL="79895" marR="79895" marT="39948" marB="39948" anchor="ctr">
                    <a:lnL>
                      <a:noFill/>
                    </a:lnL>
                    <a:lnR>
                      <a:noFill/>
                    </a:lnR>
                    <a:lnT>
                      <a:noFill/>
                    </a:lnT>
                    <a:lnB>
                      <a:noFill/>
                    </a:lnB>
                  </a:tcPr>
                </a:tc>
                <a:tc>
                  <a:txBody>
                    <a:bodyPr/>
                    <a:lstStyle/>
                    <a:p>
                      <a:pPr algn="r" rtl="0"/>
                      <a:r>
                        <a:rPr lang="en-US" sz="1600">
                          <a:effectLst/>
                        </a:rPr>
                        <a:t>200</a:t>
                      </a:r>
                    </a:p>
                  </a:txBody>
                  <a:tcPr marL="79895" marR="79895" marT="39948" marB="39948" anchor="ctr">
                    <a:lnL>
                      <a:noFill/>
                    </a:lnL>
                    <a:lnR>
                      <a:noFill/>
                    </a:lnR>
                    <a:lnT>
                      <a:noFill/>
                    </a:lnT>
                    <a:lnB>
                      <a:noFill/>
                    </a:lnB>
                  </a:tcPr>
                </a:tc>
                <a:tc>
                  <a:txBody>
                    <a:bodyPr/>
                    <a:lstStyle/>
                    <a:p>
                      <a:pPr algn="r" rtl="0"/>
                      <a:r>
                        <a:rPr lang="en-US" sz="1600">
                          <a:effectLst/>
                        </a:rPr>
                        <a:t>400</a:t>
                      </a:r>
                    </a:p>
                  </a:txBody>
                  <a:tcPr marL="79895" marR="79895" marT="39948" marB="39948" anchor="ctr">
                    <a:lnL>
                      <a:noFill/>
                    </a:lnL>
                    <a:lnR>
                      <a:noFill/>
                    </a:lnR>
                    <a:lnT>
                      <a:noFill/>
                    </a:lnT>
                    <a:lnB>
                      <a:noFill/>
                    </a:lnB>
                  </a:tcPr>
                </a:tc>
                <a:tc>
                  <a:txBody>
                    <a:bodyPr/>
                    <a:lstStyle/>
                    <a:p>
                      <a:pPr algn="r" rtl="0"/>
                      <a:r>
                        <a:rPr lang="en-US" sz="1600">
                          <a:effectLst/>
                        </a:rPr>
                        <a:t>800</a:t>
                      </a:r>
                    </a:p>
                  </a:txBody>
                  <a:tcPr marL="79895" marR="79895" marT="39948" marB="39948" anchor="ctr">
                    <a:lnL>
                      <a:noFill/>
                    </a:lnL>
                    <a:lnR>
                      <a:noFill/>
                    </a:lnR>
                    <a:lnT>
                      <a:noFill/>
                    </a:lnT>
                    <a:lnB>
                      <a:noFill/>
                    </a:lnB>
                  </a:tcPr>
                </a:tc>
                <a:tc>
                  <a:txBody>
                    <a:bodyPr/>
                    <a:lstStyle/>
                    <a:p>
                      <a:pPr algn="r" rtl="0"/>
                      <a:r>
                        <a:rPr lang="en-US" sz="1600">
                          <a:effectLst/>
                        </a:rPr>
                        <a:t>1600</a:t>
                      </a:r>
                    </a:p>
                  </a:txBody>
                  <a:tcPr marL="79895" marR="79895" marT="39948" marB="39948" anchor="ctr">
                    <a:lnL>
                      <a:noFill/>
                    </a:lnL>
                    <a:lnR>
                      <a:noFill/>
                    </a:lnR>
                    <a:lnT>
                      <a:noFill/>
                    </a:lnT>
                    <a:lnB>
                      <a:noFill/>
                    </a:lnB>
                  </a:tcPr>
                </a:tc>
                <a:tc>
                  <a:txBody>
                    <a:bodyPr/>
                    <a:lstStyle/>
                    <a:p>
                      <a:pPr algn="r" rtl="0"/>
                      <a:r>
                        <a:rPr lang="en-US" sz="1600">
                          <a:effectLst/>
                        </a:rPr>
                        <a:t>2400</a:t>
                      </a:r>
                    </a:p>
                  </a:txBody>
                  <a:tcPr marL="79895" marR="79895" marT="39948" marB="39948" anchor="ctr">
                    <a:lnL>
                      <a:noFill/>
                    </a:lnL>
                    <a:lnR>
                      <a:noFill/>
                    </a:lnR>
                    <a:lnT>
                      <a:noFill/>
                    </a:lnT>
                    <a:lnB>
                      <a:noFill/>
                    </a:lnB>
                  </a:tcPr>
                </a:tc>
                <a:tc>
                  <a:txBody>
                    <a:bodyPr/>
                    <a:lstStyle/>
                    <a:p>
                      <a:pPr algn="r" rtl="0"/>
                      <a:r>
                        <a:rPr lang="en-US" sz="1600">
                          <a:effectLst/>
                        </a:rPr>
                        <a:t>6400</a:t>
                      </a:r>
                    </a:p>
                  </a:txBody>
                  <a:tcPr marL="79895" marR="79895" marT="39948" marB="39948" anchor="ctr">
                    <a:lnL>
                      <a:noFill/>
                    </a:lnL>
                    <a:lnR>
                      <a:noFill/>
                    </a:lnR>
                    <a:lnT>
                      <a:noFill/>
                    </a:lnT>
                    <a:lnB>
                      <a:noFill/>
                    </a:lnB>
                  </a:tcPr>
                </a:tc>
                <a:extLst>
                  <a:ext uri="{0D108BD9-81ED-4DB2-BD59-A6C34878D82A}">
                    <a16:rowId xmlns:a16="http://schemas.microsoft.com/office/drawing/2014/main" val="2279749906"/>
                  </a:ext>
                </a:extLst>
              </a:tr>
              <a:tr h="798955">
                <a:tc>
                  <a:txBody>
                    <a:bodyPr/>
                    <a:lstStyle/>
                    <a:p>
                      <a:pPr rtl="0"/>
                      <a:r>
                        <a:rPr lang="en-US" sz="1600"/>
                        <a:t>Max concurrent logins</a:t>
                      </a:r>
                    </a:p>
                  </a:txBody>
                  <a:tcPr marL="79895" marR="79895" marT="39948" marB="39948" anchor="ctr">
                    <a:lnL>
                      <a:noFill/>
                    </a:lnL>
                    <a:lnR>
                      <a:noFill/>
                    </a:lnR>
                    <a:lnT>
                      <a:noFill/>
                    </a:lnT>
                    <a:lnB>
                      <a:noFill/>
                    </a:lnB>
                  </a:tcPr>
                </a:tc>
                <a:tc>
                  <a:txBody>
                    <a:bodyPr/>
                    <a:lstStyle/>
                    <a:p>
                      <a:pPr algn="r" rtl="0"/>
                      <a:r>
                        <a:rPr lang="en-US" sz="1600">
                          <a:effectLst/>
                        </a:rPr>
                        <a:t>200</a:t>
                      </a:r>
                    </a:p>
                  </a:txBody>
                  <a:tcPr marL="79895" marR="79895" marT="39948" marB="39948" anchor="ctr">
                    <a:lnL>
                      <a:noFill/>
                    </a:lnL>
                    <a:lnR>
                      <a:noFill/>
                    </a:lnR>
                    <a:lnT>
                      <a:noFill/>
                    </a:lnT>
                    <a:lnB>
                      <a:noFill/>
                    </a:lnB>
                  </a:tcPr>
                </a:tc>
                <a:tc>
                  <a:txBody>
                    <a:bodyPr/>
                    <a:lstStyle/>
                    <a:p>
                      <a:pPr algn="r" rtl="0"/>
                      <a:r>
                        <a:rPr lang="en-US" sz="1600">
                          <a:effectLst/>
                        </a:rPr>
                        <a:t>400</a:t>
                      </a:r>
                    </a:p>
                  </a:txBody>
                  <a:tcPr marL="79895" marR="79895" marT="39948" marB="39948" anchor="ctr">
                    <a:lnL>
                      <a:noFill/>
                    </a:lnL>
                    <a:lnR>
                      <a:noFill/>
                    </a:lnR>
                    <a:lnT>
                      <a:noFill/>
                    </a:lnT>
                    <a:lnB>
                      <a:noFill/>
                    </a:lnB>
                  </a:tcPr>
                </a:tc>
                <a:tc>
                  <a:txBody>
                    <a:bodyPr/>
                    <a:lstStyle/>
                    <a:p>
                      <a:pPr algn="r" rtl="0"/>
                      <a:r>
                        <a:rPr lang="en-US" sz="1600">
                          <a:effectLst/>
                        </a:rPr>
                        <a:t>800</a:t>
                      </a:r>
                    </a:p>
                  </a:txBody>
                  <a:tcPr marL="79895" marR="79895" marT="39948" marB="39948" anchor="ctr">
                    <a:lnL>
                      <a:noFill/>
                    </a:lnL>
                    <a:lnR>
                      <a:noFill/>
                    </a:lnR>
                    <a:lnT>
                      <a:noFill/>
                    </a:lnT>
                    <a:lnB>
                      <a:noFill/>
                    </a:lnB>
                  </a:tcPr>
                </a:tc>
                <a:tc>
                  <a:txBody>
                    <a:bodyPr/>
                    <a:lstStyle/>
                    <a:p>
                      <a:pPr algn="r" rtl="0"/>
                      <a:r>
                        <a:rPr lang="en-US" sz="1600">
                          <a:effectLst/>
                        </a:rPr>
                        <a:t>1600</a:t>
                      </a:r>
                    </a:p>
                  </a:txBody>
                  <a:tcPr marL="79895" marR="79895" marT="39948" marB="39948" anchor="ctr">
                    <a:lnL>
                      <a:noFill/>
                    </a:lnL>
                    <a:lnR>
                      <a:noFill/>
                    </a:lnR>
                    <a:lnT>
                      <a:noFill/>
                    </a:lnT>
                    <a:lnB>
                      <a:noFill/>
                    </a:lnB>
                  </a:tcPr>
                </a:tc>
                <a:tc>
                  <a:txBody>
                    <a:bodyPr/>
                    <a:lstStyle/>
                    <a:p>
                      <a:pPr algn="r" rtl="0"/>
                      <a:r>
                        <a:rPr lang="en-US" sz="1600">
                          <a:effectLst/>
                        </a:rPr>
                        <a:t>2400</a:t>
                      </a:r>
                    </a:p>
                  </a:txBody>
                  <a:tcPr marL="79895" marR="79895" marT="39948" marB="39948" anchor="ctr">
                    <a:lnL>
                      <a:noFill/>
                    </a:lnL>
                    <a:lnR>
                      <a:noFill/>
                    </a:lnR>
                    <a:lnT>
                      <a:noFill/>
                    </a:lnT>
                    <a:lnB>
                      <a:noFill/>
                    </a:lnB>
                  </a:tcPr>
                </a:tc>
                <a:tc>
                  <a:txBody>
                    <a:bodyPr/>
                    <a:lstStyle/>
                    <a:p>
                      <a:pPr algn="r" rtl="0"/>
                      <a:r>
                        <a:rPr lang="en-US" sz="1600">
                          <a:effectLst/>
                        </a:rPr>
                        <a:t>6400</a:t>
                      </a:r>
                    </a:p>
                  </a:txBody>
                  <a:tcPr marL="79895" marR="79895" marT="39948" marB="39948" anchor="ctr">
                    <a:lnL>
                      <a:noFill/>
                    </a:lnL>
                    <a:lnR>
                      <a:noFill/>
                    </a:lnR>
                    <a:lnT>
                      <a:noFill/>
                    </a:lnT>
                    <a:lnB>
                      <a:noFill/>
                    </a:lnB>
                  </a:tcPr>
                </a:tc>
                <a:extLst>
                  <a:ext uri="{0D108BD9-81ED-4DB2-BD59-A6C34878D82A}">
                    <a16:rowId xmlns:a16="http://schemas.microsoft.com/office/drawing/2014/main" val="618393112"/>
                  </a:ext>
                </a:extLst>
              </a:tr>
              <a:tr h="798955">
                <a:tc>
                  <a:txBody>
                    <a:bodyPr/>
                    <a:lstStyle/>
                    <a:p>
                      <a:pPr rtl="0"/>
                      <a:r>
                        <a:rPr lang="en-US" sz="1600"/>
                        <a:t>Max concurrent sessions</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a:effectLst/>
                        </a:rPr>
                        <a:t>30000</a:t>
                      </a:r>
                    </a:p>
                  </a:txBody>
                  <a:tcPr marL="79895" marR="79895" marT="39948" marB="39948" anchor="ctr">
                    <a:lnL>
                      <a:noFill/>
                    </a:lnL>
                    <a:lnR>
                      <a:noFill/>
                    </a:lnR>
                    <a:lnT>
                      <a:noFill/>
                    </a:lnT>
                    <a:lnB>
                      <a:noFill/>
                    </a:lnB>
                  </a:tcPr>
                </a:tc>
                <a:tc>
                  <a:txBody>
                    <a:bodyPr/>
                    <a:lstStyle/>
                    <a:p>
                      <a:pPr algn="r" rtl="0"/>
                      <a:r>
                        <a:rPr lang="en-US" sz="1600" dirty="0">
                          <a:effectLst/>
                        </a:rPr>
                        <a:t>30000</a:t>
                      </a:r>
                    </a:p>
                  </a:txBody>
                  <a:tcPr marL="79895" marR="79895" marT="39948" marB="39948" anchor="ctr">
                    <a:lnL>
                      <a:noFill/>
                    </a:lnL>
                    <a:lnR>
                      <a:noFill/>
                    </a:lnR>
                    <a:lnT>
                      <a:noFill/>
                    </a:lnT>
                    <a:lnB>
                      <a:noFill/>
                    </a:lnB>
                  </a:tcPr>
                </a:tc>
                <a:extLst>
                  <a:ext uri="{0D108BD9-81ED-4DB2-BD59-A6C34878D82A}">
                    <a16:rowId xmlns:a16="http://schemas.microsoft.com/office/drawing/2014/main" val="2438687232"/>
                  </a:ext>
                </a:extLst>
              </a:tr>
            </a:tbl>
          </a:graphicData>
        </a:graphic>
      </p:graphicFrame>
    </p:spTree>
    <p:extLst>
      <p:ext uri="{BB962C8B-B14F-4D97-AF65-F5344CB8AC3E}">
        <p14:creationId xmlns:p14="http://schemas.microsoft.com/office/powerpoint/2010/main" val="3387025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Premium RS</a:t>
            </a:r>
          </a:p>
        </p:txBody>
      </p:sp>
      <p:graphicFrame>
        <p:nvGraphicFramePr>
          <p:cNvPr id="4" name="Content Placeholder 3"/>
          <p:cNvGraphicFramePr>
            <a:graphicFrameLocks noGrp="1"/>
          </p:cNvGraphicFramePr>
          <p:nvPr>
            <p:ph idx="1"/>
          </p:nvPr>
        </p:nvGraphicFramePr>
        <p:xfrm>
          <a:off x="676275" y="2005012"/>
          <a:ext cx="10753725" cy="3657600"/>
        </p:xfrm>
        <a:graphic>
          <a:graphicData uri="http://schemas.openxmlformats.org/drawingml/2006/table">
            <a:tbl>
              <a:tblPr/>
              <a:tblGrid>
                <a:gridCol w="2150745">
                  <a:extLst>
                    <a:ext uri="{9D8B030D-6E8A-4147-A177-3AD203B41FA5}">
                      <a16:colId xmlns:a16="http://schemas.microsoft.com/office/drawing/2014/main" val="483374669"/>
                    </a:ext>
                  </a:extLst>
                </a:gridCol>
                <a:gridCol w="2150745">
                  <a:extLst>
                    <a:ext uri="{9D8B030D-6E8A-4147-A177-3AD203B41FA5}">
                      <a16:colId xmlns:a16="http://schemas.microsoft.com/office/drawing/2014/main" val="2785504769"/>
                    </a:ext>
                  </a:extLst>
                </a:gridCol>
                <a:gridCol w="2150745">
                  <a:extLst>
                    <a:ext uri="{9D8B030D-6E8A-4147-A177-3AD203B41FA5}">
                      <a16:colId xmlns:a16="http://schemas.microsoft.com/office/drawing/2014/main" val="3760358460"/>
                    </a:ext>
                  </a:extLst>
                </a:gridCol>
                <a:gridCol w="2150745">
                  <a:extLst>
                    <a:ext uri="{9D8B030D-6E8A-4147-A177-3AD203B41FA5}">
                      <a16:colId xmlns:a16="http://schemas.microsoft.com/office/drawing/2014/main" val="3504863085"/>
                    </a:ext>
                  </a:extLst>
                </a:gridCol>
                <a:gridCol w="2150745">
                  <a:extLst>
                    <a:ext uri="{9D8B030D-6E8A-4147-A177-3AD203B41FA5}">
                      <a16:colId xmlns:a16="http://schemas.microsoft.com/office/drawing/2014/main" val="2351977363"/>
                    </a:ext>
                  </a:extLst>
                </a:gridCol>
              </a:tblGrid>
              <a:tr h="0">
                <a:tc>
                  <a:txBody>
                    <a:bodyPr/>
                    <a:lstStyle/>
                    <a:p>
                      <a:pPr rtl="0"/>
                      <a:r>
                        <a:rPr lang="en-US" b="1"/>
                        <a:t>Performance level</a:t>
                      </a:r>
                      <a:endParaRPr lang="en-US"/>
                    </a:p>
                  </a:txBody>
                  <a:tcPr anchor="ctr">
                    <a:lnL>
                      <a:noFill/>
                    </a:lnL>
                    <a:lnR>
                      <a:noFill/>
                    </a:lnR>
                    <a:lnT>
                      <a:noFill/>
                    </a:lnT>
                    <a:lnB>
                      <a:noFill/>
                    </a:lnB>
                  </a:tcPr>
                </a:tc>
                <a:tc>
                  <a:txBody>
                    <a:bodyPr/>
                    <a:lstStyle/>
                    <a:p>
                      <a:pPr algn="r" rtl="0"/>
                      <a:r>
                        <a:rPr lang="en-US" b="1">
                          <a:effectLst/>
                        </a:rPr>
                        <a:t>PRS1</a:t>
                      </a:r>
                      <a:endParaRPr lang="en-US">
                        <a:effectLst/>
                      </a:endParaRPr>
                    </a:p>
                  </a:txBody>
                  <a:tcPr anchor="ctr">
                    <a:lnL>
                      <a:noFill/>
                    </a:lnL>
                    <a:lnR>
                      <a:noFill/>
                    </a:lnR>
                    <a:lnT>
                      <a:noFill/>
                    </a:lnT>
                    <a:lnB>
                      <a:noFill/>
                    </a:lnB>
                  </a:tcPr>
                </a:tc>
                <a:tc>
                  <a:txBody>
                    <a:bodyPr/>
                    <a:lstStyle/>
                    <a:p>
                      <a:pPr algn="r" rtl="0"/>
                      <a:r>
                        <a:rPr lang="en-US" b="1">
                          <a:effectLst/>
                        </a:rPr>
                        <a:t>PRS2</a:t>
                      </a:r>
                      <a:endParaRPr lang="en-US">
                        <a:effectLst/>
                      </a:endParaRPr>
                    </a:p>
                  </a:txBody>
                  <a:tcPr anchor="ctr">
                    <a:lnL>
                      <a:noFill/>
                    </a:lnL>
                    <a:lnR>
                      <a:noFill/>
                    </a:lnR>
                    <a:lnT>
                      <a:noFill/>
                    </a:lnT>
                    <a:lnB>
                      <a:noFill/>
                    </a:lnB>
                  </a:tcPr>
                </a:tc>
                <a:tc>
                  <a:txBody>
                    <a:bodyPr/>
                    <a:lstStyle/>
                    <a:p>
                      <a:pPr algn="r" rtl="0"/>
                      <a:r>
                        <a:rPr lang="en-US" b="1">
                          <a:effectLst/>
                        </a:rPr>
                        <a:t>PRS4</a:t>
                      </a:r>
                      <a:endParaRPr lang="en-US">
                        <a:effectLst/>
                      </a:endParaRPr>
                    </a:p>
                  </a:txBody>
                  <a:tcPr anchor="ctr">
                    <a:lnL>
                      <a:noFill/>
                    </a:lnL>
                    <a:lnR>
                      <a:noFill/>
                    </a:lnR>
                    <a:lnT>
                      <a:noFill/>
                    </a:lnT>
                    <a:lnB>
                      <a:noFill/>
                    </a:lnB>
                  </a:tcPr>
                </a:tc>
                <a:tc>
                  <a:txBody>
                    <a:bodyPr/>
                    <a:lstStyle/>
                    <a:p>
                      <a:pPr algn="r" rtl="0"/>
                      <a:r>
                        <a:rPr lang="en-US" b="1">
                          <a:effectLst/>
                        </a:rPr>
                        <a:t>PRS6</a:t>
                      </a:r>
                      <a:endParaRPr lang="en-US">
                        <a:effectLst/>
                      </a:endParaRPr>
                    </a:p>
                  </a:txBody>
                  <a:tcPr anchor="ctr">
                    <a:lnL>
                      <a:noFill/>
                    </a:lnL>
                    <a:lnR>
                      <a:noFill/>
                    </a:lnR>
                    <a:lnT>
                      <a:noFill/>
                    </a:lnT>
                    <a:lnB>
                      <a:noFill/>
                    </a:lnB>
                  </a:tcPr>
                </a:tc>
                <a:extLst>
                  <a:ext uri="{0D108BD9-81ED-4DB2-BD59-A6C34878D82A}">
                    <a16:rowId xmlns:a16="http://schemas.microsoft.com/office/drawing/2014/main" val="2572468993"/>
                  </a:ext>
                </a:extLst>
              </a:tr>
              <a:tr h="0">
                <a:tc>
                  <a:txBody>
                    <a:bodyPr/>
                    <a:lstStyle/>
                    <a:p>
                      <a:pPr rtl="0"/>
                      <a:r>
                        <a:rPr lang="en-US"/>
                        <a:t>Max DTUs</a:t>
                      </a:r>
                    </a:p>
                  </a:txBody>
                  <a:tcPr anchor="ctr">
                    <a:lnL>
                      <a:noFill/>
                    </a:lnL>
                    <a:lnR>
                      <a:noFill/>
                    </a:lnR>
                    <a:lnT>
                      <a:noFill/>
                    </a:lnT>
                    <a:lnB>
                      <a:noFill/>
                    </a:lnB>
                  </a:tcPr>
                </a:tc>
                <a:tc>
                  <a:txBody>
                    <a:bodyPr/>
                    <a:lstStyle/>
                    <a:p>
                      <a:pPr algn="r" rtl="0"/>
                      <a:r>
                        <a:rPr lang="en-US">
                          <a:effectLst/>
                        </a:rPr>
                        <a:t>125</a:t>
                      </a:r>
                    </a:p>
                  </a:txBody>
                  <a:tcPr anchor="ctr">
                    <a:lnL>
                      <a:noFill/>
                    </a:lnL>
                    <a:lnR>
                      <a:noFill/>
                    </a:lnR>
                    <a:lnT>
                      <a:noFill/>
                    </a:lnT>
                    <a:lnB>
                      <a:noFill/>
                    </a:lnB>
                  </a:tcPr>
                </a:tc>
                <a:tc>
                  <a:txBody>
                    <a:bodyPr/>
                    <a:lstStyle/>
                    <a:p>
                      <a:pPr algn="r" rtl="0"/>
                      <a:r>
                        <a:rPr lang="en-US">
                          <a:effectLst/>
                        </a:rPr>
                        <a:t>250</a:t>
                      </a:r>
                    </a:p>
                  </a:txBody>
                  <a:tcPr anchor="ctr">
                    <a:lnL>
                      <a:noFill/>
                    </a:lnL>
                    <a:lnR>
                      <a:noFill/>
                    </a:lnR>
                    <a:lnT>
                      <a:noFill/>
                    </a:lnT>
                    <a:lnB>
                      <a:noFill/>
                    </a:lnB>
                  </a:tcPr>
                </a:tc>
                <a:tc>
                  <a:txBody>
                    <a:bodyPr/>
                    <a:lstStyle/>
                    <a:p>
                      <a:pPr algn="r" rtl="0"/>
                      <a:r>
                        <a:rPr lang="en-US">
                          <a:effectLst/>
                        </a:rPr>
                        <a:t>500</a:t>
                      </a:r>
                    </a:p>
                  </a:txBody>
                  <a:tcPr anchor="ctr">
                    <a:lnL>
                      <a:noFill/>
                    </a:lnL>
                    <a:lnR>
                      <a:noFill/>
                    </a:lnR>
                    <a:lnT>
                      <a:noFill/>
                    </a:lnT>
                    <a:lnB>
                      <a:noFill/>
                    </a:lnB>
                  </a:tcPr>
                </a:tc>
                <a:tc>
                  <a:txBody>
                    <a:bodyPr/>
                    <a:lstStyle/>
                    <a:p>
                      <a:pPr algn="r" rtl="0"/>
                      <a:r>
                        <a:rPr lang="en-US">
                          <a:effectLst/>
                        </a:rPr>
                        <a:t>1000</a:t>
                      </a:r>
                    </a:p>
                  </a:txBody>
                  <a:tcPr anchor="ctr">
                    <a:lnL>
                      <a:noFill/>
                    </a:lnL>
                    <a:lnR>
                      <a:noFill/>
                    </a:lnR>
                    <a:lnT>
                      <a:noFill/>
                    </a:lnT>
                    <a:lnB>
                      <a:noFill/>
                    </a:lnB>
                  </a:tcPr>
                </a:tc>
                <a:extLst>
                  <a:ext uri="{0D108BD9-81ED-4DB2-BD59-A6C34878D82A}">
                    <a16:rowId xmlns:a16="http://schemas.microsoft.com/office/drawing/2014/main" val="686594111"/>
                  </a:ext>
                </a:extLst>
              </a:tr>
              <a:tr h="0">
                <a:tc>
                  <a:txBody>
                    <a:bodyPr/>
                    <a:lstStyle/>
                    <a:p>
                      <a:pPr rtl="0"/>
                      <a:r>
                        <a:rPr lang="en-US"/>
                        <a:t>Max database size*</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tc>
                  <a:txBody>
                    <a:bodyPr/>
                    <a:lstStyle/>
                    <a:p>
                      <a:pPr algn="r" rtl="0"/>
                      <a:r>
                        <a:rPr lang="en-US">
                          <a:effectLst/>
                        </a:rPr>
                        <a:t>500 GB</a:t>
                      </a:r>
                    </a:p>
                  </a:txBody>
                  <a:tcPr anchor="ctr">
                    <a:lnL>
                      <a:noFill/>
                    </a:lnL>
                    <a:lnR>
                      <a:noFill/>
                    </a:lnR>
                    <a:lnT>
                      <a:noFill/>
                    </a:lnT>
                    <a:lnB>
                      <a:noFill/>
                    </a:lnB>
                  </a:tcPr>
                </a:tc>
                <a:extLst>
                  <a:ext uri="{0D108BD9-81ED-4DB2-BD59-A6C34878D82A}">
                    <a16:rowId xmlns:a16="http://schemas.microsoft.com/office/drawing/2014/main" val="2023776796"/>
                  </a:ext>
                </a:extLst>
              </a:tr>
              <a:tr h="0">
                <a:tc>
                  <a:txBody>
                    <a:bodyPr/>
                    <a:lstStyle/>
                    <a:p>
                      <a:pPr rtl="0"/>
                      <a:r>
                        <a:rPr lang="en-US"/>
                        <a:t>Max in-memory OLTP storage</a:t>
                      </a:r>
                    </a:p>
                  </a:txBody>
                  <a:tcPr anchor="ctr">
                    <a:lnL>
                      <a:noFill/>
                    </a:lnL>
                    <a:lnR>
                      <a:noFill/>
                    </a:lnR>
                    <a:lnT>
                      <a:noFill/>
                    </a:lnT>
                    <a:lnB>
                      <a:noFill/>
                    </a:lnB>
                  </a:tcPr>
                </a:tc>
                <a:tc>
                  <a:txBody>
                    <a:bodyPr/>
                    <a:lstStyle/>
                    <a:p>
                      <a:pPr algn="r" rtl="0"/>
                      <a:r>
                        <a:rPr lang="en-US">
                          <a:effectLst/>
                        </a:rPr>
                        <a:t>1 GB</a:t>
                      </a:r>
                    </a:p>
                  </a:txBody>
                  <a:tcPr anchor="ctr">
                    <a:lnL>
                      <a:noFill/>
                    </a:lnL>
                    <a:lnR>
                      <a:noFill/>
                    </a:lnR>
                    <a:lnT>
                      <a:noFill/>
                    </a:lnT>
                    <a:lnB>
                      <a:noFill/>
                    </a:lnB>
                  </a:tcPr>
                </a:tc>
                <a:tc>
                  <a:txBody>
                    <a:bodyPr/>
                    <a:lstStyle/>
                    <a:p>
                      <a:pPr algn="r" rtl="0"/>
                      <a:r>
                        <a:rPr lang="en-US">
                          <a:effectLst/>
                        </a:rPr>
                        <a:t>2 GB</a:t>
                      </a:r>
                    </a:p>
                  </a:txBody>
                  <a:tcPr anchor="ctr">
                    <a:lnL>
                      <a:noFill/>
                    </a:lnL>
                    <a:lnR>
                      <a:noFill/>
                    </a:lnR>
                    <a:lnT>
                      <a:noFill/>
                    </a:lnT>
                    <a:lnB>
                      <a:noFill/>
                    </a:lnB>
                  </a:tcPr>
                </a:tc>
                <a:tc>
                  <a:txBody>
                    <a:bodyPr/>
                    <a:lstStyle/>
                    <a:p>
                      <a:pPr algn="r" rtl="0"/>
                      <a:r>
                        <a:rPr lang="en-US">
                          <a:effectLst/>
                        </a:rPr>
                        <a:t>4 GB</a:t>
                      </a:r>
                    </a:p>
                  </a:txBody>
                  <a:tcPr anchor="ctr">
                    <a:lnL>
                      <a:noFill/>
                    </a:lnL>
                    <a:lnR>
                      <a:noFill/>
                    </a:lnR>
                    <a:lnT>
                      <a:noFill/>
                    </a:lnT>
                    <a:lnB>
                      <a:noFill/>
                    </a:lnB>
                  </a:tcPr>
                </a:tc>
                <a:tc>
                  <a:txBody>
                    <a:bodyPr/>
                    <a:lstStyle/>
                    <a:p>
                      <a:pPr algn="r" rtl="0"/>
                      <a:r>
                        <a:rPr lang="en-US">
                          <a:effectLst/>
                        </a:rPr>
                        <a:t>8 GB</a:t>
                      </a:r>
                    </a:p>
                  </a:txBody>
                  <a:tcPr anchor="ctr">
                    <a:lnL>
                      <a:noFill/>
                    </a:lnL>
                    <a:lnR>
                      <a:noFill/>
                    </a:lnR>
                    <a:lnT>
                      <a:noFill/>
                    </a:lnT>
                    <a:lnB>
                      <a:noFill/>
                    </a:lnB>
                  </a:tcPr>
                </a:tc>
                <a:extLst>
                  <a:ext uri="{0D108BD9-81ED-4DB2-BD59-A6C34878D82A}">
                    <a16:rowId xmlns:a16="http://schemas.microsoft.com/office/drawing/2014/main" val="1559228314"/>
                  </a:ext>
                </a:extLst>
              </a:tr>
              <a:tr h="0">
                <a:tc>
                  <a:txBody>
                    <a:bodyPr/>
                    <a:lstStyle/>
                    <a:p>
                      <a:pPr rtl="0"/>
                      <a:r>
                        <a:rPr lang="en-US"/>
                        <a:t>Max concurrent workers (requests)</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tc>
                  <a:txBody>
                    <a:bodyPr/>
                    <a:lstStyle/>
                    <a:p>
                      <a:pPr algn="r" rtl="0"/>
                      <a:r>
                        <a:rPr lang="en-US">
                          <a:effectLst/>
                        </a:rPr>
                        <a:t>400</a:t>
                      </a:r>
                    </a:p>
                  </a:txBody>
                  <a:tcPr anchor="ctr">
                    <a:lnL>
                      <a:noFill/>
                    </a:lnL>
                    <a:lnR>
                      <a:noFill/>
                    </a:lnR>
                    <a:lnT>
                      <a:noFill/>
                    </a:lnT>
                    <a:lnB>
                      <a:noFill/>
                    </a:lnB>
                  </a:tcPr>
                </a:tc>
                <a:tc>
                  <a:txBody>
                    <a:bodyPr/>
                    <a:lstStyle/>
                    <a:p>
                      <a:pPr algn="r" rtl="0"/>
                      <a:r>
                        <a:rPr lang="en-US">
                          <a:effectLst/>
                        </a:rPr>
                        <a:t>800</a:t>
                      </a:r>
                    </a:p>
                  </a:txBody>
                  <a:tcPr anchor="ctr">
                    <a:lnL>
                      <a:noFill/>
                    </a:lnL>
                    <a:lnR>
                      <a:noFill/>
                    </a:lnR>
                    <a:lnT>
                      <a:noFill/>
                    </a:lnT>
                    <a:lnB>
                      <a:noFill/>
                    </a:lnB>
                  </a:tcPr>
                </a:tc>
                <a:tc>
                  <a:txBody>
                    <a:bodyPr/>
                    <a:lstStyle/>
                    <a:p>
                      <a:pPr algn="r" rtl="0"/>
                      <a:r>
                        <a:rPr lang="en-US">
                          <a:effectLst/>
                        </a:rPr>
                        <a:t>1600</a:t>
                      </a:r>
                    </a:p>
                  </a:txBody>
                  <a:tcPr anchor="ctr">
                    <a:lnL>
                      <a:noFill/>
                    </a:lnL>
                    <a:lnR>
                      <a:noFill/>
                    </a:lnR>
                    <a:lnT>
                      <a:noFill/>
                    </a:lnT>
                    <a:lnB>
                      <a:noFill/>
                    </a:lnB>
                  </a:tcPr>
                </a:tc>
                <a:extLst>
                  <a:ext uri="{0D108BD9-81ED-4DB2-BD59-A6C34878D82A}">
                    <a16:rowId xmlns:a16="http://schemas.microsoft.com/office/drawing/2014/main" val="60066244"/>
                  </a:ext>
                </a:extLst>
              </a:tr>
              <a:tr h="0">
                <a:tc>
                  <a:txBody>
                    <a:bodyPr/>
                    <a:lstStyle/>
                    <a:p>
                      <a:pPr rtl="0"/>
                      <a:r>
                        <a:rPr lang="en-US"/>
                        <a:t>Max concurrent logins</a:t>
                      </a:r>
                    </a:p>
                  </a:txBody>
                  <a:tcPr anchor="ctr">
                    <a:lnL>
                      <a:noFill/>
                    </a:lnL>
                    <a:lnR>
                      <a:noFill/>
                    </a:lnR>
                    <a:lnT>
                      <a:noFill/>
                    </a:lnT>
                    <a:lnB>
                      <a:noFill/>
                    </a:lnB>
                  </a:tcPr>
                </a:tc>
                <a:tc>
                  <a:txBody>
                    <a:bodyPr/>
                    <a:lstStyle/>
                    <a:p>
                      <a:pPr algn="r" rtl="0"/>
                      <a:r>
                        <a:rPr lang="en-US">
                          <a:effectLst/>
                        </a:rPr>
                        <a:t>200</a:t>
                      </a:r>
                    </a:p>
                  </a:txBody>
                  <a:tcPr anchor="ctr">
                    <a:lnL>
                      <a:noFill/>
                    </a:lnL>
                    <a:lnR>
                      <a:noFill/>
                    </a:lnR>
                    <a:lnT>
                      <a:noFill/>
                    </a:lnT>
                    <a:lnB>
                      <a:noFill/>
                    </a:lnB>
                  </a:tcPr>
                </a:tc>
                <a:tc>
                  <a:txBody>
                    <a:bodyPr/>
                    <a:lstStyle/>
                    <a:p>
                      <a:pPr algn="r" rtl="0"/>
                      <a:r>
                        <a:rPr lang="en-US">
                          <a:effectLst/>
                        </a:rPr>
                        <a:t>400</a:t>
                      </a:r>
                    </a:p>
                  </a:txBody>
                  <a:tcPr anchor="ctr">
                    <a:lnL>
                      <a:noFill/>
                    </a:lnL>
                    <a:lnR>
                      <a:noFill/>
                    </a:lnR>
                    <a:lnT>
                      <a:noFill/>
                    </a:lnT>
                    <a:lnB>
                      <a:noFill/>
                    </a:lnB>
                  </a:tcPr>
                </a:tc>
                <a:tc>
                  <a:txBody>
                    <a:bodyPr/>
                    <a:lstStyle/>
                    <a:p>
                      <a:pPr algn="r" rtl="0"/>
                      <a:r>
                        <a:rPr lang="en-US">
                          <a:effectLst/>
                        </a:rPr>
                        <a:t>800</a:t>
                      </a:r>
                    </a:p>
                  </a:txBody>
                  <a:tcPr anchor="ctr">
                    <a:lnL>
                      <a:noFill/>
                    </a:lnL>
                    <a:lnR>
                      <a:noFill/>
                    </a:lnR>
                    <a:lnT>
                      <a:noFill/>
                    </a:lnT>
                    <a:lnB>
                      <a:noFill/>
                    </a:lnB>
                  </a:tcPr>
                </a:tc>
                <a:tc>
                  <a:txBody>
                    <a:bodyPr/>
                    <a:lstStyle/>
                    <a:p>
                      <a:pPr algn="r" rtl="0"/>
                      <a:r>
                        <a:rPr lang="en-US">
                          <a:effectLst/>
                        </a:rPr>
                        <a:t>1600</a:t>
                      </a:r>
                    </a:p>
                  </a:txBody>
                  <a:tcPr anchor="ctr">
                    <a:lnL>
                      <a:noFill/>
                    </a:lnL>
                    <a:lnR>
                      <a:noFill/>
                    </a:lnR>
                    <a:lnT>
                      <a:noFill/>
                    </a:lnT>
                    <a:lnB>
                      <a:noFill/>
                    </a:lnB>
                  </a:tcPr>
                </a:tc>
                <a:extLst>
                  <a:ext uri="{0D108BD9-81ED-4DB2-BD59-A6C34878D82A}">
                    <a16:rowId xmlns:a16="http://schemas.microsoft.com/office/drawing/2014/main" val="1196849157"/>
                  </a:ext>
                </a:extLst>
              </a:tr>
              <a:tr h="0">
                <a:tc>
                  <a:txBody>
                    <a:bodyPr/>
                    <a:lstStyle/>
                    <a:p>
                      <a:pPr rtl="0"/>
                      <a:r>
                        <a:rPr lang="en-US"/>
                        <a:t>Max concurrent sessions</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a:effectLst/>
                        </a:rPr>
                        <a:t>30000</a:t>
                      </a:r>
                    </a:p>
                  </a:txBody>
                  <a:tcPr anchor="ctr">
                    <a:lnL>
                      <a:noFill/>
                    </a:lnL>
                    <a:lnR>
                      <a:noFill/>
                    </a:lnR>
                    <a:lnT>
                      <a:noFill/>
                    </a:lnT>
                    <a:lnB>
                      <a:noFill/>
                    </a:lnB>
                  </a:tcPr>
                </a:tc>
                <a:tc>
                  <a:txBody>
                    <a:bodyPr/>
                    <a:lstStyle/>
                    <a:p>
                      <a:pPr algn="r" rtl="0"/>
                      <a:r>
                        <a:rPr lang="en-US" dirty="0">
                          <a:effectLst/>
                        </a:rPr>
                        <a:t>30000</a:t>
                      </a:r>
                    </a:p>
                  </a:txBody>
                  <a:tcPr anchor="ctr">
                    <a:lnL>
                      <a:noFill/>
                    </a:lnL>
                    <a:lnR>
                      <a:noFill/>
                    </a:lnR>
                    <a:lnT>
                      <a:noFill/>
                    </a:lnT>
                    <a:lnB>
                      <a:noFill/>
                    </a:lnB>
                  </a:tcPr>
                </a:tc>
                <a:extLst>
                  <a:ext uri="{0D108BD9-81ED-4DB2-BD59-A6C34878D82A}">
                    <a16:rowId xmlns:a16="http://schemas.microsoft.com/office/drawing/2014/main" val="3733482425"/>
                  </a:ext>
                </a:extLst>
              </a:tr>
            </a:tbl>
          </a:graphicData>
        </a:graphic>
      </p:graphicFrame>
    </p:spTree>
    <p:extLst>
      <p:ext uri="{BB962C8B-B14F-4D97-AF65-F5344CB8AC3E}">
        <p14:creationId xmlns:p14="http://schemas.microsoft.com/office/powerpoint/2010/main" val="2609953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Security</a:t>
            </a:r>
          </a:p>
        </p:txBody>
      </p:sp>
      <p:sp>
        <p:nvSpPr>
          <p:cNvPr id="3" name="Content Placeholder 2"/>
          <p:cNvSpPr>
            <a:spLocks noGrp="1"/>
          </p:cNvSpPr>
          <p:nvPr>
            <p:ph idx="1"/>
          </p:nvPr>
        </p:nvSpPr>
        <p:spPr/>
        <p:txBody>
          <a:bodyPr>
            <a:normAutofit lnSpcReduction="10000"/>
          </a:bodyPr>
          <a:lstStyle/>
          <a:p>
            <a:r>
              <a:rPr lang="en-US" dirty="0"/>
              <a:t>Firewall &amp; Firewall Rules</a:t>
            </a:r>
          </a:p>
          <a:p>
            <a:endParaRPr lang="en-US" dirty="0"/>
          </a:p>
          <a:p>
            <a:r>
              <a:rPr lang="en-US" dirty="0"/>
              <a:t>Authentication</a:t>
            </a:r>
          </a:p>
          <a:p>
            <a:pPr lvl="1"/>
            <a:r>
              <a:rPr lang="en-US" dirty="0"/>
              <a:t>“Who are you?”</a:t>
            </a:r>
          </a:p>
          <a:p>
            <a:pPr lvl="1"/>
            <a:r>
              <a:rPr lang="en-US" dirty="0"/>
              <a:t>SQL Authentication</a:t>
            </a:r>
          </a:p>
          <a:p>
            <a:pPr lvl="1"/>
            <a:r>
              <a:rPr lang="en-US" dirty="0"/>
              <a:t>Azure Active Directory (AAD) Authentication</a:t>
            </a:r>
          </a:p>
          <a:p>
            <a:pPr lvl="1"/>
            <a:endParaRPr lang="en-US" dirty="0"/>
          </a:p>
          <a:p>
            <a:r>
              <a:rPr lang="en-US" dirty="0"/>
              <a:t>Authorization</a:t>
            </a:r>
          </a:p>
          <a:p>
            <a:pPr lvl="1"/>
            <a:r>
              <a:rPr lang="en-US" dirty="0"/>
              <a:t>“What can you do?”</a:t>
            </a:r>
          </a:p>
          <a:p>
            <a:pPr lvl="1"/>
            <a:endParaRPr lang="en-US" dirty="0"/>
          </a:p>
        </p:txBody>
      </p:sp>
    </p:spTree>
    <p:extLst>
      <p:ext uri="{BB962C8B-B14F-4D97-AF65-F5344CB8AC3E}">
        <p14:creationId xmlns:p14="http://schemas.microsoft.com/office/powerpoint/2010/main" val="664319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r>
              <a:rPr lang="en-US" dirty="0"/>
              <a:t>Row-level</a:t>
            </a:r>
          </a:p>
          <a:p>
            <a:endParaRPr lang="en-US" dirty="0"/>
          </a:p>
          <a:p>
            <a:r>
              <a:rPr lang="en-US" dirty="0"/>
              <a:t>Data masking</a:t>
            </a:r>
          </a:p>
          <a:p>
            <a:pPr lvl="1"/>
            <a:r>
              <a:rPr lang="en-US" dirty="0"/>
              <a:t>Hide sensitive data from non-privileged users</a:t>
            </a:r>
          </a:p>
        </p:txBody>
      </p:sp>
    </p:spTree>
    <p:extLst>
      <p:ext uri="{BB962C8B-B14F-4D97-AF65-F5344CB8AC3E}">
        <p14:creationId xmlns:p14="http://schemas.microsoft.com/office/powerpoint/2010/main" val="3683984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Database Videos</a:t>
            </a:r>
          </a:p>
        </p:txBody>
      </p:sp>
      <p:sp>
        <p:nvSpPr>
          <p:cNvPr id="3" name="Content Placeholder 2"/>
          <p:cNvSpPr>
            <a:spLocks noGrp="1"/>
          </p:cNvSpPr>
          <p:nvPr>
            <p:ph type="body" idx="1"/>
          </p:nvPr>
        </p:nvSpPr>
        <p:spPr/>
        <p:txBody>
          <a:bodyPr/>
          <a:lstStyle/>
          <a:p>
            <a:r>
              <a:rPr lang="en-US" sz="2400" dirty="0">
                <a:hlinkClick r:id="rId2"/>
              </a:rPr>
              <a:t>https://azure.microsoft.com/en-us/resources/videos/index/?services=sql-database</a:t>
            </a:r>
            <a:endParaRPr lang="en-US" sz="2400" dirty="0"/>
          </a:p>
          <a:p>
            <a:endParaRPr lang="en-US" dirty="0"/>
          </a:p>
        </p:txBody>
      </p:sp>
    </p:spTree>
    <p:extLst>
      <p:ext uri="{BB962C8B-B14F-4D97-AF65-F5344CB8AC3E}">
        <p14:creationId xmlns:p14="http://schemas.microsoft.com/office/powerpoint/2010/main" val="347927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endParaRPr lang="en-US" dirty="0"/>
          </a:p>
        </p:txBody>
      </p:sp>
      <p:sp>
        <p:nvSpPr>
          <p:cNvPr id="2" name="Text Placeholder 1">
            <a:extLst>
              <a:ext uri="{FF2B5EF4-FFF2-40B4-BE49-F238E27FC236}">
                <a16:creationId xmlns:a16="http://schemas.microsoft.com/office/drawing/2014/main" id="{45824E74-85BF-4D43-9AFF-24BF88B7C5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7429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endParaRPr lang="en-US" dirty="0"/>
          </a:p>
        </p:txBody>
      </p:sp>
      <p:sp>
        <p:nvSpPr>
          <p:cNvPr id="5" name="Content Placeholder 4"/>
          <p:cNvSpPr>
            <a:spLocks noGrp="1"/>
          </p:cNvSpPr>
          <p:nvPr>
            <p:ph idx="1"/>
          </p:nvPr>
        </p:nvSpPr>
        <p:spPr/>
        <p:txBody>
          <a:bodyPr>
            <a:normAutofit fontScale="92500" lnSpcReduction="20000"/>
          </a:bodyPr>
          <a:lstStyle/>
          <a:p>
            <a:r>
              <a:rPr lang="en-US" dirty="0"/>
              <a:t>Now part of Cosmos DB</a:t>
            </a:r>
          </a:p>
          <a:p>
            <a:pPr lvl="1"/>
            <a:r>
              <a:rPr lang="en-US" dirty="0"/>
              <a:t>“one of the supported APIs and data models”</a:t>
            </a:r>
          </a:p>
          <a:p>
            <a:pPr lvl="1"/>
            <a:r>
              <a:rPr lang="en-US" dirty="0">
                <a:hlinkClick r:id="rId2"/>
              </a:rPr>
              <a:t>https://docs.microsoft.com/en-us/azure/cosmos-db/faq</a:t>
            </a:r>
            <a:r>
              <a:rPr lang="en-US" dirty="0"/>
              <a:t> </a:t>
            </a:r>
          </a:p>
          <a:p>
            <a:r>
              <a:rPr lang="en-US" dirty="0"/>
              <a:t>Document != *.</a:t>
            </a:r>
            <a:r>
              <a:rPr lang="en-US" dirty="0" err="1"/>
              <a:t>docx</a:t>
            </a:r>
            <a:endParaRPr lang="en-US" dirty="0"/>
          </a:p>
          <a:p>
            <a:r>
              <a:rPr lang="en-US" dirty="0"/>
              <a:t>Document == JSON</a:t>
            </a:r>
          </a:p>
          <a:p>
            <a:r>
              <a:rPr lang="en-US" dirty="0"/>
              <a:t>NoSQL database</a:t>
            </a:r>
          </a:p>
          <a:p>
            <a:r>
              <a:rPr lang="en-US" dirty="0"/>
              <a:t>Stores flexible-schema documents in JSON format</a:t>
            </a:r>
          </a:p>
          <a:p>
            <a:pPr lvl="1"/>
            <a:r>
              <a:rPr lang="en-US" dirty="0"/>
              <a:t>Similar to MongoDB</a:t>
            </a:r>
          </a:p>
          <a:p>
            <a:r>
              <a:rPr lang="en-US" dirty="0" err="1"/>
              <a:t>DocumentDB</a:t>
            </a:r>
            <a:r>
              <a:rPr lang="en-US" dirty="0"/>
              <a:t> SQL for queries</a:t>
            </a:r>
          </a:p>
          <a:p>
            <a:r>
              <a:rPr lang="en-US" dirty="0"/>
              <a:t>PaaS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22659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DocumentDB</a:t>
            </a:r>
            <a:r>
              <a:rPr lang="en-US" dirty="0"/>
              <a:t> Programming Options</a:t>
            </a:r>
          </a:p>
        </p:txBody>
      </p:sp>
      <p:sp>
        <p:nvSpPr>
          <p:cNvPr id="5" name="Content Placeholder 4"/>
          <p:cNvSpPr>
            <a:spLocks noGrp="1"/>
          </p:cNvSpPr>
          <p:nvPr>
            <p:ph idx="1"/>
          </p:nvPr>
        </p:nvSpPr>
        <p:spPr/>
        <p:txBody>
          <a:bodyPr/>
          <a:lstStyle/>
          <a:p>
            <a:r>
              <a:rPr lang="en-US" dirty="0"/>
              <a:t>Server-side programming options</a:t>
            </a:r>
          </a:p>
          <a:p>
            <a:r>
              <a:rPr lang="en-US" dirty="0"/>
              <a:t>Stored procs, triggers, &amp; user-defined functions </a:t>
            </a:r>
          </a:p>
          <a:p>
            <a:r>
              <a:rPr lang="en-US" dirty="0"/>
              <a:t>Written in JavaScript</a:t>
            </a:r>
          </a:p>
          <a:p>
            <a:r>
              <a:rPr lang="en-US" sz="2800" dirty="0">
                <a:hlinkClick r:id="rId2"/>
              </a:rPr>
              <a:t>https://docs.microsoft.com/en-us/azure/cosmos-db/programming</a:t>
            </a:r>
            <a:r>
              <a:rPr lang="en-US" sz="2800" dirty="0"/>
              <a:t>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6505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solidFill>
                  <a:schemeClr val="accent6"/>
                </a:solidFill>
                <a:hlinkClick r:id="rId4"/>
              </a:rPr>
              <a:t>Design an application storage and data access strategy (5–10%)</a:t>
            </a:r>
            <a:endParaRPr lang="en-US" sz="1600" u="sng" dirty="0">
              <a:solidFill>
                <a:schemeClr val="accent6"/>
              </a:solidFill>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181941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DocumentDB</a:t>
            </a:r>
            <a:r>
              <a:rPr lang="en-US" dirty="0"/>
              <a:t> Resources</a:t>
            </a:r>
          </a:p>
        </p:txBody>
      </p:sp>
      <p:sp>
        <p:nvSpPr>
          <p:cNvPr id="3" name="Content Placeholder 2"/>
          <p:cNvSpPr>
            <a:spLocks noGrp="1"/>
          </p:cNvSpPr>
          <p:nvPr>
            <p:ph idx="1"/>
          </p:nvPr>
        </p:nvSpPr>
        <p:spPr/>
        <p:txBody>
          <a:bodyPr/>
          <a:lstStyle/>
          <a:p>
            <a:r>
              <a:rPr lang="en-US" dirty="0"/>
              <a:t>Stored Proc Programming Video</a:t>
            </a:r>
          </a:p>
          <a:p>
            <a:pPr lvl="1"/>
            <a:r>
              <a:rPr lang="en-US" sz="2800" dirty="0">
                <a:hlinkClick r:id="rId2"/>
              </a:rPr>
              <a:t>https://docs.microsoft.com/en-us/azure/cosmos-db/programming</a:t>
            </a:r>
            <a:r>
              <a:rPr lang="en-US" sz="2800" dirty="0"/>
              <a:t> </a:t>
            </a:r>
            <a:endParaRPr lang="en-US" dirty="0"/>
          </a:p>
          <a:p>
            <a:r>
              <a:rPr lang="en-US" dirty="0" err="1"/>
              <a:t>DocumentDB</a:t>
            </a:r>
            <a:r>
              <a:rPr lang="en-US" dirty="0"/>
              <a:t> vs MongoDB</a:t>
            </a:r>
          </a:p>
          <a:p>
            <a:pPr lvl="1"/>
            <a:r>
              <a:rPr lang="en-US" sz="2000" dirty="0">
                <a:hlinkClick r:id="rId3"/>
              </a:rPr>
              <a:t>https://medium.com/@th0maswe1ss/azure-documentdb-vs-mongodb-6d5806c16239</a:t>
            </a:r>
            <a:r>
              <a:rPr lang="en-US" sz="2000" dirty="0"/>
              <a:t> </a:t>
            </a:r>
            <a:endParaRPr lang="en-US" dirty="0"/>
          </a:p>
          <a:p>
            <a:r>
              <a:rPr lang="en-US" dirty="0"/>
              <a:t>Getting Started</a:t>
            </a:r>
          </a:p>
          <a:p>
            <a:r>
              <a:rPr lang="en-US" sz="2400" dirty="0">
                <a:hlinkClick r:id="rId4"/>
              </a:rPr>
              <a:t>https://docs.microsoft.com/en-us/azure/cosmos-db/documentdb-get-started</a:t>
            </a:r>
            <a:endParaRPr lang="en-US" sz="2400" dirty="0"/>
          </a:p>
          <a:p>
            <a:endParaRPr lang="en-US" sz="2400" dirty="0"/>
          </a:p>
        </p:txBody>
      </p:sp>
    </p:spTree>
    <p:extLst>
      <p:ext uri="{BB962C8B-B14F-4D97-AF65-F5344CB8AC3E}">
        <p14:creationId xmlns:p14="http://schemas.microsoft.com/office/powerpoint/2010/main" val="30299331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MySQL</a:t>
            </a:r>
          </a:p>
        </p:txBody>
      </p:sp>
      <p:sp>
        <p:nvSpPr>
          <p:cNvPr id="2" name="Text Placeholder 1">
            <a:extLst>
              <a:ext uri="{FF2B5EF4-FFF2-40B4-BE49-F238E27FC236}">
                <a16:creationId xmlns:a16="http://schemas.microsoft.com/office/drawing/2014/main" id="{9C914C2C-2396-4FC7-B675-77C0C409FA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5721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a:t>
            </a:r>
          </a:p>
        </p:txBody>
      </p:sp>
      <p:sp>
        <p:nvSpPr>
          <p:cNvPr id="3" name="Content Placeholder 2"/>
          <p:cNvSpPr>
            <a:spLocks noGrp="1"/>
          </p:cNvSpPr>
          <p:nvPr>
            <p:ph idx="1"/>
          </p:nvPr>
        </p:nvSpPr>
        <p:spPr/>
        <p:txBody>
          <a:bodyPr/>
          <a:lstStyle/>
          <a:p>
            <a:r>
              <a:rPr lang="en-US" dirty="0"/>
              <a:t>Relational database</a:t>
            </a:r>
          </a:p>
          <a:p>
            <a:r>
              <a:rPr lang="en-US" dirty="0"/>
              <a:t>~3 Azure Options</a:t>
            </a:r>
          </a:p>
          <a:p>
            <a:r>
              <a:rPr lang="en-US" dirty="0"/>
              <a:t>Run it in a VM</a:t>
            </a:r>
          </a:p>
          <a:p>
            <a:r>
              <a:rPr lang="en-US" dirty="0"/>
              <a:t>Hosted by </a:t>
            </a:r>
            <a:r>
              <a:rPr lang="en-US" dirty="0" err="1"/>
              <a:t>ClearDb</a:t>
            </a:r>
            <a:endParaRPr lang="en-US" dirty="0"/>
          </a:p>
          <a:p>
            <a:r>
              <a:rPr lang="en-US" dirty="0"/>
              <a:t>Azure Database for MySQL (preview)</a:t>
            </a:r>
          </a:p>
          <a:p>
            <a:pPr lvl="1"/>
            <a:r>
              <a:rPr lang="en-US" dirty="0">
                <a:hlinkClick r:id="rId2"/>
              </a:rPr>
              <a:t>https://azure.microsoft.com/en-us/services/mysql/</a:t>
            </a:r>
            <a:r>
              <a:rPr lang="en-US" dirty="0"/>
              <a:t> </a:t>
            </a:r>
          </a:p>
          <a:p>
            <a:endParaRPr lang="en-US" dirty="0"/>
          </a:p>
        </p:txBody>
      </p:sp>
    </p:spTree>
    <p:extLst>
      <p:ext uri="{BB962C8B-B14F-4D97-AF65-F5344CB8AC3E}">
        <p14:creationId xmlns:p14="http://schemas.microsoft.com/office/powerpoint/2010/main" val="4200551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Resources</a:t>
            </a:r>
          </a:p>
        </p:txBody>
      </p:sp>
      <p:sp>
        <p:nvSpPr>
          <p:cNvPr id="3" name="Content Placeholder 2"/>
          <p:cNvSpPr>
            <a:spLocks noGrp="1"/>
          </p:cNvSpPr>
          <p:nvPr>
            <p:ph type="body" idx="1"/>
          </p:nvPr>
        </p:nvSpPr>
        <p:spPr/>
        <p:txBody>
          <a:bodyPr/>
          <a:lstStyle/>
          <a:p>
            <a:r>
              <a:rPr lang="en-US" dirty="0">
                <a:hlinkClick r:id="rId2"/>
              </a:rPr>
              <a:t>https://docs.microsoft.com/en-us/azure/mysql/</a:t>
            </a:r>
            <a:endParaRPr lang="en-US" dirty="0"/>
          </a:p>
          <a:p>
            <a:endParaRPr lang="en-US" dirty="0"/>
          </a:p>
        </p:txBody>
      </p:sp>
    </p:spTree>
    <p:extLst>
      <p:ext uri="{BB962C8B-B14F-4D97-AF65-F5344CB8AC3E}">
        <p14:creationId xmlns:p14="http://schemas.microsoft.com/office/powerpoint/2010/main" val="1380673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8C27-02FC-4465-950B-4F97BFFAC420}"/>
              </a:ext>
            </a:extLst>
          </p:cNvPr>
          <p:cNvSpPr>
            <a:spLocks noGrp="1"/>
          </p:cNvSpPr>
          <p:nvPr>
            <p:ph type="title"/>
          </p:nvPr>
        </p:nvSpPr>
        <p:spPr/>
        <p:txBody>
          <a:bodyPr/>
          <a:lstStyle/>
          <a:p>
            <a:r>
              <a:rPr lang="en-US" dirty="0"/>
              <a:t>MongoDB</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033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
        <p:nvSpPr>
          <p:cNvPr id="3" name="Content Placeholder 2"/>
          <p:cNvSpPr>
            <a:spLocks noGrp="1"/>
          </p:cNvSpPr>
          <p:nvPr>
            <p:ph idx="1"/>
          </p:nvPr>
        </p:nvSpPr>
        <p:spPr/>
        <p:txBody>
          <a:bodyPr>
            <a:normAutofit/>
          </a:bodyPr>
          <a:lstStyle/>
          <a:p>
            <a:r>
              <a:rPr lang="en-US" dirty="0"/>
              <a:t>“hu</a:t>
            </a:r>
            <a:r>
              <a:rPr lang="en-US" b="1" i="1" u="sng" dirty="0"/>
              <a:t>mongo</a:t>
            </a:r>
            <a:r>
              <a:rPr lang="en-US" dirty="0"/>
              <a:t>us"</a:t>
            </a:r>
          </a:p>
          <a:p>
            <a:r>
              <a:rPr lang="en-US" dirty="0"/>
              <a:t>NoSQL</a:t>
            </a:r>
          </a:p>
          <a:p>
            <a:r>
              <a:rPr lang="en-US" dirty="0"/>
              <a:t>JSON-like documents with schemas</a:t>
            </a:r>
          </a:p>
          <a:p>
            <a:endParaRPr lang="en-US" dirty="0"/>
          </a:p>
          <a:p>
            <a:r>
              <a:rPr lang="en-US" dirty="0"/>
              <a:t>Two options:</a:t>
            </a:r>
          </a:p>
          <a:p>
            <a:pPr lvl="1"/>
            <a:r>
              <a:rPr lang="en-US" dirty="0"/>
              <a:t>One of the offerings under Cosmos DB</a:t>
            </a:r>
          </a:p>
          <a:p>
            <a:pPr lvl="1"/>
            <a:r>
              <a:rPr lang="en-US" dirty="0"/>
              <a:t>Install on VM</a:t>
            </a:r>
            <a:br>
              <a:rPr lang="en-US" dirty="0"/>
            </a:br>
            <a:r>
              <a:rPr lang="en-US" sz="2000" dirty="0">
                <a:hlinkClick r:id="rId2"/>
              </a:rPr>
              <a:t>https://docs.microsoft.com/en-us/azure/virtual-machines/windows/classic/install-mongodb</a:t>
            </a:r>
            <a:r>
              <a:rPr lang="en-US" sz="2000" dirty="0"/>
              <a:t> </a:t>
            </a:r>
            <a:endParaRPr lang="en-US" dirty="0"/>
          </a:p>
          <a:p>
            <a:endParaRPr lang="en-US" dirty="0"/>
          </a:p>
        </p:txBody>
      </p:sp>
    </p:spTree>
    <p:extLst>
      <p:ext uri="{BB962C8B-B14F-4D97-AF65-F5344CB8AC3E}">
        <p14:creationId xmlns:p14="http://schemas.microsoft.com/office/powerpoint/2010/main" val="5115748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3.1.1 Exam Tip!</a:t>
            </a:r>
            <a:endParaRPr lang="en-GB" dirty="0"/>
          </a:p>
        </p:txBody>
      </p:sp>
      <p:sp>
        <p:nvSpPr>
          <p:cNvPr id="5" name="Text Placeholder 4"/>
          <p:cNvSpPr>
            <a:spLocks noGrp="1"/>
          </p:cNvSpPr>
          <p:nvPr>
            <p:ph type="body" sz="quarter" idx="11"/>
          </p:nvPr>
        </p:nvSpPr>
        <p:spPr/>
        <p:txBody>
          <a:bodyPr/>
          <a:lstStyle/>
          <a:p>
            <a:r>
              <a:rPr lang="en-GB" dirty="0"/>
              <a:t>Know the various storage types and their uses. For example, many times you can use Queues to decouple components of a system.</a:t>
            </a:r>
          </a:p>
          <a:p>
            <a:endParaRPr lang="en-GB" dirty="0"/>
          </a:p>
        </p:txBody>
      </p:sp>
    </p:spTree>
    <p:extLst>
      <p:ext uri="{BB962C8B-B14F-4D97-AF65-F5344CB8AC3E}">
        <p14:creationId xmlns:p14="http://schemas.microsoft.com/office/powerpoint/2010/main" val="245875013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2400" dirty="0"/>
              <a:t>3.1.1: A title company needs to provide access to storage for people to upload scans of documents that they signed. There are time limits to when the documents are needed.</a:t>
            </a:r>
            <a:br>
              <a:rPr lang="en-US" sz="3200" dirty="0"/>
            </a:br>
            <a:r>
              <a:rPr lang="en-US" sz="3200" dirty="0"/>
              <a:t>Which approach should be used to provide access?</a:t>
            </a:r>
          </a:p>
        </p:txBody>
      </p:sp>
      <p:sp>
        <p:nvSpPr>
          <p:cNvPr id="2" name="Content Placeholder 1"/>
          <p:cNvSpPr>
            <a:spLocks noGrp="1"/>
          </p:cNvSpPr>
          <p:nvPr>
            <p:ph idx="1"/>
          </p:nvPr>
        </p:nvSpPr>
        <p:spPr>
          <a:xfrm>
            <a:off x="201590" y="1529255"/>
            <a:ext cx="11799795" cy="5123793"/>
          </a:xfrm>
        </p:spPr>
        <p:txBody>
          <a:bodyPr>
            <a:normAutofit/>
          </a:bodyPr>
          <a:lstStyle/>
          <a:p>
            <a:r>
              <a:rPr lang="en-US" sz="3200" dirty="0"/>
              <a:t>Create a service and set up the valid dates in a database that will be read</a:t>
            </a:r>
          </a:p>
          <a:p>
            <a:r>
              <a:rPr lang="en-US" sz="3200" dirty="0"/>
              <a:t>Use an SAS and set the expiration time and date for the user.</a:t>
            </a:r>
          </a:p>
          <a:p>
            <a:r>
              <a:rPr lang="en-US" sz="3200" dirty="0"/>
              <a:t>Set up Azure AD with permissions for the user that limit the time in which she can upload documents.</a:t>
            </a:r>
          </a:p>
          <a:p>
            <a:r>
              <a:rPr lang="en-US" sz="3200" dirty="0"/>
              <a:t>Open up the Blob storage container to public access so that the user can add the document even if she is late.</a:t>
            </a:r>
          </a:p>
          <a:p>
            <a:endParaRPr lang="en-US" dirty="0"/>
          </a:p>
        </p:txBody>
      </p:sp>
    </p:spTree>
    <p:extLst>
      <p:ext uri="{BB962C8B-B14F-4D97-AF65-F5344CB8AC3E}">
        <p14:creationId xmlns:p14="http://schemas.microsoft.com/office/powerpoint/2010/main" val="846335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bg2"/>
                                      </p:to>
                                    </p:animClr>
                                    <p:animClr clrSpc="rgb" dir="cw">
                                      <p:cBhvr>
                                        <p:cTn id="22" dur="500" fill="hold"/>
                                        <p:tgtEl>
                                          <p:spTgt spid="2">
                                            <p:txEl>
                                              <p:pRg st="3" end="3"/>
                                            </p:txEl>
                                          </p:spTgt>
                                        </p:tgtEl>
                                        <p:attrNameLst>
                                          <p:attrName>fillcolor</p:attrName>
                                        </p:attrNameLst>
                                      </p:cBhvr>
                                      <p:to>
                                        <a:schemeClr val="bg2"/>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a:t>3.1.3: A company is looking to move its existing system from on-premises to Azure and it is using MySQL. </a:t>
            </a:r>
            <a:br>
              <a:rPr lang="en-US" dirty="0"/>
            </a:br>
            <a:r>
              <a:rPr lang="en-US" dirty="0"/>
              <a:t>Which of the following are valid statements?</a:t>
            </a:r>
            <a:endParaRPr lang="en-US" sz="3200" dirty="0"/>
          </a:p>
        </p:txBody>
      </p:sp>
      <p:sp>
        <p:nvSpPr>
          <p:cNvPr id="2" name="Content Placeholder 1"/>
          <p:cNvSpPr>
            <a:spLocks noGrp="1"/>
          </p:cNvSpPr>
          <p:nvPr>
            <p:ph idx="1"/>
          </p:nvPr>
        </p:nvSpPr>
        <p:spPr/>
        <p:txBody>
          <a:bodyPr>
            <a:normAutofit/>
          </a:bodyPr>
          <a:lstStyle/>
          <a:p>
            <a:r>
              <a:rPr lang="en-US" dirty="0"/>
              <a:t>MySQL is not a Microsoft product, so it cannot be used in Azure.</a:t>
            </a:r>
            <a:endParaRPr lang="en-US" sz="3500" dirty="0"/>
          </a:p>
          <a:p>
            <a:r>
              <a:rPr lang="en-US" dirty="0"/>
              <a:t>MySQL can be set up in its own VM</a:t>
            </a:r>
            <a:r>
              <a:rPr lang="en-US" sz="3500" dirty="0"/>
              <a:t>.</a:t>
            </a:r>
          </a:p>
          <a:p>
            <a:r>
              <a:rPr lang="en-US" dirty="0"/>
              <a:t>Convert all of the data to SQL Azure to save time and money</a:t>
            </a:r>
            <a:r>
              <a:rPr lang="en-US" sz="3500" dirty="0"/>
              <a:t>.</a:t>
            </a:r>
          </a:p>
          <a:p>
            <a:r>
              <a:rPr lang="en-US" dirty="0"/>
              <a:t>There is a MySQL option in the Azure Marketplace</a:t>
            </a:r>
            <a:r>
              <a:rPr lang="en-US" sz="3500" dirty="0"/>
              <a:t>.</a:t>
            </a:r>
          </a:p>
          <a:p>
            <a:endParaRPr lang="en-US" dirty="0"/>
          </a:p>
        </p:txBody>
      </p:sp>
    </p:spTree>
    <p:extLst>
      <p:ext uri="{BB962C8B-B14F-4D97-AF65-F5344CB8AC3E}">
        <p14:creationId xmlns:p14="http://schemas.microsoft.com/office/powerpoint/2010/main" val="290901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bg2"/>
                                      </p:to>
                                    </p:animClr>
                                    <p:animClr clrSpc="rgb" dir="cw">
                                      <p:cBhvr>
                                        <p:cTn id="7" dur="500" fill="hold"/>
                                        <p:tgtEl>
                                          <p:spTgt spid="2">
                                            <p:txEl>
                                              <p:pRg st="0" end="0"/>
                                            </p:txEl>
                                          </p:spTgt>
                                        </p:tgtEl>
                                        <p:attrNameLst>
                                          <p:attrName>fillcolor</p:attrName>
                                        </p:attrNameLst>
                                      </p:cBhvr>
                                      <p:to>
                                        <a:schemeClr val="bg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2">
                                            <p:txEl>
                                              <p:pRg st="1" end="1"/>
                                            </p:txEl>
                                          </p:spTgt>
                                        </p:tgtEl>
                                        <p:attrNameLst>
                                          <p:attrName>style.color</p:attrName>
                                        </p:attrNameLst>
                                      </p:cBhvr>
                                      <p:to>
                                        <a:schemeClr val="accent1"/>
                                      </p:to>
                                    </p:animClr>
                                    <p:animClr clrSpc="rgb" dir="cw">
                                      <p:cBhvr>
                                        <p:cTn id="12" dur="500" fill="hold"/>
                                        <p:tgtEl>
                                          <p:spTgt spid="2">
                                            <p:txEl>
                                              <p:pRg st="1" end="1"/>
                                            </p:txEl>
                                          </p:spTgt>
                                        </p:tgtEl>
                                        <p:attrNameLst>
                                          <p:attrName>fillcolor</p:attrName>
                                        </p:attrNameLst>
                                      </p:cBhvr>
                                      <p:to>
                                        <a:schemeClr val="accent1"/>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
                                            <p:txEl>
                                              <p:pRg st="2" end="2"/>
                                            </p:txEl>
                                          </p:spTgt>
                                        </p:tgtEl>
                                        <p:attrNameLst>
                                          <p:attrName>style.color</p:attrName>
                                        </p:attrNameLst>
                                      </p:cBhvr>
                                      <p:to>
                                        <a:schemeClr val="bg2"/>
                                      </p:to>
                                    </p:animClr>
                                    <p:animClr clrSpc="rgb" dir="cw">
                                      <p:cBhvr>
                                        <p:cTn id="17" dur="500" fill="hold"/>
                                        <p:tgtEl>
                                          <p:spTgt spid="2">
                                            <p:txEl>
                                              <p:pRg st="2" end="2"/>
                                            </p:txEl>
                                          </p:spTgt>
                                        </p:tgtEl>
                                        <p:attrNameLst>
                                          <p:attrName>fillcolor</p:attrName>
                                        </p:attrNameLst>
                                      </p:cBhvr>
                                      <p:to>
                                        <a:schemeClr val="bg2"/>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
                                            <p:txEl>
                                              <p:pRg st="3" end="3"/>
                                            </p:txEl>
                                          </p:spTgt>
                                        </p:tgtEl>
                                        <p:attrNameLst>
                                          <p:attrName>style.color</p:attrName>
                                        </p:attrNameLst>
                                      </p:cBhvr>
                                      <p:to>
                                        <a:schemeClr val="accent1"/>
                                      </p:to>
                                    </p:animClr>
                                    <p:animClr clrSpc="rgb" dir="cw">
                                      <p:cBhvr>
                                        <p:cTn id="22" dur="500" fill="hold"/>
                                        <p:tgtEl>
                                          <p:spTgt spid="2">
                                            <p:txEl>
                                              <p:pRg st="3" end="3"/>
                                            </p:txEl>
                                          </p:spTgt>
                                        </p:tgtEl>
                                        <p:attrNameLst>
                                          <p:attrName>fillcolor</p:attrName>
                                        </p:attrNameLst>
                                      </p:cBhvr>
                                      <p:to>
                                        <a:schemeClr val="accent1"/>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3.1.2</a:t>
            </a:r>
            <a:endParaRPr lang="en-GB" dirty="0"/>
          </a:p>
        </p:txBody>
      </p:sp>
      <p:sp>
        <p:nvSpPr>
          <p:cNvPr id="5" name="Text Placeholder 4"/>
          <p:cNvSpPr>
            <a:spLocks noGrp="1"/>
          </p:cNvSpPr>
          <p:nvPr>
            <p:ph type="body" sz="quarter" idx="11"/>
          </p:nvPr>
        </p:nvSpPr>
        <p:spPr/>
        <p:txBody>
          <a:bodyPr/>
          <a:lstStyle/>
          <a:p>
            <a:r>
              <a:rPr lang="en-GB" dirty="0"/>
              <a:t>Azure might update to change feature availability. The exam is updated over time, as well, to reflect these changes. However, because of the way Azure is steadily being updated, the newest features might not be on the exams.</a:t>
            </a:r>
          </a:p>
          <a:p>
            <a:endParaRPr lang="en-GB" dirty="0"/>
          </a:p>
        </p:txBody>
      </p:sp>
    </p:spTree>
    <p:extLst>
      <p:ext uri="{BB962C8B-B14F-4D97-AF65-F5344CB8AC3E}">
        <p14:creationId xmlns:p14="http://schemas.microsoft.com/office/powerpoint/2010/main" val="15466057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in 70-534</a:t>
            </a:r>
          </a:p>
        </p:txBody>
      </p:sp>
      <p:pic>
        <p:nvPicPr>
          <p:cNvPr id="1026" name="Picture 2" descr="C:\Users\benda\AppData\Local\Temp\SNAGHTML64037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977" y="1168400"/>
            <a:ext cx="10298645" cy="4626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01386" y="5955636"/>
            <a:ext cx="6055825" cy="369332"/>
          </a:xfrm>
          <a:prstGeom prst="rect">
            <a:avLst/>
          </a:prstGeom>
        </p:spPr>
        <p:txBody>
          <a:bodyPr wrap="none">
            <a:spAutoFit/>
          </a:bodyPr>
          <a:lstStyle/>
          <a:p>
            <a:r>
              <a:rPr lang="en-US" dirty="0">
                <a:hlinkClick r:id="rId3"/>
              </a:rPr>
              <a:t>https://www.microsoft.com/en-us/learning/exam-70-534.aspx</a:t>
            </a:r>
            <a:endParaRPr lang="en-US" dirty="0"/>
          </a:p>
        </p:txBody>
      </p:sp>
    </p:spTree>
    <p:extLst>
      <p:ext uri="{BB962C8B-B14F-4D97-AF65-F5344CB8AC3E}">
        <p14:creationId xmlns:p14="http://schemas.microsoft.com/office/powerpoint/2010/main" val="24148914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3.1.3</a:t>
            </a:r>
            <a:endParaRPr lang="en-GB" dirty="0"/>
          </a:p>
        </p:txBody>
      </p:sp>
      <p:sp>
        <p:nvSpPr>
          <p:cNvPr id="5" name="Text Placeholder 4"/>
          <p:cNvSpPr>
            <a:spLocks noGrp="1"/>
          </p:cNvSpPr>
          <p:nvPr>
            <p:ph type="body" sz="quarter" idx="11"/>
          </p:nvPr>
        </p:nvSpPr>
        <p:spPr/>
        <p:txBody>
          <a:bodyPr/>
          <a:lstStyle/>
          <a:p>
            <a:r>
              <a:rPr lang="en-US" dirty="0"/>
              <a:t>Performance levels of the database are important to a company, and the ability to change this at times is equally important. For example, the limits of each level of SQL Database can help the architect to determine the minimum level needed to satisfy those needs.</a:t>
            </a:r>
            <a:endParaRPr lang="en-GB" dirty="0"/>
          </a:p>
        </p:txBody>
      </p:sp>
    </p:spTree>
    <p:extLst>
      <p:ext uri="{BB962C8B-B14F-4D97-AF65-F5344CB8AC3E}">
        <p14:creationId xmlns:p14="http://schemas.microsoft.com/office/powerpoint/2010/main" val="9898162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Videos</a:t>
            </a:r>
          </a:p>
        </p:txBody>
      </p:sp>
      <p:sp>
        <p:nvSpPr>
          <p:cNvPr id="5" name="Content Placeholder 4"/>
          <p:cNvSpPr>
            <a:spLocks noGrp="1"/>
          </p:cNvSpPr>
          <p:nvPr>
            <p:ph idx="1"/>
          </p:nvPr>
        </p:nvSpPr>
        <p:spPr/>
        <p:txBody>
          <a:bodyPr/>
          <a:lstStyle/>
          <a:p>
            <a:r>
              <a:rPr lang="en-US" dirty="0"/>
              <a:t>Mark Grimes @ MSFT</a:t>
            </a:r>
          </a:p>
          <a:p>
            <a:pPr lvl="1"/>
            <a:r>
              <a:rPr lang="en-US" dirty="0"/>
              <a:t>Certification Exam Overview 70-534</a:t>
            </a:r>
          </a:p>
          <a:p>
            <a:pPr lvl="1"/>
            <a:r>
              <a:rPr lang="en-US" sz="1400" dirty="0">
                <a:hlinkClick r:id="rId2"/>
              </a:rPr>
              <a:t>https://mva.microsoft.com/en-US/training-courses/certification-exam-overview-70534-architecting-microsoft-azure-solutions-17406</a:t>
            </a:r>
            <a:r>
              <a:rPr lang="en-US" dirty="0"/>
              <a:t> </a:t>
            </a:r>
          </a:p>
        </p:txBody>
      </p:sp>
    </p:spTree>
    <p:extLst>
      <p:ext uri="{BB962C8B-B14F-4D97-AF65-F5344CB8AC3E}">
        <p14:creationId xmlns:p14="http://schemas.microsoft.com/office/powerpoint/2010/main" val="18757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Autofit/>
          </a:bodyPr>
          <a:lstStyle/>
          <a:p>
            <a:pPr marL="285750" indent="-285750">
              <a:lnSpc>
                <a:spcPct val="100000"/>
              </a:lnSpc>
              <a:buFont typeface="Wingdings" panose="05000000000000000000" pitchFamily="2" charset="2"/>
              <a:buChar char="§"/>
            </a:pPr>
            <a:r>
              <a:rPr lang="en-US" sz="2800" dirty="0"/>
              <a:t>Table storage supports structured data that uses a partition key and a row key for searches.</a:t>
            </a:r>
          </a:p>
          <a:p>
            <a:pPr marL="285750" indent="-285750">
              <a:lnSpc>
                <a:spcPct val="100000"/>
              </a:lnSpc>
              <a:buFont typeface="Wingdings" panose="05000000000000000000" pitchFamily="2" charset="2"/>
              <a:buChar char="§"/>
            </a:pPr>
            <a:r>
              <a:rPr lang="en-US" sz="2800" dirty="0"/>
              <a:t>Blob storage supports unstructured data files such as text or binary data (document files, pictures, whatever).</a:t>
            </a:r>
          </a:p>
          <a:p>
            <a:pPr marL="285750" indent="-285750">
              <a:lnSpc>
                <a:spcPct val="100000"/>
              </a:lnSpc>
              <a:buFont typeface="Wingdings" panose="05000000000000000000" pitchFamily="2" charset="2"/>
              <a:buChar char="§"/>
            </a:pPr>
            <a:r>
              <a:rPr lang="en-US" sz="2800" dirty="0" err="1"/>
              <a:t>DocumentDB</a:t>
            </a:r>
            <a:r>
              <a:rPr lang="en-US" sz="2800" dirty="0"/>
              <a:t> is a NoSQL, JSON document–based storage system that by default has every field indexed.</a:t>
            </a:r>
          </a:p>
          <a:p>
            <a:pPr marL="285750" indent="-285750">
              <a:lnSpc>
                <a:spcPct val="100000"/>
              </a:lnSpc>
              <a:buFont typeface="Wingdings" panose="05000000000000000000" pitchFamily="2" charset="2"/>
              <a:buChar char="§"/>
            </a:pPr>
            <a:r>
              <a:rPr lang="en-US" sz="2800" dirty="0"/>
              <a:t>MongoDB and MySQL databases are supported through the Azure Marketplace.</a:t>
            </a:r>
          </a:p>
        </p:txBody>
      </p:sp>
      <p:sp>
        <p:nvSpPr>
          <p:cNvPr id="4" name="TextBox 7"/>
          <p:cNvSpPr txBox="1"/>
          <p:nvPr/>
        </p:nvSpPr>
        <p:spPr bwMode="white">
          <a:xfrm>
            <a:off x="201590" y="6662171"/>
            <a:ext cx="11778205" cy="158377"/>
          </a:xfrm>
          <a:prstGeom prst="rect">
            <a:avLst/>
          </a:prstGeom>
          <a:noFill/>
        </p:spPr>
        <p:txBody>
          <a:bodyPr wrap="squar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Copyright MICROSOFT Not for public disclosure</a:t>
            </a:r>
          </a:p>
        </p:txBody>
      </p:sp>
    </p:spTree>
    <p:extLst>
      <p:ext uri="{BB962C8B-B14F-4D97-AF65-F5344CB8AC3E}">
        <p14:creationId xmlns:p14="http://schemas.microsoft.com/office/powerpoint/2010/main" val="351657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in 70-534</a:t>
            </a:r>
          </a:p>
        </p:txBody>
      </p:sp>
      <p:sp>
        <p:nvSpPr>
          <p:cNvPr id="4" name="Content Placeholder 3"/>
          <p:cNvSpPr>
            <a:spLocks noGrp="1"/>
          </p:cNvSpPr>
          <p:nvPr>
            <p:ph sz="half" idx="1"/>
          </p:nvPr>
        </p:nvSpPr>
        <p:spPr/>
        <p:txBody>
          <a:bodyPr/>
          <a:lstStyle/>
          <a:p>
            <a:r>
              <a:rPr lang="en-US" sz="3200" dirty="0"/>
              <a:t>Products</a:t>
            </a:r>
          </a:p>
          <a:p>
            <a:pPr lvl="1"/>
            <a:r>
              <a:rPr lang="en-US" sz="2800" dirty="0"/>
              <a:t>Table Storage</a:t>
            </a:r>
          </a:p>
          <a:p>
            <a:pPr lvl="1"/>
            <a:r>
              <a:rPr lang="en-US" sz="2800" dirty="0"/>
              <a:t>Blob Storage</a:t>
            </a:r>
          </a:p>
          <a:p>
            <a:pPr lvl="1"/>
            <a:r>
              <a:rPr lang="en-US" sz="2800" dirty="0"/>
              <a:t>SQL Database</a:t>
            </a:r>
          </a:p>
          <a:p>
            <a:pPr lvl="1"/>
            <a:r>
              <a:rPr lang="en-US" sz="2800" dirty="0" err="1"/>
              <a:t>DocumentDB</a:t>
            </a:r>
            <a:endParaRPr lang="en-US" sz="2800" dirty="0"/>
          </a:p>
          <a:p>
            <a:pPr lvl="1"/>
            <a:r>
              <a:rPr lang="en-US" sz="2800" dirty="0"/>
              <a:t>MongoDB</a:t>
            </a:r>
          </a:p>
          <a:p>
            <a:pPr lvl="1"/>
            <a:r>
              <a:rPr lang="en-US" sz="2800" dirty="0"/>
              <a:t>MySQL</a:t>
            </a:r>
          </a:p>
        </p:txBody>
      </p:sp>
      <p:sp>
        <p:nvSpPr>
          <p:cNvPr id="2" name="Content Placeholder 1"/>
          <p:cNvSpPr>
            <a:spLocks noGrp="1"/>
          </p:cNvSpPr>
          <p:nvPr>
            <p:ph sz="half" idx="2"/>
          </p:nvPr>
        </p:nvSpPr>
        <p:spPr/>
        <p:txBody>
          <a:bodyPr>
            <a:normAutofit/>
          </a:bodyPr>
          <a:lstStyle/>
          <a:p>
            <a:r>
              <a:rPr lang="en-US" sz="3200" dirty="0">
                <a:solidFill>
                  <a:schemeClr val="tx1"/>
                </a:solidFill>
              </a:rPr>
              <a:t>Security Options</a:t>
            </a:r>
          </a:p>
          <a:p>
            <a:pPr lvl="1"/>
            <a:r>
              <a:rPr lang="en-US" sz="2800" dirty="0">
                <a:solidFill>
                  <a:schemeClr val="tx1"/>
                </a:solidFill>
              </a:rPr>
              <a:t>SQL Database</a:t>
            </a:r>
          </a:p>
          <a:p>
            <a:pPr lvl="1"/>
            <a:r>
              <a:rPr lang="en-US" sz="2800" dirty="0">
                <a:solidFill>
                  <a:schemeClr val="tx1"/>
                </a:solidFill>
              </a:rPr>
              <a:t>Azure Storage</a:t>
            </a:r>
          </a:p>
          <a:p>
            <a:r>
              <a:rPr lang="en-US" sz="3200" dirty="0">
                <a:solidFill>
                  <a:schemeClr val="tx1"/>
                </a:solidFill>
              </a:rPr>
              <a:t>Performance</a:t>
            </a:r>
          </a:p>
          <a:p>
            <a:r>
              <a:rPr lang="en-US" sz="3200" dirty="0">
                <a:solidFill>
                  <a:schemeClr val="tx1"/>
                </a:solidFill>
              </a:rPr>
              <a:t>Hybrid scenarios</a:t>
            </a:r>
          </a:p>
        </p:txBody>
      </p:sp>
    </p:spTree>
    <p:extLst>
      <p:ext uri="{BB962C8B-B14F-4D97-AF65-F5344CB8AC3E}">
        <p14:creationId xmlns:p14="http://schemas.microsoft.com/office/powerpoint/2010/main" val="69709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P spid="2"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269241" y="175261"/>
            <a:ext cx="11084559" cy="685799"/>
          </a:xfrm>
        </p:spPr>
        <p:txBody>
          <a:bodyPr>
            <a:normAutofit fontScale="90000"/>
          </a:bodyPr>
          <a:lstStyle/>
          <a:p>
            <a:r>
              <a:rPr lang="en-US" dirty="0"/>
              <a:t>Design Data Storage Options</a:t>
            </a:r>
          </a:p>
        </p:txBody>
      </p:sp>
      <p:sp>
        <p:nvSpPr>
          <p:cNvPr id="6" name="Text Placeholder 5"/>
          <p:cNvSpPr>
            <a:spLocks noGrp="1"/>
          </p:cNvSpPr>
          <p:nvPr>
            <p:ph type="body" sz="quarter" idx="10"/>
          </p:nvPr>
        </p:nvSpPr>
        <p:spPr>
          <a:xfrm>
            <a:off x="269241" y="1189494"/>
            <a:ext cx="11655840" cy="5581937"/>
          </a:xfrm>
          <a:prstGeom prst="rect">
            <a:avLst/>
          </a:prstGeom>
        </p:spPr>
        <p:txBody>
          <a:bodyPr>
            <a:normAutofit fontScale="85000" lnSpcReduction="20000"/>
          </a:bodyPr>
          <a:lstStyle/>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336145" lvl="1" indent="0">
              <a:buNone/>
            </a:pPr>
            <a:endParaRPr lang="en-US" sz="1961" dirty="0"/>
          </a:p>
          <a:p>
            <a:pPr marL="0" indent="0">
              <a:buNone/>
            </a:pPr>
            <a:endParaRPr lang="en-US" sz="3529" dirty="0">
              <a:gradFill>
                <a:gsLst>
                  <a:gs pos="1250">
                    <a:srgbClr val="D83B01"/>
                  </a:gs>
                  <a:gs pos="99000">
                    <a:srgbClr val="D83B01"/>
                  </a:gs>
                </a:gsLst>
                <a:lin ang="5400000" scaled="0"/>
              </a:gradFill>
            </a:endParaRPr>
          </a:p>
          <a:p>
            <a:pPr marL="0" indent="0">
              <a:buNone/>
            </a:pPr>
            <a:r>
              <a:rPr lang="en-US" sz="3529" dirty="0">
                <a:gradFill>
                  <a:gsLst>
                    <a:gs pos="1250">
                      <a:srgbClr val="D83B01"/>
                    </a:gs>
                    <a:gs pos="99000">
                      <a:srgbClr val="D83B01"/>
                    </a:gs>
                  </a:gsLst>
                  <a:lin ang="5400000" scaled="0"/>
                </a:gradFill>
              </a:rPr>
              <a:t>Data Security Options</a:t>
            </a:r>
          </a:p>
          <a:p>
            <a:pPr marL="336145" lvl="1" indent="0">
              <a:buNone/>
            </a:pPr>
            <a:r>
              <a:rPr lang="en-US" sz="1961" dirty="0"/>
              <a:t>Azure Storage | </a:t>
            </a:r>
            <a:r>
              <a:rPr lang="en-US" sz="1961" dirty="0">
                <a:solidFill>
                  <a:srgbClr val="00BCF2"/>
                </a:solidFill>
              </a:rPr>
              <a:t>Share Access Signature </a:t>
            </a:r>
            <a:r>
              <a:rPr lang="en-US" sz="1961" dirty="0"/>
              <a:t>- </a:t>
            </a:r>
            <a:r>
              <a:rPr lang="en-US" sz="1961" dirty="0">
                <a:hlinkClick r:id="rId3"/>
              </a:rPr>
              <a:t>SAS</a:t>
            </a:r>
            <a:endParaRPr lang="en-US" sz="1961" dirty="0"/>
          </a:p>
          <a:p>
            <a:pPr marL="336145" lvl="1" indent="0">
              <a:buNone/>
            </a:pPr>
            <a:r>
              <a:rPr lang="en-US" sz="1961" dirty="0"/>
              <a:t>SQL Database – </a:t>
            </a:r>
            <a:r>
              <a:rPr lang="en-US" sz="1961" dirty="0">
                <a:hlinkClick r:id="rId4"/>
              </a:rPr>
              <a:t>same model </a:t>
            </a:r>
            <a:r>
              <a:rPr lang="en-US" sz="1961" dirty="0"/>
              <a:t>as on-premises</a:t>
            </a:r>
          </a:p>
          <a:p>
            <a:pPr marL="336145" lvl="1" indent="0">
              <a:buNone/>
            </a:pPr>
            <a:endParaRPr lang="en-US" sz="1961" dirty="0"/>
          </a:p>
          <a:p>
            <a:pPr marL="57581" lvl="1" indent="0">
              <a:buNone/>
            </a:pPr>
            <a:r>
              <a:rPr lang="en-US" sz="1961" dirty="0"/>
              <a:t>See </a:t>
            </a:r>
            <a:r>
              <a:rPr lang="en-US" sz="1961" dirty="0">
                <a:hlinkClick r:id="rId5"/>
              </a:rPr>
              <a:t>aka.ms/azure/storage</a:t>
            </a:r>
            <a:r>
              <a:rPr lang="en-US" sz="1961" dirty="0"/>
              <a:t> for a complete introduction </a:t>
            </a:r>
          </a:p>
          <a:p>
            <a:pPr marL="57581" lvl="1" indent="0">
              <a:buNone/>
            </a:pPr>
            <a:endParaRPr lang="en-US" sz="2000" dirty="0"/>
          </a:p>
          <a:p>
            <a:pPr marL="57581" lvl="1" indent="0">
              <a:buNone/>
            </a:pPr>
            <a:r>
              <a:rPr lang="en-US" sz="2000" dirty="0"/>
              <a:t>Microsoft Azure Storage Explorer (Preview) is a standalone app from Microsoft that allows you to easily work with Azure Storage data on Windows, </a:t>
            </a:r>
            <a:r>
              <a:rPr lang="en-US" sz="2000" dirty="0" err="1"/>
              <a:t>macOS</a:t>
            </a:r>
            <a:r>
              <a:rPr lang="en-US" sz="2000" dirty="0"/>
              <a:t> and Linux. </a:t>
            </a:r>
            <a:r>
              <a:rPr lang="en-US" sz="1961" dirty="0">
                <a:hlinkClick r:id="rId6"/>
              </a:rPr>
              <a:t>http://storageexplorer.com/</a:t>
            </a:r>
            <a:r>
              <a:rPr lang="en-US" sz="1961" dirty="0"/>
              <a:t> </a:t>
            </a:r>
          </a:p>
          <a:p>
            <a:pPr marL="57581" lvl="1" indent="0">
              <a:buNone/>
            </a:pPr>
            <a:endParaRPr lang="en-US" sz="1961" dirty="0"/>
          </a:p>
          <a:p>
            <a:pPr marL="57581" lvl="1" indent="0">
              <a:buNone/>
            </a:pPr>
            <a:r>
              <a:rPr lang="en-US" sz="1961" dirty="0"/>
              <a:t>Source: Mark Grimes</a:t>
            </a:r>
            <a:br>
              <a:rPr lang="en-US" sz="1961" dirty="0"/>
            </a:br>
            <a:r>
              <a:rPr lang="en-US" sz="1700" dirty="0">
                <a:hlinkClick r:id="rId7"/>
              </a:rPr>
              <a:t>https://mva.microsoft.com/en-US/training-courses/certification-exam-overview-70534-architecting-microsoft-azure-solutions-17406?l=olgrYVmjD_6006218965</a:t>
            </a:r>
            <a:r>
              <a:rPr lang="en-US" sz="1700" dirty="0"/>
              <a:t> </a:t>
            </a:r>
            <a:endParaRPr lang="en-US" sz="1961" dirty="0"/>
          </a:p>
        </p:txBody>
      </p:sp>
      <p:graphicFrame>
        <p:nvGraphicFramePr>
          <p:cNvPr id="5" name="Diagram 4">
            <a:extLst>
              <a:ext uri="{FF2B5EF4-FFF2-40B4-BE49-F238E27FC236}">
                <a16:creationId xmlns:a16="http://schemas.microsoft.com/office/drawing/2014/main" id="{76A60626-29BE-4755-9D5D-F8D34311B828}"/>
              </a:ext>
            </a:extLst>
          </p:cNvPr>
          <p:cNvGraphicFramePr/>
          <p:nvPr>
            <p:extLst>
              <p:ext uri="{D42A27DB-BD31-4B8C-83A1-F6EECF244321}">
                <p14:modId xmlns:p14="http://schemas.microsoft.com/office/powerpoint/2010/main" val="1640785295"/>
              </p:ext>
            </p:extLst>
          </p:nvPr>
        </p:nvGraphicFramePr>
        <p:xfrm>
          <a:off x="366001" y="742526"/>
          <a:ext cx="11559080" cy="28236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0300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Data Storage Options</a:t>
            </a:r>
          </a:p>
        </p:txBody>
      </p:sp>
      <p:sp>
        <p:nvSpPr>
          <p:cNvPr id="3" name="Text Placeholder 2"/>
          <p:cNvSpPr>
            <a:spLocks noGrp="1"/>
          </p:cNvSpPr>
          <p:nvPr>
            <p:ph type="body" sz="quarter" idx="10"/>
          </p:nvPr>
        </p:nvSpPr>
        <p:spPr/>
        <p:txBody>
          <a:bodyPr/>
          <a:lstStyle/>
          <a:p>
            <a:endParaRPr lang="en-US" dirty="0"/>
          </a:p>
        </p:txBody>
      </p:sp>
      <p:graphicFrame>
        <p:nvGraphicFramePr>
          <p:cNvPr id="5" name="Diagram 4">
            <a:extLst>
              <a:ext uri="{FF2B5EF4-FFF2-40B4-BE49-F238E27FC236}">
                <a16:creationId xmlns:a16="http://schemas.microsoft.com/office/drawing/2014/main" id="{DAD2CEAD-0BD2-4716-895C-C35992355D5D}"/>
              </a:ext>
            </a:extLst>
          </p:cNvPr>
          <p:cNvGraphicFramePr/>
          <p:nvPr>
            <p:extLst>
              <p:ext uri="{D42A27DB-BD31-4B8C-83A1-F6EECF244321}">
                <p14:modId xmlns:p14="http://schemas.microsoft.com/office/powerpoint/2010/main" val="2205347204"/>
              </p:ext>
            </p:extLst>
          </p:nvPr>
        </p:nvGraphicFramePr>
        <p:xfrm>
          <a:off x="363682" y="719666"/>
          <a:ext cx="11559080" cy="5894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6790465"/>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a:majorFont>
        <a:latin typeface="Segoe UI Semi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5479</TotalTime>
  <Words>3708</Words>
  <Application>Microsoft Office PowerPoint</Application>
  <PresentationFormat>Widescreen</PresentationFormat>
  <Paragraphs>682</Paragraphs>
  <Slides>62</Slides>
  <Notes>4</Notes>
  <HiddenSlides>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62</vt:i4>
      </vt:variant>
    </vt:vector>
  </HeadingPairs>
  <TitlesOfParts>
    <vt:vector size="74" baseType="lpstr">
      <vt:lpstr>Arial</vt:lpstr>
      <vt:lpstr>Calibri</vt:lpstr>
      <vt:lpstr>Calibri Light</vt:lpstr>
      <vt:lpstr>Courier New</vt:lpstr>
      <vt:lpstr>Segoe Semibold</vt:lpstr>
      <vt:lpstr>Segoe UI</vt:lpstr>
      <vt:lpstr>Segoe UI Semilight</vt:lpstr>
      <vt:lpstr>segoe-ui_normal</vt:lpstr>
      <vt:lpstr>Times New Roman</vt:lpstr>
      <vt:lpstr>Wingdings</vt:lpstr>
      <vt:lpstr>Office Theme</vt:lpstr>
      <vt:lpstr>1_Office Theme</vt:lpstr>
      <vt:lpstr>Design Application Storage and Data Access Strategy</vt:lpstr>
      <vt:lpstr>Benjamin Day</vt:lpstr>
      <vt:lpstr>PowerPoint Presentation</vt:lpstr>
      <vt:lpstr>On with the show.</vt:lpstr>
      <vt:lpstr>Exam 70-534 Architecting Microsoft Azure Solutions</vt:lpstr>
      <vt:lpstr>Storage in 70-534</vt:lpstr>
      <vt:lpstr>Storage in 70-534</vt:lpstr>
      <vt:lpstr>Design Data Storage Options</vt:lpstr>
      <vt:lpstr>Design Data Storage Options</vt:lpstr>
      <vt:lpstr>3.1.1</vt:lpstr>
      <vt:lpstr>3.1.2</vt:lpstr>
      <vt:lpstr>Table Storage &amp; Blob Storage</vt:lpstr>
      <vt:lpstr>Azure Table Storage</vt:lpstr>
      <vt:lpstr>Table Storage via API</vt:lpstr>
      <vt:lpstr>Azure Blob Storage</vt:lpstr>
      <vt:lpstr>Storage Options</vt:lpstr>
      <vt:lpstr>Block Blobs</vt:lpstr>
      <vt:lpstr>Append Blobs</vt:lpstr>
      <vt:lpstr>Page Blob</vt:lpstr>
      <vt:lpstr>Replication for Table &amp; Blob Storage</vt:lpstr>
      <vt:lpstr>Blob Access</vt:lpstr>
      <vt:lpstr>Shared Access Signatures (SAS)</vt:lpstr>
      <vt:lpstr>Example of SAS token</vt:lpstr>
      <vt:lpstr>Blob Encryption</vt:lpstr>
      <vt:lpstr>Table &amp; Blob:  Performance, Storage Limits, etc.</vt:lpstr>
      <vt:lpstr>PowerPoint Presentation</vt:lpstr>
      <vt:lpstr>PowerPoint Presentation</vt:lpstr>
      <vt:lpstr>Sufficient bandwidth on VM</vt:lpstr>
      <vt:lpstr>Premium storage accounts Scalability</vt:lpstr>
      <vt:lpstr>If Using Storage Spaces Striping</vt:lpstr>
      <vt:lpstr>Pay Attention to I/O vs IOPs</vt:lpstr>
      <vt:lpstr>Azure Storage Samples</vt:lpstr>
      <vt:lpstr>Table Labs for .NET</vt:lpstr>
      <vt:lpstr>Blob Labs for .NET</vt:lpstr>
      <vt:lpstr>SAS Labs</vt:lpstr>
      <vt:lpstr>SQL Database</vt:lpstr>
      <vt:lpstr>Azure SQL Database</vt:lpstr>
      <vt:lpstr>Service Tiers</vt:lpstr>
      <vt:lpstr>Service Tier Attributes</vt:lpstr>
      <vt:lpstr>Basic</vt:lpstr>
      <vt:lpstr>Standard</vt:lpstr>
      <vt:lpstr>Premium</vt:lpstr>
      <vt:lpstr>Premium RS</vt:lpstr>
      <vt:lpstr>SQL Database Security</vt:lpstr>
      <vt:lpstr>Authorization</vt:lpstr>
      <vt:lpstr>SQL Database Videos</vt:lpstr>
      <vt:lpstr>DocumentDB</vt:lpstr>
      <vt:lpstr>DocumentDB</vt:lpstr>
      <vt:lpstr>DocumentDB Programming Options</vt:lpstr>
      <vt:lpstr>DocumentDB Resources</vt:lpstr>
      <vt:lpstr>MySQL</vt:lpstr>
      <vt:lpstr>MySQL</vt:lpstr>
      <vt:lpstr>MySQL Resources</vt:lpstr>
      <vt:lpstr>MongoDB</vt:lpstr>
      <vt:lpstr>MongoDB</vt:lpstr>
      <vt:lpstr>3.1.1 Exam Tip!</vt:lpstr>
      <vt:lpstr>3.1.1: A title company needs to provide access to storage for people to upload scans of documents that they signed. There are time limits to when the documents are needed. Which approach should be used to provide access?</vt:lpstr>
      <vt:lpstr>3.1.3: A company is looking to move its existing system from on-premises to Azure and it is using MySQL.  Which of the following are valid statements?</vt:lpstr>
      <vt:lpstr>3.1.2</vt:lpstr>
      <vt:lpstr>3.1.3</vt:lpstr>
      <vt:lpstr>Videos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Dan Stolts</cp:lastModifiedBy>
  <cp:revision>209</cp:revision>
  <dcterms:created xsi:type="dcterms:W3CDTF">2015-09-15T13:10:44Z</dcterms:created>
  <dcterms:modified xsi:type="dcterms:W3CDTF">2017-06-13T10:33:40Z</dcterms:modified>
</cp:coreProperties>
</file>