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90" r:id="rId4"/>
    <p:sldId id="264" r:id="rId5"/>
    <p:sldId id="289" r:id="rId6"/>
    <p:sldId id="288" r:id="rId7"/>
    <p:sldId id="291" r:id="rId8"/>
    <p:sldId id="270" r:id="rId9"/>
    <p:sldId id="271" r:id="rId10"/>
    <p:sldId id="265" r:id="rId11"/>
    <p:sldId id="273" r:id="rId12"/>
    <p:sldId id="283" r:id="rId13"/>
    <p:sldId id="268" r:id="rId14"/>
    <p:sldId id="272" r:id="rId15"/>
    <p:sldId id="257" r:id="rId16"/>
    <p:sldId id="274" r:id="rId17"/>
    <p:sldId id="276" r:id="rId18"/>
    <p:sldId id="277" r:id="rId19"/>
    <p:sldId id="278" r:id="rId20"/>
    <p:sldId id="279" r:id="rId21"/>
    <p:sldId id="284" r:id="rId22"/>
    <p:sldId id="285" r:id="rId23"/>
    <p:sldId id="28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A0C0D3-0A88-4576-A09D-9C67084D6A69}">
          <p14:sldIdLst>
            <p14:sldId id="258"/>
            <p14:sldId id="290"/>
            <p14:sldId id="264"/>
            <p14:sldId id="289"/>
            <p14:sldId id="288"/>
            <p14:sldId id="291"/>
          </p14:sldIdLst>
        </p14:section>
        <p14:section name="Morning Day 1" id="{E4A1E616-D1F0-48C9-9950-B62DA64EE0EC}">
          <p14:sldIdLst>
            <p14:sldId id="270"/>
            <p14:sldId id="271"/>
            <p14:sldId id="265"/>
            <p14:sldId id="273"/>
            <p14:sldId id="283"/>
            <p14:sldId id="268"/>
            <p14:sldId id="272"/>
            <p14:sldId id="257"/>
          </p14:sldIdLst>
        </p14:section>
        <p14:section name="Afternoon Day 2" id="{0E2309C6-6256-4D80-AA15-8A0E78514538}">
          <p14:sldIdLst>
            <p14:sldId id="274"/>
            <p14:sldId id="276"/>
            <p14:sldId id="277"/>
            <p14:sldId id="278"/>
            <p14:sldId id="279"/>
            <p14:sldId id="284"/>
            <p14:sldId id="285"/>
            <p14:sldId id="281"/>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71" d="100"/>
          <a:sy n="71" d="100"/>
        </p:scale>
        <p:origin x="64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3F866484-C3BC-4AEA-B91C-03CEE8D2BAFA}"/>
    <pc:docChg chg="undo custSel addSld modSld">
      <pc:chgData name="James Serra" userId="8ac5bb8964d8f761" providerId="LiveId" clId="{3F866484-C3BC-4AEA-B91C-03CEE8D2BAFA}" dt="2017-09-26T20:38:59.233" v="351" actId="1076"/>
      <pc:docMkLst>
        <pc:docMk/>
      </pc:docMkLst>
      <pc:sldChg chg="addSp delSp modSp">
        <pc:chgData name="James Serra" userId="8ac5bb8964d8f761" providerId="LiveId" clId="{3F866484-C3BC-4AEA-B91C-03CEE8D2BAFA}" dt="2017-09-26T20:38:59.233" v="351" actId="1076"/>
        <pc:sldMkLst>
          <pc:docMk/>
          <pc:sldMk cId="3334529793" sldId="257"/>
        </pc:sldMkLst>
        <pc:spChg chg="mod">
          <ac:chgData name="James Serra" userId="8ac5bb8964d8f761" providerId="LiveId" clId="{3F866484-C3BC-4AEA-B91C-03CEE8D2BAFA}" dt="2017-09-26T20:31:11.540" v="310" actId="20577"/>
          <ac:spMkLst>
            <pc:docMk/>
            <pc:sldMk cId="3334529793" sldId="257"/>
            <ac:spMk id="5" creationId="{00000000-0000-0000-0000-000000000000}"/>
          </ac:spMkLst>
        </pc:spChg>
        <pc:spChg chg="mod">
          <ac:chgData name="James Serra" userId="8ac5bb8964d8f761" providerId="LiveId" clId="{3F866484-C3BC-4AEA-B91C-03CEE8D2BAFA}" dt="2017-09-26T20:31:40.829" v="331" actId="20577"/>
          <ac:spMkLst>
            <pc:docMk/>
            <pc:sldMk cId="3334529793" sldId="257"/>
            <ac:spMk id="6" creationId="{69266E03-3877-42FB-A968-1A746BC92A7A}"/>
          </ac:spMkLst>
        </pc:spChg>
        <pc:graphicFrameChg chg="add mod modGraphic">
          <ac:chgData name="James Serra" userId="8ac5bb8964d8f761" providerId="LiveId" clId="{3F866484-C3BC-4AEA-B91C-03CEE8D2BAFA}" dt="2017-09-26T20:38:43.789" v="349" actId="14734"/>
          <ac:graphicFrameMkLst>
            <pc:docMk/>
            <pc:sldMk cId="3334529793" sldId="257"/>
            <ac:graphicFrameMk id="3" creationId="{6A31BA81-FE7D-463F-8434-384E0FEBED46}"/>
          </ac:graphicFrameMkLst>
        </pc:graphicFrameChg>
        <pc:graphicFrameChg chg="add mod modGraphic">
          <ac:chgData name="James Serra" userId="8ac5bb8964d8f761" providerId="LiveId" clId="{3F866484-C3BC-4AEA-B91C-03CEE8D2BAFA}" dt="2017-09-26T20:38:59.233" v="351" actId="1076"/>
          <ac:graphicFrameMkLst>
            <pc:docMk/>
            <pc:sldMk cId="3334529793" sldId="257"/>
            <ac:graphicFrameMk id="8" creationId="{24598228-28D7-46DD-A3FE-F080E7760703}"/>
          </ac:graphicFrameMkLst>
        </pc:graphicFrameChg>
        <pc:graphicFrameChg chg="del">
          <ac:chgData name="James Serra" userId="8ac5bb8964d8f761" providerId="LiveId" clId="{3F866484-C3BC-4AEA-B91C-03CEE8D2BAFA}" dt="2017-09-26T20:36:51.271" v="339" actId="478"/>
          <ac:graphicFrameMkLst>
            <pc:docMk/>
            <pc:sldMk cId="3334529793" sldId="257"/>
            <ac:graphicFrameMk id="10" creationId="{234C54D4-B611-4662-8F96-AFD537AD6B4C}"/>
          </ac:graphicFrameMkLst>
        </pc:graphicFrameChg>
        <pc:graphicFrameChg chg="del modGraphic">
          <ac:chgData name="James Serra" userId="8ac5bb8964d8f761" providerId="LiveId" clId="{3F866484-C3BC-4AEA-B91C-03CEE8D2BAFA}" dt="2017-09-26T20:36:10.727" v="336" actId="478"/>
          <ac:graphicFrameMkLst>
            <pc:docMk/>
            <pc:sldMk cId="3334529793" sldId="257"/>
            <ac:graphicFrameMk id="22" creationId="{A6905EF5-E7E0-4A8D-9C93-199659A70396}"/>
          </ac:graphicFrameMkLst>
        </pc:graphicFrameChg>
      </pc:sldChg>
      <pc:sldChg chg="modSp">
        <pc:chgData name="James Serra" userId="8ac5bb8964d8f761" providerId="LiveId" clId="{3F866484-C3BC-4AEA-B91C-03CEE8D2BAFA}" dt="2017-09-26T20:29:27.803" v="293" actId="313"/>
        <pc:sldMkLst>
          <pc:docMk/>
          <pc:sldMk cId="4223053373" sldId="258"/>
        </pc:sldMkLst>
        <pc:spChg chg="mod">
          <ac:chgData name="James Serra" userId="8ac5bb8964d8f761" providerId="LiveId" clId="{3F866484-C3BC-4AEA-B91C-03CEE8D2BAFA}" dt="2017-09-26T20:16:48.885" v="18" actId="20577"/>
          <ac:spMkLst>
            <pc:docMk/>
            <pc:sldMk cId="4223053373" sldId="258"/>
            <ac:spMk id="2" creationId="{FA5D67B4-AE45-4F9E-80C6-FD0504D51B7B}"/>
          </ac:spMkLst>
        </pc:spChg>
        <pc:spChg chg="mod">
          <ac:chgData name="James Serra" userId="8ac5bb8964d8f761" providerId="LiveId" clId="{3F866484-C3BC-4AEA-B91C-03CEE8D2BAFA}" dt="2017-09-26T20:22:51.871" v="28" actId="20577"/>
          <ac:spMkLst>
            <pc:docMk/>
            <pc:sldMk cId="4223053373" sldId="258"/>
            <ac:spMk id="7" creationId="{0DD655DF-D5CC-41CD-BB83-D4233EA32145}"/>
          </ac:spMkLst>
        </pc:spChg>
        <pc:graphicFrameChg chg="mod modGraphic">
          <ac:chgData name="James Serra" userId="8ac5bb8964d8f761" providerId="LiveId" clId="{3F866484-C3BC-4AEA-B91C-03CEE8D2BAFA}" dt="2017-09-26T20:29:27.803" v="293" actId="313"/>
          <ac:graphicFrameMkLst>
            <pc:docMk/>
            <pc:sldMk cId="4223053373" sldId="258"/>
            <ac:graphicFrameMk id="4" creationId="{E7182CDF-FF6E-4683-9420-C190AD813BF6}"/>
          </ac:graphicFrameMkLst>
        </pc:graphicFrameChg>
      </pc:sldChg>
      <pc:sldChg chg="modSp">
        <pc:chgData name="James Serra" userId="8ac5bb8964d8f761" providerId="LiveId" clId="{3F866484-C3BC-4AEA-B91C-03CEE8D2BAFA}" dt="2017-09-26T20:32:55.918" v="333"/>
        <pc:sldMkLst>
          <pc:docMk/>
          <pc:sldMk cId="3320745949" sldId="287"/>
        </pc:sldMkLst>
        <pc:spChg chg="mod">
          <ac:chgData name="James Serra" userId="8ac5bb8964d8f761" providerId="LiveId" clId="{3F866484-C3BC-4AEA-B91C-03CEE8D2BAFA}" dt="2017-09-26T20:32:55.918" v="333"/>
          <ac:spMkLst>
            <pc:docMk/>
            <pc:sldMk cId="3320745949" sldId="287"/>
            <ac:spMk id="2" creationId="{846D7261-BC9F-45A2-96C9-5373E56AEBE0}"/>
          </ac:spMkLst>
        </pc:spChg>
      </pc:sldChg>
      <pc:sldChg chg="add">
        <pc:chgData name="James Serra" userId="8ac5bb8964d8f761" providerId="LiveId" clId="{3F866484-C3BC-4AEA-B91C-03CEE8D2BAFA}" dt="2017-09-26T20:33:57.303" v="334"/>
        <pc:sldMkLst>
          <pc:docMk/>
          <pc:sldMk cId="189656044" sldId="290"/>
        </pc:sldMkLst>
      </pc:sldChg>
      <pc:sldChg chg="add">
        <pc:chgData name="James Serra" userId="8ac5bb8964d8f761" providerId="LiveId" clId="{3F866484-C3BC-4AEA-B91C-03CEE8D2BAFA}" dt="2017-09-26T20:34:31.851" v="335"/>
        <pc:sldMkLst>
          <pc:docMk/>
          <pc:sldMk cId="4154887438"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413678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9996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404711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86517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14</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15</a:t>
            </a:fld>
            <a:endParaRPr lang="en-US"/>
          </a:p>
        </p:txBody>
      </p:sp>
    </p:spTree>
    <p:extLst>
      <p:ext uri="{BB962C8B-B14F-4D97-AF65-F5344CB8AC3E}">
        <p14:creationId xmlns:p14="http://schemas.microsoft.com/office/powerpoint/2010/main" val="81133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16</a:t>
            </a:fld>
            <a:endParaRPr lang="en-US"/>
          </a:p>
        </p:txBody>
      </p:sp>
    </p:spTree>
    <p:extLst>
      <p:ext uri="{BB962C8B-B14F-4D97-AF65-F5344CB8AC3E}">
        <p14:creationId xmlns:p14="http://schemas.microsoft.com/office/powerpoint/2010/main" val="33216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17</a:t>
            </a:fld>
            <a:endParaRPr lang="en-US"/>
          </a:p>
        </p:txBody>
      </p:sp>
    </p:spTree>
    <p:extLst>
      <p:ext uri="{BB962C8B-B14F-4D97-AF65-F5344CB8AC3E}">
        <p14:creationId xmlns:p14="http://schemas.microsoft.com/office/powerpoint/2010/main" val="252661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18</a:t>
            </a:fld>
            <a:endParaRPr lang="en-US"/>
          </a:p>
        </p:txBody>
      </p:sp>
    </p:spTree>
    <p:extLst>
      <p:ext uri="{BB962C8B-B14F-4D97-AF65-F5344CB8AC3E}">
        <p14:creationId xmlns:p14="http://schemas.microsoft.com/office/powerpoint/2010/main" val="419561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06159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6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3151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324543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332149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293869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9230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140665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62671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5</a:t>
            </a:fld>
            <a:endParaRPr lang="en-US"/>
          </a:p>
        </p:txBody>
      </p:sp>
    </p:spTree>
    <p:extLst>
      <p:ext uri="{BB962C8B-B14F-4D97-AF65-F5344CB8AC3E}">
        <p14:creationId xmlns:p14="http://schemas.microsoft.com/office/powerpoint/2010/main" val="185861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93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8</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168303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78368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9/26/2017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9/26/2017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ka.ms/534prep" TargetMode="External"/><Relationship Id="rId5" Type="http://schemas.openxmlformats.org/officeDocument/2006/relationships/hyperlink" Target="http://aka.ms/534Labs" TargetMode="External"/><Relationship Id="rId4" Type="http://schemas.openxmlformats.org/officeDocument/2006/relationships/hyperlink" Target="https://github.com/guruskill/70-53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13" Type="http://schemas.openxmlformats.org/officeDocument/2006/relationships/hyperlink" Target="https://www.microsoft.com/en-us/learning/exam-70-534.aspx#syllabus-1" TargetMode="External"/><Relationship Id="rId3" Type="http://schemas.openxmlformats.org/officeDocument/2006/relationships/hyperlink" Target="http://aka.ms/70-5" TargetMode="External"/><Relationship Id="rId7" Type="http://schemas.openxmlformats.org/officeDocument/2006/relationships/hyperlink" Target="https://www.microsoft.com/en-us/learning/exam-70-534.aspx#syllabus-3" TargetMode="External"/><Relationship Id="rId12" Type="http://schemas.openxmlformats.org/officeDocument/2006/relationships/hyperlink" Target="https://www.microsoft.com/en-us/learning/exam-70-534.aspx#syllabus-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hyperlink" Target="https://www.microsoft.com/en-us/learning/exam-70-534.aspx#syllabus-7" TargetMode="External"/><Relationship Id="rId5" Type="http://schemas.openxmlformats.org/officeDocument/2006/relationships/image" Target="../media/image3.png"/><Relationship Id="rId10" Type="http://schemas.openxmlformats.org/officeDocument/2006/relationships/hyperlink" Target="https://www.microsoft.com/en-us/learning/exam-70-534.aspx#syllabus-4" TargetMode="External"/><Relationship Id="rId4" Type="http://schemas.openxmlformats.org/officeDocument/2006/relationships/hyperlink" Target="http://aka.ms/70-534" TargetMode="External"/><Relationship Id="rId9" Type="http://schemas.openxmlformats.org/officeDocument/2006/relationships/hyperlink" Target="https://www.microsoft.com/en-us/learning/exam-70-534.aspx#syllabus-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nyc092817"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5" y="-601785"/>
            <a:ext cx="12449393" cy="8496712"/>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33551" y="228612"/>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t>Azure Certification Jump Start</a:t>
            </a:r>
            <a:br>
              <a:rPr lang="en-US" sz="3600" dirty="0"/>
            </a:br>
            <a:r>
              <a:rPr lang="en-US" sz="2400" dirty="0"/>
              <a:t>70-534 Architecting Microsoft Azure Solutions</a:t>
            </a:r>
            <a:endParaRPr lang="en-US" sz="4000" dirty="0"/>
          </a:p>
        </p:txBody>
      </p:sp>
      <p:sp>
        <p:nvSpPr>
          <p:cNvPr id="3" name="TextBox 2">
            <a:extLst>
              <a:ext uri="{FF2B5EF4-FFF2-40B4-BE49-F238E27FC236}">
                <a16:creationId xmlns:a16="http://schemas.microsoft.com/office/drawing/2014/main" id="{4181D786-F41B-4C95-88DD-726F73821671}"/>
              </a:ext>
            </a:extLst>
          </p:cNvPr>
          <p:cNvSpPr txBox="1"/>
          <p:nvPr/>
        </p:nvSpPr>
        <p:spPr>
          <a:xfrm>
            <a:off x="342329" y="5852603"/>
            <a:ext cx="4733945" cy="861774"/>
          </a:xfrm>
          <a:prstGeom prst="rect">
            <a:avLst/>
          </a:prstGeom>
          <a:solidFill>
            <a:schemeClr val="bg1"/>
          </a:solidFill>
        </p:spPr>
        <p:txBody>
          <a:bodyPr wrap="square" rtlCol="0">
            <a:spAutoFit/>
          </a:bodyPr>
          <a:lstStyle/>
          <a:p>
            <a:r>
              <a:rPr lang="en-US" sz="1600" dirty="0"/>
              <a:t>Content Location: </a:t>
            </a:r>
            <a:r>
              <a:rPr lang="en-US" sz="1600" dirty="0">
                <a:hlinkClick r:id="rId4"/>
              </a:rPr>
              <a:t>https://github.com/guruskill/70-534</a:t>
            </a:r>
            <a:r>
              <a:rPr lang="en-US" sz="1600" dirty="0"/>
              <a:t> </a:t>
            </a:r>
            <a:br>
              <a:rPr lang="en-US" sz="1600" dirty="0"/>
            </a:br>
            <a:r>
              <a:rPr lang="en-US" sz="1600" dirty="0"/>
              <a:t>Lab Guides: </a:t>
            </a:r>
            <a:r>
              <a:rPr lang="en-US" sz="1600" dirty="0">
                <a:hlinkClick r:id="rId5"/>
              </a:rPr>
              <a:t>http://aka.ms/534Labs</a:t>
            </a:r>
            <a:r>
              <a:rPr lang="en-US" sz="1600" dirty="0"/>
              <a:t> </a:t>
            </a:r>
            <a:br>
              <a:rPr lang="en-US" sz="1600" dirty="0"/>
            </a:br>
            <a:r>
              <a:rPr lang="en-US" dirty="0"/>
              <a:t>Case Study: </a:t>
            </a:r>
            <a:r>
              <a:rPr lang="en-US" u="sng" dirty="0">
                <a:hlinkClick r:id="rId6"/>
              </a:rPr>
              <a:t>http://aka.ms/534prep</a:t>
            </a:r>
            <a:endParaRPr lang="en-US" dirty="0"/>
          </a:p>
        </p:txBody>
      </p:sp>
      <p:graphicFrame>
        <p:nvGraphicFramePr>
          <p:cNvPr id="4" name="Table 3">
            <a:extLst>
              <a:ext uri="{FF2B5EF4-FFF2-40B4-BE49-F238E27FC236}">
                <a16:creationId xmlns:a16="http://schemas.microsoft.com/office/drawing/2014/main" id="{E7182CDF-FF6E-4683-9420-C190AD813BF6}"/>
              </a:ext>
            </a:extLst>
          </p:cNvPr>
          <p:cNvGraphicFramePr>
            <a:graphicFrameLocks noGrp="1"/>
          </p:cNvGraphicFramePr>
          <p:nvPr>
            <p:extLst>
              <p:ext uri="{D42A27DB-BD31-4B8C-83A1-F6EECF244321}">
                <p14:modId xmlns:p14="http://schemas.microsoft.com/office/powerpoint/2010/main" val="4177141736"/>
              </p:ext>
            </p:extLst>
          </p:nvPr>
        </p:nvGraphicFramePr>
        <p:xfrm>
          <a:off x="336064" y="3522705"/>
          <a:ext cx="7894900" cy="2207618"/>
        </p:xfrm>
        <a:graphic>
          <a:graphicData uri="http://schemas.openxmlformats.org/drawingml/2006/table">
            <a:tbl>
              <a:tblPr firstRow="1" firstCol="1" bandRow="1">
                <a:tableStyleId>{5C22544A-7EE6-4342-B048-85BDC9FD1C3A}</a:tableStyleId>
              </a:tblPr>
              <a:tblGrid>
                <a:gridCol w="1973303">
                  <a:extLst>
                    <a:ext uri="{9D8B030D-6E8A-4147-A177-3AD203B41FA5}">
                      <a16:colId xmlns:a16="http://schemas.microsoft.com/office/drawing/2014/main" val="278623061"/>
                    </a:ext>
                  </a:extLst>
                </a:gridCol>
                <a:gridCol w="1973303">
                  <a:extLst>
                    <a:ext uri="{9D8B030D-6E8A-4147-A177-3AD203B41FA5}">
                      <a16:colId xmlns:a16="http://schemas.microsoft.com/office/drawing/2014/main" val="3624123099"/>
                    </a:ext>
                  </a:extLst>
                </a:gridCol>
                <a:gridCol w="2495414">
                  <a:extLst>
                    <a:ext uri="{9D8B030D-6E8A-4147-A177-3AD203B41FA5}">
                      <a16:colId xmlns:a16="http://schemas.microsoft.com/office/drawing/2014/main" val="2015134214"/>
                    </a:ext>
                  </a:extLst>
                </a:gridCol>
                <a:gridCol w="1452880">
                  <a:extLst>
                    <a:ext uri="{9D8B030D-6E8A-4147-A177-3AD203B41FA5}">
                      <a16:colId xmlns:a16="http://schemas.microsoft.com/office/drawing/2014/main" val="29536522"/>
                    </a:ext>
                  </a:extLst>
                </a:gridCol>
              </a:tblGrid>
              <a:tr h="213452">
                <a:tc>
                  <a:txBody>
                    <a:bodyPr/>
                    <a:lstStyle/>
                    <a:p>
                      <a:pPr marL="0" marR="0">
                        <a:lnSpc>
                          <a:spcPct val="107000"/>
                        </a:lnSpc>
                        <a:spcBef>
                          <a:spcPts val="0"/>
                        </a:spcBef>
                        <a:spcAft>
                          <a:spcPts val="0"/>
                        </a:spcAf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Presenter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340833"/>
                  </a:ext>
                </a:extLst>
              </a:tr>
              <a:tr h="213452">
                <a:tc>
                  <a:txBody>
                    <a:bodyPr/>
                    <a:lstStyle/>
                    <a:p>
                      <a:pPr marL="0" marR="0">
                        <a:lnSpc>
                          <a:spcPct val="107000"/>
                        </a:lnSpc>
                        <a:spcBef>
                          <a:spcPts val="0"/>
                        </a:spcBef>
                        <a:spcAft>
                          <a:spcPts val="0"/>
                        </a:spcAft>
                      </a:pPr>
                      <a:r>
                        <a:rPr lang="en-US" sz="1400" dirty="0">
                          <a:effectLst/>
                        </a:rPr>
                        <a:t>8:45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15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Executive Welcome &amp; Kickoff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Michael DeSilver</a:t>
                      </a:r>
                    </a:p>
                  </a:txBody>
                  <a:tcPr marL="68580" marR="68580" marT="0" marB="0"/>
                </a:tc>
                <a:extLst>
                  <a:ext uri="{0D108BD9-81ED-4DB2-BD59-A6C34878D82A}">
                    <a16:rowId xmlns:a16="http://schemas.microsoft.com/office/drawing/2014/main" val="4093396931"/>
                  </a:ext>
                </a:extLst>
              </a:tr>
              <a:tr h="436788">
                <a:tc>
                  <a:txBody>
                    <a:bodyPr/>
                    <a:lstStyle/>
                    <a:p>
                      <a:pPr marL="0" marR="0">
                        <a:lnSpc>
                          <a:spcPct val="107000"/>
                        </a:lnSpc>
                        <a:spcBef>
                          <a:spcPts val="0"/>
                        </a:spcBef>
                        <a:spcAft>
                          <a:spcPts val="0"/>
                        </a:spcAft>
                      </a:pPr>
                      <a:r>
                        <a:rPr lang="en-US" sz="1400" dirty="0">
                          <a:effectLst/>
                        </a:rPr>
                        <a:t>9:00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to expect: Q&amp;A, Labs, Simulcast</a:t>
                      </a:r>
                    </a:p>
                  </a:txBody>
                  <a:tcPr marL="68580" marR="68580" marT="0" marB="0"/>
                </a:tc>
                <a:tc>
                  <a:txBody>
                    <a:bodyPr/>
                    <a:lstStyle/>
                    <a:p>
                      <a:pPr marL="0" marR="0">
                        <a:lnSpc>
                          <a:spcPct val="107000"/>
                        </a:lnSpc>
                        <a:spcBef>
                          <a:spcPts val="0"/>
                        </a:spcBef>
                        <a:spcAft>
                          <a:spcPts val="0"/>
                        </a:spcAft>
                      </a:pPr>
                      <a:r>
                        <a:rPr lang="en-US" sz="1400" dirty="0">
                          <a:effectLst/>
                        </a:rPr>
                        <a:t>James Serra/Laura Weng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64996"/>
                  </a:ext>
                </a:extLst>
              </a:tr>
              <a:tr h="213452">
                <a:tc>
                  <a:txBody>
                    <a:bodyPr/>
                    <a:lstStyle/>
                    <a:p>
                      <a:pPr marL="0" marR="0">
                        <a:lnSpc>
                          <a:spcPct val="107000"/>
                        </a:lnSpc>
                        <a:spcBef>
                          <a:spcPts val="0"/>
                        </a:spcBef>
                        <a:spcAft>
                          <a:spcPts val="0"/>
                        </a:spcAft>
                      </a:pPr>
                      <a:r>
                        <a:rPr lang="en-US" sz="1400" dirty="0">
                          <a:effectLst/>
                        </a:rPr>
                        <a:t>9:20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Design an application storage and data access strategy</a:t>
                      </a:r>
                    </a:p>
                  </a:txBody>
                  <a:tcPr marL="68580" marR="68580" marT="0" marB="0"/>
                </a:tc>
                <a:tc>
                  <a:txBody>
                    <a:bodyPr/>
                    <a:lstStyle/>
                    <a:p>
                      <a:pPr marL="0" marR="0">
                        <a:lnSpc>
                          <a:spcPct val="107000"/>
                        </a:lnSpc>
                        <a:spcBef>
                          <a:spcPts val="0"/>
                        </a:spcBef>
                        <a:spcAft>
                          <a:spcPts val="0"/>
                        </a:spcAft>
                      </a:pPr>
                      <a:r>
                        <a:rPr lang="en-US" sz="1400" dirty="0">
                          <a:effectLst/>
                        </a:rPr>
                        <a:t>Niraj Kumar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30278"/>
                  </a:ext>
                </a:extLst>
              </a:tr>
              <a:tr h="213452">
                <a:tc>
                  <a:txBody>
                    <a:bodyPr/>
                    <a:lstStyle/>
                    <a:p>
                      <a:pPr marL="0" marR="0">
                        <a:lnSpc>
                          <a:spcPct val="107000"/>
                        </a:lnSpc>
                        <a:spcBef>
                          <a:spcPts val="0"/>
                        </a:spcBef>
                        <a:spcAft>
                          <a:spcPts val="0"/>
                        </a:spcAft>
                      </a:pPr>
                      <a:r>
                        <a:rPr lang="en-US" sz="1400" dirty="0">
                          <a:effectLst/>
                        </a:rPr>
                        <a:t>10:20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Break *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780501"/>
                  </a:ext>
                </a:extLst>
              </a:tr>
              <a:tr h="660122">
                <a:tc>
                  <a:txBody>
                    <a:bodyPr/>
                    <a:lstStyle/>
                    <a:p>
                      <a:pPr marL="0" marR="0">
                        <a:lnSpc>
                          <a:spcPct val="107000"/>
                        </a:lnSpc>
                        <a:spcBef>
                          <a:spcPts val="0"/>
                        </a:spcBef>
                        <a:spcAft>
                          <a:spcPts val="0"/>
                        </a:spcAft>
                      </a:pPr>
                      <a:r>
                        <a:rPr lang="en-US" sz="1400" dirty="0">
                          <a:effectLst/>
                        </a:rPr>
                        <a:t>10:35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Design Azure web and mobile apps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Jason Haley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04482"/>
                  </a:ext>
                </a:extLst>
              </a:tr>
            </a:tbl>
          </a:graphicData>
        </a:graphic>
      </p:graphicFrame>
      <p:sp>
        <p:nvSpPr>
          <p:cNvPr id="7" name="Rectangle 6">
            <a:extLst>
              <a:ext uri="{FF2B5EF4-FFF2-40B4-BE49-F238E27FC236}">
                <a16:creationId xmlns:a16="http://schemas.microsoft.com/office/drawing/2014/main" id="{0DD655DF-D5CC-41CD-BB83-D4233EA32145}"/>
              </a:ext>
            </a:extLst>
          </p:cNvPr>
          <p:cNvSpPr/>
          <p:nvPr/>
        </p:nvSpPr>
        <p:spPr>
          <a:xfrm>
            <a:off x="8310880" y="2864161"/>
            <a:ext cx="3429000" cy="4059060"/>
          </a:xfrm>
          <a:prstGeom prst="rect">
            <a:avLst/>
          </a:prstGeom>
          <a:solidFill>
            <a:schemeClr val="bg1">
              <a:alpha val="82000"/>
            </a:schemeClr>
          </a:solid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Wi-Fi Connection Instructions: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Make sure your wireless adapter is set to dynamically obtain an IP address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Connect to the wireless network </a:t>
            </a:r>
            <a:r>
              <a:rPr lang="en-US" b="1" dirty="0">
                <a:latin typeface="Calibri" panose="020F0502020204030204" pitchFamily="34" charset="0"/>
                <a:ea typeface="Calibri" panose="020F0502020204030204" pitchFamily="34" charset="0"/>
                <a:cs typeface="Times New Roman" panose="02020603050405020304" pitchFamily="18" charset="0"/>
              </a:rPr>
              <a:t>MSFTGUEST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Open a browser and navigate to a web site to be redirected to the Captive Portal</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Click on Event Attendee Code and enter the access code: </a:t>
            </a:r>
            <a:r>
              <a:rPr lang="en-US" b="1" dirty="0">
                <a:latin typeface="Calibri" panose="020F0502020204030204" pitchFamily="34" charset="0"/>
                <a:ea typeface="Calibri" panose="020F0502020204030204" pitchFamily="34" charset="0"/>
                <a:cs typeface="Times New Roman" panose="02020603050405020304" pitchFamily="18" charset="0"/>
              </a:rPr>
              <a:t>msevent43aa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you will obtain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6472050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3817938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Discussion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a:t>
            </a:r>
            <a:r>
              <a:rPr lang="en-US" sz="4400" dirty="0" err="1"/>
              <a:t>technogies</a:t>
            </a:r>
            <a:r>
              <a:rPr lang="en-US" sz="4400" dirty="0"/>
              <a:t>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384851679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3954641" y="6215421"/>
            <a:ext cx="5316905"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Sept 26-27 2017 – Microsoft – NYC</a:t>
            </a:r>
            <a:endParaRPr lang="en-US" sz="2800" dirty="0">
              <a:solidFill>
                <a:srgbClr val="0070C0"/>
              </a:solidFill>
            </a:endParaRPr>
          </a:p>
        </p:txBody>
      </p:sp>
      <p:sp>
        <p:nvSpPr>
          <p:cNvPr id="7" name="TextBox 6"/>
          <p:cNvSpPr txBox="1"/>
          <p:nvPr/>
        </p:nvSpPr>
        <p:spPr>
          <a:xfrm>
            <a:off x="8767674" y="5740747"/>
            <a:ext cx="2842065" cy="369332"/>
          </a:xfrm>
          <a:prstGeom prst="rect">
            <a:avLst/>
          </a:prstGeom>
          <a:noFill/>
        </p:spPr>
        <p:txBody>
          <a:bodyPr wrap="square" rtlCol="0">
            <a:spAutoFit/>
          </a:bodyPr>
          <a:lstStyle/>
          <a:p>
            <a:r>
              <a:rPr lang="en-US" dirty="0">
                <a:hlinkClick r:id="rId3"/>
              </a:rPr>
              <a:t>http://aka.ms/70-5</a:t>
            </a:r>
            <a:r>
              <a:rPr lang="en-US" dirty="0">
                <a:hlinkClick r:id="rId4"/>
              </a:rPr>
              <a:t>34</a:t>
            </a:r>
            <a:r>
              <a:rPr lang="en-US" dirty="0"/>
              <a:t>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6" name="Rectangle 5">
            <a:extLst>
              <a:ext uri="{FF2B5EF4-FFF2-40B4-BE49-F238E27FC236}">
                <a16:creationId xmlns:a16="http://schemas.microsoft.com/office/drawing/2014/main" id="{69266E03-3877-42FB-A968-1A746BC92A7A}"/>
              </a:ext>
            </a:extLst>
          </p:cNvPr>
          <p:cNvSpPr/>
          <p:nvPr/>
        </p:nvSpPr>
        <p:spPr>
          <a:xfrm>
            <a:off x="168856" y="5796380"/>
            <a:ext cx="10019850" cy="88646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After the event please take a few minutes and follow the link below to our event survey!</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Any &amp; all feedback is greatly appreciated!</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Survey Link: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https://aka.ms/nyc092817</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A31BA81-FE7D-463F-8434-384E0FEBED46}"/>
              </a:ext>
            </a:extLst>
          </p:cNvPr>
          <p:cNvGraphicFramePr>
            <a:graphicFrameLocks noGrp="1"/>
          </p:cNvGraphicFramePr>
          <p:nvPr>
            <p:extLst>
              <p:ext uri="{D42A27DB-BD31-4B8C-83A1-F6EECF244321}">
                <p14:modId xmlns:p14="http://schemas.microsoft.com/office/powerpoint/2010/main" val="3581006353"/>
              </p:ext>
            </p:extLst>
          </p:nvPr>
        </p:nvGraphicFramePr>
        <p:xfrm>
          <a:off x="168856" y="1215341"/>
          <a:ext cx="5754573" cy="4351338"/>
        </p:xfrm>
        <a:graphic>
          <a:graphicData uri="http://schemas.openxmlformats.org/drawingml/2006/table">
            <a:tbl>
              <a:tblPr firstRow="1" firstCol="1" bandRow="1">
                <a:tableStyleId>{5C22544A-7EE6-4342-B048-85BDC9FD1C3A}</a:tableStyleId>
              </a:tblPr>
              <a:tblGrid>
                <a:gridCol w="859844">
                  <a:extLst>
                    <a:ext uri="{9D8B030D-6E8A-4147-A177-3AD203B41FA5}">
                      <a16:colId xmlns:a16="http://schemas.microsoft.com/office/drawing/2014/main" val="1087178767"/>
                    </a:ext>
                  </a:extLst>
                </a:gridCol>
                <a:gridCol w="1653942">
                  <a:extLst>
                    <a:ext uri="{9D8B030D-6E8A-4147-A177-3AD203B41FA5}">
                      <a16:colId xmlns:a16="http://schemas.microsoft.com/office/drawing/2014/main" val="3150438415"/>
                    </a:ext>
                  </a:extLst>
                </a:gridCol>
                <a:gridCol w="3240787">
                  <a:extLst>
                    <a:ext uri="{9D8B030D-6E8A-4147-A177-3AD203B41FA5}">
                      <a16:colId xmlns:a16="http://schemas.microsoft.com/office/drawing/2014/main" val="2761106518"/>
                    </a:ext>
                  </a:extLst>
                </a:gridCol>
              </a:tblGrid>
              <a:tr h="385876">
                <a:tc>
                  <a:txBody>
                    <a:bodyPr/>
                    <a:lstStyle/>
                    <a:p>
                      <a:pPr marL="0" marR="0" algn="ctr">
                        <a:lnSpc>
                          <a:spcPct val="107000"/>
                        </a:lnSpc>
                        <a:spcBef>
                          <a:spcPts val="0"/>
                        </a:spcBef>
                        <a:spcAft>
                          <a:spcPts val="0"/>
                        </a:spcAft>
                      </a:pPr>
                      <a:r>
                        <a:rPr lang="en-US" sz="1600" dirty="0">
                          <a:effectLst/>
                        </a:rPr>
                        <a:t>Time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ctr">
                        <a:lnSpc>
                          <a:spcPct val="107000"/>
                        </a:lnSpc>
                        <a:spcBef>
                          <a:spcPts val="0"/>
                        </a:spcBef>
                        <a:spcAft>
                          <a:spcPts val="0"/>
                        </a:spcAft>
                      </a:pPr>
                      <a:r>
                        <a:rPr lang="en-US" sz="1600">
                          <a:effectLst/>
                        </a:rPr>
                        <a:t>Speaker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ctr">
                        <a:lnSpc>
                          <a:spcPct val="107000"/>
                        </a:lnSpc>
                        <a:spcBef>
                          <a:spcPts val="0"/>
                        </a:spcBef>
                        <a:spcAft>
                          <a:spcPts val="0"/>
                        </a:spcAft>
                      </a:pPr>
                      <a:r>
                        <a:rPr lang="en-US" sz="1600" dirty="0">
                          <a:effectLst/>
                        </a:rPr>
                        <a:t> Topic</a:t>
                      </a:r>
                      <a:r>
                        <a:rPr lang="en-US" sz="1800" u="sng"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4193473040"/>
                  </a:ext>
                </a:extLst>
              </a:tr>
              <a:tr h="250540">
                <a:tc>
                  <a:txBody>
                    <a:bodyPr/>
                    <a:lstStyle/>
                    <a:p>
                      <a:pPr marL="0" marR="0" algn="r">
                        <a:lnSpc>
                          <a:spcPct val="107000"/>
                        </a:lnSpc>
                        <a:spcBef>
                          <a:spcPts val="0"/>
                        </a:spcBef>
                        <a:spcAft>
                          <a:spcPts val="0"/>
                        </a:spcAft>
                      </a:pPr>
                      <a:r>
                        <a:rPr lang="en-US" sz="13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Registration and Breakfast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1635081207"/>
                  </a:ext>
                </a:extLst>
              </a:tr>
              <a:tr h="215419">
                <a:tc>
                  <a:txBody>
                    <a:bodyPr/>
                    <a:lstStyle/>
                    <a:p>
                      <a:pPr marL="0" marR="0" algn="r">
                        <a:lnSpc>
                          <a:spcPct val="107000"/>
                        </a:lnSpc>
                        <a:spcBef>
                          <a:spcPts val="0"/>
                        </a:spcBef>
                        <a:spcAft>
                          <a:spcPts val="0"/>
                        </a:spcAft>
                      </a:pPr>
                      <a:r>
                        <a:rPr lang="en-US" sz="1300">
                          <a:effectLst/>
                        </a:rPr>
                        <a:t>8:45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Michael DeSilver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Welcome remarks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2449757411"/>
                  </a:ext>
                </a:extLst>
              </a:tr>
              <a:tr h="430839">
                <a:tc>
                  <a:txBody>
                    <a:bodyPr/>
                    <a:lstStyle/>
                    <a:p>
                      <a:pPr marL="0" marR="0" algn="r">
                        <a:lnSpc>
                          <a:spcPct val="107000"/>
                        </a:lnSpc>
                        <a:spcBef>
                          <a:spcPts val="0"/>
                        </a:spcBef>
                        <a:spcAft>
                          <a:spcPts val="0"/>
                        </a:spcAft>
                      </a:pPr>
                      <a:r>
                        <a:rPr lang="en-US" sz="13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James Serra/Laura Weng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What to Expect: Q&amp;A, Labs, Simulcast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3916029378"/>
                  </a:ext>
                </a:extLst>
              </a:tr>
              <a:tr h="430839">
                <a:tc>
                  <a:txBody>
                    <a:bodyPr/>
                    <a:lstStyle/>
                    <a:p>
                      <a:pPr marL="0" marR="0" algn="r">
                        <a:lnSpc>
                          <a:spcPct val="107000"/>
                        </a:lnSpc>
                        <a:spcBef>
                          <a:spcPts val="0"/>
                        </a:spcBef>
                        <a:spcAft>
                          <a:spcPts val="0"/>
                        </a:spcAft>
                      </a:pPr>
                      <a:r>
                        <a:rPr lang="en-US" sz="1300">
                          <a:effectLst/>
                        </a:rPr>
                        <a:t>9:20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u="none" strike="noStrike">
                          <a:effectLst/>
                          <a:hlinkClick r:id="rId7"/>
                        </a:rPr>
                        <a:t>Design an application storage and data access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3469345669"/>
                  </a:ext>
                </a:extLst>
              </a:tr>
              <a:tr h="215419">
                <a:tc>
                  <a:txBody>
                    <a:bodyPr/>
                    <a:lstStyle/>
                    <a:p>
                      <a:pPr marL="0" marR="0" algn="r">
                        <a:lnSpc>
                          <a:spcPct val="107000"/>
                        </a:lnSpc>
                        <a:spcBef>
                          <a:spcPts val="0"/>
                        </a:spcBef>
                        <a:spcAft>
                          <a:spcPts val="0"/>
                        </a:spcAft>
                      </a:pPr>
                      <a:r>
                        <a:rPr lang="en-US" sz="1300">
                          <a:effectLst/>
                        </a:rPr>
                        <a:t>10:20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gridSpan="2">
                  <a:txBody>
                    <a:bodyPr/>
                    <a:lstStyle/>
                    <a:p>
                      <a:pPr marL="0" marR="0" algn="ctr">
                        <a:lnSpc>
                          <a:spcPct val="107000"/>
                        </a:lnSpc>
                        <a:spcBef>
                          <a:spcPts val="0"/>
                        </a:spcBef>
                        <a:spcAft>
                          <a:spcPts val="0"/>
                        </a:spcAft>
                      </a:pPr>
                      <a:r>
                        <a:rPr lang="en-US" sz="1300">
                          <a:effectLst/>
                        </a:rPr>
                        <a:t>Break- 15 minutes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hMerge="1">
                  <a:txBody>
                    <a:bodyPr/>
                    <a:lstStyle/>
                    <a:p>
                      <a:endParaRPr lang="en-US"/>
                    </a:p>
                  </a:txBody>
                  <a:tcPr/>
                </a:tc>
                <a:extLst>
                  <a:ext uri="{0D108BD9-81ED-4DB2-BD59-A6C34878D82A}">
                    <a16:rowId xmlns:a16="http://schemas.microsoft.com/office/drawing/2014/main" val="3117787705"/>
                  </a:ext>
                </a:extLst>
              </a:tr>
              <a:tr h="439004">
                <a:tc>
                  <a:txBody>
                    <a:bodyPr/>
                    <a:lstStyle/>
                    <a:p>
                      <a:pPr marL="0" marR="0" algn="r">
                        <a:lnSpc>
                          <a:spcPct val="107000"/>
                        </a:lnSpc>
                        <a:spcBef>
                          <a:spcPts val="0"/>
                        </a:spcBef>
                        <a:spcAft>
                          <a:spcPts val="0"/>
                        </a:spcAft>
                      </a:pPr>
                      <a:r>
                        <a:rPr lang="en-US" sz="1300">
                          <a:effectLst/>
                        </a:rPr>
                        <a:t>10:35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Jason Haley (consultant, MVP)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u="none" strike="noStrike">
                          <a:effectLst/>
                          <a:hlinkClick r:id="rId8"/>
                        </a:rPr>
                        <a:t>Design Azure Web and Mobile Apps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2484854066"/>
                  </a:ext>
                </a:extLst>
              </a:tr>
              <a:tr h="430839">
                <a:tc>
                  <a:txBody>
                    <a:bodyPr/>
                    <a:lstStyle/>
                    <a:p>
                      <a:pPr marL="0" marR="0" algn="r">
                        <a:lnSpc>
                          <a:spcPct val="107000"/>
                        </a:lnSpc>
                        <a:spcBef>
                          <a:spcPts val="0"/>
                        </a:spcBef>
                        <a:spcAft>
                          <a:spcPts val="0"/>
                        </a:spcAft>
                      </a:pPr>
                      <a:r>
                        <a:rPr lang="en-US" sz="1300">
                          <a:effectLst/>
                        </a:rPr>
                        <a:t>11:35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David Pheasant (BlueMetal)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u="none" strike="noStrike">
                          <a:effectLst/>
                          <a:hlinkClick r:id="rId9"/>
                        </a:rPr>
                        <a:t>Secure resources Part 1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510986279"/>
                  </a:ext>
                </a:extLst>
              </a:tr>
              <a:tr h="260047">
                <a:tc>
                  <a:txBody>
                    <a:bodyPr/>
                    <a:lstStyle/>
                    <a:p>
                      <a:pPr marL="0" marR="0" algn="r">
                        <a:lnSpc>
                          <a:spcPct val="107000"/>
                        </a:lnSpc>
                        <a:spcBef>
                          <a:spcPts val="0"/>
                        </a:spcBef>
                        <a:spcAft>
                          <a:spcPts val="0"/>
                        </a:spcAft>
                      </a:pPr>
                      <a:r>
                        <a:rPr lang="en-US" sz="1300">
                          <a:effectLst/>
                        </a:rPr>
                        <a:t>12:05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gridSpan="2">
                  <a:txBody>
                    <a:bodyPr/>
                    <a:lstStyle/>
                    <a:p>
                      <a:pPr marL="0" marR="0" algn="ctr">
                        <a:lnSpc>
                          <a:spcPct val="107000"/>
                        </a:lnSpc>
                        <a:spcBef>
                          <a:spcPts val="0"/>
                        </a:spcBef>
                        <a:spcAft>
                          <a:spcPts val="0"/>
                        </a:spcAft>
                      </a:pPr>
                      <a:r>
                        <a:rPr lang="en-US" sz="1300">
                          <a:effectLst/>
                        </a:rPr>
                        <a:t>Labs, Lunch &amp; Networking – 1 hour – outside of Winter Garden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hMerge="1">
                  <a:txBody>
                    <a:bodyPr/>
                    <a:lstStyle/>
                    <a:p>
                      <a:endParaRPr lang="en-US"/>
                    </a:p>
                  </a:txBody>
                  <a:tcPr/>
                </a:tc>
                <a:extLst>
                  <a:ext uri="{0D108BD9-81ED-4DB2-BD59-A6C34878D82A}">
                    <a16:rowId xmlns:a16="http://schemas.microsoft.com/office/drawing/2014/main" val="1897003044"/>
                  </a:ext>
                </a:extLst>
              </a:tr>
              <a:tr h="430839">
                <a:tc>
                  <a:txBody>
                    <a:bodyPr/>
                    <a:lstStyle/>
                    <a:p>
                      <a:pPr marL="0" marR="0" algn="r">
                        <a:lnSpc>
                          <a:spcPct val="107000"/>
                        </a:lnSpc>
                        <a:spcBef>
                          <a:spcPts val="0"/>
                        </a:spcBef>
                        <a:spcAft>
                          <a:spcPts val="0"/>
                        </a:spcAft>
                      </a:pPr>
                      <a:r>
                        <a:rPr lang="en-US" sz="1300">
                          <a:effectLst/>
                        </a:rPr>
                        <a:t>1:05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David Pheasant (BlueMetal)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u="none" strike="noStrike">
                          <a:effectLst/>
                          <a:hlinkClick r:id="rId9"/>
                        </a:rPr>
                        <a:t>Secure resources Part 2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2459142696"/>
                  </a:ext>
                </a:extLst>
              </a:tr>
              <a:tr h="646258">
                <a:tc>
                  <a:txBody>
                    <a:bodyPr/>
                    <a:lstStyle/>
                    <a:p>
                      <a:pPr marL="0" marR="0" algn="r">
                        <a:lnSpc>
                          <a:spcPct val="107000"/>
                        </a:lnSpc>
                        <a:spcBef>
                          <a:spcPts val="0"/>
                        </a:spcBef>
                        <a:spcAft>
                          <a:spcPts val="0"/>
                        </a:spcAft>
                      </a:pPr>
                      <a:r>
                        <a:rPr lang="en-US" sz="1300">
                          <a:effectLst/>
                        </a:rPr>
                        <a:t>1:50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a:effectLst/>
                        </a:rPr>
                        <a:t>Kent Norman/Alex Tai (Pariveda)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a:txBody>
                    <a:bodyPr/>
                    <a:lstStyle/>
                    <a:p>
                      <a:pPr marL="0" marR="0" algn="l">
                        <a:lnSpc>
                          <a:spcPct val="107000"/>
                        </a:lnSpc>
                        <a:spcBef>
                          <a:spcPts val="0"/>
                        </a:spcBef>
                        <a:spcAft>
                          <a:spcPts val="0"/>
                        </a:spcAft>
                      </a:pPr>
                      <a:r>
                        <a:rPr lang="en-US" sz="1300" u="none" strike="noStrike">
                          <a:effectLst/>
                          <a:hlinkClick r:id="rId10"/>
                        </a:rPr>
                        <a:t>Design advanced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extLst>
                  <a:ext uri="{0D108BD9-81ED-4DB2-BD59-A6C34878D82A}">
                    <a16:rowId xmlns:a16="http://schemas.microsoft.com/office/drawing/2014/main" val="4172724523"/>
                  </a:ext>
                </a:extLst>
              </a:tr>
              <a:tr h="215419">
                <a:tc>
                  <a:txBody>
                    <a:bodyPr/>
                    <a:lstStyle/>
                    <a:p>
                      <a:pPr marL="0" marR="0" algn="r">
                        <a:lnSpc>
                          <a:spcPct val="107000"/>
                        </a:lnSpc>
                        <a:spcBef>
                          <a:spcPts val="0"/>
                        </a:spcBef>
                        <a:spcAft>
                          <a:spcPts val="0"/>
                        </a:spcAft>
                      </a:pPr>
                      <a:r>
                        <a:rPr lang="en-US" sz="1300">
                          <a:effectLst/>
                        </a:rPr>
                        <a:t>3:05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gridSpan="2">
                  <a:txBody>
                    <a:bodyPr/>
                    <a:lstStyle/>
                    <a:p>
                      <a:pPr marL="0" marR="0" algn="ctr">
                        <a:lnSpc>
                          <a:spcPct val="107000"/>
                        </a:lnSpc>
                        <a:spcBef>
                          <a:spcPts val="0"/>
                        </a:spcBef>
                        <a:spcAft>
                          <a:spcPts val="0"/>
                        </a:spcAft>
                      </a:pPr>
                      <a:r>
                        <a:rPr lang="en-US" sz="13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98" marR="60398" marT="0" marB="0"/>
                </a:tc>
                <a:tc hMerge="1">
                  <a:txBody>
                    <a:bodyPr/>
                    <a:lstStyle/>
                    <a:p>
                      <a:endParaRPr lang="en-US"/>
                    </a:p>
                  </a:txBody>
                  <a:tcPr/>
                </a:tc>
                <a:extLst>
                  <a:ext uri="{0D108BD9-81ED-4DB2-BD59-A6C34878D82A}">
                    <a16:rowId xmlns:a16="http://schemas.microsoft.com/office/drawing/2014/main" val="3064987382"/>
                  </a:ext>
                </a:extLst>
              </a:tr>
            </a:tbl>
          </a:graphicData>
        </a:graphic>
      </p:graphicFrame>
      <p:graphicFrame>
        <p:nvGraphicFramePr>
          <p:cNvPr id="8" name="Table 7">
            <a:extLst>
              <a:ext uri="{FF2B5EF4-FFF2-40B4-BE49-F238E27FC236}">
                <a16:creationId xmlns:a16="http://schemas.microsoft.com/office/drawing/2014/main" id="{24598228-28D7-46DD-A3FE-F080E7760703}"/>
              </a:ext>
            </a:extLst>
          </p:cNvPr>
          <p:cNvGraphicFramePr>
            <a:graphicFrameLocks noGrp="1"/>
          </p:cNvGraphicFramePr>
          <p:nvPr>
            <p:extLst>
              <p:ext uri="{D42A27DB-BD31-4B8C-83A1-F6EECF244321}">
                <p14:modId xmlns:p14="http://schemas.microsoft.com/office/powerpoint/2010/main" val="2119150343"/>
              </p:ext>
            </p:extLst>
          </p:nvPr>
        </p:nvGraphicFramePr>
        <p:xfrm>
          <a:off x="6119939" y="1215810"/>
          <a:ext cx="5899706" cy="4381593"/>
        </p:xfrm>
        <a:graphic>
          <a:graphicData uri="http://schemas.openxmlformats.org/drawingml/2006/table">
            <a:tbl>
              <a:tblPr firstRow="1" firstCol="1" bandRow="1">
                <a:tableStyleId>{5C22544A-7EE6-4342-B048-85BDC9FD1C3A}</a:tableStyleId>
              </a:tblPr>
              <a:tblGrid>
                <a:gridCol w="883953">
                  <a:extLst>
                    <a:ext uri="{9D8B030D-6E8A-4147-A177-3AD203B41FA5}">
                      <a16:colId xmlns:a16="http://schemas.microsoft.com/office/drawing/2014/main" val="2912102791"/>
                    </a:ext>
                  </a:extLst>
                </a:gridCol>
                <a:gridCol w="1802637">
                  <a:extLst>
                    <a:ext uri="{9D8B030D-6E8A-4147-A177-3AD203B41FA5}">
                      <a16:colId xmlns:a16="http://schemas.microsoft.com/office/drawing/2014/main" val="3951083507"/>
                    </a:ext>
                  </a:extLst>
                </a:gridCol>
                <a:gridCol w="3213116">
                  <a:extLst>
                    <a:ext uri="{9D8B030D-6E8A-4147-A177-3AD203B41FA5}">
                      <a16:colId xmlns:a16="http://schemas.microsoft.com/office/drawing/2014/main" val="420872671"/>
                    </a:ext>
                  </a:extLst>
                </a:gridCol>
              </a:tblGrid>
              <a:tr h="404748">
                <a:tc>
                  <a:txBody>
                    <a:bodyPr/>
                    <a:lstStyle/>
                    <a:p>
                      <a:pPr marL="0" marR="0" algn="ctr">
                        <a:lnSpc>
                          <a:spcPct val="107000"/>
                        </a:lnSpc>
                        <a:spcBef>
                          <a:spcPts val="0"/>
                        </a:spcBef>
                        <a:spcAft>
                          <a:spcPts val="0"/>
                        </a:spcAft>
                      </a:pPr>
                      <a:r>
                        <a:rPr lang="en-US" sz="17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ctr">
                        <a:lnSpc>
                          <a:spcPct val="107000"/>
                        </a:lnSpc>
                        <a:spcBef>
                          <a:spcPts val="0"/>
                        </a:spcBef>
                        <a:spcAft>
                          <a:spcPts val="0"/>
                        </a:spcAft>
                      </a:pPr>
                      <a:r>
                        <a:rPr lang="en-US" sz="1700" dirty="0">
                          <a:effectLst/>
                        </a:rPr>
                        <a:t>Speaker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ctr">
                        <a:lnSpc>
                          <a:spcPct val="107000"/>
                        </a:lnSpc>
                        <a:spcBef>
                          <a:spcPts val="0"/>
                        </a:spcBef>
                        <a:spcAft>
                          <a:spcPts val="0"/>
                        </a:spcAft>
                      </a:pPr>
                      <a:r>
                        <a:rPr lang="en-US" sz="1700">
                          <a:effectLst/>
                        </a:rPr>
                        <a:t>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59298542"/>
                  </a:ext>
                </a:extLst>
              </a:tr>
              <a:tr h="225955">
                <a:tc>
                  <a:txBody>
                    <a:bodyPr/>
                    <a:lstStyle/>
                    <a:p>
                      <a:pPr marL="0" marR="0" algn="r">
                        <a:lnSpc>
                          <a:spcPct val="107000"/>
                        </a:lnSpc>
                        <a:spcBef>
                          <a:spcPts val="0"/>
                        </a:spcBef>
                        <a:spcAft>
                          <a:spcPts val="0"/>
                        </a:spcAft>
                      </a:pPr>
                      <a:r>
                        <a:rPr lang="en-US" sz="14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Registration and Breakfast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664612453"/>
                  </a:ext>
                </a:extLst>
              </a:tr>
              <a:tr h="451910">
                <a:tc>
                  <a:txBody>
                    <a:bodyPr/>
                    <a:lstStyle/>
                    <a:p>
                      <a:pPr marL="0" marR="0" algn="r">
                        <a:lnSpc>
                          <a:spcPct val="107000"/>
                        </a:lnSpc>
                        <a:spcBef>
                          <a:spcPts val="0"/>
                        </a:spcBef>
                        <a:spcAft>
                          <a:spcPts val="0"/>
                        </a:spcAft>
                      </a:pPr>
                      <a:r>
                        <a:rPr lang="en-US" sz="14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Exam Tips &amp; Tricks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1007004473"/>
                  </a:ext>
                </a:extLst>
              </a:tr>
              <a:tr h="451910">
                <a:tc>
                  <a:txBody>
                    <a:bodyPr/>
                    <a:lstStyle/>
                    <a:p>
                      <a:pPr marL="0" marR="0" algn="r">
                        <a:lnSpc>
                          <a:spcPct val="107000"/>
                        </a:lnSpc>
                        <a:spcBef>
                          <a:spcPts val="0"/>
                        </a:spcBef>
                        <a:spcAft>
                          <a:spcPts val="0"/>
                        </a:spcAft>
                      </a:pPr>
                      <a:r>
                        <a:rPr lang="en-US" sz="1400">
                          <a:effectLst/>
                        </a:rPr>
                        <a:t>9:30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u="none" strike="noStrike">
                          <a:effectLst/>
                          <a:hlinkClick r:id="rId11"/>
                        </a:rPr>
                        <a:t>Architect an Azure Compute infrastructure  </a:t>
                      </a:r>
                      <a:r>
                        <a:rPr lang="en-US" sz="1400">
                          <a:effectLst/>
                        </a:rPr>
                        <a:t>+ Containers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3884238053"/>
                  </a:ext>
                </a:extLst>
              </a:tr>
              <a:tr h="284497">
                <a:tc>
                  <a:txBody>
                    <a:bodyPr/>
                    <a:lstStyle/>
                    <a:p>
                      <a:pPr marL="0" marR="0" algn="r">
                        <a:lnSpc>
                          <a:spcPct val="107000"/>
                        </a:lnSpc>
                        <a:spcBef>
                          <a:spcPts val="0"/>
                        </a:spcBef>
                        <a:spcAft>
                          <a:spcPts val="0"/>
                        </a:spcAft>
                      </a:pPr>
                      <a:r>
                        <a:rPr lang="en-US" sz="1400">
                          <a:effectLst/>
                        </a:rPr>
                        <a:t>10:45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gridSpan="2">
                  <a:txBody>
                    <a:bodyPr/>
                    <a:lstStyle/>
                    <a:p>
                      <a:pPr marL="0" marR="0" algn="ctr">
                        <a:lnSpc>
                          <a:spcPct val="107000"/>
                        </a:lnSpc>
                        <a:spcBef>
                          <a:spcPts val="0"/>
                        </a:spcBef>
                        <a:spcAft>
                          <a:spcPts val="0"/>
                        </a:spcAft>
                      </a:pPr>
                      <a:r>
                        <a:rPr lang="en-US" sz="1400">
                          <a:effectLst/>
                        </a:rPr>
                        <a:t>Break/Labs –  15 minutes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hMerge="1">
                  <a:txBody>
                    <a:bodyPr/>
                    <a:lstStyle/>
                    <a:p>
                      <a:endParaRPr lang="en-US"/>
                    </a:p>
                  </a:txBody>
                  <a:tcPr/>
                </a:tc>
                <a:extLst>
                  <a:ext uri="{0D108BD9-81ED-4DB2-BD59-A6C34878D82A}">
                    <a16:rowId xmlns:a16="http://schemas.microsoft.com/office/drawing/2014/main" val="1832878109"/>
                  </a:ext>
                </a:extLst>
              </a:tr>
              <a:tr h="451910">
                <a:tc>
                  <a:txBody>
                    <a:bodyPr/>
                    <a:lstStyle/>
                    <a:p>
                      <a:pPr marL="0" marR="0" algn="r">
                        <a:lnSpc>
                          <a:spcPct val="107000"/>
                        </a:lnSpc>
                        <a:spcBef>
                          <a:spcPts val="0"/>
                        </a:spcBef>
                        <a:spcAft>
                          <a:spcPts val="0"/>
                        </a:spcAft>
                      </a:pPr>
                      <a:r>
                        <a:rPr lang="en-US" sz="1400">
                          <a:effectLst/>
                        </a:rPr>
                        <a:t>11:00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Adnan Rafique (MVP)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u="none" strike="noStrike">
                          <a:effectLst/>
                          <a:hlinkClick r:id="rId12"/>
                        </a:rPr>
                        <a:t>Design a management, monitoring, and business continuity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2383858660"/>
                  </a:ext>
                </a:extLst>
              </a:tr>
              <a:tr h="451910">
                <a:tc>
                  <a:txBody>
                    <a:bodyPr/>
                    <a:lstStyle/>
                    <a:p>
                      <a:pPr marL="0" marR="0" algn="r">
                        <a:lnSpc>
                          <a:spcPct val="107000"/>
                        </a:lnSpc>
                        <a:spcBef>
                          <a:spcPts val="0"/>
                        </a:spcBef>
                        <a:spcAft>
                          <a:spcPts val="0"/>
                        </a:spcAft>
                      </a:pPr>
                      <a:r>
                        <a:rPr lang="en-US" sz="1400">
                          <a:effectLst/>
                        </a:rPr>
                        <a:t>12:15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gridSpan="2">
                  <a:txBody>
                    <a:bodyPr/>
                    <a:lstStyle/>
                    <a:p>
                      <a:pPr marL="0" marR="0" algn="l">
                        <a:lnSpc>
                          <a:spcPct val="107000"/>
                        </a:lnSpc>
                        <a:spcBef>
                          <a:spcPts val="0"/>
                        </a:spcBef>
                        <a:spcAft>
                          <a:spcPts val="0"/>
                        </a:spcAft>
                      </a:pPr>
                      <a:r>
                        <a:rPr lang="en-US" sz="1400">
                          <a:effectLst/>
                        </a:rPr>
                        <a:t>Containers, Praveen Rawat (Microsoft), Lunch &amp; Networking – outside of Winter Garden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hMerge="1">
                  <a:txBody>
                    <a:bodyPr/>
                    <a:lstStyle/>
                    <a:p>
                      <a:endParaRPr lang="en-US"/>
                    </a:p>
                  </a:txBody>
                  <a:tcPr/>
                </a:tc>
                <a:extLst>
                  <a:ext uri="{0D108BD9-81ED-4DB2-BD59-A6C34878D82A}">
                    <a16:rowId xmlns:a16="http://schemas.microsoft.com/office/drawing/2014/main" val="242581646"/>
                  </a:ext>
                </a:extLst>
              </a:tr>
              <a:tr h="451910">
                <a:tc>
                  <a:txBody>
                    <a:bodyPr/>
                    <a:lstStyle/>
                    <a:p>
                      <a:pPr marL="0" marR="0" algn="r">
                        <a:lnSpc>
                          <a:spcPct val="107000"/>
                        </a:lnSpc>
                        <a:spcBef>
                          <a:spcPts val="0"/>
                        </a:spcBef>
                        <a:spcAft>
                          <a:spcPts val="0"/>
                        </a:spcAft>
                      </a:pPr>
                      <a:r>
                        <a:rPr lang="en-US" sz="1400">
                          <a:effectLst/>
                        </a:rPr>
                        <a:t>1:45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Mike Richter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u="none" strike="noStrike">
                          <a:effectLst/>
                          <a:hlinkClick r:id="rId13"/>
                        </a:rPr>
                        <a:t>Design Azure Resource Manager (ARM)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4289769892"/>
                  </a:ext>
                </a:extLst>
              </a:tr>
              <a:tr h="272765">
                <a:tc>
                  <a:txBody>
                    <a:bodyPr/>
                    <a:lstStyle/>
                    <a:p>
                      <a:pPr marL="0" marR="0" algn="r">
                        <a:lnSpc>
                          <a:spcPct val="107000"/>
                        </a:lnSpc>
                        <a:spcBef>
                          <a:spcPts val="0"/>
                        </a:spcBef>
                        <a:spcAft>
                          <a:spcPts val="0"/>
                        </a:spcAft>
                      </a:pPr>
                      <a:r>
                        <a:rPr lang="en-US" sz="1400">
                          <a:effectLst/>
                        </a:rPr>
                        <a:t>2:45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Feedback &amp; Tips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3364584771"/>
                  </a:ext>
                </a:extLst>
              </a:tr>
              <a:tr h="451910">
                <a:tc>
                  <a:txBody>
                    <a:bodyPr/>
                    <a:lstStyle/>
                    <a:p>
                      <a:pPr marL="0" marR="0" algn="r">
                        <a:lnSpc>
                          <a:spcPct val="107000"/>
                        </a:lnSpc>
                        <a:spcBef>
                          <a:spcPts val="0"/>
                        </a:spcBef>
                        <a:spcAft>
                          <a:spcPts val="0"/>
                        </a:spcAft>
                      </a:pPr>
                      <a:r>
                        <a:rPr lang="en-US" sz="1400">
                          <a:effectLst/>
                        </a:rPr>
                        <a:t>3:15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Becoming a Cloud Architect &amp; DevOps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591493493"/>
                  </a:ext>
                </a:extLst>
              </a:tr>
              <a:tr h="451910">
                <a:tc>
                  <a:txBody>
                    <a:bodyPr/>
                    <a:lstStyle/>
                    <a:p>
                      <a:pPr marL="0" marR="0" algn="r">
                        <a:lnSpc>
                          <a:spcPct val="107000"/>
                        </a:lnSpc>
                        <a:spcBef>
                          <a:spcPts val="0"/>
                        </a:spcBef>
                        <a:spcAft>
                          <a:spcPts val="0"/>
                        </a:spcAft>
                      </a:pPr>
                      <a:r>
                        <a:rPr lang="en-US" sz="1400">
                          <a:effectLst/>
                        </a:rPr>
                        <a:t>3:45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a:effectLst/>
                        </a:rPr>
                        <a:t>Audience/Tara Webb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tc>
                  <a:txBody>
                    <a:bodyPr/>
                    <a:lstStyle/>
                    <a:p>
                      <a:pPr marL="0" marR="0" algn="l">
                        <a:lnSpc>
                          <a:spcPct val="107000"/>
                        </a:lnSpc>
                        <a:spcBef>
                          <a:spcPts val="0"/>
                        </a:spcBef>
                        <a:spcAft>
                          <a:spcPts val="0"/>
                        </a:spcAft>
                      </a:pPr>
                      <a:r>
                        <a:rPr lang="en-US" sz="1400" dirty="0">
                          <a:effectLst/>
                        </a:rPr>
                        <a:t>Presentations Q&amp;A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352" marR="63352" marT="0" marB="0"/>
                </a:tc>
                <a:extLst>
                  <a:ext uri="{0D108BD9-81ED-4DB2-BD59-A6C34878D82A}">
                    <a16:rowId xmlns:a16="http://schemas.microsoft.com/office/drawing/2014/main" val="3984231297"/>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6D503C-20FF-479E-AB6D-8B15ACD70B5E}"/>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47E2B2F-6E02-42A5-9CF5-5AE3B52591BA}"/>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50860417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4825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32414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330516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obtained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9288593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Michael DeSilver</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302640" y="567833"/>
            <a:ext cx="9860610" cy="2219926"/>
          </a:xfrm>
        </p:spPr>
        <p:txBody>
          <a:bodyPr>
            <a:normAutofit/>
          </a:bodyPr>
          <a:lstStyle/>
          <a:p>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3509603" y="2538412"/>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Azure Capabilities</a:t>
            </a:r>
          </a:p>
          <a:p>
            <a:pPr marL="571500" indent="-571500">
              <a:buFont typeface="Arial" panose="020B0604020202020204" pitchFamily="34" charset="0"/>
              <a:buChar char="•"/>
            </a:pPr>
            <a:r>
              <a:rPr lang="en-US" sz="3600" dirty="0"/>
              <a:t>Training Leading to Cert</a:t>
            </a:r>
          </a:p>
          <a:p>
            <a:pPr marL="571500" indent="-571500">
              <a:buFont typeface="Arial" panose="020B0604020202020204" pitchFamily="34" charset="0"/>
              <a:buChar char="•"/>
            </a:pPr>
            <a:r>
              <a:rPr lang="en-US" sz="3600" dirty="0"/>
              <a:t>Workshop Model/Flow</a:t>
            </a:r>
          </a:p>
          <a:p>
            <a:pPr marL="571500" indent="-571500">
              <a:buFont typeface="Arial" panose="020B0604020202020204" pitchFamily="34" charset="0"/>
              <a:buChar char="•"/>
            </a:pPr>
            <a:r>
              <a:rPr lang="en-US" sz="3600" dirty="0"/>
              <a:t>Specific Azure Service</a:t>
            </a:r>
          </a:p>
          <a:p>
            <a:pPr marL="571500" indent="-571500">
              <a:buFont typeface="Arial" panose="020B0604020202020204" pitchFamily="34" charset="0"/>
              <a:buChar char="•"/>
            </a:pPr>
            <a:r>
              <a:rPr lang="en-US" sz="3600" b="1" dirty="0"/>
              <a:t>Value to You personally</a:t>
            </a:r>
          </a:p>
          <a:p>
            <a:pPr marL="571500" indent="-571500">
              <a:buFont typeface="Arial" panose="020B0604020202020204" pitchFamily="34" charset="0"/>
              <a:buChar char="•"/>
            </a:pPr>
            <a:r>
              <a:rPr lang="en-US" sz="3600" b="1" dirty="0"/>
              <a:t>Value to your company</a:t>
            </a:r>
          </a:p>
          <a:p>
            <a:pPr marL="571500" indent="-571500">
              <a:buFont typeface="Arial" panose="020B0604020202020204" pitchFamily="34" charset="0"/>
              <a:buChar char="•"/>
            </a:pPr>
            <a:r>
              <a:rPr lang="en-US" sz="36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7019926" y="96985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1" y="4361365"/>
            <a:ext cx="6273418" cy="1794661"/>
          </a:xfrm>
        </p:spPr>
        <p:txBody>
          <a:bodyPr/>
          <a:lstStyle/>
          <a:p>
            <a:r>
              <a:rPr lang="en-US" dirty="0"/>
              <a:t>URL: </a:t>
            </a:r>
            <a:r>
              <a:rPr lang="en-US" u="sng" dirty="0">
                <a:hlinkClick r:id="rId3"/>
              </a:rPr>
              <a:t>https://aka.ms/nyc092817</a:t>
            </a:r>
            <a:r>
              <a:rPr lang="en-US" dirty="0"/>
              <a:t>    </a:t>
            </a:r>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fontScale="90000"/>
          </a:bodyPr>
          <a:lstStyle/>
          <a:p>
            <a:r>
              <a:rPr lang="en-US" dirty="0"/>
              <a:t>We have exam vouchers!!!</a:t>
            </a:r>
          </a:p>
        </p:txBody>
      </p:sp>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1"/>
          </p:nvPr>
        </p:nvSpPr>
        <p:spPr/>
        <p:txBody>
          <a:bodyPr/>
          <a:lstStyle/>
          <a:p>
            <a:r>
              <a:rPr lang="en-US" dirty="0"/>
              <a:t>60% off for next 30 days</a:t>
            </a:r>
          </a:p>
          <a:p>
            <a:endParaRPr lang="en-US" dirty="0"/>
          </a:p>
          <a:p>
            <a:r>
              <a:rPr lang="en-US" dirty="0"/>
              <a:t>40% off for next 90 days</a:t>
            </a:r>
          </a:p>
          <a:p>
            <a:endParaRPr lang="en-US" dirty="0"/>
          </a:p>
          <a:p>
            <a:r>
              <a:rPr lang="en-US" dirty="0"/>
              <a:t>Please take the exam within the voucher activation window.  </a:t>
            </a:r>
          </a:p>
          <a:p>
            <a:r>
              <a:rPr lang="en-US" dirty="0"/>
              <a:t>The voucher is tied directly to you and will be emailed directly to you </a:t>
            </a:r>
            <a:r>
              <a:rPr lang="en-US"/>
              <a:t>right after the event.</a:t>
            </a:r>
            <a:endParaRPr lang="en-US" dirty="0"/>
          </a:p>
        </p:txBody>
      </p:sp>
    </p:spTree>
    <p:extLst>
      <p:ext uri="{BB962C8B-B14F-4D97-AF65-F5344CB8AC3E}">
        <p14:creationId xmlns:p14="http://schemas.microsoft.com/office/powerpoint/2010/main" val="350988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a:xfrm>
            <a:off x="3545840" y="347873"/>
            <a:ext cx="8378080" cy="800207"/>
          </a:xfrm>
        </p:spPr>
        <p:txBody>
          <a:bodyPr>
            <a:normAutofit fontScale="90000"/>
          </a:bodyPr>
          <a:lstStyle/>
          <a:p>
            <a:r>
              <a:rPr lang="en-US" dirty="0"/>
              <a:t>Do you want more free training?</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type="body" sz="quarter" idx="11"/>
          </p:nvPr>
        </p:nvSpPr>
        <p:spPr/>
        <p:txBody>
          <a:bodyPr/>
          <a:lstStyle/>
          <a:p>
            <a:pPr marL="571500" indent="-571500">
              <a:buFont typeface="Arial" panose="020B0604020202020204" pitchFamily="34" charset="0"/>
              <a:buChar char="•"/>
            </a:pPr>
            <a:r>
              <a:rPr lang="en-US" sz="3600" dirty="0"/>
              <a:t>Feedback is very, very important to Microsoft.  It is the mechanism we use to get additional funding to have more workshops. </a:t>
            </a:r>
          </a:p>
          <a:p>
            <a:pPr marL="571500" indent="-571500">
              <a:buFont typeface="Arial" panose="020B0604020202020204" pitchFamily="34" charset="0"/>
              <a:buChar char="•"/>
            </a:pPr>
            <a:r>
              <a:rPr lang="en-US" sz="3600" dirty="0"/>
              <a:t>Please help us help you &amp; your peers, now and in the future.  Give us the evidence that this is a worthwhile investment.</a:t>
            </a:r>
          </a:p>
          <a:p>
            <a:pPr marL="571500" indent="-571500">
              <a:buFont typeface="Arial" panose="020B0604020202020204" pitchFamily="34" charset="0"/>
              <a:buChar char="•"/>
            </a:pPr>
            <a:r>
              <a:rPr lang="en-US" sz="3600" dirty="0"/>
              <a:t>It only takes a couple minutes to fill out the survey at the end of the class. Even if you miss some of the class, it is very important that we get your feedback!</a:t>
            </a:r>
          </a:p>
          <a:p>
            <a:r>
              <a:rPr lang="en-US" sz="4400" dirty="0"/>
              <a:t>THANK YOU!  </a:t>
            </a:r>
            <a:r>
              <a:rPr lang="en-US" sz="3600" dirty="0"/>
              <a:t>From your entire training team!!!</a:t>
            </a:r>
          </a:p>
        </p:txBody>
      </p:sp>
    </p:spTree>
    <p:extLst>
      <p:ext uri="{BB962C8B-B14F-4D97-AF65-F5344CB8AC3E}">
        <p14:creationId xmlns:p14="http://schemas.microsoft.com/office/powerpoint/2010/main" val="29948135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228535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1561</Words>
  <Application>Microsoft Office PowerPoint</Application>
  <PresentationFormat>Widescreen</PresentationFormat>
  <Paragraphs>259</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Please Socialize! #70-534   @ITProGuru</vt:lpstr>
      <vt:lpstr>We have exam vouchers!!!</vt:lpstr>
      <vt:lpstr>Do you want more free training?</vt:lpstr>
      <vt:lpstr>Questions Post Event…</vt:lpstr>
      <vt:lpstr>Voting: Show of Hands</vt:lpstr>
      <vt:lpstr>Voting: Show of Hands</vt:lpstr>
      <vt:lpstr>Voting: Show of Hands</vt:lpstr>
      <vt:lpstr>Show of Hands</vt:lpstr>
      <vt:lpstr>Show of Hands</vt:lpstr>
      <vt:lpstr>Voting: Show of Hands</vt:lpstr>
      <vt:lpstr>Make the most of the event…</vt:lpstr>
      <vt:lpstr>Azure Certification Jump Start – Free Event 70-534 Architecting Microsoft Azure Solutions</vt:lpstr>
      <vt:lpstr>Time for feedback</vt:lpstr>
      <vt:lpstr>Voting: Show of Hands</vt:lpstr>
      <vt:lpstr>Voting: Show of Hands</vt:lpstr>
      <vt:lpstr>Voting: Show of Hands</vt:lpstr>
      <vt:lpstr>Show of Hands</vt:lpstr>
      <vt:lpstr>Show of Hands</vt:lpstr>
      <vt:lpstr>Feedback:  Making the Most of the event Your Projects</vt:lpstr>
      <vt:lpstr>In your own words: What did you think of …</vt:lpstr>
      <vt:lpstr>What can we do better?</vt:lpstr>
      <vt:lpstr>Evaluation Form Super Important. Please invest another 2 minutes now to fill out the event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James Serra</cp:lastModifiedBy>
  <cp:revision>65</cp:revision>
  <dcterms:created xsi:type="dcterms:W3CDTF">2015-08-13T14:29:23Z</dcterms:created>
  <dcterms:modified xsi:type="dcterms:W3CDTF">2017-09-26T20:39:08Z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2017-09-24T10:42:08.2719020-04:00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