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609" r:id="rId2"/>
    <p:sldId id="2645" r:id="rId3"/>
    <p:sldId id="2646" r:id="rId4"/>
    <p:sldId id="2647" r:id="rId5"/>
  </p:sldIdLst>
  <p:sldSz cx="9906000" cy="6858000" type="A4"/>
  <p:notesSz cx="6864350" cy="999648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FFFF"/>
    <a:srgbClr val="FFCCFF"/>
    <a:srgbClr val="FFCC99"/>
    <a:srgbClr val="FFCC00"/>
    <a:srgbClr val="99FFCC"/>
    <a:srgbClr val="FFFF99"/>
    <a:srgbClr val="CCCCFF"/>
    <a:srgbClr val="A0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2255" autoAdjust="0"/>
  </p:normalViewPr>
  <p:slideViewPr>
    <p:cSldViewPr snapToObjects="1">
      <p:cViewPr>
        <p:scale>
          <a:sx n="84" d="100"/>
          <a:sy n="84" d="100"/>
        </p:scale>
        <p:origin x="-888" y="504"/>
      </p:cViewPr>
      <p:guideLst>
        <p:guide orient="horz" pos="2160"/>
        <p:guide orient="horz" pos="3838"/>
        <p:guide orient="horz" pos="709"/>
        <p:guide pos="3120"/>
        <p:guide pos="126"/>
        <p:guide pos="6068"/>
        <p:guide pos="3075"/>
        <p:guide pos="31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445" y="-62"/>
      </p:cViewPr>
      <p:guideLst>
        <p:guide orient="horz" pos="3147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t" anchorCtr="0" compatLnSpc="1">
            <a:prstTxWarp prst="textNoShape">
              <a:avLst/>
            </a:prstTxWarp>
          </a:bodyPr>
          <a:lstStyle>
            <a:lvl1pPr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594" y="0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t" anchorCtr="0" compatLnSpc="1">
            <a:prstTxWarp prst="textNoShape">
              <a:avLst/>
            </a:prstTxWarp>
          </a:bodyPr>
          <a:lstStyle>
            <a:lvl1pPr algn="r"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95656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b" anchorCtr="0" compatLnSpc="1">
            <a:prstTxWarp prst="textNoShape">
              <a:avLst/>
            </a:prstTxWarp>
          </a:bodyPr>
          <a:lstStyle>
            <a:lvl1pPr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594" y="9495656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b" anchorCtr="0" compatLnSpc="1">
            <a:prstTxWarp prst="textNoShape">
              <a:avLst/>
            </a:prstTxWarp>
          </a:bodyPr>
          <a:lstStyle>
            <a:lvl1pPr algn="r"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2EDC3B90-DF92-4215-AE7C-13A05C3C88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472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t" anchorCtr="0" compatLnSpc="1">
            <a:prstTxWarp prst="textNoShape">
              <a:avLst/>
            </a:prstTxWarp>
          </a:bodyPr>
          <a:lstStyle>
            <a:lvl1pPr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594" y="0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t" anchorCtr="0" compatLnSpc="1">
            <a:prstTxWarp prst="textNoShape">
              <a:avLst/>
            </a:prstTxWarp>
          </a:bodyPr>
          <a:lstStyle>
            <a:lvl1pPr algn="r"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11788" cy="3748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303" y="4747828"/>
            <a:ext cx="5037745" cy="449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95656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b" anchorCtr="0" compatLnSpc="1">
            <a:prstTxWarp prst="textNoShape">
              <a:avLst/>
            </a:prstTxWarp>
          </a:bodyPr>
          <a:lstStyle>
            <a:lvl1pPr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594" y="9495656"/>
            <a:ext cx="2974756" cy="5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9" tIns="46564" rIns="93129" bIns="46564" numCol="1" anchor="b" anchorCtr="0" compatLnSpc="1">
            <a:prstTxWarp prst="textNoShape">
              <a:avLst/>
            </a:prstTxWarp>
          </a:bodyPr>
          <a:lstStyle>
            <a:lvl1pPr algn="r" defTabSz="925013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A4D554B5-842A-4C8B-A3FC-5EBA8AE217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914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jmall.com/aboutcj39/ab_main.jsp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468313" y="3479800"/>
            <a:ext cx="8986837" cy="69850"/>
          </a:xfrm>
          <a:prstGeom prst="rect">
            <a:avLst/>
          </a:prstGeom>
          <a:gradFill rotWithShape="0">
            <a:gsLst>
              <a:gs pos="0">
                <a:srgbClr val="0033CC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3" name="Rectangle 44"/>
          <p:cNvSpPr>
            <a:spLocks noChangeArrowheads="1"/>
          </p:cNvSpPr>
          <p:nvPr/>
        </p:nvSpPr>
        <p:spPr bwMode="auto">
          <a:xfrm>
            <a:off x="1282700" y="307181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latinLnBrk="0" hangingPunct="0"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lang="ko-KR" altLang="en-US">
              <a:latin typeface="Arial" pitchFamily="34" charset="0"/>
            </a:endParaRP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282700" y="3071813"/>
            <a:ext cx="7342188" cy="715962"/>
            <a:chOff x="0" y="0"/>
            <a:chExt cx="4625" cy="451"/>
          </a:xfrm>
        </p:grpSpPr>
        <p:sp>
          <p:nvSpPr>
            <p:cNvPr id="5" name="Rectangle 45"/>
            <p:cNvSpPr>
              <a:spLocks noChangeArrowheads="1"/>
            </p:cNvSpPr>
            <p:nvPr userDrawn="1"/>
          </p:nvSpPr>
          <p:spPr bwMode="auto">
            <a:xfrm>
              <a:off x="0" y="0"/>
              <a:ext cx="4625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eaLnBrk="0" latinLnBrk="0" hangingPunct="0">
                <a:spcBef>
                  <a:spcPct val="20000"/>
                </a:spcBef>
                <a:spcAft>
                  <a:spcPct val="20000"/>
                </a:spcAft>
                <a:buFontTx/>
                <a:buChar char="•"/>
                <a:defRPr/>
              </a:pPr>
              <a:endParaRPr lang="ko-KR" altLang="en-US">
                <a:latin typeface="Arial" pitchFamily="34" charset="0"/>
              </a:endParaRPr>
            </a:p>
          </p:txBody>
        </p:sp>
        <p:grpSp>
          <p:nvGrpSpPr>
            <p:cNvPr id="6" name="Group 49"/>
            <p:cNvGrpSpPr>
              <a:grpSpLocks/>
            </p:cNvGrpSpPr>
            <p:nvPr userDrawn="1"/>
          </p:nvGrpSpPr>
          <p:grpSpPr bwMode="auto">
            <a:xfrm>
              <a:off x="0" y="0"/>
              <a:ext cx="841" cy="451"/>
              <a:chOff x="0" y="0"/>
              <a:chExt cx="841" cy="451"/>
            </a:xfrm>
          </p:grpSpPr>
          <p:sp>
            <p:nvSpPr>
              <p:cNvPr id="7" name="Rectangle 46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841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eaLnBrk="0" latinLnBrk="0" hangingPunct="0">
                  <a:spcBef>
                    <a:spcPct val="20000"/>
                  </a:spcBef>
                  <a:spcAft>
                    <a:spcPct val="20000"/>
                  </a:spcAft>
                  <a:buFontTx/>
                  <a:buChar char="•"/>
                  <a:defRPr/>
                </a:pPr>
                <a:endParaRPr lang="ko-KR" altLang="en-US">
                  <a:latin typeface="Arial" pitchFamily="34" charset="0"/>
                </a:endParaRPr>
              </a:p>
            </p:txBody>
          </p:sp>
          <p:sp>
            <p:nvSpPr>
              <p:cNvPr id="8" name="Rectangle 47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841" cy="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eaLnBrk="0" latinLnBrk="0" hangingPunct="0">
                  <a:defRPr/>
                </a:pPr>
                <a:r>
                  <a:rPr lang="ko-KR" altLang="en-US" sz="900" b="0">
                    <a:solidFill>
                      <a:srgbClr val="303030"/>
                    </a:solidFill>
                    <a:latin typeface="Times New Roman" pitchFamily="18" charset="0"/>
                    <a:ea typeface="gulim"/>
                    <a:cs typeface="gulim"/>
                    <a:hlinkClick r:id="rId2"/>
                  </a:rPr>
                  <a:t>  </a:t>
                </a:r>
                <a:r>
                  <a:rPr lang="ko-KR" altLang="en-US" sz="3200" b="0">
                    <a:solidFill>
                      <a:srgbClr val="303030"/>
                    </a:solidFill>
                    <a:latin typeface="Times New Roman" pitchFamily="18" charset="0"/>
                    <a:ea typeface="gulim"/>
                    <a:cs typeface="gulim"/>
                  </a:rPr>
                  <a:t> </a:t>
                </a:r>
                <a:r>
                  <a:rPr lang="ko-KR" altLang="en-US" sz="900" b="0">
                    <a:solidFill>
                      <a:srgbClr val="303030"/>
                    </a:solidFill>
                    <a:latin typeface="Times New Roman" pitchFamily="18" charset="0"/>
                    <a:ea typeface="gulim"/>
                    <a:cs typeface="gulim"/>
                  </a:rPr>
                  <a:t>                                                      </a:t>
                </a:r>
              </a:p>
            </p:txBody>
          </p:sp>
        </p:grpSp>
      </p:grp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842250" y="6324600"/>
            <a:ext cx="206375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6324600"/>
            <a:ext cx="313690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921125" y="6324600"/>
            <a:ext cx="2063750" cy="457200"/>
          </a:xfrm>
          <a:prstGeom prst="rect">
            <a:avLst/>
          </a:prstGeom>
          <a:ln w="12700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>
                <a:latin typeface="Arial" pitchFamily="34" charset="0"/>
              </a:defRPr>
            </a:lvl1pPr>
          </a:lstStyle>
          <a:p>
            <a:pPr>
              <a:defRPr/>
            </a:pPr>
            <a:fld id="{00613216-4B34-49C6-952D-773C9EBB38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908720"/>
            <a:ext cx="8915400" cy="50891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620688"/>
            <a:ext cx="8915400" cy="378000"/>
          </a:xfrm>
          <a:prstGeom prst="rect">
            <a:avLst/>
          </a:prstGeom>
        </p:spPr>
        <p:txBody>
          <a:bodyPr anchor="ctr"/>
          <a:lstStyle>
            <a:lvl1pPr algn="l"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48000" y="274638"/>
            <a:ext cx="0" cy="756000"/>
          </a:xfrm>
          <a:prstGeom prst="line">
            <a:avLst/>
          </a:prstGeom>
          <a:ln w="76200">
            <a:solidFill>
              <a:srgbClr val="00A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3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6" name="Text Box 1104"/>
          <p:cNvSpPr txBox="1">
            <a:spLocks noChangeArrowheads="1"/>
          </p:cNvSpPr>
          <p:nvPr/>
        </p:nvSpPr>
        <p:spPr bwMode="auto">
          <a:xfrm>
            <a:off x="4674493" y="6500813"/>
            <a:ext cx="601745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latinLnBrk="0" hangingPunct="0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ko-KR" b="0" dirty="0">
                <a:latin typeface="Arial" pitchFamily="34" charset="0"/>
              </a:rPr>
              <a:t>- </a:t>
            </a:r>
            <a:fld id="{DA303D9C-0AD7-42EB-A10A-243C12659D7C}" type="slidenum">
              <a:rPr lang="ko-KR" altLang="en-US" b="0">
                <a:latin typeface="Arial" pitchFamily="34" charset="0"/>
              </a:rPr>
              <a:pPr algn="ctr" eaLnBrk="0" latinLnBrk="0" hangingPunct="0">
                <a:spcBef>
                  <a:spcPct val="20000"/>
                </a:spcBef>
                <a:spcAft>
                  <a:spcPct val="20000"/>
                </a:spcAft>
                <a:defRPr/>
              </a:pPr>
              <a:t>‹#›</a:t>
            </a:fld>
            <a:r>
              <a:rPr lang="ko-KR" altLang="en-US" b="0" dirty="0">
                <a:latin typeface="Arial" pitchFamily="34" charset="0"/>
              </a:rPr>
              <a:t> </a:t>
            </a:r>
            <a:r>
              <a:rPr lang="en-US" altLang="ko-KR" b="0" dirty="0" smtClean="0">
                <a:latin typeface="Arial" pitchFamily="34" charset="0"/>
              </a:rPr>
              <a:t> -</a:t>
            </a:r>
            <a:endParaRPr lang="en-US" altLang="ko-KR" b="0" dirty="0">
              <a:latin typeface="Arial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210331" y="6451600"/>
            <a:ext cx="9422619" cy="0"/>
          </a:xfrm>
          <a:prstGeom prst="line">
            <a:avLst/>
          </a:prstGeom>
          <a:solidFill>
            <a:srgbClr val="CCECFF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5961112" y="46757"/>
            <a:ext cx="3631770" cy="71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lnSpc>
                <a:spcPts val="1600"/>
              </a:lnSpc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0" dirty="0" err="1" smtClean="0"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ko-KR" altLang="en-US" sz="1200" b="0" dirty="0" smtClean="0">
                <a:latin typeface="맑은 고딕" pitchFamily="50" charset="-127"/>
                <a:ea typeface="맑은 고딕" pitchFamily="50" charset="-127"/>
              </a:rPr>
              <a:t> 분석과 시각화 입문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ts val="1600"/>
              </a:lnSpc>
            </a:pPr>
            <a:endParaRPr lang="en-US" altLang="ko-KR" sz="1200" b="0" dirty="0" smtClean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ts val="1600"/>
              </a:lnSpc>
            </a:pPr>
            <a:endParaRPr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0026" y="655638"/>
            <a:ext cx="9432924" cy="71437"/>
            <a:chOff x="246063" y="655638"/>
            <a:chExt cx="8718550" cy="71437"/>
          </a:xfrm>
        </p:grpSpPr>
        <p:sp>
          <p:nvSpPr>
            <p:cNvPr id="10" name="Rectangle 84"/>
            <p:cNvSpPr>
              <a:spLocks noChangeArrowheads="1"/>
            </p:cNvSpPr>
            <p:nvPr userDrawn="1"/>
          </p:nvSpPr>
          <p:spPr bwMode="auto">
            <a:xfrm>
              <a:off x="246063" y="655638"/>
              <a:ext cx="2886075" cy="71437"/>
            </a:xfrm>
            <a:prstGeom prst="rect">
              <a:avLst/>
            </a:prstGeom>
            <a:solidFill>
              <a:srgbClr val="111111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85"/>
            <p:cNvSpPr>
              <a:spLocks noChangeShapeType="1"/>
            </p:cNvSpPr>
            <p:nvPr userDrawn="1"/>
          </p:nvSpPr>
          <p:spPr bwMode="auto">
            <a:xfrm>
              <a:off x="255588" y="690563"/>
              <a:ext cx="8709025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09" r:id="rId2"/>
    <p:sldLayoutId id="2147484414" r:id="rId3"/>
    <p:sldLayoutId id="2147484420" r:id="rId4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itchFamily="34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5pPr>
      <a:lvl6pPr marL="4572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6pPr>
      <a:lvl7pPr marL="9144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7pPr>
      <a:lvl8pPr marL="1371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8pPr>
      <a:lvl9pPr marL="1828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kr/url?sa=i&amp;rct=j&amp;q=&amp;esrc=s&amp;source=images&amp;cd=&amp;cad=rja&amp;uact=8&amp;docid=Y-_R6DSuKmutwM&amp;tbnid=3HeGLcIfxypebM:&amp;ved=0CAUQjRw&amp;url=http://ko.gofreedownload.net/free-icon/vista-icon/man-user-110821/&amp;ei=3S7nU_wGjN_wBeLZgJgP&amp;bvm=bv.72676100,d.dGc&amp;psig=AFQjCNEeo1ZYCcIBw6N48afh9NGlTlsY_g&amp;ust=1407746134574648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200025" y="2511946"/>
            <a:ext cx="9432926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100012" tIns="49212" rIns="100012" bIns="49212" anchor="ctr" anchorCtr="0"/>
          <a:lstStyle/>
          <a:p>
            <a:pPr marL="342900" indent="-342900" algn="ctr">
              <a:lnSpc>
                <a:spcPct val="200000"/>
              </a:lnSpc>
            </a:pP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데이터 활용 시나리오 </a:t>
            </a:r>
            <a:endParaRPr lang="en-US" altLang="ko-KR" sz="4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19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2688"/>
            <a:ext cx="8915400" cy="378000"/>
          </a:xfrm>
        </p:spPr>
        <p:txBody>
          <a:bodyPr anchor="ctr"/>
          <a:lstStyle/>
          <a:p>
            <a:r>
              <a:rPr lang="en-US" altLang="ko-KR" sz="1800" smtClean="0">
                <a:latin typeface="나눔고딕" pitchFamily="50" charset="-127"/>
                <a:ea typeface="나눔고딕" pitchFamily="50" charset="-127"/>
              </a:rPr>
              <a:t>4.1. </a:t>
            </a:r>
            <a:r>
              <a:rPr lang="ko-KR" altLang="en-US" sz="1800" smtClean="0">
                <a:latin typeface="나눔고딕" pitchFamily="50" charset="-127"/>
                <a:ea typeface="나눔고딕" pitchFamily="50" charset="-127"/>
              </a:rPr>
              <a:t>개요 </a:t>
            </a:r>
            <a:r>
              <a:rPr lang="en-US" altLang="ko-KR" sz="180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800" smtClean="0">
                <a:latin typeface="나눔고딕" pitchFamily="50" charset="-127"/>
                <a:ea typeface="나눔고딕" pitchFamily="50" charset="-127"/>
              </a:rPr>
              <a:t>안행부</a:t>
            </a:r>
            <a:r>
              <a:rPr lang="en-US" altLang="ko-KR" sz="180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smtClean="0">
                <a:latin typeface="나눔고딕" pitchFamily="50" charset="-127"/>
                <a:ea typeface="나눔고딕" pitchFamily="50" charset="-127"/>
              </a:rPr>
              <a:t>지방행정종합공개</a:t>
            </a:r>
            <a:r>
              <a:rPr lang="en-US" altLang="ko-KR" sz="1800" smtClean="0">
                <a:latin typeface="나눔고딕" pitchFamily="50" charset="-127"/>
                <a:ea typeface="나눔고딕" pitchFamily="50" charset="-127"/>
              </a:rPr>
              <a:t>DB)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79564" y="228512"/>
            <a:ext cx="8915400" cy="37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spc="-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" y="1016732"/>
            <a:ext cx="9059863" cy="5417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ko-KR" altLang="en-US" spc="-150" dirty="0" smtClean="0">
                <a:ln w="127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50" dirty="0">
              <a:ln w="1270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6400" y="1833238"/>
            <a:ext cx="2265007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목적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31045" y="1833238"/>
            <a:ext cx="2265007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46051" y="1833238"/>
            <a:ext cx="2265007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측면의 가치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64768" y="1833238"/>
            <a:ext cx="2265007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측면의 활용모델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6400" y="1382625"/>
            <a:ext cx="4589652" cy="378000"/>
          </a:xfrm>
          <a:prstGeom prst="roundRect">
            <a:avLst>
              <a:gd name="adj" fmla="val 0"/>
            </a:avLst>
          </a:prstGeom>
          <a:solidFill>
            <a:srgbClr val="00A8CA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원천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46051" y="1382625"/>
            <a:ext cx="4589652" cy="378000"/>
          </a:xfrm>
          <a:prstGeom prst="roundRect">
            <a:avLst>
              <a:gd name="adj" fmla="val 0"/>
            </a:avLst>
          </a:prstGeom>
          <a:solidFill>
            <a:srgbClr val="00A8CA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측면의 가치  및 활용모델 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6400" y="2314574"/>
            <a:ext cx="2265007" cy="37052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지방행정과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각종 행정통계와 현황 등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공개가능한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행정정보를 데이터베이스로 구축하여 중앙과 지방간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지방자치단체 상호간에 정보를 공동 활용하고 국민에게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행정정보를 서비스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31044" y="2314574"/>
            <a:ext cx="2265007" cy="37052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6050" y="2314574"/>
            <a:ext cx="2265007" cy="37052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중앙과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지방자치단체 상호간에 정보를 공동 활용하고 국민에게 행정정보를 서비스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364767" y="2314574"/>
            <a:ext cx="2265007" cy="37052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내용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244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지자체별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분류 제공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시군구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정책정보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지자체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정책자료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우수사례 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행정지표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지방행정 통계정보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 등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분야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부문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179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지표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65613" y="2385060"/>
            <a:ext cx="2187387" cy="3600224"/>
          </a:xfrm>
          <a:prstGeom prst="roundRect">
            <a:avLst>
              <a:gd name="adj" fmla="val 0"/>
            </a:avLst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latinLnBrk="0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지방행정종합정보공개시스템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61770" y="2697930"/>
            <a:ext cx="2021418" cy="636837"/>
          </a:xfrm>
          <a:prstGeom prst="roundRect">
            <a:avLst>
              <a:gd name="adj" fmla="val 35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0655" y="266686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지방행정정보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861770" y="3400475"/>
            <a:ext cx="2021418" cy="1476147"/>
          </a:xfrm>
          <a:prstGeom prst="roundRect">
            <a:avLst>
              <a:gd name="adj" fmla="val 35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27778" y="33694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861770" y="4907692"/>
            <a:ext cx="2021418" cy="1038288"/>
          </a:xfrm>
          <a:prstGeom prst="roundRect">
            <a:avLst>
              <a:gd name="adj" fmla="val 35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77330" y="487662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정책정보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2979836" y="292464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인명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3624097" y="292464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지자체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4268359" y="292464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교류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2979836" y="3663391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3622426" y="3663391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4265016" y="3663391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행정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49"/>
          <p:cNvSpPr>
            <a:spLocks noChangeArrowheads="1"/>
          </p:cNvSpPr>
          <p:nvPr/>
        </p:nvSpPr>
        <p:spPr bwMode="auto">
          <a:xfrm>
            <a:off x="2979836" y="4058967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교육문화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3622426" y="4058967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주민안전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49"/>
          <p:cNvSpPr>
            <a:spLocks noChangeArrowheads="1"/>
          </p:cNvSpPr>
          <p:nvPr/>
        </p:nvSpPr>
        <p:spPr bwMode="auto">
          <a:xfrm>
            <a:off x="4265016" y="4058967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49"/>
          <p:cNvSpPr>
            <a:spLocks noChangeArrowheads="1"/>
          </p:cNvSpPr>
          <p:nvPr/>
        </p:nvSpPr>
        <p:spPr bwMode="auto">
          <a:xfrm>
            <a:off x="2979836" y="4469298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49"/>
          <p:cNvSpPr>
            <a:spLocks noChangeArrowheads="1"/>
          </p:cNvSpPr>
          <p:nvPr/>
        </p:nvSpPr>
        <p:spPr bwMode="auto">
          <a:xfrm>
            <a:off x="2979836" y="5152760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3624097" y="5152760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4268359" y="515275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업무개획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auto">
          <a:xfrm>
            <a:off x="4268359" y="554498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생애전환기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건강검진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AutoShape 49"/>
          <p:cNvSpPr>
            <a:spLocks noChangeArrowheads="1"/>
          </p:cNvSpPr>
          <p:nvPr/>
        </p:nvSpPr>
        <p:spPr bwMode="auto">
          <a:xfrm>
            <a:off x="3624097" y="554498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영유아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검진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2979836" y="5544989"/>
            <a:ext cx="559257" cy="375750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암 검진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5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6738" y="217022"/>
            <a:ext cx="8915400" cy="378000"/>
          </a:xfrm>
        </p:spPr>
        <p:txBody>
          <a:bodyPr anchor="ctr"/>
          <a:lstStyle/>
          <a:p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4.2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수요자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대국민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800" dirty="0" smtClean="0">
                <a:latin typeface="나눔고딕" pitchFamily="50" charset="-127"/>
                <a:ea typeface="나눔고딕" pitchFamily="50" charset="-127"/>
              </a:rPr>
              <a:t>관점의 가치 정의 및 핵심 수요자 도출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79564" y="228512"/>
            <a:ext cx="8915400" cy="37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en-US" altLang="ko-KR" sz="1400" b="1" spc="-1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400" b="1" spc="-10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" y="1016732"/>
            <a:ext cx="9059863" cy="5417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ko-KR" altLang="en-US" spc="-150" smtClean="0">
                <a:ln w="127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pc="-150">
              <a:ln w="1270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6398" y="1833238"/>
            <a:ext cx="4263138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수요자</a:t>
            </a:r>
            <a:r>
              <a:rPr lang="en-US" altLang="ko-KR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대국민</a:t>
            </a:r>
            <a:r>
              <a:rPr lang="en-US" altLang="ko-KR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관점의 가치 정의</a:t>
            </a:r>
            <a:endParaRPr lang="ko-KR" altLang="en-US" sz="12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42688" y="1833238"/>
            <a:ext cx="4812474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핵심 수요자 도출</a:t>
            </a:r>
            <a:endParaRPr lang="ko-KR" altLang="en-US" sz="12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6399" y="1382625"/>
            <a:ext cx="9148763" cy="378000"/>
          </a:xfrm>
          <a:prstGeom prst="roundRect">
            <a:avLst>
              <a:gd name="adj" fmla="val 0"/>
            </a:avLst>
          </a:prstGeom>
          <a:solidFill>
            <a:srgbClr val="00A8CA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수요자</a:t>
            </a:r>
            <a:r>
              <a:rPr lang="en-US" altLang="ko-KR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대국민</a:t>
            </a:r>
            <a:r>
              <a:rPr lang="en-US" altLang="ko-KR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관점의 가치 정의 및 핵심 수요자 도출</a:t>
            </a:r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4206" y="2290191"/>
            <a:ext cx="4263138" cy="21964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altLang="ko-KR" sz="1200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피선거인의 정책수행실적 내역 제공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피선거인의 전문분야 제공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767072" y="2290191"/>
            <a:ext cx="4779264" cy="21964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일반 국민</a:t>
            </a:r>
            <a:endParaRPr lang="en-US" altLang="ko-KR" sz="1200" b="1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정치 컨설팅 업체</a:t>
            </a:r>
            <a:endParaRPr lang="en-US" altLang="ko-KR" sz="1200" b="1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6398" y="4556482"/>
            <a:ext cx="9148762" cy="43701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정보 개방현황</a:t>
            </a:r>
            <a:endParaRPr lang="ko-KR" altLang="en-US" sz="1200" b="1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715" y="5047488"/>
            <a:ext cx="9131448" cy="10479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정부 역량평가 결과 통계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행정표준코드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소청심사 통계현황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중앙행정기관 주요 직위 명부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홍보 및 행사 영상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기록관련 정보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지방공기업경영정보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, 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자치단체별 재정자주도 등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3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268698" y="3270251"/>
            <a:ext cx="7286465" cy="21018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15400" cy="378000"/>
          </a:xfrm>
        </p:spPr>
        <p:txBody>
          <a:bodyPr anchor="ctr"/>
          <a:lstStyle/>
          <a:p>
            <a:r>
              <a:rPr lang="en-US" altLang="ko-KR" sz="1800" smtClean="0">
                <a:latin typeface="나눔고딕" pitchFamily="50" charset="-127"/>
                <a:ea typeface="나눔고딕" pitchFamily="50" charset="-127"/>
              </a:rPr>
              <a:t>4.3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800" dirty="0">
                <a:latin typeface="나눔고딕" pitchFamily="50" charset="-127"/>
                <a:ea typeface="나눔고딕" pitchFamily="50" charset="-127"/>
              </a:rPr>
              <a:t>지방행정종합정보공개시스템 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DB(</a:t>
            </a:r>
            <a:r>
              <a:rPr lang="ko-KR" altLang="en-US" sz="1800" dirty="0" err="1" smtClean="0">
                <a:latin typeface="나눔고딕" pitchFamily="50" charset="-127"/>
                <a:ea typeface="나눔고딕" pitchFamily="50" charset="-127"/>
              </a:rPr>
              <a:t>내고장알리미</a:t>
            </a:r>
            <a:r>
              <a:rPr lang="en-US" altLang="ko-KR" sz="18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79564" y="228512"/>
            <a:ext cx="8915400" cy="37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en-US" altLang="ko-KR" sz="1400" b="1" spc="-1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spc="-1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95300" y="1016732"/>
            <a:ext cx="9059863" cy="5417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r>
              <a:rPr lang="ko-KR" altLang="en-US" spc="-150" dirty="0" smtClean="0">
                <a:ln w="127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pc="-150" dirty="0">
              <a:ln w="1270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06399" y="1579238"/>
            <a:ext cx="1803401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시나리오</a:t>
            </a: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명칭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06399" y="1128625"/>
            <a:ext cx="9148763" cy="378000"/>
          </a:xfrm>
          <a:prstGeom prst="roundRect">
            <a:avLst>
              <a:gd name="adj" fmla="val 0"/>
            </a:avLst>
          </a:prstGeom>
          <a:solidFill>
            <a:srgbClr val="00A8CA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수요자별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개방 </a:t>
            </a:r>
            <a:r>
              <a:rPr lang="ko-KR" altLang="en-US" sz="12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시나리오</a:t>
            </a:r>
            <a:endParaRPr lang="ko-KR" altLang="en-US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68699" y="1579238"/>
            <a:ext cx="3198651" cy="37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우리고장지킴이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6399" y="2000249"/>
            <a:ext cx="1803401" cy="69850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시나리오</a:t>
            </a: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68698" y="2000248"/>
            <a:ext cx="7286463" cy="6985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선거에 참여한 인력의 정보로 과거 선출되었던 고장에서의 임기 및 행정지표의 변화를 조회하여 고장에 대한 기여도를 포탈에서 한눈에 찾을 수 있는 서비스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399" y="2746377"/>
            <a:ext cx="1803401" cy="495299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시나리오</a:t>
            </a: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68698" y="2746376"/>
            <a:ext cx="3722527" cy="495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Biz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창출형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정확도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생산성 향상 유도형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대국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알권리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충족형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대국민 편의 </a:t>
            </a:r>
            <a:r>
              <a:rPr lang="ko-KR" altLang="en-US" sz="1200" u="sng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향상형</a:t>
            </a:r>
            <a:endParaRPr lang="ko-KR" altLang="en-US" sz="12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11799" y="1579238"/>
            <a:ext cx="1803401" cy="378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분야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74100" y="1579238"/>
            <a:ext cx="2181062" cy="37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공공정책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6399" y="3270252"/>
            <a:ext cx="1803401" cy="2101849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시나리오</a:t>
            </a:r>
            <a:r>
              <a:rPr lang="en-US" altLang="ko-KR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6399" y="5422903"/>
            <a:ext cx="1803401" cy="81597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고려사항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68698" y="5422902"/>
            <a:ext cx="7286465" cy="8159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중앙선관의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선거후보등록 인명부를 지방행정종합정보공개시스템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실시간 연계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 API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행정지표 정보를 </a:t>
            </a:r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민간에 오픈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42025" y="2746377"/>
            <a:ext cx="1476375" cy="495299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 적용 기술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1292" y="2746376"/>
            <a:ext cx="1973869" cy="495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OpenAPI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https://encrypted-tbn2.gstatic.com/images?q=tbn:ANd9GcTuA_fvUzzsRjfnoQRgh4Bfg3hZ6FZa1O4KOkmDTKHuL85Gj7LCmQ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75" y="3801427"/>
            <a:ext cx="653004" cy="65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592703" y="3829049"/>
            <a:ext cx="618674" cy="617647"/>
          </a:xfrm>
          <a:prstGeom prst="roundRect">
            <a:avLst>
              <a:gd name="adj" fmla="val 75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3400" y="3765550"/>
            <a:ext cx="6223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4663" y="3883503"/>
            <a:ext cx="588168" cy="904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우리고장지킴이</a:t>
            </a:r>
            <a:endParaRPr lang="ko-KR" altLang="en-US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4663" y="4013253"/>
            <a:ext cx="245268" cy="2686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</a:t>
            </a:r>
            <a:endParaRPr lang="en-US" altLang="ko-KR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선거</a:t>
            </a: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928952" y="3994998"/>
            <a:ext cx="663751" cy="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28952" y="4245823"/>
            <a:ext cx="663751" cy="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194212" y="3883503"/>
            <a:ext cx="220241" cy="22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194212" y="4146234"/>
            <a:ext cx="220241" cy="22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AutoShape 49"/>
          <p:cNvSpPr>
            <a:spLocks noChangeArrowheads="1"/>
          </p:cNvSpPr>
          <p:nvPr/>
        </p:nvSpPr>
        <p:spPr bwMode="auto">
          <a:xfrm>
            <a:off x="2748764" y="3683880"/>
            <a:ext cx="754079" cy="568874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중앙선관위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AutoShape 49"/>
          <p:cNvSpPr>
            <a:spLocks noChangeArrowheads="1"/>
          </p:cNvSpPr>
          <p:nvPr/>
        </p:nvSpPr>
        <p:spPr bwMode="auto">
          <a:xfrm>
            <a:off x="2542398" y="4376737"/>
            <a:ext cx="1166813" cy="568874"/>
          </a:xfrm>
          <a:prstGeom prst="can">
            <a:avLst>
              <a:gd name="adj" fmla="val 25755"/>
            </a:avLst>
          </a:prstGeom>
          <a:gradFill rotWithShape="0">
            <a:gsLst>
              <a:gs pos="0">
                <a:srgbClr val="B2B2B2"/>
              </a:gs>
              <a:gs pos="50000">
                <a:srgbClr val="CCCC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지방행정종합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0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정보공개시스템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520282" y="3609182"/>
            <a:ext cx="220241" cy="22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23062" y="3559350"/>
            <a:ext cx="26971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조회하고 싶은 선거 및 지역을 선택하고 비교하고 싶은 인력을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선택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520282" y="4188676"/>
            <a:ext cx="220241" cy="220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23062" y="4192184"/>
            <a:ext cx="2697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선출된 고장의 임기 행정지표를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시계열그래프로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오른쪽으로 구부러진 화살표 35"/>
          <p:cNvSpPr/>
          <p:nvPr/>
        </p:nvSpPr>
        <p:spPr>
          <a:xfrm>
            <a:off x="3767138" y="4062069"/>
            <a:ext cx="433626" cy="3923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27" y="4889500"/>
            <a:ext cx="1166433" cy="42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아래쪽 화살표 18"/>
          <p:cNvSpPr/>
          <p:nvPr/>
        </p:nvSpPr>
        <p:spPr>
          <a:xfrm>
            <a:off x="3040380" y="4286624"/>
            <a:ext cx="144780" cy="12229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31" y="4008459"/>
            <a:ext cx="351782" cy="4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laptop"/>
          <p:cNvSpPr>
            <a:spLocks noEditPoints="1" noChangeArrowheads="1"/>
          </p:cNvSpPr>
          <p:nvPr/>
        </p:nvSpPr>
        <p:spPr bwMode="auto">
          <a:xfrm>
            <a:off x="4066012" y="3783132"/>
            <a:ext cx="1021596" cy="1176211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>
              <a:alpha val="28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05686" y="4668794"/>
            <a:ext cx="12145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임기 종로구 청렴도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3821430" y="4578286"/>
            <a:ext cx="235056" cy="1810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7279" y="4465500"/>
            <a:ext cx="12145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실업률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취업률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1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 Photograph - Innovator">
  <a:themeElements>
    <a:clrScheme name="">
      <a:dk1>
        <a:srgbClr val="000000"/>
      </a:dk1>
      <a:lt1>
        <a:srgbClr val="FFFFFF"/>
      </a:lt1>
      <a:dk2>
        <a:srgbClr val="FFFFFF"/>
      </a:dk2>
      <a:lt2>
        <a:srgbClr val="C0C0C0"/>
      </a:lt2>
      <a:accent1>
        <a:srgbClr val="0066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FF"/>
      </a:accent5>
      <a:accent6>
        <a:srgbClr val="2DB9B9"/>
      </a:accent6>
      <a:hlink>
        <a:srgbClr val="FF9433"/>
      </a:hlink>
      <a:folHlink>
        <a:srgbClr val="00CC66"/>
      </a:folHlink>
    </a:clrScheme>
    <a:fontScheme name="AC Photograph - Innovato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buNone/>
          <a:defRPr dirty="0" smtClean="0">
            <a:ea typeface="돋움" pitchFamily="50" charset="-127"/>
          </a:defRPr>
        </a:defPPr>
      </a:lstStyle>
    </a:txDef>
  </a:objectDefaults>
  <a:extraClrSchemeLst>
    <a:extraClrScheme>
      <a:clrScheme name="AC Photograph - Innovat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 Photograph - Innovator 2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9433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FFC8AD"/>
        </a:accent5>
        <a:accent6>
          <a:srgbClr val="2D2DB9"/>
        </a:accent6>
        <a:hlink>
          <a:srgbClr val="00CC6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3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66FF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9433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4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5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33CC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ADE2"/>
        </a:accent5>
        <a:accent6>
          <a:srgbClr val="2DB9B9"/>
        </a:accent6>
        <a:hlink>
          <a:srgbClr val="00CC66"/>
        </a:hlink>
        <a:folHlink>
          <a:srgbClr val="FF94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6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3CCCC"/>
        </a:accent1>
        <a:accent2>
          <a:srgbClr val="FF94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62D"/>
        </a:accent6>
        <a:hlink>
          <a:srgbClr val="00CC66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 Photograph - Innovator 7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32F500"/>
        </a:accent1>
        <a:accent2>
          <a:srgbClr val="33CCCC"/>
        </a:accent2>
        <a:accent3>
          <a:srgbClr val="AAAAAA"/>
        </a:accent3>
        <a:accent4>
          <a:srgbClr val="DADADA"/>
        </a:accent4>
        <a:accent5>
          <a:srgbClr val="ADF9AA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Designs\AC Photograph - Innovator.pot</Template>
  <TotalTime>75897</TotalTime>
  <Words>361</Words>
  <Application>Microsoft Office PowerPoint</Application>
  <PresentationFormat>A4 용지(210x297mm)</PresentationFormat>
  <Paragraphs>84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AC Photograph - Innovator</vt:lpstr>
      <vt:lpstr>PowerPoint 프레젠테이션</vt:lpstr>
      <vt:lpstr>4.1. 개요 – 안행부(지방행정종합공개DB)</vt:lpstr>
      <vt:lpstr>4.2 수요자(대국민) 관점의 가치 정의 및 핵심 수요자 도출</vt:lpstr>
      <vt:lpstr>4.3. 지방행정종합정보공개시스템 DB(내고장알리미)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CJ39 PI Proposal</dc:title>
  <dc:creator>Accenture</dc:creator>
  <cp:lastModifiedBy>jswoo</cp:lastModifiedBy>
  <cp:revision>3177</cp:revision>
  <cp:lastPrinted>2016-09-28T04:49:29Z</cp:lastPrinted>
  <dcterms:created xsi:type="dcterms:W3CDTF">1999-02-15T10:43:20Z</dcterms:created>
  <dcterms:modified xsi:type="dcterms:W3CDTF">2019-06-25T11:16:50Z</dcterms:modified>
</cp:coreProperties>
</file>