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4" r:id="rId3"/>
    <p:sldId id="285" r:id="rId4"/>
    <p:sldId id="314" r:id="rId5"/>
    <p:sldId id="307" r:id="rId6"/>
    <p:sldId id="312" r:id="rId7"/>
    <p:sldId id="318" r:id="rId8"/>
    <p:sldId id="315" r:id="rId9"/>
    <p:sldId id="316" r:id="rId10"/>
    <p:sldId id="261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DEEBF7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6840" autoAdjust="0"/>
  </p:normalViewPr>
  <p:slideViewPr>
    <p:cSldViewPr snapToGrid="0">
      <p:cViewPr varScale="1">
        <p:scale>
          <a:sx n="85" d="100"/>
          <a:sy n="85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A5991-F764-480C-A1A6-030BB1D538C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7095E-4423-4E27-8A03-C98D10E8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221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74124-3CD7-4110-8534-8927382752F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0DB9D-5458-4F31-ACE1-2BF1D087A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362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165ED-344A-4669-9862-1979817F88C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78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0" y="6552905"/>
            <a:ext cx="9905999" cy="305096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9796FA-7C20-410F-9313-B9679C66C075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‹#›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93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418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95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EA7B802-1DBB-4EFF-8F94-5FD5807D64BC}"/>
              </a:ext>
            </a:extLst>
          </p:cNvPr>
          <p:cNvCxnSpPr/>
          <p:nvPr userDrawn="1"/>
        </p:nvCxnSpPr>
        <p:spPr>
          <a:xfrm>
            <a:off x="0" y="6552847"/>
            <a:ext cx="990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4EE539B-14D6-4E38-A010-8DB3F99EAB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27" y="6613886"/>
            <a:ext cx="768002" cy="180000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3" y="0"/>
            <a:ext cx="9906000" cy="612362"/>
            <a:chOff x="3" y="0"/>
            <a:chExt cx="9906000" cy="612362"/>
          </a:xfrm>
        </p:grpSpPr>
        <p:sp>
          <p:nvSpPr>
            <p:cNvPr id="13" name="직사각형 12"/>
            <p:cNvSpPr/>
            <p:nvPr/>
          </p:nvSpPr>
          <p:spPr>
            <a:xfrm>
              <a:off x="3" y="0"/>
              <a:ext cx="9906000" cy="612362"/>
            </a:xfrm>
            <a:prstGeom prst="rect">
              <a:avLst/>
            </a:prstGeom>
            <a:gradFill>
              <a:gsLst>
                <a:gs pos="75000">
                  <a:srgbClr val="132A5F"/>
                </a:gs>
                <a:gs pos="100000">
                  <a:srgbClr val="002060"/>
                </a:gs>
                <a:gs pos="0">
                  <a:srgbClr val="A4C341"/>
                </a:gs>
                <a:gs pos="34000">
                  <a:srgbClr val="8BBE45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endParaRPr lang="ko-KR" altLang="en-US" dirty="0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2992043" y="0"/>
              <a:ext cx="2364959" cy="372232"/>
            </a:xfrm>
            <a:custGeom>
              <a:avLst/>
              <a:gdLst>
                <a:gd name="connsiteX0" fmla="*/ 0 w 2364959"/>
                <a:gd name="connsiteY0" fmla="*/ 0 h 372232"/>
                <a:gd name="connsiteX1" fmla="*/ 2364959 w 2364959"/>
                <a:gd name="connsiteY1" fmla="*/ 0 h 372232"/>
                <a:gd name="connsiteX2" fmla="*/ 2342437 w 2364959"/>
                <a:gd name="connsiteY2" fmla="*/ 16890 h 372232"/>
                <a:gd name="connsiteX3" fmla="*/ 1182479 w 2364959"/>
                <a:gd name="connsiteY3" fmla="*/ 372232 h 372232"/>
                <a:gd name="connsiteX4" fmla="*/ 22521 w 2364959"/>
                <a:gd name="connsiteY4" fmla="*/ 16890 h 372232"/>
                <a:gd name="connsiteX5" fmla="*/ 0 w 2364959"/>
                <a:gd name="connsiteY5" fmla="*/ 0 h 3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4959" h="372232">
                  <a:moveTo>
                    <a:pt x="0" y="0"/>
                  </a:moveTo>
                  <a:lnTo>
                    <a:pt x="2364959" y="0"/>
                  </a:lnTo>
                  <a:lnTo>
                    <a:pt x="2342437" y="16890"/>
                  </a:lnTo>
                  <a:cubicBezTo>
                    <a:pt x="2011321" y="241235"/>
                    <a:pt x="1612154" y="372232"/>
                    <a:pt x="1182479" y="372232"/>
                  </a:cubicBezTo>
                  <a:cubicBezTo>
                    <a:pt x="752805" y="372232"/>
                    <a:pt x="353638" y="241235"/>
                    <a:pt x="22521" y="168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latinLnBrk="0"/>
              <a:endPara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" y="0"/>
              <a:ext cx="3853475" cy="612362"/>
            </a:xfrm>
            <a:custGeom>
              <a:avLst/>
              <a:gdLst>
                <a:gd name="connsiteX0" fmla="*/ 0 w 3853475"/>
                <a:gd name="connsiteY0" fmla="*/ 0 h 612362"/>
                <a:gd name="connsiteX1" fmla="*/ 3853475 w 3853475"/>
                <a:gd name="connsiteY1" fmla="*/ 0 h 612362"/>
                <a:gd name="connsiteX2" fmla="*/ 3826209 w 3853475"/>
                <a:gd name="connsiteY2" fmla="*/ 179009 h 612362"/>
                <a:gd name="connsiteX3" fmla="*/ 3705213 w 3853475"/>
                <a:gd name="connsiteY3" fmla="*/ 569569 h 612362"/>
                <a:gd name="connsiteX4" fmla="*/ 3684639 w 3853475"/>
                <a:gd name="connsiteY4" fmla="*/ 612362 h 612362"/>
                <a:gd name="connsiteX5" fmla="*/ 0 w 3853475"/>
                <a:gd name="connsiteY5" fmla="*/ 612362 h 612362"/>
                <a:gd name="connsiteX6" fmla="*/ 0 w 3853475"/>
                <a:gd name="connsiteY6" fmla="*/ 0 h 61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3475" h="612362">
                  <a:moveTo>
                    <a:pt x="0" y="0"/>
                  </a:moveTo>
                  <a:lnTo>
                    <a:pt x="3853475" y="0"/>
                  </a:lnTo>
                  <a:lnTo>
                    <a:pt x="3826209" y="179009"/>
                  </a:lnTo>
                  <a:cubicBezTo>
                    <a:pt x="3798548" y="314455"/>
                    <a:pt x="3757752" y="445106"/>
                    <a:pt x="3705213" y="569569"/>
                  </a:cubicBezTo>
                  <a:lnTo>
                    <a:pt x="3684639" y="612362"/>
                  </a:lnTo>
                  <a:lnTo>
                    <a:pt x="0" y="612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latinLnBrk="0"/>
              <a:endPara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0" y="6552905"/>
            <a:ext cx="9905999" cy="305096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9796FA-7C20-410F-9313-B9679C66C075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‹#›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4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가는각진제목체" panose="02030600000101010101" pitchFamily="18" charset="-127"/>
          <a:ea typeface="가는각진제목체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wnload.batem.com/BAStudioTutorial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5" b="60736"/>
          <a:stretch/>
        </p:blipFill>
        <p:spPr>
          <a:xfrm>
            <a:off x="-18803" y="-36703"/>
            <a:ext cx="9953205" cy="229496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10" y="5360895"/>
            <a:ext cx="1205293" cy="28720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92472" y="4377560"/>
            <a:ext cx="7930652" cy="45719"/>
          </a:xfrm>
          <a:prstGeom prst="rect">
            <a:avLst/>
          </a:prstGeom>
          <a:gradFill>
            <a:gsLst>
              <a:gs pos="75000">
                <a:srgbClr val="132A5F"/>
              </a:gs>
              <a:gs pos="100000">
                <a:srgbClr val="002060"/>
              </a:gs>
              <a:gs pos="0">
                <a:srgbClr val="A4C341"/>
              </a:gs>
              <a:gs pos="34000">
                <a:srgbClr val="8BBE4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9649" y="2985924"/>
            <a:ext cx="7930653" cy="45719"/>
          </a:xfrm>
          <a:prstGeom prst="rect">
            <a:avLst/>
          </a:prstGeom>
          <a:gradFill>
            <a:gsLst>
              <a:gs pos="75000">
                <a:srgbClr val="132A5F"/>
              </a:gs>
              <a:gs pos="100000">
                <a:srgbClr val="002060"/>
              </a:gs>
              <a:gs pos="0">
                <a:srgbClr val="A4C341"/>
              </a:gs>
              <a:gs pos="34000">
                <a:srgbClr val="8BBE4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dirty="0"/>
          </a:p>
        </p:txBody>
      </p:sp>
      <p:sp>
        <p:nvSpPr>
          <p:cNvPr id="43" name="자유형 42"/>
          <p:cNvSpPr/>
          <p:nvPr/>
        </p:nvSpPr>
        <p:spPr>
          <a:xfrm>
            <a:off x="2194515" y="-28575"/>
            <a:ext cx="2474688" cy="409232"/>
          </a:xfrm>
          <a:custGeom>
            <a:avLst/>
            <a:gdLst>
              <a:gd name="connsiteX0" fmla="*/ 0 w 2474688"/>
              <a:gd name="connsiteY0" fmla="*/ 0 h 409232"/>
              <a:gd name="connsiteX1" fmla="*/ 2474688 w 2474688"/>
              <a:gd name="connsiteY1" fmla="*/ 0 h 409232"/>
              <a:gd name="connsiteX2" fmla="*/ 2420680 w 2474688"/>
              <a:gd name="connsiteY2" fmla="*/ 56199 h 409232"/>
              <a:gd name="connsiteX3" fmla="*/ 1237344 w 2474688"/>
              <a:gd name="connsiteY3" fmla="*/ 409232 h 409232"/>
              <a:gd name="connsiteX4" fmla="*/ 54008 w 2474688"/>
              <a:gd name="connsiteY4" fmla="*/ 56199 h 409232"/>
              <a:gd name="connsiteX5" fmla="*/ 0 w 2474688"/>
              <a:gd name="connsiteY5" fmla="*/ 0 h 40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4688" h="409232">
                <a:moveTo>
                  <a:pt x="0" y="0"/>
                </a:moveTo>
                <a:lnTo>
                  <a:pt x="2474688" y="0"/>
                </a:lnTo>
                <a:lnTo>
                  <a:pt x="2420680" y="56199"/>
                </a:lnTo>
                <a:cubicBezTo>
                  <a:pt x="2192790" y="266481"/>
                  <a:pt x="1748324" y="409232"/>
                  <a:pt x="1237344" y="409232"/>
                </a:cubicBezTo>
                <a:cubicBezTo>
                  <a:pt x="726364" y="409232"/>
                  <a:pt x="281899" y="266481"/>
                  <a:pt x="54008" y="561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-18803" y="-36703"/>
            <a:ext cx="3098297" cy="1282285"/>
          </a:xfrm>
          <a:custGeom>
            <a:avLst/>
            <a:gdLst>
              <a:gd name="connsiteX0" fmla="*/ 0 w 3098297"/>
              <a:gd name="connsiteY0" fmla="*/ 0 h 1282285"/>
              <a:gd name="connsiteX1" fmla="*/ 3090283 w 3098297"/>
              <a:gd name="connsiteY1" fmla="*/ 0 h 1282285"/>
              <a:gd name="connsiteX2" fmla="*/ 3098297 w 3098297"/>
              <a:gd name="connsiteY2" fmla="*/ 97396 h 1282285"/>
              <a:gd name="connsiteX3" fmla="*/ 1167356 w 3098297"/>
              <a:gd name="connsiteY3" fmla="*/ 1282285 h 1282285"/>
              <a:gd name="connsiteX4" fmla="*/ 87749 w 3098297"/>
              <a:gd name="connsiteY4" fmla="*/ 1079925 h 1282285"/>
              <a:gd name="connsiteX5" fmla="*/ 0 w 3098297"/>
              <a:gd name="connsiteY5" fmla="*/ 1039660 h 1282285"/>
              <a:gd name="connsiteX6" fmla="*/ 0 w 3098297"/>
              <a:gd name="connsiteY6" fmla="*/ 0 h 128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8297" h="1282285">
                <a:moveTo>
                  <a:pt x="0" y="0"/>
                </a:moveTo>
                <a:lnTo>
                  <a:pt x="3090283" y="0"/>
                </a:lnTo>
                <a:lnTo>
                  <a:pt x="3098297" y="97396"/>
                </a:lnTo>
                <a:cubicBezTo>
                  <a:pt x="3098297" y="751792"/>
                  <a:pt x="2233785" y="1282285"/>
                  <a:pt x="1167356" y="1282285"/>
                </a:cubicBezTo>
                <a:cubicBezTo>
                  <a:pt x="767445" y="1282285"/>
                  <a:pt x="395929" y="1207684"/>
                  <a:pt x="87749" y="1079925"/>
                </a:cubicBezTo>
                <a:lnTo>
                  <a:pt x="0" y="1039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-364598" y="-93448"/>
            <a:ext cx="4149306" cy="3789066"/>
          </a:xfrm>
          <a:custGeom>
            <a:avLst/>
            <a:gdLst>
              <a:gd name="connsiteX0" fmla="*/ 2074653 w 4149306"/>
              <a:gd name="connsiteY0" fmla="*/ 0 h 3789066"/>
              <a:gd name="connsiteX1" fmla="*/ 4149306 w 4149306"/>
              <a:gd name="connsiteY1" fmla="*/ 2080649 h 3789066"/>
              <a:gd name="connsiteX2" fmla="*/ 3394325 w 4149306"/>
              <a:gd name="connsiteY2" fmla="*/ 3686179 h 3789066"/>
              <a:gd name="connsiteX3" fmla="*/ 3257133 w 4149306"/>
              <a:gd name="connsiteY3" fmla="*/ 3789066 h 3789066"/>
              <a:gd name="connsiteX4" fmla="*/ 892174 w 4149306"/>
              <a:gd name="connsiteY4" fmla="*/ 3789066 h 3789066"/>
              <a:gd name="connsiteX5" fmla="*/ 754981 w 4149306"/>
              <a:gd name="connsiteY5" fmla="*/ 3686179 h 3789066"/>
              <a:gd name="connsiteX6" fmla="*/ 0 w 4149306"/>
              <a:gd name="connsiteY6" fmla="*/ 2080649 h 3789066"/>
              <a:gd name="connsiteX7" fmla="*/ 2074653 w 4149306"/>
              <a:gd name="connsiteY7" fmla="*/ 0 h 378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9306" h="3789066">
                <a:moveTo>
                  <a:pt x="2074653" y="0"/>
                </a:moveTo>
                <a:cubicBezTo>
                  <a:pt x="3220452" y="0"/>
                  <a:pt x="4149306" y="931538"/>
                  <a:pt x="4149306" y="2080649"/>
                </a:cubicBezTo>
                <a:cubicBezTo>
                  <a:pt x="4149306" y="2727024"/>
                  <a:pt x="3855411" y="3304558"/>
                  <a:pt x="3394325" y="3686179"/>
                </a:cubicBezTo>
                <a:lnTo>
                  <a:pt x="3257133" y="3789066"/>
                </a:lnTo>
                <a:lnTo>
                  <a:pt x="892174" y="3789066"/>
                </a:lnTo>
                <a:lnTo>
                  <a:pt x="754981" y="3686179"/>
                </a:lnTo>
                <a:cubicBezTo>
                  <a:pt x="293895" y="3304558"/>
                  <a:pt x="0" y="2727024"/>
                  <a:pt x="0" y="2080649"/>
                </a:cubicBezTo>
                <a:cubicBezTo>
                  <a:pt x="0" y="931538"/>
                  <a:pt x="928854" y="0"/>
                  <a:pt x="2074653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부제목 3"/>
          <p:cNvSpPr txBox="1">
            <a:spLocks/>
          </p:cNvSpPr>
          <p:nvPr/>
        </p:nvSpPr>
        <p:spPr bwMode="auto">
          <a:xfrm>
            <a:off x="6539180" y="5718216"/>
            <a:ext cx="24100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algn="r" eaLnBrk="0" hangingPunct="0"/>
            <a:r>
              <a:rPr lang="en-US" altLang="ko-KR" b="1" dirty="0" smtClean="0">
                <a:solidFill>
                  <a:srgbClr val="000066"/>
                </a:solidFill>
                <a:latin typeface="Arial Narrow" panose="020B0606020202030204" pitchFamily="34" charset="0"/>
                <a:ea typeface="HY견고딕" panose="02030600000101010101" pitchFamily="18" charset="-127"/>
                <a:cs typeface="Arial" pitchFamily="34" charset="0"/>
              </a:rPr>
              <a:t>Feb. 22. 2021</a:t>
            </a:r>
            <a:endParaRPr lang="ko-KR" altLang="en-US" b="1" dirty="0">
              <a:solidFill>
                <a:srgbClr val="000066"/>
              </a:solidFill>
              <a:latin typeface="Arial Narrow" panose="020B0606020202030204" pitchFamily="34" charset="0"/>
              <a:ea typeface="HY견고딕" panose="02030600000101010101" pitchFamily="18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2056" y="3196529"/>
            <a:ext cx="7285841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200" b="1" smtClean="0">
                <a:latin typeface="+mj-ea"/>
                <a:ea typeface="+mj-ea"/>
                <a:cs typeface="함초롬돋움" panose="020B0604000101010101" pitchFamily="50" charset="-127"/>
              </a:rPr>
              <a:t>RPA</a:t>
            </a:r>
            <a:r>
              <a:rPr lang="ko-KR" altLang="en-US" sz="3200" b="1"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r>
              <a:rPr lang="ko-KR" altLang="en-US" sz="3200" b="1" smtClean="0">
                <a:latin typeface="+mj-ea"/>
                <a:ea typeface="+mj-ea"/>
                <a:cs typeface="함초롬돋움" panose="020B0604000101010101" pitchFamily="50" charset="-127"/>
              </a:rPr>
              <a:t>실습</a:t>
            </a:r>
            <a:r>
              <a:rPr lang="en-US" altLang="ko-KR" sz="3200" b="1" smtClean="0">
                <a:latin typeface="+mj-ea"/>
                <a:ea typeface="+mj-ea"/>
                <a:cs typeface="함초롬돋움" panose="020B0604000101010101" pitchFamily="50" charset="-127"/>
              </a:rPr>
              <a:t>(1)</a:t>
            </a:r>
            <a:r>
              <a:rPr lang="ko-KR" altLang="en-US" sz="3200" b="1" smtClean="0"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r>
              <a:rPr lang="en-US" altLang="ko-KR" sz="3200" b="1" smtClean="0">
                <a:latin typeface="+mj-ea"/>
                <a:ea typeface="+mj-ea"/>
                <a:cs typeface="함초롬돋움" panose="020B0604000101010101" pitchFamily="50" charset="-127"/>
              </a:rPr>
              <a:t>-</a:t>
            </a:r>
            <a:r>
              <a:rPr lang="ko-KR" altLang="en-US" sz="3200" b="1" smtClean="0">
                <a:latin typeface="+mj-ea"/>
                <a:ea typeface="+mj-ea"/>
                <a:cs typeface="함초롬돋움" panose="020B0604000101010101" pitchFamily="50" charset="-127"/>
              </a:rPr>
              <a:t> 웹크롤링 및 </a:t>
            </a:r>
            <a:r>
              <a:rPr lang="en-US" altLang="ko-KR" sz="3200" b="1" smtClean="0">
                <a:latin typeface="+mj-ea"/>
                <a:ea typeface="+mj-ea"/>
                <a:cs typeface="함초롬돋움" panose="020B0604000101010101" pitchFamily="50" charset="-127"/>
              </a:rPr>
              <a:t>DB</a:t>
            </a:r>
            <a:r>
              <a:rPr lang="ko-KR" altLang="en-US" sz="3200" b="1" smtClean="0">
                <a:latin typeface="+mj-ea"/>
                <a:ea typeface="+mj-ea"/>
                <a:cs typeface="함초롬돋움" panose="020B0604000101010101" pitchFamily="50" charset="-127"/>
              </a:rPr>
              <a:t>업데이트</a:t>
            </a:r>
            <a:endParaRPr lang="en-US" altLang="ko-KR" sz="3200" b="1" smtClean="0"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8087" y="3814578"/>
            <a:ext cx="6971459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한국기업지배구조원 </a:t>
            </a:r>
            <a:r>
              <a:rPr lang="en-US" altLang="ko-KR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KCGS</a:t>
            </a:r>
            <a:r>
              <a:rPr lang="ko-KR" altLang="en-US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기업등급조회 </a:t>
            </a:r>
            <a:r>
              <a:rPr lang="ko-KR" altLang="en-US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</a:t>
            </a:r>
            <a:r>
              <a:rPr lang="en-US" altLang="ko-KR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816" y="5307108"/>
            <a:ext cx="2447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8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338918"/>
            <a:ext cx="9906000" cy="187614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직사각형 29"/>
          <p:cNvSpPr/>
          <p:nvPr/>
        </p:nvSpPr>
        <p:spPr>
          <a:xfrm>
            <a:off x="0" y="4985881"/>
            <a:ext cx="990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spc="-12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Calibri" panose="020F0502020204030204" pitchFamily="34" charset="0"/>
                <a:ea typeface="HY견고딕" panose="02030600000101010101" pitchFamily="18" charset="-127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42" y="5793063"/>
            <a:ext cx="1204974" cy="28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1"/>
          <p:cNvSpPr txBox="1"/>
          <p:nvPr/>
        </p:nvSpPr>
        <p:spPr>
          <a:xfrm>
            <a:off x="794253" y="747554"/>
            <a:ext cx="1813702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7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35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53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70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88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05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23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40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3200" b="1" dirty="0" smtClean="0">
                <a:latin typeface="+mj-ea"/>
                <a:ea typeface="+mj-ea"/>
              </a:rPr>
              <a:t>Contents</a:t>
            </a:r>
            <a:endParaRPr lang="ko-KR" altLang="en-US" sz="3200" b="1" dirty="0" smtClean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21000" y="1053750"/>
            <a:ext cx="6985000" cy="57753"/>
          </a:xfrm>
          <a:prstGeom prst="rect">
            <a:avLst/>
          </a:prstGeom>
          <a:gradFill>
            <a:gsLst>
              <a:gs pos="75000">
                <a:srgbClr val="132A5F"/>
              </a:gs>
              <a:gs pos="100000">
                <a:srgbClr val="002060"/>
              </a:gs>
              <a:gs pos="0">
                <a:srgbClr val="A4C341"/>
              </a:gs>
              <a:gs pos="34000">
                <a:srgbClr val="8BBE4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FE89DB8-32BF-427A-91FB-E50EFC5C6C07}"/>
              </a:ext>
            </a:extLst>
          </p:cNvPr>
          <p:cNvSpPr txBox="1">
            <a:spLocks/>
          </p:cNvSpPr>
          <p:nvPr/>
        </p:nvSpPr>
        <p:spPr>
          <a:xfrm>
            <a:off x="1743945" y="1669091"/>
            <a:ext cx="4059471" cy="33242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smtClean="0">
                <a:latin typeface="+mj-ea"/>
                <a:ea typeface="+mj-ea"/>
              </a:rPr>
              <a:t>0. BA-Studio</a:t>
            </a:r>
            <a:r>
              <a:rPr lang="ko-KR" altLang="en-US" sz="1800" b="1">
                <a:latin typeface="+mj-ea"/>
                <a:ea typeface="+mj-ea"/>
              </a:rPr>
              <a:t> </a:t>
            </a:r>
            <a:r>
              <a:rPr lang="ko-KR" altLang="en-US" sz="1800" b="1" smtClean="0">
                <a:latin typeface="+mj-ea"/>
                <a:ea typeface="+mj-ea"/>
              </a:rPr>
              <a:t>사용법 안내</a:t>
            </a:r>
            <a:endParaRPr lang="en-US" altLang="ko-KR" sz="1800" b="1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>
                <a:latin typeface="+mj-ea"/>
                <a:ea typeface="+mj-ea"/>
              </a:rPr>
              <a:t>1</a:t>
            </a:r>
            <a:r>
              <a:rPr lang="en-US" altLang="ko-KR" sz="1800" b="1" smtClean="0">
                <a:latin typeface="+mj-ea"/>
                <a:ea typeface="+mj-ea"/>
              </a:rPr>
              <a:t>. </a:t>
            </a:r>
            <a:r>
              <a:rPr lang="ko-KR" altLang="en-US" sz="1800" b="1" smtClean="0">
                <a:latin typeface="+mj-ea"/>
                <a:ea typeface="+mj-ea"/>
              </a:rPr>
              <a:t>자동화 프로세스 개요</a:t>
            </a:r>
            <a:endParaRPr lang="en-US" altLang="ko-KR" sz="1800" b="1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>
                <a:latin typeface="+mj-ea"/>
                <a:ea typeface="+mj-ea"/>
              </a:rPr>
              <a:t>2</a:t>
            </a:r>
            <a:r>
              <a:rPr lang="en-US" altLang="ko-KR" sz="1800" b="1" smtClean="0">
                <a:latin typeface="+mj-ea"/>
                <a:ea typeface="+mj-ea"/>
              </a:rPr>
              <a:t>. </a:t>
            </a:r>
            <a:r>
              <a:rPr lang="ko-KR" altLang="en-US" sz="1800" b="1" smtClean="0">
                <a:latin typeface="+mj-ea"/>
                <a:ea typeface="+mj-ea"/>
              </a:rPr>
              <a:t>자동화 프로세스 구조</a:t>
            </a:r>
            <a:endParaRPr lang="en-US" altLang="ko-KR" sz="1800" b="1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>
                <a:latin typeface="+mj-ea"/>
                <a:ea typeface="+mj-ea"/>
              </a:rPr>
              <a:t>3</a:t>
            </a:r>
            <a:r>
              <a:rPr lang="en-US" altLang="ko-KR" sz="1800" b="1" smtClean="0">
                <a:latin typeface="+mj-ea"/>
                <a:ea typeface="+mj-ea"/>
              </a:rPr>
              <a:t>. </a:t>
            </a:r>
            <a:r>
              <a:rPr lang="ko-KR" altLang="en-US" sz="1800" b="1" smtClean="0">
                <a:latin typeface="+mj-ea"/>
                <a:ea typeface="+mj-ea"/>
              </a:rPr>
              <a:t>입력</a:t>
            </a:r>
            <a:r>
              <a:rPr lang="en-US" altLang="ko-KR" sz="1800" b="1" smtClean="0">
                <a:latin typeface="+mj-ea"/>
                <a:ea typeface="+mj-ea"/>
              </a:rPr>
              <a:t>/</a:t>
            </a:r>
            <a:r>
              <a:rPr lang="ko-KR" altLang="en-US" sz="1800" b="1" smtClean="0">
                <a:latin typeface="+mj-ea"/>
                <a:ea typeface="+mj-ea"/>
              </a:rPr>
              <a:t>출력 데이터</a:t>
            </a:r>
            <a:endParaRPr lang="en-US" altLang="ko-KR" sz="1800" b="1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>
                <a:latin typeface="+mj-ea"/>
                <a:ea typeface="+mj-ea"/>
              </a:rPr>
              <a:t>4</a:t>
            </a:r>
            <a:r>
              <a:rPr lang="en-US" altLang="ko-KR" sz="1800" b="1" smtClean="0">
                <a:latin typeface="+mj-ea"/>
                <a:ea typeface="+mj-ea"/>
              </a:rPr>
              <a:t>. </a:t>
            </a:r>
            <a:r>
              <a:rPr lang="ko-KR" altLang="en-US" sz="1800" b="1" smtClean="0">
                <a:latin typeface="+mj-ea"/>
                <a:ea typeface="+mj-ea"/>
              </a:rPr>
              <a:t>자동화 프로세스 구현</a:t>
            </a:r>
            <a:endParaRPr lang="en-US" altLang="ko-KR" sz="1800" b="1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smtClean="0">
                <a:latin typeface="+mj-ea"/>
                <a:ea typeface="+mj-ea"/>
              </a:rPr>
              <a:t>5. QnA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A7B802-1DBB-4EFF-8F94-5FD5807D64BC}"/>
              </a:ext>
            </a:extLst>
          </p:cNvPr>
          <p:cNvCxnSpPr/>
          <p:nvPr/>
        </p:nvCxnSpPr>
        <p:spPr>
          <a:xfrm>
            <a:off x="0" y="6552847"/>
            <a:ext cx="990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4EE539B-14D6-4E38-A010-8DB3F99EA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27" y="6613886"/>
            <a:ext cx="768002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25"/>
          <p:cNvSpPr txBox="1">
            <a:spLocks/>
          </p:cNvSpPr>
          <p:nvPr/>
        </p:nvSpPr>
        <p:spPr>
          <a:xfrm>
            <a:off x="106677" y="140838"/>
            <a:ext cx="2425600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BA-Studio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사용법 안내</a:t>
            </a:r>
            <a:endParaRPr lang="en-US" altLang="ko-KR" sz="1600" b="1" spc="-122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72053" y="4355170"/>
            <a:ext cx="8984720" cy="3933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2. BA-Studio 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사용법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7734" y="4171524"/>
            <a:ext cx="934517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17963" y="781268"/>
            <a:ext cx="8984720" cy="543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1. BA-Studio 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접속</a:t>
            </a: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/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실행 방법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838" y="4828848"/>
            <a:ext cx="73972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/>
              <a:t>▪  </a:t>
            </a:r>
            <a:r>
              <a:rPr lang="en-US" altLang="ko-KR" sz="1100" smtClean="0">
                <a:hlinkClick r:id="rId2"/>
              </a:rPr>
              <a:t>https</a:t>
            </a:r>
            <a:r>
              <a:rPr lang="en-US" altLang="ko-KR" sz="1100">
                <a:hlinkClick r:id="rId2"/>
              </a:rPr>
              <a:t>://</a:t>
            </a:r>
            <a:r>
              <a:rPr lang="en-US" altLang="ko-KR" sz="1100" smtClean="0">
                <a:hlinkClick r:id="rId2"/>
              </a:rPr>
              <a:t>download.batem.com/BAStudioTutorial.pdf</a:t>
            </a:r>
            <a:r>
              <a:rPr lang="en-US" altLang="ko-KR" sz="1100" smtClean="0"/>
              <a:t> </a:t>
            </a:r>
            <a:r>
              <a:rPr lang="ko-KR" altLang="en-US" sz="1100" smtClean="0"/>
              <a:t>참조</a:t>
            </a:r>
            <a:endParaRPr lang="en-US" altLang="ko-KR" sz="1100"/>
          </a:p>
        </p:txBody>
      </p:sp>
      <p:sp>
        <p:nvSpPr>
          <p:cNvPr id="66" name="TextBox 65"/>
          <p:cNvSpPr txBox="1"/>
          <p:nvPr/>
        </p:nvSpPr>
        <p:spPr>
          <a:xfrm>
            <a:off x="623838" y="1087374"/>
            <a:ext cx="7397246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▪  원격 데스크톱 연결</a:t>
            </a: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7" y="1485030"/>
            <a:ext cx="1642745" cy="1395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64" y="1485031"/>
            <a:ext cx="2321452" cy="1395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24" y="1485031"/>
            <a:ext cx="2452099" cy="139581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2580875" y="2251892"/>
            <a:ext cx="655472" cy="0"/>
          </a:xfrm>
          <a:prstGeom prst="straightConnector1">
            <a:avLst/>
          </a:prstGeom>
          <a:ln>
            <a:solidFill>
              <a:srgbClr val="1409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924710" y="2190890"/>
            <a:ext cx="655472" cy="0"/>
          </a:xfrm>
          <a:prstGeom prst="straightConnector1">
            <a:avLst/>
          </a:prstGeom>
          <a:ln>
            <a:solidFill>
              <a:srgbClr val="1409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647" y="3007066"/>
            <a:ext cx="20566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 smtClean="0"/>
              <a:t>원격 데스크톱 연결 검색</a:t>
            </a:r>
            <a:endParaRPr lang="en-US" altLang="ko-K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436264" y="3006809"/>
            <a:ext cx="2056609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100" dirty="0" err="1" smtClean="0">
                <a:latin typeface="+mj-ea"/>
                <a:ea typeface="+mj-ea"/>
              </a:rPr>
              <a:t>url</a:t>
            </a:r>
            <a:r>
              <a:rPr lang="en-US" altLang="ko-KR" sz="1100" dirty="0" smtClean="0">
                <a:latin typeface="+mj-ea"/>
                <a:ea typeface="+mj-ea"/>
              </a:rPr>
              <a:t> </a:t>
            </a:r>
            <a:r>
              <a:rPr lang="ko-KR" altLang="en-US" sz="1100" dirty="0" smtClean="0">
                <a:latin typeface="+mj-ea"/>
                <a:ea typeface="+mj-ea"/>
              </a:rPr>
              <a:t>또는 </a:t>
            </a:r>
            <a:r>
              <a:rPr lang="en-US" altLang="ko-KR" sz="1100" dirty="0" err="1" smtClean="0">
                <a:latin typeface="+mj-ea"/>
                <a:ea typeface="+mj-ea"/>
              </a:rPr>
              <a:t>ip</a:t>
            </a:r>
            <a:r>
              <a:rPr lang="en-US" altLang="ko-KR" sz="1100" dirty="0" smtClean="0">
                <a:latin typeface="+mj-ea"/>
                <a:ea typeface="+mj-ea"/>
              </a:rPr>
              <a:t> </a:t>
            </a:r>
            <a:r>
              <a:rPr lang="ko-KR" altLang="en-US" sz="1100" dirty="0" smtClean="0">
                <a:latin typeface="+mj-ea"/>
                <a:ea typeface="+mj-ea"/>
              </a:rPr>
              <a:t>입력</a:t>
            </a:r>
            <a:endParaRPr lang="en-US" altLang="ko-KR" sz="11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7524" y="3012453"/>
            <a:ext cx="225407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100" dirty="0" smtClean="0"/>
              <a:t>계정 아이디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비밀번호 입력</a:t>
            </a:r>
            <a:endParaRPr lang="en-US" altLang="ko-KR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647" y="3568212"/>
            <a:ext cx="73972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i="1" dirty="0" smtClean="0"/>
              <a:t>▶</a:t>
            </a:r>
            <a:r>
              <a:rPr lang="ko-KR" altLang="en-US" sz="1100" i="1" smtClean="0"/>
              <a:t>해당  계정정보는 </a:t>
            </a:r>
            <a:r>
              <a:rPr lang="ko-KR" altLang="en-US" sz="1100" i="1" dirty="0" smtClean="0"/>
              <a:t>아시아경제교육센터로 전달</a:t>
            </a:r>
            <a:endParaRPr lang="en-US" altLang="ko-KR" sz="1100" i="1" dirty="0"/>
          </a:p>
        </p:txBody>
      </p:sp>
    </p:spTree>
    <p:extLst>
      <p:ext uri="{BB962C8B-B14F-4D97-AF65-F5344CB8AC3E}">
        <p14:creationId xmlns:p14="http://schemas.microsoft.com/office/powerpoint/2010/main" val="24780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5"/>
          <p:cNvSpPr txBox="1">
            <a:spLocks/>
          </p:cNvSpPr>
          <p:nvPr/>
        </p:nvSpPr>
        <p:spPr>
          <a:xfrm>
            <a:off x="106677" y="140838"/>
            <a:ext cx="2139945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프로세스 개요</a:t>
            </a:r>
            <a:endParaRPr lang="en-US" altLang="ko-KR" sz="1600" b="1" spc="-122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7734" y="1382730"/>
            <a:ext cx="9345178" cy="13266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Narrow" panose="020B0606020202030204" pitchFamily="34" charset="0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72053" y="3019429"/>
            <a:ext cx="8984720" cy="3933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2.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단계별 개요</a:t>
            </a: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7734" y="2916468"/>
            <a:ext cx="934517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089829" y="2166856"/>
            <a:ext cx="1261740" cy="388684"/>
            <a:chOff x="3474102" y="2191994"/>
            <a:chExt cx="1261740" cy="38868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474102" y="2191994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88526" y="2275354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웹크롤링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372315" y="2110005"/>
            <a:ext cx="1265277" cy="456625"/>
            <a:chOff x="4851798" y="2188946"/>
            <a:chExt cx="1265277" cy="45662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851798" y="2188946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76693" y="2276239"/>
              <a:ext cx="124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MySQL DB 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업데이트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11" y="1562427"/>
            <a:ext cx="505548" cy="5055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933538" y="1210123"/>
            <a:ext cx="4269806" cy="2672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자동화 프로세스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HY견고딕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HY견고딕" panose="02030600000101010101" pitchFamily="18" charset="-127"/>
                <a:cs typeface="함초롬돋움" panose="020B0604000101010101" pitchFamily="50" charset="-127"/>
              </a:rPr>
              <a:t>: </a:t>
            </a:r>
            <a:r>
              <a:rPr lang="ko-KR" altLang="en-US" sz="12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한국기업지배구조원 </a:t>
            </a:r>
            <a:r>
              <a:rPr lang="ko-KR" altLang="en-US" sz="12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기업등급조회 </a:t>
            </a:r>
            <a:r>
              <a:rPr lang="ko-KR" altLang="en-US" sz="12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</a:t>
            </a:r>
            <a:endParaRPr lang="en-US" altLang="ko-KR" sz="12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613743" y="1867361"/>
            <a:ext cx="655472" cy="0"/>
          </a:xfrm>
          <a:prstGeom prst="straightConnector1">
            <a:avLst/>
          </a:prstGeom>
          <a:ln>
            <a:solidFill>
              <a:srgbClr val="1409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543381" y="1862754"/>
            <a:ext cx="628177" cy="0"/>
          </a:xfrm>
          <a:prstGeom prst="straightConnector1">
            <a:avLst/>
          </a:prstGeom>
          <a:ln>
            <a:solidFill>
              <a:srgbClr val="1409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98" y="1632343"/>
            <a:ext cx="624713" cy="4223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98" y="1566020"/>
            <a:ext cx="502034" cy="502034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2177463" y="1866410"/>
            <a:ext cx="655472" cy="0"/>
          </a:xfrm>
          <a:prstGeom prst="straightConnector1">
            <a:avLst/>
          </a:prstGeom>
          <a:ln>
            <a:solidFill>
              <a:srgbClr val="1409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630325" y="2166856"/>
            <a:ext cx="1261740" cy="388684"/>
            <a:chOff x="3474102" y="2191994"/>
            <a:chExt cx="1261740" cy="38868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474102" y="2191994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8526" y="2275354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Config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 설정 읽기 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04" y="1579107"/>
            <a:ext cx="496322" cy="49632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96" y="1639612"/>
            <a:ext cx="461641" cy="46164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490946" y="2133558"/>
            <a:ext cx="1261740" cy="388684"/>
            <a:chOff x="7779798" y="2196428"/>
            <a:chExt cx="1261740" cy="38868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779798" y="2196428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85078" y="2275792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크롤링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 자료의 변환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41599" y="3416365"/>
            <a:ext cx="1261740" cy="388684"/>
            <a:chOff x="3474102" y="2191994"/>
            <a:chExt cx="1261740" cy="38868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474102" y="2191994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8526" y="2275354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Config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 설정 읽기 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30325" y="4310517"/>
            <a:ext cx="1261740" cy="388684"/>
            <a:chOff x="3474102" y="2191994"/>
            <a:chExt cx="1261740" cy="38868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474102" y="2191994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88526" y="2275354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웹 </a:t>
              </a:r>
              <a:r>
                <a:rPr lang="ko-KR" altLang="en-US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크롤링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25782" y="5111052"/>
            <a:ext cx="1261740" cy="388684"/>
            <a:chOff x="7779798" y="2196428"/>
            <a:chExt cx="1261740" cy="388684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7779798" y="2196428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85078" y="2275792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크롤링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 자료의 변환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6167" y="5837066"/>
            <a:ext cx="1285898" cy="456625"/>
            <a:chOff x="4851798" y="2188946"/>
            <a:chExt cx="1265277" cy="456625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851798" y="2188946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693" y="2276239"/>
              <a:ext cx="124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MySQL DB 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업데이트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17963" y="781268"/>
            <a:ext cx="8984720" cy="543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1. 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자동화 프로세스의 흐름도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94050" y="3299338"/>
            <a:ext cx="739724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▪ 브라우저 </a:t>
            </a:r>
            <a:r>
              <a:rPr lang="ko-KR" altLang="en-US" sz="1100" dirty="0" err="1" smtClean="0"/>
              <a:t>접속정보</a:t>
            </a:r>
            <a:r>
              <a:rPr lang="ko-KR" altLang="en-US" sz="1100" dirty="0" smtClean="0"/>
              <a:t> 설정 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실습예제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한국기업지배구조원 </a:t>
            </a:r>
            <a:r>
              <a:rPr lang="en-US" altLang="ko-KR" sz="11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KCGS </a:t>
            </a:r>
            <a:r>
              <a:rPr lang="ko-KR" altLang="en-US" sz="11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홈페이지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▪ 데이터 </a:t>
            </a:r>
            <a:r>
              <a:rPr lang="ko-KR" altLang="en-US" sz="1100" dirty="0" err="1" smtClean="0"/>
              <a:t>테이블정보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실습예제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– </a:t>
            </a:r>
            <a:r>
              <a:rPr lang="ko-KR" altLang="en-US" sz="1100" dirty="0" err="1" smtClean="0"/>
              <a:t>등급조회</a:t>
            </a:r>
            <a:r>
              <a:rPr lang="ko-KR" altLang="en-US" sz="1100" dirty="0" smtClean="0"/>
              <a:t> 페이지의 </a:t>
            </a:r>
            <a:r>
              <a:rPr lang="en-US" altLang="ko-KR" sz="1100" dirty="0" smtClean="0"/>
              <a:t>table, </a:t>
            </a:r>
            <a:r>
              <a:rPr lang="en-US" altLang="ko-KR" sz="1100" dirty="0" err="1" smtClean="0"/>
              <a:t>tr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th</a:t>
            </a:r>
            <a:r>
              <a:rPr lang="en-US" altLang="ko-KR" sz="1100" dirty="0" smtClean="0"/>
              <a:t>, td </a:t>
            </a:r>
            <a:r>
              <a:rPr lang="ko-KR" altLang="en-US" sz="1100" dirty="0" smtClean="0"/>
              <a:t>등 </a:t>
            </a:r>
            <a:r>
              <a:rPr lang="en-US" altLang="ko-KR" sz="1100" dirty="0" smtClean="0"/>
              <a:t>Web Element</a:t>
            </a:r>
            <a:r>
              <a:rPr lang="ko-KR" altLang="en-US" sz="1100" dirty="0" smtClean="0"/>
              <a:t>정보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▪ </a:t>
            </a:r>
            <a:r>
              <a:rPr lang="ko-KR" altLang="en-US" sz="1100" dirty="0" err="1" smtClean="0"/>
              <a:t>조회대상</a:t>
            </a:r>
            <a:r>
              <a:rPr lang="ko-KR" altLang="en-US" sz="1100" dirty="0" smtClean="0"/>
              <a:t> 페이지 수</a:t>
            </a:r>
            <a:endParaRPr lang="en-US" altLang="ko-KR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94050" y="4329595"/>
            <a:ext cx="73972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/>
              <a:t>▪ </a:t>
            </a:r>
            <a:r>
              <a:rPr lang="en-US" altLang="ko-KR" sz="1100" smtClean="0"/>
              <a:t>Config </a:t>
            </a:r>
            <a:r>
              <a:rPr lang="ko-KR" altLang="en-US" sz="1100" smtClean="0"/>
              <a:t>설정에 따라 브라우저에 접속하여  </a:t>
            </a:r>
            <a:r>
              <a:rPr lang="ko-KR" altLang="en-US" sz="1100"/>
              <a:t>웹</a:t>
            </a:r>
            <a:r>
              <a:rPr lang="ko-KR" altLang="en-US" sz="1100" smtClean="0"/>
              <a:t> 크롤링 수행 </a:t>
            </a:r>
            <a:endParaRPr lang="en-US" altLang="ko-KR" sz="1100" smtClean="0"/>
          </a:p>
          <a:p>
            <a:pPr>
              <a:lnSpc>
                <a:spcPct val="150000"/>
              </a:lnSpc>
            </a:pPr>
            <a:r>
              <a:rPr lang="en-US" altLang="ko-KR" sz="1100"/>
              <a:t> </a:t>
            </a:r>
            <a:r>
              <a:rPr lang="en-US" altLang="ko-KR" sz="1100" smtClean="0"/>
              <a:t> (</a:t>
            </a:r>
            <a:r>
              <a:rPr lang="ko-KR" altLang="en-US" sz="1100" smtClean="0"/>
              <a:t>실습예제 </a:t>
            </a:r>
            <a:r>
              <a:rPr lang="en-US" altLang="ko-KR" sz="1100" smtClean="0"/>
              <a:t>– </a:t>
            </a:r>
            <a:r>
              <a:rPr lang="ko-KR" altLang="en-US" sz="1100" smtClean="0"/>
              <a:t>한국기업지배구조원에 접속           기업별 등급조회 정보 추출</a:t>
            </a:r>
            <a:r>
              <a:rPr lang="en-US" altLang="ko-KR" sz="1100" smtClean="0"/>
              <a:t>)</a:t>
            </a:r>
            <a:r>
              <a:rPr lang="ko-KR" altLang="en-US" sz="1100" smtClean="0"/>
              <a:t> </a:t>
            </a:r>
            <a:endParaRPr lang="en-US" altLang="ko-KR" sz="110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094050" y="5110859"/>
            <a:ext cx="73972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/>
              <a:t>▪ </a:t>
            </a:r>
            <a:r>
              <a:rPr lang="en-US" altLang="ko-KR" sz="1100" smtClean="0"/>
              <a:t>DB</a:t>
            </a:r>
            <a:r>
              <a:rPr lang="ko-KR" altLang="en-US" sz="1100" smtClean="0"/>
              <a:t>업데이트를 위하여 크롤링 데이터를 </a:t>
            </a:r>
            <a:r>
              <a:rPr lang="en-US" altLang="ko-KR" sz="1100" smtClean="0"/>
              <a:t>SQL DML </a:t>
            </a:r>
            <a:r>
              <a:rPr lang="ko-KR" altLang="en-US" sz="1100" smtClean="0"/>
              <a:t>명령어로 변환 </a:t>
            </a:r>
            <a:endParaRPr lang="en-US" altLang="ko-KR" sz="1100" smtClean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17" y="1596883"/>
            <a:ext cx="464108" cy="474402"/>
          </a:xfrm>
          <a:prstGeom prst="rect">
            <a:avLst/>
          </a:prstGeom>
        </p:spPr>
      </p:pic>
      <p:sp>
        <p:nvSpPr>
          <p:cNvPr id="45" name="갈매기형 수장 44"/>
          <p:cNvSpPr/>
          <p:nvPr/>
        </p:nvSpPr>
        <p:spPr>
          <a:xfrm>
            <a:off x="4747955" y="4714745"/>
            <a:ext cx="119882" cy="1185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4867836" y="4714745"/>
            <a:ext cx="119882" cy="1185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94050" y="5808942"/>
            <a:ext cx="73972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/>
              <a:t>▪  </a:t>
            </a:r>
            <a:r>
              <a:rPr lang="en-US" altLang="ko-KR" sz="1100" smtClean="0"/>
              <a:t>MySQL DB </a:t>
            </a:r>
            <a:r>
              <a:rPr lang="ko-KR" altLang="en-US" sz="1100" smtClean="0"/>
              <a:t>업데이트 수행 </a:t>
            </a:r>
            <a:r>
              <a:rPr lang="en-US" altLang="ko-KR" sz="1100" smtClean="0"/>
              <a:t>(</a:t>
            </a:r>
            <a:r>
              <a:rPr lang="ko-KR" altLang="en-US" sz="1100" smtClean="0"/>
              <a:t>액티비티 활용</a:t>
            </a:r>
            <a:r>
              <a:rPr lang="en-US" altLang="ko-KR" sz="1100" smtClean="0"/>
              <a:t>)</a:t>
            </a:r>
            <a:r>
              <a:rPr lang="ko-KR" altLang="en-US" sz="1100" smtClean="0"/>
              <a:t> </a:t>
            </a:r>
            <a:endParaRPr lang="en-US" altLang="ko-KR" sz="1100" smtClean="0"/>
          </a:p>
        </p:txBody>
      </p:sp>
    </p:spTree>
    <p:extLst>
      <p:ext uri="{BB962C8B-B14F-4D97-AF65-F5344CB8AC3E}">
        <p14:creationId xmlns:p14="http://schemas.microsoft.com/office/powerpoint/2010/main" val="38979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92"/>
          <p:cNvSpPr/>
          <p:nvPr/>
        </p:nvSpPr>
        <p:spPr>
          <a:xfrm>
            <a:off x="7234072" y="2672792"/>
            <a:ext cx="1694331" cy="26727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latinLnBrk="0">
              <a:defRPr/>
            </a:pPr>
            <a:endParaRPr lang="en-US" altLang="ko-KR" sz="1000" b="1" kern="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5" name="Rectangle 92"/>
          <p:cNvSpPr/>
          <p:nvPr/>
        </p:nvSpPr>
        <p:spPr>
          <a:xfrm>
            <a:off x="783978" y="2672794"/>
            <a:ext cx="1694331" cy="26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latinLnBrk="0">
              <a:defRPr/>
            </a:pPr>
            <a:endParaRPr lang="en-US" altLang="ko-KR" sz="1000" b="1" kern="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제목 25"/>
          <p:cNvSpPr txBox="1">
            <a:spLocks/>
          </p:cNvSpPr>
          <p:nvPr/>
        </p:nvSpPr>
        <p:spPr>
          <a:xfrm>
            <a:off x="106677" y="140838"/>
            <a:ext cx="2139945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프로세스 구조</a:t>
            </a:r>
            <a:endParaRPr lang="en-US" altLang="ko-KR" sz="1600" b="1" spc="-122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06036" y="2985731"/>
            <a:ext cx="1470212" cy="5855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Input </a:t>
            </a:r>
            <a:r>
              <a:rPr lang="ko-KR" altLang="en-US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endParaRPr lang="en-US" altLang="ko-KR" sz="13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37186" y="798009"/>
            <a:ext cx="8984720" cy="543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본 자동화 프로세스는 </a:t>
            </a:r>
            <a:r>
              <a:rPr lang="en-US" altLang="ko-KR" b="0" kern="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파일의 설정에 의해 </a:t>
            </a:r>
            <a:r>
              <a:rPr lang="ko-KR" altLang="en-US" b="0" kern="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웹페이지</a:t>
            </a:r>
            <a:r>
              <a:rPr lang="ko-KR" altLang="en-US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접속 및 </a:t>
            </a:r>
            <a:r>
              <a:rPr lang="ko-KR" altLang="en-US" b="0" kern="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크롤링을</a:t>
            </a:r>
            <a:r>
              <a:rPr lang="ko-KR" altLang="en-US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수행합니다</a:t>
            </a:r>
            <a:r>
              <a:rPr lang="en-US" altLang="ko-KR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b="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07905" y="2116532"/>
            <a:ext cx="4524105" cy="7185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Process Automation(RPA)</a:t>
            </a:r>
          </a:p>
          <a:p>
            <a:pPr algn="ctr" defTabSz="914400"/>
            <a:r>
              <a:rPr lang="ko-KR" altLang="en-US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한국기업지배구조원 기업등급조회 자동화</a:t>
            </a:r>
            <a:endParaRPr lang="en-US" altLang="ko-KR" sz="13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368428" y="2985731"/>
            <a:ext cx="1426015" cy="5855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Output </a:t>
            </a:r>
            <a:r>
              <a:rPr lang="ko-KR" altLang="en-US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endParaRPr lang="en-US" altLang="ko-KR" sz="13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99113" y="2123943"/>
            <a:ext cx="1290937" cy="7185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ko-KR" altLang="en-US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저장소</a:t>
            </a:r>
            <a:endParaRPr lang="en-US" altLang="ko-KR" sz="13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defTabSz="914400"/>
            <a:r>
              <a:rPr lang="en-US" altLang="ko-KR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(Web-site)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435768" y="2123943"/>
            <a:ext cx="1290937" cy="7185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ko-KR" altLang="en-US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저장소</a:t>
            </a:r>
            <a:endParaRPr lang="en-US" altLang="ko-KR" sz="13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defTabSz="914400"/>
            <a:r>
              <a:rPr lang="en-US" altLang="ko-KR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(MySQL)</a:t>
            </a:r>
          </a:p>
        </p:txBody>
      </p:sp>
      <p:sp>
        <p:nvSpPr>
          <p:cNvPr id="91" name="Rectangle 92"/>
          <p:cNvSpPr/>
          <p:nvPr/>
        </p:nvSpPr>
        <p:spPr>
          <a:xfrm>
            <a:off x="906036" y="3667717"/>
            <a:ext cx="1470212" cy="14325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▪ </a:t>
            </a:r>
            <a:r>
              <a:rPr lang="ko-KR" altLang="en-US" sz="1000" b="1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접속페이지</a:t>
            </a: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한국기업지배구조원</a:t>
            </a:r>
            <a:r>
              <a:rPr lang="en-US" altLang="ko-KR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(KCGS) </a:t>
            </a: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홈페이지</a:t>
            </a:r>
            <a:endParaRPr lang="en-US" altLang="ko-KR" sz="10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▪ </a:t>
            </a:r>
            <a:r>
              <a:rPr lang="en-US" altLang="ko-KR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Table </a:t>
            </a: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 </a:t>
            </a:r>
            <a:r>
              <a:rPr lang="en-US" altLang="ko-KR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(Element path)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▪ </a:t>
            </a: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 수</a:t>
            </a:r>
            <a:endParaRPr lang="en-US" altLang="ko-KR" sz="10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Rectangle 92"/>
          <p:cNvSpPr/>
          <p:nvPr/>
        </p:nvSpPr>
        <p:spPr>
          <a:xfrm>
            <a:off x="7368428" y="3667716"/>
            <a:ext cx="1426015" cy="14325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MySQL DB </a:t>
            </a: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업데이트</a:t>
            </a:r>
            <a:endParaRPr lang="en-US" altLang="ko-KR" sz="10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65320" y="1561904"/>
            <a:ext cx="670038" cy="719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89" y="1645728"/>
            <a:ext cx="535672" cy="63957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00" y="1645728"/>
            <a:ext cx="535672" cy="6395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05" y="3011647"/>
            <a:ext cx="4450591" cy="23339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98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rot="16200000">
            <a:off x="1802015" y="4469369"/>
            <a:ext cx="1780151" cy="809974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제목 25"/>
          <p:cNvSpPr txBox="1">
            <a:spLocks/>
          </p:cNvSpPr>
          <p:nvPr/>
        </p:nvSpPr>
        <p:spPr>
          <a:xfrm>
            <a:off x="106677" y="140838"/>
            <a:ext cx="2232021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Input /Output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endParaRPr lang="en-US" altLang="ko-KR" sz="1600" b="1" spc="-122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1802016" y="1739320"/>
            <a:ext cx="1780151" cy="809974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72041" y="1403246"/>
            <a:ext cx="2348743" cy="5656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HY견고딕" panose="02030600000101010101" pitchFamily="18" charset="-127"/>
              </a:rPr>
              <a:t>Config.xlsx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72041" y="1403246"/>
            <a:ext cx="505112" cy="2880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HY견고딕" panose="02030600000101010101" pitchFamily="18" charset="-127"/>
              </a:rPr>
              <a:t>In</a:t>
            </a:r>
            <a:endParaRPr lang="en-US" altLang="ko-KR" sz="1400" b="1" dirty="0">
              <a:solidFill>
                <a:schemeClr val="bg1"/>
              </a:solidFill>
              <a:latin typeface="Arial Narrow" panose="020B0606020202030204" pitchFamily="34" charset="0"/>
              <a:ea typeface="HY견고딕" panose="02030600000101010101" pitchFamily="18" charset="-127"/>
            </a:endParaRPr>
          </a:p>
        </p:txBody>
      </p:sp>
      <p:sp>
        <p:nvSpPr>
          <p:cNvPr id="43" name="Rectangle 92"/>
          <p:cNvSpPr/>
          <p:nvPr/>
        </p:nvSpPr>
        <p:spPr>
          <a:xfrm>
            <a:off x="478453" y="1968874"/>
            <a:ext cx="2338848" cy="8245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latinLnBrk="0">
              <a:defRPr/>
            </a:pPr>
            <a:endParaRPr lang="en-US" altLang="ko-KR" sz="1000" b="1" kern="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559" y="4167335"/>
            <a:ext cx="2348743" cy="5656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HY견고딕" panose="02030600000101010101" pitchFamily="18" charset="-127"/>
              </a:rPr>
              <a:t>MySQL Database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68559" y="4167335"/>
            <a:ext cx="508594" cy="2880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HY견고딕" panose="02030600000101010101" pitchFamily="18" charset="-127"/>
              </a:rPr>
              <a:t>Out</a:t>
            </a:r>
            <a:endParaRPr lang="en-US" altLang="ko-KR" sz="1400" b="1" dirty="0">
              <a:solidFill>
                <a:schemeClr val="bg1"/>
              </a:solidFill>
              <a:latin typeface="Arial Narrow" panose="020B0606020202030204" pitchFamily="34" charset="0"/>
              <a:ea typeface="HY견고딕" panose="02030600000101010101" pitchFamily="18" charset="-127"/>
            </a:endParaRPr>
          </a:p>
        </p:txBody>
      </p:sp>
      <p:sp>
        <p:nvSpPr>
          <p:cNvPr id="47" name="Rectangle 92"/>
          <p:cNvSpPr/>
          <p:nvPr/>
        </p:nvSpPr>
        <p:spPr>
          <a:xfrm>
            <a:off x="468558" y="4697586"/>
            <a:ext cx="2348743" cy="8245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latinLnBrk="0">
              <a:defRPr/>
            </a:pPr>
            <a:endParaRPr lang="en-US" altLang="ko-KR" sz="1000" b="1" kern="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37186" y="798009"/>
            <a:ext cx="8984720" cy="543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Input 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데이터로 사용된 엑셀 정보는 </a:t>
            </a: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Text 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파일 또는 스크립트 등 다양한 형태로 정의될 수도 있습니다</a:t>
            </a: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.</a:t>
            </a:r>
            <a:endParaRPr lang="en-US" altLang="ko-KR" b="0" kern="0" dirty="0">
              <a:latin typeface="Arial Narrow" panose="020B0606020202030204" pitchFamily="34" charset="0"/>
              <a:ea typeface="HY견고딕" panose="02030600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8558" y="3808848"/>
            <a:ext cx="895030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9515" y="3483670"/>
            <a:ext cx="621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자동화 프로세스 동작에 필요한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입력데이터</a:t>
            </a:r>
            <a:r>
              <a:rPr lang="ko-KR" altLang="en-US" sz="12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 제공</a:t>
            </a:r>
            <a:endParaRPr lang="ko-KR" altLang="en-US" sz="1200" b="1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7" y="2130151"/>
            <a:ext cx="502034" cy="50203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97" y="4834341"/>
            <a:ext cx="624713" cy="42239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86" y="4167335"/>
            <a:ext cx="4075973" cy="19193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186" y="1403246"/>
            <a:ext cx="3992520" cy="191866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46042" y="6071933"/>
            <a:ext cx="450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자동화 프로세스에 의한 </a:t>
            </a:r>
            <a:r>
              <a:rPr lang="en-US" altLang="ko-KR" sz="12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MySQL DB</a:t>
            </a:r>
            <a:r>
              <a:rPr lang="ko-KR" altLang="en-US" sz="12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업데이트 결과 </a:t>
            </a:r>
            <a:endParaRPr lang="ko-KR" altLang="en-US" sz="1200" b="1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5"/>
          <p:cNvSpPr txBox="1">
            <a:spLocks/>
          </p:cNvSpPr>
          <p:nvPr/>
        </p:nvSpPr>
        <p:spPr>
          <a:xfrm>
            <a:off x="106677" y="140838"/>
            <a:ext cx="2979790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실습 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프로세스 구현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73" y="929998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en-US" altLang="ko-KR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DB </a:t>
            </a:r>
            <a:r>
              <a:rPr lang="ko-KR" altLang="en-US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테이블 정의</a:t>
            </a:r>
            <a:endParaRPr lang="ko-KR" altLang="en-US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00000000-0008-0000-0000-0000766C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1647" y="1449813"/>
            <a:ext cx="85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0000000-0008-0000-0000-0000776C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1647" y="1449813"/>
            <a:ext cx="85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00000000-0008-0000-0000-0000786C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1647" y="1449813"/>
            <a:ext cx="85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7" y="1913313"/>
            <a:ext cx="1848108" cy="15644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2863583" y="1268999"/>
            <a:ext cx="0" cy="49537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83" y="1996605"/>
            <a:ext cx="6217664" cy="13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5"/>
          <p:cNvSpPr txBox="1">
            <a:spLocks/>
          </p:cNvSpPr>
          <p:nvPr/>
        </p:nvSpPr>
        <p:spPr>
          <a:xfrm>
            <a:off x="106677" y="140838"/>
            <a:ext cx="2979790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실습 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프로세스 구현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5" y="2438401"/>
            <a:ext cx="2133438" cy="175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65065" y="131781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Project</a:t>
            </a:r>
            <a:r>
              <a:rPr lang="ko-KR" altLang="en-US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  <a:endParaRPr lang="ko-KR" altLang="en-US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3083856" y="3137070"/>
            <a:ext cx="206187" cy="3566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396" y="2086277"/>
            <a:ext cx="1316393" cy="2450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506008" y="1317812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Task </a:t>
            </a:r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899" y="2201536"/>
            <a:ext cx="4307223" cy="2349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7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5"/>
          <p:cNvSpPr txBox="1">
            <a:spLocks/>
          </p:cNvSpPr>
          <p:nvPr/>
        </p:nvSpPr>
        <p:spPr>
          <a:xfrm>
            <a:off x="106677" y="140838"/>
            <a:ext cx="787139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en-US" altLang="ko-KR" sz="1600" b="1" spc="-122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endParaRPr lang="en-US" altLang="ko-KR" sz="1600" b="1" spc="-122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4615</TotalTime>
  <Words>343</Words>
  <Application>Microsoft Office PowerPoint</Application>
  <PresentationFormat>A4 용지(210x297mm)</PresentationFormat>
  <Paragraphs>68</Paragraphs>
  <Slides>10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HY견고딕</vt:lpstr>
      <vt:lpstr>KoPubWorld돋움체 Bold</vt:lpstr>
      <vt:lpstr>가는각진제목체</vt:lpstr>
      <vt:lpstr>나눔바른고딕</vt:lpstr>
      <vt:lpstr>나눔스퀘어 ExtraBold</vt:lpstr>
      <vt:lpstr>맑은 고딕</vt:lpstr>
      <vt:lpstr>함초롬돋움</vt:lpstr>
      <vt:lpstr>Arial</vt:lpstr>
      <vt:lpstr>Arial Narrow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s2</cp:lastModifiedBy>
  <cp:revision>531</cp:revision>
  <dcterms:created xsi:type="dcterms:W3CDTF">2020-09-16T02:16:33Z</dcterms:created>
  <dcterms:modified xsi:type="dcterms:W3CDTF">2021-03-02T02:37:13Z</dcterms:modified>
</cp:coreProperties>
</file>