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7"/>
  </p:notesMasterIdLst>
  <p:sldIdLst>
    <p:sldId id="256" r:id="rId5"/>
    <p:sldId id="326" r:id="rId6"/>
    <p:sldId id="297" r:id="rId7"/>
    <p:sldId id="330" r:id="rId8"/>
    <p:sldId id="302" r:id="rId9"/>
    <p:sldId id="259" r:id="rId10"/>
    <p:sldId id="337" r:id="rId11"/>
    <p:sldId id="323" r:id="rId12"/>
    <p:sldId id="324" r:id="rId13"/>
    <p:sldId id="325" r:id="rId14"/>
    <p:sldId id="338" r:id="rId15"/>
    <p:sldId id="303" r:id="rId16"/>
    <p:sldId id="304" r:id="rId17"/>
    <p:sldId id="345" r:id="rId18"/>
    <p:sldId id="328" r:id="rId19"/>
    <p:sldId id="305" r:id="rId20"/>
    <p:sldId id="306" r:id="rId21"/>
    <p:sldId id="307" r:id="rId22"/>
    <p:sldId id="339" r:id="rId23"/>
    <p:sldId id="346" r:id="rId24"/>
    <p:sldId id="261"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149508-2FE7-B3EF-733B-428F17F18B19}" name="cplee.2022@mqf.smu.edu.sg" initials="c" userId="S::cplee.2022@mqf.smu.edu.sg::ead35894-1e57-400e-8c86-d64c57f1dc52" providerId="AD"/>
  <p188:author id="{47290573-ACB6-DAD1-245D-8425C21BD443}" name="ONG Kuei Hsien" initials="OH" userId="S::khong.2022@mqf.smu.edu.sg::5476ed93-6d27-4c7b-9f04-222ec9df38c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0B4C8"/>
    <a:srgbClr val="49A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Wong" userId="57832388b61ee5dd" providerId="LiveId" clId="{9F482B25-C575-4934-B648-A2514D1D33F0}"/>
    <pc:docChg chg="delSld">
      <pc:chgData name="Stanley Wong" userId="57832388b61ee5dd" providerId="LiveId" clId="{9F482B25-C575-4934-B648-A2514D1D33F0}" dt="2023-08-10T10:39:13.640" v="0" actId="47"/>
      <pc:docMkLst>
        <pc:docMk/>
      </pc:docMkLst>
      <pc:sldChg chg="del">
        <pc:chgData name="Stanley Wong" userId="57832388b61ee5dd" providerId="LiveId" clId="{9F482B25-C575-4934-B648-A2514D1D33F0}" dt="2023-08-10T10:39:13.640" v="0" actId="47"/>
        <pc:sldMkLst>
          <pc:docMk/>
          <pc:sldMk cId="1649669316" sldId="269"/>
        </pc:sldMkLst>
      </pc:sldChg>
      <pc:sldChg chg="del">
        <pc:chgData name="Stanley Wong" userId="57832388b61ee5dd" providerId="LiveId" clId="{9F482B25-C575-4934-B648-A2514D1D33F0}" dt="2023-08-10T10:39:13.640" v="0" actId="47"/>
        <pc:sldMkLst>
          <pc:docMk/>
          <pc:sldMk cId="1419271599" sldId="286"/>
        </pc:sldMkLst>
      </pc:sldChg>
      <pc:sldChg chg="del">
        <pc:chgData name="Stanley Wong" userId="57832388b61ee5dd" providerId="LiveId" clId="{9F482B25-C575-4934-B648-A2514D1D33F0}" dt="2023-08-10T10:39:13.640" v="0" actId="47"/>
        <pc:sldMkLst>
          <pc:docMk/>
          <pc:sldMk cId="3567591830" sldId="288"/>
        </pc:sldMkLst>
      </pc:sldChg>
      <pc:sldChg chg="del">
        <pc:chgData name="Stanley Wong" userId="57832388b61ee5dd" providerId="LiveId" clId="{9F482B25-C575-4934-B648-A2514D1D33F0}" dt="2023-08-10T10:39:13.640" v="0" actId="47"/>
        <pc:sldMkLst>
          <pc:docMk/>
          <pc:sldMk cId="692751738" sldId="289"/>
        </pc:sldMkLst>
      </pc:sldChg>
      <pc:sldChg chg="del">
        <pc:chgData name="Stanley Wong" userId="57832388b61ee5dd" providerId="LiveId" clId="{9F482B25-C575-4934-B648-A2514D1D33F0}" dt="2023-08-10T10:39:13.640" v="0" actId="47"/>
        <pc:sldMkLst>
          <pc:docMk/>
          <pc:sldMk cId="10712251" sldId="296"/>
        </pc:sldMkLst>
      </pc:sldChg>
      <pc:sldChg chg="del">
        <pc:chgData name="Stanley Wong" userId="57832388b61ee5dd" providerId="LiveId" clId="{9F482B25-C575-4934-B648-A2514D1D33F0}" dt="2023-08-10T10:39:13.640" v="0" actId="47"/>
        <pc:sldMkLst>
          <pc:docMk/>
          <pc:sldMk cId="3520414826" sldId="300"/>
        </pc:sldMkLst>
      </pc:sldChg>
      <pc:sldChg chg="del">
        <pc:chgData name="Stanley Wong" userId="57832388b61ee5dd" providerId="LiveId" clId="{9F482B25-C575-4934-B648-A2514D1D33F0}" dt="2023-08-10T10:39:13.640" v="0" actId="47"/>
        <pc:sldMkLst>
          <pc:docMk/>
          <pc:sldMk cId="4273085486" sldId="313"/>
        </pc:sldMkLst>
      </pc:sldChg>
      <pc:sldChg chg="del">
        <pc:chgData name="Stanley Wong" userId="57832388b61ee5dd" providerId="LiveId" clId="{9F482B25-C575-4934-B648-A2514D1D33F0}" dt="2023-08-10T10:39:13.640" v="0" actId="47"/>
        <pc:sldMkLst>
          <pc:docMk/>
          <pc:sldMk cId="2170272659" sldId="314"/>
        </pc:sldMkLst>
      </pc:sldChg>
      <pc:sldChg chg="del">
        <pc:chgData name="Stanley Wong" userId="57832388b61ee5dd" providerId="LiveId" clId="{9F482B25-C575-4934-B648-A2514D1D33F0}" dt="2023-08-10T10:39:13.640" v="0" actId="47"/>
        <pc:sldMkLst>
          <pc:docMk/>
          <pc:sldMk cId="2789370721" sldId="315"/>
        </pc:sldMkLst>
      </pc:sldChg>
      <pc:sldChg chg="del">
        <pc:chgData name="Stanley Wong" userId="57832388b61ee5dd" providerId="LiveId" clId="{9F482B25-C575-4934-B648-A2514D1D33F0}" dt="2023-08-10T10:39:13.640" v="0" actId="47"/>
        <pc:sldMkLst>
          <pc:docMk/>
          <pc:sldMk cId="1553420449" sldId="316"/>
        </pc:sldMkLst>
      </pc:sldChg>
      <pc:sldChg chg="del">
        <pc:chgData name="Stanley Wong" userId="57832388b61ee5dd" providerId="LiveId" clId="{9F482B25-C575-4934-B648-A2514D1D33F0}" dt="2023-08-10T10:39:13.640" v="0" actId="47"/>
        <pc:sldMkLst>
          <pc:docMk/>
          <pc:sldMk cId="2180508451" sldId="317"/>
        </pc:sldMkLst>
      </pc:sldChg>
      <pc:sldChg chg="del">
        <pc:chgData name="Stanley Wong" userId="57832388b61ee5dd" providerId="LiveId" clId="{9F482B25-C575-4934-B648-A2514D1D33F0}" dt="2023-08-10T10:39:13.640" v="0" actId="47"/>
        <pc:sldMkLst>
          <pc:docMk/>
          <pc:sldMk cId="3518034777" sldId="318"/>
        </pc:sldMkLst>
      </pc:sldChg>
      <pc:sldChg chg="del">
        <pc:chgData name="Stanley Wong" userId="57832388b61ee5dd" providerId="LiveId" clId="{9F482B25-C575-4934-B648-A2514D1D33F0}" dt="2023-08-10T10:39:13.640" v="0" actId="47"/>
        <pc:sldMkLst>
          <pc:docMk/>
          <pc:sldMk cId="2678043145" sldId="319"/>
        </pc:sldMkLst>
      </pc:sldChg>
      <pc:sldChg chg="del">
        <pc:chgData name="Stanley Wong" userId="57832388b61ee5dd" providerId="LiveId" clId="{9F482B25-C575-4934-B648-A2514D1D33F0}" dt="2023-08-10T10:39:13.640" v="0" actId="47"/>
        <pc:sldMkLst>
          <pc:docMk/>
          <pc:sldMk cId="202448234" sldId="321"/>
        </pc:sldMkLst>
      </pc:sldChg>
      <pc:sldChg chg="del">
        <pc:chgData name="Stanley Wong" userId="57832388b61ee5dd" providerId="LiveId" clId="{9F482B25-C575-4934-B648-A2514D1D33F0}" dt="2023-08-10T10:39:13.640" v="0" actId="47"/>
        <pc:sldMkLst>
          <pc:docMk/>
          <pc:sldMk cId="4031315808" sldId="331"/>
        </pc:sldMkLst>
      </pc:sldChg>
      <pc:sldChg chg="del">
        <pc:chgData name="Stanley Wong" userId="57832388b61ee5dd" providerId="LiveId" clId="{9F482B25-C575-4934-B648-A2514D1D33F0}" dt="2023-08-10T10:39:13.640" v="0" actId="47"/>
        <pc:sldMkLst>
          <pc:docMk/>
          <pc:sldMk cId="3828727199" sldId="336"/>
        </pc:sldMkLst>
      </pc:sldChg>
      <pc:sldChg chg="del">
        <pc:chgData name="Stanley Wong" userId="57832388b61ee5dd" providerId="LiveId" clId="{9F482B25-C575-4934-B648-A2514D1D33F0}" dt="2023-08-10T10:39:13.640" v="0" actId="47"/>
        <pc:sldMkLst>
          <pc:docMk/>
          <pc:sldMk cId="729219151" sldId="341"/>
        </pc:sldMkLst>
      </pc:sldChg>
      <pc:sldChg chg="del">
        <pc:chgData name="Stanley Wong" userId="57832388b61ee5dd" providerId="LiveId" clId="{9F482B25-C575-4934-B648-A2514D1D33F0}" dt="2023-08-10T10:39:13.640" v="0" actId="47"/>
        <pc:sldMkLst>
          <pc:docMk/>
          <pc:sldMk cId="3192745749" sldId="342"/>
        </pc:sldMkLst>
      </pc:sldChg>
      <pc:sldChg chg="del">
        <pc:chgData name="Stanley Wong" userId="57832388b61ee5dd" providerId="LiveId" clId="{9F482B25-C575-4934-B648-A2514D1D33F0}" dt="2023-08-10T10:39:13.640" v="0" actId="47"/>
        <pc:sldMkLst>
          <pc:docMk/>
          <pc:sldMk cId="2482124261" sldId="343"/>
        </pc:sldMkLst>
      </pc:sldChg>
      <pc:sldChg chg="del">
        <pc:chgData name="Stanley Wong" userId="57832388b61ee5dd" providerId="LiveId" clId="{9F482B25-C575-4934-B648-A2514D1D33F0}" dt="2023-08-10T10:39:13.640" v="0" actId="47"/>
        <pc:sldMkLst>
          <pc:docMk/>
          <pc:sldMk cId="2810550486" sldId="34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21059-477F-49F4-B861-4C66287B1D6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SG"/>
        </a:p>
      </dgm:t>
    </dgm:pt>
    <dgm:pt modelId="{0D1A26DB-3EA7-4049-9076-FC1F65072717}">
      <dgm:prSet phldrT="[Text]"/>
      <dgm:spPr/>
      <dgm:t>
        <a:bodyPr/>
        <a:lstStyle/>
        <a:p>
          <a:r>
            <a:rPr lang="en-SG"/>
            <a:t>Pairs Identification</a:t>
          </a:r>
        </a:p>
      </dgm:t>
    </dgm:pt>
    <dgm:pt modelId="{29B961F2-1560-4DCD-9A19-5AC88E717C25}" type="parTrans" cxnId="{0A6ABA7A-181C-40D6-8B58-27F254C40BA2}">
      <dgm:prSet/>
      <dgm:spPr/>
      <dgm:t>
        <a:bodyPr/>
        <a:lstStyle/>
        <a:p>
          <a:endParaRPr lang="en-SG"/>
        </a:p>
      </dgm:t>
    </dgm:pt>
    <dgm:pt modelId="{5D343EDE-BFD5-416C-9E17-86120AD2888E}" type="sibTrans" cxnId="{0A6ABA7A-181C-40D6-8B58-27F254C40BA2}">
      <dgm:prSet/>
      <dgm:spPr/>
      <dgm:t>
        <a:bodyPr/>
        <a:lstStyle/>
        <a:p>
          <a:endParaRPr lang="en-SG"/>
        </a:p>
      </dgm:t>
    </dgm:pt>
    <dgm:pt modelId="{1EE6C268-2904-49A9-A924-5A980205CC1A}">
      <dgm:prSet phldrT="[Text]"/>
      <dgm:spPr/>
      <dgm:t>
        <a:bodyPr/>
        <a:lstStyle/>
        <a:p>
          <a:pPr rtl="0"/>
          <a:r>
            <a:rPr lang="en-SG">
              <a:latin typeface="Calibri Light" panose="020F0302020204030204"/>
            </a:rPr>
            <a:t>ML Clustering</a:t>
          </a:r>
          <a:r>
            <a:rPr lang="en-SG"/>
            <a:t> </a:t>
          </a:r>
          <a:r>
            <a:rPr lang="en-SG">
              <a:latin typeface="Calibri Light" panose="020F0302020204030204"/>
            </a:rPr>
            <a:t>technique</a:t>
          </a:r>
          <a:endParaRPr lang="en-SG"/>
        </a:p>
      </dgm:t>
    </dgm:pt>
    <dgm:pt modelId="{55E06BE4-DBDF-41D5-BF82-A7E4CF81796D}" type="parTrans" cxnId="{463776AA-C1EF-4ED2-B37E-51483232E43E}">
      <dgm:prSet/>
      <dgm:spPr/>
      <dgm:t>
        <a:bodyPr/>
        <a:lstStyle/>
        <a:p>
          <a:endParaRPr lang="en-SG"/>
        </a:p>
      </dgm:t>
    </dgm:pt>
    <dgm:pt modelId="{712C4E79-4D66-4484-8EFF-99CC5368B444}" type="sibTrans" cxnId="{463776AA-C1EF-4ED2-B37E-51483232E43E}">
      <dgm:prSet/>
      <dgm:spPr/>
      <dgm:t>
        <a:bodyPr/>
        <a:lstStyle/>
        <a:p>
          <a:endParaRPr lang="en-SG"/>
        </a:p>
      </dgm:t>
    </dgm:pt>
    <dgm:pt modelId="{EF728234-BDA7-4FD0-A768-8B7405100202}">
      <dgm:prSet phldrT="[Text]"/>
      <dgm:spPr/>
      <dgm:t>
        <a:bodyPr/>
        <a:lstStyle/>
        <a:p>
          <a:r>
            <a:rPr lang="en-SG"/>
            <a:t>Scoring based on sector, industry, sub-industry classification</a:t>
          </a:r>
        </a:p>
      </dgm:t>
    </dgm:pt>
    <dgm:pt modelId="{BED2FA0F-F331-4537-BE72-F4838D3DCC89}" type="parTrans" cxnId="{B33ACB43-78C6-456A-A22F-F148A4819B24}">
      <dgm:prSet/>
      <dgm:spPr/>
      <dgm:t>
        <a:bodyPr/>
        <a:lstStyle/>
        <a:p>
          <a:endParaRPr lang="en-SG"/>
        </a:p>
      </dgm:t>
    </dgm:pt>
    <dgm:pt modelId="{3A762734-C039-4608-B430-553121C12E79}" type="sibTrans" cxnId="{B33ACB43-78C6-456A-A22F-F148A4819B24}">
      <dgm:prSet/>
      <dgm:spPr/>
      <dgm:t>
        <a:bodyPr/>
        <a:lstStyle/>
        <a:p>
          <a:endParaRPr lang="en-SG"/>
        </a:p>
      </dgm:t>
    </dgm:pt>
    <dgm:pt modelId="{43E8792A-D7C8-49B7-9FA2-7167A09AE2F2}">
      <dgm:prSet phldrT="[Text]"/>
      <dgm:spPr/>
      <dgm:t>
        <a:bodyPr/>
        <a:lstStyle/>
        <a:p>
          <a:r>
            <a:rPr lang="en-SG"/>
            <a:t>In-sample </a:t>
          </a:r>
          <a:r>
            <a:rPr lang="en-SG">
              <a:latin typeface="Arial" panose="020B0604020202020204"/>
            </a:rPr>
            <a:t>back-test</a:t>
          </a:r>
          <a:endParaRPr lang="en-SG"/>
        </a:p>
      </dgm:t>
    </dgm:pt>
    <dgm:pt modelId="{33934CF2-5DDE-4528-A18B-456BCB89A72C}" type="parTrans" cxnId="{D435D649-F5DA-4D54-82B3-E51CD49088BC}">
      <dgm:prSet/>
      <dgm:spPr/>
      <dgm:t>
        <a:bodyPr/>
        <a:lstStyle/>
        <a:p>
          <a:endParaRPr lang="en-SG"/>
        </a:p>
      </dgm:t>
    </dgm:pt>
    <dgm:pt modelId="{482DF278-B6C8-4897-8B86-14551E3211CA}" type="sibTrans" cxnId="{D435D649-F5DA-4D54-82B3-E51CD49088BC}">
      <dgm:prSet/>
      <dgm:spPr/>
      <dgm:t>
        <a:bodyPr/>
        <a:lstStyle/>
        <a:p>
          <a:endParaRPr lang="en-SG"/>
        </a:p>
      </dgm:t>
    </dgm:pt>
    <dgm:pt modelId="{F2FA3336-33B5-4005-A150-70E230E97343}">
      <dgm:prSet phldrT="[Text]"/>
      <dgm:spPr/>
      <dgm:t>
        <a:bodyPr/>
        <a:lstStyle/>
        <a:p>
          <a:r>
            <a:rPr lang="en-SG"/>
            <a:t>Rolling-window cointegration test</a:t>
          </a:r>
        </a:p>
      </dgm:t>
    </dgm:pt>
    <dgm:pt modelId="{DC5D2228-054B-4988-8D39-B767EAD926F0}" type="parTrans" cxnId="{D038A423-9B76-4C0F-8738-E626FEABB47A}">
      <dgm:prSet/>
      <dgm:spPr/>
      <dgm:t>
        <a:bodyPr/>
        <a:lstStyle/>
        <a:p>
          <a:endParaRPr lang="en-SG"/>
        </a:p>
      </dgm:t>
    </dgm:pt>
    <dgm:pt modelId="{B16D93F9-7721-4A36-AFC7-2264AD08BE0B}" type="sibTrans" cxnId="{D038A423-9B76-4C0F-8738-E626FEABB47A}">
      <dgm:prSet/>
      <dgm:spPr/>
      <dgm:t>
        <a:bodyPr/>
        <a:lstStyle/>
        <a:p>
          <a:endParaRPr lang="en-SG"/>
        </a:p>
      </dgm:t>
    </dgm:pt>
    <dgm:pt modelId="{C3E2ED15-8A5A-406D-816B-7E031DF465F2}">
      <dgm:prSet phldrT="[Text]"/>
      <dgm:spPr/>
      <dgm:t>
        <a:bodyPr/>
        <a:lstStyle/>
        <a:p>
          <a:r>
            <a:rPr lang="en-SG"/>
            <a:t>Trading signal generation (z-score, s-score)</a:t>
          </a:r>
        </a:p>
      </dgm:t>
    </dgm:pt>
    <dgm:pt modelId="{ACA3CC2E-2A5E-4BDE-BF7D-B5A3E5288FD1}" type="parTrans" cxnId="{C35DC418-C5FE-4E88-8460-D3B82AA3EA3F}">
      <dgm:prSet/>
      <dgm:spPr/>
      <dgm:t>
        <a:bodyPr/>
        <a:lstStyle/>
        <a:p>
          <a:endParaRPr lang="en-SG"/>
        </a:p>
      </dgm:t>
    </dgm:pt>
    <dgm:pt modelId="{72B3BDE1-98E7-4236-9C9D-6BB15C703CB3}" type="sibTrans" cxnId="{C35DC418-C5FE-4E88-8460-D3B82AA3EA3F}">
      <dgm:prSet/>
      <dgm:spPr/>
      <dgm:t>
        <a:bodyPr/>
        <a:lstStyle/>
        <a:p>
          <a:endParaRPr lang="en-SG"/>
        </a:p>
      </dgm:t>
    </dgm:pt>
    <dgm:pt modelId="{E3F8F34D-F021-46C1-A015-6E56E67F9E07}">
      <dgm:prSet phldrT="[Text]"/>
      <dgm:spPr/>
      <dgm:t>
        <a:bodyPr/>
        <a:lstStyle/>
        <a:p>
          <a:r>
            <a:rPr lang="en-SG"/>
            <a:t>Strategy optimization</a:t>
          </a:r>
        </a:p>
      </dgm:t>
    </dgm:pt>
    <dgm:pt modelId="{300831AD-FC32-4D23-949B-5EA0BA28A38F}" type="parTrans" cxnId="{7DC63C94-88A5-43DE-9519-EC732B1A3805}">
      <dgm:prSet/>
      <dgm:spPr/>
      <dgm:t>
        <a:bodyPr/>
        <a:lstStyle/>
        <a:p>
          <a:endParaRPr lang="en-SG"/>
        </a:p>
      </dgm:t>
    </dgm:pt>
    <dgm:pt modelId="{A4A7307F-F79B-4C26-8D28-20BB8FA78FA1}" type="sibTrans" cxnId="{7DC63C94-88A5-43DE-9519-EC732B1A3805}">
      <dgm:prSet/>
      <dgm:spPr/>
      <dgm:t>
        <a:bodyPr/>
        <a:lstStyle/>
        <a:p>
          <a:endParaRPr lang="en-SG"/>
        </a:p>
      </dgm:t>
    </dgm:pt>
    <dgm:pt modelId="{C4BDFA42-F2C7-4685-980C-92D8755E1169}">
      <dgm:prSet phldrT="[Text]"/>
      <dgm:spPr/>
      <dgm:t>
        <a:bodyPr/>
        <a:lstStyle/>
        <a:p>
          <a:r>
            <a:rPr lang="en-SG"/>
            <a:t>Trade bounds, exit signals</a:t>
          </a:r>
        </a:p>
      </dgm:t>
    </dgm:pt>
    <dgm:pt modelId="{D9D746FF-994C-45A4-B897-B6CD826B9F80}" type="parTrans" cxnId="{4BC44BCA-7E22-4520-A3C7-BE3413BE5BDA}">
      <dgm:prSet/>
      <dgm:spPr/>
      <dgm:t>
        <a:bodyPr/>
        <a:lstStyle/>
        <a:p>
          <a:endParaRPr lang="en-SG"/>
        </a:p>
      </dgm:t>
    </dgm:pt>
    <dgm:pt modelId="{32A0AD82-E0E8-475C-9A91-3BD4F5EA4A11}" type="sibTrans" cxnId="{4BC44BCA-7E22-4520-A3C7-BE3413BE5BDA}">
      <dgm:prSet/>
      <dgm:spPr/>
      <dgm:t>
        <a:bodyPr/>
        <a:lstStyle/>
        <a:p>
          <a:endParaRPr lang="en-SG"/>
        </a:p>
      </dgm:t>
    </dgm:pt>
    <dgm:pt modelId="{B62768B7-519E-4785-9D1A-C9881D714538}">
      <dgm:prSet phldrT="[Text]"/>
      <dgm:spPr/>
      <dgm:t>
        <a:bodyPr/>
        <a:lstStyle/>
        <a:p>
          <a:r>
            <a:rPr lang="en-SG"/>
            <a:t>Stop-loss</a:t>
          </a:r>
        </a:p>
      </dgm:t>
    </dgm:pt>
    <dgm:pt modelId="{DF7F1FFE-4522-416F-892F-B2DEA836A863}" type="parTrans" cxnId="{2C9C50FF-21C8-464E-8AA3-567B8B88A8B2}">
      <dgm:prSet/>
      <dgm:spPr/>
      <dgm:t>
        <a:bodyPr/>
        <a:lstStyle/>
        <a:p>
          <a:endParaRPr lang="en-SG"/>
        </a:p>
      </dgm:t>
    </dgm:pt>
    <dgm:pt modelId="{D6C08240-8805-42D2-B81D-4F384622F798}" type="sibTrans" cxnId="{2C9C50FF-21C8-464E-8AA3-567B8B88A8B2}">
      <dgm:prSet/>
      <dgm:spPr/>
      <dgm:t>
        <a:bodyPr/>
        <a:lstStyle/>
        <a:p>
          <a:endParaRPr lang="en-SG"/>
        </a:p>
      </dgm:t>
    </dgm:pt>
    <dgm:pt modelId="{EC158D8C-8DCB-4A20-99E0-3BFAE378A54B}">
      <dgm:prSet phldrT="[Text]"/>
      <dgm:spPr/>
      <dgm:t>
        <a:bodyPr/>
        <a:lstStyle/>
        <a:p>
          <a:r>
            <a:rPr lang="en-SG"/>
            <a:t>Pairs shrinkage by reducing non-winning pairs for out-sample </a:t>
          </a:r>
          <a:r>
            <a:rPr lang="en-SG">
              <a:latin typeface="Arial" panose="020B0604020202020204"/>
            </a:rPr>
            <a:t>back-test</a:t>
          </a:r>
          <a:endParaRPr lang="en-SG"/>
        </a:p>
      </dgm:t>
    </dgm:pt>
    <dgm:pt modelId="{B1F60294-A9C1-4CCC-A934-56D94AA8582D}" type="parTrans" cxnId="{8FFA2169-D7CB-47B2-8DB9-0752FB24913E}">
      <dgm:prSet/>
      <dgm:spPr/>
      <dgm:t>
        <a:bodyPr/>
        <a:lstStyle/>
        <a:p>
          <a:endParaRPr lang="en-SG"/>
        </a:p>
      </dgm:t>
    </dgm:pt>
    <dgm:pt modelId="{D8838FD2-EF9B-46C3-AAEE-B55C2A228677}" type="sibTrans" cxnId="{8FFA2169-D7CB-47B2-8DB9-0752FB24913E}">
      <dgm:prSet/>
      <dgm:spPr/>
      <dgm:t>
        <a:bodyPr/>
        <a:lstStyle/>
        <a:p>
          <a:endParaRPr lang="en-SG"/>
        </a:p>
      </dgm:t>
    </dgm:pt>
    <dgm:pt modelId="{855D24CB-59CA-4BFA-883D-86BAFEACDA40}">
      <dgm:prSet phldrT="[Text]"/>
      <dgm:spPr/>
      <dgm:t>
        <a:bodyPr/>
        <a:lstStyle/>
        <a:p>
          <a:r>
            <a:rPr lang="en-SG"/>
            <a:t>Out-sample </a:t>
          </a:r>
          <a:r>
            <a:rPr lang="en-SG">
              <a:latin typeface="Arial" panose="020B0604020202020204"/>
            </a:rPr>
            <a:t>back-test</a:t>
          </a:r>
          <a:endParaRPr lang="en-SG"/>
        </a:p>
      </dgm:t>
    </dgm:pt>
    <dgm:pt modelId="{BAE882C3-10E3-4D95-A3A7-9ED302251590}" type="parTrans" cxnId="{D2CD59F7-386C-44B2-A785-7BF8F27CFDFA}">
      <dgm:prSet/>
      <dgm:spPr/>
      <dgm:t>
        <a:bodyPr/>
        <a:lstStyle/>
        <a:p>
          <a:endParaRPr lang="en-SG"/>
        </a:p>
      </dgm:t>
    </dgm:pt>
    <dgm:pt modelId="{978A0F65-FA2C-48A3-A53C-C4F90482E315}" type="sibTrans" cxnId="{D2CD59F7-386C-44B2-A785-7BF8F27CFDFA}">
      <dgm:prSet/>
      <dgm:spPr/>
      <dgm:t>
        <a:bodyPr/>
        <a:lstStyle/>
        <a:p>
          <a:endParaRPr lang="en-SG"/>
        </a:p>
      </dgm:t>
    </dgm:pt>
    <dgm:pt modelId="{68AFD03C-CB31-47BD-B484-38147A12D779}">
      <dgm:prSet phldrT="[Text]"/>
      <dgm:spPr/>
      <dgm:t>
        <a:bodyPr/>
        <a:lstStyle/>
        <a:p>
          <a:r>
            <a:rPr lang="en-SG"/>
            <a:t>Performance evaluation</a:t>
          </a:r>
        </a:p>
      </dgm:t>
    </dgm:pt>
    <dgm:pt modelId="{A495BD65-27DA-4323-A204-9FE3E2F5A93D}" type="parTrans" cxnId="{4CC8409D-8145-4476-8B73-9AAF5E1EF4FC}">
      <dgm:prSet/>
      <dgm:spPr/>
      <dgm:t>
        <a:bodyPr/>
        <a:lstStyle/>
        <a:p>
          <a:endParaRPr lang="en-SG"/>
        </a:p>
      </dgm:t>
    </dgm:pt>
    <dgm:pt modelId="{88BC61BF-46BB-4EDB-844E-BC1ED902EC32}" type="sibTrans" cxnId="{4CC8409D-8145-4476-8B73-9AAF5E1EF4FC}">
      <dgm:prSet/>
      <dgm:spPr/>
      <dgm:t>
        <a:bodyPr/>
        <a:lstStyle/>
        <a:p>
          <a:endParaRPr lang="en-SG"/>
        </a:p>
      </dgm:t>
    </dgm:pt>
    <dgm:pt modelId="{329D2745-9DA5-4D0B-9E6C-B862B08C6C01}">
      <dgm:prSet phldrT="[Text]"/>
      <dgm:spPr/>
      <dgm:t>
        <a:bodyPr/>
        <a:lstStyle/>
        <a:p>
          <a:r>
            <a:rPr lang="en-SG"/>
            <a:t>Data Pre-processing</a:t>
          </a:r>
        </a:p>
      </dgm:t>
    </dgm:pt>
    <dgm:pt modelId="{5DD621EA-C03C-4FEA-B8AE-E49095F8B92D}" type="parTrans" cxnId="{BD23EB79-DBD0-44BE-A5A5-F1962D43491B}">
      <dgm:prSet/>
      <dgm:spPr/>
      <dgm:t>
        <a:bodyPr/>
        <a:lstStyle/>
        <a:p>
          <a:endParaRPr lang="en-SG"/>
        </a:p>
      </dgm:t>
    </dgm:pt>
    <dgm:pt modelId="{AA5279AA-AAE3-42B7-ABDF-9B5EF1E18DD8}" type="sibTrans" cxnId="{BD23EB79-DBD0-44BE-A5A5-F1962D43491B}">
      <dgm:prSet/>
      <dgm:spPr/>
      <dgm:t>
        <a:bodyPr/>
        <a:lstStyle/>
        <a:p>
          <a:endParaRPr lang="en-SG"/>
        </a:p>
      </dgm:t>
    </dgm:pt>
    <dgm:pt modelId="{E44A910F-D0BF-4B45-96DD-8497A5B5136C}">
      <dgm:prSet phldrT="[Text]"/>
      <dgm:spPr/>
      <dgm:t>
        <a:bodyPr/>
        <a:lstStyle/>
        <a:p>
          <a:pPr rtl="0"/>
          <a:r>
            <a:rPr lang="en-SG">
              <a:latin typeface="Calibri Light" panose="020F0302020204030204"/>
            </a:rPr>
            <a:t>Eliminate tickers with &gt;30%</a:t>
          </a:r>
          <a:r>
            <a:rPr lang="en-SG"/>
            <a:t> missing values</a:t>
          </a:r>
        </a:p>
      </dgm:t>
    </dgm:pt>
    <dgm:pt modelId="{BBF0C7E8-9A9D-4E7C-9346-66380C9B8BD6}" type="parTrans" cxnId="{37F9AD3D-783F-41F8-A4A6-57D2D24465A9}">
      <dgm:prSet/>
      <dgm:spPr/>
      <dgm:t>
        <a:bodyPr/>
        <a:lstStyle/>
        <a:p>
          <a:endParaRPr lang="en-SG"/>
        </a:p>
      </dgm:t>
    </dgm:pt>
    <dgm:pt modelId="{69411AAF-D791-46AF-AC54-74F0E96878D4}" type="sibTrans" cxnId="{37F9AD3D-783F-41F8-A4A6-57D2D24465A9}">
      <dgm:prSet/>
      <dgm:spPr/>
      <dgm:t>
        <a:bodyPr/>
        <a:lstStyle/>
        <a:p>
          <a:endParaRPr lang="en-SG"/>
        </a:p>
      </dgm:t>
    </dgm:pt>
    <dgm:pt modelId="{9586E507-D2ED-4D2F-8104-83B1B7CF72E2}">
      <dgm:prSet phldr="0"/>
      <dgm:spPr/>
      <dgm:t>
        <a:bodyPr/>
        <a:lstStyle/>
        <a:p>
          <a:pPr rtl="0"/>
          <a:r>
            <a:rPr lang="en-SG">
              <a:latin typeface="Calibri Light" panose="020F0302020204030204"/>
            </a:rPr>
            <a:t>Forward fill missing values</a:t>
          </a:r>
        </a:p>
      </dgm:t>
    </dgm:pt>
    <dgm:pt modelId="{E76B0244-25FB-4D75-A6B8-5104DBB372D4}" type="parTrans" cxnId="{A8AFCDB3-5BFA-487C-BE89-EF0D699FD745}">
      <dgm:prSet/>
      <dgm:spPr/>
      <dgm:t>
        <a:bodyPr/>
        <a:lstStyle/>
        <a:p>
          <a:endParaRPr lang="en-SG"/>
        </a:p>
      </dgm:t>
    </dgm:pt>
    <dgm:pt modelId="{3E8CB162-C3C7-42BD-AB53-8DF6C4B5CA10}" type="sibTrans" cxnId="{A8AFCDB3-5BFA-487C-BE89-EF0D699FD745}">
      <dgm:prSet/>
      <dgm:spPr/>
      <dgm:t>
        <a:bodyPr/>
        <a:lstStyle/>
        <a:p>
          <a:endParaRPr lang="en-SG"/>
        </a:p>
      </dgm:t>
    </dgm:pt>
    <dgm:pt modelId="{E556C062-FED1-440D-912F-45B3CE3EFD42}">
      <dgm:prSet phldr="0"/>
      <dgm:spPr/>
      <dgm:t>
        <a:bodyPr/>
        <a:lstStyle/>
        <a:p>
          <a:pPr rtl="0"/>
          <a:r>
            <a:rPr lang="en-SG">
              <a:latin typeface="Calibri Light" panose="020F0302020204030204"/>
            </a:rPr>
            <a:t>Standardization</a:t>
          </a:r>
        </a:p>
      </dgm:t>
    </dgm:pt>
    <dgm:pt modelId="{8B699083-82F4-4BCC-87D1-4469E42754D7}" type="parTrans" cxnId="{EB64475D-6E4A-4073-B183-D80FF00AFDB3}">
      <dgm:prSet/>
      <dgm:spPr/>
      <dgm:t>
        <a:bodyPr/>
        <a:lstStyle/>
        <a:p>
          <a:endParaRPr lang="en-SG"/>
        </a:p>
      </dgm:t>
    </dgm:pt>
    <dgm:pt modelId="{8DC01E91-8E75-47B8-BC35-056AFB536858}" type="sibTrans" cxnId="{EB64475D-6E4A-4073-B183-D80FF00AFDB3}">
      <dgm:prSet/>
      <dgm:spPr/>
      <dgm:t>
        <a:bodyPr/>
        <a:lstStyle/>
        <a:p>
          <a:endParaRPr lang="en-SG"/>
        </a:p>
      </dgm:t>
    </dgm:pt>
    <dgm:pt modelId="{862CC425-A16C-4AED-ACE3-93FF11C3004C}">
      <dgm:prSet phldr="0"/>
      <dgm:spPr/>
      <dgm:t>
        <a:bodyPr/>
        <a:lstStyle/>
        <a:p>
          <a:pPr rtl="0"/>
          <a:r>
            <a:rPr lang="en-SG">
              <a:latin typeface="Calibri Light" panose="020F0302020204030204"/>
            </a:rPr>
            <a:t>90% </a:t>
          </a:r>
          <a:r>
            <a:rPr lang="en-SG" err="1">
              <a:latin typeface="Calibri Light" panose="020F0302020204030204"/>
            </a:rPr>
            <a:t>Winsorization</a:t>
          </a:r>
          <a:endParaRPr lang="en-SG"/>
        </a:p>
      </dgm:t>
    </dgm:pt>
    <dgm:pt modelId="{4F0CE0E3-FE0F-4689-ACD6-8D2CB62F929B}" type="parTrans" cxnId="{3D59E5D2-68BA-44F3-9F25-A3D2FC1A6225}">
      <dgm:prSet/>
      <dgm:spPr/>
      <dgm:t>
        <a:bodyPr/>
        <a:lstStyle/>
        <a:p>
          <a:endParaRPr lang="en-SG"/>
        </a:p>
      </dgm:t>
    </dgm:pt>
    <dgm:pt modelId="{7DAA6A50-7D65-41D3-8E64-6E7B7E36B26D}" type="sibTrans" cxnId="{3D59E5D2-68BA-44F3-9F25-A3D2FC1A6225}">
      <dgm:prSet/>
      <dgm:spPr/>
      <dgm:t>
        <a:bodyPr/>
        <a:lstStyle/>
        <a:p>
          <a:endParaRPr lang="en-SG"/>
        </a:p>
      </dgm:t>
    </dgm:pt>
    <dgm:pt modelId="{D7F2BFD9-38CC-4C19-AD76-9EE2F61C880D}">
      <dgm:prSet phldr="0"/>
      <dgm:spPr/>
      <dgm:t>
        <a:bodyPr/>
        <a:lstStyle/>
        <a:p>
          <a:pPr rtl="0"/>
          <a:r>
            <a:rPr lang="en-SG">
              <a:latin typeface="Calibri Light" panose="020F0302020204030204"/>
            </a:rPr>
            <a:t>Dynamic Time Warping</a:t>
          </a:r>
        </a:p>
      </dgm:t>
    </dgm:pt>
    <dgm:pt modelId="{F998A09F-7A46-47A7-8FB6-DCD7640819C3}" type="parTrans" cxnId="{78E31D26-9497-4352-8AE5-FDADB0E402F9}">
      <dgm:prSet/>
      <dgm:spPr/>
      <dgm:t>
        <a:bodyPr/>
        <a:lstStyle/>
        <a:p>
          <a:endParaRPr lang="en-SG"/>
        </a:p>
      </dgm:t>
    </dgm:pt>
    <dgm:pt modelId="{7BC1BC80-AE6C-4A8E-943F-9EF024DAC07E}" type="sibTrans" cxnId="{78E31D26-9497-4352-8AE5-FDADB0E402F9}">
      <dgm:prSet/>
      <dgm:spPr/>
      <dgm:t>
        <a:bodyPr/>
        <a:lstStyle/>
        <a:p>
          <a:endParaRPr lang="en-SG"/>
        </a:p>
      </dgm:t>
    </dgm:pt>
    <dgm:pt modelId="{DF7C0B27-3516-401D-A387-31FB8B93CBB0}">
      <dgm:prSet phldr="0"/>
      <dgm:spPr/>
      <dgm:t>
        <a:bodyPr/>
        <a:lstStyle/>
        <a:p>
          <a:pPr rtl="0"/>
          <a:r>
            <a:rPr lang="en-SG">
              <a:latin typeface="Calibri Light"/>
              <a:cs typeface="Calibri Light"/>
            </a:rPr>
            <a:t>Sum of Squared Distance</a:t>
          </a:r>
        </a:p>
      </dgm:t>
    </dgm:pt>
    <dgm:pt modelId="{EB7E15D3-1BAB-4804-9700-E009EF074B10}" type="parTrans" cxnId="{89BD5C83-08B5-4B9C-AA55-8898E5CFDFB0}">
      <dgm:prSet/>
      <dgm:spPr/>
    </dgm:pt>
    <dgm:pt modelId="{1421973E-19C8-4978-B27A-8169DA7AE83F}" type="sibTrans" cxnId="{89BD5C83-08B5-4B9C-AA55-8898E5CFDFB0}">
      <dgm:prSet/>
      <dgm:spPr/>
    </dgm:pt>
    <dgm:pt modelId="{8844A79A-E27A-4D6D-A352-48DDDF511E02}" type="pres">
      <dgm:prSet presAssocID="{E5321059-477F-49F4-B861-4C66287B1D61}" presName="Name0" presStyleCnt="0">
        <dgm:presLayoutVars>
          <dgm:dir/>
          <dgm:animLvl val="lvl"/>
          <dgm:resizeHandles val="exact"/>
        </dgm:presLayoutVars>
      </dgm:prSet>
      <dgm:spPr/>
    </dgm:pt>
    <dgm:pt modelId="{4BCB3323-3768-4E04-B4EE-6CC3395445D0}" type="pres">
      <dgm:prSet presAssocID="{E5321059-477F-49F4-B861-4C66287B1D61}" presName="tSp" presStyleCnt="0"/>
      <dgm:spPr/>
    </dgm:pt>
    <dgm:pt modelId="{E3D27209-49DC-4601-AB0C-D44F842DD5EF}" type="pres">
      <dgm:prSet presAssocID="{E5321059-477F-49F4-B861-4C66287B1D61}" presName="bSp" presStyleCnt="0"/>
      <dgm:spPr/>
    </dgm:pt>
    <dgm:pt modelId="{AC7438A9-04E3-491F-A64A-D62348E7864F}" type="pres">
      <dgm:prSet presAssocID="{E5321059-477F-49F4-B861-4C66287B1D61}" presName="process" presStyleCnt="0"/>
      <dgm:spPr/>
    </dgm:pt>
    <dgm:pt modelId="{43766E4F-D10C-4512-BF79-87AAFF7396C7}" type="pres">
      <dgm:prSet presAssocID="{329D2745-9DA5-4D0B-9E6C-B862B08C6C01}" presName="composite1" presStyleCnt="0"/>
      <dgm:spPr/>
    </dgm:pt>
    <dgm:pt modelId="{45C3E37B-AC3A-4BBC-9684-BAE2842361D9}" type="pres">
      <dgm:prSet presAssocID="{329D2745-9DA5-4D0B-9E6C-B862B08C6C01}" presName="dummyNode1" presStyleLbl="node1" presStyleIdx="0" presStyleCnt="5"/>
      <dgm:spPr/>
    </dgm:pt>
    <dgm:pt modelId="{C492195C-8A03-4718-AC8F-4D742854FE72}" type="pres">
      <dgm:prSet presAssocID="{329D2745-9DA5-4D0B-9E6C-B862B08C6C01}" presName="childNode1" presStyleLbl="bgAcc1" presStyleIdx="0" presStyleCnt="5">
        <dgm:presLayoutVars>
          <dgm:bulletEnabled val="1"/>
        </dgm:presLayoutVars>
      </dgm:prSet>
      <dgm:spPr/>
    </dgm:pt>
    <dgm:pt modelId="{3D043812-F10E-499A-AB29-09938A006603}" type="pres">
      <dgm:prSet presAssocID="{329D2745-9DA5-4D0B-9E6C-B862B08C6C01}" presName="childNode1tx" presStyleLbl="bgAcc1" presStyleIdx="0" presStyleCnt="5">
        <dgm:presLayoutVars>
          <dgm:bulletEnabled val="1"/>
        </dgm:presLayoutVars>
      </dgm:prSet>
      <dgm:spPr/>
    </dgm:pt>
    <dgm:pt modelId="{E68E4CAA-6202-41CC-90B2-779404391495}" type="pres">
      <dgm:prSet presAssocID="{329D2745-9DA5-4D0B-9E6C-B862B08C6C01}" presName="parentNode1" presStyleLbl="node1" presStyleIdx="0" presStyleCnt="5">
        <dgm:presLayoutVars>
          <dgm:chMax val="1"/>
          <dgm:bulletEnabled val="1"/>
        </dgm:presLayoutVars>
      </dgm:prSet>
      <dgm:spPr/>
    </dgm:pt>
    <dgm:pt modelId="{6C71E871-5928-4DD3-B026-672FCDD29C46}" type="pres">
      <dgm:prSet presAssocID="{329D2745-9DA5-4D0B-9E6C-B862B08C6C01}" presName="connSite1" presStyleCnt="0"/>
      <dgm:spPr/>
    </dgm:pt>
    <dgm:pt modelId="{460DCA0E-2362-4D2F-B739-D19FA90FD213}" type="pres">
      <dgm:prSet presAssocID="{AA5279AA-AAE3-42B7-ABDF-9B5EF1E18DD8}" presName="Name9" presStyleLbl="sibTrans2D1" presStyleIdx="0" presStyleCnt="4"/>
      <dgm:spPr/>
    </dgm:pt>
    <dgm:pt modelId="{D053C772-4FD1-4F73-841A-00EC2F7A2CEB}" type="pres">
      <dgm:prSet presAssocID="{0D1A26DB-3EA7-4049-9076-FC1F65072717}" presName="composite2" presStyleCnt="0"/>
      <dgm:spPr/>
    </dgm:pt>
    <dgm:pt modelId="{878DA878-F635-4749-BD98-3DFC3D81966E}" type="pres">
      <dgm:prSet presAssocID="{0D1A26DB-3EA7-4049-9076-FC1F65072717}" presName="dummyNode2" presStyleLbl="node1" presStyleIdx="0" presStyleCnt="5"/>
      <dgm:spPr/>
    </dgm:pt>
    <dgm:pt modelId="{B248A0DC-78F3-4026-B3DE-676441A8DE61}" type="pres">
      <dgm:prSet presAssocID="{0D1A26DB-3EA7-4049-9076-FC1F65072717}" presName="childNode2" presStyleLbl="bgAcc1" presStyleIdx="1" presStyleCnt="5">
        <dgm:presLayoutVars>
          <dgm:bulletEnabled val="1"/>
        </dgm:presLayoutVars>
      </dgm:prSet>
      <dgm:spPr/>
    </dgm:pt>
    <dgm:pt modelId="{1E6453F0-DD10-49EE-8790-31D3791CAEE8}" type="pres">
      <dgm:prSet presAssocID="{0D1A26DB-3EA7-4049-9076-FC1F65072717}" presName="childNode2tx" presStyleLbl="bgAcc1" presStyleIdx="1" presStyleCnt="5">
        <dgm:presLayoutVars>
          <dgm:bulletEnabled val="1"/>
        </dgm:presLayoutVars>
      </dgm:prSet>
      <dgm:spPr/>
    </dgm:pt>
    <dgm:pt modelId="{EF193963-B128-4766-ADCE-83D526AF1840}" type="pres">
      <dgm:prSet presAssocID="{0D1A26DB-3EA7-4049-9076-FC1F65072717}" presName="parentNode2" presStyleLbl="node1" presStyleIdx="1" presStyleCnt="5">
        <dgm:presLayoutVars>
          <dgm:chMax val="0"/>
          <dgm:bulletEnabled val="1"/>
        </dgm:presLayoutVars>
      </dgm:prSet>
      <dgm:spPr/>
    </dgm:pt>
    <dgm:pt modelId="{89D69C33-D713-45E4-98BC-3DF2C9A60B38}" type="pres">
      <dgm:prSet presAssocID="{0D1A26DB-3EA7-4049-9076-FC1F65072717}" presName="connSite2" presStyleCnt="0"/>
      <dgm:spPr/>
    </dgm:pt>
    <dgm:pt modelId="{77547029-3917-425E-ADC1-0C670BD9B99C}" type="pres">
      <dgm:prSet presAssocID="{5D343EDE-BFD5-416C-9E17-86120AD2888E}" presName="Name18" presStyleLbl="sibTrans2D1" presStyleIdx="1" presStyleCnt="4"/>
      <dgm:spPr/>
    </dgm:pt>
    <dgm:pt modelId="{2D9E52CE-AF70-4BBB-A315-71EEE91CC17B}" type="pres">
      <dgm:prSet presAssocID="{43E8792A-D7C8-49B7-9FA2-7167A09AE2F2}" presName="composite1" presStyleCnt="0"/>
      <dgm:spPr/>
    </dgm:pt>
    <dgm:pt modelId="{6AE340E5-136B-46E4-9F49-220A4E0F69FE}" type="pres">
      <dgm:prSet presAssocID="{43E8792A-D7C8-49B7-9FA2-7167A09AE2F2}" presName="dummyNode1" presStyleLbl="node1" presStyleIdx="1" presStyleCnt="5"/>
      <dgm:spPr/>
    </dgm:pt>
    <dgm:pt modelId="{D8FB5A86-50E0-456D-B99A-CF82F49F8C26}" type="pres">
      <dgm:prSet presAssocID="{43E8792A-D7C8-49B7-9FA2-7167A09AE2F2}" presName="childNode1" presStyleLbl="bgAcc1" presStyleIdx="2" presStyleCnt="5">
        <dgm:presLayoutVars>
          <dgm:bulletEnabled val="1"/>
        </dgm:presLayoutVars>
      </dgm:prSet>
      <dgm:spPr/>
    </dgm:pt>
    <dgm:pt modelId="{29D8580D-4243-40C1-B3DD-8531177876FF}" type="pres">
      <dgm:prSet presAssocID="{43E8792A-D7C8-49B7-9FA2-7167A09AE2F2}" presName="childNode1tx" presStyleLbl="bgAcc1" presStyleIdx="2" presStyleCnt="5">
        <dgm:presLayoutVars>
          <dgm:bulletEnabled val="1"/>
        </dgm:presLayoutVars>
      </dgm:prSet>
      <dgm:spPr/>
    </dgm:pt>
    <dgm:pt modelId="{A4A062CB-F624-46C1-A091-F52140DEA2C4}" type="pres">
      <dgm:prSet presAssocID="{43E8792A-D7C8-49B7-9FA2-7167A09AE2F2}" presName="parentNode1" presStyleLbl="node1" presStyleIdx="2" presStyleCnt="5">
        <dgm:presLayoutVars>
          <dgm:chMax val="1"/>
          <dgm:bulletEnabled val="1"/>
        </dgm:presLayoutVars>
      </dgm:prSet>
      <dgm:spPr/>
    </dgm:pt>
    <dgm:pt modelId="{47E2333E-EE1A-45DD-A56A-14FEDC0F65D2}" type="pres">
      <dgm:prSet presAssocID="{43E8792A-D7C8-49B7-9FA2-7167A09AE2F2}" presName="connSite1" presStyleCnt="0"/>
      <dgm:spPr/>
    </dgm:pt>
    <dgm:pt modelId="{FE67C636-ACBA-4E7A-8DD6-26F799C0B833}" type="pres">
      <dgm:prSet presAssocID="{482DF278-B6C8-4897-8B86-14551E3211CA}" presName="Name9" presStyleLbl="sibTrans2D1" presStyleIdx="2" presStyleCnt="4"/>
      <dgm:spPr/>
    </dgm:pt>
    <dgm:pt modelId="{10027C16-8136-4AC1-AD6A-28A3C979CB1E}" type="pres">
      <dgm:prSet presAssocID="{E3F8F34D-F021-46C1-A015-6E56E67F9E07}" presName="composite2" presStyleCnt="0"/>
      <dgm:spPr/>
    </dgm:pt>
    <dgm:pt modelId="{7307D07A-B53A-4A52-A32E-373A7A607A0E}" type="pres">
      <dgm:prSet presAssocID="{E3F8F34D-F021-46C1-A015-6E56E67F9E07}" presName="dummyNode2" presStyleLbl="node1" presStyleIdx="2" presStyleCnt="5"/>
      <dgm:spPr/>
    </dgm:pt>
    <dgm:pt modelId="{0CBCFA0D-E4D5-4B33-8FB3-00445CF78B80}" type="pres">
      <dgm:prSet presAssocID="{E3F8F34D-F021-46C1-A015-6E56E67F9E07}" presName="childNode2" presStyleLbl="bgAcc1" presStyleIdx="3" presStyleCnt="5">
        <dgm:presLayoutVars>
          <dgm:bulletEnabled val="1"/>
        </dgm:presLayoutVars>
      </dgm:prSet>
      <dgm:spPr/>
    </dgm:pt>
    <dgm:pt modelId="{E91C1169-96DC-4048-BAB2-786518D104D5}" type="pres">
      <dgm:prSet presAssocID="{E3F8F34D-F021-46C1-A015-6E56E67F9E07}" presName="childNode2tx" presStyleLbl="bgAcc1" presStyleIdx="3" presStyleCnt="5">
        <dgm:presLayoutVars>
          <dgm:bulletEnabled val="1"/>
        </dgm:presLayoutVars>
      </dgm:prSet>
      <dgm:spPr/>
    </dgm:pt>
    <dgm:pt modelId="{90F8F5C3-B6D0-454D-BAC2-8A9AE9F70975}" type="pres">
      <dgm:prSet presAssocID="{E3F8F34D-F021-46C1-A015-6E56E67F9E07}" presName="parentNode2" presStyleLbl="node1" presStyleIdx="3" presStyleCnt="5">
        <dgm:presLayoutVars>
          <dgm:chMax val="0"/>
          <dgm:bulletEnabled val="1"/>
        </dgm:presLayoutVars>
      </dgm:prSet>
      <dgm:spPr/>
    </dgm:pt>
    <dgm:pt modelId="{6CE47D65-086C-47BC-9A45-8EF0FE2658B4}" type="pres">
      <dgm:prSet presAssocID="{E3F8F34D-F021-46C1-A015-6E56E67F9E07}" presName="connSite2" presStyleCnt="0"/>
      <dgm:spPr/>
    </dgm:pt>
    <dgm:pt modelId="{50F59854-AD39-4065-971D-F25223030F4F}" type="pres">
      <dgm:prSet presAssocID="{A4A7307F-F79B-4C26-8D28-20BB8FA78FA1}" presName="Name18" presStyleLbl="sibTrans2D1" presStyleIdx="3" presStyleCnt="4"/>
      <dgm:spPr/>
    </dgm:pt>
    <dgm:pt modelId="{D451B1F2-826C-441E-80A8-80A18A4127FC}" type="pres">
      <dgm:prSet presAssocID="{855D24CB-59CA-4BFA-883D-86BAFEACDA40}" presName="composite1" presStyleCnt="0"/>
      <dgm:spPr/>
    </dgm:pt>
    <dgm:pt modelId="{EA1EA073-84DA-47E8-A552-C1BFBC4F060E}" type="pres">
      <dgm:prSet presAssocID="{855D24CB-59CA-4BFA-883D-86BAFEACDA40}" presName="dummyNode1" presStyleLbl="node1" presStyleIdx="3" presStyleCnt="5"/>
      <dgm:spPr/>
    </dgm:pt>
    <dgm:pt modelId="{BD4FD12D-4ECF-4F5F-9CB0-CEB977E279B4}" type="pres">
      <dgm:prSet presAssocID="{855D24CB-59CA-4BFA-883D-86BAFEACDA40}" presName="childNode1" presStyleLbl="bgAcc1" presStyleIdx="4" presStyleCnt="5">
        <dgm:presLayoutVars>
          <dgm:bulletEnabled val="1"/>
        </dgm:presLayoutVars>
      </dgm:prSet>
      <dgm:spPr/>
    </dgm:pt>
    <dgm:pt modelId="{408080AD-ACEA-4496-BEBB-877AE54845B1}" type="pres">
      <dgm:prSet presAssocID="{855D24CB-59CA-4BFA-883D-86BAFEACDA40}" presName="childNode1tx" presStyleLbl="bgAcc1" presStyleIdx="4" presStyleCnt="5">
        <dgm:presLayoutVars>
          <dgm:bulletEnabled val="1"/>
        </dgm:presLayoutVars>
      </dgm:prSet>
      <dgm:spPr/>
    </dgm:pt>
    <dgm:pt modelId="{CC65F554-20F0-4BC9-89D9-3980C6C8E241}" type="pres">
      <dgm:prSet presAssocID="{855D24CB-59CA-4BFA-883D-86BAFEACDA40}" presName="parentNode1" presStyleLbl="node1" presStyleIdx="4" presStyleCnt="5">
        <dgm:presLayoutVars>
          <dgm:chMax val="1"/>
          <dgm:bulletEnabled val="1"/>
        </dgm:presLayoutVars>
      </dgm:prSet>
      <dgm:spPr/>
    </dgm:pt>
    <dgm:pt modelId="{B3B4A107-B4D3-441C-9BF0-5D1481F8A30D}" type="pres">
      <dgm:prSet presAssocID="{855D24CB-59CA-4BFA-883D-86BAFEACDA40}" presName="connSite1" presStyleCnt="0"/>
      <dgm:spPr/>
    </dgm:pt>
  </dgm:ptLst>
  <dgm:cxnLst>
    <dgm:cxn modelId="{E2DFE700-E3AE-42FB-86C0-DD91E495CE18}" type="presOf" srcId="{B62768B7-519E-4785-9D1A-C9881D714538}" destId="{0CBCFA0D-E4D5-4B33-8FB3-00445CF78B80}" srcOrd="0" destOrd="1" presId="urn:microsoft.com/office/officeart/2005/8/layout/hProcess4"/>
    <dgm:cxn modelId="{7DD5C904-3D58-4189-B09D-66DA8FC27C45}" type="presOf" srcId="{D7F2BFD9-38CC-4C19-AD76-9EE2F61C880D}" destId="{B248A0DC-78F3-4026-B3DE-676441A8DE61}" srcOrd="0" destOrd="0" presId="urn:microsoft.com/office/officeart/2005/8/layout/hProcess4"/>
    <dgm:cxn modelId="{194E9F05-75F2-4E3A-A0E9-275C5D153B3A}" type="presOf" srcId="{DF7C0B27-3516-401D-A387-31FB8B93CBB0}" destId="{1E6453F0-DD10-49EE-8790-31D3791CAEE8}" srcOrd="1" destOrd="2" presId="urn:microsoft.com/office/officeart/2005/8/layout/hProcess4"/>
    <dgm:cxn modelId="{65E02808-0D2E-4338-B855-DE6868AFBD7D}" type="presOf" srcId="{1EE6C268-2904-49A9-A924-5A980205CC1A}" destId="{1E6453F0-DD10-49EE-8790-31D3791CAEE8}" srcOrd="1" destOrd="1" presId="urn:microsoft.com/office/officeart/2005/8/layout/hProcess4"/>
    <dgm:cxn modelId="{470BD50C-B7AB-4530-9D6B-7E4D98E15F6D}" type="presOf" srcId="{482DF278-B6C8-4897-8B86-14551E3211CA}" destId="{FE67C636-ACBA-4E7A-8DD6-26F799C0B833}" srcOrd="0" destOrd="0" presId="urn:microsoft.com/office/officeart/2005/8/layout/hProcess4"/>
    <dgm:cxn modelId="{2EAC5316-B941-44EF-867E-0DF84F710501}" type="presOf" srcId="{9586E507-D2ED-4D2F-8104-83B1B7CF72E2}" destId="{3D043812-F10E-499A-AB29-09938A006603}" srcOrd="1" destOrd="1" presId="urn:microsoft.com/office/officeart/2005/8/layout/hProcess4"/>
    <dgm:cxn modelId="{C35DC418-C5FE-4E88-8460-D3B82AA3EA3F}" srcId="{43E8792A-D7C8-49B7-9FA2-7167A09AE2F2}" destId="{C3E2ED15-8A5A-406D-816B-7E031DF465F2}" srcOrd="1" destOrd="0" parTransId="{ACA3CC2E-2A5E-4BDE-BF7D-B5A3E5288FD1}" sibTransId="{72B3BDE1-98E7-4236-9C9D-6BB15C703CB3}"/>
    <dgm:cxn modelId="{D038A423-9B76-4C0F-8738-E626FEABB47A}" srcId="{43E8792A-D7C8-49B7-9FA2-7167A09AE2F2}" destId="{F2FA3336-33B5-4005-A150-70E230E97343}" srcOrd="0" destOrd="0" parTransId="{DC5D2228-054B-4988-8D39-B767EAD926F0}" sibTransId="{B16D93F9-7721-4A36-AFC7-2264AD08BE0B}"/>
    <dgm:cxn modelId="{6F1FA625-741E-484C-A95B-40BF5DC25165}" type="presOf" srcId="{E44A910F-D0BF-4B45-96DD-8497A5B5136C}" destId="{C492195C-8A03-4718-AC8F-4D742854FE72}" srcOrd="0" destOrd="0" presId="urn:microsoft.com/office/officeart/2005/8/layout/hProcess4"/>
    <dgm:cxn modelId="{78E31D26-9497-4352-8AE5-FDADB0E402F9}" srcId="{0D1A26DB-3EA7-4049-9076-FC1F65072717}" destId="{D7F2BFD9-38CC-4C19-AD76-9EE2F61C880D}" srcOrd="0" destOrd="0" parTransId="{F998A09F-7A46-47A7-8FB6-DCD7640819C3}" sibTransId="{7BC1BC80-AE6C-4A8E-943F-9EF024DAC07E}"/>
    <dgm:cxn modelId="{26CDC232-A186-42BB-89EC-C98D8D845E6D}" type="presOf" srcId="{F2FA3336-33B5-4005-A150-70E230E97343}" destId="{29D8580D-4243-40C1-B3DD-8531177876FF}" srcOrd="1" destOrd="0" presId="urn:microsoft.com/office/officeart/2005/8/layout/hProcess4"/>
    <dgm:cxn modelId="{9ABD6936-B4CD-446D-BAF4-A7E7872D35CB}" type="presOf" srcId="{A4A7307F-F79B-4C26-8D28-20BB8FA78FA1}" destId="{50F59854-AD39-4065-971D-F25223030F4F}" srcOrd="0" destOrd="0" presId="urn:microsoft.com/office/officeart/2005/8/layout/hProcess4"/>
    <dgm:cxn modelId="{1AB6453C-8082-4E13-AF88-084C74D495ED}" type="presOf" srcId="{68AFD03C-CB31-47BD-B484-38147A12D779}" destId="{408080AD-ACEA-4496-BEBB-877AE54845B1}" srcOrd="1" destOrd="0" presId="urn:microsoft.com/office/officeart/2005/8/layout/hProcess4"/>
    <dgm:cxn modelId="{37F9AD3D-783F-41F8-A4A6-57D2D24465A9}" srcId="{329D2745-9DA5-4D0B-9E6C-B862B08C6C01}" destId="{E44A910F-D0BF-4B45-96DD-8497A5B5136C}" srcOrd="0" destOrd="0" parTransId="{BBF0C7E8-9A9D-4E7C-9346-66380C9B8BD6}" sibTransId="{69411AAF-D791-46AF-AC54-74F0E96878D4}"/>
    <dgm:cxn modelId="{0B72AE5C-F318-478F-B437-CFB9B09776B2}" type="presOf" srcId="{C3E2ED15-8A5A-406D-816B-7E031DF465F2}" destId="{29D8580D-4243-40C1-B3DD-8531177876FF}" srcOrd="1" destOrd="1" presId="urn:microsoft.com/office/officeart/2005/8/layout/hProcess4"/>
    <dgm:cxn modelId="{EB64475D-6E4A-4073-B183-D80FF00AFDB3}" srcId="{329D2745-9DA5-4D0B-9E6C-B862B08C6C01}" destId="{E556C062-FED1-440D-912F-45B3CE3EFD42}" srcOrd="2" destOrd="0" parTransId="{8B699083-82F4-4BCC-87D1-4469E42754D7}" sibTransId="{8DC01E91-8E75-47B8-BC35-056AFB536858}"/>
    <dgm:cxn modelId="{30648160-BEFB-4799-93CC-F46D2BF4C3C8}" type="presOf" srcId="{D7F2BFD9-38CC-4C19-AD76-9EE2F61C880D}" destId="{1E6453F0-DD10-49EE-8790-31D3791CAEE8}" srcOrd="1" destOrd="0" presId="urn:microsoft.com/office/officeart/2005/8/layout/hProcess4"/>
    <dgm:cxn modelId="{B33ACB43-78C6-456A-A22F-F148A4819B24}" srcId="{0D1A26DB-3EA7-4049-9076-FC1F65072717}" destId="{EF728234-BDA7-4FD0-A768-8B7405100202}" srcOrd="3" destOrd="0" parTransId="{BED2FA0F-F331-4537-BE72-F4838D3DCC89}" sibTransId="{3A762734-C039-4608-B430-553121C12E79}"/>
    <dgm:cxn modelId="{9DAB7445-1A6D-4AB6-8C4B-0419F3BCE988}" type="presOf" srcId="{EF728234-BDA7-4FD0-A768-8B7405100202}" destId="{1E6453F0-DD10-49EE-8790-31D3791CAEE8}" srcOrd="1" destOrd="3" presId="urn:microsoft.com/office/officeart/2005/8/layout/hProcess4"/>
    <dgm:cxn modelId="{157ECA67-5EAB-4EAE-A67F-3758B234D8BE}" type="presOf" srcId="{E44A910F-D0BF-4B45-96DD-8497A5B5136C}" destId="{3D043812-F10E-499A-AB29-09938A006603}" srcOrd="1" destOrd="0" presId="urn:microsoft.com/office/officeart/2005/8/layout/hProcess4"/>
    <dgm:cxn modelId="{AD19FC68-1495-48C9-A644-81268E06FC28}" type="presOf" srcId="{C4BDFA42-F2C7-4685-980C-92D8755E1169}" destId="{E91C1169-96DC-4048-BAB2-786518D104D5}" srcOrd="1" destOrd="0" presId="urn:microsoft.com/office/officeart/2005/8/layout/hProcess4"/>
    <dgm:cxn modelId="{8FFA2169-D7CB-47B2-8DB9-0752FB24913E}" srcId="{E3F8F34D-F021-46C1-A015-6E56E67F9E07}" destId="{EC158D8C-8DCB-4A20-99E0-3BFAE378A54B}" srcOrd="2" destOrd="0" parTransId="{B1F60294-A9C1-4CCC-A934-56D94AA8582D}" sibTransId="{D8838FD2-EF9B-46C3-AAEE-B55C2A228677}"/>
    <dgm:cxn modelId="{D435D649-F5DA-4D54-82B3-E51CD49088BC}" srcId="{E5321059-477F-49F4-B861-4C66287B1D61}" destId="{43E8792A-D7C8-49B7-9FA2-7167A09AE2F2}" srcOrd="2" destOrd="0" parTransId="{33934CF2-5DDE-4528-A18B-456BCB89A72C}" sibTransId="{482DF278-B6C8-4897-8B86-14551E3211CA}"/>
    <dgm:cxn modelId="{C4A4E849-EB28-4D39-B68E-4ABEAC5089E7}" type="presOf" srcId="{68AFD03C-CB31-47BD-B484-38147A12D779}" destId="{BD4FD12D-4ECF-4F5F-9CB0-CEB977E279B4}" srcOrd="0" destOrd="0" presId="urn:microsoft.com/office/officeart/2005/8/layout/hProcess4"/>
    <dgm:cxn modelId="{BD23EB79-DBD0-44BE-A5A5-F1962D43491B}" srcId="{E5321059-477F-49F4-B861-4C66287B1D61}" destId="{329D2745-9DA5-4D0B-9E6C-B862B08C6C01}" srcOrd="0" destOrd="0" parTransId="{5DD621EA-C03C-4FEA-B8AE-E49095F8B92D}" sibTransId="{AA5279AA-AAE3-42B7-ABDF-9B5EF1E18DD8}"/>
    <dgm:cxn modelId="{0A6ABA7A-181C-40D6-8B58-27F254C40BA2}" srcId="{E5321059-477F-49F4-B861-4C66287B1D61}" destId="{0D1A26DB-3EA7-4049-9076-FC1F65072717}" srcOrd="1" destOrd="0" parTransId="{29B961F2-1560-4DCD-9A19-5AC88E717C25}" sibTransId="{5D343EDE-BFD5-416C-9E17-86120AD2888E}"/>
    <dgm:cxn modelId="{89BD5C83-08B5-4B9C-AA55-8898E5CFDFB0}" srcId="{0D1A26DB-3EA7-4049-9076-FC1F65072717}" destId="{DF7C0B27-3516-401D-A387-31FB8B93CBB0}" srcOrd="2" destOrd="0" parTransId="{EB7E15D3-1BAB-4804-9700-E009EF074B10}" sibTransId="{1421973E-19C8-4978-B27A-8169DA7AE83F}"/>
    <dgm:cxn modelId="{6CE28184-F391-4C35-AB29-6C8BC9DAB1F1}" type="presOf" srcId="{C3E2ED15-8A5A-406D-816B-7E031DF465F2}" destId="{D8FB5A86-50E0-456D-B99A-CF82F49F8C26}" srcOrd="0" destOrd="1" presId="urn:microsoft.com/office/officeart/2005/8/layout/hProcess4"/>
    <dgm:cxn modelId="{DC9F208A-2DD5-4D5A-B263-E07E958B79A9}" type="presOf" srcId="{EF728234-BDA7-4FD0-A768-8B7405100202}" destId="{B248A0DC-78F3-4026-B3DE-676441A8DE61}" srcOrd="0" destOrd="3" presId="urn:microsoft.com/office/officeart/2005/8/layout/hProcess4"/>
    <dgm:cxn modelId="{6888CB8B-00AF-4A26-8355-120D819E930F}" type="presOf" srcId="{E3F8F34D-F021-46C1-A015-6E56E67F9E07}" destId="{90F8F5C3-B6D0-454D-BAC2-8A9AE9F70975}" srcOrd="0" destOrd="0" presId="urn:microsoft.com/office/officeart/2005/8/layout/hProcess4"/>
    <dgm:cxn modelId="{6646968C-94D1-4F57-8016-C8BD504423BE}" type="presOf" srcId="{E556C062-FED1-440D-912F-45B3CE3EFD42}" destId="{C492195C-8A03-4718-AC8F-4D742854FE72}" srcOrd="0" destOrd="2" presId="urn:microsoft.com/office/officeart/2005/8/layout/hProcess4"/>
    <dgm:cxn modelId="{7DC63C94-88A5-43DE-9519-EC732B1A3805}" srcId="{E5321059-477F-49F4-B861-4C66287B1D61}" destId="{E3F8F34D-F021-46C1-A015-6E56E67F9E07}" srcOrd="3" destOrd="0" parTransId="{300831AD-FC32-4D23-949B-5EA0BA28A38F}" sibTransId="{A4A7307F-F79B-4C26-8D28-20BB8FA78FA1}"/>
    <dgm:cxn modelId="{CF863495-D116-4265-B6CA-91242E388D67}" type="presOf" srcId="{EC158D8C-8DCB-4A20-99E0-3BFAE378A54B}" destId="{0CBCFA0D-E4D5-4B33-8FB3-00445CF78B80}" srcOrd="0" destOrd="2" presId="urn:microsoft.com/office/officeart/2005/8/layout/hProcess4"/>
    <dgm:cxn modelId="{DCAA3297-284E-4E6B-A1E2-5C8BCC12D598}" type="presOf" srcId="{F2FA3336-33B5-4005-A150-70E230E97343}" destId="{D8FB5A86-50E0-456D-B99A-CF82F49F8C26}" srcOrd="0" destOrd="0" presId="urn:microsoft.com/office/officeart/2005/8/layout/hProcess4"/>
    <dgm:cxn modelId="{68506D99-F620-44FE-8C85-A7F6DF4691D1}" type="presOf" srcId="{E5321059-477F-49F4-B861-4C66287B1D61}" destId="{8844A79A-E27A-4D6D-A352-48DDDF511E02}" srcOrd="0" destOrd="0" presId="urn:microsoft.com/office/officeart/2005/8/layout/hProcess4"/>
    <dgm:cxn modelId="{1A412E9B-913C-46F4-839D-E6D0D5F98045}" type="presOf" srcId="{862CC425-A16C-4AED-ACE3-93FF11C3004C}" destId="{C492195C-8A03-4718-AC8F-4D742854FE72}" srcOrd="0" destOrd="3" presId="urn:microsoft.com/office/officeart/2005/8/layout/hProcess4"/>
    <dgm:cxn modelId="{4CC8409D-8145-4476-8B73-9AAF5E1EF4FC}" srcId="{855D24CB-59CA-4BFA-883D-86BAFEACDA40}" destId="{68AFD03C-CB31-47BD-B484-38147A12D779}" srcOrd="0" destOrd="0" parTransId="{A495BD65-27DA-4323-A204-9FE3E2F5A93D}" sibTransId="{88BC61BF-46BB-4EDB-844E-BC1ED902EC32}"/>
    <dgm:cxn modelId="{D86D5D9D-208E-41E9-8264-2969BC599CC1}" type="presOf" srcId="{C4BDFA42-F2C7-4685-980C-92D8755E1169}" destId="{0CBCFA0D-E4D5-4B33-8FB3-00445CF78B80}" srcOrd="0" destOrd="0" presId="urn:microsoft.com/office/officeart/2005/8/layout/hProcess4"/>
    <dgm:cxn modelId="{251931A2-B032-4243-B3CA-7331AF474447}" type="presOf" srcId="{0D1A26DB-3EA7-4049-9076-FC1F65072717}" destId="{EF193963-B128-4766-ADCE-83D526AF1840}" srcOrd="0" destOrd="0" presId="urn:microsoft.com/office/officeart/2005/8/layout/hProcess4"/>
    <dgm:cxn modelId="{356CB7A8-6019-489B-9B80-23A71083AFA7}" type="presOf" srcId="{DF7C0B27-3516-401D-A387-31FB8B93CBB0}" destId="{B248A0DC-78F3-4026-B3DE-676441A8DE61}" srcOrd="0" destOrd="2" presId="urn:microsoft.com/office/officeart/2005/8/layout/hProcess4"/>
    <dgm:cxn modelId="{2204E2A8-00B5-4572-BA00-77D475BB0D63}" type="presOf" srcId="{1EE6C268-2904-49A9-A924-5A980205CC1A}" destId="{B248A0DC-78F3-4026-B3DE-676441A8DE61}" srcOrd="0" destOrd="1" presId="urn:microsoft.com/office/officeart/2005/8/layout/hProcess4"/>
    <dgm:cxn modelId="{463776AA-C1EF-4ED2-B37E-51483232E43E}" srcId="{0D1A26DB-3EA7-4049-9076-FC1F65072717}" destId="{1EE6C268-2904-49A9-A924-5A980205CC1A}" srcOrd="1" destOrd="0" parTransId="{55E06BE4-DBDF-41D5-BF82-A7E4CF81796D}" sibTransId="{712C4E79-4D66-4484-8EFF-99CC5368B444}"/>
    <dgm:cxn modelId="{A8AFCDB3-5BFA-487C-BE89-EF0D699FD745}" srcId="{329D2745-9DA5-4D0B-9E6C-B862B08C6C01}" destId="{9586E507-D2ED-4D2F-8104-83B1B7CF72E2}" srcOrd="1" destOrd="0" parTransId="{E76B0244-25FB-4D75-A6B8-5104DBB372D4}" sibTransId="{3E8CB162-C3C7-42BD-AB53-8DF6C4B5CA10}"/>
    <dgm:cxn modelId="{102572BA-D0BD-4E17-8283-E21D7078FD2A}" type="presOf" srcId="{AA5279AA-AAE3-42B7-ABDF-9B5EF1E18DD8}" destId="{460DCA0E-2362-4D2F-B739-D19FA90FD213}" srcOrd="0" destOrd="0" presId="urn:microsoft.com/office/officeart/2005/8/layout/hProcess4"/>
    <dgm:cxn modelId="{8B71EEBE-2123-4116-B037-139CD6313749}" type="presOf" srcId="{E556C062-FED1-440D-912F-45B3CE3EFD42}" destId="{3D043812-F10E-499A-AB29-09938A006603}" srcOrd="1" destOrd="2" presId="urn:microsoft.com/office/officeart/2005/8/layout/hProcess4"/>
    <dgm:cxn modelId="{C4E581C0-FAF6-43D0-8911-3529EBCEB802}" type="presOf" srcId="{43E8792A-D7C8-49B7-9FA2-7167A09AE2F2}" destId="{A4A062CB-F624-46C1-A091-F52140DEA2C4}" srcOrd="0" destOrd="0" presId="urn:microsoft.com/office/officeart/2005/8/layout/hProcess4"/>
    <dgm:cxn modelId="{87E276C7-A7D3-477D-A150-2D76ACBD6DBA}" type="presOf" srcId="{855D24CB-59CA-4BFA-883D-86BAFEACDA40}" destId="{CC65F554-20F0-4BC9-89D9-3980C6C8E241}" srcOrd="0" destOrd="0" presId="urn:microsoft.com/office/officeart/2005/8/layout/hProcess4"/>
    <dgm:cxn modelId="{4BC44BCA-7E22-4520-A3C7-BE3413BE5BDA}" srcId="{E3F8F34D-F021-46C1-A015-6E56E67F9E07}" destId="{C4BDFA42-F2C7-4685-980C-92D8755E1169}" srcOrd="0" destOrd="0" parTransId="{D9D746FF-994C-45A4-B897-B6CD826B9F80}" sibTransId="{32A0AD82-E0E8-475C-9A91-3BD4F5EA4A11}"/>
    <dgm:cxn modelId="{3D59E5D2-68BA-44F3-9F25-A3D2FC1A6225}" srcId="{329D2745-9DA5-4D0B-9E6C-B862B08C6C01}" destId="{862CC425-A16C-4AED-ACE3-93FF11C3004C}" srcOrd="3" destOrd="0" parTransId="{4F0CE0E3-FE0F-4689-ACD6-8D2CB62F929B}" sibTransId="{7DAA6A50-7D65-41D3-8E64-6E7B7E36B26D}"/>
    <dgm:cxn modelId="{4F9D85D6-1491-4952-A502-E08EEBE963BA}" type="presOf" srcId="{862CC425-A16C-4AED-ACE3-93FF11C3004C}" destId="{3D043812-F10E-499A-AB29-09938A006603}" srcOrd="1" destOrd="3" presId="urn:microsoft.com/office/officeart/2005/8/layout/hProcess4"/>
    <dgm:cxn modelId="{4300FEE3-050A-4934-8967-9E8B286CB6FA}" type="presOf" srcId="{9586E507-D2ED-4D2F-8104-83B1B7CF72E2}" destId="{C492195C-8A03-4718-AC8F-4D742854FE72}" srcOrd="0" destOrd="1" presId="urn:microsoft.com/office/officeart/2005/8/layout/hProcess4"/>
    <dgm:cxn modelId="{7292A6E5-FCE2-4958-BA1F-8EAD17BA4D00}" type="presOf" srcId="{5D343EDE-BFD5-416C-9E17-86120AD2888E}" destId="{77547029-3917-425E-ADC1-0C670BD9B99C}" srcOrd="0" destOrd="0" presId="urn:microsoft.com/office/officeart/2005/8/layout/hProcess4"/>
    <dgm:cxn modelId="{07664BEE-0719-4F23-A20C-F7FCB7790DCE}" type="presOf" srcId="{EC158D8C-8DCB-4A20-99E0-3BFAE378A54B}" destId="{E91C1169-96DC-4048-BAB2-786518D104D5}" srcOrd="1" destOrd="2" presId="urn:microsoft.com/office/officeart/2005/8/layout/hProcess4"/>
    <dgm:cxn modelId="{22595DF6-F1E1-4CD4-A6D5-723A3ABE4D41}" type="presOf" srcId="{B62768B7-519E-4785-9D1A-C9881D714538}" destId="{E91C1169-96DC-4048-BAB2-786518D104D5}" srcOrd="1" destOrd="1" presId="urn:microsoft.com/office/officeart/2005/8/layout/hProcess4"/>
    <dgm:cxn modelId="{D2CD59F7-386C-44B2-A785-7BF8F27CFDFA}" srcId="{E5321059-477F-49F4-B861-4C66287B1D61}" destId="{855D24CB-59CA-4BFA-883D-86BAFEACDA40}" srcOrd="4" destOrd="0" parTransId="{BAE882C3-10E3-4D95-A3A7-9ED302251590}" sibTransId="{978A0F65-FA2C-48A3-A53C-C4F90482E315}"/>
    <dgm:cxn modelId="{D3E76CFA-205D-400F-9E37-483342D393AD}" type="presOf" srcId="{329D2745-9DA5-4D0B-9E6C-B862B08C6C01}" destId="{E68E4CAA-6202-41CC-90B2-779404391495}" srcOrd="0" destOrd="0" presId="urn:microsoft.com/office/officeart/2005/8/layout/hProcess4"/>
    <dgm:cxn modelId="{2C9C50FF-21C8-464E-8AA3-567B8B88A8B2}" srcId="{E3F8F34D-F021-46C1-A015-6E56E67F9E07}" destId="{B62768B7-519E-4785-9D1A-C9881D714538}" srcOrd="1" destOrd="0" parTransId="{DF7F1FFE-4522-416F-892F-B2DEA836A863}" sibTransId="{D6C08240-8805-42D2-B81D-4F384622F798}"/>
    <dgm:cxn modelId="{5BB30A47-652A-4B78-A128-FA4D76AC3E0F}" type="presParOf" srcId="{8844A79A-E27A-4D6D-A352-48DDDF511E02}" destId="{4BCB3323-3768-4E04-B4EE-6CC3395445D0}" srcOrd="0" destOrd="0" presId="urn:microsoft.com/office/officeart/2005/8/layout/hProcess4"/>
    <dgm:cxn modelId="{804E3C8B-BE93-4475-A61A-4F4C0B8A15B9}" type="presParOf" srcId="{8844A79A-E27A-4D6D-A352-48DDDF511E02}" destId="{E3D27209-49DC-4601-AB0C-D44F842DD5EF}" srcOrd="1" destOrd="0" presId="urn:microsoft.com/office/officeart/2005/8/layout/hProcess4"/>
    <dgm:cxn modelId="{F847F543-C998-4E02-83BD-5D6421D5FACE}" type="presParOf" srcId="{8844A79A-E27A-4D6D-A352-48DDDF511E02}" destId="{AC7438A9-04E3-491F-A64A-D62348E7864F}" srcOrd="2" destOrd="0" presId="urn:microsoft.com/office/officeart/2005/8/layout/hProcess4"/>
    <dgm:cxn modelId="{7EEB2338-3708-47C6-B8CC-819233F96FCC}" type="presParOf" srcId="{AC7438A9-04E3-491F-A64A-D62348E7864F}" destId="{43766E4F-D10C-4512-BF79-87AAFF7396C7}" srcOrd="0" destOrd="0" presId="urn:microsoft.com/office/officeart/2005/8/layout/hProcess4"/>
    <dgm:cxn modelId="{BB6E583D-6D7E-4FA4-8086-267CB00E9581}" type="presParOf" srcId="{43766E4F-D10C-4512-BF79-87AAFF7396C7}" destId="{45C3E37B-AC3A-4BBC-9684-BAE2842361D9}" srcOrd="0" destOrd="0" presId="urn:microsoft.com/office/officeart/2005/8/layout/hProcess4"/>
    <dgm:cxn modelId="{D9808E3E-D5CA-4992-9D6C-226DF8EC74E2}" type="presParOf" srcId="{43766E4F-D10C-4512-BF79-87AAFF7396C7}" destId="{C492195C-8A03-4718-AC8F-4D742854FE72}" srcOrd="1" destOrd="0" presId="urn:microsoft.com/office/officeart/2005/8/layout/hProcess4"/>
    <dgm:cxn modelId="{45170577-E118-409E-8DD3-227609981138}" type="presParOf" srcId="{43766E4F-D10C-4512-BF79-87AAFF7396C7}" destId="{3D043812-F10E-499A-AB29-09938A006603}" srcOrd="2" destOrd="0" presId="urn:microsoft.com/office/officeart/2005/8/layout/hProcess4"/>
    <dgm:cxn modelId="{705BAE19-A248-498F-A336-2092B42623CD}" type="presParOf" srcId="{43766E4F-D10C-4512-BF79-87AAFF7396C7}" destId="{E68E4CAA-6202-41CC-90B2-779404391495}" srcOrd="3" destOrd="0" presId="urn:microsoft.com/office/officeart/2005/8/layout/hProcess4"/>
    <dgm:cxn modelId="{91CE5F94-04EE-4C2E-BC3E-0D2959A370B3}" type="presParOf" srcId="{43766E4F-D10C-4512-BF79-87AAFF7396C7}" destId="{6C71E871-5928-4DD3-B026-672FCDD29C46}" srcOrd="4" destOrd="0" presId="urn:microsoft.com/office/officeart/2005/8/layout/hProcess4"/>
    <dgm:cxn modelId="{42B1F863-1F0A-4FDB-AEB5-13D090369EA1}" type="presParOf" srcId="{AC7438A9-04E3-491F-A64A-D62348E7864F}" destId="{460DCA0E-2362-4D2F-B739-D19FA90FD213}" srcOrd="1" destOrd="0" presId="urn:microsoft.com/office/officeart/2005/8/layout/hProcess4"/>
    <dgm:cxn modelId="{BDA9401F-B368-4824-9F32-0187EA6F36CB}" type="presParOf" srcId="{AC7438A9-04E3-491F-A64A-D62348E7864F}" destId="{D053C772-4FD1-4F73-841A-00EC2F7A2CEB}" srcOrd="2" destOrd="0" presId="urn:microsoft.com/office/officeart/2005/8/layout/hProcess4"/>
    <dgm:cxn modelId="{0C68BC94-EF28-4EE4-A823-3B41AF26D7D6}" type="presParOf" srcId="{D053C772-4FD1-4F73-841A-00EC2F7A2CEB}" destId="{878DA878-F635-4749-BD98-3DFC3D81966E}" srcOrd="0" destOrd="0" presId="urn:microsoft.com/office/officeart/2005/8/layout/hProcess4"/>
    <dgm:cxn modelId="{371BD739-8DFB-4709-A56A-1876051D5B0D}" type="presParOf" srcId="{D053C772-4FD1-4F73-841A-00EC2F7A2CEB}" destId="{B248A0DC-78F3-4026-B3DE-676441A8DE61}" srcOrd="1" destOrd="0" presId="urn:microsoft.com/office/officeart/2005/8/layout/hProcess4"/>
    <dgm:cxn modelId="{59541CA5-112E-41AE-A2DD-1EC36C6D64BC}" type="presParOf" srcId="{D053C772-4FD1-4F73-841A-00EC2F7A2CEB}" destId="{1E6453F0-DD10-49EE-8790-31D3791CAEE8}" srcOrd="2" destOrd="0" presId="urn:microsoft.com/office/officeart/2005/8/layout/hProcess4"/>
    <dgm:cxn modelId="{3ACAFD78-EECE-4280-8710-9E6725EE7545}" type="presParOf" srcId="{D053C772-4FD1-4F73-841A-00EC2F7A2CEB}" destId="{EF193963-B128-4766-ADCE-83D526AF1840}" srcOrd="3" destOrd="0" presId="urn:microsoft.com/office/officeart/2005/8/layout/hProcess4"/>
    <dgm:cxn modelId="{AAF3A0C8-39F8-4F78-AA1C-68F546DA37F8}" type="presParOf" srcId="{D053C772-4FD1-4F73-841A-00EC2F7A2CEB}" destId="{89D69C33-D713-45E4-98BC-3DF2C9A60B38}" srcOrd="4" destOrd="0" presId="urn:microsoft.com/office/officeart/2005/8/layout/hProcess4"/>
    <dgm:cxn modelId="{594A5F6A-919A-4A6E-8F19-537E6E2BFEB6}" type="presParOf" srcId="{AC7438A9-04E3-491F-A64A-D62348E7864F}" destId="{77547029-3917-425E-ADC1-0C670BD9B99C}" srcOrd="3" destOrd="0" presId="urn:microsoft.com/office/officeart/2005/8/layout/hProcess4"/>
    <dgm:cxn modelId="{3DAF9DA7-2535-417C-8351-9DCAB249655A}" type="presParOf" srcId="{AC7438A9-04E3-491F-A64A-D62348E7864F}" destId="{2D9E52CE-AF70-4BBB-A315-71EEE91CC17B}" srcOrd="4" destOrd="0" presId="urn:microsoft.com/office/officeart/2005/8/layout/hProcess4"/>
    <dgm:cxn modelId="{641FF5CF-A241-4833-B525-DA0E7FB7C718}" type="presParOf" srcId="{2D9E52CE-AF70-4BBB-A315-71EEE91CC17B}" destId="{6AE340E5-136B-46E4-9F49-220A4E0F69FE}" srcOrd="0" destOrd="0" presId="urn:microsoft.com/office/officeart/2005/8/layout/hProcess4"/>
    <dgm:cxn modelId="{8FEFD9CA-8B22-4EA5-A26D-8EBD311F0983}" type="presParOf" srcId="{2D9E52CE-AF70-4BBB-A315-71EEE91CC17B}" destId="{D8FB5A86-50E0-456D-B99A-CF82F49F8C26}" srcOrd="1" destOrd="0" presId="urn:microsoft.com/office/officeart/2005/8/layout/hProcess4"/>
    <dgm:cxn modelId="{20B14CED-111C-4A01-BF89-9588FDB6C60F}" type="presParOf" srcId="{2D9E52CE-AF70-4BBB-A315-71EEE91CC17B}" destId="{29D8580D-4243-40C1-B3DD-8531177876FF}" srcOrd="2" destOrd="0" presId="urn:microsoft.com/office/officeart/2005/8/layout/hProcess4"/>
    <dgm:cxn modelId="{FEDDB79F-5828-4F04-86F0-8CAB672CE926}" type="presParOf" srcId="{2D9E52CE-AF70-4BBB-A315-71EEE91CC17B}" destId="{A4A062CB-F624-46C1-A091-F52140DEA2C4}" srcOrd="3" destOrd="0" presId="urn:microsoft.com/office/officeart/2005/8/layout/hProcess4"/>
    <dgm:cxn modelId="{20A3F318-89D3-46F5-8A04-C47221F3E6DB}" type="presParOf" srcId="{2D9E52CE-AF70-4BBB-A315-71EEE91CC17B}" destId="{47E2333E-EE1A-45DD-A56A-14FEDC0F65D2}" srcOrd="4" destOrd="0" presId="urn:microsoft.com/office/officeart/2005/8/layout/hProcess4"/>
    <dgm:cxn modelId="{852DA84E-E48A-43E6-91C2-5468407AEC9B}" type="presParOf" srcId="{AC7438A9-04E3-491F-A64A-D62348E7864F}" destId="{FE67C636-ACBA-4E7A-8DD6-26F799C0B833}" srcOrd="5" destOrd="0" presId="urn:microsoft.com/office/officeart/2005/8/layout/hProcess4"/>
    <dgm:cxn modelId="{8F0516FD-0261-4376-BC21-D7E61C8CC57B}" type="presParOf" srcId="{AC7438A9-04E3-491F-A64A-D62348E7864F}" destId="{10027C16-8136-4AC1-AD6A-28A3C979CB1E}" srcOrd="6" destOrd="0" presId="urn:microsoft.com/office/officeart/2005/8/layout/hProcess4"/>
    <dgm:cxn modelId="{C292DB06-611E-479F-A6C3-E196510C0D02}" type="presParOf" srcId="{10027C16-8136-4AC1-AD6A-28A3C979CB1E}" destId="{7307D07A-B53A-4A52-A32E-373A7A607A0E}" srcOrd="0" destOrd="0" presId="urn:microsoft.com/office/officeart/2005/8/layout/hProcess4"/>
    <dgm:cxn modelId="{2A9CA127-3216-4F0A-9A12-576E4DAE8377}" type="presParOf" srcId="{10027C16-8136-4AC1-AD6A-28A3C979CB1E}" destId="{0CBCFA0D-E4D5-4B33-8FB3-00445CF78B80}" srcOrd="1" destOrd="0" presId="urn:microsoft.com/office/officeart/2005/8/layout/hProcess4"/>
    <dgm:cxn modelId="{9B6C1A75-B0C0-4388-B600-E9951E4CB074}" type="presParOf" srcId="{10027C16-8136-4AC1-AD6A-28A3C979CB1E}" destId="{E91C1169-96DC-4048-BAB2-786518D104D5}" srcOrd="2" destOrd="0" presId="urn:microsoft.com/office/officeart/2005/8/layout/hProcess4"/>
    <dgm:cxn modelId="{7D7F3EFA-2B75-4AB0-BE82-3B64AFBA3C19}" type="presParOf" srcId="{10027C16-8136-4AC1-AD6A-28A3C979CB1E}" destId="{90F8F5C3-B6D0-454D-BAC2-8A9AE9F70975}" srcOrd="3" destOrd="0" presId="urn:microsoft.com/office/officeart/2005/8/layout/hProcess4"/>
    <dgm:cxn modelId="{8539FA21-9581-4402-9805-01CF7320CB7A}" type="presParOf" srcId="{10027C16-8136-4AC1-AD6A-28A3C979CB1E}" destId="{6CE47D65-086C-47BC-9A45-8EF0FE2658B4}" srcOrd="4" destOrd="0" presId="urn:microsoft.com/office/officeart/2005/8/layout/hProcess4"/>
    <dgm:cxn modelId="{D9B6B729-D833-464E-86C4-253C6277D8A6}" type="presParOf" srcId="{AC7438A9-04E3-491F-A64A-D62348E7864F}" destId="{50F59854-AD39-4065-971D-F25223030F4F}" srcOrd="7" destOrd="0" presId="urn:microsoft.com/office/officeart/2005/8/layout/hProcess4"/>
    <dgm:cxn modelId="{5D3DF449-92A9-4F39-BAA2-878FED9AE382}" type="presParOf" srcId="{AC7438A9-04E3-491F-A64A-D62348E7864F}" destId="{D451B1F2-826C-441E-80A8-80A18A4127FC}" srcOrd="8" destOrd="0" presId="urn:microsoft.com/office/officeart/2005/8/layout/hProcess4"/>
    <dgm:cxn modelId="{1E3DEA4F-C673-4A07-86E6-9A43697A3D0B}" type="presParOf" srcId="{D451B1F2-826C-441E-80A8-80A18A4127FC}" destId="{EA1EA073-84DA-47E8-A552-C1BFBC4F060E}" srcOrd="0" destOrd="0" presId="urn:microsoft.com/office/officeart/2005/8/layout/hProcess4"/>
    <dgm:cxn modelId="{C823196C-E50A-40E0-9DBB-7252766D4258}" type="presParOf" srcId="{D451B1F2-826C-441E-80A8-80A18A4127FC}" destId="{BD4FD12D-4ECF-4F5F-9CB0-CEB977E279B4}" srcOrd="1" destOrd="0" presId="urn:microsoft.com/office/officeart/2005/8/layout/hProcess4"/>
    <dgm:cxn modelId="{19461CAD-4CE1-43E7-B9E9-56727EDC6993}" type="presParOf" srcId="{D451B1F2-826C-441E-80A8-80A18A4127FC}" destId="{408080AD-ACEA-4496-BEBB-877AE54845B1}" srcOrd="2" destOrd="0" presId="urn:microsoft.com/office/officeart/2005/8/layout/hProcess4"/>
    <dgm:cxn modelId="{FC6A58F2-0DE5-4656-A3A7-151C4890FCEC}" type="presParOf" srcId="{D451B1F2-826C-441E-80A8-80A18A4127FC}" destId="{CC65F554-20F0-4BC9-89D9-3980C6C8E241}" srcOrd="3" destOrd="0" presId="urn:microsoft.com/office/officeart/2005/8/layout/hProcess4"/>
    <dgm:cxn modelId="{147292BA-E11C-4E78-A668-8D6B69FB4ABD}" type="presParOf" srcId="{D451B1F2-826C-441E-80A8-80A18A4127FC}" destId="{B3B4A107-B4D3-441C-9BF0-5D1481F8A30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3B7043-BF2F-4236-849A-A8589C3E13CD}" type="doc">
      <dgm:prSet loTypeId="urn:microsoft.com/office/officeart/2005/8/layout/hProcess9" loCatId="process" qsTypeId="urn:microsoft.com/office/officeart/2005/8/quickstyle/simple1" qsCatId="simple" csTypeId="urn:microsoft.com/office/officeart/2005/8/colors/accent1_2" csCatId="accent1" phldr="1"/>
      <dgm:spPr/>
    </dgm:pt>
    <dgm:pt modelId="{7B26AEE0-9067-4F87-91EA-7F00A612A92F}">
      <dgm:prSet phldrT="[Text]" phldr="0"/>
      <dgm:spPr/>
      <dgm:t>
        <a:bodyPr/>
        <a:lstStyle/>
        <a:p>
          <a:pPr rtl="0"/>
          <a:r>
            <a:rPr lang="en-GB">
              <a:latin typeface="Arial" panose="020B0604020202020204"/>
            </a:rPr>
            <a:t>Dynamic Time Warping</a:t>
          </a:r>
          <a:endParaRPr lang="en-GB"/>
        </a:p>
      </dgm:t>
    </dgm:pt>
    <dgm:pt modelId="{A9D4D396-0A6E-4FBD-978F-B598544CEFAF}" type="parTrans" cxnId="{B1E4885B-E446-4988-B67E-A47B452B3140}">
      <dgm:prSet/>
      <dgm:spPr/>
    </dgm:pt>
    <dgm:pt modelId="{946043E9-0C3E-4E16-A1CA-2EFCB58F68A3}" type="sibTrans" cxnId="{B1E4885B-E446-4988-B67E-A47B452B3140}">
      <dgm:prSet/>
      <dgm:spPr/>
    </dgm:pt>
    <dgm:pt modelId="{FA8AA7D3-684C-400A-B083-7224BE5F866F}">
      <dgm:prSet phldrT="[Text]" phldr="0"/>
      <dgm:spPr/>
      <dgm:t>
        <a:bodyPr/>
        <a:lstStyle/>
        <a:p>
          <a:pPr rtl="0"/>
          <a:r>
            <a:rPr lang="en-GB">
              <a:latin typeface="Arial" panose="020B0604020202020204"/>
            </a:rPr>
            <a:t>Kmeans / Hierarchical Clustering / Affinity Propagation</a:t>
          </a:r>
          <a:br>
            <a:rPr lang="en-GB">
              <a:latin typeface="Arial" panose="020B0604020202020204"/>
            </a:rPr>
          </a:br>
          <a:r>
            <a:rPr lang="en-GB">
              <a:latin typeface="Arial" panose="020B0604020202020204"/>
            </a:rPr>
            <a:t>(Machine Learning)</a:t>
          </a:r>
          <a:endParaRPr lang="en-GB"/>
        </a:p>
      </dgm:t>
    </dgm:pt>
    <dgm:pt modelId="{6DB92851-94E0-4275-8DC3-6394467FD79F}" type="parTrans" cxnId="{5B78A588-7DDE-4AFB-A5AD-3AFF0EF78A4B}">
      <dgm:prSet/>
      <dgm:spPr/>
    </dgm:pt>
    <dgm:pt modelId="{718A8EA9-08FB-45B6-9CAF-B466DC0BDEE9}" type="sibTrans" cxnId="{5B78A588-7DDE-4AFB-A5AD-3AFF0EF78A4B}">
      <dgm:prSet/>
      <dgm:spPr/>
    </dgm:pt>
    <dgm:pt modelId="{D3150689-76C5-4765-AA24-9D9749CA9EA9}">
      <dgm:prSet phldrT="[Text]" phldr="0"/>
      <dgm:spPr/>
      <dgm:t>
        <a:bodyPr/>
        <a:lstStyle/>
        <a:p>
          <a:pPr rtl="0"/>
          <a:r>
            <a:rPr lang="en-GB">
              <a:latin typeface="Arial" panose="020B0604020202020204"/>
            </a:rPr>
            <a:t>Dynamic Time Warping </a:t>
          </a:r>
          <a:endParaRPr lang="en-GB"/>
        </a:p>
      </dgm:t>
    </dgm:pt>
    <dgm:pt modelId="{6B5D0CF1-0D25-4E69-8C71-6CB4C5EFB91A}" type="parTrans" cxnId="{71F27DBA-644E-4CEB-9030-9969C65D5B21}">
      <dgm:prSet/>
      <dgm:spPr/>
    </dgm:pt>
    <dgm:pt modelId="{61EE98E4-8519-4DC8-90D4-92A5FF29A24F}" type="sibTrans" cxnId="{71F27DBA-644E-4CEB-9030-9969C65D5B21}">
      <dgm:prSet/>
      <dgm:spPr/>
    </dgm:pt>
    <dgm:pt modelId="{E4EEF4E4-0189-49AD-9436-B38611081280}" type="pres">
      <dgm:prSet presAssocID="{C83B7043-BF2F-4236-849A-A8589C3E13CD}" presName="CompostProcess" presStyleCnt="0">
        <dgm:presLayoutVars>
          <dgm:dir/>
          <dgm:resizeHandles val="exact"/>
        </dgm:presLayoutVars>
      </dgm:prSet>
      <dgm:spPr/>
    </dgm:pt>
    <dgm:pt modelId="{A0072881-AAEE-4DF7-97DC-A1ADF1E1CA1B}" type="pres">
      <dgm:prSet presAssocID="{C83B7043-BF2F-4236-849A-A8589C3E13CD}" presName="arrow" presStyleLbl="bgShp" presStyleIdx="0" presStyleCnt="1"/>
      <dgm:spPr/>
    </dgm:pt>
    <dgm:pt modelId="{1008C80F-236B-45E9-99CF-7EED76488AE7}" type="pres">
      <dgm:prSet presAssocID="{C83B7043-BF2F-4236-849A-A8589C3E13CD}" presName="linearProcess" presStyleCnt="0"/>
      <dgm:spPr/>
    </dgm:pt>
    <dgm:pt modelId="{A684385D-66BC-4BA2-B594-2D2CD7A85BA9}" type="pres">
      <dgm:prSet presAssocID="{7B26AEE0-9067-4F87-91EA-7F00A612A92F}" presName="textNode" presStyleLbl="node1" presStyleIdx="0" presStyleCnt="3">
        <dgm:presLayoutVars>
          <dgm:bulletEnabled val="1"/>
        </dgm:presLayoutVars>
      </dgm:prSet>
      <dgm:spPr/>
    </dgm:pt>
    <dgm:pt modelId="{0790543B-1966-4965-8597-2B3A2FEB6154}" type="pres">
      <dgm:prSet presAssocID="{946043E9-0C3E-4E16-A1CA-2EFCB58F68A3}" presName="sibTrans" presStyleCnt="0"/>
      <dgm:spPr/>
    </dgm:pt>
    <dgm:pt modelId="{502CA12D-FA25-41EF-A9DA-F6D036A9F1DB}" type="pres">
      <dgm:prSet presAssocID="{FA8AA7D3-684C-400A-B083-7224BE5F866F}" presName="textNode" presStyleLbl="node1" presStyleIdx="1" presStyleCnt="3">
        <dgm:presLayoutVars>
          <dgm:bulletEnabled val="1"/>
        </dgm:presLayoutVars>
      </dgm:prSet>
      <dgm:spPr/>
    </dgm:pt>
    <dgm:pt modelId="{437DB075-0872-4B01-8F7E-F0375AFFDAD2}" type="pres">
      <dgm:prSet presAssocID="{718A8EA9-08FB-45B6-9CAF-B466DC0BDEE9}" presName="sibTrans" presStyleCnt="0"/>
      <dgm:spPr/>
    </dgm:pt>
    <dgm:pt modelId="{6F877083-21A3-4068-A50D-06585CDC6735}" type="pres">
      <dgm:prSet presAssocID="{D3150689-76C5-4765-AA24-9D9749CA9EA9}" presName="textNode" presStyleLbl="node1" presStyleIdx="2" presStyleCnt="3">
        <dgm:presLayoutVars>
          <dgm:bulletEnabled val="1"/>
        </dgm:presLayoutVars>
      </dgm:prSet>
      <dgm:spPr/>
    </dgm:pt>
  </dgm:ptLst>
  <dgm:cxnLst>
    <dgm:cxn modelId="{B1E4885B-E446-4988-B67E-A47B452B3140}" srcId="{C83B7043-BF2F-4236-849A-A8589C3E13CD}" destId="{7B26AEE0-9067-4F87-91EA-7F00A612A92F}" srcOrd="0" destOrd="0" parTransId="{A9D4D396-0A6E-4FBD-978F-B598544CEFAF}" sibTransId="{946043E9-0C3E-4E16-A1CA-2EFCB58F68A3}"/>
    <dgm:cxn modelId="{5D34835D-B94F-47C1-B321-815DD413489A}" type="presOf" srcId="{7B26AEE0-9067-4F87-91EA-7F00A612A92F}" destId="{A684385D-66BC-4BA2-B594-2D2CD7A85BA9}" srcOrd="0" destOrd="0" presId="urn:microsoft.com/office/officeart/2005/8/layout/hProcess9"/>
    <dgm:cxn modelId="{D5528775-14E4-4502-B978-8A6CE2A0B24A}" type="presOf" srcId="{C83B7043-BF2F-4236-849A-A8589C3E13CD}" destId="{E4EEF4E4-0189-49AD-9436-B38611081280}" srcOrd="0" destOrd="0" presId="urn:microsoft.com/office/officeart/2005/8/layout/hProcess9"/>
    <dgm:cxn modelId="{5B78A588-7DDE-4AFB-A5AD-3AFF0EF78A4B}" srcId="{C83B7043-BF2F-4236-849A-A8589C3E13CD}" destId="{FA8AA7D3-684C-400A-B083-7224BE5F866F}" srcOrd="1" destOrd="0" parTransId="{6DB92851-94E0-4275-8DC3-6394467FD79F}" sibTransId="{718A8EA9-08FB-45B6-9CAF-B466DC0BDEE9}"/>
    <dgm:cxn modelId="{71F27DBA-644E-4CEB-9030-9969C65D5B21}" srcId="{C83B7043-BF2F-4236-849A-A8589C3E13CD}" destId="{D3150689-76C5-4765-AA24-9D9749CA9EA9}" srcOrd="2" destOrd="0" parTransId="{6B5D0CF1-0D25-4E69-8C71-6CB4C5EFB91A}" sibTransId="{61EE98E4-8519-4DC8-90D4-92A5FF29A24F}"/>
    <dgm:cxn modelId="{F03483C9-6717-4449-B48C-7902FD5CFAE5}" type="presOf" srcId="{D3150689-76C5-4765-AA24-9D9749CA9EA9}" destId="{6F877083-21A3-4068-A50D-06585CDC6735}" srcOrd="0" destOrd="0" presId="urn:microsoft.com/office/officeart/2005/8/layout/hProcess9"/>
    <dgm:cxn modelId="{5F05D5E0-7555-46FE-901A-16ED95575285}" type="presOf" srcId="{FA8AA7D3-684C-400A-B083-7224BE5F866F}" destId="{502CA12D-FA25-41EF-A9DA-F6D036A9F1DB}" srcOrd="0" destOrd="0" presId="urn:microsoft.com/office/officeart/2005/8/layout/hProcess9"/>
    <dgm:cxn modelId="{505A2090-B263-4174-BA97-C1AD9E21EDAF}" type="presParOf" srcId="{E4EEF4E4-0189-49AD-9436-B38611081280}" destId="{A0072881-AAEE-4DF7-97DC-A1ADF1E1CA1B}" srcOrd="0" destOrd="0" presId="urn:microsoft.com/office/officeart/2005/8/layout/hProcess9"/>
    <dgm:cxn modelId="{12A27706-6049-44EF-AD62-AB6F9A89AA84}" type="presParOf" srcId="{E4EEF4E4-0189-49AD-9436-B38611081280}" destId="{1008C80F-236B-45E9-99CF-7EED76488AE7}" srcOrd="1" destOrd="0" presId="urn:microsoft.com/office/officeart/2005/8/layout/hProcess9"/>
    <dgm:cxn modelId="{0C68DBB6-8128-4B5E-9213-2F7FCE81BD37}" type="presParOf" srcId="{1008C80F-236B-45E9-99CF-7EED76488AE7}" destId="{A684385D-66BC-4BA2-B594-2D2CD7A85BA9}" srcOrd="0" destOrd="0" presId="urn:microsoft.com/office/officeart/2005/8/layout/hProcess9"/>
    <dgm:cxn modelId="{4B24A267-A458-4B77-86AE-C4F895631852}" type="presParOf" srcId="{1008C80F-236B-45E9-99CF-7EED76488AE7}" destId="{0790543B-1966-4965-8597-2B3A2FEB6154}" srcOrd="1" destOrd="0" presId="urn:microsoft.com/office/officeart/2005/8/layout/hProcess9"/>
    <dgm:cxn modelId="{3162476F-F744-470B-AAB6-9203DFE09098}" type="presParOf" srcId="{1008C80F-236B-45E9-99CF-7EED76488AE7}" destId="{502CA12D-FA25-41EF-A9DA-F6D036A9F1DB}" srcOrd="2" destOrd="0" presId="urn:microsoft.com/office/officeart/2005/8/layout/hProcess9"/>
    <dgm:cxn modelId="{EB87A15D-F3EA-4423-B0ED-A0405D77D191}" type="presParOf" srcId="{1008C80F-236B-45E9-99CF-7EED76488AE7}" destId="{437DB075-0872-4B01-8F7E-F0375AFFDAD2}" srcOrd="3" destOrd="0" presId="urn:microsoft.com/office/officeart/2005/8/layout/hProcess9"/>
    <dgm:cxn modelId="{07DD9F79-C3D0-49B3-9781-DA8FC35A4693}" type="presParOf" srcId="{1008C80F-236B-45E9-99CF-7EED76488AE7}" destId="{6F877083-21A3-4068-A50D-06585CDC673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5F444-2E9C-45C8-9350-BFDB9B46D686}" type="doc">
      <dgm:prSet loTypeId="urn:microsoft.com/office/officeart/2005/8/layout/process1" loCatId="process" qsTypeId="urn:microsoft.com/office/officeart/2005/8/quickstyle/simple1" qsCatId="simple" csTypeId="urn:microsoft.com/office/officeart/2005/8/colors/accent1_2" csCatId="accent1" phldr="1"/>
      <dgm:spPr/>
    </dgm:pt>
    <dgm:pt modelId="{DC56E2DD-06AA-4030-9555-06328557E6F0}">
      <dgm:prSet phldrT="[Text]"/>
      <dgm:spPr/>
      <dgm:t>
        <a:bodyPr/>
        <a:lstStyle/>
        <a:p>
          <a:r>
            <a:rPr lang="en-SG"/>
            <a:t>T+0: Cointegration test</a:t>
          </a:r>
        </a:p>
      </dgm:t>
    </dgm:pt>
    <dgm:pt modelId="{7FC49215-5804-4824-9B0C-9D0C2CFEDB94}" type="parTrans" cxnId="{81910D61-1219-4F69-9D7D-20D31C3F4368}">
      <dgm:prSet/>
      <dgm:spPr/>
      <dgm:t>
        <a:bodyPr/>
        <a:lstStyle/>
        <a:p>
          <a:endParaRPr lang="en-SG"/>
        </a:p>
      </dgm:t>
    </dgm:pt>
    <dgm:pt modelId="{7473998D-FA9B-41BB-BA92-DC8962092FB1}" type="sibTrans" cxnId="{81910D61-1219-4F69-9D7D-20D31C3F4368}">
      <dgm:prSet/>
      <dgm:spPr/>
      <dgm:t>
        <a:bodyPr/>
        <a:lstStyle/>
        <a:p>
          <a:endParaRPr lang="en-SG"/>
        </a:p>
      </dgm:t>
    </dgm:pt>
    <dgm:pt modelId="{BA54945B-7AA4-4289-B687-3D6050589F06}">
      <dgm:prSet phldrT="[Text]"/>
      <dgm:spPr/>
      <dgm:t>
        <a:bodyPr/>
        <a:lstStyle/>
        <a:p>
          <a:r>
            <a:rPr lang="en-SG"/>
            <a:t>Trading window</a:t>
          </a:r>
        </a:p>
      </dgm:t>
    </dgm:pt>
    <dgm:pt modelId="{F61E403A-BBFE-45DA-9034-444FB65D0146}" type="parTrans" cxnId="{72A0C87D-ECA9-4F84-8892-8AF7FD065892}">
      <dgm:prSet/>
      <dgm:spPr/>
      <dgm:t>
        <a:bodyPr/>
        <a:lstStyle/>
        <a:p>
          <a:endParaRPr lang="en-SG"/>
        </a:p>
      </dgm:t>
    </dgm:pt>
    <dgm:pt modelId="{9A0DF01B-4F3D-49CB-A67F-5DEDCC33C11F}" type="sibTrans" cxnId="{72A0C87D-ECA9-4F84-8892-8AF7FD065892}">
      <dgm:prSet/>
      <dgm:spPr/>
      <dgm:t>
        <a:bodyPr/>
        <a:lstStyle/>
        <a:p>
          <a:endParaRPr lang="en-SG"/>
        </a:p>
      </dgm:t>
    </dgm:pt>
    <dgm:pt modelId="{D790035D-1B73-4979-8C0F-6A0CFDB1A364}">
      <dgm:prSet phldrT="[Text]"/>
      <dgm:spPr/>
      <dgm:t>
        <a:bodyPr/>
        <a:lstStyle/>
        <a:p>
          <a:r>
            <a:rPr lang="en-SG"/>
            <a:t>T+20: Cointegration test</a:t>
          </a:r>
        </a:p>
      </dgm:t>
    </dgm:pt>
    <dgm:pt modelId="{91D5E120-ABC3-4907-861E-F26A6A57D945}" type="parTrans" cxnId="{27224F4B-6A12-439E-B274-CEC7AC3D3EDC}">
      <dgm:prSet/>
      <dgm:spPr/>
      <dgm:t>
        <a:bodyPr/>
        <a:lstStyle/>
        <a:p>
          <a:endParaRPr lang="en-SG"/>
        </a:p>
      </dgm:t>
    </dgm:pt>
    <dgm:pt modelId="{CF39CCB9-7F73-4958-9CC1-2F105F6FC3A3}" type="sibTrans" cxnId="{27224F4B-6A12-439E-B274-CEC7AC3D3EDC}">
      <dgm:prSet/>
      <dgm:spPr/>
      <dgm:t>
        <a:bodyPr/>
        <a:lstStyle/>
        <a:p>
          <a:endParaRPr lang="en-SG"/>
        </a:p>
      </dgm:t>
    </dgm:pt>
    <dgm:pt modelId="{797761E0-41DC-42F4-87F3-D5432ECCA88D}" type="pres">
      <dgm:prSet presAssocID="{60F5F444-2E9C-45C8-9350-BFDB9B46D686}" presName="Name0" presStyleCnt="0">
        <dgm:presLayoutVars>
          <dgm:dir/>
          <dgm:resizeHandles val="exact"/>
        </dgm:presLayoutVars>
      </dgm:prSet>
      <dgm:spPr/>
    </dgm:pt>
    <dgm:pt modelId="{773BD8D1-3B06-4F64-AA06-F09756DA4F5B}" type="pres">
      <dgm:prSet presAssocID="{DC56E2DD-06AA-4030-9555-06328557E6F0}" presName="node" presStyleLbl="node1" presStyleIdx="0" presStyleCnt="3">
        <dgm:presLayoutVars>
          <dgm:bulletEnabled val="1"/>
        </dgm:presLayoutVars>
      </dgm:prSet>
      <dgm:spPr/>
    </dgm:pt>
    <dgm:pt modelId="{726A6341-42A6-4A28-99F2-6A88026CD787}" type="pres">
      <dgm:prSet presAssocID="{7473998D-FA9B-41BB-BA92-DC8962092FB1}" presName="sibTrans" presStyleLbl="sibTrans2D1" presStyleIdx="0" presStyleCnt="2"/>
      <dgm:spPr/>
    </dgm:pt>
    <dgm:pt modelId="{FE0A1357-8187-4476-BBF9-A3C652BF5D8F}" type="pres">
      <dgm:prSet presAssocID="{7473998D-FA9B-41BB-BA92-DC8962092FB1}" presName="connectorText" presStyleLbl="sibTrans2D1" presStyleIdx="0" presStyleCnt="2"/>
      <dgm:spPr/>
    </dgm:pt>
    <dgm:pt modelId="{95DBBBA2-236D-4234-ACF9-F4954483688C}" type="pres">
      <dgm:prSet presAssocID="{BA54945B-7AA4-4289-B687-3D6050589F06}" presName="node" presStyleLbl="node1" presStyleIdx="1" presStyleCnt="3">
        <dgm:presLayoutVars>
          <dgm:bulletEnabled val="1"/>
        </dgm:presLayoutVars>
      </dgm:prSet>
      <dgm:spPr/>
    </dgm:pt>
    <dgm:pt modelId="{63CA808E-6375-4FDD-8FE6-AA8D2425CDD9}" type="pres">
      <dgm:prSet presAssocID="{9A0DF01B-4F3D-49CB-A67F-5DEDCC33C11F}" presName="sibTrans" presStyleLbl="sibTrans2D1" presStyleIdx="1" presStyleCnt="2"/>
      <dgm:spPr/>
    </dgm:pt>
    <dgm:pt modelId="{3181706C-4E69-4157-BFC1-EAA98A3707DB}" type="pres">
      <dgm:prSet presAssocID="{9A0DF01B-4F3D-49CB-A67F-5DEDCC33C11F}" presName="connectorText" presStyleLbl="sibTrans2D1" presStyleIdx="1" presStyleCnt="2"/>
      <dgm:spPr/>
    </dgm:pt>
    <dgm:pt modelId="{85511BAA-3E03-417F-91DD-960B8A85C314}" type="pres">
      <dgm:prSet presAssocID="{D790035D-1B73-4979-8C0F-6A0CFDB1A364}" presName="node" presStyleLbl="node1" presStyleIdx="2" presStyleCnt="3">
        <dgm:presLayoutVars>
          <dgm:bulletEnabled val="1"/>
        </dgm:presLayoutVars>
      </dgm:prSet>
      <dgm:spPr/>
    </dgm:pt>
  </dgm:ptLst>
  <dgm:cxnLst>
    <dgm:cxn modelId="{50207420-1EE8-47F8-A993-120C466E5631}" type="presOf" srcId="{9A0DF01B-4F3D-49CB-A67F-5DEDCC33C11F}" destId="{3181706C-4E69-4157-BFC1-EAA98A3707DB}" srcOrd="1" destOrd="0" presId="urn:microsoft.com/office/officeart/2005/8/layout/process1"/>
    <dgm:cxn modelId="{C5D7EF3F-9A13-47A8-B43A-701C845EB4E5}" type="presOf" srcId="{DC56E2DD-06AA-4030-9555-06328557E6F0}" destId="{773BD8D1-3B06-4F64-AA06-F09756DA4F5B}" srcOrd="0" destOrd="0" presId="urn:microsoft.com/office/officeart/2005/8/layout/process1"/>
    <dgm:cxn modelId="{81910D61-1219-4F69-9D7D-20D31C3F4368}" srcId="{60F5F444-2E9C-45C8-9350-BFDB9B46D686}" destId="{DC56E2DD-06AA-4030-9555-06328557E6F0}" srcOrd="0" destOrd="0" parTransId="{7FC49215-5804-4824-9B0C-9D0C2CFEDB94}" sibTransId="{7473998D-FA9B-41BB-BA92-DC8962092FB1}"/>
    <dgm:cxn modelId="{27224F4B-6A12-439E-B274-CEC7AC3D3EDC}" srcId="{60F5F444-2E9C-45C8-9350-BFDB9B46D686}" destId="{D790035D-1B73-4979-8C0F-6A0CFDB1A364}" srcOrd="2" destOrd="0" parTransId="{91D5E120-ABC3-4907-861E-F26A6A57D945}" sibTransId="{CF39CCB9-7F73-4958-9CC1-2F105F6FC3A3}"/>
    <dgm:cxn modelId="{F3AA7975-5C60-46EE-AE22-3850B42D3409}" type="presOf" srcId="{60F5F444-2E9C-45C8-9350-BFDB9B46D686}" destId="{797761E0-41DC-42F4-87F3-D5432ECCA88D}" srcOrd="0" destOrd="0" presId="urn:microsoft.com/office/officeart/2005/8/layout/process1"/>
    <dgm:cxn modelId="{72A0C87D-ECA9-4F84-8892-8AF7FD065892}" srcId="{60F5F444-2E9C-45C8-9350-BFDB9B46D686}" destId="{BA54945B-7AA4-4289-B687-3D6050589F06}" srcOrd="1" destOrd="0" parTransId="{F61E403A-BBFE-45DA-9034-444FB65D0146}" sibTransId="{9A0DF01B-4F3D-49CB-A67F-5DEDCC33C11F}"/>
    <dgm:cxn modelId="{98704397-A795-4060-A312-A7E500477702}" type="presOf" srcId="{D790035D-1B73-4979-8C0F-6A0CFDB1A364}" destId="{85511BAA-3E03-417F-91DD-960B8A85C314}" srcOrd="0" destOrd="0" presId="urn:microsoft.com/office/officeart/2005/8/layout/process1"/>
    <dgm:cxn modelId="{A3553AD0-7FAE-4BB3-AEE7-3970EDA5B7EB}" type="presOf" srcId="{9A0DF01B-4F3D-49CB-A67F-5DEDCC33C11F}" destId="{63CA808E-6375-4FDD-8FE6-AA8D2425CDD9}" srcOrd="0" destOrd="0" presId="urn:microsoft.com/office/officeart/2005/8/layout/process1"/>
    <dgm:cxn modelId="{8E4CCCF3-342C-4F52-89F7-470A7CE444F4}" type="presOf" srcId="{7473998D-FA9B-41BB-BA92-DC8962092FB1}" destId="{FE0A1357-8187-4476-BBF9-A3C652BF5D8F}" srcOrd="1" destOrd="0" presId="urn:microsoft.com/office/officeart/2005/8/layout/process1"/>
    <dgm:cxn modelId="{A0D461F5-D76A-4943-88C1-6E425924C464}" type="presOf" srcId="{BA54945B-7AA4-4289-B687-3D6050589F06}" destId="{95DBBBA2-236D-4234-ACF9-F4954483688C}" srcOrd="0" destOrd="0" presId="urn:microsoft.com/office/officeart/2005/8/layout/process1"/>
    <dgm:cxn modelId="{2C6FC2FA-D5D5-4515-8090-644ECF7FA6F1}" type="presOf" srcId="{7473998D-FA9B-41BB-BA92-DC8962092FB1}" destId="{726A6341-42A6-4A28-99F2-6A88026CD787}" srcOrd="0" destOrd="0" presId="urn:microsoft.com/office/officeart/2005/8/layout/process1"/>
    <dgm:cxn modelId="{E6B3367B-D248-43C8-9B18-AD13996E9555}" type="presParOf" srcId="{797761E0-41DC-42F4-87F3-D5432ECCA88D}" destId="{773BD8D1-3B06-4F64-AA06-F09756DA4F5B}" srcOrd="0" destOrd="0" presId="urn:microsoft.com/office/officeart/2005/8/layout/process1"/>
    <dgm:cxn modelId="{9D26D99F-084D-4CEB-8D14-3BE38DC11E00}" type="presParOf" srcId="{797761E0-41DC-42F4-87F3-D5432ECCA88D}" destId="{726A6341-42A6-4A28-99F2-6A88026CD787}" srcOrd="1" destOrd="0" presId="urn:microsoft.com/office/officeart/2005/8/layout/process1"/>
    <dgm:cxn modelId="{411E3BB2-B961-41B2-B7BF-65E17B79B61D}" type="presParOf" srcId="{726A6341-42A6-4A28-99F2-6A88026CD787}" destId="{FE0A1357-8187-4476-BBF9-A3C652BF5D8F}" srcOrd="0" destOrd="0" presId="urn:microsoft.com/office/officeart/2005/8/layout/process1"/>
    <dgm:cxn modelId="{49E9BFE6-8BEE-4829-BA42-487AFFFFDB4B}" type="presParOf" srcId="{797761E0-41DC-42F4-87F3-D5432ECCA88D}" destId="{95DBBBA2-236D-4234-ACF9-F4954483688C}" srcOrd="2" destOrd="0" presId="urn:microsoft.com/office/officeart/2005/8/layout/process1"/>
    <dgm:cxn modelId="{873957D8-B14C-445F-817A-E75039B3FB3A}" type="presParOf" srcId="{797761E0-41DC-42F4-87F3-D5432ECCA88D}" destId="{63CA808E-6375-4FDD-8FE6-AA8D2425CDD9}" srcOrd="3" destOrd="0" presId="urn:microsoft.com/office/officeart/2005/8/layout/process1"/>
    <dgm:cxn modelId="{0A012198-148C-4286-9BE7-0DCA4F0655F6}" type="presParOf" srcId="{63CA808E-6375-4FDD-8FE6-AA8D2425CDD9}" destId="{3181706C-4E69-4157-BFC1-EAA98A3707DB}" srcOrd="0" destOrd="0" presId="urn:microsoft.com/office/officeart/2005/8/layout/process1"/>
    <dgm:cxn modelId="{732CDA82-AD67-46F6-8D13-A762B20CDF02}" type="presParOf" srcId="{797761E0-41DC-42F4-87F3-D5432ECCA88D}" destId="{85511BAA-3E03-417F-91DD-960B8A85C31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F5F444-2E9C-45C8-9350-BFDB9B46D686}" type="doc">
      <dgm:prSet loTypeId="urn:microsoft.com/office/officeart/2005/8/layout/process1" loCatId="process" qsTypeId="urn:microsoft.com/office/officeart/2005/8/quickstyle/simple1" qsCatId="simple" csTypeId="urn:microsoft.com/office/officeart/2005/8/colors/accent1_2" csCatId="accent1" phldr="1"/>
      <dgm:spPr/>
    </dgm:pt>
    <dgm:pt modelId="{DC56E2DD-06AA-4030-9555-06328557E6F0}">
      <dgm:prSet phldrT="[Text]"/>
      <dgm:spPr/>
      <dgm:t>
        <a:bodyPr/>
        <a:lstStyle/>
        <a:p>
          <a:r>
            <a:rPr lang="en-SG"/>
            <a:t>T+0: Cointegration test</a:t>
          </a:r>
        </a:p>
      </dgm:t>
    </dgm:pt>
    <dgm:pt modelId="{7FC49215-5804-4824-9B0C-9D0C2CFEDB94}" type="parTrans" cxnId="{81910D61-1219-4F69-9D7D-20D31C3F4368}">
      <dgm:prSet/>
      <dgm:spPr/>
      <dgm:t>
        <a:bodyPr/>
        <a:lstStyle/>
        <a:p>
          <a:endParaRPr lang="en-SG"/>
        </a:p>
      </dgm:t>
    </dgm:pt>
    <dgm:pt modelId="{7473998D-FA9B-41BB-BA92-DC8962092FB1}" type="sibTrans" cxnId="{81910D61-1219-4F69-9D7D-20D31C3F4368}">
      <dgm:prSet/>
      <dgm:spPr/>
      <dgm:t>
        <a:bodyPr/>
        <a:lstStyle/>
        <a:p>
          <a:endParaRPr lang="en-SG"/>
        </a:p>
      </dgm:t>
    </dgm:pt>
    <dgm:pt modelId="{BA54945B-7AA4-4289-B687-3D6050589F06}">
      <dgm:prSet phldrT="[Text]"/>
      <dgm:spPr/>
      <dgm:t>
        <a:bodyPr/>
        <a:lstStyle/>
        <a:p>
          <a:r>
            <a:rPr lang="en-SG"/>
            <a:t>Trading window</a:t>
          </a:r>
        </a:p>
      </dgm:t>
    </dgm:pt>
    <dgm:pt modelId="{F61E403A-BBFE-45DA-9034-444FB65D0146}" type="parTrans" cxnId="{72A0C87D-ECA9-4F84-8892-8AF7FD065892}">
      <dgm:prSet/>
      <dgm:spPr/>
      <dgm:t>
        <a:bodyPr/>
        <a:lstStyle/>
        <a:p>
          <a:endParaRPr lang="en-SG"/>
        </a:p>
      </dgm:t>
    </dgm:pt>
    <dgm:pt modelId="{9A0DF01B-4F3D-49CB-A67F-5DEDCC33C11F}" type="sibTrans" cxnId="{72A0C87D-ECA9-4F84-8892-8AF7FD065892}">
      <dgm:prSet/>
      <dgm:spPr/>
      <dgm:t>
        <a:bodyPr/>
        <a:lstStyle/>
        <a:p>
          <a:endParaRPr lang="en-SG"/>
        </a:p>
      </dgm:t>
    </dgm:pt>
    <dgm:pt modelId="{D790035D-1B73-4979-8C0F-6A0CFDB1A364}">
      <dgm:prSet phldrT="[Text]"/>
      <dgm:spPr/>
      <dgm:t>
        <a:bodyPr/>
        <a:lstStyle/>
        <a:p>
          <a:r>
            <a:rPr lang="en-SG"/>
            <a:t>T+20: Cointegration test</a:t>
          </a:r>
        </a:p>
      </dgm:t>
    </dgm:pt>
    <dgm:pt modelId="{91D5E120-ABC3-4907-861E-F26A6A57D945}" type="parTrans" cxnId="{27224F4B-6A12-439E-B274-CEC7AC3D3EDC}">
      <dgm:prSet/>
      <dgm:spPr/>
      <dgm:t>
        <a:bodyPr/>
        <a:lstStyle/>
        <a:p>
          <a:endParaRPr lang="en-SG"/>
        </a:p>
      </dgm:t>
    </dgm:pt>
    <dgm:pt modelId="{CF39CCB9-7F73-4958-9CC1-2F105F6FC3A3}" type="sibTrans" cxnId="{27224F4B-6A12-439E-B274-CEC7AC3D3EDC}">
      <dgm:prSet/>
      <dgm:spPr/>
      <dgm:t>
        <a:bodyPr/>
        <a:lstStyle/>
        <a:p>
          <a:endParaRPr lang="en-SG"/>
        </a:p>
      </dgm:t>
    </dgm:pt>
    <dgm:pt modelId="{797761E0-41DC-42F4-87F3-D5432ECCA88D}" type="pres">
      <dgm:prSet presAssocID="{60F5F444-2E9C-45C8-9350-BFDB9B46D686}" presName="Name0" presStyleCnt="0">
        <dgm:presLayoutVars>
          <dgm:dir/>
          <dgm:resizeHandles val="exact"/>
        </dgm:presLayoutVars>
      </dgm:prSet>
      <dgm:spPr/>
    </dgm:pt>
    <dgm:pt modelId="{773BD8D1-3B06-4F64-AA06-F09756DA4F5B}" type="pres">
      <dgm:prSet presAssocID="{DC56E2DD-06AA-4030-9555-06328557E6F0}" presName="node" presStyleLbl="node1" presStyleIdx="0" presStyleCnt="3">
        <dgm:presLayoutVars>
          <dgm:bulletEnabled val="1"/>
        </dgm:presLayoutVars>
      </dgm:prSet>
      <dgm:spPr/>
    </dgm:pt>
    <dgm:pt modelId="{726A6341-42A6-4A28-99F2-6A88026CD787}" type="pres">
      <dgm:prSet presAssocID="{7473998D-FA9B-41BB-BA92-DC8962092FB1}" presName="sibTrans" presStyleLbl="sibTrans2D1" presStyleIdx="0" presStyleCnt="2"/>
      <dgm:spPr/>
    </dgm:pt>
    <dgm:pt modelId="{FE0A1357-8187-4476-BBF9-A3C652BF5D8F}" type="pres">
      <dgm:prSet presAssocID="{7473998D-FA9B-41BB-BA92-DC8962092FB1}" presName="connectorText" presStyleLbl="sibTrans2D1" presStyleIdx="0" presStyleCnt="2"/>
      <dgm:spPr/>
    </dgm:pt>
    <dgm:pt modelId="{95DBBBA2-236D-4234-ACF9-F4954483688C}" type="pres">
      <dgm:prSet presAssocID="{BA54945B-7AA4-4289-B687-3D6050589F06}" presName="node" presStyleLbl="node1" presStyleIdx="1" presStyleCnt="3">
        <dgm:presLayoutVars>
          <dgm:bulletEnabled val="1"/>
        </dgm:presLayoutVars>
      </dgm:prSet>
      <dgm:spPr/>
    </dgm:pt>
    <dgm:pt modelId="{63CA808E-6375-4FDD-8FE6-AA8D2425CDD9}" type="pres">
      <dgm:prSet presAssocID="{9A0DF01B-4F3D-49CB-A67F-5DEDCC33C11F}" presName="sibTrans" presStyleLbl="sibTrans2D1" presStyleIdx="1" presStyleCnt="2"/>
      <dgm:spPr/>
    </dgm:pt>
    <dgm:pt modelId="{3181706C-4E69-4157-BFC1-EAA98A3707DB}" type="pres">
      <dgm:prSet presAssocID="{9A0DF01B-4F3D-49CB-A67F-5DEDCC33C11F}" presName="connectorText" presStyleLbl="sibTrans2D1" presStyleIdx="1" presStyleCnt="2"/>
      <dgm:spPr/>
    </dgm:pt>
    <dgm:pt modelId="{85511BAA-3E03-417F-91DD-960B8A85C314}" type="pres">
      <dgm:prSet presAssocID="{D790035D-1B73-4979-8C0F-6A0CFDB1A364}" presName="node" presStyleLbl="node1" presStyleIdx="2" presStyleCnt="3">
        <dgm:presLayoutVars>
          <dgm:bulletEnabled val="1"/>
        </dgm:presLayoutVars>
      </dgm:prSet>
      <dgm:spPr/>
    </dgm:pt>
  </dgm:ptLst>
  <dgm:cxnLst>
    <dgm:cxn modelId="{50207420-1EE8-47F8-A993-120C466E5631}" type="presOf" srcId="{9A0DF01B-4F3D-49CB-A67F-5DEDCC33C11F}" destId="{3181706C-4E69-4157-BFC1-EAA98A3707DB}" srcOrd="1" destOrd="0" presId="urn:microsoft.com/office/officeart/2005/8/layout/process1"/>
    <dgm:cxn modelId="{C5D7EF3F-9A13-47A8-B43A-701C845EB4E5}" type="presOf" srcId="{DC56E2DD-06AA-4030-9555-06328557E6F0}" destId="{773BD8D1-3B06-4F64-AA06-F09756DA4F5B}" srcOrd="0" destOrd="0" presId="urn:microsoft.com/office/officeart/2005/8/layout/process1"/>
    <dgm:cxn modelId="{81910D61-1219-4F69-9D7D-20D31C3F4368}" srcId="{60F5F444-2E9C-45C8-9350-BFDB9B46D686}" destId="{DC56E2DD-06AA-4030-9555-06328557E6F0}" srcOrd="0" destOrd="0" parTransId="{7FC49215-5804-4824-9B0C-9D0C2CFEDB94}" sibTransId="{7473998D-FA9B-41BB-BA92-DC8962092FB1}"/>
    <dgm:cxn modelId="{27224F4B-6A12-439E-B274-CEC7AC3D3EDC}" srcId="{60F5F444-2E9C-45C8-9350-BFDB9B46D686}" destId="{D790035D-1B73-4979-8C0F-6A0CFDB1A364}" srcOrd="2" destOrd="0" parTransId="{91D5E120-ABC3-4907-861E-F26A6A57D945}" sibTransId="{CF39CCB9-7F73-4958-9CC1-2F105F6FC3A3}"/>
    <dgm:cxn modelId="{F3AA7975-5C60-46EE-AE22-3850B42D3409}" type="presOf" srcId="{60F5F444-2E9C-45C8-9350-BFDB9B46D686}" destId="{797761E0-41DC-42F4-87F3-D5432ECCA88D}" srcOrd="0" destOrd="0" presId="urn:microsoft.com/office/officeart/2005/8/layout/process1"/>
    <dgm:cxn modelId="{72A0C87D-ECA9-4F84-8892-8AF7FD065892}" srcId="{60F5F444-2E9C-45C8-9350-BFDB9B46D686}" destId="{BA54945B-7AA4-4289-B687-3D6050589F06}" srcOrd="1" destOrd="0" parTransId="{F61E403A-BBFE-45DA-9034-444FB65D0146}" sibTransId="{9A0DF01B-4F3D-49CB-A67F-5DEDCC33C11F}"/>
    <dgm:cxn modelId="{98704397-A795-4060-A312-A7E500477702}" type="presOf" srcId="{D790035D-1B73-4979-8C0F-6A0CFDB1A364}" destId="{85511BAA-3E03-417F-91DD-960B8A85C314}" srcOrd="0" destOrd="0" presId="urn:microsoft.com/office/officeart/2005/8/layout/process1"/>
    <dgm:cxn modelId="{A3553AD0-7FAE-4BB3-AEE7-3970EDA5B7EB}" type="presOf" srcId="{9A0DF01B-4F3D-49CB-A67F-5DEDCC33C11F}" destId="{63CA808E-6375-4FDD-8FE6-AA8D2425CDD9}" srcOrd="0" destOrd="0" presId="urn:microsoft.com/office/officeart/2005/8/layout/process1"/>
    <dgm:cxn modelId="{8E4CCCF3-342C-4F52-89F7-470A7CE444F4}" type="presOf" srcId="{7473998D-FA9B-41BB-BA92-DC8962092FB1}" destId="{FE0A1357-8187-4476-BBF9-A3C652BF5D8F}" srcOrd="1" destOrd="0" presId="urn:microsoft.com/office/officeart/2005/8/layout/process1"/>
    <dgm:cxn modelId="{A0D461F5-D76A-4943-88C1-6E425924C464}" type="presOf" srcId="{BA54945B-7AA4-4289-B687-3D6050589F06}" destId="{95DBBBA2-236D-4234-ACF9-F4954483688C}" srcOrd="0" destOrd="0" presId="urn:microsoft.com/office/officeart/2005/8/layout/process1"/>
    <dgm:cxn modelId="{2C6FC2FA-D5D5-4515-8090-644ECF7FA6F1}" type="presOf" srcId="{7473998D-FA9B-41BB-BA92-DC8962092FB1}" destId="{726A6341-42A6-4A28-99F2-6A88026CD787}" srcOrd="0" destOrd="0" presId="urn:microsoft.com/office/officeart/2005/8/layout/process1"/>
    <dgm:cxn modelId="{E6B3367B-D248-43C8-9B18-AD13996E9555}" type="presParOf" srcId="{797761E0-41DC-42F4-87F3-D5432ECCA88D}" destId="{773BD8D1-3B06-4F64-AA06-F09756DA4F5B}" srcOrd="0" destOrd="0" presId="urn:microsoft.com/office/officeart/2005/8/layout/process1"/>
    <dgm:cxn modelId="{9D26D99F-084D-4CEB-8D14-3BE38DC11E00}" type="presParOf" srcId="{797761E0-41DC-42F4-87F3-D5432ECCA88D}" destId="{726A6341-42A6-4A28-99F2-6A88026CD787}" srcOrd="1" destOrd="0" presId="urn:microsoft.com/office/officeart/2005/8/layout/process1"/>
    <dgm:cxn modelId="{411E3BB2-B961-41B2-B7BF-65E17B79B61D}" type="presParOf" srcId="{726A6341-42A6-4A28-99F2-6A88026CD787}" destId="{FE0A1357-8187-4476-BBF9-A3C652BF5D8F}" srcOrd="0" destOrd="0" presId="urn:microsoft.com/office/officeart/2005/8/layout/process1"/>
    <dgm:cxn modelId="{49E9BFE6-8BEE-4829-BA42-487AFFFFDB4B}" type="presParOf" srcId="{797761E0-41DC-42F4-87F3-D5432ECCA88D}" destId="{95DBBBA2-236D-4234-ACF9-F4954483688C}" srcOrd="2" destOrd="0" presId="urn:microsoft.com/office/officeart/2005/8/layout/process1"/>
    <dgm:cxn modelId="{873957D8-B14C-445F-817A-E75039B3FB3A}" type="presParOf" srcId="{797761E0-41DC-42F4-87F3-D5432ECCA88D}" destId="{63CA808E-6375-4FDD-8FE6-AA8D2425CDD9}" srcOrd="3" destOrd="0" presId="urn:microsoft.com/office/officeart/2005/8/layout/process1"/>
    <dgm:cxn modelId="{0A012198-148C-4286-9BE7-0DCA4F0655F6}" type="presParOf" srcId="{63CA808E-6375-4FDD-8FE6-AA8D2425CDD9}" destId="{3181706C-4E69-4157-BFC1-EAA98A3707DB}" srcOrd="0" destOrd="0" presId="urn:microsoft.com/office/officeart/2005/8/layout/process1"/>
    <dgm:cxn modelId="{732CDA82-AD67-46F6-8D13-A762B20CDF02}" type="presParOf" srcId="{797761E0-41DC-42F4-87F3-D5432ECCA88D}" destId="{85511BAA-3E03-417F-91DD-960B8A85C31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2195C-8A03-4718-AC8F-4D742854FE72}">
      <dsp:nvSpPr>
        <dsp:cNvPr id="0" name=""/>
        <dsp:cNvSpPr/>
      </dsp:nvSpPr>
      <dsp:spPr>
        <a:xfrm>
          <a:off x="4925" y="1386970"/>
          <a:ext cx="1756575" cy="144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rtl="0">
            <a:lnSpc>
              <a:spcPct val="90000"/>
            </a:lnSpc>
            <a:spcBef>
              <a:spcPct val="0"/>
            </a:spcBef>
            <a:spcAft>
              <a:spcPct val="15000"/>
            </a:spcAft>
            <a:buChar char="•"/>
          </a:pPr>
          <a:r>
            <a:rPr lang="en-SG" sz="1000" kern="1200">
              <a:latin typeface="Calibri Light" panose="020F0302020204030204"/>
            </a:rPr>
            <a:t>Eliminate tickers with &gt;30%</a:t>
          </a:r>
          <a:r>
            <a:rPr lang="en-SG" sz="1000" kern="1200"/>
            <a:t> missing values</a:t>
          </a:r>
        </a:p>
        <a:p>
          <a:pPr marL="57150" lvl="1" indent="-57150" algn="l" defTabSz="444500" rtl="0">
            <a:lnSpc>
              <a:spcPct val="90000"/>
            </a:lnSpc>
            <a:spcBef>
              <a:spcPct val="0"/>
            </a:spcBef>
            <a:spcAft>
              <a:spcPct val="15000"/>
            </a:spcAft>
            <a:buChar char="•"/>
          </a:pPr>
          <a:r>
            <a:rPr lang="en-SG" sz="1000" kern="1200">
              <a:latin typeface="Calibri Light" panose="020F0302020204030204"/>
            </a:rPr>
            <a:t>Forward fill missing values</a:t>
          </a:r>
        </a:p>
        <a:p>
          <a:pPr marL="57150" lvl="1" indent="-57150" algn="l" defTabSz="444500" rtl="0">
            <a:lnSpc>
              <a:spcPct val="90000"/>
            </a:lnSpc>
            <a:spcBef>
              <a:spcPct val="0"/>
            </a:spcBef>
            <a:spcAft>
              <a:spcPct val="15000"/>
            </a:spcAft>
            <a:buChar char="•"/>
          </a:pPr>
          <a:r>
            <a:rPr lang="en-SG" sz="1000" kern="1200">
              <a:latin typeface="Calibri Light" panose="020F0302020204030204"/>
            </a:rPr>
            <a:t>Standardization</a:t>
          </a:r>
        </a:p>
        <a:p>
          <a:pPr marL="57150" lvl="1" indent="-57150" algn="l" defTabSz="444500" rtl="0">
            <a:lnSpc>
              <a:spcPct val="90000"/>
            </a:lnSpc>
            <a:spcBef>
              <a:spcPct val="0"/>
            </a:spcBef>
            <a:spcAft>
              <a:spcPct val="15000"/>
            </a:spcAft>
            <a:buChar char="•"/>
          </a:pPr>
          <a:r>
            <a:rPr lang="en-SG" sz="1000" kern="1200">
              <a:latin typeface="Calibri Light" panose="020F0302020204030204"/>
            </a:rPr>
            <a:t>90% </a:t>
          </a:r>
          <a:r>
            <a:rPr lang="en-SG" sz="1000" kern="1200" err="1">
              <a:latin typeface="Calibri Light" panose="020F0302020204030204"/>
            </a:rPr>
            <a:t>Winsorization</a:t>
          </a:r>
          <a:endParaRPr lang="en-SG" sz="1000" kern="1200"/>
        </a:p>
      </dsp:txBody>
      <dsp:txXfrm>
        <a:off x="38266" y="1420311"/>
        <a:ext cx="1689893" cy="1071666"/>
      </dsp:txXfrm>
    </dsp:sp>
    <dsp:sp modelId="{460DCA0E-2362-4D2F-B739-D19FA90FD213}">
      <dsp:nvSpPr>
        <dsp:cNvPr id="0" name=""/>
        <dsp:cNvSpPr/>
      </dsp:nvSpPr>
      <dsp:spPr>
        <a:xfrm>
          <a:off x="959795" y="1616097"/>
          <a:ext cx="2108445" cy="2108445"/>
        </a:xfrm>
        <a:prstGeom prst="leftCircularArrow">
          <a:avLst>
            <a:gd name="adj1" fmla="val 3961"/>
            <a:gd name="adj2" fmla="val 496935"/>
            <a:gd name="adj3" fmla="val 2272445"/>
            <a:gd name="adj4" fmla="val 9024489"/>
            <a:gd name="adj5" fmla="val 46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8E4CAA-6202-41CC-90B2-779404391495}">
      <dsp:nvSpPr>
        <dsp:cNvPr id="0" name=""/>
        <dsp:cNvSpPr/>
      </dsp:nvSpPr>
      <dsp:spPr>
        <a:xfrm>
          <a:off x="395275" y="2525319"/>
          <a:ext cx="1561400" cy="62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SG" sz="2000" kern="1200"/>
            <a:t>Data Pre-processing</a:t>
          </a:r>
        </a:p>
      </dsp:txBody>
      <dsp:txXfrm>
        <a:off x="413461" y="2543505"/>
        <a:ext cx="1525028" cy="584545"/>
      </dsp:txXfrm>
    </dsp:sp>
    <dsp:sp modelId="{B248A0DC-78F3-4026-B3DE-676441A8DE61}">
      <dsp:nvSpPr>
        <dsp:cNvPr id="0" name=""/>
        <dsp:cNvSpPr/>
      </dsp:nvSpPr>
      <dsp:spPr>
        <a:xfrm>
          <a:off x="2354364" y="1386970"/>
          <a:ext cx="1756575" cy="144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rtl="0">
            <a:lnSpc>
              <a:spcPct val="90000"/>
            </a:lnSpc>
            <a:spcBef>
              <a:spcPct val="0"/>
            </a:spcBef>
            <a:spcAft>
              <a:spcPct val="15000"/>
            </a:spcAft>
            <a:buChar char="•"/>
          </a:pPr>
          <a:r>
            <a:rPr lang="en-SG" sz="1000" kern="1200">
              <a:latin typeface="Calibri Light" panose="020F0302020204030204"/>
            </a:rPr>
            <a:t>Dynamic Time Warping</a:t>
          </a:r>
        </a:p>
        <a:p>
          <a:pPr marL="57150" lvl="1" indent="-57150" algn="l" defTabSz="444500" rtl="0">
            <a:lnSpc>
              <a:spcPct val="90000"/>
            </a:lnSpc>
            <a:spcBef>
              <a:spcPct val="0"/>
            </a:spcBef>
            <a:spcAft>
              <a:spcPct val="15000"/>
            </a:spcAft>
            <a:buChar char="•"/>
          </a:pPr>
          <a:r>
            <a:rPr lang="en-SG" sz="1000" kern="1200">
              <a:latin typeface="Calibri Light" panose="020F0302020204030204"/>
            </a:rPr>
            <a:t>ML Clustering</a:t>
          </a:r>
          <a:r>
            <a:rPr lang="en-SG" sz="1000" kern="1200"/>
            <a:t> </a:t>
          </a:r>
          <a:r>
            <a:rPr lang="en-SG" sz="1000" kern="1200">
              <a:latin typeface="Calibri Light" panose="020F0302020204030204"/>
            </a:rPr>
            <a:t>technique</a:t>
          </a:r>
          <a:endParaRPr lang="en-SG" sz="1000" kern="1200"/>
        </a:p>
        <a:p>
          <a:pPr marL="57150" lvl="1" indent="-57150" algn="l" defTabSz="444500" rtl="0">
            <a:lnSpc>
              <a:spcPct val="90000"/>
            </a:lnSpc>
            <a:spcBef>
              <a:spcPct val="0"/>
            </a:spcBef>
            <a:spcAft>
              <a:spcPct val="15000"/>
            </a:spcAft>
            <a:buChar char="•"/>
          </a:pPr>
          <a:r>
            <a:rPr lang="en-SG" sz="1000" kern="1200">
              <a:latin typeface="Calibri Light"/>
              <a:cs typeface="Calibri Light"/>
            </a:rPr>
            <a:t>Sum of Squared Distance</a:t>
          </a:r>
        </a:p>
        <a:p>
          <a:pPr marL="57150" lvl="1" indent="-57150" algn="l" defTabSz="444500">
            <a:lnSpc>
              <a:spcPct val="90000"/>
            </a:lnSpc>
            <a:spcBef>
              <a:spcPct val="0"/>
            </a:spcBef>
            <a:spcAft>
              <a:spcPct val="15000"/>
            </a:spcAft>
            <a:buChar char="•"/>
          </a:pPr>
          <a:r>
            <a:rPr lang="en-SG" sz="1000" kern="1200"/>
            <a:t>Scoring based on sector, industry, sub-industry classification</a:t>
          </a:r>
        </a:p>
      </dsp:txBody>
      <dsp:txXfrm>
        <a:off x="2387705" y="1730770"/>
        <a:ext cx="1689893" cy="1071666"/>
      </dsp:txXfrm>
    </dsp:sp>
    <dsp:sp modelId="{77547029-3917-425E-ADC1-0C670BD9B99C}">
      <dsp:nvSpPr>
        <dsp:cNvPr id="0" name=""/>
        <dsp:cNvSpPr/>
      </dsp:nvSpPr>
      <dsp:spPr>
        <a:xfrm>
          <a:off x="3294595" y="441399"/>
          <a:ext cx="2332896" cy="2332896"/>
        </a:xfrm>
        <a:prstGeom prst="circularArrow">
          <a:avLst>
            <a:gd name="adj1" fmla="val 3580"/>
            <a:gd name="adj2" fmla="val 445027"/>
            <a:gd name="adj3" fmla="val 19379462"/>
            <a:gd name="adj4" fmla="val 12575511"/>
            <a:gd name="adj5" fmla="val 417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193963-B128-4766-ADCE-83D526AF1840}">
      <dsp:nvSpPr>
        <dsp:cNvPr id="0" name=""/>
        <dsp:cNvSpPr/>
      </dsp:nvSpPr>
      <dsp:spPr>
        <a:xfrm>
          <a:off x="2744714" y="1076512"/>
          <a:ext cx="1561400" cy="62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SG" sz="2000" kern="1200"/>
            <a:t>Pairs Identification</a:t>
          </a:r>
        </a:p>
      </dsp:txBody>
      <dsp:txXfrm>
        <a:off x="2762900" y="1094698"/>
        <a:ext cx="1525028" cy="584545"/>
      </dsp:txXfrm>
    </dsp:sp>
    <dsp:sp modelId="{D8FB5A86-50E0-456D-B99A-CF82F49F8C26}">
      <dsp:nvSpPr>
        <dsp:cNvPr id="0" name=""/>
        <dsp:cNvSpPr/>
      </dsp:nvSpPr>
      <dsp:spPr>
        <a:xfrm>
          <a:off x="4703802" y="1386970"/>
          <a:ext cx="1756575" cy="144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SG" sz="1000" kern="1200"/>
            <a:t>Rolling-window cointegration test</a:t>
          </a:r>
        </a:p>
        <a:p>
          <a:pPr marL="57150" lvl="1" indent="-57150" algn="l" defTabSz="444500">
            <a:lnSpc>
              <a:spcPct val="90000"/>
            </a:lnSpc>
            <a:spcBef>
              <a:spcPct val="0"/>
            </a:spcBef>
            <a:spcAft>
              <a:spcPct val="15000"/>
            </a:spcAft>
            <a:buChar char="•"/>
          </a:pPr>
          <a:r>
            <a:rPr lang="en-SG" sz="1000" kern="1200"/>
            <a:t>Trading signal generation (z-score, s-score)</a:t>
          </a:r>
        </a:p>
      </dsp:txBody>
      <dsp:txXfrm>
        <a:off x="4737143" y="1420311"/>
        <a:ext cx="1689893" cy="1071666"/>
      </dsp:txXfrm>
    </dsp:sp>
    <dsp:sp modelId="{FE67C636-ACBA-4E7A-8DD6-26F799C0B833}">
      <dsp:nvSpPr>
        <dsp:cNvPr id="0" name=""/>
        <dsp:cNvSpPr/>
      </dsp:nvSpPr>
      <dsp:spPr>
        <a:xfrm>
          <a:off x="5658672" y="1616097"/>
          <a:ext cx="2108445" cy="2108445"/>
        </a:xfrm>
        <a:prstGeom prst="leftCircularArrow">
          <a:avLst>
            <a:gd name="adj1" fmla="val 3961"/>
            <a:gd name="adj2" fmla="val 496935"/>
            <a:gd name="adj3" fmla="val 2272445"/>
            <a:gd name="adj4" fmla="val 9024489"/>
            <a:gd name="adj5" fmla="val 46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A062CB-F624-46C1-A091-F52140DEA2C4}">
      <dsp:nvSpPr>
        <dsp:cNvPr id="0" name=""/>
        <dsp:cNvSpPr/>
      </dsp:nvSpPr>
      <dsp:spPr>
        <a:xfrm>
          <a:off x="5094152" y="2525319"/>
          <a:ext cx="1561400" cy="62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SG" sz="2000" kern="1200"/>
            <a:t>In-sample </a:t>
          </a:r>
          <a:r>
            <a:rPr lang="en-SG" sz="2000" kern="1200">
              <a:latin typeface="Arial" panose="020B0604020202020204"/>
            </a:rPr>
            <a:t>back-test</a:t>
          </a:r>
          <a:endParaRPr lang="en-SG" sz="2000" kern="1200"/>
        </a:p>
      </dsp:txBody>
      <dsp:txXfrm>
        <a:off x="5112338" y="2543505"/>
        <a:ext cx="1525028" cy="584545"/>
      </dsp:txXfrm>
    </dsp:sp>
    <dsp:sp modelId="{0CBCFA0D-E4D5-4B33-8FB3-00445CF78B80}">
      <dsp:nvSpPr>
        <dsp:cNvPr id="0" name=""/>
        <dsp:cNvSpPr/>
      </dsp:nvSpPr>
      <dsp:spPr>
        <a:xfrm>
          <a:off x="7053240" y="1386970"/>
          <a:ext cx="1756575" cy="144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SG" sz="1000" kern="1200"/>
            <a:t>Trade bounds, exit signals</a:t>
          </a:r>
        </a:p>
        <a:p>
          <a:pPr marL="57150" lvl="1" indent="-57150" algn="l" defTabSz="444500">
            <a:lnSpc>
              <a:spcPct val="90000"/>
            </a:lnSpc>
            <a:spcBef>
              <a:spcPct val="0"/>
            </a:spcBef>
            <a:spcAft>
              <a:spcPct val="15000"/>
            </a:spcAft>
            <a:buChar char="•"/>
          </a:pPr>
          <a:r>
            <a:rPr lang="en-SG" sz="1000" kern="1200"/>
            <a:t>Stop-loss</a:t>
          </a:r>
        </a:p>
        <a:p>
          <a:pPr marL="57150" lvl="1" indent="-57150" algn="l" defTabSz="444500">
            <a:lnSpc>
              <a:spcPct val="90000"/>
            </a:lnSpc>
            <a:spcBef>
              <a:spcPct val="0"/>
            </a:spcBef>
            <a:spcAft>
              <a:spcPct val="15000"/>
            </a:spcAft>
            <a:buChar char="•"/>
          </a:pPr>
          <a:r>
            <a:rPr lang="en-SG" sz="1000" kern="1200"/>
            <a:t>Pairs shrinkage by reducing non-winning pairs for out-sample </a:t>
          </a:r>
          <a:r>
            <a:rPr lang="en-SG" sz="1000" kern="1200">
              <a:latin typeface="Arial" panose="020B0604020202020204"/>
            </a:rPr>
            <a:t>back-test</a:t>
          </a:r>
          <a:endParaRPr lang="en-SG" sz="1000" kern="1200"/>
        </a:p>
      </dsp:txBody>
      <dsp:txXfrm>
        <a:off x="7086581" y="1730770"/>
        <a:ext cx="1689893" cy="1071666"/>
      </dsp:txXfrm>
    </dsp:sp>
    <dsp:sp modelId="{50F59854-AD39-4065-971D-F25223030F4F}">
      <dsp:nvSpPr>
        <dsp:cNvPr id="0" name=""/>
        <dsp:cNvSpPr/>
      </dsp:nvSpPr>
      <dsp:spPr>
        <a:xfrm>
          <a:off x="7993472" y="441399"/>
          <a:ext cx="2332896" cy="2332896"/>
        </a:xfrm>
        <a:prstGeom prst="circularArrow">
          <a:avLst>
            <a:gd name="adj1" fmla="val 3580"/>
            <a:gd name="adj2" fmla="val 445027"/>
            <a:gd name="adj3" fmla="val 19379462"/>
            <a:gd name="adj4" fmla="val 12575511"/>
            <a:gd name="adj5" fmla="val 417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F8F5C3-B6D0-454D-BAC2-8A9AE9F70975}">
      <dsp:nvSpPr>
        <dsp:cNvPr id="0" name=""/>
        <dsp:cNvSpPr/>
      </dsp:nvSpPr>
      <dsp:spPr>
        <a:xfrm>
          <a:off x="7443590" y="1076512"/>
          <a:ext cx="1561400" cy="62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SG" sz="2000" kern="1200"/>
            <a:t>Strategy optimization</a:t>
          </a:r>
        </a:p>
      </dsp:txBody>
      <dsp:txXfrm>
        <a:off x="7461776" y="1094698"/>
        <a:ext cx="1525028" cy="584545"/>
      </dsp:txXfrm>
    </dsp:sp>
    <dsp:sp modelId="{BD4FD12D-4ECF-4F5F-9CB0-CEB977E279B4}">
      <dsp:nvSpPr>
        <dsp:cNvPr id="0" name=""/>
        <dsp:cNvSpPr/>
      </dsp:nvSpPr>
      <dsp:spPr>
        <a:xfrm>
          <a:off x="9402679" y="1386970"/>
          <a:ext cx="1756575" cy="144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SG" sz="1000" kern="1200"/>
            <a:t>Performance evaluation</a:t>
          </a:r>
        </a:p>
      </dsp:txBody>
      <dsp:txXfrm>
        <a:off x="9436020" y="1420311"/>
        <a:ext cx="1689893" cy="1071666"/>
      </dsp:txXfrm>
    </dsp:sp>
    <dsp:sp modelId="{CC65F554-20F0-4BC9-89D9-3980C6C8E241}">
      <dsp:nvSpPr>
        <dsp:cNvPr id="0" name=""/>
        <dsp:cNvSpPr/>
      </dsp:nvSpPr>
      <dsp:spPr>
        <a:xfrm>
          <a:off x="9793029" y="2525319"/>
          <a:ext cx="1561400" cy="62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SG" sz="2000" kern="1200"/>
            <a:t>Out-sample </a:t>
          </a:r>
          <a:r>
            <a:rPr lang="en-SG" sz="2000" kern="1200">
              <a:latin typeface="Arial" panose="020B0604020202020204"/>
            </a:rPr>
            <a:t>back-test</a:t>
          </a:r>
          <a:endParaRPr lang="en-SG" sz="2000" kern="1200"/>
        </a:p>
      </dsp:txBody>
      <dsp:txXfrm>
        <a:off x="9811215" y="2543505"/>
        <a:ext cx="1525028" cy="584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72881-AAEE-4DF7-97DC-A1ADF1E1CA1B}">
      <dsp:nvSpPr>
        <dsp:cNvPr id="0" name=""/>
        <dsp:cNvSpPr/>
      </dsp:nvSpPr>
      <dsp:spPr>
        <a:xfrm>
          <a:off x="804624" y="0"/>
          <a:ext cx="9119076" cy="37814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4385D-66BC-4BA2-B594-2D2CD7A85BA9}">
      <dsp:nvSpPr>
        <dsp:cNvPr id="0" name=""/>
        <dsp:cNvSpPr/>
      </dsp:nvSpPr>
      <dsp:spPr>
        <a:xfrm>
          <a:off x="363547" y="1134427"/>
          <a:ext cx="3218497" cy="15125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a:latin typeface="Arial" panose="020B0604020202020204"/>
            </a:rPr>
            <a:t>Dynamic Time Warping</a:t>
          </a:r>
          <a:endParaRPr lang="en-GB" sz="2200" kern="1200"/>
        </a:p>
      </dsp:txBody>
      <dsp:txXfrm>
        <a:off x="437385" y="1208265"/>
        <a:ext cx="3070821" cy="1364894"/>
      </dsp:txXfrm>
    </dsp:sp>
    <dsp:sp modelId="{502CA12D-FA25-41EF-A9DA-F6D036A9F1DB}">
      <dsp:nvSpPr>
        <dsp:cNvPr id="0" name=""/>
        <dsp:cNvSpPr/>
      </dsp:nvSpPr>
      <dsp:spPr>
        <a:xfrm>
          <a:off x="3754913" y="1134427"/>
          <a:ext cx="3218497" cy="15125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a:latin typeface="Arial" panose="020B0604020202020204"/>
            </a:rPr>
            <a:t>Kmeans / Hierarchical Clustering / Affinity Propagation</a:t>
          </a:r>
          <a:br>
            <a:rPr lang="en-GB" sz="2200" kern="1200">
              <a:latin typeface="Arial" panose="020B0604020202020204"/>
            </a:rPr>
          </a:br>
          <a:r>
            <a:rPr lang="en-GB" sz="2200" kern="1200">
              <a:latin typeface="Arial" panose="020B0604020202020204"/>
            </a:rPr>
            <a:t>(Machine Learning)</a:t>
          </a:r>
          <a:endParaRPr lang="en-GB" sz="2200" kern="1200"/>
        </a:p>
      </dsp:txBody>
      <dsp:txXfrm>
        <a:off x="3828751" y="1208265"/>
        <a:ext cx="3070821" cy="1364894"/>
      </dsp:txXfrm>
    </dsp:sp>
    <dsp:sp modelId="{6F877083-21A3-4068-A50D-06585CDC6735}">
      <dsp:nvSpPr>
        <dsp:cNvPr id="0" name=""/>
        <dsp:cNvSpPr/>
      </dsp:nvSpPr>
      <dsp:spPr>
        <a:xfrm>
          <a:off x="7146279" y="1134427"/>
          <a:ext cx="3218497" cy="15125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a:latin typeface="Arial" panose="020B0604020202020204"/>
            </a:rPr>
            <a:t>Dynamic Time Warping </a:t>
          </a:r>
          <a:endParaRPr lang="en-GB" sz="2200" kern="1200"/>
        </a:p>
      </dsp:txBody>
      <dsp:txXfrm>
        <a:off x="7220117" y="1208265"/>
        <a:ext cx="3070821" cy="1364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D8D1-3B06-4F64-AA06-F09756DA4F5B}">
      <dsp:nvSpPr>
        <dsp:cNvPr id="0" name=""/>
        <dsp:cNvSpPr/>
      </dsp:nvSpPr>
      <dsp:spPr>
        <a:xfrm>
          <a:off x="7735" y="188253"/>
          <a:ext cx="2312007" cy="1387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a:t>T+0: Cointegration test</a:t>
          </a:r>
        </a:p>
      </dsp:txBody>
      <dsp:txXfrm>
        <a:off x="48365" y="228883"/>
        <a:ext cx="2230747" cy="1305944"/>
      </dsp:txXfrm>
    </dsp:sp>
    <dsp:sp modelId="{726A6341-42A6-4A28-99F2-6A88026CD787}">
      <dsp:nvSpPr>
        <dsp:cNvPr id="0" name=""/>
        <dsp:cNvSpPr/>
      </dsp:nvSpPr>
      <dsp:spPr>
        <a:xfrm>
          <a:off x="2550943" y="595167"/>
          <a:ext cx="490145" cy="573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SG" sz="2100" kern="1200"/>
        </a:p>
      </dsp:txBody>
      <dsp:txXfrm>
        <a:off x="2550943" y="709842"/>
        <a:ext cx="343102" cy="344027"/>
      </dsp:txXfrm>
    </dsp:sp>
    <dsp:sp modelId="{95DBBBA2-236D-4234-ACF9-F4954483688C}">
      <dsp:nvSpPr>
        <dsp:cNvPr id="0" name=""/>
        <dsp:cNvSpPr/>
      </dsp:nvSpPr>
      <dsp:spPr>
        <a:xfrm>
          <a:off x="3244546" y="188253"/>
          <a:ext cx="2312007" cy="1387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a:t>Trading window</a:t>
          </a:r>
        </a:p>
      </dsp:txBody>
      <dsp:txXfrm>
        <a:off x="3285176" y="228883"/>
        <a:ext cx="2230747" cy="1305944"/>
      </dsp:txXfrm>
    </dsp:sp>
    <dsp:sp modelId="{63CA808E-6375-4FDD-8FE6-AA8D2425CDD9}">
      <dsp:nvSpPr>
        <dsp:cNvPr id="0" name=""/>
        <dsp:cNvSpPr/>
      </dsp:nvSpPr>
      <dsp:spPr>
        <a:xfrm>
          <a:off x="5787754" y="595167"/>
          <a:ext cx="490145" cy="573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SG" sz="2100" kern="1200"/>
        </a:p>
      </dsp:txBody>
      <dsp:txXfrm>
        <a:off x="5787754" y="709842"/>
        <a:ext cx="343102" cy="344027"/>
      </dsp:txXfrm>
    </dsp:sp>
    <dsp:sp modelId="{85511BAA-3E03-417F-91DD-960B8A85C314}">
      <dsp:nvSpPr>
        <dsp:cNvPr id="0" name=""/>
        <dsp:cNvSpPr/>
      </dsp:nvSpPr>
      <dsp:spPr>
        <a:xfrm>
          <a:off x="6481356" y="188253"/>
          <a:ext cx="2312007" cy="1387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a:t>T+20: Cointegration test</a:t>
          </a:r>
        </a:p>
      </dsp:txBody>
      <dsp:txXfrm>
        <a:off x="6521986" y="228883"/>
        <a:ext cx="2230747" cy="1305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D8D1-3B06-4F64-AA06-F09756DA4F5B}">
      <dsp:nvSpPr>
        <dsp:cNvPr id="0" name=""/>
        <dsp:cNvSpPr/>
      </dsp:nvSpPr>
      <dsp:spPr>
        <a:xfrm>
          <a:off x="7735" y="188253"/>
          <a:ext cx="2312007" cy="1387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a:t>T+0: Cointegration test</a:t>
          </a:r>
        </a:p>
      </dsp:txBody>
      <dsp:txXfrm>
        <a:off x="48365" y="228883"/>
        <a:ext cx="2230747" cy="1305944"/>
      </dsp:txXfrm>
    </dsp:sp>
    <dsp:sp modelId="{726A6341-42A6-4A28-99F2-6A88026CD787}">
      <dsp:nvSpPr>
        <dsp:cNvPr id="0" name=""/>
        <dsp:cNvSpPr/>
      </dsp:nvSpPr>
      <dsp:spPr>
        <a:xfrm>
          <a:off x="2550943" y="595167"/>
          <a:ext cx="490145" cy="573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SG" sz="2100" kern="1200"/>
        </a:p>
      </dsp:txBody>
      <dsp:txXfrm>
        <a:off x="2550943" y="709842"/>
        <a:ext cx="343102" cy="344027"/>
      </dsp:txXfrm>
    </dsp:sp>
    <dsp:sp modelId="{95DBBBA2-236D-4234-ACF9-F4954483688C}">
      <dsp:nvSpPr>
        <dsp:cNvPr id="0" name=""/>
        <dsp:cNvSpPr/>
      </dsp:nvSpPr>
      <dsp:spPr>
        <a:xfrm>
          <a:off x="3244546" y="188253"/>
          <a:ext cx="2312007" cy="1387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a:t>Trading window</a:t>
          </a:r>
        </a:p>
      </dsp:txBody>
      <dsp:txXfrm>
        <a:off x="3285176" y="228883"/>
        <a:ext cx="2230747" cy="1305944"/>
      </dsp:txXfrm>
    </dsp:sp>
    <dsp:sp modelId="{63CA808E-6375-4FDD-8FE6-AA8D2425CDD9}">
      <dsp:nvSpPr>
        <dsp:cNvPr id="0" name=""/>
        <dsp:cNvSpPr/>
      </dsp:nvSpPr>
      <dsp:spPr>
        <a:xfrm>
          <a:off x="5787754" y="595167"/>
          <a:ext cx="490145" cy="5733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SG" sz="2100" kern="1200"/>
        </a:p>
      </dsp:txBody>
      <dsp:txXfrm>
        <a:off x="5787754" y="709842"/>
        <a:ext cx="343102" cy="344027"/>
      </dsp:txXfrm>
    </dsp:sp>
    <dsp:sp modelId="{85511BAA-3E03-417F-91DD-960B8A85C314}">
      <dsp:nvSpPr>
        <dsp:cNvPr id="0" name=""/>
        <dsp:cNvSpPr/>
      </dsp:nvSpPr>
      <dsp:spPr>
        <a:xfrm>
          <a:off x="6481356" y="188253"/>
          <a:ext cx="2312007" cy="1387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a:t>T+20: Cointegration test</a:t>
          </a:r>
        </a:p>
      </dsp:txBody>
      <dsp:txXfrm>
        <a:off x="6521986" y="228883"/>
        <a:ext cx="2230747" cy="13059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EC81C-A199-40CE-926C-1E8CEB19D7BE}" type="datetimeFigureOut">
              <a:rPr lang="en-SG" smtClean="0"/>
              <a:t>10/8/2023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497B0-5DBD-4F5C-B1D7-A936589A975A}" type="slidenum">
              <a:rPr lang="en-SG" smtClean="0"/>
              <a:t>‹#›</a:t>
            </a:fld>
            <a:endParaRPr lang="en-SG"/>
          </a:p>
        </p:txBody>
      </p:sp>
    </p:spTree>
    <p:extLst>
      <p:ext uri="{BB962C8B-B14F-4D97-AF65-F5344CB8AC3E}">
        <p14:creationId xmlns:p14="http://schemas.microsoft.com/office/powerpoint/2010/main" val="170941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reasons why pairs trading strategy work.</a:t>
            </a:r>
            <a:br>
              <a:rPr lang="en-US">
                <a:cs typeface="+mn-lt"/>
              </a:rPr>
            </a:br>
            <a:r>
              <a:rPr lang="en-US">
                <a:cs typeface="Calibri"/>
              </a:rPr>
              <a:t>The strategy takes advantage of the understanding that markets are inefficient more often than we know. The transient spreads between similar shares are opportunity for us to </a:t>
            </a:r>
            <a:r>
              <a:rPr lang="en-US" err="1">
                <a:cs typeface="Calibri"/>
              </a:rPr>
              <a:t>capitalise</a:t>
            </a:r>
            <a:r>
              <a:rPr lang="en-US">
                <a:cs typeface="Calibri"/>
              </a:rPr>
              <a:t> on.</a:t>
            </a:r>
            <a:br>
              <a:rPr lang="en-US">
                <a:cs typeface="+mn-lt"/>
              </a:rPr>
            </a:br>
            <a:br>
              <a:rPr lang="en-US">
                <a:cs typeface="+mn-lt"/>
              </a:rPr>
            </a:br>
            <a:r>
              <a:rPr lang="en-US">
                <a:cs typeface="Calibri"/>
              </a:rPr>
              <a:t>Cross sectors pairs are put into trade simultaneously to enjoy benefits of some extent of diversification. For example, technology stock and utility stock</a:t>
            </a:r>
          </a:p>
          <a:p>
            <a:endParaRPr lang="en-US">
              <a:cs typeface="Calibri"/>
            </a:endParaRPr>
          </a:p>
          <a:p>
            <a:r>
              <a:rPr lang="en-US">
                <a:cs typeface="Calibri"/>
              </a:rPr>
              <a:t>Pair trading </a:t>
            </a:r>
            <a:r>
              <a:rPr lang="en-US" err="1">
                <a:cs typeface="Calibri"/>
              </a:rPr>
              <a:t>shld</a:t>
            </a:r>
            <a:r>
              <a:rPr lang="en-US">
                <a:cs typeface="Calibri"/>
              </a:rPr>
              <a:t> work also because of the risk management perspective where the strategy strives for market neutrality </a:t>
            </a:r>
          </a:p>
        </p:txBody>
      </p:sp>
      <p:sp>
        <p:nvSpPr>
          <p:cNvPr id="4" name="Slide Number Placeholder 3"/>
          <p:cNvSpPr>
            <a:spLocks noGrp="1"/>
          </p:cNvSpPr>
          <p:nvPr>
            <p:ph type="sldNum" sz="quarter" idx="5"/>
          </p:nvPr>
        </p:nvSpPr>
        <p:spPr/>
        <p:txBody>
          <a:bodyPr/>
          <a:lstStyle/>
          <a:p>
            <a:fld id="{2DB497B0-5DBD-4F5C-B1D7-A936589A975A}" type="slidenum">
              <a:rPr lang="en-SG" smtClean="0"/>
              <a:t>4</a:t>
            </a:fld>
            <a:endParaRPr lang="en-SG"/>
          </a:p>
        </p:txBody>
      </p:sp>
    </p:spTree>
    <p:extLst>
      <p:ext uri="{BB962C8B-B14F-4D97-AF65-F5344CB8AC3E}">
        <p14:creationId xmlns:p14="http://schemas.microsoft.com/office/powerpoint/2010/main" val="206457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2DB497B0-5DBD-4F5C-B1D7-A936589A975A}" type="slidenum">
              <a:rPr lang="en-SG" smtClean="0"/>
              <a:t>5</a:t>
            </a:fld>
            <a:endParaRPr lang="en-SG"/>
          </a:p>
        </p:txBody>
      </p:sp>
    </p:spTree>
    <p:extLst>
      <p:ext uri="{BB962C8B-B14F-4D97-AF65-F5344CB8AC3E}">
        <p14:creationId xmlns:p14="http://schemas.microsoft.com/office/powerpoint/2010/main" val="384748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Avg monthly Returns: Literature reviewed Nakagawa claimed, investors tend to follow behavioral traits of </a:t>
            </a:r>
            <a:br>
              <a:rPr lang="en-US">
                <a:cs typeface="+mn-lt"/>
              </a:rPr>
            </a:br>
            <a:r>
              <a:rPr lang="en-US">
                <a:cs typeface="Calibri"/>
              </a:rPr>
              <a:t>&gt; Identifying stock pattern based on monthly returns,</a:t>
            </a:r>
            <a:br>
              <a:rPr lang="en-US">
                <a:cs typeface="+mn-lt"/>
              </a:rPr>
            </a:br>
            <a:r>
              <a:rPr lang="en-US">
                <a:cs typeface="Calibri"/>
              </a:rPr>
              <a:t>&gt; Monthly returns capture Seasonality well, </a:t>
            </a:r>
          </a:p>
          <a:p>
            <a:pPr marL="171450" indent="-171450">
              <a:buFont typeface="Wingdings"/>
              <a:buChar char="Ø"/>
            </a:pPr>
            <a:r>
              <a:rPr lang="en-US">
                <a:cs typeface="Calibri"/>
              </a:rPr>
              <a:t>Common measurement of factor returns in monthly basis</a:t>
            </a:r>
          </a:p>
        </p:txBody>
      </p:sp>
      <p:sp>
        <p:nvSpPr>
          <p:cNvPr id="4" name="Slide Number Placeholder 3"/>
          <p:cNvSpPr>
            <a:spLocks noGrp="1"/>
          </p:cNvSpPr>
          <p:nvPr>
            <p:ph type="sldNum" sz="quarter" idx="5"/>
          </p:nvPr>
        </p:nvSpPr>
        <p:spPr/>
        <p:txBody>
          <a:bodyPr/>
          <a:lstStyle/>
          <a:p>
            <a:fld id="{2DB497B0-5DBD-4F5C-B1D7-A936589A975A}" type="slidenum">
              <a:rPr lang="en-SG" smtClean="0"/>
              <a:t>6</a:t>
            </a:fld>
            <a:endParaRPr lang="en-SG"/>
          </a:p>
        </p:txBody>
      </p:sp>
    </p:spTree>
    <p:extLst>
      <p:ext uri="{BB962C8B-B14F-4D97-AF65-F5344CB8AC3E}">
        <p14:creationId xmlns:p14="http://schemas.microsoft.com/office/powerpoint/2010/main" val="103325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after we have gotten our pairs from DTW, clustering and another DTW layer, we will do another test to further check the credibility of our pairs</a:t>
            </a:r>
          </a:p>
          <a:p>
            <a:r>
              <a:rPr lang="en-US"/>
              <a:t>So what we will do is to do sector scoring to ensure that selected pairs actually have some degree of fundamental similarities</a:t>
            </a:r>
          </a:p>
          <a:p>
            <a:endParaRPr lang="en-US"/>
          </a:p>
          <a:p>
            <a:r>
              <a:rPr lang="en-US"/>
              <a:t>So we begin with 578 pairs which is shortlisted from DTW</a:t>
            </a:r>
          </a:p>
          <a:p>
            <a:r>
              <a:rPr lang="en-US"/>
              <a:t>The way that we do it is by assessing the sector, industry, and sub industry classifications using data from Bloomberg.</a:t>
            </a:r>
          </a:p>
          <a:p>
            <a:r>
              <a:rPr lang="en-US"/>
              <a:t>With each similarity, 1 score is added to the pair</a:t>
            </a:r>
          </a:p>
          <a:p>
            <a:endParaRPr lang="en-US"/>
          </a:p>
          <a:p>
            <a:r>
              <a:rPr lang="en-US"/>
              <a:t>Pairs that are common across all 3 classification will have a maximum score of 3, and these pairs will be selected for the trading strategy</a:t>
            </a:r>
          </a:p>
          <a:p>
            <a:endParaRPr lang="en-US"/>
          </a:p>
          <a:p>
            <a:r>
              <a:rPr lang="en-US"/>
              <a:t>All in all, after we apply the sector scoring, we have 38 pairs identified with DTW distance less than 100,000 which will be used in the trading strategy.</a:t>
            </a:r>
          </a:p>
        </p:txBody>
      </p:sp>
      <p:sp>
        <p:nvSpPr>
          <p:cNvPr id="4" name="Slide Number Placeholder 3"/>
          <p:cNvSpPr>
            <a:spLocks noGrp="1"/>
          </p:cNvSpPr>
          <p:nvPr>
            <p:ph type="sldNum" sz="quarter" idx="5"/>
          </p:nvPr>
        </p:nvSpPr>
        <p:spPr/>
        <p:txBody>
          <a:bodyPr/>
          <a:lstStyle/>
          <a:p>
            <a:fld id="{2DB497B0-5DBD-4F5C-B1D7-A936589A975A}" type="slidenum">
              <a:rPr lang="en-SG" smtClean="0"/>
              <a:t>11</a:t>
            </a:fld>
            <a:endParaRPr lang="en-SG"/>
          </a:p>
        </p:txBody>
      </p:sp>
    </p:spTree>
    <p:extLst>
      <p:ext uri="{BB962C8B-B14F-4D97-AF65-F5344CB8AC3E}">
        <p14:creationId xmlns:p14="http://schemas.microsoft.com/office/powerpoint/2010/main" val="170260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cs typeface="Calibri" panose="020F0502020204030204"/>
              </a:rPr>
              <a:t>So this is how our trading strategy look like</a:t>
            </a:r>
          </a:p>
          <a:p>
            <a:r>
              <a:rPr lang="en-SG">
                <a:cs typeface="Calibri" panose="020F0502020204030204"/>
              </a:rPr>
              <a:t>At time T = 0 We start by running the cointegration test on the pairs to check for the stationarity.</a:t>
            </a:r>
          </a:p>
          <a:p>
            <a:r>
              <a:rPr lang="en-SG">
                <a:cs typeface="Calibri" panose="020F0502020204030204"/>
              </a:rPr>
              <a:t>We assess the cointegration using the past 100 days price series, and setting the significance level to 5%</a:t>
            </a:r>
          </a:p>
          <a:p>
            <a:r>
              <a:rPr lang="en-SG">
                <a:cs typeface="Calibri" panose="020F0502020204030204"/>
              </a:rPr>
              <a:t>only pairs that has p value lower than the significance level will be traded</a:t>
            </a:r>
          </a:p>
          <a:p>
            <a:endParaRPr lang="en-SG">
              <a:cs typeface="Calibri" panose="020F0502020204030204"/>
            </a:endParaRPr>
          </a:p>
          <a:p>
            <a:r>
              <a:rPr lang="en-SG">
                <a:cs typeface="Calibri" panose="020F0502020204030204"/>
              </a:rPr>
              <a:t>Next, we will generate trading signals based on 2 method. Using z score based signal and s score based signal</a:t>
            </a:r>
          </a:p>
          <a:p>
            <a:endParaRPr lang="en-SG">
              <a:cs typeface="Calibri" panose="020F0502020204030204"/>
            </a:endParaRPr>
          </a:p>
        </p:txBody>
      </p:sp>
      <p:sp>
        <p:nvSpPr>
          <p:cNvPr id="4" name="Slide Number Placeholder 3"/>
          <p:cNvSpPr>
            <a:spLocks noGrp="1"/>
          </p:cNvSpPr>
          <p:nvPr>
            <p:ph type="sldNum" sz="quarter" idx="5"/>
          </p:nvPr>
        </p:nvSpPr>
        <p:spPr/>
        <p:txBody>
          <a:bodyPr/>
          <a:lstStyle/>
          <a:p>
            <a:fld id="{2DB497B0-5DBD-4F5C-B1D7-A936589A975A}" type="slidenum">
              <a:rPr lang="en-SG" smtClean="0"/>
              <a:t>12</a:t>
            </a:fld>
            <a:endParaRPr lang="en-SG"/>
          </a:p>
        </p:txBody>
      </p:sp>
    </p:spTree>
    <p:extLst>
      <p:ext uri="{BB962C8B-B14F-4D97-AF65-F5344CB8AC3E}">
        <p14:creationId xmlns:p14="http://schemas.microsoft.com/office/powerpoint/2010/main" val="303664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For Z score based signal</a:t>
            </a:r>
          </a:p>
          <a:p>
            <a:pPr marL="171450" indent="-171450">
              <a:buFontTx/>
              <a:buChar char="-"/>
            </a:pPr>
            <a:r>
              <a:rPr lang="en-US"/>
              <a:t>We calculate the z score by </a:t>
            </a:r>
            <a:r>
              <a:rPr lang="en-US" err="1"/>
              <a:t>minusing</a:t>
            </a:r>
            <a:r>
              <a:rPr lang="en-US"/>
              <a:t> the spread with the 60 days moving average spread, and dividing it with the standard deviation</a:t>
            </a:r>
          </a:p>
          <a:p>
            <a:pPr marL="171450" indent="-171450">
              <a:buFontTx/>
              <a:buChar char="-"/>
            </a:pPr>
            <a:endParaRPr lang="en-US"/>
          </a:p>
          <a:p>
            <a:pPr marL="171450" indent="-171450">
              <a:buFontTx/>
              <a:buChar char="-"/>
            </a:pPr>
            <a:r>
              <a:rPr lang="en-US"/>
              <a:t>If the </a:t>
            </a:r>
            <a:r>
              <a:rPr lang="en-US" err="1"/>
              <a:t>zscore</a:t>
            </a:r>
            <a:r>
              <a:rPr lang="en-US"/>
              <a:t> drops below -1.4, we buy 1 dollar worth of stock 2 and short beta dollar of stock 1</a:t>
            </a:r>
          </a:p>
          <a:p>
            <a:pPr marL="171450" indent="-171450">
              <a:buFontTx/>
              <a:buChar char="-"/>
            </a:pPr>
            <a:r>
              <a:rPr lang="en-US"/>
              <a:t>If the </a:t>
            </a:r>
            <a:r>
              <a:rPr lang="en-US" err="1"/>
              <a:t>zscore</a:t>
            </a:r>
            <a:r>
              <a:rPr lang="en-US"/>
              <a:t> moves above 1.4, we short 1 dollar worth of stock 2 and buy beta dollar of stock 1</a:t>
            </a:r>
          </a:p>
          <a:p>
            <a:pPr marL="171450" indent="-171450">
              <a:buFontTx/>
              <a:buChar char="-"/>
            </a:pPr>
            <a:r>
              <a:rPr lang="en-US"/>
              <a:t>For either trades, the </a:t>
            </a:r>
            <a:r>
              <a:rPr lang="en-US" err="1"/>
              <a:t>zscore</a:t>
            </a:r>
            <a:r>
              <a:rPr lang="en-US"/>
              <a:t> goes to below 1/-1 we will close the positions, because it means that the pair is already returning to its long term equilibrium</a:t>
            </a:r>
          </a:p>
          <a:p>
            <a:pPr marL="171450" indent="-171450">
              <a:buFontTx/>
              <a:buChar char="-"/>
            </a:pPr>
            <a:endParaRPr lang="en-US" b="1"/>
          </a:p>
          <a:p>
            <a:pPr marL="171450" indent="-171450">
              <a:buFontTx/>
              <a:buChar char="-"/>
            </a:pPr>
            <a:r>
              <a:rPr lang="en-US" b="0"/>
              <a:t>The second one is the s score based signal, in which we are modelling the spread as an </a:t>
            </a:r>
            <a:r>
              <a:rPr lang="en-US" b="0" err="1"/>
              <a:t>Orstein</a:t>
            </a:r>
            <a:r>
              <a:rPr lang="en-US" b="0"/>
              <a:t> </a:t>
            </a:r>
            <a:r>
              <a:rPr lang="en-US" b="0" err="1"/>
              <a:t>Uhlenbeck</a:t>
            </a:r>
            <a:r>
              <a:rPr lang="en-US" b="0"/>
              <a:t> process</a:t>
            </a:r>
          </a:p>
          <a:p>
            <a:pPr marL="171450" indent="-171450">
              <a:buFontTx/>
              <a:buChar char="-"/>
            </a:pPr>
            <a:r>
              <a:rPr lang="en-US"/>
              <a:t>Ornstein </a:t>
            </a:r>
            <a:r>
              <a:rPr lang="en-US" err="1"/>
              <a:t>uhlenbeck</a:t>
            </a:r>
            <a:r>
              <a:rPr lang="en-US"/>
              <a:t> process is a stochastic process that is widely used in finance to model the behavior of a system that shows mean-reverting properties</a:t>
            </a:r>
          </a:p>
          <a:p>
            <a:pPr marL="171450" indent="-171450">
              <a:buFontTx/>
              <a:buChar char="-"/>
            </a:pPr>
            <a:r>
              <a:rPr lang="en-US"/>
              <a:t>first calculate the the mean reversion speed. </a:t>
            </a:r>
          </a:p>
          <a:p>
            <a:pPr marL="171450" indent="-171450">
              <a:buFontTx/>
              <a:buChar char="-"/>
            </a:pPr>
            <a:r>
              <a:rPr lang="en-US"/>
              <a:t>If the mean reversion speed is greater than 8.4, it shows that it has a strong mean reversion strength and implies that there is a strong tendency of mean reversion in the near future.</a:t>
            </a:r>
          </a:p>
          <a:p>
            <a:pPr marL="171450" indent="-171450">
              <a:buFontTx/>
              <a:buChar char="-"/>
            </a:pPr>
            <a:r>
              <a:rPr lang="en-US"/>
              <a:t>For the pairs that have a mean reversion greater than 8.4. we will calculate the s-score with this formula</a:t>
            </a:r>
          </a:p>
          <a:p>
            <a:pPr marL="171450" indent="-171450">
              <a:buFontTx/>
              <a:buChar char="-"/>
            </a:pPr>
            <a:endParaRPr lang="en-US"/>
          </a:p>
          <a:p>
            <a:pPr marL="171450" indent="-171450">
              <a:buFontTx/>
              <a:buChar char="-"/>
            </a:pPr>
            <a:r>
              <a:rPr lang="en-US"/>
              <a:t>To enter the trade, we will use the similar way like the z score based signals, with just a different trade bound value</a:t>
            </a:r>
          </a:p>
          <a:p>
            <a:pPr marL="171450" indent="-171450">
              <a:buFontTx/>
              <a:buChar char="-"/>
            </a:pPr>
            <a:r>
              <a:rPr lang="en-US"/>
              <a:t>However to exit the trade, we will use different bounds to exit the long trades vs short trades</a:t>
            </a:r>
          </a:p>
          <a:p>
            <a:pPr marL="171450" indent="-171450">
              <a:buFontTx/>
              <a:buChar char="-"/>
            </a:pPr>
            <a:r>
              <a:rPr lang="en-US"/>
              <a:t>The idea is to hold into the long position longer than the short position</a:t>
            </a:r>
          </a:p>
          <a:p>
            <a:pPr marL="171450" indent="-171450">
              <a:buFontTx/>
              <a:buChar char="-"/>
            </a:pPr>
            <a:r>
              <a:rPr lang="en-US"/>
              <a:t>We exit the long trade when the s score is greater than -0.4</a:t>
            </a:r>
          </a:p>
          <a:p>
            <a:pPr marL="171450" indent="-171450">
              <a:buFontTx/>
              <a:buChar char="-"/>
            </a:pPr>
            <a:r>
              <a:rPr lang="en-US"/>
              <a:t>And we exit the short trade when the s score is greater than 0.6</a:t>
            </a:r>
          </a:p>
          <a:p>
            <a:pPr marL="171450" indent="-171450">
              <a:buFontTx/>
              <a:buChar char="-"/>
            </a:pPr>
            <a:endParaRPr lang="en-US"/>
          </a:p>
          <a:p>
            <a:pPr marL="171450" indent="-171450">
              <a:buFontTx/>
              <a:buChar char="-"/>
            </a:pPr>
            <a:endParaRPr lang="en-US"/>
          </a:p>
          <a:p>
            <a:pPr marL="171450" indent="-171450">
              <a:buFontTx/>
              <a:buChar char="-"/>
            </a:pPr>
            <a:r>
              <a:rPr lang="en-US"/>
              <a:t>a, b = </a:t>
            </a:r>
            <a:r>
              <a:rPr lang="en-US" err="1"/>
              <a:t>sm.OLS</a:t>
            </a:r>
            <a:r>
              <a:rPr lang="en-US"/>
              <a:t>(Y2, </a:t>
            </a:r>
            <a:r>
              <a:rPr lang="en-US" err="1"/>
              <a:t>sm.add_constant</a:t>
            </a:r>
            <a:r>
              <a:rPr lang="en-US"/>
              <a:t>(X2)).fit().params</a:t>
            </a:r>
          </a:p>
          <a:p>
            <a:pPr marL="171450" indent="-171450">
              <a:buFontTx/>
              <a:buChar char="-"/>
            </a:pPr>
            <a:r>
              <a:rPr lang="en-US"/>
              <a:t> kappa = -</a:t>
            </a:r>
            <a:r>
              <a:rPr lang="en-US" err="1"/>
              <a:t>np.log</a:t>
            </a:r>
            <a:r>
              <a:rPr lang="en-US"/>
              <a:t>(b) * 252</a:t>
            </a:r>
          </a:p>
          <a:p>
            <a:pPr marL="171450" lvl="0" indent="-171450">
              <a:buFontTx/>
              <a:buChar char="-"/>
            </a:pPr>
            <a:r>
              <a:rPr lang="en-US"/>
              <a:t> m = a / (1-b)</a:t>
            </a:r>
          </a:p>
          <a:p>
            <a:pPr marL="171450" lvl="0" indent="-171450">
              <a:buFontTx/>
              <a:buChar char="-"/>
            </a:pPr>
            <a:r>
              <a:rPr lang="en-US"/>
              <a:t>sigma = </a:t>
            </a:r>
            <a:r>
              <a:rPr lang="en-US" err="1"/>
              <a:t>np.sqrt</a:t>
            </a:r>
            <a:r>
              <a:rPr lang="en-US"/>
              <a:t>(</a:t>
            </a:r>
            <a:r>
              <a:rPr lang="en-US" err="1"/>
              <a:t>np.var</a:t>
            </a:r>
            <a:r>
              <a:rPr lang="en-US"/>
              <a:t>(zeta)*2*kappa/(1 - </a:t>
            </a:r>
            <a:r>
              <a:rPr lang="en-US" err="1"/>
              <a:t>np.square</a:t>
            </a:r>
            <a:r>
              <a:rPr lang="en-US"/>
              <a:t>(b)))</a:t>
            </a:r>
          </a:p>
          <a:p>
            <a:pPr marL="171450" lvl="0" indent="-171450">
              <a:buFontTx/>
              <a:buChar char="-"/>
            </a:pPr>
            <a:r>
              <a:rPr lang="en-US"/>
              <a:t>sigma</a:t>
            </a:r>
            <a:r>
              <a:rPr lang="en-US" err="1"/>
              <a:t>_eq</a:t>
            </a:r>
            <a:r>
              <a:rPr lang="en-US"/>
              <a:t> = </a:t>
            </a:r>
            <a:r>
              <a:rPr lang="en-US" err="1"/>
              <a:t>np.sqrt</a:t>
            </a:r>
            <a:r>
              <a:rPr lang="en-US"/>
              <a:t>(</a:t>
            </a:r>
            <a:r>
              <a:rPr lang="en-US" err="1"/>
              <a:t>np.var</a:t>
            </a:r>
            <a:r>
              <a:rPr lang="en-US"/>
              <a:t>(zeta)/(1 - </a:t>
            </a:r>
            <a:r>
              <a:rPr lang="en-US" err="1"/>
              <a:t>np.square</a:t>
            </a:r>
            <a:r>
              <a:rPr lang="en-US"/>
              <a:t>(b)))</a:t>
            </a:r>
          </a:p>
          <a:p>
            <a:pPr marL="171450" indent="-171450">
              <a:buFontTx/>
              <a:buChar char="-"/>
            </a:pPr>
            <a:endParaRPr lang="en-US"/>
          </a:p>
          <a:p>
            <a:pPr marL="171450" indent="-171450">
              <a:buFontTx/>
              <a:buChar char="-"/>
            </a:pPr>
            <a:endParaRPr lang="en-US"/>
          </a:p>
          <a:p>
            <a:pPr marL="171450" indent="-171450">
              <a:buFontTx/>
              <a:buChar char="-"/>
            </a:pPr>
            <a:endParaRPr lang="en-US"/>
          </a:p>
          <a:p>
            <a:pPr marL="171450" indent="-171450">
              <a:buFontTx/>
              <a:buChar char="-"/>
            </a:pPr>
            <a:endParaRPr lang="en-US"/>
          </a:p>
          <a:p>
            <a:pPr marL="171450" indent="-171450">
              <a:buFontTx/>
              <a:buChar char="-"/>
            </a:pPr>
            <a:r>
              <a:rPr lang="en-US"/>
              <a:t>The process is a continuous-time analog of the discrete time autoregressive process</a:t>
            </a:r>
          </a:p>
          <a:p>
            <a:pPr marL="171450" indent="-171450">
              <a:buFontTx/>
              <a:buChar char="-"/>
            </a:pPr>
            <a:r>
              <a:rPr lang="en-US"/>
              <a:t>It is a stationary stochastic process that describes the motion of a particle undergoing random fluctuations subject to a force that pulls it back towards a central value or mean</a:t>
            </a:r>
            <a:endParaRPr lang="en-US" b="1"/>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For the s score based signals, </a:t>
            </a:r>
            <a:r>
              <a:rPr lang="en-SG">
                <a:cs typeface="Calibri" panose="020F0502020204030204"/>
              </a:rPr>
              <a:t>the exit signals will vary with long or short position. </a:t>
            </a:r>
            <a:r>
              <a:rPr lang="en-US"/>
              <a:t>so that we will be holding to the long position longer than holding the short position</a:t>
            </a:r>
            <a:endParaRPr lang="en-SG">
              <a:cs typeface="Calibri" panose="020F0502020204030204"/>
            </a:endParaRPr>
          </a:p>
          <a:p>
            <a:pPr marL="171450" indent="-171450">
              <a:buFontTx/>
              <a:buChar char="-"/>
            </a:pPr>
            <a:endParaRPr lang="en-US"/>
          </a:p>
          <a:p>
            <a:pPr marL="171450" indent="-171450">
              <a:buFontTx/>
              <a:buChar char="-"/>
            </a:pPr>
            <a:r>
              <a:rPr lang="en-US"/>
              <a:t>If the </a:t>
            </a:r>
            <a:r>
              <a:rPr lang="en-US" err="1"/>
              <a:t>sscore</a:t>
            </a:r>
            <a:r>
              <a:rPr lang="en-US"/>
              <a:t> drops below -0.8, we buy 1 dollar worth of stock 2 and short beta dollar of stock 1</a:t>
            </a:r>
          </a:p>
          <a:p>
            <a:pPr marL="171450" indent="-171450">
              <a:buFontTx/>
              <a:buChar char="-"/>
            </a:pPr>
            <a:r>
              <a:rPr lang="en-US"/>
              <a:t>If the </a:t>
            </a:r>
            <a:r>
              <a:rPr lang="en-US" err="1"/>
              <a:t>sscore</a:t>
            </a:r>
            <a:r>
              <a:rPr lang="en-US"/>
              <a:t> moves above 0.8, we short 1 dollar worth of stock 2 and buy beta dollar of stock 1</a:t>
            </a:r>
          </a:p>
          <a:p>
            <a:pPr marL="171450" indent="-171450">
              <a:buFontTx/>
              <a:buChar char="-"/>
            </a:pPr>
            <a:endParaRPr lang="en-US"/>
          </a:p>
          <a:p>
            <a:pPr marL="171450" indent="-171450">
              <a:buFontTx/>
              <a:buChar char="-"/>
            </a:pPr>
            <a:endParaRPr lang="en-US"/>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2DB497B0-5DBD-4F5C-B1D7-A936589A975A}" type="slidenum">
              <a:rPr lang="en-SG" smtClean="0"/>
              <a:t>13</a:t>
            </a:fld>
            <a:endParaRPr lang="en-SG"/>
          </a:p>
        </p:txBody>
      </p:sp>
    </p:spTree>
    <p:extLst>
      <p:ext uri="{BB962C8B-B14F-4D97-AF65-F5344CB8AC3E}">
        <p14:creationId xmlns:p14="http://schemas.microsoft.com/office/powerpoint/2010/main" val="281609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cs typeface="Calibri" panose="020F0502020204030204"/>
              </a:rPr>
              <a:t>At time T+20, we will run a second cointegration test on all the pairs to check for the stationarity again</a:t>
            </a:r>
          </a:p>
          <a:p>
            <a:r>
              <a:rPr lang="en-SG">
                <a:cs typeface="Calibri" panose="020F0502020204030204"/>
              </a:rPr>
              <a:t>This is to ensure that with new monthly data, the pairs are actually still cointegrated</a:t>
            </a:r>
          </a:p>
          <a:p>
            <a:r>
              <a:rPr lang="en-SG">
                <a:cs typeface="Calibri" panose="020F0502020204030204"/>
              </a:rPr>
              <a:t>If an existing pair </a:t>
            </a:r>
            <a:r>
              <a:rPr lang="en-SG" err="1">
                <a:cs typeface="Calibri" panose="020F0502020204030204"/>
              </a:rPr>
              <a:t>falied</a:t>
            </a:r>
            <a:r>
              <a:rPr lang="en-SG">
                <a:cs typeface="Calibri" panose="020F0502020204030204"/>
              </a:rPr>
              <a:t> the test, this implies pairs breakage, and the position will be closed, and this will act as a natural time based stop loss</a:t>
            </a:r>
          </a:p>
          <a:p>
            <a:endParaRPr lang="en-SG">
              <a:cs typeface="Calibri" panose="020F0502020204030204"/>
            </a:endParaRPr>
          </a:p>
          <a:p>
            <a:endParaRPr lang="en-SG">
              <a:cs typeface="Calibri" panose="020F0502020204030204"/>
            </a:endParaRPr>
          </a:p>
        </p:txBody>
      </p:sp>
      <p:sp>
        <p:nvSpPr>
          <p:cNvPr id="4" name="Slide Number Placeholder 3"/>
          <p:cNvSpPr>
            <a:spLocks noGrp="1"/>
          </p:cNvSpPr>
          <p:nvPr>
            <p:ph type="sldNum" sz="quarter" idx="5"/>
          </p:nvPr>
        </p:nvSpPr>
        <p:spPr/>
        <p:txBody>
          <a:bodyPr/>
          <a:lstStyle/>
          <a:p>
            <a:fld id="{2DB497B0-5DBD-4F5C-B1D7-A936589A975A}" type="slidenum">
              <a:rPr lang="en-SG" smtClean="0"/>
              <a:t>14</a:t>
            </a:fld>
            <a:endParaRPr lang="en-SG"/>
          </a:p>
        </p:txBody>
      </p:sp>
    </p:spTree>
    <p:extLst>
      <p:ext uri="{BB962C8B-B14F-4D97-AF65-F5344CB8AC3E}">
        <p14:creationId xmlns:p14="http://schemas.microsoft.com/office/powerpoint/2010/main" val="325407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an illustration: </a:t>
            </a:r>
          </a:p>
          <a:p>
            <a:r>
              <a:rPr lang="en-US"/>
              <a:t>On T=0 we perform cointegration test on all 38 pairs, and let say pair 1 2 and 4 pass the test. </a:t>
            </a:r>
          </a:p>
          <a:p>
            <a:r>
              <a:rPr lang="en-US"/>
              <a:t>It will be traded for 20 days before being tested for cointegration again</a:t>
            </a:r>
          </a:p>
          <a:p>
            <a:r>
              <a:rPr lang="en-US"/>
              <a:t>For the 1</a:t>
            </a:r>
            <a:r>
              <a:rPr lang="en-US" baseline="30000"/>
              <a:t>st</a:t>
            </a:r>
            <a:r>
              <a:rPr lang="en-US"/>
              <a:t> &amp; 4th pair, it will be removed from the trading universe because it failed</a:t>
            </a:r>
          </a:p>
          <a:p>
            <a:r>
              <a:rPr lang="en-US"/>
              <a:t>The 2</a:t>
            </a:r>
            <a:r>
              <a:rPr lang="en-US" baseline="30000"/>
              <a:t>nd</a:t>
            </a:r>
            <a:r>
              <a:rPr lang="en-US"/>
              <a:t> pair will keep being traded</a:t>
            </a:r>
          </a:p>
          <a:p>
            <a:r>
              <a:rPr lang="en-US"/>
              <a:t>The 3</a:t>
            </a:r>
            <a:r>
              <a:rPr lang="en-US" baseline="30000"/>
              <a:t>rd</a:t>
            </a:r>
            <a:r>
              <a:rPr lang="en-US"/>
              <a:t> pair will be included in the trading universe this time, although it was not traded before</a:t>
            </a:r>
          </a:p>
        </p:txBody>
      </p:sp>
      <p:sp>
        <p:nvSpPr>
          <p:cNvPr id="4" name="Slide Number Placeholder 3"/>
          <p:cNvSpPr>
            <a:spLocks noGrp="1"/>
          </p:cNvSpPr>
          <p:nvPr>
            <p:ph type="sldNum" sz="quarter" idx="5"/>
          </p:nvPr>
        </p:nvSpPr>
        <p:spPr/>
        <p:txBody>
          <a:bodyPr/>
          <a:lstStyle/>
          <a:p>
            <a:fld id="{2DB497B0-5DBD-4F5C-B1D7-A936589A975A}" type="slidenum">
              <a:rPr lang="en-SG" smtClean="0"/>
              <a:t>15</a:t>
            </a:fld>
            <a:endParaRPr lang="en-SG"/>
          </a:p>
        </p:txBody>
      </p:sp>
    </p:spTree>
    <p:extLst>
      <p:ext uri="{BB962C8B-B14F-4D97-AF65-F5344CB8AC3E}">
        <p14:creationId xmlns:p14="http://schemas.microsoft.com/office/powerpoint/2010/main" val="138412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31838" y="770467"/>
            <a:ext cx="10728324"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731838" y="4206876"/>
            <a:ext cx="10728325" cy="1598612"/>
          </a:xfrm>
        </p:spPr>
        <p:txBody>
          <a:bodyPr lIns="0" rIns="0">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8/10/2023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09664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br>
              <a:rPr lang="en-US"/>
            </a:br>
            <a:r>
              <a:rPr lang="en-US" sz="2000"/>
              <a:t>second level</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818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2155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rIns="0"/>
          <a:lstStyle/>
          <a:p>
            <a:r>
              <a:rPr lang="en-US"/>
              <a:t>Click to edit Master title style</a:t>
            </a:r>
            <a:br>
              <a:rPr lang="en-US"/>
            </a:br>
            <a:r>
              <a:rPr lang="en-US" sz="2000"/>
              <a:t>second level</a:t>
            </a:r>
            <a:endParaRPr lang="en-US"/>
          </a:p>
        </p:txBody>
      </p:sp>
      <p:sp>
        <p:nvSpPr>
          <p:cNvPr id="3" name="Content Placeholder 2"/>
          <p:cNvSpPr>
            <a:spLocks noGrp="1"/>
          </p:cNvSpPr>
          <p:nvPr>
            <p:ph idx="1"/>
          </p:nvPr>
        </p:nvSpPr>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lIns="0" rIns="0"/>
          <a:lstStyle/>
          <a:p>
            <a:fld id="{7B2D3E9E-A95C-48F2-B4BF-A71542E0BE9A}" type="datetimeFigureOut">
              <a:rPr lang="en-US" dirty="0"/>
              <a:t>8/10/2023</a:t>
            </a:fld>
            <a:endParaRPr lang="en-US"/>
          </a:p>
        </p:txBody>
      </p:sp>
      <p:sp>
        <p:nvSpPr>
          <p:cNvPr id="5" name="Footer Placeholder 4"/>
          <p:cNvSpPr>
            <a:spLocks noGrp="1"/>
          </p:cNvSpPr>
          <p:nvPr>
            <p:ph type="ftr" sz="quarter" idx="11"/>
          </p:nvPr>
        </p:nvSpPr>
        <p:spPr/>
        <p:txBody>
          <a:bodyPr lIns="0" rIns="0"/>
          <a:lstStyle/>
          <a:p>
            <a:endParaRPr lang="en-US"/>
          </a:p>
        </p:txBody>
      </p:sp>
      <p:sp>
        <p:nvSpPr>
          <p:cNvPr id="6" name="Slide Number Placeholder 5"/>
          <p:cNvSpPr>
            <a:spLocks noGrp="1"/>
          </p:cNvSpPr>
          <p:nvPr>
            <p:ph type="sldNum" sz="quarter" idx="12"/>
          </p:nvPr>
        </p:nvSpPr>
        <p:spPr/>
        <p:txBody>
          <a:bodyPr lIns="0" rIns="0"/>
          <a:lstStyle/>
          <a:p>
            <a:fld id="{4FAB73BC-B049-4115-A692-8D63A059BFB8}" type="slidenum">
              <a:rPr lang="en-US" dirty="0"/>
              <a:t>‹#›</a:t>
            </a:fld>
            <a:endParaRPr lang="en-US"/>
          </a:p>
        </p:txBody>
      </p:sp>
    </p:spTree>
    <p:extLst>
      <p:ext uri="{BB962C8B-B14F-4D97-AF65-F5344CB8AC3E}">
        <p14:creationId xmlns:p14="http://schemas.microsoft.com/office/powerpoint/2010/main" val="8641668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838" y="767419"/>
            <a:ext cx="10728324"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731837" y="4204209"/>
            <a:ext cx="10728325" cy="1601279"/>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1526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br>
              <a:rPr lang="en-US"/>
            </a:br>
            <a:r>
              <a:rPr lang="en-US" sz="2000"/>
              <a:t>second level</a:t>
            </a:r>
            <a:endParaRPr lang="en-US"/>
          </a:p>
        </p:txBody>
      </p:sp>
      <p:sp>
        <p:nvSpPr>
          <p:cNvPr id="3" name="Content Placeholder 2"/>
          <p:cNvSpPr>
            <a:spLocks noGrp="1"/>
          </p:cNvSpPr>
          <p:nvPr>
            <p:ph sz="half" idx="1"/>
          </p:nvPr>
        </p:nvSpPr>
        <p:spPr>
          <a:xfrm>
            <a:off x="731838" y="2024062"/>
            <a:ext cx="5184774" cy="37413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54750" y="2024062"/>
            <a:ext cx="5205413"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234799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a:t>Click to edit Master title style</a:t>
            </a:r>
            <a:br>
              <a:rPr lang="en-US"/>
            </a:br>
            <a:r>
              <a:rPr lang="en-US" sz="2000"/>
              <a:t>second level</a:t>
            </a:r>
            <a:endParaRPr lang="en-US"/>
          </a:p>
        </p:txBody>
      </p:sp>
      <p:sp>
        <p:nvSpPr>
          <p:cNvPr id="3" name="Text Placeholder 2"/>
          <p:cNvSpPr>
            <a:spLocks noGrp="1"/>
          </p:cNvSpPr>
          <p:nvPr>
            <p:ph type="body" idx="1"/>
          </p:nvPr>
        </p:nvSpPr>
        <p:spPr>
          <a:xfrm>
            <a:off x="731838" y="2040467"/>
            <a:ext cx="5184774" cy="47844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837" y="2596496"/>
            <a:ext cx="5184775"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54750" y="2038435"/>
            <a:ext cx="5205412" cy="499294"/>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4750" y="2596496"/>
            <a:ext cx="5205412"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7722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Click to edit Master title style</a:t>
            </a:r>
            <a:br>
              <a:rPr lang="en-US"/>
            </a:br>
            <a:r>
              <a:rPr lang="en-US" sz="2000"/>
              <a:t>second level</a:t>
            </a:r>
            <a:endParaRPr lang="en-US"/>
          </a:p>
        </p:txBody>
      </p:sp>
      <p:sp>
        <p:nvSpPr>
          <p:cNvPr id="3" name="Date Placeholder 2"/>
          <p:cNvSpPr>
            <a:spLocks noGrp="1"/>
          </p:cNvSpPr>
          <p:nvPr>
            <p:ph type="dt" sz="half" idx="10"/>
          </p:nvPr>
        </p:nvSpPr>
        <p:spPr/>
        <p:txBody>
          <a:bodyPr/>
          <a:lstStyle/>
          <a:p>
            <a:fld id="{73D7E00A-486F-4252-8B1D-E32645521F49}" type="datetimeFigureOut">
              <a:rPr lang="en-US" dirty="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3279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9939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1466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8/10/2023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7273269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838" y="499533"/>
            <a:ext cx="10728325" cy="1165365"/>
          </a:xfrm>
          <a:prstGeom prst="rect">
            <a:avLst/>
          </a:prstGeom>
        </p:spPr>
        <p:txBody>
          <a:bodyPr vert="horz" lIns="0" tIns="45720" rIns="0" bIns="45720" rtlCol="0" anchor="ctr">
            <a:noAutofit/>
          </a:bodyPr>
          <a:lstStyle/>
          <a:p>
            <a:r>
              <a:rPr lang="en-US"/>
              <a:t>Click to edit Master title style</a:t>
            </a:r>
            <a:br>
              <a:rPr lang="en-US"/>
            </a:br>
            <a:r>
              <a:rPr lang="en-US" sz="2000"/>
              <a:t>second level</a:t>
            </a:r>
            <a:endParaRPr lang="en-US"/>
          </a:p>
        </p:txBody>
      </p:sp>
      <p:sp>
        <p:nvSpPr>
          <p:cNvPr id="3" name="Text Placeholder 2"/>
          <p:cNvSpPr>
            <a:spLocks noGrp="1"/>
          </p:cNvSpPr>
          <p:nvPr>
            <p:ph type="body" idx="1"/>
          </p:nvPr>
        </p:nvSpPr>
        <p:spPr>
          <a:xfrm>
            <a:off x="731838" y="2024062"/>
            <a:ext cx="10728325" cy="378142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2"/>
            <a:r>
              <a:rPr lang="en-US"/>
              <a:t>Fourth level</a:t>
            </a:r>
          </a:p>
          <a:p>
            <a:pPr lvl="4"/>
            <a:r>
              <a:rPr lang="en-US"/>
              <a:t>Fifth level</a:t>
            </a:r>
          </a:p>
        </p:txBody>
      </p:sp>
      <p:sp>
        <p:nvSpPr>
          <p:cNvPr id="4" name="Date Placeholder 3"/>
          <p:cNvSpPr>
            <a:spLocks noGrp="1"/>
          </p:cNvSpPr>
          <p:nvPr>
            <p:ph type="dt" sz="half" idx="2"/>
          </p:nvPr>
        </p:nvSpPr>
        <p:spPr>
          <a:xfrm>
            <a:off x="731838" y="5906231"/>
            <a:ext cx="4040186" cy="228600"/>
          </a:xfrm>
          <a:prstGeom prst="rect">
            <a:avLst/>
          </a:prstGeom>
        </p:spPr>
        <p:txBody>
          <a:bodyPr vert="horz" lIns="91440" tIns="45720" rIns="91440" bIns="45720" rtlCol="0" anchor="ctr"/>
          <a:lstStyle>
            <a:lvl1pPr algn="l">
              <a:defRPr sz="950">
                <a:solidFill>
                  <a:schemeClr val="tx1">
                    <a:alpha val="80000"/>
                  </a:schemeClr>
                </a:solidFill>
                <a:latin typeface="Arial" panose="020B0604020202020204" pitchFamily="34" charset="0"/>
                <a:cs typeface="Arial" panose="020B0604020202020204" pitchFamily="34" charset="0"/>
              </a:defRPr>
            </a:lvl1pPr>
          </a:lstStyle>
          <a:p>
            <a:fld id="{5586B75A-687E-405C-8A0B-8D00578BA2C3}" type="datetimeFigureOut">
              <a:rPr lang="en-US" smtClean="0"/>
              <a:pPr/>
              <a:t>8/10/2023</a:t>
            </a:fld>
            <a:endParaRPr lang="en-US"/>
          </a:p>
        </p:txBody>
      </p:sp>
      <p:sp>
        <p:nvSpPr>
          <p:cNvPr id="5" name="Footer Placeholder 4"/>
          <p:cNvSpPr>
            <a:spLocks noGrp="1"/>
          </p:cNvSpPr>
          <p:nvPr>
            <p:ph type="ftr" sz="quarter" idx="3"/>
          </p:nvPr>
        </p:nvSpPr>
        <p:spPr>
          <a:xfrm>
            <a:off x="731838" y="6244167"/>
            <a:ext cx="4954586" cy="228600"/>
          </a:xfrm>
          <a:prstGeom prst="rect">
            <a:avLst/>
          </a:prstGeom>
        </p:spPr>
        <p:txBody>
          <a:bodyPr vert="horz" lIns="91440" tIns="45720" rIns="91440" bIns="45720" rtlCol="0" anchor="ctr"/>
          <a:lstStyle>
            <a:lvl1pPr algn="l">
              <a:defRPr sz="950" cap="all" baseline="0">
                <a:solidFill>
                  <a:schemeClr val="tx1">
                    <a:alpha val="80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763926" y="5876412"/>
            <a:ext cx="2696237" cy="288239"/>
          </a:xfrm>
          <a:prstGeom prst="rect">
            <a:avLst/>
          </a:prstGeom>
        </p:spPr>
        <p:txBody>
          <a:bodyPr vert="horz" lIns="91440" tIns="45720" rIns="91440" bIns="45720" rtlCol="0" anchor="b"/>
          <a:lstStyle>
            <a:lvl1pPr algn="r">
              <a:defRPr sz="1200" b="0">
                <a:ln>
                  <a:noFill/>
                </a:ln>
                <a:solidFill>
                  <a:schemeClr val="accent1">
                    <a:alpha val="25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350694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algn="l" defTabSz="914400" rtl="0" eaLnBrk="1" latinLnBrk="0" hangingPunct="1">
        <a:lnSpc>
          <a:spcPct val="100000"/>
        </a:lnSpc>
        <a:spcBef>
          <a:spcPct val="0"/>
        </a:spcBef>
        <a:spcAft>
          <a:spcPts val="600"/>
        </a:spcAft>
        <a:buNone/>
        <a:defRPr sz="3000" kern="1200" spc="-120" baseline="0">
          <a:solidFill>
            <a:schemeClr val="accent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85000"/>
        </a:lnSpc>
        <a:spcBef>
          <a:spcPts val="1300"/>
        </a:spcBef>
        <a:buFont typeface="Arial"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4572" indent="0" algn="l"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285750" indent="-285750" algn="l" defTabSz="914400" rtl="0" eaLnBrk="1" latinLnBrk="0" hangingPunct="1">
        <a:lnSpc>
          <a:spcPct val="85000"/>
        </a:lnSpc>
        <a:spcBef>
          <a:spcPts val="600"/>
        </a:spcBef>
        <a:buFont typeface="Wingdings" panose="05000000000000000000" pitchFamily="2" charset="2"/>
        <a:buChar char="§"/>
        <a:defRPr sz="1600" i="1"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285750" indent="-285750" algn="l" defTabSz="914400" rtl="0" eaLnBrk="1" latinLnBrk="0" hangingPunct="1">
        <a:lnSpc>
          <a:spcPct val="85000"/>
        </a:lnSpc>
        <a:spcBef>
          <a:spcPts val="600"/>
        </a:spcBef>
        <a:buFont typeface="Wingdings" panose="05000000000000000000" pitchFamily="2" charset="2"/>
        <a:buChar char="§"/>
        <a:defRPr sz="1600" kern="1200">
          <a:solidFill>
            <a:schemeClr val="tx1">
              <a:lumMod val="85000"/>
              <a:lumOff val="15000"/>
            </a:schemeClr>
          </a:solidFill>
          <a:latin typeface="+mn-lt"/>
          <a:ea typeface="+mn-ea"/>
          <a:cs typeface="+mn-cs"/>
        </a:defRPr>
      </a:lvl4pPr>
      <a:lvl5pPr marL="285750" indent="-285750" algn="l" defTabSz="914400" rtl="0" eaLnBrk="1" latinLnBrk="0" hangingPunct="1">
        <a:lnSpc>
          <a:spcPct val="85000"/>
        </a:lnSpc>
        <a:spcBef>
          <a:spcPts val="600"/>
        </a:spcBef>
        <a:buFont typeface="Wingdings" panose="05000000000000000000" pitchFamily="2" charset="2"/>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971400" indent="0" algn="l" defTabSz="914400" rtl="0" eaLnBrk="1" latinLnBrk="0" hangingPunct="1">
        <a:lnSpc>
          <a:spcPct val="85000"/>
        </a:lnSpc>
        <a:spcBef>
          <a:spcPts val="600"/>
        </a:spcBef>
        <a:buFont typeface="Arial" pitchFamily="34" charset="0"/>
        <a:buNone/>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5" userDrawn="1">
          <p15:clr>
            <a:srgbClr val="F26B43"/>
          </p15:clr>
        </p15:guide>
        <p15:guide id="2" pos="461" userDrawn="1">
          <p15:clr>
            <a:srgbClr val="F26B43"/>
          </p15:clr>
        </p15:guide>
        <p15:guide id="4" pos="7219" userDrawn="1">
          <p15:clr>
            <a:srgbClr val="F26B43"/>
          </p15:clr>
        </p15:guide>
        <p15:guide id="5" orient="horz" pos="2260" userDrawn="1">
          <p15:clr>
            <a:srgbClr val="F26B43"/>
          </p15:clr>
        </p15:guide>
        <p15:guide id="6" orient="horz" pos="3657" userDrawn="1">
          <p15:clr>
            <a:srgbClr val="F26B43"/>
          </p15:clr>
        </p15:guide>
        <p15:guide id="7" pos="3840" userDrawn="1">
          <p15:clr>
            <a:srgbClr val="F26B43"/>
          </p15:clr>
        </p15:guide>
        <p15:guide id="8" orient="horz" pos="1049" userDrawn="1">
          <p15:clr>
            <a:srgbClr val="F26B43"/>
          </p15:clr>
        </p15:guide>
        <p15:guide id="9" pos="3940" userDrawn="1">
          <p15:clr>
            <a:srgbClr val="F26B43"/>
          </p15:clr>
        </p15:guide>
        <p15:guide id="10" pos="372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doi.org/10.1002/ecj.12140"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softx.2023.101364"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iniature bull and bear percentages on a paper printed with the stock price list">
            <a:extLst>
              <a:ext uri="{FF2B5EF4-FFF2-40B4-BE49-F238E27FC236}">
                <a16:creationId xmlns:a16="http://schemas.microsoft.com/office/drawing/2014/main" id="{E35B343C-2892-4FC6-78D7-D9BB096C3FB6}"/>
              </a:ext>
            </a:extLst>
          </p:cNvPr>
          <p:cNvPicPr>
            <a:picLocks noChangeAspect="1"/>
          </p:cNvPicPr>
          <p:nvPr/>
        </p:nvPicPr>
        <p:blipFill rotWithShape="1">
          <a:blip r:embed="rId2"/>
          <a:srcRect t="19994" r="9091" b="1182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F78FA41B-9A77-4FFE-A10F-9443EFDE6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5037"/>
            <a:ext cx="7534631" cy="262869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74F30-760B-7694-1430-8B1053C69732}"/>
              </a:ext>
            </a:extLst>
          </p:cNvPr>
          <p:cNvSpPr>
            <a:spLocks noGrp="1"/>
          </p:cNvSpPr>
          <p:nvPr>
            <p:ph type="ctrTitle"/>
          </p:nvPr>
        </p:nvSpPr>
        <p:spPr>
          <a:xfrm>
            <a:off x="217800" y="2627866"/>
            <a:ext cx="7105594" cy="733402"/>
          </a:xfrm>
        </p:spPr>
        <p:txBody>
          <a:bodyPr>
            <a:noAutofit/>
          </a:bodyPr>
          <a:lstStyle/>
          <a:p>
            <a:pPr>
              <a:lnSpc>
                <a:spcPct val="100000"/>
              </a:lnSpc>
              <a:spcBef>
                <a:spcPts val="300"/>
              </a:spcBef>
            </a:pPr>
            <a:r>
              <a:rPr lang="en-US" sz="4800">
                <a:solidFill>
                  <a:schemeClr val="tx1"/>
                </a:solidFill>
                <a:latin typeface="Times New Roman"/>
                <a:ea typeface="Cambria"/>
                <a:cs typeface="Arial"/>
              </a:rPr>
              <a:t>Quantitative Trading Strategy</a:t>
            </a:r>
            <a:endParaRPr lang="en-US" sz="4800">
              <a:solidFill>
                <a:schemeClr val="tx1"/>
              </a:solidFill>
              <a:cs typeface="Calibri Light" panose="020F0302020204030204"/>
            </a:endParaRPr>
          </a:p>
        </p:txBody>
      </p:sp>
      <p:sp>
        <p:nvSpPr>
          <p:cNvPr id="3" name="Subtitle 2">
            <a:extLst>
              <a:ext uri="{FF2B5EF4-FFF2-40B4-BE49-F238E27FC236}">
                <a16:creationId xmlns:a16="http://schemas.microsoft.com/office/drawing/2014/main" id="{0CBF971B-1186-DC6A-ED1E-8704381640E3}"/>
              </a:ext>
            </a:extLst>
          </p:cNvPr>
          <p:cNvSpPr>
            <a:spLocks noGrp="1"/>
          </p:cNvSpPr>
          <p:nvPr>
            <p:ph type="subTitle" idx="1"/>
          </p:nvPr>
        </p:nvSpPr>
        <p:spPr>
          <a:xfrm>
            <a:off x="695736" y="3538950"/>
            <a:ext cx="6157290" cy="982376"/>
          </a:xfrm>
        </p:spPr>
        <p:txBody>
          <a:bodyPr vert="horz" lIns="91440" tIns="45720" rIns="91440" bIns="45720" rtlCol="0" anchor="t">
            <a:noAutofit/>
          </a:bodyPr>
          <a:lstStyle/>
          <a:p>
            <a:pPr algn="ctr">
              <a:lnSpc>
                <a:spcPct val="120000"/>
              </a:lnSpc>
            </a:pPr>
            <a:r>
              <a:rPr lang="en-US" sz="1400" b="1">
                <a:solidFill>
                  <a:schemeClr val="tx1">
                    <a:lumMod val="95000"/>
                  </a:schemeClr>
                </a:solidFill>
                <a:latin typeface="Arial"/>
                <a:cs typeface="Times New Roman"/>
              </a:rPr>
              <a:t>Group 7</a:t>
            </a:r>
            <a:endParaRPr lang="en-US" sz="1400" b="1">
              <a:solidFill>
                <a:schemeClr val="tx1">
                  <a:lumMod val="95000"/>
                </a:schemeClr>
              </a:solidFill>
              <a:latin typeface="Arial"/>
              <a:cs typeface="Calibri Light"/>
            </a:endParaRPr>
          </a:p>
          <a:p>
            <a:pPr algn="ctr">
              <a:lnSpc>
                <a:spcPct val="120000"/>
              </a:lnSpc>
            </a:pPr>
            <a:r>
              <a:rPr lang="en-US" sz="1400">
                <a:solidFill>
                  <a:schemeClr val="tx1">
                    <a:lumMod val="95000"/>
                  </a:schemeClr>
                </a:solidFill>
                <a:latin typeface="Arial"/>
                <a:cs typeface="Times New Roman"/>
              </a:rPr>
              <a:t>Toh Hui Ting, Minton Yap Li Hui, Lee Chew Ping, </a:t>
            </a:r>
            <a:r>
              <a:rPr lang="en-US" sz="1400">
                <a:solidFill>
                  <a:schemeClr val="tx1">
                    <a:lumMod val="95000"/>
                  </a:schemeClr>
                </a:solidFill>
                <a:latin typeface="Arial"/>
                <a:ea typeface="+mj-lt"/>
                <a:cs typeface="Times New Roman"/>
              </a:rPr>
              <a:t>Jennifer Claudia </a:t>
            </a:r>
            <a:r>
              <a:rPr lang="en-US" sz="1400" err="1">
                <a:solidFill>
                  <a:schemeClr val="tx1">
                    <a:lumMod val="95000"/>
                  </a:schemeClr>
                </a:solidFill>
                <a:latin typeface="Arial"/>
                <a:ea typeface="+mj-lt"/>
                <a:cs typeface="Times New Roman"/>
              </a:rPr>
              <a:t>Gozal</a:t>
            </a:r>
            <a:r>
              <a:rPr lang="en-US" sz="1400">
                <a:solidFill>
                  <a:schemeClr val="tx1">
                    <a:lumMod val="95000"/>
                  </a:schemeClr>
                </a:solidFill>
                <a:latin typeface="Arial"/>
                <a:ea typeface="+mj-lt"/>
                <a:cs typeface="Times New Roman"/>
              </a:rPr>
              <a:t>, Lee Hiao Huang, Ong Kuei Hsien, Stanley Wong Hung Yee</a:t>
            </a:r>
            <a:endParaRPr lang="en-US" sz="1400">
              <a:solidFill>
                <a:schemeClr val="tx1">
                  <a:lumMod val="95000"/>
                </a:schemeClr>
              </a:solidFill>
              <a:latin typeface="Arial"/>
              <a:cs typeface="Calibri Light"/>
            </a:endParaRPr>
          </a:p>
          <a:p>
            <a:pPr algn="ctr">
              <a:lnSpc>
                <a:spcPct val="100000"/>
              </a:lnSpc>
            </a:pPr>
            <a:endParaRPr lang="en-US" sz="2000">
              <a:solidFill>
                <a:schemeClr val="tx1">
                  <a:lumMod val="95000"/>
                </a:schemeClr>
              </a:solidFill>
              <a:latin typeface="Times New Roman"/>
              <a:cs typeface="Times New Roman"/>
            </a:endParaRPr>
          </a:p>
        </p:txBody>
      </p:sp>
    </p:spTree>
    <p:extLst>
      <p:ext uri="{BB962C8B-B14F-4D97-AF65-F5344CB8AC3E}">
        <p14:creationId xmlns:p14="http://schemas.microsoft.com/office/powerpoint/2010/main" val="42243306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Vibrant multicolour checkered floor design">
            <a:extLst>
              <a:ext uri="{FF2B5EF4-FFF2-40B4-BE49-F238E27FC236}">
                <a16:creationId xmlns:a16="http://schemas.microsoft.com/office/drawing/2014/main" id="{4C5B40B1-B8EB-9D93-95FB-8131ACCD9E84}"/>
              </a:ext>
            </a:extLst>
          </p:cNvPr>
          <p:cNvPicPr>
            <a:picLocks noChangeAspect="1"/>
          </p:cNvPicPr>
          <p:nvPr/>
        </p:nvPicPr>
        <p:blipFill rotWithShape="1">
          <a:blip r:embed="rId2">
            <a:alphaModFix amt="35000"/>
          </a:blip>
          <a:srcRect t="11798" r="-2" b="4963"/>
          <a:stretch/>
        </p:blipFill>
        <p:spPr>
          <a:xfrm>
            <a:off x="20" y="10"/>
            <a:ext cx="12191980" cy="6857990"/>
          </a:xfrm>
          <a:prstGeom prst="rect">
            <a:avLst/>
          </a:prstGeom>
        </p:spPr>
      </p:pic>
      <p:sp>
        <p:nvSpPr>
          <p:cNvPr id="2" name="Title 1">
            <a:extLst>
              <a:ext uri="{FF2B5EF4-FFF2-40B4-BE49-F238E27FC236}">
                <a16:creationId xmlns:a16="http://schemas.microsoft.com/office/drawing/2014/main" id="{68F8B910-C55F-4197-01BB-F93509EF957E}"/>
              </a:ext>
            </a:extLst>
          </p:cNvPr>
          <p:cNvSpPr>
            <a:spLocks noGrp="1"/>
          </p:cNvSpPr>
          <p:nvPr>
            <p:ph type="title"/>
          </p:nvPr>
        </p:nvSpPr>
        <p:spPr/>
        <p:txBody>
          <a:bodyPr>
            <a:normAutofit/>
          </a:bodyPr>
          <a:lstStyle/>
          <a:p>
            <a:r>
              <a:rPr lang="en-US">
                <a:solidFill>
                  <a:schemeClr val="tx1"/>
                </a:solidFill>
              </a:rPr>
              <a:t>Clustering Score Metrics</a:t>
            </a:r>
          </a:p>
        </p:txBody>
      </p:sp>
      <p:sp>
        <p:nvSpPr>
          <p:cNvPr id="6" name="Content Placeholder 5">
            <a:extLst>
              <a:ext uri="{FF2B5EF4-FFF2-40B4-BE49-F238E27FC236}">
                <a16:creationId xmlns:a16="http://schemas.microsoft.com/office/drawing/2014/main" id="{66F42291-AC30-5FA6-81D7-AE3C33C43937}"/>
              </a:ext>
            </a:extLst>
          </p:cNvPr>
          <p:cNvSpPr>
            <a:spLocks noGrp="1"/>
          </p:cNvSpPr>
          <p:nvPr>
            <p:ph idx="1"/>
          </p:nvPr>
        </p:nvSpPr>
        <p:spPr/>
        <p:txBody>
          <a:bodyPr vert="horz" lIns="91440" tIns="45720" rIns="91440" bIns="45720" rtlCol="0" anchor="t">
            <a:normAutofit/>
          </a:bodyPr>
          <a:lstStyle/>
          <a:p>
            <a:r>
              <a:rPr lang="en-US" sz="2000">
                <a:latin typeface="Arial"/>
                <a:cs typeface="Calibri Light"/>
              </a:rPr>
              <a:t>K Means algorithm performs well in </a:t>
            </a:r>
            <a:r>
              <a:rPr lang="en-US" err="1">
                <a:latin typeface="Arial"/>
                <a:cs typeface="Calibri Light"/>
              </a:rPr>
              <a:t>Calinski</a:t>
            </a:r>
            <a:r>
              <a:rPr lang="en-US">
                <a:latin typeface="Arial"/>
                <a:cs typeface="Calibri Light"/>
              </a:rPr>
              <a:t> </a:t>
            </a:r>
            <a:r>
              <a:rPr lang="en-US" err="1">
                <a:latin typeface="Arial"/>
                <a:cs typeface="Calibri Light"/>
              </a:rPr>
              <a:t>Harabasz</a:t>
            </a:r>
            <a:r>
              <a:rPr lang="en-US" sz="2000">
                <a:latin typeface="Arial"/>
                <a:cs typeface="Calibri Light"/>
              </a:rPr>
              <a:t> and </a:t>
            </a:r>
            <a:r>
              <a:rPr lang="en-US">
                <a:latin typeface="Arial"/>
                <a:cs typeface="Calibri Light"/>
              </a:rPr>
              <a:t>Davies Bouldin</a:t>
            </a:r>
            <a:r>
              <a:rPr lang="en-US" sz="2000">
                <a:latin typeface="Arial"/>
                <a:cs typeface="Calibri Light"/>
              </a:rPr>
              <a:t> index but </a:t>
            </a:r>
            <a:r>
              <a:rPr lang="en-US">
                <a:latin typeface="Arial"/>
                <a:cs typeface="Calibri Light"/>
              </a:rPr>
              <a:t>did </a:t>
            </a:r>
            <a:r>
              <a:rPr lang="en-US" sz="2000">
                <a:latin typeface="Arial"/>
                <a:cs typeface="Calibri Light"/>
              </a:rPr>
              <a:t>worse in Silhouette Score than Agglomerative Clustering and Affinity Propagation, albeit all three models have similar score</a:t>
            </a:r>
            <a:endParaRPr lang="en-US" sz="2000">
              <a:latin typeface="Arial"/>
              <a:cs typeface="Arial"/>
            </a:endParaRPr>
          </a:p>
          <a:p>
            <a:r>
              <a:rPr lang="en-US" sz="2000">
                <a:latin typeface="Arial"/>
                <a:cs typeface="Calibri Light"/>
              </a:rPr>
              <a:t>K-Means showed </a:t>
            </a:r>
            <a:r>
              <a:rPr lang="en-US">
                <a:latin typeface="Arial"/>
                <a:cs typeface="Calibri Light"/>
              </a:rPr>
              <a:t>consistent</a:t>
            </a:r>
            <a:r>
              <a:rPr lang="en-US" sz="2000">
                <a:latin typeface="Arial"/>
                <a:cs typeface="Calibri Light"/>
              </a:rPr>
              <a:t> performance across all three performance metrics</a:t>
            </a:r>
            <a:endParaRPr lang="en-US">
              <a:latin typeface="Arial"/>
            </a:endParaRPr>
          </a:p>
          <a:p>
            <a:r>
              <a:rPr lang="en-US" sz="2000">
                <a:latin typeface="Arial"/>
                <a:cs typeface="Calibri Light"/>
              </a:rPr>
              <a:t>K-Means cluster stocks will be </a:t>
            </a:r>
            <a:r>
              <a:rPr lang="en-US">
                <a:latin typeface="Arial"/>
                <a:cs typeface="Calibri Light"/>
              </a:rPr>
              <a:t>best</a:t>
            </a:r>
            <a:r>
              <a:rPr lang="en-US" sz="2000">
                <a:latin typeface="Arial"/>
                <a:cs typeface="Calibri Light"/>
              </a:rPr>
              <a:t> </a:t>
            </a:r>
            <a:r>
              <a:rPr lang="en-US">
                <a:latin typeface="Arial"/>
                <a:cs typeface="Calibri Light"/>
              </a:rPr>
              <a:t>technique to</a:t>
            </a:r>
            <a:r>
              <a:rPr lang="en-US" sz="2000">
                <a:latin typeface="Arial"/>
                <a:cs typeface="Calibri Light"/>
              </a:rPr>
              <a:t> perform </a:t>
            </a:r>
            <a:r>
              <a:rPr lang="en-US">
                <a:latin typeface="Arial"/>
                <a:cs typeface="Calibri Light"/>
              </a:rPr>
              <a:t>clustering </a:t>
            </a:r>
            <a:endParaRPr lang="en-US" sz="2000">
              <a:latin typeface="Arial"/>
              <a:cs typeface="Calibri Light"/>
            </a:endParaRPr>
          </a:p>
          <a:p>
            <a:endParaRPr lang="en-US">
              <a:cs typeface="Calibri Light"/>
            </a:endParaRPr>
          </a:p>
        </p:txBody>
      </p:sp>
      <p:pic>
        <p:nvPicPr>
          <p:cNvPr id="4" name="Picture 4" descr="Text&#10;&#10;Description automatically generated">
            <a:extLst>
              <a:ext uri="{FF2B5EF4-FFF2-40B4-BE49-F238E27FC236}">
                <a16:creationId xmlns:a16="http://schemas.microsoft.com/office/drawing/2014/main" id="{49DB0474-869C-9917-A01B-671CDF206CB3}"/>
              </a:ext>
            </a:extLst>
          </p:cNvPr>
          <p:cNvPicPr>
            <a:picLocks noChangeAspect="1"/>
          </p:cNvPicPr>
          <p:nvPr/>
        </p:nvPicPr>
        <p:blipFill>
          <a:blip r:embed="rId3"/>
          <a:stretch>
            <a:fillRect/>
          </a:stretch>
        </p:blipFill>
        <p:spPr>
          <a:xfrm>
            <a:off x="4460882" y="4135438"/>
            <a:ext cx="2716117" cy="2452833"/>
          </a:xfrm>
          <a:prstGeom prst="rect">
            <a:avLst/>
          </a:prstGeom>
        </p:spPr>
      </p:pic>
      <p:pic>
        <p:nvPicPr>
          <p:cNvPr id="9" name="Picture 10" descr="Table&#10;&#10;Description automatically generated">
            <a:extLst>
              <a:ext uri="{FF2B5EF4-FFF2-40B4-BE49-F238E27FC236}">
                <a16:creationId xmlns:a16="http://schemas.microsoft.com/office/drawing/2014/main" id="{9A37AA43-688F-7644-2BEE-112D6F3E3A8C}"/>
              </a:ext>
            </a:extLst>
          </p:cNvPr>
          <p:cNvPicPr>
            <a:picLocks noChangeAspect="1"/>
          </p:cNvPicPr>
          <p:nvPr/>
        </p:nvPicPr>
        <p:blipFill>
          <a:blip r:embed="rId4"/>
          <a:stretch>
            <a:fillRect/>
          </a:stretch>
        </p:blipFill>
        <p:spPr>
          <a:xfrm>
            <a:off x="9416134" y="4147344"/>
            <a:ext cx="2044028" cy="2452833"/>
          </a:xfrm>
          <a:prstGeom prst="rect">
            <a:avLst/>
          </a:prstGeom>
        </p:spPr>
      </p:pic>
      <p:sp>
        <p:nvSpPr>
          <p:cNvPr id="11" name="Arrow: Right 10">
            <a:extLst>
              <a:ext uri="{FF2B5EF4-FFF2-40B4-BE49-F238E27FC236}">
                <a16:creationId xmlns:a16="http://schemas.microsoft.com/office/drawing/2014/main" id="{17E6F0DA-AEBB-5319-9952-3B8935C3C6AF}"/>
              </a:ext>
            </a:extLst>
          </p:cNvPr>
          <p:cNvSpPr/>
          <p:nvPr/>
        </p:nvSpPr>
        <p:spPr>
          <a:xfrm>
            <a:off x="7495283" y="4944027"/>
            <a:ext cx="1639186" cy="859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BD5A74-B88B-9031-F207-A04394D37858}"/>
              </a:ext>
            </a:extLst>
          </p:cNvPr>
          <p:cNvSpPr txBox="1"/>
          <p:nvPr/>
        </p:nvSpPr>
        <p:spPr>
          <a:xfrm>
            <a:off x="383572" y="6301073"/>
            <a:ext cx="1655064" cy="369332"/>
          </a:xfrm>
          <a:prstGeom prst="rect">
            <a:avLst/>
          </a:prstGeom>
          <a:noFill/>
        </p:spPr>
        <p:txBody>
          <a:bodyPr wrap="square" rtlCol="0">
            <a:spAutoFit/>
          </a:bodyPr>
          <a:lstStyle/>
          <a:p>
            <a:r>
              <a:rPr lang="en-US"/>
              <a:t>Stanley</a:t>
            </a:r>
            <a:endParaRPr lang="en-SG"/>
          </a:p>
        </p:txBody>
      </p:sp>
    </p:spTree>
    <p:extLst>
      <p:ext uri="{BB962C8B-B14F-4D97-AF65-F5344CB8AC3E}">
        <p14:creationId xmlns:p14="http://schemas.microsoft.com/office/powerpoint/2010/main" val="649775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FA3A-0D8C-E3F2-61F7-4FF66F3E6C46}"/>
              </a:ext>
            </a:extLst>
          </p:cNvPr>
          <p:cNvSpPr>
            <a:spLocks noGrp="1"/>
          </p:cNvSpPr>
          <p:nvPr>
            <p:ph type="title"/>
          </p:nvPr>
        </p:nvSpPr>
        <p:spPr/>
        <p:txBody>
          <a:bodyPr/>
          <a:lstStyle/>
          <a:p>
            <a:r>
              <a:rPr lang="en-US">
                <a:latin typeface="Arial"/>
                <a:cs typeface="Arial"/>
              </a:rPr>
              <a:t>Sector Scoring</a:t>
            </a:r>
            <a:endParaRPr lang="en-SG">
              <a:latin typeface="Arial"/>
              <a:cs typeface="Arial"/>
            </a:endParaRPr>
          </a:p>
        </p:txBody>
      </p:sp>
      <p:sp>
        <p:nvSpPr>
          <p:cNvPr id="3" name="Content Placeholder 2">
            <a:extLst>
              <a:ext uri="{FF2B5EF4-FFF2-40B4-BE49-F238E27FC236}">
                <a16:creationId xmlns:a16="http://schemas.microsoft.com/office/drawing/2014/main" id="{D87B557B-0CAD-52D5-CC95-34F1B67F82A9}"/>
              </a:ext>
            </a:extLst>
          </p:cNvPr>
          <p:cNvSpPr>
            <a:spLocks noGrp="1"/>
          </p:cNvSpPr>
          <p:nvPr>
            <p:ph idx="1"/>
          </p:nvPr>
        </p:nvSpPr>
        <p:spPr>
          <a:xfrm>
            <a:off x="731837" y="1664898"/>
            <a:ext cx="10728325" cy="3781425"/>
          </a:xfrm>
        </p:spPr>
        <p:txBody>
          <a:bodyPr vert="horz" lIns="0" tIns="45720" rIns="0" bIns="45720" rtlCol="0" anchor="t">
            <a:normAutofit fontScale="92500" lnSpcReduction="10000"/>
          </a:bodyPr>
          <a:lstStyle/>
          <a:p>
            <a:pPr marL="342900" indent="-342900">
              <a:lnSpc>
                <a:spcPct val="210000"/>
              </a:lnSpc>
              <a:buFont typeface="Arial" panose="020B0604020202020204" pitchFamily="34" charset="0"/>
              <a:buChar char="•"/>
            </a:pPr>
            <a:r>
              <a:rPr lang="en-US">
                <a:latin typeface="Arial"/>
                <a:cs typeface="Arial"/>
              </a:rPr>
              <a:t>Sector scoring ensures that selected pairs have fundamental similarities</a:t>
            </a:r>
          </a:p>
          <a:p>
            <a:pPr marL="342900" indent="-342900">
              <a:lnSpc>
                <a:spcPct val="210000"/>
              </a:lnSpc>
              <a:buFont typeface="Arial" panose="020B0604020202020204" pitchFamily="34" charset="0"/>
              <a:buChar char="•"/>
            </a:pPr>
            <a:r>
              <a:rPr lang="en-US">
                <a:latin typeface="Arial"/>
                <a:cs typeface="Arial"/>
              </a:rPr>
              <a:t>Assess the sector, industry and sub-industry classifications using data from Bloomberg. With each similarity, 1 score is added to the pair.</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latin typeface="Arial"/>
                <a:cs typeface="Arial"/>
              </a:rPr>
              <a:t>Pairs that are common across all three classifications will have a max score of 3. These are the pairs that are selected for the trading strategies.</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b="1" u="sng">
                <a:latin typeface="Arial"/>
                <a:cs typeface="Arial"/>
              </a:rPr>
              <a:t>Results: 38 pairs have been identified with DTW distance less than 100,000</a:t>
            </a:r>
          </a:p>
          <a:p>
            <a:pPr marL="342900" indent="-34290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0DE7A886-5EE1-9707-F6AB-FF9BC22F2497}"/>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Jennifer</a:t>
            </a:r>
            <a:endParaRPr lang="en-GB"/>
          </a:p>
        </p:txBody>
      </p:sp>
    </p:spTree>
    <p:extLst>
      <p:ext uri="{BB962C8B-B14F-4D97-AF65-F5344CB8AC3E}">
        <p14:creationId xmlns:p14="http://schemas.microsoft.com/office/powerpoint/2010/main" val="176808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F4E6-7F9E-3BD2-B141-1885CC8818E0}"/>
              </a:ext>
            </a:extLst>
          </p:cNvPr>
          <p:cNvSpPr>
            <a:spLocks noGrp="1"/>
          </p:cNvSpPr>
          <p:nvPr>
            <p:ph type="title"/>
          </p:nvPr>
        </p:nvSpPr>
        <p:spPr>
          <a:xfrm>
            <a:off x="731838" y="499923"/>
            <a:ext cx="10728325" cy="1165365"/>
          </a:xfrm>
        </p:spPr>
        <p:txBody>
          <a:bodyPr/>
          <a:lstStyle/>
          <a:p>
            <a:r>
              <a:rPr lang="en-SG"/>
              <a:t>Trading Strategy</a:t>
            </a:r>
          </a:p>
        </p:txBody>
      </p:sp>
      <p:graphicFrame>
        <p:nvGraphicFramePr>
          <p:cNvPr id="4" name="Content Placeholder 3">
            <a:extLst>
              <a:ext uri="{FF2B5EF4-FFF2-40B4-BE49-F238E27FC236}">
                <a16:creationId xmlns:a16="http://schemas.microsoft.com/office/drawing/2014/main" id="{70B48F85-5DB8-B478-61AC-9EC3AC5952E1}"/>
              </a:ext>
            </a:extLst>
          </p:cNvPr>
          <p:cNvGraphicFramePr>
            <a:graphicFrameLocks noGrp="1"/>
          </p:cNvGraphicFramePr>
          <p:nvPr>
            <p:ph idx="1"/>
            <p:extLst>
              <p:ext uri="{D42A27DB-BD31-4B8C-83A1-F6EECF244321}">
                <p14:modId xmlns:p14="http://schemas.microsoft.com/office/powerpoint/2010/main" val="444660929"/>
              </p:ext>
            </p:extLst>
          </p:nvPr>
        </p:nvGraphicFramePr>
        <p:xfrm>
          <a:off x="1695450" y="1665288"/>
          <a:ext cx="8801100" cy="1763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A8644E8-A6AD-2457-2925-9D0C0664CF30}"/>
              </a:ext>
            </a:extLst>
          </p:cNvPr>
          <p:cNvSpPr txBox="1"/>
          <p:nvPr/>
        </p:nvSpPr>
        <p:spPr>
          <a:xfrm>
            <a:off x="1373663" y="3429000"/>
            <a:ext cx="2798445" cy="212365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SG" sz="1600"/>
              <a:t>Run first cointegration test on the pairs to check for stationarity</a:t>
            </a:r>
          </a:p>
          <a:p>
            <a:pPr marL="285750" indent="-285750">
              <a:buFont typeface="Wingdings" panose="05000000000000000000" pitchFamily="2" charset="2"/>
              <a:buChar char="§"/>
            </a:pPr>
            <a:r>
              <a:rPr lang="en-SG" sz="1600"/>
              <a:t>Use </a:t>
            </a:r>
            <a:r>
              <a:rPr lang="en-SG" sz="1600" b="1">
                <a:solidFill>
                  <a:srgbClr val="49A5B6"/>
                </a:solidFill>
              </a:rPr>
              <a:t>past 100 days price series </a:t>
            </a:r>
          </a:p>
          <a:p>
            <a:pPr marL="285750" indent="-285750">
              <a:buFont typeface="Wingdings" panose="05000000000000000000" pitchFamily="2" charset="2"/>
              <a:buChar char="§"/>
            </a:pPr>
            <a:r>
              <a:rPr lang="en-SG" sz="1600" b="1">
                <a:solidFill>
                  <a:srgbClr val="49A5B6"/>
                </a:solidFill>
              </a:rPr>
              <a:t>Significance level = 5%</a:t>
            </a:r>
          </a:p>
          <a:p>
            <a:pPr marL="285750" indent="-285750">
              <a:buFont typeface="Wingdings" panose="05000000000000000000" pitchFamily="2" charset="2"/>
              <a:buChar char="§"/>
            </a:pPr>
            <a:r>
              <a:rPr lang="en-SG" sz="1600"/>
              <a:t>Only pairs that met the criterion can be traded</a:t>
            </a:r>
            <a:endParaRPr lang="en-SG" sz="1600">
              <a:cs typeface="Arial"/>
            </a:endParaRPr>
          </a:p>
        </p:txBody>
      </p:sp>
      <p:sp>
        <p:nvSpPr>
          <p:cNvPr id="6" name="TextBox 5">
            <a:extLst>
              <a:ext uri="{FF2B5EF4-FFF2-40B4-BE49-F238E27FC236}">
                <a16:creationId xmlns:a16="http://schemas.microsoft.com/office/drawing/2014/main" id="{FD539337-4766-CEEB-6226-90742B59273D}"/>
              </a:ext>
            </a:extLst>
          </p:cNvPr>
          <p:cNvSpPr txBox="1"/>
          <p:nvPr/>
        </p:nvSpPr>
        <p:spPr>
          <a:xfrm>
            <a:off x="4696777" y="3429000"/>
            <a:ext cx="2798445" cy="156966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SG" sz="1600"/>
              <a:t>Trading signals generated </a:t>
            </a:r>
            <a:r>
              <a:rPr lang="en-SG" sz="1600" b="1">
                <a:solidFill>
                  <a:srgbClr val="49A5B6"/>
                </a:solidFill>
              </a:rPr>
              <a:t>based on ‘z’ or ‘s’ score</a:t>
            </a:r>
          </a:p>
          <a:p>
            <a:pPr marL="285750" indent="-285750">
              <a:buFont typeface="Wingdings" panose="05000000000000000000" pitchFamily="2" charset="2"/>
              <a:buChar char="§"/>
            </a:pPr>
            <a:r>
              <a:rPr lang="en-SG" sz="1600"/>
              <a:t>Exit signals can be symmetrical or vary with long and short position</a:t>
            </a:r>
            <a:endParaRPr lang="en-SG" sz="1600">
              <a:cs typeface="Arial"/>
            </a:endParaRPr>
          </a:p>
        </p:txBody>
      </p:sp>
      <p:sp>
        <p:nvSpPr>
          <p:cNvPr id="7" name="TextBox 6">
            <a:extLst>
              <a:ext uri="{FF2B5EF4-FFF2-40B4-BE49-F238E27FC236}">
                <a16:creationId xmlns:a16="http://schemas.microsoft.com/office/drawing/2014/main" id="{09C6E940-9E78-630F-5159-00AB80FDDC03}"/>
              </a:ext>
            </a:extLst>
          </p:cNvPr>
          <p:cNvSpPr txBox="1"/>
          <p:nvPr/>
        </p:nvSpPr>
        <p:spPr>
          <a:xfrm>
            <a:off x="8019891" y="3429000"/>
            <a:ext cx="3171984" cy="255454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SG" sz="1600"/>
              <a:t>Run second cointegration test on all pairs to check for stationarity</a:t>
            </a:r>
          </a:p>
          <a:p>
            <a:pPr marL="285750" indent="-285750">
              <a:buFont typeface="Wingdings" panose="05000000000000000000" pitchFamily="2" charset="2"/>
              <a:buChar char="§"/>
            </a:pPr>
            <a:r>
              <a:rPr lang="en-SG" sz="1600"/>
              <a:t>If an existing pair failed the test, this implies pair-breakage, position to be closed </a:t>
            </a:r>
            <a:endParaRPr lang="en-SG" sz="1600">
              <a:cs typeface="Arial"/>
            </a:endParaRPr>
          </a:p>
          <a:p>
            <a:pPr marL="285750" indent="-285750">
              <a:buFont typeface="Wingdings" panose="05000000000000000000" pitchFamily="2" charset="2"/>
              <a:buChar char="§"/>
            </a:pPr>
            <a:r>
              <a:rPr lang="en-SG" sz="1600"/>
              <a:t>Act as </a:t>
            </a:r>
            <a:r>
              <a:rPr lang="en-SG" sz="1600" b="1">
                <a:solidFill>
                  <a:srgbClr val="49A5B6"/>
                </a:solidFill>
              </a:rPr>
              <a:t>natural ‘time-based’ stop-loss</a:t>
            </a:r>
            <a:endParaRPr lang="en-SG" sz="1600" b="1">
              <a:solidFill>
                <a:srgbClr val="49A5B6"/>
              </a:solidFill>
              <a:cs typeface="Arial"/>
            </a:endParaRPr>
          </a:p>
          <a:p>
            <a:pPr marL="285750" indent="-285750">
              <a:buFont typeface="Wingdings" panose="05000000000000000000" pitchFamily="2" charset="2"/>
              <a:buChar char="§"/>
            </a:pPr>
            <a:r>
              <a:rPr lang="en-SG" sz="1600"/>
              <a:t>Process repeats</a:t>
            </a:r>
            <a:endParaRPr lang="en-SG" sz="1600">
              <a:cs typeface="Arial"/>
            </a:endParaRPr>
          </a:p>
        </p:txBody>
      </p:sp>
      <p:sp>
        <p:nvSpPr>
          <p:cNvPr id="8" name="TextBox 7">
            <a:extLst>
              <a:ext uri="{FF2B5EF4-FFF2-40B4-BE49-F238E27FC236}">
                <a16:creationId xmlns:a16="http://schemas.microsoft.com/office/drawing/2014/main" id="{9B7BF70B-C347-DA07-97B3-06A45DB8A3C2}"/>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Jennifer</a:t>
            </a:r>
            <a:endParaRPr lang="en-GB"/>
          </a:p>
        </p:txBody>
      </p:sp>
    </p:spTree>
    <p:extLst>
      <p:ext uri="{BB962C8B-B14F-4D97-AF65-F5344CB8AC3E}">
        <p14:creationId xmlns:p14="http://schemas.microsoft.com/office/powerpoint/2010/main" val="158032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2B8014-1128-4016-B3ED-19F1A2BD6619}"/>
              </a:ext>
            </a:extLst>
          </p:cNvPr>
          <p:cNvSpPr/>
          <p:nvPr/>
        </p:nvSpPr>
        <p:spPr>
          <a:xfrm>
            <a:off x="1017917" y="1256479"/>
            <a:ext cx="4886565" cy="4731795"/>
          </a:xfrm>
          <a:prstGeom prst="rect">
            <a:avLst/>
          </a:prstGeom>
          <a:solidFill>
            <a:schemeClr val="accent1">
              <a:lumMod val="40000"/>
              <a:lumOff val="60000"/>
              <a:alpha val="4627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F5FC59-FE46-5839-197B-D8EE80B4A5F8}"/>
              </a:ext>
            </a:extLst>
          </p:cNvPr>
          <p:cNvSpPr/>
          <p:nvPr/>
        </p:nvSpPr>
        <p:spPr>
          <a:xfrm>
            <a:off x="6096000" y="1256480"/>
            <a:ext cx="4886565" cy="4731794"/>
          </a:xfrm>
          <a:prstGeom prst="rect">
            <a:avLst/>
          </a:prstGeom>
          <a:solidFill>
            <a:schemeClr val="accent1">
              <a:lumMod val="40000"/>
              <a:lumOff val="60000"/>
              <a:alpha val="46275"/>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9FAC6-7646-05E1-F3CC-5337A03F0CCF}"/>
              </a:ext>
            </a:extLst>
          </p:cNvPr>
          <p:cNvSpPr>
            <a:spLocks noGrp="1"/>
          </p:cNvSpPr>
          <p:nvPr>
            <p:ph type="title"/>
          </p:nvPr>
        </p:nvSpPr>
        <p:spPr>
          <a:xfrm>
            <a:off x="731838" y="192236"/>
            <a:ext cx="10728325" cy="1165365"/>
          </a:xfrm>
        </p:spPr>
        <p:txBody>
          <a:bodyPr/>
          <a:lstStyle/>
          <a:p>
            <a:r>
              <a:rPr lang="en-SG"/>
              <a:t>Trading Signals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D6739D7-1044-78B4-94C3-B6B6D7E3133E}"/>
                  </a:ext>
                </a:extLst>
              </p:cNvPr>
              <p:cNvSpPr>
                <a:spLocks noGrp="1"/>
              </p:cNvSpPr>
              <p:nvPr>
                <p:ph sz="half" idx="1"/>
              </p:nvPr>
            </p:nvSpPr>
            <p:spPr>
              <a:xfrm>
                <a:off x="1209435" y="1427256"/>
                <a:ext cx="4098815" cy="2438597"/>
              </a:xfrm>
            </p:spPr>
            <p:txBody>
              <a:bodyPr>
                <a:normAutofit/>
              </a:bodyPr>
              <a:lstStyle/>
              <a:p>
                <a:pPr algn="ctr"/>
                <a:r>
                  <a:rPr lang="en-SG" sz="2000" b="1"/>
                  <a:t>Z-score based signals</a:t>
                </a:r>
              </a:p>
              <a:p>
                <a:pPr algn="ctr"/>
                <a:endParaRPr lang="en-SG" sz="2000" b="1"/>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𝑠𝑝𝑟𝑒𝑎𝑑</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𝑋</m:t>
                          </m:r>
                        </m:e>
                        <m:sub>
                          <m:r>
                            <a:rPr lang="en-US" sz="1800" b="0" i="1" smtClean="0">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𝑡</m:t>
                          </m:r>
                        </m:sub>
                      </m:sSub>
                    </m:oMath>
                  </m:oMathPara>
                </a14:m>
                <a:endParaRPr lang="en-SG" sz="1800"/>
              </a:p>
              <a:p>
                <a:endParaRPr lang="en-SG" sz="1600" b="1"/>
              </a:p>
              <a:p>
                <a:pPr/>
                <a14:m>
                  <m:oMathPara xmlns:m="http://schemas.openxmlformats.org/officeDocument/2006/math">
                    <m:oMathParaPr>
                      <m:jc m:val="centerGroup"/>
                    </m:oMathParaPr>
                    <m:oMath xmlns:m="http://schemas.openxmlformats.org/officeDocument/2006/math">
                      <m:r>
                        <a:rPr lang="en-SG" sz="1600" b="0" i="1" smtClean="0">
                          <a:latin typeface="Cambria Math" panose="02040503050406030204" pitchFamily="18" charset="0"/>
                        </a:rPr>
                        <m:t>𝑧</m:t>
                      </m:r>
                      <m:r>
                        <a:rPr lang="en-SG" sz="1600" b="0" i="1" smtClean="0">
                          <a:latin typeface="Cambria Math" panose="02040503050406030204" pitchFamily="18" charset="0"/>
                        </a:rPr>
                        <m:t>=</m:t>
                      </m:r>
                      <m:f>
                        <m:fPr>
                          <m:ctrlPr>
                            <a:rPr lang="en-SG" sz="1600" b="0" i="1" smtClean="0">
                              <a:latin typeface="Cambria Math" panose="02040503050406030204" pitchFamily="18" charset="0"/>
                            </a:rPr>
                          </m:ctrlPr>
                        </m:fPr>
                        <m:num>
                          <m:r>
                            <a:rPr lang="en-SG" sz="1600" b="0" i="1" smtClean="0">
                              <a:latin typeface="Cambria Math" panose="02040503050406030204" pitchFamily="18" charset="0"/>
                            </a:rPr>
                            <m:t>𝑠𝑝𝑟𝑒𝑎</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𝑑</m:t>
                              </m:r>
                            </m:e>
                            <m:sub>
                              <m:r>
                                <a:rPr lang="en-SG" sz="1600" b="0" i="1" smtClean="0">
                                  <a:latin typeface="Cambria Math" panose="02040503050406030204" pitchFamily="18" charset="0"/>
                                </a:rPr>
                                <m:t>𝑡</m:t>
                              </m:r>
                            </m:sub>
                          </m:sSub>
                          <m:r>
                            <a:rPr lang="en-SG" sz="1600" b="0" i="1" smtClean="0">
                              <a:latin typeface="Cambria Math" panose="02040503050406030204" pitchFamily="18" charset="0"/>
                            </a:rPr>
                            <m:t>−</m:t>
                          </m:r>
                          <m:sSub>
                            <m:sSubPr>
                              <m:ctrlPr>
                                <a:rPr lang="en-SG" sz="1600" b="0" i="1" smtClean="0">
                                  <a:latin typeface="Cambria Math" panose="02040503050406030204" pitchFamily="18" charset="0"/>
                                </a:rPr>
                              </m:ctrlPr>
                            </m:sSubPr>
                            <m:e>
                              <m:acc>
                                <m:accPr>
                                  <m:chr m:val="̅"/>
                                  <m:ctrlPr>
                                    <a:rPr lang="en-SG" sz="1600" b="0" i="1" smtClean="0">
                                      <a:latin typeface="Cambria Math" panose="02040503050406030204" pitchFamily="18" charset="0"/>
                                    </a:rPr>
                                  </m:ctrlPr>
                                </m:accPr>
                                <m:e>
                                  <m:r>
                                    <a:rPr lang="en-SG" sz="1600" b="0" i="1" smtClean="0">
                                      <a:latin typeface="Cambria Math" panose="02040503050406030204" pitchFamily="18" charset="0"/>
                                    </a:rPr>
                                    <m:t>𝑠𝑝𝑟𝑒𝑎𝑑</m:t>
                                  </m:r>
                                </m:e>
                              </m:acc>
                            </m:e>
                            <m:sub>
                              <m:r>
                                <a:rPr lang="en-SG" sz="1600" b="0" i="1" smtClean="0">
                                  <a:latin typeface="Cambria Math" panose="02040503050406030204" pitchFamily="18" charset="0"/>
                                </a:rPr>
                                <m:t>60</m:t>
                              </m:r>
                              <m:r>
                                <a:rPr lang="en-SG" sz="1600" b="0" i="1" smtClean="0">
                                  <a:latin typeface="Cambria Math" panose="02040503050406030204" pitchFamily="18" charset="0"/>
                                </a:rPr>
                                <m:t>𝑚𝑎</m:t>
                              </m:r>
                            </m:sub>
                          </m:sSub>
                        </m:num>
                        <m:den>
                          <m:r>
                            <a:rPr lang="en-SG" sz="1600" b="0" i="1" smtClean="0">
                              <a:latin typeface="Cambria Math" panose="02040503050406030204" pitchFamily="18" charset="0"/>
                            </a:rPr>
                            <m:t>𝜎</m:t>
                          </m:r>
                          <m:r>
                            <a:rPr lang="en-SG" sz="1600" b="0" i="1" smtClean="0">
                              <a:latin typeface="Cambria Math" panose="02040503050406030204" pitchFamily="18" charset="0"/>
                            </a:rPr>
                            <m:t>(</m:t>
                          </m:r>
                          <m:r>
                            <a:rPr lang="en-SG" sz="1600" b="0" i="1" smtClean="0">
                              <a:latin typeface="Cambria Math" panose="02040503050406030204" pitchFamily="18" charset="0"/>
                            </a:rPr>
                            <m:t>𝑆𝑝𝑟𝑒𝑎</m:t>
                          </m:r>
                          <m:sSub>
                            <m:sSubPr>
                              <m:ctrlPr>
                                <a:rPr lang="en-SG" sz="1600" b="0" i="1" smtClean="0">
                                  <a:latin typeface="Cambria Math" panose="02040503050406030204" pitchFamily="18" charset="0"/>
                                </a:rPr>
                              </m:ctrlPr>
                            </m:sSubPr>
                            <m:e>
                              <m:r>
                                <a:rPr lang="en-SG" sz="1600" b="0" i="1" smtClean="0">
                                  <a:latin typeface="Cambria Math" panose="02040503050406030204" pitchFamily="18" charset="0"/>
                                </a:rPr>
                                <m:t>𝑑</m:t>
                              </m:r>
                            </m:e>
                            <m:sub>
                              <m:r>
                                <a:rPr lang="en-SG" sz="1600" b="0" i="1" smtClean="0">
                                  <a:latin typeface="Cambria Math" panose="02040503050406030204" pitchFamily="18" charset="0"/>
                                </a:rPr>
                                <m:t>60</m:t>
                              </m:r>
                              <m:r>
                                <a:rPr lang="en-SG" sz="1600" b="0" i="1" smtClean="0">
                                  <a:latin typeface="Cambria Math" panose="02040503050406030204" pitchFamily="18" charset="0"/>
                                </a:rPr>
                                <m:t>𝑚𝑎</m:t>
                              </m:r>
                            </m:sub>
                          </m:sSub>
                          <m:r>
                            <a:rPr lang="en-SG" sz="1600" b="0" i="1" smtClean="0">
                              <a:latin typeface="Cambria Math" panose="02040503050406030204" pitchFamily="18" charset="0"/>
                            </a:rPr>
                            <m:t>)</m:t>
                          </m:r>
                        </m:den>
                      </m:f>
                    </m:oMath>
                  </m:oMathPara>
                </a14:m>
                <a:endParaRPr lang="en-SG" sz="1600" b="0"/>
              </a:p>
              <a:p>
                <a:endParaRPr lang="en-SG" sz="1600"/>
              </a:p>
              <a:p>
                <a:endParaRPr lang="en-SG" sz="1600"/>
              </a:p>
              <a:p>
                <a:endParaRPr lang="en-SG" sz="1600"/>
              </a:p>
            </p:txBody>
          </p:sp>
        </mc:Choice>
        <mc:Fallback xmlns="">
          <p:sp>
            <p:nvSpPr>
              <p:cNvPr id="4" name="Content Placeholder 3">
                <a:extLst>
                  <a:ext uri="{FF2B5EF4-FFF2-40B4-BE49-F238E27FC236}">
                    <a16:creationId xmlns:a16="http://schemas.microsoft.com/office/drawing/2014/main" id="{2D6739D7-1044-78B4-94C3-B6B6D7E3133E}"/>
                  </a:ext>
                </a:extLst>
              </p:cNvPr>
              <p:cNvSpPr>
                <a:spLocks noGrp="1" noRot="1" noChangeAspect="1" noMove="1" noResize="1" noEditPoints="1" noAdjustHandles="1" noChangeArrowheads="1" noChangeShapeType="1" noTextEdit="1"/>
              </p:cNvSpPr>
              <p:nvPr>
                <p:ph sz="half" idx="1"/>
              </p:nvPr>
            </p:nvSpPr>
            <p:spPr>
              <a:xfrm>
                <a:off x="1209435" y="1427256"/>
                <a:ext cx="4098815" cy="2438597"/>
              </a:xfrm>
              <a:blipFill>
                <a:blip r:embed="rId3"/>
                <a:stretch>
                  <a:fillRect t="-3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91A1EEF-07E9-FA3C-5004-A8B227D7A006}"/>
                  </a:ext>
                </a:extLst>
              </p:cNvPr>
              <p:cNvSpPr>
                <a:spLocks noGrp="1"/>
              </p:cNvSpPr>
              <p:nvPr>
                <p:ph sz="half" idx="2"/>
              </p:nvPr>
            </p:nvSpPr>
            <p:spPr>
              <a:xfrm>
                <a:off x="6257894" y="1427256"/>
                <a:ext cx="4562775" cy="4100173"/>
              </a:xfrm>
            </p:spPr>
            <p:txBody>
              <a:bodyPr>
                <a:normAutofit/>
              </a:bodyPr>
              <a:lstStyle/>
              <a:p>
                <a:pPr algn="ctr"/>
                <a:r>
                  <a:rPr lang="en-SG" sz="2000" b="1"/>
                  <a:t>S-score based signals</a:t>
                </a:r>
                <a:endParaRPr lang="en-SG" sz="1600" b="1"/>
              </a:p>
              <a:p>
                <a:r>
                  <a:rPr lang="en-SG" sz="1500"/>
                  <a:t>Modelling the spread as an </a:t>
                </a:r>
                <a:r>
                  <a:rPr lang="en-SG" sz="1500" err="1"/>
                  <a:t>Orstein-Uhlenbeck</a:t>
                </a:r>
                <a:r>
                  <a:rPr lang="en-SG" sz="1500"/>
                  <a:t> Process</a:t>
                </a:r>
              </a:p>
              <a:p>
                <a:r>
                  <a:rPr lang="en-SG" sz="1500"/>
                  <a:t>If speed of mean-reversion is greater than 8.4, there is a strong mean-reverting strength, implying short-term mean reversion tendencies. Then we calculate the s-score.</a:t>
                </a:r>
              </a:p>
              <a:p>
                <a:pPr/>
                <a14:m>
                  <m:oMathPara xmlns:m="http://schemas.openxmlformats.org/officeDocument/2006/math">
                    <m:oMathParaPr>
                      <m:jc m:val="centerGroup"/>
                    </m:oMathParaPr>
                    <m:oMath xmlns:m="http://schemas.openxmlformats.org/officeDocument/2006/math">
                      <m:r>
                        <a:rPr lang="en-SG" sz="1400" b="0" i="1" smtClean="0">
                          <a:latin typeface="Cambria Math" panose="02040503050406030204" pitchFamily="18" charset="0"/>
                        </a:rPr>
                        <m:t>𝑠</m:t>
                      </m:r>
                      <m:r>
                        <a:rPr lang="en-SG" sz="1400" b="0" i="1" smtClean="0">
                          <a:latin typeface="Cambria Math" panose="02040503050406030204" pitchFamily="18" charset="0"/>
                        </a:rPr>
                        <m:t>=</m:t>
                      </m:r>
                      <m:f>
                        <m:fPr>
                          <m:ctrlPr>
                            <a:rPr lang="en-SG" sz="1400" b="0" i="1" smtClean="0">
                              <a:latin typeface="Cambria Math" panose="02040503050406030204" pitchFamily="18" charset="0"/>
                            </a:rPr>
                          </m:ctrlPr>
                        </m:fPr>
                        <m:num>
                          <m:r>
                            <a:rPr lang="en-SG" sz="1400" b="0" i="1" smtClean="0">
                              <a:latin typeface="Cambria Math" panose="02040503050406030204" pitchFamily="18" charset="0"/>
                            </a:rPr>
                            <m:t>𝑠𝑝𝑟𝑒𝑎</m:t>
                          </m:r>
                          <m:sSub>
                            <m:sSubPr>
                              <m:ctrlPr>
                                <a:rPr lang="en-SG" sz="1400" b="0" i="1" smtClean="0">
                                  <a:latin typeface="Cambria Math" panose="02040503050406030204" pitchFamily="18" charset="0"/>
                                </a:rPr>
                              </m:ctrlPr>
                            </m:sSubPr>
                            <m:e>
                              <m:r>
                                <a:rPr lang="en-SG" sz="1400" b="0" i="1" smtClean="0">
                                  <a:latin typeface="Cambria Math" panose="02040503050406030204" pitchFamily="18" charset="0"/>
                                </a:rPr>
                                <m:t>𝑑</m:t>
                              </m:r>
                            </m:e>
                            <m:sub>
                              <m:r>
                                <a:rPr lang="en-SG" sz="1400" b="0" i="1" smtClean="0">
                                  <a:latin typeface="Cambria Math" panose="02040503050406030204" pitchFamily="18" charset="0"/>
                                </a:rPr>
                                <m:t>𝑡</m:t>
                              </m:r>
                            </m:sub>
                          </m:sSub>
                          <m:r>
                            <a:rPr lang="en-SG" sz="1400" b="0" i="1" smtClean="0">
                              <a:latin typeface="Cambria Math" panose="02040503050406030204" pitchFamily="18" charset="0"/>
                            </a:rPr>
                            <m:t>−</m:t>
                          </m:r>
                          <m:r>
                            <a:rPr lang="en-SG" sz="1400" b="0" i="1" smtClean="0">
                              <a:latin typeface="Cambria Math" panose="02040503050406030204" pitchFamily="18" charset="0"/>
                            </a:rPr>
                            <m:t>𝑚</m:t>
                          </m:r>
                        </m:num>
                        <m:den>
                          <m:sSub>
                            <m:sSubPr>
                              <m:ctrlPr>
                                <a:rPr lang="en-SG" sz="1400" b="0" i="1" smtClean="0">
                                  <a:latin typeface="Cambria Math" panose="02040503050406030204" pitchFamily="18" charset="0"/>
                                </a:rPr>
                              </m:ctrlPr>
                            </m:sSubPr>
                            <m:e>
                              <m:r>
                                <a:rPr lang="en-SG" sz="1400" b="0" i="1" smtClean="0">
                                  <a:latin typeface="Cambria Math" panose="02040503050406030204" pitchFamily="18" charset="0"/>
                                </a:rPr>
                                <m:t>𝜎</m:t>
                              </m:r>
                            </m:e>
                            <m:sub>
                              <m:r>
                                <a:rPr lang="en-SG" sz="1400" b="0" i="1" smtClean="0">
                                  <a:latin typeface="Cambria Math" panose="02040503050406030204" pitchFamily="18" charset="0"/>
                                </a:rPr>
                                <m:t>𝑒𝑞𝑢𝑖𝑙𝑖𝑏𝑖𝑟𝑢𝑚</m:t>
                              </m:r>
                            </m:sub>
                          </m:sSub>
                        </m:den>
                      </m:f>
                    </m:oMath>
                  </m:oMathPara>
                </a14:m>
                <a:endParaRPr lang="en-SG" sz="1400" b="0"/>
              </a:p>
              <a:p>
                <a:endParaRPr lang="en-SG" sz="1500"/>
              </a:p>
              <a:p>
                <a:endParaRPr lang="en-SG" sz="1600"/>
              </a:p>
              <a:p>
                <a:endParaRPr lang="en-SG" sz="1600"/>
              </a:p>
              <a:p>
                <a:endParaRPr lang="en-SG" sz="1600"/>
              </a:p>
            </p:txBody>
          </p:sp>
        </mc:Choice>
        <mc:Fallback xmlns="">
          <p:sp>
            <p:nvSpPr>
              <p:cNvPr id="5" name="Content Placeholder 4">
                <a:extLst>
                  <a:ext uri="{FF2B5EF4-FFF2-40B4-BE49-F238E27FC236}">
                    <a16:creationId xmlns:a16="http://schemas.microsoft.com/office/drawing/2014/main" id="{091A1EEF-07E9-FA3C-5004-A8B227D7A006}"/>
                  </a:ext>
                </a:extLst>
              </p:cNvPr>
              <p:cNvSpPr>
                <a:spLocks noGrp="1" noRot="1" noChangeAspect="1" noMove="1" noResize="1" noEditPoints="1" noAdjustHandles="1" noChangeArrowheads="1" noChangeShapeType="1" noTextEdit="1"/>
              </p:cNvSpPr>
              <p:nvPr>
                <p:ph sz="half" idx="2"/>
              </p:nvPr>
            </p:nvSpPr>
            <p:spPr>
              <a:xfrm>
                <a:off x="6257894" y="1427256"/>
                <a:ext cx="4562775" cy="4100173"/>
              </a:xfrm>
              <a:blipFill>
                <a:blip r:embed="rId4"/>
                <a:stretch>
                  <a:fillRect l="-2540" t="-1783" r="-1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63F3551-B14A-258F-3992-E0065F22F8F4}"/>
                  </a:ext>
                </a:extLst>
              </p:cNvPr>
              <p:cNvSpPr txBox="1"/>
              <p:nvPr/>
            </p:nvSpPr>
            <p:spPr>
              <a:xfrm>
                <a:off x="1732775" y="4235185"/>
                <a:ext cx="3052133" cy="830997"/>
              </a:xfrm>
              <a:prstGeom prst="rect">
                <a:avLst/>
              </a:prstGeom>
              <a:solidFill>
                <a:schemeClr val="accent1">
                  <a:lumMod val="60000"/>
                  <a:lumOff val="40000"/>
                </a:schemeClr>
              </a:solidFill>
            </p:spPr>
            <p:txBody>
              <a:bodyPr wrap="square">
                <a:spAutoFit/>
              </a:bodyPr>
              <a:lstStyle/>
              <a:p>
                <a:pPr algn="ctr"/>
                <a:r>
                  <a:rPr lang="en-SG" sz="1600"/>
                  <a:t>Long if </a:t>
                </a:r>
                <a14:m>
                  <m:oMath xmlns:m="http://schemas.openxmlformats.org/officeDocument/2006/math">
                    <m:r>
                      <a:rPr lang="en-SG" sz="1600" b="0" i="1" smtClean="0">
                        <a:latin typeface="Cambria Math" panose="02040503050406030204" pitchFamily="18" charset="0"/>
                      </a:rPr>
                      <m:t>𝑧</m:t>
                    </m:r>
                    <m:r>
                      <a:rPr lang="en-SG" sz="1600" b="0" i="1" smtClean="0">
                        <a:latin typeface="Cambria Math" panose="02040503050406030204" pitchFamily="18" charset="0"/>
                      </a:rPr>
                      <m:t>&lt;−</m:t>
                    </m:r>
                    <m:r>
                      <a:rPr lang="en-SG" sz="1600" b="0" i="1" smtClean="0">
                        <a:latin typeface="Cambria Math" panose="02040503050406030204" pitchFamily="18" charset="0"/>
                      </a:rPr>
                      <m:t>𝑡𝑟𝑎𝑑𝑒</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a:p>
                <a:pPr algn="ctr"/>
                <a:r>
                  <a:rPr lang="en-SG" sz="1600"/>
                  <a:t>Short if </a:t>
                </a:r>
                <a14:m>
                  <m:oMath xmlns:m="http://schemas.openxmlformats.org/officeDocument/2006/math">
                    <m:r>
                      <a:rPr lang="en-SG" sz="1600" b="0" i="1" smtClean="0">
                        <a:latin typeface="Cambria Math" panose="02040503050406030204" pitchFamily="18" charset="0"/>
                      </a:rPr>
                      <m:t>𝑧</m:t>
                    </m:r>
                    <m:r>
                      <a:rPr lang="en-SG" sz="1600" b="0" i="1" smtClean="0">
                        <a:latin typeface="Cambria Math" panose="02040503050406030204" pitchFamily="18" charset="0"/>
                      </a:rPr>
                      <m:t>&gt;</m:t>
                    </m:r>
                    <m:r>
                      <a:rPr lang="en-SG" sz="1600" b="0" i="1" smtClean="0">
                        <a:latin typeface="Cambria Math" panose="02040503050406030204" pitchFamily="18" charset="0"/>
                      </a:rPr>
                      <m:t>𝑡𝑟𝑎𝑑𝑒</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a:p>
                <a:pPr algn="ctr"/>
                <a:r>
                  <a:rPr lang="en-SG" sz="1600"/>
                  <a:t>Exit if </a:t>
                </a:r>
                <a14:m>
                  <m:oMath xmlns:m="http://schemas.openxmlformats.org/officeDocument/2006/math">
                    <m:d>
                      <m:dPr>
                        <m:begChr m:val="|"/>
                        <m:endChr m:val="|"/>
                        <m:ctrlPr>
                          <a:rPr lang="en-SG" sz="1600" b="0" i="1" smtClean="0">
                            <a:latin typeface="Cambria Math" panose="02040503050406030204" pitchFamily="18" charset="0"/>
                          </a:rPr>
                        </m:ctrlPr>
                      </m:dPr>
                      <m:e>
                        <m:r>
                          <a:rPr lang="en-SG" sz="1600" b="0" i="1" smtClean="0">
                            <a:latin typeface="Cambria Math" panose="02040503050406030204" pitchFamily="18" charset="0"/>
                          </a:rPr>
                          <m:t>𝑧</m:t>
                        </m:r>
                      </m:e>
                    </m:d>
                    <m:r>
                      <a:rPr lang="en-SG" sz="1600" b="0" i="1" smtClean="0">
                        <a:latin typeface="Cambria Math" panose="02040503050406030204" pitchFamily="18" charset="0"/>
                      </a:rPr>
                      <m:t>&lt;</m:t>
                    </m:r>
                    <m:r>
                      <a:rPr lang="en-SG" sz="1600" b="0" i="1" smtClean="0">
                        <a:latin typeface="Cambria Math" panose="02040503050406030204" pitchFamily="18" charset="0"/>
                      </a:rPr>
                      <m:t>𝑒𝑥𝑖𝑡</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p:txBody>
          </p:sp>
        </mc:Choice>
        <mc:Fallback xmlns="">
          <p:sp>
            <p:nvSpPr>
              <p:cNvPr id="10" name="TextBox 9">
                <a:extLst>
                  <a:ext uri="{FF2B5EF4-FFF2-40B4-BE49-F238E27FC236}">
                    <a16:creationId xmlns:a16="http://schemas.microsoft.com/office/drawing/2014/main" id="{363F3551-B14A-258F-3992-E0065F22F8F4}"/>
                  </a:ext>
                </a:extLst>
              </p:cNvPr>
              <p:cNvSpPr txBox="1">
                <a:spLocks noRot="1" noChangeAspect="1" noMove="1" noResize="1" noEditPoints="1" noAdjustHandles="1" noChangeArrowheads="1" noChangeShapeType="1" noTextEdit="1"/>
              </p:cNvSpPr>
              <p:nvPr/>
            </p:nvSpPr>
            <p:spPr>
              <a:xfrm>
                <a:off x="1732775" y="4235185"/>
                <a:ext cx="3052133" cy="830997"/>
              </a:xfrm>
              <a:prstGeom prst="rect">
                <a:avLst/>
              </a:prstGeom>
              <a:blipFill>
                <a:blip r:embed="rId5"/>
                <a:stretch>
                  <a:fillRect t="-2206"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A561F25-8C65-6211-A446-DBBA1107BC9D}"/>
                  </a:ext>
                </a:extLst>
              </p:cNvPr>
              <p:cNvSpPr txBox="1"/>
              <p:nvPr/>
            </p:nvSpPr>
            <p:spPr>
              <a:xfrm>
                <a:off x="6789197" y="4096268"/>
                <a:ext cx="3500168" cy="1077218"/>
              </a:xfrm>
              <a:prstGeom prst="rect">
                <a:avLst/>
              </a:prstGeom>
              <a:solidFill>
                <a:schemeClr val="accent1">
                  <a:lumMod val="60000"/>
                  <a:lumOff val="40000"/>
                </a:schemeClr>
              </a:solidFill>
            </p:spPr>
            <p:txBody>
              <a:bodyPr wrap="square">
                <a:spAutoFit/>
              </a:bodyPr>
              <a:lstStyle/>
              <a:p>
                <a:pPr algn="ctr"/>
                <a:r>
                  <a:rPr lang="en-SG" sz="1600"/>
                  <a:t>Long if </a:t>
                </a:r>
                <a14:m>
                  <m:oMath xmlns:m="http://schemas.openxmlformats.org/officeDocument/2006/math">
                    <m:r>
                      <m:rPr>
                        <m:sty m:val="p"/>
                      </m:rPr>
                      <a:rPr lang="en-SG" sz="1600" b="0" i="0" smtClean="0">
                        <a:latin typeface="Cambria Math" panose="02040503050406030204" pitchFamily="18" charset="0"/>
                      </a:rPr>
                      <m:t>s</m:t>
                    </m:r>
                    <m:r>
                      <a:rPr lang="en-SG" sz="1600" b="0" i="1" smtClean="0">
                        <a:latin typeface="Cambria Math" panose="02040503050406030204" pitchFamily="18" charset="0"/>
                      </a:rPr>
                      <m:t>&lt;−</m:t>
                    </m:r>
                    <m:r>
                      <a:rPr lang="en-SG" sz="1600" b="0" i="1" smtClean="0">
                        <a:latin typeface="Cambria Math" panose="02040503050406030204" pitchFamily="18" charset="0"/>
                      </a:rPr>
                      <m:t>𝑡𝑟𝑎𝑑𝑒</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a:p>
                <a:pPr algn="ctr"/>
                <a:r>
                  <a:rPr lang="en-SG" sz="1600"/>
                  <a:t>Short if </a:t>
                </a:r>
                <a14:m>
                  <m:oMath xmlns:m="http://schemas.openxmlformats.org/officeDocument/2006/math">
                    <m:r>
                      <m:rPr>
                        <m:sty m:val="p"/>
                      </m:rPr>
                      <a:rPr lang="en-SG" sz="1600">
                        <a:latin typeface="Cambria Math" panose="02040503050406030204" pitchFamily="18" charset="0"/>
                      </a:rPr>
                      <m:t>s</m:t>
                    </m:r>
                    <m:r>
                      <a:rPr lang="en-SG" sz="1600" b="0" i="1" smtClean="0">
                        <a:latin typeface="Cambria Math" panose="02040503050406030204" pitchFamily="18" charset="0"/>
                      </a:rPr>
                      <m:t>&gt;</m:t>
                    </m:r>
                    <m:r>
                      <a:rPr lang="en-SG" sz="1600" b="0" i="1" smtClean="0">
                        <a:latin typeface="Cambria Math" panose="02040503050406030204" pitchFamily="18" charset="0"/>
                      </a:rPr>
                      <m:t>𝑡𝑟𝑎𝑑𝑒</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a:p>
                <a:pPr algn="ctr"/>
                <a:r>
                  <a:rPr lang="en-SG" sz="1600"/>
                  <a:t>Exit long if </a:t>
                </a:r>
                <a14:m>
                  <m:oMath xmlns:m="http://schemas.openxmlformats.org/officeDocument/2006/math">
                    <m:r>
                      <m:rPr>
                        <m:sty m:val="p"/>
                      </m:rPr>
                      <a:rPr lang="en-SG" sz="1600" b="0" i="0" smtClean="0">
                        <a:latin typeface="Cambria Math" panose="02040503050406030204" pitchFamily="18" charset="0"/>
                      </a:rPr>
                      <m:t>s</m:t>
                    </m:r>
                    <m:r>
                      <a:rPr lang="en-SG" sz="1600" b="0" i="1" smtClean="0">
                        <a:latin typeface="Cambria Math" panose="02040503050406030204" pitchFamily="18" charset="0"/>
                      </a:rPr>
                      <m:t>&gt;</m:t>
                    </m:r>
                    <m:r>
                      <a:rPr lang="en-SG" sz="1600" b="0" i="1" smtClean="0">
                        <a:latin typeface="Cambria Math" panose="02040503050406030204" pitchFamily="18" charset="0"/>
                      </a:rPr>
                      <m:t>𝑙𝑜𝑛𝑔</m:t>
                    </m:r>
                    <m:r>
                      <a:rPr lang="en-SG" sz="1600" b="0" i="1" smtClean="0">
                        <a:latin typeface="Cambria Math" panose="02040503050406030204" pitchFamily="18" charset="0"/>
                      </a:rPr>
                      <m:t>_</m:t>
                    </m:r>
                    <m:r>
                      <a:rPr lang="en-SG" sz="1600" b="0" i="1" smtClean="0">
                        <a:latin typeface="Cambria Math" panose="02040503050406030204" pitchFamily="18" charset="0"/>
                      </a:rPr>
                      <m:t>𝑒𝑥𝑖𝑡</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a:p>
                <a:pPr algn="ctr"/>
                <a:r>
                  <a:rPr lang="en-SG" sz="1600"/>
                  <a:t>Exit short if s </a:t>
                </a:r>
                <a14:m>
                  <m:oMath xmlns:m="http://schemas.openxmlformats.org/officeDocument/2006/math">
                    <m:r>
                      <a:rPr lang="en-SG" sz="1600" b="0" i="1" smtClean="0">
                        <a:latin typeface="Cambria Math" panose="02040503050406030204" pitchFamily="18" charset="0"/>
                      </a:rPr>
                      <m:t>&gt;</m:t>
                    </m:r>
                    <m:r>
                      <a:rPr lang="en-SG" sz="1600" b="0" i="1" smtClean="0">
                        <a:latin typeface="Cambria Math" panose="02040503050406030204" pitchFamily="18" charset="0"/>
                      </a:rPr>
                      <m:t>𝑠h𝑜𝑟𝑡</m:t>
                    </m:r>
                    <m:r>
                      <a:rPr lang="en-SG" sz="1600" b="0" i="1" smtClean="0">
                        <a:latin typeface="Cambria Math" panose="02040503050406030204" pitchFamily="18" charset="0"/>
                      </a:rPr>
                      <m:t>_</m:t>
                    </m:r>
                    <m:r>
                      <a:rPr lang="en-SG" sz="1600" b="0" i="1" smtClean="0">
                        <a:latin typeface="Cambria Math" panose="02040503050406030204" pitchFamily="18" charset="0"/>
                      </a:rPr>
                      <m:t>𝑒𝑥𝑖𝑡</m:t>
                    </m:r>
                    <m:r>
                      <a:rPr lang="en-SG" sz="1600" b="0" i="1" smtClean="0">
                        <a:latin typeface="Cambria Math" panose="02040503050406030204" pitchFamily="18" charset="0"/>
                      </a:rPr>
                      <m:t>_</m:t>
                    </m:r>
                    <m:r>
                      <a:rPr lang="en-SG" sz="1600" b="0" i="1" smtClean="0">
                        <a:latin typeface="Cambria Math" panose="02040503050406030204" pitchFamily="18" charset="0"/>
                      </a:rPr>
                      <m:t>𝑏𝑜𝑢𝑛𝑑</m:t>
                    </m:r>
                  </m:oMath>
                </a14:m>
                <a:endParaRPr lang="en-SG" sz="1600"/>
              </a:p>
            </p:txBody>
          </p:sp>
        </mc:Choice>
        <mc:Fallback xmlns="">
          <p:sp>
            <p:nvSpPr>
              <p:cNvPr id="12" name="TextBox 11">
                <a:extLst>
                  <a:ext uri="{FF2B5EF4-FFF2-40B4-BE49-F238E27FC236}">
                    <a16:creationId xmlns:a16="http://schemas.microsoft.com/office/drawing/2014/main" id="{DA561F25-8C65-6211-A446-DBBA1107BC9D}"/>
                  </a:ext>
                </a:extLst>
              </p:cNvPr>
              <p:cNvSpPr txBox="1">
                <a:spLocks noRot="1" noChangeAspect="1" noMove="1" noResize="1" noEditPoints="1" noAdjustHandles="1" noChangeArrowheads="1" noChangeShapeType="1" noTextEdit="1"/>
              </p:cNvSpPr>
              <p:nvPr/>
            </p:nvSpPr>
            <p:spPr>
              <a:xfrm>
                <a:off x="6789197" y="4096268"/>
                <a:ext cx="3500168" cy="1077218"/>
              </a:xfrm>
              <a:prstGeom prst="rect">
                <a:avLst/>
              </a:prstGeom>
              <a:blipFill>
                <a:blip r:embed="rId6"/>
                <a:stretch>
                  <a:fillRect t="-1695" b="-621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A8A128D-403D-27DC-FFF0-797D41EA7326}"/>
              </a:ext>
            </a:extLst>
          </p:cNvPr>
          <p:cNvSpPr txBox="1"/>
          <p:nvPr/>
        </p:nvSpPr>
        <p:spPr>
          <a:xfrm>
            <a:off x="4886565" y="5988275"/>
            <a:ext cx="6096000" cy="338554"/>
          </a:xfrm>
          <a:prstGeom prst="rect">
            <a:avLst/>
          </a:prstGeom>
          <a:noFill/>
        </p:spPr>
        <p:txBody>
          <a:bodyPr wrap="square">
            <a:spAutoFit/>
          </a:bodyPr>
          <a:lstStyle/>
          <a:p>
            <a:pPr algn="r"/>
            <a:r>
              <a:rPr lang="en-SG" sz="800" b="0" i="0" u="none" strike="noStrike" baseline="0">
                <a:latin typeface="OpenSans"/>
              </a:rPr>
              <a:t>Marco Avellaneda &amp; </a:t>
            </a:r>
            <a:r>
              <a:rPr lang="en-SG" sz="800" b="0" i="0" u="none" strike="noStrike" baseline="0" err="1">
                <a:latin typeface="OpenSans"/>
              </a:rPr>
              <a:t>Jeong</a:t>
            </a:r>
            <a:r>
              <a:rPr lang="en-SG" sz="800" b="0" i="0" u="none" strike="noStrike" baseline="0">
                <a:latin typeface="OpenSans"/>
              </a:rPr>
              <a:t>-Hyun Lee (2010) Statistical arbitrage in the US</a:t>
            </a:r>
          </a:p>
          <a:p>
            <a:pPr algn="r"/>
            <a:r>
              <a:rPr lang="fr-FR" sz="800" b="0" i="0" u="none" strike="noStrike" baseline="0" err="1">
                <a:latin typeface="OpenSans"/>
              </a:rPr>
              <a:t>equities</a:t>
            </a:r>
            <a:r>
              <a:rPr lang="fr-FR" sz="800" b="0" i="0" u="none" strike="noStrike" baseline="0">
                <a:latin typeface="OpenSans"/>
              </a:rPr>
              <a:t> </a:t>
            </a:r>
            <a:r>
              <a:rPr lang="fr-FR" sz="800" b="0" i="0" u="none" strike="noStrike" baseline="0" err="1">
                <a:latin typeface="OpenSans"/>
              </a:rPr>
              <a:t>market</a:t>
            </a:r>
            <a:r>
              <a:rPr lang="fr-FR" sz="800" b="0" i="0" u="none" strike="noStrike" baseline="0">
                <a:latin typeface="OpenSans"/>
              </a:rPr>
              <a:t>, Quantitative Finance, 10:7, 761-782, DOI: 10.1080/14697680903124632</a:t>
            </a:r>
            <a:endParaRPr lang="en-SG" sz="800"/>
          </a:p>
        </p:txBody>
      </p:sp>
      <p:sp>
        <p:nvSpPr>
          <p:cNvPr id="13" name="TextBox 12">
            <a:extLst>
              <a:ext uri="{FF2B5EF4-FFF2-40B4-BE49-F238E27FC236}">
                <a16:creationId xmlns:a16="http://schemas.microsoft.com/office/drawing/2014/main" id="{2370FF5C-9AE3-7003-EB1D-DE7AD6E3BE6B}"/>
              </a:ext>
            </a:extLst>
          </p:cNvPr>
          <p:cNvSpPr txBox="1"/>
          <p:nvPr/>
        </p:nvSpPr>
        <p:spPr>
          <a:xfrm>
            <a:off x="9573699" y="6326829"/>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Jennifer</a:t>
            </a:r>
            <a:endParaRPr lang="en-GB"/>
          </a:p>
        </p:txBody>
      </p:sp>
      <p:sp>
        <p:nvSpPr>
          <p:cNvPr id="14" name="TextBox 13">
            <a:extLst>
              <a:ext uri="{FF2B5EF4-FFF2-40B4-BE49-F238E27FC236}">
                <a16:creationId xmlns:a16="http://schemas.microsoft.com/office/drawing/2014/main" id="{A8A1429B-A06E-65D2-CB03-9632129FFF3B}"/>
              </a:ext>
            </a:extLst>
          </p:cNvPr>
          <p:cNvSpPr txBox="1"/>
          <p:nvPr/>
        </p:nvSpPr>
        <p:spPr>
          <a:xfrm>
            <a:off x="2100054" y="5136959"/>
            <a:ext cx="2378284" cy="523220"/>
          </a:xfrm>
          <a:prstGeom prst="rect">
            <a:avLst/>
          </a:prstGeom>
          <a:noFill/>
        </p:spPr>
        <p:txBody>
          <a:bodyPr wrap="square" rtlCol="0">
            <a:spAutoFit/>
          </a:bodyPr>
          <a:lstStyle/>
          <a:p>
            <a:pPr algn="ctr"/>
            <a:r>
              <a:rPr lang="en-US" sz="1400"/>
              <a:t>Trade bound = 1.4</a:t>
            </a:r>
          </a:p>
          <a:p>
            <a:pPr algn="ctr"/>
            <a:r>
              <a:rPr lang="en-US" sz="1400"/>
              <a:t>Exit bound = 1</a:t>
            </a:r>
          </a:p>
        </p:txBody>
      </p:sp>
      <p:sp>
        <p:nvSpPr>
          <p:cNvPr id="15" name="TextBox 14">
            <a:extLst>
              <a:ext uri="{FF2B5EF4-FFF2-40B4-BE49-F238E27FC236}">
                <a16:creationId xmlns:a16="http://schemas.microsoft.com/office/drawing/2014/main" id="{B768708F-AEC7-5B3C-3E04-CCE0B02318A9}"/>
              </a:ext>
            </a:extLst>
          </p:cNvPr>
          <p:cNvSpPr txBox="1"/>
          <p:nvPr/>
        </p:nvSpPr>
        <p:spPr>
          <a:xfrm>
            <a:off x="7334191" y="5227413"/>
            <a:ext cx="2378284" cy="954107"/>
          </a:xfrm>
          <a:prstGeom prst="rect">
            <a:avLst/>
          </a:prstGeom>
          <a:noFill/>
        </p:spPr>
        <p:txBody>
          <a:bodyPr wrap="square" rtlCol="0">
            <a:spAutoFit/>
          </a:bodyPr>
          <a:lstStyle/>
          <a:p>
            <a:pPr algn="ctr"/>
            <a:r>
              <a:rPr lang="en-US" sz="1400"/>
              <a:t>Trade bound = 0.8</a:t>
            </a:r>
          </a:p>
          <a:p>
            <a:pPr algn="ctr"/>
            <a:r>
              <a:rPr lang="en-US" sz="1400"/>
              <a:t>Long Exit bound = -0.4</a:t>
            </a:r>
          </a:p>
          <a:p>
            <a:pPr algn="ctr"/>
            <a:r>
              <a:rPr lang="en-US" sz="1400"/>
              <a:t>Short Exit bound = 0.6</a:t>
            </a:r>
          </a:p>
          <a:p>
            <a:pPr algn="ctr"/>
            <a:endParaRPr lang="en-US" sz="1400"/>
          </a:p>
        </p:txBody>
      </p:sp>
      <p:sp>
        <p:nvSpPr>
          <p:cNvPr id="9" name="Oval 8">
            <a:extLst>
              <a:ext uri="{FF2B5EF4-FFF2-40B4-BE49-F238E27FC236}">
                <a16:creationId xmlns:a16="http://schemas.microsoft.com/office/drawing/2014/main" id="{9036DBB4-33BC-2BD1-3271-A33805FF1669}"/>
              </a:ext>
            </a:extLst>
          </p:cNvPr>
          <p:cNvSpPr/>
          <p:nvPr/>
        </p:nvSpPr>
        <p:spPr>
          <a:xfrm>
            <a:off x="789680" y="1148041"/>
            <a:ext cx="788452" cy="78845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t>1</a:t>
            </a:r>
          </a:p>
        </p:txBody>
      </p:sp>
      <p:sp>
        <p:nvSpPr>
          <p:cNvPr id="16" name="Oval 15">
            <a:extLst>
              <a:ext uri="{FF2B5EF4-FFF2-40B4-BE49-F238E27FC236}">
                <a16:creationId xmlns:a16="http://schemas.microsoft.com/office/drawing/2014/main" id="{8B4EE677-1E24-E2A8-418D-79C504EEE144}"/>
              </a:ext>
            </a:extLst>
          </p:cNvPr>
          <p:cNvSpPr/>
          <p:nvPr/>
        </p:nvSpPr>
        <p:spPr>
          <a:xfrm>
            <a:off x="5672150" y="963376"/>
            <a:ext cx="788452" cy="78845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t>2</a:t>
            </a:r>
          </a:p>
        </p:txBody>
      </p:sp>
    </p:spTree>
    <p:extLst>
      <p:ext uri="{BB962C8B-B14F-4D97-AF65-F5344CB8AC3E}">
        <p14:creationId xmlns:p14="http://schemas.microsoft.com/office/powerpoint/2010/main" val="376179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F4E6-7F9E-3BD2-B141-1885CC8818E0}"/>
              </a:ext>
            </a:extLst>
          </p:cNvPr>
          <p:cNvSpPr>
            <a:spLocks noGrp="1"/>
          </p:cNvSpPr>
          <p:nvPr>
            <p:ph type="title"/>
          </p:nvPr>
        </p:nvSpPr>
        <p:spPr>
          <a:xfrm>
            <a:off x="731838" y="499923"/>
            <a:ext cx="10728325" cy="1165365"/>
          </a:xfrm>
        </p:spPr>
        <p:txBody>
          <a:bodyPr/>
          <a:lstStyle/>
          <a:p>
            <a:r>
              <a:rPr lang="en-SG"/>
              <a:t>Trading Strategy</a:t>
            </a:r>
          </a:p>
        </p:txBody>
      </p:sp>
      <p:graphicFrame>
        <p:nvGraphicFramePr>
          <p:cNvPr id="4" name="Content Placeholder 3">
            <a:extLst>
              <a:ext uri="{FF2B5EF4-FFF2-40B4-BE49-F238E27FC236}">
                <a16:creationId xmlns:a16="http://schemas.microsoft.com/office/drawing/2014/main" id="{70B48F85-5DB8-B478-61AC-9EC3AC5952E1}"/>
              </a:ext>
            </a:extLst>
          </p:cNvPr>
          <p:cNvGraphicFramePr>
            <a:graphicFrameLocks noGrp="1"/>
          </p:cNvGraphicFramePr>
          <p:nvPr>
            <p:ph idx="1"/>
          </p:nvPr>
        </p:nvGraphicFramePr>
        <p:xfrm>
          <a:off x="1695450" y="1665288"/>
          <a:ext cx="8801100" cy="1763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A8644E8-A6AD-2457-2925-9D0C0664CF30}"/>
              </a:ext>
            </a:extLst>
          </p:cNvPr>
          <p:cNvSpPr txBox="1"/>
          <p:nvPr/>
        </p:nvSpPr>
        <p:spPr>
          <a:xfrm>
            <a:off x="1373663" y="3429000"/>
            <a:ext cx="2798445" cy="212365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SG" sz="1600"/>
              <a:t>Run first cointegration test on the pairs to check for stationarity</a:t>
            </a:r>
          </a:p>
          <a:p>
            <a:pPr marL="285750" indent="-285750">
              <a:buFont typeface="Wingdings" panose="05000000000000000000" pitchFamily="2" charset="2"/>
              <a:buChar char="§"/>
            </a:pPr>
            <a:r>
              <a:rPr lang="en-SG" sz="1600"/>
              <a:t>Use </a:t>
            </a:r>
            <a:r>
              <a:rPr lang="en-SG" sz="1600" b="1">
                <a:solidFill>
                  <a:srgbClr val="49A5B6"/>
                </a:solidFill>
              </a:rPr>
              <a:t>past 100 days price series </a:t>
            </a:r>
          </a:p>
          <a:p>
            <a:pPr marL="285750" indent="-285750">
              <a:buFont typeface="Wingdings" panose="05000000000000000000" pitchFamily="2" charset="2"/>
              <a:buChar char="§"/>
            </a:pPr>
            <a:r>
              <a:rPr lang="en-SG" sz="1600" b="1">
                <a:solidFill>
                  <a:srgbClr val="49A5B6"/>
                </a:solidFill>
              </a:rPr>
              <a:t>Significance level = 5%</a:t>
            </a:r>
          </a:p>
          <a:p>
            <a:pPr marL="285750" indent="-285750">
              <a:buFont typeface="Wingdings" panose="05000000000000000000" pitchFamily="2" charset="2"/>
              <a:buChar char="§"/>
            </a:pPr>
            <a:r>
              <a:rPr lang="en-SG" sz="1600"/>
              <a:t>Only pairs that met the criterion can be traded</a:t>
            </a:r>
            <a:endParaRPr lang="en-SG" sz="1600">
              <a:cs typeface="Arial"/>
            </a:endParaRPr>
          </a:p>
        </p:txBody>
      </p:sp>
      <p:sp>
        <p:nvSpPr>
          <p:cNvPr id="6" name="TextBox 5">
            <a:extLst>
              <a:ext uri="{FF2B5EF4-FFF2-40B4-BE49-F238E27FC236}">
                <a16:creationId xmlns:a16="http://schemas.microsoft.com/office/drawing/2014/main" id="{FD539337-4766-CEEB-6226-90742B59273D}"/>
              </a:ext>
            </a:extLst>
          </p:cNvPr>
          <p:cNvSpPr txBox="1"/>
          <p:nvPr/>
        </p:nvSpPr>
        <p:spPr>
          <a:xfrm>
            <a:off x="4696777" y="3429000"/>
            <a:ext cx="2798445" cy="156966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SG" sz="1600"/>
              <a:t>Trading signals generated </a:t>
            </a:r>
            <a:r>
              <a:rPr lang="en-SG" sz="1600" b="1">
                <a:solidFill>
                  <a:srgbClr val="49A5B6"/>
                </a:solidFill>
              </a:rPr>
              <a:t>based on ‘z’ or ‘s’ score</a:t>
            </a:r>
          </a:p>
          <a:p>
            <a:pPr marL="285750" indent="-285750">
              <a:buFont typeface="Wingdings" panose="05000000000000000000" pitchFamily="2" charset="2"/>
              <a:buChar char="§"/>
            </a:pPr>
            <a:r>
              <a:rPr lang="en-SG" sz="1600"/>
              <a:t>Exit signals can be symmetrical or vary with long and short position</a:t>
            </a:r>
            <a:endParaRPr lang="en-SG" sz="1600">
              <a:cs typeface="Arial"/>
            </a:endParaRPr>
          </a:p>
        </p:txBody>
      </p:sp>
      <p:sp>
        <p:nvSpPr>
          <p:cNvPr id="7" name="TextBox 6">
            <a:extLst>
              <a:ext uri="{FF2B5EF4-FFF2-40B4-BE49-F238E27FC236}">
                <a16:creationId xmlns:a16="http://schemas.microsoft.com/office/drawing/2014/main" id="{09C6E940-9E78-630F-5159-00AB80FDDC03}"/>
              </a:ext>
            </a:extLst>
          </p:cNvPr>
          <p:cNvSpPr txBox="1"/>
          <p:nvPr/>
        </p:nvSpPr>
        <p:spPr>
          <a:xfrm>
            <a:off x="8019891" y="3429000"/>
            <a:ext cx="3171984" cy="255454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SG" sz="1600"/>
              <a:t>Run second cointegration test on all pairs to check for stationarity</a:t>
            </a:r>
          </a:p>
          <a:p>
            <a:pPr marL="285750" indent="-285750">
              <a:buFont typeface="Wingdings" panose="05000000000000000000" pitchFamily="2" charset="2"/>
              <a:buChar char="§"/>
            </a:pPr>
            <a:r>
              <a:rPr lang="en-SG" sz="1600"/>
              <a:t>If an existing pair failed the test, this implies pair-breakage, position to be closed </a:t>
            </a:r>
            <a:endParaRPr lang="en-SG" sz="1600">
              <a:cs typeface="Arial"/>
            </a:endParaRPr>
          </a:p>
          <a:p>
            <a:pPr marL="285750" indent="-285750">
              <a:buFont typeface="Wingdings" panose="05000000000000000000" pitchFamily="2" charset="2"/>
              <a:buChar char="§"/>
            </a:pPr>
            <a:r>
              <a:rPr lang="en-SG" sz="1600"/>
              <a:t>Act as </a:t>
            </a:r>
            <a:r>
              <a:rPr lang="en-SG" sz="1600" b="1">
                <a:solidFill>
                  <a:srgbClr val="49A5B6"/>
                </a:solidFill>
              </a:rPr>
              <a:t>natural ‘time-based’ stop-loss</a:t>
            </a:r>
            <a:endParaRPr lang="en-SG" sz="1600" b="1">
              <a:solidFill>
                <a:srgbClr val="49A5B6"/>
              </a:solidFill>
              <a:cs typeface="Arial"/>
            </a:endParaRPr>
          </a:p>
          <a:p>
            <a:pPr marL="285750" indent="-285750">
              <a:buFont typeface="Wingdings" panose="05000000000000000000" pitchFamily="2" charset="2"/>
              <a:buChar char="§"/>
            </a:pPr>
            <a:r>
              <a:rPr lang="en-SG" sz="1600"/>
              <a:t>Process repeats</a:t>
            </a:r>
            <a:endParaRPr lang="en-SG" sz="1600">
              <a:cs typeface="Arial"/>
            </a:endParaRPr>
          </a:p>
        </p:txBody>
      </p:sp>
      <p:sp>
        <p:nvSpPr>
          <p:cNvPr id="8" name="TextBox 7">
            <a:extLst>
              <a:ext uri="{FF2B5EF4-FFF2-40B4-BE49-F238E27FC236}">
                <a16:creationId xmlns:a16="http://schemas.microsoft.com/office/drawing/2014/main" id="{9B7BF70B-C347-DA07-97B3-06A45DB8A3C2}"/>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Jennifer</a:t>
            </a:r>
            <a:endParaRPr lang="en-GB"/>
          </a:p>
        </p:txBody>
      </p:sp>
    </p:spTree>
    <p:extLst>
      <p:ext uri="{BB962C8B-B14F-4D97-AF65-F5344CB8AC3E}">
        <p14:creationId xmlns:p14="http://schemas.microsoft.com/office/powerpoint/2010/main" val="277219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433EDC-5254-555A-AA43-1F256C6BE74F}"/>
              </a:ext>
            </a:extLst>
          </p:cNvPr>
          <p:cNvSpPr>
            <a:spLocks noGrp="1"/>
          </p:cNvSpPr>
          <p:nvPr>
            <p:ph type="title"/>
          </p:nvPr>
        </p:nvSpPr>
        <p:spPr/>
        <p:txBody>
          <a:bodyPr/>
          <a:lstStyle/>
          <a:p>
            <a:r>
              <a:rPr lang="en-US"/>
              <a:t>Illustration: Pairs trading lifecycle</a:t>
            </a:r>
            <a:endParaRPr lang="en-SG"/>
          </a:p>
        </p:txBody>
      </p:sp>
      <p:sp>
        <p:nvSpPr>
          <p:cNvPr id="5" name="Rectangle 4">
            <a:extLst>
              <a:ext uri="{FF2B5EF4-FFF2-40B4-BE49-F238E27FC236}">
                <a16:creationId xmlns:a16="http://schemas.microsoft.com/office/drawing/2014/main" id="{CB7C4047-46A9-CBFD-ED75-45F38795E9E9}"/>
              </a:ext>
            </a:extLst>
          </p:cNvPr>
          <p:cNvSpPr/>
          <p:nvPr/>
        </p:nvSpPr>
        <p:spPr>
          <a:xfrm>
            <a:off x="731838" y="2314575"/>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P1</a:t>
            </a:r>
            <a:endParaRPr lang="en-SG"/>
          </a:p>
        </p:txBody>
      </p:sp>
      <p:sp>
        <p:nvSpPr>
          <p:cNvPr id="6" name="Rectangle 5">
            <a:extLst>
              <a:ext uri="{FF2B5EF4-FFF2-40B4-BE49-F238E27FC236}">
                <a16:creationId xmlns:a16="http://schemas.microsoft.com/office/drawing/2014/main" id="{4EBDF712-72CD-B530-2A73-6971BEAC7205}"/>
              </a:ext>
            </a:extLst>
          </p:cNvPr>
          <p:cNvSpPr/>
          <p:nvPr/>
        </p:nvSpPr>
        <p:spPr>
          <a:xfrm>
            <a:off x="731837" y="2831811"/>
            <a:ext cx="763587" cy="409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P2</a:t>
            </a:r>
            <a:endParaRPr lang="en-SG"/>
          </a:p>
        </p:txBody>
      </p:sp>
      <p:sp>
        <p:nvSpPr>
          <p:cNvPr id="7" name="Rectangle 6">
            <a:extLst>
              <a:ext uri="{FF2B5EF4-FFF2-40B4-BE49-F238E27FC236}">
                <a16:creationId xmlns:a16="http://schemas.microsoft.com/office/drawing/2014/main" id="{A3F38F31-D4A5-533C-98E9-AAB49AA2FDAC}"/>
              </a:ext>
            </a:extLst>
          </p:cNvPr>
          <p:cNvSpPr/>
          <p:nvPr/>
        </p:nvSpPr>
        <p:spPr>
          <a:xfrm>
            <a:off x="731836" y="3382962"/>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P3</a:t>
            </a:r>
            <a:endParaRPr lang="en-SG"/>
          </a:p>
        </p:txBody>
      </p:sp>
      <p:sp>
        <p:nvSpPr>
          <p:cNvPr id="8" name="Rectangle 7">
            <a:extLst>
              <a:ext uri="{FF2B5EF4-FFF2-40B4-BE49-F238E27FC236}">
                <a16:creationId xmlns:a16="http://schemas.microsoft.com/office/drawing/2014/main" id="{3DD0B7E8-A711-6C84-0D91-AED9B831BF1A}"/>
              </a:ext>
            </a:extLst>
          </p:cNvPr>
          <p:cNvSpPr/>
          <p:nvPr/>
        </p:nvSpPr>
        <p:spPr>
          <a:xfrm>
            <a:off x="731838" y="3929063"/>
            <a:ext cx="763587" cy="409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P4</a:t>
            </a:r>
            <a:endParaRPr lang="en-SG"/>
          </a:p>
        </p:txBody>
      </p:sp>
      <p:sp>
        <p:nvSpPr>
          <p:cNvPr id="9" name="Rectangle 8">
            <a:extLst>
              <a:ext uri="{FF2B5EF4-FFF2-40B4-BE49-F238E27FC236}">
                <a16:creationId xmlns:a16="http://schemas.microsoft.com/office/drawing/2014/main" id="{7EDF19A7-BC70-BB6E-99DA-334AF6C939DC}"/>
              </a:ext>
            </a:extLst>
          </p:cNvPr>
          <p:cNvSpPr/>
          <p:nvPr/>
        </p:nvSpPr>
        <p:spPr>
          <a:xfrm>
            <a:off x="731838" y="5395913"/>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P38</a:t>
            </a:r>
            <a:endParaRPr lang="en-SG"/>
          </a:p>
        </p:txBody>
      </p:sp>
      <p:sp>
        <p:nvSpPr>
          <p:cNvPr id="10" name="Rectangle 9">
            <a:extLst>
              <a:ext uri="{FF2B5EF4-FFF2-40B4-BE49-F238E27FC236}">
                <a16:creationId xmlns:a16="http://schemas.microsoft.com/office/drawing/2014/main" id="{4F60D401-69EF-469D-085D-56F8311DE0B1}"/>
              </a:ext>
            </a:extLst>
          </p:cNvPr>
          <p:cNvSpPr/>
          <p:nvPr/>
        </p:nvSpPr>
        <p:spPr>
          <a:xfrm>
            <a:off x="1773382" y="2314575"/>
            <a:ext cx="763587" cy="3490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a:t>Cointegration test #1</a:t>
            </a:r>
            <a:endParaRPr lang="en-SG"/>
          </a:p>
        </p:txBody>
      </p:sp>
      <p:sp>
        <p:nvSpPr>
          <p:cNvPr id="12" name="Rectangle 11">
            <a:extLst>
              <a:ext uri="{FF2B5EF4-FFF2-40B4-BE49-F238E27FC236}">
                <a16:creationId xmlns:a16="http://schemas.microsoft.com/office/drawing/2014/main" id="{ACA1498A-0E78-1619-4D54-999129F82B40}"/>
              </a:ext>
            </a:extLst>
          </p:cNvPr>
          <p:cNvSpPr/>
          <p:nvPr/>
        </p:nvSpPr>
        <p:spPr>
          <a:xfrm>
            <a:off x="7887856" y="2310822"/>
            <a:ext cx="763587" cy="3490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35E9CA97-57E0-FB89-1023-BE2E2A15E79A}"/>
              </a:ext>
            </a:extLst>
          </p:cNvPr>
          <p:cNvSpPr txBox="1"/>
          <p:nvPr/>
        </p:nvSpPr>
        <p:spPr>
          <a:xfrm>
            <a:off x="2623127" y="2310822"/>
            <a:ext cx="763587" cy="369332"/>
          </a:xfrm>
          <a:prstGeom prst="rect">
            <a:avLst/>
          </a:prstGeom>
          <a:noFill/>
        </p:spPr>
        <p:txBody>
          <a:bodyPr wrap="square" rtlCol="0">
            <a:spAutoFit/>
          </a:bodyPr>
          <a:lstStyle/>
          <a:p>
            <a:pPr algn="ctr"/>
            <a:r>
              <a:rPr lang="en-US" i="1"/>
              <a:t>pass</a:t>
            </a:r>
            <a:endParaRPr lang="en-SG" i="1"/>
          </a:p>
        </p:txBody>
      </p:sp>
      <p:sp>
        <p:nvSpPr>
          <p:cNvPr id="14" name="TextBox 13">
            <a:extLst>
              <a:ext uri="{FF2B5EF4-FFF2-40B4-BE49-F238E27FC236}">
                <a16:creationId xmlns:a16="http://schemas.microsoft.com/office/drawing/2014/main" id="{64EA8D86-4D9E-8852-16EE-BD259E8312DD}"/>
              </a:ext>
            </a:extLst>
          </p:cNvPr>
          <p:cNvSpPr txBox="1"/>
          <p:nvPr/>
        </p:nvSpPr>
        <p:spPr>
          <a:xfrm>
            <a:off x="2623127" y="2831811"/>
            <a:ext cx="763587" cy="369332"/>
          </a:xfrm>
          <a:prstGeom prst="rect">
            <a:avLst/>
          </a:prstGeom>
          <a:noFill/>
        </p:spPr>
        <p:txBody>
          <a:bodyPr wrap="square" rtlCol="0">
            <a:spAutoFit/>
          </a:bodyPr>
          <a:lstStyle/>
          <a:p>
            <a:pPr algn="ctr"/>
            <a:r>
              <a:rPr lang="en-US" i="1"/>
              <a:t>pass</a:t>
            </a:r>
            <a:endParaRPr lang="en-SG" i="1"/>
          </a:p>
        </p:txBody>
      </p:sp>
      <p:sp>
        <p:nvSpPr>
          <p:cNvPr id="15" name="TextBox 14">
            <a:extLst>
              <a:ext uri="{FF2B5EF4-FFF2-40B4-BE49-F238E27FC236}">
                <a16:creationId xmlns:a16="http://schemas.microsoft.com/office/drawing/2014/main" id="{839DE343-B70A-E68C-B9B6-8B0C92236678}"/>
              </a:ext>
            </a:extLst>
          </p:cNvPr>
          <p:cNvSpPr txBox="1"/>
          <p:nvPr/>
        </p:nvSpPr>
        <p:spPr>
          <a:xfrm>
            <a:off x="2623127" y="3385870"/>
            <a:ext cx="763587" cy="369332"/>
          </a:xfrm>
          <a:prstGeom prst="rect">
            <a:avLst/>
          </a:prstGeom>
          <a:noFill/>
        </p:spPr>
        <p:txBody>
          <a:bodyPr wrap="square" rtlCol="0">
            <a:spAutoFit/>
          </a:bodyPr>
          <a:lstStyle/>
          <a:p>
            <a:pPr algn="ctr"/>
            <a:r>
              <a:rPr lang="en-US" i="1"/>
              <a:t>fail</a:t>
            </a:r>
            <a:endParaRPr lang="en-SG" i="1"/>
          </a:p>
        </p:txBody>
      </p:sp>
      <p:sp>
        <p:nvSpPr>
          <p:cNvPr id="16" name="TextBox 15">
            <a:extLst>
              <a:ext uri="{FF2B5EF4-FFF2-40B4-BE49-F238E27FC236}">
                <a16:creationId xmlns:a16="http://schemas.microsoft.com/office/drawing/2014/main" id="{B268781E-3D58-133C-095A-E7F35D7287F0}"/>
              </a:ext>
            </a:extLst>
          </p:cNvPr>
          <p:cNvSpPr txBox="1"/>
          <p:nvPr/>
        </p:nvSpPr>
        <p:spPr>
          <a:xfrm>
            <a:off x="2623127" y="3929063"/>
            <a:ext cx="763587" cy="369332"/>
          </a:xfrm>
          <a:prstGeom prst="rect">
            <a:avLst/>
          </a:prstGeom>
          <a:noFill/>
        </p:spPr>
        <p:txBody>
          <a:bodyPr wrap="square" rtlCol="0">
            <a:spAutoFit/>
          </a:bodyPr>
          <a:lstStyle/>
          <a:p>
            <a:pPr algn="ctr"/>
            <a:r>
              <a:rPr lang="en-US" i="1"/>
              <a:t>pass</a:t>
            </a:r>
            <a:endParaRPr lang="en-SG" i="1"/>
          </a:p>
        </p:txBody>
      </p:sp>
      <p:sp>
        <p:nvSpPr>
          <p:cNvPr id="17" name="TextBox 16">
            <a:extLst>
              <a:ext uri="{FF2B5EF4-FFF2-40B4-BE49-F238E27FC236}">
                <a16:creationId xmlns:a16="http://schemas.microsoft.com/office/drawing/2014/main" id="{F0DF8813-02C1-3FE9-CB03-B6D33AA617F1}"/>
              </a:ext>
            </a:extLst>
          </p:cNvPr>
          <p:cNvSpPr txBox="1"/>
          <p:nvPr/>
        </p:nvSpPr>
        <p:spPr>
          <a:xfrm>
            <a:off x="2623127" y="5395913"/>
            <a:ext cx="763587" cy="369332"/>
          </a:xfrm>
          <a:prstGeom prst="rect">
            <a:avLst/>
          </a:prstGeom>
          <a:noFill/>
        </p:spPr>
        <p:txBody>
          <a:bodyPr wrap="square" rtlCol="0">
            <a:spAutoFit/>
          </a:bodyPr>
          <a:lstStyle/>
          <a:p>
            <a:pPr algn="ctr"/>
            <a:r>
              <a:rPr lang="en-US" i="1"/>
              <a:t>fail</a:t>
            </a:r>
            <a:endParaRPr lang="en-SG" i="1"/>
          </a:p>
        </p:txBody>
      </p:sp>
      <p:sp>
        <p:nvSpPr>
          <p:cNvPr id="18" name="Rectangle 17">
            <a:extLst>
              <a:ext uri="{FF2B5EF4-FFF2-40B4-BE49-F238E27FC236}">
                <a16:creationId xmlns:a16="http://schemas.microsoft.com/office/drawing/2014/main" id="{E6C4A874-2BA1-E6D1-2CF4-F0A60117441F}"/>
              </a:ext>
            </a:extLst>
          </p:cNvPr>
          <p:cNvSpPr/>
          <p:nvPr/>
        </p:nvSpPr>
        <p:spPr>
          <a:xfrm>
            <a:off x="4978401" y="2314575"/>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4043BF5C-F57A-FE49-C8FE-6558CFA8F15B}"/>
              </a:ext>
            </a:extLst>
          </p:cNvPr>
          <p:cNvSpPr/>
          <p:nvPr/>
        </p:nvSpPr>
        <p:spPr>
          <a:xfrm>
            <a:off x="4978400" y="2831811"/>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2A905353-3DAB-582E-292D-BBE5603C5EBC}"/>
              </a:ext>
            </a:extLst>
          </p:cNvPr>
          <p:cNvSpPr/>
          <p:nvPr/>
        </p:nvSpPr>
        <p:spPr>
          <a:xfrm>
            <a:off x="4978399" y="3382962"/>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BF10CA77-FBDC-CAB2-7FD5-86F937A44E60}"/>
              </a:ext>
            </a:extLst>
          </p:cNvPr>
          <p:cNvSpPr/>
          <p:nvPr/>
        </p:nvSpPr>
        <p:spPr>
          <a:xfrm>
            <a:off x="4978401" y="3929063"/>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EE3B7900-E6AE-C29B-4902-869A3005ACD3}"/>
              </a:ext>
            </a:extLst>
          </p:cNvPr>
          <p:cNvSpPr/>
          <p:nvPr/>
        </p:nvSpPr>
        <p:spPr>
          <a:xfrm>
            <a:off x="4978401" y="5395913"/>
            <a:ext cx="763587"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5D52D854-6D8C-5BA0-933E-2EDDE687DD7E}"/>
              </a:ext>
            </a:extLst>
          </p:cNvPr>
          <p:cNvSpPr/>
          <p:nvPr/>
        </p:nvSpPr>
        <p:spPr>
          <a:xfrm>
            <a:off x="4981430" y="2316089"/>
            <a:ext cx="763587" cy="3490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a:t>Cointegration test #2</a:t>
            </a:r>
            <a:endParaRPr lang="en-SG"/>
          </a:p>
        </p:txBody>
      </p:sp>
      <p:cxnSp>
        <p:nvCxnSpPr>
          <p:cNvPr id="24" name="Straight Arrow Connector 23">
            <a:extLst>
              <a:ext uri="{FF2B5EF4-FFF2-40B4-BE49-F238E27FC236}">
                <a16:creationId xmlns:a16="http://schemas.microsoft.com/office/drawing/2014/main" id="{D17A39F7-6293-D818-684E-FF923FCA78D0}"/>
              </a:ext>
            </a:extLst>
          </p:cNvPr>
          <p:cNvCxnSpPr>
            <a:cxnSpLocks/>
          </p:cNvCxnSpPr>
          <p:nvPr/>
        </p:nvCxnSpPr>
        <p:spPr>
          <a:xfrm flipV="1">
            <a:off x="3386715" y="2475099"/>
            <a:ext cx="1591685" cy="1670"/>
          </a:xfrm>
          <a:prstGeom prst="straightConnector1">
            <a:avLst/>
          </a:prstGeom>
          <a:ln w="28575">
            <a:solidFill>
              <a:schemeClr val="tx2">
                <a:lumMod val="90000"/>
                <a:lumOff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C336226-D312-4ED0-1970-7B5138AB935D}"/>
              </a:ext>
            </a:extLst>
          </p:cNvPr>
          <p:cNvCxnSpPr>
            <a:cxnSpLocks/>
            <a:stCxn id="14" idx="3"/>
          </p:cNvCxnSpPr>
          <p:nvPr/>
        </p:nvCxnSpPr>
        <p:spPr>
          <a:xfrm flipV="1">
            <a:off x="3386714" y="3011797"/>
            <a:ext cx="1591685" cy="4680"/>
          </a:xfrm>
          <a:prstGeom prst="straightConnector1">
            <a:avLst/>
          </a:prstGeom>
          <a:ln w="28575">
            <a:solidFill>
              <a:schemeClr val="tx2">
                <a:lumMod val="90000"/>
                <a:lumOff val="1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A929888-13B5-5730-3122-C0B7C3580E55}"/>
              </a:ext>
            </a:extLst>
          </p:cNvPr>
          <p:cNvCxnSpPr>
            <a:cxnSpLocks/>
            <a:stCxn id="16" idx="3"/>
            <a:endCxn id="21" idx="1"/>
          </p:cNvCxnSpPr>
          <p:nvPr/>
        </p:nvCxnSpPr>
        <p:spPr>
          <a:xfrm>
            <a:off x="3386714" y="4113729"/>
            <a:ext cx="1591687" cy="20122"/>
          </a:xfrm>
          <a:prstGeom prst="straightConnector1">
            <a:avLst/>
          </a:prstGeom>
          <a:ln w="28575">
            <a:solidFill>
              <a:schemeClr val="tx2">
                <a:lumMod val="90000"/>
                <a:lumOff val="1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4C426C0F-8793-EFAD-8724-9C8F1D77421C}"/>
              </a:ext>
            </a:extLst>
          </p:cNvPr>
          <p:cNvCxnSpPr>
            <a:cxnSpLocks/>
            <a:stCxn id="15" idx="3"/>
          </p:cNvCxnSpPr>
          <p:nvPr/>
        </p:nvCxnSpPr>
        <p:spPr>
          <a:xfrm>
            <a:off x="3386714" y="3570536"/>
            <a:ext cx="1591683" cy="3751"/>
          </a:xfrm>
          <a:prstGeom prst="straightConnector1">
            <a:avLst/>
          </a:prstGeom>
          <a:ln w="28575">
            <a:solidFill>
              <a:schemeClr val="bg1">
                <a:lumMod val="8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EA86D993-05CE-47FB-F982-DE20B4D0F0C7}"/>
              </a:ext>
            </a:extLst>
          </p:cNvPr>
          <p:cNvCxnSpPr>
            <a:cxnSpLocks/>
            <a:stCxn id="17" idx="3"/>
          </p:cNvCxnSpPr>
          <p:nvPr/>
        </p:nvCxnSpPr>
        <p:spPr>
          <a:xfrm>
            <a:off x="3386714" y="5580579"/>
            <a:ext cx="1591683" cy="0"/>
          </a:xfrm>
          <a:prstGeom prst="straightConnector1">
            <a:avLst/>
          </a:prstGeom>
          <a:ln w="28575">
            <a:solidFill>
              <a:schemeClr val="bg1">
                <a:lumMod val="8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FF35F931-EF5C-1DD1-8F86-4C0978A5B1E6}"/>
              </a:ext>
            </a:extLst>
          </p:cNvPr>
          <p:cNvSpPr txBox="1"/>
          <p:nvPr/>
        </p:nvSpPr>
        <p:spPr>
          <a:xfrm>
            <a:off x="5741984" y="2310822"/>
            <a:ext cx="763587" cy="369332"/>
          </a:xfrm>
          <a:prstGeom prst="rect">
            <a:avLst/>
          </a:prstGeom>
          <a:noFill/>
        </p:spPr>
        <p:txBody>
          <a:bodyPr wrap="square" rtlCol="0">
            <a:spAutoFit/>
          </a:bodyPr>
          <a:lstStyle/>
          <a:p>
            <a:pPr algn="ctr"/>
            <a:r>
              <a:rPr lang="en-US" i="1"/>
              <a:t>fail</a:t>
            </a:r>
            <a:endParaRPr lang="en-SG" i="1"/>
          </a:p>
        </p:txBody>
      </p:sp>
      <p:sp>
        <p:nvSpPr>
          <p:cNvPr id="47" name="TextBox 46">
            <a:extLst>
              <a:ext uri="{FF2B5EF4-FFF2-40B4-BE49-F238E27FC236}">
                <a16:creationId xmlns:a16="http://schemas.microsoft.com/office/drawing/2014/main" id="{1E234699-AA83-1CB1-B2ED-0BC12FBCF2BC}"/>
              </a:ext>
            </a:extLst>
          </p:cNvPr>
          <p:cNvSpPr txBox="1"/>
          <p:nvPr/>
        </p:nvSpPr>
        <p:spPr>
          <a:xfrm>
            <a:off x="5741984" y="2831811"/>
            <a:ext cx="763587" cy="369332"/>
          </a:xfrm>
          <a:prstGeom prst="rect">
            <a:avLst/>
          </a:prstGeom>
          <a:noFill/>
        </p:spPr>
        <p:txBody>
          <a:bodyPr wrap="square" rtlCol="0">
            <a:spAutoFit/>
          </a:bodyPr>
          <a:lstStyle/>
          <a:p>
            <a:pPr algn="ctr"/>
            <a:r>
              <a:rPr lang="en-US" i="1"/>
              <a:t>pass</a:t>
            </a:r>
            <a:endParaRPr lang="en-SG" i="1"/>
          </a:p>
        </p:txBody>
      </p:sp>
      <p:sp>
        <p:nvSpPr>
          <p:cNvPr id="48" name="TextBox 47">
            <a:extLst>
              <a:ext uri="{FF2B5EF4-FFF2-40B4-BE49-F238E27FC236}">
                <a16:creationId xmlns:a16="http://schemas.microsoft.com/office/drawing/2014/main" id="{D377E3A0-A87F-6BD1-4C07-CEA0E36ECE94}"/>
              </a:ext>
            </a:extLst>
          </p:cNvPr>
          <p:cNvSpPr txBox="1"/>
          <p:nvPr/>
        </p:nvSpPr>
        <p:spPr>
          <a:xfrm>
            <a:off x="5741984" y="3385870"/>
            <a:ext cx="763587" cy="369332"/>
          </a:xfrm>
          <a:prstGeom prst="rect">
            <a:avLst/>
          </a:prstGeom>
          <a:noFill/>
        </p:spPr>
        <p:txBody>
          <a:bodyPr wrap="square" rtlCol="0">
            <a:spAutoFit/>
          </a:bodyPr>
          <a:lstStyle/>
          <a:p>
            <a:pPr algn="ctr"/>
            <a:r>
              <a:rPr lang="en-US" i="1"/>
              <a:t>pass</a:t>
            </a:r>
            <a:endParaRPr lang="en-SG" i="1"/>
          </a:p>
        </p:txBody>
      </p:sp>
      <p:sp>
        <p:nvSpPr>
          <p:cNvPr id="49" name="TextBox 48">
            <a:extLst>
              <a:ext uri="{FF2B5EF4-FFF2-40B4-BE49-F238E27FC236}">
                <a16:creationId xmlns:a16="http://schemas.microsoft.com/office/drawing/2014/main" id="{D291B3E2-6102-C8E1-6EB1-86EF73E7FE3E}"/>
              </a:ext>
            </a:extLst>
          </p:cNvPr>
          <p:cNvSpPr txBox="1"/>
          <p:nvPr/>
        </p:nvSpPr>
        <p:spPr>
          <a:xfrm>
            <a:off x="5741984" y="3929063"/>
            <a:ext cx="763587" cy="369332"/>
          </a:xfrm>
          <a:prstGeom prst="rect">
            <a:avLst/>
          </a:prstGeom>
          <a:noFill/>
        </p:spPr>
        <p:txBody>
          <a:bodyPr wrap="square" rtlCol="0">
            <a:spAutoFit/>
          </a:bodyPr>
          <a:lstStyle/>
          <a:p>
            <a:pPr algn="ctr"/>
            <a:r>
              <a:rPr lang="en-US" i="1"/>
              <a:t>fail</a:t>
            </a:r>
            <a:endParaRPr lang="en-SG" i="1"/>
          </a:p>
        </p:txBody>
      </p:sp>
      <p:sp>
        <p:nvSpPr>
          <p:cNvPr id="50" name="TextBox 49">
            <a:extLst>
              <a:ext uri="{FF2B5EF4-FFF2-40B4-BE49-F238E27FC236}">
                <a16:creationId xmlns:a16="http://schemas.microsoft.com/office/drawing/2014/main" id="{54F1A4F8-32DE-E08B-4841-3E7556B9A858}"/>
              </a:ext>
            </a:extLst>
          </p:cNvPr>
          <p:cNvSpPr txBox="1"/>
          <p:nvPr/>
        </p:nvSpPr>
        <p:spPr>
          <a:xfrm>
            <a:off x="5741984" y="5395913"/>
            <a:ext cx="763587" cy="369332"/>
          </a:xfrm>
          <a:prstGeom prst="rect">
            <a:avLst/>
          </a:prstGeom>
          <a:noFill/>
        </p:spPr>
        <p:txBody>
          <a:bodyPr wrap="square" rtlCol="0">
            <a:spAutoFit/>
          </a:bodyPr>
          <a:lstStyle/>
          <a:p>
            <a:pPr algn="ctr"/>
            <a:r>
              <a:rPr lang="en-US" i="1"/>
              <a:t>pass</a:t>
            </a:r>
            <a:endParaRPr lang="en-SG" i="1"/>
          </a:p>
        </p:txBody>
      </p:sp>
      <p:cxnSp>
        <p:nvCxnSpPr>
          <p:cNvPr id="51" name="Straight Arrow Connector 50">
            <a:extLst>
              <a:ext uri="{FF2B5EF4-FFF2-40B4-BE49-F238E27FC236}">
                <a16:creationId xmlns:a16="http://schemas.microsoft.com/office/drawing/2014/main" id="{A73A4A2E-EB77-ED49-8D02-E141B346DFC9}"/>
              </a:ext>
            </a:extLst>
          </p:cNvPr>
          <p:cNvCxnSpPr>
            <a:cxnSpLocks/>
            <a:stCxn id="46" idx="3"/>
          </p:cNvCxnSpPr>
          <p:nvPr/>
        </p:nvCxnSpPr>
        <p:spPr>
          <a:xfrm>
            <a:off x="6505571" y="2495488"/>
            <a:ext cx="1379256" cy="7133"/>
          </a:xfrm>
          <a:prstGeom prst="straightConnector1">
            <a:avLst/>
          </a:prstGeom>
          <a:ln w="285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646CB53-4343-E9C5-B7DA-4DAA26840919}"/>
              </a:ext>
            </a:extLst>
          </p:cNvPr>
          <p:cNvCxnSpPr>
            <a:cxnSpLocks/>
            <a:stCxn id="47" idx="3"/>
          </p:cNvCxnSpPr>
          <p:nvPr/>
        </p:nvCxnSpPr>
        <p:spPr>
          <a:xfrm flipV="1">
            <a:off x="6505571" y="3011797"/>
            <a:ext cx="1379255" cy="4680"/>
          </a:xfrm>
          <a:prstGeom prst="straightConnector1">
            <a:avLst/>
          </a:prstGeom>
          <a:ln w="28575">
            <a:solidFill>
              <a:schemeClr val="tx2">
                <a:lumMod val="90000"/>
                <a:lumOff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A90A121D-BD74-F58C-5534-5659FC827B19}"/>
              </a:ext>
            </a:extLst>
          </p:cNvPr>
          <p:cNvCxnSpPr>
            <a:cxnSpLocks/>
            <a:stCxn id="48" idx="3"/>
          </p:cNvCxnSpPr>
          <p:nvPr/>
        </p:nvCxnSpPr>
        <p:spPr>
          <a:xfrm>
            <a:off x="6505571" y="3570536"/>
            <a:ext cx="1379254" cy="0"/>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DC51C05-4FB2-58A0-2CA6-CE87EC754455}"/>
              </a:ext>
            </a:extLst>
          </p:cNvPr>
          <p:cNvCxnSpPr>
            <a:cxnSpLocks/>
            <a:stCxn id="50" idx="3"/>
          </p:cNvCxnSpPr>
          <p:nvPr/>
        </p:nvCxnSpPr>
        <p:spPr>
          <a:xfrm>
            <a:off x="6505571" y="5580579"/>
            <a:ext cx="1379254" cy="0"/>
          </a:xfrm>
          <a:prstGeom prst="straightConnector1">
            <a:avLst/>
          </a:prstGeom>
          <a:ln w="28575">
            <a:solidFill>
              <a:schemeClr val="tx2">
                <a:lumMod val="90000"/>
                <a:lumOff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1C610527-0A21-AFE7-28B5-A6878EA4BADE}"/>
              </a:ext>
            </a:extLst>
          </p:cNvPr>
          <p:cNvCxnSpPr>
            <a:cxnSpLocks/>
          </p:cNvCxnSpPr>
          <p:nvPr/>
        </p:nvCxnSpPr>
        <p:spPr>
          <a:xfrm>
            <a:off x="6505571" y="4133851"/>
            <a:ext cx="1379254" cy="0"/>
          </a:xfrm>
          <a:prstGeom prst="straightConnector1">
            <a:avLst/>
          </a:prstGeom>
          <a:ln w="28575">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5CB19F5-02E1-744D-332B-D9ACB4EBFDE5}"/>
              </a:ext>
            </a:extLst>
          </p:cNvPr>
          <p:cNvSpPr txBox="1"/>
          <p:nvPr/>
        </p:nvSpPr>
        <p:spPr>
          <a:xfrm>
            <a:off x="8654472" y="2310822"/>
            <a:ext cx="763587" cy="369332"/>
          </a:xfrm>
          <a:prstGeom prst="rect">
            <a:avLst/>
          </a:prstGeom>
          <a:noFill/>
        </p:spPr>
        <p:txBody>
          <a:bodyPr wrap="square" rtlCol="0">
            <a:spAutoFit/>
          </a:bodyPr>
          <a:lstStyle/>
          <a:p>
            <a:pPr algn="ctr"/>
            <a:r>
              <a:rPr lang="en-US" i="1"/>
              <a:t>fail</a:t>
            </a:r>
            <a:endParaRPr lang="en-SG" i="1"/>
          </a:p>
        </p:txBody>
      </p:sp>
      <p:sp>
        <p:nvSpPr>
          <p:cNvPr id="70" name="TextBox 69">
            <a:extLst>
              <a:ext uri="{FF2B5EF4-FFF2-40B4-BE49-F238E27FC236}">
                <a16:creationId xmlns:a16="http://schemas.microsoft.com/office/drawing/2014/main" id="{186E495B-7D25-BADB-8DB7-21279AED48A3}"/>
              </a:ext>
            </a:extLst>
          </p:cNvPr>
          <p:cNvSpPr txBox="1"/>
          <p:nvPr/>
        </p:nvSpPr>
        <p:spPr>
          <a:xfrm>
            <a:off x="8654472" y="2831811"/>
            <a:ext cx="763587" cy="369332"/>
          </a:xfrm>
          <a:prstGeom prst="rect">
            <a:avLst/>
          </a:prstGeom>
          <a:noFill/>
        </p:spPr>
        <p:txBody>
          <a:bodyPr wrap="square" rtlCol="0">
            <a:spAutoFit/>
          </a:bodyPr>
          <a:lstStyle/>
          <a:p>
            <a:pPr algn="ctr"/>
            <a:r>
              <a:rPr lang="en-US" i="1"/>
              <a:t>fail</a:t>
            </a:r>
            <a:endParaRPr lang="en-SG" i="1"/>
          </a:p>
        </p:txBody>
      </p:sp>
      <p:sp>
        <p:nvSpPr>
          <p:cNvPr id="71" name="TextBox 70">
            <a:extLst>
              <a:ext uri="{FF2B5EF4-FFF2-40B4-BE49-F238E27FC236}">
                <a16:creationId xmlns:a16="http://schemas.microsoft.com/office/drawing/2014/main" id="{B5480860-9D3E-1CFD-3D5A-43AA84956ADF}"/>
              </a:ext>
            </a:extLst>
          </p:cNvPr>
          <p:cNvSpPr txBox="1"/>
          <p:nvPr/>
        </p:nvSpPr>
        <p:spPr>
          <a:xfrm>
            <a:off x="8654472" y="3385870"/>
            <a:ext cx="763587" cy="369332"/>
          </a:xfrm>
          <a:prstGeom prst="rect">
            <a:avLst/>
          </a:prstGeom>
          <a:noFill/>
        </p:spPr>
        <p:txBody>
          <a:bodyPr wrap="square" rtlCol="0">
            <a:spAutoFit/>
          </a:bodyPr>
          <a:lstStyle/>
          <a:p>
            <a:pPr algn="ctr"/>
            <a:r>
              <a:rPr lang="en-US" i="1"/>
              <a:t>pass</a:t>
            </a:r>
            <a:endParaRPr lang="en-SG" i="1"/>
          </a:p>
        </p:txBody>
      </p:sp>
      <p:sp>
        <p:nvSpPr>
          <p:cNvPr id="72" name="TextBox 71">
            <a:extLst>
              <a:ext uri="{FF2B5EF4-FFF2-40B4-BE49-F238E27FC236}">
                <a16:creationId xmlns:a16="http://schemas.microsoft.com/office/drawing/2014/main" id="{C4794FDD-E45C-77A0-35DE-B8DDC98920E3}"/>
              </a:ext>
            </a:extLst>
          </p:cNvPr>
          <p:cNvSpPr txBox="1"/>
          <p:nvPr/>
        </p:nvSpPr>
        <p:spPr>
          <a:xfrm>
            <a:off x="8654472" y="3929063"/>
            <a:ext cx="763587" cy="369332"/>
          </a:xfrm>
          <a:prstGeom prst="rect">
            <a:avLst/>
          </a:prstGeom>
          <a:noFill/>
        </p:spPr>
        <p:txBody>
          <a:bodyPr wrap="square" rtlCol="0">
            <a:spAutoFit/>
          </a:bodyPr>
          <a:lstStyle/>
          <a:p>
            <a:pPr algn="ctr"/>
            <a:r>
              <a:rPr lang="en-US" i="1"/>
              <a:t>fail</a:t>
            </a:r>
            <a:endParaRPr lang="en-SG" i="1"/>
          </a:p>
        </p:txBody>
      </p:sp>
      <p:sp>
        <p:nvSpPr>
          <p:cNvPr id="73" name="TextBox 72">
            <a:extLst>
              <a:ext uri="{FF2B5EF4-FFF2-40B4-BE49-F238E27FC236}">
                <a16:creationId xmlns:a16="http://schemas.microsoft.com/office/drawing/2014/main" id="{E0C1ED2B-0F36-AAF7-7956-54ADE12459D5}"/>
              </a:ext>
            </a:extLst>
          </p:cNvPr>
          <p:cNvSpPr txBox="1"/>
          <p:nvPr/>
        </p:nvSpPr>
        <p:spPr>
          <a:xfrm>
            <a:off x="8654472" y="5395913"/>
            <a:ext cx="763587" cy="369332"/>
          </a:xfrm>
          <a:prstGeom prst="rect">
            <a:avLst/>
          </a:prstGeom>
          <a:noFill/>
        </p:spPr>
        <p:txBody>
          <a:bodyPr wrap="square" rtlCol="0">
            <a:spAutoFit/>
          </a:bodyPr>
          <a:lstStyle/>
          <a:p>
            <a:pPr algn="ctr"/>
            <a:r>
              <a:rPr lang="en-US" i="1"/>
              <a:t>pass</a:t>
            </a:r>
            <a:endParaRPr lang="en-SG" i="1"/>
          </a:p>
        </p:txBody>
      </p:sp>
      <p:cxnSp>
        <p:nvCxnSpPr>
          <p:cNvPr id="74" name="Straight Arrow Connector 73">
            <a:extLst>
              <a:ext uri="{FF2B5EF4-FFF2-40B4-BE49-F238E27FC236}">
                <a16:creationId xmlns:a16="http://schemas.microsoft.com/office/drawing/2014/main" id="{3CBC960C-FC03-61D6-9CE9-04CDF71E714D}"/>
              </a:ext>
            </a:extLst>
          </p:cNvPr>
          <p:cNvCxnSpPr>
            <a:cxnSpLocks/>
            <a:stCxn id="69" idx="3"/>
          </p:cNvCxnSpPr>
          <p:nvPr/>
        </p:nvCxnSpPr>
        <p:spPr>
          <a:xfrm>
            <a:off x="9418059" y="2495488"/>
            <a:ext cx="1379256" cy="7133"/>
          </a:xfrm>
          <a:prstGeom prst="straightConnector1">
            <a:avLst/>
          </a:prstGeom>
          <a:ln w="28575">
            <a:solidFill>
              <a:schemeClr val="bg1">
                <a:lumMod val="85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A16D4E5-D400-C2B7-EDE5-93AD5625AFB1}"/>
              </a:ext>
            </a:extLst>
          </p:cNvPr>
          <p:cNvCxnSpPr>
            <a:cxnSpLocks/>
            <a:stCxn id="70" idx="3"/>
          </p:cNvCxnSpPr>
          <p:nvPr/>
        </p:nvCxnSpPr>
        <p:spPr>
          <a:xfrm flipV="1">
            <a:off x="9418059" y="3011797"/>
            <a:ext cx="1379255" cy="4680"/>
          </a:xfrm>
          <a:prstGeom prst="straightConnector1">
            <a:avLst/>
          </a:prstGeom>
          <a:ln w="28575">
            <a:solidFill>
              <a:schemeClr val="bg1">
                <a:lumMod val="85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8984DF9-35F1-F2D1-8051-D00C16569D0E}"/>
              </a:ext>
            </a:extLst>
          </p:cNvPr>
          <p:cNvCxnSpPr>
            <a:cxnSpLocks/>
            <a:stCxn id="71" idx="3"/>
          </p:cNvCxnSpPr>
          <p:nvPr/>
        </p:nvCxnSpPr>
        <p:spPr>
          <a:xfrm>
            <a:off x="9418059" y="3570536"/>
            <a:ext cx="1379254" cy="0"/>
          </a:xfrm>
          <a:prstGeom prst="straightConnector1">
            <a:avLst/>
          </a:prstGeom>
          <a:ln w="28575">
            <a:solidFill>
              <a:schemeClr val="tx2">
                <a:lumMod val="90000"/>
                <a:lumOff val="10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603126DB-3A3C-934B-057E-034BCEC22299}"/>
              </a:ext>
            </a:extLst>
          </p:cNvPr>
          <p:cNvCxnSpPr>
            <a:cxnSpLocks/>
            <a:stCxn id="73" idx="3"/>
          </p:cNvCxnSpPr>
          <p:nvPr/>
        </p:nvCxnSpPr>
        <p:spPr>
          <a:xfrm>
            <a:off x="9418059" y="5580579"/>
            <a:ext cx="1379254" cy="0"/>
          </a:xfrm>
          <a:prstGeom prst="straightConnector1">
            <a:avLst/>
          </a:prstGeom>
          <a:ln w="28575">
            <a:solidFill>
              <a:schemeClr val="tx2">
                <a:lumMod val="90000"/>
                <a:lumOff val="10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9EFC187-A190-D8C1-541C-3D59354DB383}"/>
              </a:ext>
            </a:extLst>
          </p:cNvPr>
          <p:cNvCxnSpPr>
            <a:cxnSpLocks/>
          </p:cNvCxnSpPr>
          <p:nvPr/>
        </p:nvCxnSpPr>
        <p:spPr>
          <a:xfrm>
            <a:off x="9418059" y="4133851"/>
            <a:ext cx="1379254" cy="0"/>
          </a:xfrm>
          <a:prstGeom prst="straightConnector1">
            <a:avLst/>
          </a:prstGeom>
          <a:ln w="28575">
            <a:solidFill>
              <a:schemeClr val="bg1">
                <a:lumMod val="85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79" name="Left Brace 78">
            <a:extLst>
              <a:ext uri="{FF2B5EF4-FFF2-40B4-BE49-F238E27FC236}">
                <a16:creationId xmlns:a16="http://schemas.microsoft.com/office/drawing/2014/main" id="{805CF078-9B17-5F7E-FD0F-051DE4223CB3}"/>
              </a:ext>
            </a:extLst>
          </p:cNvPr>
          <p:cNvSpPr/>
          <p:nvPr/>
        </p:nvSpPr>
        <p:spPr>
          <a:xfrm rot="5400000">
            <a:off x="3684903" y="601712"/>
            <a:ext cx="102412" cy="3149600"/>
          </a:xfrm>
          <a:prstGeom prst="leftBrace">
            <a:avLst>
              <a:gd name="adj1" fmla="val 242434"/>
              <a:gd name="adj2" fmla="val 491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0" name="Left Brace 79">
            <a:extLst>
              <a:ext uri="{FF2B5EF4-FFF2-40B4-BE49-F238E27FC236}">
                <a16:creationId xmlns:a16="http://schemas.microsoft.com/office/drawing/2014/main" id="{526FBD3A-47D0-9DC8-4015-F8F549462F77}"/>
              </a:ext>
            </a:extLst>
          </p:cNvPr>
          <p:cNvSpPr/>
          <p:nvPr/>
        </p:nvSpPr>
        <p:spPr>
          <a:xfrm rot="5400000">
            <a:off x="6761403" y="649163"/>
            <a:ext cx="119301" cy="3020291"/>
          </a:xfrm>
          <a:prstGeom prst="leftBrace">
            <a:avLst>
              <a:gd name="adj1" fmla="val 242434"/>
              <a:gd name="adj2" fmla="val 491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1" name="TextBox 80">
            <a:extLst>
              <a:ext uri="{FF2B5EF4-FFF2-40B4-BE49-F238E27FC236}">
                <a16:creationId xmlns:a16="http://schemas.microsoft.com/office/drawing/2014/main" id="{B8779890-B6C3-34DE-CBB6-5DC5CD7DBEBB}"/>
              </a:ext>
            </a:extLst>
          </p:cNvPr>
          <p:cNvSpPr txBox="1"/>
          <p:nvPr/>
        </p:nvSpPr>
        <p:spPr>
          <a:xfrm>
            <a:off x="2395321" y="1847550"/>
            <a:ext cx="2681576" cy="276999"/>
          </a:xfrm>
          <a:prstGeom prst="rect">
            <a:avLst/>
          </a:prstGeom>
          <a:noFill/>
        </p:spPr>
        <p:txBody>
          <a:bodyPr wrap="square" lIns="91440" tIns="45720" rIns="91440" bIns="45720" rtlCol="0" anchor="t">
            <a:spAutoFit/>
          </a:bodyPr>
          <a:lstStyle/>
          <a:p>
            <a:pPr algn="ctr"/>
            <a:r>
              <a:rPr lang="en-US" sz="1200"/>
              <a:t>20D trading window</a:t>
            </a:r>
            <a:endParaRPr lang="en-SG" sz="1200"/>
          </a:p>
        </p:txBody>
      </p:sp>
      <p:sp>
        <p:nvSpPr>
          <p:cNvPr id="82" name="TextBox 81">
            <a:extLst>
              <a:ext uri="{FF2B5EF4-FFF2-40B4-BE49-F238E27FC236}">
                <a16:creationId xmlns:a16="http://schemas.microsoft.com/office/drawing/2014/main" id="{319D9054-4656-FE2F-FF56-C9814E58892E}"/>
              </a:ext>
            </a:extLst>
          </p:cNvPr>
          <p:cNvSpPr txBox="1"/>
          <p:nvPr/>
        </p:nvSpPr>
        <p:spPr>
          <a:xfrm>
            <a:off x="5480265" y="1846670"/>
            <a:ext cx="2681576" cy="276999"/>
          </a:xfrm>
          <a:prstGeom prst="rect">
            <a:avLst/>
          </a:prstGeom>
          <a:noFill/>
        </p:spPr>
        <p:txBody>
          <a:bodyPr wrap="square" lIns="91440" tIns="45720" rIns="91440" bIns="45720" rtlCol="0" anchor="t">
            <a:spAutoFit/>
          </a:bodyPr>
          <a:lstStyle/>
          <a:p>
            <a:pPr algn="ctr"/>
            <a:r>
              <a:rPr lang="en-US" sz="1200"/>
              <a:t>20D trading window</a:t>
            </a:r>
            <a:endParaRPr lang="en-SG" sz="1200"/>
          </a:p>
        </p:txBody>
      </p:sp>
      <p:sp>
        <p:nvSpPr>
          <p:cNvPr id="84" name="TextBox 83">
            <a:extLst>
              <a:ext uri="{FF2B5EF4-FFF2-40B4-BE49-F238E27FC236}">
                <a16:creationId xmlns:a16="http://schemas.microsoft.com/office/drawing/2014/main" id="{58C9DC25-06B5-D947-0235-A55B3027BBA5}"/>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Jennifer</a:t>
            </a:r>
            <a:endParaRPr lang="en-GB"/>
          </a:p>
        </p:txBody>
      </p:sp>
    </p:spTree>
    <p:extLst>
      <p:ext uri="{BB962C8B-B14F-4D97-AF65-F5344CB8AC3E}">
        <p14:creationId xmlns:p14="http://schemas.microsoft.com/office/powerpoint/2010/main" val="337484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E026-C28E-CEBC-54C0-E5D956303466}"/>
              </a:ext>
            </a:extLst>
          </p:cNvPr>
          <p:cNvSpPr>
            <a:spLocks noGrp="1"/>
          </p:cNvSpPr>
          <p:nvPr>
            <p:ph type="title"/>
          </p:nvPr>
        </p:nvSpPr>
        <p:spPr/>
        <p:txBody>
          <a:bodyPr/>
          <a:lstStyle/>
          <a:p>
            <a:r>
              <a:rPr lang="en-SG" dirty="0"/>
              <a:t>In-sample test results</a:t>
            </a:r>
          </a:p>
        </p:txBody>
      </p:sp>
      <p:sp>
        <p:nvSpPr>
          <p:cNvPr id="7" name="TextBox 6">
            <a:extLst>
              <a:ext uri="{FF2B5EF4-FFF2-40B4-BE49-F238E27FC236}">
                <a16:creationId xmlns:a16="http://schemas.microsoft.com/office/drawing/2014/main" id="{D4D7F249-68F4-C412-DE15-782E327F79BC}"/>
              </a:ext>
            </a:extLst>
          </p:cNvPr>
          <p:cNvSpPr txBox="1"/>
          <p:nvPr/>
        </p:nvSpPr>
        <p:spPr>
          <a:xfrm>
            <a:off x="731838" y="1664898"/>
            <a:ext cx="5184774" cy="369332"/>
          </a:xfrm>
          <a:prstGeom prst="rect">
            <a:avLst/>
          </a:prstGeom>
          <a:noFill/>
        </p:spPr>
        <p:txBody>
          <a:bodyPr wrap="square" rtlCol="0">
            <a:spAutoFit/>
          </a:bodyPr>
          <a:lstStyle/>
          <a:p>
            <a:pPr algn="ctr"/>
            <a:r>
              <a:rPr lang="en-SG"/>
              <a:t>Z-score based trading strategy</a:t>
            </a:r>
          </a:p>
        </p:txBody>
      </p:sp>
      <p:sp>
        <p:nvSpPr>
          <p:cNvPr id="10" name="TextBox 9">
            <a:extLst>
              <a:ext uri="{FF2B5EF4-FFF2-40B4-BE49-F238E27FC236}">
                <a16:creationId xmlns:a16="http://schemas.microsoft.com/office/drawing/2014/main" id="{9085DB31-F641-FC01-09E8-C005AEBF0726}"/>
              </a:ext>
            </a:extLst>
          </p:cNvPr>
          <p:cNvSpPr txBox="1"/>
          <p:nvPr/>
        </p:nvSpPr>
        <p:spPr>
          <a:xfrm>
            <a:off x="6254749" y="1654731"/>
            <a:ext cx="5205413" cy="369332"/>
          </a:xfrm>
          <a:prstGeom prst="rect">
            <a:avLst/>
          </a:prstGeom>
          <a:noFill/>
        </p:spPr>
        <p:txBody>
          <a:bodyPr wrap="square" rtlCol="0">
            <a:spAutoFit/>
          </a:bodyPr>
          <a:lstStyle/>
          <a:p>
            <a:pPr algn="ctr"/>
            <a:r>
              <a:rPr lang="en-SG"/>
              <a:t>S-score based trading strategy</a:t>
            </a:r>
          </a:p>
        </p:txBody>
      </p:sp>
      <p:pic>
        <p:nvPicPr>
          <p:cNvPr id="19" name="Content Placeholder 18">
            <a:extLst>
              <a:ext uri="{FF2B5EF4-FFF2-40B4-BE49-F238E27FC236}">
                <a16:creationId xmlns:a16="http://schemas.microsoft.com/office/drawing/2014/main" id="{FB99DFE7-14E3-24C6-B758-AFC5D5138DB1}"/>
              </a:ext>
            </a:extLst>
          </p:cNvPr>
          <p:cNvPicPr>
            <a:picLocks noGrp="1" noChangeAspect="1"/>
          </p:cNvPicPr>
          <p:nvPr>
            <p:ph sz="half" idx="2"/>
          </p:nvPr>
        </p:nvPicPr>
        <p:blipFill>
          <a:blip r:embed="rId2"/>
          <a:stretch>
            <a:fillRect/>
          </a:stretch>
        </p:blipFill>
        <p:spPr>
          <a:xfrm>
            <a:off x="6254750" y="2067420"/>
            <a:ext cx="5205413" cy="3680422"/>
          </a:xfrm>
        </p:spPr>
      </p:pic>
      <p:pic>
        <p:nvPicPr>
          <p:cNvPr id="33" name="Content Placeholder 22">
            <a:extLst>
              <a:ext uri="{FF2B5EF4-FFF2-40B4-BE49-F238E27FC236}">
                <a16:creationId xmlns:a16="http://schemas.microsoft.com/office/drawing/2014/main" id="{033FA808-EE1D-D609-7561-690215BEBE88}"/>
              </a:ext>
            </a:extLst>
          </p:cNvPr>
          <p:cNvPicPr>
            <a:picLocks noGrp="1" noChangeAspect="1"/>
          </p:cNvPicPr>
          <p:nvPr>
            <p:ph sz="half" idx="1"/>
          </p:nvPr>
        </p:nvPicPr>
        <p:blipFill>
          <a:blip r:embed="rId3"/>
          <a:stretch>
            <a:fillRect/>
          </a:stretch>
        </p:blipFill>
        <p:spPr>
          <a:xfrm>
            <a:off x="781872" y="2024063"/>
            <a:ext cx="5084707" cy="3741737"/>
          </a:xfrm>
        </p:spPr>
      </p:pic>
      <p:sp>
        <p:nvSpPr>
          <p:cNvPr id="38" name="TextBox 37">
            <a:extLst>
              <a:ext uri="{FF2B5EF4-FFF2-40B4-BE49-F238E27FC236}">
                <a16:creationId xmlns:a16="http://schemas.microsoft.com/office/drawing/2014/main" id="{B6C8AC76-E05A-1EC6-F27B-6F02A34C5473}"/>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Chew Peng</a:t>
            </a:r>
            <a:endParaRPr lang="en-GB"/>
          </a:p>
        </p:txBody>
      </p:sp>
    </p:spTree>
    <p:extLst>
      <p:ext uri="{BB962C8B-B14F-4D97-AF65-F5344CB8AC3E}">
        <p14:creationId xmlns:p14="http://schemas.microsoft.com/office/powerpoint/2010/main" val="103647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DFD8-F308-2EA8-D2F1-E4237B2BEC83}"/>
              </a:ext>
            </a:extLst>
          </p:cNvPr>
          <p:cNvSpPr>
            <a:spLocks noGrp="1"/>
          </p:cNvSpPr>
          <p:nvPr>
            <p:ph type="title"/>
          </p:nvPr>
        </p:nvSpPr>
        <p:spPr/>
        <p:txBody>
          <a:bodyPr/>
          <a:lstStyle/>
          <a:p>
            <a:r>
              <a:rPr lang="en-SG"/>
              <a:t>Strategy Optimization</a:t>
            </a:r>
          </a:p>
        </p:txBody>
      </p:sp>
      <p:sp>
        <p:nvSpPr>
          <p:cNvPr id="5" name="Content Placeholder 4">
            <a:extLst>
              <a:ext uri="{FF2B5EF4-FFF2-40B4-BE49-F238E27FC236}">
                <a16:creationId xmlns:a16="http://schemas.microsoft.com/office/drawing/2014/main" id="{B27F9A86-376E-2C26-CE4E-F283700C7AF3}"/>
              </a:ext>
            </a:extLst>
          </p:cNvPr>
          <p:cNvSpPr>
            <a:spLocks noGrp="1"/>
          </p:cNvSpPr>
          <p:nvPr>
            <p:ph idx="1"/>
          </p:nvPr>
        </p:nvSpPr>
        <p:spPr/>
        <p:txBody>
          <a:bodyPr>
            <a:normAutofit lnSpcReduction="10000"/>
          </a:bodyPr>
          <a:lstStyle/>
          <a:p>
            <a:r>
              <a:rPr lang="en-SG"/>
              <a:t>Some optimization of the trading strategies include tuning the trade bounds, exit bounds, trading window, number of datapoint for cointegration tests.</a:t>
            </a:r>
          </a:p>
          <a:p>
            <a:endParaRPr lang="en-SG"/>
          </a:p>
          <a:p>
            <a:r>
              <a:rPr lang="en-SG"/>
              <a:t>After the optimization, the following parameters are used:</a:t>
            </a:r>
          </a:p>
          <a:p>
            <a:r>
              <a:rPr lang="en-SG"/>
              <a:t>Z-score: (</a:t>
            </a:r>
            <a:r>
              <a:rPr lang="en-SG" err="1"/>
              <a:t>trade_bound</a:t>
            </a:r>
            <a:r>
              <a:rPr lang="en-SG"/>
              <a:t> = 1.4, </a:t>
            </a:r>
            <a:r>
              <a:rPr lang="en-SG" err="1"/>
              <a:t>exit_bound</a:t>
            </a:r>
            <a:r>
              <a:rPr lang="en-SG"/>
              <a:t> = 1.0, window = 20, </a:t>
            </a:r>
            <a:r>
              <a:rPr lang="en-SG" err="1"/>
              <a:t>look_back</a:t>
            </a:r>
            <a:r>
              <a:rPr lang="en-SG"/>
              <a:t> = 100) </a:t>
            </a:r>
          </a:p>
          <a:p>
            <a:r>
              <a:rPr lang="en-SG"/>
              <a:t>S-score: (</a:t>
            </a:r>
            <a:r>
              <a:rPr lang="en-SG" err="1"/>
              <a:t>trade_bound</a:t>
            </a:r>
            <a:r>
              <a:rPr lang="en-SG"/>
              <a:t> = 0.8, </a:t>
            </a:r>
            <a:r>
              <a:rPr lang="en-SG" err="1"/>
              <a:t>exit_bound</a:t>
            </a:r>
            <a:r>
              <a:rPr lang="en-SG"/>
              <a:t> = (-0.40, 0.60), window = 20, </a:t>
            </a:r>
            <a:r>
              <a:rPr lang="en-SG" err="1"/>
              <a:t>look_back</a:t>
            </a:r>
            <a:r>
              <a:rPr lang="en-SG"/>
              <a:t> = 100)</a:t>
            </a:r>
          </a:p>
          <a:p>
            <a:endParaRPr lang="en-SG"/>
          </a:p>
          <a:p>
            <a:r>
              <a:rPr lang="en-SG"/>
              <a:t>Once the optimization has been completed, we run in-sample test again. Here, we will exclude pairs that performed poorly, i.e. achieved negative Sharpe ratio.</a:t>
            </a:r>
          </a:p>
          <a:p>
            <a:r>
              <a:rPr lang="en-SG"/>
              <a:t>The idea is that if the pairs failed to perform during in-sample testing, the likelihood that these pairs will perform in out-sample test will be low. </a:t>
            </a:r>
          </a:p>
        </p:txBody>
      </p:sp>
      <p:sp>
        <p:nvSpPr>
          <p:cNvPr id="4" name="TextBox 3">
            <a:extLst>
              <a:ext uri="{FF2B5EF4-FFF2-40B4-BE49-F238E27FC236}">
                <a16:creationId xmlns:a16="http://schemas.microsoft.com/office/drawing/2014/main" id="{67C5C2F3-66AF-154E-80CA-4CE5C0605E84}"/>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Chew Peng</a:t>
            </a:r>
            <a:endParaRPr lang="en-GB"/>
          </a:p>
        </p:txBody>
      </p:sp>
    </p:spTree>
    <p:extLst>
      <p:ext uri="{BB962C8B-B14F-4D97-AF65-F5344CB8AC3E}">
        <p14:creationId xmlns:p14="http://schemas.microsoft.com/office/powerpoint/2010/main" val="135683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E026-C28E-CEBC-54C0-E5D956303466}"/>
              </a:ext>
            </a:extLst>
          </p:cNvPr>
          <p:cNvSpPr>
            <a:spLocks noGrp="1"/>
          </p:cNvSpPr>
          <p:nvPr>
            <p:ph type="title"/>
          </p:nvPr>
        </p:nvSpPr>
        <p:spPr/>
        <p:txBody>
          <a:bodyPr/>
          <a:lstStyle/>
          <a:p>
            <a:r>
              <a:rPr lang="en-SG" dirty="0"/>
              <a:t>Out-sample test results</a:t>
            </a:r>
          </a:p>
        </p:txBody>
      </p:sp>
      <p:sp>
        <p:nvSpPr>
          <p:cNvPr id="7" name="TextBox 6">
            <a:extLst>
              <a:ext uri="{FF2B5EF4-FFF2-40B4-BE49-F238E27FC236}">
                <a16:creationId xmlns:a16="http://schemas.microsoft.com/office/drawing/2014/main" id="{D4D7F249-68F4-C412-DE15-782E327F79BC}"/>
              </a:ext>
            </a:extLst>
          </p:cNvPr>
          <p:cNvSpPr txBox="1"/>
          <p:nvPr/>
        </p:nvSpPr>
        <p:spPr>
          <a:xfrm>
            <a:off x="742258" y="1654731"/>
            <a:ext cx="5163934" cy="369332"/>
          </a:xfrm>
          <a:prstGeom prst="rect">
            <a:avLst/>
          </a:prstGeom>
          <a:noFill/>
        </p:spPr>
        <p:txBody>
          <a:bodyPr wrap="square" rtlCol="0">
            <a:spAutoFit/>
          </a:bodyPr>
          <a:lstStyle/>
          <a:p>
            <a:pPr algn="ctr"/>
            <a:r>
              <a:rPr lang="en-SG"/>
              <a:t>Z-score based trading strategy</a:t>
            </a:r>
          </a:p>
        </p:txBody>
      </p:sp>
      <p:sp>
        <p:nvSpPr>
          <p:cNvPr id="22" name="TextBox 21">
            <a:extLst>
              <a:ext uri="{FF2B5EF4-FFF2-40B4-BE49-F238E27FC236}">
                <a16:creationId xmlns:a16="http://schemas.microsoft.com/office/drawing/2014/main" id="{6D76FB26-31C3-FC90-8B7F-A3FA5EE761AA}"/>
              </a:ext>
            </a:extLst>
          </p:cNvPr>
          <p:cNvSpPr txBox="1"/>
          <p:nvPr/>
        </p:nvSpPr>
        <p:spPr>
          <a:xfrm>
            <a:off x="6254749" y="1654731"/>
            <a:ext cx="5205413" cy="369332"/>
          </a:xfrm>
          <a:prstGeom prst="rect">
            <a:avLst/>
          </a:prstGeom>
          <a:noFill/>
        </p:spPr>
        <p:txBody>
          <a:bodyPr wrap="square" rtlCol="0">
            <a:spAutoFit/>
          </a:bodyPr>
          <a:lstStyle/>
          <a:p>
            <a:pPr algn="ctr"/>
            <a:r>
              <a:rPr lang="en-SG"/>
              <a:t>S-score based trading strategy</a:t>
            </a:r>
          </a:p>
        </p:txBody>
      </p:sp>
      <p:pic>
        <p:nvPicPr>
          <p:cNvPr id="8" name="Content Placeholder 7">
            <a:extLst>
              <a:ext uri="{FF2B5EF4-FFF2-40B4-BE49-F238E27FC236}">
                <a16:creationId xmlns:a16="http://schemas.microsoft.com/office/drawing/2014/main" id="{7D12DC48-67EA-8354-45FE-3752B72052A0}"/>
              </a:ext>
            </a:extLst>
          </p:cNvPr>
          <p:cNvPicPr>
            <a:picLocks noGrp="1" noChangeAspect="1"/>
          </p:cNvPicPr>
          <p:nvPr>
            <p:ph sz="half" idx="2"/>
          </p:nvPr>
        </p:nvPicPr>
        <p:blipFill>
          <a:blip r:embed="rId2"/>
          <a:stretch>
            <a:fillRect/>
          </a:stretch>
        </p:blipFill>
        <p:spPr>
          <a:xfrm>
            <a:off x="6254750" y="2111805"/>
            <a:ext cx="5205413" cy="3591652"/>
          </a:xfrm>
        </p:spPr>
      </p:pic>
      <p:pic>
        <p:nvPicPr>
          <p:cNvPr id="18" name="Content Placeholder 15">
            <a:extLst>
              <a:ext uri="{FF2B5EF4-FFF2-40B4-BE49-F238E27FC236}">
                <a16:creationId xmlns:a16="http://schemas.microsoft.com/office/drawing/2014/main" id="{63382879-7363-0639-B3A9-C8A1F4CF316B}"/>
              </a:ext>
            </a:extLst>
          </p:cNvPr>
          <p:cNvPicPr>
            <a:picLocks noGrp="1" noChangeAspect="1"/>
          </p:cNvPicPr>
          <p:nvPr>
            <p:ph sz="half" idx="1"/>
          </p:nvPr>
        </p:nvPicPr>
        <p:blipFill>
          <a:blip r:embed="rId3"/>
          <a:stretch>
            <a:fillRect/>
          </a:stretch>
        </p:blipFill>
        <p:spPr>
          <a:xfrm>
            <a:off x="731838" y="2056098"/>
            <a:ext cx="5184775" cy="3677667"/>
          </a:xfrm>
        </p:spPr>
      </p:pic>
      <p:sp>
        <p:nvSpPr>
          <p:cNvPr id="20" name="TextBox 19">
            <a:extLst>
              <a:ext uri="{FF2B5EF4-FFF2-40B4-BE49-F238E27FC236}">
                <a16:creationId xmlns:a16="http://schemas.microsoft.com/office/drawing/2014/main" id="{B1F9C876-A2A9-0552-85A3-3E2B7061F5FD}"/>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Chew Peng</a:t>
            </a:r>
            <a:endParaRPr lang="en-GB"/>
          </a:p>
        </p:txBody>
      </p:sp>
    </p:spTree>
    <p:extLst>
      <p:ext uri="{BB962C8B-B14F-4D97-AF65-F5344CB8AC3E}">
        <p14:creationId xmlns:p14="http://schemas.microsoft.com/office/powerpoint/2010/main" val="116923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E026-C28E-CEBC-54C0-E5D956303466}"/>
              </a:ext>
            </a:extLst>
          </p:cNvPr>
          <p:cNvSpPr>
            <a:spLocks noGrp="1"/>
          </p:cNvSpPr>
          <p:nvPr>
            <p:ph type="title"/>
          </p:nvPr>
        </p:nvSpPr>
        <p:spPr/>
        <p:txBody>
          <a:bodyPr/>
          <a:lstStyle/>
          <a:p>
            <a:r>
              <a:rPr lang="en-SG" dirty="0"/>
              <a:t>Further analysis</a:t>
            </a:r>
          </a:p>
        </p:txBody>
      </p:sp>
      <p:sp>
        <p:nvSpPr>
          <p:cNvPr id="7" name="TextBox 6">
            <a:extLst>
              <a:ext uri="{FF2B5EF4-FFF2-40B4-BE49-F238E27FC236}">
                <a16:creationId xmlns:a16="http://schemas.microsoft.com/office/drawing/2014/main" id="{D4D7F249-68F4-C412-DE15-782E327F79BC}"/>
              </a:ext>
            </a:extLst>
          </p:cNvPr>
          <p:cNvSpPr txBox="1"/>
          <p:nvPr/>
        </p:nvSpPr>
        <p:spPr>
          <a:xfrm>
            <a:off x="742258" y="1654731"/>
            <a:ext cx="5163934" cy="369332"/>
          </a:xfrm>
          <a:prstGeom prst="rect">
            <a:avLst/>
          </a:prstGeom>
          <a:noFill/>
        </p:spPr>
        <p:txBody>
          <a:bodyPr wrap="square" rtlCol="0">
            <a:spAutoFit/>
          </a:bodyPr>
          <a:lstStyle/>
          <a:p>
            <a:pPr algn="ctr"/>
            <a:r>
              <a:rPr lang="en-SG"/>
              <a:t>Z-score based strategy (stop-loss = +/-1.9)</a:t>
            </a:r>
          </a:p>
        </p:txBody>
      </p:sp>
      <p:pic>
        <p:nvPicPr>
          <p:cNvPr id="11" name="Content Placeholder 10">
            <a:extLst>
              <a:ext uri="{FF2B5EF4-FFF2-40B4-BE49-F238E27FC236}">
                <a16:creationId xmlns:a16="http://schemas.microsoft.com/office/drawing/2014/main" id="{812F945E-97CA-F04B-3BC3-534C23BC706D}"/>
              </a:ext>
            </a:extLst>
          </p:cNvPr>
          <p:cNvPicPr>
            <a:picLocks noGrp="1" noChangeAspect="1"/>
          </p:cNvPicPr>
          <p:nvPr>
            <p:ph sz="half" idx="1"/>
          </p:nvPr>
        </p:nvPicPr>
        <p:blipFill>
          <a:blip r:embed="rId2"/>
          <a:stretch>
            <a:fillRect/>
          </a:stretch>
        </p:blipFill>
        <p:spPr>
          <a:xfrm>
            <a:off x="731838" y="2051740"/>
            <a:ext cx="5184775" cy="3686383"/>
          </a:xfrm>
        </p:spPr>
      </p:pic>
      <p:sp>
        <p:nvSpPr>
          <p:cNvPr id="24" name="TextBox 23">
            <a:extLst>
              <a:ext uri="{FF2B5EF4-FFF2-40B4-BE49-F238E27FC236}">
                <a16:creationId xmlns:a16="http://schemas.microsoft.com/office/drawing/2014/main" id="{D992F662-BB8A-8E00-4328-64BBE5E6D4AB}"/>
              </a:ext>
            </a:extLst>
          </p:cNvPr>
          <p:cNvSpPr txBox="1"/>
          <p:nvPr/>
        </p:nvSpPr>
        <p:spPr>
          <a:xfrm>
            <a:off x="6254750" y="1673653"/>
            <a:ext cx="5163934" cy="369332"/>
          </a:xfrm>
          <a:prstGeom prst="rect">
            <a:avLst/>
          </a:prstGeom>
          <a:noFill/>
        </p:spPr>
        <p:txBody>
          <a:bodyPr wrap="square" rtlCol="0">
            <a:spAutoFit/>
          </a:bodyPr>
          <a:lstStyle/>
          <a:p>
            <a:pPr algn="ctr"/>
            <a:r>
              <a:rPr lang="en-SG" dirty="0"/>
              <a:t>S-score based strategy (stop-loss = +/-1.6)</a:t>
            </a:r>
          </a:p>
        </p:txBody>
      </p:sp>
      <p:sp>
        <p:nvSpPr>
          <p:cNvPr id="25" name="TextBox 24">
            <a:extLst>
              <a:ext uri="{FF2B5EF4-FFF2-40B4-BE49-F238E27FC236}">
                <a16:creationId xmlns:a16="http://schemas.microsoft.com/office/drawing/2014/main" id="{34698AFE-5133-21B5-7CBB-9F506FAAE9C7}"/>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Chew Peng</a:t>
            </a:r>
            <a:endParaRPr lang="en-GB"/>
          </a:p>
        </p:txBody>
      </p:sp>
      <p:pic>
        <p:nvPicPr>
          <p:cNvPr id="17" name="Content Placeholder 16">
            <a:extLst>
              <a:ext uri="{FF2B5EF4-FFF2-40B4-BE49-F238E27FC236}">
                <a16:creationId xmlns:a16="http://schemas.microsoft.com/office/drawing/2014/main" id="{59EB0C54-5ADB-1F59-7E96-5BAC1E7ABAC8}"/>
              </a:ext>
            </a:extLst>
          </p:cNvPr>
          <p:cNvPicPr>
            <a:picLocks noGrp="1" noChangeAspect="1"/>
          </p:cNvPicPr>
          <p:nvPr>
            <p:ph sz="half" idx="2"/>
          </p:nvPr>
        </p:nvPicPr>
        <p:blipFill>
          <a:blip r:embed="rId3"/>
          <a:stretch>
            <a:fillRect/>
          </a:stretch>
        </p:blipFill>
        <p:spPr>
          <a:xfrm>
            <a:off x="6254750" y="2056351"/>
            <a:ext cx="5205413" cy="3702560"/>
          </a:xfrm>
        </p:spPr>
      </p:pic>
    </p:spTree>
    <p:extLst>
      <p:ext uri="{BB962C8B-B14F-4D97-AF65-F5344CB8AC3E}">
        <p14:creationId xmlns:p14="http://schemas.microsoft.com/office/powerpoint/2010/main" val="314292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34F2-CE83-016C-55DB-3FB1657B9119}"/>
              </a:ext>
            </a:extLst>
          </p:cNvPr>
          <p:cNvSpPr>
            <a:spLocks noGrp="1"/>
          </p:cNvSpPr>
          <p:nvPr>
            <p:ph type="title"/>
          </p:nvPr>
        </p:nvSpPr>
        <p:spPr/>
        <p:txBody>
          <a:bodyPr/>
          <a:lstStyle/>
          <a:p>
            <a:r>
              <a:rPr lang="en-US">
                <a:latin typeface="Arial"/>
                <a:cs typeface="Arial"/>
              </a:rPr>
              <a:t>Objective</a:t>
            </a:r>
            <a:endParaRPr lang="en-SG"/>
          </a:p>
        </p:txBody>
      </p:sp>
      <p:sp>
        <p:nvSpPr>
          <p:cNvPr id="3" name="Content Placeholder 2">
            <a:extLst>
              <a:ext uri="{FF2B5EF4-FFF2-40B4-BE49-F238E27FC236}">
                <a16:creationId xmlns:a16="http://schemas.microsoft.com/office/drawing/2014/main" id="{A28B5A29-ABB8-944F-980C-52B629BE0B2D}"/>
              </a:ext>
            </a:extLst>
          </p:cNvPr>
          <p:cNvSpPr>
            <a:spLocks noGrp="1"/>
          </p:cNvSpPr>
          <p:nvPr>
            <p:ph idx="1"/>
          </p:nvPr>
        </p:nvSpPr>
        <p:spPr/>
        <p:txBody>
          <a:bodyPr vert="horz" lIns="0" tIns="45720" rIns="0" bIns="45720" rtlCol="0" anchor="t">
            <a:normAutofit/>
          </a:bodyPr>
          <a:lstStyle/>
          <a:p>
            <a:pPr marL="342900" indent="-342900">
              <a:buChar char="•"/>
            </a:pPr>
            <a:r>
              <a:rPr lang="en-US" dirty="0">
                <a:latin typeface="Arial"/>
                <a:cs typeface="Arial"/>
              </a:rPr>
              <a:t>Implement two broad types of trading strategy – mean reversion and momentum  </a:t>
            </a:r>
            <a:endParaRPr lang="en-US" dirty="0"/>
          </a:p>
          <a:p>
            <a:pPr marL="342900" indent="-342900">
              <a:buChar char="•"/>
            </a:pPr>
            <a:r>
              <a:rPr lang="en-US" dirty="0">
                <a:latin typeface="Arial"/>
                <a:cs typeface="Arial"/>
              </a:rPr>
              <a:t>Explore the performance of both strategies </a:t>
            </a:r>
            <a:endParaRPr lang="en-US" dirty="0"/>
          </a:p>
          <a:p>
            <a:pPr marL="342900" indent="-342900">
              <a:buFont typeface="Wingdings" panose="05000000000000000000" pitchFamily="2" charset="2"/>
              <a:buChar char="§"/>
            </a:pPr>
            <a:r>
              <a:rPr lang="en-US" dirty="0">
                <a:latin typeface="Arial"/>
                <a:cs typeface="Arial"/>
              </a:rPr>
              <a:t>Mean-reversion strategies: </a:t>
            </a:r>
            <a:r>
              <a:rPr lang="en-US" b="1" dirty="0">
                <a:latin typeface="Arial"/>
                <a:cs typeface="Arial"/>
              </a:rPr>
              <a:t>pairs trading </a:t>
            </a:r>
            <a:r>
              <a:rPr lang="en-US" dirty="0">
                <a:latin typeface="Arial"/>
                <a:cs typeface="Arial"/>
              </a:rPr>
              <a:t>strategies on HK equities</a:t>
            </a:r>
          </a:p>
          <a:p>
            <a:pPr marL="342900" indent="-342900">
              <a:buFont typeface="Wingdings" panose="05000000000000000000" pitchFamily="2" charset="2"/>
              <a:buChar char="§"/>
            </a:pPr>
            <a:r>
              <a:rPr lang="en-US" dirty="0">
                <a:latin typeface="Arial"/>
                <a:cs typeface="Arial"/>
              </a:rPr>
              <a:t>Momentum strategies: </a:t>
            </a:r>
            <a:r>
              <a:rPr lang="en-US" b="1" dirty="0">
                <a:latin typeface="Arial"/>
                <a:cs typeface="Arial"/>
              </a:rPr>
              <a:t>volume-based</a:t>
            </a:r>
            <a:r>
              <a:rPr lang="en-US" dirty="0">
                <a:latin typeface="Arial"/>
                <a:cs typeface="Arial"/>
              </a:rPr>
              <a:t> </a:t>
            </a:r>
            <a:r>
              <a:rPr lang="en-US" b="1" dirty="0">
                <a:latin typeface="Arial"/>
                <a:cs typeface="Arial"/>
              </a:rPr>
              <a:t>trading strategies</a:t>
            </a:r>
            <a:r>
              <a:rPr lang="en-US" dirty="0">
                <a:latin typeface="Arial"/>
                <a:cs typeface="Arial"/>
              </a:rPr>
              <a:t> on US equities ETF</a:t>
            </a:r>
          </a:p>
          <a:p>
            <a:pPr marL="342900" indent="-342900">
              <a:buFont typeface="Wingdings" panose="05000000000000000000" pitchFamily="2" charset="2"/>
              <a:buChar char="§"/>
            </a:pPr>
            <a:endParaRPr lang="en-US" dirty="0"/>
          </a:p>
          <a:p>
            <a:r>
              <a:rPr lang="en-US" dirty="0">
                <a:latin typeface="Arial"/>
                <a:cs typeface="Arial"/>
              </a:rPr>
              <a:t>Data sources: Bloomberg, Hong Kong Exchange (via Nasdaq Datalink), Yahoo Finance</a:t>
            </a:r>
          </a:p>
          <a:p>
            <a:endParaRPr lang="en-US" dirty="0">
              <a:latin typeface="Arial"/>
              <a:cs typeface="Arial"/>
            </a:endParaRPr>
          </a:p>
          <a:p>
            <a:r>
              <a:rPr lang="en-US" dirty="0">
                <a:latin typeface="Arial"/>
                <a:cs typeface="Arial"/>
              </a:rPr>
              <a:t>Data period: 5 years historical – 22 May 2018 – 22 May 2023 (80-20 train-test split)</a:t>
            </a:r>
          </a:p>
          <a:p>
            <a:endParaRPr lang="en-US" dirty="0"/>
          </a:p>
          <a:p>
            <a:endParaRPr lang="en-SG" dirty="0"/>
          </a:p>
        </p:txBody>
      </p:sp>
      <p:sp>
        <p:nvSpPr>
          <p:cNvPr id="4" name="TextBox 3">
            <a:extLst>
              <a:ext uri="{FF2B5EF4-FFF2-40B4-BE49-F238E27FC236}">
                <a16:creationId xmlns:a16="http://schemas.microsoft.com/office/drawing/2014/main" id="{89E13B5B-5A28-B45C-15A9-423905D24245}"/>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Ong Kuei Hsien</a:t>
            </a:r>
            <a:endParaRPr lang="en-GB"/>
          </a:p>
        </p:txBody>
      </p:sp>
    </p:spTree>
    <p:extLst>
      <p:ext uri="{BB962C8B-B14F-4D97-AF65-F5344CB8AC3E}">
        <p14:creationId xmlns:p14="http://schemas.microsoft.com/office/powerpoint/2010/main" val="20132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B93B-9DEE-1418-D74C-16563771523B}"/>
              </a:ext>
            </a:extLst>
          </p:cNvPr>
          <p:cNvSpPr>
            <a:spLocks noGrp="1"/>
          </p:cNvSpPr>
          <p:nvPr>
            <p:ph type="title"/>
          </p:nvPr>
        </p:nvSpPr>
        <p:spPr/>
        <p:txBody>
          <a:bodyPr/>
          <a:lstStyle/>
          <a:p>
            <a:r>
              <a:rPr lang="en-SG" dirty="0"/>
              <a:t>Further Analysis – summary of Out-sample test</a:t>
            </a:r>
          </a:p>
        </p:txBody>
      </p:sp>
      <p:graphicFrame>
        <p:nvGraphicFramePr>
          <p:cNvPr id="10" name="Content Placeholder 9">
            <a:extLst>
              <a:ext uri="{FF2B5EF4-FFF2-40B4-BE49-F238E27FC236}">
                <a16:creationId xmlns:a16="http://schemas.microsoft.com/office/drawing/2014/main" id="{293BBB1A-4F7B-284B-C346-297A4706C2FC}"/>
              </a:ext>
            </a:extLst>
          </p:cNvPr>
          <p:cNvGraphicFramePr>
            <a:graphicFrameLocks noGrp="1"/>
          </p:cNvGraphicFramePr>
          <p:nvPr>
            <p:ph idx="1"/>
            <p:extLst>
              <p:ext uri="{D42A27DB-BD31-4B8C-83A1-F6EECF244321}">
                <p14:modId xmlns:p14="http://schemas.microsoft.com/office/powerpoint/2010/main" val="1544327821"/>
              </p:ext>
            </p:extLst>
          </p:nvPr>
        </p:nvGraphicFramePr>
        <p:xfrm>
          <a:off x="731837" y="2024063"/>
          <a:ext cx="10728326" cy="3205480"/>
        </p:xfrm>
        <a:graphic>
          <a:graphicData uri="http://schemas.openxmlformats.org/drawingml/2006/table">
            <a:tbl>
              <a:tblPr firstRow="1" bandRow="1">
                <a:tableStyleId>{5C22544A-7EE6-4342-B048-85BDC9FD1C3A}</a:tableStyleId>
              </a:tblPr>
              <a:tblGrid>
                <a:gridCol w="1532618">
                  <a:extLst>
                    <a:ext uri="{9D8B030D-6E8A-4147-A177-3AD203B41FA5}">
                      <a16:colId xmlns:a16="http://schemas.microsoft.com/office/drawing/2014/main" val="2381489778"/>
                    </a:ext>
                  </a:extLst>
                </a:gridCol>
                <a:gridCol w="1532618">
                  <a:extLst>
                    <a:ext uri="{9D8B030D-6E8A-4147-A177-3AD203B41FA5}">
                      <a16:colId xmlns:a16="http://schemas.microsoft.com/office/drawing/2014/main" val="1347137646"/>
                    </a:ext>
                  </a:extLst>
                </a:gridCol>
                <a:gridCol w="1532618">
                  <a:extLst>
                    <a:ext uri="{9D8B030D-6E8A-4147-A177-3AD203B41FA5}">
                      <a16:colId xmlns:a16="http://schemas.microsoft.com/office/drawing/2014/main" val="2274524400"/>
                    </a:ext>
                  </a:extLst>
                </a:gridCol>
                <a:gridCol w="1532618">
                  <a:extLst>
                    <a:ext uri="{9D8B030D-6E8A-4147-A177-3AD203B41FA5}">
                      <a16:colId xmlns:a16="http://schemas.microsoft.com/office/drawing/2014/main" val="1610078575"/>
                    </a:ext>
                  </a:extLst>
                </a:gridCol>
                <a:gridCol w="1532618">
                  <a:extLst>
                    <a:ext uri="{9D8B030D-6E8A-4147-A177-3AD203B41FA5}">
                      <a16:colId xmlns:a16="http://schemas.microsoft.com/office/drawing/2014/main" val="3720752008"/>
                    </a:ext>
                  </a:extLst>
                </a:gridCol>
                <a:gridCol w="1532618">
                  <a:extLst>
                    <a:ext uri="{9D8B030D-6E8A-4147-A177-3AD203B41FA5}">
                      <a16:colId xmlns:a16="http://schemas.microsoft.com/office/drawing/2014/main" val="2210737338"/>
                    </a:ext>
                  </a:extLst>
                </a:gridCol>
                <a:gridCol w="1532618">
                  <a:extLst>
                    <a:ext uri="{9D8B030D-6E8A-4147-A177-3AD203B41FA5}">
                      <a16:colId xmlns:a16="http://schemas.microsoft.com/office/drawing/2014/main" val="1440841471"/>
                    </a:ext>
                  </a:extLst>
                </a:gridCol>
              </a:tblGrid>
              <a:tr h="370840">
                <a:tc>
                  <a:txBody>
                    <a:bodyPr/>
                    <a:lstStyle/>
                    <a:p>
                      <a:endParaRPr lang="en-SG" dirty="0"/>
                    </a:p>
                  </a:txBody>
                  <a:tcPr/>
                </a:tc>
                <a:tc gridSpan="3">
                  <a:txBody>
                    <a:bodyPr/>
                    <a:lstStyle/>
                    <a:p>
                      <a:pPr algn="ctr"/>
                      <a:r>
                        <a:rPr lang="en-SG" dirty="0"/>
                        <a:t>Z-score strategy</a:t>
                      </a:r>
                    </a:p>
                  </a:txBody>
                  <a:tcPr/>
                </a:tc>
                <a:tc hMerge="1">
                  <a:txBody>
                    <a:bodyPr/>
                    <a:lstStyle/>
                    <a:p>
                      <a:endParaRPr lang="en-SG" dirty="0"/>
                    </a:p>
                  </a:txBody>
                  <a:tcPr/>
                </a:tc>
                <a:tc hMerge="1">
                  <a:txBody>
                    <a:bodyPr/>
                    <a:lstStyle/>
                    <a:p>
                      <a:endParaRPr lang="en-SG" dirty="0"/>
                    </a:p>
                  </a:txBody>
                  <a:tcPr/>
                </a:tc>
                <a:tc gridSpan="3">
                  <a:txBody>
                    <a:bodyPr/>
                    <a:lstStyle/>
                    <a:p>
                      <a:pPr algn="ctr"/>
                      <a:r>
                        <a:rPr lang="en-SG" dirty="0"/>
                        <a:t>S-score strategy</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966128719"/>
                  </a:ext>
                </a:extLst>
              </a:tr>
              <a:tr h="370840">
                <a:tc>
                  <a:txBody>
                    <a:bodyPr/>
                    <a:lstStyle/>
                    <a:p>
                      <a:endParaRPr lang="en-SG" dirty="0"/>
                    </a:p>
                  </a:txBody>
                  <a:tcPr/>
                </a:tc>
                <a:tc>
                  <a:txBody>
                    <a:bodyPr/>
                    <a:lstStyle/>
                    <a:p>
                      <a:r>
                        <a:rPr lang="en-SG" dirty="0"/>
                        <a:t>Sharpe Ratio</a:t>
                      </a:r>
                    </a:p>
                  </a:txBody>
                  <a:tcPr/>
                </a:tc>
                <a:tc>
                  <a:txBody>
                    <a:bodyPr/>
                    <a:lstStyle/>
                    <a:p>
                      <a:r>
                        <a:rPr lang="en-SG" dirty="0"/>
                        <a:t>MDD (%)</a:t>
                      </a:r>
                    </a:p>
                  </a:txBody>
                  <a:tcPr/>
                </a:tc>
                <a:tc>
                  <a:txBody>
                    <a:bodyPr/>
                    <a:lstStyle/>
                    <a:p>
                      <a:r>
                        <a:rPr lang="en-SG" dirty="0"/>
                        <a:t>Annualized return (%)</a:t>
                      </a:r>
                    </a:p>
                  </a:txBody>
                  <a:tcPr/>
                </a:tc>
                <a:tc>
                  <a:txBody>
                    <a:bodyPr/>
                    <a:lstStyle/>
                    <a:p>
                      <a:r>
                        <a:rPr lang="en-SG" dirty="0"/>
                        <a:t>Sharpe Ratio</a:t>
                      </a:r>
                    </a:p>
                  </a:txBody>
                  <a:tcPr/>
                </a:tc>
                <a:tc>
                  <a:txBody>
                    <a:bodyPr/>
                    <a:lstStyle/>
                    <a:p>
                      <a:r>
                        <a:rPr lang="en-SG" dirty="0"/>
                        <a:t>MDD (%)</a:t>
                      </a:r>
                    </a:p>
                  </a:txBody>
                  <a:tcPr/>
                </a:tc>
                <a:tc>
                  <a:txBody>
                    <a:bodyPr/>
                    <a:lstStyle/>
                    <a:p>
                      <a:r>
                        <a:rPr lang="en-SG" dirty="0"/>
                        <a:t>Annualized return (%)</a:t>
                      </a:r>
                    </a:p>
                  </a:txBody>
                  <a:tcPr/>
                </a:tc>
                <a:extLst>
                  <a:ext uri="{0D108BD9-81ED-4DB2-BD59-A6C34878D82A}">
                    <a16:rowId xmlns:a16="http://schemas.microsoft.com/office/drawing/2014/main" val="1912240086"/>
                  </a:ext>
                </a:extLst>
              </a:tr>
              <a:tr h="370840">
                <a:tc>
                  <a:txBody>
                    <a:bodyPr/>
                    <a:lstStyle/>
                    <a:p>
                      <a:r>
                        <a:rPr lang="en-SG" dirty="0"/>
                        <a:t>Without stop loss</a:t>
                      </a:r>
                    </a:p>
                  </a:txBody>
                  <a:tcPr/>
                </a:tc>
                <a:tc>
                  <a:txBody>
                    <a:bodyPr/>
                    <a:lstStyle/>
                    <a:p>
                      <a:r>
                        <a:rPr lang="en-SG" dirty="0"/>
                        <a:t>1.27</a:t>
                      </a:r>
                    </a:p>
                  </a:txBody>
                  <a:tcPr/>
                </a:tc>
                <a:tc>
                  <a:txBody>
                    <a:bodyPr/>
                    <a:lstStyle/>
                    <a:p>
                      <a:r>
                        <a:rPr lang="en-SG" dirty="0"/>
                        <a:t>81</a:t>
                      </a:r>
                    </a:p>
                  </a:txBody>
                  <a:tcPr/>
                </a:tc>
                <a:tc>
                  <a:txBody>
                    <a:bodyPr/>
                    <a:lstStyle/>
                    <a:p>
                      <a:r>
                        <a:rPr lang="en-SG" dirty="0"/>
                        <a:t>116</a:t>
                      </a:r>
                    </a:p>
                  </a:txBody>
                  <a:tcPr/>
                </a:tc>
                <a:tc>
                  <a:txBody>
                    <a:bodyPr/>
                    <a:lstStyle/>
                    <a:p>
                      <a:r>
                        <a:rPr lang="en-SG" dirty="0"/>
                        <a:t>1.32</a:t>
                      </a:r>
                    </a:p>
                  </a:txBody>
                  <a:tcPr/>
                </a:tc>
                <a:tc>
                  <a:txBody>
                    <a:bodyPr/>
                    <a:lstStyle/>
                    <a:p>
                      <a:r>
                        <a:rPr lang="en-SG" dirty="0"/>
                        <a:t>7.22</a:t>
                      </a:r>
                    </a:p>
                  </a:txBody>
                  <a:tcPr/>
                </a:tc>
                <a:tc>
                  <a:txBody>
                    <a:bodyPr/>
                    <a:lstStyle/>
                    <a:p>
                      <a:r>
                        <a:rPr lang="en-SG" dirty="0"/>
                        <a:t>24</a:t>
                      </a:r>
                    </a:p>
                  </a:txBody>
                  <a:tcPr/>
                </a:tc>
                <a:extLst>
                  <a:ext uri="{0D108BD9-81ED-4DB2-BD59-A6C34878D82A}">
                    <a16:rowId xmlns:a16="http://schemas.microsoft.com/office/drawing/2014/main" val="3439226675"/>
                  </a:ext>
                </a:extLst>
              </a:tr>
              <a:tr h="370840">
                <a:tc>
                  <a:txBody>
                    <a:bodyPr/>
                    <a:lstStyle/>
                    <a:p>
                      <a:r>
                        <a:rPr lang="en-SG" dirty="0"/>
                        <a:t>With stop loss</a:t>
                      </a:r>
                    </a:p>
                  </a:txBody>
                  <a:tcPr/>
                </a:tc>
                <a:tc>
                  <a:txBody>
                    <a:bodyPr/>
                    <a:lstStyle/>
                    <a:p>
                      <a:r>
                        <a:rPr lang="en-SG" dirty="0"/>
                        <a:t>0.99</a:t>
                      </a:r>
                    </a:p>
                  </a:txBody>
                  <a:tcPr/>
                </a:tc>
                <a:tc>
                  <a:txBody>
                    <a:bodyPr/>
                    <a:lstStyle/>
                    <a:p>
                      <a:r>
                        <a:rPr lang="en-SG" dirty="0"/>
                        <a:t>75</a:t>
                      </a:r>
                    </a:p>
                  </a:txBody>
                  <a:tcPr/>
                </a:tc>
                <a:tc>
                  <a:txBody>
                    <a:bodyPr/>
                    <a:lstStyle/>
                    <a:p>
                      <a:r>
                        <a:rPr lang="en-SG" dirty="0"/>
                        <a:t>72</a:t>
                      </a:r>
                    </a:p>
                  </a:txBody>
                  <a:tcPr/>
                </a:tc>
                <a:tc>
                  <a:txBody>
                    <a:bodyPr/>
                    <a:lstStyle/>
                    <a:p>
                      <a:r>
                        <a:rPr lang="en-SG" dirty="0"/>
                        <a:t>0.87</a:t>
                      </a:r>
                    </a:p>
                  </a:txBody>
                  <a:tcPr/>
                </a:tc>
                <a:tc>
                  <a:txBody>
                    <a:bodyPr/>
                    <a:lstStyle/>
                    <a:p>
                      <a:r>
                        <a:rPr lang="en-SG" dirty="0"/>
                        <a:t>12.6</a:t>
                      </a:r>
                    </a:p>
                  </a:txBody>
                  <a:tcPr/>
                </a:tc>
                <a:tc>
                  <a:txBody>
                    <a:bodyPr/>
                    <a:lstStyle/>
                    <a:p>
                      <a:r>
                        <a:rPr lang="en-SG" dirty="0"/>
                        <a:t>38</a:t>
                      </a:r>
                    </a:p>
                  </a:txBody>
                  <a:tcPr/>
                </a:tc>
                <a:extLst>
                  <a:ext uri="{0D108BD9-81ED-4DB2-BD59-A6C34878D82A}">
                    <a16:rowId xmlns:a16="http://schemas.microsoft.com/office/drawing/2014/main" val="3544134465"/>
                  </a:ext>
                </a:extLst>
              </a:tr>
              <a:tr h="370840">
                <a:tc>
                  <a:txBody>
                    <a:bodyPr/>
                    <a:lstStyle/>
                    <a:p>
                      <a:r>
                        <a:rPr lang="en-SG" dirty="0"/>
                        <a:t>With stop loss + </a:t>
                      </a:r>
                      <a:r>
                        <a:rPr lang="en-SG" dirty="0" err="1"/>
                        <a:t>trxn</a:t>
                      </a:r>
                      <a:r>
                        <a:rPr lang="en-SG" dirty="0"/>
                        <a:t> cost (30 bps)</a:t>
                      </a:r>
                    </a:p>
                  </a:txBody>
                  <a:tcPr/>
                </a:tc>
                <a:tc>
                  <a:txBody>
                    <a:bodyPr/>
                    <a:lstStyle/>
                    <a:p>
                      <a:r>
                        <a:rPr lang="en-SG" dirty="0"/>
                        <a:t>0.46</a:t>
                      </a:r>
                    </a:p>
                  </a:txBody>
                  <a:tcPr/>
                </a:tc>
                <a:tc>
                  <a:txBody>
                    <a:bodyPr/>
                    <a:lstStyle/>
                    <a:p>
                      <a:r>
                        <a:rPr lang="en-SG" dirty="0"/>
                        <a:t>77</a:t>
                      </a:r>
                    </a:p>
                  </a:txBody>
                  <a:tcPr/>
                </a:tc>
                <a:tc>
                  <a:txBody>
                    <a:bodyPr/>
                    <a:lstStyle/>
                    <a:p>
                      <a:r>
                        <a:rPr lang="en-SG" dirty="0"/>
                        <a:t>32</a:t>
                      </a:r>
                    </a:p>
                  </a:txBody>
                  <a:tcPr/>
                </a:tc>
                <a:tc>
                  <a:txBody>
                    <a:bodyPr/>
                    <a:lstStyle/>
                    <a:p>
                      <a:r>
                        <a:rPr lang="en-SG" dirty="0"/>
                        <a:t>0.58</a:t>
                      </a:r>
                    </a:p>
                  </a:txBody>
                  <a:tcPr/>
                </a:tc>
                <a:tc>
                  <a:txBody>
                    <a:bodyPr/>
                    <a:lstStyle/>
                    <a:p>
                      <a:r>
                        <a:rPr lang="en-SG" dirty="0"/>
                        <a:t>14.1</a:t>
                      </a:r>
                    </a:p>
                  </a:txBody>
                  <a:tcPr/>
                </a:tc>
                <a:tc>
                  <a:txBody>
                    <a:bodyPr/>
                    <a:lstStyle/>
                    <a:p>
                      <a:r>
                        <a:rPr lang="en-SG" dirty="0"/>
                        <a:t>25</a:t>
                      </a:r>
                    </a:p>
                  </a:txBody>
                  <a:tcPr/>
                </a:tc>
                <a:extLst>
                  <a:ext uri="{0D108BD9-81ED-4DB2-BD59-A6C34878D82A}">
                    <a16:rowId xmlns:a16="http://schemas.microsoft.com/office/drawing/2014/main" val="3653383878"/>
                  </a:ext>
                </a:extLst>
              </a:tr>
            </a:tbl>
          </a:graphicData>
        </a:graphic>
      </p:graphicFrame>
      <p:sp>
        <p:nvSpPr>
          <p:cNvPr id="11" name="TextBox 10">
            <a:extLst>
              <a:ext uri="{FF2B5EF4-FFF2-40B4-BE49-F238E27FC236}">
                <a16:creationId xmlns:a16="http://schemas.microsoft.com/office/drawing/2014/main" id="{A6147024-9638-B615-A95A-24AF0ABD9923}"/>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Chew Peng</a:t>
            </a:r>
            <a:endParaRPr lang="en-GB"/>
          </a:p>
        </p:txBody>
      </p:sp>
    </p:spTree>
    <p:extLst>
      <p:ext uri="{BB962C8B-B14F-4D97-AF65-F5344CB8AC3E}">
        <p14:creationId xmlns:p14="http://schemas.microsoft.com/office/powerpoint/2010/main" val="4078249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2406-3886-6034-531A-CF37094340AA}"/>
              </a:ext>
            </a:extLst>
          </p:cNvPr>
          <p:cNvSpPr>
            <a:spLocks noGrp="1"/>
          </p:cNvSpPr>
          <p:nvPr>
            <p:ph type="title"/>
          </p:nvPr>
        </p:nvSpPr>
        <p:spPr/>
        <p:txBody>
          <a:bodyPr/>
          <a:lstStyle/>
          <a:p>
            <a:r>
              <a:rPr lang="en-US"/>
              <a:t>Challenges encountered and overcame </a:t>
            </a:r>
          </a:p>
        </p:txBody>
      </p:sp>
      <p:sp>
        <p:nvSpPr>
          <p:cNvPr id="3" name="Content Placeholder 2">
            <a:extLst>
              <a:ext uri="{FF2B5EF4-FFF2-40B4-BE49-F238E27FC236}">
                <a16:creationId xmlns:a16="http://schemas.microsoft.com/office/drawing/2014/main" id="{67E7DE2B-27BA-244D-2A96-A9E75ABA69CE}"/>
              </a:ext>
            </a:extLst>
          </p:cNvPr>
          <p:cNvSpPr>
            <a:spLocks noGrp="1"/>
          </p:cNvSpPr>
          <p:nvPr>
            <p:ph idx="1"/>
          </p:nvPr>
        </p:nvSpPr>
        <p:spPr>
          <a:xfrm>
            <a:off x="731838" y="1845322"/>
            <a:ext cx="10728325" cy="3960165"/>
          </a:xfrm>
        </p:spPr>
        <p:txBody>
          <a:bodyPr vert="horz" lIns="0" tIns="45720" rIns="0" bIns="45720" rtlCol="0" anchor="t">
            <a:normAutofit fontScale="85000" lnSpcReduction="20000"/>
          </a:bodyPr>
          <a:lstStyle/>
          <a:p>
            <a:r>
              <a:rPr lang="en-US">
                <a:latin typeface="Arial"/>
                <a:cs typeface="Arial"/>
              </a:rPr>
              <a:t>Due to computational time constraint, static window for cointegration test was used which led to poor detection of pair breakage. Also led to wrong trades being placed right before pair breakages.</a:t>
            </a:r>
            <a:endParaRPr lang="en-US"/>
          </a:p>
          <a:p>
            <a:pPr>
              <a:lnSpc>
                <a:spcPct val="160000"/>
              </a:lnSpc>
            </a:pPr>
            <a:r>
              <a:rPr lang="en-US">
                <a:latin typeface="Arial"/>
                <a:cs typeface="Arial"/>
              </a:rPr>
              <a:t>S-score – using s-score as signals can be difficult as it needs to meet conditions: 1) speed of mean reversion must be fast enough, 2) trade bounds must be met; this led to much lesser trades</a:t>
            </a:r>
          </a:p>
          <a:p>
            <a:pPr>
              <a:lnSpc>
                <a:spcPct val="160000"/>
              </a:lnSpc>
            </a:pPr>
            <a:r>
              <a:rPr lang="en-US">
                <a:latin typeface="Arial"/>
                <a:cs typeface="Arial"/>
              </a:rPr>
              <a:t>Data-sorting and classification </a:t>
            </a:r>
            <a:endParaRPr lang="en-US"/>
          </a:p>
          <a:p>
            <a:pPr>
              <a:lnSpc>
                <a:spcPct val="160000"/>
              </a:lnSpc>
            </a:pPr>
            <a:r>
              <a:rPr lang="en-US">
                <a:latin typeface="Arial"/>
                <a:cs typeface="Arial"/>
              </a:rPr>
              <a:t>Difficulty at identifying pairs with positive sharpe ratio</a:t>
            </a:r>
          </a:p>
          <a:p>
            <a:pPr>
              <a:lnSpc>
                <a:spcPct val="160000"/>
              </a:lnSpc>
            </a:pPr>
            <a:r>
              <a:rPr lang="en-US">
                <a:latin typeface="Arial"/>
                <a:cs typeface="Arial"/>
              </a:rPr>
              <a:t>Stop-loss (based on </a:t>
            </a:r>
            <a:r>
              <a:rPr lang="en-US" err="1">
                <a:latin typeface="Arial"/>
                <a:cs typeface="Arial"/>
              </a:rPr>
              <a:t>PnL</a:t>
            </a:r>
            <a:r>
              <a:rPr lang="en-US">
                <a:latin typeface="Arial"/>
                <a:cs typeface="Arial"/>
              </a:rPr>
              <a:t> &amp; drawdown) – Most of our strategies faced huge negative </a:t>
            </a:r>
            <a:r>
              <a:rPr lang="en-US" err="1">
                <a:latin typeface="Arial"/>
                <a:cs typeface="Arial"/>
              </a:rPr>
              <a:t>pnl</a:t>
            </a:r>
            <a:r>
              <a:rPr lang="en-US">
                <a:latin typeface="Arial"/>
                <a:cs typeface="Arial"/>
              </a:rPr>
              <a:t> before going into positive. Max Drawdown is also high. Stop-losses implemented cannot effectively manage drawdowns as such.</a:t>
            </a:r>
            <a:endParaRPr lang="en-US"/>
          </a:p>
          <a:p>
            <a:pPr>
              <a:lnSpc>
                <a:spcPct val="160000"/>
              </a:lnSpc>
            </a:pPr>
            <a:r>
              <a:rPr lang="en-US">
                <a:latin typeface="Arial"/>
                <a:cs typeface="Arial"/>
              </a:rPr>
              <a:t>On hindsight, we should have heed to the Principle of Parsimony and kept model simple.</a:t>
            </a:r>
            <a:endParaRPr lang="en-US"/>
          </a:p>
          <a:p>
            <a:endParaRPr lang="en-US"/>
          </a:p>
          <a:p>
            <a:endParaRPr lang="en-US"/>
          </a:p>
          <a:p>
            <a:endParaRPr lang="en-US"/>
          </a:p>
        </p:txBody>
      </p:sp>
      <p:sp>
        <p:nvSpPr>
          <p:cNvPr id="5" name="TextBox 4">
            <a:extLst>
              <a:ext uri="{FF2B5EF4-FFF2-40B4-BE49-F238E27FC236}">
                <a16:creationId xmlns:a16="http://schemas.microsoft.com/office/drawing/2014/main" id="{5CA3A2FE-3D99-68EE-18DA-9E75B4730E46}"/>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Hui Ting</a:t>
            </a:r>
            <a:endParaRPr lang="en-GB"/>
          </a:p>
        </p:txBody>
      </p:sp>
    </p:spTree>
    <p:extLst>
      <p:ext uri="{BB962C8B-B14F-4D97-AF65-F5344CB8AC3E}">
        <p14:creationId xmlns:p14="http://schemas.microsoft.com/office/powerpoint/2010/main" val="198034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8491-ECDF-060F-2D8B-BB8D8566EC3B}"/>
              </a:ext>
            </a:extLst>
          </p:cNvPr>
          <p:cNvSpPr>
            <a:spLocks noGrp="1"/>
          </p:cNvSpPr>
          <p:nvPr>
            <p:ph type="title"/>
          </p:nvPr>
        </p:nvSpPr>
        <p:spPr/>
        <p:txBody>
          <a:bodyPr>
            <a:normAutofit/>
          </a:bodyPr>
          <a:lstStyle/>
          <a:p>
            <a:r>
              <a:rPr lang="en-US"/>
              <a:t>Areas of Improvement</a:t>
            </a:r>
          </a:p>
        </p:txBody>
      </p:sp>
      <p:sp>
        <p:nvSpPr>
          <p:cNvPr id="3" name="Content Placeholder 2">
            <a:extLst>
              <a:ext uri="{FF2B5EF4-FFF2-40B4-BE49-F238E27FC236}">
                <a16:creationId xmlns:a16="http://schemas.microsoft.com/office/drawing/2014/main" id="{AECF6B0A-1808-B349-CF78-E4A91CDDA3AE}"/>
              </a:ext>
            </a:extLst>
          </p:cNvPr>
          <p:cNvSpPr>
            <a:spLocks noGrp="1"/>
          </p:cNvSpPr>
          <p:nvPr>
            <p:ph idx="1"/>
          </p:nvPr>
        </p:nvSpPr>
        <p:spPr/>
        <p:txBody>
          <a:bodyPr/>
          <a:lstStyle/>
          <a:p>
            <a:pPr marL="342900" indent="-342900">
              <a:buFont typeface="Wingdings" panose="05000000000000000000" pitchFamily="2" charset="2"/>
              <a:buChar char="§"/>
            </a:pPr>
            <a:r>
              <a:rPr lang="en-US"/>
              <a:t>Survivor bias</a:t>
            </a:r>
          </a:p>
          <a:p>
            <a:pPr marL="342900" indent="-342900">
              <a:buFont typeface="Wingdings" panose="05000000000000000000" pitchFamily="2" charset="2"/>
              <a:buChar char="§"/>
            </a:pPr>
            <a:r>
              <a:rPr lang="en-US"/>
              <a:t>Handling of missing values</a:t>
            </a:r>
          </a:p>
          <a:p>
            <a:pPr marL="342900" indent="-342900">
              <a:buFont typeface="Wingdings" panose="05000000000000000000" pitchFamily="2" charset="2"/>
              <a:buChar char="§"/>
            </a:pPr>
            <a:r>
              <a:rPr lang="en-US"/>
              <a:t>Inclusion of transaction cost</a:t>
            </a:r>
          </a:p>
          <a:p>
            <a:pPr marL="342900" indent="-342900">
              <a:buFont typeface="Wingdings" panose="05000000000000000000" pitchFamily="2" charset="2"/>
              <a:buChar char="§"/>
            </a:pPr>
            <a:r>
              <a:rPr lang="en-US"/>
              <a:t>Inclusion of market impact</a:t>
            </a:r>
          </a:p>
          <a:p>
            <a:pPr marL="342900" indent="-342900">
              <a:buFont typeface="Wingdings" panose="05000000000000000000" pitchFamily="2" charset="2"/>
              <a:buChar char="§"/>
            </a:pPr>
            <a:r>
              <a:rPr lang="en-US"/>
              <a:t>Apply effective stop-losses</a:t>
            </a:r>
          </a:p>
          <a:p>
            <a:pPr marL="342900" indent="-342900">
              <a:buFont typeface="Wingdings" panose="05000000000000000000" pitchFamily="2" charset="2"/>
              <a:buChar char="§"/>
            </a:pPr>
            <a:r>
              <a:rPr lang="en-US"/>
              <a:t>Implement capital allocation</a:t>
            </a:r>
          </a:p>
          <a:p>
            <a:endParaRPr lang="en-US"/>
          </a:p>
        </p:txBody>
      </p:sp>
      <p:sp>
        <p:nvSpPr>
          <p:cNvPr id="5" name="TextBox 4">
            <a:extLst>
              <a:ext uri="{FF2B5EF4-FFF2-40B4-BE49-F238E27FC236}">
                <a16:creationId xmlns:a16="http://schemas.microsoft.com/office/drawing/2014/main" id="{B6F21366-0CE0-573C-7219-045A303378B8}"/>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Hui Ting</a:t>
            </a:r>
            <a:endParaRPr lang="en-GB"/>
          </a:p>
        </p:txBody>
      </p:sp>
    </p:spTree>
    <p:extLst>
      <p:ext uri="{BB962C8B-B14F-4D97-AF65-F5344CB8AC3E}">
        <p14:creationId xmlns:p14="http://schemas.microsoft.com/office/powerpoint/2010/main" val="415852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11" name="Rectangle 10">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8B6211C-9F25-EA44-09D9-0843C123B607}"/>
              </a:ext>
            </a:extLst>
          </p:cNvPr>
          <p:cNvPicPr>
            <a:picLocks noChangeAspect="1"/>
          </p:cNvPicPr>
          <p:nvPr/>
        </p:nvPicPr>
        <p:blipFill rotWithShape="1">
          <a:blip r:embed="rId2">
            <a:alphaModFix amt="45000"/>
          </a:blip>
          <a:srcRect t="983" r="-2" b="14619"/>
          <a:stretch/>
        </p:blipFill>
        <p:spPr>
          <a:xfrm>
            <a:off x="20" y="10"/>
            <a:ext cx="12191980" cy="6857990"/>
          </a:xfrm>
          <a:prstGeom prst="rect">
            <a:avLst/>
          </a:prstGeom>
        </p:spPr>
      </p:pic>
      <p:sp>
        <p:nvSpPr>
          <p:cNvPr id="2" name="Title 1">
            <a:extLst>
              <a:ext uri="{FF2B5EF4-FFF2-40B4-BE49-F238E27FC236}">
                <a16:creationId xmlns:a16="http://schemas.microsoft.com/office/drawing/2014/main" id="{4200DB1E-30FA-3914-22B6-091405C965A5}"/>
              </a:ext>
            </a:extLst>
          </p:cNvPr>
          <p:cNvSpPr>
            <a:spLocks noGrp="1"/>
          </p:cNvSpPr>
          <p:nvPr>
            <p:ph type="title"/>
          </p:nvPr>
        </p:nvSpPr>
        <p:spPr>
          <a:xfrm>
            <a:off x="603504" y="770467"/>
            <a:ext cx="10782300" cy="3352800"/>
          </a:xfrm>
        </p:spPr>
        <p:txBody>
          <a:bodyPr vert="horz" lIns="91440" tIns="45720" rIns="91440" bIns="45720" rtlCol="0" anchor="b">
            <a:normAutofit/>
          </a:bodyPr>
          <a:lstStyle/>
          <a:p>
            <a:r>
              <a:rPr lang="en-US">
                <a:solidFill>
                  <a:schemeClr val="tx1"/>
                </a:solidFill>
                <a:latin typeface="Times New Roman"/>
                <a:cs typeface="Times New Roman"/>
              </a:rPr>
              <a:t>Pairs</a:t>
            </a:r>
            <a:r>
              <a:rPr lang="en-US" kern="1200" spc="-120" baseline="0">
                <a:solidFill>
                  <a:schemeClr val="tx1"/>
                </a:solidFill>
                <a:latin typeface="Times New Roman"/>
                <a:cs typeface="Times New Roman"/>
              </a:rPr>
              <a:t> Trading</a:t>
            </a:r>
          </a:p>
        </p:txBody>
      </p:sp>
      <p:sp>
        <p:nvSpPr>
          <p:cNvPr id="3" name="Text Placeholder 2">
            <a:extLst>
              <a:ext uri="{FF2B5EF4-FFF2-40B4-BE49-F238E27FC236}">
                <a16:creationId xmlns:a16="http://schemas.microsoft.com/office/drawing/2014/main" id="{384F3D5A-A2FD-E383-CEFC-40F236C811D8}"/>
              </a:ext>
            </a:extLst>
          </p:cNvPr>
          <p:cNvSpPr>
            <a:spLocks noGrp="1"/>
          </p:cNvSpPr>
          <p:nvPr>
            <p:ph type="body" idx="1"/>
          </p:nvPr>
        </p:nvSpPr>
        <p:spPr>
          <a:xfrm>
            <a:off x="731838" y="4206876"/>
            <a:ext cx="9163875" cy="1598612"/>
          </a:xfrm>
        </p:spPr>
        <p:txBody>
          <a:bodyPr vert="horz" lIns="91440" tIns="45720" rIns="91440" bIns="45720" rtlCol="0">
            <a:normAutofit/>
          </a:bodyPr>
          <a:lstStyle/>
          <a:p>
            <a:endParaRPr lang="en-US"/>
          </a:p>
        </p:txBody>
      </p:sp>
      <p:sp>
        <p:nvSpPr>
          <p:cNvPr id="4" name="TextBox 3">
            <a:extLst>
              <a:ext uri="{FF2B5EF4-FFF2-40B4-BE49-F238E27FC236}">
                <a16:creationId xmlns:a16="http://schemas.microsoft.com/office/drawing/2014/main" id="{8C83D47B-096C-DE3A-0C0B-10DE4F1315B8}"/>
              </a:ext>
            </a:extLst>
          </p:cNvPr>
          <p:cNvSpPr txBox="1"/>
          <p:nvPr/>
        </p:nvSpPr>
        <p:spPr>
          <a:xfrm>
            <a:off x="7663070" y="382657"/>
            <a:ext cx="4134678" cy="646331"/>
          </a:xfrm>
          <a:prstGeom prst="rect">
            <a:avLst/>
          </a:prstGeom>
          <a:noFill/>
        </p:spPr>
        <p:txBody>
          <a:bodyPr wrap="square" rtlCol="0">
            <a:spAutoFit/>
          </a:bodyPr>
          <a:lstStyle/>
          <a:p>
            <a:r>
              <a:rPr lang="en-SG" dirty="0"/>
              <a:t>Pairwise correlation?</a:t>
            </a:r>
          </a:p>
          <a:p>
            <a:r>
              <a:rPr lang="en-SG" dirty="0" err="1"/>
              <a:t>Sortino</a:t>
            </a:r>
            <a:r>
              <a:rPr lang="en-SG" dirty="0"/>
              <a:t> ratio?</a:t>
            </a:r>
          </a:p>
        </p:txBody>
      </p:sp>
    </p:spTree>
    <p:extLst>
      <p:ext uri="{BB962C8B-B14F-4D97-AF65-F5344CB8AC3E}">
        <p14:creationId xmlns:p14="http://schemas.microsoft.com/office/powerpoint/2010/main" val="41716978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74BB31-4657-5944-D0E6-21289EA8ED8B}"/>
              </a:ext>
            </a:extLst>
          </p:cNvPr>
          <p:cNvSpPr>
            <a:spLocks noGrp="1"/>
          </p:cNvSpPr>
          <p:nvPr>
            <p:ph type="title"/>
          </p:nvPr>
        </p:nvSpPr>
        <p:spPr/>
        <p:txBody>
          <a:bodyPr/>
          <a:lstStyle/>
          <a:p>
            <a:r>
              <a:rPr lang="en-US">
                <a:latin typeface="Arial"/>
                <a:cs typeface="Arial"/>
              </a:rPr>
              <a:t>Economic Justifications of pairs trading strategies</a:t>
            </a:r>
            <a:br>
              <a:rPr lang="en-US"/>
            </a:br>
            <a:r>
              <a:rPr lang="en-US" sz="2000">
                <a:latin typeface="Arial"/>
                <a:cs typeface="Arial"/>
              </a:rPr>
              <a:t>Mean reverting behaviour between related stocks</a:t>
            </a:r>
          </a:p>
        </p:txBody>
      </p:sp>
      <p:sp>
        <p:nvSpPr>
          <p:cNvPr id="5" name="Content Placeholder 4">
            <a:extLst>
              <a:ext uri="{FF2B5EF4-FFF2-40B4-BE49-F238E27FC236}">
                <a16:creationId xmlns:a16="http://schemas.microsoft.com/office/drawing/2014/main" id="{B4945977-B5C8-F6B7-5BE2-ACE30E2A0FC9}"/>
              </a:ext>
            </a:extLst>
          </p:cNvPr>
          <p:cNvSpPr>
            <a:spLocks noGrp="1"/>
          </p:cNvSpPr>
          <p:nvPr>
            <p:ph idx="1"/>
          </p:nvPr>
        </p:nvSpPr>
        <p:spPr/>
        <p:txBody>
          <a:bodyPr vert="horz" lIns="0" tIns="45720" rIns="0" bIns="45720" rtlCol="0" anchor="t">
            <a:normAutofit/>
          </a:bodyPr>
          <a:lstStyle/>
          <a:p>
            <a:pPr marL="342900" indent="-342900">
              <a:lnSpc>
                <a:spcPct val="150000"/>
              </a:lnSpc>
              <a:buFont typeface="Wingdings" panose="05000000000000000000" pitchFamily="2" charset="2"/>
              <a:buChar char="§"/>
            </a:pPr>
            <a:r>
              <a:rPr lang="en-US">
                <a:latin typeface="Arial"/>
                <a:cs typeface="Arial"/>
              </a:rPr>
              <a:t>Market inefficiencies: Related assets may not react on the same stimulus at the same time, resulting in transient dislocation of spread; this is expected to be corrected in the long run</a:t>
            </a:r>
            <a:endParaRPr lang="en-US"/>
          </a:p>
          <a:p>
            <a:pPr marL="342900" indent="-342900">
              <a:lnSpc>
                <a:spcPct val="150000"/>
              </a:lnSpc>
              <a:buFont typeface="Wingdings" panose="05000000000000000000" pitchFamily="2" charset="2"/>
              <a:buChar char="§"/>
            </a:pPr>
            <a:r>
              <a:rPr lang="en-US">
                <a:latin typeface="Arial"/>
                <a:cs typeface="Arial"/>
              </a:rPr>
              <a:t>Diversification: Running multiple pairs from different sectors concurrently may achieve diversification due to low correlation </a:t>
            </a:r>
          </a:p>
          <a:p>
            <a:pPr marL="342900" indent="-342900">
              <a:lnSpc>
                <a:spcPct val="150000"/>
              </a:lnSpc>
              <a:buFont typeface="Wingdings" panose="05000000000000000000" pitchFamily="2" charset="2"/>
              <a:buChar char="§"/>
            </a:pPr>
            <a:r>
              <a:rPr lang="en-US">
                <a:latin typeface="Arial"/>
                <a:cs typeface="Arial"/>
              </a:rPr>
              <a:t>Risk Management: Strive for market neutrality through pairs of long and short trade</a:t>
            </a:r>
            <a:endParaRPr lang="en-US"/>
          </a:p>
          <a:p>
            <a:pPr marL="342900" indent="-342900">
              <a:buFont typeface="Wingdings" panose="05000000000000000000" pitchFamily="2" charset="2"/>
              <a:buChar char="§"/>
            </a:pPr>
            <a:endParaRPr lang="en-SG"/>
          </a:p>
        </p:txBody>
      </p:sp>
      <p:sp>
        <p:nvSpPr>
          <p:cNvPr id="3" name="TextBox 2">
            <a:extLst>
              <a:ext uri="{FF2B5EF4-FFF2-40B4-BE49-F238E27FC236}">
                <a16:creationId xmlns:a16="http://schemas.microsoft.com/office/drawing/2014/main" id="{D589D6CF-2155-C02A-37FA-844C00AEA18C}"/>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Ong Kuei Hsien</a:t>
            </a:r>
            <a:endParaRPr lang="en-GB"/>
          </a:p>
        </p:txBody>
      </p:sp>
    </p:spTree>
    <p:extLst>
      <p:ext uri="{BB962C8B-B14F-4D97-AF65-F5344CB8AC3E}">
        <p14:creationId xmlns:p14="http://schemas.microsoft.com/office/powerpoint/2010/main" val="2153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6ECE-7E21-F7A7-8005-DCE833739B13}"/>
              </a:ext>
            </a:extLst>
          </p:cNvPr>
          <p:cNvSpPr>
            <a:spLocks noGrp="1"/>
          </p:cNvSpPr>
          <p:nvPr>
            <p:ph type="title"/>
          </p:nvPr>
        </p:nvSpPr>
        <p:spPr/>
        <p:txBody>
          <a:bodyPr/>
          <a:lstStyle/>
          <a:p>
            <a:r>
              <a:rPr lang="en-US"/>
              <a:t>Trading Strategy - Pipeline</a:t>
            </a:r>
          </a:p>
        </p:txBody>
      </p:sp>
      <p:graphicFrame>
        <p:nvGraphicFramePr>
          <p:cNvPr id="6" name="Content Placeholder 5">
            <a:extLst>
              <a:ext uri="{FF2B5EF4-FFF2-40B4-BE49-F238E27FC236}">
                <a16:creationId xmlns:a16="http://schemas.microsoft.com/office/drawing/2014/main" id="{BF3B81AD-56BA-CC65-0263-5011E2472754}"/>
              </a:ext>
            </a:extLst>
          </p:cNvPr>
          <p:cNvGraphicFramePr>
            <a:graphicFrameLocks noGrp="1"/>
          </p:cNvGraphicFramePr>
          <p:nvPr>
            <p:ph idx="1"/>
            <p:extLst>
              <p:ext uri="{D42A27DB-BD31-4B8C-83A1-F6EECF244321}">
                <p14:modId xmlns:p14="http://schemas.microsoft.com/office/powerpoint/2010/main" val="249783576"/>
              </p:ext>
            </p:extLst>
          </p:nvPr>
        </p:nvGraphicFramePr>
        <p:xfrm>
          <a:off x="457993" y="1594644"/>
          <a:ext cx="11359355" cy="4222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0A3B53D-87E6-A9B6-13FE-CBE294796B99}"/>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Ong Kuei Hsien</a:t>
            </a:r>
            <a:endParaRPr lang="en-GB"/>
          </a:p>
        </p:txBody>
      </p:sp>
    </p:spTree>
    <p:extLst>
      <p:ext uri="{BB962C8B-B14F-4D97-AF65-F5344CB8AC3E}">
        <p14:creationId xmlns:p14="http://schemas.microsoft.com/office/powerpoint/2010/main" val="406028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B910-C55F-4197-01BB-F93509EF957E}"/>
              </a:ext>
            </a:extLst>
          </p:cNvPr>
          <p:cNvSpPr>
            <a:spLocks noGrp="1"/>
          </p:cNvSpPr>
          <p:nvPr>
            <p:ph type="title"/>
          </p:nvPr>
        </p:nvSpPr>
        <p:spPr/>
        <p:txBody>
          <a:bodyPr/>
          <a:lstStyle/>
          <a:p>
            <a:r>
              <a:rPr lang="en-US"/>
              <a:t>Data Pre-processing</a:t>
            </a:r>
          </a:p>
        </p:txBody>
      </p:sp>
      <p:sp>
        <p:nvSpPr>
          <p:cNvPr id="3" name="Content Placeholder 2">
            <a:extLst>
              <a:ext uri="{FF2B5EF4-FFF2-40B4-BE49-F238E27FC236}">
                <a16:creationId xmlns:a16="http://schemas.microsoft.com/office/drawing/2014/main" id="{435B5C40-036B-E2CE-B616-5A087F64B25C}"/>
              </a:ext>
            </a:extLst>
          </p:cNvPr>
          <p:cNvSpPr>
            <a:spLocks noGrp="1"/>
          </p:cNvSpPr>
          <p:nvPr>
            <p:ph idx="1"/>
          </p:nvPr>
        </p:nvSpPr>
        <p:spPr>
          <a:xfrm>
            <a:off x="731839" y="2024062"/>
            <a:ext cx="5364162" cy="3781425"/>
          </a:xfrm>
        </p:spPr>
        <p:txBody>
          <a:bodyPr vert="horz" lIns="0" tIns="45720" rIns="0" bIns="45720" rtlCol="0" anchor="t">
            <a:normAutofit/>
          </a:bodyPr>
          <a:lstStyle/>
          <a:p>
            <a:r>
              <a:rPr lang="en-US" sz="1600">
                <a:latin typeface="Arial"/>
                <a:cs typeface="Arial"/>
              </a:rPr>
              <a:t>Handling missing prices</a:t>
            </a:r>
          </a:p>
          <a:p>
            <a:pPr marL="285750" indent="-285750">
              <a:buFont typeface="Wingdings" panose="05000000000000000000" pitchFamily="2" charset="2"/>
              <a:buChar char="§"/>
            </a:pPr>
            <a:r>
              <a:rPr lang="en-US" sz="1600">
                <a:latin typeface="Arial"/>
                <a:cs typeface="Calibri Light"/>
              </a:rPr>
              <a:t>Only trades assets that are listed on or before the training start date</a:t>
            </a:r>
          </a:p>
          <a:p>
            <a:pPr marL="285750" indent="-285750">
              <a:buFont typeface="Wingdings" panose="05000000000000000000" pitchFamily="2" charset="2"/>
              <a:buChar char="§"/>
            </a:pPr>
            <a:r>
              <a:rPr lang="en-US" sz="1600">
                <a:latin typeface="Arial"/>
                <a:cs typeface="Calibri Light"/>
              </a:rPr>
              <a:t>Forward fill remaining missing values to account for missing values due to trading holidays</a:t>
            </a:r>
          </a:p>
          <a:p>
            <a:endParaRPr lang="en-US" sz="1600">
              <a:cs typeface="Calibri Light"/>
            </a:endParaRPr>
          </a:p>
          <a:p>
            <a:r>
              <a:rPr lang="en-US" sz="1600">
                <a:latin typeface="Arial"/>
                <a:cs typeface="Calibri Light"/>
              </a:rPr>
              <a:t>Processing for machine learning techniques</a:t>
            </a:r>
          </a:p>
          <a:p>
            <a:pPr marL="285750" indent="-285750">
              <a:buFont typeface="Wingdings" panose="05000000000000000000" pitchFamily="2" charset="2"/>
              <a:buChar char="§"/>
            </a:pPr>
            <a:r>
              <a:rPr lang="en-US" sz="1600">
                <a:latin typeface="Arial"/>
                <a:cs typeface="Calibri Light"/>
              </a:rPr>
              <a:t>Standardization of values</a:t>
            </a:r>
          </a:p>
          <a:p>
            <a:pPr marL="285750" indent="-285750">
              <a:buFont typeface="Wingdings" panose="05000000000000000000" pitchFamily="2" charset="2"/>
              <a:buChar char="§"/>
            </a:pPr>
            <a:r>
              <a:rPr lang="en-US" sz="1600" err="1">
                <a:latin typeface="Arial"/>
                <a:cs typeface="Calibri Light"/>
              </a:rPr>
              <a:t>Winsorization</a:t>
            </a:r>
            <a:r>
              <a:rPr lang="en-US" sz="1600">
                <a:latin typeface="Arial"/>
                <a:cs typeface="Calibri Light"/>
              </a:rPr>
              <a:t> – 90% of mean</a:t>
            </a:r>
          </a:p>
          <a:p>
            <a:endParaRPr lang="en-US" sz="1600">
              <a:cs typeface="Calibri Light"/>
            </a:endParaRPr>
          </a:p>
          <a:p>
            <a:endParaRPr lang="en-US" sz="1600">
              <a:cs typeface="Calibri Light"/>
            </a:endParaRPr>
          </a:p>
        </p:txBody>
      </p:sp>
      <p:pic>
        <p:nvPicPr>
          <p:cNvPr id="4" name="Picture 4" descr="Chart&#10;&#10;Description automatically generated">
            <a:extLst>
              <a:ext uri="{FF2B5EF4-FFF2-40B4-BE49-F238E27FC236}">
                <a16:creationId xmlns:a16="http://schemas.microsoft.com/office/drawing/2014/main" id="{70DB9C34-387A-9ECD-8624-62E2E9CBBD3A}"/>
              </a:ext>
            </a:extLst>
          </p:cNvPr>
          <p:cNvPicPr>
            <a:picLocks noChangeAspect="1"/>
          </p:cNvPicPr>
          <p:nvPr/>
        </p:nvPicPr>
        <p:blipFill>
          <a:blip r:embed="rId3"/>
          <a:stretch>
            <a:fillRect/>
          </a:stretch>
        </p:blipFill>
        <p:spPr>
          <a:xfrm>
            <a:off x="6254750" y="2024062"/>
            <a:ext cx="2744566" cy="3185480"/>
          </a:xfrm>
          <a:prstGeom prst="rect">
            <a:avLst/>
          </a:prstGeom>
        </p:spPr>
      </p:pic>
      <p:pic>
        <p:nvPicPr>
          <p:cNvPr id="5" name="Picture 5" descr="A picture containing chart&#10;&#10;Description automatically generated">
            <a:extLst>
              <a:ext uri="{FF2B5EF4-FFF2-40B4-BE49-F238E27FC236}">
                <a16:creationId xmlns:a16="http://schemas.microsoft.com/office/drawing/2014/main" id="{BA273A50-F548-EF4B-F3E4-BC85EB1AE2AC}"/>
              </a:ext>
            </a:extLst>
          </p:cNvPr>
          <p:cNvPicPr>
            <a:picLocks noChangeAspect="1"/>
          </p:cNvPicPr>
          <p:nvPr/>
        </p:nvPicPr>
        <p:blipFill>
          <a:blip r:embed="rId4"/>
          <a:stretch>
            <a:fillRect/>
          </a:stretch>
        </p:blipFill>
        <p:spPr>
          <a:xfrm>
            <a:off x="8865011" y="2024062"/>
            <a:ext cx="2595150" cy="3187635"/>
          </a:xfrm>
          <a:prstGeom prst="rect">
            <a:avLst/>
          </a:prstGeom>
        </p:spPr>
      </p:pic>
      <p:sp>
        <p:nvSpPr>
          <p:cNvPr id="6" name="TextBox 5">
            <a:extLst>
              <a:ext uri="{FF2B5EF4-FFF2-40B4-BE49-F238E27FC236}">
                <a16:creationId xmlns:a16="http://schemas.microsoft.com/office/drawing/2014/main" id="{44361771-EF95-BB06-E804-648975261189}"/>
              </a:ext>
            </a:extLst>
          </p:cNvPr>
          <p:cNvSpPr txBox="1"/>
          <p:nvPr/>
        </p:nvSpPr>
        <p:spPr>
          <a:xfrm>
            <a:off x="408153" y="6234894"/>
            <a:ext cx="8106769"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262626"/>
                </a:solidFill>
                <a:cs typeface="Calibri Light"/>
              </a:rPr>
              <a:t>Reference:</a:t>
            </a:r>
            <a:r>
              <a:rPr lang="en-US" sz="1400">
                <a:solidFill>
                  <a:srgbClr val="262626"/>
                </a:solidFill>
                <a:cs typeface="Calibri Light"/>
              </a:rPr>
              <a:t> </a:t>
            </a:r>
          </a:p>
          <a:p>
            <a:pPr marL="228600" indent="-228600">
              <a:buAutoNum type="arabicPeriod"/>
            </a:pPr>
            <a:r>
              <a:rPr lang="en-US" sz="1000" i="1">
                <a:cs typeface="Calibri Light"/>
              </a:rPr>
              <a:t>Nakagawa, K., Imamura, M., &amp; Yoshida, K. (2019). Stock price prediction using k‐medoids clustering with indexing dynamic time warping. Electronics and Communications in Japan, 102(2), 3-8.</a:t>
            </a:r>
            <a:r>
              <a:rPr lang="en-US" sz="1000" i="1">
                <a:ea typeface="+mn-lt"/>
                <a:cs typeface="+mn-lt"/>
              </a:rPr>
              <a:t> </a:t>
            </a:r>
            <a:r>
              <a:rPr lang="en-US" sz="1000">
                <a:ea typeface="+mn-lt"/>
                <a:cs typeface="+mn-lt"/>
                <a:hlinkClick r:id="rId5"/>
              </a:rPr>
              <a:t>https://doi.org/10.1002/ecj.12140</a:t>
            </a:r>
            <a:r>
              <a:rPr lang="en-US" sz="1000">
                <a:ea typeface="+mn-lt"/>
                <a:cs typeface="+mn-lt"/>
              </a:rPr>
              <a:t> </a:t>
            </a:r>
            <a:endParaRPr lang="en-US" sz="1000">
              <a:cs typeface="Calibri Light"/>
            </a:endParaRPr>
          </a:p>
        </p:txBody>
      </p:sp>
      <p:pic>
        <p:nvPicPr>
          <p:cNvPr id="8" name="Picture 8" descr="Chart, bar chart&#10;&#10;Description automatically generated">
            <a:extLst>
              <a:ext uri="{FF2B5EF4-FFF2-40B4-BE49-F238E27FC236}">
                <a16:creationId xmlns:a16="http://schemas.microsoft.com/office/drawing/2014/main" id="{B048F6F9-F39C-FFAC-983A-C01C374072F8}"/>
              </a:ext>
            </a:extLst>
          </p:cNvPr>
          <p:cNvPicPr>
            <a:picLocks noChangeAspect="1"/>
          </p:cNvPicPr>
          <p:nvPr/>
        </p:nvPicPr>
        <p:blipFill>
          <a:blip r:embed="rId6"/>
          <a:stretch>
            <a:fillRect/>
          </a:stretch>
        </p:blipFill>
        <p:spPr>
          <a:xfrm>
            <a:off x="3795713" y="5208634"/>
            <a:ext cx="1683544" cy="780558"/>
          </a:xfrm>
          <a:prstGeom prst="rect">
            <a:avLst/>
          </a:prstGeom>
        </p:spPr>
      </p:pic>
      <p:sp>
        <p:nvSpPr>
          <p:cNvPr id="9" name="TextBox 8">
            <a:extLst>
              <a:ext uri="{FF2B5EF4-FFF2-40B4-BE49-F238E27FC236}">
                <a16:creationId xmlns:a16="http://schemas.microsoft.com/office/drawing/2014/main" id="{472DAB19-51FC-CF56-9DF8-3F8CDB0453D5}"/>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Ong Kuei Hsien</a:t>
            </a:r>
            <a:endParaRPr lang="en-GB"/>
          </a:p>
        </p:txBody>
      </p:sp>
    </p:spTree>
    <p:extLst>
      <p:ext uri="{BB962C8B-B14F-4D97-AF65-F5344CB8AC3E}">
        <p14:creationId xmlns:p14="http://schemas.microsoft.com/office/powerpoint/2010/main" val="196838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8D5E-7B9E-A5C5-D831-B2B303A3E8A2}"/>
              </a:ext>
            </a:extLst>
          </p:cNvPr>
          <p:cNvSpPr>
            <a:spLocks noGrp="1"/>
          </p:cNvSpPr>
          <p:nvPr>
            <p:ph type="title"/>
          </p:nvPr>
        </p:nvSpPr>
        <p:spPr/>
        <p:txBody>
          <a:bodyPr/>
          <a:lstStyle/>
          <a:p>
            <a:r>
              <a:rPr lang="en-GB">
                <a:latin typeface="Arial"/>
                <a:cs typeface="Arial"/>
              </a:rPr>
              <a:t>Flow-chart of pairs identification</a:t>
            </a:r>
            <a:endParaRPr lang="en-GB"/>
          </a:p>
        </p:txBody>
      </p:sp>
      <p:graphicFrame>
        <p:nvGraphicFramePr>
          <p:cNvPr id="5" name="Diagram 5">
            <a:extLst>
              <a:ext uri="{FF2B5EF4-FFF2-40B4-BE49-F238E27FC236}">
                <a16:creationId xmlns:a16="http://schemas.microsoft.com/office/drawing/2014/main" id="{99CF00DC-5DA1-973B-B659-723F7EA57C94}"/>
              </a:ext>
            </a:extLst>
          </p:cNvPr>
          <p:cNvGraphicFramePr>
            <a:graphicFrameLocks noGrp="1"/>
          </p:cNvGraphicFramePr>
          <p:nvPr>
            <p:ph idx="1"/>
            <p:extLst>
              <p:ext uri="{D42A27DB-BD31-4B8C-83A1-F6EECF244321}">
                <p14:modId xmlns:p14="http://schemas.microsoft.com/office/powerpoint/2010/main" val="1926387614"/>
              </p:ext>
            </p:extLst>
          </p:nvPr>
        </p:nvGraphicFramePr>
        <p:xfrm>
          <a:off x="731838" y="2024063"/>
          <a:ext cx="10728325" cy="378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300845B-2D3D-C152-754D-50EFA90F0EF6}"/>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Stanley</a:t>
            </a:r>
            <a:endParaRPr lang="en-GB"/>
          </a:p>
        </p:txBody>
      </p:sp>
    </p:spTree>
    <p:extLst>
      <p:ext uri="{BB962C8B-B14F-4D97-AF65-F5344CB8AC3E}">
        <p14:creationId xmlns:p14="http://schemas.microsoft.com/office/powerpoint/2010/main" val="374699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B910-C55F-4197-01BB-F93509EF957E}"/>
              </a:ext>
            </a:extLst>
          </p:cNvPr>
          <p:cNvSpPr>
            <a:spLocks noGrp="1"/>
          </p:cNvSpPr>
          <p:nvPr>
            <p:ph type="title"/>
          </p:nvPr>
        </p:nvSpPr>
        <p:spPr/>
        <p:txBody>
          <a:bodyPr/>
          <a:lstStyle/>
          <a:p>
            <a:pPr marL="514350" indent="-514350">
              <a:buAutoNum type="arabicPeriod"/>
            </a:pPr>
            <a:r>
              <a:rPr lang="en-US">
                <a:latin typeface="Arial"/>
                <a:cs typeface="Arial"/>
              </a:rPr>
              <a:t>Dynamic Time Warping</a:t>
            </a:r>
            <a:endParaRPr lang="en-US"/>
          </a:p>
        </p:txBody>
      </p:sp>
      <p:sp>
        <p:nvSpPr>
          <p:cNvPr id="3" name="Content Placeholder 2">
            <a:extLst>
              <a:ext uri="{FF2B5EF4-FFF2-40B4-BE49-F238E27FC236}">
                <a16:creationId xmlns:a16="http://schemas.microsoft.com/office/drawing/2014/main" id="{435B5C40-036B-E2CE-B616-5A087F64B25C}"/>
              </a:ext>
            </a:extLst>
          </p:cNvPr>
          <p:cNvSpPr>
            <a:spLocks noGrp="1"/>
          </p:cNvSpPr>
          <p:nvPr>
            <p:ph idx="1"/>
          </p:nvPr>
        </p:nvSpPr>
        <p:spPr>
          <a:xfrm>
            <a:off x="731838" y="1671912"/>
            <a:ext cx="10728325" cy="4133576"/>
          </a:xfrm>
        </p:spPr>
        <p:txBody>
          <a:bodyPr vert="horz" lIns="0" tIns="45720" rIns="0" bIns="45720" rtlCol="0" anchor="t">
            <a:normAutofit/>
          </a:bodyPr>
          <a:lstStyle/>
          <a:p>
            <a:pPr marL="0" indent="0">
              <a:buNone/>
            </a:pPr>
            <a:r>
              <a:rPr lang="en-US" sz="2000" b="1">
                <a:solidFill>
                  <a:schemeClr val="tx1"/>
                </a:solidFill>
                <a:cs typeface="Calibri Light"/>
              </a:rPr>
              <a:t>Package Used: </a:t>
            </a:r>
            <a:r>
              <a:rPr lang="en-US" sz="2000">
                <a:solidFill>
                  <a:schemeClr val="tx1"/>
                </a:solidFill>
                <a:cs typeface="Calibri Light"/>
              </a:rPr>
              <a:t>Implemented </a:t>
            </a:r>
            <a:r>
              <a:rPr lang="en-US" sz="2000" b="1" err="1">
                <a:solidFill>
                  <a:schemeClr val="tx1"/>
                </a:solidFill>
                <a:cs typeface="Calibri Light"/>
              </a:rPr>
              <a:t>DtwParallel</a:t>
            </a:r>
            <a:r>
              <a:rPr lang="en-US" sz="2000" b="1">
                <a:solidFill>
                  <a:schemeClr val="tx1"/>
                </a:solidFill>
                <a:cs typeface="Calibri Light"/>
              </a:rPr>
              <a:t> </a:t>
            </a:r>
            <a:r>
              <a:rPr lang="en-US" sz="2000">
                <a:solidFill>
                  <a:schemeClr val="tx1"/>
                </a:solidFill>
                <a:cs typeface="Calibri Light"/>
              </a:rPr>
              <a:t>python package (</a:t>
            </a:r>
            <a:r>
              <a:rPr lang="en-US" sz="2000" b="1" i="1">
                <a:solidFill>
                  <a:srgbClr val="262626"/>
                </a:solidFill>
                <a:cs typeface="Calibri Light"/>
              </a:rPr>
              <a:t>Escudero </a:t>
            </a:r>
            <a:r>
              <a:rPr lang="en-US" sz="2000" b="1" i="1" err="1">
                <a:solidFill>
                  <a:srgbClr val="262626"/>
                </a:solidFill>
                <a:cs typeface="Calibri Light"/>
              </a:rPr>
              <a:t>Arnanz</a:t>
            </a:r>
            <a:r>
              <a:rPr lang="en-US" sz="2000" b="1" i="1">
                <a:solidFill>
                  <a:srgbClr val="262626"/>
                </a:solidFill>
                <a:cs typeface="Calibri Light"/>
              </a:rPr>
              <a:t> et. al. (2023)</a:t>
            </a:r>
            <a:r>
              <a:rPr lang="en-US" sz="2000">
                <a:solidFill>
                  <a:schemeClr val="tx1"/>
                </a:solidFill>
                <a:cs typeface="Calibri Light"/>
              </a:rPr>
              <a:t>)</a:t>
            </a:r>
            <a:endParaRPr lang="en-US">
              <a:solidFill>
                <a:schemeClr val="tx1"/>
              </a:solidFill>
              <a:cs typeface="Calibri Light" panose="020F0302020204030204"/>
            </a:endParaRPr>
          </a:p>
          <a:p>
            <a:pPr>
              <a:buNone/>
            </a:pPr>
            <a:r>
              <a:rPr lang="en-US" sz="2000" b="1">
                <a:solidFill>
                  <a:schemeClr val="tx1"/>
                </a:solidFill>
                <a:cs typeface="Calibri Light"/>
              </a:rPr>
              <a:t>Why DTW?</a:t>
            </a:r>
            <a:endParaRPr lang="en-US">
              <a:solidFill>
                <a:schemeClr val="tx1"/>
              </a:solidFill>
              <a:cs typeface="Calibri Light"/>
            </a:endParaRPr>
          </a:p>
          <a:p>
            <a:pPr marL="342900" indent="-342900">
              <a:buFont typeface="Wingdings" panose="05000000000000000000" pitchFamily="2" charset="2"/>
              <a:buChar char="§"/>
            </a:pPr>
            <a:r>
              <a:rPr lang="en-US" sz="2000">
                <a:solidFill>
                  <a:schemeClr val="tx1"/>
                </a:solidFill>
                <a:ea typeface="+mn-lt"/>
                <a:cs typeface="+mn-lt"/>
              </a:rPr>
              <a:t>Manage varying time series length, speed, and distortions </a:t>
            </a:r>
          </a:p>
          <a:p>
            <a:pPr marL="342900" indent="-342900">
              <a:buFont typeface="Wingdings" panose="05000000000000000000" pitchFamily="2" charset="2"/>
              <a:buChar char="§"/>
            </a:pPr>
            <a:r>
              <a:rPr lang="en-US" sz="2000">
                <a:solidFill>
                  <a:schemeClr val="tx1"/>
                </a:solidFill>
                <a:ea typeface="+mn-lt"/>
                <a:cs typeface="+mn-lt"/>
              </a:rPr>
              <a:t>DTW warps time sequence to enhance alignment</a:t>
            </a:r>
          </a:p>
          <a:p>
            <a:pPr marL="342900" indent="-342900">
              <a:buFont typeface="Wingdings" panose="05000000000000000000" pitchFamily="2" charset="2"/>
              <a:buChar char="§"/>
            </a:pPr>
            <a:r>
              <a:rPr lang="en-US" sz="2000">
                <a:solidFill>
                  <a:schemeClr val="tx1"/>
                </a:solidFill>
                <a:ea typeface="+mn-lt"/>
                <a:cs typeface="+mn-lt"/>
              </a:rPr>
              <a:t>Allows DTW to compare intricate distance that are out of phase or different in length time</a:t>
            </a:r>
            <a:endParaRPr lang="en-US">
              <a:solidFill>
                <a:schemeClr val="tx1"/>
              </a:solidFill>
            </a:endParaRPr>
          </a:p>
          <a:p>
            <a:pPr marL="342900" indent="-342900">
              <a:buFont typeface="Wingdings" panose="05000000000000000000" pitchFamily="2" charset="2"/>
              <a:buChar char="§"/>
            </a:pPr>
            <a:r>
              <a:rPr lang="en-US" sz="2000">
                <a:solidFill>
                  <a:schemeClr val="tx1"/>
                </a:solidFill>
                <a:ea typeface="+mn-lt"/>
                <a:cs typeface="+mn-lt"/>
              </a:rPr>
              <a:t>Superior method to Euclidean distance but computationally expensive</a:t>
            </a:r>
          </a:p>
          <a:p>
            <a:pPr>
              <a:buNone/>
            </a:pPr>
            <a:r>
              <a:rPr lang="en-US" sz="2000" b="1">
                <a:solidFill>
                  <a:schemeClr val="tx1"/>
                </a:solidFill>
                <a:cs typeface="Calibri Light"/>
              </a:rPr>
              <a:t>Implementation</a:t>
            </a:r>
          </a:p>
          <a:p>
            <a:pPr marL="342900" indent="-342900">
              <a:buFont typeface="Wingdings" panose="05000000000000000000" pitchFamily="2" charset="2"/>
              <a:buChar char="§"/>
            </a:pPr>
            <a:r>
              <a:rPr lang="en-US" sz="2000">
                <a:solidFill>
                  <a:schemeClr val="tx1"/>
                </a:solidFill>
                <a:cs typeface="Calibri Light"/>
              </a:rPr>
              <a:t>Set</a:t>
            </a:r>
            <a:r>
              <a:rPr lang="en-US" sz="2000" b="1">
                <a:solidFill>
                  <a:schemeClr val="tx1"/>
                </a:solidFill>
                <a:cs typeface="Calibri Light"/>
              </a:rPr>
              <a:t> </a:t>
            </a:r>
            <a:r>
              <a:rPr lang="en-US" sz="2000">
                <a:solidFill>
                  <a:schemeClr val="tx1"/>
                </a:solidFill>
                <a:cs typeface="Calibri Light"/>
              </a:rPr>
              <a:t>"</a:t>
            </a:r>
            <a:r>
              <a:rPr lang="en-US" sz="2000" err="1">
                <a:solidFill>
                  <a:schemeClr val="tx1"/>
                </a:solidFill>
                <a:cs typeface="Calibri Light"/>
              </a:rPr>
              <a:t>Sakoe</a:t>
            </a:r>
            <a:r>
              <a:rPr lang="en-US" sz="2000">
                <a:solidFill>
                  <a:schemeClr val="tx1"/>
                </a:solidFill>
                <a:cs typeface="Calibri Light"/>
              </a:rPr>
              <a:t> Chiba" global constraint to lower computational cost (known for lower error rate)</a:t>
            </a:r>
          </a:p>
          <a:p>
            <a:pPr marL="342900" indent="-342900">
              <a:buFont typeface="Wingdings" panose="05000000000000000000" pitchFamily="2" charset="2"/>
              <a:buChar char="§"/>
            </a:pPr>
            <a:r>
              <a:rPr lang="en-US" sz="2000">
                <a:solidFill>
                  <a:schemeClr val="tx1"/>
                </a:solidFill>
                <a:cs typeface="Calibri Light"/>
              </a:rPr>
              <a:t>DTW =&gt; Clustering Algorithm =&gt; DTW</a:t>
            </a:r>
          </a:p>
          <a:p>
            <a:pPr marL="0" indent="0">
              <a:buNone/>
            </a:pPr>
            <a:endParaRPr lang="en-US">
              <a:solidFill>
                <a:srgbClr val="000000"/>
              </a:solidFill>
              <a:cs typeface="Calibri Light" panose="020F0302020204030204"/>
            </a:endParaRPr>
          </a:p>
          <a:p>
            <a:endParaRPr lang="en-US">
              <a:cs typeface="Calibri Light" panose="020F0302020204030204"/>
            </a:endParaRPr>
          </a:p>
          <a:p>
            <a:endParaRPr lang="en-US">
              <a:cs typeface="Calibri Light" panose="020F0302020204030204"/>
            </a:endParaRPr>
          </a:p>
        </p:txBody>
      </p:sp>
      <p:pic>
        <p:nvPicPr>
          <p:cNvPr id="5" name="Picture 5" descr="A picture containing shape&#10;&#10;Description automatically generated">
            <a:extLst>
              <a:ext uri="{FF2B5EF4-FFF2-40B4-BE49-F238E27FC236}">
                <a16:creationId xmlns:a16="http://schemas.microsoft.com/office/drawing/2014/main" id="{A53EC6D9-E2A5-3C66-9565-F7FFDA766B5B}"/>
              </a:ext>
            </a:extLst>
          </p:cNvPr>
          <p:cNvPicPr>
            <a:picLocks noChangeAspect="1"/>
          </p:cNvPicPr>
          <p:nvPr/>
        </p:nvPicPr>
        <p:blipFill>
          <a:blip r:embed="rId2"/>
          <a:stretch>
            <a:fillRect/>
          </a:stretch>
        </p:blipFill>
        <p:spPr>
          <a:xfrm>
            <a:off x="8945109" y="140414"/>
            <a:ext cx="2516660" cy="1531497"/>
          </a:xfrm>
          <a:prstGeom prst="rect">
            <a:avLst/>
          </a:prstGeom>
        </p:spPr>
      </p:pic>
      <p:sp>
        <p:nvSpPr>
          <p:cNvPr id="6" name="TextBox 5">
            <a:extLst>
              <a:ext uri="{FF2B5EF4-FFF2-40B4-BE49-F238E27FC236}">
                <a16:creationId xmlns:a16="http://schemas.microsoft.com/office/drawing/2014/main" id="{F558C944-9B23-FED8-F334-4157702F10C6}"/>
              </a:ext>
            </a:extLst>
          </p:cNvPr>
          <p:cNvSpPr txBox="1"/>
          <p:nvPr/>
        </p:nvSpPr>
        <p:spPr>
          <a:xfrm>
            <a:off x="731838" y="5803695"/>
            <a:ext cx="10728325" cy="707886"/>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800" b="1">
                <a:solidFill>
                  <a:srgbClr val="262626"/>
                </a:solidFill>
                <a:cs typeface="Calibri Light"/>
              </a:rPr>
              <a:t>Reference:</a:t>
            </a:r>
            <a:r>
              <a:rPr lang="en-US" sz="800">
                <a:solidFill>
                  <a:srgbClr val="262626"/>
                </a:solidFill>
                <a:cs typeface="Calibri Light"/>
              </a:rPr>
              <a:t> </a:t>
            </a:r>
          </a:p>
          <a:p>
            <a:pPr marL="228600" indent="-228600">
              <a:buAutoNum type="arabicPeriod"/>
            </a:pPr>
            <a:r>
              <a:rPr lang="en-US" sz="800" i="1">
                <a:solidFill>
                  <a:srgbClr val="262626"/>
                </a:solidFill>
                <a:cs typeface="Calibri Light"/>
              </a:rPr>
              <a:t>Escudero </a:t>
            </a:r>
            <a:r>
              <a:rPr lang="en-US" sz="800" i="1" err="1">
                <a:solidFill>
                  <a:srgbClr val="262626"/>
                </a:solidFill>
                <a:cs typeface="Calibri Light"/>
              </a:rPr>
              <a:t>Arnanz</a:t>
            </a:r>
            <a:r>
              <a:rPr lang="en-US" sz="800" i="1">
                <a:solidFill>
                  <a:srgbClr val="262626"/>
                </a:solidFill>
                <a:cs typeface="Calibri Light"/>
              </a:rPr>
              <a:t>, O., G Marques, A., </a:t>
            </a:r>
            <a:r>
              <a:rPr lang="en-US" sz="800" i="1" err="1">
                <a:solidFill>
                  <a:srgbClr val="262626"/>
                </a:solidFill>
                <a:cs typeface="Calibri Light"/>
              </a:rPr>
              <a:t>Soguero</a:t>
            </a:r>
            <a:r>
              <a:rPr lang="en-US" sz="800" i="1">
                <a:solidFill>
                  <a:srgbClr val="262626"/>
                </a:solidFill>
                <a:cs typeface="Calibri Light"/>
              </a:rPr>
              <a:t>-Ruiz, C., Mora-Jiménez, I., &amp; Robles, G.(2023) </a:t>
            </a:r>
            <a:r>
              <a:rPr lang="en-US" sz="800" i="1" err="1">
                <a:solidFill>
                  <a:srgbClr val="262626"/>
                </a:solidFill>
                <a:cs typeface="Calibri Light"/>
              </a:rPr>
              <a:t>Dtwparallel</a:t>
            </a:r>
            <a:r>
              <a:rPr lang="en-US" sz="800" i="1">
                <a:solidFill>
                  <a:srgbClr val="262626"/>
                </a:solidFill>
                <a:cs typeface="Calibri Light"/>
              </a:rPr>
              <a:t>: A Python Package to Efficiently Compute Dynamic Time Warping. Original Software Publication, Software X. Volume 22, 101364. </a:t>
            </a:r>
            <a:r>
              <a:rPr lang="en-US" sz="800" i="1">
                <a:solidFill>
                  <a:srgbClr val="2370CD"/>
                </a:solidFill>
                <a:cs typeface="Calibri Light"/>
                <a:hlinkClick r:id="rId3"/>
              </a:rPr>
              <a:t>https://doi.org/10.1016/j.softx.2023.101364</a:t>
            </a:r>
            <a:endParaRPr lang="en-US" sz="800">
              <a:solidFill>
                <a:srgbClr val="262626"/>
              </a:solidFill>
              <a:cs typeface="Calibri Light"/>
            </a:endParaRPr>
          </a:p>
          <a:p>
            <a:pPr marL="228600" indent="-228600">
              <a:buAutoNum type="arabicPeriod"/>
            </a:pPr>
            <a:r>
              <a:rPr lang="en-US" sz="800" i="1">
                <a:ea typeface="+mn-lt"/>
                <a:cs typeface="+mn-lt"/>
              </a:rPr>
              <a:t>Nakagawa, K., Imamura, M., &amp; Yoshida, K. (2019). Stock price prediction using k‐medoids clustering with indexing dynamic time warping. Electronics and Communications in Japan, 102(2), 3-8.</a:t>
            </a:r>
          </a:p>
          <a:p>
            <a:pPr marL="228600" indent="-228600">
              <a:buAutoNum type="arabicPeriod"/>
            </a:pPr>
            <a:r>
              <a:rPr lang="en-US" sz="800" i="1" err="1">
                <a:ea typeface="+mn-lt"/>
                <a:cs typeface="+mn-lt"/>
              </a:rPr>
              <a:t>Geler</a:t>
            </a:r>
            <a:r>
              <a:rPr lang="en-US" sz="800" i="1">
                <a:ea typeface="+mn-lt"/>
                <a:cs typeface="+mn-lt"/>
              </a:rPr>
              <a:t>, Z., </a:t>
            </a:r>
            <a:r>
              <a:rPr lang="en-US" sz="800" i="1" err="1">
                <a:ea typeface="+mn-lt"/>
                <a:cs typeface="+mn-lt"/>
              </a:rPr>
              <a:t>Kurbalija</a:t>
            </a:r>
            <a:r>
              <a:rPr lang="en-US" sz="800" i="1">
                <a:ea typeface="+mn-lt"/>
                <a:cs typeface="+mn-lt"/>
              </a:rPr>
              <a:t>, V., </a:t>
            </a:r>
            <a:r>
              <a:rPr lang="en-US" sz="800" i="1" err="1">
                <a:ea typeface="+mn-lt"/>
                <a:cs typeface="+mn-lt"/>
              </a:rPr>
              <a:t>Ivanović</a:t>
            </a:r>
            <a:r>
              <a:rPr lang="en-US" sz="800" i="1">
                <a:ea typeface="+mn-lt"/>
                <a:cs typeface="+mn-lt"/>
              </a:rPr>
              <a:t>, M., &amp; </a:t>
            </a:r>
            <a:r>
              <a:rPr lang="en-US" sz="800" i="1" err="1">
                <a:ea typeface="+mn-lt"/>
                <a:cs typeface="+mn-lt"/>
              </a:rPr>
              <a:t>Radovanović</a:t>
            </a:r>
            <a:r>
              <a:rPr lang="en-US" sz="800" i="1">
                <a:ea typeface="+mn-lt"/>
                <a:cs typeface="+mn-lt"/>
              </a:rPr>
              <a:t>, M. (2022). Elastic distances for time-series classification: </a:t>
            </a:r>
            <a:r>
              <a:rPr lang="en-US" sz="800" i="1" err="1">
                <a:ea typeface="+mn-lt"/>
                <a:cs typeface="+mn-lt"/>
              </a:rPr>
              <a:t>Itakura</a:t>
            </a:r>
            <a:r>
              <a:rPr lang="en-US" sz="800" i="1">
                <a:ea typeface="+mn-lt"/>
                <a:cs typeface="+mn-lt"/>
              </a:rPr>
              <a:t> versus </a:t>
            </a:r>
            <a:r>
              <a:rPr lang="en-US" sz="800" i="1" err="1">
                <a:ea typeface="+mn-lt"/>
                <a:cs typeface="+mn-lt"/>
              </a:rPr>
              <a:t>Sakoe</a:t>
            </a:r>
            <a:r>
              <a:rPr lang="en-US" sz="800" i="1">
                <a:ea typeface="+mn-lt"/>
                <a:cs typeface="+mn-lt"/>
              </a:rPr>
              <a:t>-Chiba constraints. Knowledge and Information Systems, 64(10), 2797-2832.</a:t>
            </a:r>
            <a:endParaRPr lang="en-US" sz="800">
              <a:cs typeface="Calibri Light" panose="020F0302020204030204"/>
            </a:endParaRPr>
          </a:p>
        </p:txBody>
      </p:sp>
      <p:sp>
        <p:nvSpPr>
          <p:cNvPr id="7" name="TextBox 6">
            <a:extLst>
              <a:ext uri="{FF2B5EF4-FFF2-40B4-BE49-F238E27FC236}">
                <a16:creationId xmlns:a16="http://schemas.microsoft.com/office/drawing/2014/main" id="{12A673ED-1B1B-5BF9-CE4E-DBCF099E3590}"/>
              </a:ext>
            </a:extLst>
          </p:cNvPr>
          <p:cNvSpPr txBox="1"/>
          <p:nvPr/>
        </p:nvSpPr>
        <p:spPr>
          <a:xfrm>
            <a:off x="9573700" y="6159022"/>
            <a:ext cx="1886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a:cs typeface="Arial"/>
              </a:rPr>
              <a:t>Stanley</a:t>
            </a:r>
            <a:endParaRPr lang="en-GB"/>
          </a:p>
        </p:txBody>
      </p:sp>
    </p:spTree>
    <p:extLst>
      <p:ext uri="{BB962C8B-B14F-4D97-AF65-F5344CB8AC3E}">
        <p14:creationId xmlns:p14="http://schemas.microsoft.com/office/powerpoint/2010/main" val="117857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Vibrant multicolour checkered floor design">
            <a:extLst>
              <a:ext uri="{FF2B5EF4-FFF2-40B4-BE49-F238E27FC236}">
                <a16:creationId xmlns:a16="http://schemas.microsoft.com/office/drawing/2014/main" id="{4C5B40B1-B8EB-9D93-95FB-8131ACCD9E84}"/>
              </a:ext>
            </a:extLst>
          </p:cNvPr>
          <p:cNvPicPr>
            <a:picLocks noChangeAspect="1"/>
          </p:cNvPicPr>
          <p:nvPr/>
        </p:nvPicPr>
        <p:blipFill rotWithShape="1">
          <a:blip r:embed="rId2">
            <a:alphaModFix amt="35000"/>
          </a:blip>
          <a:srcRect t="11798" r="-2" b="4963"/>
          <a:stretch/>
        </p:blipFill>
        <p:spPr>
          <a:xfrm>
            <a:off x="20" y="10"/>
            <a:ext cx="12191980" cy="6857990"/>
          </a:xfrm>
          <a:prstGeom prst="rect">
            <a:avLst/>
          </a:prstGeom>
        </p:spPr>
      </p:pic>
      <p:sp>
        <p:nvSpPr>
          <p:cNvPr id="2" name="Title 1">
            <a:extLst>
              <a:ext uri="{FF2B5EF4-FFF2-40B4-BE49-F238E27FC236}">
                <a16:creationId xmlns:a16="http://schemas.microsoft.com/office/drawing/2014/main" id="{68F8B910-C55F-4197-01BB-F93509EF957E}"/>
              </a:ext>
            </a:extLst>
          </p:cNvPr>
          <p:cNvSpPr>
            <a:spLocks noGrp="1"/>
          </p:cNvSpPr>
          <p:nvPr>
            <p:ph type="title"/>
          </p:nvPr>
        </p:nvSpPr>
        <p:spPr/>
        <p:txBody>
          <a:bodyPr>
            <a:normAutofit/>
          </a:bodyPr>
          <a:lstStyle/>
          <a:p>
            <a:r>
              <a:rPr lang="en-US">
                <a:solidFill>
                  <a:schemeClr val="tx1"/>
                </a:solidFill>
              </a:rPr>
              <a:t>Clustering Algorithms</a:t>
            </a:r>
          </a:p>
        </p:txBody>
      </p:sp>
      <p:sp>
        <p:nvSpPr>
          <p:cNvPr id="3" name="Content Placeholder 2">
            <a:extLst>
              <a:ext uri="{FF2B5EF4-FFF2-40B4-BE49-F238E27FC236}">
                <a16:creationId xmlns:a16="http://schemas.microsoft.com/office/drawing/2014/main" id="{435B5C40-036B-E2CE-B616-5A087F64B25C}"/>
              </a:ext>
            </a:extLst>
          </p:cNvPr>
          <p:cNvSpPr>
            <a:spLocks noGrp="1"/>
          </p:cNvSpPr>
          <p:nvPr>
            <p:ph idx="4294967295"/>
          </p:nvPr>
        </p:nvSpPr>
        <p:spPr>
          <a:xfrm>
            <a:off x="731838" y="1664898"/>
            <a:ext cx="3495326" cy="4515240"/>
          </a:xfrm>
        </p:spPr>
        <p:txBody>
          <a:bodyPr vert="horz" lIns="91440" tIns="45720" rIns="91440" bIns="45720" rtlCol="0" anchor="t">
            <a:normAutofit/>
          </a:bodyPr>
          <a:lstStyle/>
          <a:p>
            <a:pPr marL="0" indent="0" algn="ctr">
              <a:buNone/>
            </a:pPr>
            <a:r>
              <a:rPr lang="en-US" sz="1800" b="1">
                <a:solidFill>
                  <a:schemeClr val="tx1"/>
                </a:solidFill>
                <a:cs typeface="Calibri Light"/>
              </a:rPr>
              <a:t>K Means</a:t>
            </a:r>
          </a:p>
        </p:txBody>
      </p:sp>
      <p:sp>
        <p:nvSpPr>
          <p:cNvPr id="8" name="Content Placeholder 2">
            <a:extLst>
              <a:ext uri="{FF2B5EF4-FFF2-40B4-BE49-F238E27FC236}">
                <a16:creationId xmlns:a16="http://schemas.microsoft.com/office/drawing/2014/main" id="{454AB8D8-997D-D8E7-A02D-148148148C1B}"/>
              </a:ext>
            </a:extLst>
          </p:cNvPr>
          <p:cNvSpPr txBox="1">
            <a:spLocks/>
          </p:cNvSpPr>
          <p:nvPr/>
        </p:nvSpPr>
        <p:spPr>
          <a:xfrm>
            <a:off x="4547190" y="1662160"/>
            <a:ext cx="3443175" cy="451524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b="1">
                <a:solidFill>
                  <a:schemeClr val="tx1"/>
                </a:solidFill>
                <a:cs typeface="Calibri Light"/>
              </a:rPr>
              <a:t>Hierarchical Clustering</a:t>
            </a:r>
          </a:p>
        </p:txBody>
      </p:sp>
      <p:sp>
        <p:nvSpPr>
          <p:cNvPr id="10" name="Content Placeholder 2">
            <a:extLst>
              <a:ext uri="{FF2B5EF4-FFF2-40B4-BE49-F238E27FC236}">
                <a16:creationId xmlns:a16="http://schemas.microsoft.com/office/drawing/2014/main" id="{EA2F24CF-4211-771E-9CBA-209BE2849937}"/>
              </a:ext>
            </a:extLst>
          </p:cNvPr>
          <p:cNvSpPr txBox="1">
            <a:spLocks/>
          </p:cNvSpPr>
          <p:nvPr/>
        </p:nvSpPr>
        <p:spPr>
          <a:xfrm>
            <a:off x="8454654" y="1662160"/>
            <a:ext cx="3044455" cy="451524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ctr">
              <a:buNone/>
            </a:pPr>
            <a:r>
              <a:rPr lang="en-US" sz="1800" b="1">
                <a:solidFill>
                  <a:schemeClr val="tx1"/>
                </a:solidFill>
                <a:cs typeface="Calibri Light"/>
              </a:rPr>
              <a:t>Affinity Propagation</a:t>
            </a:r>
          </a:p>
        </p:txBody>
      </p:sp>
      <p:pic>
        <p:nvPicPr>
          <p:cNvPr id="16" name="Picture 16" descr="Chart, line chart&#10;&#10;Description automatically generated">
            <a:extLst>
              <a:ext uri="{FF2B5EF4-FFF2-40B4-BE49-F238E27FC236}">
                <a16:creationId xmlns:a16="http://schemas.microsoft.com/office/drawing/2014/main" id="{9E7E1484-A2C2-2541-C7FC-EDB0E611A9E4}"/>
              </a:ext>
            </a:extLst>
          </p:cNvPr>
          <p:cNvPicPr>
            <a:picLocks noChangeAspect="1"/>
          </p:cNvPicPr>
          <p:nvPr/>
        </p:nvPicPr>
        <p:blipFill>
          <a:blip r:embed="rId3"/>
          <a:stretch>
            <a:fillRect/>
          </a:stretch>
        </p:blipFill>
        <p:spPr>
          <a:xfrm>
            <a:off x="731837" y="1914645"/>
            <a:ext cx="3495325" cy="1843373"/>
          </a:xfrm>
          <a:prstGeom prst="rect">
            <a:avLst/>
          </a:prstGeom>
        </p:spPr>
      </p:pic>
      <p:pic>
        <p:nvPicPr>
          <p:cNvPr id="17" name="Picture 18" descr="Chart, bar chart&#10;&#10;Description automatically generated">
            <a:extLst>
              <a:ext uri="{FF2B5EF4-FFF2-40B4-BE49-F238E27FC236}">
                <a16:creationId xmlns:a16="http://schemas.microsoft.com/office/drawing/2014/main" id="{E90FD39B-36D7-DA6D-1D1C-B400EA1D8F56}"/>
              </a:ext>
            </a:extLst>
          </p:cNvPr>
          <p:cNvPicPr>
            <a:picLocks noChangeAspect="1"/>
          </p:cNvPicPr>
          <p:nvPr/>
        </p:nvPicPr>
        <p:blipFill>
          <a:blip r:embed="rId4"/>
          <a:stretch>
            <a:fillRect/>
          </a:stretch>
        </p:blipFill>
        <p:spPr>
          <a:xfrm>
            <a:off x="731838" y="3733527"/>
            <a:ext cx="3495324" cy="2244807"/>
          </a:xfrm>
          <a:prstGeom prst="rect">
            <a:avLst/>
          </a:prstGeom>
        </p:spPr>
      </p:pic>
      <p:pic>
        <p:nvPicPr>
          <p:cNvPr id="19" name="Picture 20" descr="Chart, histogram&#10;&#10;Description automatically generated">
            <a:extLst>
              <a:ext uri="{FF2B5EF4-FFF2-40B4-BE49-F238E27FC236}">
                <a16:creationId xmlns:a16="http://schemas.microsoft.com/office/drawing/2014/main" id="{D4281256-501D-4ABA-8525-03202A77AC3E}"/>
              </a:ext>
            </a:extLst>
          </p:cNvPr>
          <p:cNvPicPr>
            <a:picLocks noChangeAspect="1"/>
          </p:cNvPicPr>
          <p:nvPr/>
        </p:nvPicPr>
        <p:blipFill>
          <a:blip r:embed="rId5"/>
          <a:stretch>
            <a:fillRect/>
          </a:stretch>
        </p:blipFill>
        <p:spPr>
          <a:xfrm>
            <a:off x="4615677" y="1997498"/>
            <a:ext cx="3286086" cy="1865019"/>
          </a:xfrm>
          <a:prstGeom prst="rect">
            <a:avLst/>
          </a:prstGeom>
        </p:spPr>
      </p:pic>
      <p:pic>
        <p:nvPicPr>
          <p:cNvPr id="21" name="Picture 21" descr="Chart, bar chart&#10;&#10;Description automatically generated">
            <a:extLst>
              <a:ext uri="{FF2B5EF4-FFF2-40B4-BE49-F238E27FC236}">
                <a16:creationId xmlns:a16="http://schemas.microsoft.com/office/drawing/2014/main" id="{307156EC-6B26-D70E-B82D-0B4BFB6633F8}"/>
              </a:ext>
            </a:extLst>
          </p:cNvPr>
          <p:cNvPicPr>
            <a:picLocks noChangeAspect="1"/>
          </p:cNvPicPr>
          <p:nvPr/>
        </p:nvPicPr>
        <p:blipFill>
          <a:blip r:embed="rId6"/>
          <a:stretch>
            <a:fillRect/>
          </a:stretch>
        </p:blipFill>
        <p:spPr>
          <a:xfrm>
            <a:off x="4591493" y="3859059"/>
            <a:ext cx="3310269" cy="2142827"/>
          </a:xfrm>
          <a:prstGeom prst="rect">
            <a:avLst/>
          </a:prstGeom>
        </p:spPr>
      </p:pic>
      <p:pic>
        <p:nvPicPr>
          <p:cNvPr id="22" name="Picture 22" descr="Chart, scatter chart&#10;&#10;Description automatically generated">
            <a:extLst>
              <a:ext uri="{FF2B5EF4-FFF2-40B4-BE49-F238E27FC236}">
                <a16:creationId xmlns:a16="http://schemas.microsoft.com/office/drawing/2014/main" id="{3C8DC802-82C2-4266-38A6-D17EB65457A8}"/>
              </a:ext>
            </a:extLst>
          </p:cNvPr>
          <p:cNvPicPr>
            <a:picLocks noChangeAspect="1"/>
          </p:cNvPicPr>
          <p:nvPr/>
        </p:nvPicPr>
        <p:blipFill>
          <a:blip r:embed="rId7"/>
          <a:stretch>
            <a:fillRect/>
          </a:stretch>
        </p:blipFill>
        <p:spPr>
          <a:xfrm>
            <a:off x="8472377" y="2036491"/>
            <a:ext cx="3005032" cy="1961835"/>
          </a:xfrm>
          <a:prstGeom prst="rect">
            <a:avLst/>
          </a:prstGeom>
        </p:spPr>
      </p:pic>
      <p:pic>
        <p:nvPicPr>
          <p:cNvPr id="24" name="Picture 24" descr="Chart, bar chart&#10;&#10;Description automatically generated">
            <a:extLst>
              <a:ext uri="{FF2B5EF4-FFF2-40B4-BE49-F238E27FC236}">
                <a16:creationId xmlns:a16="http://schemas.microsoft.com/office/drawing/2014/main" id="{578E1FB4-EBC2-8B05-DE83-AA5E685CFB2F}"/>
              </a:ext>
            </a:extLst>
          </p:cNvPr>
          <p:cNvPicPr>
            <a:picLocks noChangeAspect="1"/>
          </p:cNvPicPr>
          <p:nvPr/>
        </p:nvPicPr>
        <p:blipFill>
          <a:blip r:embed="rId8"/>
          <a:stretch>
            <a:fillRect/>
          </a:stretch>
        </p:blipFill>
        <p:spPr>
          <a:xfrm>
            <a:off x="8473984" y="4002860"/>
            <a:ext cx="3025125" cy="1999026"/>
          </a:xfrm>
          <a:prstGeom prst="rect">
            <a:avLst/>
          </a:prstGeom>
        </p:spPr>
      </p:pic>
      <p:sp>
        <p:nvSpPr>
          <p:cNvPr id="25" name="TextBox 24">
            <a:extLst>
              <a:ext uri="{FF2B5EF4-FFF2-40B4-BE49-F238E27FC236}">
                <a16:creationId xmlns:a16="http://schemas.microsoft.com/office/drawing/2014/main" id="{7D496392-4CCF-82BC-F5FA-E314E188C266}"/>
              </a:ext>
            </a:extLst>
          </p:cNvPr>
          <p:cNvSpPr txBox="1"/>
          <p:nvPr/>
        </p:nvSpPr>
        <p:spPr>
          <a:xfrm>
            <a:off x="8452284" y="6006420"/>
            <a:ext cx="30251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cs typeface="Calibri Light"/>
              </a:rPr>
              <a:t>(6 clusters of 4, 15, 8, 12, 15, 1, 13 tickers)</a:t>
            </a:r>
          </a:p>
        </p:txBody>
      </p:sp>
      <p:sp>
        <p:nvSpPr>
          <p:cNvPr id="26" name="TextBox 25">
            <a:extLst>
              <a:ext uri="{FF2B5EF4-FFF2-40B4-BE49-F238E27FC236}">
                <a16:creationId xmlns:a16="http://schemas.microsoft.com/office/drawing/2014/main" id="{33A5AA6D-F432-F6B1-BC44-D1FF11A9D499}"/>
              </a:ext>
            </a:extLst>
          </p:cNvPr>
          <p:cNvSpPr txBox="1"/>
          <p:nvPr/>
        </p:nvSpPr>
        <p:spPr>
          <a:xfrm>
            <a:off x="4913305" y="5947103"/>
            <a:ext cx="26666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cs typeface="Calibri Light"/>
              </a:rPr>
              <a:t>(2 clusters of 34, 34 tickers)</a:t>
            </a:r>
          </a:p>
        </p:txBody>
      </p:sp>
      <p:sp>
        <p:nvSpPr>
          <p:cNvPr id="27" name="TextBox 26">
            <a:extLst>
              <a:ext uri="{FF2B5EF4-FFF2-40B4-BE49-F238E27FC236}">
                <a16:creationId xmlns:a16="http://schemas.microsoft.com/office/drawing/2014/main" id="{A2956A92-6AFB-8AF7-93D3-D09772E9E711}"/>
              </a:ext>
            </a:extLst>
          </p:cNvPr>
          <p:cNvSpPr txBox="1"/>
          <p:nvPr/>
        </p:nvSpPr>
        <p:spPr>
          <a:xfrm>
            <a:off x="731835" y="5947103"/>
            <a:ext cx="34953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cs typeface="Calibri Light"/>
              </a:rPr>
              <a:t>(4 clusters of 12, 20, 22, 14 Tickers)</a:t>
            </a:r>
          </a:p>
        </p:txBody>
      </p:sp>
    </p:spTree>
    <p:extLst>
      <p:ext uri="{BB962C8B-B14F-4D97-AF65-F5344CB8AC3E}">
        <p14:creationId xmlns:p14="http://schemas.microsoft.com/office/powerpoint/2010/main" val="6133097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C34B81813E884E8B8A4A810853B222" ma:contentTypeVersion="14" ma:contentTypeDescription="Create a new document." ma:contentTypeScope="" ma:versionID="af65e40895b118c0e1f56ae7801e2dfc">
  <xsd:schema xmlns:xsd="http://www.w3.org/2001/XMLSchema" xmlns:xs="http://www.w3.org/2001/XMLSchema" xmlns:p="http://schemas.microsoft.com/office/2006/metadata/properties" xmlns:ns2="0676842e-2b81-43e3-b8fb-d276f77a3b7e" xmlns:ns3="0dd890bc-2521-4ad6-b29c-2d2cf4975146" targetNamespace="http://schemas.microsoft.com/office/2006/metadata/properties" ma:root="true" ma:fieldsID="59376c2abbf24ec3bf95eb689f3c255b" ns2:_="" ns3:_="">
    <xsd:import namespace="0676842e-2b81-43e3-b8fb-d276f77a3b7e"/>
    <xsd:import namespace="0dd890bc-2521-4ad6-b29c-2d2cf49751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2:TaxCatchAll" minOccurs="0"/>
                <xsd:element ref="ns3:MediaServiceOCR" minOccurs="0"/>
                <xsd:element ref="ns3:MediaServiceGenerationTime" minOccurs="0"/>
                <xsd:element ref="ns3:MediaServiceEventHashCode"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6842e-2b81-43e3-b8fb-d276f77a3b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f527796a-3bb5-4022-9548-63de65b89d45}" ma:internalName="TaxCatchAll" ma:showField="CatchAllData" ma:web="0676842e-2b81-43e3-b8fb-d276f77a3b7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dd890bc-2521-4ad6-b29c-2d2cf49751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676842e-2b81-43e3-b8fb-d276f77a3b7e" xsi:nil="true"/>
    <lcf76f155ced4ddcb4097134ff3c332f xmlns="0dd890bc-2521-4ad6-b29c-2d2cf497514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6C961C-1D38-4BB7-A337-8B05F639EAC1}">
  <ds:schemaRefs>
    <ds:schemaRef ds:uri="0676842e-2b81-43e3-b8fb-d276f77a3b7e"/>
    <ds:schemaRef ds:uri="0dd890bc-2521-4ad6-b29c-2d2cf49751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8F9A65-FB80-4250-9BC6-8778950A7E36}">
  <ds:schemaRef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0dd890bc-2521-4ad6-b29c-2d2cf4975146"/>
    <ds:schemaRef ds:uri="http://www.w3.org/XML/1998/namespace"/>
    <ds:schemaRef ds:uri="http://purl.org/dc/terms/"/>
    <ds:schemaRef ds:uri="http://purl.org/dc/elements/1.1/"/>
    <ds:schemaRef ds:uri="http://schemas.microsoft.com/office/infopath/2007/PartnerControls"/>
    <ds:schemaRef ds:uri="0676842e-2b81-43e3-b8fb-d276f77a3b7e"/>
  </ds:schemaRefs>
</ds:datastoreItem>
</file>

<file path=customXml/itemProps3.xml><?xml version="1.0" encoding="utf-8"?>
<ds:datastoreItem xmlns:ds="http://schemas.openxmlformats.org/officeDocument/2006/customXml" ds:itemID="{EF7DEB26-76B9-4D19-889E-9CFF3DE533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2714</Words>
  <Application>Microsoft Office PowerPoint</Application>
  <PresentationFormat>Widescreen</PresentationFormat>
  <Paragraphs>324</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OpenSans</vt:lpstr>
      <vt:lpstr>Arial</vt:lpstr>
      <vt:lpstr>Calibri</vt:lpstr>
      <vt:lpstr>Calibri Light</vt:lpstr>
      <vt:lpstr>Cambria Math</vt:lpstr>
      <vt:lpstr>Times New Roman</vt:lpstr>
      <vt:lpstr>Wingdings</vt:lpstr>
      <vt:lpstr>Metropolitan</vt:lpstr>
      <vt:lpstr>Quantitative Trading Strategy</vt:lpstr>
      <vt:lpstr>Objective</vt:lpstr>
      <vt:lpstr>Pairs Trading</vt:lpstr>
      <vt:lpstr>Economic Justifications of pairs trading strategies Mean reverting behaviour between related stocks</vt:lpstr>
      <vt:lpstr>Trading Strategy - Pipeline</vt:lpstr>
      <vt:lpstr>Data Pre-processing</vt:lpstr>
      <vt:lpstr>Flow-chart of pairs identification</vt:lpstr>
      <vt:lpstr>Dynamic Time Warping</vt:lpstr>
      <vt:lpstr>Clustering Algorithms</vt:lpstr>
      <vt:lpstr>Clustering Score Metrics</vt:lpstr>
      <vt:lpstr>Sector Scoring</vt:lpstr>
      <vt:lpstr>Trading Strategy</vt:lpstr>
      <vt:lpstr>Trading Signals</vt:lpstr>
      <vt:lpstr>Trading Strategy</vt:lpstr>
      <vt:lpstr>Illustration: Pairs trading lifecycle</vt:lpstr>
      <vt:lpstr>In-sample test results</vt:lpstr>
      <vt:lpstr>Strategy Optimization</vt:lpstr>
      <vt:lpstr>Out-sample test results</vt:lpstr>
      <vt:lpstr>Further analysis</vt:lpstr>
      <vt:lpstr>Further Analysis – summary of Out-sample test</vt:lpstr>
      <vt:lpstr>Challenges encountered and overcame </vt:lpstr>
      <vt:lpstr>Areas of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Trading Strategy</dc:title>
  <dc:creator>ONG Kuei Hsien</dc:creator>
  <cp:lastModifiedBy>Stanley Wong</cp:lastModifiedBy>
  <cp:revision>2</cp:revision>
  <dcterms:created xsi:type="dcterms:W3CDTF">2023-06-13T15:14:01Z</dcterms:created>
  <dcterms:modified xsi:type="dcterms:W3CDTF">2023-08-10T10:39:23Z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0x010100C2C34B81813E884E8B8A4A810853B222</vt:lpwstr>
  </property>
  <property fmtid="{D5CDD505-2E9C-101B-9397-08002B2CF9AE}" pid="3" name="MediaServiceImageTags">
    <vt:lpwstr/>
  </property>
</Properties>
</file>