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66" r:id="rId2"/>
    <p:sldId id="304" r:id="rId3"/>
    <p:sldId id="330" r:id="rId4"/>
    <p:sldId id="331" r:id="rId5"/>
    <p:sldId id="329" r:id="rId6"/>
    <p:sldId id="342" r:id="rId7"/>
    <p:sldId id="332" r:id="rId8"/>
    <p:sldId id="336" r:id="rId9"/>
    <p:sldId id="337" r:id="rId10"/>
    <p:sldId id="338" r:id="rId11"/>
    <p:sldId id="339" r:id="rId12"/>
    <p:sldId id="340" r:id="rId13"/>
    <p:sldId id="341" r:id="rId14"/>
    <p:sldId id="333" r:id="rId15"/>
    <p:sldId id="334" r:id="rId16"/>
    <p:sldId id="335" r:id="rId17"/>
    <p:sldId id="27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yungho Jung" initials="MJ" lastIdx="1" clrIdx="0">
    <p:extLst>
      <p:ext uri="{19B8F6BF-5375-455C-9EA6-DF929625EA0E}">
        <p15:presenceInfo xmlns:p15="http://schemas.microsoft.com/office/powerpoint/2012/main" userId="fe617781c3df8d1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C00"/>
    <a:srgbClr val="007233"/>
    <a:srgbClr val="E81123"/>
    <a:srgbClr val="0072C6"/>
    <a:srgbClr val="009E49"/>
    <a:srgbClr val="00B294"/>
    <a:srgbClr val="EC008C"/>
    <a:srgbClr val="505050"/>
    <a:srgbClr val="000000"/>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7" autoAdjust="0"/>
    <p:restoredTop sz="71065" autoAdjust="0"/>
  </p:normalViewPr>
  <p:slideViewPr>
    <p:cSldViewPr snapToGrid="0">
      <p:cViewPr>
        <p:scale>
          <a:sx n="100" d="100"/>
          <a:sy n="100" d="100"/>
        </p:scale>
        <p:origin x="864" y="-1716"/>
      </p:cViewPr>
      <p:guideLst/>
    </p:cSldViewPr>
  </p:slideViewPr>
  <p:outlineViewPr>
    <p:cViewPr>
      <p:scale>
        <a:sx n="33" d="100"/>
        <a:sy n="33" d="100"/>
      </p:scale>
      <p:origin x="0" y="-5850"/>
    </p:cViewPr>
  </p:outlineViewPr>
  <p:notesTextViewPr>
    <p:cViewPr>
      <p:scale>
        <a:sx n="1" d="1"/>
        <a:sy n="1" d="1"/>
      </p:scale>
      <p:origin x="0" y="0"/>
    </p:cViewPr>
  </p:notesTextViewPr>
  <p:notesViewPr>
    <p:cSldViewPr snapToGrid="0">
      <p:cViewPr varScale="1">
        <p:scale>
          <a:sx n="57" d="100"/>
          <a:sy n="57" d="100"/>
        </p:scale>
        <p:origin x="1980" y="66"/>
      </p:cViewPr>
      <p:guideLst/>
    </p:cSldViewPr>
  </p:notesViewPr>
  <p:gridSpacing cx="1080001" cy="1080001"/>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82D0A1-CE7B-44FA-9742-9D3960F6623C}" type="datetimeFigureOut">
              <a:rPr lang="en-US" smtClean="0"/>
              <a:t>12/6/2015</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5BF8E5-863A-4B8E-9C0B-CB1DE1357606}" type="slidenum">
              <a:rPr lang="en-US" smtClean="0"/>
              <a:t>‹#›</a:t>
            </a:fld>
            <a:endParaRPr lang="en-US"/>
          </a:p>
        </p:txBody>
      </p:sp>
    </p:spTree>
    <p:extLst>
      <p:ext uri="{BB962C8B-B14F-4D97-AF65-F5344CB8AC3E}">
        <p14:creationId xmlns:p14="http://schemas.microsoft.com/office/powerpoint/2010/main" val="2082983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886D38-2F2F-44A1-8C73-7921B9602560}" type="datetimeFigureOut">
              <a:rPr lang="en-US" smtClean="0"/>
              <a:t>12/6/2015</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CEE05-2CC8-4BE2-9CB7-F5328E3659FA}" type="slidenum">
              <a:rPr lang="en-US" smtClean="0"/>
              <a:t>‹#›</a:t>
            </a:fld>
            <a:endParaRPr lang="en-US"/>
          </a:p>
        </p:txBody>
      </p:sp>
    </p:spTree>
    <p:extLst>
      <p:ext uri="{BB962C8B-B14F-4D97-AF65-F5344CB8AC3E}">
        <p14:creationId xmlns:p14="http://schemas.microsoft.com/office/powerpoint/2010/main" val="3554061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8CEE05-2CC8-4BE2-9CB7-F5328E3659FA}" type="slidenum">
              <a:rPr lang="en-US" smtClean="0"/>
              <a:t>1</a:t>
            </a:fld>
            <a:endParaRPr lang="en-US"/>
          </a:p>
        </p:txBody>
      </p:sp>
    </p:spTree>
    <p:extLst>
      <p:ext uri="{BB962C8B-B14F-4D97-AF65-F5344CB8AC3E}">
        <p14:creationId xmlns:p14="http://schemas.microsoft.com/office/powerpoint/2010/main" val="3377369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Here’s the process.</a:t>
            </a:r>
          </a:p>
          <a:p>
            <a:endParaRPr lang="en-US" altLang="ko-KR" dirty="0" smtClean="0"/>
          </a:p>
          <a:p>
            <a:r>
              <a:rPr lang="en-US" altLang="ko-KR" dirty="0" smtClean="0"/>
              <a:t>First, se</a:t>
            </a:r>
            <a:r>
              <a:rPr lang="en-US" altLang="ko-KR" baseline="0" dirty="0" smtClean="0"/>
              <a:t>t a pattern</a:t>
            </a:r>
          </a:p>
          <a:p>
            <a:r>
              <a:rPr lang="en-US" altLang="ko-KR" baseline="0" dirty="0" smtClean="0"/>
              <a:t>And generate evenly distributed patterns for imposters.</a:t>
            </a:r>
          </a:p>
          <a:p>
            <a:r>
              <a:rPr lang="en-US" altLang="ko-KR" baseline="0" dirty="0" smtClean="0"/>
              <a:t>And select a variation of patterns for a user.</a:t>
            </a:r>
          </a:p>
          <a:p>
            <a:r>
              <a:rPr lang="en-US" altLang="ko-KR" baseline="0" dirty="0" smtClean="0"/>
              <a:t>And generate patterns satisfying the condition and normally distributed.</a:t>
            </a:r>
          </a:p>
          <a:p>
            <a:r>
              <a:rPr lang="en-US" altLang="ko-KR" baseline="0" dirty="0" smtClean="0"/>
              <a:t>Finally, training data with the user’s patterns and predict for all points.</a:t>
            </a:r>
            <a:endParaRPr lang="ko-KR" altLang="en-US" dirty="0"/>
          </a:p>
        </p:txBody>
      </p:sp>
      <p:sp>
        <p:nvSpPr>
          <p:cNvPr id="4" name="Slide Number Placeholder 3"/>
          <p:cNvSpPr>
            <a:spLocks noGrp="1"/>
          </p:cNvSpPr>
          <p:nvPr>
            <p:ph type="sldNum" sz="quarter" idx="10"/>
          </p:nvPr>
        </p:nvSpPr>
        <p:spPr/>
        <p:txBody>
          <a:bodyPr/>
          <a:lstStyle/>
          <a:p>
            <a:fld id="{DA8CEE05-2CC8-4BE2-9CB7-F5328E3659FA}" type="slidenum">
              <a:rPr lang="en-US" smtClean="0"/>
              <a:t>10</a:t>
            </a:fld>
            <a:endParaRPr lang="en-US"/>
          </a:p>
        </p:txBody>
      </p:sp>
    </p:spTree>
    <p:extLst>
      <p:ext uri="{BB962C8B-B14F-4D97-AF65-F5344CB8AC3E}">
        <p14:creationId xmlns:p14="http://schemas.microsoft.com/office/powerpoint/2010/main" val="1778718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Before</a:t>
            </a:r>
            <a:r>
              <a:rPr lang="en-US" altLang="ko-KR" baseline="0" dirty="0" smtClean="0"/>
              <a:t> explaining the test results, there are two kinds of error rates.</a:t>
            </a:r>
          </a:p>
          <a:p>
            <a:r>
              <a:rPr lang="en-US" altLang="ko-KR" baseline="0" dirty="0" smtClean="0"/>
              <a:t>First, false accept rate is the case that the imposter input password but accepted.</a:t>
            </a:r>
          </a:p>
          <a:p>
            <a:r>
              <a:rPr lang="en-US" altLang="ko-KR" baseline="0" dirty="0" smtClean="0"/>
              <a:t>Second, false reject rate means the actual user type password but rejected.</a:t>
            </a:r>
          </a:p>
          <a:p>
            <a:r>
              <a:rPr lang="en-US" altLang="ko-KR" baseline="0" dirty="0" smtClean="0"/>
              <a:t>In most cases, FAR is more important than FRR but high FRR will make the user annoyed.</a:t>
            </a:r>
          </a:p>
          <a:p>
            <a:endParaRPr lang="en-US" altLang="ko-KR" baseline="0" dirty="0" smtClean="0"/>
          </a:p>
          <a:p>
            <a:r>
              <a:rPr lang="en-US" altLang="ko-KR" baseline="0" dirty="0" smtClean="0"/>
              <a:t>For the test, 1000 user’s pattern and the same number of imposter’s pattern. </a:t>
            </a:r>
          </a:p>
          <a:p>
            <a:r>
              <a:rPr lang="en-US" altLang="ko-KR" baseline="0" dirty="0" smtClean="0"/>
              <a:t>And the length of password is 10 which means each point is in 19 dimensional space.</a:t>
            </a:r>
          </a:p>
          <a:p>
            <a:r>
              <a:rPr lang="en-US" altLang="ko-KR" baseline="0" dirty="0" smtClean="0"/>
              <a:t>And each case is tested 100 times and averaged.</a:t>
            </a:r>
          </a:p>
          <a:p>
            <a:endParaRPr lang="en-US" altLang="ko-KR" baseline="0" dirty="0" smtClean="0"/>
          </a:p>
          <a:p>
            <a:r>
              <a:rPr lang="en-US" altLang="ko-KR" baseline="0" dirty="0" smtClean="0"/>
              <a:t>First test is only one interval varies.</a:t>
            </a:r>
          </a:p>
          <a:p>
            <a:r>
              <a:rPr lang="en-US" altLang="ko-KR" baseline="0" dirty="0" smtClean="0"/>
              <a:t>Think about a user’s password consists of words and numbers.</a:t>
            </a:r>
          </a:p>
          <a:p>
            <a:r>
              <a:rPr lang="en-US" altLang="ko-KR" baseline="0" dirty="0" smtClean="0"/>
              <a:t>The pattern of word and the pattern of numbers will not change much but interval between the word and numbers would not be predictable.</a:t>
            </a:r>
          </a:p>
          <a:p>
            <a:endParaRPr lang="en-US" altLang="ko-KR" baseline="0" dirty="0" smtClean="0"/>
          </a:p>
          <a:p>
            <a:r>
              <a:rPr lang="en-US" altLang="ko-KR" baseline="0" dirty="0" smtClean="0"/>
              <a:t>The x axis is standard deviation for the patterns.</a:t>
            </a:r>
          </a:p>
          <a:p>
            <a:r>
              <a:rPr lang="en-US" altLang="ko-KR" baseline="0" dirty="0" smtClean="0"/>
              <a:t>Higher ST generate sparsely distributed patterns which represent not experienced users.</a:t>
            </a:r>
          </a:p>
          <a:p>
            <a:r>
              <a:rPr lang="en-US" altLang="ko-KR" baseline="0" dirty="0" smtClean="0"/>
              <a:t>And patterns with lower ST indicates experienced users.</a:t>
            </a:r>
          </a:p>
          <a:p>
            <a:endParaRPr lang="en-US" altLang="ko-KR" baseline="0" dirty="0" smtClean="0"/>
          </a:p>
          <a:p>
            <a:r>
              <a:rPr lang="en-US" altLang="ko-KR" baseline="0" dirty="0" smtClean="0"/>
              <a:t>The result shows that the SVMs shows the worst result because the number of samples is relatively small.</a:t>
            </a:r>
          </a:p>
          <a:p>
            <a:r>
              <a:rPr lang="en-US" altLang="ko-KR" baseline="0" dirty="0" smtClean="0"/>
              <a:t>With 10,000 samples, SVMs showed the best results among them.</a:t>
            </a:r>
          </a:p>
          <a:p>
            <a:endParaRPr lang="en-US" altLang="ko-KR" baseline="0" dirty="0" smtClean="0"/>
          </a:p>
        </p:txBody>
      </p:sp>
      <p:sp>
        <p:nvSpPr>
          <p:cNvPr id="4" name="Slide Number Placeholder 3"/>
          <p:cNvSpPr>
            <a:spLocks noGrp="1"/>
          </p:cNvSpPr>
          <p:nvPr>
            <p:ph type="sldNum" sz="quarter" idx="10"/>
          </p:nvPr>
        </p:nvSpPr>
        <p:spPr/>
        <p:txBody>
          <a:bodyPr/>
          <a:lstStyle/>
          <a:p>
            <a:fld id="{DA8CEE05-2CC8-4BE2-9CB7-F5328E3659FA}" type="slidenum">
              <a:rPr lang="en-US" smtClean="0"/>
              <a:t>11</a:t>
            </a:fld>
            <a:endParaRPr lang="en-US"/>
          </a:p>
        </p:txBody>
      </p:sp>
    </p:spTree>
    <p:extLst>
      <p:ext uri="{BB962C8B-B14F-4D97-AF65-F5344CB8AC3E}">
        <p14:creationId xmlns:p14="http://schemas.microsoft.com/office/powerpoint/2010/main" val="1286412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Second</a:t>
            </a:r>
            <a:r>
              <a:rPr lang="en-US" altLang="ko-KR" baseline="0" dirty="0" smtClean="0"/>
              <a:t> test is for proportional patterns.</a:t>
            </a:r>
          </a:p>
          <a:p>
            <a:r>
              <a:rPr lang="en-US" altLang="ko-KR" baseline="0" dirty="0" smtClean="0"/>
              <a:t>It indicates the patterns are different but proportional.</a:t>
            </a:r>
          </a:p>
          <a:p>
            <a:endParaRPr lang="en-US" altLang="ko-KR" baseline="0" dirty="0" smtClean="0"/>
          </a:p>
          <a:p>
            <a:r>
              <a:rPr lang="en-US" altLang="ko-KR" baseline="0" dirty="0" smtClean="0"/>
              <a:t>The result is similar to the previous one.</a:t>
            </a:r>
          </a:p>
        </p:txBody>
      </p:sp>
      <p:sp>
        <p:nvSpPr>
          <p:cNvPr id="4" name="Slide Number Placeholder 3"/>
          <p:cNvSpPr>
            <a:spLocks noGrp="1"/>
          </p:cNvSpPr>
          <p:nvPr>
            <p:ph type="sldNum" sz="quarter" idx="10"/>
          </p:nvPr>
        </p:nvSpPr>
        <p:spPr/>
        <p:txBody>
          <a:bodyPr/>
          <a:lstStyle/>
          <a:p>
            <a:fld id="{DA8CEE05-2CC8-4BE2-9CB7-F5328E3659FA}" type="slidenum">
              <a:rPr lang="en-US" smtClean="0"/>
              <a:t>12</a:t>
            </a:fld>
            <a:endParaRPr lang="en-US"/>
          </a:p>
        </p:txBody>
      </p:sp>
    </p:spTree>
    <p:extLst>
      <p:ext uri="{BB962C8B-B14F-4D97-AF65-F5344CB8AC3E}">
        <p14:creationId xmlns:p14="http://schemas.microsoft.com/office/powerpoint/2010/main" val="2175641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And</a:t>
            </a:r>
            <a:r>
              <a:rPr lang="en-US" altLang="ko-KR" baseline="0" dirty="0" smtClean="0"/>
              <a:t> this test is simulating the case that a user is using multiple devices.</a:t>
            </a:r>
          </a:p>
          <a:p>
            <a:r>
              <a:rPr lang="en-US" altLang="ko-KR" baseline="0" dirty="0" smtClean="0"/>
              <a:t>For example, if a user logs in using mobile phone and laptop computer, the patterns would be divided into multiple clusters.</a:t>
            </a:r>
          </a:p>
          <a:p>
            <a:endParaRPr lang="en-US" altLang="ko-KR" baseline="0" dirty="0" smtClean="0"/>
          </a:p>
          <a:p>
            <a:r>
              <a:rPr lang="en-US" altLang="ko-KR" baseline="0" dirty="0" smtClean="0"/>
              <a:t>With these three tests, we concludes that there is no huge difference in results of algorithms depending on the user’s pattern. And Nearest Neighbor algorithms showed best performance unless there are more than 10,000 patterns.</a:t>
            </a:r>
            <a:endParaRPr lang="ko-KR" altLang="en-US" dirty="0"/>
          </a:p>
        </p:txBody>
      </p:sp>
      <p:sp>
        <p:nvSpPr>
          <p:cNvPr id="4" name="Slide Number Placeholder 3"/>
          <p:cNvSpPr>
            <a:spLocks noGrp="1"/>
          </p:cNvSpPr>
          <p:nvPr>
            <p:ph type="sldNum" sz="quarter" idx="10"/>
          </p:nvPr>
        </p:nvSpPr>
        <p:spPr/>
        <p:txBody>
          <a:bodyPr/>
          <a:lstStyle/>
          <a:p>
            <a:fld id="{DA8CEE05-2CC8-4BE2-9CB7-F5328E3659FA}" type="slidenum">
              <a:rPr lang="en-US" smtClean="0"/>
              <a:t>13</a:t>
            </a:fld>
            <a:endParaRPr lang="en-US"/>
          </a:p>
        </p:txBody>
      </p:sp>
    </p:spTree>
    <p:extLst>
      <p:ext uri="{BB962C8B-B14F-4D97-AF65-F5344CB8AC3E}">
        <p14:creationId xmlns:p14="http://schemas.microsoft.com/office/powerpoint/2010/main" val="105189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Our</a:t>
            </a:r>
            <a:r>
              <a:rPr lang="en-US" altLang="zh-CN" baseline="0" dirty="0" smtClean="0"/>
              <a:t> authentication protocol defines how to transmit the pattern and password to the server.</a:t>
            </a:r>
          </a:p>
          <a:p>
            <a:r>
              <a:rPr lang="en-US" altLang="zh-CN" baseline="0" dirty="0" smtClean="0"/>
              <a:t>We had three design considerations for the protocol.</a:t>
            </a:r>
          </a:p>
          <a:p>
            <a:r>
              <a:rPr lang="en-US" altLang="zh-CN" baseline="0" dirty="0" smtClean="0"/>
              <a:t>First, we don’t want the password exposed in plaintext.</a:t>
            </a:r>
          </a:p>
          <a:p>
            <a:r>
              <a:rPr lang="en-US" altLang="zh-CN" baseline="0" dirty="0" smtClean="0"/>
              <a:t>Second, we want the timing pattern being well-protected.</a:t>
            </a:r>
          </a:p>
          <a:p>
            <a:r>
              <a:rPr lang="en-US" altLang="zh-CN" baseline="0" dirty="0" smtClean="0"/>
              <a:t>Third, we want to prevent the replay attack.</a:t>
            </a:r>
          </a:p>
        </p:txBody>
      </p:sp>
      <p:sp>
        <p:nvSpPr>
          <p:cNvPr id="4" name="灯片编号占位符 3"/>
          <p:cNvSpPr>
            <a:spLocks noGrp="1"/>
          </p:cNvSpPr>
          <p:nvPr>
            <p:ph type="sldNum" sz="quarter" idx="10"/>
          </p:nvPr>
        </p:nvSpPr>
        <p:spPr/>
        <p:txBody>
          <a:bodyPr/>
          <a:lstStyle/>
          <a:p>
            <a:fld id="{DA8CEE05-2CC8-4BE2-9CB7-F5328E3659FA}" type="slidenum">
              <a:rPr lang="en-US" smtClean="0"/>
              <a:t>14</a:t>
            </a:fld>
            <a:endParaRPr lang="en-US"/>
          </a:p>
        </p:txBody>
      </p:sp>
    </p:spTree>
    <p:extLst>
      <p:ext uri="{BB962C8B-B14F-4D97-AF65-F5344CB8AC3E}">
        <p14:creationId xmlns:p14="http://schemas.microsoft.com/office/powerpoint/2010/main" val="910549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Here is how we meet the design</a:t>
            </a:r>
            <a:r>
              <a:rPr lang="en-US" altLang="zh-CN" baseline="0" dirty="0" smtClean="0"/>
              <a:t> goals. We use this structure to send the timing pattern to the server.</a:t>
            </a:r>
          </a:p>
          <a:p>
            <a:r>
              <a:rPr lang="en-US" altLang="zh-CN" baseline="0" dirty="0" smtClean="0"/>
              <a:t>The key is the AES encryption key. It is generated from the password.</a:t>
            </a:r>
          </a:p>
          <a:p>
            <a:r>
              <a:rPr lang="en-US" altLang="zh-CN" baseline="0" dirty="0" smtClean="0"/>
              <a:t>The pattern is the timing pattern, encoded into a JSON string.</a:t>
            </a:r>
          </a:p>
          <a:p>
            <a:r>
              <a:rPr lang="en-US" altLang="zh-CN" baseline="0" dirty="0" smtClean="0"/>
              <a:t>We concatenate pattern with a timestamp. And compute a hash of the two parts.</a:t>
            </a:r>
          </a:p>
          <a:p>
            <a:r>
              <a:rPr lang="en-US" altLang="zh-CN" baseline="0" dirty="0" smtClean="0"/>
              <a:t>Then we use the generated key to encrypt the pattern as well as the hash and the timestamp, and send it to the server.</a:t>
            </a:r>
          </a:p>
          <a:p>
            <a:endParaRPr lang="en-US" altLang="zh-CN" baseline="0" dirty="0" smtClean="0"/>
          </a:p>
          <a:p>
            <a:r>
              <a:rPr lang="en-US" altLang="zh-CN" baseline="0" dirty="0" smtClean="0"/>
              <a:t>As you can see, the password is not being transmitted in any form in the message. And the pattern is protected by AES. And because we use the timestamp, the replay attack is also prevented. All of the three goals are met.</a:t>
            </a:r>
            <a:endParaRPr lang="zh-CN" altLang="en-US" dirty="0"/>
          </a:p>
        </p:txBody>
      </p:sp>
      <p:sp>
        <p:nvSpPr>
          <p:cNvPr id="4" name="灯片编号占位符 3"/>
          <p:cNvSpPr>
            <a:spLocks noGrp="1"/>
          </p:cNvSpPr>
          <p:nvPr>
            <p:ph type="sldNum" sz="quarter" idx="10"/>
          </p:nvPr>
        </p:nvSpPr>
        <p:spPr/>
        <p:txBody>
          <a:bodyPr/>
          <a:lstStyle/>
          <a:p>
            <a:fld id="{DA8CEE05-2CC8-4BE2-9CB7-F5328E3659FA}" type="slidenum">
              <a:rPr lang="en-US" smtClean="0"/>
              <a:t>15</a:t>
            </a:fld>
            <a:endParaRPr lang="en-US"/>
          </a:p>
        </p:txBody>
      </p:sp>
    </p:spTree>
    <p:extLst>
      <p:ext uri="{BB962C8B-B14F-4D97-AF65-F5344CB8AC3E}">
        <p14:creationId xmlns:p14="http://schemas.microsoft.com/office/powerpoint/2010/main" val="3488594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Here is a</a:t>
            </a:r>
            <a:r>
              <a:rPr lang="en-US" altLang="zh-CN" baseline="0" dirty="0" smtClean="0"/>
              <a:t> problem. How can we verify the password without transmitting it. Actually, it is implied in our design.</a:t>
            </a:r>
          </a:p>
          <a:p>
            <a:endParaRPr lang="en-US" altLang="zh-CN" baseline="0" dirty="0" smtClean="0"/>
          </a:p>
          <a:p>
            <a:r>
              <a:rPr lang="en-US" altLang="zh-CN" baseline="0" dirty="0" smtClean="0"/>
              <a:t>When server receive the encrypted pattern, it first retrieve the password of the user from the database.</a:t>
            </a:r>
          </a:p>
          <a:p>
            <a:r>
              <a:rPr lang="en-US" altLang="zh-CN" baseline="0" dirty="0" smtClean="0"/>
              <a:t>Then, it generate the AES key in the same way as the frontend.</a:t>
            </a:r>
          </a:p>
          <a:p>
            <a:r>
              <a:rPr lang="en-US" altLang="zh-CN" baseline="0" dirty="0" smtClean="0"/>
              <a:t>Then, decrypt the message with the key.</a:t>
            </a:r>
          </a:p>
          <a:p>
            <a:r>
              <a:rPr lang="en-US" altLang="zh-CN" baseline="0" dirty="0" smtClean="0"/>
              <a:t>Extract the hash, the timestamp and the pattern.</a:t>
            </a:r>
          </a:p>
          <a:p>
            <a:r>
              <a:rPr lang="en-US" altLang="zh-CN" baseline="0" dirty="0" smtClean="0"/>
              <a:t>Compute a hash of the timestamp and the pattern,</a:t>
            </a:r>
          </a:p>
          <a:p>
            <a:r>
              <a:rPr lang="en-US" altLang="zh-CN" baseline="0" dirty="0" smtClean="0"/>
              <a:t>Check if the hash matches what was received.</a:t>
            </a:r>
          </a:p>
          <a:p>
            <a:r>
              <a:rPr lang="en-US" altLang="zh-CN" baseline="0" dirty="0" smtClean="0"/>
              <a:t>Then check if the timestamp is still valid.</a:t>
            </a:r>
          </a:p>
          <a:p>
            <a:r>
              <a:rPr lang="en-US" altLang="zh-CN" baseline="0" dirty="0" smtClean="0"/>
              <a:t>If so, the user is authenticated.</a:t>
            </a:r>
          </a:p>
          <a:p>
            <a:endParaRPr lang="en-US" altLang="zh-CN" baseline="0" dirty="0" smtClean="0"/>
          </a:p>
          <a:p>
            <a:r>
              <a:rPr lang="en-US" altLang="zh-CN" baseline="0" dirty="0" smtClean="0"/>
              <a:t>The trick is that if the user provides an incorrect password, we won’t be able to decrypt the message. Therefore, the two hash cannot match. The purpose of having the hash here is to determine whether the message is decrypted correctly. So only when the correct password is provided, everything would work.</a:t>
            </a:r>
          </a:p>
        </p:txBody>
      </p:sp>
      <p:sp>
        <p:nvSpPr>
          <p:cNvPr id="4" name="灯片编号占位符 3"/>
          <p:cNvSpPr>
            <a:spLocks noGrp="1"/>
          </p:cNvSpPr>
          <p:nvPr>
            <p:ph type="sldNum" sz="quarter" idx="10"/>
          </p:nvPr>
        </p:nvSpPr>
        <p:spPr/>
        <p:txBody>
          <a:bodyPr/>
          <a:lstStyle/>
          <a:p>
            <a:fld id="{DA8CEE05-2CC8-4BE2-9CB7-F5328E3659FA}" type="slidenum">
              <a:rPr lang="en-US" smtClean="0"/>
              <a:t>16</a:t>
            </a:fld>
            <a:endParaRPr lang="en-US"/>
          </a:p>
        </p:txBody>
      </p:sp>
    </p:spTree>
    <p:extLst>
      <p:ext uri="{BB962C8B-B14F-4D97-AF65-F5344CB8AC3E}">
        <p14:creationId xmlns:p14="http://schemas.microsoft.com/office/powerpoint/2010/main" val="1880353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What if you lost a password</a:t>
            </a:r>
            <a:r>
              <a:rPr lang="en-US" baseline="0" dirty="0" smtClean="0"/>
              <a:t>, and the password is</a:t>
            </a:r>
            <a:r>
              <a:rPr lang="en-US" altLang="zh-CN" baseline="0" dirty="0" smtClean="0"/>
              <a:t> being used in many places? Well, it’s </a:t>
            </a:r>
            <a:r>
              <a:rPr lang="en-US" altLang="zh-CN" baseline="0" dirty="0" err="1" smtClean="0"/>
              <a:t>gonna</a:t>
            </a:r>
            <a:r>
              <a:rPr lang="en-US" altLang="zh-CN" baseline="0" dirty="0" smtClean="0"/>
              <a:t> have severe consequences. Your will lose your social account. Your emails, your personal information. Even someone could wipe out you bank account if you really prefer to use the same password everywhere.</a:t>
            </a:r>
            <a:endParaRPr lang="en-US" dirty="0"/>
          </a:p>
        </p:txBody>
      </p:sp>
      <p:sp>
        <p:nvSpPr>
          <p:cNvPr id="4" name="灯片编号占位符 3"/>
          <p:cNvSpPr>
            <a:spLocks noGrp="1"/>
          </p:cNvSpPr>
          <p:nvPr>
            <p:ph type="sldNum" sz="quarter" idx="10"/>
          </p:nvPr>
        </p:nvSpPr>
        <p:spPr/>
        <p:txBody>
          <a:bodyPr/>
          <a:lstStyle/>
          <a:p>
            <a:fld id="{DA8CEE05-2CC8-4BE2-9CB7-F5328E3659FA}" type="slidenum">
              <a:rPr lang="en-US" smtClean="0"/>
              <a:t>2</a:t>
            </a:fld>
            <a:endParaRPr lang="en-US"/>
          </a:p>
        </p:txBody>
      </p:sp>
    </p:spTree>
    <p:extLst>
      <p:ext uri="{BB962C8B-B14F-4D97-AF65-F5344CB8AC3E}">
        <p14:creationId xmlns:p14="http://schemas.microsoft.com/office/powerpoint/2010/main" val="4245663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There have</a:t>
            </a:r>
            <a:r>
              <a:rPr lang="en-US" altLang="zh-CN" baseline="0" dirty="0" smtClean="0"/>
              <a:t> been many efforts to strengthen the password-based authentication. We create another way because we observed that there is something about the password that cannot be stolen from you. It is the way you type it. The rhythm, the timing pattern when you type it. It is intrinsic and unique. And it’s your procedural memory, people cannot just break into your mind and steal it.</a:t>
            </a:r>
          </a:p>
          <a:p>
            <a:endParaRPr lang="en-US" altLang="zh-CN" baseline="0" dirty="0" smtClean="0"/>
          </a:p>
          <a:p>
            <a:r>
              <a:rPr lang="en-US" altLang="zh-CN" baseline="0" dirty="0" smtClean="0"/>
              <a:t>So, our solution is to record the rhythm when you type your password, and match it against patterns stored previously.</a:t>
            </a:r>
          </a:p>
          <a:p>
            <a:endParaRPr lang="en-US" altLang="zh-CN" baseline="0" dirty="0" smtClean="0"/>
          </a:p>
          <a:p>
            <a:r>
              <a:rPr lang="en-US" altLang="zh-CN" baseline="0" dirty="0" smtClean="0"/>
              <a:t>Okay, let’s start with the demo.</a:t>
            </a:r>
          </a:p>
        </p:txBody>
      </p:sp>
      <p:sp>
        <p:nvSpPr>
          <p:cNvPr id="4" name="灯片编号占位符 3"/>
          <p:cNvSpPr>
            <a:spLocks noGrp="1"/>
          </p:cNvSpPr>
          <p:nvPr>
            <p:ph type="sldNum" sz="quarter" idx="10"/>
          </p:nvPr>
        </p:nvSpPr>
        <p:spPr/>
        <p:txBody>
          <a:bodyPr/>
          <a:lstStyle/>
          <a:p>
            <a:fld id="{DA8CEE05-2CC8-4BE2-9CB7-F5328E3659FA}" type="slidenum">
              <a:rPr lang="en-US" smtClean="0"/>
              <a:t>3</a:t>
            </a:fld>
            <a:endParaRPr lang="en-US"/>
          </a:p>
        </p:txBody>
      </p:sp>
    </p:spTree>
    <p:extLst>
      <p:ext uri="{BB962C8B-B14F-4D97-AF65-F5344CB8AC3E}">
        <p14:creationId xmlns:p14="http://schemas.microsoft.com/office/powerpoint/2010/main" val="3997117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8CEE05-2CC8-4BE2-9CB7-F5328E3659FA}" type="slidenum">
              <a:rPr lang="en-US" smtClean="0"/>
              <a:t>4</a:t>
            </a:fld>
            <a:endParaRPr lang="en-US"/>
          </a:p>
        </p:txBody>
      </p:sp>
    </p:spTree>
    <p:extLst>
      <p:ext uri="{BB962C8B-B14F-4D97-AF65-F5344CB8AC3E}">
        <p14:creationId xmlns:p14="http://schemas.microsoft.com/office/powerpoint/2010/main" val="2690078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aseline="0" dirty="0" smtClean="0"/>
              <a:t>Alright, let’s talk about the demo. There are three parts.</a:t>
            </a:r>
          </a:p>
          <a:p>
            <a:endParaRPr lang="en-US" baseline="0" dirty="0" smtClean="0"/>
          </a:p>
          <a:p>
            <a:r>
              <a:rPr lang="en-US" baseline="0" dirty="0" smtClean="0"/>
              <a:t>The frontend is the login page you have seen. It records the timing pattern when you input the password in the box.</a:t>
            </a:r>
          </a:p>
          <a:p>
            <a:endParaRPr lang="en-US" baseline="0" dirty="0" smtClean="0"/>
          </a:p>
          <a:p>
            <a:r>
              <a:rPr lang="en-US" baseline="0" dirty="0" smtClean="0"/>
              <a:t>Then the pattern is encrypted in the way defined by the authentication protocol, and transmitted to the backend along with the username.</a:t>
            </a:r>
          </a:p>
          <a:p>
            <a:endParaRPr lang="en-US" baseline="0" dirty="0" smtClean="0"/>
          </a:p>
          <a:p>
            <a:r>
              <a:rPr lang="en-US" baseline="0" dirty="0" smtClean="0"/>
              <a:t>The backend is an HTTP server program written in Python. It uses Machine Learning algorithms to match the pattern against previous patterns stored in the database. If both the password and the pattern matches, the authentication is done.</a:t>
            </a:r>
          </a:p>
        </p:txBody>
      </p:sp>
      <p:sp>
        <p:nvSpPr>
          <p:cNvPr id="4" name="灯片编号占位符 3"/>
          <p:cNvSpPr>
            <a:spLocks noGrp="1"/>
          </p:cNvSpPr>
          <p:nvPr>
            <p:ph type="sldNum" sz="quarter" idx="10"/>
          </p:nvPr>
        </p:nvSpPr>
        <p:spPr/>
        <p:txBody>
          <a:bodyPr/>
          <a:lstStyle/>
          <a:p>
            <a:fld id="{DA8CEE05-2CC8-4BE2-9CB7-F5328E3659FA}" type="slidenum">
              <a:rPr lang="en-US" smtClean="0"/>
              <a:t>5</a:t>
            </a:fld>
            <a:endParaRPr lang="en-US"/>
          </a:p>
        </p:txBody>
      </p:sp>
    </p:spTree>
    <p:extLst>
      <p:ext uri="{BB962C8B-B14F-4D97-AF65-F5344CB8AC3E}">
        <p14:creationId xmlns:p14="http://schemas.microsoft.com/office/powerpoint/2010/main" val="3563071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ko-KR" dirty="0" smtClean="0"/>
              <a:t>My part is pattern matching</a:t>
            </a:r>
            <a:r>
              <a:rPr lang="en-US" altLang="ko-KR" baseline="0" dirty="0" smtClean="0"/>
              <a:t> algorithm for detecting novelty.</a:t>
            </a:r>
          </a:p>
          <a:p>
            <a:r>
              <a:rPr lang="en-US" altLang="ko-KR" baseline="0" dirty="0" smtClean="0"/>
              <a:t>Given a n characters password, the pattern is an array consists of intervals and duration of </a:t>
            </a:r>
            <a:r>
              <a:rPr lang="en-US" altLang="ko-KR" baseline="0" dirty="0" err="1" smtClean="0"/>
              <a:t>keystorkes</a:t>
            </a:r>
            <a:r>
              <a:rPr lang="en-US" altLang="ko-KR" baseline="0" dirty="0" smtClean="0"/>
              <a:t>.</a:t>
            </a:r>
          </a:p>
          <a:p>
            <a:r>
              <a:rPr lang="en-US" altLang="ko-KR" dirty="0" smtClean="0"/>
              <a:t>So, a</a:t>
            </a:r>
            <a:r>
              <a:rPr lang="en-US" altLang="ko-KR" baseline="0" dirty="0" smtClean="0"/>
              <a:t> pattern can be regarded as a point in 2n-1 dimensional space.</a:t>
            </a:r>
          </a:p>
          <a:p>
            <a:r>
              <a:rPr lang="en-US" altLang="ko-KR" baseline="0" dirty="0" smtClean="0"/>
              <a:t>For example, the pattern in the picture is 1</a:t>
            </a:r>
            <a:r>
              <a:rPr lang="en-US" altLang="ko-KR" baseline="30000" dirty="0" smtClean="0"/>
              <a:t>st</a:t>
            </a:r>
            <a:r>
              <a:rPr lang="en-US" altLang="ko-KR" baseline="0" dirty="0" smtClean="0"/>
              <a:t> duration, 1</a:t>
            </a:r>
            <a:r>
              <a:rPr lang="en-US" altLang="ko-KR" baseline="30000" dirty="0" smtClean="0"/>
              <a:t>st</a:t>
            </a:r>
            <a:r>
              <a:rPr lang="en-US" altLang="ko-KR" baseline="0" dirty="0" smtClean="0"/>
              <a:t> interval, 2</a:t>
            </a:r>
            <a:r>
              <a:rPr lang="en-US" altLang="ko-KR" baseline="30000" dirty="0" smtClean="0"/>
              <a:t>nd</a:t>
            </a:r>
            <a:r>
              <a:rPr lang="en-US" altLang="ko-KR" baseline="0" dirty="0" smtClean="0"/>
              <a:t> duration, 2</a:t>
            </a:r>
            <a:r>
              <a:rPr lang="en-US" altLang="ko-KR" baseline="30000" dirty="0" smtClean="0"/>
              <a:t>nd</a:t>
            </a:r>
            <a:r>
              <a:rPr lang="en-US" altLang="ko-KR" baseline="0" dirty="0" smtClean="0"/>
              <a:t> interval, and 3</a:t>
            </a:r>
            <a:r>
              <a:rPr lang="en-US" altLang="ko-KR" baseline="30000" dirty="0" smtClean="0"/>
              <a:t>rd</a:t>
            </a:r>
            <a:r>
              <a:rPr lang="en-US" altLang="ko-KR" baseline="0" dirty="0" smtClean="0"/>
              <a:t> duration.</a:t>
            </a:r>
          </a:p>
          <a:p>
            <a:r>
              <a:rPr lang="en-US" altLang="ko-KR" baseline="0" dirty="0" smtClean="0"/>
              <a:t>By doing so, the similarity can be measured by distance between two points.</a:t>
            </a:r>
          </a:p>
          <a:p>
            <a:r>
              <a:rPr lang="en-US" altLang="ko-KR" baseline="0" dirty="0" smtClean="0"/>
              <a:t>Actually, in other researches, the interval is from released to pressed timing, so negative values exists.</a:t>
            </a:r>
          </a:p>
          <a:p>
            <a:r>
              <a:rPr lang="en-US" altLang="ko-KR" baseline="0" dirty="0" smtClean="0"/>
              <a:t>However, we use between key pressed and pressed timing as interval.</a:t>
            </a:r>
          </a:p>
          <a:p>
            <a:r>
              <a:rPr lang="en-US" altLang="ko-KR" baseline="0" dirty="0" smtClean="0"/>
              <a:t>So, there should be only positive values and it will make the precision doubled with the same data size.</a:t>
            </a:r>
          </a:p>
          <a:p>
            <a:r>
              <a:rPr lang="en-US" altLang="ko-KR" dirty="0" smtClean="0"/>
              <a:t>We</a:t>
            </a:r>
            <a:r>
              <a:rPr lang="en-US" altLang="ko-KR" baseline="0" dirty="0" smtClean="0"/>
              <a:t> normalized timing data by dividing by the maximum timing values because the timing range varies depending on users.</a:t>
            </a:r>
          </a:p>
          <a:p>
            <a:r>
              <a:rPr lang="en-US" altLang="ko-KR" baseline="0" dirty="0" smtClean="0"/>
              <a:t>The patterns are also normalized in dimensions because the length of each user’s pattern is different.</a:t>
            </a:r>
            <a:endParaRPr lang="ko-KR" altLang="en-US" dirty="0" smtClean="0"/>
          </a:p>
        </p:txBody>
      </p:sp>
      <p:sp>
        <p:nvSpPr>
          <p:cNvPr id="4" name="灯片编号占位符 3"/>
          <p:cNvSpPr>
            <a:spLocks noGrp="1"/>
          </p:cNvSpPr>
          <p:nvPr>
            <p:ph type="sldNum" sz="quarter" idx="10"/>
          </p:nvPr>
        </p:nvSpPr>
        <p:spPr/>
        <p:txBody>
          <a:bodyPr/>
          <a:lstStyle/>
          <a:p>
            <a:fld id="{DA8CEE05-2CC8-4BE2-9CB7-F5328E3659FA}" type="slidenum">
              <a:rPr lang="en-US" smtClean="0"/>
              <a:t>6</a:t>
            </a:fld>
            <a:endParaRPr lang="en-US"/>
          </a:p>
        </p:txBody>
      </p:sp>
    </p:spTree>
    <p:extLst>
      <p:ext uri="{BB962C8B-B14F-4D97-AF65-F5344CB8AC3E}">
        <p14:creationId xmlns:p14="http://schemas.microsoft.com/office/powerpoint/2010/main" val="3204627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My part is pattern matching</a:t>
            </a:r>
            <a:r>
              <a:rPr lang="en-US" altLang="ko-KR" baseline="0" dirty="0" smtClean="0"/>
              <a:t> algorithm for detecting novelty.</a:t>
            </a:r>
          </a:p>
          <a:p>
            <a:r>
              <a:rPr lang="en-US" altLang="ko-KR" baseline="0" dirty="0" smtClean="0"/>
              <a:t>Given a n characters password, the pattern is an array consists of intervals and duration of </a:t>
            </a:r>
            <a:r>
              <a:rPr lang="en-US" altLang="ko-KR" baseline="0" dirty="0" err="1" smtClean="0"/>
              <a:t>keystorkes</a:t>
            </a:r>
            <a:r>
              <a:rPr lang="en-US" altLang="ko-KR" baseline="0" dirty="0" smtClean="0"/>
              <a:t>.</a:t>
            </a:r>
          </a:p>
          <a:p>
            <a:r>
              <a:rPr lang="en-US" altLang="ko-KR" dirty="0" smtClean="0"/>
              <a:t>So, a</a:t>
            </a:r>
            <a:r>
              <a:rPr lang="en-US" altLang="ko-KR" baseline="0" dirty="0" smtClean="0"/>
              <a:t> pattern can be regarded as a point in 2n-1 dimensional space.</a:t>
            </a:r>
          </a:p>
          <a:p>
            <a:r>
              <a:rPr lang="en-US" altLang="ko-KR" baseline="0" dirty="0" smtClean="0"/>
              <a:t>For example, the pattern in the picture is 1</a:t>
            </a:r>
            <a:r>
              <a:rPr lang="en-US" altLang="ko-KR" baseline="30000" dirty="0" smtClean="0"/>
              <a:t>st</a:t>
            </a:r>
            <a:r>
              <a:rPr lang="en-US" altLang="ko-KR" baseline="0" dirty="0" smtClean="0"/>
              <a:t> duration, 1</a:t>
            </a:r>
            <a:r>
              <a:rPr lang="en-US" altLang="ko-KR" baseline="30000" dirty="0" smtClean="0"/>
              <a:t>st</a:t>
            </a:r>
            <a:r>
              <a:rPr lang="en-US" altLang="ko-KR" baseline="0" dirty="0" smtClean="0"/>
              <a:t> interval, 2</a:t>
            </a:r>
            <a:r>
              <a:rPr lang="en-US" altLang="ko-KR" baseline="30000" dirty="0" smtClean="0"/>
              <a:t>nd</a:t>
            </a:r>
            <a:r>
              <a:rPr lang="en-US" altLang="ko-KR" baseline="0" dirty="0" smtClean="0"/>
              <a:t> duration, 2</a:t>
            </a:r>
            <a:r>
              <a:rPr lang="en-US" altLang="ko-KR" baseline="30000" dirty="0" smtClean="0"/>
              <a:t>nd</a:t>
            </a:r>
            <a:r>
              <a:rPr lang="en-US" altLang="ko-KR" baseline="0" dirty="0" smtClean="0"/>
              <a:t> interval, and 3</a:t>
            </a:r>
            <a:r>
              <a:rPr lang="en-US" altLang="ko-KR" baseline="30000" dirty="0" smtClean="0"/>
              <a:t>rd</a:t>
            </a:r>
            <a:r>
              <a:rPr lang="en-US" altLang="ko-KR" baseline="0" dirty="0" smtClean="0"/>
              <a:t> duration.</a:t>
            </a:r>
          </a:p>
          <a:p>
            <a:r>
              <a:rPr lang="en-US" altLang="ko-KR" baseline="0" dirty="0" smtClean="0"/>
              <a:t>By doing so, the similarity can be measured by distance between two points.</a:t>
            </a:r>
          </a:p>
          <a:p>
            <a:r>
              <a:rPr lang="en-US" altLang="ko-KR" baseline="0" dirty="0" smtClean="0"/>
              <a:t>Actually, in other researches, the interval is from released to pressed timing, so negative values exists.</a:t>
            </a:r>
          </a:p>
          <a:p>
            <a:r>
              <a:rPr lang="en-US" altLang="ko-KR" baseline="0" dirty="0" smtClean="0"/>
              <a:t>However, we use between key pressed and pressed timing as interval.</a:t>
            </a:r>
          </a:p>
          <a:p>
            <a:r>
              <a:rPr lang="en-US" altLang="ko-KR" baseline="0" dirty="0" smtClean="0"/>
              <a:t>So, there should be only positive values and it will make the precision doubled with the same data size.</a:t>
            </a:r>
          </a:p>
          <a:p>
            <a:r>
              <a:rPr lang="en-US" altLang="ko-KR" dirty="0" smtClean="0"/>
              <a:t>We</a:t>
            </a:r>
            <a:r>
              <a:rPr lang="en-US" altLang="ko-KR" baseline="0" dirty="0" smtClean="0"/>
              <a:t> normalized timing data by dividing by the maximum timing values because the timing range varies depending on users.</a:t>
            </a:r>
          </a:p>
          <a:p>
            <a:r>
              <a:rPr lang="en-US" altLang="ko-KR" baseline="0" dirty="0" smtClean="0"/>
              <a:t>The patterns are also normalized in dimensions because the length of each user’s pattern is different.</a:t>
            </a:r>
            <a:endParaRPr lang="ko-KR" altLang="en-US" dirty="0"/>
          </a:p>
        </p:txBody>
      </p:sp>
      <p:sp>
        <p:nvSpPr>
          <p:cNvPr id="4" name="Slide Number Placeholder 3"/>
          <p:cNvSpPr>
            <a:spLocks noGrp="1"/>
          </p:cNvSpPr>
          <p:nvPr>
            <p:ph type="sldNum" sz="quarter" idx="10"/>
          </p:nvPr>
        </p:nvSpPr>
        <p:spPr/>
        <p:txBody>
          <a:bodyPr/>
          <a:lstStyle/>
          <a:p>
            <a:fld id="{DA8CEE05-2CC8-4BE2-9CB7-F5328E3659FA}" type="slidenum">
              <a:rPr lang="en-US" smtClean="0"/>
              <a:t>7</a:t>
            </a:fld>
            <a:endParaRPr lang="en-US"/>
          </a:p>
        </p:txBody>
      </p:sp>
    </p:spTree>
    <p:extLst>
      <p:ext uri="{BB962C8B-B14F-4D97-AF65-F5344CB8AC3E}">
        <p14:creationId xmlns:p14="http://schemas.microsoft.com/office/powerpoint/2010/main" val="3644363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There</a:t>
            </a:r>
            <a:r>
              <a:rPr lang="en-US" altLang="ko-KR" baseline="0" dirty="0" smtClean="0"/>
              <a:t> are many algorithms to detect outliers, such as geometric distance, machine learning, neural network, and genetic algorithm.</a:t>
            </a:r>
          </a:p>
          <a:p>
            <a:r>
              <a:rPr lang="en-US" altLang="ko-KR" baseline="0" dirty="0" smtClean="0"/>
              <a:t>We selected common three algorithms and compared them.</a:t>
            </a:r>
          </a:p>
          <a:p>
            <a:endParaRPr lang="en-US" altLang="ko-KR" baseline="0" dirty="0" smtClean="0"/>
          </a:p>
          <a:p>
            <a:r>
              <a:rPr lang="en-US" altLang="ko-KR" baseline="0" dirty="0" smtClean="0"/>
              <a:t>First, find nearest neighbor and measure the distance from it.</a:t>
            </a:r>
          </a:p>
          <a:p>
            <a:r>
              <a:rPr lang="en-US" altLang="ko-KR" baseline="0" dirty="0" smtClean="0"/>
              <a:t>It is intuitive and needs computed fast. And works with small number of samples.</a:t>
            </a:r>
          </a:p>
          <a:p>
            <a:r>
              <a:rPr lang="en-US" altLang="ko-KR" baseline="0" dirty="0" smtClean="0"/>
              <a:t>But, it is not good for sparsely distributed samples.</a:t>
            </a:r>
          </a:p>
          <a:p>
            <a:endParaRPr lang="en-US" altLang="ko-KR" baseline="0" dirty="0" smtClean="0"/>
          </a:p>
          <a:p>
            <a:r>
              <a:rPr lang="en-US" altLang="ko-KR" dirty="0" smtClean="0"/>
              <a:t>Second, </a:t>
            </a:r>
            <a:r>
              <a:rPr lang="en-US" altLang="ko-KR" dirty="0" err="1" smtClean="0"/>
              <a:t>Mahalanobis</a:t>
            </a:r>
            <a:r>
              <a:rPr lang="en-US" altLang="ko-KR" dirty="0" smtClean="0"/>
              <a:t> distance is</a:t>
            </a:r>
            <a:r>
              <a:rPr lang="en-US" altLang="ko-KR" baseline="0" dirty="0" smtClean="0"/>
              <a:t> used.</a:t>
            </a:r>
          </a:p>
          <a:p>
            <a:r>
              <a:rPr lang="en-US" altLang="ko-KR" baseline="0" dirty="0" smtClean="0"/>
              <a:t>By the method, we measured the distance from a point to cluster.</a:t>
            </a:r>
          </a:p>
          <a:p>
            <a:r>
              <a:rPr lang="en-US" altLang="ko-KR" baseline="0" dirty="0" smtClean="0"/>
              <a:t>It shows how many standard deviation between a point and the mean of a cluster.</a:t>
            </a:r>
          </a:p>
          <a:p>
            <a:r>
              <a:rPr lang="en-US" altLang="ko-KR" baseline="0" dirty="0" smtClean="0"/>
              <a:t>So, even if points are sparsely distributed, it works well.</a:t>
            </a:r>
          </a:p>
          <a:p>
            <a:r>
              <a:rPr lang="en-US" altLang="ko-KR" baseline="0" dirty="0" smtClean="0"/>
              <a:t>However, the performance is low for long passwords.</a:t>
            </a:r>
          </a:p>
          <a:p>
            <a:endParaRPr lang="en-US" altLang="ko-KR" baseline="0" dirty="0" smtClean="0"/>
          </a:p>
          <a:p>
            <a:r>
              <a:rPr lang="en-US" altLang="ko-KR" baseline="0" dirty="0" smtClean="0"/>
              <a:t>Finally, One-Class SVMs which is one of the machine learning algorithms is selected.</a:t>
            </a:r>
          </a:p>
          <a:p>
            <a:r>
              <a:rPr lang="en-US" altLang="ko-KR" baseline="0" dirty="0" smtClean="0"/>
              <a:t>It shows good performance but needs a lot of samples for high accuracy.</a:t>
            </a:r>
          </a:p>
          <a:p>
            <a:endParaRPr lang="en-US" altLang="ko-KR" baseline="0" dirty="0" smtClean="0"/>
          </a:p>
          <a:p>
            <a:endParaRPr lang="ko-KR" altLang="en-US" dirty="0"/>
          </a:p>
        </p:txBody>
      </p:sp>
      <p:sp>
        <p:nvSpPr>
          <p:cNvPr id="4" name="Slide Number Placeholder 3"/>
          <p:cNvSpPr>
            <a:spLocks noGrp="1"/>
          </p:cNvSpPr>
          <p:nvPr>
            <p:ph type="sldNum" sz="quarter" idx="10"/>
          </p:nvPr>
        </p:nvSpPr>
        <p:spPr/>
        <p:txBody>
          <a:bodyPr/>
          <a:lstStyle/>
          <a:p>
            <a:fld id="{DA8CEE05-2CC8-4BE2-9CB7-F5328E3659FA}" type="slidenum">
              <a:rPr lang="en-US" smtClean="0"/>
              <a:t>8</a:t>
            </a:fld>
            <a:endParaRPr lang="en-US"/>
          </a:p>
        </p:txBody>
      </p:sp>
    </p:spTree>
    <p:extLst>
      <p:ext uri="{BB962C8B-B14F-4D97-AF65-F5344CB8AC3E}">
        <p14:creationId xmlns:p14="http://schemas.microsoft.com/office/powerpoint/2010/main" val="2039524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In many</a:t>
            </a:r>
            <a:r>
              <a:rPr lang="en-US" altLang="ko-KR" baseline="0" dirty="0" smtClean="0"/>
              <a:t> researches, the practical experiments are conducted but we tested in synthetic environment.</a:t>
            </a:r>
          </a:p>
          <a:p>
            <a:r>
              <a:rPr lang="en-US" altLang="ko-KR" baseline="0" dirty="0" smtClean="0"/>
              <a:t>Collecting real user’s patterns will be more reliable than virtual environment but it is only if it is tested for a long time with a lot of volunteers.</a:t>
            </a:r>
          </a:p>
          <a:p>
            <a:r>
              <a:rPr lang="en-US" altLang="ko-KR" baseline="0" dirty="0" smtClean="0"/>
              <a:t>And the data from experienced users could be biased and so densely distributed.</a:t>
            </a:r>
          </a:p>
          <a:p>
            <a:r>
              <a:rPr lang="en-US" altLang="ko-KR" baseline="0" dirty="0" smtClean="0"/>
              <a:t>Also, the impostor would have a pattern which means need to collect data from many imposters but in many previous studies, the imposter’s patterns generated by a few people.</a:t>
            </a:r>
          </a:p>
          <a:p>
            <a:r>
              <a:rPr lang="en-US" altLang="ko-KR" baseline="0" dirty="0" smtClean="0"/>
              <a:t>And  we want compare the performance of algorithms depending on variation of a user’s patterns. It should have been tested for a long period of time.</a:t>
            </a:r>
          </a:p>
          <a:p>
            <a:r>
              <a:rPr lang="en-US" altLang="ko-KR" baseline="0" dirty="0" smtClean="0"/>
              <a:t>So, we tried to generate reliable synthetic environment for tests.</a:t>
            </a:r>
            <a:endParaRPr lang="ko-KR" altLang="en-US" dirty="0"/>
          </a:p>
        </p:txBody>
      </p:sp>
      <p:sp>
        <p:nvSpPr>
          <p:cNvPr id="4" name="Slide Number Placeholder 3"/>
          <p:cNvSpPr>
            <a:spLocks noGrp="1"/>
          </p:cNvSpPr>
          <p:nvPr>
            <p:ph type="sldNum" sz="quarter" idx="10"/>
          </p:nvPr>
        </p:nvSpPr>
        <p:spPr/>
        <p:txBody>
          <a:bodyPr/>
          <a:lstStyle/>
          <a:p>
            <a:fld id="{DA8CEE05-2CC8-4BE2-9CB7-F5328E3659FA}" type="slidenum">
              <a:rPr lang="en-US" smtClean="0"/>
              <a:t>9</a:t>
            </a:fld>
            <a:endParaRPr lang="en-US"/>
          </a:p>
        </p:txBody>
      </p:sp>
    </p:spTree>
    <p:extLst>
      <p:ext uri="{BB962C8B-B14F-4D97-AF65-F5344CB8AC3E}">
        <p14:creationId xmlns:p14="http://schemas.microsoft.com/office/powerpoint/2010/main" val="317013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00BCF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996" y="3429000"/>
            <a:ext cx="8640008" cy="1080001"/>
          </a:xfrm>
          <a:noFill/>
        </p:spPr>
        <p:txBody>
          <a:bodyPr lIns="180000" tIns="180000" rIns="180000" bIns="180000" anchor="t">
            <a:normAutofit/>
          </a:bodyPr>
          <a:lstStyle>
            <a:lvl1pPr marL="0" indent="0" algn="l">
              <a:buNone/>
              <a:defRPr sz="2400" baseline="0">
                <a:solidFill>
                  <a:schemeClr val="bg1"/>
                </a:solidFill>
                <a:latin typeface="Arial" panose="020B0604020202020204" pitchFamily="34" charset="0"/>
                <a:ea typeface="黑体" panose="02010609060101010101" pitchFamily="49" charset="-122"/>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4" name="Date Placeholder 3"/>
          <p:cNvSpPr>
            <a:spLocks noGrp="1"/>
          </p:cNvSpPr>
          <p:nvPr>
            <p:ph type="dt" sz="half" idx="10"/>
          </p:nvPr>
        </p:nvSpPr>
        <p:spPr/>
        <p:txBody>
          <a:bodyPr/>
          <a:lstStyle/>
          <a:p>
            <a:fld id="{C7B8ACA7-A1EA-4EB0-BCA0-7D4472539A61}" type="datetimeFigureOut">
              <a:rPr lang="en-US" smtClean="0"/>
              <a:t>12/6/2015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4C4CD-1E4E-46F9-903B-C2852DCC2CCE}" type="slidenum">
              <a:rPr lang="en-US" smtClean="0"/>
              <a:t>‹#›</a:t>
            </a:fld>
            <a:endParaRPr lang="en-US"/>
          </a:p>
        </p:txBody>
      </p:sp>
      <p:sp>
        <p:nvSpPr>
          <p:cNvPr id="7" name="Title 6"/>
          <p:cNvSpPr>
            <a:spLocks noGrp="1"/>
          </p:cNvSpPr>
          <p:nvPr>
            <p:ph type="title"/>
          </p:nvPr>
        </p:nvSpPr>
        <p:spPr>
          <a:xfrm>
            <a:off x="251997" y="1268998"/>
            <a:ext cx="8640008" cy="2160003"/>
          </a:xfrm>
        </p:spPr>
        <p:txBody>
          <a:bodyPr lIns="180000" tIns="180000" rIns="180000" bIns="180000" anchor="b">
            <a:noAutofit/>
          </a:bodyPr>
          <a:lstStyle>
            <a:lvl1pPr>
              <a:defRPr sz="7200" baseline="0">
                <a:solidFill>
                  <a:schemeClr val="bg1"/>
                </a:solidFill>
                <a:latin typeface="Arial" panose="020B0604020202020204" pitchFamily="34" charset="0"/>
                <a:ea typeface="黑体" panose="02010609060101010101" pitchFamily="49" charset="-122"/>
                <a:cs typeface="Segoe UI Light" panose="020B0502040204020203" pitchFamily="34" charset="0"/>
              </a:defRPr>
            </a:lvl1pPr>
          </a:lstStyle>
          <a:p>
            <a:r>
              <a:rPr lang="en-US" altLang="zh-CN" dirty="0" smtClean="0"/>
              <a:t>Click to edit Master title style</a:t>
            </a:r>
            <a:endParaRPr lang="zh-CN" altLang="en-US" dirty="0"/>
          </a:p>
        </p:txBody>
      </p:sp>
    </p:spTree>
    <p:extLst>
      <p:ext uri="{BB962C8B-B14F-4D97-AF65-F5344CB8AC3E}">
        <p14:creationId xmlns:p14="http://schemas.microsoft.com/office/powerpoint/2010/main" val="216466839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B8ACA7-A1EA-4EB0-BCA0-7D4472539A61}"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291917950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B8ACA7-A1EA-4EB0-BCA0-7D4472539A61}"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27802001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1996" y="107087"/>
            <a:ext cx="8640008" cy="1161911"/>
          </a:xfrm>
        </p:spPr>
        <p:txBody>
          <a:bodyPr lIns="180000" tIns="360000" rIns="180000" bIns="180000">
            <a:noAutofit/>
          </a:bodyPr>
          <a:lstStyle>
            <a:lvl1pPr>
              <a:defRPr sz="7200" baseline="0">
                <a:solidFill>
                  <a:srgbClr val="323232"/>
                </a:solidFill>
                <a:latin typeface="Segoe UI Light" panose="020B0502040204020203" pitchFamily="34" charset="0"/>
                <a:ea typeface="微软雅黑" panose="020B0503020204020204" pitchFamily="34"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251996" y="1268998"/>
            <a:ext cx="8640008" cy="4890502"/>
          </a:xfrm>
        </p:spPr>
        <p:txBody>
          <a:bodyPr lIns="180000" tIns="108000" rIns="180000" bIns="180000"/>
          <a:lstStyle>
            <a:lvl1pPr marL="0" indent="0">
              <a:buFontTx/>
              <a:buNone/>
              <a:defRPr sz="4000" baseline="0">
                <a:solidFill>
                  <a:srgbClr val="EC008C"/>
                </a:solidFill>
                <a:latin typeface="Segoe UI Light" panose="020B0502040204020203" pitchFamily="34" charset="0"/>
                <a:ea typeface="+mn-ea"/>
                <a:cs typeface="Segoe UI Light" panose="020B0502040204020203" pitchFamily="34" charset="0"/>
              </a:defRPr>
            </a:lvl1pPr>
            <a:lvl2pPr marL="0" indent="0">
              <a:buClr>
                <a:srgbClr val="F4B183"/>
              </a:buClr>
              <a:buFontTx/>
              <a:buNone/>
              <a:defRPr sz="2000" baseline="0">
                <a:latin typeface="+mn-lt"/>
                <a:ea typeface="+mn-ea"/>
              </a:defRPr>
            </a:lvl2pPr>
            <a:lvl3pPr marL="0" indent="0">
              <a:buClr>
                <a:srgbClr val="F4B183"/>
              </a:buClr>
              <a:buFontTx/>
              <a:buNone/>
              <a:defRPr sz="1800" baseline="0">
                <a:latin typeface="+mn-lt"/>
                <a:ea typeface="+mn-ea"/>
              </a:defRPr>
            </a:lvl3pPr>
            <a:lvl4pPr marL="0" indent="0">
              <a:buClr>
                <a:srgbClr val="F4B183"/>
              </a:buClr>
              <a:buFontTx/>
              <a:buNone/>
              <a:defRPr baseline="0">
                <a:latin typeface="+mn-lt"/>
                <a:ea typeface="+mn-ea"/>
              </a:defRPr>
            </a:lvl4pPr>
            <a:lvl5pPr marL="0" indent="0">
              <a:buClr>
                <a:srgbClr val="F4B183"/>
              </a:buClr>
              <a:buFontTx/>
              <a:buNone/>
              <a:defRPr baseline="0">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C7B8ACA7-A1EA-4EB0-BCA0-7D4472539A61}"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36573159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00B29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1996" y="1268999"/>
            <a:ext cx="8640008" cy="2160001"/>
          </a:xfrm>
        </p:spPr>
        <p:txBody>
          <a:bodyPr anchor="b">
            <a:normAutofit/>
          </a:bodyPr>
          <a:lstStyle>
            <a:lvl1pPr>
              <a:defRPr sz="7200" baseline="0">
                <a:solidFill>
                  <a:schemeClr val="bg1"/>
                </a:solidFill>
                <a:latin typeface="Arial" panose="020B0604020202020204" pitchFamily="34" charset="0"/>
                <a:ea typeface="黑体" panose="02010609060101010101" pitchFamily="49" charset="-122"/>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251996" y="3429000"/>
            <a:ext cx="8640008" cy="2721429"/>
          </a:xfrm>
        </p:spPr>
        <p:txBody>
          <a:bodyPr>
            <a:normAutofit/>
          </a:bodyPr>
          <a:lstStyle>
            <a:lvl1pPr marL="0" indent="0">
              <a:buNone/>
              <a:defRPr sz="2000" baseline="0">
                <a:solidFill>
                  <a:schemeClr val="bg1"/>
                </a:solidFill>
                <a:latin typeface="Arial" panose="020B0604020202020204" pitchFamily="34" charset="0"/>
                <a:ea typeface="黑体" panose="02010609060101010101" pitchFamily="49"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lstStyle>
            <a:lvl1pPr>
              <a:defRPr baseline="0">
                <a:latin typeface="Arial" panose="020B0604020202020204" pitchFamily="34" charset="0"/>
                <a:ea typeface="黑体" panose="02010609060101010101" pitchFamily="49" charset="-122"/>
              </a:defRPr>
            </a:lvl1pPr>
          </a:lstStyle>
          <a:p>
            <a:fld id="{C7B8ACA7-A1EA-4EB0-BCA0-7D4472539A61}" type="datetimeFigureOut">
              <a:rPr lang="en-US" smtClean="0"/>
              <a:pPr/>
              <a:t>12/6/2015</a:t>
            </a:fld>
            <a:endParaRPr lang="en-US"/>
          </a:p>
        </p:txBody>
      </p:sp>
      <p:sp>
        <p:nvSpPr>
          <p:cNvPr id="5" name="Footer Placeholder 4"/>
          <p:cNvSpPr>
            <a:spLocks noGrp="1"/>
          </p:cNvSpPr>
          <p:nvPr>
            <p:ph type="ftr" sz="quarter" idx="11"/>
          </p:nvPr>
        </p:nvSpPr>
        <p:spPr/>
        <p:txBody>
          <a:bodyPr/>
          <a:lstStyle>
            <a:lvl1pPr>
              <a:defRPr baseline="0">
                <a:latin typeface="Arial" panose="020B0604020202020204" pitchFamily="34" charset="0"/>
                <a:ea typeface="黑体" panose="02010609060101010101" pitchFamily="49" charset="-122"/>
              </a:defRPr>
            </a:lvl1pPr>
          </a:lstStyle>
          <a:p>
            <a:endParaRPr lang="en-US"/>
          </a:p>
        </p:txBody>
      </p:sp>
      <p:sp>
        <p:nvSpPr>
          <p:cNvPr id="6" name="Slide Number Placeholder 5"/>
          <p:cNvSpPr>
            <a:spLocks noGrp="1"/>
          </p:cNvSpPr>
          <p:nvPr>
            <p:ph type="sldNum" sz="quarter" idx="12"/>
          </p:nvPr>
        </p:nvSpPr>
        <p:spPr/>
        <p:txBody>
          <a:bodyPr/>
          <a:lstStyle>
            <a:lvl1pPr>
              <a:defRPr baseline="0">
                <a:latin typeface="Arial" panose="020B0604020202020204" pitchFamily="34" charset="0"/>
                <a:ea typeface="黑体" panose="02010609060101010101" pitchFamily="49" charset="-122"/>
              </a:defRPr>
            </a:lvl1pPr>
          </a:lstStyle>
          <a:p>
            <a:fld id="{9374C4CD-1E4E-46F9-903B-C2852DCC2CCE}" type="slidenum">
              <a:rPr lang="en-US" smtClean="0"/>
              <a:pPr/>
              <a:t>‹#›</a:t>
            </a:fld>
            <a:endParaRPr lang="en-US"/>
          </a:p>
        </p:txBody>
      </p:sp>
    </p:spTree>
    <p:extLst>
      <p:ext uri="{BB962C8B-B14F-4D97-AF65-F5344CB8AC3E}">
        <p14:creationId xmlns:p14="http://schemas.microsoft.com/office/powerpoint/2010/main" val="5575913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lvl1pPr>
              <a:defRPr baseline="0">
                <a:latin typeface="Arial" panose="020B0604020202020204" pitchFamily="34" charset="0"/>
                <a:ea typeface="黑体" panose="02010609060101010101" pitchFamily="49" charset="-122"/>
              </a:defRPr>
            </a:lvl1pPr>
            <a:lvl2pPr>
              <a:defRPr baseline="0">
                <a:latin typeface="Arial" panose="020B0604020202020204" pitchFamily="34" charset="0"/>
                <a:ea typeface="宋体" panose="02010600030101010101" pitchFamily="2" charset="-122"/>
              </a:defRPr>
            </a:lvl2pPr>
            <a:lvl3pPr>
              <a:defRPr baseline="0">
                <a:latin typeface="Arial" panose="020B0604020202020204" pitchFamily="34" charset="0"/>
                <a:ea typeface="宋体" panose="02010600030101010101" pitchFamily="2" charset="-122"/>
              </a:defRPr>
            </a:lvl3pPr>
            <a:lvl4pPr>
              <a:defRPr baseline="0">
                <a:latin typeface="Arial" panose="020B0604020202020204" pitchFamily="34" charset="0"/>
                <a:ea typeface="宋体" panose="02010600030101010101" pitchFamily="2" charset="-122"/>
              </a:defRPr>
            </a:lvl4pPr>
            <a:lvl5pPr>
              <a:defRPr baseline="0">
                <a:latin typeface="Arial" panose="020B0604020202020204" pitchFamily="34" charset="0"/>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lvl1pPr>
              <a:defRPr baseline="0">
                <a:latin typeface="Arial" panose="020B0604020202020204" pitchFamily="34" charset="0"/>
                <a:ea typeface="黑体" panose="02010609060101010101" pitchFamily="49" charset="-122"/>
              </a:defRPr>
            </a:lvl1pPr>
            <a:lvl2pPr>
              <a:defRPr baseline="0">
                <a:latin typeface="Arial" panose="020B0604020202020204" pitchFamily="34" charset="0"/>
                <a:ea typeface="宋体" panose="02010600030101010101" pitchFamily="2" charset="-122"/>
              </a:defRPr>
            </a:lvl2pPr>
            <a:lvl3pPr>
              <a:defRPr baseline="0">
                <a:latin typeface="Arial" panose="020B0604020202020204" pitchFamily="34" charset="0"/>
                <a:ea typeface="宋体" panose="02010600030101010101" pitchFamily="2" charset="-122"/>
              </a:defRPr>
            </a:lvl3pPr>
            <a:lvl4pPr>
              <a:defRPr baseline="0">
                <a:latin typeface="Arial" panose="020B0604020202020204" pitchFamily="34" charset="0"/>
                <a:ea typeface="宋体" panose="02010600030101010101" pitchFamily="2" charset="-122"/>
              </a:defRPr>
            </a:lvl4pPr>
            <a:lvl5pPr>
              <a:defRPr baseline="0">
                <a:latin typeface="Arial" panose="020B0604020202020204" pitchFamily="34" charset="0"/>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lvl1pPr>
              <a:defRPr baseline="0">
                <a:latin typeface="Arial" panose="020B0604020202020204" pitchFamily="34" charset="0"/>
                <a:ea typeface="黑体" panose="02010609060101010101" pitchFamily="49" charset="-122"/>
              </a:defRPr>
            </a:lvl1pPr>
          </a:lstStyle>
          <a:p>
            <a:fld id="{C7B8ACA7-A1EA-4EB0-BCA0-7D4472539A61}" type="datetimeFigureOut">
              <a:rPr lang="en-US" smtClean="0"/>
              <a:pPr/>
              <a:t>12/6/2015</a:t>
            </a:fld>
            <a:endParaRPr lang="en-US"/>
          </a:p>
        </p:txBody>
      </p:sp>
      <p:sp>
        <p:nvSpPr>
          <p:cNvPr id="6" name="Footer Placeholder 5"/>
          <p:cNvSpPr>
            <a:spLocks noGrp="1"/>
          </p:cNvSpPr>
          <p:nvPr>
            <p:ph type="ftr" sz="quarter" idx="11"/>
          </p:nvPr>
        </p:nvSpPr>
        <p:spPr/>
        <p:txBody>
          <a:bodyPr/>
          <a:lstStyle>
            <a:lvl1pPr>
              <a:defRPr baseline="0">
                <a:latin typeface="Arial" panose="020B0604020202020204" pitchFamily="34" charset="0"/>
                <a:ea typeface="黑体" panose="02010609060101010101" pitchFamily="49" charset="-122"/>
              </a:defRPr>
            </a:lvl1pPr>
          </a:lstStyle>
          <a:p>
            <a:endParaRPr lang="en-US"/>
          </a:p>
        </p:txBody>
      </p:sp>
      <p:sp>
        <p:nvSpPr>
          <p:cNvPr id="7" name="Slide Number Placeholder 6"/>
          <p:cNvSpPr>
            <a:spLocks noGrp="1"/>
          </p:cNvSpPr>
          <p:nvPr>
            <p:ph type="sldNum" sz="quarter" idx="12"/>
          </p:nvPr>
        </p:nvSpPr>
        <p:spPr/>
        <p:txBody>
          <a:bodyPr/>
          <a:lstStyle>
            <a:lvl1pPr>
              <a:defRPr baseline="0">
                <a:latin typeface="Arial" panose="020B0604020202020204" pitchFamily="34" charset="0"/>
                <a:ea typeface="黑体" panose="02010609060101010101" pitchFamily="49" charset="-122"/>
              </a:defRPr>
            </a:lvl1pPr>
          </a:lstStyle>
          <a:p>
            <a:fld id="{9374C4CD-1E4E-46F9-903B-C2852DCC2CCE}" type="slidenum">
              <a:rPr lang="en-US" smtClean="0"/>
              <a:pPr/>
              <a:t>‹#›</a:t>
            </a:fld>
            <a:endParaRPr lang="en-US"/>
          </a:p>
        </p:txBody>
      </p:sp>
    </p:spTree>
    <p:extLst>
      <p:ext uri="{BB962C8B-B14F-4D97-AF65-F5344CB8AC3E}">
        <p14:creationId xmlns:p14="http://schemas.microsoft.com/office/powerpoint/2010/main" val="14144478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7B8ACA7-A1EA-4EB0-BCA0-7D4472539A61}" type="datetimeFigureOut">
              <a:rPr lang="en-US" smtClean="0"/>
              <a:t>12/6/2015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397457742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251995" y="107087"/>
            <a:ext cx="8641633" cy="1161911"/>
          </a:xfrm>
        </p:spPr>
        <p:txBody>
          <a:bodyPr lIns="180000" tIns="180000" rIns="180000" bIns="180000"/>
          <a:lstStyle>
            <a:lvl1pPr>
              <a:defRPr baseline="0">
                <a:latin typeface="Arial" panose="020B0604020202020204" pitchFamily="34" charset="0"/>
                <a:ea typeface="黑体" panose="02010609060101010101" pitchFamily="49" charset="-122"/>
              </a:defRPr>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lvl1pPr>
              <a:defRPr baseline="0">
                <a:latin typeface="Arial" panose="020B0604020202020204" pitchFamily="34" charset="0"/>
              </a:defRPr>
            </a:lvl1pPr>
          </a:lstStyle>
          <a:p>
            <a:fld id="{C7B8ACA7-A1EA-4EB0-BCA0-7D4472539A61}" type="datetimeFigureOut">
              <a:rPr lang="en-US" smtClean="0"/>
              <a:pPr/>
              <a:t>12/6/2015</a:t>
            </a:fld>
            <a:endParaRPr lang="en-US"/>
          </a:p>
        </p:txBody>
      </p:sp>
      <p:sp>
        <p:nvSpPr>
          <p:cNvPr id="4" name="Footer Placeholder 3"/>
          <p:cNvSpPr>
            <a:spLocks noGrp="1"/>
          </p:cNvSpPr>
          <p:nvPr>
            <p:ph type="ftr" sz="quarter" idx="11"/>
          </p:nvPr>
        </p:nvSpPr>
        <p:spPr/>
        <p:txBody>
          <a:bodyPr/>
          <a:lstStyle>
            <a:lvl1pPr>
              <a:defRPr baseline="0">
                <a:latin typeface="Arial" panose="020B0604020202020204" pitchFamily="34" charset="0"/>
              </a:defRPr>
            </a:lvl1pPr>
          </a:lstStyle>
          <a:p>
            <a:endParaRPr lang="en-US"/>
          </a:p>
        </p:txBody>
      </p:sp>
      <p:sp>
        <p:nvSpPr>
          <p:cNvPr id="5" name="Slide Number Placeholder 4"/>
          <p:cNvSpPr>
            <a:spLocks noGrp="1"/>
          </p:cNvSpPr>
          <p:nvPr>
            <p:ph type="sldNum" sz="quarter" idx="12"/>
          </p:nvPr>
        </p:nvSpPr>
        <p:spPr/>
        <p:txBody>
          <a:bodyPr/>
          <a:lstStyle>
            <a:lvl1pPr>
              <a:defRPr baseline="0">
                <a:latin typeface="Arial" panose="020B0604020202020204" pitchFamily="34" charset="0"/>
              </a:defRPr>
            </a:lvl1pPr>
          </a:lstStyle>
          <a:p>
            <a:fld id="{9374C4CD-1E4E-46F9-903B-C2852DCC2CCE}" type="slidenum">
              <a:rPr lang="en-US" smtClean="0"/>
              <a:pPr/>
              <a:t>‹#›</a:t>
            </a:fld>
            <a:endParaRPr lang="en-US"/>
          </a:p>
        </p:txBody>
      </p:sp>
    </p:spTree>
    <p:extLst>
      <p:ext uri="{BB962C8B-B14F-4D97-AF65-F5344CB8AC3E}">
        <p14:creationId xmlns:p14="http://schemas.microsoft.com/office/powerpoint/2010/main" val="148839527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B8ACA7-A1EA-4EB0-BCA0-7D4472539A61}" type="datetimeFigureOut">
              <a:rPr lang="en-US" smtClean="0"/>
              <a:t>12/6/2015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275913057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2307771"/>
            <a:ext cx="4262592" cy="3553279"/>
          </a:xfrm>
        </p:spPr>
        <p:txBody>
          <a:bodyPr/>
          <a:lstStyle>
            <a:lvl1pPr marL="0" indent="0">
              <a:defRPr lang="zh-CN" altLang="en-US" sz="4000" kern="1200" baseline="0" dirty="0" smtClean="0">
                <a:solidFill>
                  <a:srgbClr val="EC008C"/>
                </a:solidFill>
                <a:latin typeface="Arial" panose="020B0604020202020204" pitchFamily="34" charset="0"/>
                <a:ea typeface="黑体" panose="02010609060101010101" pitchFamily="49" charset="-122"/>
                <a:cs typeface="Segoe UI Light" panose="020B0502040204020203" pitchFamily="34" charset="0"/>
              </a:defRPr>
            </a:lvl1pPr>
            <a:lvl2pPr marL="0" indent="0">
              <a:defRPr lang="en-US" altLang="en-US" sz="1800" kern="1200" baseline="0" dirty="0">
                <a:solidFill>
                  <a:srgbClr val="323232"/>
                </a:solidFill>
                <a:latin typeface="Arial" panose="020B0604020202020204" pitchFamily="34" charset="0"/>
                <a:ea typeface="宋体" panose="02010600030101010101" pitchFamily="2" charset="-122"/>
                <a:cs typeface="Segoe UI" panose="020B0502040204020203" pitchFamily="34" charset="0"/>
              </a:defRPr>
            </a:lvl2pPr>
            <a:lvl3pPr marL="0" indent="0">
              <a:defRPr sz="2400"/>
            </a:lvl3pPr>
            <a:lvl4pPr marL="0" indent="0">
              <a:defRPr sz="2000"/>
            </a:lvl4pPr>
            <a:lvl5pPr marL="0" indent="0">
              <a:defRPr sz="2000"/>
            </a:lvl5pPr>
            <a:lvl6pPr>
              <a:defRPr sz="2000"/>
            </a:lvl6pPr>
            <a:lvl7pPr>
              <a:defRPr sz="2000"/>
            </a:lvl7pPr>
            <a:lvl8pPr>
              <a:defRPr sz="2000"/>
            </a:lvl8pPr>
            <a:lvl9pPr>
              <a:defRPr sz="2000"/>
            </a:lvl9pPr>
          </a:lstStyle>
          <a:p>
            <a:pPr marL="228600" lvl="0" indent="-228600" algn="l" defTabSz="914400" rtl="0" eaLnBrk="1" latinLnBrk="0" hangingPunct="1">
              <a:lnSpc>
                <a:spcPct val="100000"/>
              </a:lnSpc>
              <a:spcBef>
                <a:spcPts val="1000"/>
              </a:spcBef>
              <a:buFont typeface="Arial" panose="020B0604020202020204" pitchFamily="34" charset="0"/>
              <a:buNone/>
            </a:pPr>
            <a:r>
              <a:rPr lang="zh-CN" altLang="en-US" dirty="0" smtClean="0"/>
              <a:t>单击此处编辑母版文本样式</a:t>
            </a:r>
          </a:p>
          <a:p>
            <a:pPr marL="342900" lvl="1" indent="-342900" algn="l" defTabSz="914400" rtl="0" eaLnBrk="1" latinLnBrk="0" hangingPunct="1">
              <a:lnSpc>
                <a:spcPct val="100000"/>
              </a:lnSpc>
              <a:spcBef>
                <a:spcPts val="500"/>
              </a:spcBef>
              <a:buFont typeface="Arial" panose="020B0604020202020204" pitchFamily="34" charset="0"/>
              <a:buNone/>
            </a:pPr>
            <a:r>
              <a:rPr lang="zh-CN" altLang="en-US" dirty="0" smtClean="0"/>
              <a:t>第二级</a:t>
            </a:r>
          </a:p>
          <a:p>
            <a:pPr marL="342900" lvl="1" indent="-342900" algn="l" defTabSz="914400" rtl="0" eaLnBrk="1" latinLnBrk="0" hangingPunct="1">
              <a:lnSpc>
                <a:spcPct val="100000"/>
              </a:lnSpc>
              <a:spcBef>
                <a:spcPts val="500"/>
              </a:spcBef>
              <a:buFont typeface="Arial" panose="020B0604020202020204" pitchFamily="34" charset="0"/>
              <a:buNone/>
            </a:pPr>
            <a:r>
              <a:rPr lang="zh-CN" altLang="en-US" dirty="0" smtClean="0"/>
              <a:t>第三级</a:t>
            </a:r>
          </a:p>
          <a:p>
            <a:pPr marL="342900" lvl="1" indent="-342900" algn="l" defTabSz="914400" rtl="0" eaLnBrk="1" latinLnBrk="0" hangingPunct="1">
              <a:lnSpc>
                <a:spcPct val="100000"/>
              </a:lnSpc>
              <a:spcBef>
                <a:spcPts val="500"/>
              </a:spcBef>
              <a:buFont typeface="Arial" panose="020B0604020202020204" pitchFamily="34" charset="0"/>
              <a:buNone/>
            </a:pPr>
            <a:r>
              <a:rPr lang="zh-CN" altLang="en-US" dirty="0" smtClean="0"/>
              <a:t>第四级</a:t>
            </a:r>
          </a:p>
          <a:p>
            <a:pPr marL="342900" lvl="1" indent="-342900" algn="l" defTabSz="914400" rtl="0" eaLnBrk="1" latinLnBrk="0" hangingPunct="1">
              <a:lnSpc>
                <a:spcPct val="100000"/>
              </a:lnSpc>
              <a:spcBef>
                <a:spcPts val="500"/>
              </a:spcBef>
              <a:buFont typeface="Arial" panose="020B0604020202020204" pitchFamily="34" charset="0"/>
              <a:buNone/>
            </a:pPr>
            <a:r>
              <a:rPr lang="zh-CN" altLang="en-US" dirty="0" smtClean="0"/>
              <a:t>第五级</a:t>
            </a:r>
            <a:endParaRPr lang="en-US" dirty="0"/>
          </a:p>
        </p:txBody>
      </p:sp>
      <p:sp>
        <p:nvSpPr>
          <p:cNvPr id="5" name="Date Placeholder 4"/>
          <p:cNvSpPr>
            <a:spLocks noGrp="1"/>
          </p:cNvSpPr>
          <p:nvPr>
            <p:ph type="dt" sz="half" idx="10"/>
          </p:nvPr>
        </p:nvSpPr>
        <p:spPr/>
        <p:txBody>
          <a:bodyPr/>
          <a:lstStyle>
            <a:lvl1pPr>
              <a:defRPr baseline="0">
                <a:latin typeface="Arial" panose="020B0604020202020204" pitchFamily="34" charset="0"/>
                <a:ea typeface="黑体" panose="02010609060101010101" pitchFamily="49" charset="-122"/>
              </a:defRPr>
            </a:lvl1pPr>
          </a:lstStyle>
          <a:p>
            <a:fld id="{C7B8ACA7-A1EA-4EB0-BCA0-7D4472539A61}" type="datetimeFigureOut">
              <a:rPr lang="en-US" smtClean="0"/>
              <a:pPr/>
              <a:t>12/6/2015</a:t>
            </a:fld>
            <a:endParaRPr lang="en-US"/>
          </a:p>
        </p:txBody>
      </p:sp>
      <p:sp>
        <p:nvSpPr>
          <p:cNvPr id="6" name="Footer Placeholder 5"/>
          <p:cNvSpPr>
            <a:spLocks noGrp="1"/>
          </p:cNvSpPr>
          <p:nvPr>
            <p:ph type="ftr" sz="quarter" idx="11"/>
          </p:nvPr>
        </p:nvSpPr>
        <p:spPr/>
        <p:txBody>
          <a:bodyPr/>
          <a:lstStyle>
            <a:lvl1pPr>
              <a:defRPr baseline="0">
                <a:latin typeface="Arial" panose="020B0604020202020204" pitchFamily="34" charset="0"/>
                <a:ea typeface="黑体" panose="02010609060101010101" pitchFamily="49" charset="-122"/>
              </a:defRPr>
            </a:lvl1pPr>
          </a:lstStyle>
          <a:p>
            <a:endParaRPr lang="en-US"/>
          </a:p>
        </p:txBody>
      </p:sp>
      <p:sp>
        <p:nvSpPr>
          <p:cNvPr id="7" name="Slide Number Placeholder 6"/>
          <p:cNvSpPr>
            <a:spLocks noGrp="1"/>
          </p:cNvSpPr>
          <p:nvPr>
            <p:ph type="sldNum" sz="quarter" idx="12"/>
          </p:nvPr>
        </p:nvSpPr>
        <p:spPr/>
        <p:txBody>
          <a:bodyPr/>
          <a:lstStyle>
            <a:lvl1pPr>
              <a:defRPr baseline="0">
                <a:latin typeface="Arial" panose="020B0604020202020204" pitchFamily="34" charset="0"/>
                <a:ea typeface="黑体" panose="02010609060101010101" pitchFamily="49" charset="-122"/>
              </a:defRPr>
            </a:lvl1pPr>
          </a:lstStyle>
          <a:p>
            <a:fld id="{9374C4CD-1E4E-46F9-903B-C2852DCC2CCE}" type="slidenum">
              <a:rPr lang="en-US" smtClean="0"/>
              <a:pPr/>
              <a:t>‹#›</a:t>
            </a:fld>
            <a:endParaRPr lang="en-US"/>
          </a:p>
        </p:txBody>
      </p:sp>
      <p:sp>
        <p:nvSpPr>
          <p:cNvPr id="10" name="Title 9"/>
          <p:cNvSpPr>
            <a:spLocks noGrp="1"/>
          </p:cNvSpPr>
          <p:nvPr>
            <p:ph type="title"/>
          </p:nvPr>
        </p:nvSpPr>
        <p:spPr>
          <a:xfrm>
            <a:off x="251995" y="1268999"/>
            <a:ext cx="4001954" cy="2160001"/>
          </a:xfrm>
        </p:spPr>
        <p:txBody>
          <a:bodyPr anchor="b"/>
          <a:lstStyle>
            <a:lvl1pPr marL="0" algn="l" defTabSz="914400" rtl="0" eaLnBrk="1" latinLnBrk="0" hangingPunct="1">
              <a:lnSpc>
                <a:spcPct val="80000"/>
              </a:lnSpc>
              <a:spcBef>
                <a:spcPct val="0"/>
              </a:spcBef>
              <a:buNone/>
              <a:defRPr lang="zh-CN" altLang="en-US" sz="7200" kern="1200" baseline="0" dirty="0">
                <a:solidFill>
                  <a:srgbClr val="323232"/>
                </a:solidFill>
                <a:latin typeface="Arial" panose="020B0604020202020204" pitchFamily="34" charset="0"/>
                <a:ea typeface="黑体" panose="02010609060101010101" pitchFamily="49" charset="-122"/>
                <a:cs typeface="Segoe UI Light" panose="020B0502040204020203" pitchFamily="34" charset="0"/>
              </a:defRPr>
            </a:lvl1pPr>
          </a:lstStyle>
          <a:p>
            <a:r>
              <a:rPr lang="en-US" altLang="zh-CN" dirty="0" smtClean="0"/>
              <a:t>Click to edit Master title style</a:t>
            </a:r>
            <a:endParaRPr lang="zh-CN" altLang="en-US" dirty="0"/>
          </a:p>
        </p:txBody>
      </p:sp>
      <p:sp>
        <p:nvSpPr>
          <p:cNvPr id="9" name="Text Placeholder 2"/>
          <p:cNvSpPr>
            <a:spLocks noGrp="1"/>
          </p:cNvSpPr>
          <p:nvPr>
            <p:ph type="body" idx="13"/>
          </p:nvPr>
        </p:nvSpPr>
        <p:spPr>
          <a:xfrm>
            <a:off x="251995" y="3429000"/>
            <a:ext cx="4001954" cy="1080001"/>
          </a:xfrm>
        </p:spPr>
        <p:txBody>
          <a:bodyPr>
            <a:normAutofit/>
          </a:bodyPr>
          <a:lstStyle>
            <a:lvl1pPr marL="0" indent="0">
              <a:buNone/>
              <a:defRPr lang="zh-CN" altLang="en-US" sz="2000" kern="1200" baseline="0" dirty="0" smtClean="0">
                <a:solidFill>
                  <a:srgbClr val="EC008C"/>
                </a:solidFill>
                <a:latin typeface="Arial" panose="020B0604020202020204" pitchFamily="34" charset="0"/>
                <a:ea typeface="黑体" panose="02010609060101010101" pitchFamily="49" charset="-122"/>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1000"/>
              </a:spcBef>
              <a:buFont typeface="Arial" panose="020B0604020202020204" pitchFamily="34" charset="0"/>
              <a:buNone/>
            </a:pPr>
            <a:r>
              <a:rPr lang="zh-CN" altLang="en-US" dirty="0" smtClean="0"/>
              <a:t>单击此处编辑母版文本样式</a:t>
            </a:r>
          </a:p>
        </p:txBody>
      </p:sp>
    </p:spTree>
    <p:extLst>
      <p:ext uri="{BB962C8B-B14F-4D97-AF65-F5344CB8AC3E}">
        <p14:creationId xmlns:p14="http://schemas.microsoft.com/office/powerpoint/2010/main" val="225528994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lgn="l" defTabSz="914400" rtl="0" eaLnBrk="1" latinLnBrk="0" hangingPunct="1">
              <a:lnSpc>
                <a:spcPct val="90000"/>
              </a:lnSpc>
              <a:spcBef>
                <a:spcPct val="0"/>
              </a:spcBef>
              <a:buNone/>
              <a:defRPr lang="en-US" altLang="en-US" sz="6000" kern="1200" dirty="0">
                <a:solidFill>
                  <a:srgbClr val="323232"/>
                </a:solidFill>
                <a:latin typeface="Segoe UI Light" panose="020B0502040204020203" pitchFamily="34" charset="0"/>
                <a:ea typeface="+mj-ea"/>
                <a:cs typeface="Segoe UI Light" panose="020B0502040204020203" pitchFamily="34" charset="0"/>
              </a:defRPr>
            </a:lvl1pPr>
          </a:lstStyle>
          <a:p>
            <a:r>
              <a:rPr lang="zh-CN" altLang="en-US" dirty="0"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7B8ACA7-A1EA-4EB0-BCA0-7D4472539A61}"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9633543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marL="0" lvl="0" indent="0" algn="l" defTabSz="914400" rtl="0" eaLnBrk="1" latinLnBrk="0" hangingPunct="1">
              <a:lnSpc>
                <a:spcPct val="100000"/>
              </a:lnSpc>
              <a:spcBef>
                <a:spcPts val="1000"/>
              </a:spcBef>
            </a:pPr>
            <a:r>
              <a:rPr lang="zh-CN" altLang="en-US" dirty="0" smtClean="0"/>
              <a:t>单击此处编辑母版文本样式</a:t>
            </a:r>
          </a:p>
          <a:p>
            <a:pPr marL="0" lvl="1" indent="0" algn="l" defTabSz="914400" rtl="0" eaLnBrk="1" latinLnBrk="0" hangingPunct="1">
              <a:lnSpc>
                <a:spcPct val="100000"/>
              </a:lnSpc>
              <a:spcBef>
                <a:spcPts val="500"/>
              </a:spcBef>
              <a:buClr>
                <a:srgbClr val="F4B183"/>
              </a:buClr>
            </a:pPr>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6457950" y="6356351"/>
            <a:ext cx="20574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panose="020B0604020202020204" pitchFamily="34" charset="0"/>
                <a:ea typeface="黑体" panose="02010609060101010101" pitchFamily="49" charset="-122"/>
                <a:cs typeface="Segoe UI" panose="020B0502040204020203" pitchFamily="34" charset="0"/>
              </a:defRPr>
            </a:lvl1pPr>
          </a:lstStyle>
          <a:p>
            <a:fld id="{C7B8ACA7-A1EA-4EB0-BCA0-7D4472539A61}" type="datetimeFigureOut">
              <a:rPr lang="en-US" smtClean="0"/>
              <a:pPr/>
              <a:t>12/6/2015</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panose="020B0604020202020204" pitchFamily="34" charset="0"/>
                <a:ea typeface="黑体" panose="02010609060101010101" pitchFamily="49" charset="-122"/>
                <a:cs typeface="Segoe UI" panose="020B0502040204020203" pitchFamily="34" charset="0"/>
              </a:defRPr>
            </a:lvl1pPr>
          </a:lstStyle>
          <a:p>
            <a:endParaRPr lang="en-US" dirty="0"/>
          </a:p>
        </p:txBody>
      </p:sp>
      <p:sp>
        <p:nvSpPr>
          <p:cNvPr id="6" name="Slide Number Placeholder 5"/>
          <p:cNvSpPr>
            <a:spLocks noGrp="1"/>
          </p:cNvSpPr>
          <p:nvPr>
            <p:ph type="sldNum" sz="quarter" idx="4"/>
          </p:nvPr>
        </p:nvSpPr>
        <p:spPr>
          <a:xfrm>
            <a:off x="628650" y="6356351"/>
            <a:ext cx="20574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panose="020B0604020202020204" pitchFamily="34" charset="0"/>
                <a:ea typeface="黑体" panose="02010609060101010101" pitchFamily="49" charset="-122"/>
                <a:cs typeface="Segoe UI" panose="020B0502040204020203" pitchFamily="34" charset="0"/>
              </a:defRPr>
            </a:lvl1pPr>
          </a:lstStyle>
          <a:p>
            <a:fld id="{9374C4CD-1E4E-46F9-903B-C2852DCC2CCE}" type="slidenum">
              <a:rPr lang="en-US" smtClean="0"/>
              <a:pPr/>
              <a:t>‹#›</a:t>
            </a:fld>
            <a:endParaRPr lang="en-US" dirty="0"/>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1257693" y="0"/>
            <a:ext cx="1257693" cy="1257693"/>
          </a:xfrm>
          <a:prstGeom prst="rect">
            <a:avLst/>
          </a:prstGeom>
        </p:spPr>
      </p:pic>
    </p:spTree>
    <p:extLst>
      <p:ext uri="{BB962C8B-B14F-4D97-AF65-F5344CB8AC3E}">
        <p14:creationId xmlns:p14="http://schemas.microsoft.com/office/powerpoint/2010/main" val="3581045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lang="en-US" altLang="en-US" sz="7200" kern="1200" baseline="0" dirty="0">
          <a:solidFill>
            <a:srgbClr val="323232"/>
          </a:solidFill>
          <a:latin typeface="Arial" panose="020B0604020202020204" pitchFamily="34" charset="0"/>
          <a:ea typeface="黑体" panose="02010609060101010101" pitchFamily="49" charset="-122"/>
          <a:cs typeface="Segoe UI Light" panose="020B0502040204020203" pitchFamily="34" charset="0"/>
        </a:defRPr>
      </a:lvl1pPr>
    </p:titleStyle>
    <p:bodyStyle>
      <a:lvl1pPr marL="228600" indent="-228600" algn="l" defTabSz="914400" rtl="0" eaLnBrk="1" latinLnBrk="0" hangingPunct="1">
        <a:lnSpc>
          <a:spcPct val="100000"/>
        </a:lnSpc>
        <a:spcBef>
          <a:spcPts val="1000"/>
        </a:spcBef>
        <a:buFont typeface="Arial" panose="020B0604020202020204" pitchFamily="34" charset="0"/>
        <a:buNone/>
        <a:defRPr lang="zh-CN" altLang="en-US" sz="4000" kern="1200" baseline="0" dirty="0" smtClean="0">
          <a:solidFill>
            <a:srgbClr val="EC008C"/>
          </a:solidFill>
          <a:latin typeface="Arial" panose="020B0604020202020204" pitchFamily="34" charset="0"/>
          <a:ea typeface="黑体" panose="02010609060101010101" pitchFamily="49" charset="-122"/>
          <a:cs typeface="Segoe UI Light" panose="020B0502040204020203" pitchFamily="34" charset="0"/>
        </a:defRPr>
      </a:lvl1pPr>
      <a:lvl2pPr marL="342900" indent="-342900" algn="l" defTabSz="914400" rtl="0" eaLnBrk="1" latinLnBrk="0" hangingPunct="1">
        <a:lnSpc>
          <a:spcPct val="100000"/>
        </a:lnSpc>
        <a:spcBef>
          <a:spcPts val="600"/>
        </a:spcBef>
        <a:spcAft>
          <a:spcPts val="500"/>
        </a:spcAft>
        <a:buFont typeface="Arial" panose="020B0604020202020204" pitchFamily="34" charset="0"/>
        <a:buNone/>
        <a:defRPr lang="zh-CN" altLang="en-US" sz="2000" kern="1200" baseline="0" dirty="0" smtClean="0">
          <a:solidFill>
            <a:srgbClr val="323232"/>
          </a:solidFill>
          <a:latin typeface="Arial" panose="020B0604020202020204" pitchFamily="34" charset="0"/>
          <a:ea typeface="宋体" panose="02010600030101010101" pitchFamily="2" charset="-122"/>
          <a:cs typeface="Segoe UI" panose="020B0502040204020203" pitchFamily="34" charset="0"/>
        </a:defRPr>
      </a:lvl2pPr>
      <a:lvl3pPr marL="0" indent="0" algn="l" defTabSz="914400" rtl="0" eaLnBrk="1" latinLnBrk="0" hangingPunct="1">
        <a:lnSpc>
          <a:spcPct val="100000"/>
        </a:lnSpc>
        <a:spcBef>
          <a:spcPts val="500"/>
        </a:spcBef>
        <a:buFont typeface="Arial" panose="020B0604020202020204" pitchFamily="34" charset="0"/>
        <a:buNone/>
        <a:defRPr sz="2000" kern="1200" baseline="0">
          <a:solidFill>
            <a:srgbClr val="323232"/>
          </a:solidFill>
          <a:latin typeface="Arial" panose="020B0604020202020204" pitchFamily="34" charset="0"/>
          <a:ea typeface="宋体" panose="02010600030101010101" pitchFamily="2" charset="-122"/>
          <a:cs typeface="Segoe UI" panose="020B0502040204020203" pitchFamily="34" charset="0"/>
        </a:defRPr>
      </a:lvl3pPr>
      <a:lvl4pPr marL="0" indent="0" algn="l" defTabSz="914400" rtl="0" eaLnBrk="1" latinLnBrk="0" hangingPunct="1">
        <a:lnSpc>
          <a:spcPct val="100000"/>
        </a:lnSpc>
        <a:spcBef>
          <a:spcPts val="500"/>
        </a:spcBef>
        <a:buFont typeface="Arial" panose="020B0604020202020204" pitchFamily="34" charset="0"/>
        <a:buNone/>
        <a:defRPr sz="1800" kern="1200" baseline="0">
          <a:solidFill>
            <a:srgbClr val="323232"/>
          </a:solidFill>
          <a:latin typeface="Arial" panose="020B0604020202020204" pitchFamily="34" charset="0"/>
          <a:ea typeface="宋体" panose="02010600030101010101" pitchFamily="2" charset="-122"/>
          <a:cs typeface="Segoe UI" panose="020B0502040204020203" pitchFamily="34" charset="0"/>
        </a:defRPr>
      </a:lvl4pPr>
      <a:lvl5pPr marL="0" indent="0" algn="l" defTabSz="914400" rtl="0" eaLnBrk="1" latinLnBrk="0" hangingPunct="1">
        <a:lnSpc>
          <a:spcPct val="100000"/>
        </a:lnSpc>
        <a:spcBef>
          <a:spcPts val="500"/>
        </a:spcBef>
        <a:buFont typeface="Arial" panose="020B0604020202020204" pitchFamily="34" charset="0"/>
        <a:buNone/>
        <a:defRPr sz="1800" kern="1200" baseline="0">
          <a:solidFill>
            <a:srgbClr val="323232"/>
          </a:solidFill>
          <a:latin typeface="Arial" panose="020B0604020202020204" pitchFamily="34" charset="0"/>
          <a:ea typeface="宋体" panose="02010600030101010101" pitchFamily="2" charset="-122"/>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矩形 5"/>
          <p:cNvSpPr/>
          <p:nvPr/>
        </p:nvSpPr>
        <p:spPr>
          <a:xfrm>
            <a:off x="-1" y="0"/>
            <a:ext cx="251996"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4"/>
          <p:cNvSpPr>
            <a:spLocks noGrp="1"/>
          </p:cNvSpPr>
          <p:nvPr>
            <p:ph type="subTitle" idx="1"/>
          </p:nvPr>
        </p:nvSpPr>
        <p:spPr>
          <a:xfrm>
            <a:off x="421813" y="4341220"/>
            <a:ext cx="7851778" cy="965191"/>
          </a:xfrm>
          <a:noFill/>
        </p:spPr>
        <p:txBody>
          <a:bodyPr>
            <a:normAutofit/>
          </a:bodyPr>
          <a:lstStyle/>
          <a:p>
            <a:r>
              <a:rPr lang="en-US" altLang="zh-CN" dirty="0">
                <a:solidFill>
                  <a:schemeClr val="tx1"/>
                </a:solidFill>
              </a:rPr>
              <a:t>Yuankai Guo   </a:t>
            </a:r>
            <a:r>
              <a:rPr lang="en-US" altLang="zh-CN" dirty="0" smtClean="0">
                <a:solidFill>
                  <a:schemeClr val="tx1"/>
                </a:solidFill>
              </a:rPr>
              <a:t> </a:t>
            </a:r>
            <a:r>
              <a:rPr lang="en-US" altLang="zh-CN" dirty="0" err="1">
                <a:solidFill>
                  <a:schemeClr val="tx1"/>
                </a:solidFill>
              </a:rPr>
              <a:t>Myungho</a:t>
            </a:r>
            <a:r>
              <a:rPr lang="en-US" altLang="zh-CN" dirty="0">
                <a:solidFill>
                  <a:schemeClr val="tx1"/>
                </a:solidFill>
              </a:rPr>
              <a:t> Jung    </a:t>
            </a:r>
            <a:r>
              <a:rPr lang="en-US" altLang="zh-CN" dirty="0" err="1">
                <a:solidFill>
                  <a:schemeClr val="tx1"/>
                </a:solidFill>
              </a:rPr>
              <a:t>Junwei</a:t>
            </a:r>
            <a:r>
              <a:rPr lang="en-US" altLang="zh-CN" dirty="0">
                <a:solidFill>
                  <a:schemeClr val="tx1"/>
                </a:solidFill>
              </a:rPr>
              <a:t> Shi    Xu Wang</a:t>
            </a:r>
            <a:endParaRPr lang="zh-CN" altLang="en-US" dirty="0">
              <a:solidFill>
                <a:schemeClr val="tx1"/>
              </a:solidFill>
            </a:endParaRPr>
          </a:p>
        </p:txBody>
      </p:sp>
      <p:sp>
        <p:nvSpPr>
          <p:cNvPr id="4" name="Title 3"/>
          <p:cNvSpPr>
            <a:spLocks noGrp="1"/>
          </p:cNvSpPr>
          <p:nvPr>
            <p:ph type="title"/>
          </p:nvPr>
        </p:nvSpPr>
        <p:spPr>
          <a:xfrm>
            <a:off x="251996" y="2101510"/>
            <a:ext cx="8892004" cy="2160003"/>
          </a:xfrm>
          <a:solidFill>
            <a:srgbClr val="00BCF2"/>
          </a:solidFill>
        </p:spPr>
        <p:txBody>
          <a:bodyPr/>
          <a:lstStyle/>
          <a:p>
            <a:r>
              <a:rPr lang="en-US" altLang="zh-CN" sz="6000" dirty="0" smtClean="0">
                <a:latin typeface="+mj-lt"/>
              </a:rPr>
              <a:t>Keystroke Dynamics Authentication</a:t>
            </a:r>
            <a:endParaRPr lang="zh-CN" altLang="en-US" sz="6000" dirty="0">
              <a:latin typeface="+mj-lt"/>
            </a:endParaRPr>
          </a:p>
        </p:txBody>
      </p:sp>
      <p:sp>
        <p:nvSpPr>
          <p:cNvPr id="3" name="矩形 2"/>
          <p:cNvSpPr/>
          <p:nvPr/>
        </p:nvSpPr>
        <p:spPr>
          <a:xfrm>
            <a:off x="0" y="2101510"/>
            <a:ext cx="251996" cy="2160002"/>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等腰三角形 7"/>
          <p:cNvSpPr/>
          <p:nvPr/>
        </p:nvSpPr>
        <p:spPr>
          <a:xfrm rot="10800000">
            <a:off x="-2" y="4261510"/>
            <a:ext cx="254281" cy="223403"/>
          </a:xfrm>
          <a:prstGeom prst="triangle">
            <a:avLst>
              <a:gd name="adj" fmla="val 0"/>
            </a:avLst>
          </a:prstGeom>
          <a:solidFill>
            <a:srgbClr val="00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02485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6" y="1268999"/>
            <a:ext cx="8640008" cy="860590"/>
          </a:xfrm>
        </p:spPr>
        <p:txBody>
          <a:bodyPr>
            <a:normAutofit lnSpcReduction="10000"/>
          </a:bodyPr>
          <a:lstStyle/>
          <a:p>
            <a:r>
              <a:rPr lang="en-US" altLang="ko-KR" dirty="0"/>
              <a:t>Process to form a test </a:t>
            </a:r>
            <a:r>
              <a:rPr lang="en-US" altLang="ko-KR" dirty="0" smtClean="0"/>
              <a:t>environment</a:t>
            </a:r>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endParaRPr lang="zh-CN" altLang="en-US" dirty="0"/>
          </a:p>
        </p:txBody>
      </p:sp>
      <p:cxnSp>
        <p:nvCxnSpPr>
          <p:cNvPr id="180" name="Straight Arrow Connector 179"/>
          <p:cNvCxnSpPr/>
          <p:nvPr/>
        </p:nvCxnSpPr>
        <p:spPr>
          <a:xfrm flipV="1">
            <a:off x="567211" y="2063042"/>
            <a:ext cx="0" cy="2166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a:off x="303601" y="3949507"/>
            <a:ext cx="2767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6590560" y="2078412"/>
            <a:ext cx="2406621" cy="923330"/>
          </a:xfrm>
          <a:prstGeom prst="rect">
            <a:avLst/>
          </a:prstGeom>
          <a:noFill/>
        </p:spPr>
        <p:txBody>
          <a:bodyPr wrap="square" rtlCol="0">
            <a:spAutoFit/>
          </a:bodyPr>
          <a:lstStyle/>
          <a:p>
            <a:r>
              <a:rPr lang="en-US" altLang="ko-KR" dirty="0" smtClean="0"/>
              <a:t>Generate evenly distributed patterns of imposters around</a:t>
            </a:r>
            <a:endParaRPr lang="ko-KR" altLang="en-US" dirty="0"/>
          </a:p>
        </p:txBody>
      </p:sp>
      <p:sp>
        <p:nvSpPr>
          <p:cNvPr id="183" name="Down Arrow 182"/>
          <p:cNvSpPr/>
          <p:nvPr/>
        </p:nvSpPr>
        <p:spPr>
          <a:xfrm rot="16200000">
            <a:off x="3582059" y="2570388"/>
            <a:ext cx="650789" cy="6298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84" name="Straight Arrow Connector 183"/>
          <p:cNvCxnSpPr/>
          <p:nvPr/>
        </p:nvCxnSpPr>
        <p:spPr>
          <a:xfrm flipV="1">
            <a:off x="4510650" y="2051853"/>
            <a:ext cx="0" cy="2166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p:nvPr/>
        </p:nvCxnSpPr>
        <p:spPr>
          <a:xfrm>
            <a:off x="4247040" y="3938318"/>
            <a:ext cx="2767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902106" y="2124135"/>
            <a:ext cx="1547988" cy="369332"/>
          </a:xfrm>
          <a:prstGeom prst="rect">
            <a:avLst/>
          </a:prstGeom>
          <a:noFill/>
        </p:spPr>
        <p:txBody>
          <a:bodyPr wrap="none" rtlCol="0">
            <a:spAutoFit/>
          </a:bodyPr>
          <a:lstStyle/>
          <a:p>
            <a:r>
              <a:rPr lang="en-US" altLang="ko-KR" dirty="0" smtClean="0"/>
              <a:t>Set a pattern</a:t>
            </a:r>
            <a:endParaRPr lang="ko-KR" altLang="en-US" dirty="0"/>
          </a:p>
        </p:txBody>
      </p:sp>
      <p:sp>
        <p:nvSpPr>
          <p:cNvPr id="187" name="Down Arrow 186"/>
          <p:cNvSpPr/>
          <p:nvPr/>
        </p:nvSpPr>
        <p:spPr>
          <a:xfrm>
            <a:off x="5143947" y="4036455"/>
            <a:ext cx="650789" cy="4201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88" name="Straight Arrow Connector 187"/>
          <p:cNvCxnSpPr/>
          <p:nvPr/>
        </p:nvCxnSpPr>
        <p:spPr>
          <a:xfrm flipV="1">
            <a:off x="4516547" y="4616766"/>
            <a:ext cx="0" cy="2166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4252937" y="6503231"/>
            <a:ext cx="2767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3" name="TextBox 202"/>
          <p:cNvSpPr txBox="1"/>
          <p:nvPr/>
        </p:nvSpPr>
        <p:spPr>
          <a:xfrm>
            <a:off x="6508960" y="4553628"/>
            <a:ext cx="2461296" cy="923330"/>
          </a:xfrm>
          <a:prstGeom prst="rect">
            <a:avLst/>
          </a:prstGeom>
          <a:noFill/>
        </p:spPr>
        <p:txBody>
          <a:bodyPr wrap="square" rtlCol="0">
            <a:spAutoFit/>
          </a:bodyPr>
          <a:lstStyle/>
          <a:p>
            <a:r>
              <a:rPr lang="en-US" altLang="ko-KR" dirty="0" smtClean="0"/>
              <a:t>Predict a variation of a user’s patterns and set a condition</a:t>
            </a:r>
            <a:endParaRPr lang="ko-KR" altLang="en-US" dirty="0"/>
          </a:p>
        </p:txBody>
      </p:sp>
      <p:sp>
        <p:nvSpPr>
          <p:cNvPr id="204" name="Freeform 203"/>
          <p:cNvSpPr/>
          <p:nvPr/>
        </p:nvSpPr>
        <p:spPr>
          <a:xfrm>
            <a:off x="5119320" y="5198870"/>
            <a:ext cx="1103870" cy="815546"/>
          </a:xfrm>
          <a:custGeom>
            <a:avLst/>
            <a:gdLst>
              <a:gd name="connsiteX0" fmla="*/ 766119 w 1103870"/>
              <a:gd name="connsiteY0" fmla="*/ 189470 h 815546"/>
              <a:gd name="connsiteX1" fmla="*/ 766119 w 1103870"/>
              <a:gd name="connsiteY1" fmla="*/ 189470 h 815546"/>
              <a:gd name="connsiteX2" fmla="*/ 642551 w 1103870"/>
              <a:gd name="connsiteY2" fmla="*/ 57665 h 815546"/>
              <a:gd name="connsiteX3" fmla="*/ 609600 w 1103870"/>
              <a:gd name="connsiteY3" fmla="*/ 49427 h 815546"/>
              <a:gd name="connsiteX4" fmla="*/ 584887 w 1103870"/>
              <a:gd name="connsiteY4" fmla="*/ 32952 h 815546"/>
              <a:gd name="connsiteX5" fmla="*/ 518984 w 1103870"/>
              <a:gd name="connsiteY5" fmla="*/ 16476 h 815546"/>
              <a:gd name="connsiteX6" fmla="*/ 461319 w 1103870"/>
              <a:gd name="connsiteY6" fmla="*/ 0 h 815546"/>
              <a:gd name="connsiteX7" fmla="*/ 329514 w 1103870"/>
              <a:gd name="connsiteY7" fmla="*/ 8238 h 815546"/>
              <a:gd name="connsiteX8" fmla="*/ 263611 w 1103870"/>
              <a:gd name="connsiteY8" fmla="*/ 24714 h 815546"/>
              <a:gd name="connsiteX9" fmla="*/ 172995 w 1103870"/>
              <a:gd name="connsiteY9" fmla="*/ 74141 h 815546"/>
              <a:gd name="connsiteX10" fmla="*/ 148281 w 1103870"/>
              <a:gd name="connsiteY10" fmla="*/ 82379 h 815546"/>
              <a:gd name="connsiteX11" fmla="*/ 131805 w 1103870"/>
              <a:gd name="connsiteY11" fmla="*/ 107092 h 815546"/>
              <a:gd name="connsiteX12" fmla="*/ 107092 w 1103870"/>
              <a:gd name="connsiteY12" fmla="*/ 123568 h 815546"/>
              <a:gd name="connsiteX13" fmla="*/ 90616 w 1103870"/>
              <a:gd name="connsiteY13" fmla="*/ 156519 h 815546"/>
              <a:gd name="connsiteX14" fmla="*/ 65903 w 1103870"/>
              <a:gd name="connsiteY14" fmla="*/ 181233 h 815546"/>
              <a:gd name="connsiteX15" fmla="*/ 49427 w 1103870"/>
              <a:gd name="connsiteY15" fmla="*/ 205946 h 815546"/>
              <a:gd name="connsiteX16" fmla="*/ 0 w 1103870"/>
              <a:gd name="connsiteY16" fmla="*/ 280087 h 815546"/>
              <a:gd name="connsiteX17" fmla="*/ 57665 w 1103870"/>
              <a:gd name="connsiteY17" fmla="*/ 321276 h 815546"/>
              <a:gd name="connsiteX18" fmla="*/ 123568 w 1103870"/>
              <a:gd name="connsiteY18" fmla="*/ 337752 h 815546"/>
              <a:gd name="connsiteX19" fmla="*/ 164757 w 1103870"/>
              <a:gd name="connsiteY19" fmla="*/ 378941 h 815546"/>
              <a:gd name="connsiteX20" fmla="*/ 148281 w 1103870"/>
              <a:gd name="connsiteY20" fmla="*/ 477795 h 815546"/>
              <a:gd name="connsiteX21" fmla="*/ 140043 w 1103870"/>
              <a:gd name="connsiteY21" fmla="*/ 510746 h 815546"/>
              <a:gd name="connsiteX22" fmla="*/ 148281 w 1103870"/>
              <a:gd name="connsiteY22" fmla="*/ 659027 h 815546"/>
              <a:gd name="connsiteX23" fmla="*/ 156519 w 1103870"/>
              <a:gd name="connsiteY23" fmla="*/ 683741 h 815546"/>
              <a:gd name="connsiteX24" fmla="*/ 189470 w 1103870"/>
              <a:gd name="connsiteY24" fmla="*/ 708454 h 815546"/>
              <a:gd name="connsiteX25" fmla="*/ 205946 w 1103870"/>
              <a:gd name="connsiteY25" fmla="*/ 733168 h 815546"/>
              <a:gd name="connsiteX26" fmla="*/ 255373 w 1103870"/>
              <a:gd name="connsiteY26" fmla="*/ 757881 h 815546"/>
              <a:gd name="connsiteX27" fmla="*/ 280087 w 1103870"/>
              <a:gd name="connsiteY27" fmla="*/ 774357 h 815546"/>
              <a:gd name="connsiteX28" fmla="*/ 329514 w 1103870"/>
              <a:gd name="connsiteY28" fmla="*/ 790833 h 815546"/>
              <a:gd name="connsiteX29" fmla="*/ 387178 w 1103870"/>
              <a:gd name="connsiteY29" fmla="*/ 807308 h 815546"/>
              <a:gd name="connsiteX30" fmla="*/ 601362 w 1103870"/>
              <a:gd name="connsiteY30" fmla="*/ 815546 h 815546"/>
              <a:gd name="connsiteX31" fmla="*/ 634314 w 1103870"/>
              <a:gd name="connsiteY31" fmla="*/ 807308 h 815546"/>
              <a:gd name="connsiteX32" fmla="*/ 659027 w 1103870"/>
              <a:gd name="connsiteY32" fmla="*/ 782595 h 815546"/>
              <a:gd name="connsiteX33" fmla="*/ 683741 w 1103870"/>
              <a:gd name="connsiteY33" fmla="*/ 766119 h 815546"/>
              <a:gd name="connsiteX34" fmla="*/ 700216 w 1103870"/>
              <a:gd name="connsiteY34" fmla="*/ 741406 h 815546"/>
              <a:gd name="connsiteX35" fmla="*/ 716692 w 1103870"/>
              <a:gd name="connsiteY35" fmla="*/ 691979 h 815546"/>
              <a:gd name="connsiteX36" fmla="*/ 724930 w 1103870"/>
              <a:gd name="connsiteY36" fmla="*/ 609600 h 815546"/>
              <a:gd name="connsiteX37" fmla="*/ 733168 w 1103870"/>
              <a:gd name="connsiteY37" fmla="*/ 510746 h 815546"/>
              <a:gd name="connsiteX38" fmla="*/ 873211 w 1103870"/>
              <a:gd name="connsiteY38" fmla="*/ 518984 h 815546"/>
              <a:gd name="connsiteX39" fmla="*/ 930876 w 1103870"/>
              <a:gd name="connsiteY39" fmla="*/ 535460 h 815546"/>
              <a:gd name="connsiteX40" fmla="*/ 955589 w 1103870"/>
              <a:gd name="connsiteY40" fmla="*/ 543698 h 815546"/>
              <a:gd name="connsiteX41" fmla="*/ 1070919 w 1103870"/>
              <a:gd name="connsiteY41" fmla="*/ 535460 h 815546"/>
              <a:gd name="connsiteX42" fmla="*/ 1087395 w 1103870"/>
              <a:gd name="connsiteY42" fmla="*/ 510746 h 815546"/>
              <a:gd name="connsiteX43" fmla="*/ 1103870 w 1103870"/>
              <a:gd name="connsiteY43" fmla="*/ 461319 h 815546"/>
              <a:gd name="connsiteX44" fmla="*/ 1079157 w 1103870"/>
              <a:gd name="connsiteY44" fmla="*/ 321276 h 815546"/>
              <a:gd name="connsiteX45" fmla="*/ 1029730 w 1103870"/>
              <a:gd name="connsiteY45" fmla="*/ 280087 h 815546"/>
              <a:gd name="connsiteX46" fmla="*/ 1005016 w 1103870"/>
              <a:gd name="connsiteY46" fmla="*/ 255373 h 815546"/>
              <a:gd name="connsiteX47" fmla="*/ 930876 w 1103870"/>
              <a:gd name="connsiteY47" fmla="*/ 214184 h 815546"/>
              <a:gd name="connsiteX48" fmla="*/ 856735 w 1103870"/>
              <a:gd name="connsiteY48" fmla="*/ 156519 h 815546"/>
              <a:gd name="connsiteX49" fmla="*/ 832022 w 1103870"/>
              <a:gd name="connsiteY49" fmla="*/ 148281 h 815546"/>
              <a:gd name="connsiteX50" fmla="*/ 766119 w 1103870"/>
              <a:gd name="connsiteY50" fmla="*/ 189470 h 815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103870" h="815546">
                <a:moveTo>
                  <a:pt x="766119" y="189470"/>
                </a:moveTo>
                <a:lnTo>
                  <a:pt x="766119" y="189470"/>
                </a:lnTo>
                <a:cubicBezTo>
                  <a:pt x="756301" y="178249"/>
                  <a:pt x="656397" y="61127"/>
                  <a:pt x="642551" y="57665"/>
                </a:cubicBezTo>
                <a:lnTo>
                  <a:pt x="609600" y="49427"/>
                </a:lnTo>
                <a:cubicBezTo>
                  <a:pt x="601362" y="43935"/>
                  <a:pt x="594191" y="36335"/>
                  <a:pt x="584887" y="32952"/>
                </a:cubicBezTo>
                <a:cubicBezTo>
                  <a:pt x="563607" y="25214"/>
                  <a:pt x="540466" y="23637"/>
                  <a:pt x="518984" y="16476"/>
                </a:cubicBezTo>
                <a:cubicBezTo>
                  <a:pt x="483529" y="4658"/>
                  <a:pt x="502694" y="10344"/>
                  <a:pt x="461319" y="0"/>
                </a:cubicBezTo>
                <a:cubicBezTo>
                  <a:pt x="417384" y="2746"/>
                  <a:pt x="373195" y="2778"/>
                  <a:pt x="329514" y="8238"/>
                </a:cubicBezTo>
                <a:cubicBezTo>
                  <a:pt x="307045" y="11047"/>
                  <a:pt x="263611" y="24714"/>
                  <a:pt x="263611" y="24714"/>
                </a:cubicBezTo>
                <a:cubicBezTo>
                  <a:pt x="233532" y="44765"/>
                  <a:pt x="210366" y="61684"/>
                  <a:pt x="172995" y="74141"/>
                </a:cubicBezTo>
                <a:lnTo>
                  <a:pt x="148281" y="82379"/>
                </a:lnTo>
                <a:cubicBezTo>
                  <a:pt x="142789" y="90617"/>
                  <a:pt x="138806" y="100091"/>
                  <a:pt x="131805" y="107092"/>
                </a:cubicBezTo>
                <a:cubicBezTo>
                  <a:pt x="124804" y="114093"/>
                  <a:pt x="113430" y="115962"/>
                  <a:pt x="107092" y="123568"/>
                </a:cubicBezTo>
                <a:cubicBezTo>
                  <a:pt x="99230" y="133002"/>
                  <a:pt x="97754" y="146526"/>
                  <a:pt x="90616" y="156519"/>
                </a:cubicBezTo>
                <a:cubicBezTo>
                  <a:pt x="83845" y="165999"/>
                  <a:pt x="73361" y="172283"/>
                  <a:pt x="65903" y="181233"/>
                </a:cubicBezTo>
                <a:cubicBezTo>
                  <a:pt x="59565" y="188839"/>
                  <a:pt x="55367" y="198026"/>
                  <a:pt x="49427" y="205946"/>
                </a:cubicBezTo>
                <a:cubicBezTo>
                  <a:pt x="3728" y="266877"/>
                  <a:pt x="27885" y="224317"/>
                  <a:pt x="0" y="280087"/>
                </a:cubicBezTo>
                <a:cubicBezTo>
                  <a:pt x="12856" y="318654"/>
                  <a:pt x="1748" y="307297"/>
                  <a:pt x="57665" y="321276"/>
                </a:cubicBezTo>
                <a:lnTo>
                  <a:pt x="123568" y="337752"/>
                </a:lnTo>
                <a:cubicBezTo>
                  <a:pt x="136168" y="346152"/>
                  <a:pt x="163142" y="359557"/>
                  <a:pt x="164757" y="378941"/>
                </a:cubicBezTo>
                <a:cubicBezTo>
                  <a:pt x="169508" y="435946"/>
                  <a:pt x="159511" y="438490"/>
                  <a:pt x="148281" y="477795"/>
                </a:cubicBezTo>
                <a:cubicBezTo>
                  <a:pt x="145171" y="488681"/>
                  <a:pt x="142789" y="499762"/>
                  <a:pt x="140043" y="510746"/>
                </a:cubicBezTo>
                <a:cubicBezTo>
                  <a:pt x="142789" y="560173"/>
                  <a:pt x="143588" y="609747"/>
                  <a:pt x="148281" y="659027"/>
                </a:cubicBezTo>
                <a:cubicBezTo>
                  <a:pt x="149104" y="667671"/>
                  <a:pt x="150960" y="677070"/>
                  <a:pt x="156519" y="683741"/>
                </a:cubicBezTo>
                <a:cubicBezTo>
                  <a:pt x="165308" y="694288"/>
                  <a:pt x="178486" y="700216"/>
                  <a:pt x="189470" y="708454"/>
                </a:cubicBezTo>
                <a:cubicBezTo>
                  <a:pt x="194962" y="716692"/>
                  <a:pt x="198945" y="726167"/>
                  <a:pt x="205946" y="733168"/>
                </a:cubicBezTo>
                <a:cubicBezTo>
                  <a:pt x="229553" y="756774"/>
                  <a:pt x="228575" y="744482"/>
                  <a:pt x="255373" y="757881"/>
                </a:cubicBezTo>
                <a:cubicBezTo>
                  <a:pt x="264229" y="762309"/>
                  <a:pt x="271040" y="770336"/>
                  <a:pt x="280087" y="774357"/>
                </a:cubicBezTo>
                <a:cubicBezTo>
                  <a:pt x="295957" y="781410"/>
                  <a:pt x="313038" y="785341"/>
                  <a:pt x="329514" y="790833"/>
                </a:cubicBezTo>
                <a:cubicBezTo>
                  <a:pt x="343148" y="795377"/>
                  <a:pt x="374254" y="806446"/>
                  <a:pt x="387178" y="807308"/>
                </a:cubicBezTo>
                <a:cubicBezTo>
                  <a:pt x="458467" y="812061"/>
                  <a:pt x="529967" y="812800"/>
                  <a:pt x="601362" y="815546"/>
                </a:cubicBezTo>
                <a:cubicBezTo>
                  <a:pt x="612346" y="812800"/>
                  <a:pt x="624484" y="812925"/>
                  <a:pt x="634314" y="807308"/>
                </a:cubicBezTo>
                <a:cubicBezTo>
                  <a:pt x="644429" y="801528"/>
                  <a:pt x="650077" y="790053"/>
                  <a:pt x="659027" y="782595"/>
                </a:cubicBezTo>
                <a:cubicBezTo>
                  <a:pt x="666633" y="776257"/>
                  <a:pt x="675503" y="771611"/>
                  <a:pt x="683741" y="766119"/>
                </a:cubicBezTo>
                <a:cubicBezTo>
                  <a:pt x="689233" y="757881"/>
                  <a:pt x="696195" y="750453"/>
                  <a:pt x="700216" y="741406"/>
                </a:cubicBezTo>
                <a:cubicBezTo>
                  <a:pt x="707269" y="725536"/>
                  <a:pt x="716692" y="691979"/>
                  <a:pt x="716692" y="691979"/>
                </a:cubicBezTo>
                <a:cubicBezTo>
                  <a:pt x="719438" y="664519"/>
                  <a:pt x="722431" y="637083"/>
                  <a:pt x="724930" y="609600"/>
                </a:cubicBezTo>
                <a:cubicBezTo>
                  <a:pt x="727924" y="576670"/>
                  <a:pt x="704954" y="527988"/>
                  <a:pt x="733168" y="510746"/>
                </a:cubicBezTo>
                <a:cubicBezTo>
                  <a:pt x="773069" y="486362"/>
                  <a:pt x="826530" y="516238"/>
                  <a:pt x="873211" y="518984"/>
                </a:cubicBezTo>
                <a:cubicBezTo>
                  <a:pt x="932464" y="538736"/>
                  <a:pt x="858469" y="514772"/>
                  <a:pt x="930876" y="535460"/>
                </a:cubicBezTo>
                <a:cubicBezTo>
                  <a:pt x="939225" y="537846"/>
                  <a:pt x="947351" y="540952"/>
                  <a:pt x="955589" y="543698"/>
                </a:cubicBezTo>
                <a:cubicBezTo>
                  <a:pt x="994032" y="540952"/>
                  <a:pt x="1033528" y="544808"/>
                  <a:pt x="1070919" y="535460"/>
                </a:cubicBezTo>
                <a:cubicBezTo>
                  <a:pt x="1080524" y="533059"/>
                  <a:pt x="1083374" y="519794"/>
                  <a:pt x="1087395" y="510746"/>
                </a:cubicBezTo>
                <a:cubicBezTo>
                  <a:pt x="1094448" y="494876"/>
                  <a:pt x="1103870" y="461319"/>
                  <a:pt x="1103870" y="461319"/>
                </a:cubicBezTo>
                <a:cubicBezTo>
                  <a:pt x="1103165" y="453562"/>
                  <a:pt x="1100009" y="342128"/>
                  <a:pt x="1079157" y="321276"/>
                </a:cubicBezTo>
                <a:cubicBezTo>
                  <a:pt x="1006953" y="249072"/>
                  <a:pt x="1098545" y="337432"/>
                  <a:pt x="1029730" y="280087"/>
                </a:cubicBezTo>
                <a:cubicBezTo>
                  <a:pt x="1020780" y="272629"/>
                  <a:pt x="1014212" y="262526"/>
                  <a:pt x="1005016" y="255373"/>
                </a:cubicBezTo>
                <a:cubicBezTo>
                  <a:pt x="962528" y="222327"/>
                  <a:pt x="968163" y="226613"/>
                  <a:pt x="930876" y="214184"/>
                </a:cubicBezTo>
                <a:cubicBezTo>
                  <a:pt x="909552" y="192860"/>
                  <a:pt x="886297" y="166373"/>
                  <a:pt x="856735" y="156519"/>
                </a:cubicBezTo>
                <a:lnTo>
                  <a:pt x="832022" y="148281"/>
                </a:lnTo>
                <a:cubicBezTo>
                  <a:pt x="755220" y="157881"/>
                  <a:pt x="777103" y="182605"/>
                  <a:pt x="766119" y="189470"/>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6" name="Straight Arrow Connector 205"/>
          <p:cNvCxnSpPr/>
          <p:nvPr/>
        </p:nvCxnSpPr>
        <p:spPr>
          <a:xfrm flipV="1">
            <a:off x="569812" y="4605764"/>
            <a:ext cx="0" cy="2166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p:nvPr/>
        </p:nvCxnSpPr>
        <p:spPr>
          <a:xfrm>
            <a:off x="306202" y="6492229"/>
            <a:ext cx="2767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8" name="Cross 207"/>
          <p:cNvSpPr/>
          <p:nvPr/>
        </p:nvSpPr>
        <p:spPr>
          <a:xfrm>
            <a:off x="1082618" y="494229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09" name="Cross 208"/>
          <p:cNvSpPr/>
          <p:nvPr/>
        </p:nvSpPr>
        <p:spPr>
          <a:xfrm>
            <a:off x="1235018" y="509469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0" name="Cross 209"/>
          <p:cNvSpPr/>
          <p:nvPr/>
        </p:nvSpPr>
        <p:spPr>
          <a:xfrm>
            <a:off x="1534058" y="500022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1" name="Cross 210"/>
          <p:cNvSpPr/>
          <p:nvPr/>
        </p:nvSpPr>
        <p:spPr>
          <a:xfrm>
            <a:off x="2085703" y="559588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2" name="Cross 211"/>
          <p:cNvSpPr/>
          <p:nvPr/>
        </p:nvSpPr>
        <p:spPr>
          <a:xfrm>
            <a:off x="2232505" y="601972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3" name="Cross 212"/>
          <p:cNvSpPr/>
          <p:nvPr/>
        </p:nvSpPr>
        <p:spPr>
          <a:xfrm>
            <a:off x="2409875" y="547096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4" name="Cross 213"/>
          <p:cNvSpPr/>
          <p:nvPr/>
        </p:nvSpPr>
        <p:spPr>
          <a:xfrm>
            <a:off x="1517646" y="591532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5" name="Cross 214"/>
          <p:cNvSpPr/>
          <p:nvPr/>
        </p:nvSpPr>
        <p:spPr>
          <a:xfrm>
            <a:off x="1844617" y="4916355"/>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6" name="Cross 215"/>
          <p:cNvSpPr/>
          <p:nvPr/>
        </p:nvSpPr>
        <p:spPr>
          <a:xfrm>
            <a:off x="1188616" y="546320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7" name="Cross 216"/>
          <p:cNvSpPr/>
          <p:nvPr/>
        </p:nvSpPr>
        <p:spPr>
          <a:xfrm>
            <a:off x="1038275" y="5860988"/>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8" name="Cross 217"/>
          <p:cNvSpPr/>
          <p:nvPr/>
        </p:nvSpPr>
        <p:spPr>
          <a:xfrm>
            <a:off x="1997018" y="585669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9" name="Cross 218"/>
          <p:cNvSpPr/>
          <p:nvPr/>
        </p:nvSpPr>
        <p:spPr>
          <a:xfrm>
            <a:off x="2321190" y="499154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20" name="Cross 219"/>
          <p:cNvSpPr/>
          <p:nvPr/>
        </p:nvSpPr>
        <p:spPr>
          <a:xfrm>
            <a:off x="2365532" y="5724581"/>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21" name="TextBox 220"/>
          <p:cNvSpPr txBox="1"/>
          <p:nvPr/>
        </p:nvSpPr>
        <p:spPr>
          <a:xfrm>
            <a:off x="639764" y="4270902"/>
            <a:ext cx="3451535" cy="646331"/>
          </a:xfrm>
          <a:prstGeom prst="rect">
            <a:avLst/>
          </a:prstGeom>
          <a:noFill/>
        </p:spPr>
        <p:txBody>
          <a:bodyPr wrap="square" rtlCol="0">
            <a:spAutoFit/>
          </a:bodyPr>
          <a:lstStyle/>
          <a:p>
            <a:r>
              <a:rPr lang="en-US" altLang="ko-KR" dirty="0" smtClean="0"/>
              <a:t>Create normally distributed patterns satisfying the condition</a:t>
            </a:r>
            <a:endParaRPr lang="ko-KR" altLang="en-US" dirty="0"/>
          </a:p>
        </p:txBody>
      </p:sp>
      <p:sp>
        <p:nvSpPr>
          <p:cNvPr id="222" name="Freeform 221"/>
          <p:cNvSpPr/>
          <p:nvPr/>
        </p:nvSpPr>
        <p:spPr>
          <a:xfrm>
            <a:off x="1261662" y="5080404"/>
            <a:ext cx="1103870" cy="815546"/>
          </a:xfrm>
          <a:custGeom>
            <a:avLst/>
            <a:gdLst>
              <a:gd name="connsiteX0" fmla="*/ 766119 w 1103870"/>
              <a:gd name="connsiteY0" fmla="*/ 189470 h 815546"/>
              <a:gd name="connsiteX1" fmla="*/ 766119 w 1103870"/>
              <a:gd name="connsiteY1" fmla="*/ 189470 h 815546"/>
              <a:gd name="connsiteX2" fmla="*/ 642551 w 1103870"/>
              <a:gd name="connsiteY2" fmla="*/ 57665 h 815546"/>
              <a:gd name="connsiteX3" fmla="*/ 609600 w 1103870"/>
              <a:gd name="connsiteY3" fmla="*/ 49427 h 815546"/>
              <a:gd name="connsiteX4" fmla="*/ 584887 w 1103870"/>
              <a:gd name="connsiteY4" fmla="*/ 32952 h 815546"/>
              <a:gd name="connsiteX5" fmla="*/ 518984 w 1103870"/>
              <a:gd name="connsiteY5" fmla="*/ 16476 h 815546"/>
              <a:gd name="connsiteX6" fmla="*/ 461319 w 1103870"/>
              <a:gd name="connsiteY6" fmla="*/ 0 h 815546"/>
              <a:gd name="connsiteX7" fmla="*/ 329514 w 1103870"/>
              <a:gd name="connsiteY7" fmla="*/ 8238 h 815546"/>
              <a:gd name="connsiteX8" fmla="*/ 263611 w 1103870"/>
              <a:gd name="connsiteY8" fmla="*/ 24714 h 815546"/>
              <a:gd name="connsiteX9" fmla="*/ 172995 w 1103870"/>
              <a:gd name="connsiteY9" fmla="*/ 74141 h 815546"/>
              <a:gd name="connsiteX10" fmla="*/ 148281 w 1103870"/>
              <a:gd name="connsiteY10" fmla="*/ 82379 h 815546"/>
              <a:gd name="connsiteX11" fmla="*/ 131805 w 1103870"/>
              <a:gd name="connsiteY11" fmla="*/ 107092 h 815546"/>
              <a:gd name="connsiteX12" fmla="*/ 107092 w 1103870"/>
              <a:gd name="connsiteY12" fmla="*/ 123568 h 815546"/>
              <a:gd name="connsiteX13" fmla="*/ 90616 w 1103870"/>
              <a:gd name="connsiteY13" fmla="*/ 156519 h 815546"/>
              <a:gd name="connsiteX14" fmla="*/ 65903 w 1103870"/>
              <a:gd name="connsiteY14" fmla="*/ 181233 h 815546"/>
              <a:gd name="connsiteX15" fmla="*/ 49427 w 1103870"/>
              <a:gd name="connsiteY15" fmla="*/ 205946 h 815546"/>
              <a:gd name="connsiteX16" fmla="*/ 0 w 1103870"/>
              <a:gd name="connsiteY16" fmla="*/ 280087 h 815546"/>
              <a:gd name="connsiteX17" fmla="*/ 57665 w 1103870"/>
              <a:gd name="connsiteY17" fmla="*/ 321276 h 815546"/>
              <a:gd name="connsiteX18" fmla="*/ 123568 w 1103870"/>
              <a:gd name="connsiteY18" fmla="*/ 337752 h 815546"/>
              <a:gd name="connsiteX19" fmla="*/ 164757 w 1103870"/>
              <a:gd name="connsiteY19" fmla="*/ 378941 h 815546"/>
              <a:gd name="connsiteX20" fmla="*/ 148281 w 1103870"/>
              <a:gd name="connsiteY20" fmla="*/ 477795 h 815546"/>
              <a:gd name="connsiteX21" fmla="*/ 140043 w 1103870"/>
              <a:gd name="connsiteY21" fmla="*/ 510746 h 815546"/>
              <a:gd name="connsiteX22" fmla="*/ 148281 w 1103870"/>
              <a:gd name="connsiteY22" fmla="*/ 659027 h 815546"/>
              <a:gd name="connsiteX23" fmla="*/ 156519 w 1103870"/>
              <a:gd name="connsiteY23" fmla="*/ 683741 h 815546"/>
              <a:gd name="connsiteX24" fmla="*/ 189470 w 1103870"/>
              <a:gd name="connsiteY24" fmla="*/ 708454 h 815546"/>
              <a:gd name="connsiteX25" fmla="*/ 205946 w 1103870"/>
              <a:gd name="connsiteY25" fmla="*/ 733168 h 815546"/>
              <a:gd name="connsiteX26" fmla="*/ 255373 w 1103870"/>
              <a:gd name="connsiteY26" fmla="*/ 757881 h 815546"/>
              <a:gd name="connsiteX27" fmla="*/ 280087 w 1103870"/>
              <a:gd name="connsiteY27" fmla="*/ 774357 h 815546"/>
              <a:gd name="connsiteX28" fmla="*/ 329514 w 1103870"/>
              <a:gd name="connsiteY28" fmla="*/ 790833 h 815546"/>
              <a:gd name="connsiteX29" fmla="*/ 387178 w 1103870"/>
              <a:gd name="connsiteY29" fmla="*/ 807308 h 815546"/>
              <a:gd name="connsiteX30" fmla="*/ 601362 w 1103870"/>
              <a:gd name="connsiteY30" fmla="*/ 815546 h 815546"/>
              <a:gd name="connsiteX31" fmla="*/ 634314 w 1103870"/>
              <a:gd name="connsiteY31" fmla="*/ 807308 h 815546"/>
              <a:gd name="connsiteX32" fmla="*/ 659027 w 1103870"/>
              <a:gd name="connsiteY32" fmla="*/ 782595 h 815546"/>
              <a:gd name="connsiteX33" fmla="*/ 683741 w 1103870"/>
              <a:gd name="connsiteY33" fmla="*/ 766119 h 815546"/>
              <a:gd name="connsiteX34" fmla="*/ 700216 w 1103870"/>
              <a:gd name="connsiteY34" fmla="*/ 741406 h 815546"/>
              <a:gd name="connsiteX35" fmla="*/ 716692 w 1103870"/>
              <a:gd name="connsiteY35" fmla="*/ 691979 h 815546"/>
              <a:gd name="connsiteX36" fmla="*/ 724930 w 1103870"/>
              <a:gd name="connsiteY36" fmla="*/ 609600 h 815546"/>
              <a:gd name="connsiteX37" fmla="*/ 733168 w 1103870"/>
              <a:gd name="connsiteY37" fmla="*/ 510746 h 815546"/>
              <a:gd name="connsiteX38" fmla="*/ 873211 w 1103870"/>
              <a:gd name="connsiteY38" fmla="*/ 518984 h 815546"/>
              <a:gd name="connsiteX39" fmla="*/ 930876 w 1103870"/>
              <a:gd name="connsiteY39" fmla="*/ 535460 h 815546"/>
              <a:gd name="connsiteX40" fmla="*/ 955589 w 1103870"/>
              <a:gd name="connsiteY40" fmla="*/ 543698 h 815546"/>
              <a:gd name="connsiteX41" fmla="*/ 1070919 w 1103870"/>
              <a:gd name="connsiteY41" fmla="*/ 535460 h 815546"/>
              <a:gd name="connsiteX42" fmla="*/ 1087395 w 1103870"/>
              <a:gd name="connsiteY42" fmla="*/ 510746 h 815546"/>
              <a:gd name="connsiteX43" fmla="*/ 1103870 w 1103870"/>
              <a:gd name="connsiteY43" fmla="*/ 461319 h 815546"/>
              <a:gd name="connsiteX44" fmla="*/ 1079157 w 1103870"/>
              <a:gd name="connsiteY44" fmla="*/ 321276 h 815546"/>
              <a:gd name="connsiteX45" fmla="*/ 1029730 w 1103870"/>
              <a:gd name="connsiteY45" fmla="*/ 280087 h 815546"/>
              <a:gd name="connsiteX46" fmla="*/ 1005016 w 1103870"/>
              <a:gd name="connsiteY46" fmla="*/ 255373 h 815546"/>
              <a:gd name="connsiteX47" fmla="*/ 930876 w 1103870"/>
              <a:gd name="connsiteY47" fmla="*/ 214184 h 815546"/>
              <a:gd name="connsiteX48" fmla="*/ 856735 w 1103870"/>
              <a:gd name="connsiteY48" fmla="*/ 156519 h 815546"/>
              <a:gd name="connsiteX49" fmla="*/ 832022 w 1103870"/>
              <a:gd name="connsiteY49" fmla="*/ 148281 h 815546"/>
              <a:gd name="connsiteX50" fmla="*/ 766119 w 1103870"/>
              <a:gd name="connsiteY50" fmla="*/ 189470 h 815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103870" h="815546">
                <a:moveTo>
                  <a:pt x="766119" y="189470"/>
                </a:moveTo>
                <a:lnTo>
                  <a:pt x="766119" y="189470"/>
                </a:lnTo>
                <a:cubicBezTo>
                  <a:pt x="756301" y="178249"/>
                  <a:pt x="656397" y="61127"/>
                  <a:pt x="642551" y="57665"/>
                </a:cubicBezTo>
                <a:lnTo>
                  <a:pt x="609600" y="49427"/>
                </a:lnTo>
                <a:cubicBezTo>
                  <a:pt x="601362" y="43935"/>
                  <a:pt x="594191" y="36335"/>
                  <a:pt x="584887" y="32952"/>
                </a:cubicBezTo>
                <a:cubicBezTo>
                  <a:pt x="563607" y="25214"/>
                  <a:pt x="540466" y="23637"/>
                  <a:pt x="518984" y="16476"/>
                </a:cubicBezTo>
                <a:cubicBezTo>
                  <a:pt x="483529" y="4658"/>
                  <a:pt x="502694" y="10344"/>
                  <a:pt x="461319" y="0"/>
                </a:cubicBezTo>
                <a:cubicBezTo>
                  <a:pt x="417384" y="2746"/>
                  <a:pt x="373195" y="2778"/>
                  <a:pt x="329514" y="8238"/>
                </a:cubicBezTo>
                <a:cubicBezTo>
                  <a:pt x="307045" y="11047"/>
                  <a:pt x="263611" y="24714"/>
                  <a:pt x="263611" y="24714"/>
                </a:cubicBezTo>
                <a:cubicBezTo>
                  <a:pt x="233532" y="44765"/>
                  <a:pt x="210366" y="61684"/>
                  <a:pt x="172995" y="74141"/>
                </a:cubicBezTo>
                <a:lnTo>
                  <a:pt x="148281" y="82379"/>
                </a:lnTo>
                <a:cubicBezTo>
                  <a:pt x="142789" y="90617"/>
                  <a:pt x="138806" y="100091"/>
                  <a:pt x="131805" y="107092"/>
                </a:cubicBezTo>
                <a:cubicBezTo>
                  <a:pt x="124804" y="114093"/>
                  <a:pt x="113430" y="115962"/>
                  <a:pt x="107092" y="123568"/>
                </a:cubicBezTo>
                <a:cubicBezTo>
                  <a:pt x="99230" y="133002"/>
                  <a:pt x="97754" y="146526"/>
                  <a:pt x="90616" y="156519"/>
                </a:cubicBezTo>
                <a:cubicBezTo>
                  <a:pt x="83845" y="165999"/>
                  <a:pt x="73361" y="172283"/>
                  <a:pt x="65903" y="181233"/>
                </a:cubicBezTo>
                <a:cubicBezTo>
                  <a:pt x="59565" y="188839"/>
                  <a:pt x="55367" y="198026"/>
                  <a:pt x="49427" y="205946"/>
                </a:cubicBezTo>
                <a:cubicBezTo>
                  <a:pt x="3728" y="266877"/>
                  <a:pt x="27885" y="224317"/>
                  <a:pt x="0" y="280087"/>
                </a:cubicBezTo>
                <a:cubicBezTo>
                  <a:pt x="12856" y="318654"/>
                  <a:pt x="1748" y="307297"/>
                  <a:pt x="57665" y="321276"/>
                </a:cubicBezTo>
                <a:lnTo>
                  <a:pt x="123568" y="337752"/>
                </a:lnTo>
                <a:cubicBezTo>
                  <a:pt x="136168" y="346152"/>
                  <a:pt x="163142" y="359557"/>
                  <a:pt x="164757" y="378941"/>
                </a:cubicBezTo>
                <a:cubicBezTo>
                  <a:pt x="169508" y="435946"/>
                  <a:pt x="159511" y="438490"/>
                  <a:pt x="148281" y="477795"/>
                </a:cubicBezTo>
                <a:cubicBezTo>
                  <a:pt x="145171" y="488681"/>
                  <a:pt x="142789" y="499762"/>
                  <a:pt x="140043" y="510746"/>
                </a:cubicBezTo>
                <a:cubicBezTo>
                  <a:pt x="142789" y="560173"/>
                  <a:pt x="143588" y="609747"/>
                  <a:pt x="148281" y="659027"/>
                </a:cubicBezTo>
                <a:cubicBezTo>
                  <a:pt x="149104" y="667671"/>
                  <a:pt x="150960" y="677070"/>
                  <a:pt x="156519" y="683741"/>
                </a:cubicBezTo>
                <a:cubicBezTo>
                  <a:pt x="165308" y="694288"/>
                  <a:pt x="178486" y="700216"/>
                  <a:pt x="189470" y="708454"/>
                </a:cubicBezTo>
                <a:cubicBezTo>
                  <a:pt x="194962" y="716692"/>
                  <a:pt x="198945" y="726167"/>
                  <a:pt x="205946" y="733168"/>
                </a:cubicBezTo>
                <a:cubicBezTo>
                  <a:pt x="229553" y="756774"/>
                  <a:pt x="228575" y="744482"/>
                  <a:pt x="255373" y="757881"/>
                </a:cubicBezTo>
                <a:cubicBezTo>
                  <a:pt x="264229" y="762309"/>
                  <a:pt x="271040" y="770336"/>
                  <a:pt x="280087" y="774357"/>
                </a:cubicBezTo>
                <a:cubicBezTo>
                  <a:pt x="295957" y="781410"/>
                  <a:pt x="313038" y="785341"/>
                  <a:pt x="329514" y="790833"/>
                </a:cubicBezTo>
                <a:cubicBezTo>
                  <a:pt x="343148" y="795377"/>
                  <a:pt x="374254" y="806446"/>
                  <a:pt x="387178" y="807308"/>
                </a:cubicBezTo>
                <a:cubicBezTo>
                  <a:pt x="458467" y="812061"/>
                  <a:pt x="529967" y="812800"/>
                  <a:pt x="601362" y="815546"/>
                </a:cubicBezTo>
                <a:cubicBezTo>
                  <a:pt x="612346" y="812800"/>
                  <a:pt x="624484" y="812925"/>
                  <a:pt x="634314" y="807308"/>
                </a:cubicBezTo>
                <a:cubicBezTo>
                  <a:pt x="644429" y="801528"/>
                  <a:pt x="650077" y="790053"/>
                  <a:pt x="659027" y="782595"/>
                </a:cubicBezTo>
                <a:cubicBezTo>
                  <a:pt x="666633" y="776257"/>
                  <a:pt x="675503" y="771611"/>
                  <a:pt x="683741" y="766119"/>
                </a:cubicBezTo>
                <a:cubicBezTo>
                  <a:pt x="689233" y="757881"/>
                  <a:pt x="696195" y="750453"/>
                  <a:pt x="700216" y="741406"/>
                </a:cubicBezTo>
                <a:cubicBezTo>
                  <a:pt x="707269" y="725536"/>
                  <a:pt x="716692" y="691979"/>
                  <a:pt x="716692" y="691979"/>
                </a:cubicBezTo>
                <a:cubicBezTo>
                  <a:pt x="719438" y="664519"/>
                  <a:pt x="722431" y="637083"/>
                  <a:pt x="724930" y="609600"/>
                </a:cubicBezTo>
                <a:cubicBezTo>
                  <a:pt x="727924" y="576670"/>
                  <a:pt x="704954" y="527988"/>
                  <a:pt x="733168" y="510746"/>
                </a:cubicBezTo>
                <a:cubicBezTo>
                  <a:pt x="773069" y="486362"/>
                  <a:pt x="826530" y="516238"/>
                  <a:pt x="873211" y="518984"/>
                </a:cubicBezTo>
                <a:cubicBezTo>
                  <a:pt x="932464" y="538736"/>
                  <a:pt x="858469" y="514772"/>
                  <a:pt x="930876" y="535460"/>
                </a:cubicBezTo>
                <a:cubicBezTo>
                  <a:pt x="939225" y="537846"/>
                  <a:pt x="947351" y="540952"/>
                  <a:pt x="955589" y="543698"/>
                </a:cubicBezTo>
                <a:cubicBezTo>
                  <a:pt x="994032" y="540952"/>
                  <a:pt x="1033528" y="544808"/>
                  <a:pt x="1070919" y="535460"/>
                </a:cubicBezTo>
                <a:cubicBezTo>
                  <a:pt x="1080524" y="533059"/>
                  <a:pt x="1083374" y="519794"/>
                  <a:pt x="1087395" y="510746"/>
                </a:cubicBezTo>
                <a:cubicBezTo>
                  <a:pt x="1094448" y="494876"/>
                  <a:pt x="1103870" y="461319"/>
                  <a:pt x="1103870" y="461319"/>
                </a:cubicBezTo>
                <a:cubicBezTo>
                  <a:pt x="1103165" y="453562"/>
                  <a:pt x="1100009" y="342128"/>
                  <a:pt x="1079157" y="321276"/>
                </a:cubicBezTo>
                <a:cubicBezTo>
                  <a:pt x="1006953" y="249072"/>
                  <a:pt x="1098545" y="337432"/>
                  <a:pt x="1029730" y="280087"/>
                </a:cubicBezTo>
                <a:cubicBezTo>
                  <a:pt x="1020780" y="272629"/>
                  <a:pt x="1014212" y="262526"/>
                  <a:pt x="1005016" y="255373"/>
                </a:cubicBezTo>
                <a:cubicBezTo>
                  <a:pt x="962528" y="222327"/>
                  <a:pt x="968163" y="226613"/>
                  <a:pt x="930876" y="214184"/>
                </a:cubicBezTo>
                <a:cubicBezTo>
                  <a:pt x="909552" y="192860"/>
                  <a:pt x="886297" y="166373"/>
                  <a:pt x="856735" y="156519"/>
                </a:cubicBezTo>
                <a:lnTo>
                  <a:pt x="832022" y="148281"/>
                </a:lnTo>
                <a:cubicBezTo>
                  <a:pt x="755220" y="157881"/>
                  <a:pt x="777103" y="182605"/>
                  <a:pt x="766119" y="189470"/>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3" name="Cross 222"/>
          <p:cNvSpPr/>
          <p:nvPr/>
        </p:nvSpPr>
        <p:spPr>
          <a:xfrm>
            <a:off x="1387418" y="52470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4" name="Cross 223"/>
          <p:cNvSpPr/>
          <p:nvPr/>
        </p:nvSpPr>
        <p:spPr>
          <a:xfrm>
            <a:off x="1539818" y="53994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5" name="Cross 224"/>
          <p:cNvSpPr/>
          <p:nvPr/>
        </p:nvSpPr>
        <p:spPr>
          <a:xfrm>
            <a:off x="1692218" y="55518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6" name="Cross 225"/>
          <p:cNvSpPr/>
          <p:nvPr/>
        </p:nvSpPr>
        <p:spPr>
          <a:xfrm>
            <a:off x="1844618" y="57042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7" name="Cross 226"/>
          <p:cNvSpPr/>
          <p:nvPr/>
        </p:nvSpPr>
        <p:spPr>
          <a:xfrm>
            <a:off x="1542982" y="5676156"/>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8" name="Cross 227"/>
          <p:cNvSpPr/>
          <p:nvPr/>
        </p:nvSpPr>
        <p:spPr>
          <a:xfrm>
            <a:off x="1876475" y="5464175"/>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9" name="Cross 228"/>
          <p:cNvSpPr/>
          <p:nvPr/>
        </p:nvSpPr>
        <p:spPr>
          <a:xfrm>
            <a:off x="1708671" y="541922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0" name="Cross 229"/>
          <p:cNvSpPr/>
          <p:nvPr/>
        </p:nvSpPr>
        <p:spPr>
          <a:xfrm>
            <a:off x="1771290" y="5284875"/>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1" name="Cross 230"/>
          <p:cNvSpPr/>
          <p:nvPr/>
        </p:nvSpPr>
        <p:spPr>
          <a:xfrm>
            <a:off x="1622743" y="527689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2" name="Cross 231"/>
          <p:cNvSpPr/>
          <p:nvPr/>
        </p:nvSpPr>
        <p:spPr>
          <a:xfrm>
            <a:off x="2276847" y="551795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3" name="Cross 232"/>
          <p:cNvSpPr/>
          <p:nvPr/>
        </p:nvSpPr>
        <p:spPr>
          <a:xfrm>
            <a:off x="1762679" y="5824976"/>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4" name="Cross 233"/>
          <p:cNvSpPr/>
          <p:nvPr/>
        </p:nvSpPr>
        <p:spPr>
          <a:xfrm>
            <a:off x="1631667" y="5732726"/>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5" name="Cross 234"/>
          <p:cNvSpPr/>
          <p:nvPr/>
        </p:nvSpPr>
        <p:spPr>
          <a:xfrm>
            <a:off x="1617076" y="5119407"/>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6" name="Cross 235"/>
          <p:cNvSpPr/>
          <p:nvPr/>
        </p:nvSpPr>
        <p:spPr>
          <a:xfrm>
            <a:off x="1855181" y="515647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7" name="Cross 236"/>
          <p:cNvSpPr/>
          <p:nvPr/>
        </p:nvSpPr>
        <p:spPr>
          <a:xfrm>
            <a:off x="2059873" y="53994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8" name="Cross 237"/>
          <p:cNvSpPr/>
          <p:nvPr/>
        </p:nvSpPr>
        <p:spPr>
          <a:xfrm>
            <a:off x="1965160" y="5297838"/>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9" name="Cross 238"/>
          <p:cNvSpPr/>
          <p:nvPr/>
        </p:nvSpPr>
        <p:spPr>
          <a:xfrm>
            <a:off x="2161110" y="5345869"/>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0" name="Cross 239"/>
          <p:cNvSpPr/>
          <p:nvPr/>
        </p:nvSpPr>
        <p:spPr>
          <a:xfrm>
            <a:off x="1467467" y="5561331"/>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1" name="Cross 240"/>
          <p:cNvSpPr/>
          <p:nvPr/>
        </p:nvSpPr>
        <p:spPr>
          <a:xfrm>
            <a:off x="1568756" y="5460311"/>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2" name="Cross 241"/>
          <p:cNvSpPr/>
          <p:nvPr/>
        </p:nvSpPr>
        <p:spPr>
          <a:xfrm>
            <a:off x="1687388" y="535006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3" name="Cross 242"/>
          <p:cNvSpPr/>
          <p:nvPr/>
        </p:nvSpPr>
        <p:spPr>
          <a:xfrm>
            <a:off x="1771290" y="555988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4" name="Cross 243"/>
          <p:cNvSpPr/>
          <p:nvPr/>
        </p:nvSpPr>
        <p:spPr>
          <a:xfrm>
            <a:off x="1876475" y="5358180"/>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5" name="Cross 244"/>
          <p:cNvSpPr/>
          <p:nvPr/>
        </p:nvSpPr>
        <p:spPr>
          <a:xfrm>
            <a:off x="2313510" y="5498269"/>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6" name="Down Arrow 245"/>
          <p:cNvSpPr/>
          <p:nvPr/>
        </p:nvSpPr>
        <p:spPr>
          <a:xfrm rot="5400000">
            <a:off x="3367931" y="5101679"/>
            <a:ext cx="650789" cy="6298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7" name="Cross 246"/>
          <p:cNvSpPr/>
          <p:nvPr/>
        </p:nvSpPr>
        <p:spPr>
          <a:xfrm>
            <a:off x="4973560" y="248082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48" name="Cross 247"/>
          <p:cNvSpPr/>
          <p:nvPr/>
        </p:nvSpPr>
        <p:spPr>
          <a:xfrm>
            <a:off x="5125960" y="263322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49" name="Cross 248"/>
          <p:cNvSpPr/>
          <p:nvPr/>
        </p:nvSpPr>
        <p:spPr>
          <a:xfrm>
            <a:off x="5425000" y="2538764"/>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0" name="Cross 249"/>
          <p:cNvSpPr/>
          <p:nvPr/>
        </p:nvSpPr>
        <p:spPr>
          <a:xfrm>
            <a:off x="5430760" y="293802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1" name="Cross 250"/>
          <p:cNvSpPr/>
          <p:nvPr/>
        </p:nvSpPr>
        <p:spPr>
          <a:xfrm>
            <a:off x="5314272" y="3145905"/>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2" name="Cross 251"/>
          <p:cNvSpPr/>
          <p:nvPr/>
        </p:nvSpPr>
        <p:spPr>
          <a:xfrm>
            <a:off x="5735559" y="293802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3" name="Cross 252"/>
          <p:cNvSpPr/>
          <p:nvPr/>
        </p:nvSpPr>
        <p:spPr>
          <a:xfrm>
            <a:off x="5678987" y="323858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4" name="Cross 253"/>
          <p:cNvSpPr/>
          <p:nvPr/>
        </p:nvSpPr>
        <p:spPr>
          <a:xfrm>
            <a:off x="5976645" y="313441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5" name="Cross 254"/>
          <p:cNvSpPr/>
          <p:nvPr/>
        </p:nvSpPr>
        <p:spPr>
          <a:xfrm>
            <a:off x="5976645" y="277265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6" name="Cross 255"/>
          <p:cNvSpPr/>
          <p:nvPr/>
        </p:nvSpPr>
        <p:spPr>
          <a:xfrm>
            <a:off x="6123447" y="3558255"/>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7" name="Cross 256"/>
          <p:cNvSpPr/>
          <p:nvPr/>
        </p:nvSpPr>
        <p:spPr>
          <a:xfrm>
            <a:off x="6300817" y="300949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8" name="Cross 257"/>
          <p:cNvSpPr/>
          <p:nvPr/>
        </p:nvSpPr>
        <p:spPr>
          <a:xfrm>
            <a:off x="5408588" y="345385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9" name="Cross 258"/>
          <p:cNvSpPr/>
          <p:nvPr/>
        </p:nvSpPr>
        <p:spPr>
          <a:xfrm>
            <a:off x="5735559" y="245489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0" name="Cross 259"/>
          <p:cNvSpPr/>
          <p:nvPr/>
        </p:nvSpPr>
        <p:spPr>
          <a:xfrm>
            <a:off x="5079558" y="300174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1" name="Cross 260"/>
          <p:cNvSpPr/>
          <p:nvPr/>
        </p:nvSpPr>
        <p:spPr>
          <a:xfrm>
            <a:off x="5624220" y="2736555"/>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2" name="Cross 261"/>
          <p:cNvSpPr/>
          <p:nvPr/>
        </p:nvSpPr>
        <p:spPr>
          <a:xfrm>
            <a:off x="4929217" y="3399523"/>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3" name="Cross 262"/>
          <p:cNvSpPr/>
          <p:nvPr/>
        </p:nvSpPr>
        <p:spPr>
          <a:xfrm>
            <a:off x="5887960" y="339522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4" name="Cross 263"/>
          <p:cNvSpPr/>
          <p:nvPr/>
        </p:nvSpPr>
        <p:spPr>
          <a:xfrm>
            <a:off x="6212132" y="253007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5" name="Cross 264"/>
          <p:cNvSpPr/>
          <p:nvPr/>
        </p:nvSpPr>
        <p:spPr>
          <a:xfrm>
            <a:off x="6256474" y="3263116"/>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6" name="Cross 265"/>
          <p:cNvSpPr/>
          <p:nvPr/>
        </p:nvSpPr>
        <p:spPr>
          <a:xfrm>
            <a:off x="5606411" y="2989131"/>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67" name="Cross 266"/>
          <p:cNvSpPr/>
          <p:nvPr/>
        </p:nvSpPr>
        <p:spPr>
          <a:xfrm>
            <a:off x="1696300" y="293893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68" name="Cross 267"/>
          <p:cNvSpPr/>
          <p:nvPr/>
        </p:nvSpPr>
        <p:spPr>
          <a:xfrm>
            <a:off x="4959821" y="50793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9" name="Cross 268"/>
          <p:cNvSpPr/>
          <p:nvPr/>
        </p:nvSpPr>
        <p:spPr>
          <a:xfrm>
            <a:off x="5112221" y="52317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0" name="Cross 269"/>
          <p:cNvSpPr/>
          <p:nvPr/>
        </p:nvSpPr>
        <p:spPr>
          <a:xfrm>
            <a:off x="5411261" y="5137316"/>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1" name="Cross 270"/>
          <p:cNvSpPr/>
          <p:nvPr/>
        </p:nvSpPr>
        <p:spPr>
          <a:xfrm>
            <a:off x="5417021" y="55365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2" name="Cross 271"/>
          <p:cNvSpPr/>
          <p:nvPr/>
        </p:nvSpPr>
        <p:spPr>
          <a:xfrm>
            <a:off x="5300533" y="574445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3" name="Cross 272"/>
          <p:cNvSpPr/>
          <p:nvPr/>
        </p:nvSpPr>
        <p:spPr>
          <a:xfrm>
            <a:off x="5721820" y="55365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4" name="Cross 273"/>
          <p:cNvSpPr/>
          <p:nvPr/>
        </p:nvSpPr>
        <p:spPr>
          <a:xfrm>
            <a:off x="5665248" y="583713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5" name="Cross 274"/>
          <p:cNvSpPr/>
          <p:nvPr/>
        </p:nvSpPr>
        <p:spPr>
          <a:xfrm>
            <a:off x="5962906" y="573296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6" name="Cross 275"/>
          <p:cNvSpPr/>
          <p:nvPr/>
        </p:nvSpPr>
        <p:spPr>
          <a:xfrm>
            <a:off x="5962906" y="5371211"/>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7" name="Cross 276"/>
          <p:cNvSpPr/>
          <p:nvPr/>
        </p:nvSpPr>
        <p:spPr>
          <a:xfrm>
            <a:off x="6109708" y="615680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8" name="Cross 277"/>
          <p:cNvSpPr/>
          <p:nvPr/>
        </p:nvSpPr>
        <p:spPr>
          <a:xfrm>
            <a:off x="6287078" y="560804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9" name="Cross 278"/>
          <p:cNvSpPr/>
          <p:nvPr/>
        </p:nvSpPr>
        <p:spPr>
          <a:xfrm>
            <a:off x="5394849" y="605240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0" name="Cross 279"/>
          <p:cNvSpPr/>
          <p:nvPr/>
        </p:nvSpPr>
        <p:spPr>
          <a:xfrm>
            <a:off x="5721820" y="505344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1" name="Cross 280"/>
          <p:cNvSpPr/>
          <p:nvPr/>
        </p:nvSpPr>
        <p:spPr>
          <a:xfrm>
            <a:off x="5065819" y="5600294"/>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2" name="Cross 281"/>
          <p:cNvSpPr/>
          <p:nvPr/>
        </p:nvSpPr>
        <p:spPr>
          <a:xfrm>
            <a:off x="5610481" y="533510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3" name="Cross 282"/>
          <p:cNvSpPr/>
          <p:nvPr/>
        </p:nvSpPr>
        <p:spPr>
          <a:xfrm>
            <a:off x="4915478" y="5998075"/>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4" name="Cross 283"/>
          <p:cNvSpPr/>
          <p:nvPr/>
        </p:nvSpPr>
        <p:spPr>
          <a:xfrm>
            <a:off x="5874221" y="59937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5" name="Cross 284"/>
          <p:cNvSpPr/>
          <p:nvPr/>
        </p:nvSpPr>
        <p:spPr>
          <a:xfrm>
            <a:off x="6198393" y="512862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6" name="Cross 285"/>
          <p:cNvSpPr/>
          <p:nvPr/>
        </p:nvSpPr>
        <p:spPr>
          <a:xfrm>
            <a:off x="6242735" y="5861668"/>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7" name="Cross 286"/>
          <p:cNvSpPr/>
          <p:nvPr/>
        </p:nvSpPr>
        <p:spPr>
          <a:xfrm>
            <a:off x="5592672" y="558768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88" name="Cross 287"/>
          <p:cNvSpPr/>
          <p:nvPr/>
        </p:nvSpPr>
        <p:spPr>
          <a:xfrm>
            <a:off x="1549827" y="5364053"/>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9" name="Cross 288"/>
          <p:cNvSpPr/>
          <p:nvPr/>
        </p:nvSpPr>
        <p:spPr>
          <a:xfrm>
            <a:off x="1433339" y="5571931"/>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90" name="Cross 289"/>
          <p:cNvSpPr/>
          <p:nvPr/>
        </p:nvSpPr>
        <p:spPr>
          <a:xfrm>
            <a:off x="1854626" y="5364053"/>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91" name="Cross 290"/>
          <p:cNvSpPr/>
          <p:nvPr/>
        </p:nvSpPr>
        <p:spPr>
          <a:xfrm>
            <a:off x="1798054" y="5664606"/>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92" name="Cross 291"/>
          <p:cNvSpPr/>
          <p:nvPr/>
        </p:nvSpPr>
        <p:spPr>
          <a:xfrm>
            <a:off x="1743287" y="5162581"/>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853892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7284" y="2652962"/>
            <a:ext cx="5606717" cy="4205038"/>
          </a:xfrm>
          <a:prstGeom prst="rect">
            <a:avLst/>
          </a:prstGeom>
        </p:spPr>
      </p:pic>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6" y="1268999"/>
            <a:ext cx="8640008" cy="5336338"/>
          </a:xfrm>
        </p:spPr>
        <p:txBody>
          <a:bodyPr>
            <a:normAutofit/>
          </a:bodyPr>
          <a:lstStyle/>
          <a:p>
            <a:r>
              <a:rPr lang="en-US" altLang="ko-KR" dirty="0" smtClean="0"/>
              <a:t>Test Result 1 – Only one interval varies</a:t>
            </a:r>
          </a:p>
          <a:p>
            <a:pPr lvl="1">
              <a:spcBef>
                <a:spcPts val="1000"/>
              </a:spcBef>
              <a:spcAft>
                <a:spcPts val="0"/>
              </a:spcAft>
              <a:buClrTx/>
            </a:pPr>
            <a:r>
              <a:rPr lang="en-US" altLang="zh-CN" dirty="0" smtClean="0"/>
              <a:t>e.g.) password = ‘abcd1234’</a:t>
            </a:r>
          </a:p>
          <a:p>
            <a:pPr lvl="1">
              <a:spcBef>
                <a:spcPts val="1000"/>
              </a:spcBef>
              <a:spcAft>
                <a:spcPts val="0"/>
              </a:spcAft>
              <a:buClrTx/>
            </a:pPr>
            <a:r>
              <a:rPr lang="en-US" altLang="zh-CN" dirty="0" smtClean="0"/>
              <a:t>Interval between ‘</a:t>
            </a:r>
            <a:r>
              <a:rPr lang="en-US" altLang="zh-CN" dirty="0" err="1" smtClean="0"/>
              <a:t>abcd</a:t>
            </a:r>
            <a:r>
              <a:rPr lang="en-US" altLang="zh-CN" dirty="0" smtClean="0"/>
              <a:t>’ and ‘1234’ would not be predictable</a:t>
            </a:r>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endParaRPr lang="zh-CN" altLang="en-US" dirty="0"/>
          </a:p>
        </p:txBody>
      </p:sp>
      <p:sp>
        <p:nvSpPr>
          <p:cNvPr id="106" name="Content Placeholder 2"/>
          <p:cNvSpPr txBox="1">
            <a:spLocks/>
          </p:cNvSpPr>
          <p:nvPr/>
        </p:nvSpPr>
        <p:spPr>
          <a:xfrm>
            <a:off x="167775" y="3173161"/>
            <a:ext cx="4320004" cy="3432175"/>
          </a:xfrm>
          <a:prstGeom prst="rect">
            <a:avLst/>
          </a:prstGeom>
        </p:spPr>
        <p:txBody>
          <a:bodyPr vert="horz" lIns="180000" tIns="108000" rIns="180000" bIns="180000" rtlCol="0">
            <a:noAutofit/>
          </a:bodyPr>
          <a:lstStyle>
            <a:lvl1pPr marL="0" indent="0" algn="l" defTabSz="914400" rtl="0" eaLnBrk="1" latinLnBrk="0" hangingPunct="1">
              <a:lnSpc>
                <a:spcPct val="100000"/>
              </a:lnSpc>
              <a:spcBef>
                <a:spcPts val="1000"/>
              </a:spcBef>
              <a:buFontTx/>
              <a:buNone/>
              <a:defRPr lang="zh-CN" altLang="en-US" sz="4000" kern="1200" baseline="0">
                <a:solidFill>
                  <a:srgbClr val="EC008C"/>
                </a:solidFill>
                <a:latin typeface="Segoe UI Light" panose="020B0502040204020203" pitchFamily="34" charset="0"/>
                <a:ea typeface="+mn-ea"/>
                <a:cs typeface="Segoe UI Light" panose="020B0502040204020203" pitchFamily="34" charset="0"/>
              </a:defRPr>
            </a:lvl1pPr>
            <a:lvl2pPr marL="0" indent="0" algn="l" defTabSz="914400" rtl="0" eaLnBrk="1" latinLnBrk="0" hangingPunct="1">
              <a:lnSpc>
                <a:spcPct val="100000"/>
              </a:lnSpc>
              <a:spcBef>
                <a:spcPts val="600"/>
              </a:spcBef>
              <a:spcAft>
                <a:spcPts val="500"/>
              </a:spcAft>
              <a:buClr>
                <a:srgbClr val="F4B183"/>
              </a:buClr>
              <a:buFontTx/>
              <a:buNone/>
              <a:defRPr lang="zh-CN" altLang="en-US" sz="2000" kern="1200" baseline="0">
                <a:solidFill>
                  <a:srgbClr val="323232"/>
                </a:solidFill>
                <a:latin typeface="+mn-lt"/>
                <a:ea typeface="+mn-ea"/>
                <a:cs typeface="Segoe UI" panose="020B0502040204020203" pitchFamily="34" charset="0"/>
              </a:defRPr>
            </a:lvl2pPr>
            <a:lvl3pPr marL="0" indent="0" algn="l" defTabSz="914400" rtl="0" eaLnBrk="1" latinLnBrk="0" hangingPunct="1">
              <a:lnSpc>
                <a:spcPct val="100000"/>
              </a:lnSpc>
              <a:spcBef>
                <a:spcPts val="500"/>
              </a:spcBef>
              <a:buClr>
                <a:srgbClr val="F4B183"/>
              </a:buClr>
              <a:buFontTx/>
              <a:buNone/>
              <a:defRPr sz="1800" kern="1200" baseline="0">
                <a:solidFill>
                  <a:srgbClr val="323232"/>
                </a:solidFill>
                <a:latin typeface="+mn-lt"/>
                <a:ea typeface="+mn-ea"/>
                <a:cs typeface="Segoe UI" panose="020B0502040204020203" pitchFamily="34" charset="0"/>
              </a:defRPr>
            </a:lvl3pPr>
            <a:lvl4pPr marL="0" indent="0" algn="l" defTabSz="914400" rtl="0" eaLnBrk="1" latinLnBrk="0" hangingPunct="1">
              <a:lnSpc>
                <a:spcPct val="100000"/>
              </a:lnSpc>
              <a:spcBef>
                <a:spcPts val="500"/>
              </a:spcBef>
              <a:buClr>
                <a:srgbClr val="F4B183"/>
              </a:buClr>
              <a:buFontTx/>
              <a:buNone/>
              <a:defRPr sz="1800" kern="1200" baseline="0">
                <a:solidFill>
                  <a:srgbClr val="323232"/>
                </a:solidFill>
                <a:latin typeface="+mn-lt"/>
                <a:ea typeface="+mn-ea"/>
                <a:cs typeface="Segoe UI" panose="020B0502040204020203" pitchFamily="34" charset="0"/>
              </a:defRPr>
            </a:lvl4pPr>
            <a:lvl5pPr marL="0" indent="0" algn="l" defTabSz="914400" rtl="0" eaLnBrk="1" latinLnBrk="0" hangingPunct="1">
              <a:lnSpc>
                <a:spcPct val="100000"/>
              </a:lnSpc>
              <a:spcBef>
                <a:spcPts val="500"/>
              </a:spcBef>
              <a:buClr>
                <a:srgbClr val="F4B183"/>
              </a:buClr>
              <a:buFontTx/>
              <a:buNone/>
              <a:defRPr sz="1800" kern="1200" baseline="0">
                <a:solidFill>
                  <a:srgbClr val="323232"/>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400" dirty="0" smtClean="0"/>
              <a:t>FAR(False Accept Rate)</a:t>
            </a:r>
          </a:p>
          <a:p>
            <a:pPr lvl="1"/>
            <a:r>
              <a:rPr lang="en-US" altLang="ko-KR" sz="1400" dirty="0" smtClean="0"/>
              <a:t>Accepted patterns / tries by imposters</a:t>
            </a:r>
          </a:p>
          <a:p>
            <a:r>
              <a:rPr lang="en-US" altLang="ko-KR" sz="2400" dirty="0" smtClean="0"/>
              <a:t>FRR(False Reject Rate) : </a:t>
            </a:r>
            <a:endParaRPr lang="en-US" altLang="ko-KR" sz="2400" dirty="0"/>
          </a:p>
          <a:p>
            <a:pPr lvl="1"/>
            <a:r>
              <a:rPr lang="en-US" altLang="ko-KR" sz="1400" dirty="0"/>
              <a:t>Rejected patterns / tries by genuine </a:t>
            </a:r>
            <a:r>
              <a:rPr lang="en-US" altLang="ko-KR" sz="1400" dirty="0" smtClean="0"/>
              <a:t>users</a:t>
            </a:r>
            <a:endParaRPr lang="en-US" altLang="ko-KR" sz="2400" dirty="0" smtClean="0"/>
          </a:p>
          <a:p>
            <a:r>
              <a:rPr lang="en-US" altLang="ko-KR" sz="2400" dirty="0" smtClean="0"/>
              <a:t>Execution Time:</a:t>
            </a:r>
            <a:endParaRPr lang="en-US" altLang="ko-KR" sz="2400" dirty="0"/>
          </a:p>
          <a:p>
            <a:pPr lvl="1"/>
            <a:r>
              <a:rPr lang="en-US" altLang="ko-KR" sz="1400" dirty="0" smtClean="0"/>
              <a:t>Nearest Neighbor = 0.047 sec</a:t>
            </a:r>
          </a:p>
          <a:p>
            <a:pPr lvl="1"/>
            <a:r>
              <a:rPr lang="en-US" altLang="ko-KR" sz="1400" dirty="0" err="1" smtClean="0"/>
              <a:t>Mahalanobis</a:t>
            </a:r>
            <a:r>
              <a:rPr lang="en-US" altLang="ko-KR" sz="1400" dirty="0" smtClean="0"/>
              <a:t> Distance = 0.197 sec</a:t>
            </a:r>
          </a:p>
          <a:p>
            <a:pPr lvl="1"/>
            <a:r>
              <a:rPr lang="en-US" altLang="ko-KR" sz="1400" dirty="0" smtClean="0"/>
              <a:t>SVMs = 0.002 sec</a:t>
            </a:r>
            <a:endParaRPr lang="en-US" altLang="ko-KR" sz="2400" dirty="0" smtClean="0"/>
          </a:p>
          <a:p>
            <a:endParaRPr lang="ko-KR" sz="1400" dirty="0"/>
          </a:p>
        </p:txBody>
      </p:sp>
    </p:spTree>
    <p:extLst>
      <p:ext uri="{BB962C8B-B14F-4D97-AF65-F5344CB8AC3E}">
        <p14:creationId xmlns:p14="http://schemas.microsoft.com/office/powerpoint/2010/main" val="3738285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8559" y="2607839"/>
            <a:ext cx="5666881" cy="4250161"/>
          </a:xfrm>
          <a:prstGeom prst="rect">
            <a:avLst/>
          </a:prstGeom>
        </p:spPr>
      </p:pic>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5" y="1268999"/>
            <a:ext cx="8807783" cy="5336338"/>
          </a:xfrm>
        </p:spPr>
        <p:txBody>
          <a:bodyPr>
            <a:normAutofit/>
          </a:bodyPr>
          <a:lstStyle/>
          <a:p>
            <a:r>
              <a:rPr lang="en-US" altLang="ko-KR" dirty="0" smtClean="0"/>
              <a:t>Test Result 2 – Patterns are proportional</a:t>
            </a:r>
          </a:p>
          <a:p>
            <a:pPr lvl="1">
              <a:spcBef>
                <a:spcPts val="1000"/>
              </a:spcBef>
              <a:spcAft>
                <a:spcPts val="0"/>
              </a:spcAft>
              <a:buClrTx/>
            </a:pPr>
            <a:r>
              <a:rPr lang="en-US" altLang="zh-CN" dirty="0" smtClean="0"/>
              <a:t>e.g.) [20, 40, 60, 80], [10, 20, 30, 40], [30</a:t>
            </a:r>
            <a:r>
              <a:rPr lang="en-US" altLang="zh-CN" dirty="0"/>
              <a:t>, </a:t>
            </a:r>
            <a:r>
              <a:rPr lang="en-US" altLang="zh-CN" dirty="0" smtClean="0"/>
              <a:t>60</a:t>
            </a:r>
            <a:r>
              <a:rPr lang="en-US" altLang="zh-CN" dirty="0"/>
              <a:t>, </a:t>
            </a:r>
            <a:r>
              <a:rPr lang="en-US" altLang="zh-CN" dirty="0" smtClean="0"/>
              <a:t>90</a:t>
            </a:r>
            <a:r>
              <a:rPr lang="en-US" altLang="zh-CN" dirty="0"/>
              <a:t>, </a:t>
            </a:r>
            <a:r>
              <a:rPr lang="en-US" altLang="zh-CN" dirty="0" smtClean="0"/>
              <a:t>120]</a:t>
            </a:r>
          </a:p>
          <a:p>
            <a:pPr lvl="1">
              <a:spcBef>
                <a:spcPts val="1000"/>
              </a:spcBef>
              <a:spcAft>
                <a:spcPts val="0"/>
              </a:spcAft>
              <a:buClrTx/>
            </a:pPr>
            <a:r>
              <a:rPr lang="en-US" altLang="zh-CN" dirty="0" smtClean="0"/>
              <a:t>Users would type faster or slower depending on the experience</a:t>
            </a:r>
          </a:p>
          <a:p>
            <a:endParaRPr lang="zh-CN" altLang="en-US" dirty="0"/>
          </a:p>
        </p:txBody>
      </p:sp>
    </p:spTree>
    <p:extLst>
      <p:ext uri="{BB962C8B-B14F-4D97-AF65-F5344CB8AC3E}">
        <p14:creationId xmlns:p14="http://schemas.microsoft.com/office/powerpoint/2010/main" val="41625398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176" y="2382253"/>
            <a:ext cx="5967663" cy="4475747"/>
          </a:xfrm>
          <a:prstGeom prst="rect">
            <a:avLst/>
          </a:prstGeom>
        </p:spPr>
      </p:pic>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5" y="1268999"/>
            <a:ext cx="8807783" cy="5336338"/>
          </a:xfrm>
        </p:spPr>
        <p:txBody>
          <a:bodyPr>
            <a:normAutofit/>
          </a:bodyPr>
          <a:lstStyle/>
          <a:p>
            <a:r>
              <a:rPr lang="en-US" altLang="ko-KR" dirty="0" smtClean="0"/>
              <a:t>Test Result 3 – Multiple clusters</a:t>
            </a:r>
          </a:p>
          <a:p>
            <a:pPr lvl="1">
              <a:spcBef>
                <a:spcPts val="1000"/>
              </a:spcBef>
              <a:spcAft>
                <a:spcPts val="0"/>
              </a:spcAft>
              <a:buClrTx/>
            </a:pPr>
            <a:r>
              <a:rPr lang="en-US" altLang="zh-CN" dirty="0" smtClean="0"/>
              <a:t>User’s pattern may form multiple clusters because of different types of devices such as, mobile and laptop keyboard.</a:t>
            </a:r>
          </a:p>
          <a:p>
            <a:endParaRPr lang="zh-CN" altLang="en-US" dirty="0"/>
          </a:p>
        </p:txBody>
      </p:sp>
    </p:spTree>
    <p:extLst>
      <p:ext uri="{BB962C8B-B14F-4D97-AF65-F5344CB8AC3E}">
        <p14:creationId xmlns:p14="http://schemas.microsoft.com/office/powerpoint/2010/main" val="13671189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Auth</a:t>
            </a:r>
            <a:r>
              <a:rPr lang="en-US" altLang="zh-CN" dirty="0" smtClean="0"/>
              <a:t> Protocol</a:t>
            </a:r>
            <a:endParaRPr lang="zh-CN" altLang="en-US" dirty="0"/>
          </a:p>
        </p:txBody>
      </p:sp>
      <p:sp>
        <p:nvSpPr>
          <p:cNvPr id="3" name="内容占位符 2"/>
          <p:cNvSpPr>
            <a:spLocks noGrp="1"/>
          </p:cNvSpPr>
          <p:nvPr>
            <p:ph idx="1"/>
          </p:nvPr>
        </p:nvSpPr>
        <p:spPr/>
        <p:txBody>
          <a:bodyPr/>
          <a:lstStyle/>
          <a:p>
            <a:r>
              <a:rPr lang="en-US" altLang="zh-CN" dirty="0" smtClean="0"/>
              <a:t>What it does</a:t>
            </a:r>
          </a:p>
          <a:p>
            <a:pPr lvl="1"/>
            <a:r>
              <a:rPr lang="en-US" altLang="zh-CN" dirty="0"/>
              <a:t>T</a:t>
            </a:r>
            <a:r>
              <a:rPr lang="en-US" altLang="zh-CN" dirty="0" smtClean="0"/>
              <a:t>ransmit password and timing pattern to the server securely</a:t>
            </a:r>
          </a:p>
          <a:p>
            <a:r>
              <a:rPr lang="en-US" altLang="zh-CN" dirty="0" smtClean="0"/>
              <a:t>Design Goals</a:t>
            </a:r>
          </a:p>
          <a:p>
            <a:pPr lvl="1"/>
            <a:r>
              <a:rPr lang="en-US" altLang="zh-CN" dirty="0" smtClean="0"/>
              <a:t>Avoid password transmitted in plaintext</a:t>
            </a:r>
          </a:p>
          <a:p>
            <a:pPr lvl="1"/>
            <a:r>
              <a:rPr lang="en-US" altLang="zh-CN" dirty="0" smtClean="0"/>
              <a:t>Protect the timing pattern</a:t>
            </a:r>
          </a:p>
          <a:p>
            <a:pPr lvl="1"/>
            <a:r>
              <a:rPr lang="en-US" altLang="zh-CN" dirty="0"/>
              <a:t>Defeat </a:t>
            </a:r>
            <a:r>
              <a:rPr lang="en-US" altLang="zh-CN" dirty="0" smtClean="0"/>
              <a:t>the replay attack</a:t>
            </a:r>
            <a:endParaRPr lang="en-US" altLang="zh-CN" dirty="0"/>
          </a:p>
        </p:txBody>
      </p:sp>
    </p:spTree>
    <p:extLst>
      <p:ext uri="{BB962C8B-B14F-4D97-AF65-F5344CB8AC3E}">
        <p14:creationId xmlns:p14="http://schemas.microsoft.com/office/powerpoint/2010/main" val="10717191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Auth</a:t>
            </a:r>
            <a:r>
              <a:rPr lang="en-US" altLang="zh-CN" dirty="0" smtClean="0"/>
              <a:t> Protocol</a:t>
            </a:r>
            <a:endParaRPr lang="zh-CN" altLang="en-US" dirty="0"/>
          </a:p>
        </p:txBody>
      </p:sp>
      <p:sp>
        <p:nvSpPr>
          <p:cNvPr id="3" name="内容占位符 2"/>
          <p:cNvSpPr>
            <a:spLocks noGrp="1"/>
          </p:cNvSpPr>
          <p:nvPr>
            <p:ph idx="1"/>
          </p:nvPr>
        </p:nvSpPr>
        <p:spPr>
          <a:noFill/>
        </p:spPr>
        <p:txBody>
          <a:bodyPr/>
          <a:lstStyle/>
          <a:p>
            <a:pPr lvl="0"/>
            <a:r>
              <a:rPr lang="en-US" altLang="zh-CN" dirty="0" smtClean="0"/>
              <a:t>Message Encapsulation</a:t>
            </a:r>
          </a:p>
          <a:p>
            <a:pPr lvl="1"/>
            <a:endParaRPr lang="en-US" altLang="zh-CN" dirty="0" smtClean="0">
              <a:solidFill>
                <a:srgbClr val="00BCF2"/>
              </a:solidFill>
              <a:latin typeface="+mj-lt"/>
            </a:endParaRPr>
          </a:p>
          <a:p>
            <a:pPr lvl="1" algn="ctr"/>
            <a:r>
              <a:rPr lang="en-US" altLang="zh-CN" sz="3200" dirty="0" smtClean="0">
                <a:solidFill>
                  <a:srgbClr val="00BCF2"/>
                </a:solidFill>
              </a:rPr>
              <a:t>Key</a:t>
            </a:r>
            <a:r>
              <a:rPr lang="en-US" altLang="zh-CN" sz="3200" dirty="0">
                <a:solidFill>
                  <a:srgbClr val="00BCF2"/>
                </a:solidFill>
              </a:rPr>
              <a:t>{ </a:t>
            </a:r>
            <a:r>
              <a:rPr lang="en-US" altLang="zh-CN" sz="3200" dirty="0">
                <a:solidFill>
                  <a:srgbClr val="FDD116"/>
                </a:solidFill>
              </a:rPr>
              <a:t>hash( </a:t>
            </a:r>
            <a:r>
              <a:rPr lang="en-US" altLang="zh-CN" sz="3200" dirty="0" smtClean="0">
                <a:solidFill>
                  <a:srgbClr val="FDD116"/>
                </a:solidFill>
              </a:rPr>
              <a:t>TS </a:t>
            </a:r>
            <a:r>
              <a:rPr lang="en-US" altLang="zh-CN" sz="3200" dirty="0">
                <a:solidFill>
                  <a:srgbClr val="FDD116"/>
                </a:solidFill>
              </a:rPr>
              <a:t>| </a:t>
            </a:r>
            <a:r>
              <a:rPr lang="en-US" altLang="zh-CN" sz="3200" dirty="0" smtClean="0">
                <a:solidFill>
                  <a:srgbClr val="FDD116"/>
                </a:solidFill>
              </a:rPr>
              <a:t>Pattern </a:t>
            </a:r>
            <a:r>
              <a:rPr lang="en-US" altLang="zh-CN" sz="3200" dirty="0">
                <a:solidFill>
                  <a:srgbClr val="FDD116"/>
                </a:solidFill>
              </a:rPr>
              <a:t>)</a:t>
            </a:r>
            <a:r>
              <a:rPr lang="en-US" altLang="zh-CN" sz="3200" dirty="0">
                <a:solidFill>
                  <a:srgbClr val="00BCF2"/>
                </a:solidFill>
              </a:rPr>
              <a:t> | </a:t>
            </a:r>
            <a:r>
              <a:rPr lang="en-US" altLang="zh-CN" sz="3200" dirty="0" smtClean="0">
                <a:solidFill>
                  <a:srgbClr val="00BCF2"/>
                </a:solidFill>
              </a:rPr>
              <a:t>TS </a:t>
            </a:r>
            <a:r>
              <a:rPr lang="en-US" altLang="zh-CN" sz="3200" dirty="0">
                <a:solidFill>
                  <a:srgbClr val="00BCF2"/>
                </a:solidFill>
              </a:rPr>
              <a:t>| Pattern }</a:t>
            </a:r>
            <a:endParaRPr lang="en-US" altLang="zh-CN" sz="3200" dirty="0"/>
          </a:p>
          <a:p>
            <a:pPr lvl="1"/>
            <a:endParaRPr lang="en-US" altLang="zh-CN" dirty="0" smtClean="0"/>
          </a:p>
          <a:p>
            <a:pPr lvl="1"/>
            <a:r>
              <a:rPr lang="en-US" altLang="zh-CN" b="1" dirty="0" smtClean="0"/>
              <a:t>Key</a:t>
            </a:r>
            <a:r>
              <a:rPr lang="en-US" altLang="zh-CN" dirty="0" smtClean="0"/>
              <a:t> - the </a:t>
            </a:r>
            <a:r>
              <a:rPr lang="en-US" altLang="zh-CN" dirty="0"/>
              <a:t>block cipher key </a:t>
            </a:r>
            <a:r>
              <a:rPr lang="en-US" altLang="zh-CN" dirty="0" smtClean="0"/>
              <a:t>derived </a:t>
            </a:r>
            <a:r>
              <a:rPr lang="en-US" altLang="zh-CN" dirty="0"/>
              <a:t>from </a:t>
            </a:r>
            <a:r>
              <a:rPr lang="en-US" altLang="zh-CN" dirty="0" smtClean="0"/>
              <a:t>the password</a:t>
            </a:r>
            <a:endParaRPr lang="en-US" altLang="zh-CN" dirty="0"/>
          </a:p>
          <a:p>
            <a:pPr lvl="1"/>
            <a:r>
              <a:rPr lang="en-US" altLang="zh-CN" b="1" dirty="0" smtClean="0"/>
              <a:t>TS</a:t>
            </a:r>
            <a:r>
              <a:rPr lang="en-US" altLang="zh-CN" dirty="0" smtClean="0"/>
              <a:t> - the timestamp</a:t>
            </a:r>
          </a:p>
          <a:p>
            <a:pPr lvl="1"/>
            <a:r>
              <a:rPr lang="en-US" altLang="zh-CN" b="1" dirty="0" smtClean="0"/>
              <a:t>Pattern</a:t>
            </a:r>
            <a:r>
              <a:rPr lang="en-US" altLang="zh-CN" dirty="0" smtClean="0"/>
              <a:t> - the timing pattern, JSON string</a:t>
            </a:r>
          </a:p>
          <a:p>
            <a:pPr lvl="1"/>
            <a:r>
              <a:rPr lang="en-US" altLang="zh-CN" b="1" dirty="0" smtClean="0"/>
              <a:t>hash</a:t>
            </a:r>
            <a:r>
              <a:rPr lang="en-US" altLang="zh-CN" dirty="0" smtClean="0"/>
              <a:t> - SHA-256</a:t>
            </a:r>
            <a:endParaRPr lang="en-US" altLang="zh-CN" dirty="0"/>
          </a:p>
        </p:txBody>
      </p:sp>
    </p:spTree>
    <p:extLst>
      <p:ext uri="{BB962C8B-B14F-4D97-AF65-F5344CB8AC3E}">
        <p14:creationId xmlns:p14="http://schemas.microsoft.com/office/powerpoint/2010/main" val="13131725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980601" y="2522220"/>
            <a:ext cx="5799419" cy="517041"/>
            <a:chOff x="1980601" y="2522220"/>
            <a:chExt cx="5799419" cy="517041"/>
          </a:xfrm>
        </p:grpSpPr>
        <p:sp>
          <p:nvSpPr>
            <p:cNvPr id="22" name="矩形 21"/>
            <p:cNvSpPr/>
            <p:nvPr/>
          </p:nvSpPr>
          <p:spPr>
            <a:xfrm>
              <a:off x="5638800" y="2522220"/>
              <a:ext cx="2141220" cy="517041"/>
            </a:xfrm>
            <a:prstGeom prst="rect">
              <a:avLst/>
            </a:prstGeom>
            <a:solidFill>
              <a:srgbClr val="ABE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80601" y="2522220"/>
              <a:ext cx="3467700" cy="517041"/>
            </a:xfrm>
            <a:prstGeom prst="rect">
              <a:avLst/>
            </a:prstGeom>
            <a:solidFill>
              <a:srgbClr val="FFFC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p:txBody>
          <a:bodyPr/>
          <a:lstStyle/>
          <a:p>
            <a:r>
              <a:rPr lang="en-US" altLang="zh-CN" dirty="0" err="1" smtClean="0"/>
              <a:t>Auth</a:t>
            </a:r>
            <a:r>
              <a:rPr lang="en-US" altLang="zh-CN" dirty="0" smtClean="0"/>
              <a:t> Protocol</a:t>
            </a:r>
            <a:endParaRPr lang="zh-CN" altLang="en-US" dirty="0"/>
          </a:p>
        </p:txBody>
      </p:sp>
      <p:sp>
        <p:nvSpPr>
          <p:cNvPr id="3" name="内容占位符 2"/>
          <p:cNvSpPr>
            <a:spLocks noGrp="1"/>
          </p:cNvSpPr>
          <p:nvPr>
            <p:ph idx="1"/>
          </p:nvPr>
        </p:nvSpPr>
        <p:spPr>
          <a:xfrm>
            <a:off x="251996" y="1268999"/>
            <a:ext cx="8640008" cy="1043128"/>
          </a:xfrm>
        </p:spPr>
        <p:txBody>
          <a:bodyPr>
            <a:normAutofit/>
          </a:bodyPr>
          <a:lstStyle/>
          <a:p>
            <a:r>
              <a:rPr lang="en-US" altLang="zh-CN" dirty="0" smtClean="0"/>
              <a:t>How to Authenticate the User</a:t>
            </a:r>
          </a:p>
        </p:txBody>
      </p:sp>
      <p:sp>
        <p:nvSpPr>
          <p:cNvPr id="4" name="矩形 3"/>
          <p:cNvSpPr/>
          <p:nvPr/>
        </p:nvSpPr>
        <p:spPr>
          <a:xfrm>
            <a:off x="637540" y="2462379"/>
            <a:ext cx="8046720" cy="584775"/>
          </a:xfrm>
          <a:prstGeom prst="rect">
            <a:avLst/>
          </a:prstGeom>
        </p:spPr>
        <p:txBody>
          <a:bodyPr wrap="square">
            <a:spAutoFit/>
          </a:bodyPr>
          <a:lstStyle/>
          <a:p>
            <a:pPr lvl="1"/>
            <a:r>
              <a:rPr lang="en-US" altLang="zh-CN" sz="3200" dirty="0">
                <a:solidFill>
                  <a:srgbClr val="00BCF2"/>
                </a:solidFill>
              </a:rPr>
              <a:t>Key{ </a:t>
            </a:r>
            <a:r>
              <a:rPr lang="en-US" altLang="zh-CN" sz="3200" dirty="0">
                <a:solidFill>
                  <a:srgbClr val="FDD116"/>
                </a:solidFill>
              </a:rPr>
              <a:t>hash( TS | Pattern )</a:t>
            </a:r>
            <a:r>
              <a:rPr lang="en-US" altLang="zh-CN" sz="3200" dirty="0">
                <a:solidFill>
                  <a:srgbClr val="00BCF2"/>
                </a:solidFill>
              </a:rPr>
              <a:t> | TS | Pattern }</a:t>
            </a:r>
            <a:endParaRPr lang="en-US" altLang="zh-CN" sz="3200" dirty="0"/>
          </a:p>
        </p:txBody>
      </p:sp>
      <p:sp>
        <p:nvSpPr>
          <p:cNvPr id="5" name="文本框 4"/>
          <p:cNvSpPr txBox="1"/>
          <p:nvPr/>
        </p:nvSpPr>
        <p:spPr>
          <a:xfrm>
            <a:off x="678149" y="3776318"/>
            <a:ext cx="1557051" cy="369332"/>
          </a:xfrm>
          <a:prstGeom prst="rect">
            <a:avLst/>
          </a:prstGeom>
          <a:noFill/>
          <a:ln w="15875">
            <a:solidFill>
              <a:schemeClr val="bg2">
                <a:lumMod val="75000"/>
              </a:schemeClr>
            </a:solidFill>
          </a:ln>
        </p:spPr>
        <p:txBody>
          <a:bodyPr wrap="square" rtlCol="0">
            <a:spAutoFit/>
          </a:bodyPr>
          <a:lstStyle/>
          <a:p>
            <a:pPr algn="ctr"/>
            <a:r>
              <a:rPr lang="en-US" altLang="zh-CN" dirty="0" smtClean="0">
                <a:solidFill>
                  <a:schemeClr val="tx1">
                    <a:lumMod val="75000"/>
                    <a:lumOff val="25000"/>
                  </a:schemeClr>
                </a:solidFill>
              </a:rPr>
              <a:t>The Password</a:t>
            </a:r>
            <a:endParaRPr lang="zh-CN" altLang="en-US" dirty="0">
              <a:solidFill>
                <a:schemeClr val="tx1">
                  <a:lumMod val="75000"/>
                  <a:lumOff val="25000"/>
                </a:schemeClr>
              </a:solidFill>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038" y="4973254"/>
            <a:ext cx="1262743" cy="1262743"/>
          </a:xfrm>
          <a:prstGeom prst="rect">
            <a:avLst/>
          </a:prstGeom>
        </p:spPr>
      </p:pic>
      <p:sp>
        <p:nvSpPr>
          <p:cNvPr id="8" name="上箭头 7"/>
          <p:cNvSpPr/>
          <p:nvPr/>
        </p:nvSpPr>
        <p:spPr>
          <a:xfrm>
            <a:off x="1337313" y="4307534"/>
            <a:ext cx="248195" cy="464365"/>
          </a:xfrm>
          <a:prstGeom prst="up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上箭头 8"/>
          <p:cNvSpPr/>
          <p:nvPr/>
        </p:nvSpPr>
        <p:spPr>
          <a:xfrm rot="10800000">
            <a:off x="3595014" y="3150067"/>
            <a:ext cx="248195" cy="1620539"/>
          </a:xfrm>
          <a:prstGeom prst="upArrow">
            <a:avLst/>
          </a:prstGeom>
          <a:solidFill>
            <a:srgbClr val="FDD1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1095557" y="2462106"/>
            <a:ext cx="831703" cy="1152328"/>
            <a:chOff x="1095557" y="2462106"/>
            <a:chExt cx="831703" cy="1152328"/>
          </a:xfrm>
        </p:grpSpPr>
        <p:sp>
          <p:nvSpPr>
            <p:cNvPr id="11" name="上箭头 10"/>
            <p:cNvSpPr/>
            <p:nvPr/>
          </p:nvSpPr>
          <p:spPr>
            <a:xfrm>
              <a:off x="1337315" y="3150069"/>
              <a:ext cx="248195" cy="464365"/>
            </a:xfrm>
            <a:prstGeom prst="up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95557" y="2462106"/>
              <a:ext cx="831703" cy="584775"/>
            </a:xfrm>
            <a:prstGeom prst="rect">
              <a:avLst/>
            </a:prstGeom>
          </p:spPr>
          <p:txBody>
            <a:bodyPr wrap="none">
              <a:spAutoFit/>
            </a:bodyPr>
            <a:lstStyle/>
            <a:p>
              <a:r>
                <a:rPr lang="en-US" altLang="zh-CN" sz="3200" dirty="0">
                  <a:solidFill>
                    <a:srgbClr val="00BCF2"/>
                  </a:solidFill>
                </a:rPr>
                <a:t>Key</a:t>
              </a:r>
              <a:endParaRPr lang="zh-CN" altLang="en-US" dirty="0"/>
            </a:p>
          </p:txBody>
        </p:sp>
      </p:grpSp>
      <p:sp>
        <p:nvSpPr>
          <p:cNvPr id="16" name="矩形 15"/>
          <p:cNvSpPr/>
          <p:nvPr/>
        </p:nvSpPr>
        <p:spPr>
          <a:xfrm>
            <a:off x="1965360" y="2463671"/>
            <a:ext cx="6061040" cy="584775"/>
          </a:xfrm>
          <a:prstGeom prst="rect">
            <a:avLst/>
          </a:prstGeom>
        </p:spPr>
        <p:txBody>
          <a:bodyPr wrap="square">
            <a:spAutoFit/>
          </a:bodyPr>
          <a:lstStyle/>
          <a:p>
            <a:r>
              <a:rPr lang="en-US" altLang="zh-CN" sz="3200" dirty="0" smtClean="0">
                <a:solidFill>
                  <a:srgbClr val="FDD116"/>
                </a:solidFill>
              </a:rPr>
              <a:t>hash( TS | Pattern )</a:t>
            </a:r>
            <a:r>
              <a:rPr lang="en-US" altLang="zh-CN" sz="3200" dirty="0" smtClean="0">
                <a:solidFill>
                  <a:srgbClr val="00BCF2"/>
                </a:solidFill>
              </a:rPr>
              <a:t> | TS | Pattern</a:t>
            </a:r>
            <a:endParaRPr lang="zh-CN" altLang="en-US" dirty="0"/>
          </a:p>
        </p:txBody>
      </p:sp>
      <p:grpSp>
        <p:nvGrpSpPr>
          <p:cNvPr id="24" name="组合 23"/>
          <p:cNvGrpSpPr/>
          <p:nvPr/>
        </p:nvGrpSpPr>
        <p:grpSpPr>
          <a:xfrm>
            <a:off x="4546300" y="3150069"/>
            <a:ext cx="3660361" cy="1240255"/>
            <a:chOff x="4546300" y="3150069"/>
            <a:chExt cx="3660361" cy="1240255"/>
          </a:xfrm>
        </p:grpSpPr>
        <p:sp>
          <p:nvSpPr>
            <p:cNvPr id="17" name="上箭头 16"/>
            <p:cNvSpPr/>
            <p:nvPr/>
          </p:nvSpPr>
          <p:spPr>
            <a:xfrm rot="10800000">
              <a:off x="6183998" y="3150069"/>
              <a:ext cx="248195" cy="464365"/>
            </a:xfrm>
            <a:prstGeom prst="up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546300" y="3805549"/>
              <a:ext cx="3660361" cy="584775"/>
            </a:xfrm>
            <a:prstGeom prst="rect">
              <a:avLst/>
            </a:prstGeom>
          </p:spPr>
          <p:txBody>
            <a:bodyPr wrap="none">
              <a:spAutoFit/>
            </a:bodyPr>
            <a:lstStyle/>
            <a:p>
              <a:r>
                <a:rPr lang="en-US" altLang="zh-CN" sz="3200" dirty="0">
                  <a:solidFill>
                    <a:srgbClr val="00BCF2"/>
                  </a:solidFill>
                </a:rPr>
                <a:t>hash( TS | Pattern ) </a:t>
              </a:r>
              <a:endParaRPr lang="zh-CN" altLang="en-US" dirty="0">
                <a:solidFill>
                  <a:srgbClr val="00BCF2"/>
                </a:solidFill>
              </a:endParaRPr>
            </a:p>
          </p:txBody>
        </p:sp>
      </p:grpSp>
      <p:sp>
        <p:nvSpPr>
          <p:cNvPr id="26" name="矩形 25"/>
          <p:cNvSpPr/>
          <p:nvPr/>
        </p:nvSpPr>
        <p:spPr>
          <a:xfrm>
            <a:off x="2483267" y="5718472"/>
            <a:ext cx="2978123" cy="584775"/>
          </a:xfrm>
          <a:prstGeom prst="rect">
            <a:avLst/>
          </a:prstGeom>
        </p:spPr>
        <p:txBody>
          <a:bodyPr wrap="none">
            <a:spAutoFit/>
          </a:bodyPr>
          <a:lstStyle/>
          <a:p>
            <a:pPr lvl="0"/>
            <a:r>
              <a:rPr lang="en-US" altLang="zh-CN" sz="3200" dirty="0" smtClean="0">
                <a:solidFill>
                  <a:srgbClr val="FF8C00"/>
                </a:solidFill>
              </a:rPr>
              <a:t>TS not expired?</a:t>
            </a:r>
            <a:endParaRPr lang="zh-CN" altLang="en-US" dirty="0">
              <a:solidFill>
                <a:srgbClr val="FF8C00"/>
              </a:solidFill>
            </a:endParaRPr>
          </a:p>
        </p:txBody>
      </p:sp>
      <p:sp>
        <p:nvSpPr>
          <p:cNvPr id="28" name="直角上箭头 27"/>
          <p:cNvSpPr/>
          <p:nvPr/>
        </p:nvSpPr>
        <p:spPr>
          <a:xfrm rot="5400000" flipV="1">
            <a:off x="5123486" y="4004806"/>
            <a:ext cx="675808" cy="1830180"/>
          </a:xfrm>
          <a:prstGeom prst="bentUpArrow">
            <a:avLst>
              <a:gd name="adj1" fmla="val 19199"/>
              <a:gd name="adj2" fmla="val 25000"/>
              <a:gd name="adj3" fmla="val 25000"/>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062944" y="5718472"/>
            <a:ext cx="2730235" cy="584775"/>
          </a:xfrm>
          <a:prstGeom prst="rect">
            <a:avLst/>
          </a:prstGeom>
        </p:spPr>
        <p:txBody>
          <a:bodyPr wrap="none">
            <a:spAutoFit/>
          </a:bodyPr>
          <a:lstStyle/>
          <a:p>
            <a:pPr lvl="0"/>
            <a:r>
              <a:rPr lang="en-US" altLang="zh-CN" sz="3200" dirty="0" smtClean="0">
                <a:solidFill>
                  <a:srgbClr val="009E49"/>
                </a:solidFill>
              </a:rPr>
              <a:t>Authenticated</a:t>
            </a:r>
            <a:endParaRPr lang="zh-CN" altLang="en-US" dirty="0">
              <a:solidFill>
                <a:srgbClr val="009E49"/>
              </a:solidFill>
            </a:endParaRPr>
          </a:p>
        </p:txBody>
      </p:sp>
      <p:sp>
        <p:nvSpPr>
          <p:cNvPr id="30" name="上箭头 29"/>
          <p:cNvSpPr/>
          <p:nvPr/>
        </p:nvSpPr>
        <p:spPr>
          <a:xfrm rot="5400000">
            <a:off x="5665290" y="5841222"/>
            <a:ext cx="248195" cy="339276"/>
          </a:xfrm>
          <a:prstGeom prst="upArrow">
            <a:avLst/>
          </a:prstGeom>
          <a:solidFill>
            <a:srgbClr val="009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3044542" y="4774796"/>
            <a:ext cx="1501758" cy="584775"/>
          </a:xfrm>
          <a:prstGeom prst="rect">
            <a:avLst/>
          </a:prstGeom>
        </p:spPr>
        <p:txBody>
          <a:bodyPr wrap="none">
            <a:spAutoFit/>
          </a:bodyPr>
          <a:lstStyle/>
          <a:p>
            <a:pPr lvl="0"/>
            <a:r>
              <a:rPr lang="en-US" altLang="zh-CN" sz="3200" dirty="0" smtClean="0">
                <a:solidFill>
                  <a:srgbClr val="FF8C00"/>
                </a:solidFill>
              </a:rPr>
              <a:t>Match?</a:t>
            </a:r>
            <a:endParaRPr lang="zh-CN" altLang="en-US" dirty="0">
              <a:solidFill>
                <a:srgbClr val="FF8C00"/>
              </a:solidFill>
            </a:endParaRPr>
          </a:p>
        </p:txBody>
      </p:sp>
      <p:sp>
        <p:nvSpPr>
          <p:cNvPr id="32" name="上箭头 31"/>
          <p:cNvSpPr/>
          <p:nvPr/>
        </p:nvSpPr>
        <p:spPr>
          <a:xfrm rot="10800000">
            <a:off x="3604239" y="5435770"/>
            <a:ext cx="248195" cy="281409"/>
          </a:xfrm>
          <a:prstGeom prst="upArrow">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72482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down)">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xit" presetSubtype="0" fill="hold" grpId="1" nodeType="with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5"/>
                                        </p:tgtEl>
                                      </p:cBhvr>
                                    </p:animEffect>
                                    <p:set>
                                      <p:cBhvr>
                                        <p:cTn id="29" dur="1" fill="hold">
                                          <p:stCondLst>
                                            <p:cond delay="499"/>
                                          </p:stCondLst>
                                        </p:cTn>
                                        <p:tgtEl>
                                          <p:spTgt spid="5"/>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14"/>
                                        </p:tgtEl>
                                      </p:cBhvr>
                                    </p:animEffect>
                                    <p:set>
                                      <p:cBhvr>
                                        <p:cTn id="32" dur="1" fill="hold">
                                          <p:stCondLst>
                                            <p:cond delay="499"/>
                                          </p:stCondLst>
                                        </p:cTn>
                                        <p:tgtEl>
                                          <p:spTgt spid="1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0" presetClass="exit" presetSubtype="0" fill="hold" grpId="1" nodeType="withEffect">
                                  <p:stCondLst>
                                    <p:cond delay="0"/>
                                  </p:stCondLst>
                                  <p:childTnLst>
                                    <p:animEffect transition="out" filter="fade">
                                      <p:cBhvr>
                                        <p:cTn id="38" dur="500"/>
                                        <p:tgtEl>
                                          <p:spTgt spid="4"/>
                                        </p:tgtEl>
                                      </p:cBhvr>
                                    </p:animEffect>
                                    <p:set>
                                      <p:cBhvr>
                                        <p:cTn id="39" dur="1" fill="hold">
                                          <p:stCondLst>
                                            <p:cond delay="499"/>
                                          </p:stCondLst>
                                        </p:cTn>
                                        <p:tgtEl>
                                          <p:spTgt spid="4"/>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up)">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up)">
                                      <p:cBhvr>
                                        <p:cTn id="54" dur="500"/>
                                        <p:tgtEl>
                                          <p:spTgt spid="9"/>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right)">
                                      <p:cBhvr>
                                        <p:cTn id="57" dur="500"/>
                                        <p:tgtEl>
                                          <p:spTgt spid="28"/>
                                        </p:tgtEl>
                                      </p:cBhvr>
                                    </p:animEffec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fade">
                                      <p:cBhvr>
                                        <p:cTn id="61" dur="500"/>
                                        <p:tgtEl>
                                          <p:spTgt spid="31"/>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2"/>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30"/>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animBg="1"/>
      <p:bldP spid="5" grpId="1" animBg="1"/>
      <p:bldP spid="8" grpId="0" animBg="1"/>
      <p:bldP spid="8" grpId="1" animBg="1"/>
      <p:bldP spid="9" grpId="0" animBg="1"/>
      <p:bldP spid="16" grpId="0"/>
      <p:bldP spid="26" grpId="0"/>
      <p:bldP spid="28" grpId="0" animBg="1"/>
      <p:bldP spid="29" grpId="0"/>
      <p:bldP spid="30" grpId="0" animBg="1"/>
      <p:bldP spid="31" grpId="0"/>
      <p:bldP spid="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BCF2"/>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251996" y="1808997"/>
            <a:ext cx="8640008" cy="2160003"/>
          </a:xfrm>
        </p:spPr>
        <p:txBody>
          <a:bodyPr/>
          <a:lstStyle/>
          <a:p>
            <a:pPr algn="ctr"/>
            <a:r>
              <a:rPr lang="en-US" altLang="zh-CN" dirty="0" smtClean="0">
                <a:latin typeface="+mj-lt"/>
              </a:rPr>
              <a:t>Thank</a:t>
            </a:r>
            <a:r>
              <a:rPr lang="zh-CN" altLang="en-US" dirty="0">
                <a:latin typeface="+mj-lt"/>
              </a:rPr>
              <a:t> </a:t>
            </a:r>
            <a:r>
              <a:rPr lang="en-US" altLang="zh-CN" dirty="0">
                <a:latin typeface="+mj-lt"/>
              </a:rPr>
              <a:t>Y</a:t>
            </a:r>
            <a:r>
              <a:rPr lang="en-US" altLang="zh-CN" dirty="0" smtClean="0">
                <a:latin typeface="+mj-lt"/>
              </a:rPr>
              <a:t>ou!</a:t>
            </a:r>
            <a:endParaRPr lang="zh-CN" altLang="en-US" dirty="0">
              <a:latin typeface="+mj-lt"/>
            </a:endParaRPr>
          </a:p>
        </p:txBody>
      </p:sp>
    </p:spTree>
    <p:extLst>
      <p:ext uri="{BB962C8B-B14F-4D97-AF65-F5344CB8AC3E}">
        <p14:creationId xmlns:p14="http://schemas.microsoft.com/office/powerpoint/2010/main" val="163121830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Lost a Password?</a:t>
            </a:r>
            <a:endParaRPr lang="en-US" dirty="0"/>
          </a:p>
        </p:txBody>
      </p:sp>
      <p:sp>
        <p:nvSpPr>
          <p:cNvPr id="3" name="内容占位符 2"/>
          <p:cNvSpPr>
            <a:spLocks noGrp="1"/>
          </p:cNvSpPr>
          <p:nvPr>
            <p:ph idx="1"/>
          </p:nvPr>
        </p:nvSpPr>
        <p:spPr/>
        <p:txBody>
          <a:bodyPr/>
          <a:lstStyle/>
          <a:p>
            <a:r>
              <a:rPr lang="en-US" altLang="zh-CN" dirty="0" smtClean="0"/>
              <a:t>The Consequences</a:t>
            </a:r>
          </a:p>
          <a:p>
            <a:pPr lvl="1"/>
            <a:r>
              <a:rPr lang="en-US" altLang="en-US" dirty="0" smtClean="0"/>
              <a:t>Lost social account, emails, payment account</a:t>
            </a:r>
          </a:p>
          <a:p>
            <a:pPr lvl="1"/>
            <a:r>
              <a:rPr lang="en-US" altLang="en-US" dirty="0" smtClean="0"/>
              <a:t>Lost personal information &amp; privacy</a:t>
            </a:r>
          </a:p>
          <a:p>
            <a:pPr lvl="1"/>
            <a:r>
              <a:rPr lang="en-US" altLang="en-US" dirty="0" smtClean="0"/>
              <a:t>Lost bank account &amp; money</a:t>
            </a:r>
          </a:p>
        </p:txBody>
      </p:sp>
    </p:spTree>
    <p:extLst>
      <p:ext uri="{BB962C8B-B14F-4D97-AF65-F5344CB8AC3E}">
        <p14:creationId xmlns:p14="http://schemas.microsoft.com/office/powerpoint/2010/main" val="3731266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One Solution</a:t>
            </a:r>
            <a:endParaRPr lang="zh-CN" altLang="en-US" dirty="0"/>
          </a:p>
        </p:txBody>
      </p:sp>
      <p:sp>
        <p:nvSpPr>
          <p:cNvPr id="3" name="内容占位符 2"/>
          <p:cNvSpPr>
            <a:spLocks noGrp="1"/>
          </p:cNvSpPr>
          <p:nvPr>
            <p:ph idx="1"/>
          </p:nvPr>
        </p:nvSpPr>
        <p:spPr/>
        <p:txBody>
          <a:bodyPr/>
          <a:lstStyle/>
          <a:p>
            <a:r>
              <a:rPr lang="en-US" altLang="zh-CN" dirty="0" smtClean="0"/>
              <a:t>There is something cannot be stolen</a:t>
            </a:r>
          </a:p>
          <a:p>
            <a:pPr lvl="1"/>
            <a:r>
              <a:rPr lang="en-US" altLang="zh-CN" dirty="0" smtClean="0"/>
              <a:t>The way you type your password</a:t>
            </a:r>
          </a:p>
          <a:p>
            <a:pPr lvl="1"/>
            <a:r>
              <a:rPr lang="en-US" altLang="zh-CN" dirty="0" smtClean="0"/>
              <a:t>Procedural memory</a:t>
            </a:r>
            <a:r>
              <a:rPr lang="en-US" altLang="zh-CN" dirty="0"/>
              <a:t>, </a:t>
            </a:r>
            <a:r>
              <a:rPr lang="en-US" altLang="zh-CN" dirty="0" smtClean="0"/>
              <a:t>intrinsic</a:t>
            </a:r>
            <a:r>
              <a:rPr lang="en-US" altLang="zh-CN" dirty="0"/>
              <a:t> </a:t>
            </a:r>
            <a:r>
              <a:rPr lang="en-US" altLang="zh-CN" dirty="0" smtClean="0"/>
              <a:t>and unique</a:t>
            </a:r>
          </a:p>
          <a:p>
            <a:pPr lvl="1"/>
            <a:r>
              <a:rPr lang="en-US" altLang="zh-CN" dirty="0" smtClean="0"/>
              <a:t>Hard to steal</a:t>
            </a:r>
          </a:p>
          <a:p>
            <a:pPr lvl="0"/>
            <a:r>
              <a:rPr lang="en-US" altLang="zh-CN" dirty="0" smtClean="0"/>
              <a:t>Record the rhythm when you type the password</a:t>
            </a:r>
            <a:endParaRPr lang="en-US" altLang="zh-CN" dirty="0"/>
          </a:p>
          <a:p>
            <a:pPr lvl="1"/>
            <a:r>
              <a:rPr lang="en-US" altLang="zh-CN" dirty="0" smtClean="0"/>
              <a:t>And match it against previously stored patterns</a:t>
            </a:r>
            <a:endParaRPr lang="zh-CN" altLang="en-US" dirty="0"/>
          </a:p>
        </p:txBody>
      </p:sp>
    </p:spTree>
    <p:extLst>
      <p:ext uri="{BB962C8B-B14F-4D97-AF65-F5344CB8AC3E}">
        <p14:creationId xmlns:p14="http://schemas.microsoft.com/office/powerpoint/2010/main" val="20092655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 Section</a:t>
            </a:r>
            <a:endParaRPr lang="zh-CN" altLang="en-US" dirty="0"/>
          </a:p>
        </p:txBody>
      </p:sp>
      <p:pic>
        <p:nvPicPr>
          <p:cNvPr id="6" name="图片 5"/>
          <p:cNvPicPr>
            <a:picLocks noChangeAspect="1"/>
          </p:cNvPicPr>
          <p:nvPr/>
        </p:nvPicPr>
        <p:blipFill rotWithShape="1">
          <a:blip r:embed="rId3"/>
          <a:srcRect l="35275" t="11855" r="35497" b="22867"/>
          <a:stretch/>
        </p:blipFill>
        <p:spPr>
          <a:xfrm>
            <a:off x="2670628" y="1268998"/>
            <a:ext cx="3802744" cy="4775200"/>
          </a:xfrm>
          <a:prstGeom prst="rect">
            <a:avLst/>
          </a:prstGeom>
        </p:spPr>
      </p:pic>
    </p:spTree>
    <p:extLst>
      <p:ext uri="{BB962C8B-B14F-4D97-AF65-F5344CB8AC3E}">
        <p14:creationId xmlns:p14="http://schemas.microsoft.com/office/powerpoint/2010/main" val="8737597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How It Works</a:t>
            </a:r>
            <a:endParaRPr lang="en-US" dirty="0"/>
          </a:p>
        </p:txBody>
      </p:sp>
      <p:sp>
        <p:nvSpPr>
          <p:cNvPr id="3" name="内容占位符 2"/>
          <p:cNvSpPr>
            <a:spLocks noGrp="1"/>
          </p:cNvSpPr>
          <p:nvPr>
            <p:ph idx="1"/>
          </p:nvPr>
        </p:nvSpPr>
        <p:spPr/>
        <p:txBody>
          <a:bodyPr/>
          <a:lstStyle/>
          <a:p>
            <a:r>
              <a:rPr lang="en-US" altLang="zh-CN" dirty="0" smtClean="0"/>
              <a:t>Overview</a:t>
            </a:r>
          </a:p>
          <a:p>
            <a:pPr lvl="1"/>
            <a:endParaRPr lang="en-US" altLang="zh-CN" dirty="0"/>
          </a:p>
          <a:p>
            <a:pPr lvl="1"/>
            <a:endParaRPr lang="en-US" altLang="zh-CN" dirty="0" smtClean="0"/>
          </a:p>
          <a:p>
            <a:pPr lvl="1"/>
            <a:endParaRPr lang="en-US" altLang="zh-CN" dirty="0" smtClean="0"/>
          </a:p>
          <a:p>
            <a:pPr lvl="1"/>
            <a:endParaRPr lang="en-US" altLang="zh-CN" dirty="0"/>
          </a:p>
          <a:p>
            <a:pPr lvl="1"/>
            <a:endParaRPr lang="en-US" altLang="zh-CN" dirty="0" smtClean="0"/>
          </a:p>
          <a:p>
            <a:pPr lvl="1"/>
            <a:endParaRPr lang="en-US" altLang="zh-CN" dirty="0"/>
          </a:p>
          <a:p>
            <a:pPr lvl="1"/>
            <a:r>
              <a:rPr lang="en-US" altLang="zh-CN" b="1" dirty="0" smtClean="0"/>
              <a:t>The frontend:</a:t>
            </a:r>
            <a:r>
              <a:rPr lang="en-US" altLang="zh-CN" dirty="0" smtClean="0"/>
              <a:t> the login page. Records the timing pattern</a:t>
            </a:r>
          </a:p>
          <a:p>
            <a:pPr lvl="1"/>
            <a:r>
              <a:rPr lang="en-US" altLang="zh-CN" b="1" dirty="0" smtClean="0"/>
              <a:t>The backend:</a:t>
            </a:r>
            <a:r>
              <a:rPr lang="en-US" altLang="zh-CN" dirty="0" smtClean="0"/>
              <a:t> the server side. Matches the timing pattern</a:t>
            </a:r>
          </a:p>
          <a:p>
            <a:pPr lvl="1"/>
            <a:r>
              <a:rPr lang="en-US" altLang="zh-CN" b="1" dirty="0" smtClean="0"/>
              <a:t>Authentication protocol:</a:t>
            </a:r>
            <a:r>
              <a:rPr lang="en-US" altLang="zh-CN" dirty="0" smtClean="0"/>
              <a:t> secures the communication</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326" y="2235925"/>
            <a:ext cx="8123464" cy="2166257"/>
          </a:xfrm>
          <a:prstGeom prst="rect">
            <a:avLst/>
          </a:prstGeom>
        </p:spPr>
      </p:pic>
    </p:spTree>
    <p:extLst>
      <p:ext uri="{BB962C8B-B14F-4D97-AF65-F5344CB8AC3E}">
        <p14:creationId xmlns:p14="http://schemas.microsoft.com/office/powerpoint/2010/main" val="3064046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直接连接符 77"/>
          <p:cNvCxnSpPr/>
          <p:nvPr/>
        </p:nvCxnSpPr>
        <p:spPr>
          <a:xfrm>
            <a:off x="2568295" y="2988704"/>
            <a:ext cx="0" cy="835184"/>
          </a:xfrm>
          <a:prstGeom prst="line">
            <a:avLst/>
          </a:prstGeom>
          <a:ln w="50800" cap="rnd">
            <a:solidFill>
              <a:srgbClr val="F472D0"/>
            </a:solidFill>
            <a:prstDash val="sysDot"/>
            <a:headEnd type="none" w="lg" len="lg"/>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2568295" y="2988704"/>
            <a:ext cx="1333388" cy="0"/>
          </a:xfrm>
          <a:prstGeom prst="line">
            <a:avLst/>
          </a:prstGeom>
          <a:ln w="76200" cap="rnd">
            <a:solidFill>
              <a:srgbClr val="FFB900"/>
            </a:solidFill>
            <a:headEnd type="oval" w="lg" len="lg"/>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4572000" y="2630964"/>
            <a:ext cx="0" cy="1192924"/>
          </a:xfrm>
          <a:prstGeom prst="line">
            <a:avLst/>
          </a:prstGeom>
          <a:ln w="50800" cap="rnd">
            <a:solidFill>
              <a:srgbClr val="F472D0"/>
            </a:solidFill>
            <a:prstDash val="sysDot"/>
            <a:headEnd type="none" w="lg" len="lg"/>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6735642" y="2630964"/>
            <a:ext cx="0" cy="1192924"/>
          </a:xfrm>
          <a:prstGeom prst="line">
            <a:avLst/>
          </a:prstGeom>
          <a:ln w="50800" cap="rnd">
            <a:solidFill>
              <a:srgbClr val="F472D0"/>
            </a:solidFill>
            <a:prstDash val="sysDot"/>
            <a:headEnd type="none" w="lg" len="lg"/>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1211389" y="2630964"/>
            <a:ext cx="0" cy="1192924"/>
          </a:xfrm>
          <a:prstGeom prst="line">
            <a:avLst/>
          </a:prstGeom>
          <a:ln w="50800" cap="rnd">
            <a:solidFill>
              <a:srgbClr val="F472D0"/>
            </a:solidFill>
            <a:prstDash val="sysDot"/>
            <a:headEnd type="none" w="lg" len="lg"/>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730753" y="2636007"/>
            <a:ext cx="1333388" cy="0"/>
          </a:xfrm>
          <a:prstGeom prst="line">
            <a:avLst/>
          </a:prstGeom>
          <a:ln w="76200" cap="rnd">
            <a:solidFill>
              <a:srgbClr val="FFB900"/>
            </a:solidFill>
            <a:headEnd type="oval" w="lg" len="lg"/>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en-US" altLang="zh-CN" smtClean="0"/>
              <a:t>Pattern Matching</a:t>
            </a:r>
            <a:endParaRPr lang="zh-CN" altLang="en-US" dirty="0"/>
          </a:p>
        </p:txBody>
      </p:sp>
      <p:sp>
        <p:nvSpPr>
          <p:cNvPr id="3" name="内容占位符 2"/>
          <p:cNvSpPr>
            <a:spLocks noGrp="1"/>
          </p:cNvSpPr>
          <p:nvPr>
            <p:ph idx="1"/>
          </p:nvPr>
        </p:nvSpPr>
        <p:spPr/>
        <p:txBody>
          <a:bodyPr/>
          <a:lstStyle/>
          <a:p>
            <a:r>
              <a:rPr lang="en-US" altLang="zh-CN" dirty="0" smtClean="0"/>
              <a:t>Representation of the Pattern</a:t>
            </a:r>
          </a:p>
        </p:txBody>
      </p:sp>
      <p:cxnSp>
        <p:nvCxnSpPr>
          <p:cNvPr id="34" name="直接连接符 33"/>
          <p:cNvCxnSpPr/>
          <p:nvPr/>
        </p:nvCxnSpPr>
        <p:spPr>
          <a:xfrm>
            <a:off x="1211389" y="2636007"/>
            <a:ext cx="1766942" cy="0"/>
          </a:xfrm>
          <a:prstGeom prst="line">
            <a:avLst/>
          </a:prstGeom>
          <a:ln w="76200" cap="rnd">
            <a:solidFill>
              <a:srgbClr val="FFB900"/>
            </a:solidFill>
            <a:headEnd type="oval" w="lg" len="lg"/>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036501" y="2430909"/>
            <a:ext cx="349776" cy="400110"/>
          </a:xfrm>
          <a:prstGeom prst="rect">
            <a:avLst/>
          </a:prstGeom>
          <a:noFill/>
        </p:spPr>
        <p:txBody>
          <a:bodyPr wrap="none" rtlCol="0">
            <a:spAutoFit/>
          </a:bodyPr>
          <a:lstStyle/>
          <a:p>
            <a:r>
              <a:rPr lang="en-US" altLang="zh-CN" sz="2000" dirty="0" smtClean="0">
                <a:solidFill>
                  <a:schemeClr val="bg1"/>
                </a:solidFill>
              </a:rPr>
              <a:t>A</a:t>
            </a:r>
            <a:endParaRPr lang="zh-CN" altLang="en-US" sz="2000" dirty="0">
              <a:solidFill>
                <a:schemeClr val="bg1"/>
              </a:solidFill>
            </a:endParaRPr>
          </a:p>
        </p:txBody>
      </p:sp>
      <p:sp>
        <p:nvSpPr>
          <p:cNvPr id="42" name="文本框 41"/>
          <p:cNvSpPr txBox="1"/>
          <p:nvPr/>
        </p:nvSpPr>
        <p:spPr>
          <a:xfrm>
            <a:off x="2407834" y="2788649"/>
            <a:ext cx="320922" cy="400110"/>
          </a:xfrm>
          <a:prstGeom prst="rect">
            <a:avLst/>
          </a:prstGeom>
          <a:noFill/>
        </p:spPr>
        <p:txBody>
          <a:bodyPr wrap="none" rtlCol="0">
            <a:spAutoFit/>
          </a:bodyPr>
          <a:lstStyle/>
          <a:p>
            <a:r>
              <a:rPr lang="en-US" altLang="zh-CN" sz="2000" dirty="0">
                <a:solidFill>
                  <a:schemeClr val="bg1"/>
                </a:solidFill>
              </a:rPr>
              <a:t>S</a:t>
            </a:r>
            <a:endParaRPr lang="zh-CN" altLang="en-US" sz="2000" dirty="0">
              <a:solidFill>
                <a:schemeClr val="bg1"/>
              </a:solidFill>
            </a:endParaRPr>
          </a:p>
        </p:txBody>
      </p:sp>
      <p:cxnSp>
        <p:nvCxnSpPr>
          <p:cNvPr id="45" name="直接连接符 44"/>
          <p:cNvCxnSpPr/>
          <p:nvPr/>
        </p:nvCxnSpPr>
        <p:spPr>
          <a:xfrm>
            <a:off x="4572000" y="2636007"/>
            <a:ext cx="1333388" cy="0"/>
          </a:xfrm>
          <a:prstGeom prst="line">
            <a:avLst/>
          </a:prstGeom>
          <a:ln w="76200" cap="rnd">
            <a:solidFill>
              <a:srgbClr val="FFB900"/>
            </a:solidFill>
            <a:headEnd type="oval" w="lg" len="lg"/>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4389899" y="2430909"/>
            <a:ext cx="364202" cy="400110"/>
          </a:xfrm>
          <a:prstGeom prst="rect">
            <a:avLst/>
          </a:prstGeom>
          <a:noFill/>
        </p:spPr>
        <p:txBody>
          <a:bodyPr wrap="none" rtlCol="0">
            <a:spAutoFit/>
          </a:bodyPr>
          <a:lstStyle/>
          <a:p>
            <a:r>
              <a:rPr lang="en-US" altLang="zh-CN" sz="2000" dirty="0" smtClean="0">
                <a:solidFill>
                  <a:schemeClr val="bg1"/>
                </a:solidFill>
              </a:rPr>
              <a:t>D</a:t>
            </a:r>
            <a:endParaRPr lang="zh-CN" altLang="en-US" sz="2000" dirty="0">
              <a:solidFill>
                <a:schemeClr val="bg1"/>
              </a:solidFill>
            </a:endParaRPr>
          </a:p>
        </p:txBody>
      </p:sp>
      <p:sp>
        <p:nvSpPr>
          <p:cNvPr id="52" name="文本框 51"/>
          <p:cNvSpPr txBox="1"/>
          <p:nvPr/>
        </p:nvSpPr>
        <p:spPr>
          <a:xfrm>
            <a:off x="6575903" y="2432227"/>
            <a:ext cx="309700" cy="400110"/>
          </a:xfrm>
          <a:prstGeom prst="rect">
            <a:avLst/>
          </a:prstGeom>
          <a:noFill/>
        </p:spPr>
        <p:txBody>
          <a:bodyPr wrap="none" rtlCol="0">
            <a:spAutoFit/>
          </a:bodyPr>
          <a:lstStyle/>
          <a:p>
            <a:r>
              <a:rPr lang="en-US" altLang="zh-CN" sz="2000" dirty="0" smtClean="0">
                <a:solidFill>
                  <a:schemeClr val="bg1"/>
                </a:solidFill>
              </a:rPr>
              <a:t>F</a:t>
            </a:r>
            <a:endParaRPr lang="zh-CN" altLang="en-US" sz="2000" dirty="0">
              <a:solidFill>
                <a:schemeClr val="bg1"/>
              </a:solidFill>
            </a:endParaRPr>
          </a:p>
        </p:txBody>
      </p:sp>
      <p:sp>
        <p:nvSpPr>
          <p:cNvPr id="94" name="文本框 93"/>
          <p:cNvSpPr txBox="1"/>
          <p:nvPr/>
        </p:nvSpPr>
        <p:spPr>
          <a:xfrm>
            <a:off x="889025" y="3892984"/>
            <a:ext cx="497252" cy="707886"/>
          </a:xfrm>
          <a:prstGeom prst="rect">
            <a:avLst/>
          </a:prstGeom>
          <a:noFill/>
        </p:spPr>
        <p:txBody>
          <a:bodyPr wrap="none" rtlCol="0">
            <a:spAutoFit/>
          </a:bodyPr>
          <a:lstStyle/>
          <a:p>
            <a:pPr algn="r"/>
            <a:r>
              <a:rPr lang="en-US" altLang="zh-CN" sz="2000" dirty="0" smtClean="0">
                <a:solidFill>
                  <a:srgbClr val="F472D0"/>
                </a:solidFill>
              </a:rPr>
              <a:t>0</a:t>
            </a:r>
          </a:p>
          <a:p>
            <a:pPr algn="r"/>
            <a:r>
              <a:rPr lang="en-US" altLang="zh-CN" sz="2000" dirty="0" smtClean="0">
                <a:solidFill>
                  <a:srgbClr val="F472D0"/>
                </a:solidFill>
              </a:rPr>
              <a:t>+0</a:t>
            </a:r>
            <a:endParaRPr lang="zh-CN" altLang="en-US" sz="2000" dirty="0">
              <a:solidFill>
                <a:srgbClr val="F472D0"/>
              </a:solidFill>
            </a:endParaRPr>
          </a:p>
        </p:txBody>
      </p:sp>
      <p:sp>
        <p:nvSpPr>
          <p:cNvPr id="95" name="文本框 94"/>
          <p:cNvSpPr txBox="1"/>
          <p:nvPr/>
        </p:nvSpPr>
        <p:spPr>
          <a:xfrm>
            <a:off x="2100590" y="3892984"/>
            <a:ext cx="772969" cy="707886"/>
          </a:xfrm>
          <a:prstGeom prst="rect">
            <a:avLst/>
          </a:prstGeom>
          <a:noFill/>
        </p:spPr>
        <p:txBody>
          <a:bodyPr wrap="none" rtlCol="0">
            <a:spAutoFit/>
          </a:bodyPr>
          <a:lstStyle/>
          <a:p>
            <a:pPr algn="r"/>
            <a:r>
              <a:rPr lang="en-US" altLang="zh-CN" sz="2000" dirty="0" smtClean="0">
                <a:solidFill>
                  <a:srgbClr val="F472D0"/>
                </a:solidFill>
              </a:rPr>
              <a:t>100</a:t>
            </a:r>
          </a:p>
          <a:p>
            <a:pPr algn="r"/>
            <a:r>
              <a:rPr lang="en-US" altLang="zh-CN" sz="2000" dirty="0" smtClean="0">
                <a:solidFill>
                  <a:srgbClr val="F472D0"/>
                </a:solidFill>
              </a:rPr>
              <a:t>+100</a:t>
            </a:r>
            <a:endParaRPr lang="zh-CN" altLang="en-US" sz="2000" dirty="0">
              <a:solidFill>
                <a:srgbClr val="F472D0"/>
              </a:solidFill>
            </a:endParaRPr>
          </a:p>
        </p:txBody>
      </p:sp>
      <p:sp>
        <p:nvSpPr>
          <p:cNvPr id="96" name="文本框 95"/>
          <p:cNvSpPr txBox="1"/>
          <p:nvPr/>
        </p:nvSpPr>
        <p:spPr>
          <a:xfrm>
            <a:off x="4090265" y="3908126"/>
            <a:ext cx="772969" cy="707886"/>
          </a:xfrm>
          <a:prstGeom prst="rect">
            <a:avLst/>
          </a:prstGeom>
          <a:noFill/>
        </p:spPr>
        <p:txBody>
          <a:bodyPr wrap="none" rtlCol="0">
            <a:spAutoFit/>
          </a:bodyPr>
          <a:lstStyle/>
          <a:p>
            <a:pPr algn="r"/>
            <a:r>
              <a:rPr lang="en-US" altLang="zh-CN" sz="2000" dirty="0" smtClean="0">
                <a:solidFill>
                  <a:srgbClr val="F472D0"/>
                </a:solidFill>
              </a:rPr>
              <a:t>200</a:t>
            </a:r>
          </a:p>
          <a:p>
            <a:pPr algn="r"/>
            <a:r>
              <a:rPr lang="en-US" altLang="zh-CN" sz="2000" dirty="0" smtClean="0">
                <a:solidFill>
                  <a:srgbClr val="F472D0"/>
                </a:solidFill>
              </a:rPr>
              <a:t>+100</a:t>
            </a:r>
            <a:endParaRPr lang="zh-CN" altLang="en-US" sz="2000" dirty="0">
              <a:solidFill>
                <a:srgbClr val="F472D0"/>
              </a:solidFill>
            </a:endParaRPr>
          </a:p>
        </p:txBody>
      </p:sp>
      <p:sp>
        <p:nvSpPr>
          <p:cNvPr id="101" name="文本框 100"/>
          <p:cNvSpPr txBox="1"/>
          <p:nvPr/>
        </p:nvSpPr>
        <p:spPr>
          <a:xfrm>
            <a:off x="6260830" y="3892984"/>
            <a:ext cx="772969" cy="707886"/>
          </a:xfrm>
          <a:prstGeom prst="rect">
            <a:avLst/>
          </a:prstGeom>
          <a:noFill/>
        </p:spPr>
        <p:txBody>
          <a:bodyPr wrap="none" rtlCol="0">
            <a:spAutoFit/>
          </a:bodyPr>
          <a:lstStyle/>
          <a:p>
            <a:pPr algn="r"/>
            <a:r>
              <a:rPr lang="en-US" altLang="zh-CN" sz="2000" dirty="0" smtClean="0">
                <a:solidFill>
                  <a:srgbClr val="F472D0"/>
                </a:solidFill>
              </a:rPr>
              <a:t>300</a:t>
            </a:r>
          </a:p>
          <a:p>
            <a:pPr algn="r"/>
            <a:r>
              <a:rPr lang="en-US" altLang="zh-CN" sz="2000" dirty="0" smtClean="0">
                <a:solidFill>
                  <a:srgbClr val="F472D0"/>
                </a:solidFill>
              </a:rPr>
              <a:t>+100</a:t>
            </a:r>
            <a:endParaRPr lang="zh-CN" altLang="en-US" sz="2000" dirty="0">
              <a:solidFill>
                <a:srgbClr val="F472D0"/>
              </a:solidFill>
            </a:endParaRPr>
          </a:p>
        </p:txBody>
      </p:sp>
      <p:cxnSp>
        <p:nvCxnSpPr>
          <p:cNvPr id="89" name="直接连接符 88"/>
          <p:cNvCxnSpPr/>
          <p:nvPr/>
        </p:nvCxnSpPr>
        <p:spPr>
          <a:xfrm>
            <a:off x="1218106" y="3801917"/>
            <a:ext cx="6971153" cy="0"/>
          </a:xfrm>
          <a:prstGeom prst="line">
            <a:avLst/>
          </a:prstGeom>
          <a:ln w="50800" cap="rnd">
            <a:solidFill>
              <a:srgbClr val="F472D0"/>
            </a:solidFill>
            <a:headEnd type="none" w="lg" len="lg"/>
            <a:tailEnd type="arrow"/>
          </a:ln>
        </p:spPr>
        <p:style>
          <a:lnRef idx="1">
            <a:schemeClr val="accent1"/>
          </a:lnRef>
          <a:fillRef idx="0">
            <a:schemeClr val="accent1"/>
          </a:fillRef>
          <a:effectRef idx="0">
            <a:schemeClr val="accent1"/>
          </a:effectRef>
          <a:fontRef idx="minor">
            <a:schemeClr val="tx1"/>
          </a:fontRef>
        </p:style>
      </p:cxnSp>
      <p:sp>
        <p:nvSpPr>
          <p:cNvPr id="102" name="文本框 101"/>
          <p:cNvSpPr txBox="1"/>
          <p:nvPr/>
        </p:nvSpPr>
        <p:spPr>
          <a:xfrm>
            <a:off x="1795739" y="2219531"/>
            <a:ext cx="598241" cy="400110"/>
          </a:xfrm>
          <a:prstGeom prst="rect">
            <a:avLst/>
          </a:prstGeom>
          <a:noFill/>
        </p:spPr>
        <p:txBody>
          <a:bodyPr wrap="none" rtlCol="0">
            <a:spAutoFit/>
          </a:bodyPr>
          <a:lstStyle/>
          <a:p>
            <a:r>
              <a:rPr lang="en-US" altLang="zh-CN" sz="2000" dirty="0" smtClean="0">
                <a:solidFill>
                  <a:srgbClr val="FFB900"/>
                </a:solidFill>
              </a:rPr>
              <a:t>120</a:t>
            </a:r>
            <a:endParaRPr lang="zh-CN" altLang="en-US" sz="2000" dirty="0">
              <a:solidFill>
                <a:srgbClr val="FFB900"/>
              </a:solidFill>
            </a:endParaRPr>
          </a:p>
        </p:txBody>
      </p:sp>
      <p:sp>
        <p:nvSpPr>
          <p:cNvPr id="103" name="文本框 102"/>
          <p:cNvSpPr txBox="1"/>
          <p:nvPr/>
        </p:nvSpPr>
        <p:spPr>
          <a:xfrm>
            <a:off x="3038023" y="2988704"/>
            <a:ext cx="460382" cy="400110"/>
          </a:xfrm>
          <a:prstGeom prst="rect">
            <a:avLst/>
          </a:prstGeom>
          <a:noFill/>
        </p:spPr>
        <p:txBody>
          <a:bodyPr wrap="none" rtlCol="0">
            <a:spAutoFit/>
          </a:bodyPr>
          <a:lstStyle/>
          <a:p>
            <a:r>
              <a:rPr lang="en-US" altLang="zh-CN" sz="2000" dirty="0" smtClean="0">
                <a:solidFill>
                  <a:srgbClr val="FFB900"/>
                </a:solidFill>
              </a:rPr>
              <a:t>80</a:t>
            </a:r>
            <a:endParaRPr lang="zh-CN" altLang="en-US" sz="2000" dirty="0">
              <a:solidFill>
                <a:srgbClr val="FFB900"/>
              </a:solidFill>
            </a:endParaRPr>
          </a:p>
        </p:txBody>
      </p:sp>
      <p:sp>
        <p:nvSpPr>
          <p:cNvPr id="104" name="文本框 103"/>
          <p:cNvSpPr txBox="1"/>
          <p:nvPr/>
        </p:nvSpPr>
        <p:spPr>
          <a:xfrm>
            <a:off x="5008503" y="2229401"/>
            <a:ext cx="460382" cy="400110"/>
          </a:xfrm>
          <a:prstGeom prst="rect">
            <a:avLst/>
          </a:prstGeom>
          <a:noFill/>
        </p:spPr>
        <p:txBody>
          <a:bodyPr wrap="none" rtlCol="0">
            <a:spAutoFit/>
          </a:bodyPr>
          <a:lstStyle/>
          <a:p>
            <a:r>
              <a:rPr lang="en-US" altLang="zh-CN" sz="2000" dirty="0" smtClean="0">
                <a:solidFill>
                  <a:srgbClr val="FFB900"/>
                </a:solidFill>
              </a:rPr>
              <a:t>80</a:t>
            </a:r>
            <a:endParaRPr lang="zh-CN" altLang="en-US" sz="2000" dirty="0">
              <a:solidFill>
                <a:srgbClr val="FFB900"/>
              </a:solidFill>
            </a:endParaRPr>
          </a:p>
        </p:txBody>
      </p:sp>
      <p:sp>
        <p:nvSpPr>
          <p:cNvPr id="105" name="文本框 104"/>
          <p:cNvSpPr txBox="1"/>
          <p:nvPr/>
        </p:nvSpPr>
        <p:spPr>
          <a:xfrm>
            <a:off x="7167256" y="2229401"/>
            <a:ext cx="460382" cy="400110"/>
          </a:xfrm>
          <a:prstGeom prst="rect">
            <a:avLst/>
          </a:prstGeom>
          <a:noFill/>
        </p:spPr>
        <p:txBody>
          <a:bodyPr wrap="none" rtlCol="0">
            <a:spAutoFit/>
          </a:bodyPr>
          <a:lstStyle/>
          <a:p>
            <a:r>
              <a:rPr lang="en-US" altLang="zh-CN" sz="2000" dirty="0" smtClean="0">
                <a:solidFill>
                  <a:srgbClr val="FFB900"/>
                </a:solidFill>
              </a:rPr>
              <a:t>80</a:t>
            </a:r>
            <a:endParaRPr lang="zh-CN" altLang="en-US" sz="2000" dirty="0">
              <a:solidFill>
                <a:srgbClr val="FFB900"/>
              </a:solidFill>
            </a:endParaRPr>
          </a:p>
        </p:txBody>
      </p:sp>
      <p:sp>
        <p:nvSpPr>
          <p:cNvPr id="106" name="文本框 105"/>
          <p:cNvSpPr txBox="1"/>
          <p:nvPr/>
        </p:nvSpPr>
        <p:spPr>
          <a:xfrm>
            <a:off x="7674374" y="3892984"/>
            <a:ext cx="514885" cy="400110"/>
          </a:xfrm>
          <a:prstGeom prst="rect">
            <a:avLst/>
          </a:prstGeom>
          <a:noFill/>
        </p:spPr>
        <p:txBody>
          <a:bodyPr wrap="none" rtlCol="0">
            <a:spAutoFit/>
          </a:bodyPr>
          <a:lstStyle/>
          <a:p>
            <a:pPr algn="r"/>
            <a:r>
              <a:rPr lang="en-US" altLang="zh-CN" sz="2000" dirty="0" err="1" smtClean="0">
                <a:solidFill>
                  <a:srgbClr val="F472D0"/>
                </a:solidFill>
              </a:rPr>
              <a:t>ms</a:t>
            </a:r>
            <a:endParaRPr lang="zh-CN" altLang="en-US" sz="2000" dirty="0">
              <a:solidFill>
                <a:srgbClr val="F472D0"/>
              </a:solidFill>
            </a:endParaRPr>
          </a:p>
        </p:txBody>
      </p:sp>
      <p:graphicFrame>
        <p:nvGraphicFramePr>
          <p:cNvPr id="113" name="表格 112"/>
          <p:cNvGraphicFramePr>
            <a:graphicFrameLocks noGrp="1"/>
          </p:cNvGraphicFramePr>
          <p:nvPr>
            <p:extLst>
              <p:ext uri="{D42A27DB-BD31-4B8C-83A1-F6EECF244321}">
                <p14:modId xmlns:p14="http://schemas.microsoft.com/office/powerpoint/2010/main" val="2822914629"/>
              </p:ext>
            </p:extLst>
          </p:nvPr>
        </p:nvGraphicFramePr>
        <p:xfrm>
          <a:off x="991300" y="4965138"/>
          <a:ext cx="7161400" cy="1188720"/>
        </p:xfrm>
        <a:graphic>
          <a:graphicData uri="http://schemas.openxmlformats.org/drawingml/2006/table">
            <a:tbl>
              <a:tblPr firstRow="1" bandRow="1">
                <a:tableStyleId>{5C22544A-7EE6-4342-B048-85BDC9FD1C3A}</a:tableStyleId>
              </a:tblPr>
              <a:tblGrid>
                <a:gridCol w="1296000">
                  <a:extLst>
                    <a:ext uri="{9D8B030D-6E8A-4147-A177-3AD203B41FA5}">
                      <a16:colId xmlns:a16="http://schemas.microsoft.com/office/drawing/2014/main" val="3620491330"/>
                    </a:ext>
                  </a:extLst>
                </a:gridCol>
                <a:gridCol w="504000">
                  <a:extLst>
                    <a:ext uri="{9D8B030D-6E8A-4147-A177-3AD203B41FA5}">
                      <a16:colId xmlns:a16="http://schemas.microsoft.com/office/drawing/2014/main" val="3392473336"/>
                    </a:ext>
                  </a:extLst>
                </a:gridCol>
                <a:gridCol w="208280">
                  <a:extLst>
                    <a:ext uri="{9D8B030D-6E8A-4147-A177-3AD203B41FA5}">
                      <a16:colId xmlns:a16="http://schemas.microsoft.com/office/drawing/2014/main" val="245024525"/>
                    </a:ext>
                  </a:extLst>
                </a:gridCol>
                <a:gridCol w="1080000">
                  <a:extLst>
                    <a:ext uri="{9D8B030D-6E8A-4147-A177-3AD203B41FA5}">
                      <a16:colId xmlns:a16="http://schemas.microsoft.com/office/drawing/2014/main" val="3388208686"/>
                    </a:ext>
                  </a:extLst>
                </a:gridCol>
                <a:gridCol w="208280">
                  <a:extLst>
                    <a:ext uri="{9D8B030D-6E8A-4147-A177-3AD203B41FA5}">
                      <a16:colId xmlns:a16="http://schemas.microsoft.com/office/drawing/2014/main" val="2806279746"/>
                    </a:ext>
                  </a:extLst>
                </a:gridCol>
                <a:gridCol w="1080000">
                  <a:extLst>
                    <a:ext uri="{9D8B030D-6E8A-4147-A177-3AD203B41FA5}">
                      <a16:colId xmlns:a16="http://schemas.microsoft.com/office/drawing/2014/main" val="3228398848"/>
                    </a:ext>
                  </a:extLst>
                </a:gridCol>
                <a:gridCol w="208280">
                  <a:extLst>
                    <a:ext uri="{9D8B030D-6E8A-4147-A177-3AD203B41FA5}">
                      <a16:colId xmlns:a16="http://schemas.microsoft.com/office/drawing/2014/main" val="3992593712"/>
                    </a:ext>
                  </a:extLst>
                </a:gridCol>
                <a:gridCol w="1080000">
                  <a:extLst>
                    <a:ext uri="{9D8B030D-6E8A-4147-A177-3AD203B41FA5}">
                      <a16:colId xmlns:a16="http://schemas.microsoft.com/office/drawing/2014/main" val="1301966065"/>
                    </a:ext>
                  </a:extLst>
                </a:gridCol>
                <a:gridCol w="208280">
                  <a:extLst>
                    <a:ext uri="{9D8B030D-6E8A-4147-A177-3AD203B41FA5}">
                      <a16:colId xmlns:a16="http://schemas.microsoft.com/office/drawing/2014/main" val="3996658683"/>
                    </a:ext>
                  </a:extLst>
                </a:gridCol>
                <a:gridCol w="1080000">
                  <a:extLst>
                    <a:ext uri="{9D8B030D-6E8A-4147-A177-3AD203B41FA5}">
                      <a16:colId xmlns:a16="http://schemas.microsoft.com/office/drawing/2014/main" val="4176299265"/>
                    </a:ext>
                  </a:extLst>
                </a:gridCol>
                <a:gridCol w="208280">
                  <a:extLst>
                    <a:ext uri="{9D8B030D-6E8A-4147-A177-3AD203B41FA5}">
                      <a16:colId xmlns:a16="http://schemas.microsoft.com/office/drawing/2014/main" val="2454133500"/>
                    </a:ext>
                  </a:extLst>
                </a:gridCol>
              </a:tblGrid>
              <a:tr h="370840">
                <a:tc>
                  <a:txBody>
                    <a:bodyPr/>
                    <a:lstStyle/>
                    <a:p>
                      <a:pPr algn="ctr"/>
                      <a:endParaRPr lang="zh-CN" altLang="en-US" sz="2000"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2000"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sz="2000"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2000" b="0" dirty="0" smtClean="0"/>
                        <a:t>A</a:t>
                      </a:r>
                      <a:endParaRPr lang="zh-CN" altLang="en-US" sz="2000"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CF2"/>
                    </a:solidFill>
                  </a:tcPr>
                </a:tc>
                <a:tc>
                  <a:txBody>
                    <a:bodyPr/>
                    <a:lstStyle/>
                    <a:p>
                      <a:pPr algn="ctr"/>
                      <a:endParaRPr lang="zh-CN" altLang="en-US" sz="2000"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CF2"/>
                    </a:solidFill>
                  </a:tcPr>
                </a:tc>
                <a:tc>
                  <a:txBody>
                    <a:bodyPr/>
                    <a:lstStyle/>
                    <a:p>
                      <a:pPr algn="ctr"/>
                      <a:r>
                        <a:rPr lang="en-US" altLang="zh-CN" sz="2000" b="0" dirty="0" smtClean="0"/>
                        <a:t>S</a:t>
                      </a:r>
                      <a:endParaRPr lang="zh-CN" altLang="en-US" sz="2000"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CF2"/>
                    </a:solidFill>
                  </a:tcPr>
                </a:tc>
                <a:tc>
                  <a:txBody>
                    <a:bodyPr/>
                    <a:lstStyle/>
                    <a:p>
                      <a:pPr algn="ctr"/>
                      <a:endParaRPr lang="zh-CN" altLang="en-US" sz="2000"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CF2"/>
                    </a:solidFill>
                  </a:tcPr>
                </a:tc>
                <a:tc>
                  <a:txBody>
                    <a:bodyPr/>
                    <a:lstStyle/>
                    <a:p>
                      <a:pPr algn="ctr"/>
                      <a:r>
                        <a:rPr lang="en-US" altLang="zh-CN" sz="2000" b="0" dirty="0" smtClean="0"/>
                        <a:t>D</a:t>
                      </a:r>
                      <a:endParaRPr lang="zh-CN" altLang="en-US" sz="2000"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CF2"/>
                    </a:solidFill>
                  </a:tcPr>
                </a:tc>
                <a:tc>
                  <a:txBody>
                    <a:bodyPr/>
                    <a:lstStyle/>
                    <a:p>
                      <a:pPr algn="ctr"/>
                      <a:endParaRPr lang="zh-CN" altLang="en-US" sz="2000"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CF2"/>
                    </a:solidFill>
                  </a:tcPr>
                </a:tc>
                <a:tc>
                  <a:txBody>
                    <a:bodyPr/>
                    <a:lstStyle/>
                    <a:p>
                      <a:pPr algn="ctr"/>
                      <a:r>
                        <a:rPr lang="en-US" altLang="zh-CN" sz="2000" b="0" dirty="0" smtClean="0"/>
                        <a:t>F</a:t>
                      </a:r>
                      <a:endParaRPr lang="zh-CN" altLang="en-US" sz="2000"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CF2"/>
                    </a:solidFill>
                  </a:tcPr>
                </a:tc>
                <a:tc>
                  <a:txBody>
                    <a:bodyPr/>
                    <a:lstStyle/>
                    <a:p>
                      <a:pPr algn="ctr"/>
                      <a:endParaRPr lang="zh-CN" altLang="en-US" sz="2000"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01022171"/>
                  </a:ext>
                </a:extLst>
              </a:tr>
              <a:tr h="370840">
                <a:tc>
                  <a:txBody>
                    <a:bodyPr/>
                    <a:lstStyle/>
                    <a:p>
                      <a:pPr algn="ctr"/>
                      <a:r>
                        <a:rPr lang="en-US" altLang="zh-CN" sz="2000" b="0" dirty="0" smtClean="0"/>
                        <a:t>Durations</a:t>
                      </a:r>
                      <a:endParaRPr lang="zh-CN" altLang="en-US" sz="2000"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b="0" dirty="0" smtClean="0"/>
                        <a:t>=</a:t>
                      </a:r>
                      <a:endParaRPr lang="zh-CN" altLang="en-US" sz="2000"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b="0" dirty="0" smtClean="0"/>
                        <a:t>[</a:t>
                      </a:r>
                      <a:endParaRPr lang="zh-CN" altLang="en-US" sz="2000"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b="0" dirty="0" smtClean="0"/>
                        <a:t>120</a:t>
                      </a:r>
                      <a:endParaRPr lang="zh-CN" altLang="en-US" sz="2000"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b="0" dirty="0" smtClean="0"/>
                        <a:t>,</a:t>
                      </a:r>
                      <a:endParaRPr lang="zh-CN" altLang="en-US" sz="2000"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b="0" dirty="0" smtClean="0"/>
                        <a:t>80</a:t>
                      </a:r>
                      <a:endParaRPr lang="zh-CN" altLang="en-US" sz="2000"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b="0" dirty="0" smtClean="0"/>
                        <a:t>,</a:t>
                      </a:r>
                      <a:endParaRPr lang="zh-CN" altLang="en-US" sz="2000"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b="0" dirty="0" smtClean="0"/>
                        <a:t>80</a:t>
                      </a:r>
                      <a:endParaRPr lang="zh-CN" altLang="en-US" sz="2000"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b="0" dirty="0" smtClean="0"/>
                        <a:t>,</a:t>
                      </a:r>
                      <a:endParaRPr lang="zh-CN" altLang="en-US" sz="2000"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b="0" dirty="0" smtClean="0"/>
                        <a:t>80</a:t>
                      </a:r>
                      <a:endParaRPr lang="zh-CN" altLang="en-US" sz="2000"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b="0" dirty="0" smtClean="0"/>
                        <a:t>]</a:t>
                      </a:r>
                      <a:endParaRPr lang="zh-CN" altLang="en-US" sz="2000"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73035140"/>
                  </a:ext>
                </a:extLst>
              </a:tr>
              <a:tr h="370840">
                <a:tc>
                  <a:txBody>
                    <a:bodyPr/>
                    <a:lstStyle/>
                    <a:p>
                      <a:pPr algn="ctr"/>
                      <a:r>
                        <a:rPr lang="en-US" altLang="zh-CN" sz="2000" b="0" dirty="0" smtClean="0"/>
                        <a:t>Intervals</a:t>
                      </a:r>
                      <a:endParaRPr lang="zh-CN" altLang="en-US" sz="200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b="0" dirty="0" smtClean="0"/>
                        <a:t>=</a:t>
                      </a:r>
                      <a:endParaRPr lang="zh-CN" altLang="en-US" sz="200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b="0" dirty="0" smtClean="0"/>
                        <a:t>[</a:t>
                      </a:r>
                      <a:endParaRPr lang="zh-CN" altLang="en-US" sz="200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b="0" dirty="0" smtClean="0"/>
                        <a:t>0</a:t>
                      </a:r>
                      <a:endParaRPr lang="zh-CN" altLang="en-US" sz="200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b="0" dirty="0" smtClean="0"/>
                        <a:t>,</a:t>
                      </a:r>
                      <a:endParaRPr lang="zh-CN" altLang="en-US" sz="200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b="0" dirty="0" smtClean="0"/>
                        <a:t>100</a:t>
                      </a:r>
                      <a:endParaRPr lang="zh-CN" altLang="en-US" sz="200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b="0" dirty="0" smtClean="0"/>
                        <a:t>,</a:t>
                      </a:r>
                      <a:endParaRPr lang="zh-CN" altLang="en-US" sz="200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b="0" dirty="0" smtClean="0"/>
                        <a:t>100</a:t>
                      </a:r>
                      <a:endParaRPr lang="zh-CN" altLang="en-US" sz="200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b="0" dirty="0" smtClean="0"/>
                        <a:t>,</a:t>
                      </a:r>
                      <a:endParaRPr lang="zh-CN" altLang="en-US" sz="200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b="0" dirty="0" smtClean="0"/>
                        <a:t>100</a:t>
                      </a:r>
                      <a:endParaRPr lang="zh-CN" altLang="en-US" sz="200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000" b="0" dirty="0" smtClean="0"/>
                        <a:t>]</a:t>
                      </a:r>
                      <a:endParaRPr lang="zh-CN" altLang="en-US" sz="200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31136178"/>
                  </a:ext>
                </a:extLst>
              </a:tr>
            </a:tbl>
          </a:graphicData>
        </a:graphic>
      </p:graphicFrame>
    </p:spTree>
    <p:extLst>
      <p:ext uri="{BB962C8B-B14F-4D97-AF65-F5344CB8AC3E}">
        <p14:creationId xmlns:p14="http://schemas.microsoft.com/office/powerpoint/2010/main" val="7431621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p:txBody>
          <a:bodyPr/>
          <a:lstStyle/>
          <a:p>
            <a:r>
              <a:rPr lang="en-US" altLang="zh-CN" dirty="0" smtClean="0"/>
              <a:t>Representation of the Pattern</a:t>
            </a:r>
            <a:endParaRPr lang="zh-CN" altLang="en-US" dirty="0"/>
          </a:p>
        </p:txBody>
      </p:sp>
      <p:cxnSp>
        <p:nvCxnSpPr>
          <p:cNvPr id="4" name="Straight Arrow Connector 3"/>
          <p:cNvCxnSpPr/>
          <p:nvPr/>
        </p:nvCxnSpPr>
        <p:spPr>
          <a:xfrm>
            <a:off x="264614" y="6086666"/>
            <a:ext cx="58900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646671" y="3451168"/>
            <a:ext cx="1222765" cy="76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038633" y="2866393"/>
            <a:ext cx="455574" cy="584775"/>
          </a:xfrm>
          <a:prstGeom prst="rect">
            <a:avLst/>
          </a:prstGeom>
          <a:noFill/>
          <a:ln>
            <a:noFill/>
          </a:ln>
        </p:spPr>
        <p:txBody>
          <a:bodyPr wrap="none" rtlCol="0">
            <a:spAutoFit/>
          </a:bodyPr>
          <a:lstStyle/>
          <a:p>
            <a:r>
              <a:rPr lang="en-US" altLang="ko-KR" sz="3200" dirty="0" smtClean="0"/>
              <a:t>A</a:t>
            </a:r>
            <a:endParaRPr lang="ko-KR" altLang="en-US" sz="3200" dirty="0"/>
          </a:p>
        </p:txBody>
      </p:sp>
      <p:cxnSp>
        <p:nvCxnSpPr>
          <p:cNvPr id="7" name="Straight Connector 6"/>
          <p:cNvCxnSpPr/>
          <p:nvPr/>
        </p:nvCxnSpPr>
        <p:spPr>
          <a:xfrm>
            <a:off x="2316337" y="3862449"/>
            <a:ext cx="18166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12922" y="3242203"/>
            <a:ext cx="423514" cy="584775"/>
          </a:xfrm>
          <a:prstGeom prst="rect">
            <a:avLst/>
          </a:prstGeom>
          <a:noFill/>
          <a:ln>
            <a:noFill/>
          </a:ln>
        </p:spPr>
        <p:txBody>
          <a:bodyPr wrap="none" rtlCol="0">
            <a:spAutoFit/>
          </a:bodyPr>
          <a:lstStyle/>
          <a:p>
            <a:r>
              <a:rPr lang="en-US" altLang="ko-KR" sz="3200" dirty="0" smtClean="0"/>
              <a:t>B</a:t>
            </a:r>
            <a:endParaRPr lang="ko-KR" altLang="en-US" sz="3200" dirty="0"/>
          </a:p>
        </p:txBody>
      </p:sp>
      <p:cxnSp>
        <p:nvCxnSpPr>
          <p:cNvPr id="9" name="Straight Connector 8"/>
          <p:cNvCxnSpPr/>
          <p:nvPr/>
        </p:nvCxnSpPr>
        <p:spPr>
          <a:xfrm flipV="1">
            <a:off x="3488695" y="4986054"/>
            <a:ext cx="1207416" cy="40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850020" y="4480343"/>
            <a:ext cx="445956" cy="584775"/>
          </a:xfrm>
          <a:prstGeom prst="rect">
            <a:avLst/>
          </a:prstGeom>
          <a:noFill/>
          <a:ln>
            <a:noFill/>
          </a:ln>
        </p:spPr>
        <p:txBody>
          <a:bodyPr wrap="none" rtlCol="0">
            <a:spAutoFit/>
          </a:bodyPr>
          <a:lstStyle/>
          <a:p>
            <a:r>
              <a:rPr lang="en-US" altLang="ko-KR" sz="3200" dirty="0" smtClean="0"/>
              <a:t>C</a:t>
            </a:r>
            <a:endParaRPr lang="ko-KR" altLang="en-US" sz="3200" dirty="0"/>
          </a:p>
        </p:txBody>
      </p:sp>
      <p:cxnSp>
        <p:nvCxnSpPr>
          <p:cNvPr id="11" name="Straight Connector 10"/>
          <p:cNvCxnSpPr/>
          <p:nvPr/>
        </p:nvCxnSpPr>
        <p:spPr>
          <a:xfrm>
            <a:off x="638434" y="2733864"/>
            <a:ext cx="39843" cy="3352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316337" y="3885443"/>
            <a:ext cx="0" cy="220122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495375" y="4990147"/>
            <a:ext cx="0" cy="109651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29" idx="0"/>
          </p:cNvCxnSpPr>
          <p:nvPr/>
        </p:nvCxnSpPr>
        <p:spPr>
          <a:xfrm>
            <a:off x="4681755" y="4986054"/>
            <a:ext cx="14357" cy="113710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641221" y="4555313"/>
            <a:ext cx="1691366" cy="4466"/>
          </a:xfrm>
          <a:prstGeom prst="line">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307877" y="5283386"/>
            <a:ext cx="1196792" cy="7169"/>
          </a:xfrm>
          <a:prstGeom prst="line">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26689" y="4592175"/>
            <a:ext cx="1208985" cy="461665"/>
          </a:xfrm>
          <a:prstGeom prst="rect">
            <a:avLst/>
          </a:prstGeom>
          <a:noFill/>
          <a:ln>
            <a:noFill/>
          </a:ln>
        </p:spPr>
        <p:txBody>
          <a:bodyPr wrap="none" rtlCol="0">
            <a:spAutoFit/>
          </a:bodyPr>
          <a:lstStyle/>
          <a:p>
            <a:r>
              <a:rPr lang="en-US" altLang="ko-KR" sz="2400" dirty="0" smtClean="0"/>
              <a:t>interval</a:t>
            </a:r>
            <a:endParaRPr lang="ko-KR" altLang="en-US" sz="2400" dirty="0"/>
          </a:p>
        </p:txBody>
      </p:sp>
      <p:sp>
        <p:nvSpPr>
          <p:cNvPr id="18" name="TextBox 17"/>
          <p:cNvSpPr txBox="1"/>
          <p:nvPr/>
        </p:nvSpPr>
        <p:spPr>
          <a:xfrm>
            <a:off x="2339875" y="5322855"/>
            <a:ext cx="1208985" cy="461665"/>
          </a:xfrm>
          <a:prstGeom prst="rect">
            <a:avLst/>
          </a:prstGeom>
          <a:noFill/>
          <a:ln>
            <a:noFill/>
          </a:ln>
        </p:spPr>
        <p:txBody>
          <a:bodyPr wrap="none" rtlCol="0">
            <a:spAutoFit/>
          </a:bodyPr>
          <a:lstStyle/>
          <a:p>
            <a:r>
              <a:rPr lang="en-US" altLang="ko-KR" sz="2400" dirty="0" smtClean="0"/>
              <a:t>interval</a:t>
            </a:r>
            <a:endParaRPr lang="ko-KR" altLang="en-US" sz="2400" dirty="0"/>
          </a:p>
        </p:txBody>
      </p:sp>
      <p:cxnSp>
        <p:nvCxnSpPr>
          <p:cNvPr id="19" name="Straight Connector 18"/>
          <p:cNvCxnSpPr/>
          <p:nvPr/>
        </p:nvCxnSpPr>
        <p:spPr>
          <a:xfrm>
            <a:off x="1869436" y="2773335"/>
            <a:ext cx="0" cy="3352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34316" y="2733864"/>
            <a:ext cx="1235120" cy="0"/>
          </a:xfrm>
          <a:prstGeom prst="line">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4169" y="2210972"/>
            <a:ext cx="1361270" cy="461665"/>
          </a:xfrm>
          <a:prstGeom prst="rect">
            <a:avLst/>
          </a:prstGeom>
          <a:noFill/>
          <a:ln>
            <a:noFill/>
          </a:ln>
        </p:spPr>
        <p:txBody>
          <a:bodyPr wrap="none" rtlCol="0">
            <a:spAutoFit/>
          </a:bodyPr>
          <a:lstStyle/>
          <a:p>
            <a:r>
              <a:rPr lang="en-US" altLang="ko-KR" sz="2400" dirty="0" smtClean="0"/>
              <a:t>duration</a:t>
            </a:r>
            <a:endParaRPr lang="ko-KR" altLang="en-US" sz="2400" dirty="0"/>
          </a:p>
        </p:txBody>
      </p:sp>
      <p:sp>
        <p:nvSpPr>
          <p:cNvPr id="22" name="TextBox 21"/>
          <p:cNvSpPr txBox="1"/>
          <p:nvPr/>
        </p:nvSpPr>
        <p:spPr>
          <a:xfrm>
            <a:off x="5738625" y="6081622"/>
            <a:ext cx="801823" cy="461665"/>
          </a:xfrm>
          <a:prstGeom prst="rect">
            <a:avLst/>
          </a:prstGeom>
          <a:noFill/>
          <a:ln>
            <a:noFill/>
          </a:ln>
        </p:spPr>
        <p:txBody>
          <a:bodyPr wrap="none" rtlCol="0">
            <a:spAutoFit/>
          </a:bodyPr>
          <a:lstStyle/>
          <a:p>
            <a:r>
              <a:rPr lang="en-US" altLang="ko-KR" sz="2400" dirty="0" smtClean="0"/>
              <a:t>time</a:t>
            </a:r>
            <a:endParaRPr lang="ko-KR" altLang="en-US" sz="2400" dirty="0"/>
          </a:p>
        </p:txBody>
      </p:sp>
      <p:cxnSp>
        <p:nvCxnSpPr>
          <p:cNvPr id="23" name="Straight Connector 22"/>
          <p:cNvCxnSpPr/>
          <p:nvPr/>
        </p:nvCxnSpPr>
        <p:spPr>
          <a:xfrm>
            <a:off x="4089110" y="3862449"/>
            <a:ext cx="0" cy="220242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31716" y="6141353"/>
            <a:ext cx="694421" cy="461665"/>
          </a:xfrm>
          <a:prstGeom prst="rect">
            <a:avLst/>
          </a:prstGeom>
          <a:noFill/>
          <a:ln>
            <a:noFill/>
          </a:ln>
        </p:spPr>
        <p:txBody>
          <a:bodyPr wrap="none" rtlCol="0">
            <a:spAutoFit/>
          </a:bodyPr>
          <a:lstStyle/>
          <a:p>
            <a:r>
              <a:rPr lang="en-US" altLang="ko-KR" sz="2400" dirty="0" smtClean="0"/>
              <a:t>100</a:t>
            </a:r>
            <a:endParaRPr lang="ko-KR" altLang="en-US" sz="2400" dirty="0"/>
          </a:p>
        </p:txBody>
      </p:sp>
      <p:sp>
        <p:nvSpPr>
          <p:cNvPr id="25" name="TextBox 24"/>
          <p:cNvSpPr txBox="1"/>
          <p:nvPr/>
        </p:nvSpPr>
        <p:spPr>
          <a:xfrm>
            <a:off x="1491248" y="6134941"/>
            <a:ext cx="694421" cy="461665"/>
          </a:xfrm>
          <a:prstGeom prst="rect">
            <a:avLst/>
          </a:prstGeom>
          <a:noFill/>
          <a:ln>
            <a:noFill/>
          </a:ln>
        </p:spPr>
        <p:txBody>
          <a:bodyPr wrap="none" rtlCol="0">
            <a:spAutoFit/>
          </a:bodyPr>
          <a:lstStyle/>
          <a:p>
            <a:r>
              <a:rPr lang="en-US" altLang="ko-KR" sz="2400" dirty="0" smtClean="0"/>
              <a:t>200</a:t>
            </a:r>
            <a:endParaRPr lang="ko-KR" altLang="en-US" sz="2400" dirty="0"/>
          </a:p>
        </p:txBody>
      </p:sp>
      <p:sp>
        <p:nvSpPr>
          <p:cNvPr id="26" name="TextBox 25"/>
          <p:cNvSpPr txBox="1"/>
          <p:nvPr/>
        </p:nvSpPr>
        <p:spPr>
          <a:xfrm>
            <a:off x="2078224" y="6123159"/>
            <a:ext cx="694421" cy="461665"/>
          </a:xfrm>
          <a:prstGeom prst="rect">
            <a:avLst/>
          </a:prstGeom>
          <a:noFill/>
          <a:ln>
            <a:noFill/>
          </a:ln>
        </p:spPr>
        <p:txBody>
          <a:bodyPr wrap="none" rtlCol="0">
            <a:spAutoFit/>
          </a:bodyPr>
          <a:lstStyle/>
          <a:p>
            <a:r>
              <a:rPr lang="en-US" altLang="ko-KR" sz="2400" dirty="0" smtClean="0"/>
              <a:t>250</a:t>
            </a:r>
            <a:endParaRPr lang="ko-KR" altLang="en-US" sz="2400" dirty="0"/>
          </a:p>
        </p:txBody>
      </p:sp>
      <p:sp>
        <p:nvSpPr>
          <p:cNvPr id="27" name="TextBox 26"/>
          <p:cNvSpPr txBox="1"/>
          <p:nvPr/>
        </p:nvSpPr>
        <p:spPr>
          <a:xfrm>
            <a:off x="3101266" y="6123159"/>
            <a:ext cx="694421" cy="461665"/>
          </a:xfrm>
          <a:prstGeom prst="rect">
            <a:avLst/>
          </a:prstGeom>
          <a:noFill/>
          <a:ln>
            <a:noFill/>
          </a:ln>
        </p:spPr>
        <p:txBody>
          <a:bodyPr wrap="none" rtlCol="0">
            <a:spAutoFit/>
          </a:bodyPr>
          <a:lstStyle/>
          <a:p>
            <a:r>
              <a:rPr lang="en-US" altLang="ko-KR" sz="2400" dirty="0" smtClean="0"/>
              <a:t>350</a:t>
            </a:r>
            <a:endParaRPr lang="ko-KR" altLang="en-US" sz="2400" dirty="0"/>
          </a:p>
        </p:txBody>
      </p:sp>
      <p:sp>
        <p:nvSpPr>
          <p:cNvPr id="28" name="TextBox 27"/>
          <p:cNvSpPr txBox="1"/>
          <p:nvPr/>
        </p:nvSpPr>
        <p:spPr>
          <a:xfrm>
            <a:off x="3696572" y="6123158"/>
            <a:ext cx="694421" cy="461665"/>
          </a:xfrm>
          <a:prstGeom prst="rect">
            <a:avLst/>
          </a:prstGeom>
          <a:noFill/>
          <a:ln>
            <a:noFill/>
          </a:ln>
        </p:spPr>
        <p:txBody>
          <a:bodyPr wrap="none" rtlCol="0">
            <a:spAutoFit/>
          </a:bodyPr>
          <a:lstStyle/>
          <a:p>
            <a:r>
              <a:rPr lang="en-US" altLang="ko-KR" sz="2400" dirty="0" smtClean="0"/>
              <a:t>400</a:t>
            </a:r>
            <a:endParaRPr lang="ko-KR" altLang="en-US" sz="2400" dirty="0"/>
          </a:p>
        </p:txBody>
      </p:sp>
      <p:sp>
        <p:nvSpPr>
          <p:cNvPr id="29" name="TextBox 28"/>
          <p:cNvSpPr txBox="1"/>
          <p:nvPr/>
        </p:nvSpPr>
        <p:spPr>
          <a:xfrm>
            <a:off x="4348901" y="6123157"/>
            <a:ext cx="694421" cy="461665"/>
          </a:xfrm>
          <a:prstGeom prst="rect">
            <a:avLst/>
          </a:prstGeom>
          <a:noFill/>
          <a:ln>
            <a:noFill/>
          </a:ln>
        </p:spPr>
        <p:txBody>
          <a:bodyPr wrap="none" rtlCol="0">
            <a:spAutoFit/>
          </a:bodyPr>
          <a:lstStyle/>
          <a:p>
            <a:r>
              <a:rPr lang="en-US" altLang="ko-KR" sz="2400" dirty="0" smtClean="0"/>
              <a:t>450</a:t>
            </a:r>
            <a:endParaRPr lang="ko-KR" altLang="en-US" sz="2400" dirty="0"/>
          </a:p>
        </p:txBody>
      </p:sp>
      <p:sp>
        <p:nvSpPr>
          <p:cNvPr id="30" name="TextBox 29"/>
          <p:cNvSpPr txBox="1"/>
          <p:nvPr/>
        </p:nvSpPr>
        <p:spPr>
          <a:xfrm>
            <a:off x="4970118" y="2111863"/>
            <a:ext cx="4173882" cy="2585323"/>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A pattern has 2n-1 numbers of durations and intervals for password of n characters</a:t>
            </a:r>
          </a:p>
          <a:p>
            <a:pPr marL="285750" indent="-285750">
              <a:buFont typeface="Arial" panose="020B0604020202020204" pitchFamily="34" charset="0"/>
              <a:buChar char="•"/>
            </a:pPr>
            <a:r>
              <a:rPr lang="en-US" altLang="ko-KR" dirty="0"/>
              <a:t>A pattern can be represented a point in 2n-1 dimensional space</a:t>
            </a:r>
          </a:p>
          <a:p>
            <a:pPr marL="285750" indent="-285750">
              <a:buFont typeface="Arial" panose="020B0604020202020204" pitchFamily="34" charset="0"/>
              <a:buChar char="•"/>
            </a:pPr>
            <a:r>
              <a:rPr lang="en-US" altLang="ko-KR" dirty="0" smtClean="0"/>
              <a:t>Use </a:t>
            </a:r>
            <a:r>
              <a:rPr lang="en-US" altLang="ko-KR" dirty="0"/>
              <a:t>timing between key pressed and next pressed as interval</a:t>
            </a:r>
          </a:p>
          <a:p>
            <a:pPr marL="285750" indent="-285750">
              <a:buFont typeface="Arial" panose="020B0604020202020204" pitchFamily="34" charset="0"/>
              <a:buChar char="•"/>
            </a:pPr>
            <a:r>
              <a:rPr lang="en-US" altLang="ko-KR" dirty="0"/>
              <a:t>Normalize values for equivalent data size and precision</a:t>
            </a:r>
          </a:p>
        </p:txBody>
      </p:sp>
      <p:sp>
        <p:nvSpPr>
          <p:cNvPr id="31" name="TextBox 30"/>
          <p:cNvSpPr txBox="1"/>
          <p:nvPr/>
        </p:nvSpPr>
        <p:spPr>
          <a:xfrm>
            <a:off x="4984922" y="5207260"/>
            <a:ext cx="4317506" cy="646331"/>
          </a:xfrm>
          <a:prstGeom prst="rect">
            <a:avLst/>
          </a:prstGeom>
          <a:noFill/>
        </p:spPr>
        <p:txBody>
          <a:bodyPr wrap="square" rtlCol="0">
            <a:spAutoFit/>
          </a:bodyPr>
          <a:lstStyle/>
          <a:p>
            <a:r>
              <a:rPr lang="en-US" altLang="ko-KR" dirty="0" smtClean="0"/>
              <a:t>e.g. pattern = [100, 150, 100,</a:t>
            </a:r>
          </a:p>
          <a:p>
            <a:r>
              <a:rPr lang="en-US" altLang="ko-KR" dirty="0" smtClean="0"/>
              <a:t>	                 150, 100]</a:t>
            </a:r>
            <a:endParaRPr lang="ko-KR" altLang="en-US" dirty="0"/>
          </a:p>
        </p:txBody>
      </p:sp>
      <p:cxnSp>
        <p:nvCxnSpPr>
          <p:cNvPr id="33" name="Straight Arrow Connector 32"/>
          <p:cNvCxnSpPr/>
          <p:nvPr/>
        </p:nvCxnSpPr>
        <p:spPr>
          <a:xfrm>
            <a:off x="647767" y="3133156"/>
            <a:ext cx="0" cy="3256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flipV="1">
            <a:off x="1869436" y="3127525"/>
            <a:ext cx="0" cy="3236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p:cNvCxnSpPr/>
          <p:nvPr/>
        </p:nvCxnSpPr>
        <p:spPr>
          <a:xfrm>
            <a:off x="2327242" y="3536811"/>
            <a:ext cx="0" cy="3256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a:off x="3504669" y="4660416"/>
            <a:ext cx="0" cy="3256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flipV="1">
            <a:off x="4089110" y="3551640"/>
            <a:ext cx="0" cy="3236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p:cNvCxnSpPr/>
          <p:nvPr/>
        </p:nvCxnSpPr>
        <p:spPr>
          <a:xfrm flipV="1">
            <a:off x="4681755" y="4662411"/>
            <a:ext cx="0" cy="3236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 name="Right Brace 40"/>
          <p:cNvSpPr/>
          <p:nvPr/>
        </p:nvSpPr>
        <p:spPr>
          <a:xfrm rot="16200000">
            <a:off x="7181274" y="4609946"/>
            <a:ext cx="126339" cy="1077184"/>
          </a:xfrm>
          <a:prstGeom prst="rightBrace">
            <a:avLst>
              <a:gd name="adj1" fmla="val 8333"/>
              <a:gd name="adj2" fmla="val 5335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ko-KR" altLang="en-US"/>
          </a:p>
        </p:txBody>
      </p:sp>
      <p:sp>
        <p:nvSpPr>
          <p:cNvPr id="43" name="Right Brace 42"/>
          <p:cNvSpPr/>
          <p:nvPr/>
        </p:nvSpPr>
        <p:spPr>
          <a:xfrm rot="5400000">
            <a:off x="7412654" y="5618964"/>
            <a:ext cx="191551" cy="66149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ko-KR" altLang="en-US"/>
          </a:p>
        </p:txBody>
      </p:sp>
      <p:sp>
        <p:nvSpPr>
          <p:cNvPr id="44" name="TextBox 43"/>
          <p:cNvSpPr txBox="1"/>
          <p:nvPr/>
        </p:nvSpPr>
        <p:spPr>
          <a:xfrm>
            <a:off x="6915784" y="4786560"/>
            <a:ext cx="856325" cy="307777"/>
          </a:xfrm>
          <a:prstGeom prst="rect">
            <a:avLst/>
          </a:prstGeom>
          <a:noFill/>
        </p:spPr>
        <p:txBody>
          <a:bodyPr wrap="none" rtlCol="0">
            <a:spAutoFit/>
          </a:bodyPr>
          <a:lstStyle/>
          <a:p>
            <a:r>
              <a:rPr lang="en-US" altLang="ko-KR" sz="1400" dirty="0" smtClean="0"/>
              <a:t>duration</a:t>
            </a:r>
            <a:endParaRPr lang="ko-KR" altLang="en-US" sz="1400" dirty="0"/>
          </a:p>
        </p:txBody>
      </p:sp>
      <p:sp>
        <p:nvSpPr>
          <p:cNvPr id="45" name="TextBox 44"/>
          <p:cNvSpPr txBox="1"/>
          <p:nvPr/>
        </p:nvSpPr>
        <p:spPr>
          <a:xfrm>
            <a:off x="7131788" y="6064408"/>
            <a:ext cx="770660" cy="307777"/>
          </a:xfrm>
          <a:prstGeom prst="rect">
            <a:avLst/>
          </a:prstGeom>
          <a:noFill/>
        </p:spPr>
        <p:txBody>
          <a:bodyPr wrap="none" rtlCol="0">
            <a:spAutoFit/>
          </a:bodyPr>
          <a:lstStyle/>
          <a:p>
            <a:r>
              <a:rPr lang="en-US" altLang="ko-KR" sz="1400" dirty="0" smtClean="0"/>
              <a:t>interval</a:t>
            </a:r>
            <a:endParaRPr lang="ko-KR" altLang="en-US" sz="1400" dirty="0"/>
          </a:p>
        </p:txBody>
      </p:sp>
    </p:spTree>
    <p:extLst>
      <p:ext uri="{BB962C8B-B14F-4D97-AF65-F5344CB8AC3E}">
        <p14:creationId xmlns:p14="http://schemas.microsoft.com/office/powerpoint/2010/main" val="2439351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6" y="1268998"/>
            <a:ext cx="8640008" cy="5416282"/>
          </a:xfrm>
        </p:spPr>
        <p:txBody>
          <a:bodyPr>
            <a:normAutofit fontScale="92500" lnSpcReduction="20000"/>
          </a:bodyPr>
          <a:lstStyle/>
          <a:p>
            <a:r>
              <a:rPr lang="en-US" altLang="zh-CN" dirty="0" smtClean="0"/>
              <a:t>Matching Algorithms</a:t>
            </a:r>
          </a:p>
          <a:p>
            <a:pPr lvl="1">
              <a:spcBef>
                <a:spcPts val="1000"/>
              </a:spcBef>
              <a:spcAft>
                <a:spcPts val="0"/>
              </a:spcAft>
              <a:buClrTx/>
            </a:pPr>
            <a:r>
              <a:rPr lang="en-US" altLang="zh-CN" dirty="0" smtClean="0"/>
              <a:t>Statistical(Geometric) Measurement</a:t>
            </a:r>
          </a:p>
          <a:p>
            <a:pPr marL="342900" lvl="1" indent="-342900">
              <a:spcBef>
                <a:spcPts val="1000"/>
              </a:spcBef>
              <a:spcAft>
                <a:spcPts val="0"/>
              </a:spcAft>
              <a:buClrTx/>
              <a:buFont typeface="Arial" panose="020B0604020202020204" pitchFamily="34" charset="0"/>
              <a:buChar char="•"/>
            </a:pPr>
            <a:r>
              <a:rPr lang="en-US" altLang="zh-CN" dirty="0" smtClean="0"/>
              <a:t>Nearest Neighbor using Euclidean/Manhattan Distance</a:t>
            </a:r>
          </a:p>
          <a:p>
            <a:pPr lvl="2">
              <a:spcBef>
                <a:spcPts val="1000"/>
              </a:spcBef>
              <a:buClrTx/>
            </a:pPr>
            <a:r>
              <a:rPr lang="en-US" altLang="zh-CN" dirty="0" smtClean="0"/>
              <a:t>    - Pros: Intuitive and fast, working with small number of samples</a:t>
            </a:r>
          </a:p>
          <a:p>
            <a:pPr lvl="2">
              <a:spcBef>
                <a:spcPts val="1000"/>
              </a:spcBef>
              <a:buClrTx/>
            </a:pPr>
            <a:r>
              <a:rPr lang="en-US" altLang="zh-CN" dirty="0" smtClean="0"/>
              <a:t>    - </a:t>
            </a:r>
            <a:r>
              <a:rPr lang="en-US" altLang="zh-CN" dirty="0"/>
              <a:t>Cons</a:t>
            </a:r>
            <a:r>
              <a:rPr lang="en-US" altLang="zh-CN" dirty="0" smtClean="0"/>
              <a:t>: Poor performance for sparsely distributed patterns</a:t>
            </a:r>
          </a:p>
          <a:p>
            <a:pPr marL="342900" lvl="1" indent="-342900">
              <a:spcBef>
                <a:spcPts val="1000"/>
              </a:spcBef>
              <a:spcAft>
                <a:spcPts val="0"/>
              </a:spcAft>
              <a:buClrTx/>
              <a:buFont typeface="Arial" panose="020B0604020202020204" pitchFamily="34" charset="0"/>
              <a:buChar char="•"/>
            </a:pPr>
            <a:r>
              <a:rPr lang="en-US" altLang="zh-CN" dirty="0" err="1" smtClean="0"/>
              <a:t>Mahalanobis</a:t>
            </a:r>
            <a:r>
              <a:rPr lang="en-US" altLang="zh-CN" dirty="0" smtClean="0"/>
              <a:t> Distance</a:t>
            </a:r>
          </a:p>
          <a:p>
            <a:pPr lvl="2">
              <a:spcBef>
                <a:spcPts val="1000"/>
              </a:spcBef>
              <a:buClrTx/>
            </a:pPr>
            <a:r>
              <a:rPr lang="en-US" altLang="zh-CN" dirty="0" smtClean="0"/>
              <a:t>    - Pros: Works well even if samples are sparsely distributed</a:t>
            </a:r>
          </a:p>
          <a:p>
            <a:pPr lvl="2">
              <a:spcBef>
                <a:spcPts val="1000"/>
              </a:spcBef>
              <a:buClrTx/>
            </a:pPr>
            <a:r>
              <a:rPr lang="en-US" altLang="zh-CN" dirty="0"/>
              <a:t> </a:t>
            </a:r>
            <a:r>
              <a:rPr lang="en-US" altLang="zh-CN" dirty="0" smtClean="0"/>
              <a:t>   - Cons: Poor performance for multiple dense clusters</a:t>
            </a:r>
          </a:p>
          <a:p>
            <a:pPr lvl="2">
              <a:spcBef>
                <a:spcPts val="1000"/>
              </a:spcBef>
              <a:buClrTx/>
            </a:pPr>
            <a:r>
              <a:rPr lang="en-US" altLang="zh-CN" dirty="0"/>
              <a:t> </a:t>
            </a:r>
            <a:r>
              <a:rPr lang="en-US" altLang="zh-CN" dirty="0" smtClean="0"/>
              <a:t>               Slow for long password due to large covariance matrix</a:t>
            </a:r>
          </a:p>
          <a:p>
            <a:pPr lvl="2">
              <a:spcBef>
                <a:spcPts val="1000"/>
              </a:spcBef>
              <a:buClrTx/>
            </a:pPr>
            <a:endParaRPr lang="en-US" altLang="zh-CN" dirty="0" smtClean="0"/>
          </a:p>
          <a:p>
            <a:pPr lvl="1">
              <a:spcBef>
                <a:spcPts val="1000"/>
              </a:spcBef>
              <a:spcAft>
                <a:spcPts val="0"/>
              </a:spcAft>
              <a:buClrTx/>
            </a:pPr>
            <a:r>
              <a:rPr lang="en-US" altLang="zh-CN" dirty="0" smtClean="0"/>
              <a:t>Machine Learning</a:t>
            </a:r>
          </a:p>
          <a:p>
            <a:pPr marL="342900" lvl="1" indent="-342900">
              <a:spcBef>
                <a:spcPts val="1000"/>
              </a:spcBef>
              <a:spcAft>
                <a:spcPts val="0"/>
              </a:spcAft>
              <a:buClrTx/>
              <a:buFont typeface="Arial" panose="020B0604020202020204" pitchFamily="34" charset="0"/>
              <a:buChar char="•"/>
            </a:pPr>
            <a:r>
              <a:rPr lang="en-US" altLang="zh-CN" dirty="0" smtClean="0"/>
              <a:t>One-Class SVMs(Supported Vector Machines)</a:t>
            </a:r>
            <a:endParaRPr lang="en-US" altLang="zh-CN" dirty="0"/>
          </a:p>
          <a:p>
            <a:pPr lvl="2">
              <a:spcBef>
                <a:spcPts val="1000"/>
              </a:spcBef>
              <a:buClrTx/>
            </a:pPr>
            <a:r>
              <a:rPr lang="en-US" altLang="zh-CN" dirty="0"/>
              <a:t>    - Pros</a:t>
            </a:r>
            <a:r>
              <a:rPr lang="en-US" altLang="zh-CN" dirty="0" smtClean="0"/>
              <a:t>: Show good performance in most cases</a:t>
            </a:r>
            <a:endParaRPr lang="en-US" altLang="zh-CN" dirty="0"/>
          </a:p>
          <a:p>
            <a:pPr lvl="2">
              <a:spcBef>
                <a:spcPts val="1000"/>
              </a:spcBef>
              <a:buClrTx/>
            </a:pPr>
            <a:r>
              <a:rPr lang="en-US" altLang="zh-CN" dirty="0"/>
              <a:t>    - Cons</a:t>
            </a:r>
            <a:r>
              <a:rPr lang="en-US" altLang="zh-CN" dirty="0" smtClean="0"/>
              <a:t>: Need a lot of samples</a:t>
            </a:r>
          </a:p>
          <a:p>
            <a:pPr marL="342900" lvl="1" indent="-342900">
              <a:spcBef>
                <a:spcPts val="1000"/>
              </a:spcBef>
              <a:spcAft>
                <a:spcPts val="0"/>
              </a:spcAft>
              <a:buClrTx/>
              <a:buFont typeface="Arial" panose="020B0604020202020204" pitchFamily="34" charset="0"/>
              <a:buChar char="•"/>
            </a:pPr>
            <a:endParaRPr lang="en-US" altLang="zh-CN" dirty="0" smtClean="0"/>
          </a:p>
          <a:p>
            <a:pPr lvl="1">
              <a:spcBef>
                <a:spcPts val="1000"/>
              </a:spcBef>
              <a:spcAft>
                <a:spcPts val="0"/>
              </a:spcAft>
              <a:buClrTx/>
            </a:pPr>
            <a:endParaRPr lang="en-US" altLang="zh-CN" dirty="0" smtClean="0"/>
          </a:p>
          <a:p>
            <a:pPr lvl="1">
              <a:spcBef>
                <a:spcPts val="1000"/>
              </a:spcBef>
              <a:spcAft>
                <a:spcPts val="0"/>
              </a:spcAft>
              <a:buClrTx/>
            </a:pPr>
            <a:endParaRPr lang="zh-CN" altLang="en-US" dirty="0"/>
          </a:p>
        </p:txBody>
      </p:sp>
    </p:spTree>
    <p:extLst>
      <p:ext uri="{BB962C8B-B14F-4D97-AF65-F5344CB8AC3E}">
        <p14:creationId xmlns:p14="http://schemas.microsoft.com/office/powerpoint/2010/main" val="13485797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p:txBody>
          <a:bodyPr>
            <a:normAutofit fontScale="92500"/>
          </a:bodyPr>
          <a:lstStyle/>
          <a:p>
            <a:r>
              <a:rPr lang="en-US" altLang="zh-CN" dirty="0" smtClean="0"/>
              <a:t>Problem </a:t>
            </a:r>
            <a:r>
              <a:rPr lang="en-US" altLang="zh-CN" dirty="0"/>
              <a:t>in practical </a:t>
            </a:r>
            <a:r>
              <a:rPr lang="en-US" altLang="zh-CN" dirty="0" smtClean="0"/>
              <a:t>experiments</a:t>
            </a:r>
            <a:endParaRPr lang="en-US" altLang="zh-CN" dirty="0"/>
          </a:p>
          <a:p>
            <a:pPr marL="228600" lvl="0" indent="-228600" latinLnBrk="1">
              <a:lnSpc>
                <a:spcPct val="90000"/>
              </a:lnSpc>
              <a:buFont typeface="Arial" panose="020B0604020202020204" pitchFamily="34" charset="0"/>
              <a:buChar char="•"/>
            </a:pPr>
            <a:r>
              <a:rPr lang="en-US" altLang="ko-KR" sz="2800" dirty="0" smtClean="0">
                <a:solidFill>
                  <a:prstClr val="black"/>
                </a:solidFill>
                <a:latin typeface="맑은 고딕" panose="020F0502020204030204"/>
                <a:ea typeface="맑은 고딕" panose="020B0503020000020004" pitchFamily="50" charset="-127"/>
                <a:cs typeface="+mn-cs"/>
              </a:rPr>
              <a:t>Reliable </a:t>
            </a:r>
            <a:r>
              <a:rPr lang="en-US" altLang="ko-KR" sz="2800" dirty="0">
                <a:solidFill>
                  <a:prstClr val="black"/>
                </a:solidFill>
                <a:latin typeface="맑은 고딕" panose="020F0502020204030204"/>
                <a:ea typeface="맑은 고딕" panose="020B0503020000020004" pitchFamily="50" charset="-127"/>
                <a:cs typeface="+mn-cs"/>
              </a:rPr>
              <a:t>only if collecting a large amount of data from hundreds of people for years.</a:t>
            </a:r>
          </a:p>
          <a:p>
            <a:pPr marL="228600" lvl="0" indent="-228600" latinLnBrk="1">
              <a:lnSpc>
                <a:spcPct val="90000"/>
              </a:lnSpc>
              <a:buFont typeface="Arial" panose="020B0604020202020204" pitchFamily="34" charset="0"/>
              <a:buChar char="•"/>
            </a:pPr>
            <a:r>
              <a:rPr lang="en-US" altLang="ko-KR" sz="2800" dirty="0">
                <a:solidFill>
                  <a:prstClr val="black"/>
                </a:solidFill>
                <a:latin typeface="맑은 고딕" panose="020F0502020204030204"/>
                <a:ea typeface="맑은 고딕" panose="020B0503020000020004" pitchFamily="50" charset="-127"/>
                <a:cs typeface="+mn-cs"/>
              </a:rPr>
              <a:t>Data </a:t>
            </a:r>
            <a:r>
              <a:rPr lang="en-US" altLang="ko-KR" sz="2800" dirty="0" smtClean="0">
                <a:solidFill>
                  <a:prstClr val="black"/>
                </a:solidFill>
                <a:latin typeface="맑은 고딕" panose="020F0502020204030204"/>
                <a:ea typeface="맑은 고딕" panose="020B0503020000020004" pitchFamily="50" charset="-127"/>
                <a:cs typeface="+mn-cs"/>
              </a:rPr>
              <a:t>could be </a:t>
            </a:r>
            <a:r>
              <a:rPr lang="en-US" altLang="ko-KR" sz="2800" dirty="0">
                <a:solidFill>
                  <a:prstClr val="black"/>
                </a:solidFill>
                <a:latin typeface="맑은 고딕" panose="020F0502020204030204"/>
                <a:ea typeface="맑은 고딕" panose="020B0503020000020004" pitchFamily="50" charset="-127"/>
                <a:cs typeface="+mn-cs"/>
              </a:rPr>
              <a:t>biased depending on the group.</a:t>
            </a:r>
          </a:p>
          <a:p>
            <a:pPr marL="228600" lvl="0" indent="-228600" latinLnBrk="1">
              <a:lnSpc>
                <a:spcPct val="90000"/>
              </a:lnSpc>
              <a:buFont typeface="Arial" panose="020B0604020202020204" pitchFamily="34" charset="0"/>
              <a:buChar char="•"/>
            </a:pPr>
            <a:r>
              <a:rPr lang="en-US" altLang="ko-KR" sz="2800" dirty="0">
                <a:solidFill>
                  <a:prstClr val="black"/>
                </a:solidFill>
                <a:latin typeface="맑은 고딕" panose="020F0502020204030204"/>
                <a:ea typeface="맑은 고딕" panose="020B0503020000020004" pitchFamily="50" charset="-127"/>
                <a:cs typeface="+mn-cs"/>
              </a:rPr>
              <a:t>Hard to </a:t>
            </a:r>
            <a:r>
              <a:rPr lang="en-US" altLang="ko-KR" sz="2800" dirty="0" smtClean="0">
                <a:solidFill>
                  <a:prstClr val="black"/>
                </a:solidFill>
                <a:latin typeface="맑은 고딕" panose="020F0502020204030204"/>
                <a:ea typeface="맑은 고딕" panose="020B0503020000020004" pitchFamily="50" charset="-127"/>
                <a:cs typeface="+mn-cs"/>
              </a:rPr>
              <a:t>create and control </a:t>
            </a:r>
            <a:r>
              <a:rPr lang="en-US" altLang="ko-KR" sz="2800" dirty="0">
                <a:solidFill>
                  <a:prstClr val="black"/>
                </a:solidFill>
                <a:latin typeface="맑은 고딕" panose="020F0502020204030204"/>
                <a:ea typeface="맑은 고딕" panose="020B0503020000020004" pitchFamily="50" charset="-127"/>
                <a:cs typeface="+mn-cs"/>
              </a:rPr>
              <a:t>impostor’s </a:t>
            </a:r>
            <a:r>
              <a:rPr lang="en-US" altLang="ko-KR" sz="2800" dirty="0" smtClean="0">
                <a:solidFill>
                  <a:prstClr val="black"/>
                </a:solidFill>
                <a:latin typeface="맑은 고딕" panose="020F0502020204030204"/>
                <a:ea typeface="맑은 고딕" panose="020B0503020000020004" pitchFamily="50" charset="-127"/>
                <a:cs typeface="+mn-cs"/>
              </a:rPr>
              <a:t>data</a:t>
            </a:r>
            <a:endParaRPr lang="en-US" altLang="ko-KR" sz="2800" dirty="0">
              <a:solidFill>
                <a:prstClr val="black"/>
              </a:solidFill>
              <a:latin typeface="맑은 고딕" panose="020F0502020204030204"/>
              <a:ea typeface="맑은 고딕" panose="020B0503020000020004" pitchFamily="50" charset="-127"/>
              <a:cs typeface="+mn-cs"/>
            </a:endParaRPr>
          </a:p>
          <a:p>
            <a:pPr marL="228600" lvl="0" indent="-228600" latinLnBrk="1">
              <a:lnSpc>
                <a:spcPct val="90000"/>
              </a:lnSpc>
              <a:buFont typeface="Arial" panose="020B0604020202020204" pitchFamily="34" charset="0"/>
              <a:buChar char="•"/>
            </a:pPr>
            <a:r>
              <a:rPr lang="en-US" altLang="ko-KR" sz="2800" dirty="0">
                <a:solidFill>
                  <a:prstClr val="black"/>
                </a:solidFill>
                <a:latin typeface="맑은 고딕" panose="020F0502020204030204"/>
                <a:ea typeface="맑은 고딕" panose="020B0503020000020004" pitchFamily="50" charset="-127"/>
                <a:cs typeface="+mn-cs"/>
              </a:rPr>
              <a:t>Variation of patterns would not be observed in intentionally typed patterns in a short period of time.</a:t>
            </a:r>
          </a:p>
          <a:p>
            <a:pPr lvl="0" latinLnBrk="1">
              <a:lnSpc>
                <a:spcPct val="90000"/>
              </a:lnSpc>
            </a:pPr>
            <a:endParaRPr lang="en-US" altLang="ko-KR" sz="2800" dirty="0">
              <a:solidFill>
                <a:prstClr val="black"/>
              </a:solidFill>
              <a:latin typeface="맑은 고딕" panose="020F0502020204030204"/>
              <a:ea typeface="맑은 고딕" panose="020B0503020000020004" pitchFamily="50" charset="-127"/>
              <a:cs typeface="+mn-cs"/>
            </a:endParaRPr>
          </a:p>
          <a:p>
            <a:pPr lvl="0" latinLnBrk="1">
              <a:lnSpc>
                <a:spcPct val="90000"/>
              </a:lnSpc>
            </a:pPr>
            <a:r>
              <a:rPr lang="en-US" altLang="ko-KR" sz="2800" dirty="0">
                <a:solidFill>
                  <a:prstClr val="black"/>
                </a:solidFill>
                <a:latin typeface="맑은 고딕" panose="020F0502020204030204"/>
                <a:ea typeface="맑은 고딕" panose="020B0503020000020004" pitchFamily="50" charset="-127"/>
                <a:cs typeface="+mn-cs"/>
              </a:rPr>
              <a:t>→ We tried to generate well-controlled data to test from a different point of view</a:t>
            </a:r>
            <a:endParaRPr lang="ko-KR" altLang="en-US" sz="2800" dirty="0">
              <a:solidFill>
                <a:prstClr val="black"/>
              </a:solidFill>
              <a:latin typeface="맑은 고딕" panose="020F0502020204030204"/>
              <a:ea typeface="맑은 고딕" panose="020B0503020000020004" pitchFamily="50" charset="-127"/>
              <a:cs typeface="+mn-cs"/>
            </a:endParaRPr>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endParaRPr lang="zh-CN" altLang="en-US" dirty="0"/>
          </a:p>
        </p:txBody>
      </p:sp>
    </p:spTree>
    <p:extLst>
      <p:ext uri="{BB962C8B-B14F-4D97-AF65-F5344CB8AC3E}">
        <p14:creationId xmlns:p14="http://schemas.microsoft.com/office/powerpoint/2010/main" val="10153377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Custom 1">
      <a:dk1>
        <a:srgbClr val="323232"/>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Light"/>
        <a:ea typeface="微软雅黑 Light"/>
        <a:cs typeface=""/>
      </a:majorFont>
      <a:minorFont>
        <a:latin typeface="Segoe UI"/>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5462</TotalTime>
  <Words>2357</Words>
  <Application>Microsoft Office PowerPoint</Application>
  <PresentationFormat>全屏显示(4:3)</PresentationFormat>
  <Paragraphs>303</Paragraphs>
  <Slides>17</Slides>
  <Notes>16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맑은 고딕</vt:lpstr>
      <vt:lpstr>黑体</vt:lpstr>
      <vt:lpstr>宋体</vt:lpstr>
      <vt:lpstr>微软雅黑</vt:lpstr>
      <vt:lpstr>微软雅黑 Light</vt:lpstr>
      <vt:lpstr>Arial</vt:lpstr>
      <vt:lpstr>Calibri</vt:lpstr>
      <vt:lpstr>Segoe UI</vt:lpstr>
      <vt:lpstr>Segoe UI Light</vt:lpstr>
      <vt:lpstr>Office 主题</vt:lpstr>
      <vt:lpstr>Keystroke Dynamics Authentication</vt:lpstr>
      <vt:lpstr>Lost a Password?</vt:lpstr>
      <vt:lpstr>One Solution</vt:lpstr>
      <vt:lpstr>Demo Section</vt:lpstr>
      <vt:lpstr>How It Works</vt:lpstr>
      <vt:lpstr>Pattern Matching</vt:lpstr>
      <vt:lpstr>Pattern Matching</vt:lpstr>
      <vt:lpstr>Pattern Matching</vt:lpstr>
      <vt:lpstr>Pattern Matching</vt:lpstr>
      <vt:lpstr>Pattern Matching</vt:lpstr>
      <vt:lpstr>Pattern Matching</vt:lpstr>
      <vt:lpstr>Pattern Matching</vt:lpstr>
      <vt:lpstr>Pattern Matching</vt:lpstr>
      <vt:lpstr>Auth Protocol</vt:lpstr>
      <vt:lpstr>Auth Protocol</vt:lpstr>
      <vt:lpstr>Auth Protocol</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ksd-auth</dc:title>
  <dc:creator>Yuankai Guo</dc:creator>
  <cp:lastModifiedBy>Yuankai Guo</cp:lastModifiedBy>
  <cp:revision>410</cp:revision>
  <dcterms:created xsi:type="dcterms:W3CDTF">2014-03-08T03:19:42Z</dcterms:created>
  <dcterms:modified xsi:type="dcterms:W3CDTF">2015-12-07T02:00:19Z</dcterms:modified>
</cp:coreProperties>
</file>