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43" r:id="rId7"/>
    <p:sldId id="344" r:id="rId8"/>
    <p:sldId id="345" r:id="rId9"/>
    <p:sldId id="346" r:id="rId10"/>
    <p:sldId id="347" r:id="rId11"/>
    <p:sldId id="348" r:id="rId12"/>
    <p:sldId id="349"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varScale="1">
        <p:scale>
          <a:sx n="83" d="100"/>
          <a:sy n="83" d="100"/>
        </p:scale>
        <p:origin x="2460" y="90"/>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rate the imposter is allowed access.</a:t>
            </a:r>
          </a:p>
          <a:p>
            <a:r>
              <a:rPr lang="en-US" altLang="ko-KR" baseline="0" dirty="0" smtClean="0"/>
              <a:t>Second, false reject rate means the rate the genuine user is </a:t>
            </a:r>
            <a:r>
              <a:rPr lang="en-US" altLang="ko-KR" baseline="0" dirty="0" err="1" smtClean="0"/>
              <a:t>deniedacess</a:t>
            </a:r>
            <a:r>
              <a:rPr lang="en-US" altLang="ko-KR" baseline="0" dirty="0" smtClean="0"/>
              <a:t>.</a:t>
            </a:r>
          </a:p>
          <a:p>
            <a:r>
              <a:rPr lang="en-US" altLang="ko-KR" baseline="0" dirty="0" smtClean="0"/>
              <a:t>The average execution time shows that SVM is the fastest, and Nearest Neighbor is next, and </a:t>
            </a:r>
            <a:r>
              <a:rPr lang="en-US" altLang="ko-KR" baseline="0" dirty="0" err="1" smtClean="0"/>
              <a:t>Mahalanobis</a:t>
            </a:r>
            <a:r>
              <a:rPr lang="en-US" altLang="ko-KR" baseline="0" dirty="0" smtClean="0"/>
              <a:t> distance is the slowest.</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each test, 1000 user’s pattern and the same number of imposter’s pattern are generated. </a:t>
            </a:r>
          </a:p>
          <a:p>
            <a:r>
              <a:rPr lang="en-US" altLang="ko-KR" baseline="0" dirty="0" smtClean="0"/>
              <a:t>And the length of sample password is 10 which means each patterns is represented as a point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400503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259036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From the three tests, we concluded that there is no huge difference in results of algorithms depending on the variation of user’s patterns.</a:t>
            </a:r>
          </a:p>
          <a:p>
            <a:r>
              <a:rPr lang="en-US" altLang="ko-KR" baseline="0" dirty="0" smtClean="0"/>
              <a:t>Nearest Neighbor algorithms showed the best performance but if more than 10,000 patterns are generated, then SVM is better.</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3530608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researching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represented as a point in 2n-1 dimensional space.</a:t>
            </a:r>
          </a:p>
          <a:p>
            <a:r>
              <a:rPr lang="en-US" altLang="ko-KR" baseline="0" dirty="0" smtClean="0"/>
              <a:t>( By </a:t>
            </a:r>
            <a:r>
              <a:rPr lang="en-US" altLang="ko-KR" baseline="0" dirty="0" smtClean="0"/>
              <a:t>doing so, the similarity can be measured by distance between two points.</a:t>
            </a:r>
          </a:p>
          <a:p>
            <a:r>
              <a:rPr lang="en-US" altLang="ko-KR" baseline="0" dirty="0" smtClean="0"/>
              <a:t>Actually, in other researches, the interval is measured from key released to pressed timing, so negative values exists.</a:t>
            </a:r>
          </a:p>
          <a:p>
            <a:r>
              <a:rPr lang="en-US" altLang="ko-KR" baseline="0" dirty="0" smtClean="0"/>
              <a:t>However, we use the time between key pressed and pressed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for different dimensions to apply the same error bound</a:t>
            </a:r>
            <a:r>
              <a:rPr lang="en-US" altLang="ko-KR" baseline="0" dirty="0" smtClean="0"/>
              <a:t>. )</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0863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 performance.</a:t>
            </a:r>
          </a:p>
          <a:p>
            <a:endParaRPr lang="en-US" altLang="ko-KR" baseline="0" dirty="0" smtClean="0"/>
          </a:p>
          <a:p>
            <a:r>
              <a:rPr lang="en-US" altLang="ko-KR" baseline="0" dirty="0" smtClean="0"/>
              <a:t>First algorithm is finding nearest neighbor and measuring the distance from it.</a:t>
            </a:r>
          </a:p>
          <a:p>
            <a:r>
              <a:rPr lang="en-US" altLang="ko-KR" baseline="0" dirty="0" smtClean="0"/>
              <a:t>It is intuitive and computed fast. And only a small number of samples are necessary.</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the distance from a point to a cluster can be measured.</a:t>
            </a:r>
          </a:p>
          <a:p>
            <a:r>
              <a:rPr lang="en-US" altLang="ko-KR" baseline="0" dirty="0" smtClean="0"/>
              <a:t>It shows how many standard deviations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we selected One-Class SVMs algorithm which is one of the machine learning.</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76915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Real user’s patterns will be more reliable than virtual environment but only if tested for a long time with hundreds of subjects at least.</a:t>
            </a:r>
          </a:p>
          <a:p>
            <a:r>
              <a:rPr lang="en-US" altLang="ko-KR" baseline="0" dirty="0" smtClean="0"/>
              <a:t>And the data from experienced users could be densely distributed, which means biased.</a:t>
            </a:r>
          </a:p>
          <a:p>
            <a:r>
              <a:rPr lang="en-US" altLang="ko-KR" baseline="0" dirty="0" smtClean="0"/>
              <a:t>Also, a lot of imposter’s patterns are required but usually those are insufficient for reliable result.</a:t>
            </a:r>
          </a:p>
          <a:p>
            <a:r>
              <a:rPr lang="en-US" altLang="ko-KR" baseline="0" dirty="0" smtClean="0"/>
              <a:t>And  we want to compare the performance of algorithms depending on variation of a user’s patterns. It should have been tested for a long period of time.</a:t>
            </a:r>
          </a:p>
          <a:p>
            <a:r>
              <a:rPr lang="en-US" altLang="ko-KR" baseline="0" dirty="0" smtClean="0"/>
              <a:t>So, we tried to generate reliable synthetic environment for the test.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418737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179010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p>
          <a:p>
            <a:pPr lvl="1"/>
            <a:r>
              <a:rPr lang="en-US" altLang="ko-KR" sz="1400" dirty="0" smtClean="0"/>
              <a:t>SVMs </a:t>
            </a:r>
            <a:r>
              <a:rPr lang="en-US" altLang="ko-KR" sz="1400" dirty="0"/>
              <a:t>= 0.002 sec</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endParaRPr lang="ko-KR" sz="1400" dirty="0"/>
          </a:p>
        </p:txBody>
      </p:sp>
    </p:spTree>
    <p:extLst>
      <p:ext uri="{BB962C8B-B14F-4D97-AF65-F5344CB8AC3E}">
        <p14:creationId xmlns:p14="http://schemas.microsoft.com/office/powerpoint/2010/main" val="165038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36977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phone and laptop keyboard.</a:t>
            </a:r>
          </a:p>
          <a:p>
            <a:endParaRPr lang="zh-CN" altLang="en-US" dirty="0"/>
          </a:p>
        </p:txBody>
      </p:sp>
    </p:spTree>
    <p:extLst>
      <p:ext uri="{BB962C8B-B14F-4D97-AF65-F5344CB8AC3E}">
        <p14:creationId xmlns:p14="http://schemas.microsoft.com/office/powerpoint/2010/main" val="108583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nvPr>
        </p:nvGraphicFramePr>
        <p:xfrm>
          <a:off x="1098613" y="5046980"/>
          <a:ext cx="6981400" cy="111252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xmlns="" val="3620491330"/>
                    </a:ext>
                  </a:extLst>
                </a:gridCol>
                <a:gridCol w="432000">
                  <a:extLst>
                    <a:ext uri="{9D8B030D-6E8A-4147-A177-3AD203B41FA5}">
                      <a16:colId xmlns:a16="http://schemas.microsoft.com/office/drawing/2014/main" xmlns="" val="3392473336"/>
                    </a:ext>
                  </a:extLst>
                </a:gridCol>
                <a:gridCol w="208280">
                  <a:extLst>
                    <a:ext uri="{9D8B030D-6E8A-4147-A177-3AD203B41FA5}">
                      <a16:colId xmlns:a16="http://schemas.microsoft.com/office/drawing/2014/main" xmlns="" val="245024525"/>
                    </a:ext>
                  </a:extLst>
                </a:gridCol>
                <a:gridCol w="1080000">
                  <a:extLst>
                    <a:ext uri="{9D8B030D-6E8A-4147-A177-3AD203B41FA5}">
                      <a16:colId xmlns:a16="http://schemas.microsoft.com/office/drawing/2014/main" xmlns="" val="3388208686"/>
                    </a:ext>
                  </a:extLst>
                </a:gridCol>
                <a:gridCol w="208280">
                  <a:extLst>
                    <a:ext uri="{9D8B030D-6E8A-4147-A177-3AD203B41FA5}">
                      <a16:colId xmlns:a16="http://schemas.microsoft.com/office/drawing/2014/main" xmlns="" val="2806279746"/>
                    </a:ext>
                  </a:extLst>
                </a:gridCol>
                <a:gridCol w="1080000">
                  <a:extLst>
                    <a:ext uri="{9D8B030D-6E8A-4147-A177-3AD203B41FA5}">
                      <a16:colId xmlns:a16="http://schemas.microsoft.com/office/drawing/2014/main" xmlns="" val="3228398848"/>
                    </a:ext>
                  </a:extLst>
                </a:gridCol>
                <a:gridCol w="208280">
                  <a:extLst>
                    <a:ext uri="{9D8B030D-6E8A-4147-A177-3AD203B41FA5}">
                      <a16:colId xmlns:a16="http://schemas.microsoft.com/office/drawing/2014/main" xmlns="" val="3992593712"/>
                    </a:ext>
                  </a:extLst>
                </a:gridCol>
                <a:gridCol w="1080000">
                  <a:extLst>
                    <a:ext uri="{9D8B030D-6E8A-4147-A177-3AD203B41FA5}">
                      <a16:colId xmlns:a16="http://schemas.microsoft.com/office/drawing/2014/main" xmlns="" val="1301966065"/>
                    </a:ext>
                  </a:extLst>
                </a:gridCol>
                <a:gridCol w="208280">
                  <a:extLst>
                    <a:ext uri="{9D8B030D-6E8A-4147-A177-3AD203B41FA5}">
                      <a16:colId xmlns:a16="http://schemas.microsoft.com/office/drawing/2014/main" xmlns="" val="3996658683"/>
                    </a:ext>
                  </a:extLst>
                </a:gridCol>
                <a:gridCol w="1080000">
                  <a:extLst>
                    <a:ext uri="{9D8B030D-6E8A-4147-A177-3AD203B41FA5}">
                      <a16:colId xmlns:a16="http://schemas.microsoft.com/office/drawing/2014/main" xmlns="" val="4176299265"/>
                    </a:ext>
                  </a:extLst>
                </a:gridCol>
                <a:gridCol w="208280">
                  <a:extLst>
                    <a:ext uri="{9D8B030D-6E8A-4147-A177-3AD203B41FA5}">
                      <a16:colId xmlns:a16="http://schemas.microsoft.com/office/drawing/2014/main" xmlns="" val="2454133500"/>
                    </a:ext>
                  </a:extLst>
                </a:gridCol>
              </a:tblGrid>
              <a:tr h="370840">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b="0" dirty="0" smtClean="0"/>
                        <a:t>A</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S</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D</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F</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01022171"/>
                  </a:ext>
                </a:extLst>
              </a:tr>
              <a:tr h="370840">
                <a:tc>
                  <a:txBody>
                    <a:bodyPr/>
                    <a:lstStyle/>
                    <a:p>
                      <a:pPr algn="ctr"/>
                      <a:r>
                        <a:rPr lang="en-US" altLang="zh-CN" b="0" dirty="0" smtClean="0"/>
                        <a:t>Durations</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120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73035140"/>
                  </a:ext>
                </a:extLst>
              </a:tr>
              <a:tr h="370840">
                <a:tc>
                  <a:txBody>
                    <a:bodyPr/>
                    <a:lstStyle/>
                    <a:p>
                      <a:pPr algn="ctr"/>
                      <a:r>
                        <a:rPr lang="en-US" altLang="zh-CN" b="0" dirty="0" smtClean="0"/>
                        <a:t>Intervals</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31136178"/>
                  </a:ext>
                </a:extLst>
              </a:tr>
            </a:tbl>
          </a:graphicData>
        </a:graphic>
      </p:graphicFrame>
    </p:spTree>
    <p:extLst>
      <p:ext uri="{BB962C8B-B14F-4D97-AF65-F5344CB8AC3E}">
        <p14:creationId xmlns:p14="http://schemas.microsoft.com/office/powerpoint/2010/main" val="34342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a:bodyPr>
          <a:lstStyle/>
          <a:p>
            <a:r>
              <a:rPr lang="en-US" altLang="zh-CN" dirty="0" smtClean="0"/>
              <a:t>Detecting Novelty </a:t>
            </a:r>
            <a:r>
              <a:rPr lang="en-US" altLang="zh-CN" dirty="0" smtClean="0"/>
              <a:t>Algorithms</a:t>
            </a:r>
          </a:p>
          <a:p>
            <a:pPr lvl="1">
              <a:spcBef>
                <a:spcPts val="1000"/>
              </a:spcBef>
              <a:spcAft>
                <a:spcPts val="0"/>
              </a:spcAft>
              <a:buClrTx/>
            </a:pPr>
            <a:r>
              <a:rPr lang="en-US" altLang="zh-CN" dirty="0" smtClean="0"/>
              <a:t>Statistical(Geometric) </a:t>
            </a:r>
            <a:r>
              <a:rPr lang="en-US" altLang="zh-CN" dirty="0" smtClean="0"/>
              <a:t>Algorithms</a:t>
            </a:r>
            <a:endParaRPr lang="en-US" altLang="zh-CN" dirty="0" smtClean="0"/>
          </a:p>
          <a:p>
            <a:pPr marL="342900" lvl="1" indent="-342900">
              <a:spcBef>
                <a:spcPts val="1000"/>
              </a:spcBef>
              <a:spcAft>
                <a:spcPts val="0"/>
              </a:spcAft>
              <a:buClrTx/>
              <a:buFont typeface="Arial" panose="020B0604020202020204" pitchFamily="34" charset="0"/>
              <a:buChar char="•"/>
            </a:pPr>
            <a:r>
              <a:rPr lang="en-US" altLang="zh-CN" dirty="0" smtClean="0"/>
              <a:t>Nearest Neighbor using ball tree algorithm</a:t>
            </a:r>
          </a:p>
          <a:p>
            <a:pPr lvl="1">
              <a:spcBef>
                <a:spcPts val="1000"/>
              </a:spcBef>
              <a:spcAft>
                <a:spcPts val="0"/>
              </a:spcAft>
              <a:buClrTx/>
            </a:pPr>
            <a:r>
              <a:rPr lang="en-US" altLang="zh-CN" dirty="0"/>
              <a:t> </a:t>
            </a:r>
            <a:r>
              <a:rPr lang="en-US" altLang="zh-CN" dirty="0" smtClean="0"/>
              <a:t>     : </a:t>
            </a:r>
            <a:r>
              <a:rPr lang="en-US" altLang="zh-CN" dirty="0" smtClean="0"/>
              <a:t>Distance from </a:t>
            </a:r>
            <a:r>
              <a:rPr lang="en-US" altLang="zh-CN" smtClean="0"/>
              <a:t>a point to </a:t>
            </a:r>
            <a:r>
              <a:rPr lang="en-US" altLang="zh-CN" dirty="0" smtClean="0"/>
              <a:t>the nearest neighbor</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1">
              <a:spcBef>
                <a:spcPts val="1000"/>
              </a:spcBef>
              <a:spcAft>
                <a:spcPts val="0"/>
              </a:spcAft>
              <a:buClrTx/>
            </a:pPr>
            <a:r>
              <a:rPr lang="en-US" altLang="zh-CN" dirty="0"/>
              <a:t> </a:t>
            </a:r>
            <a:r>
              <a:rPr lang="en-US" altLang="zh-CN" dirty="0" smtClean="0"/>
              <a:t>     : Distance between a point and a cluster</a:t>
            </a:r>
            <a:endParaRPr lang="en-US" altLang="zh-CN" dirty="0" smtClean="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r>
              <a:rPr lang="en-US" altLang="zh-CN" dirty="0" smtClean="0"/>
              <a:t>)</a:t>
            </a:r>
          </a:p>
          <a:p>
            <a:pPr lvl="1">
              <a:spcBef>
                <a:spcPts val="1000"/>
              </a:spcBef>
              <a:spcAft>
                <a:spcPts val="0"/>
              </a:spcAft>
              <a:buClrTx/>
            </a:pPr>
            <a:r>
              <a:rPr lang="en-US" altLang="zh-CN" dirty="0" smtClean="0"/>
              <a:t>      : With non-linear kernel (Radial Basis Function)</a:t>
            </a:r>
            <a:endParaRPr lang="en-US" altLang="zh-CN" dirty="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220423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424645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167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5601</TotalTime>
  <Words>2068</Words>
  <Application>Microsoft Office PowerPoint</Application>
  <PresentationFormat>On-screen Show (4:3)</PresentationFormat>
  <Paragraphs>266</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418</cp:revision>
  <dcterms:created xsi:type="dcterms:W3CDTF">2014-03-08T03:19:42Z</dcterms:created>
  <dcterms:modified xsi:type="dcterms:W3CDTF">2015-12-07T06:01:27Z</dcterms:modified>
</cp:coreProperties>
</file>