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304" r:id="rId3"/>
    <p:sldId id="330" r:id="rId4"/>
    <p:sldId id="331" r:id="rId5"/>
    <p:sldId id="329" r:id="rId6"/>
    <p:sldId id="332" r:id="rId7"/>
    <p:sldId id="336" r:id="rId8"/>
    <p:sldId id="337" r:id="rId9"/>
    <p:sldId id="338" r:id="rId10"/>
    <p:sldId id="339" r:id="rId11"/>
    <p:sldId id="340" r:id="rId12"/>
    <p:sldId id="341" r:id="rId13"/>
    <p:sldId id="333" r:id="rId14"/>
    <p:sldId id="334" r:id="rId15"/>
    <p:sldId id="335"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71065" autoAdjust="0"/>
  </p:normalViewPr>
  <p:slideViewPr>
    <p:cSldViewPr snapToGrid="0">
      <p:cViewPr varScale="1">
        <p:scale>
          <a:sx n="80" d="100"/>
          <a:sy n="80" d="100"/>
        </p:scale>
        <p:origin x="132" y="102"/>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case that the imposter input password but accepted.</a:t>
            </a:r>
          </a:p>
          <a:p>
            <a:r>
              <a:rPr lang="en-US" altLang="ko-KR" baseline="0" dirty="0" smtClean="0"/>
              <a:t>Second, false reject rate means the actual user type password but rejected.</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the test, 1000 user’s pattern and the same number of imposter’s pattern. </a:t>
            </a:r>
          </a:p>
          <a:p>
            <a:r>
              <a:rPr lang="en-US" altLang="ko-KR" baseline="0" dirty="0" smtClean="0"/>
              <a:t>And the length of password is 10 which means each point is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128641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2175641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With these three tests, we concludes that there is no huge difference in results of algorithms depending on the user’s pattern. And Nearest Neighbor algorithms showed best performance unless there are more than 10,000 patterns.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10518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64436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them.</a:t>
            </a:r>
          </a:p>
          <a:p>
            <a:endParaRPr lang="en-US" altLang="ko-KR" baseline="0" dirty="0" smtClean="0"/>
          </a:p>
          <a:p>
            <a:r>
              <a:rPr lang="en-US" altLang="ko-KR" baseline="0" dirty="0" smtClean="0"/>
              <a:t>First, find nearest neighbor and measure the distance from it.</a:t>
            </a:r>
          </a:p>
          <a:p>
            <a:r>
              <a:rPr lang="en-US" altLang="ko-KR" baseline="0" dirty="0" smtClean="0"/>
              <a:t>It is intuitive and needs computed fast. And works with small number of samples.</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we measured the distance from a point to cluster.</a:t>
            </a:r>
          </a:p>
          <a:p>
            <a:r>
              <a:rPr lang="en-US" altLang="ko-KR" baseline="0" dirty="0" smtClean="0"/>
              <a:t>It shows how many standard deviation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One-Class SVMs which is one of the machine learning algorithms is selected.</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2039524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Collecting real user’s patterns will be more reliable than virtual environment but it is only if it is tested for a long time with a lot of volunteers.</a:t>
            </a:r>
          </a:p>
          <a:p>
            <a:r>
              <a:rPr lang="en-US" altLang="ko-KR" baseline="0" dirty="0" smtClean="0"/>
              <a:t>And the data from experienced users could be biased and so densely distributed.</a:t>
            </a:r>
          </a:p>
          <a:p>
            <a:r>
              <a:rPr lang="en-US" altLang="ko-KR" baseline="0" dirty="0" smtClean="0"/>
              <a:t>Also, the impostor would have a pattern which means need to collect data from many imposters but in many previous studies, the imposter’s patterns generated by a few people.</a:t>
            </a:r>
          </a:p>
          <a:p>
            <a:r>
              <a:rPr lang="en-US" altLang="ko-KR" baseline="0" dirty="0" smtClean="0"/>
              <a:t>And  we want compare the performance of algorithms depending on variation of a user’s patterns. It should have been tested for a long period of time.</a:t>
            </a:r>
          </a:p>
          <a:p>
            <a:r>
              <a:rPr lang="en-US" altLang="ko-KR" baseline="0" dirty="0" smtClean="0"/>
              <a:t>So, we tried to generate reliable synthetic environment for tests.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317013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1778718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1"/>
            <a:ext cx="4320004" cy="3432175"/>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endParaRPr lang="en-US" altLang="ko-KR" sz="2400" dirty="0"/>
          </a:p>
          <a:p>
            <a:pPr lvl="1"/>
            <a:r>
              <a:rPr lang="en-US" altLang="ko-KR" sz="1400" dirty="0"/>
              <a:t>Rejected patterns / tries by genuine </a:t>
            </a:r>
            <a:r>
              <a:rPr lang="en-US" altLang="ko-KR" sz="1400" dirty="0" smtClean="0"/>
              <a:t>users</a:t>
            </a:r>
            <a:endParaRPr lang="en-US" altLang="ko-KR" sz="2400" dirty="0" smtClean="0"/>
          </a:p>
          <a:p>
            <a:r>
              <a:rPr lang="en-US" altLang="ko-KR" sz="2400" dirty="0" smtClean="0"/>
              <a:t>Execution Time:</a:t>
            </a:r>
            <a:endParaRPr lang="en-US" altLang="ko-KR" sz="2400" dirty="0"/>
          </a:p>
          <a:p>
            <a:pPr lvl="1"/>
            <a:r>
              <a:rPr lang="en-US" altLang="ko-KR" sz="1400" dirty="0" smtClean="0"/>
              <a:t>Nearest Neighbor = 0.047 sec</a:t>
            </a:r>
          </a:p>
          <a:p>
            <a:pPr lvl="1"/>
            <a:r>
              <a:rPr lang="en-US" altLang="ko-KR" sz="1400" dirty="0" err="1" smtClean="0"/>
              <a:t>Mahalanobis</a:t>
            </a:r>
            <a:r>
              <a:rPr lang="en-US" altLang="ko-KR" sz="1400" dirty="0" smtClean="0"/>
              <a:t> Distance = 0.197 sec</a:t>
            </a:r>
          </a:p>
          <a:p>
            <a:pPr lvl="1"/>
            <a:r>
              <a:rPr lang="en-US" altLang="ko-KR" sz="1400" dirty="0" smtClean="0"/>
              <a:t>SVMs = 0.002 sec</a:t>
            </a:r>
            <a:endParaRPr lang="en-US" altLang="ko-KR" sz="2400" dirty="0" smtClean="0"/>
          </a:p>
          <a:p>
            <a:endParaRPr lang="ko-KR" sz="1400" dirty="0"/>
          </a:p>
        </p:txBody>
      </p:sp>
    </p:spTree>
    <p:extLst>
      <p:ext uri="{BB962C8B-B14F-4D97-AF65-F5344CB8AC3E}">
        <p14:creationId xmlns:p14="http://schemas.microsoft.com/office/powerpoint/2010/main" val="37382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62539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and laptop keyboard.</a:t>
            </a:r>
          </a:p>
          <a:p>
            <a:endParaRPr lang="zh-CN" altLang="en-US" dirty="0"/>
          </a:p>
        </p:txBody>
      </p:sp>
    </p:spTree>
    <p:extLst>
      <p:ext uri="{BB962C8B-B14F-4D97-AF65-F5344CB8AC3E}">
        <p14:creationId xmlns:p14="http://schemas.microsoft.com/office/powerpoint/2010/main" val="136711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cxnSp>
        <p:nvCxnSpPr>
          <p:cNvPr id="4" name="Straight Arrow Connector 3"/>
          <p:cNvCxnSpPr/>
          <p:nvPr/>
        </p:nvCxnSpPr>
        <p:spPr>
          <a:xfrm>
            <a:off x="264614" y="6086666"/>
            <a:ext cx="5890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46671" y="3451168"/>
            <a:ext cx="1222765" cy="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38633" y="2866393"/>
            <a:ext cx="455574" cy="584775"/>
          </a:xfrm>
          <a:prstGeom prst="rect">
            <a:avLst/>
          </a:prstGeom>
          <a:noFill/>
          <a:ln>
            <a:noFill/>
          </a:ln>
        </p:spPr>
        <p:txBody>
          <a:bodyPr wrap="none" rtlCol="0">
            <a:spAutoFit/>
          </a:bodyPr>
          <a:lstStyle/>
          <a:p>
            <a:r>
              <a:rPr lang="en-US" altLang="ko-KR" sz="3200" dirty="0" smtClean="0"/>
              <a:t>A</a:t>
            </a:r>
            <a:endParaRPr lang="ko-KR" altLang="en-US" sz="3200" dirty="0"/>
          </a:p>
        </p:txBody>
      </p:sp>
      <p:cxnSp>
        <p:nvCxnSpPr>
          <p:cNvPr id="7" name="Straight Connector 6"/>
          <p:cNvCxnSpPr/>
          <p:nvPr/>
        </p:nvCxnSpPr>
        <p:spPr>
          <a:xfrm>
            <a:off x="2316337" y="3862449"/>
            <a:ext cx="18166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2922" y="3242203"/>
            <a:ext cx="423514" cy="584775"/>
          </a:xfrm>
          <a:prstGeom prst="rect">
            <a:avLst/>
          </a:prstGeom>
          <a:noFill/>
          <a:ln>
            <a:noFill/>
          </a:ln>
        </p:spPr>
        <p:txBody>
          <a:bodyPr wrap="none" rtlCol="0">
            <a:spAutoFit/>
          </a:bodyPr>
          <a:lstStyle/>
          <a:p>
            <a:r>
              <a:rPr lang="en-US" altLang="ko-KR" sz="3200" dirty="0" smtClean="0"/>
              <a:t>B</a:t>
            </a:r>
            <a:endParaRPr lang="ko-KR" altLang="en-US" sz="3200" dirty="0"/>
          </a:p>
        </p:txBody>
      </p:sp>
      <p:cxnSp>
        <p:nvCxnSpPr>
          <p:cNvPr id="9" name="Straight Connector 8"/>
          <p:cNvCxnSpPr/>
          <p:nvPr/>
        </p:nvCxnSpPr>
        <p:spPr>
          <a:xfrm flipV="1">
            <a:off x="3488695" y="4986054"/>
            <a:ext cx="1207416" cy="4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0020" y="4480343"/>
            <a:ext cx="445956" cy="584775"/>
          </a:xfrm>
          <a:prstGeom prst="rect">
            <a:avLst/>
          </a:prstGeom>
          <a:noFill/>
          <a:ln>
            <a:noFill/>
          </a:ln>
        </p:spPr>
        <p:txBody>
          <a:bodyPr wrap="none" rtlCol="0">
            <a:spAutoFit/>
          </a:bodyPr>
          <a:lstStyle/>
          <a:p>
            <a:r>
              <a:rPr lang="en-US" altLang="ko-KR" sz="3200" dirty="0" smtClean="0"/>
              <a:t>C</a:t>
            </a:r>
            <a:endParaRPr lang="ko-KR" altLang="en-US" sz="3200" dirty="0"/>
          </a:p>
        </p:txBody>
      </p:sp>
      <p:cxnSp>
        <p:nvCxnSpPr>
          <p:cNvPr id="11" name="Straight Connector 10"/>
          <p:cNvCxnSpPr/>
          <p:nvPr/>
        </p:nvCxnSpPr>
        <p:spPr>
          <a:xfrm>
            <a:off x="638434" y="2733864"/>
            <a:ext cx="39843"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337" y="3885443"/>
            <a:ext cx="0" cy="22012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375" y="4990147"/>
            <a:ext cx="0" cy="10965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0"/>
          </p:cNvCxnSpPr>
          <p:nvPr/>
        </p:nvCxnSpPr>
        <p:spPr>
          <a:xfrm>
            <a:off x="4681755" y="4986054"/>
            <a:ext cx="14357" cy="11371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221" y="4555313"/>
            <a:ext cx="1691366" cy="446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07877" y="5283386"/>
            <a:ext cx="1196792" cy="716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6689" y="459217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sp>
        <p:nvSpPr>
          <p:cNvPr id="18" name="TextBox 17"/>
          <p:cNvSpPr txBox="1"/>
          <p:nvPr/>
        </p:nvSpPr>
        <p:spPr>
          <a:xfrm>
            <a:off x="2339875" y="532285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cxnSp>
        <p:nvCxnSpPr>
          <p:cNvPr id="19" name="Straight Connector 18"/>
          <p:cNvCxnSpPr/>
          <p:nvPr/>
        </p:nvCxnSpPr>
        <p:spPr>
          <a:xfrm>
            <a:off x="1869436" y="2773335"/>
            <a:ext cx="0"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316" y="2733864"/>
            <a:ext cx="1235120"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169" y="2210972"/>
            <a:ext cx="1361270" cy="461665"/>
          </a:xfrm>
          <a:prstGeom prst="rect">
            <a:avLst/>
          </a:prstGeom>
          <a:noFill/>
          <a:ln>
            <a:noFill/>
          </a:ln>
        </p:spPr>
        <p:txBody>
          <a:bodyPr wrap="none" rtlCol="0">
            <a:spAutoFit/>
          </a:bodyPr>
          <a:lstStyle/>
          <a:p>
            <a:r>
              <a:rPr lang="en-US" altLang="ko-KR" sz="2400" dirty="0" smtClean="0"/>
              <a:t>duration</a:t>
            </a:r>
            <a:endParaRPr lang="ko-KR" altLang="en-US" sz="2400" dirty="0"/>
          </a:p>
        </p:txBody>
      </p:sp>
      <p:sp>
        <p:nvSpPr>
          <p:cNvPr id="22" name="TextBox 21"/>
          <p:cNvSpPr txBox="1"/>
          <p:nvPr/>
        </p:nvSpPr>
        <p:spPr>
          <a:xfrm>
            <a:off x="5738625" y="6081622"/>
            <a:ext cx="801823" cy="461665"/>
          </a:xfrm>
          <a:prstGeom prst="rect">
            <a:avLst/>
          </a:prstGeom>
          <a:noFill/>
          <a:ln>
            <a:noFill/>
          </a:ln>
        </p:spPr>
        <p:txBody>
          <a:bodyPr wrap="none" rtlCol="0">
            <a:spAutoFit/>
          </a:bodyPr>
          <a:lstStyle/>
          <a:p>
            <a:r>
              <a:rPr lang="en-US" altLang="ko-KR" sz="2400" dirty="0" smtClean="0"/>
              <a:t>time</a:t>
            </a:r>
            <a:endParaRPr lang="ko-KR" altLang="en-US" sz="2400" dirty="0"/>
          </a:p>
        </p:txBody>
      </p:sp>
      <p:cxnSp>
        <p:nvCxnSpPr>
          <p:cNvPr id="23" name="Straight Connector 22"/>
          <p:cNvCxnSpPr/>
          <p:nvPr/>
        </p:nvCxnSpPr>
        <p:spPr>
          <a:xfrm>
            <a:off x="4089110" y="3862449"/>
            <a:ext cx="0" cy="22024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716" y="6141353"/>
            <a:ext cx="694421" cy="461665"/>
          </a:xfrm>
          <a:prstGeom prst="rect">
            <a:avLst/>
          </a:prstGeom>
          <a:noFill/>
          <a:ln>
            <a:noFill/>
          </a:ln>
        </p:spPr>
        <p:txBody>
          <a:bodyPr wrap="none" rtlCol="0">
            <a:spAutoFit/>
          </a:bodyPr>
          <a:lstStyle/>
          <a:p>
            <a:r>
              <a:rPr lang="en-US" altLang="ko-KR" sz="2400" dirty="0" smtClean="0"/>
              <a:t>100</a:t>
            </a:r>
            <a:endParaRPr lang="ko-KR" altLang="en-US" sz="2400" dirty="0"/>
          </a:p>
        </p:txBody>
      </p:sp>
      <p:sp>
        <p:nvSpPr>
          <p:cNvPr id="25" name="TextBox 24"/>
          <p:cNvSpPr txBox="1"/>
          <p:nvPr/>
        </p:nvSpPr>
        <p:spPr>
          <a:xfrm>
            <a:off x="1491248" y="6134941"/>
            <a:ext cx="694421" cy="461665"/>
          </a:xfrm>
          <a:prstGeom prst="rect">
            <a:avLst/>
          </a:prstGeom>
          <a:noFill/>
          <a:ln>
            <a:noFill/>
          </a:ln>
        </p:spPr>
        <p:txBody>
          <a:bodyPr wrap="none" rtlCol="0">
            <a:spAutoFit/>
          </a:bodyPr>
          <a:lstStyle/>
          <a:p>
            <a:r>
              <a:rPr lang="en-US" altLang="ko-KR" sz="2400" dirty="0" smtClean="0"/>
              <a:t>200</a:t>
            </a:r>
            <a:endParaRPr lang="ko-KR" altLang="en-US" sz="2400" dirty="0"/>
          </a:p>
        </p:txBody>
      </p:sp>
      <p:sp>
        <p:nvSpPr>
          <p:cNvPr id="26" name="TextBox 25"/>
          <p:cNvSpPr txBox="1"/>
          <p:nvPr/>
        </p:nvSpPr>
        <p:spPr>
          <a:xfrm>
            <a:off x="2078224" y="6123159"/>
            <a:ext cx="694421" cy="461665"/>
          </a:xfrm>
          <a:prstGeom prst="rect">
            <a:avLst/>
          </a:prstGeom>
          <a:noFill/>
          <a:ln>
            <a:noFill/>
          </a:ln>
        </p:spPr>
        <p:txBody>
          <a:bodyPr wrap="none" rtlCol="0">
            <a:spAutoFit/>
          </a:bodyPr>
          <a:lstStyle/>
          <a:p>
            <a:r>
              <a:rPr lang="en-US" altLang="ko-KR" sz="2400" dirty="0" smtClean="0"/>
              <a:t>250</a:t>
            </a:r>
            <a:endParaRPr lang="ko-KR" altLang="en-US" sz="2400" dirty="0"/>
          </a:p>
        </p:txBody>
      </p:sp>
      <p:sp>
        <p:nvSpPr>
          <p:cNvPr id="27" name="TextBox 26"/>
          <p:cNvSpPr txBox="1"/>
          <p:nvPr/>
        </p:nvSpPr>
        <p:spPr>
          <a:xfrm>
            <a:off x="3101266" y="6123159"/>
            <a:ext cx="694421" cy="461665"/>
          </a:xfrm>
          <a:prstGeom prst="rect">
            <a:avLst/>
          </a:prstGeom>
          <a:noFill/>
          <a:ln>
            <a:noFill/>
          </a:ln>
        </p:spPr>
        <p:txBody>
          <a:bodyPr wrap="none" rtlCol="0">
            <a:spAutoFit/>
          </a:bodyPr>
          <a:lstStyle/>
          <a:p>
            <a:r>
              <a:rPr lang="en-US" altLang="ko-KR" sz="2400" dirty="0" smtClean="0"/>
              <a:t>350</a:t>
            </a:r>
            <a:endParaRPr lang="ko-KR" altLang="en-US" sz="2400" dirty="0"/>
          </a:p>
        </p:txBody>
      </p:sp>
      <p:sp>
        <p:nvSpPr>
          <p:cNvPr id="28" name="TextBox 27"/>
          <p:cNvSpPr txBox="1"/>
          <p:nvPr/>
        </p:nvSpPr>
        <p:spPr>
          <a:xfrm>
            <a:off x="3696572" y="6123158"/>
            <a:ext cx="694421" cy="461665"/>
          </a:xfrm>
          <a:prstGeom prst="rect">
            <a:avLst/>
          </a:prstGeom>
          <a:noFill/>
          <a:ln>
            <a:noFill/>
          </a:ln>
        </p:spPr>
        <p:txBody>
          <a:bodyPr wrap="none" rtlCol="0">
            <a:spAutoFit/>
          </a:bodyPr>
          <a:lstStyle/>
          <a:p>
            <a:r>
              <a:rPr lang="en-US" altLang="ko-KR" sz="2400" dirty="0" smtClean="0"/>
              <a:t>400</a:t>
            </a:r>
            <a:endParaRPr lang="ko-KR" altLang="en-US" sz="2400" dirty="0"/>
          </a:p>
        </p:txBody>
      </p:sp>
      <p:sp>
        <p:nvSpPr>
          <p:cNvPr id="29" name="TextBox 28"/>
          <p:cNvSpPr txBox="1"/>
          <p:nvPr/>
        </p:nvSpPr>
        <p:spPr>
          <a:xfrm>
            <a:off x="4348901" y="6123157"/>
            <a:ext cx="694421" cy="461665"/>
          </a:xfrm>
          <a:prstGeom prst="rect">
            <a:avLst/>
          </a:prstGeom>
          <a:noFill/>
          <a:ln>
            <a:noFill/>
          </a:ln>
        </p:spPr>
        <p:txBody>
          <a:bodyPr wrap="none" rtlCol="0">
            <a:spAutoFit/>
          </a:bodyPr>
          <a:lstStyle/>
          <a:p>
            <a:r>
              <a:rPr lang="en-US" altLang="ko-KR" sz="2400" dirty="0" smtClean="0"/>
              <a:t>450</a:t>
            </a:r>
            <a:endParaRPr lang="ko-KR" altLang="en-US" sz="2400" dirty="0"/>
          </a:p>
        </p:txBody>
      </p:sp>
      <p:sp>
        <p:nvSpPr>
          <p:cNvPr id="30" name="TextBox 29"/>
          <p:cNvSpPr txBox="1"/>
          <p:nvPr/>
        </p:nvSpPr>
        <p:spPr>
          <a:xfrm>
            <a:off x="4970118" y="2111863"/>
            <a:ext cx="417388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pattern has 2n-1 numbers of durations and intervals for password of n characters</a:t>
            </a:r>
          </a:p>
          <a:p>
            <a:pPr marL="285750" indent="-285750">
              <a:buFont typeface="Arial" panose="020B0604020202020204" pitchFamily="34" charset="0"/>
              <a:buChar char="•"/>
            </a:pPr>
            <a:r>
              <a:rPr lang="en-US" altLang="ko-KR" dirty="0"/>
              <a:t>A pattern can be represented a point in 2n-1 dimensional space</a:t>
            </a:r>
          </a:p>
          <a:p>
            <a:pPr marL="285750" indent="-285750">
              <a:buFont typeface="Arial" panose="020B0604020202020204" pitchFamily="34" charset="0"/>
              <a:buChar char="•"/>
            </a:pPr>
            <a:r>
              <a:rPr lang="en-US" altLang="ko-KR" dirty="0" smtClean="0"/>
              <a:t>Use </a:t>
            </a:r>
            <a:r>
              <a:rPr lang="en-US" altLang="ko-KR" dirty="0"/>
              <a:t>timing between key pressed and next pressed as interval</a:t>
            </a:r>
          </a:p>
          <a:p>
            <a:pPr marL="285750" indent="-285750">
              <a:buFont typeface="Arial" panose="020B0604020202020204" pitchFamily="34" charset="0"/>
              <a:buChar char="•"/>
            </a:pPr>
            <a:r>
              <a:rPr lang="en-US" altLang="ko-KR" dirty="0"/>
              <a:t>Normalize values for equivalent data size and precision</a:t>
            </a:r>
          </a:p>
        </p:txBody>
      </p:sp>
      <p:sp>
        <p:nvSpPr>
          <p:cNvPr id="31" name="TextBox 30"/>
          <p:cNvSpPr txBox="1"/>
          <p:nvPr/>
        </p:nvSpPr>
        <p:spPr>
          <a:xfrm>
            <a:off x="4984922" y="5207260"/>
            <a:ext cx="4317506" cy="646331"/>
          </a:xfrm>
          <a:prstGeom prst="rect">
            <a:avLst/>
          </a:prstGeom>
          <a:noFill/>
        </p:spPr>
        <p:txBody>
          <a:bodyPr wrap="square" rtlCol="0">
            <a:spAutoFit/>
          </a:bodyPr>
          <a:lstStyle/>
          <a:p>
            <a:r>
              <a:rPr lang="en-US" altLang="ko-KR" dirty="0" smtClean="0"/>
              <a:t>e.g. pattern = [100, </a:t>
            </a:r>
            <a:r>
              <a:rPr lang="en-US" altLang="ko-KR" dirty="0" smtClean="0"/>
              <a:t>150</a:t>
            </a:r>
            <a:r>
              <a:rPr lang="en-US" altLang="ko-KR" dirty="0" smtClean="0"/>
              <a:t>, </a:t>
            </a:r>
            <a:r>
              <a:rPr lang="en-US" altLang="ko-KR" dirty="0" smtClean="0"/>
              <a:t>100,</a:t>
            </a:r>
          </a:p>
          <a:p>
            <a:r>
              <a:rPr lang="en-US" altLang="ko-KR" dirty="0" smtClean="0"/>
              <a:t>	                 150, 100]</a:t>
            </a:r>
            <a:endParaRPr lang="ko-KR" altLang="en-US" dirty="0"/>
          </a:p>
        </p:txBody>
      </p:sp>
      <p:cxnSp>
        <p:nvCxnSpPr>
          <p:cNvPr id="33" name="Straight Arrow Connector 32"/>
          <p:cNvCxnSpPr/>
          <p:nvPr/>
        </p:nvCxnSpPr>
        <p:spPr>
          <a:xfrm>
            <a:off x="647767" y="313315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869436" y="3127525"/>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2327242" y="3536811"/>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504669" y="466041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4089110" y="3551640"/>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4681755" y="4662411"/>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ight Brace 40"/>
          <p:cNvSpPr/>
          <p:nvPr/>
        </p:nvSpPr>
        <p:spPr>
          <a:xfrm rot="16200000">
            <a:off x="7181274" y="4609946"/>
            <a:ext cx="126339" cy="1077184"/>
          </a:xfrm>
          <a:prstGeom prst="rightBrace">
            <a:avLst>
              <a:gd name="adj1" fmla="val 8333"/>
              <a:gd name="adj2" fmla="val 5335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3" name="Right Brace 42"/>
          <p:cNvSpPr/>
          <p:nvPr/>
        </p:nvSpPr>
        <p:spPr>
          <a:xfrm rot="5400000">
            <a:off x="7412654" y="5618964"/>
            <a:ext cx="191551" cy="6614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4" name="TextBox 43"/>
          <p:cNvSpPr txBox="1"/>
          <p:nvPr/>
        </p:nvSpPr>
        <p:spPr>
          <a:xfrm>
            <a:off x="6915784" y="4786560"/>
            <a:ext cx="856325" cy="307777"/>
          </a:xfrm>
          <a:prstGeom prst="rect">
            <a:avLst/>
          </a:prstGeom>
          <a:noFill/>
        </p:spPr>
        <p:txBody>
          <a:bodyPr wrap="none" rtlCol="0">
            <a:spAutoFit/>
          </a:bodyPr>
          <a:lstStyle/>
          <a:p>
            <a:r>
              <a:rPr lang="en-US" altLang="ko-KR" sz="1400" dirty="0" smtClean="0"/>
              <a:t>duration</a:t>
            </a:r>
            <a:endParaRPr lang="ko-KR" altLang="en-US" sz="1400" dirty="0"/>
          </a:p>
        </p:txBody>
      </p:sp>
      <p:sp>
        <p:nvSpPr>
          <p:cNvPr id="45" name="TextBox 44"/>
          <p:cNvSpPr txBox="1"/>
          <p:nvPr/>
        </p:nvSpPr>
        <p:spPr>
          <a:xfrm>
            <a:off x="7131788" y="6064408"/>
            <a:ext cx="770660" cy="307777"/>
          </a:xfrm>
          <a:prstGeom prst="rect">
            <a:avLst/>
          </a:prstGeom>
          <a:noFill/>
        </p:spPr>
        <p:txBody>
          <a:bodyPr wrap="none" rtlCol="0">
            <a:spAutoFit/>
          </a:bodyPr>
          <a:lstStyle/>
          <a:p>
            <a:r>
              <a:rPr lang="en-US" altLang="ko-KR" sz="1400" dirty="0" smtClean="0"/>
              <a:t>interval</a:t>
            </a:r>
            <a:endParaRPr lang="ko-KR" altLang="en-US" sz="1400" dirty="0"/>
          </a:p>
        </p:txBody>
      </p: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t>
            </a:r>
            <a:r>
              <a:rPr lang="en-US" altLang="zh-CN" dirty="0" smtClean="0"/>
              <a:t>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and fast, working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Show good performance in most cases</a:t>
            </a:r>
            <a:endParaRPr lang="en-US" altLang="zh-CN" dirty="0"/>
          </a:p>
          <a:p>
            <a:pPr lvl="2">
              <a:spcBef>
                <a:spcPts val="1000"/>
              </a:spcBef>
              <a:buClrTx/>
            </a:pPr>
            <a:r>
              <a:rPr lang="en-US" altLang="zh-CN" dirty="0"/>
              <a:t>    - Cons</a:t>
            </a:r>
            <a:r>
              <a:rPr lang="en-US" altLang="zh-CN" dirty="0" smtClean="0"/>
              <a:t>: Need a lot of samples</a:t>
            </a:r>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567211" y="2063042"/>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03601" y="3949507"/>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590560" y="2078412"/>
            <a:ext cx="2406621" cy="923330"/>
          </a:xfrm>
          <a:prstGeom prst="rect">
            <a:avLst/>
          </a:prstGeom>
          <a:noFill/>
        </p:spPr>
        <p:txBody>
          <a:bodyPr wrap="square" rtlCol="0">
            <a:spAutoFit/>
          </a:bodyPr>
          <a:lstStyle/>
          <a:p>
            <a:r>
              <a:rPr lang="en-US" altLang="ko-KR" dirty="0" smtClean="0"/>
              <a:t>Generate evenly distributed patterns </a:t>
            </a:r>
            <a:r>
              <a:rPr lang="en-US" altLang="ko-KR" dirty="0" smtClean="0"/>
              <a:t>of imposters around</a:t>
            </a:r>
            <a:endParaRPr lang="ko-KR" altLang="en-US" dirty="0"/>
          </a:p>
        </p:txBody>
      </p:sp>
      <p:sp>
        <p:nvSpPr>
          <p:cNvPr id="183" name="Down Arrow 182"/>
          <p:cNvSpPr/>
          <p:nvPr/>
        </p:nvSpPr>
        <p:spPr>
          <a:xfrm rot="16200000">
            <a:off x="3582059" y="2570388"/>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205185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93831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02106" y="2124135"/>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43947" y="4036455"/>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516547"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252937"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508960" y="4553628"/>
            <a:ext cx="2461296" cy="923330"/>
          </a:xfrm>
          <a:prstGeom prst="rect">
            <a:avLst/>
          </a:prstGeom>
          <a:noFill/>
        </p:spPr>
        <p:txBody>
          <a:bodyPr wrap="square" rtlCol="0">
            <a:spAutoFit/>
          </a:bodyPr>
          <a:lstStyle/>
          <a:p>
            <a:r>
              <a:rPr lang="en-US" altLang="ko-KR" dirty="0" smtClean="0"/>
              <a:t>Predict a variation of a user’s patterns and set a condition</a:t>
            </a:r>
            <a:endParaRPr lang="ko-KR" altLang="en-US" dirty="0"/>
          </a:p>
        </p:txBody>
      </p:sp>
      <p:sp>
        <p:nvSpPr>
          <p:cNvPr id="204" name="Freeform 203"/>
          <p:cNvSpPr/>
          <p:nvPr/>
        </p:nvSpPr>
        <p:spPr>
          <a:xfrm>
            <a:off x="5119320"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a:t>
            </a:r>
            <a:r>
              <a:rPr lang="en-US" altLang="ko-KR" dirty="0" smtClean="0"/>
              <a:t>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4808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633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53876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314590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2385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313441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77265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5582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300949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4538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45489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30017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7365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39952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395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53007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2631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9891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696300" y="293893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959821"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112221"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411261"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417021"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300533"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721820"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665248"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962906"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962906"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109708"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287078"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394849"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721820"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5065819"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610481"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915478"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874221"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98393"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242735"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592672"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389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5454</TotalTime>
  <Words>2128</Words>
  <Application>Microsoft Office PowerPoint</Application>
  <PresentationFormat>On-screen Show (4:3)</PresentationFormat>
  <Paragraphs>247</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微软雅黑</vt:lpstr>
      <vt:lpstr>黑体</vt:lpstr>
      <vt:lpstr>宋体</vt:lpstr>
      <vt:lpstr>맑은 고딕</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Myungho Jung</cp:lastModifiedBy>
  <cp:revision>407</cp:revision>
  <dcterms:created xsi:type="dcterms:W3CDTF">2014-03-08T03:19:42Z</dcterms:created>
  <dcterms:modified xsi:type="dcterms:W3CDTF">2015-12-07T01:06:48Z</dcterms:modified>
</cp:coreProperties>
</file>