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66" r:id="rId2"/>
    <p:sldId id="304" r:id="rId3"/>
    <p:sldId id="330" r:id="rId4"/>
    <p:sldId id="331" r:id="rId5"/>
    <p:sldId id="329" r:id="rId6"/>
    <p:sldId id="342" r:id="rId7"/>
    <p:sldId id="332" r:id="rId8"/>
    <p:sldId id="336" r:id="rId9"/>
    <p:sldId id="337" r:id="rId10"/>
    <p:sldId id="338" r:id="rId11"/>
    <p:sldId id="339" r:id="rId12"/>
    <p:sldId id="340" r:id="rId13"/>
    <p:sldId id="341" r:id="rId14"/>
    <p:sldId id="333" r:id="rId15"/>
    <p:sldId id="334" r:id="rId16"/>
    <p:sldId id="335" r:id="rId17"/>
    <p:sldId id="27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varScale="1">
        <p:scale>
          <a:sx n="52" d="100"/>
          <a:sy n="52" d="100"/>
        </p:scale>
        <p:origin x="1950" y="72"/>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1778718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case that the imposter input password but accepted.</a:t>
            </a:r>
          </a:p>
          <a:p>
            <a:r>
              <a:rPr lang="en-US" altLang="ko-KR" baseline="0" dirty="0" smtClean="0"/>
              <a:t>Second, false reject rate means the actual user type password but rejected.</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the test, 1000 user’s pattern and the same number of imposter’s pattern. </a:t>
            </a:r>
          </a:p>
          <a:p>
            <a:r>
              <a:rPr lang="en-US" altLang="ko-KR" baseline="0" dirty="0" smtClean="0"/>
              <a:t>And the length of password is 10 which means each point is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128641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217564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With these three tests, we concludes that there is no huge difference in results of algorithms depending on the user’s pattern. And Nearest Neighbor algorithms showed best performance unless there are more than 10,000 patterns.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105189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16</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20462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My part is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regarded as a point in 2n-1 dimensional space.</a:t>
            </a:r>
          </a:p>
          <a:p>
            <a:r>
              <a:rPr lang="en-US" altLang="ko-KR" baseline="0" dirty="0" smtClean="0"/>
              <a:t>For example, the pattern in the picture is 1</a:t>
            </a:r>
            <a:r>
              <a:rPr lang="en-US" altLang="ko-KR" baseline="30000" dirty="0" smtClean="0"/>
              <a:t>st</a:t>
            </a:r>
            <a:r>
              <a:rPr lang="en-US" altLang="ko-KR" baseline="0" dirty="0" smtClean="0"/>
              <a:t> duration, 1</a:t>
            </a:r>
            <a:r>
              <a:rPr lang="en-US" altLang="ko-KR" baseline="30000" dirty="0" smtClean="0"/>
              <a:t>st</a:t>
            </a:r>
            <a:r>
              <a:rPr lang="en-US" altLang="ko-KR" baseline="0" dirty="0" smtClean="0"/>
              <a:t> interval, 2</a:t>
            </a:r>
            <a:r>
              <a:rPr lang="en-US" altLang="ko-KR" baseline="30000" dirty="0" smtClean="0"/>
              <a:t>nd</a:t>
            </a:r>
            <a:r>
              <a:rPr lang="en-US" altLang="ko-KR" baseline="0" dirty="0" smtClean="0"/>
              <a:t> duration, 2</a:t>
            </a:r>
            <a:r>
              <a:rPr lang="en-US" altLang="ko-KR" baseline="30000" dirty="0" smtClean="0"/>
              <a:t>nd</a:t>
            </a:r>
            <a:r>
              <a:rPr lang="en-US" altLang="ko-KR" baseline="0" dirty="0" smtClean="0"/>
              <a:t> interval, and 3</a:t>
            </a:r>
            <a:r>
              <a:rPr lang="en-US" altLang="ko-KR" baseline="30000" dirty="0" smtClean="0"/>
              <a:t>rd</a:t>
            </a:r>
            <a:r>
              <a:rPr lang="en-US" altLang="ko-KR" baseline="0" dirty="0" smtClean="0"/>
              <a:t> duration.</a:t>
            </a:r>
          </a:p>
          <a:p>
            <a:r>
              <a:rPr lang="en-US" altLang="ko-KR" baseline="0" dirty="0" smtClean="0"/>
              <a:t>By doing so, the similarity can be measured by distance between two points.</a:t>
            </a:r>
          </a:p>
          <a:p>
            <a:r>
              <a:rPr lang="en-US" altLang="ko-KR" baseline="0" dirty="0" smtClean="0"/>
              <a:t>Actually, in other researches, the interval is from released to pressed timing, so negative values exists.</a:t>
            </a:r>
          </a:p>
          <a:p>
            <a:r>
              <a:rPr lang="en-US" altLang="ko-KR" baseline="0" dirty="0" smtClean="0"/>
              <a:t>However, we use between key pressed and pressed timing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in dimensions because the length of each user’s pattern is different.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364436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them.</a:t>
            </a:r>
          </a:p>
          <a:p>
            <a:endParaRPr lang="en-US" altLang="ko-KR" baseline="0" dirty="0" smtClean="0"/>
          </a:p>
          <a:p>
            <a:r>
              <a:rPr lang="en-US" altLang="ko-KR" baseline="0" dirty="0" smtClean="0"/>
              <a:t>First, find nearest neighbor and measure the distance from it.</a:t>
            </a:r>
          </a:p>
          <a:p>
            <a:r>
              <a:rPr lang="en-US" altLang="ko-KR" baseline="0" dirty="0" smtClean="0"/>
              <a:t>It is intuitive and needs computed fast. And works with small number of samples.</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we measured the distance from a point to cluster.</a:t>
            </a:r>
          </a:p>
          <a:p>
            <a:r>
              <a:rPr lang="en-US" altLang="ko-KR" baseline="0" dirty="0" smtClean="0"/>
              <a:t>It shows how many standard deviation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One-Class SVMs which is one of the machine learning algorithms is selected.</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203952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Collecting real user’s patterns will be more reliable than virtual environment but it is only if it is tested for a long time with a lot of volunteers.</a:t>
            </a:r>
          </a:p>
          <a:p>
            <a:r>
              <a:rPr lang="en-US" altLang="ko-KR" baseline="0" dirty="0" smtClean="0"/>
              <a:t>And the data from experienced users could be biased and so densely distributed.</a:t>
            </a:r>
          </a:p>
          <a:p>
            <a:r>
              <a:rPr lang="en-US" altLang="ko-KR" baseline="0" dirty="0" smtClean="0"/>
              <a:t>Also, the impostor would have a pattern which means need to collect data from many imposters but in many previous studies, the imposter’s patterns generated by a few people.</a:t>
            </a:r>
          </a:p>
          <a:p>
            <a:r>
              <a:rPr lang="en-US" altLang="ko-KR" baseline="0" dirty="0" smtClean="0"/>
              <a:t>And  we want compare the performance of algorithms depending on variation of a user’s patterns. It should have been tested for a long period of time.</a:t>
            </a:r>
          </a:p>
          <a:p>
            <a:r>
              <a:rPr lang="en-US" altLang="ko-KR" baseline="0" dirty="0" smtClean="0"/>
              <a:t>So, we tried to generate reliable synthetic environment for tests.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317013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a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538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p>
          <a:p>
            <a:pPr lvl="1"/>
            <a:r>
              <a:rPr lang="en-US" altLang="ko-KR" sz="1400" dirty="0" smtClean="0"/>
              <a:t>SVMs = 0.002 sec</a:t>
            </a:r>
            <a:endParaRPr lang="en-US" altLang="ko-KR" sz="2400" dirty="0" smtClean="0"/>
          </a:p>
          <a:p>
            <a:endParaRPr lang="ko-KR" sz="1400" dirty="0"/>
          </a:p>
        </p:txBody>
      </p:sp>
    </p:spTree>
    <p:extLst>
      <p:ext uri="{BB962C8B-B14F-4D97-AF65-F5344CB8AC3E}">
        <p14:creationId xmlns:p14="http://schemas.microsoft.com/office/powerpoint/2010/main" val="373828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62539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and laptop keyboard.</a:t>
            </a:r>
          </a:p>
          <a:p>
            <a:endParaRPr lang="zh-CN" altLang="en-US" dirty="0"/>
          </a:p>
        </p:txBody>
      </p:sp>
    </p:spTree>
    <p:extLst>
      <p:ext uri="{BB962C8B-B14F-4D97-AF65-F5344CB8AC3E}">
        <p14:creationId xmlns:p14="http://schemas.microsoft.com/office/powerpoint/2010/main" val="136711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ext uri="{D42A27DB-BD31-4B8C-83A1-F6EECF244321}">
                <p14:modId xmlns:p14="http://schemas.microsoft.com/office/powerpoint/2010/main" val="1013688574"/>
              </p:ext>
            </p:extLst>
          </p:nvPr>
        </p:nvGraphicFramePr>
        <p:xfrm>
          <a:off x="1098613" y="5046980"/>
          <a:ext cx="6981400" cy="111252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val="3620491330"/>
                    </a:ext>
                  </a:extLst>
                </a:gridCol>
                <a:gridCol w="432000">
                  <a:extLst>
                    <a:ext uri="{9D8B030D-6E8A-4147-A177-3AD203B41FA5}">
                      <a16:colId xmlns:a16="http://schemas.microsoft.com/office/drawing/2014/main" val="3392473336"/>
                    </a:ext>
                  </a:extLst>
                </a:gridCol>
                <a:gridCol w="208280">
                  <a:extLst>
                    <a:ext uri="{9D8B030D-6E8A-4147-A177-3AD203B41FA5}">
                      <a16:colId xmlns:a16="http://schemas.microsoft.com/office/drawing/2014/main" val="245024525"/>
                    </a:ext>
                  </a:extLst>
                </a:gridCol>
                <a:gridCol w="1080000">
                  <a:extLst>
                    <a:ext uri="{9D8B030D-6E8A-4147-A177-3AD203B41FA5}">
                      <a16:colId xmlns:a16="http://schemas.microsoft.com/office/drawing/2014/main" val="3388208686"/>
                    </a:ext>
                  </a:extLst>
                </a:gridCol>
                <a:gridCol w="208280">
                  <a:extLst>
                    <a:ext uri="{9D8B030D-6E8A-4147-A177-3AD203B41FA5}">
                      <a16:colId xmlns:a16="http://schemas.microsoft.com/office/drawing/2014/main" val="2806279746"/>
                    </a:ext>
                  </a:extLst>
                </a:gridCol>
                <a:gridCol w="1080000">
                  <a:extLst>
                    <a:ext uri="{9D8B030D-6E8A-4147-A177-3AD203B41FA5}">
                      <a16:colId xmlns:a16="http://schemas.microsoft.com/office/drawing/2014/main" val="3228398848"/>
                    </a:ext>
                  </a:extLst>
                </a:gridCol>
                <a:gridCol w="208280">
                  <a:extLst>
                    <a:ext uri="{9D8B030D-6E8A-4147-A177-3AD203B41FA5}">
                      <a16:colId xmlns:a16="http://schemas.microsoft.com/office/drawing/2014/main" val="3992593712"/>
                    </a:ext>
                  </a:extLst>
                </a:gridCol>
                <a:gridCol w="1080000">
                  <a:extLst>
                    <a:ext uri="{9D8B030D-6E8A-4147-A177-3AD203B41FA5}">
                      <a16:colId xmlns:a16="http://schemas.microsoft.com/office/drawing/2014/main" val="1301966065"/>
                    </a:ext>
                  </a:extLst>
                </a:gridCol>
                <a:gridCol w="208280">
                  <a:extLst>
                    <a:ext uri="{9D8B030D-6E8A-4147-A177-3AD203B41FA5}">
                      <a16:colId xmlns:a16="http://schemas.microsoft.com/office/drawing/2014/main" val="3996658683"/>
                    </a:ext>
                  </a:extLst>
                </a:gridCol>
                <a:gridCol w="1080000">
                  <a:extLst>
                    <a:ext uri="{9D8B030D-6E8A-4147-A177-3AD203B41FA5}">
                      <a16:colId xmlns:a16="http://schemas.microsoft.com/office/drawing/2014/main" val="4176299265"/>
                    </a:ext>
                  </a:extLst>
                </a:gridCol>
                <a:gridCol w="208280">
                  <a:extLst>
                    <a:ext uri="{9D8B030D-6E8A-4147-A177-3AD203B41FA5}">
                      <a16:colId xmlns:a16="http://schemas.microsoft.com/office/drawing/2014/main" val="2454133500"/>
                    </a:ext>
                  </a:extLst>
                </a:gridCol>
              </a:tblGrid>
              <a:tr h="370840">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b="0" dirty="0" smtClean="0"/>
                        <a:t>A</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S</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D</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F</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1022171"/>
                  </a:ext>
                </a:extLst>
              </a:tr>
              <a:tr h="370840">
                <a:tc>
                  <a:txBody>
                    <a:bodyPr/>
                    <a:lstStyle/>
                    <a:p>
                      <a:pPr algn="ctr"/>
                      <a:r>
                        <a:rPr lang="en-US" altLang="zh-CN" b="0" dirty="0" smtClean="0"/>
                        <a:t>Durations</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120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73035140"/>
                  </a:ext>
                </a:extLst>
              </a:tr>
              <a:tr h="370840">
                <a:tc>
                  <a:txBody>
                    <a:bodyPr/>
                    <a:lstStyle/>
                    <a:p>
                      <a:pPr algn="ctr"/>
                      <a:r>
                        <a:rPr lang="en-US" altLang="zh-CN" b="0" dirty="0" smtClean="0"/>
                        <a:t>Intervals</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1136178"/>
                  </a:ext>
                </a:extLst>
              </a:tr>
            </a:tbl>
          </a:graphicData>
        </a:graphic>
      </p:graphicFrame>
    </p:spTree>
    <p:extLst>
      <p:ext uri="{BB962C8B-B14F-4D97-AF65-F5344CB8AC3E}">
        <p14:creationId xmlns:p14="http://schemas.microsoft.com/office/powerpoint/2010/main" val="743162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endParaRPr lang="zh-CN" altLang="en-US" dirty="0"/>
          </a:p>
        </p:txBody>
      </p:sp>
      <p:cxnSp>
        <p:nvCxnSpPr>
          <p:cNvPr id="4" name="Straight Arrow Connector 3"/>
          <p:cNvCxnSpPr/>
          <p:nvPr/>
        </p:nvCxnSpPr>
        <p:spPr>
          <a:xfrm>
            <a:off x="264614" y="6086666"/>
            <a:ext cx="58900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646671" y="3451168"/>
            <a:ext cx="1222765" cy="7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38633" y="2866393"/>
            <a:ext cx="455574" cy="584775"/>
          </a:xfrm>
          <a:prstGeom prst="rect">
            <a:avLst/>
          </a:prstGeom>
          <a:noFill/>
          <a:ln>
            <a:noFill/>
          </a:ln>
        </p:spPr>
        <p:txBody>
          <a:bodyPr wrap="none" rtlCol="0">
            <a:spAutoFit/>
          </a:bodyPr>
          <a:lstStyle/>
          <a:p>
            <a:r>
              <a:rPr lang="en-US" altLang="ko-KR" sz="3200" dirty="0" smtClean="0"/>
              <a:t>A</a:t>
            </a:r>
            <a:endParaRPr lang="ko-KR" altLang="en-US" sz="3200" dirty="0"/>
          </a:p>
        </p:txBody>
      </p:sp>
      <p:cxnSp>
        <p:nvCxnSpPr>
          <p:cNvPr id="7" name="Straight Connector 6"/>
          <p:cNvCxnSpPr/>
          <p:nvPr/>
        </p:nvCxnSpPr>
        <p:spPr>
          <a:xfrm>
            <a:off x="2316337" y="3862449"/>
            <a:ext cx="18166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2922" y="3242203"/>
            <a:ext cx="423514" cy="584775"/>
          </a:xfrm>
          <a:prstGeom prst="rect">
            <a:avLst/>
          </a:prstGeom>
          <a:noFill/>
          <a:ln>
            <a:noFill/>
          </a:ln>
        </p:spPr>
        <p:txBody>
          <a:bodyPr wrap="none" rtlCol="0">
            <a:spAutoFit/>
          </a:bodyPr>
          <a:lstStyle/>
          <a:p>
            <a:r>
              <a:rPr lang="en-US" altLang="ko-KR" sz="3200" dirty="0" smtClean="0"/>
              <a:t>B</a:t>
            </a:r>
            <a:endParaRPr lang="ko-KR" altLang="en-US" sz="3200" dirty="0"/>
          </a:p>
        </p:txBody>
      </p:sp>
      <p:cxnSp>
        <p:nvCxnSpPr>
          <p:cNvPr id="9" name="Straight Connector 8"/>
          <p:cNvCxnSpPr/>
          <p:nvPr/>
        </p:nvCxnSpPr>
        <p:spPr>
          <a:xfrm flipV="1">
            <a:off x="3488695" y="4986054"/>
            <a:ext cx="1207416" cy="4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50020" y="4480343"/>
            <a:ext cx="445956" cy="584775"/>
          </a:xfrm>
          <a:prstGeom prst="rect">
            <a:avLst/>
          </a:prstGeom>
          <a:noFill/>
          <a:ln>
            <a:noFill/>
          </a:ln>
        </p:spPr>
        <p:txBody>
          <a:bodyPr wrap="none" rtlCol="0">
            <a:spAutoFit/>
          </a:bodyPr>
          <a:lstStyle/>
          <a:p>
            <a:r>
              <a:rPr lang="en-US" altLang="ko-KR" sz="3200" dirty="0" smtClean="0"/>
              <a:t>C</a:t>
            </a:r>
            <a:endParaRPr lang="ko-KR" altLang="en-US" sz="3200" dirty="0"/>
          </a:p>
        </p:txBody>
      </p:sp>
      <p:cxnSp>
        <p:nvCxnSpPr>
          <p:cNvPr id="11" name="Straight Connector 10"/>
          <p:cNvCxnSpPr/>
          <p:nvPr/>
        </p:nvCxnSpPr>
        <p:spPr>
          <a:xfrm>
            <a:off x="638434" y="2733864"/>
            <a:ext cx="39843"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6337" y="3885443"/>
            <a:ext cx="0" cy="22012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95375" y="4990147"/>
            <a:ext cx="0" cy="109651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9" idx="0"/>
          </p:cNvCxnSpPr>
          <p:nvPr/>
        </p:nvCxnSpPr>
        <p:spPr>
          <a:xfrm>
            <a:off x="4681755" y="4986054"/>
            <a:ext cx="14357" cy="11371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41221" y="4555313"/>
            <a:ext cx="1691366" cy="4466"/>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307877" y="5283386"/>
            <a:ext cx="1196792" cy="7169"/>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26689" y="459217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sp>
        <p:nvSpPr>
          <p:cNvPr id="18" name="TextBox 17"/>
          <p:cNvSpPr txBox="1"/>
          <p:nvPr/>
        </p:nvSpPr>
        <p:spPr>
          <a:xfrm>
            <a:off x="2339875" y="5322855"/>
            <a:ext cx="1208985" cy="461665"/>
          </a:xfrm>
          <a:prstGeom prst="rect">
            <a:avLst/>
          </a:prstGeom>
          <a:noFill/>
          <a:ln>
            <a:noFill/>
          </a:ln>
        </p:spPr>
        <p:txBody>
          <a:bodyPr wrap="none" rtlCol="0">
            <a:spAutoFit/>
          </a:bodyPr>
          <a:lstStyle/>
          <a:p>
            <a:r>
              <a:rPr lang="en-US" altLang="ko-KR" sz="2400" dirty="0" smtClean="0"/>
              <a:t>interval</a:t>
            </a:r>
            <a:endParaRPr lang="ko-KR" altLang="en-US" sz="2400" dirty="0"/>
          </a:p>
        </p:txBody>
      </p:sp>
      <p:cxnSp>
        <p:nvCxnSpPr>
          <p:cNvPr id="19" name="Straight Connector 18"/>
          <p:cNvCxnSpPr/>
          <p:nvPr/>
        </p:nvCxnSpPr>
        <p:spPr>
          <a:xfrm>
            <a:off x="1869436" y="2773335"/>
            <a:ext cx="0" cy="3352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34316" y="2733864"/>
            <a:ext cx="1235120" cy="0"/>
          </a:xfrm>
          <a:prstGeom prst="line">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4169" y="2210972"/>
            <a:ext cx="1361270" cy="461665"/>
          </a:xfrm>
          <a:prstGeom prst="rect">
            <a:avLst/>
          </a:prstGeom>
          <a:noFill/>
          <a:ln>
            <a:noFill/>
          </a:ln>
        </p:spPr>
        <p:txBody>
          <a:bodyPr wrap="none" rtlCol="0">
            <a:spAutoFit/>
          </a:bodyPr>
          <a:lstStyle/>
          <a:p>
            <a:r>
              <a:rPr lang="en-US" altLang="ko-KR" sz="2400" dirty="0" smtClean="0"/>
              <a:t>duration</a:t>
            </a:r>
            <a:endParaRPr lang="ko-KR" altLang="en-US" sz="2400" dirty="0"/>
          </a:p>
        </p:txBody>
      </p:sp>
      <p:sp>
        <p:nvSpPr>
          <p:cNvPr id="22" name="TextBox 21"/>
          <p:cNvSpPr txBox="1"/>
          <p:nvPr/>
        </p:nvSpPr>
        <p:spPr>
          <a:xfrm>
            <a:off x="5738625" y="6081622"/>
            <a:ext cx="801823" cy="461665"/>
          </a:xfrm>
          <a:prstGeom prst="rect">
            <a:avLst/>
          </a:prstGeom>
          <a:noFill/>
          <a:ln>
            <a:noFill/>
          </a:ln>
        </p:spPr>
        <p:txBody>
          <a:bodyPr wrap="none" rtlCol="0">
            <a:spAutoFit/>
          </a:bodyPr>
          <a:lstStyle/>
          <a:p>
            <a:r>
              <a:rPr lang="en-US" altLang="ko-KR" sz="2400" dirty="0" smtClean="0"/>
              <a:t>time</a:t>
            </a:r>
            <a:endParaRPr lang="ko-KR" altLang="en-US" sz="2400" dirty="0"/>
          </a:p>
        </p:txBody>
      </p:sp>
      <p:cxnSp>
        <p:nvCxnSpPr>
          <p:cNvPr id="23" name="Straight Connector 22"/>
          <p:cNvCxnSpPr/>
          <p:nvPr/>
        </p:nvCxnSpPr>
        <p:spPr>
          <a:xfrm>
            <a:off x="4089110" y="3862449"/>
            <a:ext cx="0" cy="22024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1716" y="6141353"/>
            <a:ext cx="694421" cy="461665"/>
          </a:xfrm>
          <a:prstGeom prst="rect">
            <a:avLst/>
          </a:prstGeom>
          <a:noFill/>
          <a:ln>
            <a:noFill/>
          </a:ln>
        </p:spPr>
        <p:txBody>
          <a:bodyPr wrap="none" rtlCol="0">
            <a:spAutoFit/>
          </a:bodyPr>
          <a:lstStyle/>
          <a:p>
            <a:r>
              <a:rPr lang="en-US" altLang="ko-KR" sz="2400" dirty="0" smtClean="0"/>
              <a:t>100</a:t>
            </a:r>
            <a:endParaRPr lang="ko-KR" altLang="en-US" sz="2400" dirty="0"/>
          </a:p>
        </p:txBody>
      </p:sp>
      <p:sp>
        <p:nvSpPr>
          <p:cNvPr id="25" name="TextBox 24"/>
          <p:cNvSpPr txBox="1"/>
          <p:nvPr/>
        </p:nvSpPr>
        <p:spPr>
          <a:xfrm>
            <a:off x="1491248" y="6134941"/>
            <a:ext cx="694421" cy="461665"/>
          </a:xfrm>
          <a:prstGeom prst="rect">
            <a:avLst/>
          </a:prstGeom>
          <a:noFill/>
          <a:ln>
            <a:noFill/>
          </a:ln>
        </p:spPr>
        <p:txBody>
          <a:bodyPr wrap="none" rtlCol="0">
            <a:spAutoFit/>
          </a:bodyPr>
          <a:lstStyle/>
          <a:p>
            <a:r>
              <a:rPr lang="en-US" altLang="ko-KR" sz="2400" dirty="0" smtClean="0"/>
              <a:t>200</a:t>
            </a:r>
            <a:endParaRPr lang="ko-KR" altLang="en-US" sz="2400" dirty="0"/>
          </a:p>
        </p:txBody>
      </p:sp>
      <p:sp>
        <p:nvSpPr>
          <p:cNvPr id="26" name="TextBox 25"/>
          <p:cNvSpPr txBox="1"/>
          <p:nvPr/>
        </p:nvSpPr>
        <p:spPr>
          <a:xfrm>
            <a:off x="2078224" y="6123159"/>
            <a:ext cx="694421" cy="461665"/>
          </a:xfrm>
          <a:prstGeom prst="rect">
            <a:avLst/>
          </a:prstGeom>
          <a:noFill/>
          <a:ln>
            <a:noFill/>
          </a:ln>
        </p:spPr>
        <p:txBody>
          <a:bodyPr wrap="none" rtlCol="0">
            <a:spAutoFit/>
          </a:bodyPr>
          <a:lstStyle/>
          <a:p>
            <a:r>
              <a:rPr lang="en-US" altLang="ko-KR" sz="2400" dirty="0" smtClean="0"/>
              <a:t>250</a:t>
            </a:r>
            <a:endParaRPr lang="ko-KR" altLang="en-US" sz="2400" dirty="0"/>
          </a:p>
        </p:txBody>
      </p:sp>
      <p:sp>
        <p:nvSpPr>
          <p:cNvPr id="27" name="TextBox 26"/>
          <p:cNvSpPr txBox="1"/>
          <p:nvPr/>
        </p:nvSpPr>
        <p:spPr>
          <a:xfrm>
            <a:off x="3101266" y="6123159"/>
            <a:ext cx="694421" cy="461665"/>
          </a:xfrm>
          <a:prstGeom prst="rect">
            <a:avLst/>
          </a:prstGeom>
          <a:noFill/>
          <a:ln>
            <a:noFill/>
          </a:ln>
        </p:spPr>
        <p:txBody>
          <a:bodyPr wrap="none" rtlCol="0">
            <a:spAutoFit/>
          </a:bodyPr>
          <a:lstStyle/>
          <a:p>
            <a:r>
              <a:rPr lang="en-US" altLang="ko-KR" sz="2400" dirty="0" smtClean="0"/>
              <a:t>350</a:t>
            </a:r>
            <a:endParaRPr lang="ko-KR" altLang="en-US" sz="2400" dirty="0"/>
          </a:p>
        </p:txBody>
      </p:sp>
      <p:sp>
        <p:nvSpPr>
          <p:cNvPr id="28" name="TextBox 27"/>
          <p:cNvSpPr txBox="1"/>
          <p:nvPr/>
        </p:nvSpPr>
        <p:spPr>
          <a:xfrm>
            <a:off x="3696572" y="6123158"/>
            <a:ext cx="694421" cy="461665"/>
          </a:xfrm>
          <a:prstGeom prst="rect">
            <a:avLst/>
          </a:prstGeom>
          <a:noFill/>
          <a:ln>
            <a:noFill/>
          </a:ln>
        </p:spPr>
        <p:txBody>
          <a:bodyPr wrap="none" rtlCol="0">
            <a:spAutoFit/>
          </a:bodyPr>
          <a:lstStyle/>
          <a:p>
            <a:r>
              <a:rPr lang="en-US" altLang="ko-KR" sz="2400" dirty="0" smtClean="0"/>
              <a:t>400</a:t>
            </a:r>
            <a:endParaRPr lang="ko-KR" altLang="en-US" sz="2400" dirty="0"/>
          </a:p>
        </p:txBody>
      </p:sp>
      <p:sp>
        <p:nvSpPr>
          <p:cNvPr id="29" name="TextBox 28"/>
          <p:cNvSpPr txBox="1"/>
          <p:nvPr/>
        </p:nvSpPr>
        <p:spPr>
          <a:xfrm>
            <a:off x="4348901" y="6123157"/>
            <a:ext cx="694421" cy="461665"/>
          </a:xfrm>
          <a:prstGeom prst="rect">
            <a:avLst/>
          </a:prstGeom>
          <a:noFill/>
          <a:ln>
            <a:noFill/>
          </a:ln>
        </p:spPr>
        <p:txBody>
          <a:bodyPr wrap="none" rtlCol="0">
            <a:spAutoFit/>
          </a:bodyPr>
          <a:lstStyle/>
          <a:p>
            <a:r>
              <a:rPr lang="en-US" altLang="ko-KR" sz="2400" dirty="0" smtClean="0"/>
              <a:t>450</a:t>
            </a:r>
            <a:endParaRPr lang="ko-KR" altLang="en-US" sz="2400" dirty="0"/>
          </a:p>
        </p:txBody>
      </p:sp>
      <p:sp>
        <p:nvSpPr>
          <p:cNvPr id="30" name="TextBox 29"/>
          <p:cNvSpPr txBox="1"/>
          <p:nvPr/>
        </p:nvSpPr>
        <p:spPr>
          <a:xfrm>
            <a:off x="4970118" y="2111863"/>
            <a:ext cx="4173882" cy="2585323"/>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A pattern has 2n-1 numbers of durations and intervals for password of n characters</a:t>
            </a:r>
          </a:p>
          <a:p>
            <a:pPr marL="285750" indent="-285750">
              <a:buFont typeface="Arial" panose="020B0604020202020204" pitchFamily="34" charset="0"/>
              <a:buChar char="•"/>
            </a:pPr>
            <a:r>
              <a:rPr lang="en-US" altLang="ko-KR" dirty="0"/>
              <a:t>A pattern can be represented a point in 2n-1 dimensional space</a:t>
            </a:r>
          </a:p>
          <a:p>
            <a:pPr marL="285750" indent="-285750">
              <a:buFont typeface="Arial" panose="020B0604020202020204" pitchFamily="34" charset="0"/>
              <a:buChar char="•"/>
            </a:pPr>
            <a:r>
              <a:rPr lang="en-US" altLang="ko-KR" dirty="0" smtClean="0"/>
              <a:t>Use </a:t>
            </a:r>
            <a:r>
              <a:rPr lang="en-US" altLang="ko-KR" dirty="0"/>
              <a:t>timing between key pressed and next pressed as interval</a:t>
            </a:r>
          </a:p>
          <a:p>
            <a:pPr marL="285750" indent="-285750">
              <a:buFont typeface="Arial" panose="020B0604020202020204" pitchFamily="34" charset="0"/>
              <a:buChar char="•"/>
            </a:pPr>
            <a:r>
              <a:rPr lang="en-US" altLang="ko-KR" dirty="0"/>
              <a:t>Normalize values for equivalent data size and precision</a:t>
            </a:r>
          </a:p>
        </p:txBody>
      </p:sp>
      <p:sp>
        <p:nvSpPr>
          <p:cNvPr id="31" name="TextBox 30"/>
          <p:cNvSpPr txBox="1"/>
          <p:nvPr/>
        </p:nvSpPr>
        <p:spPr>
          <a:xfrm>
            <a:off x="4984922" y="5207260"/>
            <a:ext cx="4317506" cy="646331"/>
          </a:xfrm>
          <a:prstGeom prst="rect">
            <a:avLst/>
          </a:prstGeom>
          <a:noFill/>
        </p:spPr>
        <p:txBody>
          <a:bodyPr wrap="square" rtlCol="0">
            <a:spAutoFit/>
          </a:bodyPr>
          <a:lstStyle/>
          <a:p>
            <a:r>
              <a:rPr lang="en-US" altLang="ko-KR" dirty="0" smtClean="0"/>
              <a:t>e.g. pattern = [100, 150, 100,</a:t>
            </a:r>
          </a:p>
          <a:p>
            <a:r>
              <a:rPr lang="en-US" altLang="ko-KR" dirty="0" smtClean="0"/>
              <a:t>	                 150, 100]</a:t>
            </a:r>
            <a:endParaRPr lang="ko-KR" altLang="en-US" dirty="0"/>
          </a:p>
        </p:txBody>
      </p:sp>
      <p:cxnSp>
        <p:nvCxnSpPr>
          <p:cNvPr id="33" name="Straight Arrow Connector 32"/>
          <p:cNvCxnSpPr/>
          <p:nvPr/>
        </p:nvCxnSpPr>
        <p:spPr>
          <a:xfrm>
            <a:off x="647767" y="313315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V="1">
            <a:off x="1869436" y="3127525"/>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a:off x="2327242" y="3536811"/>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504669" y="4660416"/>
            <a:ext cx="0" cy="325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V="1">
            <a:off x="4089110" y="3551640"/>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4681755" y="4662411"/>
            <a:ext cx="0" cy="3236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ight Brace 40"/>
          <p:cNvSpPr/>
          <p:nvPr/>
        </p:nvSpPr>
        <p:spPr>
          <a:xfrm rot="16200000">
            <a:off x="7181274" y="4609946"/>
            <a:ext cx="126339" cy="1077184"/>
          </a:xfrm>
          <a:prstGeom prst="rightBrace">
            <a:avLst>
              <a:gd name="adj1" fmla="val 8333"/>
              <a:gd name="adj2" fmla="val 533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3" name="Right Brace 42"/>
          <p:cNvSpPr/>
          <p:nvPr/>
        </p:nvSpPr>
        <p:spPr>
          <a:xfrm rot="5400000">
            <a:off x="7412654" y="5618964"/>
            <a:ext cx="191551" cy="66149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4" name="TextBox 43"/>
          <p:cNvSpPr txBox="1"/>
          <p:nvPr/>
        </p:nvSpPr>
        <p:spPr>
          <a:xfrm>
            <a:off x="6915784" y="4786560"/>
            <a:ext cx="856325" cy="307777"/>
          </a:xfrm>
          <a:prstGeom prst="rect">
            <a:avLst/>
          </a:prstGeom>
          <a:noFill/>
        </p:spPr>
        <p:txBody>
          <a:bodyPr wrap="none" rtlCol="0">
            <a:spAutoFit/>
          </a:bodyPr>
          <a:lstStyle/>
          <a:p>
            <a:r>
              <a:rPr lang="en-US" altLang="ko-KR" sz="1400" dirty="0" smtClean="0"/>
              <a:t>duration</a:t>
            </a:r>
            <a:endParaRPr lang="ko-KR" altLang="en-US" sz="1400" dirty="0"/>
          </a:p>
        </p:txBody>
      </p:sp>
      <p:sp>
        <p:nvSpPr>
          <p:cNvPr id="45" name="TextBox 44"/>
          <p:cNvSpPr txBox="1"/>
          <p:nvPr/>
        </p:nvSpPr>
        <p:spPr>
          <a:xfrm>
            <a:off x="7131788" y="6064408"/>
            <a:ext cx="770660" cy="307777"/>
          </a:xfrm>
          <a:prstGeom prst="rect">
            <a:avLst/>
          </a:prstGeom>
          <a:noFill/>
        </p:spPr>
        <p:txBody>
          <a:bodyPr wrap="none" rtlCol="0">
            <a:spAutoFit/>
          </a:bodyPr>
          <a:lstStyle/>
          <a:p>
            <a:r>
              <a:rPr lang="en-US" altLang="ko-KR" sz="1400" dirty="0" smtClean="0"/>
              <a:t>interval</a:t>
            </a:r>
            <a:endParaRPr lang="ko-KR" altLang="en-US" sz="1400" dirty="0"/>
          </a:p>
        </p:txBody>
      </p:sp>
    </p:spTree>
    <p:extLst>
      <p:ext uri="{BB962C8B-B14F-4D97-AF65-F5344CB8AC3E}">
        <p14:creationId xmlns:p14="http://schemas.microsoft.com/office/powerpoint/2010/main" val="2439351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fontScale="92500" lnSpcReduction="20000"/>
          </a:bodyPr>
          <a:lstStyle/>
          <a:p>
            <a:r>
              <a:rPr lang="en-US" altLang="zh-CN" dirty="0" smtClean="0"/>
              <a:t>Matching 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Neighbor using Euclidean/Manhattan Distance</a:t>
            </a:r>
          </a:p>
          <a:p>
            <a:pPr lvl="2">
              <a:spcBef>
                <a:spcPts val="1000"/>
              </a:spcBef>
              <a:buClrTx/>
            </a:pPr>
            <a:r>
              <a:rPr lang="en-US" altLang="zh-CN" dirty="0" smtClean="0"/>
              <a:t>    - Pros: Intuitive and fast, working with small number of samples</a:t>
            </a:r>
          </a:p>
          <a:p>
            <a:pPr lvl="2">
              <a:spcBef>
                <a:spcPts val="1000"/>
              </a:spcBef>
              <a:buClrTx/>
            </a:pPr>
            <a:r>
              <a:rPr lang="en-US" altLang="zh-CN" dirty="0" smtClean="0"/>
              <a:t>    - </a:t>
            </a:r>
            <a:r>
              <a:rPr lang="en-US" altLang="zh-CN" dirty="0"/>
              <a:t>Cons</a:t>
            </a:r>
            <a:r>
              <a:rPr lang="en-US" altLang="zh-CN" dirty="0" smtClean="0"/>
              <a:t>: Poor performance for sparsely distributed patterns</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2">
              <a:spcBef>
                <a:spcPts val="1000"/>
              </a:spcBef>
              <a:buClrTx/>
            </a:pPr>
            <a:r>
              <a:rPr lang="en-US" altLang="zh-CN" dirty="0" smtClean="0"/>
              <a:t>    - Pros: Works well even if samples are sparsely distributed</a:t>
            </a:r>
          </a:p>
          <a:p>
            <a:pPr lvl="2">
              <a:spcBef>
                <a:spcPts val="1000"/>
              </a:spcBef>
              <a:buClrTx/>
            </a:pPr>
            <a:r>
              <a:rPr lang="en-US" altLang="zh-CN" dirty="0"/>
              <a:t> </a:t>
            </a:r>
            <a:r>
              <a:rPr lang="en-US" altLang="zh-CN" dirty="0" smtClean="0"/>
              <a:t>   - Cons: Poor performance for multiple dense clusters</a:t>
            </a:r>
          </a:p>
          <a:p>
            <a:pPr lvl="2">
              <a:spcBef>
                <a:spcPts val="1000"/>
              </a:spcBef>
              <a:buClrTx/>
            </a:pPr>
            <a:r>
              <a:rPr lang="en-US" altLang="zh-CN" dirty="0"/>
              <a:t> </a:t>
            </a:r>
            <a:r>
              <a:rPr lang="en-US" altLang="zh-CN" dirty="0" smtClean="0"/>
              <a:t>               Slow for long password due to large covariance matrix</a:t>
            </a:r>
          </a:p>
          <a:p>
            <a:pPr lvl="2">
              <a:spcBef>
                <a:spcPts val="1000"/>
              </a:spcBef>
              <a:buClrTx/>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endParaRPr lang="en-US" altLang="zh-CN" dirty="0"/>
          </a:p>
          <a:p>
            <a:pPr lvl="2">
              <a:spcBef>
                <a:spcPts val="1000"/>
              </a:spcBef>
              <a:buClrTx/>
            </a:pPr>
            <a:r>
              <a:rPr lang="en-US" altLang="zh-CN" dirty="0"/>
              <a:t>    - Pros</a:t>
            </a:r>
            <a:r>
              <a:rPr lang="en-US" altLang="zh-CN" dirty="0" smtClean="0"/>
              <a:t>: Show good performance in most cases</a:t>
            </a:r>
            <a:endParaRPr lang="en-US" altLang="zh-CN" dirty="0"/>
          </a:p>
          <a:p>
            <a:pPr lvl="2">
              <a:spcBef>
                <a:spcPts val="1000"/>
              </a:spcBef>
              <a:buClrTx/>
            </a:pPr>
            <a:r>
              <a:rPr lang="en-US" altLang="zh-CN" dirty="0"/>
              <a:t>    - Cons</a:t>
            </a:r>
            <a:r>
              <a:rPr lang="en-US" altLang="zh-CN" dirty="0" smtClean="0"/>
              <a:t>: Need a lot of samples</a:t>
            </a:r>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1348579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1015337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5457</TotalTime>
  <Words>2357</Words>
  <Application>Microsoft Office PowerPoint</Application>
  <PresentationFormat>全屏显示(4:3)</PresentationFormat>
  <Paragraphs>303</Paragraphs>
  <Slides>17</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맑은 고딕</vt:lpstr>
      <vt:lpstr>黑体</vt:lpstr>
      <vt:lpstr>宋体</vt:lpstr>
      <vt:lpstr>微软雅黑</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Yuankai Guo</cp:lastModifiedBy>
  <cp:revision>408</cp:revision>
  <dcterms:created xsi:type="dcterms:W3CDTF">2014-03-08T03:19:42Z</dcterms:created>
  <dcterms:modified xsi:type="dcterms:W3CDTF">2015-12-07T01:43:17Z</dcterms:modified>
</cp:coreProperties>
</file>