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7" r:id="rId7"/>
    <p:sldId id="260" r:id="rId8"/>
    <p:sldId id="261" r:id="rId9"/>
    <p:sldId id="262" r:id="rId10"/>
    <p:sldId id="268" r:id="rId11"/>
    <p:sldId id="269" r:id="rId12"/>
    <p:sldId id="270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030-5C19-4CCB-BC2D-64345B470301}" type="datetimeFigureOut">
              <a:rPr lang="ko-KR" altLang="en-US" smtClean="0"/>
              <a:t>2015-12-05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125-A75A-4752-909F-D806586F6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1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030-5C19-4CCB-BC2D-64345B470301}" type="datetimeFigureOut">
              <a:rPr lang="ko-KR" altLang="en-US" smtClean="0"/>
              <a:t>2015-12-05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125-A75A-4752-909F-D806586F6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030-5C19-4CCB-BC2D-64345B470301}" type="datetimeFigureOut">
              <a:rPr lang="ko-KR" altLang="en-US" smtClean="0"/>
              <a:t>2015-12-05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125-A75A-4752-909F-D806586F6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030-5C19-4CCB-BC2D-64345B470301}" type="datetimeFigureOut">
              <a:rPr lang="ko-KR" altLang="en-US" smtClean="0"/>
              <a:t>2015-12-05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125-A75A-4752-909F-D806586F6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4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030-5C19-4CCB-BC2D-64345B470301}" type="datetimeFigureOut">
              <a:rPr lang="ko-KR" altLang="en-US" smtClean="0"/>
              <a:t>2015-12-05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125-A75A-4752-909F-D806586F6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2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030-5C19-4CCB-BC2D-64345B470301}" type="datetimeFigureOut">
              <a:rPr lang="ko-KR" altLang="en-US" smtClean="0"/>
              <a:t>2015-12-05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125-A75A-4752-909F-D806586F6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4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030-5C19-4CCB-BC2D-64345B470301}" type="datetimeFigureOut">
              <a:rPr lang="ko-KR" altLang="en-US" smtClean="0"/>
              <a:t>2015-12-05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125-A75A-4752-909F-D806586F6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6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030-5C19-4CCB-BC2D-64345B470301}" type="datetimeFigureOut">
              <a:rPr lang="ko-KR" altLang="en-US" smtClean="0"/>
              <a:t>2015-12-05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125-A75A-4752-909F-D806586F6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030-5C19-4CCB-BC2D-64345B470301}" type="datetimeFigureOut">
              <a:rPr lang="ko-KR" altLang="en-US" smtClean="0"/>
              <a:t>2015-12-05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125-A75A-4752-909F-D806586F6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7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030-5C19-4CCB-BC2D-64345B470301}" type="datetimeFigureOut">
              <a:rPr lang="ko-KR" altLang="en-US" smtClean="0"/>
              <a:t>2015-12-05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125-A75A-4752-909F-D806586F6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46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0030-5C19-4CCB-BC2D-64345B470301}" type="datetimeFigureOut">
              <a:rPr lang="ko-KR" altLang="en-US" smtClean="0"/>
              <a:t>2015-12-05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9125-A75A-4752-909F-D806586F6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0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D0030-5C19-4CCB-BC2D-64345B470301}" type="datetimeFigureOut">
              <a:rPr lang="ko-KR" altLang="en-US" smtClean="0"/>
              <a:t>2015-12-05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9125-A75A-4752-909F-D806586F6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2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26614" y="5700586"/>
            <a:ext cx="58900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408671" y="3065088"/>
            <a:ext cx="1222765" cy="7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0633" y="2480313"/>
            <a:ext cx="45557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A</a:t>
            </a:r>
            <a:endParaRPr lang="ko-KR" alt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078337" y="3476369"/>
            <a:ext cx="1816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74922" y="2856123"/>
            <a:ext cx="42351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B</a:t>
            </a:r>
            <a:endParaRPr lang="ko-KR" alt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250695" y="4599974"/>
            <a:ext cx="1207416" cy="4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2020" y="4082985"/>
            <a:ext cx="44595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</a:t>
            </a:r>
            <a:endParaRPr lang="ko-KR" alt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400434" y="2347784"/>
            <a:ext cx="39843" cy="3352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78337" y="3499363"/>
            <a:ext cx="0" cy="22012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57375" y="4604067"/>
            <a:ext cx="0" cy="10965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5" idx="0"/>
          </p:cNvCxnSpPr>
          <p:nvPr/>
        </p:nvCxnSpPr>
        <p:spPr>
          <a:xfrm>
            <a:off x="5443755" y="4599974"/>
            <a:ext cx="14357" cy="11371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3221" y="4169233"/>
            <a:ext cx="1691366" cy="446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069877" y="4897306"/>
            <a:ext cx="1196792" cy="716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8689" y="4206095"/>
            <a:ext cx="12089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interval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101875" y="4936775"/>
            <a:ext cx="120898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interval</a:t>
            </a:r>
            <a:endParaRPr lang="ko-KR" alt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631436" y="2387255"/>
            <a:ext cx="0" cy="3352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96316" y="2347784"/>
            <a:ext cx="123512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96169" y="1824892"/>
            <a:ext cx="136127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duration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204620" y="5469753"/>
            <a:ext cx="80182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time</a:t>
            </a:r>
            <a:endParaRPr lang="ko-KR" altLang="en-US" sz="24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911270" y="3476369"/>
            <a:ext cx="0" cy="22024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93716" y="5755273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100</a:t>
            </a:r>
            <a:endParaRPr lang="ko-KR" alt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2253248" y="5748861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200</a:t>
            </a:r>
            <a:endParaRPr lang="ko-KR" alt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2840224" y="5737079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250</a:t>
            </a:r>
            <a:endParaRPr lang="ko-KR" alt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3863266" y="5737079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350</a:t>
            </a:r>
            <a:endParaRPr lang="ko-KR" alt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4518732" y="5737078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400</a:t>
            </a:r>
            <a:endParaRPr lang="ko-KR" alt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5110901" y="5737077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450</a:t>
            </a:r>
            <a:endParaRPr lang="ko-KR" altLang="en-US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6372598" y="1690687"/>
            <a:ext cx="4707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 pattern has 2n-1 numbers of durations and intervals for </a:t>
            </a:r>
            <a:r>
              <a:rPr lang="en-US" altLang="ko-KR" dirty="0" smtClean="0"/>
              <a:t>password of n characters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 pattern can be represented a point in 2n-1 dimensional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Only positive values that is different from other research</a:t>
            </a:r>
          </a:p>
          <a:p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458465" y="4169233"/>
            <a:ext cx="428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e.g. pattern = [100, 150, 150, 100, 100]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Results by Euclidean distance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Results by </a:t>
            </a:r>
            <a:r>
              <a:rPr lang="en-US" altLang="ko-KR" dirty="0" err="1" smtClean="0"/>
              <a:t>Mahalanobis</a:t>
            </a:r>
            <a:r>
              <a:rPr lang="en-US" altLang="ko-KR" dirty="0" smtClean="0"/>
              <a:t> distance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7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Results by One-Class SVMs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86168" cy="1325563"/>
          </a:xfrm>
        </p:spPr>
        <p:txBody>
          <a:bodyPr/>
          <a:lstStyle/>
          <a:p>
            <a:r>
              <a:rPr lang="en-US" altLang="ko-KR" dirty="0" smtClean="0"/>
              <a:t>Scenario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2319" y="1447239"/>
            <a:ext cx="332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Apply as direct authentication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7573" y="1139426"/>
            <a:ext cx="378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Apply as secondary authentication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to enhance security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0748" y="178575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855571" y="2479590"/>
            <a:ext cx="1249642" cy="58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password</a:t>
            </a:r>
            <a:endParaRPr lang="ko-KR" alt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059365" y="4331079"/>
            <a:ext cx="2842055" cy="6494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 pattern valid?</a:t>
            </a:r>
            <a:endParaRPr lang="ko-KR" alt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1059365" y="3368969"/>
            <a:ext cx="2842055" cy="6494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 password correct?</a:t>
            </a:r>
            <a:endParaRPr lang="ko-KR" altLang="en-US" dirty="0"/>
          </a:p>
        </p:txBody>
      </p:sp>
      <p:cxnSp>
        <p:nvCxnSpPr>
          <p:cNvPr id="12" name="Straight Arrow Connector 11"/>
          <p:cNvCxnSpPr>
            <a:stCxn id="7" idx="2"/>
            <a:endCxn id="10" idx="0"/>
          </p:cNvCxnSpPr>
          <p:nvPr/>
        </p:nvCxnSpPr>
        <p:spPr>
          <a:xfrm>
            <a:off x="2480392" y="3064516"/>
            <a:ext cx="1" cy="304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10" idx="2"/>
            <a:endCxn id="9" idx="0"/>
          </p:cNvCxnSpPr>
          <p:nvPr/>
        </p:nvCxnSpPr>
        <p:spPr>
          <a:xfrm>
            <a:off x="2480393" y="4018388"/>
            <a:ext cx="0" cy="31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stCxn id="9" idx="2"/>
          </p:cNvCxnSpPr>
          <p:nvPr/>
        </p:nvCxnSpPr>
        <p:spPr>
          <a:xfrm flipH="1">
            <a:off x="2480392" y="4980498"/>
            <a:ext cx="1" cy="596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Elbow Connector 17"/>
          <p:cNvCxnSpPr>
            <a:stCxn id="10" idx="3"/>
            <a:endCxn id="7" idx="3"/>
          </p:cNvCxnSpPr>
          <p:nvPr/>
        </p:nvCxnSpPr>
        <p:spPr>
          <a:xfrm flipH="1" flipV="1">
            <a:off x="3105213" y="2772053"/>
            <a:ext cx="796207" cy="921626"/>
          </a:xfrm>
          <a:prstGeom prst="bentConnector3">
            <a:avLst>
              <a:gd name="adj1" fmla="val -2871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9" idx="3"/>
            <a:endCxn id="7" idx="3"/>
          </p:cNvCxnSpPr>
          <p:nvPr/>
        </p:nvCxnSpPr>
        <p:spPr>
          <a:xfrm flipH="1" flipV="1">
            <a:off x="3105213" y="2772053"/>
            <a:ext cx="796207" cy="1883736"/>
          </a:xfrm>
          <a:prstGeom prst="bentConnector3">
            <a:avLst>
              <a:gd name="adj1" fmla="val -2871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2480392" y="399006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69435" y="4943460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1819901" y="5577017"/>
            <a:ext cx="1249642" cy="58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in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73899" y="334318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620674" y="428645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7585649" y="2597185"/>
            <a:ext cx="1249642" cy="58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password</a:t>
            </a:r>
            <a:endParaRPr lang="ko-KR" altLang="en-US" dirty="0"/>
          </a:p>
        </p:txBody>
      </p:sp>
      <p:sp>
        <p:nvSpPr>
          <p:cNvPr id="27" name="Flowchart: Decision 26"/>
          <p:cNvSpPr/>
          <p:nvPr/>
        </p:nvSpPr>
        <p:spPr>
          <a:xfrm>
            <a:off x="6789443" y="4448674"/>
            <a:ext cx="2842055" cy="6494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 pattern valid?</a:t>
            </a:r>
            <a:endParaRPr lang="ko-KR" altLang="en-US" dirty="0"/>
          </a:p>
        </p:txBody>
      </p:sp>
      <p:sp>
        <p:nvSpPr>
          <p:cNvPr id="28" name="Flowchart: Decision 27"/>
          <p:cNvSpPr/>
          <p:nvPr/>
        </p:nvSpPr>
        <p:spPr>
          <a:xfrm>
            <a:off x="6789443" y="3486564"/>
            <a:ext cx="2842055" cy="64941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 password correct?</a:t>
            </a:r>
            <a:endParaRPr lang="ko-KR" altLang="en-US" dirty="0"/>
          </a:p>
        </p:txBody>
      </p:sp>
      <p:cxnSp>
        <p:nvCxnSpPr>
          <p:cNvPr id="29" name="Straight Arrow Connector 28"/>
          <p:cNvCxnSpPr>
            <a:stCxn id="26" idx="2"/>
            <a:endCxn id="28" idx="0"/>
          </p:cNvCxnSpPr>
          <p:nvPr/>
        </p:nvCxnSpPr>
        <p:spPr>
          <a:xfrm>
            <a:off x="8210470" y="3182111"/>
            <a:ext cx="1" cy="304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28" idx="2"/>
            <a:endCxn id="27" idx="0"/>
          </p:cNvCxnSpPr>
          <p:nvPr/>
        </p:nvCxnSpPr>
        <p:spPr>
          <a:xfrm>
            <a:off x="8210471" y="4135983"/>
            <a:ext cx="0" cy="31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stCxn id="27" idx="2"/>
          </p:cNvCxnSpPr>
          <p:nvPr/>
        </p:nvCxnSpPr>
        <p:spPr>
          <a:xfrm flipH="1">
            <a:off x="8210470" y="5098093"/>
            <a:ext cx="1" cy="596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Elbow Connector 31"/>
          <p:cNvCxnSpPr>
            <a:stCxn id="28" idx="3"/>
            <a:endCxn id="26" idx="3"/>
          </p:cNvCxnSpPr>
          <p:nvPr/>
        </p:nvCxnSpPr>
        <p:spPr>
          <a:xfrm flipH="1" flipV="1">
            <a:off x="8835291" y="2889648"/>
            <a:ext cx="796207" cy="921626"/>
          </a:xfrm>
          <a:prstGeom prst="bentConnector3">
            <a:avLst>
              <a:gd name="adj1" fmla="val -2871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Elbow Connector 32"/>
          <p:cNvCxnSpPr>
            <a:stCxn id="27" idx="3"/>
            <a:endCxn id="40" idx="0"/>
          </p:cNvCxnSpPr>
          <p:nvPr/>
        </p:nvCxnSpPr>
        <p:spPr>
          <a:xfrm>
            <a:off x="9631498" y="4773384"/>
            <a:ext cx="781791" cy="3923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TextBox 33"/>
          <p:cNvSpPr txBox="1"/>
          <p:nvPr/>
        </p:nvSpPr>
        <p:spPr>
          <a:xfrm>
            <a:off x="8210470" y="4107663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99513" y="5061055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49979" y="5694612"/>
            <a:ext cx="1249642" cy="58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 in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403977" y="346077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350752" y="440405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9087664" y="5165765"/>
            <a:ext cx="2651249" cy="584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Send warning message by email or text</a:t>
            </a:r>
            <a:endParaRPr lang="ko-KR" altLang="en-US" dirty="0"/>
          </a:p>
        </p:txBody>
      </p:sp>
      <p:cxnSp>
        <p:nvCxnSpPr>
          <p:cNvPr id="44" name="Elbow Connector 43"/>
          <p:cNvCxnSpPr>
            <a:stCxn id="40" idx="2"/>
            <a:endCxn id="36" idx="3"/>
          </p:cNvCxnSpPr>
          <p:nvPr/>
        </p:nvCxnSpPr>
        <p:spPr>
          <a:xfrm rot="5400000">
            <a:off x="9488263" y="5062049"/>
            <a:ext cx="236384" cy="16136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50747" y="1819850"/>
            <a:ext cx="275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Required Error Rate </a:t>
            </a:r>
            <a:r>
              <a:rPr lang="en-US" altLang="ko-KR" dirty="0" smtClean="0">
                <a:solidFill>
                  <a:srgbClr val="FF0000"/>
                </a:solidFill>
              </a:rPr>
              <a:t>: Balanced FAR and FRR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77573" y="1811544"/>
            <a:ext cx="388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Required Error Rate: As low FAR as possible regardless of high FRR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Application in existing web-services</a:t>
            </a:r>
            <a:endParaRPr lang="ko-KR" altLang="en-US" sz="36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13254" y="2380738"/>
            <a:ext cx="868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827741" y="219607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9643" y="1585718"/>
            <a:ext cx="8433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Collect user’s patterns without checking until storing n patterns</a:t>
            </a:r>
          </a:p>
          <a:p>
            <a:r>
              <a:rPr lang="en-US" altLang="ko-KR" dirty="0" smtClean="0"/>
              <a:t>   (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en-US" altLang="ko-KR" dirty="0" smtClean="0"/>
              <a:t> is the number of patterns to be required for pattern-matching algorithm)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9643" y="2929131"/>
            <a:ext cx="927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After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en-US" altLang="ko-KR" dirty="0" smtClean="0"/>
              <a:t> number of patterns are collected, start to check password as well as patterns</a:t>
            </a:r>
            <a:endParaRPr lang="ko-KR" alt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1013254" y="2301042"/>
            <a:ext cx="3319849" cy="1620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26443" y="2301042"/>
            <a:ext cx="0" cy="162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13254" y="3621000"/>
            <a:ext cx="868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827741" y="343633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13254" y="3541304"/>
            <a:ext cx="4613189" cy="1819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26443" y="3541304"/>
            <a:ext cx="0" cy="162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67586" y="36808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67586" y="23961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9643" y="4169393"/>
            <a:ext cx="862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Compute with only the latest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en-US" altLang="ko-KR" dirty="0" smtClean="0"/>
              <a:t> patterns and the first </a:t>
            </a:r>
            <a:r>
              <a:rPr lang="en-US" altLang="ko-KR" dirty="0" smtClean="0">
                <a:solidFill>
                  <a:srgbClr val="FF0000"/>
                </a:solidFill>
              </a:rPr>
              <a:t>s</a:t>
            </a:r>
            <a:r>
              <a:rPr lang="en-US" altLang="ko-KR" dirty="0" smtClean="0"/>
              <a:t> patterns are discarded </a:t>
            </a:r>
            <a:endParaRPr lang="ko-KR" alt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13254" y="4861262"/>
            <a:ext cx="8682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827741" y="467659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21" name="Flowchart: Process 20"/>
          <p:cNvSpPr/>
          <p:nvPr/>
        </p:nvSpPr>
        <p:spPr>
          <a:xfrm>
            <a:off x="1968843" y="4781566"/>
            <a:ext cx="4613189" cy="1819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5626443" y="4781566"/>
            <a:ext cx="0" cy="162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67586" y="49211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6817" y="49245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4396" y="24071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36980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0809" y="49245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12166" y="492847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s+n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5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Normalization for data size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Data size for each pattern will be different if store as integer time values.</a:t>
            </a:r>
          </a:p>
          <a:p>
            <a:r>
              <a:rPr lang="en-US" altLang="ko-KR" dirty="0" smtClean="0"/>
              <a:t>Should not assume the maximum timing value unless it is exceptionally high.</a:t>
            </a:r>
          </a:p>
          <a:p>
            <a:r>
              <a:rPr lang="en-US" altLang="ko-KR" dirty="0" smtClean="0"/>
              <a:t>We need equivalent data size for users and as high precision as possible.</a:t>
            </a:r>
          </a:p>
          <a:p>
            <a:r>
              <a:rPr lang="en-US" altLang="ko-KR" dirty="0"/>
              <a:t>Store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i</a:t>
            </a:r>
            <a:r>
              <a:rPr lang="en-US" altLang="ko-KR" dirty="0"/>
              <a:t>/M and </a:t>
            </a:r>
            <a:r>
              <a:rPr lang="en-US" altLang="ko-KR" dirty="0" smtClean="0"/>
              <a:t>M such that </a:t>
            </a:r>
            <a:r>
              <a:rPr lang="en-US" altLang="ko-KR" dirty="0" smtClean="0"/>
              <a:t>M </a:t>
            </a:r>
            <a:r>
              <a:rPr lang="en-US" altLang="ko-KR" dirty="0" smtClean="0"/>
              <a:t>= max(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)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smtClean="0"/>
              <a:t>is </a:t>
            </a:r>
            <a:r>
              <a:rPr lang="en-US" altLang="ko-KR" dirty="0" smtClean="0"/>
              <a:t>timestamp for keystroke events</a:t>
            </a:r>
          </a:p>
          <a:p>
            <a:r>
              <a:rPr lang="en-US" altLang="ko-KR" dirty="0" smtClean="0"/>
              <a:t>0 </a:t>
            </a:r>
            <a:r>
              <a:rPr lang="en-US" altLang="ko-KR" dirty="0" smtClean="0"/>
              <a:t>&lt; </a:t>
            </a:r>
            <a:r>
              <a:rPr lang="en-US" altLang="ko-KR" dirty="0" err="1" smtClean="0"/>
              <a:t>t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 &lt; </a:t>
            </a:r>
            <a:r>
              <a:rPr lang="en-US" altLang="ko-KR" dirty="0" smtClean="0"/>
              <a:t>1, </a:t>
            </a:r>
            <a:r>
              <a:rPr lang="en-US" altLang="ko-KR" dirty="0" smtClean="0"/>
              <a:t>control size by floating-point precisions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0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Normalization for dimension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Each user has different length of password.</a:t>
                </a:r>
              </a:p>
              <a:p>
                <a:r>
                  <a:rPr lang="en-US" altLang="ko-KR" dirty="0" smtClean="0"/>
                  <a:t>The same error bound cannot be applied.</a:t>
                </a:r>
              </a:p>
              <a:p>
                <a:r>
                  <a:rPr lang="en-US" altLang="ko-KR" dirty="0" smtClean="0"/>
                  <a:t>e.g. For 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nary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𝑑𝑖𝑚𝑒𝑛𝑠𝑖𝑜𝑛𝑎𝑙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𝑠𝑝𝑎𝑐𝑒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7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Pattern Matching Algorithm - 1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Manhattan/Euclidean distance from the nearest neighbor</a:t>
            </a:r>
          </a:p>
          <a:p>
            <a:r>
              <a:rPr lang="en-US" altLang="ko-KR" dirty="0" smtClean="0"/>
              <a:t>Pros: Intuitive and compute fast</a:t>
            </a:r>
          </a:p>
          <a:p>
            <a:pPr marL="0" indent="0">
              <a:buNone/>
            </a:pPr>
            <a:r>
              <a:rPr lang="en-US" altLang="ko-KR" dirty="0" smtClean="0"/>
              <a:t>	 Do not require a large number of samples</a:t>
            </a:r>
          </a:p>
          <a:p>
            <a:r>
              <a:rPr lang="en-US" altLang="ko-KR" dirty="0" smtClean="0"/>
              <a:t>Cons: Poor performance for sparsely distributed patterns</a:t>
            </a:r>
          </a:p>
          <a:p>
            <a:endParaRPr lang="ko-KR" altLang="en-US" dirty="0"/>
          </a:p>
        </p:txBody>
      </p:sp>
      <p:sp>
        <p:nvSpPr>
          <p:cNvPr id="4" name="Cross 3"/>
          <p:cNvSpPr/>
          <p:nvPr/>
        </p:nvSpPr>
        <p:spPr>
          <a:xfrm>
            <a:off x="2803354" y="5372060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ross 4"/>
          <p:cNvSpPr/>
          <p:nvPr/>
        </p:nvSpPr>
        <p:spPr>
          <a:xfrm>
            <a:off x="2803354" y="5010302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Cross 5"/>
          <p:cNvSpPr/>
          <p:nvPr/>
        </p:nvSpPr>
        <p:spPr>
          <a:xfrm>
            <a:off x="3013540" y="536841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ross 6"/>
          <p:cNvSpPr/>
          <p:nvPr/>
        </p:nvSpPr>
        <p:spPr>
          <a:xfrm>
            <a:off x="2892039" y="518282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ross 7"/>
          <p:cNvSpPr/>
          <p:nvPr/>
        </p:nvSpPr>
        <p:spPr>
          <a:xfrm>
            <a:off x="2954653" y="4992068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Cross 8"/>
          <p:cNvSpPr/>
          <p:nvPr/>
        </p:nvSpPr>
        <p:spPr>
          <a:xfrm>
            <a:off x="3013540" y="5202412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Cross 9"/>
          <p:cNvSpPr/>
          <p:nvPr/>
        </p:nvSpPr>
        <p:spPr>
          <a:xfrm>
            <a:off x="2714669" y="5202412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Cross 10"/>
          <p:cNvSpPr/>
          <p:nvPr/>
        </p:nvSpPr>
        <p:spPr>
          <a:xfrm>
            <a:off x="1884126" y="4706832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Cross 11"/>
          <p:cNvSpPr/>
          <p:nvPr/>
        </p:nvSpPr>
        <p:spPr>
          <a:xfrm>
            <a:off x="1884126" y="434507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Cross 12"/>
          <p:cNvSpPr/>
          <p:nvPr/>
        </p:nvSpPr>
        <p:spPr>
          <a:xfrm>
            <a:off x="2094312" y="470318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Cross 13"/>
          <p:cNvSpPr/>
          <p:nvPr/>
        </p:nvSpPr>
        <p:spPr>
          <a:xfrm>
            <a:off x="1972811" y="451759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Cross 14"/>
          <p:cNvSpPr/>
          <p:nvPr/>
        </p:nvSpPr>
        <p:spPr>
          <a:xfrm>
            <a:off x="2035425" y="4326840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Cross 15"/>
          <p:cNvSpPr/>
          <p:nvPr/>
        </p:nvSpPr>
        <p:spPr>
          <a:xfrm>
            <a:off x="2094312" y="453718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Cross 16"/>
          <p:cNvSpPr/>
          <p:nvPr/>
        </p:nvSpPr>
        <p:spPr>
          <a:xfrm>
            <a:off x="1795441" y="453718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Cross 17"/>
          <p:cNvSpPr/>
          <p:nvPr/>
        </p:nvSpPr>
        <p:spPr>
          <a:xfrm>
            <a:off x="3466500" y="4540831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Cross 18"/>
          <p:cNvSpPr/>
          <p:nvPr/>
        </p:nvSpPr>
        <p:spPr>
          <a:xfrm>
            <a:off x="3466500" y="417907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Cross 19"/>
          <p:cNvSpPr/>
          <p:nvPr/>
        </p:nvSpPr>
        <p:spPr>
          <a:xfrm>
            <a:off x="3676686" y="453718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Cross 20"/>
          <p:cNvSpPr/>
          <p:nvPr/>
        </p:nvSpPr>
        <p:spPr>
          <a:xfrm>
            <a:off x="3555185" y="435159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Cross 21"/>
          <p:cNvSpPr/>
          <p:nvPr/>
        </p:nvSpPr>
        <p:spPr>
          <a:xfrm>
            <a:off x="3617799" y="416083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Cross 22"/>
          <p:cNvSpPr/>
          <p:nvPr/>
        </p:nvSpPr>
        <p:spPr>
          <a:xfrm>
            <a:off x="3676686" y="437118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Cross 23"/>
          <p:cNvSpPr/>
          <p:nvPr/>
        </p:nvSpPr>
        <p:spPr>
          <a:xfrm>
            <a:off x="3377815" y="437118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Cross 24"/>
          <p:cNvSpPr/>
          <p:nvPr/>
        </p:nvSpPr>
        <p:spPr>
          <a:xfrm>
            <a:off x="2124110" y="622321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Cross 25"/>
          <p:cNvSpPr/>
          <p:nvPr/>
        </p:nvSpPr>
        <p:spPr>
          <a:xfrm>
            <a:off x="2124110" y="5861457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Cross 26"/>
          <p:cNvSpPr/>
          <p:nvPr/>
        </p:nvSpPr>
        <p:spPr>
          <a:xfrm>
            <a:off x="2334296" y="6219568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Cross 27"/>
          <p:cNvSpPr/>
          <p:nvPr/>
        </p:nvSpPr>
        <p:spPr>
          <a:xfrm>
            <a:off x="2212795" y="6033978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Cross 28"/>
          <p:cNvSpPr/>
          <p:nvPr/>
        </p:nvSpPr>
        <p:spPr>
          <a:xfrm>
            <a:off x="2275409" y="584322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Cross 29"/>
          <p:cNvSpPr/>
          <p:nvPr/>
        </p:nvSpPr>
        <p:spPr>
          <a:xfrm>
            <a:off x="2334296" y="6053567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Cross 30"/>
          <p:cNvSpPr/>
          <p:nvPr/>
        </p:nvSpPr>
        <p:spPr>
          <a:xfrm>
            <a:off x="2035425" y="6053567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Cross 31"/>
          <p:cNvSpPr/>
          <p:nvPr/>
        </p:nvSpPr>
        <p:spPr>
          <a:xfrm>
            <a:off x="3192633" y="5588056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Straight Arrow Connector 33"/>
          <p:cNvCxnSpPr>
            <a:stCxn id="32" idx="0"/>
            <a:endCxn id="6" idx="2"/>
          </p:cNvCxnSpPr>
          <p:nvPr/>
        </p:nvCxnSpPr>
        <p:spPr>
          <a:xfrm flipH="1" flipV="1">
            <a:off x="3057883" y="5457098"/>
            <a:ext cx="179093" cy="130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58837" y="3711192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Good for the case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74231" y="379150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Bad for the case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Cross 39"/>
          <p:cNvSpPr/>
          <p:nvPr/>
        </p:nvSpPr>
        <p:spPr>
          <a:xfrm>
            <a:off x="7365807" y="4459868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Cross 40"/>
          <p:cNvSpPr/>
          <p:nvPr/>
        </p:nvSpPr>
        <p:spPr>
          <a:xfrm>
            <a:off x="6385546" y="479515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Cross 41"/>
          <p:cNvSpPr/>
          <p:nvPr/>
        </p:nvSpPr>
        <p:spPr>
          <a:xfrm>
            <a:off x="6341203" y="5636360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Cross 42"/>
          <p:cNvSpPr/>
          <p:nvPr/>
        </p:nvSpPr>
        <p:spPr>
          <a:xfrm>
            <a:off x="8157245" y="4839496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Cross 43"/>
          <p:cNvSpPr/>
          <p:nvPr/>
        </p:nvSpPr>
        <p:spPr>
          <a:xfrm>
            <a:off x="8157246" y="5676741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Cross 44"/>
          <p:cNvSpPr/>
          <p:nvPr/>
        </p:nvSpPr>
        <p:spPr>
          <a:xfrm>
            <a:off x="7314935" y="6263568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Cross 45"/>
          <p:cNvSpPr/>
          <p:nvPr/>
        </p:nvSpPr>
        <p:spPr>
          <a:xfrm>
            <a:off x="8201587" y="5291097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Cross 46"/>
          <p:cNvSpPr/>
          <p:nvPr/>
        </p:nvSpPr>
        <p:spPr>
          <a:xfrm>
            <a:off x="7783865" y="4581526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Cross 47"/>
          <p:cNvSpPr/>
          <p:nvPr/>
        </p:nvSpPr>
        <p:spPr>
          <a:xfrm>
            <a:off x="6800885" y="448780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Cross 48"/>
          <p:cNvSpPr/>
          <p:nvPr/>
        </p:nvSpPr>
        <p:spPr>
          <a:xfrm>
            <a:off x="6232125" y="519274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Cross 49"/>
          <p:cNvSpPr/>
          <p:nvPr/>
        </p:nvSpPr>
        <p:spPr>
          <a:xfrm>
            <a:off x="7783865" y="600922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Cross 50"/>
          <p:cNvSpPr/>
          <p:nvPr/>
        </p:nvSpPr>
        <p:spPr>
          <a:xfrm>
            <a:off x="6726392" y="599667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Cross 51"/>
          <p:cNvSpPr/>
          <p:nvPr/>
        </p:nvSpPr>
        <p:spPr>
          <a:xfrm>
            <a:off x="7226250" y="513229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Straight Arrow Connector 52"/>
          <p:cNvCxnSpPr>
            <a:stCxn id="52" idx="0"/>
            <a:endCxn id="40" idx="2"/>
          </p:cNvCxnSpPr>
          <p:nvPr/>
        </p:nvCxnSpPr>
        <p:spPr>
          <a:xfrm flipV="1">
            <a:off x="7270593" y="4548553"/>
            <a:ext cx="139557" cy="583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1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Pattern Matching Algorithm - 2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Mahalanobis</a:t>
            </a:r>
            <a:r>
              <a:rPr lang="en-US" altLang="ko-KR" dirty="0" smtClean="0"/>
              <a:t> distance</a:t>
            </a:r>
          </a:p>
          <a:p>
            <a:pPr lvl="1"/>
            <a:r>
              <a:rPr lang="en-US" altLang="ko-KR" dirty="0" smtClean="0"/>
              <a:t>How many SD between a point and a cluster?</a:t>
            </a:r>
          </a:p>
          <a:p>
            <a:r>
              <a:rPr lang="en-US" altLang="ko-KR" dirty="0" smtClean="0"/>
              <a:t>Pros: Show good performance for sparsely distributed cluster</a:t>
            </a:r>
          </a:p>
          <a:p>
            <a:r>
              <a:rPr lang="en-US" altLang="ko-KR" dirty="0" smtClean="0"/>
              <a:t>Cons: Poor performance for multiple clusters</a:t>
            </a:r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en-US" altLang="ko-KR" dirty="0" smtClean="0"/>
              <a:t> Slow for long password due of large covariance matrix</a:t>
            </a:r>
            <a:endParaRPr lang="ko-KR" altLang="en-US" dirty="0"/>
          </a:p>
        </p:txBody>
      </p:sp>
      <p:sp>
        <p:nvSpPr>
          <p:cNvPr id="18" name="Cross 17"/>
          <p:cNvSpPr/>
          <p:nvPr/>
        </p:nvSpPr>
        <p:spPr>
          <a:xfrm>
            <a:off x="8184880" y="5142811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Cross 18"/>
          <p:cNvSpPr/>
          <p:nvPr/>
        </p:nvSpPr>
        <p:spPr>
          <a:xfrm>
            <a:off x="8184880" y="478105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Cross 19"/>
          <p:cNvSpPr/>
          <p:nvPr/>
        </p:nvSpPr>
        <p:spPr>
          <a:xfrm>
            <a:off x="8395066" y="513916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Cross 20"/>
          <p:cNvSpPr/>
          <p:nvPr/>
        </p:nvSpPr>
        <p:spPr>
          <a:xfrm>
            <a:off x="8273565" y="495357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Cross 21"/>
          <p:cNvSpPr/>
          <p:nvPr/>
        </p:nvSpPr>
        <p:spPr>
          <a:xfrm>
            <a:off x="8336179" y="476281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Cross 22"/>
          <p:cNvSpPr/>
          <p:nvPr/>
        </p:nvSpPr>
        <p:spPr>
          <a:xfrm>
            <a:off x="8395066" y="497316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Cross 23"/>
          <p:cNvSpPr/>
          <p:nvPr/>
        </p:nvSpPr>
        <p:spPr>
          <a:xfrm>
            <a:off x="8096195" y="497316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Cross 24"/>
          <p:cNvSpPr/>
          <p:nvPr/>
        </p:nvSpPr>
        <p:spPr>
          <a:xfrm>
            <a:off x="6484070" y="6444607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Cross 25"/>
          <p:cNvSpPr/>
          <p:nvPr/>
        </p:nvSpPr>
        <p:spPr>
          <a:xfrm>
            <a:off x="6484070" y="608284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Cross 26"/>
          <p:cNvSpPr/>
          <p:nvPr/>
        </p:nvSpPr>
        <p:spPr>
          <a:xfrm>
            <a:off x="6694256" y="6440960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Cross 27"/>
          <p:cNvSpPr/>
          <p:nvPr/>
        </p:nvSpPr>
        <p:spPr>
          <a:xfrm>
            <a:off x="6572755" y="6255370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Cross 28"/>
          <p:cNvSpPr/>
          <p:nvPr/>
        </p:nvSpPr>
        <p:spPr>
          <a:xfrm>
            <a:off x="6635369" y="606461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Cross 29"/>
          <p:cNvSpPr/>
          <p:nvPr/>
        </p:nvSpPr>
        <p:spPr>
          <a:xfrm>
            <a:off x="6694256" y="627495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Cross 30"/>
          <p:cNvSpPr/>
          <p:nvPr/>
        </p:nvSpPr>
        <p:spPr>
          <a:xfrm>
            <a:off x="6395385" y="627495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Cross 31"/>
          <p:cNvSpPr/>
          <p:nvPr/>
        </p:nvSpPr>
        <p:spPr>
          <a:xfrm>
            <a:off x="7172423" y="560790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Straight Arrow Connector 33"/>
          <p:cNvCxnSpPr>
            <a:stCxn id="59" idx="1"/>
            <a:endCxn id="32" idx="3"/>
          </p:cNvCxnSpPr>
          <p:nvPr/>
        </p:nvCxnSpPr>
        <p:spPr>
          <a:xfrm flipH="1" flipV="1">
            <a:off x="7261108" y="5652252"/>
            <a:ext cx="249450" cy="1252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58837" y="4145532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Good for the case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74231" y="422584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Bad for the case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Cross 39"/>
          <p:cNvSpPr/>
          <p:nvPr/>
        </p:nvSpPr>
        <p:spPr>
          <a:xfrm>
            <a:off x="2770440" y="4884477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Cross 40"/>
          <p:cNvSpPr/>
          <p:nvPr/>
        </p:nvSpPr>
        <p:spPr>
          <a:xfrm>
            <a:off x="1790179" y="521976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Cross 41"/>
          <p:cNvSpPr/>
          <p:nvPr/>
        </p:nvSpPr>
        <p:spPr>
          <a:xfrm>
            <a:off x="1745836" y="606096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Cross 42"/>
          <p:cNvSpPr/>
          <p:nvPr/>
        </p:nvSpPr>
        <p:spPr>
          <a:xfrm>
            <a:off x="3561878" y="526410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Cross 43"/>
          <p:cNvSpPr/>
          <p:nvPr/>
        </p:nvSpPr>
        <p:spPr>
          <a:xfrm>
            <a:off x="3561879" y="6101350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Cross 44"/>
          <p:cNvSpPr/>
          <p:nvPr/>
        </p:nvSpPr>
        <p:spPr>
          <a:xfrm>
            <a:off x="2661450" y="6466958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Cross 45"/>
          <p:cNvSpPr/>
          <p:nvPr/>
        </p:nvSpPr>
        <p:spPr>
          <a:xfrm>
            <a:off x="3606220" y="5715706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Cross 46"/>
          <p:cNvSpPr/>
          <p:nvPr/>
        </p:nvSpPr>
        <p:spPr>
          <a:xfrm>
            <a:off x="3188498" y="500613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Cross 47"/>
          <p:cNvSpPr/>
          <p:nvPr/>
        </p:nvSpPr>
        <p:spPr>
          <a:xfrm>
            <a:off x="2205518" y="491241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Cross 48"/>
          <p:cNvSpPr/>
          <p:nvPr/>
        </p:nvSpPr>
        <p:spPr>
          <a:xfrm>
            <a:off x="1636758" y="561735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Cross 49"/>
          <p:cNvSpPr/>
          <p:nvPr/>
        </p:nvSpPr>
        <p:spPr>
          <a:xfrm>
            <a:off x="3188498" y="643383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Cross 50"/>
          <p:cNvSpPr/>
          <p:nvPr/>
        </p:nvSpPr>
        <p:spPr>
          <a:xfrm>
            <a:off x="2131025" y="6421282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Cross 51"/>
          <p:cNvSpPr/>
          <p:nvPr/>
        </p:nvSpPr>
        <p:spPr>
          <a:xfrm>
            <a:off x="4810203" y="5749048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Straight Arrow Connector 52"/>
          <p:cNvCxnSpPr>
            <a:stCxn id="52" idx="1"/>
            <a:endCxn id="54" idx="3"/>
          </p:cNvCxnSpPr>
          <p:nvPr/>
        </p:nvCxnSpPr>
        <p:spPr>
          <a:xfrm flipH="1" flipV="1">
            <a:off x="2760129" y="5727760"/>
            <a:ext cx="2050074" cy="656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ross 53"/>
          <p:cNvSpPr/>
          <p:nvPr/>
        </p:nvSpPr>
        <p:spPr>
          <a:xfrm>
            <a:off x="2671444" y="5683417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392899" y="579339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mean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265143" y="54187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 smtClean="0"/>
              <a:t>α</a:t>
            </a:r>
            <a:r>
              <a:rPr lang="en-US" altLang="ko-KR" dirty="0" smtClean="0"/>
              <a:t> * SD</a:t>
            </a:r>
            <a:endParaRPr lang="ko-KR" altLang="en-US" dirty="0"/>
          </a:p>
        </p:txBody>
      </p:sp>
      <p:sp>
        <p:nvSpPr>
          <p:cNvPr id="59" name="Cross 58"/>
          <p:cNvSpPr/>
          <p:nvPr/>
        </p:nvSpPr>
        <p:spPr>
          <a:xfrm>
            <a:off x="7510558" y="5733116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7216766" y="586614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75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Pattern Matching Algorithm - 3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One-class SVMs(Supported Vector Machines)</a:t>
            </a:r>
          </a:p>
          <a:p>
            <a:r>
              <a:rPr lang="en-US" altLang="ko-KR" dirty="0" smtClean="0"/>
              <a:t>Pros: Show good performance in most cases</a:t>
            </a:r>
          </a:p>
          <a:p>
            <a:r>
              <a:rPr lang="en-US" altLang="ko-KR" dirty="0" smtClean="0"/>
              <a:t>Cons: Need lots of samples and more computation time than previous ones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8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in practical tests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Reliable only if collecting a large amount of data from hundreds of people for years.</a:t>
            </a:r>
          </a:p>
          <a:p>
            <a:r>
              <a:rPr lang="en-US" altLang="ko-KR" dirty="0" smtClean="0"/>
              <a:t>Data would be biased depending on the group.</a:t>
            </a:r>
          </a:p>
          <a:p>
            <a:r>
              <a:rPr lang="en-US" altLang="ko-KR" dirty="0" smtClean="0"/>
              <a:t>Hard to create impostor’s data and figure out how many patterns overlap.</a:t>
            </a:r>
          </a:p>
          <a:p>
            <a:r>
              <a:rPr lang="en-US" altLang="ko-KR" dirty="0" smtClean="0"/>
              <a:t>Variation of patterns would not be observed in intentionally typed patterns in a short period of time.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→ We tried to generate well-controlled data to test from a different point of 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4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Process to form a test environment</a:t>
            </a:r>
            <a:endParaRPr lang="ko-KR" alt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7371" y="1449418"/>
            <a:ext cx="0" cy="21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63761" y="3335883"/>
            <a:ext cx="2767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40826" y="1610770"/>
            <a:ext cx="323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Generate evenly distributed </a:t>
            </a:r>
            <a:r>
              <a:rPr lang="en-US" altLang="ko-KR" dirty="0" smtClean="0"/>
              <a:t>patterns around</a:t>
            </a:r>
            <a:endParaRPr lang="ko-KR" altLang="en-US" dirty="0"/>
          </a:p>
        </p:txBody>
      </p:sp>
      <p:sp>
        <p:nvSpPr>
          <p:cNvPr id="32" name="Down Arrow 31"/>
          <p:cNvSpPr/>
          <p:nvPr/>
        </p:nvSpPr>
        <p:spPr>
          <a:xfrm rot="16200000">
            <a:off x="4794420" y="2177098"/>
            <a:ext cx="650789" cy="629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471797" y="1510421"/>
            <a:ext cx="0" cy="21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208187" y="3396886"/>
            <a:ext cx="2767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07923" y="1560212"/>
            <a:ext cx="15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Set a pattern</a:t>
            </a:r>
            <a:endParaRPr lang="ko-KR" altLang="en-US" dirty="0"/>
          </a:p>
        </p:txBody>
      </p:sp>
      <p:sp>
        <p:nvSpPr>
          <p:cNvPr id="56" name="Down Arrow 55"/>
          <p:cNvSpPr/>
          <p:nvPr/>
        </p:nvSpPr>
        <p:spPr>
          <a:xfrm>
            <a:off x="7615054" y="3818845"/>
            <a:ext cx="650789" cy="420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81438" y="4255811"/>
            <a:ext cx="0" cy="21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117828" y="6142276"/>
            <a:ext cx="2767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ross 58"/>
          <p:cNvSpPr/>
          <p:nvPr/>
        </p:nvSpPr>
        <p:spPr>
          <a:xfrm>
            <a:off x="6894244" y="459233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Cross 59"/>
          <p:cNvSpPr/>
          <p:nvPr/>
        </p:nvSpPr>
        <p:spPr>
          <a:xfrm>
            <a:off x="7046644" y="474473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Cross 60"/>
          <p:cNvSpPr/>
          <p:nvPr/>
        </p:nvSpPr>
        <p:spPr>
          <a:xfrm>
            <a:off x="7345684" y="4650276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Cross 61"/>
          <p:cNvSpPr/>
          <p:nvPr/>
        </p:nvSpPr>
        <p:spPr>
          <a:xfrm>
            <a:off x="7897329" y="524592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Cross 62"/>
          <p:cNvSpPr/>
          <p:nvPr/>
        </p:nvSpPr>
        <p:spPr>
          <a:xfrm>
            <a:off x="8044131" y="5669767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Cross 63"/>
          <p:cNvSpPr/>
          <p:nvPr/>
        </p:nvSpPr>
        <p:spPr>
          <a:xfrm>
            <a:off x="8221501" y="512100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Cross 64"/>
          <p:cNvSpPr/>
          <p:nvPr/>
        </p:nvSpPr>
        <p:spPr>
          <a:xfrm>
            <a:off x="7329272" y="556536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Cross 65"/>
          <p:cNvSpPr/>
          <p:nvPr/>
        </p:nvSpPr>
        <p:spPr>
          <a:xfrm>
            <a:off x="7656243" y="4566402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Cross 66"/>
          <p:cNvSpPr/>
          <p:nvPr/>
        </p:nvSpPr>
        <p:spPr>
          <a:xfrm>
            <a:off x="7000242" y="511325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Cross 67"/>
          <p:cNvSpPr/>
          <p:nvPr/>
        </p:nvSpPr>
        <p:spPr>
          <a:xfrm>
            <a:off x="6849901" y="551103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Cross 68"/>
          <p:cNvSpPr/>
          <p:nvPr/>
        </p:nvSpPr>
        <p:spPr>
          <a:xfrm>
            <a:off x="7808644" y="550673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Cross 69"/>
          <p:cNvSpPr/>
          <p:nvPr/>
        </p:nvSpPr>
        <p:spPr>
          <a:xfrm>
            <a:off x="8132816" y="464158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Cross 70"/>
          <p:cNvSpPr/>
          <p:nvPr/>
        </p:nvSpPr>
        <p:spPr>
          <a:xfrm>
            <a:off x="8177158" y="5374628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019732" y="4288598"/>
            <a:ext cx="306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Remove false patterns satisfying a specific condition from the pattern</a:t>
            </a:r>
            <a:endParaRPr lang="ko-KR" altLang="en-US" dirty="0"/>
          </a:p>
        </p:txBody>
      </p:sp>
      <p:sp>
        <p:nvSpPr>
          <p:cNvPr id="73" name="Freeform 72"/>
          <p:cNvSpPr/>
          <p:nvPr/>
        </p:nvSpPr>
        <p:spPr>
          <a:xfrm>
            <a:off x="7073288" y="4730451"/>
            <a:ext cx="1103870" cy="815546"/>
          </a:xfrm>
          <a:custGeom>
            <a:avLst/>
            <a:gdLst>
              <a:gd name="connsiteX0" fmla="*/ 766119 w 1103870"/>
              <a:gd name="connsiteY0" fmla="*/ 189470 h 815546"/>
              <a:gd name="connsiteX1" fmla="*/ 766119 w 1103870"/>
              <a:gd name="connsiteY1" fmla="*/ 189470 h 815546"/>
              <a:gd name="connsiteX2" fmla="*/ 642551 w 1103870"/>
              <a:gd name="connsiteY2" fmla="*/ 57665 h 815546"/>
              <a:gd name="connsiteX3" fmla="*/ 609600 w 1103870"/>
              <a:gd name="connsiteY3" fmla="*/ 49427 h 815546"/>
              <a:gd name="connsiteX4" fmla="*/ 584887 w 1103870"/>
              <a:gd name="connsiteY4" fmla="*/ 32952 h 815546"/>
              <a:gd name="connsiteX5" fmla="*/ 518984 w 1103870"/>
              <a:gd name="connsiteY5" fmla="*/ 16476 h 815546"/>
              <a:gd name="connsiteX6" fmla="*/ 461319 w 1103870"/>
              <a:gd name="connsiteY6" fmla="*/ 0 h 815546"/>
              <a:gd name="connsiteX7" fmla="*/ 329514 w 1103870"/>
              <a:gd name="connsiteY7" fmla="*/ 8238 h 815546"/>
              <a:gd name="connsiteX8" fmla="*/ 263611 w 1103870"/>
              <a:gd name="connsiteY8" fmla="*/ 24714 h 815546"/>
              <a:gd name="connsiteX9" fmla="*/ 172995 w 1103870"/>
              <a:gd name="connsiteY9" fmla="*/ 74141 h 815546"/>
              <a:gd name="connsiteX10" fmla="*/ 148281 w 1103870"/>
              <a:gd name="connsiteY10" fmla="*/ 82379 h 815546"/>
              <a:gd name="connsiteX11" fmla="*/ 131805 w 1103870"/>
              <a:gd name="connsiteY11" fmla="*/ 107092 h 815546"/>
              <a:gd name="connsiteX12" fmla="*/ 107092 w 1103870"/>
              <a:gd name="connsiteY12" fmla="*/ 123568 h 815546"/>
              <a:gd name="connsiteX13" fmla="*/ 90616 w 1103870"/>
              <a:gd name="connsiteY13" fmla="*/ 156519 h 815546"/>
              <a:gd name="connsiteX14" fmla="*/ 65903 w 1103870"/>
              <a:gd name="connsiteY14" fmla="*/ 181233 h 815546"/>
              <a:gd name="connsiteX15" fmla="*/ 49427 w 1103870"/>
              <a:gd name="connsiteY15" fmla="*/ 205946 h 815546"/>
              <a:gd name="connsiteX16" fmla="*/ 0 w 1103870"/>
              <a:gd name="connsiteY16" fmla="*/ 280087 h 815546"/>
              <a:gd name="connsiteX17" fmla="*/ 57665 w 1103870"/>
              <a:gd name="connsiteY17" fmla="*/ 321276 h 815546"/>
              <a:gd name="connsiteX18" fmla="*/ 123568 w 1103870"/>
              <a:gd name="connsiteY18" fmla="*/ 337752 h 815546"/>
              <a:gd name="connsiteX19" fmla="*/ 164757 w 1103870"/>
              <a:gd name="connsiteY19" fmla="*/ 378941 h 815546"/>
              <a:gd name="connsiteX20" fmla="*/ 148281 w 1103870"/>
              <a:gd name="connsiteY20" fmla="*/ 477795 h 815546"/>
              <a:gd name="connsiteX21" fmla="*/ 140043 w 1103870"/>
              <a:gd name="connsiteY21" fmla="*/ 510746 h 815546"/>
              <a:gd name="connsiteX22" fmla="*/ 148281 w 1103870"/>
              <a:gd name="connsiteY22" fmla="*/ 659027 h 815546"/>
              <a:gd name="connsiteX23" fmla="*/ 156519 w 1103870"/>
              <a:gd name="connsiteY23" fmla="*/ 683741 h 815546"/>
              <a:gd name="connsiteX24" fmla="*/ 189470 w 1103870"/>
              <a:gd name="connsiteY24" fmla="*/ 708454 h 815546"/>
              <a:gd name="connsiteX25" fmla="*/ 205946 w 1103870"/>
              <a:gd name="connsiteY25" fmla="*/ 733168 h 815546"/>
              <a:gd name="connsiteX26" fmla="*/ 255373 w 1103870"/>
              <a:gd name="connsiteY26" fmla="*/ 757881 h 815546"/>
              <a:gd name="connsiteX27" fmla="*/ 280087 w 1103870"/>
              <a:gd name="connsiteY27" fmla="*/ 774357 h 815546"/>
              <a:gd name="connsiteX28" fmla="*/ 329514 w 1103870"/>
              <a:gd name="connsiteY28" fmla="*/ 790833 h 815546"/>
              <a:gd name="connsiteX29" fmla="*/ 387178 w 1103870"/>
              <a:gd name="connsiteY29" fmla="*/ 807308 h 815546"/>
              <a:gd name="connsiteX30" fmla="*/ 601362 w 1103870"/>
              <a:gd name="connsiteY30" fmla="*/ 815546 h 815546"/>
              <a:gd name="connsiteX31" fmla="*/ 634314 w 1103870"/>
              <a:gd name="connsiteY31" fmla="*/ 807308 h 815546"/>
              <a:gd name="connsiteX32" fmla="*/ 659027 w 1103870"/>
              <a:gd name="connsiteY32" fmla="*/ 782595 h 815546"/>
              <a:gd name="connsiteX33" fmla="*/ 683741 w 1103870"/>
              <a:gd name="connsiteY33" fmla="*/ 766119 h 815546"/>
              <a:gd name="connsiteX34" fmla="*/ 700216 w 1103870"/>
              <a:gd name="connsiteY34" fmla="*/ 741406 h 815546"/>
              <a:gd name="connsiteX35" fmla="*/ 716692 w 1103870"/>
              <a:gd name="connsiteY35" fmla="*/ 691979 h 815546"/>
              <a:gd name="connsiteX36" fmla="*/ 724930 w 1103870"/>
              <a:gd name="connsiteY36" fmla="*/ 609600 h 815546"/>
              <a:gd name="connsiteX37" fmla="*/ 733168 w 1103870"/>
              <a:gd name="connsiteY37" fmla="*/ 510746 h 815546"/>
              <a:gd name="connsiteX38" fmla="*/ 873211 w 1103870"/>
              <a:gd name="connsiteY38" fmla="*/ 518984 h 815546"/>
              <a:gd name="connsiteX39" fmla="*/ 930876 w 1103870"/>
              <a:gd name="connsiteY39" fmla="*/ 535460 h 815546"/>
              <a:gd name="connsiteX40" fmla="*/ 955589 w 1103870"/>
              <a:gd name="connsiteY40" fmla="*/ 543698 h 815546"/>
              <a:gd name="connsiteX41" fmla="*/ 1070919 w 1103870"/>
              <a:gd name="connsiteY41" fmla="*/ 535460 h 815546"/>
              <a:gd name="connsiteX42" fmla="*/ 1087395 w 1103870"/>
              <a:gd name="connsiteY42" fmla="*/ 510746 h 815546"/>
              <a:gd name="connsiteX43" fmla="*/ 1103870 w 1103870"/>
              <a:gd name="connsiteY43" fmla="*/ 461319 h 815546"/>
              <a:gd name="connsiteX44" fmla="*/ 1079157 w 1103870"/>
              <a:gd name="connsiteY44" fmla="*/ 321276 h 815546"/>
              <a:gd name="connsiteX45" fmla="*/ 1029730 w 1103870"/>
              <a:gd name="connsiteY45" fmla="*/ 280087 h 815546"/>
              <a:gd name="connsiteX46" fmla="*/ 1005016 w 1103870"/>
              <a:gd name="connsiteY46" fmla="*/ 255373 h 815546"/>
              <a:gd name="connsiteX47" fmla="*/ 930876 w 1103870"/>
              <a:gd name="connsiteY47" fmla="*/ 214184 h 815546"/>
              <a:gd name="connsiteX48" fmla="*/ 856735 w 1103870"/>
              <a:gd name="connsiteY48" fmla="*/ 156519 h 815546"/>
              <a:gd name="connsiteX49" fmla="*/ 832022 w 1103870"/>
              <a:gd name="connsiteY49" fmla="*/ 148281 h 815546"/>
              <a:gd name="connsiteX50" fmla="*/ 766119 w 1103870"/>
              <a:gd name="connsiteY50" fmla="*/ 189470 h 8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03870" h="815546">
                <a:moveTo>
                  <a:pt x="766119" y="189470"/>
                </a:moveTo>
                <a:lnTo>
                  <a:pt x="766119" y="189470"/>
                </a:lnTo>
                <a:cubicBezTo>
                  <a:pt x="756301" y="178249"/>
                  <a:pt x="656397" y="61127"/>
                  <a:pt x="642551" y="57665"/>
                </a:cubicBezTo>
                <a:lnTo>
                  <a:pt x="609600" y="49427"/>
                </a:lnTo>
                <a:cubicBezTo>
                  <a:pt x="601362" y="43935"/>
                  <a:pt x="594191" y="36335"/>
                  <a:pt x="584887" y="32952"/>
                </a:cubicBezTo>
                <a:cubicBezTo>
                  <a:pt x="563607" y="25214"/>
                  <a:pt x="540466" y="23637"/>
                  <a:pt x="518984" y="16476"/>
                </a:cubicBezTo>
                <a:cubicBezTo>
                  <a:pt x="483529" y="4658"/>
                  <a:pt x="502694" y="10344"/>
                  <a:pt x="461319" y="0"/>
                </a:cubicBezTo>
                <a:cubicBezTo>
                  <a:pt x="417384" y="2746"/>
                  <a:pt x="373195" y="2778"/>
                  <a:pt x="329514" y="8238"/>
                </a:cubicBezTo>
                <a:cubicBezTo>
                  <a:pt x="307045" y="11047"/>
                  <a:pt x="263611" y="24714"/>
                  <a:pt x="263611" y="24714"/>
                </a:cubicBezTo>
                <a:cubicBezTo>
                  <a:pt x="233532" y="44765"/>
                  <a:pt x="210366" y="61684"/>
                  <a:pt x="172995" y="74141"/>
                </a:cubicBezTo>
                <a:lnTo>
                  <a:pt x="148281" y="82379"/>
                </a:lnTo>
                <a:cubicBezTo>
                  <a:pt x="142789" y="90617"/>
                  <a:pt x="138806" y="100091"/>
                  <a:pt x="131805" y="107092"/>
                </a:cubicBezTo>
                <a:cubicBezTo>
                  <a:pt x="124804" y="114093"/>
                  <a:pt x="113430" y="115962"/>
                  <a:pt x="107092" y="123568"/>
                </a:cubicBezTo>
                <a:cubicBezTo>
                  <a:pt x="99230" y="133002"/>
                  <a:pt x="97754" y="146526"/>
                  <a:pt x="90616" y="156519"/>
                </a:cubicBezTo>
                <a:cubicBezTo>
                  <a:pt x="83845" y="165999"/>
                  <a:pt x="73361" y="172283"/>
                  <a:pt x="65903" y="181233"/>
                </a:cubicBezTo>
                <a:cubicBezTo>
                  <a:pt x="59565" y="188839"/>
                  <a:pt x="55367" y="198026"/>
                  <a:pt x="49427" y="205946"/>
                </a:cubicBezTo>
                <a:cubicBezTo>
                  <a:pt x="3728" y="266877"/>
                  <a:pt x="27885" y="224317"/>
                  <a:pt x="0" y="280087"/>
                </a:cubicBezTo>
                <a:cubicBezTo>
                  <a:pt x="12856" y="318654"/>
                  <a:pt x="1748" y="307297"/>
                  <a:pt x="57665" y="321276"/>
                </a:cubicBezTo>
                <a:lnTo>
                  <a:pt x="123568" y="337752"/>
                </a:lnTo>
                <a:cubicBezTo>
                  <a:pt x="136168" y="346152"/>
                  <a:pt x="163142" y="359557"/>
                  <a:pt x="164757" y="378941"/>
                </a:cubicBezTo>
                <a:cubicBezTo>
                  <a:pt x="169508" y="435946"/>
                  <a:pt x="159511" y="438490"/>
                  <a:pt x="148281" y="477795"/>
                </a:cubicBezTo>
                <a:cubicBezTo>
                  <a:pt x="145171" y="488681"/>
                  <a:pt x="142789" y="499762"/>
                  <a:pt x="140043" y="510746"/>
                </a:cubicBezTo>
                <a:cubicBezTo>
                  <a:pt x="142789" y="560173"/>
                  <a:pt x="143588" y="609747"/>
                  <a:pt x="148281" y="659027"/>
                </a:cubicBezTo>
                <a:cubicBezTo>
                  <a:pt x="149104" y="667671"/>
                  <a:pt x="150960" y="677070"/>
                  <a:pt x="156519" y="683741"/>
                </a:cubicBezTo>
                <a:cubicBezTo>
                  <a:pt x="165308" y="694288"/>
                  <a:pt x="178486" y="700216"/>
                  <a:pt x="189470" y="708454"/>
                </a:cubicBezTo>
                <a:cubicBezTo>
                  <a:pt x="194962" y="716692"/>
                  <a:pt x="198945" y="726167"/>
                  <a:pt x="205946" y="733168"/>
                </a:cubicBezTo>
                <a:cubicBezTo>
                  <a:pt x="229553" y="756774"/>
                  <a:pt x="228575" y="744482"/>
                  <a:pt x="255373" y="757881"/>
                </a:cubicBezTo>
                <a:cubicBezTo>
                  <a:pt x="264229" y="762309"/>
                  <a:pt x="271040" y="770336"/>
                  <a:pt x="280087" y="774357"/>
                </a:cubicBezTo>
                <a:cubicBezTo>
                  <a:pt x="295957" y="781410"/>
                  <a:pt x="313038" y="785341"/>
                  <a:pt x="329514" y="790833"/>
                </a:cubicBezTo>
                <a:cubicBezTo>
                  <a:pt x="343148" y="795377"/>
                  <a:pt x="374254" y="806446"/>
                  <a:pt x="387178" y="807308"/>
                </a:cubicBezTo>
                <a:cubicBezTo>
                  <a:pt x="458467" y="812061"/>
                  <a:pt x="529967" y="812800"/>
                  <a:pt x="601362" y="815546"/>
                </a:cubicBezTo>
                <a:cubicBezTo>
                  <a:pt x="612346" y="812800"/>
                  <a:pt x="624484" y="812925"/>
                  <a:pt x="634314" y="807308"/>
                </a:cubicBezTo>
                <a:cubicBezTo>
                  <a:pt x="644429" y="801528"/>
                  <a:pt x="650077" y="790053"/>
                  <a:pt x="659027" y="782595"/>
                </a:cubicBezTo>
                <a:cubicBezTo>
                  <a:pt x="666633" y="776257"/>
                  <a:pt x="675503" y="771611"/>
                  <a:pt x="683741" y="766119"/>
                </a:cubicBezTo>
                <a:cubicBezTo>
                  <a:pt x="689233" y="757881"/>
                  <a:pt x="696195" y="750453"/>
                  <a:pt x="700216" y="741406"/>
                </a:cubicBezTo>
                <a:cubicBezTo>
                  <a:pt x="707269" y="725536"/>
                  <a:pt x="716692" y="691979"/>
                  <a:pt x="716692" y="691979"/>
                </a:cubicBezTo>
                <a:cubicBezTo>
                  <a:pt x="719438" y="664519"/>
                  <a:pt x="722431" y="637083"/>
                  <a:pt x="724930" y="609600"/>
                </a:cubicBezTo>
                <a:cubicBezTo>
                  <a:pt x="727924" y="576670"/>
                  <a:pt x="704954" y="527988"/>
                  <a:pt x="733168" y="510746"/>
                </a:cubicBezTo>
                <a:cubicBezTo>
                  <a:pt x="773069" y="486362"/>
                  <a:pt x="826530" y="516238"/>
                  <a:pt x="873211" y="518984"/>
                </a:cubicBezTo>
                <a:cubicBezTo>
                  <a:pt x="932464" y="538736"/>
                  <a:pt x="858469" y="514772"/>
                  <a:pt x="930876" y="535460"/>
                </a:cubicBezTo>
                <a:cubicBezTo>
                  <a:pt x="939225" y="537846"/>
                  <a:pt x="947351" y="540952"/>
                  <a:pt x="955589" y="543698"/>
                </a:cubicBezTo>
                <a:cubicBezTo>
                  <a:pt x="994032" y="540952"/>
                  <a:pt x="1033528" y="544808"/>
                  <a:pt x="1070919" y="535460"/>
                </a:cubicBezTo>
                <a:cubicBezTo>
                  <a:pt x="1080524" y="533059"/>
                  <a:pt x="1083374" y="519794"/>
                  <a:pt x="1087395" y="510746"/>
                </a:cubicBezTo>
                <a:cubicBezTo>
                  <a:pt x="1094448" y="494876"/>
                  <a:pt x="1103870" y="461319"/>
                  <a:pt x="1103870" y="461319"/>
                </a:cubicBezTo>
                <a:cubicBezTo>
                  <a:pt x="1103165" y="453562"/>
                  <a:pt x="1100009" y="342128"/>
                  <a:pt x="1079157" y="321276"/>
                </a:cubicBezTo>
                <a:cubicBezTo>
                  <a:pt x="1006953" y="249072"/>
                  <a:pt x="1098545" y="337432"/>
                  <a:pt x="1029730" y="280087"/>
                </a:cubicBezTo>
                <a:cubicBezTo>
                  <a:pt x="1020780" y="272629"/>
                  <a:pt x="1014212" y="262526"/>
                  <a:pt x="1005016" y="255373"/>
                </a:cubicBezTo>
                <a:cubicBezTo>
                  <a:pt x="962528" y="222327"/>
                  <a:pt x="968163" y="226613"/>
                  <a:pt x="930876" y="214184"/>
                </a:cubicBezTo>
                <a:cubicBezTo>
                  <a:pt x="909552" y="192860"/>
                  <a:pt x="886297" y="166373"/>
                  <a:pt x="856735" y="156519"/>
                </a:cubicBezTo>
                <a:lnTo>
                  <a:pt x="832022" y="148281"/>
                </a:lnTo>
                <a:cubicBezTo>
                  <a:pt x="755220" y="157881"/>
                  <a:pt x="777103" y="182605"/>
                  <a:pt x="766119" y="1894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Cross 79"/>
          <p:cNvSpPr/>
          <p:nvPr/>
        </p:nvSpPr>
        <p:spPr>
          <a:xfrm>
            <a:off x="7543508" y="5100446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Straight Arrow Connector 155"/>
          <p:cNvCxnSpPr/>
          <p:nvPr/>
        </p:nvCxnSpPr>
        <p:spPr>
          <a:xfrm flipV="1">
            <a:off x="341211" y="4220745"/>
            <a:ext cx="0" cy="216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77601" y="6107210"/>
            <a:ext cx="2767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Cross 157"/>
          <p:cNvSpPr/>
          <p:nvPr/>
        </p:nvSpPr>
        <p:spPr>
          <a:xfrm>
            <a:off x="854017" y="455727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Cross 158"/>
          <p:cNvSpPr/>
          <p:nvPr/>
        </p:nvSpPr>
        <p:spPr>
          <a:xfrm>
            <a:off x="1006417" y="470967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Cross 159"/>
          <p:cNvSpPr/>
          <p:nvPr/>
        </p:nvSpPr>
        <p:spPr>
          <a:xfrm>
            <a:off x="1305457" y="4615210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Cross 160"/>
          <p:cNvSpPr/>
          <p:nvPr/>
        </p:nvSpPr>
        <p:spPr>
          <a:xfrm>
            <a:off x="1857102" y="521086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Cross 161"/>
          <p:cNvSpPr/>
          <p:nvPr/>
        </p:nvSpPr>
        <p:spPr>
          <a:xfrm>
            <a:off x="2003904" y="5634701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Cross 162"/>
          <p:cNvSpPr/>
          <p:nvPr/>
        </p:nvSpPr>
        <p:spPr>
          <a:xfrm>
            <a:off x="2181274" y="508594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Cross 163"/>
          <p:cNvSpPr/>
          <p:nvPr/>
        </p:nvSpPr>
        <p:spPr>
          <a:xfrm>
            <a:off x="1289045" y="553030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Cross 164"/>
          <p:cNvSpPr/>
          <p:nvPr/>
        </p:nvSpPr>
        <p:spPr>
          <a:xfrm>
            <a:off x="1616016" y="4531336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Cross 165"/>
          <p:cNvSpPr/>
          <p:nvPr/>
        </p:nvSpPr>
        <p:spPr>
          <a:xfrm>
            <a:off x="960015" y="5078188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Cross 166"/>
          <p:cNvSpPr/>
          <p:nvPr/>
        </p:nvSpPr>
        <p:spPr>
          <a:xfrm>
            <a:off x="809674" y="547596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Cross 167"/>
          <p:cNvSpPr/>
          <p:nvPr/>
        </p:nvSpPr>
        <p:spPr>
          <a:xfrm>
            <a:off x="1768417" y="547167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Cross 168"/>
          <p:cNvSpPr/>
          <p:nvPr/>
        </p:nvSpPr>
        <p:spPr>
          <a:xfrm>
            <a:off x="2092589" y="460652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Cross 169"/>
          <p:cNvSpPr/>
          <p:nvPr/>
        </p:nvSpPr>
        <p:spPr>
          <a:xfrm>
            <a:off x="2136931" y="5339562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2359521" y="4113665"/>
            <a:ext cx="334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Create normally distributed patterns in the condition</a:t>
            </a:r>
            <a:endParaRPr lang="ko-KR" altLang="en-US" dirty="0"/>
          </a:p>
        </p:txBody>
      </p:sp>
      <p:sp>
        <p:nvSpPr>
          <p:cNvPr id="172" name="Freeform 171"/>
          <p:cNvSpPr/>
          <p:nvPr/>
        </p:nvSpPr>
        <p:spPr>
          <a:xfrm>
            <a:off x="1033061" y="4695385"/>
            <a:ext cx="1103870" cy="815546"/>
          </a:xfrm>
          <a:custGeom>
            <a:avLst/>
            <a:gdLst>
              <a:gd name="connsiteX0" fmla="*/ 766119 w 1103870"/>
              <a:gd name="connsiteY0" fmla="*/ 189470 h 815546"/>
              <a:gd name="connsiteX1" fmla="*/ 766119 w 1103870"/>
              <a:gd name="connsiteY1" fmla="*/ 189470 h 815546"/>
              <a:gd name="connsiteX2" fmla="*/ 642551 w 1103870"/>
              <a:gd name="connsiteY2" fmla="*/ 57665 h 815546"/>
              <a:gd name="connsiteX3" fmla="*/ 609600 w 1103870"/>
              <a:gd name="connsiteY3" fmla="*/ 49427 h 815546"/>
              <a:gd name="connsiteX4" fmla="*/ 584887 w 1103870"/>
              <a:gd name="connsiteY4" fmla="*/ 32952 h 815546"/>
              <a:gd name="connsiteX5" fmla="*/ 518984 w 1103870"/>
              <a:gd name="connsiteY5" fmla="*/ 16476 h 815546"/>
              <a:gd name="connsiteX6" fmla="*/ 461319 w 1103870"/>
              <a:gd name="connsiteY6" fmla="*/ 0 h 815546"/>
              <a:gd name="connsiteX7" fmla="*/ 329514 w 1103870"/>
              <a:gd name="connsiteY7" fmla="*/ 8238 h 815546"/>
              <a:gd name="connsiteX8" fmla="*/ 263611 w 1103870"/>
              <a:gd name="connsiteY8" fmla="*/ 24714 h 815546"/>
              <a:gd name="connsiteX9" fmla="*/ 172995 w 1103870"/>
              <a:gd name="connsiteY9" fmla="*/ 74141 h 815546"/>
              <a:gd name="connsiteX10" fmla="*/ 148281 w 1103870"/>
              <a:gd name="connsiteY10" fmla="*/ 82379 h 815546"/>
              <a:gd name="connsiteX11" fmla="*/ 131805 w 1103870"/>
              <a:gd name="connsiteY11" fmla="*/ 107092 h 815546"/>
              <a:gd name="connsiteX12" fmla="*/ 107092 w 1103870"/>
              <a:gd name="connsiteY12" fmla="*/ 123568 h 815546"/>
              <a:gd name="connsiteX13" fmla="*/ 90616 w 1103870"/>
              <a:gd name="connsiteY13" fmla="*/ 156519 h 815546"/>
              <a:gd name="connsiteX14" fmla="*/ 65903 w 1103870"/>
              <a:gd name="connsiteY14" fmla="*/ 181233 h 815546"/>
              <a:gd name="connsiteX15" fmla="*/ 49427 w 1103870"/>
              <a:gd name="connsiteY15" fmla="*/ 205946 h 815546"/>
              <a:gd name="connsiteX16" fmla="*/ 0 w 1103870"/>
              <a:gd name="connsiteY16" fmla="*/ 280087 h 815546"/>
              <a:gd name="connsiteX17" fmla="*/ 57665 w 1103870"/>
              <a:gd name="connsiteY17" fmla="*/ 321276 h 815546"/>
              <a:gd name="connsiteX18" fmla="*/ 123568 w 1103870"/>
              <a:gd name="connsiteY18" fmla="*/ 337752 h 815546"/>
              <a:gd name="connsiteX19" fmla="*/ 164757 w 1103870"/>
              <a:gd name="connsiteY19" fmla="*/ 378941 h 815546"/>
              <a:gd name="connsiteX20" fmla="*/ 148281 w 1103870"/>
              <a:gd name="connsiteY20" fmla="*/ 477795 h 815546"/>
              <a:gd name="connsiteX21" fmla="*/ 140043 w 1103870"/>
              <a:gd name="connsiteY21" fmla="*/ 510746 h 815546"/>
              <a:gd name="connsiteX22" fmla="*/ 148281 w 1103870"/>
              <a:gd name="connsiteY22" fmla="*/ 659027 h 815546"/>
              <a:gd name="connsiteX23" fmla="*/ 156519 w 1103870"/>
              <a:gd name="connsiteY23" fmla="*/ 683741 h 815546"/>
              <a:gd name="connsiteX24" fmla="*/ 189470 w 1103870"/>
              <a:gd name="connsiteY24" fmla="*/ 708454 h 815546"/>
              <a:gd name="connsiteX25" fmla="*/ 205946 w 1103870"/>
              <a:gd name="connsiteY25" fmla="*/ 733168 h 815546"/>
              <a:gd name="connsiteX26" fmla="*/ 255373 w 1103870"/>
              <a:gd name="connsiteY26" fmla="*/ 757881 h 815546"/>
              <a:gd name="connsiteX27" fmla="*/ 280087 w 1103870"/>
              <a:gd name="connsiteY27" fmla="*/ 774357 h 815546"/>
              <a:gd name="connsiteX28" fmla="*/ 329514 w 1103870"/>
              <a:gd name="connsiteY28" fmla="*/ 790833 h 815546"/>
              <a:gd name="connsiteX29" fmla="*/ 387178 w 1103870"/>
              <a:gd name="connsiteY29" fmla="*/ 807308 h 815546"/>
              <a:gd name="connsiteX30" fmla="*/ 601362 w 1103870"/>
              <a:gd name="connsiteY30" fmla="*/ 815546 h 815546"/>
              <a:gd name="connsiteX31" fmla="*/ 634314 w 1103870"/>
              <a:gd name="connsiteY31" fmla="*/ 807308 h 815546"/>
              <a:gd name="connsiteX32" fmla="*/ 659027 w 1103870"/>
              <a:gd name="connsiteY32" fmla="*/ 782595 h 815546"/>
              <a:gd name="connsiteX33" fmla="*/ 683741 w 1103870"/>
              <a:gd name="connsiteY33" fmla="*/ 766119 h 815546"/>
              <a:gd name="connsiteX34" fmla="*/ 700216 w 1103870"/>
              <a:gd name="connsiteY34" fmla="*/ 741406 h 815546"/>
              <a:gd name="connsiteX35" fmla="*/ 716692 w 1103870"/>
              <a:gd name="connsiteY35" fmla="*/ 691979 h 815546"/>
              <a:gd name="connsiteX36" fmla="*/ 724930 w 1103870"/>
              <a:gd name="connsiteY36" fmla="*/ 609600 h 815546"/>
              <a:gd name="connsiteX37" fmla="*/ 733168 w 1103870"/>
              <a:gd name="connsiteY37" fmla="*/ 510746 h 815546"/>
              <a:gd name="connsiteX38" fmla="*/ 873211 w 1103870"/>
              <a:gd name="connsiteY38" fmla="*/ 518984 h 815546"/>
              <a:gd name="connsiteX39" fmla="*/ 930876 w 1103870"/>
              <a:gd name="connsiteY39" fmla="*/ 535460 h 815546"/>
              <a:gd name="connsiteX40" fmla="*/ 955589 w 1103870"/>
              <a:gd name="connsiteY40" fmla="*/ 543698 h 815546"/>
              <a:gd name="connsiteX41" fmla="*/ 1070919 w 1103870"/>
              <a:gd name="connsiteY41" fmla="*/ 535460 h 815546"/>
              <a:gd name="connsiteX42" fmla="*/ 1087395 w 1103870"/>
              <a:gd name="connsiteY42" fmla="*/ 510746 h 815546"/>
              <a:gd name="connsiteX43" fmla="*/ 1103870 w 1103870"/>
              <a:gd name="connsiteY43" fmla="*/ 461319 h 815546"/>
              <a:gd name="connsiteX44" fmla="*/ 1079157 w 1103870"/>
              <a:gd name="connsiteY44" fmla="*/ 321276 h 815546"/>
              <a:gd name="connsiteX45" fmla="*/ 1029730 w 1103870"/>
              <a:gd name="connsiteY45" fmla="*/ 280087 h 815546"/>
              <a:gd name="connsiteX46" fmla="*/ 1005016 w 1103870"/>
              <a:gd name="connsiteY46" fmla="*/ 255373 h 815546"/>
              <a:gd name="connsiteX47" fmla="*/ 930876 w 1103870"/>
              <a:gd name="connsiteY47" fmla="*/ 214184 h 815546"/>
              <a:gd name="connsiteX48" fmla="*/ 856735 w 1103870"/>
              <a:gd name="connsiteY48" fmla="*/ 156519 h 815546"/>
              <a:gd name="connsiteX49" fmla="*/ 832022 w 1103870"/>
              <a:gd name="connsiteY49" fmla="*/ 148281 h 815546"/>
              <a:gd name="connsiteX50" fmla="*/ 766119 w 1103870"/>
              <a:gd name="connsiteY50" fmla="*/ 189470 h 8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03870" h="815546">
                <a:moveTo>
                  <a:pt x="766119" y="189470"/>
                </a:moveTo>
                <a:lnTo>
                  <a:pt x="766119" y="189470"/>
                </a:lnTo>
                <a:cubicBezTo>
                  <a:pt x="756301" y="178249"/>
                  <a:pt x="656397" y="61127"/>
                  <a:pt x="642551" y="57665"/>
                </a:cubicBezTo>
                <a:lnTo>
                  <a:pt x="609600" y="49427"/>
                </a:lnTo>
                <a:cubicBezTo>
                  <a:pt x="601362" y="43935"/>
                  <a:pt x="594191" y="36335"/>
                  <a:pt x="584887" y="32952"/>
                </a:cubicBezTo>
                <a:cubicBezTo>
                  <a:pt x="563607" y="25214"/>
                  <a:pt x="540466" y="23637"/>
                  <a:pt x="518984" y="16476"/>
                </a:cubicBezTo>
                <a:cubicBezTo>
                  <a:pt x="483529" y="4658"/>
                  <a:pt x="502694" y="10344"/>
                  <a:pt x="461319" y="0"/>
                </a:cubicBezTo>
                <a:cubicBezTo>
                  <a:pt x="417384" y="2746"/>
                  <a:pt x="373195" y="2778"/>
                  <a:pt x="329514" y="8238"/>
                </a:cubicBezTo>
                <a:cubicBezTo>
                  <a:pt x="307045" y="11047"/>
                  <a:pt x="263611" y="24714"/>
                  <a:pt x="263611" y="24714"/>
                </a:cubicBezTo>
                <a:cubicBezTo>
                  <a:pt x="233532" y="44765"/>
                  <a:pt x="210366" y="61684"/>
                  <a:pt x="172995" y="74141"/>
                </a:cubicBezTo>
                <a:lnTo>
                  <a:pt x="148281" y="82379"/>
                </a:lnTo>
                <a:cubicBezTo>
                  <a:pt x="142789" y="90617"/>
                  <a:pt x="138806" y="100091"/>
                  <a:pt x="131805" y="107092"/>
                </a:cubicBezTo>
                <a:cubicBezTo>
                  <a:pt x="124804" y="114093"/>
                  <a:pt x="113430" y="115962"/>
                  <a:pt x="107092" y="123568"/>
                </a:cubicBezTo>
                <a:cubicBezTo>
                  <a:pt x="99230" y="133002"/>
                  <a:pt x="97754" y="146526"/>
                  <a:pt x="90616" y="156519"/>
                </a:cubicBezTo>
                <a:cubicBezTo>
                  <a:pt x="83845" y="165999"/>
                  <a:pt x="73361" y="172283"/>
                  <a:pt x="65903" y="181233"/>
                </a:cubicBezTo>
                <a:cubicBezTo>
                  <a:pt x="59565" y="188839"/>
                  <a:pt x="55367" y="198026"/>
                  <a:pt x="49427" y="205946"/>
                </a:cubicBezTo>
                <a:cubicBezTo>
                  <a:pt x="3728" y="266877"/>
                  <a:pt x="27885" y="224317"/>
                  <a:pt x="0" y="280087"/>
                </a:cubicBezTo>
                <a:cubicBezTo>
                  <a:pt x="12856" y="318654"/>
                  <a:pt x="1748" y="307297"/>
                  <a:pt x="57665" y="321276"/>
                </a:cubicBezTo>
                <a:lnTo>
                  <a:pt x="123568" y="337752"/>
                </a:lnTo>
                <a:cubicBezTo>
                  <a:pt x="136168" y="346152"/>
                  <a:pt x="163142" y="359557"/>
                  <a:pt x="164757" y="378941"/>
                </a:cubicBezTo>
                <a:cubicBezTo>
                  <a:pt x="169508" y="435946"/>
                  <a:pt x="159511" y="438490"/>
                  <a:pt x="148281" y="477795"/>
                </a:cubicBezTo>
                <a:cubicBezTo>
                  <a:pt x="145171" y="488681"/>
                  <a:pt x="142789" y="499762"/>
                  <a:pt x="140043" y="510746"/>
                </a:cubicBezTo>
                <a:cubicBezTo>
                  <a:pt x="142789" y="560173"/>
                  <a:pt x="143588" y="609747"/>
                  <a:pt x="148281" y="659027"/>
                </a:cubicBezTo>
                <a:cubicBezTo>
                  <a:pt x="149104" y="667671"/>
                  <a:pt x="150960" y="677070"/>
                  <a:pt x="156519" y="683741"/>
                </a:cubicBezTo>
                <a:cubicBezTo>
                  <a:pt x="165308" y="694288"/>
                  <a:pt x="178486" y="700216"/>
                  <a:pt x="189470" y="708454"/>
                </a:cubicBezTo>
                <a:cubicBezTo>
                  <a:pt x="194962" y="716692"/>
                  <a:pt x="198945" y="726167"/>
                  <a:pt x="205946" y="733168"/>
                </a:cubicBezTo>
                <a:cubicBezTo>
                  <a:pt x="229553" y="756774"/>
                  <a:pt x="228575" y="744482"/>
                  <a:pt x="255373" y="757881"/>
                </a:cubicBezTo>
                <a:cubicBezTo>
                  <a:pt x="264229" y="762309"/>
                  <a:pt x="271040" y="770336"/>
                  <a:pt x="280087" y="774357"/>
                </a:cubicBezTo>
                <a:cubicBezTo>
                  <a:pt x="295957" y="781410"/>
                  <a:pt x="313038" y="785341"/>
                  <a:pt x="329514" y="790833"/>
                </a:cubicBezTo>
                <a:cubicBezTo>
                  <a:pt x="343148" y="795377"/>
                  <a:pt x="374254" y="806446"/>
                  <a:pt x="387178" y="807308"/>
                </a:cubicBezTo>
                <a:cubicBezTo>
                  <a:pt x="458467" y="812061"/>
                  <a:pt x="529967" y="812800"/>
                  <a:pt x="601362" y="815546"/>
                </a:cubicBezTo>
                <a:cubicBezTo>
                  <a:pt x="612346" y="812800"/>
                  <a:pt x="624484" y="812925"/>
                  <a:pt x="634314" y="807308"/>
                </a:cubicBezTo>
                <a:cubicBezTo>
                  <a:pt x="644429" y="801528"/>
                  <a:pt x="650077" y="790053"/>
                  <a:pt x="659027" y="782595"/>
                </a:cubicBezTo>
                <a:cubicBezTo>
                  <a:pt x="666633" y="776257"/>
                  <a:pt x="675503" y="771611"/>
                  <a:pt x="683741" y="766119"/>
                </a:cubicBezTo>
                <a:cubicBezTo>
                  <a:pt x="689233" y="757881"/>
                  <a:pt x="696195" y="750453"/>
                  <a:pt x="700216" y="741406"/>
                </a:cubicBezTo>
                <a:cubicBezTo>
                  <a:pt x="707269" y="725536"/>
                  <a:pt x="716692" y="691979"/>
                  <a:pt x="716692" y="691979"/>
                </a:cubicBezTo>
                <a:cubicBezTo>
                  <a:pt x="719438" y="664519"/>
                  <a:pt x="722431" y="637083"/>
                  <a:pt x="724930" y="609600"/>
                </a:cubicBezTo>
                <a:cubicBezTo>
                  <a:pt x="727924" y="576670"/>
                  <a:pt x="704954" y="527988"/>
                  <a:pt x="733168" y="510746"/>
                </a:cubicBezTo>
                <a:cubicBezTo>
                  <a:pt x="773069" y="486362"/>
                  <a:pt x="826530" y="516238"/>
                  <a:pt x="873211" y="518984"/>
                </a:cubicBezTo>
                <a:cubicBezTo>
                  <a:pt x="932464" y="538736"/>
                  <a:pt x="858469" y="514772"/>
                  <a:pt x="930876" y="535460"/>
                </a:cubicBezTo>
                <a:cubicBezTo>
                  <a:pt x="939225" y="537846"/>
                  <a:pt x="947351" y="540952"/>
                  <a:pt x="955589" y="543698"/>
                </a:cubicBezTo>
                <a:cubicBezTo>
                  <a:pt x="994032" y="540952"/>
                  <a:pt x="1033528" y="544808"/>
                  <a:pt x="1070919" y="535460"/>
                </a:cubicBezTo>
                <a:cubicBezTo>
                  <a:pt x="1080524" y="533059"/>
                  <a:pt x="1083374" y="519794"/>
                  <a:pt x="1087395" y="510746"/>
                </a:cubicBezTo>
                <a:cubicBezTo>
                  <a:pt x="1094448" y="494876"/>
                  <a:pt x="1103870" y="461319"/>
                  <a:pt x="1103870" y="461319"/>
                </a:cubicBezTo>
                <a:cubicBezTo>
                  <a:pt x="1103165" y="453562"/>
                  <a:pt x="1100009" y="342128"/>
                  <a:pt x="1079157" y="321276"/>
                </a:cubicBezTo>
                <a:cubicBezTo>
                  <a:pt x="1006953" y="249072"/>
                  <a:pt x="1098545" y="337432"/>
                  <a:pt x="1029730" y="280087"/>
                </a:cubicBezTo>
                <a:cubicBezTo>
                  <a:pt x="1020780" y="272629"/>
                  <a:pt x="1014212" y="262526"/>
                  <a:pt x="1005016" y="255373"/>
                </a:cubicBezTo>
                <a:cubicBezTo>
                  <a:pt x="962528" y="222327"/>
                  <a:pt x="968163" y="226613"/>
                  <a:pt x="930876" y="214184"/>
                </a:cubicBezTo>
                <a:cubicBezTo>
                  <a:pt x="909552" y="192860"/>
                  <a:pt x="886297" y="166373"/>
                  <a:pt x="856735" y="156519"/>
                </a:cubicBezTo>
                <a:lnTo>
                  <a:pt x="832022" y="148281"/>
                </a:lnTo>
                <a:cubicBezTo>
                  <a:pt x="755220" y="157881"/>
                  <a:pt x="777103" y="182605"/>
                  <a:pt x="766119" y="1894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Cross 172"/>
          <p:cNvSpPr/>
          <p:nvPr/>
        </p:nvSpPr>
        <p:spPr>
          <a:xfrm>
            <a:off x="1158817" y="486207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Cross 173"/>
          <p:cNvSpPr/>
          <p:nvPr/>
        </p:nvSpPr>
        <p:spPr>
          <a:xfrm>
            <a:off x="1311217" y="501447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Cross 174"/>
          <p:cNvSpPr/>
          <p:nvPr/>
        </p:nvSpPr>
        <p:spPr>
          <a:xfrm>
            <a:off x="1463617" y="516687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Cross 175"/>
          <p:cNvSpPr/>
          <p:nvPr/>
        </p:nvSpPr>
        <p:spPr>
          <a:xfrm>
            <a:off x="1616017" y="531927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Cross 176"/>
          <p:cNvSpPr/>
          <p:nvPr/>
        </p:nvSpPr>
        <p:spPr>
          <a:xfrm>
            <a:off x="1314381" y="5291137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Cross 177"/>
          <p:cNvSpPr/>
          <p:nvPr/>
        </p:nvSpPr>
        <p:spPr>
          <a:xfrm>
            <a:off x="1647874" y="5079156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Cross 178"/>
          <p:cNvSpPr/>
          <p:nvPr/>
        </p:nvSpPr>
        <p:spPr>
          <a:xfrm>
            <a:off x="1480070" y="503420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Cross 179"/>
          <p:cNvSpPr/>
          <p:nvPr/>
        </p:nvSpPr>
        <p:spPr>
          <a:xfrm>
            <a:off x="1542689" y="4899856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Cross 180"/>
          <p:cNvSpPr/>
          <p:nvPr/>
        </p:nvSpPr>
        <p:spPr>
          <a:xfrm>
            <a:off x="1394142" y="489187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Cross 181"/>
          <p:cNvSpPr/>
          <p:nvPr/>
        </p:nvSpPr>
        <p:spPr>
          <a:xfrm>
            <a:off x="2048246" y="513293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Cross 182"/>
          <p:cNvSpPr/>
          <p:nvPr/>
        </p:nvSpPr>
        <p:spPr>
          <a:xfrm>
            <a:off x="1534078" y="5439957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Cross 183"/>
          <p:cNvSpPr/>
          <p:nvPr/>
        </p:nvSpPr>
        <p:spPr>
          <a:xfrm>
            <a:off x="1403066" y="5347707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Cross 184"/>
          <p:cNvSpPr/>
          <p:nvPr/>
        </p:nvSpPr>
        <p:spPr>
          <a:xfrm>
            <a:off x="1388475" y="4734388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Cross 185"/>
          <p:cNvSpPr/>
          <p:nvPr/>
        </p:nvSpPr>
        <p:spPr>
          <a:xfrm>
            <a:off x="1626580" y="477145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Cross 186"/>
          <p:cNvSpPr/>
          <p:nvPr/>
        </p:nvSpPr>
        <p:spPr>
          <a:xfrm>
            <a:off x="1831272" y="501447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Cross 187"/>
          <p:cNvSpPr/>
          <p:nvPr/>
        </p:nvSpPr>
        <p:spPr>
          <a:xfrm>
            <a:off x="1736559" y="491281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Cross 188"/>
          <p:cNvSpPr/>
          <p:nvPr/>
        </p:nvSpPr>
        <p:spPr>
          <a:xfrm>
            <a:off x="1932509" y="4960850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Cross 189"/>
          <p:cNvSpPr/>
          <p:nvPr/>
        </p:nvSpPr>
        <p:spPr>
          <a:xfrm>
            <a:off x="1238866" y="5176312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Cross 190"/>
          <p:cNvSpPr/>
          <p:nvPr/>
        </p:nvSpPr>
        <p:spPr>
          <a:xfrm>
            <a:off x="1340155" y="5075292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Cross 191"/>
          <p:cNvSpPr/>
          <p:nvPr/>
        </p:nvSpPr>
        <p:spPr>
          <a:xfrm>
            <a:off x="1458787" y="496504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Cross 192"/>
          <p:cNvSpPr/>
          <p:nvPr/>
        </p:nvSpPr>
        <p:spPr>
          <a:xfrm>
            <a:off x="1542689" y="517486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Cross 193"/>
          <p:cNvSpPr/>
          <p:nvPr/>
        </p:nvSpPr>
        <p:spPr>
          <a:xfrm>
            <a:off x="1647874" y="4973161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Cross 194"/>
          <p:cNvSpPr/>
          <p:nvPr/>
        </p:nvSpPr>
        <p:spPr>
          <a:xfrm>
            <a:off x="2084909" y="5113250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Down Arrow 195"/>
          <p:cNvSpPr/>
          <p:nvPr/>
        </p:nvSpPr>
        <p:spPr>
          <a:xfrm rot="5400000">
            <a:off x="4728667" y="4834317"/>
            <a:ext cx="650789" cy="629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Cross 198"/>
          <p:cNvSpPr/>
          <p:nvPr/>
        </p:nvSpPr>
        <p:spPr>
          <a:xfrm>
            <a:off x="6934707" y="193939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Cross 199"/>
          <p:cNvSpPr/>
          <p:nvPr/>
        </p:nvSpPr>
        <p:spPr>
          <a:xfrm>
            <a:off x="7087107" y="209179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Cross 200"/>
          <p:cNvSpPr/>
          <p:nvPr/>
        </p:nvSpPr>
        <p:spPr>
          <a:xfrm>
            <a:off x="7386147" y="1997332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Cross 201"/>
          <p:cNvSpPr/>
          <p:nvPr/>
        </p:nvSpPr>
        <p:spPr>
          <a:xfrm>
            <a:off x="7391907" y="239659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Cross 202"/>
          <p:cNvSpPr/>
          <p:nvPr/>
        </p:nvSpPr>
        <p:spPr>
          <a:xfrm>
            <a:off x="7275419" y="260447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Cross 203"/>
          <p:cNvSpPr/>
          <p:nvPr/>
        </p:nvSpPr>
        <p:spPr>
          <a:xfrm>
            <a:off x="7696706" y="239659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Cross 204"/>
          <p:cNvSpPr/>
          <p:nvPr/>
        </p:nvSpPr>
        <p:spPr>
          <a:xfrm>
            <a:off x="7640134" y="2697148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Cross 205"/>
          <p:cNvSpPr/>
          <p:nvPr/>
        </p:nvSpPr>
        <p:spPr>
          <a:xfrm>
            <a:off x="7937792" y="259298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Cross 206"/>
          <p:cNvSpPr/>
          <p:nvPr/>
        </p:nvSpPr>
        <p:spPr>
          <a:xfrm>
            <a:off x="7937792" y="2231227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Cross 207"/>
          <p:cNvSpPr/>
          <p:nvPr/>
        </p:nvSpPr>
        <p:spPr>
          <a:xfrm>
            <a:off x="8084594" y="301682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Cross 208"/>
          <p:cNvSpPr/>
          <p:nvPr/>
        </p:nvSpPr>
        <p:spPr>
          <a:xfrm>
            <a:off x="8261964" y="246806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Cross 209"/>
          <p:cNvSpPr/>
          <p:nvPr/>
        </p:nvSpPr>
        <p:spPr>
          <a:xfrm>
            <a:off x="7369735" y="291242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Cross 210"/>
          <p:cNvSpPr/>
          <p:nvPr/>
        </p:nvSpPr>
        <p:spPr>
          <a:xfrm>
            <a:off x="7696706" y="1913458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Cross 211"/>
          <p:cNvSpPr/>
          <p:nvPr/>
        </p:nvSpPr>
        <p:spPr>
          <a:xfrm>
            <a:off x="7040705" y="2460310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Cross 212"/>
          <p:cNvSpPr/>
          <p:nvPr/>
        </p:nvSpPr>
        <p:spPr>
          <a:xfrm>
            <a:off x="7585367" y="2195123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Cross 213"/>
          <p:cNvSpPr/>
          <p:nvPr/>
        </p:nvSpPr>
        <p:spPr>
          <a:xfrm>
            <a:off x="6890364" y="2858091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Cross 214"/>
          <p:cNvSpPr/>
          <p:nvPr/>
        </p:nvSpPr>
        <p:spPr>
          <a:xfrm>
            <a:off x="7849107" y="285379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Cross 215"/>
          <p:cNvSpPr/>
          <p:nvPr/>
        </p:nvSpPr>
        <p:spPr>
          <a:xfrm>
            <a:off x="8173279" y="1988645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Cross 216"/>
          <p:cNvSpPr/>
          <p:nvPr/>
        </p:nvSpPr>
        <p:spPr>
          <a:xfrm>
            <a:off x="8217621" y="2721684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Cross 217"/>
          <p:cNvSpPr/>
          <p:nvPr/>
        </p:nvSpPr>
        <p:spPr>
          <a:xfrm>
            <a:off x="7567558" y="2447699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Cross 108"/>
          <p:cNvSpPr/>
          <p:nvPr/>
        </p:nvSpPr>
        <p:spPr>
          <a:xfrm>
            <a:off x="1756460" y="2325308"/>
            <a:ext cx="88685" cy="88685"/>
          </a:xfrm>
          <a:prstGeom prst="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Error rate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FAR(False Accept Rate)</a:t>
            </a:r>
          </a:p>
          <a:p>
            <a:pPr lvl="1"/>
            <a:r>
              <a:rPr lang="en-US" altLang="ko-KR" dirty="0" smtClean="0"/>
              <a:t>Accepted patterns / tries by imposters</a:t>
            </a:r>
          </a:p>
          <a:p>
            <a:r>
              <a:rPr lang="en-US" altLang="ko-KR" dirty="0" smtClean="0"/>
              <a:t>FRR(False Reject Rate) : </a:t>
            </a:r>
          </a:p>
          <a:p>
            <a:pPr lvl="1"/>
            <a:r>
              <a:rPr lang="en-US" altLang="ko-KR" dirty="0" smtClean="0"/>
              <a:t>Rejected patterns / tries by genuine users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82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559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Theme</vt:lpstr>
      <vt:lpstr>Data structure</vt:lpstr>
      <vt:lpstr>Normalization for data size</vt:lpstr>
      <vt:lpstr>Normalization for dimension</vt:lpstr>
      <vt:lpstr>Pattern Matching Algorithm - 1</vt:lpstr>
      <vt:lpstr>Pattern Matching Algorithm - 2</vt:lpstr>
      <vt:lpstr>Pattern Matching Algorithm - 3</vt:lpstr>
      <vt:lpstr>Problem in practical tests</vt:lpstr>
      <vt:lpstr>Process to form a test environment</vt:lpstr>
      <vt:lpstr>Error rate</vt:lpstr>
      <vt:lpstr>Test Results by Euclidean distance</vt:lpstr>
      <vt:lpstr>Test Results by Mahalanobis distance</vt:lpstr>
      <vt:lpstr>Test Results by One-Class SVMs</vt:lpstr>
      <vt:lpstr>Scenario</vt:lpstr>
      <vt:lpstr>Application in existing web-services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Myungho Jung</dc:creator>
  <cp:lastModifiedBy>Myungho Jung</cp:lastModifiedBy>
  <cp:revision>25</cp:revision>
  <dcterms:created xsi:type="dcterms:W3CDTF">2015-12-04T18:24:06Z</dcterms:created>
  <dcterms:modified xsi:type="dcterms:W3CDTF">2015-12-05T23:27:14Z</dcterms:modified>
</cp:coreProperties>
</file>