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  <p:sldMasterId id="2147483777" r:id="rId2"/>
  </p:sldMasterIdLst>
  <p:notesMasterIdLst>
    <p:notesMasterId r:id="rId38"/>
  </p:notesMasterIdLst>
  <p:sldIdLst>
    <p:sldId id="264" r:id="rId3"/>
    <p:sldId id="331" r:id="rId4"/>
    <p:sldId id="265" r:id="rId5"/>
    <p:sldId id="270" r:id="rId6"/>
    <p:sldId id="343" r:id="rId7"/>
    <p:sldId id="300" r:id="rId8"/>
    <p:sldId id="292" r:id="rId9"/>
    <p:sldId id="335" r:id="rId10"/>
    <p:sldId id="336" r:id="rId11"/>
    <p:sldId id="337" r:id="rId12"/>
    <p:sldId id="338" r:id="rId13"/>
    <p:sldId id="339" r:id="rId14"/>
    <p:sldId id="324" r:id="rId15"/>
    <p:sldId id="273" r:id="rId16"/>
    <p:sldId id="291" r:id="rId17"/>
    <p:sldId id="278" r:id="rId18"/>
    <p:sldId id="294" r:id="rId19"/>
    <p:sldId id="295" r:id="rId20"/>
    <p:sldId id="259" r:id="rId21"/>
    <p:sldId id="261" r:id="rId22"/>
    <p:sldId id="344" r:id="rId23"/>
    <p:sldId id="307" r:id="rId24"/>
    <p:sldId id="345" r:id="rId25"/>
    <p:sldId id="346" r:id="rId26"/>
    <p:sldId id="347" r:id="rId27"/>
    <p:sldId id="348" r:id="rId28"/>
    <p:sldId id="313" r:id="rId29"/>
    <p:sldId id="266" r:id="rId30"/>
    <p:sldId id="267" r:id="rId31"/>
    <p:sldId id="293" r:id="rId32"/>
    <p:sldId id="268" r:id="rId33"/>
    <p:sldId id="290" r:id="rId34"/>
    <p:sldId id="296" r:id="rId35"/>
    <p:sldId id="325" r:id="rId36"/>
    <p:sldId id="298" r:id="rId3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3" d="100"/>
          <a:sy n="103" d="100"/>
        </p:scale>
        <p:origin x="108" y="999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2021-10-29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7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6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8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5759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99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2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2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6472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697827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400"/>
            </a:lvl4pPr>
            <a:lvl5pPr marL="1084263" indent="-17145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263173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22713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274997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1" y="1274996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1" y="3060441"/>
            <a:ext cx="3729481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050219"/>
            <a:ext cx="4319750" cy="1687073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298646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290311"/>
            <a:ext cx="2023746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7" y="246780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478577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6" y="3654736"/>
            <a:ext cx="2028507" cy="101029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642091"/>
            <a:ext cx="5814912" cy="110952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2998762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8" y="2998762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27499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274998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57798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8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2" y="4301320"/>
            <a:ext cx="3995723" cy="42632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2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283697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123085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283113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122501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712085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272821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713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274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76105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76105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529646"/>
            <a:ext cx="8434552" cy="1314195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84297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58197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3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181001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582571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423889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18865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426732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3" y="1274704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8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8127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85417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rgbClr val="47484A">
                    <a:lumMod val="50000"/>
                  </a:srgb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991004" y="-1361913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Suggested closing statement (optional): </a:t>
            </a:r>
          </a:p>
          <a:p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WE START WITH YES.</a:t>
            </a:r>
          </a:p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FFFFFF"/>
                </a:solidFill>
              </a:rPr>
              <a:t>AND END WITH THANK YOU.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DO YOU HAVE ANY BIG QUESTIONS?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2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3" y="205980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</p:spTree>
    <p:extLst>
      <p:ext uri="{BB962C8B-B14F-4D97-AF65-F5344CB8AC3E}">
        <p14:creationId xmlns:p14="http://schemas.microsoft.com/office/powerpoint/2010/main" val="294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2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066539" y="-931061"/>
            <a:ext cx="3876414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Suggested line of text (optional): </a:t>
            </a:r>
          </a:p>
          <a:p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WE START WITH YES.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www.exascaleproject.org/wp-content/themes/exascale/images/ecp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51" y="4354514"/>
            <a:ext cx="1974251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4617661"/>
            <a:ext cx="1546678" cy="4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8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5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9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9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9" y="125711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2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709175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274707"/>
            <a:ext cx="8484914" cy="248308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</p:spTree>
    <p:extLst>
      <p:ext uri="{BB962C8B-B14F-4D97-AF65-F5344CB8AC3E}">
        <p14:creationId xmlns:p14="http://schemas.microsoft.com/office/powerpoint/2010/main" val="7928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79" y="240159"/>
            <a:ext cx="1546986" cy="4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3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3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4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4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6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7532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9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9" y="3719302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6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0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9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1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2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1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1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855464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2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2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5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7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6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8" y="4730354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9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4929188"/>
            <a:ext cx="1371600" cy="1571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7484A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66538" y="5010152"/>
            <a:ext cx="5942013" cy="1714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7484A"/>
                </a:solidFill>
              </a:rPr>
              <a:t>www.ci.uchicago.edu/swift    www.mcs.anl.gov/exm</a:t>
            </a:r>
            <a:endParaRPr lang="en-US" dirty="0">
              <a:solidFill>
                <a:srgbClr val="474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9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C6A301-0538-44EC-B09D-202E1042A48B}" type="datetimeFigureOut">
              <a:rPr lang="en-US" smtClean="0">
                <a:solidFill>
                  <a:srgbClr val="47484A"/>
                </a:solidFill>
              </a:rPr>
              <a:pPr/>
              <a:t>2021-10-29</a:t>
            </a:fld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748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  <p:sldLayoutId id="2147483809" r:id="rId2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iesen\Desktop\anlrgbpptlogo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60" y="4827665"/>
            <a:ext cx="769422" cy="20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059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4998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endParaRPr lang="en-US" sz="100">
              <a:solidFill>
                <a:srgbClr val="7AB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gif"/><Relationship Id="rId9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mcs.anl.gov/~emews/tutoria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/>
          </a:bodyPr>
          <a:lstStyle/>
          <a:p>
            <a:r>
              <a:rPr lang="en-US" dirty="0"/>
              <a:t>LEARNING WORKFLOWS On EXASCALE computers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/>
              <a:t>EXAWORKS TUTORIAL: </a:t>
            </a:r>
            <a:br>
              <a:rPr lang="en-US" dirty="0"/>
            </a:br>
            <a:r>
              <a:rPr lang="en-US" dirty="0"/>
              <a:t>Swift/T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Justin M Wozniak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Computer Scientist</a:t>
            </a:r>
          </a:p>
          <a:p>
            <a:r>
              <a:rPr lang="en-US" dirty="0"/>
              <a:t>Data Science &amp; Learning</a:t>
            </a:r>
          </a:p>
          <a:p>
            <a:r>
              <a:rPr lang="en-US" dirty="0"/>
              <a:t>Argonne National Laboratory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err="1"/>
              <a:t>ExaWorks</a:t>
            </a:r>
            <a:r>
              <a:rPr lang="en-US" dirty="0"/>
              <a:t> Tutorial @ SC</a:t>
            </a:r>
          </a:p>
          <a:p>
            <a:r>
              <a:rPr lang="en-US"/>
              <a:t>November 15, 2021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expression for </a:t>
            </a:r>
            <a:r>
              <a:rPr lang="en-US" dirty="0" err="1"/>
              <a:t>hpo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problem:</a:t>
            </a:r>
          </a:p>
          <a:p>
            <a:pPr lvl="1"/>
            <a:r>
              <a:rPr lang="en-US" dirty="0"/>
              <a:t>A loss function </a:t>
            </a:r>
            <a:r>
              <a:rPr lang="en-US" b="1" i="1" dirty="0"/>
              <a:t>F</a:t>
            </a:r>
            <a:r>
              <a:rPr lang="en-US" dirty="0"/>
              <a:t> is determined on a given NN (usually accuracy)</a:t>
            </a:r>
          </a:p>
          <a:p>
            <a:pPr lvl="1"/>
            <a:r>
              <a:rPr lang="en-US" dirty="0"/>
              <a:t>The hyperparameter optimization problem is to minimize </a:t>
            </a:r>
            <a:r>
              <a:rPr lang="en-US" b="1" i="1" dirty="0"/>
              <a:t>F(p)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for all hyperparameter sets </a:t>
            </a:r>
            <a:r>
              <a:rPr lang="en-US" b="1" i="1" dirty="0"/>
              <a:t>p</a:t>
            </a:r>
            <a:r>
              <a:rPr lang="en-US" dirty="0"/>
              <a:t> in the valid parameter space </a:t>
            </a:r>
            <a:r>
              <a:rPr lang="en-US" b="1" i="1" dirty="0"/>
              <a:t>P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however, </a:t>
            </a:r>
            <a:r>
              <a:rPr lang="en-US" b="1" i="1" dirty="0"/>
              <a:t>P</a:t>
            </a:r>
            <a:r>
              <a:rPr lang="en-US" dirty="0"/>
              <a:t> is large and </a:t>
            </a:r>
            <a:r>
              <a:rPr lang="en-US" b="1" i="1" dirty="0"/>
              <a:t>F</a:t>
            </a:r>
            <a:r>
              <a:rPr lang="en-US" dirty="0"/>
              <a:t> is expensive.  </a:t>
            </a:r>
          </a:p>
          <a:p>
            <a:pPr lvl="2"/>
            <a:r>
              <a:rPr lang="en-US" b="1" i="1" dirty="0"/>
              <a:t>P</a:t>
            </a:r>
            <a:r>
              <a:rPr lang="en-US" dirty="0"/>
              <a:t> is the cross product of all valid network settings, </a:t>
            </a:r>
          </a:p>
          <a:p>
            <a:pPr lvl="3"/>
            <a:r>
              <a:rPr lang="en-US" dirty="0"/>
              <a:t>some of which may be categorical, some integer, some continuous.  </a:t>
            </a:r>
          </a:p>
          <a:p>
            <a:pPr lvl="2"/>
            <a:r>
              <a:rPr lang="en-US" dirty="0"/>
              <a:t>Evaluating </a:t>
            </a:r>
            <a:r>
              <a:rPr lang="en-US" b="1" i="1" dirty="0"/>
              <a:t>F</a:t>
            </a:r>
            <a:r>
              <a:rPr lang="en-US" dirty="0"/>
              <a:t> involves training the network on a training data set and applying it to the validation set</a:t>
            </a:r>
          </a:p>
          <a:p>
            <a:r>
              <a:rPr lang="en-US" dirty="0"/>
              <a:t>We can use a generic, previously developed method to optimize </a:t>
            </a:r>
            <a:r>
              <a:rPr lang="en-US" b="1" i="1" dirty="0"/>
              <a:t>F</a:t>
            </a:r>
            <a:r>
              <a:rPr lang="en-US" dirty="0"/>
              <a:t> !</a:t>
            </a:r>
          </a:p>
          <a:p>
            <a:r>
              <a:rPr lang="en-US" dirty="0"/>
              <a:t>These methods require and can use large compute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Generic optimization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Evolutionary algorithms</a:t>
            </a:r>
          </a:p>
          <a:p>
            <a:pPr lvl="1"/>
            <a:r>
              <a:rPr lang="en-US" dirty="0"/>
              <a:t>Model-based optimization (</a:t>
            </a:r>
            <a:r>
              <a:rPr lang="en-US" dirty="0" err="1"/>
              <a:t>mlrMBO</a:t>
            </a:r>
            <a:r>
              <a:rPr lang="en-US" dirty="0"/>
              <a:t> in R)</a:t>
            </a:r>
          </a:p>
          <a:p>
            <a:r>
              <a:rPr lang="en-US" dirty="0"/>
              <a:t>NN hyperparameter-specific optimization</a:t>
            </a:r>
          </a:p>
          <a:p>
            <a:pPr lvl="1"/>
            <a:r>
              <a:rPr lang="en-US" dirty="0" err="1"/>
              <a:t>Hyperopt</a:t>
            </a:r>
            <a:r>
              <a:rPr lang="en-US" dirty="0"/>
              <a:t>, NEAT, </a:t>
            </a:r>
            <a:r>
              <a:rPr lang="en-US" dirty="0" err="1"/>
              <a:t>Optunity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4254"/>
            <a:ext cx="8372901" cy="621711"/>
          </a:xfrm>
        </p:spPr>
        <p:txBody>
          <a:bodyPr/>
          <a:lstStyle/>
          <a:p>
            <a:r>
              <a:rPr lang="en-US" dirty="0"/>
              <a:t>Candle Hyperparameter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84" y="1114924"/>
            <a:ext cx="4846207" cy="2864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09" y="4116618"/>
            <a:ext cx="8021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Predicting Tumor Cell Line Response to Drug Pairs with Deep Learning, F. Xia, M. Shukla, T. </a:t>
            </a:r>
            <a:r>
              <a:rPr lang="en-US" sz="1400" dirty="0" err="1">
                <a:solidFill>
                  <a:srgbClr val="000000"/>
                </a:solidFill>
              </a:rPr>
              <a:t>Brettin</a:t>
            </a:r>
            <a:r>
              <a:rPr lang="en-US" sz="1400" dirty="0">
                <a:solidFill>
                  <a:srgbClr val="000000"/>
                </a:solidFill>
              </a:rPr>
              <a:t>, C. Garcia-Cardona, J. Cohn, J. Allen, S. </a:t>
            </a:r>
            <a:r>
              <a:rPr lang="en-US" sz="1400" dirty="0" err="1">
                <a:solidFill>
                  <a:srgbClr val="000000"/>
                </a:solidFill>
              </a:rPr>
              <a:t>Maslov</a:t>
            </a:r>
            <a:r>
              <a:rPr lang="en-US" sz="1400" dirty="0">
                <a:solidFill>
                  <a:srgbClr val="000000"/>
                </a:solidFill>
              </a:rPr>
              <a:t>, Y. </a:t>
            </a:r>
            <a:r>
              <a:rPr lang="en-US" sz="1400" dirty="0" err="1">
                <a:solidFill>
                  <a:srgbClr val="000000"/>
                </a:solidFill>
              </a:rPr>
              <a:t>Evrard</a:t>
            </a:r>
            <a:r>
              <a:rPr lang="en-US" sz="1400" dirty="0">
                <a:solidFill>
                  <a:srgbClr val="000000"/>
                </a:solidFill>
              </a:rPr>
              <a:t>, S. </a:t>
            </a:r>
            <a:r>
              <a:rPr lang="en-US" sz="1400" dirty="0" err="1">
                <a:solidFill>
                  <a:srgbClr val="000000"/>
                </a:solidFill>
              </a:rPr>
              <a:t>Holbeck</a:t>
            </a:r>
            <a:r>
              <a:rPr lang="en-US" sz="1400" dirty="0">
                <a:solidFill>
                  <a:srgbClr val="000000"/>
                </a:solidFill>
              </a:rPr>
              <a:t>, J. </a:t>
            </a:r>
            <a:r>
              <a:rPr lang="en-US" sz="1400" dirty="0" err="1">
                <a:solidFill>
                  <a:srgbClr val="000000"/>
                </a:solidFill>
              </a:rPr>
              <a:t>Doroshow</a:t>
            </a:r>
            <a:r>
              <a:rPr lang="en-US" sz="1400" dirty="0">
                <a:solidFill>
                  <a:srgbClr val="000000"/>
                </a:solidFill>
              </a:rPr>
              <a:t>, E. Stahlberg, and R. Stevens (Computational Approaches for Cancer Workshop @ SC 2017)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1" y="1153630"/>
            <a:ext cx="3295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Search trajectory of </a:t>
            </a:r>
            <a:r>
              <a:rPr lang="en-US" dirty="0" err="1">
                <a:solidFill>
                  <a:srgbClr val="000000"/>
                </a:solidFill>
              </a:rPr>
              <a:t>mlrMBO</a:t>
            </a:r>
            <a:r>
              <a:rPr lang="en-US" dirty="0">
                <a:solidFill>
                  <a:srgbClr val="000000"/>
                </a:solidFill>
              </a:rPr>
              <a:t> (R model-based optimization) algorithm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Each iteration does 300 evaluations (batch size)</a:t>
            </a:r>
          </a:p>
          <a:p>
            <a:pPr marL="117475" indent="-117475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Minimum and average performance on validation data set decreases as the ME algorithm learns</a:t>
            </a:r>
          </a:p>
        </p:txBody>
      </p:sp>
    </p:spTree>
    <p:extLst>
      <p:ext uri="{BB962C8B-B14F-4D97-AF65-F5344CB8AC3E}">
        <p14:creationId xmlns:p14="http://schemas.microsoft.com/office/powerpoint/2010/main" val="1552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CANDLE: WORKFLOWS</a:t>
            </a:r>
          </a:p>
        </p:txBody>
      </p:sp>
    </p:spTree>
    <p:extLst>
      <p:ext uri="{BB962C8B-B14F-4D97-AF65-F5344CB8AC3E}">
        <p14:creationId xmlns:p14="http://schemas.microsoft.com/office/powerpoint/2010/main" val="4247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04" y="132826"/>
            <a:ext cx="8372901" cy="621711"/>
          </a:xfrm>
        </p:spPr>
        <p:txBody>
          <a:bodyPr/>
          <a:lstStyle/>
          <a:p>
            <a:r>
              <a:rPr lang="en-US" dirty="0"/>
              <a:t>CANDLE System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37678" y="904136"/>
            <a:ext cx="6761079" cy="3951146"/>
            <a:chOff x="1092164" y="1088545"/>
            <a:chExt cx="6761079" cy="3951146"/>
          </a:xfrm>
        </p:grpSpPr>
        <p:sp>
          <p:nvSpPr>
            <p:cNvPr id="6" name="Rounded Rectangle 5"/>
            <p:cNvSpPr/>
            <p:nvPr/>
          </p:nvSpPr>
          <p:spPr>
            <a:xfrm>
              <a:off x="1405784" y="2578397"/>
              <a:ext cx="2805545" cy="1632473"/>
            </a:xfrm>
            <a:prstGeom prst="roundRect">
              <a:avLst>
                <a:gd name="adj" fmla="val 49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5784" y="1088545"/>
              <a:ext cx="2799490" cy="59245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13032" y="2728215"/>
              <a:ext cx="2594229" cy="391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CANDLE Supervisor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97671" y="3721899"/>
              <a:ext cx="2539375" cy="393020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Workflow Manager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(Swift-T EMEWS)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5784" y="4383757"/>
              <a:ext cx="2793435" cy="62671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9728" y="1754504"/>
              <a:ext cx="2799491" cy="720498"/>
            </a:xfrm>
            <a:prstGeom prst="roundRect">
              <a:avLst/>
            </a:prstGeom>
            <a:solidFill>
              <a:srgbClr val="C6D9F1"/>
            </a:solidFill>
            <a:ln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44507" y="4350351"/>
              <a:ext cx="757908" cy="45850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ALCF 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Theta, Cooley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5769" y="4350352"/>
              <a:ext cx="758830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NERSC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Cori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10835" y="4350352"/>
              <a:ext cx="826211" cy="458507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4F62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OLCF</a:t>
              </a:r>
            </a:p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Titan,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SummitDev</a:t>
              </a:r>
              <a:endParaRPr lang="en-US" sz="825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12508" y="3206936"/>
              <a:ext cx="2524537" cy="445884"/>
            </a:xfrm>
            <a:prstGeom prst="roundRect">
              <a:avLst/>
            </a:prstGeom>
            <a:solidFill>
              <a:srgbClr val="B9CDE5"/>
            </a:solidFill>
            <a:ln w="9525" cmpd="sng">
              <a:solidFill>
                <a:srgbClr val="25406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Hyperparameter Optimization Frameworks</a:t>
              </a:r>
            </a:p>
            <a:p>
              <a:pPr algn="ctr"/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Hyperopt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</a:t>
              </a:r>
              <a:r>
                <a:rPr lang="en-US" sz="825" dirty="0" err="1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mlrMBO</a:t>
              </a:r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, Spearmint</a:t>
              </a:r>
            </a:p>
          </p:txBody>
        </p:sp>
        <p:cxnSp>
          <p:nvCxnSpPr>
            <p:cNvPr id="20" name="Elbow Connector 19"/>
            <p:cNvCxnSpPr>
              <a:stCxn id="10" idx="3"/>
              <a:endCxn id="26" idx="1"/>
            </p:cNvCxnSpPr>
            <p:nvPr/>
          </p:nvCxnSpPr>
          <p:spPr>
            <a:xfrm flipV="1">
              <a:off x="4199219" y="4025024"/>
              <a:ext cx="346884" cy="672092"/>
            </a:xfrm>
            <a:prstGeom prst="bentConnector3">
              <a:avLst>
                <a:gd name="adj1" fmla="val 35218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422415" y="1650629"/>
              <a:ext cx="1896032" cy="2813456"/>
              <a:chOff x="4315007" y="1417520"/>
              <a:chExt cx="2528042" cy="375127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315007" y="1747942"/>
                <a:ext cx="2528042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Magnetic Disk 25"/>
              <p:cNvSpPr/>
              <p:nvPr/>
            </p:nvSpPr>
            <p:spPr>
              <a:xfrm>
                <a:off x="4405214" y="2234497"/>
                <a:ext cx="1029484" cy="1760946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25406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Benchmarks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Datasets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Models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Experiments</a:t>
                </a:r>
              </a:p>
              <a:p>
                <a:pPr algn="ctr"/>
                <a:r>
                  <a: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Runs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05992" y="1858713"/>
                <a:ext cx="134908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Metadata Store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89704" y="1764927"/>
                <a:ext cx="106572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Model Store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79924" y="4303008"/>
                <a:ext cx="2175507" cy="5607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Data API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17885" y="2219305"/>
                <a:ext cx="1243135" cy="1708364"/>
                <a:chOff x="6376079" y="2179901"/>
                <a:chExt cx="1436479" cy="1673461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376079" y="2179901"/>
                  <a:ext cx="1436479" cy="167346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Multidocument 26"/>
                <p:cNvSpPr/>
                <p:nvPr/>
              </p:nvSpPr>
              <p:spPr>
                <a:xfrm>
                  <a:off x="6459068" y="2297171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Descriptions</a:t>
                  </a:r>
                </a:p>
              </p:txBody>
            </p:sp>
            <p:sp>
              <p:nvSpPr>
                <p:cNvPr id="33" name="Multidocument 33"/>
                <p:cNvSpPr/>
                <p:nvPr/>
              </p:nvSpPr>
              <p:spPr>
                <a:xfrm>
                  <a:off x="6459068" y="3113810"/>
                  <a:ext cx="1263817" cy="618156"/>
                </a:xfrm>
                <a:prstGeom prst="flowChartMultidocument">
                  <a:avLst/>
                </a:prstGeom>
                <a:solidFill>
                  <a:srgbClr val="93CDDD"/>
                </a:solidFill>
                <a:ln>
                  <a:solidFill>
                    <a:srgbClr val="25406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88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rPr>
                    <a:t>Model Weights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4915238" y="3959767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148161" y="3927669"/>
                <a:ext cx="5496" cy="375352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00621" y="1417520"/>
                <a:ext cx="161411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prstClr val="black"/>
                    </a:solidFill>
                  </a:rPr>
                  <a:t>CANDLE Database</a:t>
                </a:r>
              </a:p>
            </p:txBody>
          </p:sp>
        </p:grpSp>
        <p:cxnSp>
          <p:nvCxnSpPr>
            <p:cNvPr id="34" name="Elbow Connector 33"/>
            <p:cNvCxnSpPr>
              <a:stCxn id="8" idx="3"/>
              <a:endCxn id="26" idx="1"/>
            </p:cNvCxnSpPr>
            <p:nvPr/>
          </p:nvCxnSpPr>
          <p:spPr>
            <a:xfrm>
              <a:off x="4107261" y="2923716"/>
              <a:ext cx="438842" cy="110130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6601692" y="1981525"/>
              <a:ext cx="1251551" cy="2351258"/>
              <a:chOff x="7143914" y="1413398"/>
              <a:chExt cx="2000086" cy="375751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143914" y="1750056"/>
                <a:ext cx="2000086" cy="3420853"/>
              </a:xfrm>
              <a:prstGeom prst="roundRect">
                <a:avLst>
                  <a:gd name="adj" fmla="val 49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43916" y="1413398"/>
                <a:ext cx="2000084" cy="36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prstClr val="black"/>
                    </a:solidFill>
                  </a:rPr>
                  <a:t>Integrator Website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93092" y="3604602"/>
                <a:ext cx="1653899" cy="1409782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092" y="1868104"/>
                <a:ext cx="1653899" cy="1569145"/>
              </a:xfrm>
              <a:prstGeom prst="rect">
                <a:avLst/>
              </a:prstGeom>
            </p:spPr>
          </p:pic>
        </p:grpSp>
        <p:cxnSp>
          <p:nvCxnSpPr>
            <p:cNvPr id="40" name="Elbow Connector 39"/>
            <p:cNvCxnSpPr>
              <a:stCxn id="26" idx="3"/>
              <a:endCxn id="36" idx="1"/>
            </p:cNvCxnSpPr>
            <p:nvPr/>
          </p:nvCxnSpPr>
          <p:spPr>
            <a:xfrm flipV="1">
              <a:off x="6177733" y="3262485"/>
              <a:ext cx="423959" cy="762539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99729" y="4808859"/>
              <a:ext cx="2805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Hardware Resources</a:t>
              </a:r>
            </a:p>
          </p:txBody>
        </p:sp>
        <p:sp>
          <p:nvSpPr>
            <p:cNvPr id="43" name="Document 68"/>
            <p:cNvSpPr/>
            <p:nvPr/>
          </p:nvSpPr>
          <p:spPr>
            <a:xfrm>
              <a:off x="1616385" y="2030679"/>
              <a:ext cx="673514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Benchmark Spec</a:t>
              </a:r>
            </a:p>
          </p:txBody>
        </p:sp>
        <p:sp>
          <p:nvSpPr>
            <p:cNvPr id="44" name="Document 84"/>
            <p:cNvSpPr/>
            <p:nvPr/>
          </p:nvSpPr>
          <p:spPr>
            <a:xfrm>
              <a:off x="2404700" y="2030679"/>
              <a:ext cx="878487" cy="326209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Hyperparameter Spec</a:t>
              </a:r>
            </a:p>
          </p:txBody>
        </p:sp>
        <p:sp>
          <p:nvSpPr>
            <p:cNvPr id="45" name="Document 85"/>
            <p:cNvSpPr/>
            <p:nvPr/>
          </p:nvSpPr>
          <p:spPr>
            <a:xfrm>
              <a:off x="3458128" y="2030678"/>
              <a:ext cx="598587" cy="317190"/>
            </a:xfrm>
            <a:prstGeom prst="flowChartDocumen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00000"/>
                  </a:solidFill>
                </a:rPr>
                <a:t>Hardware Spec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99729" y="1785228"/>
              <a:ext cx="2811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CANDLE Specifications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5784" y="1091741"/>
              <a:ext cx="2793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prstClr val="black"/>
                  </a:solidFill>
                </a:rPr>
                <a:t>ML/DL Benchmarks</a:t>
              </a:r>
            </a:p>
          </p:txBody>
        </p:sp>
        <p:sp>
          <p:nvSpPr>
            <p:cNvPr id="51" name="Multidocument 142"/>
            <p:cNvSpPr/>
            <p:nvPr/>
          </p:nvSpPr>
          <p:spPr>
            <a:xfrm>
              <a:off x="1609680" y="137589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1</a:t>
              </a:r>
            </a:p>
          </p:txBody>
        </p:sp>
        <p:sp>
          <p:nvSpPr>
            <p:cNvPr id="52" name="Multidocument 145"/>
            <p:cNvSpPr/>
            <p:nvPr/>
          </p:nvSpPr>
          <p:spPr>
            <a:xfrm>
              <a:off x="2456126" y="1356649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2</a:t>
              </a:r>
            </a:p>
          </p:txBody>
        </p:sp>
        <p:sp>
          <p:nvSpPr>
            <p:cNvPr id="53" name="Multidocument 146"/>
            <p:cNvSpPr/>
            <p:nvPr/>
          </p:nvSpPr>
          <p:spPr>
            <a:xfrm>
              <a:off x="3337612" y="1337404"/>
              <a:ext cx="701828" cy="267090"/>
            </a:xfrm>
            <a:prstGeom prst="flowChartMultidocument">
              <a:avLst/>
            </a:prstGeom>
            <a:solidFill>
              <a:srgbClr val="558ED5"/>
            </a:solidFill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Pilot 3</a:t>
              </a:r>
            </a:p>
          </p:txBody>
        </p:sp>
        <p:sp>
          <p:nvSpPr>
            <p:cNvPr id="4" name="5-Point Star 3"/>
            <p:cNvSpPr/>
            <p:nvPr/>
          </p:nvSpPr>
          <p:spPr>
            <a:xfrm>
              <a:off x="1092164" y="2694133"/>
              <a:ext cx="409408" cy="409408"/>
            </a:xfrm>
            <a:prstGeom prst="star5">
              <a:avLst/>
            </a:prstGeom>
            <a:solidFill>
              <a:schemeClr val="bg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21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strategies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652" y="1530719"/>
            <a:ext cx="8603871" cy="35036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1578" y="2857386"/>
            <a:ext cx="2732147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299" y="2857386"/>
            <a:ext cx="4778012" cy="20749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1346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884" y="437189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6058" y="434160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4" y="1775362"/>
            <a:ext cx="6950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black"/>
                </a:solidFill>
              </a:rPr>
              <a:t>Hyperparameter Search: up to ~10,000x</a:t>
            </a:r>
          </a:p>
          <a:p>
            <a:pPr algn="ctr" defTabSz="457200"/>
            <a:r>
              <a:rPr lang="en-US" sz="2000" b="1" dirty="0">
                <a:solidFill>
                  <a:prstClr val="black"/>
                </a:solidFill>
              </a:rPr>
              <a:t>Depends on search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868" y="3038445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Parallel: 10x-1000x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9824" y="3051057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Data Parallel  </a:t>
            </a:r>
          </a:p>
          <a:p>
            <a:pPr defTabSz="457200"/>
            <a:r>
              <a:rPr lang="en-US" sz="2800" b="1" dirty="0">
                <a:solidFill>
                  <a:prstClr val="black"/>
                </a:solidFill>
              </a:rPr>
              <a:t>10x-1000x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9201" y="43002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2873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78139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74449" y="4104639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2867" y="4104596"/>
            <a:ext cx="997940" cy="68031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Parallel</a:t>
            </a:r>
          </a:p>
          <a:p>
            <a:pPr algn="ctr" defTabSz="457200"/>
            <a:r>
              <a:rPr lang="en-US" sz="1400" dirty="0">
                <a:solidFill>
                  <a:prstClr val="white"/>
                </a:solidFill>
              </a:rPr>
              <a:t>10x-100x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958643"/>
            <a:ext cx="8372901" cy="374786"/>
          </a:xfrm>
        </p:spPr>
        <p:txBody>
          <a:bodyPr/>
          <a:lstStyle/>
          <a:p>
            <a:r>
              <a:rPr lang="en-US" dirty="0"/>
              <a:t>10,000 x 10-1000 x 10-100 = 1M – 1000M  processing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295"/>
            <a:ext cx="8372901" cy="621711"/>
          </a:xfrm>
        </p:spPr>
        <p:txBody>
          <a:bodyPr/>
          <a:lstStyle/>
          <a:p>
            <a:r>
              <a:rPr lang="en-US" dirty="0"/>
              <a:t>CANDLE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C:\cygwin\home\wozniak\collab\CANDLE-Papers\2017\CAFCW\plots\sca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0" y="911678"/>
            <a:ext cx="4554120" cy="27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"/>
          <a:stretch/>
        </p:blipFill>
        <p:spPr bwMode="auto">
          <a:xfrm>
            <a:off x="3781022" y="1636692"/>
            <a:ext cx="5186709" cy="30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25033" y="361333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Delivers 1+ petaflop!</a:t>
            </a:r>
          </a:p>
        </p:txBody>
      </p:sp>
    </p:spTree>
    <p:extLst>
      <p:ext uri="{BB962C8B-B14F-4D97-AF65-F5344CB8AC3E}">
        <p14:creationId xmlns:p14="http://schemas.microsoft.com/office/powerpoint/2010/main" val="9351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over time for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 load plot for NT3 workflow on Cori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C:\cygwin\home\wozniak\collab\CANDLE-Papers\2017\CAFCW\plots\nt3-lo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1" y="1280345"/>
            <a:ext cx="6823608" cy="25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up / ramp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Zoom in on single iteration on Titan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4" name="Picture 2" descr="C:\cygwin\home\wozniak\collab\CANDLE-Papers\2017\CAFCW\plots\loads\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03" y="1382883"/>
            <a:ext cx="6924718" cy="259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SYSTEMS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CANDLE Infrastructure: </a:t>
            </a:r>
            <a:br>
              <a:rPr lang="en-US" dirty="0"/>
            </a:br>
            <a:r>
              <a:rPr lang="en-US" dirty="0"/>
              <a:t>Tom Brettin, Jon Ozik, Nick Collier, Rajeev Jain (ANL), Harry Yoo (ANL)</a:t>
            </a:r>
            <a:br>
              <a:rPr lang="en-US" dirty="0"/>
            </a:br>
            <a:r>
              <a:rPr lang="en-US" dirty="0"/>
              <a:t>Jamal Mohd-Yusof, Cristina Garcia Cardona (</a:t>
            </a:r>
            <a:r>
              <a:rPr lang="en-US"/>
              <a:t>LANL),</a:t>
            </a:r>
            <a:br>
              <a:rPr lang="en-US" dirty="0"/>
            </a:br>
            <a:r>
              <a:rPr lang="en-US" dirty="0"/>
              <a:t>George </a:t>
            </a:r>
            <a:r>
              <a:rPr lang="en-US" dirty="0" err="1"/>
              <a:t>Zaki</a:t>
            </a:r>
            <a:r>
              <a:rPr lang="en-US" dirty="0"/>
              <a:t> (NIH)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Pilot benchmarks</a:t>
            </a:r>
            <a:br>
              <a:rPr lang="en-US" dirty="0"/>
            </a:br>
            <a:r>
              <a:rPr lang="en-US" dirty="0" err="1"/>
              <a:t>Fangfang</a:t>
            </a:r>
            <a:r>
              <a:rPr lang="en-US" dirty="0"/>
              <a:t> Xia (ANL), Brian Van Essen (LLNL), Arvind </a:t>
            </a:r>
            <a:r>
              <a:rPr lang="en-US" dirty="0" err="1"/>
              <a:t>Ramanathan</a:t>
            </a:r>
            <a:r>
              <a:rPr lang="en-US" dirty="0"/>
              <a:t> (ORNL)</a:t>
            </a:r>
          </a:p>
          <a:p>
            <a:endParaRPr lang="en-US" dirty="0"/>
          </a:p>
          <a:p>
            <a:r>
              <a:rPr lang="en-US" dirty="0"/>
              <a:t>PI </a:t>
            </a:r>
            <a:br>
              <a:rPr lang="en-US" dirty="0"/>
            </a:br>
            <a:r>
              <a:rPr lang="en-US" dirty="0"/>
              <a:t>Rick Stevens (ANL)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support for ML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</a:t>
            </a:r>
          </a:p>
          <a:p>
            <a:pPr lvl="1"/>
            <a:r>
              <a:rPr lang="en-US" dirty="0"/>
              <a:t>Scalable task distributor</a:t>
            </a:r>
          </a:p>
          <a:p>
            <a:pPr lvl="1"/>
            <a:r>
              <a:rPr lang="en-US" dirty="0"/>
              <a:t>Intranode concurrency, accelerators left up to the framework</a:t>
            </a:r>
          </a:p>
          <a:p>
            <a:pPr lvl="1"/>
            <a:r>
              <a:rPr lang="en-US" dirty="0"/>
              <a:t>Multinode ML tasks are future work (already basically supported)</a:t>
            </a:r>
          </a:p>
          <a:p>
            <a:r>
              <a:rPr lang="en-US" dirty="0"/>
              <a:t>Data management:</a:t>
            </a:r>
          </a:p>
          <a:p>
            <a:pPr lvl="1"/>
            <a:r>
              <a:rPr lang="en-US" dirty="0"/>
              <a:t>Input staging methods have been developed </a:t>
            </a:r>
          </a:p>
          <a:p>
            <a:pPr lvl="1"/>
            <a:r>
              <a:rPr lang="en-US" dirty="0"/>
              <a:t>Intermediate caches via DataSpaces</a:t>
            </a:r>
          </a:p>
          <a:p>
            <a:r>
              <a:rPr lang="en-US" dirty="0"/>
              <a:t>Software integration:</a:t>
            </a:r>
          </a:p>
          <a:p>
            <a:pPr lvl="1"/>
            <a:r>
              <a:rPr lang="en-US" dirty="0"/>
              <a:t>Usually launch frameworks in separate process</a:t>
            </a:r>
          </a:p>
          <a:p>
            <a:pPr lvl="1"/>
            <a:r>
              <a:rPr lang="en-US" dirty="0"/>
              <a:t>Launching within process is a configuration challenge</a:t>
            </a:r>
          </a:p>
          <a:p>
            <a:pPr lvl="1"/>
            <a:r>
              <a:rPr lang="en-US" dirty="0"/>
              <a:t>Search methods launched within process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86640"/>
            <a:ext cx="8372901" cy="3005438"/>
          </a:xfrm>
        </p:spPr>
        <p:txBody>
          <a:bodyPr/>
          <a:lstStyle/>
          <a:p>
            <a:r>
              <a:rPr lang="en-GB" dirty="0"/>
              <a:t>Make it easy to run large batteries of external program or library executions</a:t>
            </a:r>
          </a:p>
          <a:p>
            <a:endParaRPr lang="en-GB" i="1" dirty="0"/>
          </a:p>
          <a:p>
            <a:r>
              <a:rPr lang="en-GB" dirty="0"/>
              <a:t>Provide rich programming language at the top level – fully generic</a:t>
            </a:r>
          </a:p>
          <a:p>
            <a:endParaRPr lang="en-GB" dirty="0"/>
          </a:p>
          <a:p>
            <a:r>
              <a:rPr lang="en-GB" dirty="0"/>
              <a:t>Support implicit concurrency and conventional programming constructs</a:t>
            </a:r>
          </a:p>
          <a:p>
            <a:endParaRPr lang="en-GB" dirty="0"/>
          </a:p>
          <a:p>
            <a:r>
              <a:rPr lang="en-GB" dirty="0"/>
              <a:t>Enable complex tasks based in other scripting languages (e.g., Python) or parallel MPI tasks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Hierarchical, naturally parallel, script-like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Swift programming model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842752"/>
            <a:ext cx="8372901" cy="1749326"/>
          </a:xfrm>
        </p:spPr>
        <p:txBody>
          <a:bodyPr/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>
                <a:cs typeface="Courier New" pitchFamily="49" charset="0"/>
              </a:rPr>
              <a:t> implemented in native code or external programs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F() </a:t>
            </a:r>
            <a:r>
              <a:rPr lang="en-GB" dirty="0"/>
              <a:t>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G()</a:t>
            </a:r>
            <a:r>
              <a:rPr lang="en-GB" dirty="0"/>
              <a:t>run in concurrently in different processes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GB" dirty="0"/>
              <a:t> is computed when they are both done</a:t>
            </a:r>
          </a:p>
          <a:p>
            <a:r>
              <a:rPr lang="en-GB" dirty="0"/>
              <a:t>This parallelism is </a:t>
            </a:r>
            <a:r>
              <a:rPr lang="en-GB" i="1" dirty="0"/>
              <a:t>automatic</a:t>
            </a:r>
          </a:p>
          <a:p>
            <a:r>
              <a:rPr lang="en-GB" dirty="0"/>
              <a:t>Works recursively throughout the program’s call graph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All progress driven by concurrent dataflow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671" y="131724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r)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myproc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j)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{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x = F(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);    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</a:t>
            </a:r>
            <a:r>
              <a:rPr lang="en-GB" sz="1400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GB" sz="1400" dirty="0">
                <a:latin typeface="Inconsolata-dz" pitchFamily="49" charset="0"/>
                <a:cs typeface="Courier New" pitchFamily="49" charset="0"/>
              </a:rPr>
              <a:t> y = G(j);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    r = x + y;</a:t>
            </a:r>
          </a:p>
          <a:p>
            <a:r>
              <a:rPr lang="en-GB" sz="1400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4181168" cy="3317082"/>
          </a:xfrm>
        </p:spPr>
        <p:txBody>
          <a:bodyPr/>
          <a:lstStyle/>
          <a:p>
            <a:pPr marL="169863" lvl="0" indent="-169863"/>
            <a:r>
              <a:rPr lang="en-US" sz="1200" dirty="0">
                <a:solidFill>
                  <a:schemeClr val="tx1"/>
                </a:solidFill>
              </a:rPr>
              <a:t>Data types</a:t>
            </a:r>
          </a:p>
          <a:p>
            <a:pPr lvl="0">
              <a:buNone/>
            </a:pP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 = 4;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string s = "hello world";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file image&lt;"snapshot.jpg"&gt;;</a:t>
            </a:r>
          </a:p>
          <a:p>
            <a:pPr lvl="0"/>
            <a:endParaRPr lang="en-US" sz="400" dirty="0">
              <a:latin typeface="Courier New" pitchFamily="49" charset="0"/>
            </a:endParaRP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Shell access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app (file o) </a:t>
            </a:r>
            <a:r>
              <a:rPr lang="en-US" sz="1050" dirty="0" err="1">
                <a:latin typeface="Inconsolata-dz" pitchFamily="49" charset="0"/>
              </a:rPr>
              <a:t>myapp</a:t>
            </a:r>
            <a:r>
              <a:rPr lang="en-US" sz="1050" dirty="0">
                <a:latin typeface="Inconsolata-dz" pitchFamily="49" charset="0"/>
              </a:rPr>
              <a:t>(file f, </a:t>
            </a:r>
            <a:r>
              <a:rPr lang="en-US" sz="1050" dirty="0" err="1">
                <a:latin typeface="Inconsolata-dz" pitchFamily="49" charset="0"/>
              </a:rPr>
              <a:t>int</a:t>
            </a:r>
            <a:r>
              <a:rPr lang="en-US" sz="1050" dirty="0">
                <a:latin typeface="Inconsolata-dz" pitchFamily="49" charset="0"/>
              </a:rPr>
              <a:t>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)</a:t>
            </a:r>
          </a:p>
          <a:p>
            <a:pPr lvl="0">
              <a:lnSpc>
                <a:spcPct val="84000"/>
              </a:lnSpc>
              <a:buSzPct val="75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050" dirty="0">
                <a:latin typeface="Inconsolata-dz" pitchFamily="49" charset="0"/>
              </a:rPr>
              <a:t>{ </a:t>
            </a:r>
            <a:r>
              <a:rPr lang="en-US" sz="1050" dirty="0" err="1">
                <a:latin typeface="Inconsolata-dz" pitchFamily="49" charset="0"/>
              </a:rPr>
              <a:t>mysim</a:t>
            </a:r>
            <a:r>
              <a:rPr lang="en-US" sz="1050" dirty="0">
                <a:latin typeface="Inconsolata-dz" pitchFamily="49" charset="0"/>
              </a:rPr>
              <a:t>  "-s" </a:t>
            </a:r>
            <a:r>
              <a:rPr lang="en-US" sz="1050" dirty="0" err="1">
                <a:latin typeface="Inconsolata-dz" pitchFamily="49" charset="0"/>
              </a:rPr>
              <a:t>i</a:t>
            </a:r>
            <a:r>
              <a:rPr lang="en-US" sz="1050" dirty="0">
                <a:latin typeface="Inconsolata-dz" pitchFamily="49" charset="0"/>
              </a:rPr>
              <a:t> @f @o; }</a:t>
            </a:r>
          </a:p>
          <a:p>
            <a:pPr marL="0" lvl="0" indent="0">
              <a:buNone/>
              <a:defRPr/>
            </a:pPr>
            <a:endParaRPr lang="en-US" sz="1050" dirty="0">
              <a:latin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schemeClr val="tx1"/>
                </a:solidFill>
              </a:rPr>
              <a:t>Structured data</a:t>
            </a:r>
          </a:p>
          <a:p>
            <a:pPr lvl="0">
              <a:buNone/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typedef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image file;</a:t>
            </a:r>
          </a:p>
          <a:p>
            <a:pPr lvl="0">
              <a:buNone/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image A[];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type </a:t>
            </a:r>
            <a:r>
              <a:rPr lang="en-US" sz="1050" dirty="0" err="1">
                <a:latin typeface="Inconsolata-dz" pitchFamily="49" charset="0"/>
              </a:rPr>
              <a:t>protein_run</a:t>
            </a:r>
            <a:r>
              <a:rPr lang="en-US" sz="1050" dirty="0">
                <a:latin typeface="Inconsolata-dz" pitchFamily="49" charset="0"/>
              </a:rPr>
              <a:t> {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	file </a:t>
            </a:r>
            <a:r>
              <a:rPr lang="en-US" sz="1050" dirty="0" err="1">
                <a:latin typeface="Inconsolata-dz" pitchFamily="49" charset="0"/>
              </a:rPr>
              <a:t>pdb_in</a:t>
            </a:r>
            <a:r>
              <a:rPr lang="en-US" sz="1050" dirty="0">
                <a:latin typeface="Inconsolata-dz" pitchFamily="49" charset="0"/>
              </a:rPr>
              <a:t>; file </a:t>
            </a:r>
            <a:r>
              <a:rPr lang="en-US" sz="1050" dirty="0" err="1">
                <a:latin typeface="Inconsolata-dz" pitchFamily="49" charset="0"/>
              </a:rPr>
              <a:t>sim_out</a:t>
            </a:r>
            <a:r>
              <a:rPr lang="en-US" sz="1050" dirty="0">
                <a:latin typeface="Inconsolata-dz" pitchFamily="49" charset="0"/>
              </a:rPr>
              <a:t>;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buNone/>
            </a:pPr>
            <a:r>
              <a:rPr lang="en-US" sz="1050" dirty="0">
                <a:latin typeface="Inconsolata-dz" pitchFamily="49" charset="0"/>
              </a:rPr>
              <a:t>bag&lt;blob&gt;[] B;</a:t>
            </a:r>
          </a:p>
          <a:p>
            <a:endParaRPr lang="en-US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2284" y="1289684"/>
            <a:ext cx="4572000" cy="2543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Conventional expressions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if (x == 3) { 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y = x+2;</a:t>
            </a:r>
          </a:p>
          <a:p>
            <a:pPr>
              <a:buNone/>
            </a:pPr>
            <a:r>
              <a:rPr lang="en-US" sz="1050" dirty="0">
                <a:latin typeface="Inconsolata-dz" pitchFamily="49" charset="0"/>
              </a:rPr>
              <a:t>    s = </a:t>
            </a:r>
            <a:r>
              <a:rPr lang="en-US" sz="1050" dirty="0" err="1">
                <a:latin typeface="Inconsolata-dz" pitchFamily="49" charset="0"/>
              </a:rPr>
              <a:t>strcat</a:t>
            </a:r>
            <a:r>
              <a:rPr lang="en-US" sz="1050" dirty="0">
                <a:latin typeface="Inconsolata-dz" pitchFamily="49" charset="0"/>
              </a:rPr>
              <a:t>("y: ", y);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</a:endParaRPr>
          </a:p>
          <a:p>
            <a:pPr marL="169863" lvl="0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Parallel loops</a:t>
            </a:r>
          </a:p>
          <a:p>
            <a:pPr lvl="0">
              <a:defRPr/>
            </a:pP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f,i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 in A {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    B[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 = convert(A[</a:t>
            </a:r>
            <a:r>
              <a:rPr lang="en-US" sz="1050" dirty="0" err="1">
                <a:latin typeface="Inconsolata-dz" pitchFamily="49" charset="0"/>
                <a:cs typeface="Courier New" pitchFamily="49" charset="0"/>
              </a:rPr>
              <a:t>i</a:t>
            </a:r>
            <a:r>
              <a:rPr lang="en-US" sz="1050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69863" indent="-169863" eaLnBrk="0" hangingPunct="0">
              <a:spcBef>
                <a:spcPct val="20000"/>
              </a:spcBef>
              <a:buFont typeface="Wingdings" charset="2"/>
              <a:buChar char="§"/>
              <a:defRPr/>
            </a:pPr>
            <a:r>
              <a:rPr lang="en-US" sz="1200" dirty="0">
                <a:ea typeface="ＭＳ Ｐゴシック" charset="-128"/>
                <a:cs typeface="ＭＳ Ｐゴシック" charset="-128"/>
              </a:rPr>
              <a:t>Data flow</a:t>
            </a:r>
          </a:p>
          <a:p>
            <a:pPr lvl="0">
              <a:defRPr/>
            </a:pPr>
            <a:r>
              <a:rPr lang="en-US" sz="1050" dirty="0">
                <a:latin typeface="Inconsolata-dz" pitchFamily="49" charset="0"/>
                <a:cs typeface="Courier New" pitchFamily="49" charset="0"/>
              </a:rPr>
              <a:t>merge(analyze(B[0], B[1]),</a:t>
            </a:r>
          </a:p>
          <a:p>
            <a:r>
              <a:rPr lang="en-US" sz="1050" dirty="0">
                <a:latin typeface="Inconsolata-dz" pitchFamily="49" charset="0"/>
                <a:cs typeface="Courier New" pitchFamily="49" charset="0"/>
              </a:rPr>
              <a:t>      analyze(B[2], B[3]));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9045" y="3957846"/>
            <a:ext cx="48742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Swift: A language for distributed parallel scripting.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J. Parallel Computing 2011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SC 2014</a:t>
            </a:r>
          </a:p>
          <a:p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9045" y="3919954"/>
            <a:ext cx="4874217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6F9E"/>
                </a:solidFill>
              </a:rPr>
              <a:t>Centralized evaluation is a bottleneck</a:t>
            </a:r>
            <a:br>
              <a:rPr lang="en-US" dirty="0">
                <a:solidFill>
                  <a:srgbClr val="406F9E"/>
                </a:solidFill>
              </a:rPr>
            </a:br>
            <a:r>
              <a:rPr lang="en-US" dirty="0">
                <a:solidFill>
                  <a:srgbClr val="406F9E"/>
                </a:solidFill>
              </a:rPr>
              <a:t>at extreme scales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2" descr="C:\cygwin\home\justin\mcs\pubs\slides\2015\EDF\distributed-ev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99" y="1721199"/>
            <a:ext cx="5501488" cy="2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87099" y="130186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 this (Swift/K):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8935" y="13018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have this (Swift/T):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94469" y="4239395"/>
            <a:ext cx="87487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803" y="4368413"/>
            <a:ext cx="7570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Turbine: A distributed-memory dataflow engine for high performance many-task applications.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Fundamenta Informaticae 28(3), 2013</a:t>
            </a:r>
          </a:p>
        </p:txBody>
      </p:sp>
    </p:spTree>
    <p:extLst>
      <p:ext uri="{BB962C8B-B14F-4D97-AF65-F5344CB8AC3E}">
        <p14:creationId xmlns:p14="http://schemas.microsoft.com/office/powerpoint/2010/main" val="20393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Swift/T: Fully parallel evaluation                                  of complex 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307" y="1121229"/>
            <a:ext cx="4356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X = 100, Y = 100;</a:t>
            </a:r>
          </a:p>
          <a:p>
            <a:r>
              <a:rPr lang="en-US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A[][];</a:t>
            </a:r>
          </a:p>
          <a:p>
            <a:r>
              <a:rPr lang="en-US" dirty="0" err="1">
                <a:latin typeface="Inconsolata-dz" pitchFamily="49" charset="0"/>
                <a:cs typeface="Courier New" pitchFamily="49" charset="0"/>
              </a:rPr>
              <a:t>int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B[];</a:t>
            </a:r>
          </a:p>
          <a:p>
            <a:r>
              <a:rPr lang="en-US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x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in [0:X-1] {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 in [0:Y-1] {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  if (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check(x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y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)) {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g(f(x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),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f(y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));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  } else {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A[x][y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] = 0;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B[x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Inconsolata-dz" pitchFamily="49" charset="0"/>
                <a:cs typeface="Courier New" pitchFamily="49" charset="0"/>
              </a:rPr>
              <a:t>sum(A[x</a:t>
            </a:r>
            <a:r>
              <a:rPr lang="en-US" dirty="0">
                <a:latin typeface="Inconsolata-dz" pitchFamily="49" charset="0"/>
                <a:cs typeface="Courier New" pitchFamily="49" charset="0"/>
              </a:rPr>
              <a:t>]);</a:t>
            </a:r>
          </a:p>
          <a:p>
            <a:r>
              <a:rPr lang="en-US" dirty="0">
                <a:latin typeface="Inconsolata-dz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 descr="C:\cygwin\home\wozniak\exm\materials\misc-slides\spaw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4" y="1217517"/>
            <a:ext cx="4272966" cy="2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23340" y="4411756"/>
            <a:ext cx="6934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Swift/T: Scalable data flow programming for distributed-memory task-parallel applications 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Proc. CCGrid, 2013.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23341" y="4395678"/>
            <a:ext cx="742799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16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202" y="1408346"/>
            <a:ext cx="5490228" cy="305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Write site-independent scripts, translates to MPI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Automatic task parallelization and data movement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Invoke native code, script fragments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</a:pP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Rapidly subdivide large partitions for </a:t>
            </a:r>
            <a:b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</a:br>
            <a:r>
              <a:rPr lang="en-US" sz="1600" kern="0" dirty="0">
                <a:solidFill>
                  <a:srgbClr val="1B1B1B"/>
                </a:solidFill>
                <a:ea typeface="ＭＳ Ｐゴシック" charset="-128"/>
              </a:rPr>
              <a:t>MPI jobs in multiple ways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Swift/T: Enabling high-performance Scripted workflows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Supports tasks written in many languages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606206" y="2131702"/>
            <a:ext cx="1397175" cy="942703"/>
            <a:chOff x="863065" y="3200017"/>
            <a:chExt cx="1933008" cy="1738987"/>
          </a:xfrm>
        </p:grpSpPr>
        <p:sp>
          <p:nvSpPr>
            <p:cNvPr id="45" name="Rectangle 44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88074" y="2283584"/>
            <a:ext cx="2588630" cy="1734933"/>
            <a:chOff x="3200400" y="3200400"/>
            <a:chExt cx="3581400" cy="3200400"/>
          </a:xfrm>
        </p:grpSpPr>
        <p:sp>
          <p:nvSpPr>
            <p:cNvPr id="66" name="Rectangle 65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7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ounded Rectangle 68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72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6277919" y="2200968"/>
            <a:ext cx="2588630" cy="1734933"/>
            <a:chOff x="3200400" y="3200400"/>
            <a:chExt cx="3581400" cy="3200400"/>
          </a:xfrm>
        </p:grpSpPr>
        <p:sp>
          <p:nvSpPr>
            <p:cNvPr id="59" name="Rectangle 58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0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ounded Rectangle 61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5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tangle 51"/>
          <p:cNvSpPr/>
          <p:nvPr/>
        </p:nvSpPr>
        <p:spPr>
          <a:xfrm>
            <a:off x="6167765" y="2118352"/>
            <a:ext cx="2588630" cy="173493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317258" y="2525670"/>
            <a:ext cx="550772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969193" y="2525670"/>
            <a:ext cx="622449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709775" y="2525670"/>
            <a:ext cx="959885" cy="394982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626378" y="2581938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5626379" y="2727783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grpSp>
        <p:nvGrpSpPr>
          <p:cNvPr id="75" name="Group 74"/>
          <p:cNvGrpSpPr/>
          <p:nvPr/>
        </p:nvGrpSpPr>
        <p:grpSpPr>
          <a:xfrm>
            <a:off x="5718563" y="2803651"/>
            <a:ext cx="837922" cy="392234"/>
            <a:chOff x="5181926" y="5559107"/>
            <a:chExt cx="745191" cy="522978"/>
          </a:xfrm>
        </p:grpSpPr>
        <p:sp>
          <p:nvSpPr>
            <p:cNvPr id="76" name="Oval 75"/>
            <p:cNvSpPr/>
            <p:nvPr/>
          </p:nvSpPr>
          <p:spPr bwMode="auto">
            <a:xfrm>
              <a:off x="5213470" y="5559107"/>
              <a:ext cx="447364" cy="52297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926" y="5577647"/>
              <a:ext cx="74519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317259" y="2189269"/>
            <a:ext cx="231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21660" y="2651509"/>
            <a:ext cx="651541" cy="1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380701" y="2985819"/>
            <a:ext cx="2268847" cy="826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89" y="3007633"/>
            <a:ext cx="563082" cy="7740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43" y="3128902"/>
            <a:ext cx="514048" cy="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38" y="3384786"/>
            <a:ext cx="804446" cy="4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0" y="3036257"/>
            <a:ext cx="804446" cy="32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" y="2791664"/>
            <a:ext cx="4298767" cy="19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2194650" y="3625129"/>
            <a:ext cx="258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64K cores of Blue Waters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2 billion Python tasks</a:t>
            </a:r>
            <a:br>
              <a:rPr lang="en-US" sz="1600" b="1" kern="1200" dirty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</a:br>
            <a:r>
              <a:rPr lang="en-US" sz="1600" b="1" kern="1200" dirty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14 million Pythons/s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5114370" y="4528458"/>
            <a:ext cx="3862334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14370" y="4528458"/>
            <a:ext cx="366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Compiler techniques for massively scalable implicit task parallelism. 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Proc. SC 2014.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271" y="4718550"/>
            <a:ext cx="445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-c lightsource2-tag swift-t</a:t>
            </a:r>
          </a:p>
        </p:txBody>
      </p:sp>
      <p:pic>
        <p:nvPicPr>
          <p:cNvPr id="5" name="Picture 2" descr="C:\cygwin\home\wozniak\mcs\slides\2018\Parsl\RD1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48" y="798770"/>
            <a:ext cx="928116" cy="11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cygwin\home\wozniak\mcs\pubs\materials\Swift-T-logo\Swift-T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05" y="923925"/>
            <a:ext cx="1524649" cy="75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Dynamic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An MPI library for master-worker </a:t>
            </a:r>
            <a:br>
              <a:rPr lang="en-US" sz="1600" dirty="0"/>
            </a:br>
            <a:r>
              <a:rPr lang="en-US" sz="1600" dirty="0"/>
              <a:t>workloads in C</a:t>
            </a:r>
          </a:p>
          <a:p>
            <a:r>
              <a:rPr lang="en-US" sz="1600" dirty="0"/>
              <a:t>Uses a variable-size, scalable </a:t>
            </a:r>
            <a:br>
              <a:rPr lang="en-US" sz="1600" dirty="0"/>
            </a:br>
            <a:r>
              <a:rPr lang="en-US" sz="1600" dirty="0"/>
              <a:t>network of servers</a:t>
            </a:r>
          </a:p>
          <a:p>
            <a:r>
              <a:rPr lang="en-US" sz="1600" dirty="0"/>
              <a:t>Servers implement </a:t>
            </a:r>
            <a:br>
              <a:rPr lang="en-US" sz="1600" dirty="0"/>
            </a:br>
            <a:r>
              <a:rPr lang="en-US" sz="1600" dirty="0"/>
              <a:t>work-stealing</a:t>
            </a:r>
          </a:p>
          <a:p>
            <a:r>
              <a:rPr lang="en-US" sz="1600" dirty="0"/>
              <a:t>The work unit is a byte array</a:t>
            </a:r>
          </a:p>
          <a:p>
            <a:r>
              <a:rPr lang="en-US" sz="1600" dirty="0"/>
              <a:t>Optional work priorities, targets, types</a:t>
            </a:r>
          </a:p>
          <a:p>
            <a:endParaRPr lang="en-US" sz="1600" dirty="0"/>
          </a:p>
          <a:p>
            <a:r>
              <a:rPr lang="en-US" sz="1600" dirty="0"/>
              <a:t>For Swift/T, we added:</a:t>
            </a:r>
          </a:p>
          <a:p>
            <a:pPr lvl="1"/>
            <a:r>
              <a:rPr lang="en-US" sz="1400" dirty="0"/>
              <a:t>Server-stored data</a:t>
            </a:r>
          </a:p>
          <a:p>
            <a:pPr lvl="1"/>
            <a:r>
              <a:rPr lang="en-US" sz="1400" dirty="0"/>
              <a:t>Data-dependent execution</a:t>
            </a:r>
          </a:p>
          <a:p>
            <a:pPr lvl="1"/>
            <a:r>
              <a:rPr lang="en-US" sz="1400" dirty="0"/>
              <a:t>Parallel tasks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ADLB for short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anl.gov/sites/anl.gov/files/styles/default_hero/public/adlb.png?itok=eGyc1e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09" y="1381191"/>
            <a:ext cx="3628589" cy="27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67842" y="27235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masters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3955" y="9951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1261" y="429169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Lusk et al.  </a:t>
            </a: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scalability, less pain: A simple programming model and its implementation for extreme computing.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SciDAC Review 17, 2010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71261" y="4291697"/>
            <a:ext cx="4362773" cy="0"/>
          </a:xfrm>
          <a:prstGeom prst="line">
            <a:avLst/>
          </a:prstGeom>
          <a:ln w="635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Extreme-scale model exploration with Swift (EMEWS)</a:t>
            </a:r>
          </a:p>
        </p:txBody>
      </p:sp>
    </p:spTree>
    <p:extLst>
      <p:ext uri="{BB962C8B-B14F-4D97-AF65-F5344CB8AC3E}">
        <p14:creationId xmlns:p14="http://schemas.microsoft.com/office/powerpoint/2010/main" val="362206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339"/>
            <a:ext cx="8372901" cy="621711"/>
          </a:xfrm>
        </p:spPr>
        <p:txBody>
          <a:bodyPr/>
          <a:lstStyle/>
          <a:p>
            <a:r>
              <a:rPr lang="en-US" dirty="0"/>
              <a:t>EMEWS workflow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9993" y="3572588"/>
            <a:ext cx="7174523" cy="1143162"/>
          </a:xfrm>
        </p:spPr>
        <p:txBody>
          <a:bodyPr>
            <a:normAutofit/>
          </a:bodyPr>
          <a:lstStyle/>
          <a:p>
            <a:r>
              <a:rPr lang="en-US" sz="1500" dirty="0"/>
              <a:t>The core novel contributions of EMEWS are shown in green, these allow the Swift script to access a running </a:t>
            </a:r>
            <a:r>
              <a:rPr lang="en-US" sz="1500" b="1" dirty="0"/>
              <a:t>Model Exploration</a:t>
            </a:r>
            <a:r>
              <a:rPr lang="en-US" sz="1500" b="1" dirty="0">
                <a:solidFill>
                  <a:srgbClr val="000000"/>
                </a:solidFill>
              </a:rPr>
              <a:t> (ME)</a:t>
            </a:r>
            <a:r>
              <a:rPr lang="en-US" sz="1500" dirty="0"/>
              <a:t> algorithm, and create an </a:t>
            </a:r>
            <a:r>
              <a:rPr lang="en-US" sz="1500" b="1" dirty="0">
                <a:solidFill>
                  <a:srgbClr val="000000"/>
                </a:solidFill>
              </a:rPr>
              <a:t>inversion of control</a:t>
            </a:r>
            <a:r>
              <a:rPr lang="en-US" sz="1500" dirty="0"/>
              <a:t> </a:t>
            </a:r>
            <a:r>
              <a:rPr lang="en-US" sz="1500" b="1" dirty="0"/>
              <a:t>(</a:t>
            </a:r>
            <a:r>
              <a:rPr lang="en-US" sz="1500" b="1" dirty="0" err="1"/>
              <a:t>IoC</a:t>
            </a:r>
            <a:r>
              <a:rPr lang="en-US" sz="1500" b="1" dirty="0"/>
              <a:t>)</a:t>
            </a:r>
            <a:r>
              <a:rPr lang="en-US" sz="1500" dirty="0"/>
              <a:t> workflow</a:t>
            </a:r>
          </a:p>
          <a:p>
            <a:r>
              <a:rPr lang="en-US" sz="1500" dirty="0"/>
              <a:t>Both green and blue boxes accept</a:t>
            </a:r>
            <a:r>
              <a:rPr lang="en-US" sz="1500" b="1" dirty="0">
                <a:solidFill>
                  <a:srgbClr val="000000"/>
                </a:solidFill>
              </a:rPr>
              <a:t> existing multi-language code</a:t>
            </a:r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2" y="923239"/>
            <a:ext cx="4197993" cy="2491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97" y="923239"/>
            <a:ext cx="795934" cy="1604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4902" y="2601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emews.org</a:t>
            </a:r>
          </a:p>
        </p:txBody>
      </p:sp>
    </p:spTree>
    <p:extLst>
      <p:ext uri="{BB962C8B-B14F-4D97-AF65-F5344CB8AC3E}">
        <p14:creationId xmlns:p14="http://schemas.microsoft.com/office/powerpoint/2010/main" val="36990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CANDLE project</a:t>
            </a:r>
          </a:p>
          <a:p>
            <a:pPr marL="284162" lvl="1" indent="0">
              <a:buNone/>
            </a:pPr>
            <a:endParaRPr lang="en-US" dirty="0"/>
          </a:p>
          <a:p>
            <a:r>
              <a:rPr lang="en-US" dirty="0"/>
              <a:t>Overview of hyperparameter optimization</a:t>
            </a:r>
          </a:p>
          <a:p>
            <a:pPr lvl="1"/>
            <a:r>
              <a:rPr lang="en-US" dirty="0"/>
              <a:t>Introduction to hyperparameter optimization</a:t>
            </a:r>
          </a:p>
          <a:p>
            <a:pPr lvl="1"/>
            <a:r>
              <a:rPr lang="en-US" dirty="0"/>
              <a:t>Workflow-based solution: EMEWS</a:t>
            </a:r>
          </a:p>
          <a:p>
            <a:pPr lvl="1"/>
            <a:endParaRPr lang="en-US" dirty="0"/>
          </a:p>
          <a:p>
            <a:r>
              <a:rPr lang="en-US" dirty="0"/>
              <a:t>Demo of Swift/T and CANDLE/Supervisor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EMEWS: Extreme-scale model exploration workflows in Swift/T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9554"/>
            <a:ext cx="8372901" cy="3368830"/>
          </a:xfrm>
        </p:spPr>
        <p:txBody>
          <a:bodyPr/>
          <a:lstStyle/>
          <a:p>
            <a:r>
              <a:rPr lang="en-US" dirty="0"/>
              <a:t>To query the state of the EA, we designate one worker on location L for exclusive use by DEAP. Other optimizers can easily be used (e.g., </a:t>
            </a:r>
            <a:r>
              <a:rPr lang="en-US" dirty="0" err="1"/>
              <a:t>mlrMBO</a:t>
            </a:r>
            <a:r>
              <a:rPr lang="en-US" dirty="0"/>
              <a:t> in CANDLE)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B1F8F"/>
                </a:solidFill>
                <a:hlinkClick r:id="rId2"/>
              </a:rPr>
              <a:t>http://www.mcs.anl.gov/~emews/tutorial</a:t>
            </a:r>
            <a:endParaRPr lang="en-US" dirty="0">
              <a:solidFill>
                <a:srgbClr val="0B1F8F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3229"/>
            <a:ext cx="8229600" cy="3806428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1026" name="Picture 2" descr="C:\cygwin\home\wozniak\collab\CANDLE-Papers\2017\CAFCW\slides\queu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4" y="1700633"/>
            <a:ext cx="7024096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160"/>
            <a:ext cx="8372901" cy="621711"/>
          </a:xfrm>
        </p:spPr>
        <p:txBody>
          <a:bodyPr/>
          <a:lstStyle/>
          <a:p>
            <a:r>
              <a:rPr lang="en-US" dirty="0"/>
              <a:t>Previous work on HPC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43878"/>
            <a:ext cx="8372901" cy="40096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Other uses of workflows to control model exploration (ME) typically take one of two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They provide rich support for arithmetic operations so that ME algorithms can be constructed (ported)</a:t>
            </a:r>
          </a:p>
          <a:p>
            <a:pPr lvl="1"/>
            <a:r>
              <a:rPr lang="en-US" dirty="0"/>
              <a:t>requires that algorithm be </a:t>
            </a:r>
            <a:r>
              <a:rPr lang="en-US" b="1" dirty="0">
                <a:solidFill>
                  <a:srgbClr val="000000"/>
                </a:solidFill>
              </a:rPr>
              <a:t>coded from scratch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impossible to reuse code </a:t>
            </a:r>
            <a:r>
              <a:rPr lang="en-US" dirty="0"/>
              <a:t>in other languages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ME algorithm is provided as a built-in feature of the system </a:t>
            </a:r>
          </a:p>
          <a:p>
            <a:pPr lvl="1"/>
            <a:r>
              <a:rPr lang="en-US" dirty="0"/>
              <a:t>does not allow the end users much </a:t>
            </a:r>
            <a:r>
              <a:rPr lang="en-US" b="1" dirty="0">
                <a:solidFill>
                  <a:srgbClr val="000000"/>
                </a:solidFill>
              </a:rPr>
              <a:t>control over the algorithm </a:t>
            </a:r>
            <a:r>
              <a:rPr lang="en-US" dirty="0"/>
              <a:t>used </a:t>
            </a:r>
          </a:p>
          <a:p>
            <a:pPr lvl="1"/>
            <a:r>
              <a:rPr lang="en-US" dirty="0"/>
              <a:t>may require </a:t>
            </a:r>
            <a:r>
              <a:rPr lang="en-US" b="1" dirty="0">
                <a:solidFill>
                  <a:srgbClr val="000000"/>
                </a:solidFill>
              </a:rPr>
              <a:t>access to workflow system source code </a:t>
            </a:r>
            <a:r>
              <a:rPr lang="en-US" dirty="0">
                <a:solidFill>
                  <a:srgbClr val="000000"/>
                </a:solidFill>
              </a:rPr>
              <a:t>in order to incorporate external ME algorithms or to modify built-in algorithms</a:t>
            </a:r>
          </a:p>
          <a:p>
            <a:pPr marL="0" indent="0">
              <a:buNone/>
            </a:pPr>
            <a:r>
              <a:rPr lang="en-US" sz="2000" dirty="0"/>
              <a:t>In both cases, the many libraries being actively developed and implemented as free and open source software in programming languages such as R and Python </a:t>
            </a:r>
            <a:r>
              <a:rPr lang="en-US" sz="2000" b="1" dirty="0"/>
              <a:t>cannot be directly/easily utilized</a:t>
            </a:r>
            <a:r>
              <a:rPr lang="en-US" sz="2000" dirty="0"/>
              <a:t>.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system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Swift/T enables CANDLE?</a:t>
            </a:r>
          </a:p>
          <a:p>
            <a:pPr lvl="1"/>
            <a:r>
              <a:rPr lang="en-US" dirty="0"/>
              <a:t>A workflow system that is actually a hierarchical programming language</a:t>
            </a:r>
          </a:p>
          <a:p>
            <a:pPr lvl="1"/>
            <a:r>
              <a:rPr lang="en-US" dirty="0"/>
              <a:t>Runs entirely on the compute nodes</a:t>
            </a:r>
          </a:p>
          <a:p>
            <a:pPr lvl="1"/>
            <a:r>
              <a:rPr lang="en-US" dirty="0"/>
              <a:t>Uses standard APIs for HPC (MPI), allows for minimal OS environment</a:t>
            </a:r>
          </a:p>
          <a:p>
            <a:pPr lvl="1"/>
            <a:r>
              <a:rPr lang="en-US" dirty="0"/>
              <a:t>Very scalable</a:t>
            </a:r>
          </a:p>
          <a:p>
            <a:pPr lvl="1"/>
            <a:r>
              <a:rPr lang="en-US" dirty="0"/>
              <a:t>Supports MPI tasks, embedded Python, R interpreters</a:t>
            </a:r>
          </a:p>
          <a:p>
            <a:r>
              <a:rPr lang="en-US" dirty="0"/>
              <a:t>What about EMEWS enables CANDLE?</a:t>
            </a:r>
          </a:p>
          <a:p>
            <a:pPr lvl="1"/>
            <a:r>
              <a:rPr lang="en-US" dirty="0"/>
              <a:t>Allows user to focus on two sequential codes</a:t>
            </a:r>
          </a:p>
          <a:p>
            <a:pPr lvl="2"/>
            <a:r>
              <a:rPr lang="en-US" dirty="0"/>
              <a:t>The optimizer</a:t>
            </a:r>
          </a:p>
          <a:p>
            <a:pPr lvl="2"/>
            <a:r>
              <a:rPr lang="en-US" dirty="0"/>
              <a:t>Their objective function code</a:t>
            </a:r>
          </a:p>
          <a:p>
            <a:pPr lvl="1"/>
            <a:r>
              <a:rPr lang="en-US" dirty="0"/>
              <a:t>Everything else is managed by the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74996"/>
            <a:ext cx="8372901" cy="3538423"/>
          </a:xfrm>
        </p:spPr>
        <p:txBody>
          <a:bodyPr/>
          <a:lstStyle/>
          <a:p>
            <a:r>
              <a:rPr lang="en-US" dirty="0"/>
              <a:t>Thanks to the organizers</a:t>
            </a:r>
          </a:p>
          <a:p>
            <a:endParaRPr lang="en-US" dirty="0"/>
          </a:p>
          <a:p>
            <a:r>
              <a:rPr lang="en-US" dirty="0"/>
              <a:t>Code and guides:</a:t>
            </a:r>
          </a:p>
          <a:p>
            <a:pPr lvl="1"/>
            <a:r>
              <a:rPr lang="en-US" dirty="0"/>
              <a:t>CANDLE GitHub Organization: https://github.com/ECP-CANDLE</a:t>
            </a:r>
          </a:p>
          <a:p>
            <a:pPr lvl="1"/>
            <a:r>
              <a:rPr lang="en-US" dirty="0"/>
              <a:t>Swift/T Home: http://swift-lang.org/Swift-T</a:t>
            </a:r>
          </a:p>
          <a:p>
            <a:pPr lvl="1"/>
            <a:r>
              <a:rPr lang="en-US" dirty="0"/>
              <a:t>EMEWS Tutorial: http://emews.org</a:t>
            </a:r>
          </a:p>
          <a:p>
            <a:endParaRPr lang="en-US" dirty="0"/>
          </a:p>
          <a:p>
            <a:r>
              <a:rPr lang="en-US" sz="1400" dirty="0"/>
              <a:t>This research was supported by the Exascale Computing Project (17-SC-20-SC), a joint project of the U.S. Department of Energy’s Office of Science and National Nuclear Security Administration, responsible for delivering a capable exascale ecosystem, including software, applications, and hardware technology, to support the nation’s exascale computing imperative.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TUTORIAL: SUPERVISOR</a:t>
            </a:r>
          </a:p>
        </p:txBody>
      </p:sp>
    </p:spTree>
    <p:extLst>
      <p:ext uri="{BB962C8B-B14F-4D97-AF65-F5344CB8AC3E}">
        <p14:creationId xmlns:p14="http://schemas.microsoft.com/office/powerpoint/2010/main" val="6495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found here: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git@github.com:brettin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candle_tutorials.git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Topics/2_hyperparameter_optimization</a:t>
            </a:r>
          </a:p>
          <a:p>
            <a:r>
              <a:rPr lang="en-US" dirty="0"/>
              <a:t>See the top-level README to get started with the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CANDLE OVERVIEW</a:t>
            </a:r>
          </a:p>
        </p:txBody>
      </p:sp>
    </p:spTree>
    <p:extLst>
      <p:ext uri="{BB962C8B-B14F-4D97-AF65-F5344CB8AC3E}">
        <p14:creationId xmlns:p14="http://schemas.microsoft.com/office/powerpoint/2010/main" val="5513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1004" y="1105428"/>
            <a:ext cx="1351620" cy="923283"/>
          </a:xfrm>
          <a:prstGeom prst="rect">
            <a:avLst/>
          </a:prstGeom>
          <a:solidFill>
            <a:schemeClr val="bg1"/>
          </a:solidFill>
        </p:spPr>
        <p:txBody>
          <a:bodyPr wrap="non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Traditional</a:t>
            </a:r>
          </a:p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HPC</a:t>
            </a:r>
          </a:p>
          <a:p>
            <a:pPr algn="ctr" defTabSz="914400"/>
            <a:r>
              <a:rPr lang="en-US" b="1" dirty="0">
                <a:solidFill>
                  <a:srgbClr val="FF0000"/>
                </a:solidFill>
              </a:rPr>
              <a:t>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integration of Simulation, Data Analytics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21798" y="1352438"/>
            <a:ext cx="5358702" cy="3493661"/>
            <a:chOff x="1321798" y="1769063"/>
            <a:chExt cx="5358702" cy="4658215"/>
          </a:xfrm>
        </p:grpSpPr>
        <p:sp>
          <p:nvSpPr>
            <p:cNvPr id="8" name="Oval 7"/>
            <p:cNvSpPr/>
            <p:nvPr/>
          </p:nvSpPr>
          <p:spPr>
            <a:xfrm>
              <a:off x="2974312" y="3550611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Deep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Learning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321798" y="2018349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Large-Scale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Numerical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Simulation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87035" y="1769063"/>
              <a:ext cx="2993465" cy="2876667"/>
            </a:xfrm>
            <a:prstGeom prst="ellipse">
              <a:avLst/>
            </a:prstGeom>
            <a:solidFill>
              <a:srgbClr val="D3D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92" tIns="45697" rIns="91392" bIns="45697" rtlCol="0" anchor="ctr"/>
            <a:lstStyle/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Scalable </a:t>
              </a:r>
            </a:p>
            <a:p>
              <a:pPr algn="ctr" defTabSz="914400"/>
              <a:r>
                <a:rPr lang="en-US" sz="2400" b="1" dirty="0">
                  <a:solidFill>
                    <a:srgbClr val="000090"/>
                  </a:solidFill>
                </a:rPr>
                <a:t>Data Analytics</a:t>
              </a:r>
            </a:p>
            <a:p>
              <a:pPr algn="ctr" defTabSz="914400"/>
              <a:endParaRPr lang="en-US" sz="2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93098" y="1569171"/>
            <a:ext cx="2850919" cy="923283"/>
          </a:xfrm>
          <a:prstGeom prst="rect">
            <a:avLst/>
          </a:prstGeom>
          <a:noFill/>
          <a:ln>
            <a:noFill/>
          </a:ln>
        </p:spPr>
        <p:txBody>
          <a:bodyPr wrap="square" lIns="91392" tIns="45697" rIns="91392" bIns="45697" rtlCol="0">
            <a:spAutoFit/>
          </a:bodyPr>
          <a:lstStyle/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CORAL Supercomputers</a:t>
            </a:r>
          </a:p>
          <a:p>
            <a:pPr algn="ctr" defTabSz="914400"/>
            <a:r>
              <a:rPr lang="en-US" b="1" dirty="0">
                <a:solidFill>
                  <a:srgbClr val="008000"/>
                </a:solidFill>
              </a:rPr>
              <a:t>and Exascale Systems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6168355" y="2492454"/>
            <a:ext cx="1550203" cy="99183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2387" y="1807636"/>
            <a:ext cx="2125230" cy="15452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976814" y="2028711"/>
            <a:ext cx="785575" cy="3717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54438" y="1399460"/>
            <a:ext cx="4313917" cy="27892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2" tIns="45697" rIns="91392" bIns="45697" rtlCol="0" anchor="ctr"/>
          <a:lstStyle/>
          <a:p>
            <a:pPr algn="ctr" defTabSz="914400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CANDLE workflows: Goals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3" y="1117345"/>
            <a:ext cx="8372901" cy="3524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Develop an exascale deep learning environment for cancer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Building on open source deep learning frameworks and middleware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Optimization for CORAL and exascale platforms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Support all three pilot project needs for deep learning – common abstractions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prstClr val="black"/>
                </a:solidFill>
              </a:rPr>
              <a:t>Collaborate with DOE computing centers, HPC vendors and ECP co-design and software technology projects 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Mission statement: Enable the most challenging deep learning problems in cancer research to run on the most capable supercomputers in the DOE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1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Software Stack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004752"/>
            <a:ext cx="4730097" cy="3747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4307" y="1059525"/>
            <a:ext cx="5729111" cy="846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black"/>
                </a:solidFill>
              </a:rPr>
              <a:t>Hyperparameter Sweeps, 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</a:rPr>
              <a:t>Data Management (e.g. DIGITS, Swift, etc.)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307" y="3967867"/>
            <a:ext cx="5729111" cy="8466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Architecture Specific Optimization Layer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cuDNN, MKL-DNN, etc.)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307" y="3002667"/>
            <a:ext cx="5729111" cy="846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Tensor/Graph Execution Engine 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Theano, TensorFlow, LBANN-LL, etc.)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307" y="2020534"/>
            <a:ext cx="5729111" cy="846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Network description, Execution scripting API</a:t>
            </a:r>
          </a:p>
          <a:p>
            <a:pPr algn="ctr" defTabSz="457200"/>
            <a:r>
              <a:rPr lang="en-US" dirty="0">
                <a:solidFill>
                  <a:srgbClr val="000000"/>
                </a:solidFill>
              </a:rPr>
              <a:t>(e.g. Keras, Mocha)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5118" y="1303044"/>
            <a:ext cx="202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Workflow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5089" y="2301948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Scripting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85089" y="326934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Engine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5089" y="42267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Bradley Hand Bold"/>
                <a:cs typeface="Bradley Hand Bold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238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HYPERPARAMETER OPTIMIZATION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have a large number of possible configuration parameters, called </a:t>
            </a:r>
            <a:r>
              <a:rPr lang="en-US" i="1" dirty="0"/>
              <a:t>hyperparameters</a:t>
            </a:r>
          </a:p>
          <a:p>
            <a:pPr lvl="1"/>
            <a:r>
              <a:rPr lang="en-US" dirty="0"/>
              <a:t>Avoids collision with NN </a:t>
            </a:r>
            <a:r>
              <a:rPr lang="en-US" i="1" dirty="0"/>
              <a:t>weights</a:t>
            </a:r>
            <a:r>
              <a:rPr lang="en-US" dirty="0"/>
              <a:t>, which are sometimes called </a:t>
            </a:r>
            <a:r>
              <a:rPr lang="en-US" i="1" dirty="0"/>
              <a:t>parameters</a:t>
            </a:r>
            <a:endParaRPr lang="en-US" dirty="0"/>
          </a:p>
          <a:p>
            <a:r>
              <a:rPr lang="en-US" dirty="0"/>
              <a:t>Applying optimization can automate part of the design of the neural network</a:t>
            </a:r>
          </a:p>
          <a:p>
            <a:endParaRPr lang="en-US" dirty="0"/>
          </a:p>
          <a:p>
            <a:r>
              <a:rPr lang="en-US" dirty="0"/>
              <a:t>In the cancer Pilot 1 autoencoder shown, </a:t>
            </a:r>
            <a:br>
              <a:rPr lang="en-US" dirty="0"/>
            </a:br>
            <a:r>
              <a:rPr lang="en-US" dirty="0"/>
              <a:t>the system can determine</a:t>
            </a:r>
          </a:p>
          <a:p>
            <a:pPr lvl="1"/>
            <a:r>
              <a:rPr lang="en-US" dirty="0"/>
              <a:t>How many neurons to put in each layer</a:t>
            </a:r>
          </a:p>
          <a:p>
            <a:pPr lvl="1"/>
            <a:r>
              <a:rPr lang="en-US" dirty="0"/>
              <a:t>What activation function to use</a:t>
            </a:r>
          </a:p>
          <a:p>
            <a:pPr lvl="1"/>
            <a:r>
              <a:rPr lang="en-US" dirty="0"/>
              <a:t>What batch size to use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Hyperparameter optimization = HPO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05" t="8047" r="6484" b="7458"/>
          <a:stretch/>
        </p:blipFill>
        <p:spPr>
          <a:xfrm>
            <a:off x="5808015" y="2775692"/>
            <a:ext cx="3186917" cy="23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4083</TotalTime>
  <Words>2033</Words>
  <Application>Microsoft Office PowerPoint</Application>
  <PresentationFormat>On-screen Show (16:9)</PresentationFormat>
  <Paragraphs>415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Bradley Hand Bold</vt:lpstr>
      <vt:lpstr>Calibri</vt:lpstr>
      <vt:lpstr>Consolas</vt:lpstr>
      <vt:lpstr>Courier New</vt:lpstr>
      <vt:lpstr>Inconsolata-dz</vt:lpstr>
      <vt:lpstr>Wingdings</vt:lpstr>
      <vt:lpstr>presentation_16x9</vt:lpstr>
      <vt:lpstr>presentation_4x3</vt:lpstr>
      <vt:lpstr>EXAWORKS TUTORIAL:  Swift/T</vt:lpstr>
      <vt:lpstr>Collaborators</vt:lpstr>
      <vt:lpstr>OUTLINE</vt:lpstr>
      <vt:lpstr>PowerPoint Presentation</vt:lpstr>
      <vt:lpstr>Driving integration of Simulation, Data Analytics and Machine Learning</vt:lpstr>
      <vt:lpstr>CANDLE workflows: Goals</vt:lpstr>
      <vt:lpstr>CANDLE Software Stack</vt:lpstr>
      <vt:lpstr>PowerPoint Presentation</vt:lpstr>
      <vt:lpstr>WHAT IS HYPERPARAMETER OPTIMIZATION </vt:lpstr>
      <vt:lpstr>Mathematical expression for hpo</vt:lpstr>
      <vt:lpstr>BASIC STRATEGIES </vt:lpstr>
      <vt:lpstr>Candle Hyperparameter learning</vt:lpstr>
      <vt:lpstr>PowerPoint Presentation</vt:lpstr>
      <vt:lpstr>CANDLE System Overview</vt:lpstr>
      <vt:lpstr>Parallelism strategies</vt:lpstr>
      <vt:lpstr>CANDLE Performance</vt:lpstr>
      <vt:lpstr>Load over time for search</vt:lpstr>
      <vt:lpstr>Ramp up / ramp down</vt:lpstr>
      <vt:lpstr>PowerPoint Presentation</vt:lpstr>
      <vt:lpstr>WORKFLOW support for ML frameworks</vt:lpstr>
      <vt:lpstr>Workflow goals</vt:lpstr>
      <vt:lpstr>The Swift programming model </vt:lpstr>
      <vt:lpstr>Swift syntax</vt:lpstr>
      <vt:lpstr>Centralized evaluation is a bottleneck at extreme scales </vt:lpstr>
      <vt:lpstr>Swift/T: Fully parallel evaluation                                  of complex scripts</vt:lpstr>
      <vt:lpstr>Swift/T: Enabling high-performance Scripted workflows</vt:lpstr>
      <vt:lpstr>Asynchronous Dynamic Load Balancer</vt:lpstr>
      <vt:lpstr>PowerPoint Presentation</vt:lpstr>
      <vt:lpstr>EMEWS workflow structure</vt:lpstr>
      <vt:lpstr>EMEWS: Extreme-scale model exploration workflows in Swift/T</vt:lpstr>
      <vt:lpstr>Previous work on HPC workflows</vt:lpstr>
      <vt:lpstr>Summary of key system points</vt:lpstr>
      <vt:lpstr>Thanks</vt:lpstr>
      <vt:lpstr>PowerPoint Presentation</vt:lpstr>
      <vt:lpstr>Hands-on TUTORIALS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Wozniak, Justin M.</cp:lastModifiedBy>
  <cp:revision>169</cp:revision>
  <cp:lastPrinted>2017-11-28T23:46:34Z</cp:lastPrinted>
  <dcterms:created xsi:type="dcterms:W3CDTF">2015-11-17T20:01:38Z</dcterms:created>
  <dcterms:modified xsi:type="dcterms:W3CDTF">2021-10-29T15:40:01Z</dcterms:modified>
</cp:coreProperties>
</file>