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4"/>
    <p:restoredTop sz="94709"/>
  </p:normalViewPr>
  <p:slideViewPr>
    <p:cSldViewPr snapToGrid="0">
      <p:cViewPr>
        <p:scale>
          <a:sx n="128" d="100"/>
          <a:sy n="128" d="100"/>
        </p:scale>
        <p:origin x="64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929B-D298-E94E-839E-9D21720D8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670F7-5AB8-7D6D-D756-DCC238377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F4A4-0508-63D5-1182-3390BF2C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2C2B-C0EB-B3B4-F381-67F82A56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A6558-CCD6-C7EC-99BA-34734156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48C7-3619-EBB6-0F61-B3593D11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48E68-FA1B-AC4A-DE98-CB842F6D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427DF-FEB0-8437-DAD6-6505C7F3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DD10-FB2A-6B8A-791C-03EF1E3F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BDF10-FFBA-20EE-FE57-83409469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69A35-A18F-8AD5-58D8-2AAEDE115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2875-B767-4B4F-6EEF-42CB651B0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3231-DD97-4359-84AE-3022AE3F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77F0-B420-B80A-C8F1-84F0DE34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304A-EED8-EE54-FC20-12CCE50D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D56D-A684-31F9-D60E-6DCBE1A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4186-1A3B-EE45-9E53-2BC1D9A6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FDA80-DA6E-4FD3-6021-396DBEC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C01F2-0961-62F4-2C8F-81955C34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E517-7AC7-6FC7-4BF5-BC7E3CAC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6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B551-F7EA-458B-122F-91D5EADC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AB22F-A7AC-BBB8-9776-049E2B7C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2BBA-44E5-8825-B62B-77228059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423E-D55B-A3A4-CB99-EDD80EF5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367E-FC90-19F6-9F7F-17B21BC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D96-48AE-A9CE-6E5D-3D3C00A9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1F83-B42A-F7F0-9517-DCAF8281E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10693-56D4-D89B-C0D8-CC62A38CD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13EAE-3FF6-BFBA-DBAF-22F66D08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2F99F-10F3-CA30-A733-BEA34F9C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DFA72-82E1-3B67-AB56-503BC314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26CC-E9E2-453F-B800-1C8F9D86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507C-7133-0FFB-A341-6A6C7075F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D638A-2DE8-12AC-10B0-D24856357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5CFAE-A8DD-95B5-E240-557A8A89E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91A9E-4F92-2DDF-7006-5C78E7F7C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2A155-4B8E-347B-7BDD-A8D7BDA3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221D5-7327-794B-3EF3-70C6C017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F1095-0297-C00E-4813-E27A4256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8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B1C5-5BF9-CEC3-AED5-B77AF201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C3AA5-C16F-C334-5E7D-FDAAF36B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DDC94-80B8-6D6A-8EB6-F0DD2C0F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742D2-E1F2-14CC-728E-16022266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45654-FF2E-4992-FD14-8FEB26EF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CA107-DB5C-41CA-CD87-9100BEE9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4C269-6974-CFE0-B06D-8C256F8C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BA04-3881-B05B-CC0D-57A253C8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4D16-3F27-FE4B-3C26-F3DA59B5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AFDDA-1E00-EB86-9B93-D59396FF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1BF93-6088-74EE-74C7-B1EC8577E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FD5AD-00BD-D478-28E9-2329586D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93D39-4C80-C6F3-7B8E-14CDDEA2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5217-1FDF-C780-6A53-0556135B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CAD17-3F50-A31C-BA74-54DA41365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B8228-CC88-8B51-AE2C-8854A7D8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FC4D5-092E-3809-54E9-1A18F81C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8269-05CB-77F7-C604-C6557101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941B-9D3A-C507-631F-E1F312B7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E9B3E-A388-7510-816C-48030952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9198-26C3-CF84-E4A4-B25104766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EA92-73FF-986A-A96D-8B2B889EF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C15D-5F6A-514A-9395-6D760C03146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06751-98EB-B6D8-641A-31BF03778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D607-18B2-0635-C34B-984C8B7C7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079F-A43F-2D41-8FB1-F09E9559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EA93-1151-C217-D2E9-F28645806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13 – Bitwise 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CD795-2657-8673-3BE4-97AC33DE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Bitwise ops, </a:t>
            </a:r>
            <a:r>
              <a:rPr lang="en-US" dirty="0" err="1"/>
              <a:t>strtok</a:t>
            </a:r>
            <a:r>
              <a:rPr lang="en-US" dirty="0"/>
              <a:t>, double pointers, review</a:t>
            </a:r>
          </a:p>
        </p:txBody>
      </p:sp>
    </p:spTree>
    <p:extLst>
      <p:ext uri="{BB962C8B-B14F-4D97-AF65-F5344CB8AC3E}">
        <p14:creationId xmlns:p14="http://schemas.microsoft.com/office/powerpoint/2010/main" val="134140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859-F8E9-83FD-ED3E-8C53654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02B27A-4168-94B0-26FE-AA65547D6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575" y="94559"/>
            <a:ext cx="10698851" cy="6668883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E7C61E8-FF50-59FD-46A4-425DCA27805E}"/>
              </a:ext>
            </a:extLst>
          </p:cNvPr>
          <p:cNvSpPr/>
          <p:nvPr/>
        </p:nvSpPr>
        <p:spPr>
          <a:xfrm>
            <a:off x="838200" y="2882348"/>
            <a:ext cx="2073965" cy="81500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A52D-726A-F56F-7098-1062226B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9567D3-6DE1-3AA8-5CCD-09B6035CB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088" y="-11916"/>
            <a:ext cx="10273825" cy="6881832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1733F5BF-5B34-A111-BDA9-92D9BD7E4C51}"/>
              </a:ext>
            </a:extLst>
          </p:cNvPr>
          <p:cNvSpPr/>
          <p:nvPr/>
        </p:nvSpPr>
        <p:spPr>
          <a:xfrm>
            <a:off x="1222513" y="5377070"/>
            <a:ext cx="993913" cy="59634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C0EF-1AAD-40E5-B11D-A4AA898E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DC4000-9C15-847A-F1F7-07ADEE236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01" y="38687"/>
            <a:ext cx="11430199" cy="6780627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04F3F9D2-45D4-C3DD-A9A3-5A0F78BB5424}"/>
              </a:ext>
            </a:extLst>
          </p:cNvPr>
          <p:cNvSpPr/>
          <p:nvPr/>
        </p:nvSpPr>
        <p:spPr>
          <a:xfrm>
            <a:off x="380900" y="3985592"/>
            <a:ext cx="4966352" cy="52677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3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2C5C-0E1B-8ADE-4C93-06457CE3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949728-241D-DD2A-1555-124491B4E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029" y="-4107"/>
            <a:ext cx="7709943" cy="6866214"/>
          </a:xfrm>
        </p:spPr>
      </p:pic>
    </p:spTree>
    <p:extLst>
      <p:ext uri="{BB962C8B-B14F-4D97-AF65-F5344CB8AC3E}">
        <p14:creationId xmlns:p14="http://schemas.microsoft.com/office/powerpoint/2010/main" val="269294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C50E-CC3B-04CE-CD31-C692D11C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/>
              <a:t>Be sure to look over the 3rd section of the quiz. It will help with understanding some of the harder problems. Note: The questions related to the given code may differ, but the overall idea is the same.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3D0671-FE01-A2AD-1FFA-CFD6873B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6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6F57-B0C3-06B6-4ACB-64E33957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1F8C-38F8-669E-B993-42175DE1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9408"/>
            <a:ext cx="12192000" cy="5428592"/>
          </a:xfrm>
        </p:spPr>
        <p:txBody>
          <a:bodyPr>
            <a:normAutofit/>
          </a:bodyPr>
          <a:lstStyle/>
          <a:p>
            <a:r>
              <a:rPr lang="en-US" dirty="0"/>
              <a:t>Review Lab 11</a:t>
            </a:r>
          </a:p>
          <a:p>
            <a:r>
              <a:rPr lang="en-US" dirty="0"/>
              <a:t>3 hours (normal time)</a:t>
            </a:r>
          </a:p>
          <a:p>
            <a:pPr lvl="1"/>
            <a:r>
              <a:rPr lang="en-US" dirty="0"/>
              <a:t>If the previous lab is still in here, it will not cut your time</a:t>
            </a:r>
          </a:p>
          <a:p>
            <a:pPr lvl="1"/>
            <a:r>
              <a:rPr lang="en-US" dirty="0"/>
              <a:t>If majority of people are working, you will get a </a:t>
            </a:r>
            <a:r>
              <a:rPr lang="en-US" i="1" dirty="0"/>
              <a:t>few</a:t>
            </a:r>
            <a:r>
              <a:rPr lang="en-US" dirty="0"/>
              <a:t> extra minutes</a:t>
            </a:r>
          </a:p>
          <a:p>
            <a:r>
              <a:rPr lang="en-US" dirty="0"/>
              <a:t>No notes, labs, or internet; </a:t>
            </a:r>
            <a:r>
              <a:rPr lang="en-US" b="1" dirty="0"/>
              <a:t>ONLY the book! Digital or paper version ok!</a:t>
            </a:r>
          </a:p>
          <a:p>
            <a:pPr lvl="1"/>
            <a:r>
              <a:rPr lang="en-US" dirty="0"/>
              <a:t>The book can be time consuming! Do not rely on it!</a:t>
            </a:r>
          </a:p>
          <a:p>
            <a:r>
              <a:rPr lang="en-US" dirty="0"/>
              <a:t>No phones (I will allow music, but you cannot change it once we start)!</a:t>
            </a:r>
          </a:p>
          <a:p>
            <a:r>
              <a:rPr lang="en-US" dirty="0"/>
              <a:t>Project submission will be via USB Drive (USB A and C). Hand back the paper.</a:t>
            </a:r>
          </a:p>
          <a:p>
            <a:pPr lvl="1"/>
            <a:r>
              <a:rPr lang="en-US" b="1" dirty="0"/>
              <a:t>PUT YOUR NAME IN YOUR PROJECT AND YOUR PAPER! </a:t>
            </a:r>
            <a:r>
              <a:rPr lang="en-US" b="1" u="sng" dirty="0"/>
              <a:t>NO NAME = NO GRADE!</a:t>
            </a:r>
          </a:p>
          <a:p>
            <a:r>
              <a:rPr lang="en-US" dirty="0"/>
              <a:t>Failure of any steps = 0. The rules will be laid out on the handout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0 on Lab final = automatic fail, possibly with a report</a:t>
            </a:r>
          </a:p>
        </p:txBody>
      </p:sp>
    </p:spTree>
    <p:extLst>
      <p:ext uri="{BB962C8B-B14F-4D97-AF65-F5344CB8AC3E}">
        <p14:creationId xmlns:p14="http://schemas.microsoft.com/office/powerpoint/2010/main" val="88057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C4D2-845C-CDD2-ACB6-040D5AC7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0250-7FA7-E375-CCC1-4BB2CB09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 8 due Friday December 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Final grades are due around the 18</a:t>
            </a:r>
            <a:r>
              <a:rPr lang="en-US" baseline="30000" dirty="0"/>
              <a:t>th </a:t>
            </a:r>
            <a:r>
              <a:rPr lang="en-US" dirty="0"/>
              <a:t>(I cannot recall the exact date)</a:t>
            </a:r>
            <a:endParaRPr lang="en-US" baseline="30000" dirty="0"/>
          </a:p>
          <a:p>
            <a:r>
              <a:rPr lang="en-US" dirty="0"/>
              <a:t>All submissions or disagreements with grades are not accepted after the 8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r>
              <a:rPr lang="en-US" dirty="0"/>
              <a:t>You may reach out about PA 8 grades after they are posted, but do not delay!</a:t>
            </a:r>
          </a:p>
        </p:txBody>
      </p:sp>
    </p:spTree>
    <p:extLst>
      <p:ext uri="{BB962C8B-B14F-4D97-AF65-F5344CB8AC3E}">
        <p14:creationId xmlns:p14="http://schemas.microsoft.com/office/powerpoint/2010/main" val="6360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78E8-7E7B-A748-FAC7-C24809AB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strtok</a:t>
            </a:r>
            <a:r>
              <a:rPr lang="en-US" dirty="0"/>
              <a:t> (ex from </a:t>
            </a:r>
            <a:r>
              <a:rPr lang="en-US" dirty="0" err="1"/>
              <a:t>cplusplus.com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D5789A6-A69A-9444-EF30-00BE1F0F6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526376" cy="4802187"/>
          </a:xfrm>
        </p:spPr>
      </p:pic>
      <p:pic>
        <p:nvPicPr>
          <p:cNvPr id="7" name="Picture 6" descr="A grey rectangular sign with black text&#10;&#10;Description automatically generated">
            <a:extLst>
              <a:ext uri="{FF2B5EF4-FFF2-40B4-BE49-F238E27FC236}">
                <a16:creationId xmlns:a16="http://schemas.microsoft.com/office/drawing/2014/main" id="{8BD65511-94DB-1FDA-B840-9AE153E5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75" y="4699687"/>
            <a:ext cx="5943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2594-FED6-1E25-9939-939D4299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strtok</a:t>
            </a:r>
            <a:r>
              <a:rPr lang="en-US" dirty="0"/>
              <a:t> works (not thread safe)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058F-941C-C996-984A-910F6347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accepts a string (Param 1) and a delimiter (Param 2). Both are </a:t>
            </a:r>
            <a:r>
              <a:rPr lang="en-US" dirty="0">
                <a:latin typeface="PT Mono" panose="02060509020205020204" pitchFamily="49" charset="77"/>
              </a:rPr>
              <a:t>char *</a:t>
            </a:r>
          </a:p>
          <a:p>
            <a:r>
              <a:rPr lang="en-US" dirty="0"/>
              <a:t>Once the string is passed in the first round, we pass in NULL for future calls.</a:t>
            </a:r>
          </a:p>
          <a:p>
            <a:r>
              <a:rPr lang="en-US" dirty="0"/>
              <a:t>When we pass in null, it will use the last string it used</a:t>
            </a:r>
          </a:p>
          <a:p>
            <a:pPr lvl="1"/>
            <a:r>
              <a:rPr lang="en-US" dirty="0"/>
              <a:t>Param 1 is a static variable within </a:t>
            </a:r>
            <a:r>
              <a:rPr lang="en-US" dirty="0" err="1"/>
              <a:t>strtok</a:t>
            </a:r>
            <a:r>
              <a:rPr lang="en-US" dirty="0"/>
              <a:t>.</a:t>
            </a:r>
          </a:p>
          <a:p>
            <a:r>
              <a:rPr lang="en-US" dirty="0"/>
              <a:t>Param 2 should consist of the </a:t>
            </a:r>
            <a:r>
              <a:rPr lang="en-US" dirty="0" err="1"/>
              <a:t>delims</a:t>
            </a:r>
            <a:r>
              <a:rPr lang="en-US" dirty="0"/>
              <a:t> we want to look for. Note that if any one of the argued symbols are found, it will split.</a:t>
            </a:r>
          </a:p>
          <a:p>
            <a:r>
              <a:rPr lang="en-US" dirty="0" err="1"/>
              <a:t>strtok</a:t>
            </a:r>
            <a:r>
              <a:rPr lang="en-US" dirty="0"/>
              <a:t> will return the string </a:t>
            </a:r>
            <a:r>
              <a:rPr lang="en-US" dirty="0" err="1"/>
              <a:t>upto</a:t>
            </a:r>
            <a:r>
              <a:rPr lang="en-US" dirty="0"/>
              <a:t> the symbol or the end of the string. If we reached the end previously, then NULL is returned and we should stop.</a:t>
            </a:r>
          </a:p>
          <a:p>
            <a:r>
              <a:rPr lang="en-US" dirty="0"/>
              <a:t>For example, </a:t>
            </a:r>
            <a:r>
              <a:rPr lang="en-US" dirty="0" err="1"/>
              <a:t>strtok</a:t>
            </a:r>
            <a:r>
              <a:rPr lang="en-US" dirty="0"/>
              <a:t>(“hi no dash”, “-”); will return “hi no dash” since “-” was not found.</a:t>
            </a:r>
          </a:p>
        </p:txBody>
      </p:sp>
    </p:spTree>
    <p:extLst>
      <p:ext uri="{BB962C8B-B14F-4D97-AF65-F5344CB8AC3E}">
        <p14:creationId xmlns:p14="http://schemas.microsoft.com/office/powerpoint/2010/main" val="21377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DBE7-5D22-900D-1C1C-CF9411C7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Double Pointers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D7D30D9-D926-A846-6AF2-0FC706CC9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1" y="2375452"/>
            <a:ext cx="12160956" cy="3250096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CF8F8162-0005-68BC-500E-1BBBE51F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" y="2683565"/>
            <a:ext cx="12173685" cy="25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3E90-498F-A02B-333C-EE864085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3B3E-9D11-006D-7FCD-AA26BC90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42559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| (BITWISE OR)</a:t>
            </a:r>
          </a:p>
          <a:p>
            <a:pPr lvl="1"/>
            <a:r>
              <a:rPr lang="en-US" dirty="0">
                <a:latin typeface="PT Mono" panose="02060509020205020204" pitchFamily="49" charset="77"/>
              </a:rPr>
              <a:t>0 | 0 = 0   </a:t>
            </a:r>
            <a:r>
              <a:rPr lang="en-US" b="1" dirty="0">
                <a:latin typeface="PT Mono" panose="02060509020205020204" pitchFamily="49" charset="77"/>
              </a:rPr>
              <a:t>|||</a:t>
            </a:r>
            <a:r>
              <a:rPr lang="en-US" dirty="0">
                <a:latin typeface="PT Mono" panose="02060509020205020204" pitchFamily="49" charset="77"/>
              </a:rPr>
              <a:t>   1 | 0 = 1</a:t>
            </a:r>
          </a:p>
          <a:p>
            <a:pPr lvl="1"/>
            <a:r>
              <a:rPr lang="en-US" dirty="0">
                <a:latin typeface="PT Mono" panose="02060509020205020204" pitchFamily="49" charset="77"/>
              </a:rPr>
              <a:t>0 | 1 = 1   </a:t>
            </a:r>
            <a:r>
              <a:rPr lang="en-US" b="1" dirty="0">
                <a:latin typeface="PT Mono" panose="02060509020205020204" pitchFamily="49" charset="77"/>
              </a:rPr>
              <a:t>|||</a:t>
            </a:r>
            <a:r>
              <a:rPr lang="en-US" dirty="0">
                <a:latin typeface="PT Mono" panose="02060509020205020204" pitchFamily="49" charset="77"/>
              </a:rPr>
              <a:t>   1 | 1 = 1</a:t>
            </a:r>
          </a:p>
          <a:p>
            <a:r>
              <a:rPr lang="en-US" dirty="0"/>
              <a:t>&amp; (BITWISE AND)</a:t>
            </a:r>
          </a:p>
          <a:p>
            <a:pPr lvl="1"/>
            <a:r>
              <a:rPr lang="en-US" dirty="0">
                <a:latin typeface="PT Mono" panose="02060509020205020204" pitchFamily="49" charset="77"/>
              </a:rPr>
              <a:t>0 &amp; 0 = 0   </a:t>
            </a:r>
            <a:r>
              <a:rPr lang="en-US" b="1" dirty="0">
                <a:latin typeface="PT Mono" panose="02060509020205020204" pitchFamily="49" charset="77"/>
              </a:rPr>
              <a:t>|||</a:t>
            </a:r>
            <a:r>
              <a:rPr lang="en-US" dirty="0">
                <a:latin typeface="PT Mono" panose="02060509020205020204" pitchFamily="49" charset="77"/>
              </a:rPr>
              <a:t>   1 &amp; 0 = 0</a:t>
            </a:r>
          </a:p>
          <a:p>
            <a:pPr lvl="1"/>
            <a:r>
              <a:rPr lang="en-US" dirty="0">
                <a:latin typeface="PT Mono" panose="02060509020205020204" pitchFamily="49" charset="77"/>
              </a:rPr>
              <a:t>0 &amp; 1 = 0   </a:t>
            </a:r>
            <a:r>
              <a:rPr lang="en-US" b="1" dirty="0">
                <a:latin typeface="PT Mono" panose="02060509020205020204" pitchFamily="49" charset="77"/>
              </a:rPr>
              <a:t>|||</a:t>
            </a:r>
            <a:r>
              <a:rPr lang="en-US" dirty="0">
                <a:latin typeface="PT Mono" panose="02060509020205020204" pitchFamily="49" charset="77"/>
              </a:rPr>
              <a:t>   1 &amp; 1 = 1</a:t>
            </a:r>
            <a:endParaRPr lang="en-US" dirty="0"/>
          </a:p>
          <a:p>
            <a:r>
              <a:rPr lang="en-US" dirty="0"/>
              <a:t>^ (BITWISE XOR)</a:t>
            </a:r>
          </a:p>
          <a:p>
            <a:pPr lvl="1"/>
            <a:r>
              <a:rPr lang="en-US" dirty="0">
                <a:latin typeface="PT Mono" panose="02060509020205020204" pitchFamily="49" charset="77"/>
              </a:rPr>
              <a:t>0 ^ 0 = 0   </a:t>
            </a:r>
            <a:r>
              <a:rPr lang="en-US" b="1" dirty="0">
                <a:latin typeface="PT Mono" panose="02060509020205020204" pitchFamily="49" charset="77"/>
              </a:rPr>
              <a:t>|||</a:t>
            </a:r>
            <a:r>
              <a:rPr lang="en-US" dirty="0">
                <a:latin typeface="PT Mono" panose="02060509020205020204" pitchFamily="49" charset="77"/>
              </a:rPr>
              <a:t>   1 ^ 0 = 1</a:t>
            </a:r>
          </a:p>
          <a:p>
            <a:pPr lvl="1"/>
            <a:r>
              <a:rPr lang="en-US" dirty="0">
                <a:latin typeface="PT Mono" panose="02060509020205020204" pitchFamily="49" charset="77"/>
              </a:rPr>
              <a:t>0 ^ 1 = 1   </a:t>
            </a:r>
            <a:r>
              <a:rPr lang="en-US" b="1" dirty="0">
                <a:latin typeface="PT Mono" panose="02060509020205020204" pitchFamily="49" charset="77"/>
              </a:rPr>
              <a:t>|||</a:t>
            </a:r>
            <a:r>
              <a:rPr lang="en-US" dirty="0">
                <a:latin typeface="PT Mono" panose="02060509020205020204" pitchFamily="49" charset="77"/>
              </a:rPr>
              <a:t>   1 ^ 1 = 0</a:t>
            </a:r>
            <a:endParaRPr lang="en-US" dirty="0"/>
          </a:p>
          <a:p>
            <a:r>
              <a:rPr lang="en-US" dirty="0"/>
              <a:t>&lt;&lt; (Arithmetic shift left)</a:t>
            </a:r>
          </a:p>
          <a:p>
            <a:pPr lvl="1"/>
            <a:r>
              <a:rPr lang="en-US" dirty="0">
                <a:latin typeface="PT Mono" panose="02060509020205020204" pitchFamily="49" charset="77"/>
              </a:rPr>
              <a:t>0000 1010 &lt;&lt; 2 = 0010 1000   ===   10 &lt;&lt; 2 = 40</a:t>
            </a:r>
          </a:p>
          <a:p>
            <a:r>
              <a:rPr lang="en-US" dirty="0"/>
              <a:t>&gt;&gt; (Arithmetic shift right)</a:t>
            </a:r>
          </a:p>
          <a:p>
            <a:pPr lvl="1"/>
            <a:r>
              <a:rPr lang="en-US" dirty="0">
                <a:latin typeface="PT Mono" panose="02060509020205020204" pitchFamily="49" charset="77"/>
              </a:rPr>
              <a:t>0011 0100 &gt;&gt; 2 = 0000 1101   ===   52 &gt;&gt; 2 =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AC413-2266-6FDE-5CF8-48A20B255BEB}"/>
              </a:ext>
            </a:extLst>
          </p:cNvPr>
          <p:cNvSpPr txBox="1"/>
          <p:nvPr/>
        </p:nvSpPr>
        <p:spPr>
          <a:xfrm>
            <a:off x="7604760" y="1859280"/>
            <a:ext cx="4299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(0101 1010 1110</a:t>
            </a:r>
          </a:p>
          <a:p>
            <a:r>
              <a:rPr lang="en-US" b="1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^ 0101 1110 1010)</a:t>
            </a:r>
          </a:p>
          <a:p>
            <a:r>
              <a:rPr lang="en-US" b="1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&amp; (1011 0000 1111</a:t>
            </a:r>
          </a:p>
          <a:p>
            <a:r>
              <a:rPr lang="en-US" b="1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| 0100 0101 0000)</a:t>
            </a:r>
          </a:p>
          <a:p>
            <a:r>
              <a:rPr lang="en-US" b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---------------</a:t>
            </a:r>
            <a:endParaRPr lang="en-US" b="1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???? ???? ????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2F2CE-92B3-7C82-E4AD-8F8BCBC73F68}"/>
              </a:ext>
            </a:extLst>
          </p:cNvPr>
          <p:cNvSpPr txBox="1"/>
          <p:nvPr/>
        </p:nvSpPr>
        <p:spPr>
          <a:xfrm>
            <a:off x="7016208" y="1139874"/>
            <a:ext cx="4888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(0101 1010 1110 ^ 0101 1110 1010)&amp; (1011 0000 1111 | 0100 0101 0000)</a:t>
            </a:r>
          </a:p>
        </p:txBody>
      </p:sp>
    </p:spTree>
    <p:extLst>
      <p:ext uri="{BB962C8B-B14F-4D97-AF65-F5344CB8AC3E}">
        <p14:creationId xmlns:p14="http://schemas.microsoft.com/office/powerpoint/2010/main" val="195056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71D7-C2A6-7EBE-7A0E-09CC6D6E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40FA-B970-F35A-ECB3-846ECA97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BEFEB-CAB4-AF9C-AE6C-4D9309418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03DD6-5CAE-7575-CCC8-EB5BE0D14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Sample Questions: https://</a:t>
            </a:r>
            <a:r>
              <a:rPr lang="en-US" sz="2000" dirty="0" err="1"/>
              <a:t>forms.office.com</a:t>
            </a:r>
            <a:r>
              <a:rPr lang="en-US" sz="2000" dirty="0"/>
              <a:t>/r/GKWbRri5K4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363D663E-2F20-5D13-67B2-1C4C5F092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759" y="666728"/>
            <a:ext cx="5397467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5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421-55B2-2542-D98D-C66172F8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Levels of Indirection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97787E-A174-566C-CC77-8126DBBC7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250" y="2261394"/>
            <a:ext cx="10223500" cy="3479800"/>
          </a:xfrm>
        </p:spPr>
      </p:pic>
      <p:pic>
        <p:nvPicPr>
          <p:cNvPr id="7" name="Picture 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432AB89-300E-216F-B615-255CA2B1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4752975"/>
            <a:ext cx="2870200" cy="1739900"/>
          </a:xfrm>
          <a:prstGeom prst="rect">
            <a:avLst/>
          </a:prstGeom>
        </p:spPr>
      </p:pic>
      <p:pic>
        <p:nvPicPr>
          <p:cNvPr id="9" name="Picture 8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DED16F6-B72E-5BD5-336A-8DC5CEEA3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00" y="4740275"/>
            <a:ext cx="2565400" cy="17653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800C64C9-19AB-2F91-2DFE-41447BA93D0F}"/>
              </a:ext>
            </a:extLst>
          </p:cNvPr>
          <p:cNvSpPr/>
          <p:nvPr/>
        </p:nvSpPr>
        <p:spPr>
          <a:xfrm>
            <a:off x="317500" y="5941806"/>
            <a:ext cx="2203450" cy="57646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00730253-4946-A714-F698-2F7F23AF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100" y="5622925"/>
            <a:ext cx="3073400" cy="1181100"/>
          </a:xfrm>
          <a:prstGeom prst="rect">
            <a:avLst/>
          </a:prstGeom>
        </p:spPr>
      </p:pic>
      <p:pic>
        <p:nvPicPr>
          <p:cNvPr id="14" name="Picture 13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B9459278-C09C-3302-51CB-444463D10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500" y="5622924"/>
            <a:ext cx="2815410" cy="118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quiz&#10;&#10;Description automatically generated">
            <a:extLst>
              <a:ext uri="{FF2B5EF4-FFF2-40B4-BE49-F238E27FC236}">
                <a16:creationId xmlns:a16="http://schemas.microsoft.com/office/drawing/2014/main" id="{E324F47F-C582-FBDD-7A8D-6F67495CB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566" y="2161"/>
            <a:ext cx="6062869" cy="6853679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335D90CA-AEDE-B23E-546D-9DF10AA7B984}"/>
              </a:ext>
            </a:extLst>
          </p:cNvPr>
          <p:cNvSpPr/>
          <p:nvPr/>
        </p:nvSpPr>
        <p:spPr>
          <a:xfrm>
            <a:off x="3064566" y="2653748"/>
            <a:ext cx="2958547" cy="61622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D9B5601-CA0F-F3B9-6773-7077F1A8260C}"/>
              </a:ext>
            </a:extLst>
          </p:cNvPr>
          <p:cNvSpPr/>
          <p:nvPr/>
        </p:nvSpPr>
        <p:spPr>
          <a:xfrm>
            <a:off x="3084445" y="6182139"/>
            <a:ext cx="3087755" cy="61622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4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612</Words>
  <Application>Microsoft Macintosh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PT Mono</vt:lpstr>
      <vt:lpstr>Office Theme</vt:lpstr>
      <vt:lpstr>Lab 13 – Bitwise Ops</vt:lpstr>
      <vt:lpstr>strtok (ex from cplusplus.com)</vt:lpstr>
      <vt:lpstr>How strtok works (not thread safe)</vt:lpstr>
      <vt:lpstr>Using Double Pointers</vt:lpstr>
      <vt:lpstr>Bitwise ops</vt:lpstr>
      <vt:lpstr>Questions?</vt:lpstr>
      <vt:lpstr>Exam Review</vt:lpstr>
      <vt:lpstr>Understanding Levels of Indirection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 sure to look over the 3rd section of the quiz. It will help with understanding some of the harder problems. Note: The questions related to the given code may differ, but the overall idea is the same.</vt:lpstr>
      <vt:lpstr>Lab Final</vt:lpstr>
      <vt:lpstr>Due 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13 – Bitwise Ops</dc:title>
  <dc:creator>main</dc:creator>
  <cp:lastModifiedBy>main</cp:lastModifiedBy>
  <cp:revision>15</cp:revision>
  <dcterms:created xsi:type="dcterms:W3CDTF">2023-11-28T23:01:28Z</dcterms:created>
  <dcterms:modified xsi:type="dcterms:W3CDTF">2023-11-30T22:20:03Z</dcterms:modified>
</cp:coreProperties>
</file>