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C6C9-450E-42C8-0141-DB146ED3A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0F68D-BA45-99E7-B181-12B8A37C7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T Mono" panose="02060509020205020204" pitchFamily="49" charset="77"/>
              </a:rPr>
              <a:t>static int instances = 0;</a:t>
            </a:r>
          </a:p>
        </p:txBody>
      </p:sp>
    </p:spTree>
    <p:extLst>
      <p:ext uri="{BB962C8B-B14F-4D97-AF65-F5344CB8AC3E}">
        <p14:creationId xmlns:p14="http://schemas.microsoft.com/office/powerpoint/2010/main" val="76730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C6C9-450E-42C8-0141-DB146ED3A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Malloc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0F68D-BA45-99E7-B181-12B8A37C7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T Mono" panose="02060509020205020204" pitchFamily="49" charset="77"/>
              </a:rPr>
              <a:t>#include &lt;</a:t>
            </a:r>
            <a:r>
              <a:rPr lang="en-US" dirty="0" err="1">
                <a:latin typeface="PT Mono" panose="02060509020205020204" pitchFamily="49" charset="77"/>
              </a:rPr>
              <a:t>stdlib.h</a:t>
            </a:r>
            <a:r>
              <a:rPr lang="en-US" dirty="0">
                <a:latin typeface="PT Mono" panose="02060509020205020204" pitchFamily="49" charset="7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2535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FB1D-7623-47AD-5479-508CF2F7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57D9-5EF7-021E-6AD4-6A766E8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2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0702-5496-F8C2-A983-9B7B3D41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static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D262-6816-16DE-A732-E98405D2F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912" y="2194560"/>
            <a:ext cx="8610600" cy="4305631"/>
          </a:xfrm>
        </p:spPr>
        <p:txBody>
          <a:bodyPr>
            <a:normAutofit/>
          </a:bodyPr>
          <a:lstStyle/>
          <a:p>
            <a:r>
              <a:rPr lang="en-US" dirty="0"/>
              <a:t>A static variable is one that is in memory from program launch to tear down (the program’s lifetime)</a:t>
            </a:r>
          </a:p>
          <a:p>
            <a:r>
              <a:rPr lang="en-US" dirty="0"/>
              <a:t>It is stored in the BSS segment of your program when uninitialized and DATA when initialized (see left)</a:t>
            </a:r>
          </a:p>
          <a:p>
            <a:r>
              <a:rPr lang="en-US" dirty="0"/>
              <a:t>It will persistently stay in memory whether you:</a:t>
            </a:r>
          </a:p>
          <a:p>
            <a:pPr lvl="1"/>
            <a:r>
              <a:rPr lang="en-US" dirty="0"/>
              <a:t>Use the function it is defined in</a:t>
            </a:r>
          </a:p>
          <a:p>
            <a:pPr lvl="1"/>
            <a:r>
              <a:rPr lang="en-US" dirty="0"/>
              <a:t>or Use the variable</a:t>
            </a:r>
          </a:p>
          <a:p>
            <a:r>
              <a:rPr lang="en-US" dirty="0"/>
              <a:t>The scope is unaffected by declaring a variable as static</a:t>
            </a:r>
          </a:p>
          <a:p>
            <a:r>
              <a:rPr lang="en-US" i="1" dirty="0"/>
              <a:t>Note on diagram: At WSU, we will show that the heap and stack at swapped (see diagram on next page)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CD913-C1E1-1948-D2CC-CAEA8725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7209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B5FFD-F75D-055F-7291-073F98C8A646}"/>
              </a:ext>
            </a:extLst>
          </p:cNvPr>
          <p:cNvSpPr txBox="1"/>
          <p:nvPr/>
        </p:nvSpPr>
        <p:spPr>
          <a:xfrm>
            <a:off x="-2058" y="0"/>
            <a:ext cx="60980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</a:t>
            </a:r>
            <a:r>
              <a:rPr lang="en-US" sz="1000" dirty="0" err="1">
                <a:solidFill>
                  <a:schemeClr val="bg1"/>
                </a:solidFill>
              </a:rPr>
              <a:t>en.wikipedia.org</a:t>
            </a:r>
            <a:r>
              <a:rPr lang="en-US" sz="1000" dirty="0">
                <a:solidFill>
                  <a:schemeClr val="bg1"/>
                </a:solidFill>
              </a:rPr>
              <a:t>/wiki/.</a:t>
            </a:r>
            <a:r>
              <a:rPr lang="en-US" sz="1000" dirty="0" err="1">
                <a:solidFill>
                  <a:schemeClr val="bg1"/>
                </a:solidFill>
              </a:rPr>
              <a:t>bss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0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8662-A4AC-B5E2-97A5-A059D82B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Static Variables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AA5B-4CF9-BCDF-A698-9D87F9AD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114" y="2194560"/>
            <a:ext cx="5005086" cy="4663440"/>
          </a:xfrm>
        </p:spPr>
        <p:txBody>
          <a:bodyPr>
            <a:normAutofit/>
          </a:bodyPr>
          <a:lstStyle/>
          <a:p>
            <a:r>
              <a:rPr lang="en-US" dirty="0"/>
              <a:t>Dynamic variables are stored in the heap (malloc, calloc)</a:t>
            </a:r>
          </a:p>
          <a:p>
            <a:r>
              <a:rPr lang="en-US" dirty="0"/>
              <a:t>Stack is where parameters, local vars, and call records are</a:t>
            </a:r>
          </a:p>
          <a:p>
            <a:r>
              <a:rPr lang="en-US" dirty="0"/>
              <a:t>Uninitialized &amp; initialized are where static and global variables are stored</a:t>
            </a:r>
          </a:p>
          <a:p>
            <a:pPr lvl="1"/>
            <a:r>
              <a:rPr lang="en-US" dirty="0"/>
              <a:t>As we can see, this will not change so we ideally want minimal (if any) global and static data</a:t>
            </a:r>
          </a:p>
          <a:p>
            <a:pPr lvl="1"/>
            <a:r>
              <a:rPr lang="en-US" dirty="0"/>
              <a:t>If you need a global variable, rethink your approach – there is possibly a better way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909C0-6F00-85E0-043D-474037CB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9146"/>
            <a:ext cx="6501115" cy="5178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4AA5FD-5C81-7059-D48C-23C2BC87AD48}"/>
              </a:ext>
            </a:extLst>
          </p:cNvPr>
          <p:cNvSpPr txBox="1"/>
          <p:nvPr/>
        </p:nvSpPr>
        <p:spPr>
          <a:xfrm>
            <a:off x="-1" y="1431318"/>
            <a:ext cx="5243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icarus.cs.weber.edu</a:t>
            </a:r>
            <a:r>
              <a:rPr lang="en-US" sz="1000" dirty="0"/>
              <a:t>/~dab/cs1410/textbook/4.Pointers/images/</a:t>
            </a:r>
            <a:r>
              <a:rPr lang="en-US" sz="1000" dirty="0" err="1"/>
              <a:t>layout.png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104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1D9A-7C3C-E142-6E9B-351E4A29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a Static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8DFA-EE3C-4D53-D9CA-F989A6EA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need to</a:t>
            </a:r>
          </a:p>
          <a:p>
            <a:pPr lvl="1"/>
            <a:r>
              <a:rPr lang="en-US" dirty="0"/>
              <a:t>Maintain a variable among multiple instances of a class (C++)</a:t>
            </a:r>
          </a:p>
          <a:p>
            <a:pPr lvl="1"/>
            <a:r>
              <a:rPr lang="en-US" dirty="0"/>
              <a:t>Maintain a value from function call to function call (i.e., </a:t>
            </a:r>
            <a:r>
              <a:rPr lang="en-US" dirty="0" err="1"/>
              <a:t>strtok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975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99CD-8226-E110-E66D-AA4C8DAE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B249-32F8-5514-A050-0DCDF94B5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0893287" cy="4024125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Allows us to maintain a value in between function calls</a:t>
            </a:r>
          </a:p>
          <a:p>
            <a:pPr lvl="1"/>
            <a:r>
              <a:rPr lang="en-US" dirty="0"/>
              <a:t>Allows us to maintain a count of instances of a specific class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Becomes non-thread safe</a:t>
            </a:r>
          </a:p>
          <a:p>
            <a:pPr lvl="2"/>
            <a:r>
              <a:rPr lang="en-US" dirty="0"/>
              <a:t>We either need to write a new function or use locks</a:t>
            </a:r>
          </a:p>
          <a:p>
            <a:pPr lvl="1"/>
            <a:r>
              <a:rPr lang="en-US" dirty="0"/>
              <a:t>Uses memory even if we do not touch the function or class (stored in BSS or DATA)</a:t>
            </a:r>
          </a:p>
          <a:p>
            <a:pPr lvl="2"/>
            <a:r>
              <a:rPr lang="en-US" dirty="0"/>
              <a:t>Non-static will grow/shrink based on the usage of functions and classes</a:t>
            </a:r>
          </a:p>
          <a:p>
            <a:pPr lvl="1"/>
            <a:r>
              <a:rPr lang="en-US" dirty="0"/>
              <a:t>Can become more difficult to debug when there are many static vars </a:t>
            </a:r>
          </a:p>
        </p:txBody>
      </p:sp>
    </p:spTree>
    <p:extLst>
      <p:ext uri="{BB962C8B-B14F-4D97-AF65-F5344CB8AC3E}">
        <p14:creationId xmlns:p14="http://schemas.microsoft.com/office/powerpoint/2010/main" val="154936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8F0C-EF39-4653-0505-A4C57D92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look at for further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82E1-EDA6-EAB6-C47C-6D64B069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https://en.wikipedia.org/wiki/Data_segment</a:t>
            </a:r>
          </a:p>
          <a:p>
            <a:r>
              <a:rPr lang="en-US" dirty="0"/>
              <a:t>https://en.wikipedia.org/wiki/.bss</a:t>
            </a:r>
          </a:p>
          <a:p>
            <a:r>
              <a:rPr lang="en-US" dirty="0"/>
              <a:t>https://</a:t>
            </a:r>
            <a:r>
              <a:rPr lang="en-US" dirty="0" err="1"/>
              <a:t>www.gnu.org</a:t>
            </a:r>
            <a:r>
              <a:rPr lang="en-US" dirty="0"/>
              <a:t>/software/c-intro-and-ref/manual/</a:t>
            </a:r>
            <a:r>
              <a:rPr lang="en-US" dirty="0" err="1"/>
              <a:t>html_node</a:t>
            </a:r>
            <a:r>
              <a:rPr lang="en-US" dirty="0"/>
              <a:t>/Static-</a:t>
            </a:r>
            <a:r>
              <a:rPr lang="en-US" dirty="0" err="1"/>
              <a:t>Functions.html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8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C6C9-450E-42C8-0141-DB146ED3A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Strtok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0F68D-BA45-99E7-B181-12B8A37C7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PT Mono" panose="02060509020205020204" pitchFamily="49" charset="77"/>
              </a:rPr>
              <a:t>#include &lt;</a:t>
            </a:r>
            <a:r>
              <a:rPr lang="en-US" dirty="0" err="1">
                <a:latin typeface="PT Mono" panose="02060509020205020204" pitchFamily="49" charset="77"/>
              </a:rPr>
              <a:t>string.h</a:t>
            </a:r>
            <a:r>
              <a:rPr lang="en-US" dirty="0">
                <a:latin typeface="PT Mono" panose="02060509020205020204" pitchFamily="49" charset="77"/>
              </a:rPr>
              <a:t>&gt; (C)</a:t>
            </a:r>
          </a:p>
          <a:p>
            <a:r>
              <a:rPr lang="en-US" dirty="0">
                <a:latin typeface="PT Mono" panose="02060509020205020204" pitchFamily="49" charset="77"/>
              </a:rPr>
              <a:t>#include &lt;</a:t>
            </a:r>
            <a:r>
              <a:rPr lang="en-US" dirty="0" err="1">
                <a:latin typeface="PT Mono" panose="02060509020205020204" pitchFamily="49" charset="77"/>
              </a:rPr>
              <a:t>cstring</a:t>
            </a:r>
            <a:r>
              <a:rPr lang="en-US" dirty="0">
                <a:latin typeface="PT Mono" panose="02060509020205020204" pitchFamily="49" charset="77"/>
              </a:rPr>
              <a:t>&gt; (C++)</a:t>
            </a:r>
          </a:p>
        </p:txBody>
      </p:sp>
    </p:spTree>
    <p:extLst>
      <p:ext uri="{BB962C8B-B14F-4D97-AF65-F5344CB8AC3E}">
        <p14:creationId xmlns:p14="http://schemas.microsoft.com/office/powerpoint/2010/main" val="11535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C09F-D465-3179-2740-AB879286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Call </a:t>
            </a:r>
            <a:r>
              <a:rPr lang="en-US" dirty="0" err="1"/>
              <a:t>strtok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5B58-A977-97DC-3A9B-4675F2D0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char * input = ”everything is a string”;</a:t>
            </a: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char * token;</a:t>
            </a:r>
          </a:p>
          <a:p>
            <a:pPr marL="0" indent="0">
              <a:buNone/>
            </a:pPr>
            <a:endParaRPr lang="en-US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token = </a:t>
            </a:r>
            <a:r>
              <a:rPr lang="en-US" dirty="0" err="1">
                <a:latin typeface="PT Mono" panose="02060509020205020204" pitchFamily="49" charset="77"/>
              </a:rPr>
              <a:t>strtok</a:t>
            </a:r>
            <a:r>
              <a:rPr lang="en-US" dirty="0">
                <a:latin typeface="PT Mono" panose="02060509020205020204" pitchFamily="49" charset="77"/>
              </a:rPr>
              <a:t>(input, “ “);</a:t>
            </a:r>
          </a:p>
          <a:p>
            <a:pPr marL="0" indent="0">
              <a:buNone/>
            </a:pPr>
            <a:r>
              <a:rPr lang="en-US" dirty="0" err="1">
                <a:latin typeface="PT Mono" panose="02060509020205020204" pitchFamily="49" charset="77"/>
              </a:rPr>
              <a:t>printf</a:t>
            </a:r>
            <a:r>
              <a:rPr lang="en-US" dirty="0">
                <a:latin typeface="PT Mono" panose="02060509020205020204" pitchFamily="49" charset="77"/>
              </a:rPr>
              <a:t>(“%s\n”, token);</a:t>
            </a:r>
          </a:p>
          <a:p>
            <a:pPr marL="0" indent="0">
              <a:buNone/>
            </a:pPr>
            <a:endParaRPr lang="en-US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while ((token = </a:t>
            </a:r>
            <a:r>
              <a:rPr lang="en-US" dirty="0" err="1">
                <a:latin typeface="PT Mono" panose="02060509020205020204" pitchFamily="49" charset="77"/>
              </a:rPr>
              <a:t>strtok</a:t>
            </a:r>
            <a:r>
              <a:rPr lang="en-US" dirty="0">
                <a:latin typeface="PT Mono" panose="02060509020205020204" pitchFamily="49" charset="77"/>
              </a:rPr>
              <a:t>(NULL, “ “)) != NULL) {</a:t>
            </a: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	</a:t>
            </a:r>
            <a:r>
              <a:rPr lang="en-US" dirty="0" err="1">
                <a:latin typeface="PT Mono" panose="02060509020205020204" pitchFamily="49" charset="77"/>
              </a:rPr>
              <a:t>printf</a:t>
            </a:r>
            <a:r>
              <a:rPr lang="en-US" dirty="0">
                <a:latin typeface="PT Mono" panose="02060509020205020204" pitchFamily="49" charset="77"/>
              </a:rPr>
              <a:t>(“%s\n”, token);</a:t>
            </a: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559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C09F-D465-3179-2740-AB879286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Call </a:t>
            </a:r>
            <a:r>
              <a:rPr lang="en-US" dirty="0" err="1"/>
              <a:t>strtok</a:t>
            </a:r>
            <a:br>
              <a:rPr lang="en-US" dirty="0"/>
            </a:br>
            <a:r>
              <a:rPr lang="en-US" dirty="0"/>
              <a:t>(Commented)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5B58-A977-97DC-3A9B-4675F2D0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24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char * input = ”everything is a string”;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// input</a:t>
            </a: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char * token;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// where we will store the token</a:t>
            </a:r>
          </a:p>
          <a:p>
            <a:pPr marL="0" indent="0">
              <a:buNone/>
            </a:pPr>
            <a:endParaRPr lang="en-US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token = </a:t>
            </a:r>
            <a:r>
              <a:rPr lang="en-US" dirty="0" err="1">
                <a:latin typeface="PT Mono" panose="02060509020205020204" pitchFamily="49" charset="77"/>
              </a:rPr>
              <a:t>strtok</a:t>
            </a:r>
            <a:r>
              <a:rPr lang="en-US" dirty="0">
                <a:latin typeface="PT Mono" panose="02060509020205020204" pitchFamily="49" charset="77"/>
              </a:rPr>
              <a:t>(input, “ “);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// start </a:t>
            </a:r>
            <a:r>
              <a:rPr lang="en-US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strtok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 (static pointer in </a:t>
            </a:r>
            <a:r>
              <a:rPr lang="en-US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strtok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 is set to input)</a:t>
            </a:r>
          </a:p>
          <a:p>
            <a:pPr marL="0" indent="0">
              <a:buNone/>
            </a:pPr>
            <a:r>
              <a:rPr lang="en-US" dirty="0" err="1">
                <a:latin typeface="PT Mono" panose="02060509020205020204" pitchFamily="49" charset="77"/>
              </a:rPr>
              <a:t>printf</a:t>
            </a:r>
            <a:r>
              <a:rPr lang="en-US" dirty="0">
                <a:latin typeface="PT Mono" panose="02060509020205020204" pitchFamily="49" charset="77"/>
              </a:rPr>
              <a:t>(“%s\n”, token);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// process token</a:t>
            </a:r>
          </a:p>
          <a:p>
            <a:pPr marL="0" indent="0">
              <a:buNone/>
            </a:pPr>
            <a:endParaRPr lang="en-US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while ((token = </a:t>
            </a:r>
            <a:r>
              <a:rPr lang="en-US" dirty="0" err="1">
                <a:latin typeface="PT Mono" panose="02060509020205020204" pitchFamily="49" charset="77"/>
              </a:rPr>
              <a:t>strtok</a:t>
            </a:r>
            <a:r>
              <a:rPr lang="en-US" dirty="0">
                <a:latin typeface="PT Mono" panose="02060509020205020204" pitchFamily="49" charset="77"/>
              </a:rPr>
              <a:t>(NULL, “ “)) != NULL) {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// set to the next token, and run if non-null</a:t>
            </a: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	</a:t>
            </a:r>
            <a:r>
              <a:rPr lang="en-US" dirty="0" err="1">
                <a:latin typeface="PT Mono" panose="02060509020205020204" pitchFamily="49" charset="77"/>
              </a:rPr>
              <a:t>printf</a:t>
            </a:r>
            <a:r>
              <a:rPr lang="en-US" dirty="0">
                <a:latin typeface="PT Mono" panose="02060509020205020204" pitchFamily="49" charset="77"/>
              </a:rPr>
              <a:t>(“%s\n”, token); </a:t>
            </a:r>
            <a:r>
              <a:rPr lang="en-US" b="1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// process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token</a:t>
            </a: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1053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1233</TotalTime>
  <Words>587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PT Mono</vt:lpstr>
      <vt:lpstr>Vapor Trail</vt:lpstr>
      <vt:lpstr>Static keyword</vt:lpstr>
      <vt:lpstr>What is a static Variable?</vt:lpstr>
      <vt:lpstr>Where are Static Variables Stored?</vt:lpstr>
      <vt:lpstr>When Should I use a Static variable?</vt:lpstr>
      <vt:lpstr>Pros &amp; Cons</vt:lpstr>
      <vt:lpstr>Resources to look at for further detail</vt:lpstr>
      <vt:lpstr>Strtok</vt:lpstr>
      <vt:lpstr>How to Call strtok</vt:lpstr>
      <vt:lpstr>How to Call strtok (Commented)</vt:lpstr>
      <vt:lpstr>Malloc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keyword</dc:title>
  <dc:creator>main</dc:creator>
  <cp:lastModifiedBy>main</cp:lastModifiedBy>
  <cp:revision>27</cp:revision>
  <dcterms:created xsi:type="dcterms:W3CDTF">2024-01-18T04:14:44Z</dcterms:created>
  <dcterms:modified xsi:type="dcterms:W3CDTF">2024-01-20T23:27:20Z</dcterms:modified>
</cp:coreProperties>
</file>