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3" name="Shape 29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2" name="Shape 3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做什么项目（描述</a:t>
            </a:r>
            <a:r>
              <a:t>1~2</a:t>
            </a:r>
            <a:r>
              <a:t>个，重点项目优先，深入介绍）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研发周期、人数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自己在其中扮演的角色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项目开发状态</a:t>
            </a:r>
            <a:r>
              <a:t>/</a:t>
            </a:r>
            <a:r>
              <a:t>成果/数据等（不包含敏感数据）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7" name="Shape 3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做什么项目（描述</a:t>
            </a:r>
            <a:r>
              <a:t>1~2</a:t>
            </a:r>
            <a:r>
              <a:t>个，重点项目优先，深入介绍）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研发周期、人数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自己在其中扮演的角色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项目开发状态</a:t>
            </a:r>
            <a:r>
              <a:t>/</a:t>
            </a:r>
            <a:r>
              <a:t>成果/数据等（不包含敏感数据）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7" name="Shape 3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做什么项目（描述</a:t>
            </a:r>
            <a:r>
              <a:t>1~2</a:t>
            </a:r>
            <a:r>
              <a:t>个，重点项目优先，深入介绍）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研发周期、人数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自己在其中扮演的角色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项目开发状态</a:t>
            </a:r>
            <a:r>
              <a:t>/</a:t>
            </a:r>
            <a:r>
              <a:t>成果/数据等（不包含敏感数据）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2" name="Shape 3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做什么项目（描述</a:t>
            </a:r>
            <a:r>
              <a:t>1~2</a:t>
            </a:r>
            <a:r>
              <a:t>个，重点项目优先，深入介绍）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研发周期、人数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自己在其中扮演的角色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项目开发状态</a:t>
            </a:r>
            <a:r>
              <a:t>/</a:t>
            </a:r>
            <a:r>
              <a:t>成果/数据等（不包含敏感数据）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7" name="Shape 3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做什么项目（描述</a:t>
            </a:r>
            <a:r>
              <a:t>1~2</a:t>
            </a:r>
            <a:r>
              <a:t>个，重点项目优先，深入介绍）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研发周期、人数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自己在其中扮演的角色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项目开发状态</a:t>
            </a:r>
            <a:r>
              <a:t>/</a:t>
            </a:r>
            <a:r>
              <a:t>成果/数据等（不包含敏感数据）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2" name="Shape 3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做什么项目（描述</a:t>
            </a:r>
            <a:r>
              <a:t>1~2</a:t>
            </a:r>
            <a:r>
              <a:t>个，重点项目优先，深入介绍）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研发周期、人数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自己在其中扮演的角色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项目开发状态</a:t>
            </a:r>
            <a:r>
              <a:t>/</a:t>
            </a:r>
            <a:r>
              <a:t>成果/数据等（不包含敏感数据）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7" name="Shape 3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做什么项目（描述</a:t>
            </a:r>
            <a:r>
              <a:t>1~2</a:t>
            </a:r>
            <a:r>
              <a:t>个，重点项目优先，深入介绍）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研发周期、人数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自己在其中扮演的角色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项目开发状态</a:t>
            </a:r>
            <a:r>
              <a:t>/</a:t>
            </a:r>
            <a:r>
              <a:t>成果/数据等（不包含敏感数据）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2" name="Shape 3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做什么项目（描述</a:t>
            </a:r>
            <a:r>
              <a:t>1~2</a:t>
            </a:r>
            <a:r>
              <a:t>个，重点项目优先，深入介绍）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研发周期、人数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自己在其中扮演的角色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项目开发状态</a:t>
            </a:r>
            <a:r>
              <a:t>/</a:t>
            </a:r>
            <a:r>
              <a:t>成果/数据等（不包含敏感数据）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7" name="Shape 3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做什么项目（描述</a:t>
            </a:r>
            <a:r>
              <a:t>1~2</a:t>
            </a:r>
            <a:r>
              <a:t>个，重点项目优先，深入介绍）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研发周期、人数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自己在其中扮演的角色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项目开发状态</a:t>
            </a:r>
            <a:r>
              <a:t>/</a:t>
            </a:r>
            <a:r>
              <a:t>成果/数据等（不包含敏感数据）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2" name="Shape 3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做什么项目（描述</a:t>
            </a:r>
            <a:r>
              <a:t>1~2</a:t>
            </a:r>
            <a:r>
              <a:t>个，重点项目优先，深入介绍）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研发周期、人数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自己在其中扮演的角色</a:t>
            </a:r>
          </a:p>
          <a:p>
            <a:pPr>
              <a:defRPr b="1">
                <a:solidFill>
                  <a:srgbClr val="BFBFB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项目开发状态</a:t>
            </a:r>
            <a:r>
              <a:t>/</a:t>
            </a:r>
            <a:r>
              <a:t>成果/数据等（不包含敏感数据）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标题文本"/>
          <p:cNvSpPr txBox="1"/>
          <p:nvPr>
            <p:ph type="title"/>
          </p:nvPr>
        </p:nvSpPr>
        <p:spPr>
          <a:xfrm>
            <a:off x="1143000" y="1852440"/>
            <a:ext cx="6858000" cy="977094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95" name="正文级别 1…"/>
          <p:cNvSpPr txBox="1"/>
          <p:nvPr>
            <p:ph type="body" sz="quarter" idx="1"/>
          </p:nvPr>
        </p:nvSpPr>
        <p:spPr>
          <a:xfrm>
            <a:off x="1143000" y="2940263"/>
            <a:ext cx="6858000" cy="57741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40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342900" algn="ctr">
              <a:spcBef>
                <a:spcPts val="40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685800" algn="ctr">
              <a:spcBef>
                <a:spcPts val="40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1028700" algn="ctr">
              <a:spcBef>
                <a:spcPts val="40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1371600" algn="ctr">
              <a:spcBef>
                <a:spcPts val="40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96" name="图片 9" descr="图片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8904" y="4478697"/>
            <a:ext cx="1466194" cy="38959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幻灯片编号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6"/>
          <p:cNvSpPr/>
          <p:nvPr/>
        </p:nvSpPr>
        <p:spPr>
          <a:xfrm>
            <a:off x="251520" y="411510"/>
            <a:ext cx="6912768" cy="54007"/>
          </a:xfrm>
          <a:prstGeom prst="rect">
            <a:avLst/>
          </a:prstGeom>
          <a:gradFill>
            <a:gsLst>
              <a:gs pos="0">
                <a:srgbClr val="FFEC3F"/>
              </a:gs>
              <a:gs pos="100000">
                <a:srgbClr val="00A84D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669" tIns="45669" rIns="45669" bIns="4566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5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8304" y="232926"/>
            <a:ext cx="1643629" cy="465179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07" name="正文级别 1…"/>
          <p:cNvSpPr txBox="1"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6"/>
          <p:cNvSpPr/>
          <p:nvPr/>
        </p:nvSpPr>
        <p:spPr>
          <a:xfrm>
            <a:off x="251520" y="411510"/>
            <a:ext cx="6912768" cy="54007"/>
          </a:xfrm>
          <a:prstGeom prst="rect">
            <a:avLst/>
          </a:prstGeom>
          <a:gradFill>
            <a:gsLst>
              <a:gs pos="0">
                <a:srgbClr val="FFEC3F"/>
              </a:gs>
              <a:gs pos="100000">
                <a:srgbClr val="00A84D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669" tIns="45669" rIns="45669" bIns="4566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1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8304" y="232926"/>
            <a:ext cx="1643629" cy="465179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标题文本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8" name="正文级别 1…"/>
          <p:cNvSpPr txBox="1"/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 6"/>
          <p:cNvSpPr/>
          <p:nvPr/>
        </p:nvSpPr>
        <p:spPr>
          <a:xfrm>
            <a:off x="251520" y="411510"/>
            <a:ext cx="6912768" cy="54007"/>
          </a:xfrm>
          <a:prstGeom prst="rect">
            <a:avLst/>
          </a:prstGeom>
          <a:gradFill>
            <a:gsLst>
              <a:gs pos="0">
                <a:srgbClr val="FFEC3F"/>
              </a:gs>
              <a:gs pos="100000">
                <a:srgbClr val="00A84D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669" tIns="45669" rIns="45669" bIns="4566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7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8304" y="232926"/>
            <a:ext cx="1643629" cy="465179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标题文本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9" name="正文级别 1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 6"/>
          <p:cNvSpPr/>
          <p:nvPr/>
        </p:nvSpPr>
        <p:spPr>
          <a:xfrm>
            <a:off x="251520" y="411510"/>
            <a:ext cx="6912768" cy="54007"/>
          </a:xfrm>
          <a:prstGeom prst="rect">
            <a:avLst/>
          </a:prstGeom>
          <a:gradFill>
            <a:gsLst>
              <a:gs pos="0">
                <a:srgbClr val="FFEC3F"/>
              </a:gs>
              <a:gs pos="100000">
                <a:srgbClr val="00A84D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669" tIns="45669" rIns="45669" bIns="4566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8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8304" y="232926"/>
            <a:ext cx="1643629" cy="465179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标题文本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40" name="正文级别 1…"/>
          <p:cNvSpPr txBox="1"/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矩形 6"/>
          <p:cNvSpPr/>
          <p:nvPr/>
        </p:nvSpPr>
        <p:spPr>
          <a:xfrm>
            <a:off x="251520" y="411510"/>
            <a:ext cx="6912768" cy="54007"/>
          </a:xfrm>
          <a:prstGeom prst="rect">
            <a:avLst/>
          </a:prstGeom>
          <a:gradFill>
            <a:gsLst>
              <a:gs pos="0">
                <a:srgbClr val="FFEC3F"/>
              </a:gs>
              <a:gs pos="100000">
                <a:srgbClr val="00A84D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669" tIns="45669" rIns="45669" bIns="4566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9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8304" y="232926"/>
            <a:ext cx="1643629" cy="465179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标题文本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51" name="正文级别 1…"/>
          <p:cNvSpPr txBox="1"/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2" name="文本占位符 4"/>
          <p:cNvSpPr/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矩形 6"/>
          <p:cNvSpPr/>
          <p:nvPr/>
        </p:nvSpPr>
        <p:spPr>
          <a:xfrm>
            <a:off x="251520" y="411510"/>
            <a:ext cx="6912768" cy="54007"/>
          </a:xfrm>
          <a:prstGeom prst="rect">
            <a:avLst/>
          </a:prstGeom>
          <a:gradFill>
            <a:gsLst>
              <a:gs pos="0">
                <a:srgbClr val="FFEC3F"/>
              </a:gs>
              <a:gs pos="100000">
                <a:srgbClr val="00A84D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669" tIns="45669" rIns="45669" bIns="4566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1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8304" y="232926"/>
            <a:ext cx="1643629" cy="465179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标题文本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6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矩形 6"/>
          <p:cNvSpPr/>
          <p:nvPr/>
        </p:nvSpPr>
        <p:spPr>
          <a:xfrm>
            <a:off x="251520" y="411510"/>
            <a:ext cx="6912768" cy="54007"/>
          </a:xfrm>
          <a:prstGeom prst="rect">
            <a:avLst/>
          </a:prstGeom>
          <a:gradFill>
            <a:gsLst>
              <a:gs pos="0">
                <a:srgbClr val="FFEC3F"/>
              </a:gs>
              <a:gs pos="100000">
                <a:srgbClr val="00A84D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669" tIns="45669" rIns="45669" bIns="4566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71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8304" y="232926"/>
            <a:ext cx="1643629" cy="465179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矩形 6"/>
          <p:cNvSpPr/>
          <p:nvPr/>
        </p:nvSpPr>
        <p:spPr>
          <a:xfrm>
            <a:off x="251520" y="411510"/>
            <a:ext cx="6912768" cy="54007"/>
          </a:xfrm>
          <a:prstGeom prst="rect">
            <a:avLst/>
          </a:prstGeom>
          <a:gradFill>
            <a:gsLst>
              <a:gs pos="0">
                <a:srgbClr val="FFEC3F"/>
              </a:gs>
              <a:gs pos="100000">
                <a:srgbClr val="00A84D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669" tIns="45669" rIns="45669" bIns="4566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80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8304" y="232926"/>
            <a:ext cx="1643629" cy="465179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标题文本"/>
          <p:cNvSpPr txBox="1"/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82" name="正文级别 1…"/>
          <p:cNvSpPr txBox="1"/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3" name="文本占位符 3"/>
          <p:cNvSpPr/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1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矩形 6"/>
          <p:cNvSpPr/>
          <p:nvPr/>
        </p:nvSpPr>
        <p:spPr>
          <a:xfrm>
            <a:off x="251520" y="411510"/>
            <a:ext cx="6912768" cy="54007"/>
          </a:xfrm>
          <a:prstGeom prst="rect">
            <a:avLst/>
          </a:prstGeom>
          <a:gradFill>
            <a:gsLst>
              <a:gs pos="0">
                <a:srgbClr val="FFEC3F"/>
              </a:gs>
              <a:gs pos="100000">
                <a:srgbClr val="00A84D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669" tIns="45669" rIns="45669" bIns="4566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2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8304" y="232926"/>
            <a:ext cx="1643629" cy="465179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标题文本"/>
          <p:cNvSpPr txBox="1"/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94" name="图片占位符 2"/>
          <p:cNvSpPr/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95" name="正文级别 1…"/>
          <p:cNvSpPr txBox="1"/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13"/>
          <p:cNvSpPr/>
          <p:nvPr/>
        </p:nvSpPr>
        <p:spPr>
          <a:xfrm>
            <a:off x="251520" y="411510"/>
            <a:ext cx="6840760" cy="45720"/>
          </a:xfrm>
          <a:prstGeom prst="rect">
            <a:avLst/>
          </a:prstGeom>
          <a:gradFill>
            <a:gsLst>
              <a:gs pos="0">
                <a:srgbClr val="FFEC3F"/>
              </a:gs>
              <a:gs pos="100000">
                <a:srgbClr val="00A84D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669" tIns="45669" rIns="45669" bIns="4566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" name="图片 14" descr="图片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8304" y="269017"/>
            <a:ext cx="1440161" cy="366834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5" y="-10752"/>
            <a:ext cx="9140955" cy="5154252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05" name="正文级别 1…"/>
          <p:cNvSpPr txBox="1"/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6" name="幻灯片编号"/>
          <p:cNvSpPr txBox="1"/>
          <p:nvPr>
            <p:ph type="sldNum" sz="quarter" idx="2"/>
          </p:nvPr>
        </p:nvSpPr>
        <p:spPr>
          <a:xfrm>
            <a:off x="6553200" y="4767262"/>
            <a:ext cx="335866" cy="333089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5" y="-10752"/>
            <a:ext cx="9140955" cy="5154252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标题文本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15" name="正文级别 1…"/>
          <p:cNvSpPr txBox="1"/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6" name="幻灯片编号"/>
          <p:cNvSpPr txBox="1"/>
          <p:nvPr>
            <p:ph type="sldNum" sz="quarter" idx="2"/>
          </p:nvPr>
        </p:nvSpPr>
        <p:spPr>
          <a:xfrm>
            <a:off x="6553200" y="4767262"/>
            <a:ext cx="335866" cy="333089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5" y="-10752"/>
            <a:ext cx="9140955" cy="5154252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标题文本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25" name="正文级别 1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6" name="幻灯片编号"/>
          <p:cNvSpPr txBox="1"/>
          <p:nvPr>
            <p:ph type="sldNum" sz="quarter" idx="2"/>
          </p:nvPr>
        </p:nvSpPr>
        <p:spPr>
          <a:xfrm>
            <a:off x="6553200" y="4767262"/>
            <a:ext cx="335866" cy="333089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5" y="-10752"/>
            <a:ext cx="9140955" cy="5154252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标题文本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35" name="正文级别 1…"/>
          <p:cNvSpPr txBox="1"/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6" name="幻灯片编号"/>
          <p:cNvSpPr txBox="1"/>
          <p:nvPr>
            <p:ph type="sldNum" sz="quarter" idx="2"/>
          </p:nvPr>
        </p:nvSpPr>
        <p:spPr>
          <a:xfrm>
            <a:off x="6553200" y="4767262"/>
            <a:ext cx="335866" cy="333089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5" y="-10752"/>
            <a:ext cx="9140955" cy="5154252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标题文本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45" name="正文级别 1…"/>
          <p:cNvSpPr txBox="1"/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6" name="文本占位符 4"/>
          <p:cNvSpPr/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7" name="幻灯片编号"/>
          <p:cNvSpPr txBox="1"/>
          <p:nvPr>
            <p:ph type="sldNum" sz="quarter" idx="2"/>
          </p:nvPr>
        </p:nvSpPr>
        <p:spPr>
          <a:xfrm>
            <a:off x="6553200" y="4767262"/>
            <a:ext cx="335866" cy="333089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5" y="-10752"/>
            <a:ext cx="9140955" cy="5154252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标题文本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56" name="幻灯片编号"/>
          <p:cNvSpPr txBox="1"/>
          <p:nvPr>
            <p:ph type="sldNum" sz="quarter" idx="2"/>
          </p:nvPr>
        </p:nvSpPr>
        <p:spPr>
          <a:xfrm>
            <a:off x="6553200" y="4767262"/>
            <a:ext cx="335866" cy="333089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5" y="-10752"/>
            <a:ext cx="9140955" cy="5154252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幻灯片编号"/>
          <p:cNvSpPr txBox="1"/>
          <p:nvPr>
            <p:ph type="sldNum" sz="quarter" idx="2"/>
          </p:nvPr>
        </p:nvSpPr>
        <p:spPr>
          <a:xfrm>
            <a:off x="6553200" y="4767262"/>
            <a:ext cx="335866" cy="333089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5" y="-10752"/>
            <a:ext cx="9140955" cy="5154252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标题文本"/>
          <p:cNvSpPr txBox="1"/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73" name="正文级别 1…"/>
          <p:cNvSpPr txBox="1"/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4" name="文本占位符 3"/>
          <p:cNvSpPr/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275" name="幻灯片编号"/>
          <p:cNvSpPr txBox="1"/>
          <p:nvPr>
            <p:ph type="sldNum" sz="quarter" idx="2"/>
          </p:nvPr>
        </p:nvSpPr>
        <p:spPr>
          <a:xfrm>
            <a:off x="6553200" y="4767262"/>
            <a:ext cx="335866" cy="333089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5" y="-10752"/>
            <a:ext cx="9140955" cy="5154252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标题文本"/>
          <p:cNvSpPr txBox="1"/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84" name="图片占位符 2"/>
          <p:cNvSpPr/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5" name="正文级别 1…"/>
          <p:cNvSpPr txBox="1"/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6" name="幻灯片编号"/>
          <p:cNvSpPr txBox="1"/>
          <p:nvPr>
            <p:ph type="sldNum" sz="quarter" idx="2"/>
          </p:nvPr>
        </p:nvSpPr>
        <p:spPr>
          <a:xfrm>
            <a:off x="6553200" y="4767262"/>
            <a:ext cx="335866" cy="333089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1" name="正文级别 1…"/>
          <p:cNvSpPr txBox="1"/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9" name="正文级别 1…"/>
          <p:cNvSpPr txBox="1"/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文本占位符 4"/>
          <p:cNvSpPr/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文本"/>
          <p:cNvSpPr txBox="1"/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标题文本"/>
          <p:cNvSpPr txBox="1"/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74" name="正文级别 1…"/>
          <p:cNvSpPr txBox="1"/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文本占位符 3"/>
          <p:cNvSpPr/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标题文本"/>
          <p:cNvSpPr txBox="1"/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84" name="图片占位符 2"/>
          <p:cNvSpPr/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5" name="正文级别 1…"/>
          <p:cNvSpPr txBox="1"/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-1" y="1329611"/>
            <a:ext cx="9144001" cy="1566175"/>
          </a:xfrm>
          <a:prstGeom prst="rect">
            <a:avLst/>
          </a:prstGeom>
          <a:solidFill>
            <a:srgbClr val="00A84D"/>
          </a:solidFill>
          <a:ln w="12700">
            <a:miter lim="400000"/>
          </a:ln>
        </p:spPr>
        <p:txBody>
          <a:bodyPr lIns="45669" tIns="45669" rIns="45669" bIns="4566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pic>
        <p:nvPicPr>
          <p:cNvPr id="4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7518" y="3651870"/>
            <a:ext cx="2423161" cy="685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正文级别 1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/>
          <p:nvPr>
            <p:ph type="sldNum" sz="quarter" idx="2"/>
          </p:nvPr>
        </p:nvSpPr>
        <p:spPr>
          <a:xfrm>
            <a:off x="8428176" y="4780032"/>
            <a:ext cx="258624" cy="24830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方正大黑简体"/>
          <a:ea typeface="方正大黑简体"/>
          <a:cs typeface="方正大黑简体"/>
          <a:sym typeface="方正大黑简体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方正大黑简体"/>
          <a:ea typeface="方正大黑简体"/>
          <a:cs typeface="方正大黑简体"/>
          <a:sym typeface="方正大黑简体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方正大黑简体"/>
          <a:ea typeface="方正大黑简体"/>
          <a:cs typeface="方正大黑简体"/>
          <a:sym typeface="方正大黑简体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方正大黑简体"/>
          <a:ea typeface="方正大黑简体"/>
          <a:cs typeface="方正大黑简体"/>
          <a:sym typeface="方正大黑简体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方正大黑简体"/>
          <a:ea typeface="方正大黑简体"/>
          <a:cs typeface="方正大黑简体"/>
          <a:sym typeface="方正大黑简体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方正大黑简体"/>
          <a:ea typeface="方正大黑简体"/>
          <a:cs typeface="方正大黑简体"/>
          <a:sym typeface="方正大黑简体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方正大黑简体"/>
          <a:ea typeface="方正大黑简体"/>
          <a:cs typeface="方正大黑简体"/>
          <a:sym typeface="方正大黑简体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方正大黑简体"/>
          <a:ea typeface="方正大黑简体"/>
          <a:cs typeface="方正大黑简体"/>
          <a:sym typeface="方正大黑简体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方正大黑简体"/>
          <a:ea typeface="方正大黑简体"/>
          <a:cs typeface="方正大黑简体"/>
          <a:sym typeface="方正大黑简体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xy.golang.org/" TargetMode="External"/><Relationship Id="rId4" Type="http://schemas.openxmlformats.org/officeDocument/2006/relationships/hyperlink" Target="http://k8s.io/client-go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golang/go/wiki/Modules" TargetMode="External"/><Relationship Id="rId4" Type="http://schemas.openxmlformats.org/officeDocument/2006/relationships/hyperlink" Target="https://semver.org/lang/zh-CN/" TargetMode="External"/><Relationship Id="rId5" Type="http://schemas.openxmlformats.org/officeDocument/2006/relationships/hyperlink" Target="https://github.com/kubernetes/client-go/issues/670" TargetMode="External"/><Relationship Id="rId6" Type="http://schemas.openxmlformats.org/officeDocument/2006/relationships/hyperlink" Target="https://github.com/golang/go/issues/33558#issuecomment-519762115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emver.org/#spec-item-9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golang/go/wiki/Modules#semantic-import-versioning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olang.org/cmd/go/#hdr-Pseudo_versions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Rectangle 4"/>
          <p:cNvSpPr txBox="1"/>
          <p:nvPr/>
        </p:nvSpPr>
        <p:spPr>
          <a:xfrm>
            <a:off x="45719" y="1707653"/>
            <a:ext cx="9052561" cy="94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48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使用go module进行依赖管理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文本框 8"/>
          <p:cNvSpPr txBox="1"/>
          <p:nvPr/>
        </p:nvSpPr>
        <p:spPr>
          <a:xfrm>
            <a:off x="213801" y="0"/>
            <a:ext cx="2824481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90" tIns="34290" rIns="34290" bIns="34290">
            <a:spAutoFit/>
          </a:bodyPr>
          <a:lstStyle>
            <a:lvl1pPr>
              <a:defRPr b="1" sz="2400">
                <a:solidFill>
                  <a:srgbClr val="00B05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自有项目的维护建议</a:t>
            </a:r>
          </a:p>
        </p:txBody>
      </p:sp>
      <p:sp>
        <p:nvSpPr>
          <p:cNvPr id="335" name="内容占位符 2"/>
          <p:cNvSpPr txBox="1"/>
          <p:nvPr/>
        </p:nvSpPr>
        <p:spPr>
          <a:xfrm>
            <a:off x="688603" y="1025448"/>
            <a:ext cx="7766793" cy="186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-342900"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根据semver，tag v0.x.x是测试版本，tag v1.x.x是稳定版本 tag v2.x.x不兼容v1</a:t>
            </a:r>
          </a:p>
          <a:p>
            <a:pPr indent="-342900"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不建议轻易升级major version &gt;=2，因为根据go mod的约束</a:t>
            </a:r>
            <a:br/>
            <a:r>
              <a:t>一旦主版本&gt;=2，module name和require以及import都需要修改，这对代码的侵入性和改造较大</a:t>
            </a:r>
          </a:p>
          <a:p>
            <a:pPr indent="-342900"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若必须要升，可以参考client-go的做法，故意在module name时不写v12，在引用的地方加上incompatible，这样在代码里无需改造，侵入性较小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文本框 8"/>
          <p:cNvSpPr txBox="1"/>
          <p:nvPr/>
        </p:nvSpPr>
        <p:spPr>
          <a:xfrm>
            <a:off x="213801" y="0"/>
            <a:ext cx="3349398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90" tIns="34290" rIns="34290" bIns="34290">
            <a:spAutoFit/>
          </a:bodyPr>
          <a:lstStyle>
            <a:lvl1pPr>
              <a:defRPr b="1" sz="2400">
                <a:solidFill>
                  <a:srgbClr val="00B05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踩过的一些坑&amp;一些技巧</a:t>
            </a:r>
          </a:p>
        </p:txBody>
      </p:sp>
      <p:sp>
        <p:nvSpPr>
          <p:cNvPr id="340" name="内容占位符 2"/>
          <p:cNvSpPr txBox="1"/>
          <p:nvPr/>
        </p:nvSpPr>
        <p:spPr>
          <a:xfrm>
            <a:off x="688603" y="1025448"/>
            <a:ext cx="7766793" cy="1914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-342900"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最新的go 1.13会有一个严格的语义版本检查，在不走proxy下载的情况下，同时在1.12和1.13go get k8s.io/client-go@v12.0.0，前者不会报错，会自动降级到v11.0.0，后者会报错，停止下载</a:t>
            </a:r>
          </a:p>
          <a:p>
            <a:pPr indent="-342900"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Go 1.13以后会默认通过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https://proxy.golang.org/</a:t>
            </a:r>
            <a:r>
              <a:t>  代理下载包</a:t>
            </a:r>
          </a:p>
          <a:p>
            <a:pPr indent="-342900"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go list -m -versions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k8s.io/client-go</a:t>
            </a:r>
            <a:r>
              <a:t> 可以列出有哪些符合语义化版本的包</a:t>
            </a:r>
          </a:p>
          <a:p>
            <a:pPr indent="-342900"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go clean -mocache可以清除掉本地的mod文件夹 便于测试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文本框 8"/>
          <p:cNvSpPr txBox="1"/>
          <p:nvPr/>
        </p:nvSpPr>
        <p:spPr>
          <a:xfrm>
            <a:off x="213801" y="0"/>
            <a:ext cx="758598" cy="436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90" tIns="34290" rIns="34290" bIns="34290">
            <a:spAutoFit/>
          </a:bodyPr>
          <a:lstStyle>
            <a:lvl1pPr>
              <a:defRPr b="1" sz="2400">
                <a:solidFill>
                  <a:srgbClr val="00B05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Q&amp;A</a:t>
            </a:r>
          </a:p>
        </p:txBody>
      </p:sp>
      <p:sp>
        <p:nvSpPr>
          <p:cNvPr id="345" name="Reference:…"/>
          <p:cNvSpPr txBox="1"/>
          <p:nvPr/>
        </p:nvSpPr>
        <p:spPr>
          <a:xfrm>
            <a:off x="4241401" y="3443149"/>
            <a:ext cx="4378262" cy="1161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2800"/>
              </a:lnSpc>
              <a:defRPr sz="1200" u="sng">
                <a:latin typeface="Times"/>
                <a:ea typeface="Times"/>
                <a:cs typeface="Times"/>
                <a:sym typeface="Times"/>
              </a:defRPr>
            </a:pPr>
            <a:r>
              <a:t>Reference:</a:t>
            </a:r>
          </a:p>
          <a:p>
            <a:pPr defTabSz="457200">
              <a:lnSpc>
                <a:spcPts val="2800"/>
              </a:lnSpc>
              <a:defRPr sz="1200" u="sng">
                <a:latin typeface="Times"/>
                <a:ea typeface="Times"/>
                <a:cs typeface="Times"/>
                <a:sym typeface="Times"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https://github.com/golang/go/wiki/Modules</a:t>
            </a:r>
          </a:p>
          <a:p>
            <a:pPr defTabSz="457200">
              <a:lnSpc>
                <a:spcPts val="2800"/>
              </a:lnSpc>
              <a:defRPr sz="1200" u="sng">
                <a:latin typeface="Times"/>
                <a:ea typeface="Times"/>
                <a:cs typeface="Times"/>
                <a:sym typeface="Times"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https://semver.org/lang/zh-CN/</a:t>
            </a:r>
          </a:p>
          <a:p>
            <a:pPr defTabSz="457200">
              <a:lnSpc>
                <a:spcPts val="2800"/>
              </a:lnSpc>
              <a:defRPr sz="1200" u="sng">
                <a:latin typeface="Times"/>
                <a:ea typeface="Times"/>
                <a:cs typeface="Times"/>
                <a:sym typeface="Times"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https://github.com/kubernetes/client-go/issues/670</a:t>
            </a:r>
          </a:p>
          <a:p>
            <a:pPr defTabSz="457200">
              <a:lnSpc>
                <a:spcPts val="2800"/>
              </a:lnSpc>
              <a:defRPr sz="1200" u="sng">
                <a:latin typeface="Times"/>
                <a:ea typeface="Times"/>
                <a:cs typeface="Times"/>
                <a:sym typeface="Times"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https://github.com/golang/go/issues/33558#issuecomment-519762115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方正兰亭特黑简体"/>
                <a:ea typeface="方正兰亭特黑简体"/>
                <a:cs typeface="方正兰亭特黑简体"/>
                <a:sym typeface="方正兰亭特黑简体"/>
              </a:defRPr>
            </a:lvl1pPr>
          </a:lstStyle>
          <a:p>
            <a:pPr/>
            <a:r>
              <a:t>Thanks.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4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Before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文本框 8"/>
          <p:cNvSpPr txBox="1"/>
          <p:nvPr/>
        </p:nvSpPr>
        <p:spPr>
          <a:xfrm>
            <a:off x="213801" y="0"/>
            <a:ext cx="871559" cy="436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90" tIns="34290" rIns="34290" bIns="34290">
            <a:spAutoFit/>
          </a:bodyPr>
          <a:lstStyle>
            <a:lvl1pPr>
              <a:defRPr b="1" sz="2400">
                <a:solidFill>
                  <a:srgbClr val="00B05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Tools</a:t>
            </a:r>
          </a:p>
        </p:txBody>
      </p:sp>
      <p:sp>
        <p:nvSpPr>
          <p:cNvPr id="300" name="Rectangle 1"/>
          <p:cNvSpPr txBox="1"/>
          <p:nvPr/>
        </p:nvSpPr>
        <p:spPr>
          <a:xfrm>
            <a:off x="1940723" y="1347613"/>
            <a:ext cx="4671061" cy="170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Go get(强依赖于GOPATH)</a:t>
            </a:r>
          </a:p>
          <a:p>
            <a:pPr marL="285750" indent="-285750">
              <a:lnSpc>
                <a:spcPct val="110000"/>
              </a:lnSpc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Vendor(</a:t>
            </a:r>
            <a:r>
              <a:t>工具种类较多不统一 </a:t>
            </a:r>
            <a:r>
              <a:t>)</a:t>
            </a:r>
          </a:p>
          <a:p>
            <a:pPr marL="285750" indent="-285750">
              <a:lnSpc>
                <a:spcPct val="110000"/>
              </a:lnSpc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Go dep(</a:t>
            </a:r>
            <a:r>
              <a:t>官方基于vendor推出 统一管理 依然需要GOPATH</a:t>
            </a:r>
            <a:r>
              <a:t>)</a:t>
            </a:r>
          </a:p>
          <a:p>
            <a:pPr marL="285750" indent="-285750">
              <a:lnSpc>
                <a:spcPct val="110000"/>
              </a:lnSpc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Vgo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文本框 8"/>
          <p:cNvSpPr txBox="1"/>
          <p:nvPr/>
        </p:nvSpPr>
        <p:spPr>
          <a:xfrm>
            <a:off x="213801" y="0"/>
            <a:ext cx="1672998" cy="436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90" tIns="34290" rIns="34290" bIns="34290">
            <a:spAutoFit/>
          </a:bodyPr>
          <a:lstStyle>
            <a:lvl1pPr>
              <a:defRPr b="1" sz="2400">
                <a:solidFill>
                  <a:srgbClr val="00B05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Go module</a:t>
            </a:r>
          </a:p>
        </p:txBody>
      </p:sp>
      <p:sp>
        <p:nvSpPr>
          <p:cNvPr id="305" name="Rectangle 1"/>
          <p:cNvSpPr txBox="1"/>
          <p:nvPr/>
        </p:nvSpPr>
        <p:spPr>
          <a:xfrm>
            <a:off x="1953423" y="1347614"/>
            <a:ext cx="4480561" cy="1397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基于vgo代码合并过来</a:t>
            </a:r>
            <a:endParaRPr sz="3400">
              <a:latin typeface="Monaco"/>
              <a:ea typeface="Monaco"/>
              <a:cs typeface="Monaco"/>
              <a:sym typeface="Monaco"/>
            </a:endParaRPr>
          </a:p>
          <a:p>
            <a:pPr marL="285750" indent="-285750">
              <a:lnSpc>
                <a:spcPct val="110000"/>
              </a:lnSpc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可以完全不依赖GOPATH</a:t>
            </a:r>
            <a:endParaRPr sz="3400">
              <a:latin typeface="Monaco"/>
              <a:ea typeface="Monaco"/>
              <a:cs typeface="Monaco"/>
              <a:sym typeface="Monaco"/>
            </a:endParaRPr>
          </a:p>
          <a:p>
            <a:pPr marL="285750" indent="-285750">
              <a:lnSpc>
                <a:spcPct val="110000"/>
              </a:lnSpc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Go &gt;=1.11</a:t>
            </a:r>
          </a:p>
          <a:p>
            <a:pPr marL="285750" indent="-285750">
              <a:lnSpc>
                <a:spcPct val="110000"/>
              </a:lnSpc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遵循语义化版本控制规范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文本框 8"/>
          <p:cNvSpPr txBox="1"/>
          <p:nvPr/>
        </p:nvSpPr>
        <p:spPr>
          <a:xfrm>
            <a:off x="213801" y="0"/>
            <a:ext cx="3891281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90" tIns="34290" rIns="34290" bIns="34290">
            <a:spAutoFit/>
          </a:bodyPr>
          <a:lstStyle>
            <a:lvl1pPr>
              <a:defRPr b="1" sz="2400">
                <a:solidFill>
                  <a:srgbClr val="00B05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Go module 初始化拉取规则</a:t>
            </a:r>
          </a:p>
        </p:txBody>
      </p:sp>
      <p:sp>
        <p:nvSpPr>
          <p:cNvPr id="310" name="Rectangle 1"/>
          <p:cNvSpPr txBox="1"/>
          <p:nvPr/>
        </p:nvSpPr>
        <p:spPr>
          <a:xfrm>
            <a:off x="1953423" y="1347614"/>
            <a:ext cx="4480561" cy="1353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Go mod init 以后，go mod 默认会拉取最新代码，如下优先级递减:</a:t>
            </a:r>
          </a:p>
          <a:p>
            <a:pPr lvl="1" indent="228600" defTabSz="457200">
              <a:lnSpc>
                <a:spcPts val="3300"/>
              </a:lnSpc>
              <a:defRPr sz="1400">
                <a:solidFill>
                  <a:srgbClr val="3E404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latest tagged stable (non-</a:t>
            </a:r>
            <a:r>
              <a:rPr>
                <a:solidFill>
                  <a:srgbClr val="0052CC"/>
                </a:solidFill>
                <a:hlinkClick r:id="rId3" invalidUrl="" action="" tgtFrame="" tooltip="" history="1" highlightClick="0" endSnd="0"/>
              </a:rPr>
              <a:t>prerelease</a:t>
            </a:r>
            <a:r>
              <a:t>) version</a:t>
            </a:r>
          </a:p>
          <a:p>
            <a:pPr lvl="1" indent="228600" defTabSz="457200">
              <a:lnSpc>
                <a:spcPts val="3300"/>
              </a:lnSpc>
              <a:defRPr sz="1400">
                <a:solidFill>
                  <a:srgbClr val="3E404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latest tagged prerelease version</a:t>
            </a:r>
          </a:p>
          <a:p>
            <a:pPr lvl="1" indent="228600" defTabSz="457200">
              <a:lnSpc>
                <a:spcPts val="3300"/>
              </a:lnSpc>
              <a:defRPr sz="1400">
                <a:solidFill>
                  <a:srgbClr val="3E4042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latest untagged version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文本框 8"/>
          <p:cNvSpPr txBox="1"/>
          <p:nvPr/>
        </p:nvSpPr>
        <p:spPr>
          <a:xfrm>
            <a:off x="213801" y="0"/>
            <a:ext cx="4112440" cy="436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90" tIns="34290" rIns="34290" bIns="34290">
            <a:spAutoFit/>
          </a:bodyPr>
          <a:lstStyle>
            <a:lvl1pPr>
              <a:defRPr b="1" sz="2400">
                <a:solidFill>
                  <a:srgbClr val="00B05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Semantic Import Versioning</a:t>
            </a:r>
          </a:p>
        </p:txBody>
      </p:sp>
      <p:pic>
        <p:nvPicPr>
          <p:cNvPr id="31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3700" y="1155700"/>
            <a:ext cx="5816600" cy="2832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文本框 8"/>
          <p:cNvSpPr txBox="1"/>
          <p:nvPr/>
        </p:nvSpPr>
        <p:spPr>
          <a:xfrm>
            <a:off x="213801" y="0"/>
            <a:ext cx="3806598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90" tIns="34290" rIns="34290" bIns="34290">
            <a:spAutoFit/>
          </a:bodyPr>
          <a:lstStyle>
            <a:lvl1pPr>
              <a:defRPr b="1" sz="2400">
                <a:solidFill>
                  <a:srgbClr val="00B05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Go module的一些官方约束</a:t>
            </a:r>
          </a:p>
        </p:txBody>
      </p:sp>
      <p:sp>
        <p:nvSpPr>
          <p:cNvPr id="320" name="文本框 4"/>
          <p:cNvSpPr txBox="1"/>
          <p:nvPr/>
        </p:nvSpPr>
        <p:spPr>
          <a:xfrm>
            <a:off x="1615755" y="725878"/>
            <a:ext cx="6350001" cy="2373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3400"/>
              </a:lnSpc>
              <a:spcBef>
                <a:spcPts val="300"/>
              </a:spcBef>
              <a:defRPr sz="1400">
                <a:solidFill>
                  <a:srgbClr val="111111"/>
                </a:solidFill>
                <a:latin typeface="Menlo"/>
                <a:ea typeface="Menlo"/>
                <a:cs typeface="Menlo"/>
                <a:sym typeface="Menlo"/>
              </a:defRPr>
            </a:pPr>
            <a:endParaRPr sz="1560">
              <a:solidFill>
                <a:srgbClr val="40404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marL="457200" indent="-317500" defTabSz="457200">
              <a:lnSpc>
                <a:spcPts val="3700"/>
              </a:lnSpc>
              <a:buClr>
                <a:srgbClr val="24292E"/>
              </a:buClr>
              <a:buSzPct val="100000"/>
              <a:buFont typeface="Times-Roman"/>
              <a:buChar char="•"/>
              <a:defRPr sz="1600">
                <a:solidFill>
                  <a:srgbClr val="24292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如果一个引入的包的主版本n &gt;=2，假设这个被引用的包也是使用go mod管理，必须遵循以下格式，否则会被认为incompatible</a:t>
            </a:r>
          </a:p>
          <a:p>
            <a:pPr marL="457200" indent="-317500" defTabSz="457200">
              <a:lnSpc>
                <a:spcPts val="3600"/>
              </a:lnSpc>
              <a:spcBef>
                <a:spcPts val="300"/>
              </a:spcBef>
              <a:buClr>
                <a:srgbClr val="404040"/>
              </a:buClr>
              <a:buSzPct val="100000"/>
              <a:buFont typeface="Times-Roman"/>
              <a:buChar char="•"/>
              <a:defRPr sz="1400">
                <a:solidFill>
                  <a:srgbClr val="11111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60">
                <a:solidFill>
                  <a:srgbClr val="404040"/>
                </a:solidFill>
                <a:latin typeface="+mj-lt"/>
                <a:ea typeface="+mj-ea"/>
                <a:cs typeface="+mj-cs"/>
                <a:sym typeface="Helvetica"/>
              </a:rPr>
              <a:t>在 go.mod 文件中： </a:t>
            </a:r>
            <a:r>
              <a:t>module github.com/my/mod/v2</a:t>
            </a:r>
            <a:endParaRPr sz="1560">
              <a:solidFill>
                <a:srgbClr val="40404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marL="457200" indent="-317500" defTabSz="457200">
              <a:lnSpc>
                <a:spcPts val="3600"/>
              </a:lnSpc>
              <a:spcBef>
                <a:spcPts val="300"/>
              </a:spcBef>
              <a:buClr>
                <a:srgbClr val="404040"/>
              </a:buClr>
              <a:buSzPct val="100000"/>
              <a:buFont typeface="Times-Roman"/>
              <a:buChar char="•"/>
              <a:defRPr sz="1400">
                <a:solidFill>
                  <a:srgbClr val="11111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60">
                <a:solidFill>
                  <a:srgbClr val="404040"/>
                </a:solidFill>
                <a:latin typeface="+mj-lt"/>
                <a:ea typeface="+mj-ea"/>
                <a:cs typeface="+mj-cs"/>
                <a:sym typeface="Helvetica"/>
              </a:rPr>
              <a:t>在 require 的时候： </a:t>
            </a:r>
            <a:r>
              <a:t>require github.com/my/mod/v2 v2.0.0</a:t>
            </a:r>
            <a:endParaRPr sz="1560">
              <a:solidFill>
                <a:srgbClr val="40404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marL="457200" indent="-317500" defTabSz="457200">
              <a:lnSpc>
                <a:spcPts val="3600"/>
              </a:lnSpc>
              <a:spcBef>
                <a:spcPts val="300"/>
              </a:spcBef>
              <a:buClr>
                <a:srgbClr val="404040"/>
              </a:buClr>
              <a:buSzPct val="100000"/>
              <a:buFont typeface="Times-Roman"/>
              <a:buChar char="•"/>
              <a:defRPr sz="1400">
                <a:solidFill>
                  <a:srgbClr val="11111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60">
                <a:solidFill>
                  <a:srgbClr val="404040"/>
                </a:solidFill>
                <a:latin typeface="+mj-lt"/>
                <a:ea typeface="+mj-ea"/>
                <a:cs typeface="+mj-cs"/>
                <a:sym typeface="Helvetica"/>
              </a:rPr>
              <a:t>在 import 的时候： </a:t>
            </a:r>
            <a:r>
              <a:t>import github.com/my/mod/v2/mypkg</a:t>
            </a:r>
          </a:p>
          <a:p>
            <a:pPr marL="457200" indent="-317500" defTabSz="457200">
              <a:lnSpc>
                <a:spcPts val="3700"/>
              </a:lnSpc>
              <a:buClr>
                <a:srgbClr val="24292E"/>
              </a:buClr>
              <a:buSzPct val="100000"/>
              <a:buFont typeface="Times-Roman"/>
              <a:buChar char="•"/>
              <a:defRPr sz="1600">
                <a:solidFill>
                  <a:srgbClr val="24292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如果一个主版本&lt;=1 不要显示指明要使用是v1 or v0</a:t>
            </a:r>
          </a:p>
          <a:p>
            <a:pPr lvl="2" indent="457200" defTabSz="457200">
              <a:lnSpc>
                <a:spcPts val="2800"/>
              </a:lnSpc>
              <a:defRPr sz="120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https://github.com/golang/go/wiki/Modules#semantic-import-versioning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文本框 8"/>
          <p:cNvSpPr txBox="1"/>
          <p:nvPr/>
        </p:nvSpPr>
        <p:spPr>
          <a:xfrm>
            <a:off x="213801" y="0"/>
            <a:ext cx="2214881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90" tIns="34290" rIns="34290" bIns="34290">
            <a:spAutoFit/>
          </a:bodyPr>
          <a:lstStyle>
            <a:lvl1pPr>
              <a:defRPr b="1" sz="2400">
                <a:solidFill>
                  <a:srgbClr val="00B05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兼容之前的代码</a:t>
            </a:r>
          </a:p>
        </p:txBody>
      </p:sp>
      <p:sp>
        <p:nvSpPr>
          <p:cNvPr id="325" name="内容占位符 2"/>
          <p:cNvSpPr txBox="1"/>
          <p:nvPr/>
        </p:nvSpPr>
        <p:spPr>
          <a:xfrm>
            <a:off x="1397000" y="1679805"/>
            <a:ext cx="6350001" cy="1156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3200"/>
              </a:lnSpc>
              <a:defRPr sz="1400">
                <a:solidFill>
                  <a:srgbClr val="3E404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v0.0.0-20170915032832-14c0d48ead0c</a:t>
            </a:r>
            <a:endParaRPr sz="1600">
              <a:latin typeface="微软雅黑"/>
              <a:ea typeface="微软雅黑"/>
              <a:cs typeface="微软雅黑"/>
              <a:sym typeface="微软雅黑"/>
            </a:endParaRPr>
          </a:p>
          <a:p>
            <a:pPr>
              <a:spcBef>
                <a:spcPts val="300"/>
              </a:spcBef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如果依赖的库没有vn.n.n的tag，</a:t>
            </a:r>
            <a:r>
              <a:rPr>
                <a:uFill>
                  <a:solidFill>
                    <a:srgbClr val="0000FF"/>
                  </a:solidFill>
                </a:uFill>
              </a:rPr>
              <a:t>会被go mod认为是一个</a:t>
            </a:r>
            <a:r>
              <a:rPr>
                <a:solidFill>
                  <a:schemeClr val="accent1">
                    <a:satOff val="-4409"/>
                    <a:lumOff val="-10509"/>
                  </a:schemeClr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pseudo-version</a:t>
            </a:r>
            <a:r>
              <a:t>，go mod文件中会出现类似这一行，v0.0.0+commit日期+commid 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文本框 8"/>
          <p:cNvSpPr txBox="1"/>
          <p:nvPr/>
        </p:nvSpPr>
        <p:spPr>
          <a:xfrm>
            <a:off x="213801" y="0"/>
            <a:ext cx="3180032" cy="48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90" tIns="34290" rIns="34290" bIns="34290">
            <a:spAutoFit/>
          </a:bodyPr>
          <a:lstStyle>
            <a:lvl1pPr>
              <a:defRPr b="1" sz="2400">
                <a:solidFill>
                  <a:srgbClr val="00B05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升级client-go库的流程</a:t>
            </a:r>
          </a:p>
        </p:txBody>
      </p:sp>
      <p:sp>
        <p:nvSpPr>
          <p:cNvPr id="330" name="内容占位符 2"/>
          <p:cNvSpPr txBox="1"/>
          <p:nvPr/>
        </p:nvSpPr>
        <p:spPr>
          <a:xfrm>
            <a:off x="688603" y="1016786"/>
            <a:ext cx="7766793" cy="2773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-342900"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目前cleint-go v12.0.0正好对应k8s 1.15版本，因此go.mod 文件中都是</a:t>
            </a:r>
          </a:p>
          <a:p>
            <a:pPr indent="-342900"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solidFill>
                  <a:srgbClr val="0052CC"/>
                </a:solidFill>
              </a:rPr>
              <a:t>k8s.io/client-go</a:t>
            </a:r>
            <a:r>
              <a:t> v12.0.0+incompatible</a:t>
            </a:r>
          </a:p>
          <a:p>
            <a:pPr indent="-342900">
              <a:spcBef>
                <a:spcPts val="300"/>
              </a:spcBef>
              <a:buSzPct val="100000"/>
              <a:buFont typeface="Arial"/>
              <a:buChar char="•"/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未来如果出了v13.0.0版本，可以先固定住某些不需要升级的库，然后手动把v12换成v13，删除其他k8s.io相关的，让client-go的go.mod自动去下载依赖</a:t>
            </a:r>
          </a:p>
          <a:p>
            <a:pPr>
              <a:spcBef>
                <a:spcPts val="300"/>
              </a:spcBef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spcBef>
                <a:spcPts val="300"/>
              </a:spcBef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+incompatible的原因</a:t>
            </a:r>
          </a:p>
          <a:p>
            <a:pPr>
              <a:spcBef>
                <a:spcPts val="300"/>
              </a:spcBef>
              <a:defRPr sz="16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尽管cleint-go从v12.0.0开始使用go mod进行管理，但是其module name并没有以/v12结尾，因此这会被go mod认为不符合其规范，为了强制依赖这个版本，需要加上+incompatible，让go tools该怎么做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669" tIns="45669" rIns="45669" bIns="4566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669" tIns="45669" rIns="45669" bIns="4566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