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275" r:id="rId3"/>
    <p:sldId id="280" r:id="rId4"/>
    <p:sldId id="281" r:id="rId5"/>
    <p:sldId id="271" r:id="rId6"/>
    <p:sldId id="266" r:id="rId7"/>
    <p:sldId id="265" r:id="rId8"/>
    <p:sldId id="267" r:id="rId9"/>
    <p:sldId id="269" r:id="rId10"/>
    <p:sldId id="270" r:id="rId11"/>
    <p:sldId id="272" r:id="rId12"/>
    <p:sldId id="276" r:id="rId13"/>
    <p:sldId id="277" r:id="rId14"/>
    <p:sldId id="278" r:id="rId15"/>
    <p:sldId id="279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9E5CBA-7A64-4A90-B1BD-F6CE178052B7}">
          <p14:sldIdLst>
            <p14:sldId id="268"/>
            <p14:sldId id="275"/>
            <p14:sldId id="280"/>
            <p14:sldId id="281"/>
          </p14:sldIdLst>
        </p14:section>
        <p14:section name="Older Approach" id="{010522A3-317D-4516-B54B-2ADF1911D6E1}">
          <p14:sldIdLst>
            <p14:sldId id="271"/>
            <p14:sldId id="266"/>
            <p14:sldId id="265"/>
            <p14:sldId id="267"/>
            <p14:sldId id="269"/>
            <p14:sldId id="270"/>
          </p14:sldIdLst>
        </p14:section>
        <p14:section name="Newer Approach" id="{B9BEEADC-DD20-42C2-B320-A506F167966B}">
          <p14:sldIdLst>
            <p14:sldId id="272"/>
            <p14:sldId id="276"/>
            <p14:sldId id="277"/>
            <p14:sldId id="278"/>
            <p14:sldId id="279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05E289-09EB-44F9-BC56-64EFEB3C446E}" v="5" dt="2021-12-07T02:30:2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7C3B0-DED5-4651-91DB-6E6E28947266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9A922-D007-4677-A6C2-2B4C84AB0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52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https://learn.microsoft.com/en-us/azure/virtual-network-manager/concept-security-admins#protect-high-risk-ports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9A922-D007-4677-A6C2-2B4C84AB0D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8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96BF-3A4B-4CF6-8FF6-2A2C4E25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A02D4-897E-428B-951C-90610849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12784-E8C9-408C-8C46-6D982AC57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FDE6-B8EF-4DFD-86C1-A9BAD925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5BBAA-9C88-44F6-852D-B5980478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1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9F3A-8632-427A-8392-C86C4B6B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B7EFE-DA1C-498C-B0F7-D2A8DF62C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FB200-0437-4B65-A523-2F0B9433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B11B0-AD2E-4D22-BB39-A68AEFBF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00FF4-4B9A-4662-90DD-F67A7284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DEB81-9571-43B4-A204-C41B2D2C1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D7FB3-21CE-4726-A0B6-006F9D4D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AA48C-24EA-4E97-8321-C7AD7091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7994-D6B4-426B-AAA6-B42AA355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6DB7-E093-4C06-87D8-84BC2CE4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8D372-DCD5-4CD4-8EAA-42675289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CACBC-338C-49AC-B5CE-495D50C2A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09B05-5A51-41E1-A2DD-0FCC2D4C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B182-7BD9-4FC5-A413-5AF3491D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11EB-3733-43C2-A7C9-16A937C5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5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1A70-506B-4974-8342-024308C4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0C7E4-6717-4011-8E79-D2CB4610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9F50E-D4BA-481B-A6C6-0E01B050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ECB2-E338-4020-944F-5D2447E3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54E6F-69DD-46AD-A9AF-548F57D9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39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5696-EC61-4063-BF98-266C1A389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E0853-6167-49D9-912A-11BBD78E4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0707D-3F45-4900-A7FD-4165A97EC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CB5ED-6A9F-4109-9E7D-31254DB1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6D461-33BD-4260-85C9-7CBF45EF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55545-55EC-4D7E-A74B-CE1FFBBB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7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DC5DD-4980-4E7F-9751-C6C44078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7157A-1AD1-4E16-8449-25499FC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897A5-8CF0-4BE5-91CC-C86ED280D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D4F8A-081B-47BD-A6E1-F88951871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2E808-C863-44F1-8D15-919222B5A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8CB71B-0211-48E9-AC88-1253A6EA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E3D2A-0BF3-43CA-9EDF-5B1EB318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E1BDF-B627-46CF-B822-201C7380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7E05-F58D-4318-8166-906CED29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82B5E-D4C6-4781-BEF2-285A0884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56D01-35F7-46FA-B069-1E47632F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14371-76F9-46FD-A321-1B9819C2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6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B6C85-423C-4B50-8365-78DB34F71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05F293-6FA9-4442-954C-DEC7E5DC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55D94-2DC6-4857-BBC9-38774F32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E45A-2848-4520-A0BF-C899B97F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31D9-D175-4465-A0EE-ABBA68C4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FBFA8-89BC-4937-BA84-1D38506D7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1F1B-C9C8-4C08-8142-E69164D3A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7CC27-A59A-4468-A618-13F17618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33DD0-B9CB-4111-8531-4120F6FBB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0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9CA0-C9C2-4788-BE8C-E758E6A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ACF9F-B78C-464A-A87E-DD37385E9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7FF71-1DB6-4965-AF5B-CA5DC5F6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9B862-6BE9-4582-8ADB-B8F2FB8D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64F30-2A8A-4FC3-A9F4-22C2F482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DB57-E9B4-4555-B32D-1C944B55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2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A13173-552B-4A01-91C9-9D27A77AE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2E2B2-7EF0-467E-B7E9-3DE40C6A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118F-42C5-4905-A60F-10C33BA2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837E-DE08-47C9-AA71-E101B7812285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6FDBA-408A-4A1B-91B6-1CA77F93A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5C212-9913-40DA-8349-9DAABB22C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9E11-1F4D-44F4-AB9E-B96961A366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2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zure/Microsoft-Defender-for-Cloud/tree/main/Workbooks/Network%20Security%20Dashboar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microsoft.com/en-us/azure/virtual-network-manager/concept-security-admi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Microsoft-Defender-for-Cloud/tree/main/Secure%20Score" TargetMode="External"/><Relationship Id="rId2" Type="http://schemas.openxmlformats.org/officeDocument/2006/relationships/hyperlink" Target="https://github.com/Azure/Microsoft-Defender-for-Cloud/tree/main/Workflow%20automation/Notify-ASCRecommendationsAzureResourc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microsoft.com/en-us/azure/governance/management-groups/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Microsoft-Defender-for-Cloud/tree/main/Workflow%20automation/Enable-ASCJITVM" TargetMode="External"/><Relationship Id="rId2" Type="http://schemas.openxmlformats.org/officeDocument/2006/relationships/hyperlink" Target="https://docs.microsoft.com/en-us/azure/defender-for-cloud/just-in-time-access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microsoft.com/en-us/rest/api/policy/policy-assignments/create" TargetMode="External"/><Relationship Id="rId4" Type="http://schemas.openxmlformats.org/officeDocument/2006/relationships/hyperlink" Target="https://docs.microsoft.com/en-us/azure/defender-for-cloud/workflow-automation#configure-workflow-automation-at-scale-using-the-supplied-polici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Community-Policy/tree/master/Policies/Network/deny-nsg-rule-inbound-from-internet-can-check-if-port-is-present-in-range" TargetMode="External"/><Relationship Id="rId2" Type="http://schemas.openxmlformats.org/officeDocument/2006/relationships/hyperlink" Target="https://github.com/Azure/Community-Policy/tree/master/Policies/Networ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/Community-Policy/tree/master/Policies/Network/deploy-security-rule-to-existing-nsg" TargetMode="External"/><Relationship Id="rId4" Type="http://schemas.openxmlformats.org/officeDocument/2006/relationships/hyperlink" Target="https://github.com/Azure/Community-Policy/tree/master/Policies/Network/append-nsg-ru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00C5-BBE0-4A37-B989-4AF21B8E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 use a combination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90882-F5A2-4995-8E58-372449B3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Organize Subscriptions via Management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Microsoft Defender for Cloud – Just in Time Access (JIT)</a:t>
            </a:r>
          </a:p>
          <a:p>
            <a:pPr marL="457200" lvl="1" indent="0">
              <a:buNone/>
            </a:pPr>
            <a:r>
              <a:rPr lang="en-US" sz="1800" dirty="0"/>
              <a:t>a.	Recommendations</a:t>
            </a:r>
          </a:p>
          <a:p>
            <a:pPr marL="457200" lvl="1" indent="0">
              <a:buNone/>
            </a:pPr>
            <a:r>
              <a:rPr lang="en-US" sz="1800" dirty="0"/>
              <a:t>b.	Workflow Automation enable JIT on VM automatically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Custom Azure Policies </a:t>
            </a:r>
          </a:p>
          <a:p>
            <a:pPr marL="457200" lvl="1" indent="0">
              <a:buNone/>
            </a:pPr>
            <a:r>
              <a:rPr lang="en-US" dirty="0"/>
              <a:t>a.	</a:t>
            </a:r>
            <a:r>
              <a:rPr lang="en-US" sz="1800" dirty="0"/>
              <a:t>Audit - Compliance</a:t>
            </a:r>
          </a:p>
          <a:p>
            <a:pPr marL="914400" lvl="1" indent="-457200">
              <a:buAutoNum type="alphaLcPeriod" startAt="2"/>
            </a:pPr>
            <a:r>
              <a:rPr lang="en-US" sz="1800" dirty="0"/>
              <a:t>Append – at time of deployment</a:t>
            </a:r>
          </a:p>
          <a:p>
            <a:pPr marL="914400" lvl="1" indent="-457200">
              <a:buAutoNum type="alphaLcPeriod" startAt="2"/>
            </a:pPr>
            <a:r>
              <a:rPr lang="en-US" sz="1800" dirty="0"/>
              <a:t>Deny – prevent deployment</a:t>
            </a:r>
          </a:p>
          <a:p>
            <a:pPr marL="914400" lvl="1" indent="-457200">
              <a:buAutoNum type="alphaLcPeriod" startAt="2"/>
            </a:pPr>
            <a:r>
              <a:rPr lang="en-US" sz="1800" dirty="0"/>
              <a:t>Deploy if Not Exists (DINE) – remediate existing deployments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Security Workbook – Policy Compliance – Secure Score</a:t>
            </a:r>
          </a:p>
        </p:txBody>
      </p:sp>
    </p:spTree>
    <p:extLst>
      <p:ext uri="{BB962C8B-B14F-4D97-AF65-F5344CB8AC3E}">
        <p14:creationId xmlns:p14="http://schemas.microsoft.com/office/powerpoint/2010/main" val="3516596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D278-92A4-45A2-86BE-FE69C14E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Network Security Dashboard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77CA5-153A-411D-ACEB-728458C56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763" y="1690688"/>
            <a:ext cx="9670473" cy="471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3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A10A-7E18-4971-B1CB-C7736120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Azure Virtual Network Manager (AVNM) – </a:t>
            </a:r>
            <a:r>
              <a:rPr lang="en-US" dirty="0">
                <a:hlinkClick r:id="rId2"/>
              </a:rPr>
              <a:t>Security Admins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E0DA8-74BF-18F1-586F-74A376045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21787"/>
            <a:ext cx="12192000" cy="32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32D1-6A52-3CA7-E120-2111B58F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Enforcement and flexibility in practice</a:t>
            </a:r>
            <a:endParaRPr lang="en-US" dirty="0"/>
          </a:p>
        </p:txBody>
      </p:sp>
      <p:pic>
        <p:nvPicPr>
          <p:cNvPr id="1026" name="Picture 2" descr="Diagram of security admin rules enforcement with network security groups.">
            <a:extLst>
              <a:ext uri="{FF2B5EF4-FFF2-40B4-BE49-F238E27FC236}">
                <a16:creationId xmlns:a16="http://schemas.microsoft.com/office/drawing/2014/main" id="{5B1A6357-91CD-265A-F606-4B69F71F0C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27" y="1361603"/>
            <a:ext cx="7904546" cy="5496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1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5D4D-4E5F-5881-9554-1B630E1C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F51CB-7F23-D529-6A64-C05781393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Create a network manager instance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create a network manager with the root management group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Create network groups for </a:t>
            </a:r>
            <a:r>
              <a:rPr lang="en-US" b="1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“ALL network group”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consisting of all the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in the organization</a:t>
            </a:r>
            <a:endParaRPr lang="en-US" b="1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“App network group”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consisting of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VNets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for the application needing an exception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Create a security admin configuration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security admin rule to block inbound SSH traffic for 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ALL network group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 security admin rule to allow inbound SSH traffic for 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App network group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with a higher priority.</a:t>
            </a: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Deploy the security admin configuration</a:t>
            </a:r>
          </a:p>
          <a:p>
            <a:pPr marL="0" indent="0">
              <a:buNone/>
            </a:pPr>
            <a:endParaRPr lang="en-US" b="1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02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0EF9-BC07-504C-891A-E0985EA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High Risk Ports 1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299437-D8A8-FFE4-6385-2BA8A261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64469"/>
              </p:ext>
            </p:extLst>
          </p:nvPr>
        </p:nvGraphicFramePr>
        <p:xfrm>
          <a:off x="0" y="1690688"/>
          <a:ext cx="12192000" cy="4297956"/>
        </p:xfrm>
        <a:graphic>
          <a:graphicData uri="http://schemas.openxmlformats.org/drawingml/2006/table">
            <a:tbl>
              <a:tblPr/>
              <a:tblGrid>
                <a:gridCol w="4064000">
                  <a:extLst>
                    <a:ext uri="{9D8B030D-6E8A-4147-A177-3AD203B41FA5}">
                      <a16:colId xmlns:a16="http://schemas.microsoft.com/office/drawing/2014/main" val="3144366498"/>
                    </a:ext>
                  </a:extLst>
                </a:gridCol>
                <a:gridCol w="1612181">
                  <a:extLst>
                    <a:ext uri="{9D8B030D-6E8A-4147-A177-3AD203B41FA5}">
                      <a16:colId xmlns:a16="http://schemas.microsoft.com/office/drawing/2014/main" val="1117548926"/>
                    </a:ext>
                  </a:extLst>
                </a:gridCol>
                <a:gridCol w="6515819">
                  <a:extLst>
                    <a:ext uri="{9D8B030D-6E8A-4147-A177-3AD203B41FA5}">
                      <a16:colId xmlns:a16="http://schemas.microsoft.com/office/drawing/2014/main" val="1201089669"/>
                    </a:ext>
                  </a:extLst>
                </a:gridCol>
              </a:tblGrid>
              <a:tr h="131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Port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Protocol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97075"/>
                  </a:ext>
                </a:extLst>
              </a:tr>
              <a:tr h="131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20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Unencrypted FTP Traffic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409230"/>
                  </a:ext>
                </a:extLst>
              </a:tr>
              <a:tr h="131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21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Unencrypted FTP Traffic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460670"/>
                  </a:ext>
                </a:extLst>
              </a:tr>
              <a:tr h="231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22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SSH. Potential brute force attacks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602849"/>
                  </a:ext>
                </a:extLst>
              </a:tr>
              <a:tr h="33201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23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TFTP allows unauthenticated and/or unencrypted traffic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690699"/>
                  </a:ext>
                </a:extLst>
              </a:tr>
              <a:tr h="33201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69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UDP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TFTP allows unauthenticated and/or unencrypted traffic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47423"/>
                  </a:ext>
                </a:extLst>
              </a:tr>
              <a:tr h="231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111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TCP/UDP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RPC. Unencrypted authentication allowed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01753"/>
                  </a:ext>
                </a:extLst>
              </a:tr>
              <a:tr h="231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119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NNTP for unencrypted authentication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396089"/>
                  </a:ext>
                </a:extLst>
              </a:tr>
              <a:tr h="33201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135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TCP/UDP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End Point Mapper, multiple remote management services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5522"/>
                  </a:ext>
                </a:extLst>
              </a:tr>
              <a:tr h="231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161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SNMP for unsecure / no authentication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271142"/>
                  </a:ext>
                </a:extLst>
              </a:tr>
              <a:tr h="231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162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TCP/UDP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SNMP Trap - unsecure / no authentication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470649"/>
                  </a:ext>
                </a:extLst>
              </a:tr>
              <a:tr h="231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445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SMB - well known attack vector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310190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512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 err="1">
                          <a:effectLst/>
                        </a:rPr>
                        <a:t>Rexec</a:t>
                      </a:r>
                      <a:r>
                        <a:rPr lang="en-US" sz="1800" dirty="0">
                          <a:effectLst/>
                        </a:rPr>
                        <a:t> on Linux - remote commands without encryption authentication</a:t>
                      </a:r>
                    </a:p>
                  </a:txBody>
                  <a:tcPr marL="28440" marR="28440" marT="14220" marB="1422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85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730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0EF9-BC07-504C-891A-E0985EAE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High Risk Ports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299437-D8A8-FFE4-6385-2BA8A2616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42479"/>
              </p:ext>
            </p:extLst>
          </p:nvPr>
        </p:nvGraphicFramePr>
        <p:xfrm>
          <a:off x="0" y="1690688"/>
          <a:ext cx="12192000" cy="3905849"/>
        </p:xfrm>
        <a:graphic>
          <a:graphicData uri="http://schemas.openxmlformats.org/drawingml/2006/table">
            <a:tbl>
              <a:tblPr/>
              <a:tblGrid>
                <a:gridCol w="4064000">
                  <a:extLst>
                    <a:ext uri="{9D8B030D-6E8A-4147-A177-3AD203B41FA5}">
                      <a16:colId xmlns:a16="http://schemas.microsoft.com/office/drawing/2014/main" val="3144366498"/>
                    </a:ext>
                  </a:extLst>
                </a:gridCol>
                <a:gridCol w="1681192">
                  <a:extLst>
                    <a:ext uri="{9D8B030D-6E8A-4147-A177-3AD203B41FA5}">
                      <a16:colId xmlns:a16="http://schemas.microsoft.com/office/drawing/2014/main" val="1117548926"/>
                    </a:ext>
                  </a:extLst>
                </a:gridCol>
                <a:gridCol w="6446808">
                  <a:extLst>
                    <a:ext uri="{9D8B030D-6E8A-4147-A177-3AD203B41FA5}">
                      <a16:colId xmlns:a16="http://schemas.microsoft.com/office/drawing/2014/main" val="1201089669"/>
                    </a:ext>
                  </a:extLst>
                </a:gridCol>
              </a:tblGrid>
              <a:tr h="1314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Port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>
                          <a:effectLst/>
                        </a:rPr>
                        <a:t>Protocol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Description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9707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514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Remote Shell - remote commands without authentication or encryption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303079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593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TCP/UDP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HTTP RPC EPMAP - unencrypted remote procedure call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953573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873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Rsync - unencrypted file transfer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051447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2049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TCP/UDP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Network File System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6211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3389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RDP - Common brute force attack port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326092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5800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VNC Remote Frame Buffer over HTTP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955622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5900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TCP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VNC Remote Frame Buffer over HTTP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19825"/>
                  </a:ext>
                </a:extLst>
              </a:tr>
              <a:tr h="432287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11211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UDP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Memcached</a:t>
                      </a:r>
                    </a:p>
                  </a:txBody>
                  <a:tcPr marL="28440" marR="28440" marT="14220" marB="142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206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03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06F8D9-58B1-4063-A20B-C3CCDB2E7951}"/>
              </a:ext>
            </a:extLst>
          </p:cNvPr>
          <p:cNvSpPr/>
          <p:nvPr/>
        </p:nvSpPr>
        <p:spPr>
          <a:xfrm>
            <a:off x="78377" y="84908"/>
            <a:ext cx="3013166" cy="1489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(AVNM) resource</a:t>
            </a:r>
          </a:p>
          <a:p>
            <a:pPr algn="ctr"/>
            <a:r>
              <a:rPr lang="en-US" dirty="0"/>
              <a:t>Scoped: MG</a:t>
            </a:r>
          </a:p>
          <a:p>
            <a:pPr algn="ctr"/>
            <a:r>
              <a:rPr lang="en-US" dirty="0"/>
              <a:t>	  Sub</a:t>
            </a:r>
          </a:p>
          <a:p>
            <a:pPr algn="ctr"/>
            <a:r>
              <a:rPr lang="en-US" dirty="0"/>
              <a:t>	     RG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6B476A-98DC-4D39-BD04-542F10009CEB}"/>
              </a:ext>
            </a:extLst>
          </p:cNvPr>
          <p:cNvSpPr/>
          <p:nvPr/>
        </p:nvSpPr>
        <p:spPr>
          <a:xfrm>
            <a:off x="3291840" y="84908"/>
            <a:ext cx="1184365" cy="1489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Groups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4965D20-1987-4C2F-BCCD-5C84C8EFD918}"/>
              </a:ext>
            </a:extLst>
          </p:cNvPr>
          <p:cNvSpPr/>
          <p:nvPr/>
        </p:nvSpPr>
        <p:spPr>
          <a:xfrm>
            <a:off x="4628605" y="84908"/>
            <a:ext cx="4193178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membership: tag = ‘sales’, rg contains ‘prod-’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C119A6-07BB-4C11-AE04-B6A71F8B8E06}"/>
              </a:ext>
            </a:extLst>
          </p:cNvPr>
          <p:cNvSpPr/>
          <p:nvPr/>
        </p:nvSpPr>
        <p:spPr>
          <a:xfrm>
            <a:off x="4676502" y="990600"/>
            <a:ext cx="4193178" cy="583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membership: select </a:t>
            </a:r>
            <a:r>
              <a:rPr lang="en-US" dirty="0" err="1"/>
              <a:t>vnets</a:t>
            </a:r>
            <a:r>
              <a:rPr lang="en-US" dirty="0"/>
              <a:t> in picker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A5B31A-C82F-4E48-9E4A-994AC80D557B}"/>
              </a:ext>
            </a:extLst>
          </p:cNvPr>
          <p:cNvSpPr/>
          <p:nvPr/>
        </p:nvSpPr>
        <p:spPr>
          <a:xfrm>
            <a:off x="78377" y="1837508"/>
            <a:ext cx="3013166" cy="94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 Admin Configurations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E2A151E-A6FF-42E4-8DD4-1825F52E12D4}"/>
              </a:ext>
            </a:extLst>
          </p:cNvPr>
          <p:cNvSpPr/>
          <p:nvPr/>
        </p:nvSpPr>
        <p:spPr>
          <a:xfrm>
            <a:off x="78377" y="2836814"/>
            <a:ext cx="7053943" cy="184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EnterpriseSecurityBoundary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5619E12-12ED-4D5F-8799-B4C4F93603EC}"/>
              </a:ext>
            </a:extLst>
          </p:cNvPr>
          <p:cNvSpPr/>
          <p:nvPr/>
        </p:nvSpPr>
        <p:spPr>
          <a:xfrm>
            <a:off x="108856" y="3304899"/>
            <a:ext cx="6992983" cy="129757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Rule collection: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E5FA5E-12ED-4DB4-93F6-590EA7EB1CAA}"/>
              </a:ext>
            </a:extLst>
          </p:cNvPr>
          <p:cNvSpPr/>
          <p:nvPr/>
        </p:nvSpPr>
        <p:spPr>
          <a:xfrm>
            <a:off x="143690" y="3676643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Priority,direction,protocol,source,srcport,destination,destport,action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12D769E-639D-424B-AE30-BB49DA2EF094}"/>
              </a:ext>
            </a:extLst>
          </p:cNvPr>
          <p:cNvSpPr/>
          <p:nvPr/>
        </p:nvSpPr>
        <p:spPr>
          <a:xfrm>
            <a:off x="143690" y="4106090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Priority,direction,protocol,source,srcport,destination,destport,action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5A84DF1-88F5-4AE7-A72B-24747541D17B}"/>
              </a:ext>
            </a:extLst>
          </p:cNvPr>
          <p:cNvSpPr/>
          <p:nvPr/>
        </p:nvSpPr>
        <p:spPr>
          <a:xfrm>
            <a:off x="7162799" y="2832461"/>
            <a:ext cx="1097280" cy="1844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 Network Groups</a:t>
            </a:r>
          </a:p>
          <a:p>
            <a:pPr algn="ctr"/>
            <a:r>
              <a:rPr lang="en-US" dirty="0"/>
              <a:t>(VNETs)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AA728F1-C6DB-45D2-9E85-0A81DB33B595}"/>
              </a:ext>
            </a:extLst>
          </p:cNvPr>
          <p:cNvSpPr/>
          <p:nvPr/>
        </p:nvSpPr>
        <p:spPr>
          <a:xfrm>
            <a:off x="8490857" y="2443841"/>
            <a:ext cx="3622766" cy="2621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 a configuration</a:t>
            </a:r>
          </a:p>
          <a:p>
            <a:pPr algn="ctr"/>
            <a:r>
              <a:rPr lang="en-US" i="1" dirty="0"/>
              <a:t>Target regions</a:t>
            </a:r>
          </a:p>
        </p:txBody>
      </p:sp>
    </p:spTree>
    <p:extLst>
      <p:ext uri="{BB962C8B-B14F-4D97-AF65-F5344CB8AC3E}">
        <p14:creationId xmlns:p14="http://schemas.microsoft.com/office/powerpoint/2010/main" val="352923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0EB59A-CF37-4602-B68B-F5D3384F0FF1}"/>
              </a:ext>
            </a:extLst>
          </p:cNvPr>
          <p:cNvSpPr/>
          <p:nvPr/>
        </p:nvSpPr>
        <p:spPr>
          <a:xfrm>
            <a:off x="2490651" y="402771"/>
            <a:ext cx="7053943" cy="6052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EnterpriseSecurityBoundary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FF04D-961E-4D83-84FC-3727033211AC}"/>
              </a:ext>
            </a:extLst>
          </p:cNvPr>
          <p:cNvSpPr/>
          <p:nvPr/>
        </p:nvSpPr>
        <p:spPr>
          <a:xfrm>
            <a:off x="2525485" y="2932066"/>
            <a:ext cx="6992983" cy="14739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Rule collection: </a:t>
            </a:r>
            <a:r>
              <a:rPr lang="en-US" dirty="0" err="1"/>
              <a:t>BlockInternetInbound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5EC93C-1E04-45ED-BF7F-5190112880AB}"/>
              </a:ext>
            </a:extLst>
          </p:cNvPr>
          <p:cNvSpPr/>
          <p:nvPr/>
        </p:nvSpPr>
        <p:spPr>
          <a:xfrm>
            <a:off x="2560319" y="3347609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denyInternetRDP,200,Inbound,any,Internet,3389,deny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1B6067-E8FA-4ADB-8C21-59FED9703BE4}"/>
              </a:ext>
            </a:extLst>
          </p:cNvPr>
          <p:cNvSpPr/>
          <p:nvPr/>
        </p:nvSpPr>
        <p:spPr>
          <a:xfrm>
            <a:off x="2551611" y="3784411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denyInternetSSH,210,Inbound,any,Internet,22,deny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B4F3FE-A376-4B3A-A696-C623CDF13C55}"/>
              </a:ext>
            </a:extLst>
          </p:cNvPr>
          <p:cNvSpPr/>
          <p:nvPr/>
        </p:nvSpPr>
        <p:spPr>
          <a:xfrm>
            <a:off x="2551611" y="4451167"/>
            <a:ext cx="6966857" cy="14739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Rule collection: </a:t>
            </a:r>
            <a:r>
              <a:rPr lang="en-US" dirty="0" err="1"/>
              <a:t>FBIBlockList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2768C46-929E-4102-B3D4-D7C0DFAF3B88}"/>
              </a:ext>
            </a:extLst>
          </p:cNvPr>
          <p:cNvSpPr/>
          <p:nvPr/>
        </p:nvSpPr>
        <p:spPr>
          <a:xfrm>
            <a:off x="2560319" y="4895303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52.55.244.91MXToolBoxblocked,300,Inbound,any, 52.55.244.91,*,deny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F16784-FEF3-48C5-ABC1-B3E7A8F6FA72}"/>
              </a:ext>
            </a:extLst>
          </p:cNvPr>
          <p:cNvSpPr/>
          <p:nvPr/>
        </p:nvSpPr>
        <p:spPr>
          <a:xfrm>
            <a:off x="2516776" y="1412965"/>
            <a:ext cx="6992983" cy="147392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Rule collection: </a:t>
            </a:r>
            <a:r>
              <a:rPr lang="en-US" dirty="0" err="1"/>
              <a:t>AllowNexsusScanners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20F67A5-B6AF-41F0-A473-E28D2D959EAC}"/>
              </a:ext>
            </a:extLst>
          </p:cNvPr>
          <p:cNvSpPr/>
          <p:nvPr/>
        </p:nvSpPr>
        <p:spPr>
          <a:xfrm>
            <a:off x="2560319" y="1914798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136.57.171.148allow,100,Inbound,any,136.57.171.148,*,allow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2CD83B-A6FC-412A-85C2-BB5BD2E98D1E}"/>
              </a:ext>
            </a:extLst>
          </p:cNvPr>
          <p:cNvSpPr/>
          <p:nvPr/>
        </p:nvSpPr>
        <p:spPr>
          <a:xfrm>
            <a:off x="2560319" y="5349781"/>
            <a:ext cx="6923314" cy="40930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18.205.72.90MXToolBoxblocked,310,Inbound,any, 18.205.72.90,*,deny</a:t>
            </a:r>
          </a:p>
        </p:txBody>
      </p:sp>
    </p:spTree>
    <p:extLst>
      <p:ext uri="{BB962C8B-B14F-4D97-AF65-F5344CB8AC3E}">
        <p14:creationId xmlns:p14="http://schemas.microsoft.com/office/powerpoint/2010/main" val="1256262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CD5D3-F491-46C9-B6BB-9709D20D8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 look at the older approach and then what is now available: </a:t>
            </a:r>
            <a:r>
              <a:rPr lang="en-US" sz="3600" i="1" dirty="0"/>
              <a:t>Azure Virtual Network Manager </a:t>
            </a:r>
            <a:r>
              <a:rPr lang="en-US" sz="3600" dirty="0"/>
              <a:t>(</a:t>
            </a:r>
            <a:r>
              <a:rPr lang="en-US" sz="3600" b="1" dirty="0"/>
              <a:t>AVNM</a:t>
            </a:r>
            <a:r>
              <a:rPr lang="en-US" sz="3600" dirty="0"/>
              <a:t>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159872-3C82-BC36-396B-102849D84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571793"/>
              </p:ext>
            </p:extLst>
          </p:nvPr>
        </p:nvGraphicFramePr>
        <p:xfrm>
          <a:off x="0" y="2919036"/>
          <a:ext cx="8191500" cy="1554480"/>
        </p:xfrm>
        <a:graphic>
          <a:graphicData uri="http://schemas.openxmlformats.org/drawingml/2006/table">
            <a:tbl>
              <a:tblPr/>
              <a:tblGrid>
                <a:gridCol w="4095750">
                  <a:extLst>
                    <a:ext uri="{9D8B030D-6E8A-4147-A177-3AD203B41FA5}">
                      <a16:colId xmlns:a16="http://schemas.microsoft.com/office/drawing/2014/main" val="70418582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2813187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517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central governance team can enforce important security rules.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Operational overhead is high as admins need to manage each NSG, as the number of NSGs increases, the burden increases.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5957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8B53F59-93ED-687D-08FE-25232FBDE4CA}"/>
              </a:ext>
            </a:extLst>
          </p:cNvPr>
          <p:cNvSpPr txBox="1"/>
          <p:nvPr/>
        </p:nvSpPr>
        <p:spPr>
          <a:xfrm>
            <a:off x="0" y="19957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 1 - Central governance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this model, NSGs are managed by a central governance team within an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70769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C08CB-881D-4EF4-5645-14A9FC54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34AE2A-DF21-ADD8-3BC9-10AE01D45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60497"/>
              </p:ext>
            </p:extLst>
          </p:nvPr>
        </p:nvGraphicFramePr>
        <p:xfrm>
          <a:off x="0" y="3135362"/>
          <a:ext cx="8191500" cy="2377440"/>
        </p:xfrm>
        <a:graphic>
          <a:graphicData uri="http://schemas.openxmlformats.org/drawingml/2006/table">
            <a:tbl>
              <a:tblPr/>
              <a:tblGrid>
                <a:gridCol w="4095750">
                  <a:extLst>
                    <a:ext uri="{9D8B030D-6E8A-4147-A177-3AD203B41FA5}">
                      <a16:colId xmlns:a16="http://schemas.microsoft.com/office/drawing/2014/main" val="3476053237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1771116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9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individual team has flexible control in tailoring security rules based on their service requirements.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central governance team can't enforce critical security rules, such as blocking risky ports.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Individual team might also misconfigure or forget to attach NSGs, leading to vulnerability exposures.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1486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B5F8EE-6154-4263-0323-40CD31D9C727}"/>
              </a:ext>
            </a:extLst>
          </p:cNvPr>
          <p:cNvSpPr txBox="1"/>
          <p:nvPr/>
        </p:nvSpPr>
        <p:spPr>
          <a:xfrm>
            <a:off x="0" y="193503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 2 - NSGs are managed by individual teams.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this model, NSGs are managed by individual teams within an organization without a centralized governance team.</a:t>
            </a:r>
          </a:p>
        </p:txBody>
      </p:sp>
    </p:spTree>
    <p:extLst>
      <p:ext uri="{BB962C8B-B14F-4D97-AF65-F5344CB8AC3E}">
        <p14:creationId xmlns:p14="http://schemas.microsoft.com/office/powerpoint/2010/main" val="213353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A260B-7B65-FDB3-3CAB-DE0B567F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0E9DD6-1293-862E-6EB5-D15B499E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6534"/>
              </p:ext>
            </p:extLst>
          </p:nvPr>
        </p:nvGraphicFramePr>
        <p:xfrm>
          <a:off x="0" y="3719017"/>
          <a:ext cx="8191500" cy="2377440"/>
        </p:xfrm>
        <a:graphic>
          <a:graphicData uri="http://schemas.openxmlformats.org/drawingml/2006/table">
            <a:tbl>
              <a:tblPr/>
              <a:tblGrid>
                <a:gridCol w="4095750">
                  <a:extLst>
                    <a:ext uri="{9D8B030D-6E8A-4147-A177-3AD203B41FA5}">
                      <a16:colId xmlns:a16="http://schemas.microsoft.com/office/drawing/2014/main" val="567166519"/>
                    </a:ext>
                  </a:extLst>
                </a:gridCol>
                <a:gridCol w="4095750">
                  <a:extLst>
                    <a:ext uri="{9D8B030D-6E8A-4147-A177-3AD203B41FA5}">
                      <a16:colId xmlns:a16="http://schemas.microsoft.com/office/drawing/2014/main" val="2192228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Cons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53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individual team has flexible control in tailoring security rules.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The central governance team can create standard security rules and receive notifications if rules are modified.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central governance team still can't enforce the standard security rules, since NSG owners in teams can still modify them.</a:t>
                      </a:r>
                      <a:br>
                        <a:rPr lang="en-US" dirty="0">
                          <a:effectLst/>
                        </a:rPr>
                      </a:b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Notifications would also be overwhelming to manage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0924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59A0AA2-D9DB-B736-06A2-4C0AA0F327B2}"/>
              </a:ext>
            </a:extLst>
          </p:cNvPr>
          <p:cNvSpPr txBox="1"/>
          <p:nvPr/>
        </p:nvSpPr>
        <p:spPr>
          <a:xfrm>
            <a:off x="-32326" y="1964691"/>
            <a:ext cx="61283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Model 3 - NSGs are created through Azure Policy and managed by individual teams.</a:t>
            </a:r>
          </a:p>
          <a:p>
            <a:pPr algn="l"/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In this model, NSGs are still managed by individual teams. The difference is the NSGs are created using Azure Policy to set standard rules. Modifying these rules would trigger audit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15947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385B-74EF-40BC-84BE-761643DB8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 roll out slowly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46C9-7AA8-4BE5-8F8D-90276CDE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Start testing Just in Time Access (JIT) in Azure Subscriptions</a:t>
            </a:r>
          </a:p>
          <a:p>
            <a:r>
              <a:rPr lang="en-US" dirty="0"/>
              <a:t>Start testing Policy on a Resource Groups and then Subscriptions</a:t>
            </a:r>
          </a:p>
          <a:p>
            <a:r>
              <a:rPr lang="en-US" dirty="0"/>
              <a:t>Recommendations – trigger </a:t>
            </a:r>
            <a:r>
              <a:rPr lang="en-US" dirty="0">
                <a:hlinkClick r:id="rId2"/>
              </a:rPr>
              <a:t>notifications to Azure Owners </a:t>
            </a:r>
            <a:r>
              <a:rPr lang="en-US" dirty="0"/>
              <a:t>– via emails (Workflow automation)</a:t>
            </a:r>
          </a:p>
          <a:p>
            <a:r>
              <a:rPr lang="en-US" dirty="0"/>
              <a:t>Is Governance Risk and Compliance (GRC) using </a:t>
            </a:r>
            <a:r>
              <a:rPr lang="en-US" dirty="0">
                <a:hlinkClick r:id="rId3"/>
              </a:rPr>
              <a:t>Secure Score </a:t>
            </a:r>
            <a:r>
              <a:rPr lang="en-US" dirty="0"/>
              <a:t>and Control </a:t>
            </a:r>
            <a:r>
              <a:rPr lang="en-US" i="1" dirty="0"/>
              <a:t>‘Secure management ports’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17DE46-0C7A-453D-8AF5-C1DB72F247D6}"/>
              </a:ext>
            </a:extLst>
          </p:cNvPr>
          <p:cNvSpPr/>
          <p:nvPr/>
        </p:nvSpPr>
        <p:spPr>
          <a:xfrm>
            <a:off x="7722326" y="2648630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group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CE1C2A-EAC4-493B-BC97-A5D89F10534A}"/>
              </a:ext>
            </a:extLst>
          </p:cNvPr>
          <p:cNvSpPr/>
          <p:nvPr/>
        </p:nvSpPr>
        <p:spPr>
          <a:xfrm>
            <a:off x="8414658" y="3556499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1DDCE-3C50-4240-8E5B-0F46DED5E0AA}"/>
              </a:ext>
            </a:extLst>
          </p:cNvPr>
          <p:cNvSpPr/>
          <p:nvPr/>
        </p:nvSpPr>
        <p:spPr>
          <a:xfrm>
            <a:off x="8932817" y="4464368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080CA-1BD3-42F6-B43C-D3A1A0C8BE6B}"/>
              </a:ext>
            </a:extLst>
          </p:cNvPr>
          <p:cNvSpPr/>
          <p:nvPr/>
        </p:nvSpPr>
        <p:spPr>
          <a:xfrm>
            <a:off x="7204166" y="1740761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Management group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518AA7-5DCE-4973-9BE5-04846E6122EB}"/>
              </a:ext>
            </a:extLst>
          </p:cNvPr>
          <p:cNvSpPr/>
          <p:nvPr/>
        </p:nvSpPr>
        <p:spPr>
          <a:xfrm>
            <a:off x="9329057" y="5366656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(NSG)</a:t>
            </a:r>
          </a:p>
        </p:txBody>
      </p:sp>
    </p:spTree>
    <p:extLst>
      <p:ext uri="{BB962C8B-B14F-4D97-AF65-F5344CB8AC3E}">
        <p14:creationId xmlns:p14="http://schemas.microsoft.com/office/powerpoint/2010/main" val="307931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236E-A97B-4EDB-9756-BDE3C0F4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2"/>
              </a:rPr>
              <a:t>Azure Management Group</a:t>
            </a:r>
            <a:endParaRPr lang="en-US" dirty="0"/>
          </a:p>
        </p:txBody>
      </p:sp>
      <p:pic>
        <p:nvPicPr>
          <p:cNvPr id="1026" name="Picture 2" descr="Diagram of a sample management group hierarchy.">
            <a:extLst>
              <a:ext uri="{FF2B5EF4-FFF2-40B4-BE49-F238E27FC236}">
                <a16:creationId xmlns:a16="http://schemas.microsoft.com/office/drawing/2014/main" id="{BDE46ABA-009A-47AF-94B2-6932FC232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72" y="1765757"/>
            <a:ext cx="8254856" cy="509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75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FD89-DF77-4D94-9C42-AA7940F8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Personas – Landing Zones –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C5999-FB4E-4972-B753-E2631EA8B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landing </a:t>
            </a:r>
            <a:r>
              <a:rPr lang="en-US" b="1" dirty="0"/>
              <a:t>zone 1 </a:t>
            </a:r>
            <a:r>
              <a:rPr lang="en-US" dirty="0"/>
              <a:t>- no </a:t>
            </a:r>
            <a:r>
              <a:rPr lang="en-US" dirty="0" err="1"/>
              <a:t>vpn</a:t>
            </a:r>
            <a:r>
              <a:rPr lang="en-US" dirty="0"/>
              <a:t> to company, no public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landing </a:t>
            </a:r>
            <a:r>
              <a:rPr lang="en-US" b="1" dirty="0"/>
              <a:t>zone 2 </a:t>
            </a:r>
            <a:r>
              <a:rPr lang="en-US" dirty="0"/>
              <a:t>- sensitive information or VPN back to company, &lt;&lt; Need to understand R&amp;D - VMs --&gt; (300 developers) &lt;- Azure Defender for Servers, Azure Defender for PaaS | MDE installed – Windows – Linux.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landing </a:t>
            </a:r>
            <a:r>
              <a:rPr lang="en-US" b="1" dirty="0"/>
              <a:t>zone 3 </a:t>
            </a:r>
            <a:r>
              <a:rPr lang="en-US" dirty="0"/>
              <a:t>- Corp IT, Hosted Customers Environments. VDC, </a:t>
            </a:r>
            <a:r>
              <a:rPr lang="en-US" dirty="0" err="1"/>
              <a:t>tanium</a:t>
            </a:r>
            <a:r>
              <a:rPr lang="en-US" dirty="0"/>
              <a:t> (updates), existing tools, amp (av), Prisma (posture </a:t>
            </a:r>
            <a:r>
              <a:rPr lang="en-US" dirty="0" err="1"/>
              <a:t>mgmt</a:t>
            </a:r>
            <a:r>
              <a:rPr lang="en-US" dirty="0"/>
              <a:t>) \ PaaS Stuff &lt;- Azure Defender for PaaS</a:t>
            </a:r>
          </a:p>
        </p:txBody>
      </p:sp>
    </p:spTree>
    <p:extLst>
      <p:ext uri="{BB962C8B-B14F-4D97-AF65-F5344CB8AC3E}">
        <p14:creationId xmlns:p14="http://schemas.microsoft.com/office/powerpoint/2010/main" val="3534126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4FA1-6B5A-4027-AD2B-DF20A780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 dirty="0"/>
              <a:t>Defender for Cloud – </a:t>
            </a:r>
            <a:r>
              <a:rPr lang="en-US" sz="3700" dirty="0">
                <a:hlinkClick r:id="rId2"/>
              </a:rPr>
              <a:t>Just in Time Access (JIT)</a:t>
            </a:r>
            <a:endParaRPr lang="en-US" sz="3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A450-1E70-474A-8116-E4D0D45B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Microsoft Defender for Servers is turned on in Azure Subscription or MG</a:t>
            </a:r>
          </a:p>
          <a:p>
            <a:r>
              <a:rPr lang="en-US" sz="2000" dirty="0">
                <a:hlinkClick r:id="rId3"/>
              </a:rPr>
              <a:t>Workflow Automation </a:t>
            </a:r>
            <a:r>
              <a:rPr lang="en-US" sz="2000" dirty="0"/>
              <a:t>– New VM – receives JIT</a:t>
            </a:r>
          </a:p>
          <a:p>
            <a:r>
              <a:rPr lang="en-US" sz="2000" dirty="0">
                <a:hlinkClick r:id="rId4"/>
              </a:rPr>
              <a:t>Azure Policy </a:t>
            </a:r>
            <a:r>
              <a:rPr lang="en-US" sz="2000" dirty="0"/>
              <a:t>to auto deploy Workflow Automation across Subs in MG.</a:t>
            </a:r>
          </a:p>
          <a:p>
            <a:pPr lvl="1"/>
            <a:r>
              <a:rPr lang="en-US" sz="1600" dirty="0"/>
              <a:t>Assigned via </a:t>
            </a:r>
            <a:r>
              <a:rPr lang="en-US" sz="1600" dirty="0">
                <a:hlinkClick r:id="rId5"/>
              </a:rPr>
              <a:t>REST API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16ECED-40B5-4D2D-9575-A7012A3BA2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040" y="807593"/>
            <a:ext cx="5160974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050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A2CF-CC00-42FD-B345-FE5142FE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Custom Azure Policy </a:t>
            </a:r>
            <a:r>
              <a:rPr lang="en-US" dirty="0"/>
              <a:t>based on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ABE2-376C-47C2-A672-55D0D9206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48" y="1825625"/>
            <a:ext cx="6342017" cy="4351338"/>
          </a:xfrm>
        </p:spPr>
        <p:txBody>
          <a:bodyPr/>
          <a:lstStyle/>
          <a:p>
            <a:r>
              <a:rPr lang="en-US" dirty="0"/>
              <a:t>Audit (continual operation)</a:t>
            </a:r>
          </a:p>
          <a:p>
            <a:r>
              <a:rPr lang="en-US" dirty="0">
                <a:hlinkClick r:id="rId3"/>
              </a:rPr>
              <a:t>Deny</a:t>
            </a:r>
            <a:r>
              <a:rPr lang="en-US" dirty="0"/>
              <a:t> (</a:t>
            </a:r>
            <a:r>
              <a:rPr lang="en-US" dirty="0">
                <a:highlight>
                  <a:srgbClr val="00FF00"/>
                </a:highlight>
              </a:rPr>
              <a:t>greenfield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Append</a:t>
            </a:r>
            <a:r>
              <a:rPr lang="en-US" dirty="0"/>
              <a:t> (</a:t>
            </a:r>
            <a:r>
              <a:rPr lang="en-US" dirty="0">
                <a:highlight>
                  <a:srgbClr val="00FF00"/>
                </a:highlight>
              </a:rPr>
              <a:t>greenfield</a:t>
            </a:r>
            <a:r>
              <a:rPr lang="en-US" dirty="0"/>
              <a:t>)</a:t>
            </a:r>
          </a:p>
          <a:p>
            <a:r>
              <a:rPr lang="en-US" dirty="0">
                <a:hlinkClick r:id="rId5"/>
              </a:rPr>
              <a:t>Deploy if Not Exists (DINE)</a:t>
            </a:r>
            <a:r>
              <a:rPr lang="en-US" dirty="0"/>
              <a:t> (</a:t>
            </a:r>
            <a:r>
              <a:rPr lang="en-US" dirty="0">
                <a:highlight>
                  <a:srgbClr val="808000"/>
                </a:highlight>
              </a:rPr>
              <a:t>brownfield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AACAF-32E2-4552-B31B-DF18CBA4039F}"/>
              </a:ext>
            </a:extLst>
          </p:cNvPr>
          <p:cNvSpPr/>
          <p:nvPr/>
        </p:nvSpPr>
        <p:spPr>
          <a:xfrm>
            <a:off x="7722326" y="2648630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 group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E325F3-D9E4-4313-AEAE-6EE5FCB282B9}"/>
              </a:ext>
            </a:extLst>
          </p:cNvPr>
          <p:cNvSpPr/>
          <p:nvPr/>
        </p:nvSpPr>
        <p:spPr>
          <a:xfrm>
            <a:off x="8414658" y="3556499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CA0D93-201D-42C0-A716-E1AE9760B754}"/>
              </a:ext>
            </a:extLst>
          </p:cNvPr>
          <p:cNvSpPr/>
          <p:nvPr/>
        </p:nvSpPr>
        <p:spPr>
          <a:xfrm>
            <a:off x="8932817" y="4464368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group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B6800-3225-49F0-847C-5E997B182DA5}"/>
              </a:ext>
            </a:extLst>
          </p:cNvPr>
          <p:cNvSpPr/>
          <p:nvPr/>
        </p:nvSpPr>
        <p:spPr>
          <a:xfrm>
            <a:off x="7204166" y="1740761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Management group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EB460-2657-4A26-96DA-3B104C8B34A3}"/>
              </a:ext>
            </a:extLst>
          </p:cNvPr>
          <p:cNvSpPr/>
          <p:nvPr/>
        </p:nvSpPr>
        <p:spPr>
          <a:xfrm>
            <a:off x="9329057" y="5366656"/>
            <a:ext cx="2420983" cy="8522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(NSG)</a:t>
            </a:r>
          </a:p>
        </p:txBody>
      </p:sp>
    </p:spTree>
    <p:extLst>
      <p:ext uri="{BB962C8B-B14F-4D97-AF65-F5344CB8AC3E}">
        <p14:creationId xmlns:p14="http://schemas.microsoft.com/office/powerpoint/2010/main" val="2214699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5710</TotalTime>
  <Words>1069</Words>
  <Application>Microsoft Office PowerPoint</Application>
  <PresentationFormat>Widescreen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Segoe UI</vt:lpstr>
      <vt:lpstr>Wingdings</vt:lpstr>
      <vt:lpstr>Office Theme</vt:lpstr>
      <vt:lpstr>Enterprises use a combination</vt:lpstr>
      <vt:lpstr>Let look at the older approach and then what is now available: Azure Virtual Network Manager (AVNM)</vt:lpstr>
      <vt:lpstr>PowerPoint Presentation</vt:lpstr>
      <vt:lpstr>PowerPoint Presentation</vt:lpstr>
      <vt:lpstr>Enterprises roll out slowly</vt:lpstr>
      <vt:lpstr>Azure Management Group</vt:lpstr>
      <vt:lpstr>Personas – Landing Zones – An Example</vt:lpstr>
      <vt:lpstr>Defender for Cloud – Just in Time Access (JIT)</vt:lpstr>
      <vt:lpstr>Custom Azure Policy based on needs</vt:lpstr>
      <vt:lpstr>Network Security Dashboard</vt:lpstr>
      <vt:lpstr>Introducing Azure Virtual Network Manager (AVNM) – Security Admins</vt:lpstr>
      <vt:lpstr>Enforcement and flexibility in practice</vt:lpstr>
      <vt:lpstr>Deployment Steps</vt:lpstr>
      <vt:lpstr>High Risk Ports 1</vt:lpstr>
      <vt:lpstr>High Risk Ports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Enterprises use a combination</dc:title>
  <dc:creator>Nathan Swift</dc:creator>
  <cp:lastModifiedBy>Nathan Swift</cp:lastModifiedBy>
  <cp:revision>5</cp:revision>
  <dcterms:created xsi:type="dcterms:W3CDTF">2021-11-30T14:01:50Z</dcterms:created>
  <dcterms:modified xsi:type="dcterms:W3CDTF">2022-11-08T19:29:31Z</dcterms:modified>
</cp:coreProperties>
</file>