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75" r:id="rId3"/>
    <p:sldId id="271" r:id="rId4"/>
    <p:sldId id="266" r:id="rId5"/>
    <p:sldId id="265" r:id="rId6"/>
    <p:sldId id="267" r:id="rId7"/>
    <p:sldId id="269" r:id="rId8"/>
    <p:sldId id="270" r:id="rId9"/>
    <p:sldId id="272" r:id="rId10"/>
    <p:sldId id="273" r:id="rId11"/>
    <p:sldId id="27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A9E5CBA-7A64-4A90-B1BD-F6CE178052B7}">
          <p14:sldIdLst>
            <p14:sldId id="268"/>
            <p14:sldId id="275"/>
          </p14:sldIdLst>
        </p14:section>
        <p14:section name="Older Approach" id="{010522A3-317D-4516-B54B-2ADF1911D6E1}">
          <p14:sldIdLst>
            <p14:sldId id="271"/>
            <p14:sldId id="266"/>
            <p14:sldId id="265"/>
            <p14:sldId id="267"/>
            <p14:sldId id="269"/>
            <p14:sldId id="270"/>
          </p14:sldIdLst>
        </p14:section>
        <p14:section name="Newer Approach" id="{B9BEEADC-DD20-42C2-B320-A506F167966B}">
          <p14:sldIdLst>
            <p14:sldId id="272"/>
            <p14:sldId id="273"/>
            <p14:sldId id="27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305E289-09EB-44F9-BC56-64EFEB3C446E}" v="5" dt="2021-12-07T02:30:29.4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796BF-3A4B-4CF6-8FF6-2A2C4E2523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0A02D4-897E-428B-951C-90610849F6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212784-E8C9-408C-8C46-6D982AC57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C837E-DE08-47C9-AA71-E101B7812285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3FDE6-B8EF-4DFD-86C1-A9BAD9250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E5BBAA-9C88-44F6-852D-B59804783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E9E11-1F4D-44F4-AB9E-B96961A366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913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29F3A-8632-427A-8392-C86C4B6B3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BB7EFE-DA1C-498C-B0F7-D2A8DF62CB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DFB200-0437-4B65-A523-2F0B94333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C837E-DE08-47C9-AA71-E101B7812285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6B11B0-AD2E-4D22-BB39-A68AEFBF9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700FF4-4B9A-4662-90DD-F67A72843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E9E11-1F4D-44F4-AB9E-B96961A366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674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4DEB81-9571-43B4-A204-C41B2D2C15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9D7FB3-21CE-4726-A0B6-006F9D4DAA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EAA48C-24EA-4E97-8321-C7AD70914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C837E-DE08-47C9-AA71-E101B7812285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BD7994-D6B4-426B-AAA6-B42AA3550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706DB7-E093-4C06-87D8-84BC2CE41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E9E11-1F4D-44F4-AB9E-B96961A366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042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8D372-DCD5-4CD4-8EAA-426752890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2CACBC-338C-49AC-B5CE-495D50C2A9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D09B05-5A51-41E1-A2DD-0FCC2D4CE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C837E-DE08-47C9-AA71-E101B7812285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CFB182-7BD9-4FC5-A413-5AF3491D9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B011EB-3733-43C2-A7C9-16A937C5F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E9E11-1F4D-44F4-AB9E-B96961A366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258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01A70-506B-4974-8342-024308C47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50C7E4-6717-4011-8E79-D2CB461044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A9F50E-D4BA-481B-A6C6-0E01B0502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C837E-DE08-47C9-AA71-E101B7812285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63ECB2-E338-4020-944F-5D2447E3C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954E6F-69DD-46AD-A9AF-548F57D90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E9E11-1F4D-44F4-AB9E-B96961A366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439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55696-EC61-4063-BF98-266C1A389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9E0853-6167-49D9-912A-11BBD78E45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B0707D-3F45-4900-A7FD-4165A97EC0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8CB5ED-6A9F-4109-9E7D-31254DB17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C837E-DE08-47C9-AA71-E101B7812285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56D461-33BD-4260-85C9-7CBF45EF4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A55545-55EC-4D7E-A74B-CE1FFBBBA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E9E11-1F4D-44F4-AB9E-B96961A366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871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DC5DD-4980-4E7F-9751-C6C44078F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67157A-1AD1-4E16-8449-25499FC38F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7897A5-8CF0-4BE5-91CC-C86ED280D7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9D4F8A-081B-47BD-A6E1-F889518711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62E808-C863-44F1-8D15-919222B5A1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8CB71B-0211-48E9-AC88-1253A6EA6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C837E-DE08-47C9-AA71-E101B7812285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3E3D2A-0BF3-43CA-9EDF-5B1EB318F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6E1BDF-B627-46CF-B822-201C7380F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E9E11-1F4D-44F4-AB9E-B96961A366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610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D7E05-F58D-4318-8166-906CED292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E82B5E-D4C6-4781-BEF2-285A08846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C837E-DE08-47C9-AA71-E101B7812285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956D01-35F7-46FA-B069-1E47632F9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214371-76F9-46FD-A321-1B9819C2D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E9E11-1F4D-44F4-AB9E-B96961A366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663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CB6C85-423C-4B50-8365-78DB34F71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C837E-DE08-47C9-AA71-E101B7812285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05F293-6FA9-4442-954C-DEC7E5DC0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A55D94-2DC6-4857-BBC9-38774F32D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E9E11-1F4D-44F4-AB9E-B96961A366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201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3E45A-2848-4520-A0BF-C899B97FD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1731D9-D175-4465-A0EE-ABBA68C4CD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6FBFA8-89BC-4937-BA84-1D38506D7E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E71F1B-C9C8-4C08-8142-E69164D3A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C837E-DE08-47C9-AA71-E101B7812285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27CC27-A59A-4468-A618-13F176188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033DD0-B9CB-4111-8531-4120F6FBB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E9E11-1F4D-44F4-AB9E-B96961A366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100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09CA0-C9C2-4788-BE8C-E758E6A40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5ACF9F-B78C-464A-A87E-DD37385E90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67FF71-1DB6-4965-AF5B-CA5DC5F663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89B862-6BE9-4582-8ADB-B8F2FB8D2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C837E-DE08-47C9-AA71-E101B7812285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164F30-2A8A-4FC3-A9F4-22C2F4828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FBDB57-E9B4-4555-B32D-1C944B55F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E9E11-1F4D-44F4-AB9E-B96961A366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922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A13173-552B-4A01-91C9-9D27A77AE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E2E2B2-7EF0-467E-B7E9-3DE40C6A2C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A0118F-42C5-4905-A60F-10C33BA2E1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9C837E-DE08-47C9-AA71-E101B7812285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86FDBA-408A-4A1B-91B6-1CA77F93AC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95C212-9913-40DA-8349-9DAABB22CA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1E9E11-1F4D-44F4-AB9E-B96961A366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920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zure/Microsoft-Defender-for-Cloud/tree/main/Secure%20Score" TargetMode="External"/><Relationship Id="rId2" Type="http://schemas.openxmlformats.org/officeDocument/2006/relationships/hyperlink" Target="https://github.com/Azure/Microsoft-Defender-for-Cloud/tree/main/Workflow%20automation/Notify-ASCRecommendationsAzureResource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docs.microsoft.com/en-us/azure/governance/management-groups/overview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zure/Microsoft-Defender-for-Cloud/tree/main/Workflow%20automation/Enable-ASCJITVM" TargetMode="External"/><Relationship Id="rId2" Type="http://schemas.openxmlformats.org/officeDocument/2006/relationships/hyperlink" Target="https://docs.microsoft.com/en-us/azure/defender-for-cloud/just-in-time-access-overview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hyperlink" Target="https://docs.microsoft.com/en-us/rest/api/policy/policy-assignments/create" TargetMode="External"/><Relationship Id="rId4" Type="http://schemas.openxmlformats.org/officeDocument/2006/relationships/hyperlink" Target="https://docs.microsoft.com/en-us/azure/defender-for-cloud/workflow-automation#configure-workflow-automation-at-scale-using-the-supplied-policies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zure/Community-Policy/tree/master/Policies/Network/deny-nsg-rule-inbound-from-internet-can-check-if-port-is-present-in-range" TargetMode="External"/><Relationship Id="rId2" Type="http://schemas.openxmlformats.org/officeDocument/2006/relationships/hyperlink" Target="https://github.com/Azure/Community-Policy/tree/master/Policies/Network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Azure/Community-Policy/tree/master/Policies/Network/deploy-security-rule-to-existing-nsg" TargetMode="External"/><Relationship Id="rId4" Type="http://schemas.openxmlformats.org/officeDocument/2006/relationships/hyperlink" Target="https://github.com/Azure/Community-Policy/tree/master/Policies/Network/append-nsg-rule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Azure/Microsoft-Defender-for-Cloud/tree/main/Workbooks/Network%20Security%20Dashboard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docs.microsoft.com/en-us/azure/virtual-network-manager/concept-security-admin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E00C5-BBE0-4A37-B989-4AF21B8E7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Enterprises use a combination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090882-F5A2-4995-8E58-372449B35A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Organize Subscriptions via Management Groups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Microsoft Defender for Cloud – Just in Time Access (JIT)</a:t>
            </a:r>
          </a:p>
          <a:p>
            <a:pPr marL="457200" lvl="1" indent="0">
              <a:buNone/>
            </a:pPr>
            <a:r>
              <a:rPr lang="en-US" sz="1800" dirty="0"/>
              <a:t>a.	Recommendations</a:t>
            </a:r>
          </a:p>
          <a:p>
            <a:pPr marL="457200" lvl="1" indent="0">
              <a:buNone/>
            </a:pPr>
            <a:r>
              <a:rPr lang="en-US" sz="1800" dirty="0"/>
              <a:t>b.	Workflow Automation enable JIT on VM automatically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Custom Azure Policies </a:t>
            </a:r>
          </a:p>
          <a:p>
            <a:pPr marL="457200" lvl="1" indent="0">
              <a:buNone/>
            </a:pPr>
            <a:r>
              <a:rPr lang="en-US" dirty="0"/>
              <a:t>a.	</a:t>
            </a:r>
            <a:r>
              <a:rPr lang="en-US" sz="1800" dirty="0"/>
              <a:t>Audit - Compliance</a:t>
            </a:r>
          </a:p>
          <a:p>
            <a:pPr marL="914400" lvl="1" indent="-457200">
              <a:buAutoNum type="alphaLcPeriod" startAt="2"/>
            </a:pPr>
            <a:r>
              <a:rPr lang="en-US" sz="1800" dirty="0"/>
              <a:t>Append – at time of deployment</a:t>
            </a:r>
          </a:p>
          <a:p>
            <a:pPr marL="914400" lvl="1" indent="-457200">
              <a:buAutoNum type="alphaLcPeriod" startAt="2"/>
            </a:pPr>
            <a:r>
              <a:rPr lang="en-US" sz="1800" dirty="0"/>
              <a:t>Deny – prevent deployment</a:t>
            </a:r>
          </a:p>
          <a:p>
            <a:pPr marL="914400" lvl="1" indent="-457200">
              <a:buAutoNum type="alphaLcPeriod" startAt="2"/>
            </a:pPr>
            <a:r>
              <a:rPr lang="en-US" sz="1800" dirty="0"/>
              <a:t>Deploy if Not Exists (DINE) – remediate existing deployments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Network Security Workbook – Policy Compliance – Secure Score</a:t>
            </a:r>
          </a:p>
        </p:txBody>
      </p:sp>
    </p:spTree>
    <p:extLst>
      <p:ext uri="{BB962C8B-B14F-4D97-AF65-F5344CB8AC3E}">
        <p14:creationId xmlns:p14="http://schemas.microsoft.com/office/powerpoint/2010/main" val="35165960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506F8D9-58B1-4063-A20B-C3CCDB2E7951}"/>
              </a:ext>
            </a:extLst>
          </p:cNvPr>
          <p:cNvSpPr/>
          <p:nvPr/>
        </p:nvSpPr>
        <p:spPr>
          <a:xfrm>
            <a:off x="78377" y="84908"/>
            <a:ext cx="3013166" cy="14891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(AVNM) resource</a:t>
            </a:r>
          </a:p>
          <a:p>
            <a:pPr algn="ctr"/>
            <a:r>
              <a:rPr lang="en-US" dirty="0"/>
              <a:t>Scoped: MG</a:t>
            </a:r>
          </a:p>
          <a:p>
            <a:pPr algn="ctr"/>
            <a:r>
              <a:rPr lang="en-US" dirty="0"/>
              <a:t>	  Sub</a:t>
            </a:r>
          </a:p>
          <a:p>
            <a:pPr algn="ctr"/>
            <a:r>
              <a:rPr lang="en-US" dirty="0"/>
              <a:t>	     RG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B6B476A-98DC-4D39-BD04-542F10009CEB}"/>
              </a:ext>
            </a:extLst>
          </p:cNvPr>
          <p:cNvSpPr/>
          <p:nvPr/>
        </p:nvSpPr>
        <p:spPr>
          <a:xfrm>
            <a:off x="3291840" y="84908"/>
            <a:ext cx="1184365" cy="14891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Network</a:t>
            </a:r>
          </a:p>
          <a:p>
            <a:pPr algn="ctr"/>
            <a:r>
              <a:rPr lang="en-US" dirty="0"/>
              <a:t>Groups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4965D20-1987-4C2F-BCCD-5C84C8EFD918}"/>
              </a:ext>
            </a:extLst>
          </p:cNvPr>
          <p:cNvSpPr/>
          <p:nvPr/>
        </p:nvSpPr>
        <p:spPr>
          <a:xfrm>
            <a:off x="4628605" y="84908"/>
            <a:ext cx="4193178" cy="5834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Dynamic membership: tag = ‘sales’, rg contains ‘prod-’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2C119A6-07BB-4C11-AE04-B6A71F8B8E06}"/>
              </a:ext>
            </a:extLst>
          </p:cNvPr>
          <p:cNvSpPr/>
          <p:nvPr/>
        </p:nvSpPr>
        <p:spPr>
          <a:xfrm>
            <a:off x="4676502" y="990600"/>
            <a:ext cx="4193178" cy="5834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Static membership: select </a:t>
            </a:r>
            <a:r>
              <a:rPr lang="en-US" dirty="0" err="1"/>
              <a:t>vnets</a:t>
            </a:r>
            <a:r>
              <a:rPr lang="en-US" dirty="0"/>
              <a:t> in picker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5A5B31A-C82F-4E48-9E4A-994AC80D557B}"/>
              </a:ext>
            </a:extLst>
          </p:cNvPr>
          <p:cNvSpPr/>
          <p:nvPr/>
        </p:nvSpPr>
        <p:spPr>
          <a:xfrm>
            <a:off x="78377" y="1837508"/>
            <a:ext cx="3013166" cy="9470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Security Admin Configurations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E2A151E-A6FF-42E4-8DD4-1825F52E12D4}"/>
              </a:ext>
            </a:extLst>
          </p:cNvPr>
          <p:cNvSpPr/>
          <p:nvPr/>
        </p:nvSpPr>
        <p:spPr>
          <a:xfrm>
            <a:off x="78377" y="2836814"/>
            <a:ext cx="7053943" cy="18440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err="1"/>
              <a:t>EnterpriseSecurityBoundary</a:t>
            </a:r>
            <a:endParaRPr lang="en-US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5619E12-12ED-4D5F-8799-B4C4F93603EC}"/>
              </a:ext>
            </a:extLst>
          </p:cNvPr>
          <p:cNvSpPr/>
          <p:nvPr/>
        </p:nvSpPr>
        <p:spPr>
          <a:xfrm>
            <a:off x="108856" y="3304899"/>
            <a:ext cx="6992983" cy="1297577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Rule collection: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DFE5FA5E-12ED-4DB4-93F6-590EA7EB1CAA}"/>
              </a:ext>
            </a:extLst>
          </p:cNvPr>
          <p:cNvSpPr/>
          <p:nvPr/>
        </p:nvSpPr>
        <p:spPr>
          <a:xfrm>
            <a:off x="143690" y="3676643"/>
            <a:ext cx="6923314" cy="409303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Priority,direction,protocol,source,srcport,destination,destport,action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A12D769E-639D-424B-AE30-BB49DA2EF094}"/>
              </a:ext>
            </a:extLst>
          </p:cNvPr>
          <p:cNvSpPr/>
          <p:nvPr/>
        </p:nvSpPr>
        <p:spPr>
          <a:xfrm>
            <a:off x="143690" y="4106090"/>
            <a:ext cx="6923314" cy="409303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Priority,direction,protocol,source,srcport,destination,destport,action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75A84DF1-88F5-4AE7-A72B-24747541D17B}"/>
              </a:ext>
            </a:extLst>
          </p:cNvPr>
          <p:cNvSpPr/>
          <p:nvPr/>
        </p:nvSpPr>
        <p:spPr>
          <a:xfrm>
            <a:off x="7162799" y="2832461"/>
            <a:ext cx="1097280" cy="18440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Target Network Groups</a:t>
            </a:r>
          </a:p>
          <a:p>
            <a:pPr algn="ctr"/>
            <a:r>
              <a:rPr lang="en-US" dirty="0"/>
              <a:t>(VNETs)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6AA728F1-C6DB-45D2-9E85-0A81DB33B595}"/>
              </a:ext>
            </a:extLst>
          </p:cNvPr>
          <p:cNvSpPr/>
          <p:nvPr/>
        </p:nvSpPr>
        <p:spPr>
          <a:xfrm>
            <a:off x="8490857" y="2443841"/>
            <a:ext cx="3622766" cy="26212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Deploy a configuration</a:t>
            </a:r>
          </a:p>
          <a:p>
            <a:pPr algn="ctr"/>
            <a:r>
              <a:rPr lang="en-US" i="1" dirty="0"/>
              <a:t>Target regions</a:t>
            </a:r>
          </a:p>
        </p:txBody>
      </p:sp>
    </p:spTree>
    <p:extLst>
      <p:ext uri="{BB962C8B-B14F-4D97-AF65-F5344CB8AC3E}">
        <p14:creationId xmlns:p14="http://schemas.microsoft.com/office/powerpoint/2010/main" val="35292324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A0EB59A-CF37-4602-B68B-F5D3384F0FF1}"/>
              </a:ext>
            </a:extLst>
          </p:cNvPr>
          <p:cNvSpPr/>
          <p:nvPr/>
        </p:nvSpPr>
        <p:spPr>
          <a:xfrm>
            <a:off x="2490651" y="402771"/>
            <a:ext cx="7053943" cy="60524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err="1"/>
              <a:t>EnterpriseSecurityBoundary</a:t>
            </a:r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E2FF04D-961E-4D83-84FC-3727033211AC}"/>
              </a:ext>
            </a:extLst>
          </p:cNvPr>
          <p:cNvSpPr/>
          <p:nvPr/>
        </p:nvSpPr>
        <p:spPr>
          <a:xfrm>
            <a:off x="2525485" y="2932066"/>
            <a:ext cx="6992983" cy="147392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Rule collection: </a:t>
            </a:r>
            <a:r>
              <a:rPr lang="en-US" dirty="0" err="1"/>
              <a:t>BlockInternetInbound</a:t>
            </a:r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95EC93C-1E04-45ED-BF7F-5190112880AB}"/>
              </a:ext>
            </a:extLst>
          </p:cNvPr>
          <p:cNvSpPr/>
          <p:nvPr/>
        </p:nvSpPr>
        <p:spPr>
          <a:xfrm>
            <a:off x="2560319" y="3347609"/>
            <a:ext cx="6923314" cy="409303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denyInternetRDP,200,Inbound,any,Internet,3389,deny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F1B6067-E8FA-4ADB-8C21-59FED9703BE4}"/>
              </a:ext>
            </a:extLst>
          </p:cNvPr>
          <p:cNvSpPr/>
          <p:nvPr/>
        </p:nvSpPr>
        <p:spPr>
          <a:xfrm>
            <a:off x="2551611" y="3784411"/>
            <a:ext cx="6923314" cy="409303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denyInternetSSH,210,Inbound,any,Internet,22,deny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BBB4F3FE-A376-4B3A-A696-C623CDF13C55}"/>
              </a:ext>
            </a:extLst>
          </p:cNvPr>
          <p:cNvSpPr/>
          <p:nvPr/>
        </p:nvSpPr>
        <p:spPr>
          <a:xfrm>
            <a:off x="2551611" y="4451167"/>
            <a:ext cx="6966857" cy="147392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Rule collection: </a:t>
            </a:r>
            <a:r>
              <a:rPr lang="en-US" dirty="0" err="1"/>
              <a:t>FBIBlockList</a:t>
            </a:r>
            <a:endParaRPr lang="en-US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42768C46-929E-4102-B3D4-D7C0DFAF3B88}"/>
              </a:ext>
            </a:extLst>
          </p:cNvPr>
          <p:cNvSpPr/>
          <p:nvPr/>
        </p:nvSpPr>
        <p:spPr>
          <a:xfrm>
            <a:off x="2560319" y="4895303"/>
            <a:ext cx="6923314" cy="409303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52.55.244.91MXToolBoxblocked,300,Inbound,any, 52.55.244.91,*,deny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11F16784-FEF3-48C5-ABC1-B3E7A8F6FA72}"/>
              </a:ext>
            </a:extLst>
          </p:cNvPr>
          <p:cNvSpPr/>
          <p:nvPr/>
        </p:nvSpPr>
        <p:spPr>
          <a:xfrm>
            <a:off x="2516776" y="1412965"/>
            <a:ext cx="6992983" cy="147392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Rule collection: </a:t>
            </a:r>
            <a:r>
              <a:rPr lang="en-US" dirty="0" err="1"/>
              <a:t>AllowNexsusScanners</a:t>
            </a:r>
            <a:endParaRPr lang="en-US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720F67A5-B6AF-41F0-A473-E28D2D959EAC}"/>
              </a:ext>
            </a:extLst>
          </p:cNvPr>
          <p:cNvSpPr/>
          <p:nvPr/>
        </p:nvSpPr>
        <p:spPr>
          <a:xfrm>
            <a:off x="2560319" y="1914798"/>
            <a:ext cx="6923314" cy="409303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136.57.171.148allow,100,Inbound,any,136.57.171.148,*,allow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362CD83B-A6FC-412A-85C2-BB5BD2E98D1E}"/>
              </a:ext>
            </a:extLst>
          </p:cNvPr>
          <p:cNvSpPr/>
          <p:nvPr/>
        </p:nvSpPr>
        <p:spPr>
          <a:xfrm>
            <a:off x="2560319" y="5349781"/>
            <a:ext cx="6923314" cy="409303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18.205.72.90MXToolBoxblocked,310,Inbound,any, 18.205.72.90,*,deny</a:t>
            </a:r>
          </a:p>
        </p:txBody>
      </p:sp>
    </p:spTree>
    <p:extLst>
      <p:ext uri="{BB962C8B-B14F-4D97-AF65-F5344CB8AC3E}">
        <p14:creationId xmlns:p14="http://schemas.microsoft.com/office/powerpoint/2010/main" val="1256262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CD5D3-F491-46C9-B6BB-9709D20D8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Let look at the older approach and then what is now available: </a:t>
            </a:r>
            <a:r>
              <a:rPr lang="en-US" sz="3600" i="1" dirty="0"/>
              <a:t>Azure Virtual Network Manager </a:t>
            </a:r>
            <a:r>
              <a:rPr lang="en-US" sz="3600" dirty="0"/>
              <a:t>(</a:t>
            </a:r>
            <a:r>
              <a:rPr lang="en-US" sz="3600" b="1" dirty="0"/>
              <a:t>AVNM</a:t>
            </a:r>
            <a:r>
              <a:rPr lang="en-US" sz="36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07692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C385B-74EF-40BC-84BE-761643DB8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Enterprises roll out slowly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5246C9-7AA8-4BE5-8F8D-90276CDEF3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 fontScale="92500"/>
          </a:bodyPr>
          <a:lstStyle/>
          <a:p>
            <a:r>
              <a:rPr lang="en-US" dirty="0"/>
              <a:t>Start testing Just in Time Access (JIT) in Azure Subscriptions</a:t>
            </a:r>
          </a:p>
          <a:p>
            <a:r>
              <a:rPr lang="en-US" dirty="0"/>
              <a:t>Start testing Policy on a Resource Groups and then Subscriptions</a:t>
            </a:r>
          </a:p>
          <a:p>
            <a:r>
              <a:rPr lang="en-US" dirty="0"/>
              <a:t>Recommendations – trigger </a:t>
            </a:r>
            <a:r>
              <a:rPr lang="en-US" dirty="0">
                <a:hlinkClick r:id="rId2"/>
              </a:rPr>
              <a:t>notifications to Azure Owners </a:t>
            </a:r>
            <a:r>
              <a:rPr lang="en-US" dirty="0"/>
              <a:t>– via emails (Workflow automation)</a:t>
            </a:r>
          </a:p>
          <a:p>
            <a:r>
              <a:rPr lang="en-US" dirty="0"/>
              <a:t>Is Governance Risk and Compliance (GRC) using </a:t>
            </a:r>
            <a:r>
              <a:rPr lang="en-US" dirty="0">
                <a:hlinkClick r:id="rId3"/>
              </a:rPr>
              <a:t>Secure Score </a:t>
            </a:r>
            <a:r>
              <a:rPr lang="en-US" dirty="0"/>
              <a:t>and Control </a:t>
            </a:r>
            <a:r>
              <a:rPr lang="en-US" i="1" dirty="0"/>
              <a:t>‘Secure management ports’</a:t>
            </a:r>
            <a:r>
              <a:rPr lang="en-US" dirty="0"/>
              <a:t>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D17DE46-0C7A-453D-8AF5-C1DB72F247D6}"/>
              </a:ext>
            </a:extLst>
          </p:cNvPr>
          <p:cNvSpPr/>
          <p:nvPr/>
        </p:nvSpPr>
        <p:spPr>
          <a:xfrm>
            <a:off x="7722326" y="2648630"/>
            <a:ext cx="2420983" cy="8522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Management group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ACE1C2A-EAC4-493B-BC97-A5D89F10534A}"/>
              </a:ext>
            </a:extLst>
          </p:cNvPr>
          <p:cNvSpPr/>
          <p:nvPr/>
        </p:nvSpPr>
        <p:spPr>
          <a:xfrm>
            <a:off x="8414658" y="3556499"/>
            <a:ext cx="2420983" cy="8522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Subscription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221DDCE-3C50-4240-8E5B-0F46DED5E0AA}"/>
              </a:ext>
            </a:extLst>
          </p:cNvPr>
          <p:cNvSpPr/>
          <p:nvPr/>
        </p:nvSpPr>
        <p:spPr>
          <a:xfrm>
            <a:off x="8932817" y="4464368"/>
            <a:ext cx="2420983" cy="8522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Resource group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26080CA-1BD3-42F6-B43C-D3A1A0C8BE6B}"/>
              </a:ext>
            </a:extLst>
          </p:cNvPr>
          <p:cNvSpPr/>
          <p:nvPr/>
        </p:nvSpPr>
        <p:spPr>
          <a:xfrm>
            <a:off x="7204166" y="1740761"/>
            <a:ext cx="2420983" cy="8522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Root Management group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5518AA7-5DCE-4973-9BE5-04846E6122EB}"/>
              </a:ext>
            </a:extLst>
          </p:cNvPr>
          <p:cNvSpPr/>
          <p:nvPr/>
        </p:nvSpPr>
        <p:spPr>
          <a:xfrm>
            <a:off x="9329057" y="5366656"/>
            <a:ext cx="2420983" cy="8522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Resource (NSG)</a:t>
            </a:r>
          </a:p>
        </p:txBody>
      </p:sp>
    </p:spTree>
    <p:extLst>
      <p:ext uri="{BB962C8B-B14F-4D97-AF65-F5344CB8AC3E}">
        <p14:creationId xmlns:p14="http://schemas.microsoft.com/office/powerpoint/2010/main" val="3079315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7236E-A97B-4EDB-9756-BDE3C0F4D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hlinkClick r:id="rId2"/>
              </a:rPr>
              <a:t>Azure Management Group</a:t>
            </a:r>
            <a:endParaRPr lang="en-US" dirty="0"/>
          </a:p>
        </p:txBody>
      </p:sp>
      <p:pic>
        <p:nvPicPr>
          <p:cNvPr id="1026" name="Picture 2" descr="Diagram of a sample management group hierarchy.">
            <a:extLst>
              <a:ext uri="{FF2B5EF4-FFF2-40B4-BE49-F238E27FC236}">
                <a16:creationId xmlns:a16="http://schemas.microsoft.com/office/drawing/2014/main" id="{BDE46ABA-009A-47AF-94B2-6932FC2320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8572" y="1765757"/>
            <a:ext cx="8254856" cy="5092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67544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7FD89-DF77-4D94-9C42-AA7940F8F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Personas – Landing Zones – An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C5999-FB4E-4972-B753-E2631EA8BD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landing </a:t>
            </a:r>
            <a:r>
              <a:rPr lang="en-US" b="1" dirty="0"/>
              <a:t>zone 1 </a:t>
            </a:r>
            <a:r>
              <a:rPr lang="en-US" dirty="0"/>
              <a:t>- no </a:t>
            </a:r>
            <a:r>
              <a:rPr lang="en-US" dirty="0" err="1"/>
              <a:t>vpn</a:t>
            </a:r>
            <a:r>
              <a:rPr lang="en-US" dirty="0"/>
              <a:t> to company, no public access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landing </a:t>
            </a:r>
            <a:r>
              <a:rPr lang="en-US" b="1" dirty="0"/>
              <a:t>zone 2 </a:t>
            </a:r>
            <a:r>
              <a:rPr lang="en-US" dirty="0"/>
              <a:t>- sensitive information or VPN back to company, &lt;&lt; Need to understand R&amp;D - VMs --&gt; (300 developers) &lt;- Azure Defender for Servers, Azure Defender for PaaS | MDE installed – Windows – Linux.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landing </a:t>
            </a:r>
            <a:r>
              <a:rPr lang="en-US" b="1" dirty="0"/>
              <a:t>zone 3 </a:t>
            </a:r>
            <a:r>
              <a:rPr lang="en-US" dirty="0"/>
              <a:t>- Corp IT, Hosted Customers Environments. VDC, </a:t>
            </a:r>
            <a:r>
              <a:rPr lang="en-US" dirty="0" err="1"/>
              <a:t>tanium</a:t>
            </a:r>
            <a:r>
              <a:rPr lang="en-US" dirty="0"/>
              <a:t> (updates), existing tools, amp (av), Prisma (posture </a:t>
            </a:r>
            <a:r>
              <a:rPr lang="en-US" dirty="0" err="1"/>
              <a:t>mgmt</a:t>
            </a:r>
            <a:r>
              <a:rPr lang="en-US" dirty="0"/>
              <a:t>) \ PaaS Stuff &lt;- Azure Defender for PaaS</a:t>
            </a:r>
          </a:p>
        </p:txBody>
      </p:sp>
    </p:spTree>
    <p:extLst>
      <p:ext uri="{BB962C8B-B14F-4D97-AF65-F5344CB8AC3E}">
        <p14:creationId xmlns:p14="http://schemas.microsoft.com/office/powerpoint/2010/main" val="35341265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04FA1-6B5A-4027-AD2B-DF20A780B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US" sz="3700" dirty="0"/>
              <a:t>Defender for Cloud – </a:t>
            </a:r>
            <a:r>
              <a:rPr lang="en-US" sz="3700" dirty="0">
                <a:hlinkClick r:id="rId2"/>
              </a:rPr>
              <a:t>Just in Time Access (JIT)</a:t>
            </a:r>
            <a:endParaRPr lang="en-US" sz="37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F2A450-1E70-474A-8116-E4D0D45B63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r>
              <a:rPr lang="en-US" sz="2000" dirty="0"/>
              <a:t>Microsoft Defender for Servers is turned on in Azure Subscription or MG</a:t>
            </a:r>
          </a:p>
          <a:p>
            <a:r>
              <a:rPr lang="en-US" sz="2000" dirty="0">
                <a:hlinkClick r:id="rId3"/>
              </a:rPr>
              <a:t>Workflow Automation </a:t>
            </a:r>
            <a:r>
              <a:rPr lang="en-US" sz="2000" dirty="0"/>
              <a:t>– New VM – receives JIT</a:t>
            </a:r>
          </a:p>
          <a:p>
            <a:r>
              <a:rPr lang="en-US" sz="2000" dirty="0">
                <a:hlinkClick r:id="rId4"/>
              </a:rPr>
              <a:t>Azure Policy </a:t>
            </a:r>
            <a:r>
              <a:rPr lang="en-US" sz="2000" dirty="0"/>
              <a:t>to auto deploy Workflow Automation across Subs in MG.</a:t>
            </a:r>
          </a:p>
          <a:p>
            <a:pPr lvl="1"/>
            <a:r>
              <a:rPr lang="en-US" sz="1600" dirty="0"/>
              <a:t>Assigned via </a:t>
            </a:r>
            <a:r>
              <a:rPr lang="en-US" sz="1600" dirty="0">
                <a:hlinkClick r:id="rId5"/>
              </a:rPr>
              <a:t>REST API</a:t>
            </a:r>
            <a:endParaRPr lang="en-US" sz="1600" dirty="0"/>
          </a:p>
          <a:p>
            <a:endParaRPr lang="en-US" sz="2000" dirty="0"/>
          </a:p>
        </p:txBody>
      </p:sp>
      <p:sp>
        <p:nvSpPr>
          <p:cNvPr id="29" name="Rectangle 11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616ECED-40B5-4D2D-9575-A7012A3BA2B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35040" y="807593"/>
            <a:ext cx="5160974" cy="523956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9605099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9A2CF-CC00-42FD-B345-FE5142FEF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Custom Azure Policy </a:t>
            </a:r>
            <a:r>
              <a:rPr lang="en-US" dirty="0"/>
              <a:t>based on needs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FABE2-376C-47C2-A672-55D0D92060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2148" y="1825625"/>
            <a:ext cx="6342017" cy="4351338"/>
          </a:xfrm>
        </p:spPr>
        <p:txBody>
          <a:bodyPr/>
          <a:lstStyle/>
          <a:p>
            <a:r>
              <a:rPr lang="en-US" dirty="0"/>
              <a:t>Audit (continual operation)</a:t>
            </a:r>
          </a:p>
          <a:p>
            <a:r>
              <a:rPr lang="en-US" dirty="0">
                <a:hlinkClick r:id="rId3"/>
              </a:rPr>
              <a:t>Deny</a:t>
            </a:r>
            <a:r>
              <a:rPr lang="en-US" dirty="0"/>
              <a:t> (</a:t>
            </a:r>
            <a:r>
              <a:rPr lang="en-US" dirty="0">
                <a:highlight>
                  <a:srgbClr val="00FF00"/>
                </a:highlight>
              </a:rPr>
              <a:t>greenfield</a:t>
            </a:r>
            <a:r>
              <a:rPr lang="en-US" dirty="0"/>
              <a:t>)</a:t>
            </a:r>
          </a:p>
          <a:p>
            <a:r>
              <a:rPr lang="en-US" dirty="0">
                <a:hlinkClick r:id="rId4"/>
              </a:rPr>
              <a:t>Append</a:t>
            </a:r>
            <a:r>
              <a:rPr lang="en-US" dirty="0"/>
              <a:t> (</a:t>
            </a:r>
            <a:r>
              <a:rPr lang="en-US" dirty="0">
                <a:highlight>
                  <a:srgbClr val="00FF00"/>
                </a:highlight>
              </a:rPr>
              <a:t>greenfield</a:t>
            </a:r>
            <a:r>
              <a:rPr lang="en-US" dirty="0"/>
              <a:t>)</a:t>
            </a:r>
          </a:p>
          <a:p>
            <a:r>
              <a:rPr lang="en-US" dirty="0">
                <a:hlinkClick r:id="rId5"/>
              </a:rPr>
              <a:t>Deploy if Not Exists (DINE)</a:t>
            </a:r>
            <a:r>
              <a:rPr lang="en-US" dirty="0"/>
              <a:t> (</a:t>
            </a:r>
            <a:r>
              <a:rPr lang="en-US" dirty="0">
                <a:highlight>
                  <a:srgbClr val="808000"/>
                </a:highlight>
              </a:rPr>
              <a:t>brownfield</a:t>
            </a:r>
            <a:r>
              <a:rPr lang="en-US" dirty="0"/>
              <a:t>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AAACAF-32E2-4552-B31B-DF18CBA4039F}"/>
              </a:ext>
            </a:extLst>
          </p:cNvPr>
          <p:cNvSpPr/>
          <p:nvPr/>
        </p:nvSpPr>
        <p:spPr>
          <a:xfrm>
            <a:off x="7722326" y="2648630"/>
            <a:ext cx="2420983" cy="8522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Management group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2E325F3-D9E4-4313-AEAE-6EE5FCB282B9}"/>
              </a:ext>
            </a:extLst>
          </p:cNvPr>
          <p:cNvSpPr/>
          <p:nvPr/>
        </p:nvSpPr>
        <p:spPr>
          <a:xfrm>
            <a:off x="8414658" y="3556499"/>
            <a:ext cx="2420983" cy="8522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Subscription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BCA0D93-201D-42C0-A716-E1AE9760B754}"/>
              </a:ext>
            </a:extLst>
          </p:cNvPr>
          <p:cNvSpPr/>
          <p:nvPr/>
        </p:nvSpPr>
        <p:spPr>
          <a:xfrm>
            <a:off x="8932817" y="4464368"/>
            <a:ext cx="2420983" cy="8522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Resource group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99B6800-3225-49F0-847C-5E997B182DA5}"/>
              </a:ext>
            </a:extLst>
          </p:cNvPr>
          <p:cNvSpPr/>
          <p:nvPr/>
        </p:nvSpPr>
        <p:spPr>
          <a:xfrm>
            <a:off x="7204166" y="1740761"/>
            <a:ext cx="2420983" cy="8522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Root Management group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8CEB460-2657-4A26-96DA-3B104C8B34A3}"/>
              </a:ext>
            </a:extLst>
          </p:cNvPr>
          <p:cNvSpPr/>
          <p:nvPr/>
        </p:nvSpPr>
        <p:spPr>
          <a:xfrm>
            <a:off x="9329057" y="5366656"/>
            <a:ext cx="2420983" cy="8522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Resource (NSG)</a:t>
            </a:r>
          </a:p>
        </p:txBody>
      </p:sp>
    </p:spTree>
    <p:extLst>
      <p:ext uri="{BB962C8B-B14F-4D97-AF65-F5344CB8AC3E}">
        <p14:creationId xmlns:p14="http://schemas.microsoft.com/office/powerpoint/2010/main" val="22146998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4D278-92A4-45A2-86BE-FE69C14E5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hlinkClick r:id="rId2"/>
              </a:rPr>
              <a:t>Network Security Dashboard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F77CA5-153A-411D-ACEB-728458C567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0763" y="1690688"/>
            <a:ext cx="9670473" cy="4713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9359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FA10A-7E18-4971-B1CB-C7736120E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Introducing Azure Virtual Network Manager (AVNM) – </a:t>
            </a:r>
            <a:r>
              <a:rPr lang="en-US" dirty="0">
                <a:hlinkClick r:id="rId2"/>
              </a:rPr>
              <a:t>Security Admins</a:t>
            </a:r>
            <a:endParaRPr lang="en-US" dirty="0"/>
          </a:p>
        </p:txBody>
      </p:sp>
      <p:pic>
        <p:nvPicPr>
          <p:cNvPr id="1026" name="Picture 2" descr="Diagram of how traffic is evaluated with security admin rules and NSG.">
            <a:extLst>
              <a:ext uri="{FF2B5EF4-FFF2-40B4-BE49-F238E27FC236}">
                <a16:creationId xmlns:a16="http://schemas.microsoft.com/office/drawing/2014/main" id="{CEB92387-A3B9-49F0-9D25-832A99A1B79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5049" y="2343285"/>
            <a:ext cx="5704762" cy="2171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94886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5694</TotalTime>
  <Words>524</Words>
  <Application>Microsoft Office PowerPoint</Application>
  <PresentationFormat>Widescreen</PresentationFormat>
  <Paragraphs>72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Enterprises use a combination</vt:lpstr>
      <vt:lpstr>Let look at the older approach and then what is now available: Azure Virtual Network Manager (AVNM)</vt:lpstr>
      <vt:lpstr>Enterprises roll out slowly</vt:lpstr>
      <vt:lpstr>Azure Management Group</vt:lpstr>
      <vt:lpstr>Personas – Landing Zones – An Example</vt:lpstr>
      <vt:lpstr>Defender for Cloud – Just in Time Access (JIT)</vt:lpstr>
      <vt:lpstr>Custom Azure Policy based on needs</vt:lpstr>
      <vt:lpstr>Network Security Dashboard</vt:lpstr>
      <vt:lpstr>Introducing Azure Virtual Network Manager (AVNM) – Security Admins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Enterprises use a combination</dc:title>
  <dc:creator>Nathan Swift</dc:creator>
  <cp:lastModifiedBy>Nathan Swift</cp:lastModifiedBy>
  <cp:revision>3</cp:revision>
  <dcterms:created xsi:type="dcterms:W3CDTF">2021-11-30T14:01:50Z</dcterms:created>
  <dcterms:modified xsi:type="dcterms:W3CDTF">2021-12-10T17:22:20Z</dcterms:modified>
</cp:coreProperties>
</file>