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ppt/theme/themeOverride3.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theme/themeOverride6.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4"/>
    <p:sldMasterId id="2147483865" r:id="rId5"/>
    <p:sldMasterId id="2147483922" r:id="rId6"/>
  </p:sldMasterIdLst>
  <p:notesMasterIdLst>
    <p:notesMasterId r:id="rId55"/>
  </p:notesMasterIdLst>
  <p:sldIdLst>
    <p:sldId id="2076136921" r:id="rId7"/>
    <p:sldId id="2076136920" r:id="rId8"/>
    <p:sldId id="331" r:id="rId9"/>
    <p:sldId id="2076136933" r:id="rId10"/>
    <p:sldId id="257" r:id="rId11"/>
    <p:sldId id="2076136944" r:id="rId12"/>
    <p:sldId id="333" r:id="rId13"/>
    <p:sldId id="2076136997" r:id="rId14"/>
    <p:sldId id="2076136946" r:id="rId15"/>
    <p:sldId id="2076136950" r:id="rId16"/>
    <p:sldId id="2076136998" r:id="rId17"/>
    <p:sldId id="2076136947" r:id="rId18"/>
    <p:sldId id="2076136948" r:id="rId19"/>
    <p:sldId id="2076136996" r:id="rId20"/>
    <p:sldId id="2076136951" r:id="rId21"/>
    <p:sldId id="2076136954" r:id="rId22"/>
    <p:sldId id="2076136955" r:id="rId23"/>
    <p:sldId id="2076136957" r:id="rId24"/>
    <p:sldId id="2076136958" r:id="rId25"/>
    <p:sldId id="2076136959" r:id="rId26"/>
    <p:sldId id="2076136960" r:id="rId27"/>
    <p:sldId id="2076136961" r:id="rId28"/>
    <p:sldId id="2076136962" r:id="rId29"/>
    <p:sldId id="2076136963" r:id="rId30"/>
    <p:sldId id="2076136964" r:id="rId31"/>
    <p:sldId id="2076136970" r:id="rId32"/>
    <p:sldId id="2076136972" r:id="rId33"/>
    <p:sldId id="2076136973" r:id="rId34"/>
    <p:sldId id="2076136971" r:id="rId35"/>
    <p:sldId id="2076136974" r:id="rId36"/>
    <p:sldId id="2076136975" r:id="rId37"/>
    <p:sldId id="2076137000" r:id="rId38"/>
    <p:sldId id="2076136977" r:id="rId39"/>
    <p:sldId id="2076136979" r:id="rId40"/>
    <p:sldId id="2076136978" r:id="rId41"/>
    <p:sldId id="2076136980" r:id="rId42"/>
    <p:sldId id="2076136981" r:id="rId43"/>
    <p:sldId id="2076136982" r:id="rId44"/>
    <p:sldId id="2076136983" r:id="rId45"/>
    <p:sldId id="2076136949" r:id="rId46"/>
    <p:sldId id="2076136984" r:id="rId47"/>
    <p:sldId id="2076136987" r:id="rId48"/>
    <p:sldId id="2076136995" r:id="rId49"/>
    <p:sldId id="2076136988" r:id="rId50"/>
    <p:sldId id="2076136989" r:id="rId51"/>
    <p:sldId id="2076136992" r:id="rId52"/>
    <p:sldId id="2076136993" r:id="rId53"/>
    <p:sldId id="207613699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Workshop" id="{968B2D88-CA1B-49A1-A4C8-3FAD4D973C83}">
          <p14:sldIdLst>
            <p14:sldId id="2076136921"/>
            <p14:sldId id="2076136920"/>
            <p14:sldId id="331"/>
            <p14:sldId id="2076136933"/>
            <p14:sldId id="257"/>
            <p14:sldId id="2076136944"/>
            <p14:sldId id="333"/>
          </p14:sldIdLst>
        </p14:section>
        <p14:section name="101 - 1 Hour" id="{5F31D82A-B67B-4E53-B43A-90C119E25DBE}">
          <p14:sldIdLst>
            <p14:sldId id="2076136997"/>
            <p14:sldId id="2076136946"/>
            <p14:sldId id="2076136950"/>
            <p14:sldId id="2076136998"/>
            <p14:sldId id="2076136947"/>
            <p14:sldId id="2076136948"/>
            <p14:sldId id="2076136996"/>
            <p14:sldId id="2076136951"/>
            <p14:sldId id="2076136954"/>
            <p14:sldId id="2076136955"/>
            <p14:sldId id="2076136957"/>
            <p14:sldId id="2076136958"/>
          </p14:sldIdLst>
        </p14:section>
        <p14:section name="Analyze" id="{0C2DFCAE-3067-4676-9506-16865E08C6A4}">
          <p14:sldIdLst>
            <p14:sldId id="2076136959"/>
            <p14:sldId id="2076136960"/>
            <p14:sldId id="2076136961"/>
            <p14:sldId id="2076136962"/>
            <p14:sldId id="2076136963"/>
            <p14:sldId id="2076136964"/>
            <p14:sldId id="2076136970"/>
          </p14:sldIdLst>
        </p14:section>
        <p14:section name="Prepare" id="{5129CB91-B94B-42D5-B22C-76F6BFB46A1C}">
          <p14:sldIdLst>
            <p14:sldId id="2076136972"/>
            <p14:sldId id="2076136973"/>
            <p14:sldId id="2076136971"/>
            <p14:sldId id="2076136974"/>
            <p14:sldId id="2076136975"/>
            <p14:sldId id="2076137000"/>
          </p14:sldIdLst>
        </p14:section>
        <p14:section name="Vizualize" id="{E2C568C7-329E-4989-ACC8-8E60E0EAFD2E}">
          <p14:sldIdLst>
            <p14:sldId id="2076136977"/>
            <p14:sldId id="2076136979"/>
            <p14:sldId id="2076136978"/>
            <p14:sldId id="2076136980"/>
            <p14:sldId id="2076136981"/>
            <p14:sldId id="2076136982"/>
          </p14:sldIdLst>
        </p14:section>
        <p14:section name="Advanced Topics" id="{6AA7BDB9-9DA5-4568-B470-EFB67A45D829}">
          <p14:sldIdLst>
            <p14:sldId id="2076136983"/>
            <p14:sldId id="2076136949"/>
            <p14:sldId id="2076136984"/>
            <p14:sldId id="2076136987"/>
            <p14:sldId id="2076136995"/>
            <p14:sldId id="2076136988"/>
            <p14:sldId id="2076136989"/>
            <p14:sldId id="2076136992"/>
            <p14:sldId id="2076136993"/>
            <p14:sldId id="207613699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4222E7C-B358-E775-FA7B-6FD79292103E}" name="Nathan Swift" initials="NS" userId="S::naswif@microsoft.com::20d50513-86a8-44f4-bf80-8a28d482d8e4" providerId="AD"/>
  <p188:author id="{1255CE7F-C1DB-F8BF-0271-E7D14079B94F}" name="Andrey Sheremetinskiy" initials="AS" userId="S::asher@microsoft.com::92abb061-0aa0-4d0f-8347-a9d8c449ca0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964F0E"/>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52" autoAdjust="0"/>
  </p:normalViewPr>
  <p:slideViewPr>
    <p:cSldViewPr snapToGrid="0">
      <p:cViewPr varScale="1">
        <p:scale>
          <a:sx n="97" d="100"/>
          <a:sy n="97" d="100"/>
        </p:scale>
        <p:origin x="107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notesMaster" Target="notesMasters/notesMaster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theme" Target="theme/theme1.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tableStyles" Target="tableStyle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viewProps" Target="viewProp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1037A6-EFCB-419F-9D52-007305485EAC}" type="datetimeFigureOut">
              <a:rPr lang="en-US" smtClean="0"/>
              <a:t>6/17/2025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BC72-041C-4E13-875D-4D1C9EC1E0ED}" type="slidenum">
              <a:rPr lang="en-US" smtClean="0"/>
              <a:t>‹#›</a:t>
            </a:fld>
            <a:endParaRPr lang="en-US"/>
          </a:p>
        </p:txBody>
      </p:sp>
    </p:spTree>
    <p:extLst>
      <p:ext uri="{BB962C8B-B14F-4D97-AF65-F5344CB8AC3E}">
        <p14:creationId xmlns:p14="http://schemas.microsoft.com/office/powerpoint/2010/main" val="322142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kusto.azurewebsites.net/docs/query/letstatement.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34271-8722-C197-51F9-3EAAA72572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34F804-F1BD-6EDC-C2D4-17447077CE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10F031-16DC-C8F8-5A2F-C79F42E5E9E1}"/>
              </a:ext>
            </a:extLst>
          </p:cNvPr>
          <p:cNvSpPr>
            <a:spLocks noGrp="1"/>
          </p:cNvSpPr>
          <p:nvPr>
            <p:ph type="body" idx="1"/>
          </p:nvPr>
        </p:nvSpPr>
        <p:spPr/>
        <p:txBody>
          <a:bodyPr/>
          <a:lstStyle/>
          <a:p>
            <a:r>
              <a:rPr lang="en-US"/>
              <a:t>Stored functions also act as parsers, or saved queries that can be parametrized for inputs | like a PS that acts as a function </a:t>
            </a:r>
            <a:r>
              <a:rPr lang="en-US" err="1"/>
              <a:t>withinputs</a:t>
            </a:r>
            <a:r>
              <a:rPr lang="en-US"/>
              <a:t> like Ip Addresses, and Account Name</a:t>
            </a:r>
          </a:p>
        </p:txBody>
      </p:sp>
      <p:sp>
        <p:nvSpPr>
          <p:cNvPr id="4" name="Slide Number Placeholder 3">
            <a:extLst>
              <a:ext uri="{FF2B5EF4-FFF2-40B4-BE49-F238E27FC236}">
                <a16:creationId xmlns:a16="http://schemas.microsoft.com/office/drawing/2014/main" id="{F770774B-3D97-A418-981E-7AFA5256A79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C0BC72-041C-4E13-875D-4D1C9EC1E0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9714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5109B-0932-D84E-AAD0-A9C092F53C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FC049B-E4A4-371E-CCF9-3ED16520A0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54AD11-85A8-BC0B-E524-8D1CE3504B5F}"/>
              </a:ext>
            </a:extLst>
          </p:cNvPr>
          <p:cNvSpPr>
            <a:spLocks noGrp="1"/>
          </p:cNvSpPr>
          <p:nvPr>
            <p:ph type="body" idx="1"/>
          </p:nvPr>
        </p:nvSpPr>
        <p:spPr/>
        <p:txBody>
          <a:bodyPr/>
          <a:lstStyle/>
          <a:p>
            <a:r>
              <a:rPr lang="en-US"/>
              <a:t>Can also use between(ago(14d)..ago(7d))</a:t>
            </a:r>
          </a:p>
          <a:p>
            <a:endParaRPr lang="en-US"/>
          </a:p>
          <a:p>
            <a:endParaRPr lang="en-US"/>
          </a:p>
        </p:txBody>
      </p:sp>
      <p:sp>
        <p:nvSpPr>
          <p:cNvPr id="4" name="Slide Number Placeholder 3">
            <a:extLst>
              <a:ext uri="{FF2B5EF4-FFF2-40B4-BE49-F238E27FC236}">
                <a16:creationId xmlns:a16="http://schemas.microsoft.com/office/drawing/2014/main" id="{8053D301-D6EB-717C-4CA5-B0E6879D726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C0BC72-041C-4E13-875D-4D1C9EC1E0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2524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C18073-0835-DB78-44BC-BA80896A73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742E66-78FC-B2AD-7F84-1BD1B10B88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0C8943-A0A9-CFD9-141A-2511888FAA1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54A0544-03DA-B686-6471-FB969E7A8F5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C0BC72-041C-4E13-875D-4D1C9EC1E0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3291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1D5E6-BAEF-84A0-50C5-DEF6961EF4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D35BC2-5E1F-6E4C-BA8D-6A82CFF5F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1A16BD-9CD9-FD07-38A2-B6AAEECCD5B7}"/>
              </a:ext>
            </a:extLst>
          </p:cNvPr>
          <p:cNvSpPr>
            <a:spLocks noGrp="1"/>
          </p:cNvSpPr>
          <p:nvPr>
            <p:ph type="body" idx="1"/>
          </p:nvPr>
        </p:nvSpPr>
        <p:spPr/>
        <p:txBody>
          <a:bodyPr/>
          <a:lstStyle/>
          <a:p>
            <a:r>
              <a:rPr lang="en-US"/>
              <a:t>Bin is floor</a:t>
            </a:r>
          </a:p>
          <a:p>
            <a:r>
              <a:rPr lang="en-US"/>
              <a:t>Mostly useful for time</a:t>
            </a:r>
          </a:p>
          <a:p>
            <a:r>
              <a:rPr lang="en-US"/>
              <a:t>Useful for baselines and identifying </a:t>
            </a:r>
            <a:r>
              <a:rPr lang="en-US" err="1"/>
              <a:t>spiks</a:t>
            </a:r>
            <a:endParaRPr lang="en-US"/>
          </a:p>
          <a:p>
            <a:endParaRPr lang="en-US"/>
          </a:p>
          <a:p>
            <a:r>
              <a:rPr lang="en-US"/>
              <a:t>Usually I don’t put render</a:t>
            </a:r>
          </a:p>
        </p:txBody>
      </p:sp>
      <p:sp>
        <p:nvSpPr>
          <p:cNvPr id="4" name="Slide Number Placeholder 3">
            <a:extLst>
              <a:ext uri="{FF2B5EF4-FFF2-40B4-BE49-F238E27FC236}">
                <a16:creationId xmlns:a16="http://schemas.microsoft.com/office/drawing/2014/main" id="{75CC64D6-EAF6-8375-8F33-8985EB1DCF1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C0BC72-041C-4E13-875D-4D1C9EC1E0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597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F2987-C9C9-68BE-E7A0-D5E2E672CC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207B9-3BD7-42CF-CDF7-554E743A47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6F57FC-0D6B-7AA0-D850-7892C36EFD45}"/>
              </a:ext>
            </a:extLst>
          </p:cNvPr>
          <p:cNvSpPr>
            <a:spLocks noGrp="1"/>
          </p:cNvSpPr>
          <p:nvPr>
            <p:ph type="body" idx="1"/>
          </p:nvPr>
        </p:nvSpPr>
        <p:spPr/>
        <p:txBody>
          <a:bodyPr/>
          <a:lstStyle/>
          <a:p>
            <a:r>
              <a:rPr lang="en-US"/>
              <a:t>Ago()</a:t>
            </a:r>
          </a:p>
          <a:p>
            <a:r>
              <a:rPr lang="en-US"/>
              <a:t>Explain about </a:t>
            </a:r>
            <a:r>
              <a:rPr lang="en-US" err="1"/>
              <a:t>SecurityEvents</a:t>
            </a:r>
            <a:r>
              <a:rPr lang="en-US"/>
              <a:t> and </a:t>
            </a:r>
            <a:r>
              <a:rPr lang="en-US" err="1"/>
              <a:t>OfficeActivity</a:t>
            </a:r>
            <a:endParaRPr lang="en-US"/>
          </a:p>
          <a:p>
            <a:r>
              <a:rPr lang="en-US"/>
              <a:t>@ makes the \ </a:t>
            </a:r>
          </a:p>
        </p:txBody>
      </p:sp>
      <p:sp>
        <p:nvSpPr>
          <p:cNvPr id="4" name="Slide Number Placeholder 3">
            <a:extLst>
              <a:ext uri="{FF2B5EF4-FFF2-40B4-BE49-F238E27FC236}">
                <a16:creationId xmlns:a16="http://schemas.microsoft.com/office/drawing/2014/main" id="{E82483ED-67D9-14B9-EC5C-4953CDD93AD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C0BC72-041C-4E13-875D-4D1C9EC1E0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5355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7DA1A-7598-5E53-EB8E-8AE411FF29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D65112-A9CD-6D9F-00E8-DC8B4C7CBB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8C9A15-4669-21F9-191D-4A4482DB065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00DD06A-213D-F7B2-9C00-0747125E48A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C0BC72-041C-4E13-875D-4D1C9EC1E0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11263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722B68-DAF7-8501-5727-58C041DBFB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1AA81A-FD3F-193F-E2B5-EBF5FCFC3D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E0E3FA-C5C6-9A7D-CBEA-BC3B5C126E0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01A39F4-8E5F-1522-629E-0C6AD2A0D418}"/>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C0BC72-041C-4E13-875D-4D1C9EC1E0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8371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3C0BC72-041C-4E13-875D-4D1C9EC1E0ED}" type="slidenum">
              <a:rPr lang="en-US" smtClean="0"/>
              <a:t>11</a:t>
            </a:fld>
            <a:endParaRPr lang="en-US"/>
          </a:p>
        </p:txBody>
      </p:sp>
    </p:spTree>
    <p:extLst>
      <p:ext uri="{BB962C8B-B14F-4D97-AF65-F5344CB8AC3E}">
        <p14:creationId xmlns:p14="http://schemas.microsoft.com/office/powerpoint/2010/main" val="2906866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43F70-E009-C660-7012-479E1F70D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EAAB42-34D2-3286-6039-F182499216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909AB-A06E-FB6B-0E4B-9FDBC9C9BE87}"/>
              </a:ext>
            </a:extLst>
          </p:cNvPr>
          <p:cNvSpPr>
            <a:spLocks noGrp="1"/>
          </p:cNvSpPr>
          <p:nvPr>
            <p:ph type="body" idx="1"/>
          </p:nvPr>
        </p:nvSpPr>
        <p:spPr/>
        <p:txBody>
          <a:bodyPr/>
          <a:lstStyle/>
          <a:p>
            <a:r>
              <a:rPr lang="en-US" sz="1200" b="1" i="0" kern="1200">
                <a:solidFill>
                  <a:schemeClr val="tx1"/>
                </a:solidFill>
                <a:effectLst/>
                <a:latin typeface="+mn-lt"/>
                <a:ea typeface="+mn-ea"/>
                <a:cs typeface="+mn-cs"/>
              </a:rPr>
              <a:t>Use simple comparisons</a:t>
            </a:r>
            <a:r>
              <a:rPr lang="en-US" sz="1200" b="0" i="0" kern="1200">
                <a:solidFill>
                  <a:schemeClr val="tx1"/>
                </a:solidFill>
                <a:effectLst/>
                <a:latin typeface="+mn-lt"/>
                <a:ea typeface="+mn-ea"/>
                <a:cs typeface="+mn-cs"/>
              </a:rPr>
              <a:t> between column names and constants. ('Constant' means constant over the table - so now() and ago() are OK, and so are scalar values assigned using a </a:t>
            </a:r>
            <a:r>
              <a:rPr lang="en-US" sz="1200" b="0" i="0" u="none" strike="noStrike" kern="1200">
                <a:solidFill>
                  <a:schemeClr val="tx1"/>
                </a:solidFill>
                <a:effectLst/>
                <a:latin typeface="+mn-lt"/>
                <a:ea typeface="+mn-ea"/>
                <a:cs typeface="+mn-cs"/>
                <a:hlinkClick r:id="rId3"/>
              </a:rPr>
              <a:t>let statement</a:t>
            </a:r>
            <a:r>
              <a:rPr lang="en-US" sz="1200" b="0" i="0" kern="1200">
                <a:solidFill>
                  <a:schemeClr val="tx1"/>
                </a:solidFill>
                <a:effectLst/>
                <a:latin typeface="+mn-lt"/>
                <a:ea typeface="+mn-ea"/>
                <a:cs typeface="+mn-cs"/>
              </a:rPr>
              <a:t>.)</a:t>
            </a:r>
          </a:p>
          <a:p>
            <a:r>
              <a:rPr lang="en-US" sz="1200" b="0" i="0" kern="1200">
                <a:solidFill>
                  <a:schemeClr val="tx1"/>
                </a:solidFill>
                <a:effectLst/>
                <a:latin typeface="+mn-lt"/>
                <a:ea typeface="+mn-ea"/>
                <a:cs typeface="+mn-cs"/>
              </a:rPr>
              <a:t>For example, prefer where Timestamp &gt;= ago(1d) to where floor(Timestamp, 1d) == ago(1d).</a:t>
            </a:r>
          </a:p>
          <a:p>
            <a:r>
              <a:rPr lang="en-US" sz="1200" b="1" i="0" kern="1200">
                <a:solidFill>
                  <a:schemeClr val="tx1"/>
                </a:solidFill>
                <a:effectLst/>
                <a:latin typeface="+mn-lt"/>
                <a:ea typeface="+mn-ea"/>
                <a:cs typeface="+mn-cs"/>
              </a:rPr>
              <a:t>Simplest terms first</a:t>
            </a:r>
            <a:r>
              <a:rPr lang="en-US" sz="1200" b="0" i="0" kern="1200">
                <a:solidFill>
                  <a:schemeClr val="tx1"/>
                </a:solidFill>
                <a:effectLst/>
                <a:latin typeface="+mn-lt"/>
                <a:ea typeface="+mn-ea"/>
                <a:cs typeface="+mn-cs"/>
              </a:rPr>
              <a:t>: If you have multiple clauses conjoined with and, put first the clauses that involve just one column. So Timestamp &gt; ago(1d) and </a:t>
            </a:r>
            <a:r>
              <a:rPr lang="en-US" sz="1200" b="0" i="0" kern="1200" err="1">
                <a:solidFill>
                  <a:schemeClr val="tx1"/>
                </a:solidFill>
                <a:effectLst/>
                <a:latin typeface="+mn-lt"/>
                <a:ea typeface="+mn-ea"/>
                <a:cs typeface="+mn-cs"/>
              </a:rPr>
              <a:t>OpId</a:t>
            </a:r>
            <a:r>
              <a:rPr lang="en-US" sz="1200" b="0" i="0" kern="1200">
                <a:solidFill>
                  <a:schemeClr val="tx1"/>
                </a:solidFill>
                <a:effectLst/>
                <a:latin typeface="+mn-lt"/>
                <a:ea typeface="+mn-ea"/>
                <a:cs typeface="+mn-cs"/>
              </a:rPr>
              <a:t> == </a:t>
            </a:r>
            <a:r>
              <a:rPr lang="en-US" sz="1200" b="0" i="0" kern="1200" err="1">
                <a:solidFill>
                  <a:schemeClr val="tx1"/>
                </a:solidFill>
                <a:effectLst/>
                <a:latin typeface="+mn-lt"/>
                <a:ea typeface="+mn-ea"/>
                <a:cs typeface="+mn-cs"/>
              </a:rPr>
              <a:t>EventId</a:t>
            </a:r>
            <a:r>
              <a:rPr lang="en-US" sz="1200" b="0" i="0" kern="1200">
                <a:solidFill>
                  <a:schemeClr val="tx1"/>
                </a:solidFill>
                <a:effectLst/>
                <a:latin typeface="+mn-lt"/>
                <a:ea typeface="+mn-ea"/>
                <a:cs typeface="+mn-cs"/>
              </a:rPr>
              <a:t> is better than the other way around.</a:t>
            </a:r>
          </a:p>
          <a:p>
            <a:endParaRPr lang="en-US"/>
          </a:p>
        </p:txBody>
      </p:sp>
      <p:sp>
        <p:nvSpPr>
          <p:cNvPr id="4" name="Slide Number Placeholder 3">
            <a:extLst>
              <a:ext uri="{FF2B5EF4-FFF2-40B4-BE49-F238E27FC236}">
                <a16:creationId xmlns:a16="http://schemas.microsoft.com/office/drawing/2014/main" id="{3FC7ADC9-63A8-7E40-B8B7-B4245F83863B}"/>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C0BC72-041C-4E13-875D-4D1C9EC1E0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546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371D2-F210-89DE-583C-E1AB9369B4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FAEFF0-14D9-1AB2-9264-5649DE3392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091A53-FBED-EC8B-E641-95C0A730325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69EDF9F-D861-2812-150A-CC9A8E30FA7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C0BC72-041C-4E13-875D-4D1C9EC1E0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4863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4CB13-97E3-7E46-E855-5888DD2BF1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6C46DC-17AA-96FD-D964-F7D08D0E07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AF50C2-AB98-57CB-7AF8-CC6AB4EACD2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EE56BED-B3C8-AE5B-8C39-A4C518CA788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C0BC72-041C-4E13-875D-4D1C9EC1E0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3060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1102B-31C9-ED60-F567-18F215BD57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EEF314-06F3-BC19-23F6-BF72B6CF42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B1DCAE-4F83-20B9-05C9-91711825CFFC}"/>
              </a:ext>
            </a:extLst>
          </p:cNvPr>
          <p:cNvSpPr>
            <a:spLocks noGrp="1"/>
          </p:cNvSpPr>
          <p:nvPr>
            <p:ph type="body" idx="1"/>
          </p:nvPr>
        </p:nvSpPr>
        <p:spPr/>
        <p:txBody>
          <a:bodyPr/>
          <a:lstStyle/>
          <a:p>
            <a:pPr marL="171450" indent="-171450">
              <a:buFont typeface="Arial" panose="020B0604020202020204" pitchFamily="34" charset="0"/>
              <a:buChar char="•"/>
            </a:pPr>
            <a:r>
              <a:rPr lang="en-US" b="0" err="1">
                <a:solidFill>
                  <a:srgbClr val="000000"/>
                </a:solidFill>
                <a:effectLst/>
                <a:latin typeface="Consolas" panose="020B0609020204030204" pitchFamily="49" charset="0"/>
              </a:rPr>
              <a:t>SecurityEvent</a:t>
            </a:r>
            <a:r>
              <a:rPr lang="en-US" b="0">
                <a:solidFill>
                  <a:srgbClr val="000000"/>
                </a:solidFill>
                <a:effectLst/>
                <a:latin typeface="Consolas" panose="020B0609020204030204" pitchFamily="49" charset="0"/>
              </a:rPr>
              <a:t> | </a:t>
            </a:r>
            <a:r>
              <a:rPr lang="en-US" b="0">
                <a:solidFill>
                  <a:srgbClr val="778899"/>
                </a:solidFill>
                <a:effectLst/>
                <a:latin typeface="Consolas" panose="020B0609020204030204" pitchFamily="49" charset="0"/>
              </a:rPr>
              <a:t>limit</a:t>
            </a:r>
            <a:r>
              <a:rPr lang="en-US" b="0">
                <a:solidFill>
                  <a:srgbClr val="000000"/>
                </a:solidFill>
                <a:effectLst/>
                <a:latin typeface="Consolas" panose="020B0609020204030204" pitchFamily="49" charset="0"/>
              </a:rPr>
              <a:t> </a:t>
            </a:r>
            <a:r>
              <a:rPr lang="en-US" b="0">
                <a:solidFill>
                  <a:srgbClr val="09885A"/>
                </a:solidFill>
                <a:effectLst/>
                <a:latin typeface="Consolas" panose="020B0609020204030204" pitchFamily="49" charset="0"/>
              </a:rPr>
              <a:t>100 // find Activity, </a:t>
            </a:r>
            <a:r>
              <a:rPr lang="en-US" b="0" err="1">
                <a:solidFill>
                  <a:srgbClr val="09885A"/>
                </a:solidFill>
                <a:effectLst/>
                <a:latin typeface="Consolas" panose="020B0609020204030204" pitchFamily="49" charset="0"/>
              </a:rPr>
              <a:t>EventID</a:t>
            </a:r>
            <a:r>
              <a:rPr lang="en-US" b="0">
                <a:solidFill>
                  <a:srgbClr val="09885A"/>
                </a:solidFill>
                <a:effectLst/>
                <a:latin typeface="Consolas" panose="020B0609020204030204" pitchFamily="49" charset="0"/>
              </a:rPr>
              <a:t>, Computer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err="1">
                <a:solidFill>
                  <a:srgbClr val="000000"/>
                </a:solidFill>
                <a:effectLst/>
                <a:latin typeface="Consolas" panose="020B0609020204030204" pitchFamily="49" charset="0"/>
              </a:rPr>
              <a:t>SecurityEvent</a:t>
            </a:r>
            <a:r>
              <a:rPr lang="en-US" b="0">
                <a:solidFill>
                  <a:srgbClr val="000000"/>
                </a:solidFill>
                <a:effectLst/>
                <a:latin typeface="Consolas" panose="020B0609020204030204" pitchFamily="49" charset="0"/>
              </a:rPr>
              <a:t> | </a:t>
            </a:r>
            <a:r>
              <a:rPr lang="en-US" b="0">
                <a:solidFill>
                  <a:srgbClr val="778899"/>
                </a:solidFill>
                <a:effectLst/>
                <a:latin typeface="Consolas" panose="020B0609020204030204" pitchFamily="49" charset="0"/>
              </a:rPr>
              <a:t>summarize</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by</a:t>
            </a:r>
            <a:r>
              <a:rPr lang="en-US" b="0">
                <a:solidFill>
                  <a:srgbClr val="000000"/>
                </a:solidFill>
                <a:effectLst/>
                <a:latin typeface="Consolas" panose="020B0609020204030204" pitchFamily="49" charset="0"/>
              </a:rPr>
              <a:t> Activity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err="1">
                <a:solidFill>
                  <a:srgbClr val="000000"/>
                </a:solidFill>
                <a:effectLst/>
                <a:latin typeface="Consolas" panose="020B0609020204030204" pitchFamily="49" charset="0"/>
              </a:rPr>
              <a:t>SecurityEvent</a:t>
            </a:r>
            <a:r>
              <a:rPr lang="en-US" b="0">
                <a:solidFill>
                  <a:srgbClr val="000000"/>
                </a:solidFill>
                <a:effectLst/>
                <a:latin typeface="Consolas" panose="020B0609020204030204" pitchFamily="49" charset="0"/>
              </a:rPr>
              <a:t> | </a:t>
            </a:r>
            <a:r>
              <a:rPr lang="en-US" b="0">
                <a:solidFill>
                  <a:srgbClr val="778899"/>
                </a:solidFill>
                <a:effectLst/>
                <a:latin typeface="Consolas" panose="020B0609020204030204" pitchFamily="49" charset="0"/>
              </a:rPr>
              <a:t>summarize</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by</a:t>
            </a:r>
            <a:r>
              <a:rPr lang="en-US" b="0">
                <a:solidFill>
                  <a:srgbClr val="000000"/>
                </a:solidFill>
                <a:effectLst/>
                <a:latin typeface="Consolas" panose="020B0609020204030204" pitchFamily="49" charset="0"/>
              </a:rPr>
              <a:t> Computer</a:t>
            </a:r>
          </a:p>
          <a:p>
            <a:pPr marL="171450" indent="-171450">
              <a:buFont typeface="Arial" panose="020B0604020202020204" pitchFamily="34" charset="0"/>
              <a:buChar char="•"/>
            </a:pPr>
            <a:r>
              <a:rPr lang="en-US" b="0" err="1">
                <a:solidFill>
                  <a:srgbClr val="000000"/>
                </a:solidFill>
                <a:effectLst/>
                <a:latin typeface="Consolas" panose="020B0609020204030204" pitchFamily="49" charset="0"/>
              </a:rPr>
              <a:t>SecurityEvent</a:t>
            </a:r>
            <a:r>
              <a:rPr lang="en-US" b="0">
                <a:solidFill>
                  <a:srgbClr val="000000"/>
                </a:solidFill>
                <a:effectLst/>
                <a:latin typeface="Consolas" panose="020B0609020204030204" pitchFamily="49" charset="0"/>
              </a:rPr>
              <a:t> </a:t>
            </a:r>
            <a:br>
              <a:rPr lang="en-US" b="0">
                <a:solidFill>
                  <a:srgbClr val="000000"/>
                </a:solidFill>
                <a:effectLst/>
                <a:latin typeface="Consolas" panose="020B0609020204030204" pitchFamily="49" charset="0"/>
              </a:rPr>
            </a:br>
            <a:r>
              <a:rPr lang="en-US" b="0">
                <a:solidFill>
                  <a:srgbClr val="000000"/>
                </a:solidFill>
                <a:effectLst/>
                <a:latin typeface="Consolas" panose="020B0609020204030204" pitchFamily="49" charset="0"/>
              </a:rPr>
              <a:t>| </a:t>
            </a:r>
            <a:r>
              <a:rPr lang="en-US" b="0">
                <a:solidFill>
                  <a:srgbClr val="778899"/>
                </a:solidFill>
                <a:effectLst/>
                <a:latin typeface="Consolas" panose="020B0609020204030204" pitchFamily="49" charset="0"/>
              </a:rPr>
              <a:t>where</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TimeGenerated</a:t>
            </a:r>
            <a:r>
              <a:rPr lang="en-US" b="0">
                <a:solidFill>
                  <a:srgbClr val="000000"/>
                </a:solidFill>
                <a:effectLst/>
                <a:latin typeface="Consolas" panose="020B0609020204030204" pitchFamily="49" charset="0"/>
              </a:rPr>
              <a:t> between (ago(</a:t>
            </a:r>
            <a:r>
              <a:rPr lang="en-US" b="0">
                <a:solidFill>
                  <a:srgbClr val="09885A"/>
                </a:solidFill>
                <a:effectLst/>
                <a:latin typeface="Consolas" panose="020B0609020204030204" pitchFamily="49" charset="0"/>
              </a:rPr>
              <a:t>14</a:t>
            </a:r>
            <a:r>
              <a:rPr lang="en-US" b="0">
                <a:solidFill>
                  <a:srgbClr val="000000"/>
                </a:solidFill>
                <a:effectLst/>
                <a:latin typeface="Consolas" panose="020B0609020204030204" pitchFamily="49" charset="0"/>
              </a:rPr>
              <a:t>d)..ago(</a:t>
            </a:r>
            <a:r>
              <a:rPr lang="en-US" b="0">
                <a:solidFill>
                  <a:srgbClr val="09885A"/>
                </a:solidFill>
                <a:effectLst/>
                <a:latin typeface="Consolas" panose="020B0609020204030204" pitchFamily="49" charset="0"/>
              </a:rPr>
              <a:t>7</a:t>
            </a:r>
            <a:r>
              <a:rPr lang="en-US" b="0">
                <a:solidFill>
                  <a:srgbClr val="000000"/>
                </a:solidFill>
                <a:effectLst/>
                <a:latin typeface="Consolas" panose="020B0609020204030204" pitchFamily="49" charset="0"/>
              </a:rPr>
              <a:t>d))</a:t>
            </a:r>
            <a:br>
              <a:rPr lang="en-US" b="0">
                <a:solidFill>
                  <a:srgbClr val="000000"/>
                </a:solidFill>
                <a:effectLst/>
                <a:latin typeface="Consolas" panose="020B0609020204030204" pitchFamily="49" charset="0"/>
              </a:rPr>
            </a:br>
            <a:r>
              <a:rPr lang="en-US" b="0">
                <a:solidFill>
                  <a:srgbClr val="000000"/>
                </a:solidFill>
                <a:effectLst/>
                <a:latin typeface="Consolas" panose="020B0609020204030204" pitchFamily="49" charset="0"/>
              </a:rPr>
              <a:t>| </a:t>
            </a:r>
            <a:r>
              <a:rPr lang="en-US" b="0">
                <a:solidFill>
                  <a:srgbClr val="778899"/>
                </a:solidFill>
                <a:effectLst/>
                <a:latin typeface="Consolas" panose="020B0609020204030204" pitchFamily="49" charset="0"/>
              </a:rPr>
              <a:t>where</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EventID</a:t>
            </a:r>
            <a:r>
              <a:rPr lang="en-US" b="0">
                <a:solidFill>
                  <a:srgbClr val="000000"/>
                </a:solidFill>
                <a:effectLst/>
                <a:latin typeface="Consolas" panose="020B0609020204030204" pitchFamily="49" charset="0"/>
              </a:rPr>
              <a:t> == </a:t>
            </a:r>
            <a:r>
              <a:rPr lang="en-US" b="0">
                <a:solidFill>
                  <a:srgbClr val="A31515"/>
                </a:solidFill>
                <a:effectLst/>
                <a:latin typeface="Consolas" panose="020B0609020204030204" pitchFamily="49" charset="0"/>
              </a:rPr>
              <a:t>"4624“</a:t>
            </a:r>
            <a:br>
              <a:rPr lang="en-US" b="0">
                <a:solidFill>
                  <a:srgbClr val="000000"/>
                </a:solidFill>
                <a:effectLst/>
                <a:latin typeface="Consolas" panose="020B0609020204030204" pitchFamily="49" charset="0"/>
              </a:rPr>
            </a:br>
            <a:r>
              <a:rPr lang="en-US" b="0">
                <a:solidFill>
                  <a:srgbClr val="000000"/>
                </a:solidFill>
                <a:effectLst/>
                <a:latin typeface="Consolas" panose="020B0609020204030204" pitchFamily="49" charset="0"/>
              </a:rPr>
              <a:t>| </a:t>
            </a:r>
            <a:r>
              <a:rPr lang="en-US" b="0">
                <a:solidFill>
                  <a:srgbClr val="778899"/>
                </a:solidFill>
                <a:effectLst/>
                <a:latin typeface="Consolas" panose="020B0609020204030204" pitchFamily="49" charset="0"/>
              </a:rPr>
              <a:t>where</a:t>
            </a:r>
            <a:r>
              <a:rPr lang="en-US" b="0">
                <a:solidFill>
                  <a:srgbClr val="000000"/>
                </a:solidFill>
                <a:effectLst/>
                <a:latin typeface="Consolas" panose="020B0609020204030204" pitchFamily="49" charset="0"/>
              </a:rPr>
              <a:t> Computer </a:t>
            </a:r>
            <a:r>
              <a:rPr lang="en-US" b="0" err="1">
                <a:solidFill>
                  <a:srgbClr val="0000FF"/>
                </a:solidFill>
                <a:effectLst/>
                <a:latin typeface="Consolas" panose="020B0609020204030204" pitchFamily="49" charset="0"/>
              </a:rPr>
              <a:t>startswith</a:t>
            </a: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"App“ // case insensitive</a:t>
            </a:r>
          </a:p>
          <a:p>
            <a:pPr marL="171450" indent="-171450">
              <a:buFont typeface="Arial" panose="020B0604020202020204" pitchFamily="34" charset="0"/>
              <a:buChar char="•"/>
            </a:pPr>
            <a:r>
              <a:rPr lang="en-US" b="0" err="1">
                <a:solidFill>
                  <a:srgbClr val="000000"/>
                </a:solidFill>
                <a:effectLst/>
                <a:latin typeface="Consolas" panose="020B0609020204030204" pitchFamily="49" charset="0"/>
              </a:rPr>
              <a:t>SecurityEvent</a:t>
            </a:r>
            <a:r>
              <a:rPr lang="en-US" b="0">
                <a:solidFill>
                  <a:srgbClr val="000000"/>
                </a:solidFill>
                <a:effectLst/>
                <a:latin typeface="Consolas" panose="020B0609020204030204" pitchFamily="49" charset="0"/>
              </a:rPr>
              <a:t> </a:t>
            </a:r>
            <a:br>
              <a:rPr lang="en-US" b="0">
                <a:solidFill>
                  <a:srgbClr val="000000"/>
                </a:solidFill>
                <a:effectLst/>
                <a:latin typeface="Consolas" panose="020B0609020204030204" pitchFamily="49" charset="0"/>
              </a:rPr>
            </a:br>
            <a:r>
              <a:rPr lang="en-US" b="0">
                <a:solidFill>
                  <a:srgbClr val="000000"/>
                </a:solidFill>
                <a:effectLst/>
                <a:latin typeface="Consolas" panose="020B0609020204030204" pitchFamily="49" charset="0"/>
              </a:rPr>
              <a:t>| </a:t>
            </a:r>
            <a:r>
              <a:rPr lang="en-US" b="0">
                <a:solidFill>
                  <a:srgbClr val="778899"/>
                </a:solidFill>
                <a:effectLst/>
                <a:latin typeface="Consolas" panose="020B0609020204030204" pitchFamily="49" charset="0"/>
              </a:rPr>
              <a:t>where</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TimeGenerated</a:t>
            </a:r>
            <a:r>
              <a:rPr lang="en-US" b="0">
                <a:solidFill>
                  <a:srgbClr val="000000"/>
                </a:solidFill>
                <a:effectLst/>
                <a:latin typeface="Consolas" panose="020B0609020204030204" pitchFamily="49" charset="0"/>
              </a:rPr>
              <a:t> between (ago(</a:t>
            </a:r>
            <a:r>
              <a:rPr lang="en-US" b="0">
                <a:solidFill>
                  <a:srgbClr val="09885A"/>
                </a:solidFill>
                <a:effectLst/>
                <a:latin typeface="Consolas" panose="020B0609020204030204" pitchFamily="49" charset="0"/>
              </a:rPr>
              <a:t>14</a:t>
            </a:r>
            <a:r>
              <a:rPr lang="en-US" b="0">
                <a:solidFill>
                  <a:srgbClr val="000000"/>
                </a:solidFill>
                <a:effectLst/>
                <a:latin typeface="Consolas" panose="020B0609020204030204" pitchFamily="49" charset="0"/>
              </a:rPr>
              <a:t>d)..ago(</a:t>
            </a:r>
            <a:r>
              <a:rPr lang="en-US" b="0">
                <a:solidFill>
                  <a:srgbClr val="09885A"/>
                </a:solidFill>
                <a:effectLst/>
                <a:latin typeface="Consolas" panose="020B0609020204030204" pitchFamily="49" charset="0"/>
              </a:rPr>
              <a:t>7</a:t>
            </a:r>
            <a:r>
              <a:rPr lang="en-US" b="0">
                <a:solidFill>
                  <a:srgbClr val="000000"/>
                </a:solidFill>
                <a:effectLst/>
                <a:latin typeface="Consolas" panose="020B0609020204030204" pitchFamily="49" charset="0"/>
              </a:rPr>
              <a:t>d))</a:t>
            </a:r>
            <a:br>
              <a:rPr lang="en-US" b="0">
                <a:solidFill>
                  <a:srgbClr val="000000"/>
                </a:solidFill>
                <a:effectLst/>
                <a:latin typeface="Consolas" panose="020B0609020204030204" pitchFamily="49" charset="0"/>
              </a:rPr>
            </a:br>
            <a:r>
              <a:rPr lang="en-US" b="0">
                <a:solidFill>
                  <a:srgbClr val="000000"/>
                </a:solidFill>
                <a:effectLst/>
                <a:latin typeface="Consolas" panose="020B0609020204030204" pitchFamily="49" charset="0"/>
              </a:rPr>
              <a:t>| </a:t>
            </a:r>
            <a:r>
              <a:rPr lang="en-US" b="0">
                <a:solidFill>
                  <a:srgbClr val="778899"/>
                </a:solidFill>
                <a:effectLst/>
                <a:latin typeface="Consolas" panose="020B0609020204030204" pitchFamily="49" charset="0"/>
              </a:rPr>
              <a:t>where</a:t>
            </a:r>
            <a:r>
              <a:rPr lang="en-US" b="0">
                <a:solidFill>
                  <a:srgbClr val="000000"/>
                </a:solidFill>
                <a:effectLst/>
                <a:latin typeface="Consolas" panose="020B0609020204030204" pitchFamily="49" charset="0"/>
              </a:rPr>
              <a:t> </a:t>
            </a:r>
            <a:r>
              <a:rPr lang="en-US" b="0" err="1">
                <a:solidFill>
                  <a:srgbClr val="000000"/>
                </a:solidFill>
                <a:effectLst/>
                <a:latin typeface="Consolas" panose="020B0609020204030204" pitchFamily="49" charset="0"/>
              </a:rPr>
              <a:t>EventID</a:t>
            </a:r>
            <a:r>
              <a:rPr lang="en-US" b="0">
                <a:solidFill>
                  <a:srgbClr val="000000"/>
                </a:solidFill>
                <a:effectLst/>
                <a:latin typeface="Consolas" panose="020B0609020204030204" pitchFamily="49" charset="0"/>
              </a:rPr>
              <a:t> == </a:t>
            </a:r>
            <a:r>
              <a:rPr lang="en-US" b="0">
                <a:solidFill>
                  <a:srgbClr val="A31515"/>
                </a:solidFill>
                <a:effectLst/>
                <a:latin typeface="Consolas" panose="020B0609020204030204" pitchFamily="49" charset="0"/>
              </a:rPr>
              <a:t>"4624“</a:t>
            </a:r>
            <a:br>
              <a:rPr lang="en-US" b="0">
                <a:solidFill>
                  <a:srgbClr val="000000"/>
                </a:solidFill>
                <a:effectLst/>
                <a:latin typeface="Consolas" panose="020B0609020204030204" pitchFamily="49" charset="0"/>
              </a:rPr>
            </a:br>
            <a:r>
              <a:rPr lang="en-US" b="0">
                <a:solidFill>
                  <a:srgbClr val="000000"/>
                </a:solidFill>
                <a:effectLst/>
                <a:latin typeface="Consolas" panose="020B0609020204030204" pitchFamily="49" charset="0"/>
              </a:rPr>
              <a:t>| </a:t>
            </a:r>
            <a:r>
              <a:rPr lang="en-US" b="0">
                <a:solidFill>
                  <a:srgbClr val="778899"/>
                </a:solidFill>
                <a:effectLst/>
                <a:latin typeface="Consolas" panose="020B0609020204030204" pitchFamily="49" charset="0"/>
              </a:rPr>
              <a:t>where</a:t>
            </a:r>
            <a:r>
              <a:rPr lang="en-US" b="0">
                <a:solidFill>
                  <a:srgbClr val="000000"/>
                </a:solidFill>
                <a:effectLst/>
                <a:latin typeface="Consolas" panose="020B0609020204030204" pitchFamily="49" charset="0"/>
              </a:rPr>
              <a:t> Computer </a:t>
            </a:r>
            <a:r>
              <a:rPr lang="en-US" b="0" err="1">
                <a:solidFill>
                  <a:srgbClr val="0000FF"/>
                </a:solidFill>
                <a:effectLst/>
                <a:latin typeface="Consolas" panose="020B0609020204030204" pitchFamily="49" charset="0"/>
              </a:rPr>
              <a:t>startswith</a:t>
            </a:r>
            <a:r>
              <a:rPr lang="en-US" b="0">
                <a:solidFill>
                  <a:srgbClr val="000000"/>
                </a:solidFill>
                <a:effectLst/>
                <a:latin typeface="Consolas" panose="020B0609020204030204" pitchFamily="49" charset="0"/>
              </a:rPr>
              <a:t> </a:t>
            </a:r>
            <a:r>
              <a:rPr lang="en-US" b="0">
                <a:solidFill>
                  <a:srgbClr val="A31515"/>
                </a:solidFill>
                <a:effectLst/>
                <a:latin typeface="Consolas" panose="020B0609020204030204" pitchFamily="49" charset="0"/>
              </a:rPr>
              <a:t>"App“</a:t>
            </a:r>
            <a:br>
              <a:rPr lang="en-US" b="0">
                <a:solidFill>
                  <a:srgbClr val="000000"/>
                </a:solidFill>
                <a:effectLst/>
                <a:latin typeface="Consolas" panose="020B0609020204030204" pitchFamily="49" charset="0"/>
              </a:rPr>
            </a:br>
            <a:r>
              <a:rPr lang="en-US" b="0">
                <a:solidFill>
                  <a:srgbClr val="000000"/>
                </a:solidFill>
                <a:effectLst/>
                <a:latin typeface="Consolas" panose="020B0609020204030204" pitchFamily="49" charset="0"/>
              </a:rPr>
              <a:t>| </a:t>
            </a:r>
            <a:r>
              <a:rPr lang="en-US" b="0">
                <a:solidFill>
                  <a:srgbClr val="778899"/>
                </a:solidFill>
                <a:effectLst/>
                <a:latin typeface="Consolas" panose="020B0609020204030204" pitchFamily="49" charset="0"/>
              </a:rPr>
              <a:t>summarize</a:t>
            </a:r>
            <a:r>
              <a:rPr lang="en-US" b="0">
                <a:solidFill>
                  <a:srgbClr val="000000"/>
                </a:solidFill>
                <a:effectLst/>
                <a:latin typeface="Consolas" panose="020B0609020204030204" pitchFamily="49" charset="0"/>
              </a:rPr>
              <a:t> </a:t>
            </a:r>
            <a:r>
              <a:rPr lang="en-US" b="0">
                <a:solidFill>
                  <a:srgbClr val="778899"/>
                </a:solidFill>
                <a:effectLst/>
                <a:latin typeface="Consolas" panose="020B0609020204030204" pitchFamily="49" charset="0"/>
              </a:rPr>
              <a:t>count</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by</a:t>
            </a:r>
            <a:r>
              <a:rPr lang="en-US" b="0">
                <a:solidFill>
                  <a:srgbClr val="000000"/>
                </a:solidFill>
                <a:effectLst/>
                <a:latin typeface="Consolas" panose="020B0609020204030204" pitchFamily="49" charset="0"/>
              </a:rPr>
              <a:t> Computer</a:t>
            </a:r>
          </a:p>
          <a:p>
            <a:pPr marL="171450" indent="-171450">
              <a:buFont typeface="Arial" panose="020B0604020202020204" pitchFamily="34" charset="0"/>
              <a:buChar char="•"/>
            </a:pPr>
            <a:endParaRPr lang="en-US" b="0">
              <a:solidFill>
                <a:srgbClr val="A31515"/>
              </a:solidFill>
              <a:effectLst/>
              <a:latin typeface="Consolas" panose="020B0609020204030204" pitchFamily="49" charset="0"/>
            </a:endParaRPr>
          </a:p>
          <a:p>
            <a:pPr marL="171450" indent="-171450">
              <a:buFont typeface="Arial" panose="020B0604020202020204" pitchFamily="34" charset="0"/>
              <a:buChar char="•"/>
            </a:pPr>
            <a:endParaRPr lang="en-US" b="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a:solidFill>
                <a:srgbClr val="000000"/>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a:solidFill>
                <a:srgbClr val="000000"/>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31E49AD8-34BE-9942-7335-CF6D2B31105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C0BC72-041C-4E13-875D-4D1C9EC1E0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2018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EE1E7-9036-7119-FAC7-615B4D4F3C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E351FA-3391-0871-8CC8-DBAA238219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10AE31-AA22-8C46-E6D0-CFD04DD6D279}"/>
              </a:ext>
            </a:extLst>
          </p:cNvPr>
          <p:cNvSpPr>
            <a:spLocks noGrp="1"/>
          </p:cNvSpPr>
          <p:nvPr>
            <p:ph type="body" idx="1"/>
          </p:nvPr>
        </p:nvSpPr>
        <p:spPr/>
        <p:txBody>
          <a:bodyPr/>
          <a:lstStyle/>
          <a:p>
            <a:r>
              <a:rPr lang="en-US"/>
              <a:t>Can also use between(ago(14d)..ago(7d))</a:t>
            </a:r>
          </a:p>
          <a:p>
            <a:endParaRPr lang="en-US"/>
          </a:p>
          <a:p>
            <a:endParaRPr lang="en-US"/>
          </a:p>
        </p:txBody>
      </p:sp>
      <p:sp>
        <p:nvSpPr>
          <p:cNvPr id="4" name="Slide Number Placeholder 3">
            <a:extLst>
              <a:ext uri="{FF2B5EF4-FFF2-40B4-BE49-F238E27FC236}">
                <a16:creationId xmlns:a16="http://schemas.microsoft.com/office/drawing/2014/main" id="{9ECCD787-0516-E216-0DA9-3712462A8C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C0BC72-041C-4E13-875D-4D1C9EC1E0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928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492D3-9E51-E7AC-9878-E6081A3424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F3069E-34D8-EFBE-12BD-919BA8608E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E3714C-8ADE-54D8-59E1-DEC418247F8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4F671F5-571D-F724-44FD-547C33A4164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C0BC72-041C-4E13-875D-4D1C9EC1E0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4699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F7F4B-04C7-DB2D-7E08-1BCCDCEFF7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01A591-B290-D772-223D-91E790975C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FE7084-17A7-DD7B-4080-00D14BA1B77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solidFill>
                <a:srgbClr val="000000"/>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B033FA15-23D9-4DE6-E185-54415340244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C0BC72-041C-4E13-875D-4D1C9EC1E0E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50525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grpSp>
        <p:nvGrpSpPr>
          <p:cNvPr id="9" name="Group 8">
            <a:extLst>
              <a:ext uri="{FF2B5EF4-FFF2-40B4-BE49-F238E27FC236}">
                <a16:creationId xmlns:a16="http://schemas.microsoft.com/office/drawing/2014/main" id="{4DCBAFEF-FDA0-4148-B6F8-D1D9029A0218}"/>
              </a:ext>
            </a:extLst>
          </p:cNvPr>
          <p:cNvGrpSpPr/>
          <p:nvPr/>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spTree>
    <p:extLst>
      <p:ext uri="{BB962C8B-B14F-4D97-AF65-F5344CB8AC3E}">
        <p14:creationId xmlns:p14="http://schemas.microsoft.com/office/powerpoint/2010/main" val="31865318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spTree>
    <p:extLst>
      <p:ext uri="{BB962C8B-B14F-4D97-AF65-F5344CB8AC3E}">
        <p14:creationId xmlns:p14="http://schemas.microsoft.com/office/powerpoint/2010/main" val="2699250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spTree>
    <p:extLst>
      <p:ext uri="{BB962C8B-B14F-4D97-AF65-F5344CB8AC3E}">
        <p14:creationId xmlns:p14="http://schemas.microsoft.com/office/powerpoint/2010/main" val="3028283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9E08A4C-96A0-435D-9379-8069B0D6E8B9}"/>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35850642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E2ED71EC-CC00-43B3-B975-5357C62A94DB}"/>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4195493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7914984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C45A-71AC-4305-8EB8-9830E1FA00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27BC40-7C70-44EA-987C-FA52800DC3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7C8259-5D55-4FC9-AE21-9936D2A4D895}"/>
              </a:ext>
            </a:extLst>
          </p:cNvPr>
          <p:cNvSpPr>
            <a:spLocks noGrp="1"/>
          </p:cNvSpPr>
          <p:nvPr>
            <p:ph type="dt" sz="half" idx="10"/>
          </p:nvPr>
        </p:nvSpPr>
        <p:spPr/>
        <p:txBody>
          <a:bodyPr/>
          <a:lstStyle/>
          <a:p>
            <a:fld id="{AE00BF19-23E2-4938-B3F2-260263F8E1C0}" type="datetimeFigureOut">
              <a:rPr lang="en-US" smtClean="0"/>
              <a:t>6/17/2025</a:t>
            </a:fld>
            <a:endParaRPr lang="en-US"/>
          </a:p>
        </p:txBody>
      </p:sp>
      <p:sp>
        <p:nvSpPr>
          <p:cNvPr id="5" name="Footer Placeholder 4">
            <a:extLst>
              <a:ext uri="{FF2B5EF4-FFF2-40B4-BE49-F238E27FC236}">
                <a16:creationId xmlns:a16="http://schemas.microsoft.com/office/drawing/2014/main" id="{46BD4F35-8254-48E6-9BAF-E6786820BD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ABD42-1E03-4E98-BAD0-EE510B106051}"/>
              </a:ext>
            </a:extLst>
          </p:cNvPr>
          <p:cNvSpPr>
            <a:spLocks noGrp="1"/>
          </p:cNvSpPr>
          <p:nvPr>
            <p:ph type="sldNum" sz="quarter" idx="12"/>
          </p:nvPr>
        </p:nvSpPr>
        <p:spPr/>
        <p:txBody>
          <a:bodyPr/>
          <a:lstStyle/>
          <a:p>
            <a:fld id="{087DAA14-198A-408D-9ADD-D2BEAFBBD969}" type="slidenum">
              <a:rPr lang="en-US" smtClean="0"/>
              <a:t>‹#›</a:t>
            </a:fld>
            <a:endParaRPr lang="en-US"/>
          </a:p>
        </p:txBody>
      </p:sp>
    </p:spTree>
    <p:extLst>
      <p:ext uri="{BB962C8B-B14F-4D97-AF65-F5344CB8AC3E}">
        <p14:creationId xmlns:p14="http://schemas.microsoft.com/office/powerpoint/2010/main" val="2158337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705741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00BF19-23E2-4938-B3F2-260263F8E1C0}"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DAA14-198A-408D-9ADD-D2BEAFBBD969}" type="slidenum">
              <a:rPr lang="en-US" smtClean="0"/>
              <a:t>‹#›</a:t>
            </a:fld>
            <a:endParaRPr lang="en-US"/>
          </a:p>
        </p:txBody>
      </p:sp>
    </p:spTree>
    <p:extLst>
      <p:ext uri="{BB962C8B-B14F-4D97-AF65-F5344CB8AC3E}">
        <p14:creationId xmlns:p14="http://schemas.microsoft.com/office/powerpoint/2010/main" val="3318597988"/>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0BF19-23E2-4938-B3F2-260263F8E1C0}"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DAA14-198A-408D-9ADD-D2BEAFBBD969}" type="slidenum">
              <a:rPr lang="en-US" smtClean="0"/>
              <a:t>‹#›</a:t>
            </a:fld>
            <a:endParaRPr lang="en-US"/>
          </a:p>
        </p:txBody>
      </p:sp>
    </p:spTree>
    <p:extLst>
      <p:ext uri="{BB962C8B-B14F-4D97-AF65-F5344CB8AC3E}">
        <p14:creationId xmlns:p14="http://schemas.microsoft.com/office/powerpoint/2010/main" val="2443923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31641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C23F502B-355B-4217-8CE9-1C40FBE1A939}"/>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0492984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3" name="Picture 12" descr="A person standing in front of a computer&#10;&#10;Description automatically generated">
            <a:extLst>
              <a:ext uri="{FF2B5EF4-FFF2-40B4-BE49-F238E27FC236}">
                <a16:creationId xmlns:a16="http://schemas.microsoft.com/office/drawing/2014/main" id="{69D0BDDE-0A2F-4B50-BD88-7B82A42CF539}"/>
              </a:ext>
            </a:extLst>
          </p:cNvPr>
          <p:cNvPicPr>
            <a:picLocks noChangeAspect="1"/>
          </p:cNvPicPr>
          <p:nvPr/>
        </p:nvPicPr>
        <p:blipFill>
          <a:blip r:embed="rId3"/>
          <a:stretch>
            <a:fillRect/>
          </a:stretch>
        </p:blipFill>
        <p:spPr>
          <a:xfrm>
            <a:off x="5337068" y="0"/>
            <a:ext cx="6854932" cy="6854932"/>
          </a:xfrm>
          <a:prstGeom prst="rect">
            <a:avLst/>
          </a:prstGeom>
        </p:spPr>
      </p:pic>
    </p:spTree>
    <p:extLst>
      <p:ext uri="{BB962C8B-B14F-4D97-AF65-F5344CB8AC3E}">
        <p14:creationId xmlns:p14="http://schemas.microsoft.com/office/powerpoint/2010/main" val="9509109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4113C26-A8A0-4F58-A696-C6742A57B2AB}"/>
              </a:ext>
            </a:extLst>
          </p:cNvPr>
          <p:cNvSpPr>
            <a:spLocks noGrp="1"/>
          </p:cNvSpPr>
          <p:nvPr>
            <p:ph type="title" hasCustomPrompt="1"/>
          </p:nvPr>
        </p:nvSpPr>
        <p:spPr>
          <a:xfrm>
            <a:off x="406789" y="3029995"/>
            <a:ext cx="9630389" cy="1793104"/>
          </a:xfrm>
          <a:noFill/>
        </p:spPr>
        <p:txBody>
          <a:bodyPr lIns="0" tIns="0" rIns="0" bIns="182880" anchor="b" anchorCtr="0"/>
          <a:lstStyle>
            <a:lvl1pPr>
              <a:defRPr sz="4705" strike="noStrike" spc="-49" baseline="0">
                <a:solidFill>
                  <a:schemeClr val="tx2"/>
                </a:solidFill>
              </a:defRPr>
            </a:lvl1pPr>
          </a:lstStyle>
          <a:p>
            <a:r>
              <a:rPr lang="en-US"/>
              <a:t>Microsoft Azure </a:t>
            </a:r>
            <a:br>
              <a:rPr lang="en-US"/>
            </a:br>
            <a:r>
              <a:rPr lang="en-US"/>
              <a:t>title or event name</a:t>
            </a:r>
          </a:p>
        </p:txBody>
      </p:sp>
      <p:sp>
        <p:nvSpPr>
          <p:cNvPr id="11" name="Text Placeholder 10">
            <a:extLst>
              <a:ext uri="{FF2B5EF4-FFF2-40B4-BE49-F238E27FC236}">
                <a16:creationId xmlns:a16="http://schemas.microsoft.com/office/drawing/2014/main" id="{A85F1894-96E2-48F0-A169-FCB4C6B3E9F6}"/>
              </a:ext>
            </a:extLst>
          </p:cNvPr>
          <p:cNvSpPr>
            <a:spLocks noGrp="1"/>
          </p:cNvSpPr>
          <p:nvPr>
            <p:ph type="body" sz="quarter" idx="15" hasCustomPrompt="1"/>
          </p:nvPr>
        </p:nvSpPr>
        <p:spPr>
          <a:xfrm>
            <a:off x="464841" y="4847660"/>
            <a:ext cx="9602819" cy="745370"/>
          </a:xfrm>
        </p:spPr>
        <p:txBody>
          <a:bodyPr/>
          <a:lstStyle>
            <a:lvl1pPr>
              <a:defRPr sz="1765"/>
            </a:lvl1pPr>
            <a:lvl2pPr>
              <a:defRPr sz="1765"/>
            </a:lvl2pPr>
            <a:lvl3pPr>
              <a:defRPr sz="1372"/>
            </a:lvl3pPr>
            <a:lvl4pPr>
              <a:defRPr sz="1372"/>
            </a:lvl4pPr>
            <a:lvl5pPr>
              <a:defRPr sz="1029"/>
            </a:lvl5pPr>
          </a:lstStyle>
          <a:p>
            <a:pPr lvl="0"/>
            <a:r>
              <a:rPr lang="en-US"/>
              <a:t>Author name</a:t>
            </a:r>
          </a:p>
          <a:p>
            <a:pPr lvl="1"/>
            <a:r>
              <a:rPr lang="en-US"/>
              <a:t>Date</a:t>
            </a:r>
          </a:p>
        </p:txBody>
      </p:sp>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8681" y="472516"/>
            <a:ext cx="1335673" cy="190278"/>
          </a:xfrm>
          <a:prstGeom prst="rect">
            <a:avLst/>
          </a:prstGeom>
        </p:spPr>
      </p:pic>
    </p:spTree>
    <p:extLst>
      <p:ext uri="{BB962C8B-B14F-4D97-AF65-F5344CB8AC3E}">
        <p14:creationId xmlns:p14="http://schemas.microsoft.com/office/powerpoint/2010/main" val="22099620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27892"/>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a:t>Author name</a:t>
            </a:r>
          </a:p>
          <a:p>
            <a:pPr lvl="1"/>
            <a:r>
              <a:rPr lang="en-US"/>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chemeClr val="bg1"/>
                </a:solidFill>
              </a:defRPr>
            </a:lvl1pPr>
          </a:lstStyle>
          <a:p>
            <a:r>
              <a:rPr lang="en-US"/>
              <a:t>Microsoft 365</a:t>
            </a:r>
            <a:br>
              <a:rPr lang="en-US"/>
            </a:br>
            <a:r>
              <a:rPr lang="en-US"/>
              <a:t>title or event name</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1183" y="473796"/>
            <a:ext cx="1335673" cy="190278"/>
          </a:xfrm>
          <a:prstGeom prst="rect">
            <a:avLst/>
          </a:prstGeom>
        </p:spPr>
      </p:pic>
    </p:spTree>
    <p:extLst>
      <p:ext uri="{BB962C8B-B14F-4D97-AF65-F5344CB8AC3E}">
        <p14:creationId xmlns:p14="http://schemas.microsoft.com/office/powerpoint/2010/main" val="206206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1168943"/>
            <a:ext cx="3618381" cy="899665"/>
          </a:xfrm>
        </p:spPr>
        <p:txBody>
          <a:bodyPr lIns="0" tIns="0" rIns="0" bIns="0"/>
          <a:lstStyle>
            <a:lvl1pPr>
              <a:defRPr sz="1765" spc="0" baseline="0">
                <a:solidFill>
                  <a:schemeClr val="tx1"/>
                </a:solidFill>
              </a:defRPr>
            </a:lvl1pPr>
          </a:lstStyle>
          <a:p>
            <a:r>
              <a:rPr lang="en-US"/>
              <a:t>Contents</a:t>
            </a:r>
          </a:p>
        </p:txBody>
      </p:sp>
      <p:sp>
        <p:nvSpPr>
          <p:cNvPr id="4" name="Text Placeholder 3"/>
          <p:cNvSpPr>
            <a:spLocks noGrp="1"/>
          </p:cNvSpPr>
          <p:nvPr>
            <p:ph type="body" sz="quarter" idx="10" hasCustomPrompt="1"/>
          </p:nvPr>
        </p:nvSpPr>
        <p:spPr>
          <a:xfrm>
            <a:off x="6229843" y="1168943"/>
            <a:ext cx="3837818" cy="3786998"/>
          </a:xfrm>
        </p:spPr>
        <p:txBody>
          <a:bodyPr wrap="square" lIns="0" tIns="0" rIns="0" bIns="0">
            <a:noAutofit/>
          </a:bodyPr>
          <a:lstStyle>
            <a:lvl1pPr marL="0" indent="0" defTabSz="507330">
              <a:spcAft>
                <a:spcPts val="490"/>
              </a:spcAft>
              <a:buNone/>
              <a:defRPr sz="1765" spc="0" baseline="0">
                <a:solidFill>
                  <a:schemeClr val="tx2"/>
                </a:solidFill>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p:txBody>
      </p:sp>
      <p:sp>
        <p:nvSpPr>
          <p:cNvPr id="6" name="Footer Placeholder 14">
            <a:extLst>
              <a:ext uri="{FF2B5EF4-FFF2-40B4-BE49-F238E27FC236}">
                <a16:creationId xmlns:a16="http://schemas.microsoft.com/office/drawing/2014/main" id="{5D44EBAA-1080-2641-A084-EB6038C6BC5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838590410"/>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55995" y="1922802"/>
            <a:ext cx="11306469" cy="603538"/>
          </a:xfrm>
        </p:spPr>
        <p:txBody>
          <a:bodyPr wrap="square" lIns="0" tIns="0" rIns="0" bIns="0">
            <a:spAutoFit/>
          </a:bodyPr>
          <a:lstStyle>
            <a:lvl1pPr marL="0" indent="0">
              <a:lnSpc>
                <a:spcPts val="2353"/>
              </a:lnSpc>
              <a:buNone/>
              <a:defRPr sz="1961" b="0" i="0" spc="0">
                <a:solidFill>
                  <a:schemeClr val="tx1"/>
                </a:solidFill>
                <a:latin typeface="+mj-lt"/>
              </a:defRPr>
            </a:lvl1pPr>
            <a:lvl2pPr marL="0" indent="0">
              <a:lnSpc>
                <a:spcPts val="2353"/>
              </a:lnSpc>
              <a:buNone/>
              <a:defRPr spc="0"/>
            </a:lvl2pPr>
            <a:lvl3pPr marL="448193" indent="0">
              <a:buNone/>
              <a:defRPr/>
            </a:lvl3pPr>
            <a:lvl4pPr marL="672290" indent="0">
              <a:buNone/>
              <a:defRPr/>
            </a:lvl4pPr>
            <a:lvl5pPr marL="896386" indent="0">
              <a:buNone/>
              <a:defRPr/>
            </a:lvl5pPr>
          </a:lstStyle>
          <a:p>
            <a:pPr lvl="0"/>
            <a:r>
              <a:rPr lang="en-US"/>
              <a:t>Large: subhead Segoe UI </a:t>
            </a:r>
            <a:r>
              <a:rPr lang="en-US" err="1"/>
              <a:t>Semibold</a:t>
            </a:r>
            <a:r>
              <a:rPr lang="en-US"/>
              <a:t> 20/24</a:t>
            </a:r>
          </a:p>
          <a:p>
            <a:pPr lvl="1"/>
            <a:r>
              <a:rPr lang="en-US"/>
              <a:t>Large: subhead Segoe UI Regular 20/24</a:t>
            </a:r>
          </a:p>
        </p:txBody>
      </p:sp>
      <p:sp>
        <p:nvSpPr>
          <p:cNvPr id="5" name="Text Placeholder 4"/>
          <p:cNvSpPr>
            <a:spLocks noGrp="1"/>
          </p:cNvSpPr>
          <p:nvPr>
            <p:ph type="body" sz="quarter" idx="11" hasCustomPrompt="1"/>
          </p:nvPr>
        </p:nvSpPr>
        <p:spPr>
          <a:xfrm>
            <a:off x="455995" y="3151388"/>
            <a:ext cx="11306469" cy="443839"/>
          </a:xfrm>
        </p:spPr>
        <p:txBody>
          <a:bodyPr lIns="0" tIns="0" rIns="0" bIns="0"/>
          <a:lstStyle>
            <a:lvl1pPr marL="0" indent="0">
              <a:lnSpc>
                <a:spcPts val="1765"/>
              </a:lnSpc>
              <a:spcBef>
                <a:spcPts val="0"/>
              </a:spcBef>
              <a:buNone/>
              <a:defRPr sz="1372" b="0" spc="0">
                <a:solidFill>
                  <a:schemeClr val="tx2"/>
                </a:solidFill>
                <a:latin typeface="+mj-lt"/>
              </a:defRPr>
            </a:lvl1pPr>
            <a:lvl2pPr marL="0" indent="0">
              <a:lnSpc>
                <a:spcPts val="1765"/>
              </a:lnSpc>
              <a:spcBef>
                <a:spcPts val="0"/>
              </a:spcBef>
              <a:buNone/>
              <a:defRPr sz="1372" spc="0">
                <a:solidFill>
                  <a:schemeClr val="tx1"/>
                </a:solidFill>
              </a:defRPr>
            </a:lvl2pPr>
            <a:lvl3pPr marL="448193" indent="0">
              <a:buNone/>
              <a:defRPr/>
            </a:lvl3pPr>
            <a:lvl4pPr marL="672290" indent="0">
              <a:buNone/>
              <a:defRPr/>
            </a:lvl4pPr>
            <a:lvl5pPr marL="896386" indent="0">
              <a:buNone/>
              <a:defRPr/>
            </a:lvl5pPr>
          </a:lstStyle>
          <a:p>
            <a:pPr lvl="0"/>
            <a:r>
              <a:rPr lang="en-US"/>
              <a:t>Medium: paragraph title Segoe UI </a:t>
            </a:r>
            <a:r>
              <a:rPr lang="en-US" err="1"/>
              <a:t>Semibold</a:t>
            </a:r>
            <a:r>
              <a:rPr lang="en-US"/>
              <a:t> 14/18</a:t>
            </a:r>
          </a:p>
          <a:p>
            <a:pPr lvl="1"/>
            <a:r>
              <a:rPr lang="en-US"/>
              <a:t>Body copy Segoe UI Regular 14/18</a:t>
            </a:r>
          </a:p>
        </p:txBody>
      </p:sp>
      <p:sp>
        <p:nvSpPr>
          <p:cNvPr id="7" name="Text Placeholder 6"/>
          <p:cNvSpPr>
            <a:spLocks noGrp="1"/>
          </p:cNvSpPr>
          <p:nvPr>
            <p:ph type="body" sz="quarter" idx="12" hasCustomPrompt="1"/>
          </p:nvPr>
        </p:nvSpPr>
        <p:spPr>
          <a:xfrm>
            <a:off x="455995" y="4352947"/>
            <a:ext cx="11306469" cy="331946"/>
          </a:xfrm>
        </p:spPr>
        <p:txBody>
          <a:bodyPr lIns="0" tIns="0" rIns="0" bIns="0"/>
          <a:lstStyle>
            <a:lvl1pPr marL="0" indent="0">
              <a:lnSpc>
                <a:spcPts val="1176"/>
              </a:lnSpc>
              <a:spcBef>
                <a:spcPts val="0"/>
              </a:spcBef>
              <a:buNone/>
              <a:defRPr sz="980" spc="0">
                <a:solidFill>
                  <a:schemeClr val="tx1"/>
                </a:solidFill>
              </a:defRPr>
            </a:lvl1pPr>
            <a:lvl2pPr marL="0" indent="0">
              <a:lnSpc>
                <a:spcPct val="100000"/>
              </a:lnSpc>
              <a:spcBef>
                <a:spcPts val="0"/>
              </a:spcBef>
              <a:buNone/>
              <a:defRPr sz="980" spc="0">
                <a:solidFill>
                  <a:schemeClr val="tx1"/>
                </a:solidFill>
              </a:defRPr>
            </a:lvl2pPr>
            <a:lvl3pPr marL="448193" indent="0">
              <a:buNone/>
              <a:defRPr/>
            </a:lvl3pPr>
            <a:lvl4pPr marL="672290" indent="0">
              <a:buNone/>
              <a:defRPr/>
            </a:lvl4pPr>
            <a:lvl5pPr marL="0" indent="0">
              <a:lnSpc>
                <a:spcPct val="100000"/>
              </a:lnSpc>
              <a:buNone/>
              <a:defRPr/>
            </a:lvl5pPr>
          </a:lstStyle>
          <a:p>
            <a:pPr lvl="4"/>
            <a:r>
              <a:rPr lang="en-US"/>
              <a:t>Small caption: Segoe UI Bold 10/12</a:t>
            </a:r>
          </a:p>
          <a:p>
            <a:pPr lvl="1"/>
            <a:r>
              <a:rPr lang="en-US"/>
              <a:t>Small caption Segoe Regular 10/12</a:t>
            </a:r>
          </a:p>
        </p:txBody>
      </p:sp>
      <p:sp>
        <p:nvSpPr>
          <p:cNvPr id="9" name="Footer Placeholder 14">
            <a:extLst>
              <a:ext uri="{FF2B5EF4-FFF2-40B4-BE49-F238E27FC236}">
                <a16:creationId xmlns:a16="http://schemas.microsoft.com/office/drawing/2014/main" id="{792CEBAD-C5CC-0544-9FE5-B0B00445BA4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86706497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55995" y="1922587"/>
            <a:ext cx="9384447" cy="603538"/>
          </a:xfrm>
        </p:spPr>
        <p:txBody>
          <a:bodyPr wrap="square" lIns="0" tIns="0" rIns="0" bIns="0">
            <a:spAutoFit/>
          </a:bodyPr>
          <a:lstStyle>
            <a:lvl1pPr marL="0" indent="0">
              <a:lnSpc>
                <a:spcPts val="2353"/>
              </a:lnSpc>
              <a:buNone/>
              <a:defRPr lang="en-US" sz="1961" kern="1200" spc="0" baseline="0" dirty="0">
                <a:solidFill>
                  <a:schemeClr val="tx1"/>
                </a:solidFill>
                <a:latin typeface="+mn-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55995"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318449"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149960" y="3151388"/>
            <a:ext cx="3618381" cy="2675220"/>
          </a:xfrm>
        </p:spPr>
        <p:txBody>
          <a:bodyPr lIns="0" tIns="0" rIns="0" bIns="0"/>
          <a:lstStyle>
            <a:lvl1pPr marL="0" indent="0">
              <a:lnSpc>
                <a:spcPts val="1765"/>
              </a:lnSpc>
              <a:spcBef>
                <a:spcPts val="0"/>
              </a:spcBef>
              <a:spcAft>
                <a:spcPts val="588"/>
              </a:spcAft>
              <a:buNone/>
              <a:defRPr sz="1372" b="0" spc="0" baseline="0">
                <a:solidFill>
                  <a:schemeClr val="tx2"/>
                </a:solidFill>
                <a:latin typeface="+mj-lt"/>
              </a:defRPr>
            </a:lvl1pPr>
            <a:lvl2pPr marL="280121" marR="0" indent="-280121" algn="l" defTabSz="914367" rtl="0" eaLnBrk="1" fontAlgn="auto" latinLnBrk="0" hangingPunct="1">
              <a:lnSpc>
                <a:spcPts val="1765"/>
              </a:lnSpc>
              <a:spcBef>
                <a:spcPts val="0"/>
              </a:spcBef>
              <a:spcAft>
                <a:spcPts val="588"/>
              </a:spcAft>
              <a:buClrTx/>
              <a:buSzPct val="90000"/>
              <a:buFont typeface="Arial" panose="020B0604020202020204" pitchFamily="34" charset="0"/>
              <a:buChar char="•"/>
              <a:tabLst/>
              <a:defRPr lang="en-US" sz="1372"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14/18</a:t>
            </a:r>
          </a:p>
          <a:p>
            <a:pPr marL="280121" marR="0" lvl="1" indent="-280121" algn="l" defTabSz="914367" rtl="0" eaLnBrk="1" fontAlgn="auto" latinLnBrk="0" hangingPunct="1">
              <a:lnSpc>
                <a:spcPts val="1765"/>
              </a:lnSpc>
              <a:spcBef>
                <a:spcPts val="1176"/>
              </a:spcBef>
              <a:spcAft>
                <a:spcPts val="0"/>
              </a:spcAft>
              <a:buClrTx/>
              <a:buSzPct val="90000"/>
              <a:tabLst/>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marL="280121" marR="0" lvl="1" indent="-280121" algn="l" defTabSz="914367" rtl="0" eaLnBrk="1" fontAlgn="auto" latinLnBrk="0" hangingPunct="1">
              <a:lnSpc>
                <a:spcPts val="1765"/>
              </a:lnSpc>
              <a:spcBef>
                <a:spcPts val="1176"/>
              </a:spcBef>
              <a:spcAft>
                <a:spcPts val="0"/>
              </a:spcAft>
              <a:buClrTx/>
              <a:buSzPct val="90000"/>
              <a:tabLst/>
              <a:defRPr/>
            </a:pPr>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a:t>
            </a:r>
            <a:r>
              <a:rPr lang="en-US" err="1"/>
              <a:t>ra</a:t>
            </a:r>
            <a:r>
              <a:rPr lang="en-US"/>
              <a:t>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a:t>
            </a:r>
            <a:r>
              <a:rPr lang="en-US" err="1"/>
              <a:t>sunt</a:t>
            </a:r>
            <a:r>
              <a:rPr lang="en-US"/>
              <a:t> </a:t>
            </a:r>
            <a:r>
              <a:rPr lang="en-US" err="1"/>
              <a:t>fuga</a:t>
            </a:r>
            <a:r>
              <a:rPr lang="en-US"/>
              <a:t>.</a:t>
            </a:r>
          </a:p>
          <a:p>
            <a:pPr lvl="1"/>
            <a:endParaRPr lang="en-US"/>
          </a:p>
        </p:txBody>
      </p:sp>
      <p:sp>
        <p:nvSpPr>
          <p:cNvPr id="9" name="Footer Placeholder 14">
            <a:extLst>
              <a:ext uri="{FF2B5EF4-FFF2-40B4-BE49-F238E27FC236}">
                <a16:creationId xmlns:a16="http://schemas.microsoft.com/office/drawing/2014/main" id="{5E8D43B7-8257-D84A-AC54-1B6FD2631574}"/>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70347870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55995"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03151" y="2363623"/>
            <a:ext cx="3618381" cy="2435151"/>
          </a:xfrm>
        </p:spPr>
        <p:txBody>
          <a:bodyPr lIns="0" tIns="0" rIns="0" bIns="0"/>
          <a:lstStyle>
            <a:lvl1pPr marL="0" indent="0">
              <a:lnSpc>
                <a:spcPts val="1765"/>
              </a:lnSpc>
              <a:spcBef>
                <a:spcPts val="1176"/>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autestiatur</a:t>
            </a:r>
            <a:r>
              <a:rPr lang="en-US"/>
              <a:t>.</a:t>
            </a:r>
          </a:p>
          <a:p>
            <a:pPr lvl="1"/>
            <a:r>
              <a:rPr lang="en-US"/>
              <a:t>Body copy Segoe Regular 14/18.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r>
              <a:rPr lang="en-US" err="1"/>
              <a:t>Urestempor</a:t>
            </a:r>
            <a:r>
              <a:rPr lang="en-US"/>
              <a:t> ra </a:t>
            </a:r>
            <a:r>
              <a:rPr lang="en-US" err="1"/>
              <a:t>aut</a:t>
            </a:r>
            <a:r>
              <a:rPr lang="en-US"/>
              <a:t> </a:t>
            </a:r>
            <a:r>
              <a:rPr lang="en-US" err="1"/>
              <a:t>velique</a:t>
            </a:r>
            <a:r>
              <a:rPr lang="en-US"/>
              <a:t> </a:t>
            </a:r>
            <a:r>
              <a:rPr lang="en-US" err="1"/>
              <a:t>perum</a:t>
            </a:r>
            <a:r>
              <a:rPr lang="en-US"/>
              <a:t> </a:t>
            </a:r>
            <a:r>
              <a:rPr lang="en-US" err="1"/>
              <a:t>enim</a:t>
            </a:r>
            <a:r>
              <a:rPr lang="en-US"/>
              <a:t> qui </a:t>
            </a:r>
            <a:r>
              <a:rPr lang="en-US" err="1"/>
              <a:t>omnimus</a:t>
            </a:r>
            <a:r>
              <a:rPr lang="en-US"/>
              <a:t>, sunt </a:t>
            </a:r>
            <a:r>
              <a:rPr lang="en-US" err="1"/>
              <a:t>fuga</a:t>
            </a:r>
            <a:r>
              <a:rPr lang="en-US"/>
              <a:t>.</a:t>
            </a:r>
          </a:p>
          <a:p>
            <a:pPr lvl="1"/>
            <a:endParaRPr lang="en-US"/>
          </a:p>
        </p:txBody>
      </p:sp>
      <p:sp>
        <p:nvSpPr>
          <p:cNvPr id="6" name="Footer Placeholder 14">
            <a:extLst>
              <a:ext uri="{FF2B5EF4-FFF2-40B4-BE49-F238E27FC236}">
                <a16:creationId xmlns:a16="http://schemas.microsoft.com/office/drawing/2014/main" id="{138E79E6-9873-FD4B-AE77-547F8559AE9B}"/>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74931825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55995" y="2158886"/>
            <a:ext cx="1693247" cy="895855"/>
          </a:xfrm>
        </p:spPr>
        <p:txBody>
          <a:bodyPr>
            <a:noAutofit/>
          </a:bodyPr>
          <a:lstStyle>
            <a:lvl1pPr marL="0" indent="0">
              <a:buNone/>
              <a:defRPr sz="1961"/>
            </a:lvl1pPr>
          </a:lstStyle>
          <a:p>
            <a:pPr lvl="0"/>
            <a:r>
              <a:rPr lang="en-US"/>
              <a:t>Picture</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55995" y="3167818"/>
            <a:ext cx="1693247" cy="2778790"/>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p:cNvSpPr>
            <a:spLocks noGrp="1"/>
          </p:cNvSpPr>
          <p:nvPr>
            <p:ph type="body" sz="quarter" idx="15" hasCustomPrompt="1"/>
          </p:nvPr>
        </p:nvSpPr>
        <p:spPr>
          <a:xfrm>
            <a:off x="2378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6" name="Text Placeholder 4"/>
          <p:cNvSpPr>
            <a:spLocks noGrp="1"/>
          </p:cNvSpPr>
          <p:nvPr>
            <p:ph type="body" sz="quarter" idx="17" hasCustomPrompt="1"/>
          </p:nvPr>
        </p:nvSpPr>
        <p:spPr>
          <a:xfrm>
            <a:off x="4300662"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8" name="Text Placeholder 4"/>
          <p:cNvSpPr>
            <a:spLocks noGrp="1"/>
          </p:cNvSpPr>
          <p:nvPr>
            <p:ph type="body" sz="quarter" idx="19" hasCustomPrompt="1"/>
          </p:nvPr>
        </p:nvSpPr>
        <p:spPr>
          <a:xfrm>
            <a:off x="6222995"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smtClean="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0" name="Text Placeholder 4"/>
          <p:cNvSpPr>
            <a:spLocks noGrp="1"/>
          </p:cNvSpPr>
          <p:nvPr>
            <p:ph type="body" sz="quarter" idx="21" hasCustomPrompt="1"/>
          </p:nvPr>
        </p:nvSpPr>
        <p:spPr>
          <a:xfrm>
            <a:off x="8145328"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2" name="Text Placeholder 4"/>
          <p:cNvSpPr>
            <a:spLocks noGrp="1"/>
          </p:cNvSpPr>
          <p:nvPr>
            <p:ph type="body" sz="quarter" idx="23" hasCustomPrompt="1"/>
          </p:nvPr>
        </p:nvSpPr>
        <p:spPr>
          <a:xfrm>
            <a:off x="10067660" y="3167818"/>
            <a:ext cx="1693247" cy="2803460"/>
          </a:xfrm>
        </p:spPr>
        <p:txBody>
          <a:bodyPr lIns="0" tIns="0" rIns="0" bIns="0"/>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a:t>
            </a:r>
            <a:r>
              <a:rPr lang="en-US" err="1"/>
              <a:t>Semibold</a:t>
            </a:r>
            <a:r>
              <a:rPr lang="en-US"/>
              <a:t> 14</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25" name="Content Placeholder 15"/>
          <p:cNvSpPr>
            <a:spLocks noGrp="1"/>
          </p:cNvSpPr>
          <p:nvPr>
            <p:ph sz="quarter" idx="26" hasCustomPrompt="1"/>
          </p:nvPr>
        </p:nvSpPr>
        <p:spPr>
          <a:xfrm>
            <a:off x="2378328" y="2158886"/>
            <a:ext cx="1693247" cy="895855"/>
          </a:xfrm>
        </p:spPr>
        <p:txBody>
          <a:bodyPr>
            <a:noAutofit/>
          </a:bodyPr>
          <a:lstStyle>
            <a:lvl1pPr marL="0" indent="0">
              <a:buNone/>
              <a:defRPr sz="1961"/>
            </a:lvl1pPr>
          </a:lstStyle>
          <a:p>
            <a:pPr lvl="0"/>
            <a:r>
              <a:rPr lang="en-US"/>
              <a:t>Picture</a:t>
            </a:r>
          </a:p>
        </p:txBody>
      </p:sp>
      <p:sp>
        <p:nvSpPr>
          <p:cNvPr id="26" name="Content Placeholder 15"/>
          <p:cNvSpPr>
            <a:spLocks noGrp="1"/>
          </p:cNvSpPr>
          <p:nvPr>
            <p:ph sz="quarter" idx="27" hasCustomPrompt="1"/>
          </p:nvPr>
        </p:nvSpPr>
        <p:spPr>
          <a:xfrm>
            <a:off x="4300662" y="2158886"/>
            <a:ext cx="1693247" cy="895855"/>
          </a:xfrm>
        </p:spPr>
        <p:txBody>
          <a:bodyPr>
            <a:noAutofit/>
          </a:bodyPr>
          <a:lstStyle>
            <a:lvl1pPr marL="0" indent="0">
              <a:buNone/>
              <a:defRPr sz="1961"/>
            </a:lvl1pPr>
          </a:lstStyle>
          <a:p>
            <a:pPr lvl="0"/>
            <a:r>
              <a:rPr lang="en-US"/>
              <a:t>Picture</a:t>
            </a:r>
          </a:p>
        </p:txBody>
      </p:sp>
      <p:sp>
        <p:nvSpPr>
          <p:cNvPr id="27" name="Content Placeholder 15"/>
          <p:cNvSpPr>
            <a:spLocks noGrp="1"/>
          </p:cNvSpPr>
          <p:nvPr>
            <p:ph sz="quarter" idx="28" hasCustomPrompt="1"/>
          </p:nvPr>
        </p:nvSpPr>
        <p:spPr>
          <a:xfrm>
            <a:off x="6222995" y="2158886"/>
            <a:ext cx="1693247" cy="895855"/>
          </a:xfrm>
        </p:spPr>
        <p:txBody>
          <a:bodyPr>
            <a:noAutofit/>
          </a:bodyPr>
          <a:lstStyle>
            <a:lvl1pPr marL="0" indent="0">
              <a:buNone/>
              <a:defRPr sz="1961"/>
            </a:lvl1pPr>
          </a:lstStyle>
          <a:p>
            <a:pPr lvl="0"/>
            <a:r>
              <a:rPr lang="en-US"/>
              <a:t>Picture</a:t>
            </a:r>
          </a:p>
        </p:txBody>
      </p:sp>
      <p:sp>
        <p:nvSpPr>
          <p:cNvPr id="28" name="Content Placeholder 15"/>
          <p:cNvSpPr>
            <a:spLocks noGrp="1"/>
          </p:cNvSpPr>
          <p:nvPr>
            <p:ph sz="quarter" idx="29" hasCustomPrompt="1"/>
          </p:nvPr>
        </p:nvSpPr>
        <p:spPr>
          <a:xfrm>
            <a:off x="8145328" y="2158886"/>
            <a:ext cx="1693247" cy="895855"/>
          </a:xfrm>
        </p:spPr>
        <p:txBody>
          <a:bodyPr>
            <a:noAutofit/>
          </a:bodyPr>
          <a:lstStyle>
            <a:lvl1pPr marL="0" indent="0">
              <a:buNone/>
              <a:defRPr sz="1961"/>
            </a:lvl1pPr>
          </a:lstStyle>
          <a:p>
            <a:pPr lvl="0"/>
            <a:r>
              <a:rPr lang="en-US"/>
              <a:t>Picture</a:t>
            </a:r>
          </a:p>
        </p:txBody>
      </p:sp>
      <p:sp>
        <p:nvSpPr>
          <p:cNvPr id="29" name="Content Placeholder 15"/>
          <p:cNvSpPr>
            <a:spLocks noGrp="1"/>
          </p:cNvSpPr>
          <p:nvPr>
            <p:ph sz="quarter" idx="30" hasCustomPrompt="1"/>
          </p:nvPr>
        </p:nvSpPr>
        <p:spPr>
          <a:xfrm>
            <a:off x="10067660" y="2158886"/>
            <a:ext cx="1693247" cy="895855"/>
          </a:xfrm>
        </p:spPr>
        <p:txBody>
          <a:bodyPr>
            <a:noAutofit/>
          </a:bodyPr>
          <a:lstStyle>
            <a:lvl1pPr marL="0" indent="0">
              <a:buNone/>
              <a:defRPr sz="1961"/>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55995"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37957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03151"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229842"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139413"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067660" y="2025026"/>
            <a:ext cx="256787" cy="258381"/>
          </a:xfrm>
        </p:spPr>
        <p:txBody>
          <a:bodyPr tIns="0" bIns="0"/>
          <a:lstStyle>
            <a:lvl1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1pPr>
            <a:lvl2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2pPr>
            <a:lvl3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3pPr>
            <a:lvl4pPr marL="0" algn="l" defTabSz="914102" rtl="0" eaLnBrk="1" fontAlgn="base" latinLnBrk="0" hangingPunct="1">
              <a:lnSpc>
                <a:spcPts val="2353"/>
              </a:lnSpc>
              <a:spcBef>
                <a:spcPct val="0"/>
              </a:spcBef>
              <a:spcAft>
                <a:spcPct val="0"/>
              </a:spcAft>
              <a:defRPr lang="en-US" sz="980" kern="1200" dirty="0" smtClean="0">
                <a:solidFill>
                  <a:schemeClr val="tx1"/>
                </a:solidFill>
                <a:latin typeface="+mj-lt"/>
                <a:ea typeface="Segoe UI" pitchFamily="34" charset="0"/>
                <a:cs typeface="Segoe UI" pitchFamily="34" charset="0"/>
              </a:defRPr>
            </a:lvl4pPr>
            <a:lvl5pPr marL="0" algn="l" defTabSz="914102" rtl="0" eaLnBrk="1" fontAlgn="base" latinLnBrk="0" hangingPunct="1">
              <a:lnSpc>
                <a:spcPts val="2353"/>
              </a:lnSpc>
              <a:spcBef>
                <a:spcPct val="0"/>
              </a:spcBef>
              <a:spcAft>
                <a:spcPct val="0"/>
              </a:spcAft>
              <a:defRPr lang="en-US" sz="980" kern="1200" dirty="0">
                <a:solidFill>
                  <a:schemeClr val="tx1"/>
                </a:solidFill>
                <a:latin typeface="+mj-lt"/>
                <a:ea typeface="Segoe UI" pitchFamily="34" charset="0"/>
                <a:cs typeface="Segoe UI" pitchFamily="34" charset="0"/>
              </a:defRPr>
            </a:lvl5pPr>
          </a:lstStyle>
          <a:p>
            <a:pPr lvl="0"/>
            <a:r>
              <a:rPr lang="en-US"/>
              <a:t>6.</a:t>
            </a:r>
          </a:p>
        </p:txBody>
      </p:sp>
      <p:sp>
        <p:nvSpPr>
          <p:cNvPr id="23" name="Footer Placeholder 14">
            <a:extLst>
              <a:ext uri="{FF2B5EF4-FFF2-40B4-BE49-F238E27FC236}">
                <a16:creationId xmlns:a16="http://schemas.microsoft.com/office/drawing/2014/main" id="{CDC19876-13E5-1847-AE6E-14EA37A9CEDD}"/>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80559174"/>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705050744"/>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2"/>
                </a:solidFill>
              </a:defRPr>
            </a:lvl1pPr>
          </a:lstStyle>
          <a:p>
            <a:pPr marL="0" lvl="0">
              <a:lnSpc>
                <a:spcPts val="5490"/>
              </a:lnSpc>
            </a:pPr>
            <a:r>
              <a:rPr lang="en-US"/>
              <a:t>Section title</a:t>
            </a:r>
          </a:p>
        </p:txBody>
      </p:sp>
    </p:spTree>
    <p:extLst>
      <p:ext uri="{BB962C8B-B14F-4D97-AF65-F5344CB8AC3E}">
        <p14:creationId xmlns:p14="http://schemas.microsoft.com/office/powerpoint/2010/main" val="394313146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BF2AAFA7-96B0-4887-BF47-5255459F122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33055030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55994" y="941692"/>
            <a:ext cx="7454643" cy="3558191"/>
          </a:xfrm>
          <a:noFill/>
        </p:spPr>
        <p:txBody>
          <a:bodyPr vert="horz" wrap="square" lIns="0" tIns="0" rIns="0" bIns="0" rtlCol="0" anchor="t" anchorCtr="0">
            <a:noAutofit/>
          </a:bodyPr>
          <a:lstStyle>
            <a:lvl1pPr>
              <a:defRPr lang="en-US" sz="4705" spc="-49" baseline="0"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142652424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1: one column</a:t>
            </a:r>
          </a:p>
        </p:txBody>
      </p:sp>
      <p:sp>
        <p:nvSpPr>
          <p:cNvPr id="4" name="Text Placeholder 3"/>
          <p:cNvSpPr>
            <a:spLocks noGrp="1"/>
          </p:cNvSpPr>
          <p:nvPr>
            <p:ph type="body" sz="quarter" idx="10" hasCustomPrompt="1"/>
          </p:nvPr>
        </p:nvSpPr>
        <p:spPr>
          <a:xfrm>
            <a:off x="455995" y="1922802"/>
            <a:ext cx="4758211" cy="603538"/>
          </a:xfrm>
        </p:spPr>
        <p:txBody>
          <a:bodyPr wrap="square" lIns="0" tIns="0" rIns="0" bIns="0">
            <a:spAutoFit/>
          </a:bodyPr>
          <a:lstStyle>
            <a:lvl1pPr marL="0" indent="0">
              <a:lnSpc>
                <a:spcPts val="2353"/>
              </a:lnSpc>
              <a:buNone/>
              <a:defRPr sz="1961" b="0" i="0">
                <a:solidFill>
                  <a:schemeClr val="tx1"/>
                </a:solidFill>
                <a:latin typeface="+mn-lt"/>
              </a:defRPr>
            </a:lvl1pPr>
            <a:lvl2pPr marL="224097" indent="0">
              <a:buNone/>
              <a:defRPr/>
            </a:lvl2pPr>
            <a:lvl3pPr marL="448193" indent="0">
              <a:buNone/>
              <a:defRPr/>
            </a:lvl3pPr>
            <a:lvl4pPr marL="672290" indent="0">
              <a:buNone/>
              <a:defRPr/>
            </a:lvl4pPr>
            <a:lvl5pPr marL="896386"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55995" y="2707597"/>
            <a:ext cx="4758210" cy="2521331"/>
          </a:xfrm>
        </p:spPr>
        <p:txBody>
          <a:bodyPr lIns="0" tIns="0" rIns="0" bIns="0"/>
          <a:lstStyle>
            <a:lvl1pPr marL="280121" indent="-280121">
              <a:lnSpc>
                <a:spcPts val="1765"/>
              </a:lnSpc>
              <a:spcBef>
                <a:spcPts val="0"/>
              </a:spcBef>
              <a:buFont typeface="Arial" panose="020B0604020202020204" pitchFamily="34" charset="0"/>
              <a:buChar char="•"/>
              <a:defRPr sz="1372"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en-US"/>
              <a:t>Click icon to add picture</a:t>
            </a:r>
          </a:p>
        </p:txBody>
      </p:sp>
      <p:sp>
        <p:nvSpPr>
          <p:cNvPr id="8" name="Footer Placeholder 14">
            <a:extLst>
              <a:ext uri="{FF2B5EF4-FFF2-40B4-BE49-F238E27FC236}">
                <a16:creationId xmlns:a16="http://schemas.microsoft.com/office/drawing/2014/main" id="{91B60D61-6FC1-0E45-8A2E-51410A6C630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35605610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444774" y="418150"/>
            <a:ext cx="7747227" cy="6439851"/>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357959" y="3421009"/>
            <a:ext cx="5834041" cy="546753"/>
          </a:xfrm>
        </p:spPr>
        <p:txBody>
          <a:bodyPr anchor="ctr" anchorCtr="0"/>
          <a:lstStyle>
            <a:lvl1pPr algn="ctr">
              <a:defRPr/>
            </a:lvl1pPr>
          </a:lstStyle>
          <a:p>
            <a:r>
              <a:rPr lang="en-US"/>
              <a:t>Click icon to add picture</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57672"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385798" y="2000738"/>
            <a:ext cx="1693247" cy="3034292"/>
          </a:xfrm>
        </p:spPr>
        <p:txBody>
          <a:bodyPr lIns="0" tIns="0" rIns="0" bIns="0"/>
          <a:lstStyle>
            <a:lvl1pPr marL="0" indent="0">
              <a:lnSpc>
                <a:spcPts val="1765"/>
              </a:lnSpc>
              <a:spcBef>
                <a:spcPts val="882"/>
              </a:spcBef>
              <a:buNone/>
              <a:defRPr lang="en-US" sz="1372"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chemeClr val="tx1"/>
                </a:solidFill>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pPr>
            <a:r>
              <a:rPr lang="en-US"/>
              <a:t>Paragraph title Segoe UI </a:t>
            </a:r>
            <a:r>
              <a:rPr lang="en-US" err="1"/>
              <a:t>Semibold</a:t>
            </a:r>
            <a:r>
              <a:rPr lang="en-US"/>
              <a:t> 14/18</a:t>
            </a:r>
          </a:p>
          <a:p>
            <a:pPr lvl="1"/>
            <a:r>
              <a:rPr lang="en-US"/>
              <a:t>Body copy Segoe Regular 14/18.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Unt</a:t>
            </a:r>
            <a:r>
              <a:rPr lang="en-US"/>
              <a:t> faces et </a:t>
            </a:r>
            <a:r>
              <a:rPr lang="en-US" err="1"/>
              <a:t>labore</a:t>
            </a:r>
            <a:r>
              <a:rPr lang="en-US"/>
              <a:t> </a:t>
            </a:r>
            <a:r>
              <a:rPr lang="en-US" err="1"/>
              <a:t>ium</a:t>
            </a:r>
            <a:r>
              <a:rPr lang="en-US"/>
              <a:t> el id et re od </a:t>
            </a:r>
            <a:r>
              <a:rPr lang="en-US" err="1"/>
              <a:t>utem</a:t>
            </a:r>
            <a:r>
              <a:rPr lang="en-US"/>
              <a:t> que </a:t>
            </a:r>
            <a:r>
              <a:rPr lang="en-US" err="1"/>
              <a:t>nist</a:t>
            </a:r>
            <a:r>
              <a:rPr lang="en-US"/>
              <a:t> et </a:t>
            </a:r>
            <a:r>
              <a:rPr lang="en-US" err="1"/>
              <a:t>ped</a:t>
            </a:r>
            <a:r>
              <a:rPr lang="en-US"/>
              <a:t> </a:t>
            </a:r>
            <a:r>
              <a:rPr lang="en-US" err="1"/>
              <a:t>quia</a:t>
            </a:r>
            <a:r>
              <a:rPr lang="en-US"/>
              <a:t> </a:t>
            </a:r>
            <a:r>
              <a:rPr lang="en-US" err="1"/>
              <a:t>dolore</a:t>
            </a:r>
            <a:r>
              <a:rPr lang="en-US"/>
              <a:t> is et lam, </a:t>
            </a:r>
            <a:r>
              <a:rPr lang="en-US" err="1"/>
              <a:t>vendunt</a:t>
            </a:r>
            <a:r>
              <a:rPr lang="en-US"/>
              <a:t> </a:t>
            </a:r>
            <a:r>
              <a:rPr lang="en-US" err="1"/>
              <a:t>voluptatur</a:t>
            </a:r>
            <a:r>
              <a:rPr lang="en-US"/>
              <a:t>. </a:t>
            </a:r>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Device layout 2: two columns</a:t>
            </a:r>
          </a:p>
        </p:txBody>
      </p:sp>
      <p:sp>
        <p:nvSpPr>
          <p:cNvPr id="10" name="Footer Placeholder 14">
            <a:extLst>
              <a:ext uri="{FF2B5EF4-FFF2-40B4-BE49-F238E27FC236}">
                <a16:creationId xmlns:a16="http://schemas.microsoft.com/office/drawing/2014/main" id="{E48FC59D-3F2F-9746-A309-EDC9968BC4CC}"/>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423938015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p:spPr>
        <p:txBody>
          <a:bodyPr anchor="ctr">
            <a:noAutofit/>
          </a:bodyPr>
          <a:lstStyle>
            <a:lvl1pPr marL="0" indent="0" algn="ctr">
              <a:buNone/>
              <a:defRPr sz="2353"/>
            </a:lvl1pPr>
          </a:lstStyle>
          <a:p>
            <a:r>
              <a:rPr lang="en-US"/>
              <a:t>Click icon to add chart</a:t>
            </a:r>
          </a:p>
        </p:txBody>
      </p:sp>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Chart examples</a:t>
            </a:r>
          </a:p>
        </p:txBody>
      </p:sp>
      <p:sp>
        <p:nvSpPr>
          <p:cNvPr id="9" name="Text Placeholder 4"/>
          <p:cNvSpPr>
            <a:spLocks noGrp="1"/>
          </p:cNvSpPr>
          <p:nvPr>
            <p:ph type="body" sz="quarter" idx="12" hasCustomPrompt="1"/>
          </p:nvPr>
        </p:nvSpPr>
        <p:spPr>
          <a:xfrm>
            <a:off x="455992" y="5857162"/>
            <a:ext cx="3618381" cy="301770"/>
          </a:xfrm>
        </p:spPr>
        <p:txBody>
          <a:bodyPr lIns="0" tIns="0" rIns="0" bIns="0"/>
          <a:lstStyle>
            <a:lvl1pPr marL="0" indent="0">
              <a:lnSpc>
                <a:spcPts val="1176"/>
              </a:lnSpc>
              <a:spcBef>
                <a:spcPts val="882"/>
              </a:spcBef>
              <a:buFont typeface="Arial" panose="020B0604020202020204" pitchFamily="34" charset="0"/>
              <a:buNone/>
              <a:defRPr sz="980" b="0" i="0" spc="0">
                <a:solidFill>
                  <a:schemeClr val="tx1"/>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03152"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03152" y="1950780"/>
            <a:ext cx="3607487" cy="3534843"/>
          </a:xfrm>
        </p:spPr>
        <p:txBody>
          <a:bodyPr anchor="ctr">
            <a:noAutofit/>
          </a:bodyPr>
          <a:lstStyle>
            <a:lvl1pPr marL="0" indent="0" algn="ctr">
              <a:buNone/>
              <a:defRPr sz="2353"/>
            </a:lvl1pPr>
          </a:lstStyle>
          <a:p>
            <a:r>
              <a:rPr lang="en-US"/>
              <a:t>Click icon to add chart</a:t>
            </a:r>
          </a:p>
        </p:txBody>
      </p:sp>
      <p:sp>
        <p:nvSpPr>
          <p:cNvPr id="21" name="Chart Placeholder 6"/>
          <p:cNvSpPr>
            <a:spLocks noGrp="1"/>
          </p:cNvSpPr>
          <p:nvPr>
            <p:ph type="chart" sz="quarter" idx="23"/>
          </p:nvPr>
        </p:nvSpPr>
        <p:spPr>
          <a:xfrm>
            <a:off x="8139412" y="1950780"/>
            <a:ext cx="3623051" cy="3534843"/>
          </a:xfrm>
        </p:spPr>
        <p:txBody>
          <a:bodyPr anchor="ctr">
            <a:noAutofit/>
          </a:bodyPr>
          <a:lstStyle>
            <a:lvl1pPr marL="0" indent="0" algn="ctr">
              <a:buNone/>
              <a:defRPr sz="2353"/>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43143"/>
          </a:xfrm>
        </p:spPr>
        <p:txBody>
          <a:bodyPr tIns="0"/>
          <a:lstStyle>
            <a:lvl1pPr>
              <a:defRPr lang="en-US" sz="980" b="1" kern="1200" spc="0" dirty="0" smtClean="0">
                <a:solidFill>
                  <a:schemeClr val="tx1"/>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857162"/>
            <a:ext cx="3607487" cy="301770"/>
          </a:xfrm>
        </p:spPr>
        <p:txBody>
          <a:bodyPr vert="horz" wrap="square" lIns="0" tIns="0" rIns="0" bIns="0" rtlCol="0">
            <a:spAutoFit/>
          </a:bodyPr>
          <a:lstStyle>
            <a:lvl1pPr>
              <a:tabLst/>
              <a:defRPr lang="en-US" sz="980" b="0" i="0" spc="0" dirty="0" smtClean="0">
                <a:solidFill>
                  <a:schemeClr val="tx1"/>
                </a:solidFill>
                <a:latin typeface="+mn-lt"/>
              </a:defRPr>
            </a:lvl1pPr>
          </a:lstStyle>
          <a:p>
            <a:pPr marL="0" lvl="0" indent="0">
              <a:lnSpc>
                <a:spcPts val="1176"/>
              </a:lnSpc>
              <a:spcBef>
                <a:spcPts val="882"/>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3" name="Footer Placeholder 14">
            <a:extLst>
              <a:ext uri="{FF2B5EF4-FFF2-40B4-BE49-F238E27FC236}">
                <a16:creationId xmlns:a16="http://schemas.microsoft.com/office/drawing/2014/main" id="{592F5440-0E12-0F44-ACE7-3C2064AE32D5}"/>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35298819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a:solidFill>
                  <a:schemeClr val="tx1"/>
                </a:solidFill>
              </a:defRPr>
            </a:lvl1pPr>
          </a:lstStyle>
          <a:p>
            <a:r>
              <a:rPr lang="en-US"/>
              <a:t>Table styling</a:t>
            </a:r>
          </a:p>
        </p:txBody>
      </p:sp>
      <p:sp>
        <p:nvSpPr>
          <p:cNvPr id="4" name="Table Placeholder 3"/>
          <p:cNvSpPr>
            <a:spLocks noGrp="1"/>
          </p:cNvSpPr>
          <p:nvPr>
            <p:ph type="tbl" sz="quarter" idx="10"/>
          </p:nvPr>
        </p:nvSpPr>
        <p:spPr>
          <a:xfrm>
            <a:off x="455995" y="3924852"/>
            <a:ext cx="11306469" cy="546753"/>
          </a:xfrm>
        </p:spPr>
        <p:txBody>
          <a:bodyPr anchor="ctr" anchorCtr="0"/>
          <a:lstStyle>
            <a:lvl1pPr algn="ctr">
              <a:defRPr/>
            </a:lvl1pPr>
          </a:lstStyle>
          <a:p>
            <a:r>
              <a:rPr lang="en-US"/>
              <a:t>Click icon to add table</a:t>
            </a:r>
          </a:p>
        </p:txBody>
      </p:sp>
      <p:sp>
        <p:nvSpPr>
          <p:cNvPr id="6" name="Footer Placeholder 14">
            <a:extLst>
              <a:ext uri="{FF2B5EF4-FFF2-40B4-BE49-F238E27FC236}">
                <a16:creationId xmlns:a16="http://schemas.microsoft.com/office/drawing/2014/main" id="{8FFE576D-7F23-5D49-98BE-F31E6740176A}"/>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194817696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medium teal">
    <p:bg>
      <p:bgPr>
        <a:solidFill>
          <a:schemeClr val="tx2"/>
        </a:solidFill>
        <a:effectLst/>
      </p:bgPr>
    </p:bg>
    <p:spTree>
      <p:nvGrpSpPr>
        <p:cNvPr id="1" name=""/>
        <p:cNvGrpSpPr/>
        <p:nvPr/>
      </p:nvGrpSpPr>
      <p:grpSpPr>
        <a:xfrm>
          <a:off x="0" y="0"/>
          <a:ext cx="0" cy="0"/>
          <a:chOff x="0" y="0"/>
          <a:chExt cx="0" cy="0"/>
        </a:xfrm>
      </p:grpSpPr>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1"/>
                </a:solidFill>
                <a:cs typeface="Segoe UI" pitchFamily="34" charset="0"/>
              </a:rPr>
              <a:t>© Copyright Microsoft Corporation. All rights reserved. </a:t>
            </a:r>
          </a:p>
        </p:txBody>
      </p:sp>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noFill/>
        </p:spPr>
        <p:txBody>
          <a:bodyPr lIns="0" tIns="0" rIns="0" bIns="0" anchor="t" anchorCtr="0"/>
          <a:lstStyle>
            <a:lvl1pPr>
              <a:lnSpc>
                <a:spcPct val="100000"/>
              </a:lnSpc>
              <a:spcAft>
                <a:spcPts val="1274"/>
              </a:spcAft>
              <a:defRPr sz="2549" spc="-49" baseline="0">
                <a:solidFill>
                  <a:schemeClr val="bg1"/>
                </a:solidFill>
              </a:defRPr>
            </a:lvl1pPr>
          </a:lstStyle>
          <a:p>
            <a:r>
              <a:rPr lang="en-US"/>
              <a:t>Thank you.</a:t>
            </a:r>
          </a:p>
        </p:txBody>
      </p:sp>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170" y="439310"/>
            <a:ext cx="1335673" cy="190278"/>
          </a:xfrm>
          <a:prstGeom prst="rect">
            <a:avLst/>
          </a:prstGeom>
        </p:spPr>
      </p:pic>
    </p:spTree>
    <p:extLst>
      <p:ext uri="{BB962C8B-B14F-4D97-AF65-F5344CB8AC3E}">
        <p14:creationId xmlns:p14="http://schemas.microsoft.com/office/powerpoint/2010/main" val="8129317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55179762"/>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4428-0FD3-4036-810F-6984ABCF29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EEBD0E-4C09-44E6-87AD-5A3BCC8333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713D8C-8D2A-49AC-873D-BDB7B9172C11}"/>
              </a:ext>
            </a:extLst>
          </p:cNvPr>
          <p:cNvSpPr>
            <a:spLocks noGrp="1"/>
          </p:cNvSpPr>
          <p:nvPr>
            <p:ph type="dt" sz="half" idx="10"/>
          </p:nvPr>
        </p:nvSpPr>
        <p:spPr/>
        <p:txBody>
          <a:bodyPr/>
          <a:lstStyle/>
          <a:p>
            <a:fld id="{76419CB8-63BF-449D-A403-E5F44F440A9C}" type="datetimeFigureOut">
              <a:rPr lang="en-US" smtClean="0"/>
              <a:t>6/17/2025</a:t>
            </a:fld>
            <a:endParaRPr lang="en-US"/>
          </a:p>
        </p:txBody>
      </p:sp>
      <p:sp>
        <p:nvSpPr>
          <p:cNvPr id="5" name="Footer Placeholder 4">
            <a:extLst>
              <a:ext uri="{FF2B5EF4-FFF2-40B4-BE49-F238E27FC236}">
                <a16:creationId xmlns:a16="http://schemas.microsoft.com/office/drawing/2014/main" id="{072440D2-BC40-4486-BCB3-3599B8757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37123-B3F2-4417-A90D-92442D4F2AB3}"/>
              </a:ext>
            </a:extLst>
          </p:cNvPr>
          <p:cNvSpPr>
            <a:spLocks noGrp="1"/>
          </p:cNvSpPr>
          <p:nvPr>
            <p:ph type="sldNum" sz="quarter" idx="12"/>
          </p:nvPr>
        </p:nvSpPr>
        <p:spPr/>
        <p:txBody>
          <a:bodyPr/>
          <a:lstStyle/>
          <a:p>
            <a:fld id="{DE3ADD07-54FB-45F8-B455-DE6F5F573A80}" type="slidenum">
              <a:rPr lang="en-US" smtClean="0"/>
              <a:t>‹#›</a:t>
            </a:fld>
            <a:endParaRPr lang="en-US"/>
          </a:p>
        </p:txBody>
      </p:sp>
    </p:spTree>
    <p:extLst>
      <p:ext uri="{BB962C8B-B14F-4D97-AF65-F5344CB8AC3E}">
        <p14:creationId xmlns:p14="http://schemas.microsoft.com/office/powerpoint/2010/main" val="17531506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3" name="Picture 12" descr="A person standing in front of a computer&#10;&#10;Description automatically generated">
            <a:extLst>
              <a:ext uri="{FF2B5EF4-FFF2-40B4-BE49-F238E27FC236}">
                <a16:creationId xmlns:a16="http://schemas.microsoft.com/office/drawing/2014/main" id="{69D0BDDE-0A2F-4B50-BD88-7B82A42CF539}"/>
              </a:ext>
            </a:extLst>
          </p:cNvPr>
          <p:cNvPicPr>
            <a:picLocks noChangeAspect="1"/>
          </p:cNvPicPr>
          <p:nvPr/>
        </p:nvPicPr>
        <p:blipFill>
          <a:blip r:embed="rId3"/>
          <a:stretch>
            <a:fillRect/>
          </a:stretch>
        </p:blipFill>
        <p:spPr>
          <a:xfrm>
            <a:off x="5337068" y="0"/>
            <a:ext cx="6854932" cy="6854932"/>
          </a:xfrm>
          <a:prstGeom prst="rect">
            <a:avLst/>
          </a:prstGeom>
        </p:spPr>
      </p:pic>
    </p:spTree>
    <p:extLst>
      <p:ext uri="{BB962C8B-B14F-4D97-AF65-F5344CB8AC3E}">
        <p14:creationId xmlns:p14="http://schemas.microsoft.com/office/powerpoint/2010/main" val="3738885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3" name="Picture 12" descr="A person standing in front of a computer&#10;&#10;Description automatically generated">
            <a:extLst>
              <a:ext uri="{FF2B5EF4-FFF2-40B4-BE49-F238E27FC236}">
                <a16:creationId xmlns:a16="http://schemas.microsoft.com/office/drawing/2014/main" id="{678A4FEE-880E-4575-8B90-F2F225336B52}"/>
              </a:ext>
            </a:extLst>
          </p:cNvPr>
          <p:cNvPicPr>
            <a:picLocks noChangeAspect="1"/>
          </p:cNvPicPr>
          <p:nvPr/>
        </p:nvPicPr>
        <p:blipFill>
          <a:blip r:embed="rId3"/>
          <a:stretch>
            <a:fillRect/>
          </a:stretch>
        </p:blipFill>
        <p:spPr>
          <a:xfrm>
            <a:off x="5337068" y="0"/>
            <a:ext cx="6854932" cy="6854932"/>
          </a:xfrm>
          <a:prstGeom prst="rect">
            <a:avLst/>
          </a:prstGeom>
        </p:spPr>
      </p:pic>
    </p:spTree>
    <p:extLst>
      <p:ext uri="{BB962C8B-B14F-4D97-AF65-F5344CB8AC3E}">
        <p14:creationId xmlns:p14="http://schemas.microsoft.com/office/powerpoint/2010/main" val="55617347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09A17006-F461-4FBE-856C-811A7E11FF49}"/>
              </a:ext>
            </a:extLst>
          </p:cNvPr>
          <p:cNvSpPr>
            <a:spLocks noGrp="1"/>
          </p:cNvSpPr>
          <p:nvPr>
            <p:ph type="ftr" sz="quarter" idx="13"/>
          </p:nvPr>
        </p:nvSpPr>
        <p:spPr/>
        <p:txBody>
          <a:bodyPr/>
          <a:lstStyle/>
          <a:p>
            <a:endParaRPr lang="en-US"/>
          </a:p>
        </p:txBody>
      </p:sp>
    </p:spTree>
    <p:extLst>
      <p:ext uri="{BB962C8B-B14F-4D97-AF65-F5344CB8AC3E}">
        <p14:creationId xmlns:p14="http://schemas.microsoft.com/office/powerpoint/2010/main" val="189963010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1464370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1184150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19020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06912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23748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297107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79758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8374559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298103895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Tree>
    <p:extLst>
      <p:ext uri="{BB962C8B-B14F-4D97-AF65-F5344CB8AC3E}">
        <p14:creationId xmlns:p14="http://schemas.microsoft.com/office/powerpoint/2010/main" val="58776576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2">
            <a:extLst>
              <a:ext uri="{FF2B5EF4-FFF2-40B4-BE49-F238E27FC236}">
                <a16:creationId xmlns:a16="http://schemas.microsoft.com/office/drawing/2014/main" id="{E07333FD-E532-49F6-A3C6-947533A6EC69}"/>
              </a:ext>
            </a:extLst>
          </p:cNvPr>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2450504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235434674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96100712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Tree>
    <p:extLst>
      <p:ext uri="{BB962C8B-B14F-4D97-AF65-F5344CB8AC3E}">
        <p14:creationId xmlns:p14="http://schemas.microsoft.com/office/powerpoint/2010/main" val="162879171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01714398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22155909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Tree>
    <p:extLst>
      <p:ext uri="{BB962C8B-B14F-4D97-AF65-F5344CB8AC3E}">
        <p14:creationId xmlns:p14="http://schemas.microsoft.com/office/powerpoint/2010/main" val="189702551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711741092"/>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324312"/>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131828036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a:t>Title</a:t>
            </a:r>
          </a:p>
        </p:txBody>
      </p:sp>
    </p:spTree>
    <p:extLst>
      <p:ext uri="{BB962C8B-B14F-4D97-AF65-F5344CB8AC3E}">
        <p14:creationId xmlns:p14="http://schemas.microsoft.com/office/powerpoint/2010/main" val="191984569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B27D64C5-EFCA-4611-8EB1-E7EE8DDE4A88}"/>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155705883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306373992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41349154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5081778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97722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74178326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5737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69847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071212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8503887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66719132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
        <p:nvSpPr>
          <p:cNvPr id="2" name="Footer Placeholder 1">
            <a:extLst>
              <a:ext uri="{FF2B5EF4-FFF2-40B4-BE49-F238E27FC236}">
                <a16:creationId xmlns:a16="http://schemas.microsoft.com/office/drawing/2014/main" id="{76E14735-7553-42CD-A20B-64563EF5ACDB}"/>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1934172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endParaRPr lang="en-US"/>
          </a:p>
        </p:txBody>
      </p:sp>
    </p:spTree>
    <p:extLst>
      <p:ext uri="{BB962C8B-B14F-4D97-AF65-F5344CB8AC3E}">
        <p14:creationId xmlns:p14="http://schemas.microsoft.com/office/powerpoint/2010/main" val="4259486169"/>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Custome_Case study">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4281363" y="2"/>
            <a:ext cx="7910636" cy="6858000"/>
          </a:xfrm>
          <a:noFill/>
        </p:spPr>
        <p:txBody>
          <a:bodyPr anchor="ctr">
            <a:noAutofit/>
          </a:bodyPr>
          <a:lstStyle>
            <a:lvl1pPr marL="0" indent="0" algn="ctr">
              <a:buNone/>
              <a:defRPr sz="1567">
                <a:solidFill>
                  <a:schemeClr val="accent3"/>
                </a:solidFill>
                <a:latin typeface="+mn-lt"/>
              </a:defRPr>
            </a:lvl1pPr>
          </a:lstStyle>
          <a:p>
            <a:r>
              <a:rPr lang="en-US"/>
              <a:t>Photo</a:t>
            </a:r>
          </a:p>
        </p:txBody>
      </p:sp>
      <p:sp>
        <p:nvSpPr>
          <p:cNvPr id="12" name="Text Placeholder 3">
            <a:extLst>
              <a:ext uri="{FF2B5EF4-FFF2-40B4-BE49-F238E27FC236}">
                <a16:creationId xmlns:a16="http://schemas.microsoft.com/office/drawing/2014/main" id="{ABC5E970-C5A5-4BA2-A812-2E50AB66E6DF}"/>
              </a:ext>
            </a:extLst>
          </p:cNvPr>
          <p:cNvSpPr>
            <a:spLocks noGrp="1"/>
          </p:cNvSpPr>
          <p:nvPr>
            <p:ph type="body" sz="quarter" idx="11" hasCustomPrompt="1"/>
          </p:nvPr>
        </p:nvSpPr>
        <p:spPr>
          <a:xfrm>
            <a:off x="428091" y="1804301"/>
            <a:ext cx="3611045" cy="2915050"/>
          </a:xfrm>
        </p:spPr>
        <p:txBody>
          <a:bodyPr wrap="square" lIns="0" tIns="0" rIns="0" bIns="0">
            <a:noAutofit/>
          </a:bodyPr>
          <a:lstStyle>
            <a:lvl1pPr marL="98583" marR="0" indent="-179243" algn="l" defTabSz="914192" rtl="0" eaLnBrk="1" fontAlgn="auto" latinLnBrk="0" hangingPunct="1">
              <a:lnSpc>
                <a:spcPct val="100000"/>
              </a:lnSpc>
              <a:spcBef>
                <a:spcPts val="1961"/>
              </a:spcBef>
              <a:spcAft>
                <a:spcPts val="0"/>
              </a:spcAft>
              <a:buClrTx/>
              <a:buSzPct val="90000"/>
              <a:buFont typeface="Wingdings" panose="05000000000000000000" pitchFamily="2" charset="2"/>
              <a:buNone/>
              <a:tabLst/>
              <a:defRPr sz="1961"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“Lorem ipsum dolor sit amet, consectetur adipiscing elit, sed do eiusmod tempor incididunt ut labore et dolore magna aliqua. Ut enim ad minim veniam, quis nostrud exercitation ullamco laboris nisi ut aliquip ex ea commodo consequat. Duis aute irure dolor in reprehenderit.”</a:t>
            </a:r>
          </a:p>
        </p:txBody>
      </p:sp>
      <p:sp>
        <p:nvSpPr>
          <p:cNvPr id="15" name="Text Placeholder 14">
            <a:extLst>
              <a:ext uri="{FF2B5EF4-FFF2-40B4-BE49-F238E27FC236}">
                <a16:creationId xmlns:a16="http://schemas.microsoft.com/office/drawing/2014/main" id="{F175CA9B-4B0F-4972-B21D-A032DD90D562}"/>
              </a:ext>
            </a:extLst>
          </p:cNvPr>
          <p:cNvSpPr>
            <a:spLocks noGrp="1"/>
          </p:cNvSpPr>
          <p:nvPr>
            <p:ph type="body" sz="quarter" idx="15" hasCustomPrompt="1"/>
          </p:nvPr>
        </p:nvSpPr>
        <p:spPr>
          <a:xfrm>
            <a:off x="428092" y="5419471"/>
            <a:ext cx="3630721" cy="482831"/>
          </a:xfrm>
        </p:spPr>
        <p:txBody>
          <a:bodyPr/>
          <a:lstStyle>
            <a:lvl1pPr marL="98583">
              <a:lnSpc>
                <a:spcPct val="100000"/>
              </a:lnSpc>
              <a:defRPr sz="1567">
                <a:solidFill>
                  <a:schemeClr val="accent1"/>
                </a:solidFill>
                <a:latin typeface="+mj-lt"/>
              </a:defRPr>
            </a:lvl1pPr>
          </a:lstStyle>
          <a:p>
            <a:pPr lvl="0"/>
            <a:r>
              <a:rPr lang="en-US"/>
              <a:t>Name</a:t>
            </a:r>
          </a:p>
          <a:p>
            <a:pPr lvl="0"/>
            <a:r>
              <a:rPr lang="en-US"/>
              <a:t>Title, Company</a:t>
            </a:r>
          </a:p>
        </p:txBody>
      </p:sp>
      <p:sp>
        <p:nvSpPr>
          <p:cNvPr id="16" name="Picture Placeholder 3">
            <a:extLst>
              <a:ext uri="{FF2B5EF4-FFF2-40B4-BE49-F238E27FC236}">
                <a16:creationId xmlns:a16="http://schemas.microsoft.com/office/drawing/2014/main" id="{E542DA7C-937B-4DA8-8527-793D71221530}"/>
              </a:ext>
            </a:extLst>
          </p:cNvPr>
          <p:cNvSpPr>
            <a:spLocks noGrp="1"/>
          </p:cNvSpPr>
          <p:nvPr>
            <p:ph type="pic" sz="quarter" idx="16" hasCustomPrompt="1"/>
          </p:nvPr>
        </p:nvSpPr>
        <p:spPr>
          <a:xfrm>
            <a:off x="428090" y="729066"/>
            <a:ext cx="1699096" cy="450773"/>
          </a:xfrm>
          <a:noFill/>
        </p:spPr>
        <p:txBody>
          <a:bodyPr anchor="ctr">
            <a:noAutofit/>
          </a:bodyPr>
          <a:lstStyle>
            <a:lvl1pPr marL="0" indent="0" algn="ctr">
              <a:buNone/>
              <a:defRPr sz="1567">
                <a:solidFill>
                  <a:schemeClr val="accent3"/>
                </a:solidFill>
                <a:latin typeface="+mn-lt"/>
              </a:defRPr>
            </a:lvl1pPr>
          </a:lstStyle>
          <a:p>
            <a:r>
              <a:rPr lang="en-US"/>
              <a:t>Logo</a:t>
            </a:r>
          </a:p>
        </p:txBody>
      </p:sp>
    </p:spTree>
    <p:extLst>
      <p:ext uri="{BB962C8B-B14F-4D97-AF65-F5344CB8AC3E}">
        <p14:creationId xmlns:p14="http://schemas.microsoft.com/office/powerpoint/2010/main" val="622970485"/>
      </p:ext>
    </p:extLst>
  </p:cSld>
  <p:clrMapOvr>
    <a:masterClrMapping/>
  </p:clrMapOvr>
  <p:transition>
    <p:fade/>
  </p:transition>
  <p:extLst>
    <p:ext uri="{DCECCB84-F9BA-43D5-87BE-67443E8EF086}">
      <p15:sldGuideLst xmlns:p15="http://schemas.microsoft.com/office/powerpoint/2012/main"/>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1_Custome_Case study">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4281363" y="2"/>
            <a:ext cx="7910636" cy="6858000"/>
          </a:xfrm>
          <a:noFill/>
        </p:spPr>
        <p:txBody>
          <a:bodyPr anchor="ctr">
            <a:noAutofit/>
          </a:bodyPr>
          <a:lstStyle>
            <a:lvl1pPr marL="0" indent="0" algn="ctr">
              <a:buNone/>
              <a:defRPr sz="1567">
                <a:solidFill>
                  <a:schemeClr val="accent3"/>
                </a:solidFill>
                <a:latin typeface="+mn-lt"/>
              </a:defRPr>
            </a:lvl1pPr>
          </a:lstStyle>
          <a:p>
            <a:r>
              <a:rPr lang="en-US"/>
              <a:t>Photo</a:t>
            </a:r>
          </a:p>
        </p:txBody>
      </p:sp>
      <p:sp>
        <p:nvSpPr>
          <p:cNvPr id="12" name="Text Placeholder 3">
            <a:extLst>
              <a:ext uri="{FF2B5EF4-FFF2-40B4-BE49-F238E27FC236}">
                <a16:creationId xmlns:a16="http://schemas.microsoft.com/office/drawing/2014/main" id="{ABC5E970-C5A5-4BA2-A812-2E50AB66E6DF}"/>
              </a:ext>
            </a:extLst>
          </p:cNvPr>
          <p:cNvSpPr>
            <a:spLocks noGrp="1"/>
          </p:cNvSpPr>
          <p:nvPr>
            <p:ph type="body" sz="quarter" idx="11" hasCustomPrompt="1"/>
          </p:nvPr>
        </p:nvSpPr>
        <p:spPr>
          <a:xfrm>
            <a:off x="428091" y="1804301"/>
            <a:ext cx="3611045" cy="2915050"/>
          </a:xfrm>
        </p:spPr>
        <p:txBody>
          <a:bodyPr wrap="square" lIns="0" tIns="0" rIns="0" bIns="0">
            <a:noAutofit/>
          </a:bodyPr>
          <a:lstStyle>
            <a:lvl1pPr marL="98583" marR="0" indent="-179243" algn="l" defTabSz="914192" rtl="0" eaLnBrk="1" fontAlgn="auto" latinLnBrk="0" hangingPunct="1">
              <a:lnSpc>
                <a:spcPct val="100000"/>
              </a:lnSpc>
              <a:spcBef>
                <a:spcPts val="1961"/>
              </a:spcBef>
              <a:spcAft>
                <a:spcPts val="0"/>
              </a:spcAft>
              <a:buClrTx/>
              <a:buSzPct val="90000"/>
              <a:buFont typeface="Wingdings" panose="05000000000000000000" pitchFamily="2" charset="2"/>
              <a:buNone/>
              <a:tabLst/>
              <a:defRPr sz="1961"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“Lorem ipsum dolor sit amet, consectetur adipiscing elit, sed do eiusmod tempor incididunt ut labore et dolore magna aliqua. Ut enim ad minim veniam, quis nostrud exercitation ullamco laboris nisi ut aliquip ex ea commodo consequat. Duis aute irure dolor in reprehenderit.”</a:t>
            </a:r>
          </a:p>
        </p:txBody>
      </p:sp>
      <p:sp>
        <p:nvSpPr>
          <p:cNvPr id="15" name="Text Placeholder 14">
            <a:extLst>
              <a:ext uri="{FF2B5EF4-FFF2-40B4-BE49-F238E27FC236}">
                <a16:creationId xmlns:a16="http://schemas.microsoft.com/office/drawing/2014/main" id="{F175CA9B-4B0F-4972-B21D-A032DD90D562}"/>
              </a:ext>
            </a:extLst>
          </p:cNvPr>
          <p:cNvSpPr>
            <a:spLocks noGrp="1"/>
          </p:cNvSpPr>
          <p:nvPr>
            <p:ph type="body" sz="quarter" idx="15" hasCustomPrompt="1"/>
          </p:nvPr>
        </p:nvSpPr>
        <p:spPr>
          <a:xfrm>
            <a:off x="428092" y="5419471"/>
            <a:ext cx="3630721" cy="482831"/>
          </a:xfrm>
        </p:spPr>
        <p:txBody>
          <a:bodyPr/>
          <a:lstStyle>
            <a:lvl1pPr marL="98583">
              <a:lnSpc>
                <a:spcPct val="100000"/>
              </a:lnSpc>
              <a:defRPr sz="1567">
                <a:solidFill>
                  <a:schemeClr val="accent1"/>
                </a:solidFill>
                <a:latin typeface="+mj-lt"/>
              </a:defRPr>
            </a:lvl1pPr>
          </a:lstStyle>
          <a:p>
            <a:pPr lvl="0"/>
            <a:r>
              <a:rPr lang="en-US"/>
              <a:t>Name</a:t>
            </a:r>
          </a:p>
          <a:p>
            <a:pPr lvl="0"/>
            <a:r>
              <a:rPr lang="en-US"/>
              <a:t>Title, Company</a:t>
            </a:r>
          </a:p>
        </p:txBody>
      </p:sp>
      <p:sp>
        <p:nvSpPr>
          <p:cNvPr id="16" name="Picture Placeholder 3">
            <a:extLst>
              <a:ext uri="{FF2B5EF4-FFF2-40B4-BE49-F238E27FC236}">
                <a16:creationId xmlns:a16="http://schemas.microsoft.com/office/drawing/2014/main" id="{E542DA7C-937B-4DA8-8527-793D71221530}"/>
              </a:ext>
            </a:extLst>
          </p:cNvPr>
          <p:cNvSpPr>
            <a:spLocks noGrp="1"/>
          </p:cNvSpPr>
          <p:nvPr>
            <p:ph type="pic" sz="quarter" idx="16" hasCustomPrompt="1"/>
          </p:nvPr>
        </p:nvSpPr>
        <p:spPr>
          <a:xfrm>
            <a:off x="428090" y="729066"/>
            <a:ext cx="1699096" cy="450773"/>
          </a:xfrm>
          <a:noFill/>
        </p:spPr>
        <p:txBody>
          <a:bodyPr anchor="ctr">
            <a:noAutofit/>
          </a:bodyPr>
          <a:lstStyle>
            <a:lvl1pPr marL="0" indent="0" algn="ctr">
              <a:buNone/>
              <a:defRPr sz="1567">
                <a:solidFill>
                  <a:schemeClr val="accent3"/>
                </a:solidFill>
                <a:latin typeface="+mn-lt"/>
              </a:defRPr>
            </a:lvl1pPr>
          </a:lstStyle>
          <a:p>
            <a:r>
              <a:rPr lang="en-US"/>
              <a:t>Logo</a:t>
            </a:r>
          </a:p>
        </p:txBody>
      </p:sp>
    </p:spTree>
    <p:extLst>
      <p:ext uri="{BB962C8B-B14F-4D97-AF65-F5344CB8AC3E}">
        <p14:creationId xmlns:p14="http://schemas.microsoft.com/office/powerpoint/2010/main" val="3850983894"/>
      </p:ext>
    </p:extLst>
  </p:cSld>
  <p:clrMapOvr>
    <a:masterClrMapping/>
  </p:clrMapOvr>
  <p:transition>
    <p:fade/>
  </p:transition>
  <p:extLst>
    <p:ext uri="{DCECCB84-F9BA-43D5-87BE-67443E8EF086}">
      <p15:sldGuideLst xmlns:p15="http://schemas.microsoft.com/office/powerpoint/2012/main"/>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Title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2"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1" y="3962400"/>
            <a:ext cx="59436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Tree>
    <p:extLst>
      <p:ext uri="{BB962C8B-B14F-4D97-AF65-F5344CB8AC3E}">
        <p14:creationId xmlns:p14="http://schemas.microsoft.com/office/powerpoint/2010/main" val="28432616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533DE-BA20-4A46-B3B8-105068F782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79EBF2-C53A-4076-BAB4-2339E1D847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DF371-5328-4D64-8F6A-87741C1A1AB9}"/>
              </a:ext>
            </a:extLst>
          </p:cNvPr>
          <p:cNvSpPr>
            <a:spLocks noGrp="1"/>
          </p:cNvSpPr>
          <p:nvPr>
            <p:ph type="dt" sz="half" idx="10"/>
          </p:nvPr>
        </p:nvSpPr>
        <p:spPr/>
        <p:txBody>
          <a:bodyPr/>
          <a:lstStyle/>
          <a:p>
            <a:fld id="{ADBED158-FF5C-4E09-9935-653B21C69685}" type="datetimeFigureOut">
              <a:rPr lang="en-US" smtClean="0"/>
              <a:t>6/17/2025</a:t>
            </a:fld>
            <a:endParaRPr lang="en-US"/>
          </a:p>
        </p:txBody>
      </p:sp>
      <p:sp>
        <p:nvSpPr>
          <p:cNvPr id="5" name="Footer Placeholder 4">
            <a:extLst>
              <a:ext uri="{FF2B5EF4-FFF2-40B4-BE49-F238E27FC236}">
                <a16:creationId xmlns:a16="http://schemas.microsoft.com/office/drawing/2014/main" id="{CA09A2BF-BA7C-431B-9C66-9A98D89DBA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B885B-17CA-40B4-8BEF-193E9C0B261A}"/>
              </a:ext>
            </a:extLst>
          </p:cNvPr>
          <p:cNvSpPr>
            <a:spLocks noGrp="1"/>
          </p:cNvSpPr>
          <p:nvPr>
            <p:ph type="sldNum" sz="quarter" idx="12"/>
          </p:nvPr>
        </p:nvSpPr>
        <p:spPr/>
        <p:txBody>
          <a:bodyPr/>
          <a:lstStyle/>
          <a:p>
            <a:fld id="{FE74003B-DDF1-4BDD-9DBE-2F04F1E5648F}" type="slidenum">
              <a:rPr lang="en-US" smtClean="0"/>
              <a:t>‹#›</a:t>
            </a:fld>
            <a:endParaRPr lang="en-US"/>
          </a:p>
        </p:txBody>
      </p:sp>
    </p:spTree>
    <p:extLst>
      <p:ext uri="{BB962C8B-B14F-4D97-AF65-F5344CB8AC3E}">
        <p14:creationId xmlns:p14="http://schemas.microsoft.com/office/powerpoint/2010/main" val="1430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
        <p:nvSpPr>
          <p:cNvPr id="3" name="Footer Placeholder 2">
            <a:extLst>
              <a:ext uri="{FF2B5EF4-FFF2-40B4-BE49-F238E27FC236}">
                <a16:creationId xmlns:a16="http://schemas.microsoft.com/office/drawing/2014/main" id="{046DDD91-1636-4815-9A7A-D75C207228F7}"/>
              </a:ext>
            </a:extLst>
          </p:cNvPr>
          <p:cNvSpPr>
            <a:spLocks noGrp="1"/>
          </p:cNvSpPr>
          <p:nvPr>
            <p:ph type="ftr" sz="quarter" idx="10"/>
          </p:nvPr>
        </p:nvSpPr>
        <p:spPr/>
        <p:txBody>
          <a:bodyPr/>
          <a:lstStyle/>
          <a:p>
            <a:endParaRPr lang="en-US"/>
          </a:p>
        </p:txBody>
      </p:sp>
    </p:spTree>
    <p:extLst>
      <p:ext uri="{BB962C8B-B14F-4D97-AF65-F5344CB8AC3E}">
        <p14:creationId xmlns:p14="http://schemas.microsoft.com/office/powerpoint/2010/main" val="24656960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0078D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a:p>
            </p:txBody>
          </p:sp>
        </p:grpSp>
      </p:grpSp>
    </p:spTree>
    <p:extLst>
      <p:ext uri="{BB962C8B-B14F-4D97-AF65-F5344CB8AC3E}">
        <p14:creationId xmlns:p14="http://schemas.microsoft.com/office/powerpoint/2010/main" val="22791115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theme" Target="../theme/theme2.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image" Target="../media/image2.png"/><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image" Target="../media/image9.emf"/><Relationship Id="rId21" Type="http://schemas.openxmlformats.org/officeDocument/2006/relationships/slideLayout" Target="../slideLayouts/slideLayout58.xml"/><Relationship Id="rId34" Type="http://schemas.openxmlformats.org/officeDocument/2006/relationships/slideLayout" Target="../slideLayouts/slideLayout71.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theme" Target="../theme/theme3.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8" Type="http://schemas.openxmlformats.org/officeDocument/2006/relationships/slideLayout" Target="../slideLayouts/slideLayout45.xml"/><Relationship Id="rId3"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p:nvPicPr>
        <p:blipFill>
          <a:blip r:embed="rId22">
            <a:extLst>
              <a:ext uri="{28A0092B-C50C-407E-A947-70E740481C1C}">
                <a14:useLocalDpi xmlns:a14="http://schemas.microsoft.com/office/drawing/2010/main"/>
              </a:ext>
            </a:extLst>
          </a:blip>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 name="Footer Placeholder 4">
            <a:extLst>
              <a:ext uri="{FF2B5EF4-FFF2-40B4-BE49-F238E27FC236}">
                <a16:creationId xmlns:a16="http://schemas.microsoft.com/office/drawing/2014/main" id="{774FC072-5B7A-493E-AF85-8239D86AA8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pic>
        <p:nvPicPr>
          <p:cNvPr id="48" name="Picture 47">
            <a:extLst>
              <a:ext uri="{FF2B5EF4-FFF2-40B4-BE49-F238E27FC236}">
                <a16:creationId xmlns:a16="http://schemas.microsoft.com/office/drawing/2014/main" id="{2C513D76-89CD-4028-ACA0-AE731DAFBCA5}"/>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5400000">
            <a:off x="9429226" y="2842059"/>
            <a:ext cx="6849372" cy="1164777"/>
          </a:xfrm>
          <a:prstGeom prst="rect">
            <a:avLst/>
          </a:prstGeom>
        </p:spPr>
      </p:pic>
    </p:spTree>
    <p:extLst>
      <p:ext uri="{BB962C8B-B14F-4D97-AF65-F5344CB8AC3E}">
        <p14:creationId xmlns:p14="http://schemas.microsoft.com/office/powerpoint/2010/main" val="3746436702"/>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3" r:id="rId16"/>
    <p:sldLayoutId id="2147483864" r:id="rId17"/>
    <p:sldLayoutId id="2147483883" r:id="rId18"/>
    <p:sldLayoutId id="2147483884" r:id="rId19"/>
    <p:sldLayoutId id="2147483923" r:id="rId20"/>
  </p:sldLayoutIdLst>
  <p:transition>
    <p:fade/>
  </p:transition>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5994" y="556381"/>
            <a:ext cx="11306469" cy="813819"/>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55994" y="1817559"/>
            <a:ext cx="11306469" cy="2323623"/>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sp>
        <p:nvSpPr>
          <p:cNvPr id="15" name="Footer Placeholder 14">
            <a:extLst>
              <a:ext uri="{FF2B5EF4-FFF2-40B4-BE49-F238E27FC236}">
                <a16:creationId xmlns:a16="http://schemas.microsoft.com/office/drawing/2014/main" id="{699A560D-F2FE-428C-A24D-30E7600CC7C8}"/>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pic>
        <p:nvPicPr>
          <p:cNvPr id="7" name="Picture 6"/>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rot="5400000">
            <a:off x="9429226" y="2842059"/>
            <a:ext cx="6849372" cy="1164777"/>
          </a:xfrm>
          <a:prstGeom prst="rect">
            <a:avLst/>
          </a:prstGeom>
        </p:spPr>
      </p:pic>
    </p:spTree>
    <p:extLst>
      <p:ext uri="{BB962C8B-B14F-4D97-AF65-F5344CB8AC3E}">
        <p14:creationId xmlns:p14="http://schemas.microsoft.com/office/powerpoint/2010/main" val="1989179003"/>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 id="2147483882" r:id="rId17"/>
  </p:sldLayoutIdLst>
  <p:transition>
    <p:fade/>
  </p:transition>
  <p:hf sldNum="0" hdr="0" dt="0"/>
  <p:txStyles>
    <p:titleStyle>
      <a:lvl1pPr algn="l" defTabSz="914367"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9"/>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414492232"/>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 id="2147483897" r:id="rId13"/>
    <p:sldLayoutId id="2147483898" r:id="rId14"/>
    <p:sldLayoutId id="2147483899" r:id="rId15"/>
    <p:sldLayoutId id="2147483900" r:id="rId16"/>
    <p:sldLayoutId id="2147483901" r:id="rId17"/>
    <p:sldLayoutId id="2147483902" r:id="rId18"/>
    <p:sldLayoutId id="2147483903" r:id="rId19"/>
    <p:sldLayoutId id="2147483904" r:id="rId20"/>
    <p:sldLayoutId id="2147483905" r:id="rId21"/>
    <p:sldLayoutId id="2147483906" r:id="rId22"/>
    <p:sldLayoutId id="2147483907" r:id="rId23"/>
    <p:sldLayoutId id="2147483908" r:id="rId24"/>
    <p:sldLayoutId id="2147483909" r:id="rId25"/>
    <p:sldLayoutId id="2147483910" r:id="rId26"/>
    <p:sldLayoutId id="2147483911" r:id="rId27"/>
    <p:sldLayoutId id="2147483912" r:id="rId28"/>
    <p:sldLayoutId id="2147483913" r:id="rId29"/>
    <p:sldLayoutId id="2147483914" r:id="rId30"/>
    <p:sldLayoutId id="2147483915" r:id="rId31"/>
    <p:sldLayoutId id="2147483916" r:id="rId32"/>
    <p:sldLayoutId id="2147483917" r:id="rId33"/>
    <p:sldLayoutId id="2147483918" r:id="rId34"/>
    <p:sldLayoutId id="2147483919" r:id="rId35"/>
    <p:sldLayoutId id="2147483920" r:id="rId36"/>
    <p:sldLayoutId id="2147483921" r:id="rId37"/>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en-us/kusto/query/take-operator?view=microsoft-fabric" TargetMode="External"/><Relationship Id="rId2" Type="http://schemas.openxmlformats.org/officeDocument/2006/relationships/notesSlide" Target="../notesSlides/notesSlide2.xml"/><Relationship Id="rId1" Type="http://schemas.openxmlformats.org/officeDocument/2006/relationships/slideLayout" Target="../slideLayouts/slideLayout4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kusto/query/search-operator?view=microsoft-fabric" TargetMode="External"/><Relationship Id="rId2" Type="http://schemas.openxmlformats.org/officeDocument/2006/relationships/notesSlide" Target="../notesSlides/notesSlide3.xml"/><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5.xml.rels><?xml version="1.0" encoding="UTF-8" standalone="yes"?>
<Relationships xmlns="http://schemas.openxmlformats.org/package/2006/relationships"><Relationship Id="rId2" Type="http://schemas.openxmlformats.org/officeDocument/2006/relationships/hyperlink" Target="https://learn.microsoft.com/en-us/kusto/query/where-operator?view=microsoft-fabric" TargetMode="External"/><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3.xml"/><Relationship Id="rId1" Type="http://schemas.openxmlformats.org/officeDocument/2006/relationships/themeOverride" Target="../theme/themeOverride1.xml"/><Relationship Id="rId4" Type="http://schemas.openxmlformats.org/officeDocument/2006/relationships/hyperlink" Target="https://learn.microsoft.com/en-us/kusto/query/extend-operator?view=microsoft-fabri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cs.microsoft.com/en-us/azure/data-explorer/kusto/query/splitfunction" TargetMode="External"/><Relationship Id="rId2" Type="http://schemas.openxmlformats.org/officeDocument/2006/relationships/notesSlide" Target="../notesSlides/notesSlide5.xml"/><Relationship Id="rId1" Type="http://schemas.openxmlformats.org/officeDocument/2006/relationships/slideLayout" Target="../slideLayouts/slideLayout43.xml"/><Relationship Id="rId5" Type="http://schemas.openxmlformats.org/officeDocument/2006/relationships/hyperlink" Target="https://learn.microsoft.com/en-us/kusto/query/parse-operator?view=azure-data-explorer" TargetMode="External"/><Relationship Id="rId4" Type="http://schemas.openxmlformats.org/officeDocument/2006/relationships/hyperlink" Target="https://learn.microsoft.com/en-us/kusto/query/extract-all-function?view=azure-data-explorer"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3.xml"/><Relationship Id="rId1" Type="http://schemas.openxmlformats.org/officeDocument/2006/relationships/themeOverride" Target="../theme/themeOverride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3.xml"/><Relationship Id="rId1" Type="http://schemas.openxmlformats.org/officeDocument/2006/relationships/themeOverride" Target="../theme/themeOverride3.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aka.ms/SentinelNinjaTraining" TargetMode="External"/><Relationship Id="rId1" Type="http://schemas.openxmlformats.org/officeDocument/2006/relationships/slideLayout" Target="../slideLayouts/slideLayout3.xml"/><Relationship Id="rId4" Type="http://schemas.openxmlformats.org/officeDocument/2006/relationships/image" Target="../media/image1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3" Type="http://schemas.openxmlformats.org/officeDocument/2006/relationships/hyperlink" Target="https://learn.microsoft.com/en-us/kusto/query/summarize-operator?view=microsoft-fabric" TargetMode="External"/><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3.xml"/><Relationship Id="rId1" Type="http://schemas.openxmlformats.org/officeDocument/2006/relationships/themeOverride" Target="../theme/themeOverride4.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Azure/Azure-Sentinel/blob/master/Solutions/Microsoft%20Entra%20ID/Analytic%20Rules/DisabledAccountSigninsAcrossManyApplications.yaml" TargetMode="External"/><Relationship Id="rId1" Type="http://schemas.openxmlformats.org/officeDocument/2006/relationships/slideLayout" Target="../slideLayouts/slideLayout4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6.xml"/></Relationships>
</file>

<file path=ppt/slides/_rels/slide29.xml.rels><?xml version="1.0" encoding="UTF-8" standalone="yes"?>
<Relationships xmlns="http://schemas.openxmlformats.org/package/2006/relationships"><Relationship Id="rId2" Type="http://schemas.openxmlformats.org/officeDocument/2006/relationships/hyperlink" Target="https://learn.microsoft.com/en-us/kusto/query/sort-operator?view=microsoft-fabric" TargetMode="External"/><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swiftsolves-msft/kql/blob/main/KQL%20101%20Workshop/KQL%20101%20Workshop.md" TargetMode="External"/><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3" Type="http://schemas.openxmlformats.org/officeDocument/2006/relationships/hyperlink" Target="https://learn.microsoft.com/en-us/kusto/query/project-operator?view=microsoft-fabric" TargetMode="External"/><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docs.microsoft.com/en-us/azure/kusto/query/renderoperator?pivots=azuremonitor" TargetMode="External"/><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3.xml"/><Relationship Id="rId1" Type="http://schemas.openxmlformats.org/officeDocument/2006/relationships/themeOverride" Target="../theme/themeOverride5.xml"/><Relationship Id="rId5" Type="http://schemas.openxmlformats.org/officeDocument/2006/relationships/image" Target="../media/image28.png"/><Relationship Id="rId4" Type="http://schemas.openxmlformats.org/officeDocument/2006/relationships/hyperlink" Target="https://learn.microsoft.com/en-us/kusto/query/bin-function?view=microsoft-fabric"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3.xml"/><Relationship Id="rId1" Type="http://schemas.openxmlformats.org/officeDocument/2006/relationships/themeOverride" Target="../theme/themeOverride6.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1.xml.rels><?xml version="1.0" encoding="UTF-8" standalone="yes"?>
<Relationships xmlns="http://schemas.openxmlformats.org/package/2006/relationships"><Relationship Id="rId3" Type="http://schemas.openxmlformats.org/officeDocument/2006/relationships/hyperlink" Target="https://learn.microsoft.com/en-us/kusto/query/union-operator?view=microsoft-fabric" TargetMode="External"/><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42.xml"/><Relationship Id="rId4" Type="http://schemas.openxmlformats.org/officeDocument/2006/relationships/hyperlink" Target="https://learn.microsoft.com/en-us/kusto/query/join-operator?view=microsoft-fabric" TargetMode="External"/></Relationships>
</file>

<file path=ppt/slides/_rels/slide4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hyperlink" Target="https://claude.ai/public/artifacts/c2228953-ebc4-4db0-b78b-20a736297009" TargetMode="External"/><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4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3" Type="http://schemas.openxmlformats.org/officeDocument/2006/relationships/hyperlink" Target="https://learn.microsoft.com/en-us/kusto/query/mv-expand-operator?view=microsoft-fabric" TargetMode="External"/><Relationship Id="rId2" Type="http://schemas.openxmlformats.org/officeDocument/2006/relationships/hyperlink" Target="https://learn.microsoft.com/en-us/kusto/query/parse-json-function?view=microsoft-fabric" TargetMode="External"/><Relationship Id="rId1" Type="http://schemas.openxmlformats.org/officeDocument/2006/relationships/slideLayout" Target="../slideLayouts/slideLayout42.xml"/><Relationship Id="rId4" Type="http://schemas.openxmlformats.org/officeDocument/2006/relationships/hyperlink" Target="https://learn.microsoft.com/en-us/kusto/query/mv-apply-operator?view=microsoft-fabric"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6.xml.rels><?xml version="1.0" encoding="UTF-8" standalone="yes"?>
<Relationships xmlns="http://schemas.openxmlformats.org/package/2006/relationships"><Relationship Id="rId3" Type="http://schemas.openxmlformats.org/officeDocument/2006/relationships/hyperlink" Target="https://docs.microsoft.com/en-us/azure/kusto/query/" TargetMode="External"/><Relationship Id="rId2" Type="http://schemas.openxmlformats.org/officeDocument/2006/relationships/hyperlink" Target="https://aka.ms/LAdemo" TargetMode="External"/><Relationship Id="rId1" Type="http://schemas.openxmlformats.org/officeDocument/2006/relationships/slideLayout" Target="../slideLayouts/slideLayout43.xml"/><Relationship Id="rId6" Type="http://schemas.openxmlformats.org/officeDocument/2006/relationships/hyperlink" Target="https://github.com/marcusbakker/KQL/blob/master/kql_cheat_sheet_v01.pdf" TargetMode="External"/><Relationship Id="rId5" Type="http://schemas.openxmlformats.org/officeDocument/2006/relationships/hyperlink" Target="https://www.pluralsight.com/courses/microsoft-azure-data-explorer-advanced-query-capabilities" TargetMode="External"/><Relationship Id="rId4" Type="http://schemas.openxmlformats.org/officeDocument/2006/relationships/hyperlink" Target="https://kusto.azurewebsites.net/docs/index.html" TargetMode="External"/></Relationships>
</file>

<file path=ppt/slides/_rels/slide47.xml.rels><?xml version="1.0" encoding="UTF-8" standalone="yes"?>
<Relationships xmlns="http://schemas.openxmlformats.org/package/2006/relationships"><Relationship Id="rId8" Type="http://schemas.openxmlformats.org/officeDocument/2006/relationships/hyperlink" Target="https://www.kqlsearch.com/" TargetMode="External"/><Relationship Id="rId3" Type="http://schemas.openxmlformats.org/officeDocument/2006/relationships/hyperlink" Target="https://techcommunity.microsoft.com/t5/microsoft-sentinel-blog/get-hands-on-kql-practice-with-this-microsoft-sentinel-workbook/ba-p/3055600" TargetMode="External"/><Relationship Id="rId7" Type="http://schemas.openxmlformats.org/officeDocument/2006/relationships/hyperlink" Target="https://kc7cyber.com/modules/BALLOONS" TargetMode="External"/><Relationship Id="rId2" Type="http://schemas.openxmlformats.org/officeDocument/2006/relationships/hyperlink" Target="https://uncoder.io/" TargetMode="External"/><Relationship Id="rId1" Type="http://schemas.openxmlformats.org/officeDocument/2006/relationships/slideLayout" Target="../slideLayouts/slideLayout43.xml"/><Relationship Id="rId6" Type="http://schemas.openxmlformats.org/officeDocument/2006/relationships/hyperlink" Target="https://detective.kusto.io/" TargetMode="External"/><Relationship Id="rId5" Type="http://schemas.openxmlformats.org/officeDocument/2006/relationships/hyperlink" Target="https://github.com/Bert-JanP/Hunting-Queries-Detection-Rules" TargetMode="External"/><Relationship Id="rId10" Type="http://schemas.openxmlformats.org/officeDocument/2006/relationships/hyperlink" Target="https://www.linkedin.com/feed/update/urn:li:activity:7047551389178179584/" TargetMode="External"/><Relationship Id="rId4" Type="http://schemas.openxmlformats.org/officeDocument/2006/relationships/hyperlink" Target="https://github.com/reprise99/Sentinel-Queries/tree/main/Query%20Pack" TargetMode="External"/><Relationship Id="rId9" Type="http://schemas.openxmlformats.org/officeDocument/2006/relationships/hyperlink" Target="https://www.meetup.com/kql-caf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42.xml"/><Relationship Id="rId5" Type="http://schemas.openxmlformats.org/officeDocument/2006/relationships/hyperlink" Target="https://learn.microsoft.com/en-us/kusto/query/search-operator?view=azure-data-explorer" TargetMode="External"/><Relationship Id="rId4" Type="http://schemas.openxmlformats.org/officeDocument/2006/relationships/hyperlink" Target="https://learn.microsoft.com/en-us/azure/sentinel/data-transformation#data-ingestion-flow-in-microsoft-sentine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2179C2-BBAF-4D47-90A0-175C73A84581}"/>
              </a:ext>
            </a:extLst>
          </p:cNvPr>
          <p:cNvSpPr>
            <a:spLocks noGrp="1"/>
          </p:cNvSpPr>
          <p:nvPr>
            <p:ph type="title"/>
          </p:nvPr>
        </p:nvSpPr>
        <p:spPr>
          <a:xfrm>
            <a:off x="588263" y="2794873"/>
            <a:ext cx="4673850" cy="738664"/>
          </a:xfrm>
        </p:spPr>
        <p:txBody>
          <a:bodyPr/>
          <a:lstStyle/>
          <a:p>
            <a:pPr>
              <a:spcBef>
                <a:spcPts val="1200"/>
              </a:spcBef>
              <a:spcAft>
                <a:spcPts val="1200"/>
              </a:spcAft>
            </a:pPr>
            <a:r>
              <a:rPr lang="en-US" sz="2400"/>
              <a:t>Kusto Query Language (KQL)</a:t>
            </a:r>
            <a:br>
              <a:rPr lang="en-US" sz="2400"/>
            </a:br>
            <a:r>
              <a:rPr lang="en-US" sz="2400"/>
              <a:t>101 Hands On Lab</a:t>
            </a:r>
            <a:endParaRPr lang="en-US"/>
          </a:p>
        </p:txBody>
      </p:sp>
      <p:sp>
        <p:nvSpPr>
          <p:cNvPr id="2" name="Text Placeholder 1">
            <a:extLst>
              <a:ext uri="{FF2B5EF4-FFF2-40B4-BE49-F238E27FC236}">
                <a16:creationId xmlns:a16="http://schemas.microsoft.com/office/drawing/2014/main" id="{131ED433-14AC-495F-BA2D-DABEB38C37CD}"/>
              </a:ext>
            </a:extLst>
          </p:cNvPr>
          <p:cNvSpPr>
            <a:spLocks noGrp="1"/>
          </p:cNvSpPr>
          <p:nvPr>
            <p:ph type="body" sz="quarter" idx="12"/>
          </p:nvPr>
        </p:nvSpPr>
        <p:spPr>
          <a:xfrm>
            <a:off x="582042" y="3962400"/>
            <a:ext cx="4164583" cy="338554"/>
          </a:xfrm>
        </p:spPr>
        <p:txBody>
          <a:bodyPr vert="horz" wrap="square" lIns="0" tIns="0" rIns="0" bIns="0" rtlCol="0" anchor="t">
            <a:spAutoFit/>
          </a:bodyPr>
          <a:lstStyle/>
          <a:p>
            <a:r>
              <a:rPr lang="en-US">
                <a:cs typeface="Segoe UI"/>
              </a:rPr>
              <a:t>Presenters here</a:t>
            </a:r>
          </a:p>
        </p:txBody>
      </p:sp>
    </p:spTree>
    <p:extLst>
      <p:ext uri="{BB962C8B-B14F-4D97-AF65-F5344CB8AC3E}">
        <p14:creationId xmlns:p14="http://schemas.microsoft.com/office/powerpoint/2010/main" val="404406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24A139-6B9D-9815-BB94-FAF40C4B8AFF}"/>
              </a:ext>
            </a:extLst>
          </p:cNvPr>
          <p:cNvPicPr>
            <a:picLocks noGrp="1" noRot="1" noChangeAspect="1" noMove="1" noResize="1" noEditPoints="1" noAdjustHandles="1" noChangeArrowheads="1" noChangeShapeType="1" noCrop="1"/>
          </p:cNvPicPr>
          <p:nvPr/>
        </p:nvPicPr>
        <p:blipFill>
          <a:blip r:embed="rId2"/>
          <a:stretch>
            <a:fillRect/>
          </a:stretch>
        </p:blipFill>
        <p:spPr>
          <a:xfrm>
            <a:off x="588263" y="1183340"/>
            <a:ext cx="10935866" cy="5497049"/>
          </a:xfrm>
          <a:prstGeom prst="rect">
            <a:avLst/>
          </a:prstGeom>
        </p:spPr>
      </p:pic>
      <p:sp>
        <p:nvSpPr>
          <p:cNvPr id="2" name="Title 1">
            <a:extLst>
              <a:ext uri="{FF2B5EF4-FFF2-40B4-BE49-F238E27FC236}">
                <a16:creationId xmlns:a16="http://schemas.microsoft.com/office/drawing/2014/main" id="{081A63CF-29EF-3E75-90A5-BDA769C8A105}"/>
              </a:ext>
            </a:extLst>
          </p:cNvPr>
          <p:cNvSpPr>
            <a:spLocks noGrp="1"/>
          </p:cNvSpPr>
          <p:nvPr>
            <p:ph type="title"/>
          </p:nvPr>
        </p:nvSpPr>
        <p:spPr/>
        <p:txBody>
          <a:bodyPr/>
          <a:lstStyle/>
          <a:p>
            <a:r>
              <a:rPr lang="en-US"/>
              <a:t>Getting Schema</a:t>
            </a:r>
          </a:p>
        </p:txBody>
      </p:sp>
      <p:sp>
        <p:nvSpPr>
          <p:cNvPr id="6" name="Rectangle: Rounded Corners 5">
            <a:extLst>
              <a:ext uri="{FF2B5EF4-FFF2-40B4-BE49-F238E27FC236}">
                <a16:creationId xmlns:a16="http://schemas.microsoft.com/office/drawing/2014/main" id="{E7BA11D3-216F-F79D-5527-7F0BB5C7E211}"/>
              </a:ext>
            </a:extLst>
          </p:cNvPr>
          <p:cNvSpPr/>
          <p:nvPr/>
        </p:nvSpPr>
        <p:spPr bwMode="auto">
          <a:xfrm>
            <a:off x="2844053" y="3328147"/>
            <a:ext cx="208429" cy="154641"/>
          </a:xfrm>
          <a:prstGeom prst="roundRect">
            <a:avLst/>
          </a:prstGeom>
          <a:noFill/>
          <a:ln w="2857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Rounded Corners 6">
            <a:extLst>
              <a:ext uri="{FF2B5EF4-FFF2-40B4-BE49-F238E27FC236}">
                <a16:creationId xmlns:a16="http://schemas.microsoft.com/office/drawing/2014/main" id="{C48F0EA5-2ABD-9F8B-FDC1-A6A236747EEA}"/>
              </a:ext>
            </a:extLst>
          </p:cNvPr>
          <p:cNvSpPr/>
          <p:nvPr/>
        </p:nvSpPr>
        <p:spPr bwMode="auto">
          <a:xfrm>
            <a:off x="2844052" y="3617113"/>
            <a:ext cx="787234" cy="154641"/>
          </a:xfrm>
          <a:prstGeom prst="roundRect">
            <a:avLst/>
          </a:prstGeom>
          <a:noFill/>
          <a:ln w="2857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339683FD-1B77-BAAE-FCA3-28FD56CD1448}"/>
              </a:ext>
            </a:extLst>
          </p:cNvPr>
          <p:cNvSpPr/>
          <p:nvPr/>
        </p:nvSpPr>
        <p:spPr bwMode="auto">
          <a:xfrm>
            <a:off x="8886184" y="1124909"/>
            <a:ext cx="2717553" cy="5677173"/>
          </a:xfrm>
          <a:prstGeom prst="rect">
            <a:avLst/>
          </a:prstGeom>
          <a:noFill/>
          <a:ln w="2857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503517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CE632-30C6-C51F-B95F-E2D9EA68E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2E1DC5-9BCD-4990-5629-4B30C8CF2F8B}"/>
              </a:ext>
            </a:extLst>
          </p:cNvPr>
          <p:cNvSpPr>
            <a:spLocks noGrp="1"/>
          </p:cNvSpPr>
          <p:nvPr>
            <p:ph type="title"/>
          </p:nvPr>
        </p:nvSpPr>
        <p:spPr>
          <a:xfrm>
            <a:off x="588263" y="457200"/>
            <a:ext cx="11018520" cy="1107996"/>
          </a:xfrm>
        </p:spPr>
        <p:txBody>
          <a:bodyPr/>
          <a:lstStyle/>
          <a:p>
            <a:r>
              <a:rPr lang="en-US"/>
              <a:t>'</a:t>
            </a:r>
            <a:r>
              <a:rPr lang="en-US">
                <a:hlinkClick r:id="rId3"/>
              </a:rPr>
              <a:t>take </a:t>
            </a:r>
            <a:r>
              <a:rPr lang="en-US">
                <a:hlinkClick r:id="rId3"/>
              </a:rPr>
              <a:t>10</a:t>
            </a:r>
            <a:r>
              <a:rPr lang="en-US"/>
              <a:t>'</a:t>
            </a:r>
            <a:br>
              <a:rPr lang="en-US"/>
            </a:br>
            <a:endParaRPr lang="en-US"/>
          </a:p>
        </p:txBody>
      </p:sp>
      <p:pic>
        <p:nvPicPr>
          <p:cNvPr id="10" name="Picture 9">
            <a:extLst>
              <a:ext uri="{FF2B5EF4-FFF2-40B4-BE49-F238E27FC236}">
                <a16:creationId xmlns:a16="http://schemas.microsoft.com/office/drawing/2014/main" id="{189AE668-CB6C-FFC2-79D0-F479B150024F}"/>
              </a:ext>
            </a:extLst>
          </p:cNvPr>
          <p:cNvPicPr>
            <a:picLocks noChangeAspect="1"/>
          </p:cNvPicPr>
          <p:nvPr/>
        </p:nvPicPr>
        <p:blipFill>
          <a:blip r:embed="rId4"/>
          <a:stretch>
            <a:fillRect/>
          </a:stretch>
        </p:blipFill>
        <p:spPr>
          <a:xfrm>
            <a:off x="486479" y="1105389"/>
            <a:ext cx="11522341" cy="5436643"/>
          </a:xfrm>
          <a:prstGeom prst="rect">
            <a:avLst/>
          </a:prstGeom>
        </p:spPr>
      </p:pic>
    </p:spTree>
    <p:extLst>
      <p:ext uri="{BB962C8B-B14F-4D97-AF65-F5344CB8AC3E}">
        <p14:creationId xmlns:p14="http://schemas.microsoft.com/office/powerpoint/2010/main" val="17431719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14D38-A2F9-B4E1-A03A-4DA7C88A14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8E824-8D87-1F5E-4E1E-703A61F0EF1C}"/>
              </a:ext>
            </a:extLst>
          </p:cNvPr>
          <p:cNvSpPr>
            <a:spLocks noGrp="1"/>
          </p:cNvSpPr>
          <p:nvPr>
            <p:ph type="title"/>
          </p:nvPr>
        </p:nvSpPr>
        <p:spPr/>
        <p:txBody>
          <a:bodyPr>
            <a:normAutofit/>
          </a:bodyPr>
          <a:lstStyle/>
          <a:p>
            <a:r>
              <a:rPr lang="en-US"/>
              <a:t>'</a:t>
            </a:r>
            <a:r>
              <a:rPr lang="en-US" b="1">
                <a:hlinkClick r:id="rId3"/>
              </a:rPr>
              <a:t>search</a:t>
            </a:r>
            <a:r>
              <a:rPr lang="en-US"/>
              <a:t>'</a:t>
            </a:r>
            <a:r>
              <a:rPr lang="en-US" b="1"/>
              <a:t> operator</a:t>
            </a:r>
            <a:endParaRPr lang="en-US"/>
          </a:p>
        </p:txBody>
      </p:sp>
      <p:sp>
        <p:nvSpPr>
          <p:cNvPr id="3" name="Content Placeholder 2">
            <a:extLst>
              <a:ext uri="{FF2B5EF4-FFF2-40B4-BE49-F238E27FC236}">
                <a16:creationId xmlns:a16="http://schemas.microsoft.com/office/drawing/2014/main" id="{16385A7F-6183-B325-5D52-680F95E1869E}"/>
              </a:ext>
            </a:extLst>
          </p:cNvPr>
          <p:cNvSpPr>
            <a:spLocks noGrp="1"/>
          </p:cNvSpPr>
          <p:nvPr>
            <p:ph type="body" sz="quarter" idx="10"/>
          </p:nvPr>
        </p:nvSpPr>
        <p:spPr/>
        <p:txBody>
          <a:bodyPr>
            <a:noAutofit/>
          </a:bodyPr>
          <a:lstStyle/>
          <a:p>
            <a:r>
              <a:rPr lang="en-US" sz="2000"/>
              <a:t>Searches a text pattern in multiple tables and columns. </a:t>
            </a:r>
          </a:p>
          <a:p>
            <a:r>
              <a:rPr lang="en-US" sz="2200" b="1"/>
              <a:t>Easy to use. Very inefficient!</a:t>
            </a:r>
            <a:br>
              <a:rPr lang="en-US" sz="2200" b="1"/>
            </a:br>
            <a:r>
              <a:rPr lang="en-US" sz="2200" b="1"/>
              <a:t>Use to find where data you need is located, but not in final queries.</a:t>
            </a:r>
            <a:endParaRPr lang="en-US" sz="1800" b="1"/>
          </a:p>
          <a:p>
            <a:pPr marL="0" indent="0">
              <a:buNone/>
            </a:pPr>
            <a:endParaRPr lang="en-US" sz="2200"/>
          </a:p>
          <a:p>
            <a:pPr marL="0" indent="0">
              <a:buNone/>
            </a:pPr>
            <a:r>
              <a:rPr lang="en-US" sz="2200"/>
              <a:t>Syntax: 	[</a:t>
            </a:r>
            <a:r>
              <a:rPr lang="en-US" sz="2200" i="1"/>
              <a:t>Table |</a:t>
            </a:r>
            <a:r>
              <a:rPr lang="en-US" sz="2200"/>
              <a:t>]</a:t>
            </a:r>
            <a:r>
              <a:rPr lang="en-US" sz="2200" i="1"/>
              <a:t> </a:t>
            </a:r>
            <a:r>
              <a:rPr lang="en-US" sz="2200" i="1">
                <a:solidFill>
                  <a:schemeClr val="accent1"/>
                </a:solidFill>
              </a:rPr>
              <a:t>search</a:t>
            </a:r>
            <a:r>
              <a:rPr lang="en-US" sz="2200" i="1"/>
              <a:t> “string” [in (Tables)]</a:t>
            </a:r>
          </a:p>
          <a:p>
            <a:r>
              <a:rPr lang="en-US" sz="2200"/>
              <a:t>Examples: 	</a:t>
            </a:r>
            <a:r>
              <a:rPr lang="en-US" sz="2200" i="1">
                <a:solidFill>
                  <a:schemeClr val="accent1"/>
                </a:solidFill>
              </a:rPr>
              <a:t>search</a:t>
            </a:r>
            <a:r>
              <a:rPr lang="en-US" sz="2200" i="1"/>
              <a:t> </a:t>
            </a:r>
            <a:r>
              <a:rPr lang="en-US"/>
              <a:t>'</a:t>
            </a:r>
            <a:r>
              <a:rPr lang="en-US" sz="2200" i="1"/>
              <a:t>10.1.5.5</a:t>
            </a:r>
            <a:r>
              <a:rPr lang="en-US"/>
              <a:t>'</a:t>
            </a:r>
            <a:endParaRPr lang="en-US" sz="2200" i="1"/>
          </a:p>
          <a:p>
            <a:r>
              <a:rPr lang="en-US" sz="2200" i="1"/>
              <a:t>		</a:t>
            </a:r>
            <a:r>
              <a:rPr lang="en-US" sz="2200" i="1" err="1"/>
              <a:t>SecurityEvent</a:t>
            </a:r>
            <a:r>
              <a:rPr lang="en-US" sz="2200" i="1"/>
              <a:t> | </a:t>
            </a:r>
            <a:r>
              <a:rPr lang="en-US" sz="2200" i="1">
                <a:solidFill>
                  <a:schemeClr val="accent1"/>
                </a:solidFill>
              </a:rPr>
              <a:t>search</a:t>
            </a:r>
            <a:r>
              <a:rPr lang="en-US" sz="2200" i="1"/>
              <a:t> </a:t>
            </a:r>
            <a:r>
              <a:rPr lang="en-US"/>
              <a:t>'</a:t>
            </a:r>
            <a:r>
              <a:rPr lang="en-US" sz="2200" i="1"/>
              <a:t>Guest</a:t>
            </a:r>
            <a:r>
              <a:rPr lang="en-US"/>
              <a:t>'</a:t>
            </a:r>
          </a:p>
          <a:p>
            <a:endParaRPr lang="en-US" sz="2200" i="1"/>
          </a:p>
          <a:p>
            <a:pPr marL="0" indent="0">
              <a:buNone/>
            </a:pPr>
            <a:endParaRPr lang="en-US" sz="2200" i="1"/>
          </a:p>
          <a:p>
            <a:pPr marL="342900" indent="-342900">
              <a:buFont typeface="Arial" panose="020B0604020202020204" pitchFamily="34" charset="0"/>
              <a:buChar char="•"/>
            </a:pPr>
            <a:r>
              <a:rPr lang="en-US" sz="2200"/>
              <a:t>“T |” and “in (Tables)” are optional. With no table specified will search all tables.</a:t>
            </a:r>
          </a:p>
          <a:p>
            <a:pPr marL="342900" indent="-342900">
              <a:buFont typeface="Arial" panose="020B0604020202020204" pitchFamily="34" charset="0"/>
              <a:buChar char="•"/>
            </a:pPr>
            <a:r>
              <a:rPr lang="en-US" sz="2200"/>
              <a:t>The “$table” field will include the table name if a multi-table search.</a:t>
            </a:r>
          </a:p>
        </p:txBody>
      </p:sp>
    </p:spTree>
    <p:extLst>
      <p:ext uri="{BB962C8B-B14F-4D97-AF65-F5344CB8AC3E}">
        <p14:creationId xmlns:p14="http://schemas.microsoft.com/office/powerpoint/2010/main" val="306226763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A3678-AC69-C5D0-02C4-CCED2AE38A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80B46-30D4-E430-612D-205255CAFA5B}"/>
              </a:ext>
            </a:extLst>
          </p:cNvPr>
          <p:cNvSpPr>
            <a:spLocks noGrp="1"/>
          </p:cNvSpPr>
          <p:nvPr>
            <p:ph type="title"/>
          </p:nvPr>
        </p:nvSpPr>
        <p:spPr/>
        <p:txBody>
          <a:bodyPr/>
          <a:lstStyle/>
          <a:p>
            <a:r>
              <a:rPr lang="en-US"/>
              <a:t>Search – enhance, enhance, enhance</a:t>
            </a:r>
          </a:p>
        </p:txBody>
      </p:sp>
      <p:sp>
        <p:nvSpPr>
          <p:cNvPr id="3" name="Text Placeholder 2">
            <a:extLst>
              <a:ext uri="{FF2B5EF4-FFF2-40B4-BE49-F238E27FC236}">
                <a16:creationId xmlns:a16="http://schemas.microsoft.com/office/drawing/2014/main" id="{22B53A08-2C11-3EEE-DF4C-8E4FA9B90B47}"/>
              </a:ext>
            </a:extLst>
          </p:cNvPr>
          <p:cNvSpPr>
            <a:spLocks noGrp="1"/>
          </p:cNvSpPr>
          <p:nvPr>
            <p:ph type="body" sz="quarter" idx="10"/>
          </p:nvPr>
        </p:nvSpPr>
        <p:spPr>
          <a:xfrm>
            <a:off x="586390" y="1434370"/>
            <a:ext cx="11018520" cy="3631763"/>
          </a:xfrm>
        </p:spPr>
        <p:txBody>
          <a:bodyPr/>
          <a:lstStyle/>
          <a:p>
            <a:r>
              <a:rPr lang="en-US" sz="2000" dirty="0">
                <a:solidFill>
                  <a:srgbClr val="00B050"/>
                </a:solidFill>
              </a:rPr>
              <a:t>// does it exist ?</a:t>
            </a:r>
          </a:p>
          <a:p>
            <a:r>
              <a:rPr lang="en-US" sz="2000" dirty="0"/>
              <a:t>search "vnevado-win11t" </a:t>
            </a:r>
          </a:p>
          <a:p>
            <a:endParaRPr lang="en-US" sz="2000" dirty="0"/>
          </a:p>
          <a:p>
            <a:r>
              <a:rPr lang="en-US" sz="2000" dirty="0">
                <a:solidFill>
                  <a:srgbClr val="00B050"/>
                </a:solidFill>
              </a:rPr>
              <a:t>// where and how often does it exist ?</a:t>
            </a:r>
          </a:p>
          <a:p>
            <a:r>
              <a:rPr lang="en-US" sz="2000" dirty="0"/>
              <a:t>search "vnevado-win11t" </a:t>
            </a:r>
          </a:p>
          <a:p>
            <a:r>
              <a:rPr lang="en-US" sz="2000" dirty="0"/>
              <a:t>| summarize </a:t>
            </a:r>
            <a:r>
              <a:rPr lang="en-US" sz="2000" dirty="0" err="1"/>
              <a:t>EventCount</a:t>
            </a:r>
            <a:r>
              <a:rPr lang="en-US" sz="2000" dirty="0"/>
              <a:t> = count() by $table </a:t>
            </a:r>
          </a:p>
          <a:p>
            <a:r>
              <a:rPr lang="en-US" sz="2000" dirty="0"/>
              <a:t>| order by </a:t>
            </a:r>
            <a:r>
              <a:rPr lang="en-US" sz="2000" dirty="0" err="1"/>
              <a:t>EventCount</a:t>
            </a:r>
            <a:r>
              <a:rPr lang="en-US" sz="2000" dirty="0"/>
              <a:t> desc</a:t>
            </a:r>
          </a:p>
          <a:p>
            <a:endParaRPr lang="en-US" sz="2000" dirty="0"/>
          </a:p>
          <a:p>
            <a:r>
              <a:rPr lang="en-US" sz="2000" dirty="0">
                <a:solidFill>
                  <a:srgbClr val="00B050"/>
                </a:solidFill>
              </a:rPr>
              <a:t>// why does it exist ?</a:t>
            </a:r>
          </a:p>
          <a:p>
            <a:r>
              <a:rPr lang="en-US" sz="2000" dirty="0"/>
              <a:t>search in (</a:t>
            </a:r>
            <a:r>
              <a:rPr lang="en-US" sz="2000" dirty="0" err="1"/>
              <a:t>DeviceNetworkEvents</a:t>
            </a:r>
            <a:r>
              <a:rPr lang="en-US" sz="2000" dirty="0"/>
              <a:t>) "vnevado-win11t"</a:t>
            </a:r>
          </a:p>
        </p:txBody>
      </p:sp>
    </p:spTree>
    <p:extLst>
      <p:ext uri="{BB962C8B-B14F-4D97-AF65-F5344CB8AC3E}">
        <p14:creationId xmlns:p14="http://schemas.microsoft.com/office/powerpoint/2010/main" val="7533435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EC550-A804-4322-E681-0AE8A7F03F8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2D188C6-70BB-89E6-CE6D-34F146B5D429}"/>
              </a:ext>
            </a:extLst>
          </p:cNvPr>
          <p:cNvSpPr>
            <a:spLocks noGrp="1"/>
          </p:cNvSpPr>
          <p:nvPr>
            <p:ph type="title"/>
          </p:nvPr>
        </p:nvSpPr>
        <p:spPr/>
        <p:txBody>
          <a:bodyPr/>
          <a:lstStyle/>
          <a:p>
            <a:r>
              <a:rPr lang="en-US"/>
              <a:t>Filter &amp; Prepare</a:t>
            </a:r>
          </a:p>
        </p:txBody>
      </p:sp>
    </p:spTree>
    <p:extLst>
      <p:ext uri="{BB962C8B-B14F-4D97-AF65-F5344CB8AC3E}">
        <p14:creationId xmlns:p14="http://schemas.microsoft.com/office/powerpoint/2010/main" val="308238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DF73D-699E-C1BA-38FC-BBCC7040FF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67C8A0-E0A9-E2EE-F91E-73390A211ECD}"/>
              </a:ext>
            </a:extLst>
          </p:cNvPr>
          <p:cNvSpPr>
            <a:spLocks noGrp="1"/>
          </p:cNvSpPr>
          <p:nvPr>
            <p:ph type="title"/>
          </p:nvPr>
        </p:nvSpPr>
        <p:spPr/>
        <p:txBody>
          <a:bodyPr/>
          <a:lstStyle/>
          <a:p>
            <a:r>
              <a:rPr lang="en-US"/>
              <a:t>‘</a:t>
            </a:r>
            <a:r>
              <a:rPr lang="en-US">
                <a:hlinkClick r:id="rId2"/>
              </a:rPr>
              <a:t>where</a:t>
            </a:r>
            <a:r>
              <a:rPr lang="en-US"/>
              <a:t>’ operator</a:t>
            </a:r>
          </a:p>
        </p:txBody>
      </p:sp>
      <p:sp>
        <p:nvSpPr>
          <p:cNvPr id="3" name="Text Placeholder 2">
            <a:extLst>
              <a:ext uri="{FF2B5EF4-FFF2-40B4-BE49-F238E27FC236}">
                <a16:creationId xmlns:a16="http://schemas.microsoft.com/office/drawing/2014/main" id="{952D18B5-D590-4262-537B-A6815D11CEC9}"/>
              </a:ext>
            </a:extLst>
          </p:cNvPr>
          <p:cNvSpPr>
            <a:spLocks noGrp="1"/>
          </p:cNvSpPr>
          <p:nvPr>
            <p:ph type="body" sz="quarter" idx="10"/>
          </p:nvPr>
        </p:nvSpPr>
        <p:spPr>
          <a:xfrm>
            <a:off x="586390" y="1434371"/>
            <a:ext cx="11018520" cy="6524863"/>
          </a:xfrm>
        </p:spPr>
        <p:txBody>
          <a:bodyPr/>
          <a:lstStyle/>
          <a:p>
            <a:pPr>
              <a:spcBef>
                <a:spcPts val="0"/>
              </a:spcBef>
            </a:pPr>
            <a:r>
              <a:rPr lang="en-US" sz="2000" err="1">
                <a:solidFill>
                  <a:srgbClr val="000000"/>
                </a:solidFill>
                <a:latin typeface="Consolas" panose="020B0609020204030204" pitchFamily="49" charset="0"/>
              </a:rPr>
              <a:t>DeviceLogonEvents</a:t>
            </a:r>
            <a:endParaRPr lang="en-US" sz="2000">
              <a:solidFill>
                <a:srgbClr val="000000"/>
              </a:solidFill>
              <a:latin typeface="Consolas" panose="020B0609020204030204" pitchFamily="49" charset="0"/>
            </a:endParaRPr>
          </a:p>
          <a:p>
            <a:pPr>
              <a:spcBef>
                <a:spcPts val="0"/>
              </a:spcBef>
            </a:pP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where</a:t>
            </a:r>
            <a:r>
              <a:rPr lang="en-US" sz="2000">
                <a:solidFill>
                  <a:srgbClr val="000000"/>
                </a:solidFill>
                <a:latin typeface="Consolas" panose="020B0609020204030204" pitchFamily="49" charset="0"/>
              </a:rPr>
              <a:t> Timestamp &gt; ago(</a:t>
            </a:r>
            <a:r>
              <a:rPr lang="en-US" sz="2000">
                <a:solidFill>
                  <a:srgbClr val="09885A"/>
                </a:solidFill>
                <a:latin typeface="Consolas" panose="020B0609020204030204" pitchFamily="49" charset="0"/>
              </a:rPr>
              <a:t>14</a:t>
            </a:r>
            <a:r>
              <a:rPr lang="en-US" sz="2000">
                <a:solidFill>
                  <a:srgbClr val="000000"/>
                </a:solidFill>
                <a:latin typeface="Consolas" panose="020B0609020204030204" pitchFamily="49" charset="0"/>
              </a:rPr>
              <a:t>d)</a:t>
            </a:r>
          </a:p>
          <a:p>
            <a:pPr>
              <a:spcBef>
                <a:spcPts val="0"/>
              </a:spcBef>
            </a:pPr>
            <a:r>
              <a:rPr lang="en-US" sz="2000">
                <a:solidFill>
                  <a:srgbClr val="000000"/>
                </a:solidFill>
                <a:latin typeface="Consolas" panose="020B0609020204030204" pitchFamily="49" charset="0"/>
              </a:rPr>
              <a:t> </a:t>
            </a:r>
          </a:p>
          <a:p>
            <a:pPr>
              <a:spcBef>
                <a:spcPts val="0"/>
              </a:spcBef>
            </a:pPr>
            <a:r>
              <a:rPr lang="en-US" sz="2000" err="1">
                <a:solidFill>
                  <a:srgbClr val="000000"/>
                </a:solidFill>
                <a:latin typeface="Consolas" panose="020B0609020204030204" pitchFamily="49" charset="0"/>
              </a:rPr>
              <a:t>DeviceLogonEvents</a:t>
            </a:r>
            <a:endParaRPr lang="en-US" sz="2000">
              <a:solidFill>
                <a:srgbClr val="000000"/>
              </a:solidFill>
              <a:latin typeface="Consolas" panose="020B0609020204030204" pitchFamily="49" charset="0"/>
            </a:endParaRPr>
          </a:p>
          <a:p>
            <a:pPr>
              <a:spcBef>
                <a:spcPts val="0"/>
              </a:spcBef>
            </a:pP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where</a:t>
            </a:r>
            <a:r>
              <a:rPr lang="en-US" sz="2000">
                <a:solidFill>
                  <a:srgbClr val="000000"/>
                </a:solidFill>
                <a:latin typeface="Consolas" panose="020B0609020204030204" pitchFamily="49" charset="0"/>
              </a:rPr>
              <a:t> Timestamp &gt; ago(</a:t>
            </a:r>
            <a:r>
              <a:rPr lang="en-US" sz="2000">
                <a:solidFill>
                  <a:srgbClr val="09885A"/>
                </a:solidFill>
                <a:latin typeface="Consolas" panose="020B0609020204030204" pitchFamily="49" charset="0"/>
              </a:rPr>
              <a:t>14</a:t>
            </a:r>
            <a:r>
              <a:rPr lang="en-US" sz="2000">
                <a:solidFill>
                  <a:srgbClr val="000000"/>
                </a:solidFill>
                <a:latin typeface="Consolas" panose="020B0609020204030204" pitchFamily="49" charset="0"/>
              </a:rPr>
              <a:t>d) </a:t>
            </a:r>
            <a:r>
              <a:rPr lang="en-US" sz="2000">
                <a:solidFill>
                  <a:srgbClr val="0000FF"/>
                </a:solidFill>
                <a:latin typeface="Consolas" panose="020B0609020204030204" pitchFamily="49" charset="0"/>
              </a:rPr>
              <a:t>and</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ActionType</a:t>
            </a:r>
            <a:r>
              <a:rPr lang="en-US" sz="2000">
                <a:solidFill>
                  <a:srgbClr val="000000"/>
                </a:solidFill>
                <a:latin typeface="Consolas" panose="020B0609020204030204" pitchFamily="49" charset="0"/>
              </a:rPr>
              <a:t> == </a:t>
            </a:r>
            <a:r>
              <a:rPr lang="en-US" sz="2000"/>
              <a:t>"</a:t>
            </a:r>
            <a:r>
              <a:rPr lang="en-US" sz="2000" err="1">
                <a:solidFill>
                  <a:srgbClr val="00B050"/>
                </a:solidFill>
                <a:latin typeface="Consolas" panose="020B0609020204030204" pitchFamily="49" charset="0"/>
              </a:rPr>
              <a:t>LogonFailed</a:t>
            </a:r>
            <a:r>
              <a:rPr lang="en-US" sz="2000"/>
              <a:t>"</a:t>
            </a:r>
            <a:r>
              <a:rPr lang="en-US" sz="2000">
                <a:solidFill>
                  <a:srgbClr val="000000"/>
                </a:solidFill>
                <a:latin typeface="Consolas" panose="020B0609020204030204" pitchFamily="49" charset="0"/>
              </a:rPr>
              <a:t> </a:t>
            </a:r>
            <a:r>
              <a:rPr lang="en-US" sz="2000">
                <a:solidFill>
                  <a:srgbClr val="008000"/>
                </a:solidFill>
                <a:latin typeface="Consolas" panose="020B0609020204030204" pitchFamily="49" charset="0"/>
              </a:rPr>
              <a:t>// Failed logon</a:t>
            </a:r>
            <a:endParaRPr lang="en-US" sz="2000">
              <a:solidFill>
                <a:srgbClr val="000000"/>
              </a:solidFill>
              <a:latin typeface="Consolas" panose="020B0609020204030204" pitchFamily="49" charset="0"/>
            </a:endParaRPr>
          </a:p>
          <a:p>
            <a:pPr>
              <a:spcBef>
                <a:spcPts val="0"/>
              </a:spcBef>
            </a:pPr>
            <a:r>
              <a:rPr lang="en-US" sz="2000">
                <a:solidFill>
                  <a:srgbClr val="000000"/>
                </a:solidFill>
                <a:latin typeface="Consolas" panose="020B0609020204030204" pitchFamily="49" charset="0"/>
              </a:rPr>
              <a:t> </a:t>
            </a:r>
          </a:p>
          <a:p>
            <a:pPr marL="0" lvl="1">
              <a:spcBef>
                <a:spcPts val="0"/>
              </a:spcBef>
            </a:pPr>
            <a:r>
              <a:rPr lang="en-US" err="1">
                <a:solidFill>
                  <a:srgbClr val="000000"/>
                </a:solidFill>
                <a:latin typeface="Consolas" panose="020B0609020204030204" pitchFamily="49" charset="0"/>
              </a:rPr>
              <a:t>DeviceLogonEvents</a:t>
            </a:r>
            <a:endParaRPr lang="en-US">
              <a:solidFill>
                <a:srgbClr val="000000"/>
              </a:solidFill>
              <a:latin typeface="Consolas" panose="020B0609020204030204" pitchFamily="49" charset="0"/>
            </a:endParaRPr>
          </a:p>
          <a:p>
            <a:pPr marL="0" lvl="1">
              <a:spcBef>
                <a:spcPts val="0"/>
              </a:spcBef>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where</a:t>
            </a:r>
            <a:r>
              <a:rPr lang="en-US">
                <a:solidFill>
                  <a:srgbClr val="000000"/>
                </a:solidFill>
                <a:latin typeface="Consolas" panose="020B0609020204030204" pitchFamily="49" charset="0"/>
              </a:rPr>
              <a:t> Timestamp &gt; ago(</a:t>
            </a:r>
            <a:r>
              <a:rPr lang="en-US">
                <a:solidFill>
                  <a:srgbClr val="09885A"/>
                </a:solidFill>
                <a:latin typeface="Consolas" panose="020B0609020204030204" pitchFamily="49" charset="0"/>
              </a:rPr>
              <a:t>14d</a:t>
            </a:r>
            <a:r>
              <a:rPr lang="en-US">
                <a:solidFill>
                  <a:srgbClr val="000000"/>
                </a:solidFill>
                <a:latin typeface="Consolas" panose="020B0609020204030204" pitchFamily="49" charset="0"/>
              </a:rPr>
              <a:t>)</a:t>
            </a:r>
          </a:p>
          <a:p>
            <a:pPr marL="0" lvl="1">
              <a:spcBef>
                <a:spcPts val="0"/>
              </a:spcBef>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where</a:t>
            </a:r>
            <a:r>
              <a:rPr lang="en-US">
                <a:solidFill>
                  <a:srgbClr val="000000"/>
                </a:solidFill>
                <a:latin typeface="Consolas" panose="020B0609020204030204" pitchFamily="49" charset="0"/>
              </a:rPr>
              <a:t> </a:t>
            </a:r>
            <a:r>
              <a:rPr lang="en-US" err="1">
                <a:solidFill>
                  <a:srgbClr val="000000"/>
                </a:solidFill>
                <a:latin typeface="Consolas" panose="020B0609020204030204" pitchFamily="49" charset="0"/>
              </a:rPr>
              <a:t>ActionType</a:t>
            </a:r>
            <a:r>
              <a:rPr lang="en-US">
                <a:solidFill>
                  <a:srgbClr val="000000"/>
                </a:solidFill>
                <a:latin typeface="Consolas" panose="020B0609020204030204" pitchFamily="49" charset="0"/>
              </a:rPr>
              <a:t> == </a:t>
            </a:r>
            <a:r>
              <a:rPr lang="en-US"/>
              <a:t>"</a:t>
            </a:r>
            <a:r>
              <a:rPr lang="en-US" err="1">
                <a:solidFill>
                  <a:srgbClr val="00B050"/>
                </a:solidFill>
                <a:latin typeface="Consolas" panose="020B0609020204030204" pitchFamily="49" charset="0"/>
              </a:rPr>
              <a:t>LogonFailed</a:t>
            </a:r>
            <a:r>
              <a:rPr lang="en-US"/>
              <a:t>"</a:t>
            </a:r>
            <a:r>
              <a:rPr lang="en-US">
                <a:solidFill>
                  <a:srgbClr val="000000"/>
                </a:solidFill>
                <a:latin typeface="Consolas" panose="020B0609020204030204" pitchFamily="49" charset="0"/>
              </a:rPr>
              <a:t> </a:t>
            </a:r>
          </a:p>
          <a:p>
            <a:pPr marL="0" lvl="1">
              <a:spcBef>
                <a:spcPts val="0"/>
              </a:spcBef>
            </a:pP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where</a:t>
            </a:r>
            <a:r>
              <a:rPr lang="en-US">
                <a:solidFill>
                  <a:srgbClr val="000000"/>
                </a:solidFill>
                <a:latin typeface="Consolas" panose="020B0609020204030204" pitchFamily="49" charset="0"/>
              </a:rPr>
              <a:t> Protocol =~ </a:t>
            </a:r>
            <a:r>
              <a:rPr lang="en-US"/>
              <a:t>"</a:t>
            </a:r>
            <a:r>
              <a:rPr lang="en-US" err="1">
                <a:solidFill>
                  <a:srgbClr val="A31515"/>
                </a:solidFill>
                <a:latin typeface="Consolas" panose="020B0609020204030204" pitchFamily="49" charset="0"/>
              </a:rPr>
              <a:t>ntlm</a:t>
            </a:r>
            <a:r>
              <a:rPr lang="en-US"/>
              <a:t>"</a:t>
            </a:r>
            <a:endParaRPr lang="en-US">
              <a:solidFill>
                <a:srgbClr val="A31515"/>
              </a:solidFill>
              <a:latin typeface="Consolas" panose="020B0609020204030204" pitchFamily="49" charset="0"/>
            </a:endParaRPr>
          </a:p>
          <a:p>
            <a:pPr marL="0" lvl="1">
              <a:spcBef>
                <a:spcPts val="0"/>
              </a:spcBef>
            </a:pPr>
            <a:endParaRPr lang="en-US" sz="2000">
              <a:solidFill>
                <a:srgbClr val="A31515"/>
              </a:solidFill>
              <a:latin typeface="Consolas" panose="020B0609020204030204" pitchFamily="49" charset="0"/>
            </a:endParaRPr>
          </a:p>
          <a:p>
            <a:pPr marL="0" lvl="1">
              <a:spcBef>
                <a:spcPts val="0"/>
              </a:spcBef>
            </a:pPr>
            <a:r>
              <a:rPr lang="en-US" err="1"/>
              <a:t>DeviceLogonEvents</a:t>
            </a:r>
            <a:r>
              <a:rPr lang="en-US"/>
              <a:t> | where </a:t>
            </a:r>
            <a:r>
              <a:rPr lang="en-US" err="1">
                <a:solidFill>
                  <a:srgbClr val="000000"/>
                </a:solidFill>
                <a:latin typeface="Consolas" panose="020B0609020204030204" pitchFamily="49" charset="0"/>
              </a:rPr>
              <a:t>ActionType</a:t>
            </a:r>
            <a:r>
              <a:rPr lang="en-US"/>
              <a:t> in ("</a:t>
            </a:r>
            <a:r>
              <a:rPr lang="en-US" err="1"/>
              <a:t>LogonSuccess</a:t>
            </a:r>
            <a:r>
              <a:rPr lang="en-US"/>
              <a:t>", "</a:t>
            </a:r>
            <a:r>
              <a:rPr lang="en-US" err="1"/>
              <a:t>LogonAttempted</a:t>
            </a:r>
            <a:r>
              <a:rPr lang="en-US"/>
              <a:t>")</a:t>
            </a:r>
          </a:p>
          <a:p>
            <a:pPr marL="0" lvl="1">
              <a:spcBef>
                <a:spcPts val="0"/>
              </a:spcBef>
            </a:pPr>
            <a:endParaRPr lang="en-US"/>
          </a:p>
          <a:p>
            <a:pPr marL="0" lvl="1">
              <a:spcBef>
                <a:spcPts val="0"/>
              </a:spcBef>
            </a:pPr>
            <a:r>
              <a:rPr lang="en-US" err="1"/>
              <a:t>DeviceNetworkEvents</a:t>
            </a:r>
            <a:r>
              <a:rPr lang="en-US"/>
              <a:t> | where ipv4_is_match(</a:t>
            </a:r>
            <a:r>
              <a:rPr lang="en-US" err="1"/>
              <a:t>LocalIP</a:t>
            </a:r>
            <a:r>
              <a:rPr lang="en-US"/>
              <a:t>, "10.0.0.0/8")</a:t>
            </a:r>
          </a:p>
          <a:p>
            <a:pPr marL="0" lvl="1">
              <a:spcBef>
                <a:spcPts val="0"/>
              </a:spcBef>
            </a:pPr>
            <a:endParaRPr lang="en-US"/>
          </a:p>
          <a:p>
            <a:pPr marL="0" lvl="1">
              <a:spcBef>
                <a:spcPts val="0"/>
              </a:spcBef>
            </a:pPr>
            <a:br>
              <a:rPr lang="en-US" sz="2000">
                <a:solidFill>
                  <a:srgbClr val="000000"/>
                </a:solidFill>
                <a:latin typeface="Consolas" panose="020B0609020204030204" pitchFamily="49" charset="0"/>
              </a:rPr>
            </a:br>
            <a:br>
              <a:rPr lang="en-US" sz="2000">
                <a:solidFill>
                  <a:srgbClr val="000000"/>
                </a:solidFill>
                <a:latin typeface="Consolas" panose="020B0609020204030204" pitchFamily="49" charset="0"/>
              </a:rPr>
            </a:br>
            <a:br>
              <a:rPr lang="en-US" sz="2000">
                <a:solidFill>
                  <a:srgbClr val="000000"/>
                </a:solidFill>
                <a:latin typeface="Consolas" panose="020B0609020204030204" pitchFamily="49" charset="0"/>
              </a:rPr>
            </a:br>
            <a:br>
              <a:rPr lang="en-US" sz="2000">
                <a:solidFill>
                  <a:srgbClr val="000000"/>
                </a:solidFill>
                <a:latin typeface="Consolas" panose="020B0609020204030204" pitchFamily="49" charset="0"/>
              </a:rPr>
            </a:br>
            <a:endParaRPr lang="en-US" sz="2000">
              <a:solidFill>
                <a:srgbClr val="000000"/>
              </a:solidFill>
              <a:latin typeface="Consolas" panose="020B0609020204030204" pitchFamily="49" charset="0"/>
            </a:endParaRPr>
          </a:p>
          <a:p>
            <a:endParaRPr lang="en-US" sz="2000"/>
          </a:p>
        </p:txBody>
      </p:sp>
      <p:sp>
        <p:nvSpPr>
          <p:cNvPr id="4" name="Speech Bubble: Rectangle with Corners Rounded 3">
            <a:extLst>
              <a:ext uri="{FF2B5EF4-FFF2-40B4-BE49-F238E27FC236}">
                <a16:creationId xmlns:a16="http://schemas.microsoft.com/office/drawing/2014/main" id="{40155867-937B-95D3-C53D-8AEF4B41DDEF}"/>
              </a:ext>
            </a:extLst>
          </p:cNvPr>
          <p:cNvSpPr/>
          <p:nvPr/>
        </p:nvSpPr>
        <p:spPr bwMode="auto">
          <a:xfrm>
            <a:off x="5761462" y="624469"/>
            <a:ext cx="3300761" cy="386730"/>
          </a:xfrm>
          <a:prstGeom prst="wedgeRoundRectCallout">
            <a:avLst>
              <a:gd name="adj1" fmla="val -124439"/>
              <a:gd name="adj2" fmla="val 223386"/>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Start with filtering by time </a:t>
            </a:r>
          </a:p>
        </p:txBody>
      </p:sp>
      <p:sp>
        <p:nvSpPr>
          <p:cNvPr id="6" name="Speech Bubble: Rectangle with Corners Rounded 5">
            <a:extLst>
              <a:ext uri="{FF2B5EF4-FFF2-40B4-BE49-F238E27FC236}">
                <a16:creationId xmlns:a16="http://schemas.microsoft.com/office/drawing/2014/main" id="{0AF09135-DC7A-EC4E-D32D-2CA36E88E014}"/>
              </a:ext>
            </a:extLst>
          </p:cNvPr>
          <p:cNvSpPr/>
          <p:nvPr/>
        </p:nvSpPr>
        <p:spPr bwMode="auto">
          <a:xfrm>
            <a:off x="5761462" y="1322154"/>
            <a:ext cx="2106014" cy="386730"/>
          </a:xfrm>
          <a:prstGeom prst="wedgeRoundRectCallout">
            <a:avLst>
              <a:gd name="adj1" fmla="val -88229"/>
              <a:gd name="adj2" fmla="val 8889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Time range type</a:t>
            </a:r>
          </a:p>
        </p:txBody>
      </p:sp>
      <p:sp>
        <p:nvSpPr>
          <p:cNvPr id="8" name="Speech Bubble: Rectangle with Corners Rounded 7">
            <a:extLst>
              <a:ext uri="{FF2B5EF4-FFF2-40B4-BE49-F238E27FC236}">
                <a16:creationId xmlns:a16="http://schemas.microsoft.com/office/drawing/2014/main" id="{FD56C70F-1158-DF21-6376-67EC7D570269}"/>
              </a:ext>
            </a:extLst>
          </p:cNvPr>
          <p:cNvSpPr/>
          <p:nvPr/>
        </p:nvSpPr>
        <p:spPr bwMode="auto">
          <a:xfrm>
            <a:off x="5305828" y="2115968"/>
            <a:ext cx="1749313" cy="386730"/>
          </a:xfrm>
          <a:prstGeom prst="wedgeRoundRectCallout">
            <a:avLst>
              <a:gd name="adj1" fmla="val -107357"/>
              <a:gd name="adj2" fmla="val -71626"/>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Relative times</a:t>
            </a:r>
          </a:p>
        </p:txBody>
      </p:sp>
      <p:sp>
        <p:nvSpPr>
          <p:cNvPr id="10" name="Speech Bubble: Rectangle with Corners Rounded 9">
            <a:extLst>
              <a:ext uri="{FF2B5EF4-FFF2-40B4-BE49-F238E27FC236}">
                <a16:creationId xmlns:a16="http://schemas.microsoft.com/office/drawing/2014/main" id="{8ACA5FB9-E45F-5D4D-851D-858351A57FC4}"/>
              </a:ext>
            </a:extLst>
          </p:cNvPr>
          <p:cNvSpPr/>
          <p:nvPr/>
        </p:nvSpPr>
        <p:spPr bwMode="auto">
          <a:xfrm>
            <a:off x="7411842" y="3719100"/>
            <a:ext cx="2027095" cy="386730"/>
          </a:xfrm>
          <a:prstGeom prst="wedgeRoundRectCallout">
            <a:avLst>
              <a:gd name="adj1" fmla="val -206328"/>
              <a:gd name="adj2" fmla="val 10864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Case insensitive</a:t>
            </a:r>
          </a:p>
        </p:txBody>
      </p:sp>
      <p:sp>
        <p:nvSpPr>
          <p:cNvPr id="11" name="Speech Bubble: Rectangle with Corners Rounded 10">
            <a:extLst>
              <a:ext uri="{FF2B5EF4-FFF2-40B4-BE49-F238E27FC236}">
                <a16:creationId xmlns:a16="http://schemas.microsoft.com/office/drawing/2014/main" id="{814569FC-7534-C4BD-CE72-6773095ADA0F}"/>
              </a:ext>
            </a:extLst>
          </p:cNvPr>
          <p:cNvSpPr/>
          <p:nvPr/>
        </p:nvSpPr>
        <p:spPr bwMode="auto">
          <a:xfrm>
            <a:off x="6095650" y="4355303"/>
            <a:ext cx="3065128" cy="386730"/>
          </a:xfrm>
          <a:prstGeom prst="wedgeRoundRectCallout">
            <a:avLst>
              <a:gd name="adj1" fmla="val -113929"/>
              <a:gd name="adj2" fmla="val 7064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Lists can be dynamic</a:t>
            </a:r>
          </a:p>
        </p:txBody>
      </p:sp>
      <p:sp>
        <p:nvSpPr>
          <p:cNvPr id="12" name="Speech Bubble: Rectangle with Corners Rounded 11">
            <a:extLst>
              <a:ext uri="{FF2B5EF4-FFF2-40B4-BE49-F238E27FC236}">
                <a16:creationId xmlns:a16="http://schemas.microsoft.com/office/drawing/2014/main" id="{EE5D3BD1-26C3-4A3F-E13E-B43A8873C51B}"/>
              </a:ext>
            </a:extLst>
          </p:cNvPr>
          <p:cNvSpPr/>
          <p:nvPr/>
        </p:nvSpPr>
        <p:spPr bwMode="auto">
          <a:xfrm>
            <a:off x="6407441" y="5963903"/>
            <a:ext cx="2753337" cy="386730"/>
          </a:xfrm>
          <a:prstGeom prst="wedgeRoundRectCallout">
            <a:avLst>
              <a:gd name="adj1" fmla="val -84644"/>
              <a:gd name="adj2" fmla="val -102897"/>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Breadth of operators</a:t>
            </a:r>
          </a:p>
        </p:txBody>
      </p:sp>
    </p:spTree>
    <p:extLst>
      <p:ext uri="{BB962C8B-B14F-4D97-AF65-F5344CB8AC3E}">
        <p14:creationId xmlns:p14="http://schemas.microsoft.com/office/powerpoint/2010/main" val="12343168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A5264368-413D-3449-A877-1F73FF8DD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9966F9-CAA8-836D-4549-37B920AE0CBF}"/>
              </a:ext>
            </a:extLst>
          </p:cNvPr>
          <p:cNvSpPr>
            <a:spLocks noGrp="1"/>
          </p:cNvSpPr>
          <p:nvPr>
            <p:ph type="title"/>
          </p:nvPr>
        </p:nvSpPr>
        <p:spPr/>
        <p:txBody>
          <a:bodyPr>
            <a:normAutofit/>
          </a:bodyPr>
          <a:lstStyle/>
          <a:p>
            <a:r>
              <a:rPr lang="en-US" b="1"/>
              <a:t>‘</a:t>
            </a:r>
            <a:r>
              <a:rPr lang="en-US" b="1">
                <a:hlinkClick r:id="rId4"/>
              </a:rPr>
              <a:t>extend</a:t>
            </a:r>
            <a:r>
              <a:rPr lang="en-US" b="1"/>
              <a:t>’ </a:t>
            </a:r>
            <a:r>
              <a:rPr lang="en-US"/>
              <a:t>operator</a:t>
            </a:r>
          </a:p>
        </p:txBody>
      </p:sp>
      <p:sp>
        <p:nvSpPr>
          <p:cNvPr id="3" name="Content Placeholder 2">
            <a:extLst>
              <a:ext uri="{FF2B5EF4-FFF2-40B4-BE49-F238E27FC236}">
                <a16:creationId xmlns:a16="http://schemas.microsoft.com/office/drawing/2014/main" id="{0E02F54C-3C04-3DBC-8F0A-90680A4CCB24}"/>
              </a:ext>
            </a:extLst>
          </p:cNvPr>
          <p:cNvSpPr>
            <a:spLocks noGrp="1"/>
          </p:cNvSpPr>
          <p:nvPr>
            <p:ph type="body" sz="quarter" idx="10"/>
          </p:nvPr>
        </p:nvSpPr>
        <p:spPr>
          <a:xfrm>
            <a:off x="586390" y="1434370"/>
            <a:ext cx="11018520" cy="4546980"/>
          </a:xfrm>
        </p:spPr>
        <p:txBody>
          <a:bodyPr vert="horz" wrap="square" lIns="0" tIns="0" rIns="0" bIns="0" rtlCol="0">
            <a:noAutofit/>
          </a:bodyPr>
          <a:lstStyle/>
          <a:p>
            <a:r>
              <a:rPr lang="en-US" sz="2200" b="1"/>
              <a:t>Create calculated columns and append them to the result set</a:t>
            </a:r>
          </a:p>
          <a:p>
            <a:endParaRPr lang="en-US" sz="2200"/>
          </a:p>
          <a:p>
            <a:r>
              <a:rPr lang="en-US" sz="2200"/>
              <a:t>Syntax: 	</a:t>
            </a:r>
            <a:r>
              <a:rPr lang="en-US" sz="2200" i="1"/>
              <a:t>T | </a:t>
            </a:r>
            <a:r>
              <a:rPr lang="en-US" sz="2200" i="1">
                <a:solidFill>
                  <a:schemeClr val="accent1"/>
                </a:solidFill>
              </a:rPr>
              <a:t>extend</a:t>
            </a:r>
            <a:r>
              <a:rPr lang="en-US" sz="2200" i="1"/>
              <a:t> </a:t>
            </a:r>
            <a:r>
              <a:rPr lang="en-US" sz="2200" i="1" err="1"/>
              <a:t>ColumnName</a:t>
            </a:r>
            <a:r>
              <a:rPr lang="en-US" sz="2200" i="1"/>
              <a:t> [= Expression] [, ...]</a:t>
            </a:r>
          </a:p>
          <a:p>
            <a:r>
              <a:rPr lang="en-US" sz="2200"/>
              <a:t>Example: 	 </a:t>
            </a:r>
            <a:r>
              <a:rPr lang="en-US" sz="2200" i="1" err="1"/>
              <a:t>SecurityEvent</a:t>
            </a:r>
            <a:r>
              <a:rPr lang="en-US" sz="2200" i="1"/>
              <a:t> | </a:t>
            </a:r>
            <a:r>
              <a:rPr lang="en-US" sz="2200" i="1">
                <a:solidFill>
                  <a:schemeClr val="accent1"/>
                </a:solidFill>
              </a:rPr>
              <a:t>extend</a:t>
            </a:r>
            <a:r>
              <a:rPr lang="en-US" sz="2200" i="1"/>
              <a:t> </a:t>
            </a:r>
            <a:r>
              <a:rPr lang="en-US" sz="2200" i="1" err="1"/>
              <a:t>ComputerNameLength</a:t>
            </a:r>
            <a:r>
              <a:rPr lang="en-US" sz="2200" i="1"/>
              <a:t> = </a:t>
            </a:r>
            <a:r>
              <a:rPr lang="en-US" sz="2200" i="1" err="1"/>
              <a:t>strlen</a:t>
            </a:r>
            <a:r>
              <a:rPr lang="en-US" sz="2200" i="1"/>
              <a:t>(Computer)</a:t>
            </a:r>
          </a:p>
          <a:p>
            <a:endParaRPr lang="en-US" sz="2200"/>
          </a:p>
          <a:p>
            <a:pPr marL="342900" indent="-342900">
              <a:buFont typeface="Arial" panose="020B0604020202020204" pitchFamily="34" charset="0"/>
              <a:buChar char="•"/>
            </a:pPr>
            <a:r>
              <a:rPr lang="en-US" sz="2200"/>
              <a:t>The new added column is not stored. </a:t>
            </a:r>
          </a:p>
          <a:p>
            <a:pPr marL="342900" indent="-342900">
              <a:buFont typeface="Arial" panose="020B0604020202020204" pitchFamily="34" charset="0"/>
              <a:buChar char="•"/>
            </a:pPr>
            <a:r>
              <a:rPr lang="en-US" sz="2200"/>
              <a:t>To only change a column name, use ‘project-rename’.</a:t>
            </a:r>
          </a:p>
          <a:p>
            <a:pPr marL="342900" indent="-342900">
              <a:buFont typeface="Arial" panose="020B0604020202020204" pitchFamily="34" charset="0"/>
              <a:buChar char="•"/>
            </a:pPr>
            <a:r>
              <a:rPr lang="en-US" sz="2200"/>
              <a:t>Expression capabilities are endless. </a:t>
            </a:r>
          </a:p>
          <a:p>
            <a:pPr marL="342900" indent="-342900">
              <a:buFont typeface="Arial" panose="020B0604020202020204" pitchFamily="34" charset="0"/>
              <a:buChar char="•"/>
            </a:pPr>
            <a:r>
              <a:rPr lang="en-US" sz="2200"/>
              <a:t>Used for parsing.</a:t>
            </a:r>
          </a:p>
        </p:txBody>
      </p:sp>
    </p:spTree>
    <p:extLst>
      <p:ext uri="{BB962C8B-B14F-4D97-AF65-F5344CB8AC3E}">
        <p14:creationId xmlns:p14="http://schemas.microsoft.com/office/powerpoint/2010/main" val="1439491424"/>
      </p:ext>
    </p:extLst>
  </p:cSld>
  <p:clrMapOvr>
    <a:overrideClrMapping bg1="lt1" tx1="dk1" bg2="lt2" tx2="dk2" accent1="accent1" accent2="accent2" accent3="accent3" accent4="accent4" accent5="accent5" accent6="accent6" hlink="hlink" folHlink="folHlink"/>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C5152-C5E6-A826-B7CC-7CAFBA352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F4E0E5-1ADA-7192-A8C8-61F8969F2E68}"/>
              </a:ext>
            </a:extLst>
          </p:cNvPr>
          <p:cNvSpPr>
            <a:spLocks noGrp="1"/>
          </p:cNvSpPr>
          <p:nvPr>
            <p:ph type="title"/>
          </p:nvPr>
        </p:nvSpPr>
        <p:spPr/>
        <p:txBody>
          <a:bodyPr/>
          <a:lstStyle/>
          <a:p>
            <a:r>
              <a:rPr lang="en-US"/>
              <a:t>‘extend’ exercise</a:t>
            </a:r>
          </a:p>
        </p:txBody>
      </p:sp>
      <p:sp>
        <p:nvSpPr>
          <p:cNvPr id="3" name="Text Placeholder 2">
            <a:extLst>
              <a:ext uri="{FF2B5EF4-FFF2-40B4-BE49-F238E27FC236}">
                <a16:creationId xmlns:a16="http://schemas.microsoft.com/office/drawing/2014/main" id="{C0851563-FC9F-25B1-7C4B-E98B64FB0036}"/>
              </a:ext>
            </a:extLst>
          </p:cNvPr>
          <p:cNvSpPr>
            <a:spLocks noGrp="1"/>
          </p:cNvSpPr>
          <p:nvPr>
            <p:ph type="body" sz="quarter" idx="10"/>
          </p:nvPr>
        </p:nvSpPr>
        <p:spPr>
          <a:xfrm>
            <a:off x="586390" y="1434370"/>
            <a:ext cx="11018520" cy="5232202"/>
          </a:xfrm>
        </p:spPr>
        <p:txBody>
          <a:bodyPr/>
          <a:lstStyle/>
          <a:p>
            <a:r>
              <a:rPr lang="en-US" sz="2000" err="1"/>
              <a:t>DeviceInfo</a:t>
            </a:r>
            <a:endParaRPr lang="en-US" sz="2000"/>
          </a:p>
          <a:p>
            <a:r>
              <a:rPr lang="en-US" sz="2000"/>
              <a:t>| </a:t>
            </a:r>
            <a:r>
              <a:rPr lang="en-US" sz="2000">
                <a:solidFill>
                  <a:srgbClr val="0070C0"/>
                </a:solidFill>
              </a:rPr>
              <a:t>where</a:t>
            </a:r>
            <a:r>
              <a:rPr lang="en-US" sz="2000"/>
              <a:t> </a:t>
            </a:r>
            <a:r>
              <a:rPr lang="en-US" sz="2000" err="1"/>
              <a:t>OSPlatform</a:t>
            </a:r>
            <a:r>
              <a:rPr lang="en-US" sz="2000"/>
              <a:t> == "</a:t>
            </a:r>
            <a:r>
              <a:rPr lang="en-US" sz="2000">
                <a:solidFill>
                  <a:schemeClr val="accent3">
                    <a:lumMod val="75000"/>
                  </a:schemeClr>
                </a:solidFill>
              </a:rPr>
              <a:t>Linux</a:t>
            </a:r>
            <a:r>
              <a:rPr lang="en-US" sz="2000"/>
              <a:t>" or </a:t>
            </a:r>
            <a:r>
              <a:rPr lang="en-US" sz="2000" err="1"/>
              <a:t>OSPlatform</a:t>
            </a:r>
            <a:r>
              <a:rPr lang="en-US" sz="2000"/>
              <a:t> contains "</a:t>
            </a:r>
            <a:r>
              <a:rPr lang="en-US" sz="2000" err="1">
                <a:solidFill>
                  <a:schemeClr val="accent3">
                    <a:lumMod val="75000"/>
                  </a:schemeClr>
                </a:solidFill>
              </a:rPr>
              <a:t>WindowsServer</a:t>
            </a:r>
            <a:r>
              <a:rPr lang="en-US" sz="2000"/>
              <a:t>"</a:t>
            </a:r>
          </a:p>
          <a:p>
            <a:r>
              <a:rPr lang="en-US" sz="2000"/>
              <a:t>| distinct </a:t>
            </a:r>
            <a:r>
              <a:rPr lang="en-US" sz="2000" err="1"/>
              <a:t>DeviceName</a:t>
            </a:r>
            <a:endParaRPr lang="en-US" sz="2000"/>
          </a:p>
          <a:p>
            <a:r>
              <a:rPr lang="en-US" sz="2000"/>
              <a:t>| summarize count()</a:t>
            </a:r>
          </a:p>
          <a:p>
            <a:r>
              <a:rPr lang="en-US" sz="2000"/>
              <a:t>| </a:t>
            </a:r>
            <a:r>
              <a:rPr lang="en-US" sz="2000">
                <a:solidFill>
                  <a:schemeClr val="accent1"/>
                </a:solidFill>
              </a:rPr>
              <a:t>extend</a:t>
            </a:r>
            <a:r>
              <a:rPr lang="en-US" sz="2000"/>
              <a:t> [</a:t>
            </a:r>
            <a:r>
              <a:rPr lang="en-US" sz="2000">
                <a:solidFill>
                  <a:schemeClr val="accent3">
                    <a:lumMod val="75000"/>
                  </a:schemeClr>
                </a:solidFill>
              </a:rPr>
              <a:t>'</a:t>
            </a:r>
            <a:r>
              <a:rPr lang="en-US" sz="2000" err="1">
                <a:solidFill>
                  <a:schemeClr val="accent3">
                    <a:lumMod val="75000"/>
                  </a:schemeClr>
                </a:solidFill>
              </a:rPr>
              <a:t>DfS</a:t>
            </a:r>
            <a:r>
              <a:rPr lang="en-US" sz="2000">
                <a:solidFill>
                  <a:schemeClr val="accent3">
                    <a:lumMod val="75000"/>
                  </a:schemeClr>
                </a:solidFill>
              </a:rPr>
              <a:t> P1 Pricing</a:t>
            </a:r>
            <a:r>
              <a:rPr lang="en-US" sz="2000"/>
              <a:t>'] = count_ * </a:t>
            </a:r>
            <a:r>
              <a:rPr lang="en-US" sz="2000">
                <a:solidFill>
                  <a:srgbClr val="00B050"/>
                </a:solidFill>
              </a:rPr>
              <a:t>5</a:t>
            </a:r>
          </a:p>
          <a:p>
            <a:r>
              <a:rPr lang="en-US" sz="2000"/>
              <a:t>| </a:t>
            </a:r>
            <a:r>
              <a:rPr lang="en-US" sz="2000">
                <a:solidFill>
                  <a:schemeClr val="accent1"/>
                </a:solidFill>
              </a:rPr>
              <a:t>extend</a:t>
            </a:r>
            <a:r>
              <a:rPr lang="en-US" sz="2000"/>
              <a:t> [</a:t>
            </a:r>
            <a:r>
              <a:rPr lang="en-US" sz="2000">
                <a:solidFill>
                  <a:schemeClr val="accent3">
                    <a:lumMod val="75000"/>
                  </a:schemeClr>
                </a:solidFill>
              </a:rPr>
              <a:t>'</a:t>
            </a:r>
            <a:r>
              <a:rPr lang="en-US" sz="2000" err="1">
                <a:solidFill>
                  <a:schemeClr val="accent3">
                    <a:lumMod val="75000"/>
                  </a:schemeClr>
                </a:solidFill>
              </a:rPr>
              <a:t>DfS</a:t>
            </a:r>
            <a:r>
              <a:rPr lang="en-US" sz="2000">
                <a:solidFill>
                  <a:schemeClr val="accent3">
                    <a:lumMod val="75000"/>
                  </a:schemeClr>
                </a:solidFill>
              </a:rPr>
              <a:t> P2 Pricing</a:t>
            </a:r>
            <a:r>
              <a:rPr lang="en-US" sz="2000"/>
              <a:t>'] = count_ * </a:t>
            </a:r>
            <a:r>
              <a:rPr lang="en-US" sz="2000">
                <a:solidFill>
                  <a:srgbClr val="00B050"/>
                </a:solidFill>
              </a:rPr>
              <a:t>15</a:t>
            </a:r>
          </a:p>
          <a:p>
            <a:pPr>
              <a:spcBef>
                <a:spcPts val="0"/>
              </a:spcBef>
            </a:pPr>
            <a:br>
              <a:rPr lang="en-US" sz="2000">
                <a:solidFill>
                  <a:srgbClr val="000000"/>
                </a:solidFill>
                <a:latin typeface="Consolas" panose="020B0609020204030204" pitchFamily="49" charset="0"/>
              </a:rPr>
            </a:br>
            <a:r>
              <a:rPr lang="en-US" sz="2000" b="0" err="1">
                <a:solidFill>
                  <a:srgbClr val="000000"/>
                </a:solidFill>
                <a:effectLst/>
                <a:latin typeface="Consolas" panose="020B0609020204030204" pitchFamily="49" charset="0"/>
              </a:rPr>
              <a:t>SecurityEvent</a:t>
            </a:r>
            <a:r>
              <a:rPr lang="en-US" sz="2000" b="0">
                <a:solidFill>
                  <a:srgbClr val="000000"/>
                </a:solidFill>
                <a:effectLst/>
                <a:latin typeface="Consolas" panose="020B0609020204030204" pitchFamily="49" charset="0"/>
              </a:rPr>
              <a:t> | </a:t>
            </a:r>
            <a:r>
              <a:rPr lang="en-US" sz="2000">
                <a:solidFill>
                  <a:srgbClr val="0000FF"/>
                </a:solidFill>
                <a:latin typeface="Consolas" panose="020B0609020204030204" pitchFamily="49" charset="0"/>
              </a:rPr>
              <a:t>where</a:t>
            </a:r>
            <a:r>
              <a:rPr lang="en-US" sz="2000" b="0">
                <a:solidFill>
                  <a:srgbClr val="000000"/>
                </a:solidFill>
                <a:effectLst/>
                <a:latin typeface="Consolas" panose="020B0609020204030204" pitchFamily="49" charset="0"/>
              </a:rPr>
              <a:t> </a:t>
            </a:r>
            <a:r>
              <a:rPr lang="en-US" sz="2000" b="0" err="1">
                <a:solidFill>
                  <a:srgbClr val="000000"/>
                </a:solidFill>
                <a:effectLst/>
                <a:latin typeface="Consolas" panose="020B0609020204030204" pitchFamily="49" charset="0"/>
              </a:rPr>
              <a:t>EventID</a:t>
            </a:r>
            <a:r>
              <a:rPr lang="en-US" sz="2000" b="0">
                <a:solidFill>
                  <a:srgbClr val="000000"/>
                </a:solidFill>
                <a:effectLst/>
                <a:latin typeface="Consolas" panose="020B0609020204030204" pitchFamily="49" charset="0"/>
              </a:rPr>
              <a:t> in (</a:t>
            </a:r>
            <a:r>
              <a:rPr lang="en-US" sz="2000" b="0">
                <a:solidFill>
                  <a:srgbClr val="09885A"/>
                </a:solidFill>
                <a:effectLst/>
                <a:latin typeface="Consolas" panose="020B0609020204030204" pitchFamily="49" charset="0"/>
              </a:rPr>
              <a:t>4624</a:t>
            </a:r>
            <a:r>
              <a:rPr lang="en-US" sz="2000" b="0">
                <a:solidFill>
                  <a:srgbClr val="000000"/>
                </a:solidFill>
                <a:effectLst/>
                <a:latin typeface="Consolas" panose="020B0609020204030204" pitchFamily="49" charset="0"/>
              </a:rPr>
              <a:t>, </a:t>
            </a:r>
            <a:r>
              <a:rPr lang="en-US" sz="2000" b="0">
                <a:solidFill>
                  <a:srgbClr val="09885A"/>
                </a:solidFill>
                <a:effectLst/>
                <a:latin typeface="Consolas" panose="020B0609020204030204" pitchFamily="49" charset="0"/>
              </a:rPr>
              <a:t>4625</a:t>
            </a:r>
            <a:r>
              <a:rPr lang="en-US" sz="2000" b="0">
                <a:solidFill>
                  <a:srgbClr val="000000"/>
                </a:solidFill>
                <a:effectLst/>
                <a:latin typeface="Consolas" panose="020B0609020204030204" pitchFamily="49" charset="0"/>
              </a:rPr>
              <a:t>) </a:t>
            </a:r>
            <a:br>
              <a:rPr lang="en-US" sz="2000" b="0">
                <a:solidFill>
                  <a:srgbClr val="000000"/>
                </a:solidFill>
                <a:effectLst/>
                <a:latin typeface="Consolas" panose="020B0609020204030204" pitchFamily="49" charset="0"/>
              </a:rPr>
            </a:br>
            <a:r>
              <a:rPr lang="en-US" sz="2000" b="0">
                <a:solidFill>
                  <a:srgbClr val="000000"/>
                </a:solidFill>
                <a:effectLst/>
                <a:latin typeface="Consolas" panose="020B0609020204030204" pitchFamily="49" charset="0"/>
              </a:rPr>
              <a:t>| </a:t>
            </a:r>
            <a:r>
              <a:rPr lang="en-US" sz="2000">
                <a:solidFill>
                  <a:srgbClr val="0000FF"/>
                </a:solidFill>
                <a:latin typeface="Consolas" panose="020B0609020204030204" pitchFamily="49" charset="0"/>
              </a:rPr>
              <a:t>extend</a:t>
            </a:r>
            <a:r>
              <a:rPr lang="en-US" sz="2000" b="0">
                <a:solidFill>
                  <a:srgbClr val="000000"/>
                </a:solidFill>
                <a:effectLst/>
                <a:latin typeface="Consolas" panose="020B0609020204030204" pitchFamily="49" charset="0"/>
              </a:rPr>
              <a:t> </a:t>
            </a:r>
            <a:r>
              <a:rPr lang="en-US" sz="2000" b="0" err="1">
                <a:solidFill>
                  <a:srgbClr val="000000"/>
                </a:solidFill>
                <a:effectLst/>
                <a:latin typeface="Consolas" panose="020B0609020204030204" pitchFamily="49" charset="0"/>
              </a:rPr>
              <a:t>rgroup</a:t>
            </a:r>
            <a:r>
              <a:rPr lang="en-US" sz="2000" b="0">
                <a:solidFill>
                  <a:srgbClr val="000000"/>
                </a:solidFill>
                <a:effectLst/>
                <a:latin typeface="Consolas" panose="020B0609020204030204" pitchFamily="49" charset="0"/>
              </a:rPr>
              <a:t> = extract(</a:t>
            </a:r>
            <a:r>
              <a:rPr lang="en-US" sz="2000" b="0">
                <a:solidFill>
                  <a:srgbClr val="A31515"/>
                </a:solidFill>
                <a:effectLst/>
                <a:latin typeface="Consolas" panose="020B0609020204030204" pitchFamily="49" charset="0"/>
              </a:rPr>
              <a:t>"</a:t>
            </a:r>
            <a:r>
              <a:rPr lang="en-US" sz="2000" b="0" err="1">
                <a:solidFill>
                  <a:srgbClr val="A31515"/>
                </a:solidFill>
                <a:effectLst/>
                <a:latin typeface="Consolas" panose="020B0609020204030204" pitchFamily="49" charset="0"/>
              </a:rPr>
              <a:t>resourcegroups</a:t>
            </a:r>
            <a:r>
              <a:rPr lang="en-US" sz="2000" b="0">
                <a:solidFill>
                  <a:srgbClr val="A31515"/>
                </a:solidFill>
                <a:effectLst/>
                <a:latin typeface="Consolas" panose="020B0609020204030204" pitchFamily="49" charset="0"/>
              </a:rPr>
              <a:t>/(.*)/providers"</a:t>
            </a:r>
            <a:r>
              <a:rPr lang="en-US" sz="2000" b="0">
                <a:solidFill>
                  <a:srgbClr val="000000"/>
                </a:solidFill>
                <a:effectLst/>
                <a:latin typeface="Consolas" panose="020B0609020204030204" pitchFamily="49" charset="0"/>
              </a:rPr>
              <a:t>,</a:t>
            </a:r>
            <a:r>
              <a:rPr lang="en-US" sz="2000" b="0">
                <a:solidFill>
                  <a:srgbClr val="09885A"/>
                </a:solidFill>
                <a:effectLst/>
                <a:latin typeface="Consolas" panose="020B0609020204030204" pitchFamily="49" charset="0"/>
              </a:rPr>
              <a:t>1</a:t>
            </a:r>
            <a:r>
              <a:rPr lang="en-US" sz="2000" b="0">
                <a:solidFill>
                  <a:srgbClr val="000000"/>
                </a:solidFill>
                <a:effectLst/>
                <a:latin typeface="Consolas" panose="020B0609020204030204" pitchFamily="49" charset="0"/>
              </a:rPr>
              <a:t>,_ResourceId)</a:t>
            </a:r>
          </a:p>
          <a:p>
            <a:pPr>
              <a:spcBef>
                <a:spcPts val="0"/>
              </a:spcBef>
            </a:pPr>
            <a:endParaRPr lang="en-US" sz="2000">
              <a:solidFill>
                <a:srgbClr val="000000"/>
              </a:solidFill>
              <a:latin typeface="Consolas" panose="020B0609020204030204" pitchFamily="49" charset="0"/>
            </a:endParaRPr>
          </a:p>
          <a:p>
            <a:pPr>
              <a:spcBef>
                <a:spcPts val="0"/>
              </a:spcBef>
            </a:pPr>
            <a:r>
              <a:rPr lang="en-US" sz="2000" b="0">
                <a:solidFill>
                  <a:srgbClr val="000000"/>
                </a:solidFill>
                <a:effectLst/>
                <a:latin typeface="Consolas" panose="020B0609020204030204" pitchFamily="49" charset="0"/>
              </a:rPr>
              <a:t>… | </a:t>
            </a:r>
            <a:r>
              <a:rPr lang="en-US" sz="2000">
                <a:solidFill>
                  <a:srgbClr val="0000FF"/>
                </a:solidFill>
                <a:latin typeface="Consolas" panose="020B0609020204030204" pitchFamily="49" charset="0"/>
              </a:rPr>
              <a:t>extend</a:t>
            </a:r>
            <a:r>
              <a:rPr lang="en-US" sz="2000" b="0">
                <a:solidFill>
                  <a:srgbClr val="000000"/>
                </a:solidFill>
                <a:effectLst/>
                <a:latin typeface="Consolas" panose="020B0609020204030204" pitchFamily="49" charset="0"/>
              </a:rPr>
              <a:t> </a:t>
            </a:r>
            <a:r>
              <a:rPr lang="en-US" sz="2000" b="0" err="1">
                <a:solidFill>
                  <a:srgbClr val="000000"/>
                </a:solidFill>
                <a:effectLst/>
                <a:latin typeface="Consolas" panose="020B0609020204030204" pitchFamily="49" charset="0"/>
              </a:rPr>
              <a:t>rgroup</a:t>
            </a:r>
            <a:r>
              <a:rPr lang="en-US" sz="2000" b="0">
                <a:solidFill>
                  <a:srgbClr val="000000"/>
                </a:solidFill>
                <a:effectLst/>
                <a:latin typeface="Consolas" panose="020B0609020204030204" pitchFamily="49" charset="0"/>
              </a:rPr>
              <a:t> = split(_</a:t>
            </a:r>
            <a:r>
              <a:rPr lang="en-US" sz="2000" b="0" err="1">
                <a:solidFill>
                  <a:srgbClr val="000000"/>
                </a:solidFill>
                <a:effectLst/>
                <a:latin typeface="Consolas" panose="020B0609020204030204" pitchFamily="49" charset="0"/>
              </a:rPr>
              <a:t>ResourceId</a:t>
            </a:r>
            <a:r>
              <a:rPr lang="en-US" sz="2000" b="0">
                <a:solidFill>
                  <a:srgbClr val="000000"/>
                </a:solidFill>
                <a:effectLst/>
                <a:latin typeface="Consolas" panose="020B0609020204030204" pitchFamily="49" charset="0"/>
              </a:rPr>
              <a:t>, </a:t>
            </a:r>
            <a:r>
              <a:rPr lang="en-US" sz="2000" b="0">
                <a:solidFill>
                  <a:srgbClr val="A31515"/>
                </a:solidFill>
                <a:effectLst/>
                <a:latin typeface="Consolas" panose="020B0609020204030204" pitchFamily="49" charset="0"/>
              </a:rPr>
              <a:t>"/"</a:t>
            </a:r>
            <a:r>
              <a:rPr lang="en-US" sz="2000" b="0">
                <a:solidFill>
                  <a:srgbClr val="000000"/>
                </a:solidFill>
                <a:effectLst/>
                <a:latin typeface="Consolas" panose="020B0609020204030204" pitchFamily="49" charset="0"/>
              </a:rPr>
              <a:t>,</a:t>
            </a:r>
            <a:r>
              <a:rPr lang="en-US" sz="2000" b="0">
                <a:solidFill>
                  <a:srgbClr val="09885A"/>
                </a:solidFill>
                <a:effectLst/>
                <a:latin typeface="Consolas" panose="020B0609020204030204" pitchFamily="49" charset="0"/>
              </a:rPr>
              <a:t>4</a:t>
            </a:r>
            <a:r>
              <a:rPr lang="en-US" sz="2000" b="0">
                <a:solidFill>
                  <a:srgbClr val="000000"/>
                </a:solidFill>
                <a:effectLst/>
                <a:latin typeface="Consolas" panose="020B0609020204030204" pitchFamily="49" charset="0"/>
              </a:rPr>
              <a:t>)[</a:t>
            </a:r>
            <a:r>
              <a:rPr lang="en-US" sz="2000" b="0">
                <a:solidFill>
                  <a:srgbClr val="09885A"/>
                </a:solidFill>
                <a:effectLst/>
                <a:latin typeface="Consolas" panose="020B0609020204030204" pitchFamily="49" charset="0"/>
              </a:rPr>
              <a:t>0</a:t>
            </a:r>
            <a:r>
              <a:rPr lang="en-US" sz="2000" b="0">
                <a:solidFill>
                  <a:srgbClr val="000000"/>
                </a:solidFill>
                <a:effectLst/>
                <a:latin typeface="Consolas" panose="020B0609020204030204" pitchFamily="49" charset="0"/>
              </a:rPr>
              <a:t>]</a:t>
            </a:r>
          </a:p>
          <a:p>
            <a:pPr>
              <a:spcBef>
                <a:spcPts val="0"/>
              </a:spcBef>
            </a:pPr>
            <a:r>
              <a:rPr lang="en-US" sz="2000">
                <a:solidFill>
                  <a:srgbClr val="000000"/>
                </a:solidFill>
                <a:latin typeface="Consolas" panose="020B0609020204030204" pitchFamily="49" charset="0"/>
              </a:rPr>
              <a:t>… | </a:t>
            </a:r>
            <a:r>
              <a:rPr lang="en-US" sz="2000">
                <a:solidFill>
                  <a:srgbClr val="0000FF"/>
                </a:solidFill>
                <a:latin typeface="Consolas" panose="020B0609020204030204" pitchFamily="49" charset="0"/>
              </a:rPr>
              <a:t>parse</a:t>
            </a:r>
            <a:r>
              <a:rPr lang="en-US" sz="2000" b="0">
                <a:solidFill>
                  <a:srgbClr val="000000"/>
                </a:solidFill>
                <a:effectLst/>
                <a:latin typeface="Consolas" panose="020B0609020204030204" pitchFamily="49" charset="0"/>
              </a:rPr>
              <a:t> _</a:t>
            </a:r>
            <a:r>
              <a:rPr lang="en-US" sz="2000" b="0" err="1">
                <a:solidFill>
                  <a:srgbClr val="000000"/>
                </a:solidFill>
                <a:effectLst/>
                <a:latin typeface="Consolas" panose="020B0609020204030204" pitchFamily="49" charset="0"/>
              </a:rPr>
              <a:t>ResourceId</a:t>
            </a:r>
            <a:r>
              <a:rPr lang="en-US" sz="2000" b="0">
                <a:solidFill>
                  <a:srgbClr val="000000"/>
                </a:solidFill>
                <a:effectLst/>
                <a:latin typeface="Consolas" panose="020B0609020204030204" pitchFamily="49" charset="0"/>
              </a:rPr>
              <a:t> with </a:t>
            </a:r>
            <a:r>
              <a:rPr lang="en-US" sz="2000">
                <a:solidFill>
                  <a:srgbClr val="A31515"/>
                </a:solidFill>
                <a:latin typeface="Consolas" panose="020B0609020204030204" pitchFamily="49" charset="0"/>
              </a:rPr>
              <a:t>"/subscriptions/"</a:t>
            </a:r>
            <a:r>
              <a:rPr lang="en-US" sz="2000">
                <a:solidFill>
                  <a:srgbClr val="000000"/>
                </a:solidFill>
                <a:latin typeface="Consolas" panose="020B0609020204030204" pitchFamily="49" charset="0"/>
              </a:rPr>
              <a:t> sub</a:t>
            </a:r>
            <a:r>
              <a:rPr lang="en-US" sz="2000" b="0">
                <a:solidFill>
                  <a:srgbClr val="000000"/>
                </a:solidFill>
                <a:effectLst/>
                <a:latin typeface="Consolas" panose="020B0609020204030204" pitchFamily="49" charset="0"/>
              </a:rPr>
              <a:t> </a:t>
            </a:r>
            <a:r>
              <a:rPr lang="en-US" sz="2000">
                <a:solidFill>
                  <a:srgbClr val="A31515"/>
                </a:solidFill>
                <a:latin typeface="Consolas" panose="020B0609020204030204" pitchFamily="49" charset="0"/>
              </a:rPr>
              <a:t>"</a:t>
            </a:r>
            <a:r>
              <a:rPr lang="en-US" sz="2000" b="0">
                <a:solidFill>
                  <a:srgbClr val="A31515"/>
                </a:solidFill>
                <a:effectLst/>
                <a:latin typeface="Consolas" panose="020B0609020204030204" pitchFamily="49" charset="0"/>
              </a:rPr>
              <a:t>/</a:t>
            </a:r>
            <a:r>
              <a:rPr lang="en-US" sz="2000" b="0" err="1">
                <a:solidFill>
                  <a:srgbClr val="A31515"/>
                </a:solidFill>
                <a:effectLst/>
                <a:latin typeface="Consolas" panose="020B0609020204030204" pitchFamily="49" charset="0"/>
              </a:rPr>
              <a:t>resourcegroups</a:t>
            </a:r>
            <a:r>
              <a:rPr lang="en-US" sz="2000" b="0">
                <a:solidFill>
                  <a:srgbClr val="A31515"/>
                </a:solidFill>
                <a:effectLst/>
                <a:latin typeface="Consolas" panose="020B0609020204030204" pitchFamily="49" charset="0"/>
              </a:rPr>
              <a:t>/"</a:t>
            </a:r>
            <a:r>
              <a:rPr lang="en-US" sz="2000" b="0">
                <a:solidFill>
                  <a:srgbClr val="000000"/>
                </a:solidFill>
                <a:effectLst/>
                <a:latin typeface="Consolas" panose="020B0609020204030204" pitchFamily="49" charset="0"/>
              </a:rPr>
              <a:t> </a:t>
            </a:r>
            <a:r>
              <a:rPr lang="en-US" sz="2000" b="0" err="1">
                <a:solidFill>
                  <a:srgbClr val="000000"/>
                </a:solidFill>
                <a:effectLst/>
                <a:latin typeface="Consolas" panose="020B0609020204030204" pitchFamily="49" charset="0"/>
              </a:rPr>
              <a:t>rgroup</a:t>
            </a:r>
            <a:r>
              <a:rPr lang="en-US" sz="2000" b="0">
                <a:solidFill>
                  <a:srgbClr val="000000"/>
                </a:solidFill>
                <a:effectLst/>
                <a:latin typeface="Consolas" panose="020B0609020204030204" pitchFamily="49" charset="0"/>
              </a:rPr>
              <a:t> </a:t>
            </a:r>
            <a:r>
              <a:rPr lang="en-US" sz="2000" b="0">
                <a:solidFill>
                  <a:srgbClr val="A31515"/>
                </a:solidFill>
                <a:effectLst/>
                <a:latin typeface="Consolas" panose="020B0609020204030204" pitchFamily="49" charset="0"/>
              </a:rPr>
              <a:t>"/providers"</a:t>
            </a:r>
            <a:r>
              <a:rPr lang="en-US" sz="2000" b="0">
                <a:solidFill>
                  <a:srgbClr val="000000"/>
                </a:solidFill>
                <a:effectLst/>
                <a:latin typeface="Consolas" panose="020B0609020204030204" pitchFamily="49" charset="0"/>
              </a:rPr>
              <a:t> *</a:t>
            </a:r>
          </a:p>
          <a:p>
            <a:pPr>
              <a:spcBef>
                <a:spcPts val="0"/>
              </a:spcBef>
            </a:pPr>
            <a:endParaRPr lang="en-US" sz="2000" b="0">
              <a:solidFill>
                <a:srgbClr val="000000"/>
              </a:solidFill>
              <a:effectLst/>
              <a:latin typeface="Consolas" panose="020B0609020204030204" pitchFamily="49" charset="0"/>
            </a:endParaRPr>
          </a:p>
          <a:p>
            <a:pPr>
              <a:spcBef>
                <a:spcPts val="0"/>
              </a:spcBef>
            </a:pPr>
            <a:endParaRPr lang="en-US" sz="2000" b="0">
              <a:solidFill>
                <a:srgbClr val="000000"/>
              </a:solidFill>
              <a:effectLst/>
              <a:latin typeface="Consolas" panose="020B0609020204030204" pitchFamily="49" charset="0"/>
            </a:endParaRPr>
          </a:p>
          <a:p>
            <a:pPr>
              <a:spcBef>
                <a:spcPts val="0"/>
              </a:spcBef>
            </a:pPr>
            <a:endParaRPr lang="en-US" sz="2000">
              <a:solidFill>
                <a:srgbClr val="000000"/>
              </a:solidFill>
              <a:latin typeface="Consolas" panose="020B0609020204030204" pitchFamily="49" charset="0"/>
            </a:endParaRPr>
          </a:p>
        </p:txBody>
      </p:sp>
      <p:sp>
        <p:nvSpPr>
          <p:cNvPr id="4" name="Speech Bubble: Rectangle with Corners Rounded 3">
            <a:extLst>
              <a:ext uri="{FF2B5EF4-FFF2-40B4-BE49-F238E27FC236}">
                <a16:creationId xmlns:a16="http://schemas.microsoft.com/office/drawing/2014/main" id="{23B806AB-231D-7901-BA61-54D184F7CB05}"/>
              </a:ext>
            </a:extLst>
          </p:cNvPr>
          <p:cNvSpPr/>
          <p:nvPr/>
        </p:nvSpPr>
        <p:spPr bwMode="auto">
          <a:xfrm>
            <a:off x="8680830" y="2206305"/>
            <a:ext cx="3300761" cy="675639"/>
          </a:xfrm>
          <a:prstGeom prst="wedgeRoundRectCallout">
            <a:avLst>
              <a:gd name="adj1" fmla="val -91653"/>
              <a:gd name="adj2" fmla="val 146134"/>
              <a:gd name="adj3" fmla="val 16667"/>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Use “extract” to parse a value</a:t>
            </a:r>
          </a:p>
        </p:txBody>
      </p:sp>
      <p:sp>
        <p:nvSpPr>
          <p:cNvPr id="5" name="Speech Bubble: Rectangle with Corners Rounded 4">
            <a:extLst>
              <a:ext uri="{FF2B5EF4-FFF2-40B4-BE49-F238E27FC236}">
                <a16:creationId xmlns:a16="http://schemas.microsoft.com/office/drawing/2014/main" id="{FC0B7B43-F2E5-6959-7F44-2FFFCEDBD296}"/>
              </a:ext>
            </a:extLst>
          </p:cNvPr>
          <p:cNvSpPr/>
          <p:nvPr/>
        </p:nvSpPr>
        <p:spPr bwMode="auto">
          <a:xfrm>
            <a:off x="7641993" y="5252907"/>
            <a:ext cx="3300761" cy="675639"/>
          </a:xfrm>
          <a:prstGeom prst="wedgeRoundRectCallout">
            <a:avLst>
              <a:gd name="adj1" fmla="val -75641"/>
              <a:gd name="adj2" fmla="val -109643"/>
              <a:gd name="adj3" fmla="val 16667"/>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 “</a:t>
            </a: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hlinkClick r:id="rId3"/>
              </a:rPr>
              <a:t>split</a:t>
            </a: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a:t>
            </a:r>
            <a:r>
              <a:rPr kumimoji="0" lang="en-US" sz="2000" b="0" i="0" u="none" strike="noStrike" kern="1200" cap="none" spc="0" normalizeH="0" baseline="0" noProof="0" dirty="0" err="1">
                <a:ln>
                  <a:noFill/>
                </a:ln>
                <a:solidFill>
                  <a:srgbClr val="FFFFFF"/>
                </a:solidFill>
                <a:effectLst/>
                <a:uLnTx/>
                <a:uFillTx/>
                <a:latin typeface="Segoe UI"/>
                <a:ea typeface="+mn-ea"/>
                <a:cs typeface="+mn-cs"/>
                <a:hlinkClick r:id="rId4"/>
              </a:rPr>
              <a:t>extract_all</a:t>
            </a:r>
            <a:r>
              <a:rPr kumimoji="0" lang="en-US" sz="2000" b="0" i="0" u="none" strike="noStrike" kern="1200" cap="none" spc="0" normalizeH="0" baseline="0" noProof="0" dirty="0">
                <a:ln>
                  <a:noFill/>
                </a:ln>
                <a:solidFill>
                  <a:srgbClr val="FFFFFF"/>
                </a:solidFill>
                <a:effectLst/>
                <a:uLnTx/>
                <a:uFillTx/>
                <a:latin typeface="Segoe UI"/>
                <a:ea typeface="+mn-ea"/>
                <a:cs typeface="+mn-cs"/>
              </a:rPr>
              <a:t>“ </a:t>
            </a: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or “</a:t>
            </a:r>
            <a:r>
              <a:rPr kumimoji="0" lang="en-US" sz="2000" b="0" i="0" u="none" strike="noStrike" kern="1200" cap="none" spc="0" normalizeH="0" baseline="0" noProof="0" dirty="0">
                <a:ln>
                  <a:noFill/>
                </a:ln>
                <a:solidFill>
                  <a:srgbClr val="FFFFFF"/>
                </a:solidFill>
                <a:effectLst/>
                <a:uLnTx/>
                <a:uFillTx/>
                <a:latin typeface="Segoe UI"/>
                <a:ea typeface="+mn-ea"/>
                <a:cs typeface="+mn-cs"/>
                <a:hlinkClick r:id="rId5"/>
              </a:rPr>
              <a:t>parse</a:t>
            </a: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t>
            </a:r>
          </a:p>
        </p:txBody>
      </p:sp>
    </p:spTree>
    <p:extLst>
      <p:ext uri="{BB962C8B-B14F-4D97-AF65-F5344CB8AC3E}">
        <p14:creationId xmlns:p14="http://schemas.microsoft.com/office/powerpoint/2010/main" val="832731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7973564C-3095-60F0-88F7-E7F024C0FD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61B6D-F77A-D27A-0DC5-3D5933BA0946}"/>
              </a:ext>
            </a:extLst>
          </p:cNvPr>
          <p:cNvSpPr>
            <a:spLocks noGrp="1"/>
          </p:cNvSpPr>
          <p:nvPr>
            <p:ph type="title"/>
          </p:nvPr>
        </p:nvSpPr>
        <p:spPr/>
        <p:txBody>
          <a:bodyPr/>
          <a:lstStyle/>
          <a:p>
            <a:r>
              <a:rPr lang="en-US"/>
              <a:t>Lab #1: filtering </a:t>
            </a:r>
          </a:p>
        </p:txBody>
      </p:sp>
      <p:sp>
        <p:nvSpPr>
          <p:cNvPr id="5" name="Text Placeholder 4">
            <a:extLst>
              <a:ext uri="{FF2B5EF4-FFF2-40B4-BE49-F238E27FC236}">
                <a16:creationId xmlns:a16="http://schemas.microsoft.com/office/drawing/2014/main" id="{EEBBF4EA-C117-40B3-7BD3-A211C84A7BCB}"/>
              </a:ext>
            </a:extLst>
          </p:cNvPr>
          <p:cNvSpPr>
            <a:spLocks noGrp="1"/>
          </p:cNvSpPr>
          <p:nvPr>
            <p:ph type="body" sz="quarter" idx="10"/>
          </p:nvPr>
        </p:nvSpPr>
        <p:spPr>
          <a:xfrm>
            <a:off x="586390" y="1434370"/>
            <a:ext cx="11018520" cy="3717941"/>
          </a:xfrm>
        </p:spPr>
        <p:txBody>
          <a:bodyPr/>
          <a:lstStyle/>
          <a:p>
            <a:pPr lvl="0"/>
            <a:r>
              <a:rPr lang="en-US" sz="3200" i="1"/>
              <a:t>Find all failed login starting 2 weeks ago until 1 week ago that occurred on a computer with name which starts with “Ash”.</a:t>
            </a:r>
          </a:p>
          <a:p>
            <a:pPr lvl="0"/>
            <a:endParaRPr lang="en-US" sz="2000"/>
          </a:p>
          <a:p>
            <a:pPr lvl="0"/>
            <a:r>
              <a:rPr lang="en-US" sz="2000"/>
              <a:t>Hints and guideline:</a:t>
            </a:r>
          </a:p>
          <a:p>
            <a:pPr marL="342900" lvl="0" indent="-342900">
              <a:buFont typeface="Arial" panose="020B0604020202020204" pitchFamily="34" charset="0"/>
              <a:buChar char="•"/>
            </a:pPr>
            <a:r>
              <a:rPr lang="en-US" sz="2000"/>
              <a:t>Certain Device based tables have authentication events</a:t>
            </a:r>
          </a:p>
          <a:p>
            <a:pPr marL="342900" lvl="0" indent="-342900">
              <a:buFont typeface="Arial" panose="020B0604020202020204" pitchFamily="34" charset="0"/>
              <a:buChar char="•"/>
            </a:pPr>
            <a:r>
              <a:rPr lang="en-US" sz="2000"/>
              <a:t>What is the name of the field which contains the event ?</a:t>
            </a:r>
          </a:p>
          <a:p>
            <a:pPr marL="342900" lvl="0" indent="-342900">
              <a:buFont typeface="Arial" panose="020B0604020202020204" pitchFamily="34" charset="0"/>
              <a:buChar char="•"/>
            </a:pPr>
            <a:r>
              <a:rPr lang="en-US" sz="2000"/>
              <a:t>What is the name of the field which represents the computer name?</a:t>
            </a:r>
          </a:p>
          <a:p>
            <a:pPr marL="342900" indent="-342900">
              <a:buFont typeface="Arial" panose="020B0604020202020204" pitchFamily="34" charset="0"/>
              <a:buChar char="•"/>
            </a:pPr>
            <a:r>
              <a:rPr lang="en-US" sz="2000"/>
              <a:t>What should be the order of the commands, but better performance?</a:t>
            </a:r>
          </a:p>
          <a:p>
            <a:endParaRPr lang="en-US"/>
          </a:p>
        </p:txBody>
      </p:sp>
      <p:sp>
        <p:nvSpPr>
          <p:cNvPr id="4" name="Rectangle 1">
            <a:extLst>
              <a:ext uri="{FF2B5EF4-FFF2-40B4-BE49-F238E27FC236}">
                <a16:creationId xmlns:a16="http://schemas.microsoft.com/office/drawing/2014/main" id="{7AF02937-188B-95B4-1F1C-6D958DDBBB93}"/>
              </a:ext>
            </a:extLst>
          </p:cNvPr>
          <p:cNvSpPr>
            <a:spLocks noChangeArrowheads="1"/>
          </p:cNvSpPr>
          <p:nvPr/>
        </p:nvSpPr>
        <p:spPr bwMode="auto">
          <a:xfrm>
            <a:off x="278296" y="1987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Certain Device based tables have authentication events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410081"/>
      </p:ext>
    </p:extLst>
  </p:cSld>
  <p:clrMapOvr>
    <a:overrideClrMapping bg1="lt1" tx1="dk1" bg2="lt2" tx2="dk2" accent1="accent1" accent2="accent2" accent3="accent3" accent4="accent4" accent5="accent5" accent6="accent6" hlink="hlink" folHlink="folHlink"/>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64D3D223-DA13-5BFC-2A3E-B81A2B8D01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0BEB0-1AA3-7F00-849E-0A00383EFEEF}"/>
              </a:ext>
            </a:extLst>
          </p:cNvPr>
          <p:cNvSpPr>
            <a:spLocks noGrp="1"/>
          </p:cNvSpPr>
          <p:nvPr>
            <p:ph type="title"/>
          </p:nvPr>
        </p:nvSpPr>
        <p:spPr/>
        <p:txBody>
          <a:bodyPr/>
          <a:lstStyle/>
          <a:p>
            <a:r>
              <a:rPr lang="en-US"/>
              <a:t>Lab #1 solution</a:t>
            </a:r>
            <a:r>
              <a:rPr lang="en-IL"/>
              <a:t>, in steps</a:t>
            </a:r>
            <a:endParaRPr lang="en-US"/>
          </a:p>
        </p:txBody>
      </p:sp>
      <p:sp>
        <p:nvSpPr>
          <p:cNvPr id="3" name="Text Placeholder 2">
            <a:extLst>
              <a:ext uri="{FF2B5EF4-FFF2-40B4-BE49-F238E27FC236}">
                <a16:creationId xmlns:a16="http://schemas.microsoft.com/office/drawing/2014/main" id="{7B309398-C703-0C90-7B9D-8AB7DF9AA07F}"/>
              </a:ext>
            </a:extLst>
          </p:cNvPr>
          <p:cNvSpPr>
            <a:spLocks noGrp="1"/>
          </p:cNvSpPr>
          <p:nvPr>
            <p:ph type="body" sz="quarter" idx="10"/>
          </p:nvPr>
        </p:nvSpPr>
        <p:spPr>
          <a:xfrm>
            <a:off x="586390" y="1434370"/>
            <a:ext cx="11018520" cy="4739759"/>
          </a:xfrm>
        </p:spPr>
        <p:txBody>
          <a:bodyPr/>
          <a:lstStyle/>
          <a:p>
            <a:pPr>
              <a:spcBef>
                <a:spcPts val="0"/>
              </a:spcBef>
            </a:pPr>
            <a:r>
              <a:rPr lang="en-US" sz="1600">
                <a:solidFill>
                  <a:srgbClr val="008000"/>
                </a:solidFill>
                <a:latin typeface="Consolas" panose="020B0609020204030204" pitchFamily="49" charset="0"/>
              </a:rPr>
              <a:t>// Find all failed attempts to login starting 2 weeks ago until 1 week ago that occurred on a computer with name which starts with “Ash”</a:t>
            </a:r>
          </a:p>
          <a:p>
            <a:pPr>
              <a:spcBef>
                <a:spcPts val="0"/>
              </a:spcBef>
            </a:pPr>
            <a:endParaRPr lang="en-US" sz="1600" b="0">
              <a:solidFill>
                <a:srgbClr val="000000"/>
              </a:solidFill>
              <a:effectLst/>
              <a:latin typeface="Consolas" panose="020B0609020204030204" pitchFamily="49" charset="0"/>
            </a:endParaRPr>
          </a:p>
          <a:p>
            <a:pPr>
              <a:spcBef>
                <a:spcPts val="0"/>
              </a:spcBef>
            </a:pPr>
            <a:r>
              <a:rPr lang="en-US" sz="1600" err="1">
                <a:solidFill>
                  <a:srgbClr val="000000"/>
                </a:solidFill>
                <a:latin typeface="Consolas" panose="020B0609020204030204" pitchFamily="49" charset="0"/>
              </a:rPr>
              <a:t>DeviceLogonEvents</a:t>
            </a:r>
            <a:r>
              <a:rPr lang="en-US" sz="1600" b="0">
                <a:solidFill>
                  <a:srgbClr val="000000"/>
                </a:solidFill>
                <a:effectLst/>
                <a:latin typeface="Consolas" panose="020B0609020204030204" pitchFamily="49" charset="0"/>
              </a:rPr>
              <a:t> | </a:t>
            </a:r>
            <a:r>
              <a:rPr lang="en-US" sz="1600" b="0">
                <a:solidFill>
                  <a:srgbClr val="778899"/>
                </a:solidFill>
                <a:effectLst/>
                <a:latin typeface="Consolas" panose="020B0609020204030204" pitchFamily="49" charset="0"/>
              </a:rPr>
              <a:t>limit</a:t>
            </a:r>
            <a:r>
              <a:rPr lang="en-US" sz="1600" b="0">
                <a:solidFill>
                  <a:srgbClr val="000000"/>
                </a:solidFill>
                <a:effectLst/>
                <a:latin typeface="Consolas" panose="020B0609020204030204" pitchFamily="49" charset="0"/>
              </a:rPr>
              <a:t> </a:t>
            </a:r>
            <a:r>
              <a:rPr lang="en-US" sz="1600" b="0">
                <a:solidFill>
                  <a:srgbClr val="09885A"/>
                </a:solidFill>
                <a:effectLst/>
                <a:latin typeface="Consolas" panose="020B0609020204030204" pitchFamily="49" charset="0"/>
              </a:rPr>
              <a:t>100 </a:t>
            </a:r>
            <a:r>
              <a:rPr lang="en-US" sz="1600">
                <a:solidFill>
                  <a:srgbClr val="008000"/>
                </a:solidFill>
                <a:latin typeface="Consolas" panose="020B0609020204030204" pitchFamily="49" charset="0"/>
              </a:rPr>
              <a:t>// Find relevant fields: </a:t>
            </a:r>
            <a:r>
              <a:rPr lang="en-US" sz="1600" err="1">
                <a:solidFill>
                  <a:srgbClr val="008000"/>
                </a:solidFill>
                <a:latin typeface="Consolas" panose="020B0609020204030204" pitchFamily="49" charset="0"/>
              </a:rPr>
              <a:t>FailureReason</a:t>
            </a:r>
            <a:r>
              <a:rPr lang="en-US" sz="1600">
                <a:solidFill>
                  <a:srgbClr val="008000"/>
                </a:solidFill>
                <a:latin typeface="Consolas" panose="020B0609020204030204" pitchFamily="49" charset="0"/>
              </a:rPr>
              <a:t>, </a:t>
            </a:r>
            <a:r>
              <a:rPr lang="en-US" sz="1600" err="1">
                <a:solidFill>
                  <a:srgbClr val="008000"/>
                </a:solidFill>
                <a:latin typeface="Consolas" panose="020B0609020204030204" pitchFamily="49" charset="0"/>
              </a:rPr>
              <a:t>ActionType</a:t>
            </a:r>
            <a:r>
              <a:rPr lang="en-US" sz="1600">
                <a:solidFill>
                  <a:srgbClr val="008000"/>
                </a:solidFill>
                <a:latin typeface="Consolas" panose="020B0609020204030204" pitchFamily="49" charset="0"/>
              </a:rPr>
              <a:t>, </a:t>
            </a:r>
            <a:r>
              <a:rPr lang="en-US" sz="1600" err="1">
                <a:solidFill>
                  <a:srgbClr val="008000"/>
                </a:solidFill>
                <a:latin typeface="Consolas" panose="020B0609020204030204" pitchFamily="49" charset="0"/>
              </a:rPr>
              <a:t>DeviceName</a:t>
            </a:r>
            <a:endParaRPr lang="en-US" sz="1600">
              <a:solidFill>
                <a:srgbClr val="008000"/>
              </a:solidFill>
              <a:latin typeface="Consolas" panose="020B0609020204030204" pitchFamily="49" charset="0"/>
            </a:endParaRPr>
          </a:p>
          <a:p>
            <a:pPr>
              <a:spcBef>
                <a:spcPts val="0"/>
              </a:spcBef>
            </a:pPr>
            <a:endParaRPr lang="en-US" sz="1600">
              <a:solidFill>
                <a:srgbClr val="008000"/>
              </a:solidFill>
              <a:latin typeface="Consolas" panose="020B0609020204030204" pitchFamily="49" charset="0"/>
            </a:endParaRPr>
          </a:p>
          <a:p>
            <a:pPr>
              <a:spcBef>
                <a:spcPts val="0"/>
              </a:spcBef>
            </a:pPr>
            <a:r>
              <a:rPr lang="en-US" sz="1600" err="1">
                <a:solidFill>
                  <a:srgbClr val="000000"/>
                </a:solidFill>
                <a:latin typeface="Consolas" panose="020B0609020204030204" pitchFamily="49" charset="0"/>
              </a:rPr>
              <a:t>DeviceLogonEvents</a:t>
            </a:r>
            <a:r>
              <a:rPr lang="en-US" sz="1600">
                <a:solidFill>
                  <a:srgbClr val="000000"/>
                </a:solidFill>
                <a:latin typeface="Consolas" panose="020B0609020204030204" pitchFamily="49" charset="0"/>
              </a:rPr>
              <a:t> | </a:t>
            </a:r>
            <a:r>
              <a:rPr lang="en-US" sz="1600">
                <a:solidFill>
                  <a:srgbClr val="778899"/>
                </a:solidFill>
                <a:latin typeface="Consolas" panose="020B0609020204030204" pitchFamily="49" charset="0"/>
              </a:rPr>
              <a:t>summarize</a:t>
            </a:r>
            <a:r>
              <a:rPr lang="en-US" sz="1600">
                <a:solidFill>
                  <a:srgbClr val="000000"/>
                </a:solidFill>
                <a:latin typeface="Consolas" panose="020B0609020204030204" pitchFamily="49" charset="0"/>
              </a:rPr>
              <a:t> </a:t>
            </a:r>
            <a:r>
              <a:rPr lang="en-US" sz="1600">
                <a:solidFill>
                  <a:srgbClr val="0000FF"/>
                </a:solidFill>
                <a:latin typeface="Consolas" panose="020B0609020204030204" pitchFamily="49" charset="0"/>
              </a:rPr>
              <a:t>by</a:t>
            </a:r>
            <a:r>
              <a:rPr lang="en-US" sz="1600">
                <a:solidFill>
                  <a:srgbClr val="000000"/>
                </a:solidFill>
                <a:latin typeface="Consolas" panose="020B0609020204030204" pitchFamily="49" charset="0"/>
              </a:rPr>
              <a:t> </a:t>
            </a:r>
            <a:r>
              <a:rPr lang="en-US" sz="1600" err="1">
                <a:solidFill>
                  <a:srgbClr val="000000"/>
                </a:solidFill>
                <a:latin typeface="Consolas" panose="020B0609020204030204" pitchFamily="49" charset="0"/>
              </a:rPr>
              <a:t>FailureReason</a:t>
            </a:r>
            <a:r>
              <a:rPr lang="en-US" sz="1600">
                <a:solidFill>
                  <a:srgbClr val="000000"/>
                </a:solidFill>
                <a:latin typeface="Consolas" panose="020B0609020204030204" pitchFamily="49" charset="0"/>
              </a:rPr>
              <a:t> </a:t>
            </a:r>
            <a:r>
              <a:rPr lang="en-US" sz="1600">
                <a:solidFill>
                  <a:srgbClr val="008000"/>
                </a:solidFill>
                <a:latin typeface="Consolas" panose="020B0609020204030204" pitchFamily="49" charset="0"/>
              </a:rPr>
              <a:t>// find the Event signaling</a:t>
            </a:r>
          </a:p>
          <a:p>
            <a:pPr marR="0" lvl="0" algn="l" defTabSz="914400" rtl="0" eaLnBrk="1" fontAlgn="auto" latinLnBrk="0" hangingPunct="1">
              <a:lnSpc>
                <a:spcPct val="100000"/>
              </a:lnSpc>
              <a:spcBef>
                <a:spcPts val="0"/>
              </a:spcBef>
              <a:buClrTx/>
              <a:buSzTx/>
              <a:tabLst/>
              <a:defRPr/>
            </a:pPr>
            <a:endParaRPr lang="en-US" sz="1600" b="0">
              <a:solidFill>
                <a:schemeClr val="accent1"/>
              </a:solidFill>
              <a:effectLst/>
              <a:latin typeface="Consolas" panose="020B0609020204030204" pitchFamily="49" charset="0"/>
            </a:endParaRPr>
          </a:p>
          <a:p>
            <a:pPr>
              <a:spcBef>
                <a:spcPts val="0"/>
              </a:spcBef>
            </a:pPr>
            <a:r>
              <a:rPr lang="en-US" sz="1600" b="0" err="1">
                <a:solidFill>
                  <a:srgbClr val="000000"/>
                </a:solidFill>
                <a:effectLst/>
                <a:latin typeface="Consolas" panose="020B0609020204030204" pitchFamily="49" charset="0"/>
              </a:rPr>
              <a:t>DeviceLogonEvents</a:t>
            </a:r>
            <a:endParaRPr lang="en-US" sz="1600" b="0">
              <a:solidFill>
                <a:srgbClr val="000000"/>
              </a:solidFill>
              <a:effectLst/>
              <a:latin typeface="Consolas" panose="020B0609020204030204" pitchFamily="49" charset="0"/>
            </a:endParaRPr>
          </a:p>
          <a:p>
            <a:pPr>
              <a:spcBef>
                <a:spcPts val="0"/>
              </a:spcBef>
            </a:pPr>
            <a:r>
              <a:rPr lang="en-US" sz="1600" b="0">
                <a:solidFill>
                  <a:srgbClr val="000000"/>
                </a:solidFill>
                <a:effectLst/>
                <a:latin typeface="Consolas" panose="020B0609020204030204" pitchFamily="49" charset="0"/>
              </a:rPr>
              <a:t>| </a:t>
            </a:r>
            <a:r>
              <a:rPr lang="en-US" sz="1600" b="0">
                <a:solidFill>
                  <a:srgbClr val="778899"/>
                </a:solidFill>
                <a:effectLst/>
                <a:latin typeface="Consolas" panose="020B0609020204030204" pitchFamily="49" charset="0"/>
              </a:rPr>
              <a:t>where</a:t>
            </a:r>
            <a:r>
              <a:rPr lang="en-US" sz="1600" b="0">
                <a:solidFill>
                  <a:srgbClr val="000000"/>
                </a:solidFill>
                <a:effectLst/>
                <a:latin typeface="Consolas" panose="020B0609020204030204" pitchFamily="49" charset="0"/>
              </a:rPr>
              <a:t> Timestamp between (ago(</a:t>
            </a:r>
            <a:r>
              <a:rPr lang="en-US" sz="1600" b="0">
                <a:solidFill>
                  <a:srgbClr val="09885A"/>
                </a:solidFill>
                <a:effectLst/>
                <a:latin typeface="Consolas" panose="020B0609020204030204" pitchFamily="49" charset="0"/>
              </a:rPr>
              <a:t>14</a:t>
            </a:r>
            <a:r>
              <a:rPr lang="en-US" sz="1600" b="0">
                <a:solidFill>
                  <a:srgbClr val="000000"/>
                </a:solidFill>
                <a:effectLst/>
                <a:latin typeface="Consolas" panose="020B0609020204030204" pitchFamily="49" charset="0"/>
              </a:rPr>
              <a:t>d)..ago(</a:t>
            </a:r>
            <a:r>
              <a:rPr lang="en-US" sz="1600" b="0">
                <a:solidFill>
                  <a:srgbClr val="09885A"/>
                </a:solidFill>
                <a:effectLst/>
                <a:latin typeface="Consolas" panose="020B0609020204030204" pitchFamily="49" charset="0"/>
              </a:rPr>
              <a:t>7</a:t>
            </a:r>
            <a:r>
              <a:rPr lang="en-US" sz="1600" b="0">
                <a:solidFill>
                  <a:srgbClr val="000000"/>
                </a:solidFill>
                <a:effectLst/>
                <a:latin typeface="Consolas" panose="020B0609020204030204" pitchFamily="49" charset="0"/>
              </a:rPr>
              <a:t>d))</a:t>
            </a:r>
            <a:r>
              <a:rPr lang="en-IL" sz="1600" b="0">
                <a:solidFill>
                  <a:srgbClr val="000000"/>
                </a:solidFill>
                <a:effectLst/>
                <a:latin typeface="Consolas" panose="020B0609020204030204" pitchFamily="49" charset="0"/>
              </a:rPr>
              <a:t> </a:t>
            </a:r>
            <a:r>
              <a:rPr lang="en-US" sz="1600">
                <a:solidFill>
                  <a:srgbClr val="000000"/>
                </a:solidFill>
                <a:latin typeface="Consolas" panose="020B0609020204030204" pitchFamily="49" charset="0"/>
              </a:rPr>
              <a:t>	</a:t>
            </a:r>
            <a:r>
              <a:rPr lang="en-IL" sz="1600">
                <a:solidFill>
                  <a:srgbClr val="008000"/>
                </a:solidFill>
                <a:latin typeface="Consolas" panose="020B0609020204030204" pitchFamily="49" charset="0"/>
              </a:rPr>
              <a:t>// start with the time filter</a:t>
            </a:r>
            <a:endParaRPr lang="en-US" sz="1600">
              <a:solidFill>
                <a:srgbClr val="008000"/>
              </a:solidFill>
              <a:latin typeface="Consolas" panose="020B0609020204030204" pitchFamily="49" charset="0"/>
            </a:endParaRPr>
          </a:p>
          <a:p>
            <a:pPr>
              <a:spcBef>
                <a:spcPts val="0"/>
              </a:spcBef>
            </a:pPr>
            <a:r>
              <a:rPr lang="en-US" sz="1600" b="0">
                <a:solidFill>
                  <a:srgbClr val="000000"/>
                </a:solidFill>
                <a:effectLst/>
                <a:latin typeface="Consolas" panose="020B0609020204030204" pitchFamily="49" charset="0"/>
              </a:rPr>
              <a:t>| </a:t>
            </a:r>
            <a:r>
              <a:rPr lang="en-US" sz="1600" b="0">
                <a:solidFill>
                  <a:srgbClr val="778899"/>
                </a:solidFill>
                <a:effectLst/>
                <a:latin typeface="Consolas" panose="020B0609020204030204" pitchFamily="49" charset="0"/>
              </a:rPr>
              <a:t>where</a:t>
            </a:r>
            <a:r>
              <a:rPr lang="en-US" sz="1600" b="0">
                <a:solidFill>
                  <a:srgbClr val="000000"/>
                </a:solidFill>
                <a:effectLst/>
                <a:latin typeface="Consolas" panose="020B0609020204030204" pitchFamily="49" charset="0"/>
              </a:rPr>
              <a:t> </a:t>
            </a:r>
            <a:r>
              <a:rPr lang="en-US" sz="1600" b="0" err="1">
                <a:solidFill>
                  <a:srgbClr val="000000"/>
                </a:solidFill>
                <a:effectLst/>
                <a:latin typeface="Consolas" panose="020B0609020204030204" pitchFamily="49" charset="0"/>
              </a:rPr>
              <a:t>ActionType</a:t>
            </a:r>
            <a:r>
              <a:rPr lang="en-US" sz="1600" b="0">
                <a:solidFill>
                  <a:srgbClr val="000000"/>
                </a:solidFill>
                <a:effectLst/>
                <a:latin typeface="Consolas" panose="020B0609020204030204" pitchFamily="49" charset="0"/>
              </a:rPr>
              <a:t> == </a:t>
            </a:r>
            <a:r>
              <a:rPr lang="en-US" sz="1600">
                <a:solidFill>
                  <a:srgbClr val="A31515"/>
                </a:solidFill>
                <a:latin typeface="Consolas" panose="020B0609020204030204" pitchFamily="49" charset="0"/>
              </a:rPr>
              <a:t>"</a:t>
            </a:r>
            <a:r>
              <a:rPr lang="en-US" sz="1600" b="0" err="1">
                <a:solidFill>
                  <a:srgbClr val="A31515"/>
                </a:solidFill>
                <a:effectLst/>
                <a:latin typeface="Consolas" panose="020B0609020204030204" pitchFamily="49" charset="0"/>
              </a:rPr>
              <a:t>LogonFailed</a:t>
            </a:r>
            <a:r>
              <a:rPr lang="en-US" sz="1600">
                <a:solidFill>
                  <a:srgbClr val="A31515"/>
                </a:solidFill>
                <a:latin typeface="Consolas" panose="020B0609020204030204" pitchFamily="49" charset="0"/>
              </a:rPr>
              <a:t>"</a:t>
            </a:r>
            <a:endParaRPr lang="en-US" sz="1600">
              <a:solidFill>
                <a:srgbClr val="000000"/>
              </a:solidFill>
              <a:latin typeface="Consolas" panose="020B0609020204030204" pitchFamily="49" charset="0"/>
            </a:endParaRPr>
          </a:p>
          <a:p>
            <a:pPr>
              <a:spcBef>
                <a:spcPts val="0"/>
              </a:spcBef>
            </a:pPr>
            <a:r>
              <a:rPr lang="en-US" sz="1600" b="0">
                <a:solidFill>
                  <a:srgbClr val="000000"/>
                </a:solidFill>
                <a:effectLst/>
                <a:latin typeface="Consolas" panose="020B0609020204030204" pitchFamily="49" charset="0"/>
              </a:rPr>
              <a:t>| </a:t>
            </a:r>
            <a:r>
              <a:rPr lang="en-US" sz="1600" b="0">
                <a:solidFill>
                  <a:srgbClr val="778899"/>
                </a:solidFill>
                <a:effectLst/>
                <a:latin typeface="Consolas" panose="020B0609020204030204" pitchFamily="49" charset="0"/>
              </a:rPr>
              <a:t>where</a:t>
            </a:r>
            <a:r>
              <a:rPr lang="en-US" sz="1600" b="0">
                <a:solidFill>
                  <a:srgbClr val="000000"/>
                </a:solidFill>
                <a:effectLst/>
                <a:latin typeface="Consolas" panose="020B0609020204030204" pitchFamily="49" charset="0"/>
              </a:rPr>
              <a:t> </a:t>
            </a:r>
            <a:r>
              <a:rPr lang="en-US" sz="1600" b="0" err="1">
                <a:solidFill>
                  <a:srgbClr val="000000"/>
                </a:solidFill>
                <a:effectLst/>
                <a:latin typeface="Consolas" panose="020B0609020204030204" pitchFamily="49" charset="0"/>
              </a:rPr>
              <a:t>DeviceName</a:t>
            </a:r>
            <a:r>
              <a:rPr lang="en-US" sz="1600" b="0">
                <a:solidFill>
                  <a:srgbClr val="000000"/>
                </a:solidFill>
                <a:effectLst/>
                <a:latin typeface="Consolas" panose="020B0609020204030204" pitchFamily="49" charset="0"/>
              </a:rPr>
              <a:t> </a:t>
            </a:r>
            <a:r>
              <a:rPr lang="en-US" sz="1600" b="0" err="1">
                <a:solidFill>
                  <a:srgbClr val="0000FF"/>
                </a:solidFill>
                <a:effectLst/>
                <a:latin typeface="Consolas" panose="020B0609020204030204" pitchFamily="49" charset="0"/>
              </a:rPr>
              <a:t>startswith</a:t>
            </a:r>
            <a:r>
              <a:rPr lang="en-US" sz="1600" b="0">
                <a:solidFill>
                  <a:srgbClr val="000000"/>
                </a:solidFill>
                <a:effectLst/>
                <a:latin typeface="Consolas" panose="020B0609020204030204" pitchFamily="49" charset="0"/>
              </a:rPr>
              <a:t> </a:t>
            </a:r>
            <a:r>
              <a:rPr lang="en-US" sz="1600">
                <a:solidFill>
                  <a:srgbClr val="A31515"/>
                </a:solidFill>
                <a:latin typeface="Consolas" panose="020B0609020204030204" pitchFamily="49" charset="0"/>
              </a:rPr>
              <a:t>"</a:t>
            </a:r>
            <a:r>
              <a:rPr lang="en-US" sz="1600" b="0">
                <a:solidFill>
                  <a:srgbClr val="A31515"/>
                </a:solidFill>
                <a:effectLst/>
                <a:latin typeface="Consolas" panose="020B0609020204030204" pitchFamily="49" charset="0"/>
              </a:rPr>
              <a:t>Ash" </a:t>
            </a:r>
            <a:r>
              <a:rPr lang="en-US" sz="1600">
                <a:solidFill>
                  <a:srgbClr val="008000"/>
                </a:solidFill>
                <a:latin typeface="Consolas" panose="020B0609020204030204" pitchFamily="49" charset="0"/>
              </a:rPr>
              <a:t>// case insensitive</a:t>
            </a:r>
          </a:p>
          <a:p>
            <a:pPr>
              <a:spcBef>
                <a:spcPts val="0"/>
              </a:spcBef>
            </a:pPr>
            <a:r>
              <a:rPr lang="en-IL" sz="1600">
                <a:solidFill>
                  <a:srgbClr val="A31515"/>
                </a:solidFill>
                <a:latin typeface="Consolas" panose="020B0609020204030204" pitchFamily="49" charset="0"/>
              </a:rPr>
              <a:t>	</a:t>
            </a:r>
            <a:r>
              <a:rPr lang="en-IL" sz="1600">
                <a:solidFill>
                  <a:srgbClr val="008000"/>
                </a:solidFill>
                <a:latin typeface="Consolas" panose="020B0609020204030204" pitchFamily="49" charset="0"/>
              </a:rPr>
              <a:t>// This is the solution, but there are so many results</a:t>
            </a:r>
            <a:endParaRPr lang="en-US" sz="1600">
              <a:solidFill>
                <a:srgbClr val="008000"/>
              </a:solidFill>
              <a:latin typeface="Consolas" panose="020B0609020204030204" pitchFamily="49" charset="0"/>
            </a:endParaRPr>
          </a:p>
          <a:p>
            <a:pPr>
              <a:spcBef>
                <a:spcPts val="0"/>
              </a:spcBef>
            </a:pPr>
            <a:endParaRPr lang="en-US" sz="1600">
              <a:solidFill>
                <a:srgbClr val="008000"/>
              </a:solidFill>
              <a:latin typeface="Consolas" panose="020B0609020204030204" pitchFamily="49" charset="0"/>
            </a:endParaRPr>
          </a:p>
          <a:p>
            <a:pPr>
              <a:spcBef>
                <a:spcPts val="0"/>
              </a:spcBef>
            </a:pPr>
            <a:r>
              <a:rPr lang="en-US" sz="1600" b="0" err="1">
                <a:solidFill>
                  <a:srgbClr val="000000"/>
                </a:solidFill>
                <a:effectLst/>
                <a:latin typeface="Consolas" panose="020B0609020204030204" pitchFamily="49" charset="0"/>
              </a:rPr>
              <a:t>DeviceLogonEvents</a:t>
            </a:r>
            <a:r>
              <a:rPr lang="en-US" sz="1600" b="0">
                <a:solidFill>
                  <a:srgbClr val="000000"/>
                </a:solidFill>
                <a:effectLst/>
                <a:latin typeface="Consolas" panose="020B0609020204030204" pitchFamily="49" charset="0"/>
              </a:rPr>
              <a:t> </a:t>
            </a:r>
          </a:p>
          <a:p>
            <a:pPr>
              <a:spcBef>
                <a:spcPts val="0"/>
              </a:spcBef>
            </a:pPr>
            <a:r>
              <a:rPr lang="en-US" sz="1600" b="0">
                <a:solidFill>
                  <a:srgbClr val="000000"/>
                </a:solidFill>
                <a:effectLst/>
                <a:latin typeface="Consolas" panose="020B0609020204030204" pitchFamily="49" charset="0"/>
              </a:rPr>
              <a:t>| </a:t>
            </a:r>
            <a:r>
              <a:rPr lang="en-US" sz="1600" b="0">
                <a:solidFill>
                  <a:srgbClr val="778899"/>
                </a:solidFill>
                <a:effectLst/>
                <a:latin typeface="Consolas" panose="020B0609020204030204" pitchFamily="49" charset="0"/>
              </a:rPr>
              <a:t>where</a:t>
            </a:r>
            <a:r>
              <a:rPr lang="en-US" sz="1600" b="0">
                <a:solidFill>
                  <a:srgbClr val="000000"/>
                </a:solidFill>
                <a:effectLst/>
                <a:latin typeface="Consolas" panose="020B0609020204030204" pitchFamily="49" charset="0"/>
              </a:rPr>
              <a:t> </a:t>
            </a:r>
            <a:r>
              <a:rPr lang="en-US" sz="1600" b="0" err="1">
                <a:solidFill>
                  <a:srgbClr val="000000"/>
                </a:solidFill>
                <a:effectLst/>
                <a:latin typeface="Consolas" panose="020B0609020204030204" pitchFamily="49" charset="0"/>
              </a:rPr>
              <a:t>TimeGenerated</a:t>
            </a:r>
            <a:r>
              <a:rPr lang="en-US" sz="1600" b="0">
                <a:solidFill>
                  <a:srgbClr val="000000"/>
                </a:solidFill>
                <a:effectLst/>
                <a:latin typeface="Consolas" panose="020B0609020204030204" pitchFamily="49" charset="0"/>
              </a:rPr>
              <a:t> between (ago(</a:t>
            </a:r>
            <a:r>
              <a:rPr lang="en-US" sz="1600" b="0">
                <a:solidFill>
                  <a:srgbClr val="09885A"/>
                </a:solidFill>
                <a:effectLst/>
                <a:latin typeface="Consolas" panose="020B0609020204030204" pitchFamily="49" charset="0"/>
              </a:rPr>
              <a:t>14</a:t>
            </a:r>
            <a:r>
              <a:rPr lang="en-US" sz="1600" b="0">
                <a:solidFill>
                  <a:srgbClr val="000000"/>
                </a:solidFill>
                <a:effectLst/>
                <a:latin typeface="Consolas" panose="020B0609020204030204" pitchFamily="49" charset="0"/>
              </a:rPr>
              <a:t>d)..ago(</a:t>
            </a:r>
            <a:r>
              <a:rPr lang="en-US" sz="1600" b="0">
                <a:solidFill>
                  <a:srgbClr val="09885A"/>
                </a:solidFill>
                <a:effectLst/>
                <a:latin typeface="Consolas" panose="020B0609020204030204" pitchFamily="49" charset="0"/>
              </a:rPr>
              <a:t>7</a:t>
            </a:r>
            <a:r>
              <a:rPr lang="en-US" sz="1600" b="0">
                <a:solidFill>
                  <a:srgbClr val="000000"/>
                </a:solidFill>
                <a:effectLst/>
                <a:latin typeface="Consolas" panose="020B0609020204030204" pitchFamily="49" charset="0"/>
              </a:rPr>
              <a:t>d))</a:t>
            </a:r>
          </a:p>
          <a:p>
            <a:pPr>
              <a:spcBef>
                <a:spcPts val="0"/>
              </a:spcBef>
            </a:pPr>
            <a:r>
              <a:rPr lang="en-US" sz="1600" b="0">
                <a:solidFill>
                  <a:srgbClr val="000000"/>
                </a:solidFill>
                <a:effectLst/>
                <a:latin typeface="Consolas" panose="020B0609020204030204" pitchFamily="49" charset="0"/>
              </a:rPr>
              <a:t>| </a:t>
            </a:r>
            <a:r>
              <a:rPr lang="en-US" sz="1600" b="0">
                <a:solidFill>
                  <a:srgbClr val="778899"/>
                </a:solidFill>
                <a:effectLst/>
                <a:latin typeface="Consolas" panose="020B0609020204030204" pitchFamily="49" charset="0"/>
              </a:rPr>
              <a:t>where</a:t>
            </a:r>
            <a:r>
              <a:rPr lang="en-US" sz="1600" b="0">
                <a:solidFill>
                  <a:srgbClr val="000000"/>
                </a:solidFill>
                <a:effectLst/>
                <a:latin typeface="Consolas" panose="020B0609020204030204" pitchFamily="49" charset="0"/>
              </a:rPr>
              <a:t> </a:t>
            </a:r>
            <a:r>
              <a:rPr lang="en-US" sz="1600" b="0" err="1">
                <a:solidFill>
                  <a:srgbClr val="000000"/>
                </a:solidFill>
                <a:effectLst/>
                <a:latin typeface="Consolas" panose="020B0609020204030204" pitchFamily="49" charset="0"/>
              </a:rPr>
              <a:t>ActionType</a:t>
            </a:r>
            <a:r>
              <a:rPr lang="en-US" sz="1600" b="0">
                <a:solidFill>
                  <a:srgbClr val="000000"/>
                </a:solidFill>
                <a:effectLst/>
                <a:latin typeface="Consolas" panose="020B0609020204030204" pitchFamily="49" charset="0"/>
              </a:rPr>
              <a:t> == </a:t>
            </a:r>
            <a:r>
              <a:rPr lang="en-US" sz="1600">
                <a:solidFill>
                  <a:srgbClr val="A31515"/>
                </a:solidFill>
                <a:latin typeface="Consolas" panose="020B0609020204030204" pitchFamily="49" charset="0"/>
              </a:rPr>
              <a:t>"</a:t>
            </a:r>
            <a:r>
              <a:rPr lang="en-US" sz="1600" b="0" err="1">
                <a:solidFill>
                  <a:srgbClr val="A31515"/>
                </a:solidFill>
                <a:effectLst/>
                <a:latin typeface="Consolas" panose="020B0609020204030204" pitchFamily="49" charset="0"/>
              </a:rPr>
              <a:t>LogonFailed</a:t>
            </a:r>
            <a:r>
              <a:rPr lang="en-US" sz="1600" b="0">
                <a:solidFill>
                  <a:srgbClr val="A31515"/>
                </a:solidFill>
                <a:effectLst/>
                <a:latin typeface="Consolas" panose="020B0609020204030204" pitchFamily="49" charset="0"/>
              </a:rPr>
              <a:t>"</a:t>
            </a:r>
            <a:endParaRPr lang="en-US" sz="1600">
              <a:solidFill>
                <a:srgbClr val="000000"/>
              </a:solidFill>
              <a:latin typeface="Consolas" panose="020B0609020204030204" pitchFamily="49" charset="0"/>
            </a:endParaRPr>
          </a:p>
          <a:p>
            <a:pPr>
              <a:spcBef>
                <a:spcPts val="0"/>
              </a:spcBef>
            </a:pPr>
            <a:r>
              <a:rPr lang="en-US" sz="1600" b="0">
                <a:solidFill>
                  <a:srgbClr val="000000"/>
                </a:solidFill>
                <a:effectLst/>
                <a:latin typeface="Consolas" panose="020B0609020204030204" pitchFamily="49" charset="0"/>
              </a:rPr>
              <a:t>| </a:t>
            </a:r>
            <a:r>
              <a:rPr lang="en-US" sz="1600" b="0">
                <a:solidFill>
                  <a:srgbClr val="778899"/>
                </a:solidFill>
                <a:effectLst/>
                <a:latin typeface="Consolas" panose="020B0609020204030204" pitchFamily="49" charset="0"/>
              </a:rPr>
              <a:t>where</a:t>
            </a:r>
            <a:r>
              <a:rPr lang="en-US" sz="1600" b="0">
                <a:solidFill>
                  <a:srgbClr val="000000"/>
                </a:solidFill>
                <a:effectLst/>
                <a:latin typeface="Consolas" panose="020B0609020204030204" pitchFamily="49" charset="0"/>
              </a:rPr>
              <a:t> </a:t>
            </a:r>
            <a:r>
              <a:rPr lang="en-US" sz="1600" b="0" err="1">
                <a:solidFill>
                  <a:srgbClr val="000000"/>
                </a:solidFill>
                <a:effectLst/>
                <a:latin typeface="Consolas" panose="020B0609020204030204" pitchFamily="49" charset="0"/>
              </a:rPr>
              <a:t>DeviceName</a:t>
            </a:r>
            <a:r>
              <a:rPr lang="en-US" sz="1600" b="0">
                <a:solidFill>
                  <a:srgbClr val="000000"/>
                </a:solidFill>
                <a:effectLst/>
                <a:latin typeface="Consolas" panose="020B0609020204030204" pitchFamily="49" charset="0"/>
              </a:rPr>
              <a:t> </a:t>
            </a:r>
            <a:r>
              <a:rPr lang="en-US" sz="1600" b="0" err="1">
                <a:solidFill>
                  <a:srgbClr val="0000FF"/>
                </a:solidFill>
                <a:effectLst/>
                <a:latin typeface="Consolas" panose="020B0609020204030204" pitchFamily="49" charset="0"/>
              </a:rPr>
              <a:t>startswith</a:t>
            </a:r>
            <a:r>
              <a:rPr lang="en-US" sz="1600" b="0">
                <a:solidFill>
                  <a:srgbClr val="000000"/>
                </a:solidFill>
                <a:effectLst/>
                <a:latin typeface="Consolas" panose="020B0609020204030204" pitchFamily="49" charset="0"/>
              </a:rPr>
              <a:t> </a:t>
            </a:r>
            <a:r>
              <a:rPr lang="en-US" sz="1600" b="0">
                <a:solidFill>
                  <a:srgbClr val="A31515"/>
                </a:solidFill>
                <a:effectLst/>
                <a:latin typeface="Consolas" panose="020B0609020204030204" pitchFamily="49" charset="0"/>
              </a:rPr>
              <a:t>"Ash"</a:t>
            </a:r>
            <a:endParaRPr lang="en-US" sz="1600">
              <a:solidFill>
                <a:srgbClr val="000000"/>
              </a:solidFill>
              <a:latin typeface="Consolas" panose="020B0609020204030204" pitchFamily="49" charset="0"/>
            </a:endParaRPr>
          </a:p>
          <a:p>
            <a:pPr>
              <a:spcBef>
                <a:spcPts val="0"/>
              </a:spcBef>
            </a:pPr>
            <a:r>
              <a:rPr lang="en-US" sz="1600" b="0">
                <a:solidFill>
                  <a:srgbClr val="000000"/>
                </a:solidFill>
                <a:effectLst/>
                <a:latin typeface="Consolas" panose="020B0609020204030204" pitchFamily="49" charset="0"/>
              </a:rPr>
              <a:t>| </a:t>
            </a:r>
            <a:r>
              <a:rPr lang="en-US" sz="1600" b="0">
                <a:solidFill>
                  <a:srgbClr val="778899"/>
                </a:solidFill>
                <a:effectLst/>
                <a:latin typeface="Consolas" panose="020B0609020204030204" pitchFamily="49" charset="0"/>
              </a:rPr>
              <a:t>summarize</a:t>
            </a:r>
            <a:r>
              <a:rPr lang="en-US" sz="1600" b="0">
                <a:solidFill>
                  <a:srgbClr val="000000"/>
                </a:solidFill>
                <a:effectLst/>
                <a:latin typeface="Consolas" panose="020B0609020204030204" pitchFamily="49" charset="0"/>
              </a:rPr>
              <a:t> </a:t>
            </a:r>
            <a:r>
              <a:rPr lang="en-US" sz="1600" b="0">
                <a:solidFill>
                  <a:srgbClr val="778899"/>
                </a:solidFill>
                <a:effectLst/>
                <a:latin typeface="Consolas" panose="020B0609020204030204" pitchFamily="49" charset="0"/>
              </a:rPr>
              <a:t>count</a:t>
            </a:r>
            <a:r>
              <a:rPr lang="en-US" sz="1600" b="0">
                <a:solidFill>
                  <a:srgbClr val="000000"/>
                </a:solidFill>
                <a:effectLst/>
                <a:latin typeface="Consolas" panose="020B0609020204030204" pitchFamily="49" charset="0"/>
              </a:rPr>
              <a:t>() </a:t>
            </a:r>
            <a:r>
              <a:rPr lang="en-US" sz="1600" b="0">
                <a:solidFill>
                  <a:srgbClr val="0000FF"/>
                </a:solidFill>
                <a:effectLst/>
                <a:latin typeface="Consolas" panose="020B0609020204030204" pitchFamily="49" charset="0"/>
              </a:rPr>
              <a:t>by</a:t>
            </a:r>
            <a:r>
              <a:rPr lang="en-US" sz="1600" b="0">
                <a:solidFill>
                  <a:srgbClr val="000000"/>
                </a:solidFill>
                <a:effectLst/>
                <a:latin typeface="Consolas" panose="020B0609020204030204" pitchFamily="49" charset="0"/>
              </a:rPr>
              <a:t> </a:t>
            </a:r>
            <a:r>
              <a:rPr lang="en-US" sz="1600" b="0" err="1">
                <a:solidFill>
                  <a:srgbClr val="000000"/>
                </a:solidFill>
                <a:effectLst/>
                <a:latin typeface="Consolas" panose="020B0609020204030204" pitchFamily="49" charset="0"/>
              </a:rPr>
              <a:t>DeviceName</a:t>
            </a:r>
            <a:endParaRPr lang="en-US" sz="1600" b="0">
              <a:solidFill>
                <a:srgbClr val="000000"/>
              </a:solidFill>
              <a:effectLst/>
              <a:latin typeface="Consolas" panose="020B0609020204030204" pitchFamily="49" charset="0"/>
            </a:endParaRPr>
          </a:p>
          <a:p>
            <a:pPr>
              <a:spcBef>
                <a:spcPts val="0"/>
              </a:spcBef>
            </a:pPr>
            <a:r>
              <a:rPr lang="en-US" sz="1600" b="0">
                <a:solidFill>
                  <a:srgbClr val="000000"/>
                </a:solidFill>
                <a:effectLst/>
                <a:latin typeface="Consolas" panose="020B0609020204030204" pitchFamily="49" charset="0"/>
              </a:rPr>
              <a:t>	</a:t>
            </a:r>
            <a:r>
              <a:rPr lang="en-IL" sz="1600">
                <a:solidFill>
                  <a:srgbClr val="008000"/>
                </a:solidFill>
                <a:latin typeface="Consolas" panose="020B0609020204030204" pitchFamily="49" charset="0"/>
              </a:rPr>
              <a:t>// so let’s count per computer</a:t>
            </a:r>
            <a:endParaRPr lang="en-US" sz="1600">
              <a:solidFill>
                <a:srgbClr val="008000"/>
              </a:solidFill>
              <a:latin typeface="Consolas" panose="020B0609020204030204" pitchFamily="49" charset="0"/>
            </a:endParaRPr>
          </a:p>
        </p:txBody>
      </p:sp>
    </p:spTree>
    <p:extLst>
      <p:ext uri="{BB962C8B-B14F-4D97-AF65-F5344CB8AC3E}">
        <p14:creationId xmlns:p14="http://schemas.microsoft.com/office/powerpoint/2010/main" val="2032495425"/>
      </p:ext>
    </p:extLst>
  </p:cSld>
  <p:clrMapOvr>
    <a:overrideClrMapping bg1="lt1" tx1="dk1" bg2="lt2" tx2="dk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526D50-FF55-404D-8808-548AB57DB74A}"/>
              </a:ext>
            </a:extLst>
          </p:cNvPr>
          <p:cNvSpPr>
            <a:spLocks noGrp="1"/>
          </p:cNvSpPr>
          <p:nvPr>
            <p:ph sz="quarter" idx="10"/>
          </p:nvPr>
        </p:nvSpPr>
        <p:spPr>
          <a:xfrm>
            <a:off x="584200" y="457200"/>
            <a:ext cx="11018838" cy="3046603"/>
          </a:xfrm>
        </p:spPr>
        <p:txBody>
          <a:bodyPr/>
          <a:lstStyle/>
          <a:p>
            <a:pPr marL="0" indent="0" algn="r">
              <a:lnSpc>
                <a:spcPct val="150000"/>
              </a:lnSpc>
              <a:buNone/>
            </a:pPr>
            <a:r>
              <a:rPr lang="en-US" sz="4200" b="1"/>
              <a:t>This workshop was a part of a series!</a:t>
            </a:r>
          </a:p>
          <a:p>
            <a:pPr marL="0" indent="0" algn="r">
              <a:lnSpc>
                <a:spcPct val="150000"/>
              </a:lnSpc>
              <a:buNone/>
            </a:pPr>
            <a:r>
              <a:rPr lang="en-US" sz="4200">
                <a:hlinkClick r:id="rId2"/>
              </a:rPr>
              <a:t>https://aka.ms/SentinelNinjaTraining </a:t>
            </a:r>
            <a:endParaRPr lang="en-US" sz="4200"/>
          </a:p>
          <a:p>
            <a:pPr marL="0" indent="0" algn="r">
              <a:lnSpc>
                <a:spcPct val="150000"/>
              </a:lnSpc>
              <a:buNone/>
            </a:pPr>
            <a:r>
              <a:rPr lang="en-US" sz="4200"/>
              <a:t>for the full season</a:t>
            </a:r>
          </a:p>
        </p:txBody>
      </p:sp>
      <p:pic>
        <p:nvPicPr>
          <p:cNvPr id="1026" name="Picture 2" descr="Ninja People - Free vector graphic on Pixabay">
            <a:extLst>
              <a:ext uri="{FF2B5EF4-FFF2-40B4-BE49-F238E27FC236}">
                <a16:creationId xmlns:a16="http://schemas.microsoft.com/office/drawing/2014/main" id="{F0F26D19-B27F-4DD7-A646-7261364DA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1040666"/>
            <a:ext cx="4124325" cy="536013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El personaje ninja gracioso, el adorable guerrero de dibujos animados ...">
            <a:extLst>
              <a:ext uri="{FF2B5EF4-FFF2-40B4-BE49-F238E27FC236}">
                <a16:creationId xmlns:a16="http://schemas.microsoft.com/office/drawing/2014/main" id="{62ABE1DC-40EF-124E-292C-D5A8FEBB23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7647" y="3848404"/>
            <a:ext cx="2635377" cy="26353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8FC9E9E-EF6A-AE03-001C-DF091BE17F36}"/>
              </a:ext>
            </a:extLst>
          </p:cNvPr>
          <p:cNvSpPr txBox="1"/>
          <p:nvPr/>
        </p:nvSpPr>
        <p:spPr>
          <a:xfrm>
            <a:off x="8517853" y="3720733"/>
            <a:ext cx="3085185" cy="2597378"/>
          </a:xfrm>
          <a:prstGeom prst="rect">
            <a:avLst/>
          </a:prstGeom>
          <a:noFill/>
        </p:spPr>
        <p:txBody>
          <a:bodyPr wrap="square">
            <a:spAutoFit/>
          </a:bodyPr>
          <a:lstStyle/>
          <a:p>
            <a:pPr marL="0" indent="0" algn="r">
              <a:lnSpc>
                <a:spcPct val="150000"/>
              </a:lnSpc>
              <a:buNone/>
            </a:pPr>
            <a:r>
              <a:rPr lang="en-US" sz="2800"/>
              <a:t>We have Adapted it for Defender XDR – Advanced Hunting</a:t>
            </a:r>
          </a:p>
        </p:txBody>
      </p:sp>
    </p:spTree>
    <p:extLst>
      <p:ext uri="{BB962C8B-B14F-4D97-AF65-F5344CB8AC3E}">
        <p14:creationId xmlns:p14="http://schemas.microsoft.com/office/powerpoint/2010/main" val="33854920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96615-DA7D-9534-4221-6FB06990212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06C57EF-844E-0B75-A78E-3788C54A784A}"/>
              </a:ext>
            </a:extLst>
          </p:cNvPr>
          <p:cNvSpPr>
            <a:spLocks noGrp="1"/>
          </p:cNvSpPr>
          <p:nvPr>
            <p:ph type="title"/>
          </p:nvPr>
        </p:nvSpPr>
        <p:spPr/>
        <p:txBody>
          <a:bodyPr/>
          <a:lstStyle/>
          <a:p>
            <a:r>
              <a:rPr lang="en-US"/>
              <a:t>Analyze</a:t>
            </a:r>
          </a:p>
        </p:txBody>
      </p:sp>
    </p:spTree>
    <p:extLst>
      <p:ext uri="{BB962C8B-B14F-4D97-AF65-F5344CB8AC3E}">
        <p14:creationId xmlns:p14="http://schemas.microsoft.com/office/powerpoint/2010/main" val="143235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32978-AA9A-744F-0FFA-23495091126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741152C-737A-B2AD-0B7D-5A8EA6E80D2B}"/>
              </a:ext>
            </a:extLst>
          </p:cNvPr>
          <p:cNvSpPr>
            <a:spLocks noGrp="1"/>
          </p:cNvSpPr>
          <p:nvPr>
            <p:ph type="title"/>
          </p:nvPr>
        </p:nvSpPr>
        <p:spPr/>
        <p:txBody>
          <a:bodyPr/>
          <a:lstStyle/>
          <a:p>
            <a:r>
              <a:rPr lang="en-US"/>
              <a:t>Understanding the pipe</a:t>
            </a:r>
          </a:p>
        </p:txBody>
      </p:sp>
      <p:pic>
        <p:nvPicPr>
          <p:cNvPr id="8" name="Graphic 7" descr="Chevron arrows">
            <a:extLst>
              <a:ext uri="{FF2B5EF4-FFF2-40B4-BE49-F238E27FC236}">
                <a16:creationId xmlns:a16="http://schemas.microsoft.com/office/drawing/2014/main" id="{D23DF3A6-B4C0-7473-7DE0-1A40A31706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16954" y="3717429"/>
            <a:ext cx="457200" cy="457200"/>
          </a:xfrm>
          <a:prstGeom prst="rect">
            <a:avLst/>
          </a:prstGeom>
        </p:spPr>
      </p:pic>
      <p:sp>
        <p:nvSpPr>
          <p:cNvPr id="9" name="TextBox 8">
            <a:extLst>
              <a:ext uri="{FF2B5EF4-FFF2-40B4-BE49-F238E27FC236}">
                <a16:creationId xmlns:a16="http://schemas.microsoft.com/office/drawing/2014/main" id="{405AA3C9-D051-241F-F9E2-5C2E1DE44D07}"/>
              </a:ext>
            </a:extLst>
          </p:cNvPr>
          <p:cNvSpPr txBox="1"/>
          <p:nvPr/>
        </p:nvSpPr>
        <p:spPr>
          <a:xfrm>
            <a:off x="588263" y="2057399"/>
            <a:ext cx="1127071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SecurityEvent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778899"/>
                </a:solidFill>
                <a:effectLst/>
                <a:uLnTx/>
                <a:uFillTx/>
                <a:latin typeface="Consolas" panose="020B0609020204030204" pitchFamily="49" charset="0"/>
                <a:ea typeface="+mn-ea"/>
                <a:cs typeface="+mn-cs"/>
              </a:rPr>
              <a:t>where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EventID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"4624"</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778899"/>
                </a:solidFill>
                <a:effectLst/>
                <a:uLnTx/>
                <a:uFillTx/>
                <a:latin typeface="Consolas" panose="020B0609020204030204" pitchFamily="49" charset="0"/>
                <a:ea typeface="+mn-ea"/>
                <a:cs typeface="+mn-cs"/>
              </a:rPr>
              <a:t>summarize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778899"/>
                </a:solidFill>
                <a:effectLst/>
                <a:uLnTx/>
                <a:uFillTx/>
                <a:latin typeface="Consolas" panose="020B0609020204030204" pitchFamily="49" charset="0"/>
                <a:ea typeface="+mn-ea"/>
                <a:cs typeface="+mn-cs"/>
              </a:rPr>
              <a:t>count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by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Account | </a:t>
            </a:r>
            <a:r>
              <a:rPr kumimoji="0" lang="en-US" sz="1800" b="0" i="0" u="none" strike="noStrike" kern="1200" cap="none" spc="0" normalizeH="0" baseline="0" noProof="0">
                <a:ln>
                  <a:noFill/>
                </a:ln>
                <a:solidFill>
                  <a:srgbClr val="778899"/>
                </a:solidFill>
                <a:effectLst/>
                <a:uLnTx/>
                <a:uFillTx/>
                <a:latin typeface="Consolas" panose="020B0609020204030204" pitchFamily="49" charset="0"/>
                <a:ea typeface="+mn-ea"/>
                <a:cs typeface="+mn-cs"/>
              </a:rPr>
              <a:t>top</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9885A"/>
                </a:solidFill>
                <a:effectLst/>
                <a:uLnTx/>
                <a:uFillTx/>
                <a:latin typeface="Consolas" panose="020B0609020204030204" pitchFamily="49" charset="0"/>
                <a:ea typeface="+mn-ea"/>
                <a:cs typeface="+mn-cs"/>
              </a:rPr>
              <a:t>10</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by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_count</a:t>
            </a:r>
          </a:p>
        </p:txBody>
      </p:sp>
      <p:graphicFrame>
        <p:nvGraphicFramePr>
          <p:cNvPr id="10" name="Table 10">
            <a:extLst>
              <a:ext uri="{FF2B5EF4-FFF2-40B4-BE49-F238E27FC236}">
                <a16:creationId xmlns:a16="http://schemas.microsoft.com/office/drawing/2014/main" id="{ECB7812D-56A1-69B5-417F-F82EC0FD4446}"/>
              </a:ext>
            </a:extLst>
          </p:cNvPr>
          <p:cNvGraphicFramePr>
            <a:graphicFrameLocks noGrp="1"/>
          </p:cNvGraphicFramePr>
          <p:nvPr/>
        </p:nvGraphicFramePr>
        <p:xfrm>
          <a:off x="664737" y="2791065"/>
          <a:ext cx="1498600" cy="2309931"/>
        </p:xfrm>
        <a:graphic>
          <a:graphicData uri="http://schemas.openxmlformats.org/drawingml/2006/table">
            <a:tbl>
              <a:tblPr firstRow="1" bandRow="1">
                <a:tableStyleId>{5C22544A-7EE6-4342-B048-85BDC9FD1C3A}</a:tableStyleId>
              </a:tblPr>
              <a:tblGrid>
                <a:gridCol w="299720">
                  <a:extLst>
                    <a:ext uri="{9D8B030D-6E8A-4147-A177-3AD203B41FA5}">
                      <a16:colId xmlns:a16="http://schemas.microsoft.com/office/drawing/2014/main" val="2360770567"/>
                    </a:ext>
                  </a:extLst>
                </a:gridCol>
                <a:gridCol w="299720">
                  <a:extLst>
                    <a:ext uri="{9D8B030D-6E8A-4147-A177-3AD203B41FA5}">
                      <a16:colId xmlns:a16="http://schemas.microsoft.com/office/drawing/2014/main" val="1438269774"/>
                    </a:ext>
                  </a:extLst>
                </a:gridCol>
                <a:gridCol w="299720">
                  <a:extLst>
                    <a:ext uri="{9D8B030D-6E8A-4147-A177-3AD203B41FA5}">
                      <a16:colId xmlns:a16="http://schemas.microsoft.com/office/drawing/2014/main" val="3041671360"/>
                    </a:ext>
                  </a:extLst>
                </a:gridCol>
                <a:gridCol w="299720">
                  <a:extLst>
                    <a:ext uri="{9D8B030D-6E8A-4147-A177-3AD203B41FA5}">
                      <a16:colId xmlns:a16="http://schemas.microsoft.com/office/drawing/2014/main" val="2586249178"/>
                    </a:ext>
                  </a:extLst>
                </a:gridCol>
                <a:gridCol w="299720">
                  <a:extLst>
                    <a:ext uri="{9D8B030D-6E8A-4147-A177-3AD203B41FA5}">
                      <a16:colId xmlns:a16="http://schemas.microsoft.com/office/drawing/2014/main" val="748761907"/>
                    </a:ext>
                  </a:extLst>
                </a:gridCol>
              </a:tblGrid>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854382017"/>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3145214663"/>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412679375"/>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207498811"/>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61463065"/>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531185087"/>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310956992"/>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715753076"/>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5531469"/>
                  </a:ext>
                </a:extLst>
              </a:tr>
            </a:tbl>
          </a:graphicData>
        </a:graphic>
      </p:graphicFrame>
      <p:pic>
        <p:nvPicPr>
          <p:cNvPr id="15" name="Graphic 14" descr="Chevron arrows">
            <a:extLst>
              <a:ext uri="{FF2B5EF4-FFF2-40B4-BE49-F238E27FC236}">
                <a16:creationId xmlns:a16="http://schemas.microsoft.com/office/drawing/2014/main" id="{3C69A1CC-735E-A303-4FDE-09114FC9B0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8228" y="3717429"/>
            <a:ext cx="457200" cy="457200"/>
          </a:xfrm>
          <a:prstGeom prst="rect">
            <a:avLst/>
          </a:prstGeom>
        </p:spPr>
      </p:pic>
      <p:graphicFrame>
        <p:nvGraphicFramePr>
          <p:cNvPr id="19" name="Table 10">
            <a:extLst>
              <a:ext uri="{FF2B5EF4-FFF2-40B4-BE49-F238E27FC236}">
                <a16:creationId xmlns:a16="http://schemas.microsoft.com/office/drawing/2014/main" id="{924063DB-6BBD-0CC2-5573-292D79F0164D}"/>
              </a:ext>
            </a:extLst>
          </p:cNvPr>
          <p:cNvGraphicFramePr>
            <a:graphicFrameLocks noGrp="1"/>
          </p:cNvGraphicFramePr>
          <p:nvPr/>
        </p:nvGraphicFramePr>
        <p:xfrm>
          <a:off x="3606490" y="3304382"/>
          <a:ext cx="1498600" cy="1283295"/>
        </p:xfrm>
        <a:graphic>
          <a:graphicData uri="http://schemas.openxmlformats.org/drawingml/2006/table">
            <a:tbl>
              <a:tblPr firstRow="1" bandRow="1">
                <a:tableStyleId>{5C22544A-7EE6-4342-B048-85BDC9FD1C3A}</a:tableStyleId>
              </a:tblPr>
              <a:tblGrid>
                <a:gridCol w="299720">
                  <a:extLst>
                    <a:ext uri="{9D8B030D-6E8A-4147-A177-3AD203B41FA5}">
                      <a16:colId xmlns:a16="http://schemas.microsoft.com/office/drawing/2014/main" val="2360770567"/>
                    </a:ext>
                  </a:extLst>
                </a:gridCol>
                <a:gridCol w="299720">
                  <a:extLst>
                    <a:ext uri="{9D8B030D-6E8A-4147-A177-3AD203B41FA5}">
                      <a16:colId xmlns:a16="http://schemas.microsoft.com/office/drawing/2014/main" val="1438269774"/>
                    </a:ext>
                  </a:extLst>
                </a:gridCol>
                <a:gridCol w="299720">
                  <a:extLst>
                    <a:ext uri="{9D8B030D-6E8A-4147-A177-3AD203B41FA5}">
                      <a16:colId xmlns:a16="http://schemas.microsoft.com/office/drawing/2014/main" val="3041671360"/>
                    </a:ext>
                  </a:extLst>
                </a:gridCol>
                <a:gridCol w="299720">
                  <a:extLst>
                    <a:ext uri="{9D8B030D-6E8A-4147-A177-3AD203B41FA5}">
                      <a16:colId xmlns:a16="http://schemas.microsoft.com/office/drawing/2014/main" val="2586249178"/>
                    </a:ext>
                  </a:extLst>
                </a:gridCol>
                <a:gridCol w="299720">
                  <a:extLst>
                    <a:ext uri="{9D8B030D-6E8A-4147-A177-3AD203B41FA5}">
                      <a16:colId xmlns:a16="http://schemas.microsoft.com/office/drawing/2014/main" val="748761907"/>
                    </a:ext>
                  </a:extLst>
                </a:gridCol>
              </a:tblGrid>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854382017"/>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3145214663"/>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412679375"/>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207498811"/>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61463065"/>
                  </a:ext>
                </a:extLst>
              </a:tr>
            </a:tbl>
          </a:graphicData>
        </a:graphic>
      </p:graphicFrame>
      <p:sp>
        <p:nvSpPr>
          <p:cNvPr id="20" name="TextBox 19">
            <a:extLst>
              <a:ext uri="{FF2B5EF4-FFF2-40B4-BE49-F238E27FC236}">
                <a16:creationId xmlns:a16="http://schemas.microsoft.com/office/drawing/2014/main" id="{7A0115E8-B067-45CE-7E75-D1CBE2064659}"/>
              </a:ext>
            </a:extLst>
          </p:cNvPr>
          <p:cNvSpPr txBox="1"/>
          <p:nvPr/>
        </p:nvSpPr>
        <p:spPr>
          <a:xfrm>
            <a:off x="2595899" y="3072822"/>
            <a:ext cx="905312" cy="615553"/>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Filter &amp; </a:t>
            </a:r>
            <a:b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b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prepare</a:t>
            </a:r>
          </a:p>
        </p:txBody>
      </p:sp>
      <p:graphicFrame>
        <p:nvGraphicFramePr>
          <p:cNvPr id="22" name="Table 10">
            <a:extLst>
              <a:ext uri="{FF2B5EF4-FFF2-40B4-BE49-F238E27FC236}">
                <a16:creationId xmlns:a16="http://schemas.microsoft.com/office/drawing/2014/main" id="{77B00E9A-E51C-F411-0C77-1DABEEACE4B4}"/>
              </a:ext>
            </a:extLst>
          </p:cNvPr>
          <p:cNvGraphicFramePr>
            <a:graphicFrameLocks noGrp="1"/>
          </p:cNvGraphicFramePr>
          <p:nvPr/>
        </p:nvGraphicFramePr>
        <p:xfrm>
          <a:off x="7073652" y="3295863"/>
          <a:ext cx="899160" cy="1283295"/>
        </p:xfrm>
        <a:graphic>
          <a:graphicData uri="http://schemas.openxmlformats.org/drawingml/2006/table">
            <a:tbl>
              <a:tblPr firstRow="1" bandRow="1">
                <a:tableStyleId>{5C22544A-7EE6-4342-B048-85BDC9FD1C3A}</a:tableStyleId>
              </a:tblPr>
              <a:tblGrid>
                <a:gridCol w="299720">
                  <a:extLst>
                    <a:ext uri="{9D8B030D-6E8A-4147-A177-3AD203B41FA5}">
                      <a16:colId xmlns:a16="http://schemas.microsoft.com/office/drawing/2014/main" val="2360770567"/>
                    </a:ext>
                  </a:extLst>
                </a:gridCol>
                <a:gridCol w="299720">
                  <a:extLst>
                    <a:ext uri="{9D8B030D-6E8A-4147-A177-3AD203B41FA5}">
                      <a16:colId xmlns:a16="http://schemas.microsoft.com/office/drawing/2014/main" val="1438269774"/>
                    </a:ext>
                  </a:extLst>
                </a:gridCol>
                <a:gridCol w="299720">
                  <a:extLst>
                    <a:ext uri="{9D8B030D-6E8A-4147-A177-3AD203B41FA5}">
                      <a16:colId xmlns:a16="http://schemas.microsoft.com/office/drawing/2014/main" val="3041671360"/>
                    </a:ext>
                  </a:extLst>
                </a:gridCol>
              </a:tblGrid>
              <a:tr h="256659">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854382017"/>
                  </a:ext>
                </a:extLst>
              </a:tr>
              <a:tr h="256659">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3145214663"/>
                  </a:ext>
                </a:extLst>
              </a:tr>
              <a:tr h="256659">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412679375"/>
                  </a:ext>
                </a:extLst>
              </a:tr>
              <a:tr h="256659">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207498811"/>
                  </a:ext>
                </a:extLst>
              </a:tr>
              <a:tr h="256659">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61463065"/>
                  </a:ext>
                </a:extLst>
              </a:tr>
            </a:tbl>
          </a:graphicData>
        </a:graphic>
      </p:graphicFrame>
      <p:sp>
        <p:nvSpPr>
          <p:cNvPr id="24" name="TextBox 23">
            <a:extLst>
              <a:ext uri="{FF2B5EF4-FFF2-40B4-BE49-F238E27FC236}">
                <a16:creationId xmlns:a16="http://schemas.microsoft.com/office/drawing/2014/main" id="{0570C04A-2678-4A49-26BD-AA9C2BC2899B}"/>
              </a:ext>
            </a:extLst>
          </p:cNvPr>
          <p:cNvSpPr txBox="1"/>
          <p:nvPr/>
        </p:nvSpPr>
        <p:spPr>
          <a:xfrm>
            <a:off x="5968406" y="3409652"/>
            <a:ext cx="876843"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Analyze</a:t>
            </a:r>
          </a:p>
        </p:txBody>
      </p:sp>
      <p:pic>
        <p:nvPicPr>
          <p:cNvPr id="26" name="Graphic 25" descr="Chevron arrows">
            <a:extLst>
              <a:ext uri="{FF2B5EF4-FFF2-40B4-BE49-F238E27FC236}">
                <a16:creationId xmlns:a16="http://schemas.microsoft.com/office/drawing/2014/main" id="{83D246DB-2556-96AC-8BA5-80DD787647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90831" y="3717429"/>
            <a:ext cx="457200" cy="457200"/>
          </a:xfrm>
          <a:prstGeom prst="rect">
            <a:avLst/>
          </a:prstGeom>
        </p:spPr>
      </p:pic>
      <p:graphicFrame>
        <p:nvGraphicFramePr>
          <p:cNvPr id="28" name="Table 10">
            <a:extLst>
              <a:ext uri="{FF2B5EF4-FFF2-40B4-BE49-F238E27FC236}">
                <a16:creationId xmlns:a16="http://schemas.microsoft.com/office/drawing/2014/main" id="{63DAE317-AEBB-E2D6-B54F-121B844EAF90}"/>
              </a:ext>
            </a:extLst>
          </p:cNvPr>
          <p:cNvGraphicFramePr>
            <a:graphicFrameLocks noGrp="1"/>
          </p:cNvGraphicFramePr>
          <p:nvPr/>
        </p:nvGraphicFramePr>
        <p:xfrm>
          <a:off x="10359552" y="3552521"/>
          <a:ext cx="1498600" cy="769977"/>
        </p:xfrm>
        <a:graphic>
          <a:graphicData uri="http://schemas.openxmlformats.org/drawingml/2006/table">
            <a:tbl>
              <a:tblPr firstRow="1" bandRow="1">
                <a:tableStyleId>{5C22544A-7EE6-4342-B048-85BDC9FD1C3A}</a:tableStyleId>
              </a:tblPr>
              <a:tblGrid>
                <a:gridCol w="299720">
                  <a:extLst>
                    <a:ext uri="{9D8B030D-6E8A-4147-A177-3AD203B41FA5}">
                      <a16:colId xmlns:a16="http://schemas.microsoft.com/office/drawing/2014/main" val="2360770567"/>
                    </a:ext>
                  </a:extLst>
                </a:gridCol>
                <a:gridCol w="299720">
                  <a:extLst>
                    <a:ext uri="{9D8B030D-6E8A-4147-A177-3AD203B41FA5}">
                      <a16:colId xmlns:a16="http://schemas.microsoft.com/office/drawing/2014/main" val="1438269774"/>
                    </a:ext>
                  </a:extLst>
                </a:gridCol>
                <a:gridCol w="299720">
                  <a:extLst>
                    <a:ext uri="{9D8B030D-6E8A-4147-A177-3AD203B41FA5}">
                      <a16:colId xmlns:a16="http://schemas.microsoft.com/office/drawing/2014/main" val="3708703819"/>
                    </a:ext>
                  </a:extLst>
                </a:gridCol>
                <a:gridCol w="299720">
                  <a:extLst>
                    <a:ext uri="{9D8B030D-6E8A-4147-A177-3AD203B41FA5}">
                      <a16:colId xmlns:a16="http://schemas.microsoft.com/office/drawing/2014/main" val="2407067640"/>
                    </a:ext>
                  </a:extLst>
                </a:gridCol>
                <a:gridCol w="299720">
                  <a:extLst>
                    <a:ext uri="{9D8B030D-6E8A-4147-A177-3AD203B41FA5}">
                      <a16:colId xmlns:a16="http://schemas.microsoft.com/office/drawing/2014/main" val="3041671360"/>
                    </a:ext>
                  </a:extLst>
                </a:gridCol>
              </a:tblGrid>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854382017"/>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3145214663"/>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412679375"/>
                  </a:ext>
                </a:extLst>
              </a:tr>
            </a:tbl>
          </a:graphicData>
        </a:graphic>
      </p:graphicFrame>
      <p:sp>
        <p:nvSpPr>
          <p:cNvPr id="30" name="TextBox 29">
            <a:extLst>
              <a:ext uri="{FF2B5EF4-FFF2-40B4-BE49-F238E27FC236}">
                <a16:creationId xmlns:a16="http://schemas.microsoft.com/office/drawing/2014/main" id="{E49A5DFC-DB19-EBD0-17D8-B2BC34E02B16}"/>
              </a:ext>
            </a:extLst>
          </p:cNvPr>
          <p:cNvSpPr txBox="1"/>
          <p:nvPr/>
        </p:nvSpPr>
        <p:spPr>
          <a:xfrm>
            <a:off x="9183358" y="3418171"/>
            <a:ext cx="86344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Prepare</a:t>
            </a:r>
          </a:p>
        </p:txBody>
      </p:sp>
      <p:grpSp>
        <p:nvGrpSpPr>
          <p:cNvPr id="36" name="Group 35">
            <a:extLst>
              <a:ext uri="{FF2B5EF4-FFF2-40B4-BE49-F238E27FC236}">
                <a16:creationId xmlns:a16="http://schemas.microsoft.com/office/drawing/2014/main" id="{68FF4566-2E73-DBCF-6D0D-9E59564C114C}"/>
              </a:ext>
            </a:extLst>
          </p:cNvPr>
          <p:cNvGrpSpPr/>
          <p:nvPr/>
        </p:nvGrpSpPr>
        <p:grpSpPr>
          <a:xfrm>
            <a:off x="2816954" y="5387291"/>
            <a:ext cx="4899693" cy="735084"/>
            <a:chOff x="3829215" y="5387291"/>
            <a:chExt cx="3887432" cy="735084"/>
          </a:xfrm>
        </p:grpSpPr>
        <p:sp>
          <p:nvSpPr>
            <p:cNvPr id="31" name="Left Brace 30">
              <a:extLst>
                <a:ext uri="{FF2B5EF4-FFF2-40B4-BE49-F238E27FC236}">
                  <a16:creationId xmlns:a16="http://schemas.microsoft.com/office/drawing/2014/main" id="{2E15ADEA-63AC-9ABC-1CE5-D6F03BEC8A83}"/>
                </a:ext>
              </a:extLst>
            </p:cNvPr>
            <p:cNvSpPr/>
            <p:nvPr/>
          </p:nvSpPr>
          <p:spPr>
            <a:xfrm rot="16200000">
              <a:off x="5607054" y="3609452"/>
              <a:ext cx="331754" cy="3887432"/>
            </a:xfrm>
            <a:prstGeom prst="leftBrac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 name="TextBox 33">
              <a:extLst>
                <a:ext uri="{FF2B5EF4-FFF2-40B4-BE49-F238E27FC236}">
                  <a16:creationId xmlns:a16="http://schemas.microsoft.com/office/drawing/2014/main" id="{EE8E6DE5-2F34-FC40-130D-5DF4FCB857F9}"/>
                </a:ext>
              </a:extLst>
            </p:cNvPr>
            <p:cNvSpPr txBox="1"/>
            <p:nvPr/>
          </p:nvSpPr>
          <p:spPr>
            <a:xfrm>
              <a:off x="5215887" y="5814598"/>
              <a:ext cx="1114088"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Condition</a:t>
              </a:r>
            </a:p>
          </p:txBody>
        </p:sp>
      </p:grpSp>
      <p:grpSp>
        <p:nvGrpSpPr>
          <p:cNvPr id="37" name="Group 36">
            <a:extLst>
              <a:ext uri="{FF2B5EF4-FFF2-40B4-BE49-F238E27FC236}">
                <a16:creationId xmlns:a16="http://schemas.microsoft.com/office/drawing/2014/main" id="{2AA77708-AE4F-40B7-3E8E-ADF496A22C34}"/>
              </a:ext>
            </a:extLst>
          </p:cNvPr>
          <p:cNvGrpSpPr/>
          <p:nvPr/>
        </p:nvGrpSpPr>
        <p:grpSpPr>
          <a:xfrm>
            <a:off x="9390831" y="5376773"/>
            <a:ext cx="2608389" cy="745602"/>
            <a:chOff x="9390831" y="5376773"/>
            <a:chExt cx="2608389" cy="745602"/>
          </a:xfrm>
        </p:grpSpPr>
        <p:sp>
          <p:nvSpPr>
            <p:cNvPr id="33" name="Left Brace 32">
              <a:extLst>
                <a:ext uri="{FF2B5EF4-FFF2-40B4-BE49-F238E27FC236}">
                  <a16:creationId xmlns:a16="http://schemas.microsoft.com/office/drawing/2014/main" id="{C467AB36-9725-A7D6-1C8E-A2F2F2346462}"/>
                </a:ext>
              </a:extLst>
            </p:cNvPr>
            <p:cNvSpPr/>
            <p:nvPr/>
          </p:nvSpPr>
          <p:spPr>
            <a:xfrm rot="16200000">
              <a:off x="10523891" y="4243713"/>
              <a:ext cx="342269" cy="2608389"/>
            </a:xfrm>
            <a:prstGeom prst="leftBrac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 name="TextBox 34">
              <a:extLst>
                <a:ext uri="{FF2B5EF4-FFF2-40B4-BE49-F238E27FC236}">
                  <a16:creationId xmlns:a16="http://schemas.microsoft.com/office/drawing/2014/main" id="{490C83D2-8553-F02B-02FD-1883E7A92C1C}"/>
                </a:ext>
              </a:extLst>
            </p:cNvPr>
            <p:cNvSpPr txBox="1"/>
            <p:nvPr/>
          </p:nvSpPr>
          <p:spPr>
            <a:xfrm>
              <a:off x="10194888" y="5814598"/>
              <a:ext cx="100027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Evidence</a:t>
              </a:r>
            </a:p>
          </p:txBody>
        </p:sp>
      </p:grpSp>
      <p:grpSp>
        <p:nvGrpSpPr>
          <p:cNvPr id="38" name="Group 37">
            <a:extLst>
              <a:ext uri="{FF2B5EF4-FFF2-40B4-BE49-F238E27FC236}">
                <a16:creationId xmlns:a16="http://schemas.microsoft.com/office/drawing/2014/main" id="{A17E87C7-015D-540F-6F8A-7739BC2EF231}"/>
              </a:ext>
            </a:extLst>
          </p:cNvPr>
          <p:cNvGrpSpPr/>
          <p:nvPr/>
        </p:nvGrpSpPr>
        <p:grpSpPr>
          <a:xfrm>
            <a:off x="664737" y="5387290"/>
            <a:ext cx="1490294" cy="735085"/>
            <a:chOff x="3829215" y="5387291"/>
            <a:chExt cx="3887432" cy="735085"/>
          </a:xfrm>
        </p:grpSpPr>
        <p:sp>
          <p:nvSpPr>
            <p:cNvPr id="39" name="Left Brace 38">
              <a:extLst>
                <a:ext uri="{FF2B5EF4-FFF2-40B4-BE49-F238E27FC236}">
                  <a16:creationId xmlns:a16="http://schemas.microsoft.com/office/drawing/2014/main" id="{78C9209E-66E6-787A-D359-56952C092D13}"/>
                </a:ext>
              </a:extLst>
            </p:cNvPr>
            <p:cNvSpPr/>
            <p:nvPr/>
          </p:nvSpPr>
          <p:spPr>
            <a:xfrm rot="16200000">
              <a:off x="5607054" y="3609452"/>
              <a:ext cx="331754" cy="3887432"/>
            </a:xfrm>
            <a:prstGeom prst="leftBrac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 name="TextBox 39">
              <a:extLst>
                <a:ext uri="{FF2B5EF4-FFF2-40B4-BE49-F238E27FC236}">
                  <a16:creationId xmlns:a16="http://schemas.microsoft.com/office/drawing/2014/main" id="{334BCA90-580A-DF77-BB3D-217F9D073AF0}"/>
                </a:ext>
              </a:extLst>
            </p:cNvPr>
            <p:cNvSpPr txBox="1"/>
            <p:nvPr/>
          </p:nvSpPr>
          <p:spPr>
            <a:xfrm>
              <a:off x="5087175" y="5814599"/>
              <a:ext cx="1371510"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a:t>
              </a:r>
            </a:p>
          </p:txBody>
        </p:sp>
      </p:grpSp>
      <p:sp>
        <p:nvSpPr>
          <p:cNvPr id="42" name="Arrow: Curved Down 41">
            <a:extLst>
              <a:ext uri="{FF2B5EF4-FFF2-40B4-BE49-F238E27FC236}">
                <a16:creationId xmlns:a16="http://schemas.microsoft.com/office/drawing/2014/main" id="{D7D037E9-4ADA-01D8-D01C-39A042426D84}"/>
              </a:ext>
            </a:extLst>
          </p:cNvPr>
          <p:cNvSpPr/>
          <p:nvPr/>
        </p:nvSpPr>
        <p:spPr bwMode="auto">
          <a:xfrm flipH="1">
            <a:off x="4617464" y="2707696"/>
            <a:ext cx="2702861" cy="471245"/>
          </a:xfrm>
          <a:prstGeom prst="curvedDownArrow">
            <a:avLst/>
          </a:prstGeom>
          <a:solidFill>
            <a:schemeClr val="accent1"/>
          </a:solidFill>
          <a:ln w="38100">
            <a:solidFill>
              <a:srgbClr val="0060A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xtBox 24">
            <a:extLst>
              <a:ext uri="{FF2B5EF4-FFF2-40B4-BE49-F238E27FC236}">
                <a16:creationId xmlns:a16="http://schemas.microsoft.com/office/drawing/2014/main" id="{C3EA003E-974C-0E2D-8780-01A51D139375}"/>
              </a:ext>
            </a:extLst>
          </p:cNvPr>
          <p:cNvSpPr txBox="1"/>
          <p:nvPr/>
        </p:nvSpPr>
        <p:spPr>
          <a:xfrm>
            <a:off x="5685411" y="2722396"/>
            <a:ext cx="565989"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Pivot</a:t>
            </a:r>
          </a:p>
        </p:txBody>
      </p:sp>
    </p:spTree>
    <p:extLst>
      <p:ext uri="{BB962C8B-B14F-4D97-AF65-F5344CB8AC3E}">
        <p14:creationId xmlns:p14="http://schemas.microsoft.com/office/powerpoint/2010/main" val="28298028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1+#ppt_w/2"/>
                                          </p:val>
                                        </p:tav>
                                        <p:tav tm="100000">
                                          <p:val>
                                            <p:strVal val="#ppt_x"/>
                                          </p:val>
                                        </p:tav>
                                      </p:tavLst>
                                    </p:anim>
                                    <p:anim calcmode="lin" valueType="num">
                                      <p:cBhvr additive="base">
                                        <p:cTn id="21"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1+#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1+#ppt_w/2"/>
                                          </p:val>
                                        </p:tav>
                                        <p:tav tm="100000">
                                          <p:val>
                                            <p:strVal val="#ppt_x"/>
                                          </p:val>
                                        </p:tav>
                                      </p:tavLst>
                                    </p:anim>
                                    <p:anim calcmode="lin" valueType="num">
                                      <p:cBhvr additive="base">
                                        <p:cTn id="35"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1+#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500" fill="hold"/>
                                        <p:tgtEl>
                                          <p:spTgt spid="28"/>
                                        </p:tgtEl>
                                        <p:attrNameLst>
                                          <p:attrName>ppt_x</p:attrName>
                                        </p:attrNameLst>
                                      </p:cBhvr>
                                      <p:tavLst>
                                        <p:tav tm="0">
                                          <p:val>
                                            <p:strVal val="1+#ppt_w/2"/>
                                          </p:val>
                                        </p:tav>
                                        <p:tav tm="100000">
                                          <p:val>
                                            <p:strVal val="#ppt_x"/>
                                          </p:val>
                                        </p:tav>
                                      </p:tavLst>
                                    </p:anim>
                                    <p:anim calcmode="lin" valueType="num">
                                      <p:cBhvr additive="base">
                                        <p:cTn id="45" dur="500" fill="hold"/>
                                        <p:tgtEl>
                                          <p:spTgt spid="28"/>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fill="hold"/>
                                        <p:tgtEl>
                                          <p:spTgt spid="30"/>
                                        </p:tgtEl>
                                        <p:attrNameLst>
                                          <p:attrName>ppt_x</p:attrName>
                                        </p:attrNameLst>
                                      </p:cBhvr>
                                      <p:tavLst>
                                        <p:tav tm="0">
                                          <p:val>
                                            <p:strVal val="1+#ppt_w/2"/>
                                          </p:val>
                                        </p:tav>
                                        <p:tav tm="100000">
                                          <p:val>
                                            <p:strVal val="#ppt_x"/>
                                          </p:val>
                                        </p:tav>
                                      </p:tavLst>
                                    </p:anim>
                                    <p:anim calcmode="lin" valueType="num">
                                      <p:cBhvr additive="base">
                                        <p:cTn id="49"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1000"/>
                                        <p:tgtEl>
                                          <p:spTgt spid="38"/>
                                        </p:tgtEl>
                                      </p:cBhvr>
                                    </p:animEffect>
                                    <p:anim calcmode="lin" valueType="num">
                                      <p:cBhvr>
                                        <p:cTn id="55" dur="1000" fill="hold"/>
                                        <p:tgtEl>
                                          <p:spTgt spid="38"/>
                                        </p:tgtEl>
                                        <p:attrNameLst>
                                          <p:attrName>ppt_x</p:attrName>
                                        </p:attrNameLst>
                                      </p:cBhvr>
                                      <p:tavLst>
                                        <p:tav tm="0">
                                          <p:val>
                                            <p:strVal val="#ppt_x"/>
                                          </p:val>
                                        </p:tav>
                                        <p:tav tm="100000">
                                          <p:val>
                                            <p:strVal val="#ppt_x"/>
                                          </p:val>
                                        </p:tav>
                                      </p:tavLst>
                                    </p:anim>
                                    <p:anim calcmode="lin" valueType="num">
                                      <p:cBhvr>
                                        <p:cTn id="5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1000"/>
                                        <p:tgtEl>
                                          <p:spTgt spid="36"/>
                                        </p:tgtEl>
                                      </p:cBhvr>
                                    </p:animEffect>
                                    <p:anim calcmode="lin" valueType="num">
                                      <p:cBhvr>
                                        <p:cTn id="62" dur="1000" fill="hold"/>
                                        <p:tgtEl>
                                          <p:spTgt spid="36"/>
                                        </p:tgtEl>
                                        <p:attrNameLst>
                                          <p:attrName>ppt_x</p:attrName>
                                        </p:attrNameLst>
                                      </p:cBhvr>
                                      <p:tavLst>
                                        <p:tav tm="0">
                                          <p:val>
                                            <p:strVal val="#ppt_x"/>
                                          </p:val>
                                        </p:tav>
                                        <p:tav tm="100000">
                                          <p:val>
                                            <p:strVal val="#ppt_x"/>
                                          </p:val>
                                        </p:tav>
                                      </p:tavLst>
                                    </p:anim>
                                    <p:anim calcmode="lin" valueType="num">
                                      <p:cBhvr>
                                        <p:cTn id="6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1000"/>
                                        <p:tgtEl>
                                          <p:spTgt spid="37"/>
                                        </p:tgtEl>
                                      </p:cBhvr>
                                    </p:animEffect>
                                    <p:anim calcmode="lin" valueType="num">
                                      <p:cBhvr>
                                        <p:cTn id="69" dur="1000" fill="hold"/>
                                        <p:tgtEl>
                                          <p:spTgt spid="37"/>
                                        </p:tgtEl>
                                        <p:attrNameLst>
                                          <p:attrName>ppt_x</p:attrName>
                                        </p:attrNameLst>
                                      </p:cBhvr>
                                      <p:tavLst>
                                        <p:tav tm="0">
                                          <p:val>
                                            <p:strVal val="#ppt_x"/>
                                          </p:val>
                                        </p:tav>
                                        <p:tav tm="100000">
                                          <p:val>
                                            <p:strVal val="#ppt_x"/>
                                          </p:val>
                                        </p:tav>
                                      </p:tavLst>
                                    </p:anim>
                                    <p:anim calcmode="lin" valueType="num">
                                      <p:cBhvr>
                                        <p:cTn id="7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30" grpId="0"/>
      <p:bldP spid="42" grpId="0" animBg="1"/>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320A5-6F7B-BD93-7840-300670C5A5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FABDD0-7852-8214-8BF2-F4CD5BFDA0FD}"/>
              </a:ext>
            </a:extLst>
          </p:cNvPr>
          <p:cNvSpPr>
            <a:spLocks noGrp="1"/>
          </p:cNvSpPr>
          <p:nvPr>
            <p:ph type="title"/>
          </p:nvPr>
        </p:nvSpPr>
        <p:spPr/>
        <p:txBody>
          <a:bodyPr>
            <a:normAutofit/>
          </a:bodyPr>
          <a:lstStyle/>
          <a:p>
            <a:r>
              <a:rPr lang="en-US" b="1" dirty="0"/>
              <a:t>‘</a:t>
            </a:r>
            <a:r>
              <a:rPr lang="en-US" b="1" dirty="0">
                <a:hlinkClick r:id="rId3"/>
              </a:rPr>
              <a:t>summarize</a:t>
            </a:r>
            <a:r>
              <a:rPr lang="en-US" b="1" dirty="0"/>
              <a:t>’ </a:t>
            </a:r>
            <a:r>
              <a:rPr lang="en-US" dirty="0"/>
              <a:t>command</a:t>
            </a:r>
          </a:p>
        </p:txBody>
      </p:sp>
      <p:sp>
        <p:nvSpPr>
          <p:cNvPr id="3" name="Content Placeholder 2">
            <a:extLst>
              <a:ext uri="{FF2B5EF4-FFF2-40B4-BE49-F238E27FC236}">
                <a16:creationId xmlns:a16="http://schemas.microsoft.com/office/drawing/2014/main" id="{6D5EFC16-C7A8-83E3-BA87-2CA6B568A784}"/>
              </a:ext>
            </a:extLst>
          </p:cNvPr>
          <p:cNvSpPr>
            <a:spLocks noGrp="1"/>
          </p:cNvSpPr>
          <p:nvPr>
            <p:ph type="body" sz="quarter" idx="10"/>
          </p:nvPr>
        </p:nvSpPr>
        <p:spPr/>
        <p:txBody>
          <a:bodyPr vert="horz" wrap="square" lIns="0" tIns="0" rIns="0" bIns="0" rtlCol="0">
            <a:noAutofit/>
          </a:bodyPr>
          <a:lstStyle/>
          <a:p>
            <a:r>
              <a:rPr lang="en-US" sz="2200" b="1"/>
              <a:t>Produces a table that aggregates/groups the content of the input table.</a:t>
            </a:r>
          </a:p>
          <a:p>
            <a:endParaRPr lang="en-US" sz="2200"/>
          </a:p>
          <a:p>
            <a:r>
              <a:rPr lang="en-US" sz="2200"/>
              <a:t>Syntax:		</a:t>
            </a:r>
            <a:r>
              <a:rPr lang="en-US" sz="2200" i="1"/>
              <a:t>T | </a:t>
            </a:r>
            <a:r>
              <a:rPr lang="en-US" sz="2200" i="1">
                <a:solidFill>
                  <a:schemeClr val="accent1"/>
                </a:solidFill>
              </a:rPr>
              <a:t>summarize</a:t>
            </a:r>
            <a:r>
              <a:rPr lang="en-US" sz="2200" i="1"/>
              <a:t> Aggregation [by Group Expression]</a:t>
            </a:r>
          </a:p>
          <a:p>
            <a:r>
              <a:rPr lang="en-US" sz="2200"/>
              <a:t>Examples:	</a:t>
            </a:r>
            <a:r>
              <a:rPr lang="en-US" sz="2200" i="1" err="1"/>
              <a:t>DeviceEvents</a:t>
            </a:r>
            <a:r>
              <a:rPr lang="en-US" sz="2200" i="1"/>
              <a:t> | </a:t>
            </a:r>
            <a:r>
              <a:rPr lang="en-US" sz="2200" i="1">
                <a:solidFill>
                  <a:schemeClr val="accent1"/>
                </a:solidFill>
              </a:rPr>
              <a:t>summarize</a:t>
            </a:r>
            <a:r>
              <a:rPr lang="en-US" sz="2200" i="1"/>
              <a:t> count() by </a:t>
            </a:r>
            <a:r>
              <a:rPr lang="en-US" sz="2200" i="1" err="1"/>
              <a:t>DeviceName</a:t>
            </a:r>
            <a:endParaRPr lang="en-US" sz="2200" i="1"/>
          </a:p>
          <a:p>
            <a:endParaRPr lang="en-US" sz="2200"/>
          </a:p>
          <a:p>
            <a:pPr marL="342900" indent="-342900">
              <a:buFont typeface="Arial" panose="020B0604020202020204" pitchFamily="34" charset="0"/>
              <a:buChar char="•"/>
            </a:pPr>
            <a:r>
              <a:rPr lang="en-US" sz="2200"/>
              <a:t>Simple aggregation functions: count(), sum(), avg(), min(), max(), </a:t>
            </a:r>
          </a:p>
          <a:p>
            <a:pPr marL="342900" indent="-342900">
              <a:buFont typeface="Arial" panose="020B0604020202020204" pitchFamily="34" charset="0"/>
              <a:buChar char="•"/>
            </a:pPr>
            <a:r>
              <a:rPr lang="en-US" sz="2200"/>
              <a:t>Advanced functions: </a:t>
            </a:r>
            <a:r>
              <a:rPr lang="en-US" sz="2200" err="1"/>
              <a:t>arg_min</a:t>
            </a:r>
            <a:r>
              <a:rPr lang="en-US" sz="2200"/>
              <a:t>(), </a:t>
            </a:r>
            <a:r>
              <a:rPr lang="en-US" sz="2200" err="1"/>
              <a:t>arg_max</a:t>
            </a:r>
            <a:r>
              <a:rPr lang="en-US" sz="2200"/>
              <a:t>(), </a:t>
            </a:r>
            <a:r>
              <a:rPr lang="en-US" sz="2200" err="1"/>
              <a:t>make_list</a:t>
            </a:r>
            <a:r>
              <a:rPr lang="en-US" sz="2200"/>
              <a:t>(), </a:t>
            </a:r>
            <a:r>
              <a:rPr lang="en-US" sz="2200" err="1"/>
              <a:t>countif</a:t>
            </a:r>
            <a:r>
              <a:rPr lang="en-US" sz="2200"/>
              <a:t>()</a:t>
            </a:r>
          </a:p>
        </p:txBody>
      </p:sp>
    </p:spTree>
    <p:extLst>
      <p:ext uri="{BB962C8B-B14F-4D97-AF65-F5344CB8AC3E}">
        <p14:creationId xmlns:p14="http://schemas.microsoft.com/office/powerpoint/2010/main" val="22662032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2AB97-B4C4-75FF-245B-9699A63303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74AC1E-BBCC-0ECF-C500-C5C5400464B7}"/>
              </a:ext>
            </a:extLst>
          </p:cNvPr>
          <p:cNvSpPr>
            <a:spLocks noGrp="1"/>
          </p:cNvSpPr>
          <p:nvPr>
            <p:ph type="title"/>
          </p:nvPr>
        </p:nvSpPr>
        <p:spPr/>
        <p:txBody>
          <a:bodyPr/>
          <a:lstStyle/>
          <a:p>
            <a:r>
              <a:rPr lang="en-US"/>
              <a:t>‘summarize’ exercise</a:t>
            </a:r>
          </a:p>
        </p:txBody>
      </p:sp>
      <p:sp>
        <p:nvSpPr>
          <p:cNvPr id="3" name="Text Placeholder 2">
            <a:extLst>
              <a:ext uri="{FF2B5EF4-FFF2-40B4-BE49-F238E27FC236}">
                <a16:creationId xmlns:a16="http://schemas.microsoft.com/office/drawing/2014/main" id="{F3923FE4-560F-C6B1-637E-83A18E2780C2}"/>
              </a:ext>
            </a:extLst>
          </p:cNvPr>
          <p:cNvSpPr>
            <a:spLocks noGrp="1"/>
          </p:cNvSpPr>
          <p:nvPr>
            <p:ph type="body" sz="quarter" idx="10"/>
          </p:nvPr>
        </p:nvSpPr>
        <p:spPr>
          <a:xfrm>
            <a:off x="586390" y="1434370"/>
            <a:ext cx="11018520" cy="2400657"/>
          </a:xfrm>
        </p:spPr>
        <p:txBody>
          <a:bodyPr/>
          <a:lstStyle/>
          <a:p>
            <a:r>
              <a:rPr lang="en-US" sz="2000" err="1">
                <a:solidFill>
                  <a:srgbClr val="000000"/>
                </a:solidFill>
                <a:latin typeface="Consolas" panose="020B0609020204030204" pitchFamily="49" charset="0"/>
              </a:rPr>
              <a:t>UrlClickEvents</a:t>
            </a:r>
            <a:r>
              <a:rPr lang="en-US" sz="2000">
                <a:solidFill>
                  <a:srgbClr val="000000"/>
                </a:solidFill>
                <a:latin typeface="Consolas" panose="020B0609020204030204" pitchFamily="49" charset="0"/>
              </a:rPr>
              <a:t> </a:t>
            </a:r>
          </a:p>
          <a:p>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summarize</a:t>
            </a:r>
            <a:r>
              <a:rPr lang="en-US" sz="2000">
                <a:solidFill>
                  <a:srgbClr val="000000"/>
                </a:solidFill>
                <a:latin typeface="Consolas" panose="020B0609020204030204" pitchFamily="49" charset="0"/>
              </a:rPr>
              <a:t> </a:t>
            </a:r>
            <a:r>
              <a:rPr lang="en-US" sz="2000" err="1">
                <a:solidFill>
                  <a:srgbClr val="000000"/>
                </a:solidFill>
                <a:latin typeface="Consolas" panose="020B0609020204030204" pitchFamily="49" charset="0"/>
              </a:rPr>
              <a:t>dcount</a:t>
            </a:r>
            <a:r>
              <a:rPr lang="en-US" sz="2000">
                <a:solidFill>
                  <a:srgbClr val="000000"/>
                </a:solidFill>
                <a:latin typeface="Consolas" panose="020B0609020204030204" pitchFamily="49" charset="0"/>
              </a:rPr>
              <a:t>(</a:t>
            </a:r>
            <a:r>
              <a:rPr lang="en-US" sz="2000" err="1">
                <a:solidFill>
                  <a:srgbClr val="000000"/>
                </a:solidFill>
                <a:latin typeface="Consolas" panose="020B0609020204030204" pitchFamily="49" charset="0"/>
              </a:rPr>
              <a:t>AccountUpn</a:t>
            </a:r>
            <a:r>
              <a:rPr lang="en-US" sz="2000">
                <a:solidFill>
                  <a:srgbClr val="000000"/>
                </a:solidFill>
                <a:latin typeface="Consolas" panose="020B0609020204030204" pitchFamily="49" charset="0"/>
              </a:rPr>
              <a:t>) </a:t>
            </a:r>
          </a:p>
          <a:p>
            <a:br>
              <a:rPr lang="en-US" sz="2000">
                <a:solidFill>
                  <a:srgbClr val="000000"/>
                </a:solidFill>
                <a:latin typeface="Consolas" panose="020B0609020204030204" pitchFamily="49" charset="0"/>
              </a:rPr>
            </a:br>
            <a:r>
              <a:rPr lang="en-US" sz="2000" err="1">
                <a:latin typeface="Consolas" panose="020B0609020204030204" pitchFamily="49" charset="0"/>
              </a:rPr>
              <a:t>DeviceEvents</a:t>
            </a:r>
            <a:endParaRPr lang="en-US" sz="2000">
              <a:latin typeface="Consolas" panose="020B0609020204030204" pitchFamily="49" charset="0"/>
            </a:endParaRPr>
          </a:p>
          <a:p>
            <a:r>
              <a:rPr lang="en-US" sz="2000">
                <a:latin typeface="Consolas" panose="020B0609020204030204" pitchFamily="49" charset="0"/>
              </a:rPr>
              <a:t>| where </a:t>
            </a:r>
            <a:r>
              <a:rPr lang="en-US" sz="2000" err="1">
                <a:latin typeface="Consolas" panose="020B0609020204030204" pitchFamily="49" charset="0"/>
              </a:rPr>
              <a:t>ActionType</a:t>
            </a:r>
            <a:r>
              <a:rPr lang="en-US" sz="2000">
                <a:latin typeface="Consolas" panose="020B0609020204030204" pitchFamily="49" charset="0"/>
              </a:rPr>
              <a:t> == "</a:t>
            </a:r>
            <a:r>
              <a:rPr lang="en-US" sz="2000" err="1">
                <a:latin typeface="Consolas" panose="020B0609020204030204" pitchFamily="49" charset="0"/>
              </a:rPr>
              <a:t>ScheduledTaskCreated</a:t>
            </a:r>
            <a:r>
              <a:rPr lang="en-US" sz="2000">
                <a:latin typeface="Consolas" panose="020B0609020204030204" pitchFamily="49" charset="0"/>
              </a:rPr>
              <a:t>"</a:t>
            </a:r>
          </a:p>
          <a:p>
            <a:r>
              <a:rPr lang="en-US" sz="2000">
                <a:latin typeface="Consolas" panose="020B0609020204030204" pitchFamily="49" charset="0"/>
              </a:rPr>
              <a:t>| summarize count()by </a:t>
            </a:r>
            <a:r>
              <a:rPr lang="en-US" sz="2000" err="1">
                <a:latin typeface="Consolas" panose="020B0609020204030204" pitchFamily="49" charset="0"/>
              </a:rPr>
              <a:t>InitiatingProcessAccountName</a:t>
            </a:r>
            <a:r>
              <a:rPr lang="en-US" sz="2000">
                <a:latin typeface="Consolas" panose="020B0609020204030204" pitchFamily="49" charset="0"/>
              </a:rPr>
              <a:t>, </a:t>
            </a:r>
            <a:r>
              <a:rPr lang="en-US" sz="2000" err="1">
                <a:latin typeface="Consolas" panose="020B0609020204030204" pitchFamily="49" charset="0"/>
              </a:rPr>
              <a:t>DeviceName</a:t>
            </a:r>
            <a:endParaRPr lang="en-US" sz="2000">
              <a:latin typeface="Consolas" panose="020B0609020204030204" pitchFamily="49" charset="0"/>
            </a:endParaRPr>
          </a:p>
          <a:p>
            <a:pPr>
              <a:spcBef>
                <a:spcPts val="0"/>
              </a:spcBef>
            </a:pPr>
            <a:endParaRPr lang="en-US" sz="2000">
              <a:solidFill>
                <a:srgbClr val="000000"/>
              </a:solidFill>
              <a:latin typeface="Consolas" panose="020B0609020204030204" pitchFamily="49" charset="0"/>
            </a:endParaRPr>
          </a:p>
        </p:txBody>
      </p:sp>
      <p:sp>
        <p:nvSpPr>
          <p:cNvPr id="4" name="Speech Bubble: Rectangle with Corners Rounded 3">
            <a:extLst>
              <a:ext uri="{FF2B5EF4-FFF2-40B4-BE49-F238E27FC236}">
                <a16:creationId xmlns:a16="http://schemas.microsoft.com/office/drawing/2014/main" id="{C78F3C38-E507-DD90-F100-F18FE0472C9D}"/>
              </a:ext>
            </a:extLst>
          </p:cNvPr>
          <p:cNvSpPr/>
          <p:nvPr/>
        </p:nvSpPr>
        <p:spPr bwMode="auto">
          <a:xfrm>
            <a:off x="6438841" y="1316520"/>
            <a:ext cx="3300761" cy="1011932"/>
          </a:xfrm>
          <a:prstGeom prst="wedgeRoundRectCallout">
            <a:avLst>
              <a:gd name="adj1" fmla="val -99149"/>
              <a:gd name="adj2" fmla="val 20991"/>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Count distinct accounts for selected data set. Returns a single value.</a:t>
            </a:r>
          </a:p>
        </p:txBody>
      </p:sp>
      <p:sp>
        <p:nvSpPr>
          <p:cNvPr id="5" name="Speech Bubble: Rectangle with Corners Rounded 4">
            <a:extLst>
              <a:ext uri="{FF2B5EF4-FFF2-40B4-BE49-F238E27FC236}">
                <a16:creationId xmlns:a16="http://schemas.microsoft.com/office/drawing/2014/main" id="{16BE9E96-B7FA-D717-BC06-F946A13F81D6}"/>
              </a:ext>
            </a:extLst>
          </p:cNvPr>
          <p:cNvSpPr/>
          <p:nvPr/>
        </p:nvSpPr>
        <p:spPr bwMode="auto">
          <a:xfrm>
            <a:off x="7314163" y="3764468"/>
            <a:ext cx="3300761" cy="675639"/>
          </a:xfrm>
          <a:prstGeom prst="wedgeRoundRectCallout">
            <a:avLst>
              <a:gd name="adj1" fmla="val -76403"/>
              <a:gd name="adj2" fmla="val -79844"/>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Count tasks by user and </a:t>
            </a:r>
            <a:r>
              <a:rPr lang="en-US" sz="2000">
                <a:gradFill>
                  <a:gsLst>
                    <a:gs pos="0">
                      <a:srgbClr val="FFFFFF"/>
                    </a:gs>
                    <a:gs pos="100000">
                      <a:srgbClr val="FFFFFF"/>
                    </a:gs>
                  </a:gsLst>
                  <a:lin ang="5400000" scaled="0"/>
                </a:gradFill>
                <a:latin typeface="Segoe UI"/>
                <a:ea typeface="Segoe UI" pitchFamily="34" charset="0"/>
                <a:cs typeface="Segoe UI" pitchFamily="34" charset="0"/>
              </a:rPr>
              <a:t>davice</a:t>
            </a: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0" name="Picture 9">
            <a:extLst>
              <a:ext uri="{FF2B5EF4-FFF2-40B4-BE49-F238E27FC236}">
                <a16:creationId xmlns:a16="http://schemas.microsoft.com/office/drawing/2014/main" id="{7203E067-C68A-2C39-ED82-B2DD8800BCF1}"/>
              </a:ext>
            </a:extLst>
          </p:cNvPr>
          <p:cNvPicPr>
            <a:picLocks noChangeAspect="1"/>
          </p:cNvPicPr>
          <p:nvPr/>
        </p:nvPicPr>
        <p:blipFill>
          <a:blip r:embed="rId2"/>
          <a:stretch>
            <a:fillRect/>
          </a:stretch>
        </p:blipFill>
        <p:spPr>
          <a:xfrm>
            <a:off x="586390" y="3952877"/>
            <a:ext cx="4705847" cy="2379213"/>
          </a:xfrm>
          <a:prstGeom prst="rect">
            <a:avLst/>
          </a:prstGeom>
        </p:spPr>
      </p:pic>
      <p:sp>
        <p:nvSpPr>
          <p:cNvPr id="8" name="Speech Bubble: Rectangle with Corners Rounded 7">
            <a:extLst>
              <a:ext uri="{FF2B5EF4-FFF2-40B4-BE49-F238E27FC236}">
                <a16:creationId xmlns:a16="http://schemas.microsoft.com/office/drawing/2014/main" id="{8221EB6A-5DC1-4153-442A-5720A50BCE6B}"/>
              </a:ext>
            </a:extLst>
          </p:cNvPr>
          <p:cNvSpPr/>
          <p:nvPr/>
        </p:nvSpPr>
        <p:spPr bwMode="auto">
          <a:xfrm>
            <a:off x="5292237" y="4977931"/>
            <a:ext cx="3750255" cy="751538"/>
          </a:xfrm>
          <a:prstGeom prst="wedgeRoundRectCallout">
            <a:avLst>
              <a:gd name="adj1" fmla="val -64710"/>
              <a:gd name="adj2" fmla="val -130350"/>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Note the default column name. Use c=count() to override</a:t>
            </a:r>
          </a:p>
        </p:txBody>
      </p:sp>
    </p:spTree>
    <p:extLst>
      <p:ext uri="{BB962C8B-B14F-4D97-AF65-F5344CB8AC3E}">
        <p14:creationId xmlns:p14="http://schemas.microsoft.com/office/powerpoint/2010/main" val="31009260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F347A-3E10-C0D0-A0BA-74A8FEA4BC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3114CD-262E-A0D7-43AF-3BF044EDE581}"/>
              </a:ext>
            </a:extLst>
          </p:cNvPr>
          <p:cNvSpPr>
            <a:spLocks noGrp="1"/>
          </p:cNvSpPr>
          <p:nvPr>
            <p:ph type="title"/>
          </p:nvPr>
        </p:nvSpPr>
        <p:spPr/>
        <p:txBody>
          <a:bodyPr/>
          <a:lstStyle/>
          <a:p>
            <a:r>
              <a:rPr lang="en-US"/>
              <a:t>Lab #2: analysis</a:t>
            </a:r>
          </a:p>
        </p:txBody>
      </p:sp>
      <p:sp>
        <p:nvSpPr>
          <p:cNvPr id="3" name="Text Placeholder 2">
            <a:extLst>
              <a:ext uri="{FF2B5EF4-FFF2-40B4-BE49-F238E27FC236}">
                <a16:creationId xmlns:a16="http://schemas.microsoft.com/office/drawing/2014/main" id="{59FFE77E-7D9C-BB94-EE09-47DF55B65D42}"/>
              </a:ext>
            </a:extLst>
          </p:cNvPr>
          <p:cNvSpPr>
            <a:spLocks noGrp="1"/>
          </p:cNvSpPr>
          <p:nvPr>
            <p:ph type="body" sz="quarter" idx="10"/>
          </p:nvPr>
        </p:nvSpPr>
        <p:spPr>
          <a:xfrm>
            <a:off x="586390" y="1434370"/>
            <a:ext cx="11018520" cy="2191369"/>
          </a:xfrm>
        </p:spPr>
        <p:txBody>
          <a:bodyPr/>
          <a:lstStyle/>
          <a:p>
            <a:r>
              <a:rPr lang="en-US" sz="3200" i="1" dirty="0"/>
              <a:t>Find how many times each process ran per computer</a:t>
            </a:r>
          </a:p>
          <a:p>
            <a:endParaRPr lang="en-US" sz="3200" i="1" dirty="0"/>
          </a:p>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Hints and guideline:</a:t>
            </a:r>
          </a:p>
          <a:p>
            <a:pPr marL="342900" marR="0" lvl="0" indent="-3429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Action </a:t>
            </a:r>
            <a:r>
              <a:rPr lang="en-US" sz="2000" dirty="0">
                <a:gradFill>
                  <a:gsLst>
                    <a:gs pos="1250">
                      <a:srgbClr val="000000"/>
                    </a:gs>
                    <a:gs pos="100000">
                      <a:srgbClr val="000000"/>
                    </a:gs>
                  </a:gsLst>
                  <a:lin ang="5400000" scaled="0"/>
                </a:gradFill>
                <a:latin typeface="Segoe UI"/>
              </a:rPr>
              <a:t>around named pipe events</a:t>
            </a:r>
            <a:r>
              <a:rPr kumimoji="0" lang="en-US" sz="20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 logs process creation.</a:t>
            </a:r>
          </a:p>
          <a:p>
            <a:pPr marL="342900" marR="0" lvl="0" indent="-342900" algn="l" defTabSz="932742" rtl="0" eaLnBrk="1" fontAlgn="auto" latinLnBrk="0" hangingPunct="1">
              <a:lnSpc>
                <a:spcPct val="100000"/>
              </a:lnSpc>
              <a:spcBef>
                <a:spcPct val="20000"/>
              </a:spcBef>
              <a:spcAft>
                <a:spcPts val="0"/>
              </a:spcAft>
              <a:buClrTx/>
              <a:buSzPct val="90000"/>
              <a:buFont typeface="Arial" panose="020B0604020202020204" pitchFamily="34" charset="0"/>
              <a:buChar char="•"/>
              <a:tabLst/>
              <a:defRPr/>
            </a:pPr>
            <a:r>
              <a:rPr kumimoji="0" lang="en-US" sz="2000" b="0" i="0" u="none" strike="noStrike" kern="1200" cap="none" spc="0" normalizeH="0" baseline="0" noProof="0" dirty="0">
                <a:ln>
                  <a:noFill/>
                </a:ln>
                <a:gradFill>
                  <a:gsLst>
                    <a:gs pos="1250">
                      <a:srgbClr val="000000"/>
                    </a:gs>
                    <a:gs pos="100000">
                      <a:srgbClr val="000000"/>
                    </a:gs>
                  </a:gsLst>
                  <a:lin ang="5400000" scaled="0"/>
                </a:gradFill>
                <a:effectLst/>
                <a:uLnTx/>
                <a:uFillTx/>
                <a:latin typeface="Segoe UI"/>
                <a:ea typeface="+mn-ea"/>
                <a:cs typeface="Segoe UI" panose="020B0502040204020203" pitchFamily="34" charset="0"/>
              </a:rPr>
              <a:t>Which field represent the processes created and which the computer on which it was ran?</a:t>
            </a:r>
          </a:p>
        </p:txBody>
      </p:sp>
    </p:spTree>
    <p:extLst>
      <p:ext uri="{BB962C8B-B14F-4D97-AF65-F5344CB8AC3E}">
        <p14:creationId xmlns:p14="http://schemas.microsoft.com/office/powerpoint/2010/main" val="198787655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460C7697-E1B5-A051-0DA0-6417F63D89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742766-E84B-B039-1F56-8C738F32EBD2}"/>
              </a:ext>
            </a:extLst>
          </p:cNvPr>
          <p:cNvSpPr>
            <a:spLocks noGrp="1"/>
          </p:cNvSpPr>
          <p:nvPr>
            <p:ph type="title"/>
          </p:nvPr>
        </p:nvSpPr>
        <p:spPr/>
        <p:txBody>
          <a:bodyPr/>
          <a:lstStyle/>
          <a:p>
            <a:r>
              <a:rPr lang="en-US"/>
              <a:t>Lab #2 solution, in steps</a:t>
            </a:r>
          </a:p>
        </p:txBody>
      </p:sp>
      <p:sp>
        <p:nvSpPr>
          <p:cNvPr id="3" name="Text Placeholder 2">
            <a:extLst>
              <a:ext uri="{FF2B5EF4-FFF2-40B4-BE49-F238E27FC236}">
                <a16:creationId xmlns:a16="http://schemas.microsoft.com/office/drawing/2014/main" id="{9D85CFCB-C869-2311-24B4-7CF26C9BB3B3}"/>
              </a:ext>
            </a:extLst>
          </p:cNvPr>
          <p:cNvSpPr>
            <a:spLocks noGrp="1"/>
          </p:cNvSpPr>
          <p:nvPr>
            <p:ph type="body" sz="quarter" idx="10"/>
          </p:nvPr>
        </p:nvSpPr>
        <p:spPr>
          <a:xfrm>
            <a:off x="586390" y="1434370"/>
            <a:ext cx="11018520" cy="2708434"/>
          </a:xfrm>
        </p:spPr>
        <p:txBody>
          <a:bodyPr/>
          <a:lstStyle/>
          <a:p>
            <a:pPr>
              <a:spcBef>
                <a:spcPts val="0"/>
              </a:spcBef>
            </a:pPr>
            <a:r>
              <a:rPr lang="en-US" sz="1600" dirty="0">
                <a:solidFill>
                  <a:srgbClr val="008000"/>
                </a:solidFill>
                <a:latin typeface="Consolas" panose="020B0609020204030204" pitchFamily="49" charset="0"/>
              </a:rPr>
              <a:t>// Find how many times each process ran per computer</a:t>
            </a:r>
          </a:p>
          <a:p>
            <a:pPr>
              <a:spcBef>
                <a:spcPts val="0"/>
              </a:spcBef>
            </a:pPr>
            <a:endParaRPr lang="en-US" sz="1600" b="0" dirty="0">
              <a:solidFill>
                <a:srgbClr val="000000"/>
              </a:solidFill>
              <a:effectLst/>
              <a:latin typeface="Consolas" panose="020B0609020204030204" pitchFamily="49" charset="0"/>
            </a:endParaRPr>
          </a:p>
          <a:p>
            <a:pPr>
              <a:spcBef>
                <a:spcPts val="0"/>
              </a:spcBef>
            </a:pPr>
            <a:r>
              <a:rPr lang="en-US" sz="1600" dirty="0" err="1">
                <a:solidFill>
                  <a:srgbClr val="000000"/>
                </a:solidFill>
                <a:latin typeface="Consolas" panose="020B0609020204030204" pitchFamily="49" charset="0"/>
              </a:rPr>
              <a:t>Device</a:t>
            </a:r>
            <a:r>
              <a:rPr lang="en-US" sz="1600" b="0" dirty="0" err="1">
                <a:solidFill>
                  <a:srgbClr val="000000"/>
                </a:solidFill>
                <a:effectLst/>
                <a:latin typeface="Consolas" panose="020B0609020204030204" pitchFamily="49" charset="0"/>
              </a:rPr>
              <a:t>Events</a:t>
            </a:r>
            <a:r>
              <a:rPr lang="en-US" sz="1600" b="0" dirty="0">
                <a:solidFill>
                  <a:srgbClr val="000000"/>
                </a:solidFill>
                <a:effectLst/>
                <a:latin typeface="Consolas" panose="020B0609020204030204" pitchFamily="49" charset="0"/>
              </a:rPr>
              <a:t> | </a:t>
            </a:r>
            <a:r>
              <a:rPr lang="en-US" sz="1600" b="0" dirty="0">
                <a:solidFill>
                  <a:srgbClr val="778899"/>
                </a:solidFill>
                <a:effectLst/>
                <a:latin typeface="Consolas" panose="020B0609020204030204" pitchFamily="49" charset="0"/>
              </a:rPr>
              <a:t>summarize</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by</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InitiatingProcessFileName</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Let’s find the event that includes process names</a:t>
            </a:r>
          </a:p>
          <a:p>
            <a:pPr>
              <a:spcBef>
                <a:spcPts val="0"/>
              </a:spcBef>
            </a:pPr>
            <a:endParaRPr lang="en-US" sz="1600" dirty="0">
              <a:solidFill>
                <a:srgbClr val="000000"/>
              </a:solidFill>
              <a:latin typeface="Consolas" panose="020B0609020204030204" pitchFamily="49" charset="0"/>
            </a:endParaRPr>
          </a:p>
          <a:p>
            <a:pPr>
              <a:spcBef>
                <a:spcPts val="0"/>
              </a:spcBef>
            </a:pPr>
            <a:r>
              <a:rPr lang="en-US" sz="1600" dirty="0" err="1">
                <a:solidFill>
                  <a:srgbClr val="000000"/>
                </a:solidFill>
                <a:latin typeface="Consolas" panose="020B0609020204030204" pitchFamily="49" charset="0"/>
              </a:rPr>
              <a:t>Device</a:t>
            </a:r>
            <a:r>
              <a:rPr lang="en-US" sz="1600" b="0" dirty="0" err="1">
                <a:solidFill>
                  <a:srgbClr val="000000"/>
                </a:solidFill>
                <a:effectLst/>
                <a:latin typeface="Consolas" panose="020B0609020204030204" pitchFamily="49" charset="0"/>
              </a:rPr>
              <a:t>Events</a:t>
            </a:r>
            <a:r>
              <a:rPr lang="en-US" sz="1600" b="0" dirty="0">
                <a:solidFill>
                  <a:srgbClr val="000000"/>
                </a:solidFill>
                <a:effectLst/>
                <a:latin typeface="Consolas" panose="020B0609020204030204" pitchFamily="49" charset="0"/>
              </a:rPr>
              <a:t> | </a:t>
            </a:r>
            <a:r>
              <a:rPr lang="en-US" sz="1600" b="0" dirty="0">
                <a:solidFill>
                  <a:srgbClr val="778899"/>
                </a:solidFill>
                <a:effectLst/>
                <a:latin typeface="Consolas" panose="020B0609020204030204" pitchFamily="49" charset="0"/>
              </a:rPr>
              <a:t>where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ActionType</a:t>
            </a:r>
            <a:r>
              <a:rPr lang="en-US" sz="1600" b="0" dirty="0">
                <a:solidFill>
                  <a:srgbClr val="000000"/>
                </a:solidFill>
                <a:effectLst/>
                <a:latin typeface="Consolas" panose="020B0609020204030204" pitchFamily="49" charset="0"/>
              </a:rPr>
              <a:t>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NamedPipeEvent</a:t>
            </a:r>
            <a:r>
              <a:rPr lang="en-US" sz="1600" b="0" dirty="0">
                <a:solidFill>
                  <a:srgbClr val="A31515"/>
                </a:solidFill>
                <a:effectLst/>
                <a:latin typeface="Consolas" panose="020B0609020204030204" pitchFamily="49" charset="0"/>
              </a:rPr>
              <a:t>"</a:t>
            </a:r>
            <a:r>
              <a:rPr lang="en-US" sz="1600" b="0" dirty="0">
                <a:solidFill>
                  <a:srgbClr val="000000"/>
                </a:solidFill>
                <a:effectLst/>
                <a:latin typeface="Consolas" panose="020B0609020204030204" pitchFamily="49" charset="0"/>
              </a:rPr>
              <a:t> | </a:t>
            </a:r>
            <a:r>
              <a:rPr lang="en-US" sz="1600" b="0" dirty="0">
                <a:solidFill>
                  <a:srgbClr val="778899"/>
                </a:solidFill>
                <a:effectLst/>
                <a:latin typeface="Consolas" panose="020B0609020204030204" pitchFamily="49" charset="0"/>
              </a:rPr>
              <a:t>limit</a:t>
            </a:r>
            <a:r>
              <a:rPr lang="en-US" sz="1600" b="0" dirty="0">
                <a:solidFill>
                  <a:srgbClr val="000000"/>
                </a:solidFill>
                <a:effectLst/>
                <a:latin typeface="Consolas" panose="020B0609020204030204" pitchFamily="49" charset="0"/>
              </a:rPr>
              <a:t> </a:t>
            </a:r>
            <a:r>
              <a:rPr lang="en-US" sz="1600" b="0" dirty="0">
                <a:solidFill>
                  <a:srgbClr val="09885A"/>
                </a:solidFill>
                <a:effectLst/>
                <a:latin typeface="Consolas" panose="020B0609020204030204" pitchFamily="49" charset="0"/>
              </a:rPr>
              <a:t>10 </a:t>
            </a:r>
          </a:p>
          <a:p>
            <a:pPr>
              <a:spcBef>
                <a:spcPts val="0"/>
              </a:spcBef>
            </a:pPr>
            <a:r>
              <a:rPr lang="en-US" sz="1600" dirty="0">
                <a:solidFill>
                  <a:srgbClr val="09885A"/>
                </a:solidFill>
                <a:latin typeface="Consolas" panose="020B0609020204030204" pitchFamily="49" charset="0"/>
              </a:rPr>
              <a:t>	</a:t>
            </a:r>
            <a:r>
              <a:rPr lang="en-US" sz="1600" b="0" dirty="0">
                <a:solidFill>
                  <a:srgbClr val="09885A"/>
                </a:solidFill>
                <a:effectLst/>
                <a:latin typeface="Consolas" panose="020B0609020204030204" pitchFamily="49" charset="0"/>
              </a:rPr>
              <a:t>/</a:t>
            </a:r>
            <a:r>
              <a:rPr lang="en-US" sz="1600" b="0" dirty="0">
                <a:solidFill>
                  <a:srgbClr val="008000"/>
                </a:solidFill>
                <a:effectLst/>
                <a:latin typeface="Consolas" panose="020B0609020204030204" pitchFamily="49" charset="0"/>
              </a:rPr>
              <a:t>/ find the relevant field, in this case "Process" </a:t>
            </a:r>
            <a:endParaRPr lang="en-US" sz="1600" b="0" dirty="0">
              <a:solidFill>
                <a:srgbClr val="000000"/>
              </a:solidFill>
              <a:effectLst/>
              <a:latin typeface="Consolas" panose="020B0609020204030204" pitchFamily="49" charset="0"/>
            </a:endParaRPr>
          </a:p>
          <a:p>
            <a:pPr>
              <a:spcBef>
                <a:spcPts val="0"/>
              </a:spcBef>
            </a:pPr>
            <a:endParaRPr lang="en-US" sz="1600" dirty="0">
              <a:solidFill>
                <a:srgbClr val="000000"/>
              </a:solidFill>
              <a:latin typeface="Consolas" panose="020B0609020204030204" pitchFamily="49" charset="0"/>
            </a:endParaRPr>
          </a:p>
          <a:p>
            <a:pPr>
              <a:spcBef>
                <a:spcPts val="0"/>
              </a:spcBef>
            </a:pPr>
            <a:r>
              <a:rPr lang="en-US" sz="1600" b="0" dirty="0" err="1">
                <a:solidFill>
                  <a:srgbClr val="000000"/>
                </a:solidFill>
                <a:effectLst/>
                <a:latin typeface="Consolas" panose="020B0609020204030204" pitchFamily="49" charset="0"/>
              </a:rPr>
              <a:t>DevicesEvents</a:t>
            </a:r>
            <a:endParaRPr lang="en-US" sz="1600" dirty="0">
              <a:solidFill>
                <a:srgbClr val="000000"/>
              </a:solidFill>
              <a:latin typeface="Consolas" panose="020B0609020204030204" pitchFamily="49" charset="0"/>
            </a:endParaRPr>
          </a:p>
          <a:p>
            <a:pPr>
              <a:spcBef>
                <a:spcPts val="0"/>
              </a:spcBef>
            </a:pPr>
            <a:r>
              <a:rPr lang="en-US" sz="1600" b="0" dirty="0">
                <a:solidFill>
                  <a:srgbClr val="000000"/>
                </a:solidFill>
                <a:effectLst/>
                <a:latin typeface="Consolas" panose="020B0609020204030204" pitchFamily="49" charset="0"/>
              </a:rPr>
              <a:t>| </a:t>
            </a:r>
            <a:r>
              <a:rPr lang="en-US" sz="1600" b="0" dirty="0">
                <a:solidFill>
                  <a:srgbClr val="778899"/>
                </a:solidFill>
                <a:effectLst/>
                <a:latin typeface="Consolas" panose="020B0609020204030204" pitchFamily="49" charset="0"/>
              </a:rPr>
              <a:t>where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ActionType</a:t>
            </a:r>
            <a:r>
              <a:rPr lang="en-US" sz="1600" b="0" dirty="0">
                <a:solidFill>
                  <a:srgbClr val="000000"/>
                </a:solidFill>
                <a:effectLst/>
                <a:latin typeface="Consolas" panose="020B0609020204030204" pitchFamily="49" charset="0"/>
              </a:rPr>
              <a:t> ==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NamedPipeEvent</a:t>
            </a:r>
            <a:r>
              <a:rPr lang="en-US" sz="1600" b="0" dirty="0">
                <a:solidFill>
                  <a:srgbClr val="A31515"/>
                </a:solidFill>
                <a:effectLst/>
                <a:latin typeface="Consolas" panose="020B0609020204030204" pitchFamily="49" charset="0"/>
              </a:rPr>
              <a:t>"</a:t>
            </a:r>
            <a:endParaRPr lang="en-US" sz="1600" dirty="0">
              <a:solidFill>
                <a:srgbClr val="000000"/>
              </a:solidFill>
              <a:latin typeface="Consolas" panose="020B0609020204030204" pitchFamily="49" charset="0"/>
            </a:endParaRPr>
          </a:p>
          <a:p>
            <a:pPr>
              <a:spcBef>
                <a:spcPts val="0"/>
              </a:spcBef>
            </a:pPr>
            <a:r>
              <a:rPr lang="en-US" sz="1600" b="0" dirty="0">
                <a:solidFill>
                  <a:srgbClr val="000000"/>
                </a:solidFill>
                <a:effectLst/>
                <a:latin typeface="Consolas" panose="020B0609020204030204" pitchFamily="49" charset="0"/>
              </a:rPr>
              <a:t>| </a:t>
            </a:r>
            <a:r>
              <a:rPr lang="en-US" sz="1600" b="0" dirty="0">
                <a:solidFill>
                  <a:srgbClr val="778899"/>
                </a:solidFill>
                <a:effectLst/>
                <a:latin typeface="Consolas" panose="020B0609020204030204" pitchFamily="49" charset="0"/>
              </a:rPr>
              <a:t>summarize</a:t>
            </a:r>
            <a:r>
              <a:rPr lang="en-US" sz="1600" b="0" dirty="0">
                <a:solidFill>
                  <a:srgbClr val="000000"/>
                </a:solidFill>
                <a:effectLst/>
                <a:latin typeface="Consolas" panose="020B0609020204030204" pitchFamily="49" charset="0"/>
              </a:rPr>
              <a:t> </a:t>
            </a:r>
            <a:r>
              <a:rPr lang="en-US" sz="1600" b="0" dirty="0">
                <a:solidFill>
                  <a:srgbClr val="778899"/>
                </a:solidFill>
                <a:effectLst/>
                <a:latin typeface="Consolas" panose="020B0609020204030204" pitchFamily="49" charset="0"/>
              </a:rPr>
              <a:t>count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by</a:t>
            </a:r>
            <a:r>
              <a:rPr lang="en-US" sz="1600" b="0" dirty="0">
                <a:solidFill>
                  <a:srgbClr val="000000"/>
                </a:solidFill>
                <a:effectLst/>
                <a:latin typeface="Consolas" panose="020B0609020204030204" pitchFamily="49" charset="0"/>
              </a:rPr>
              <a:t> </a:t>
            </a:r>
            <a:r>
              <a:rPr lang="en-US" sz="1600" dirty="0" err="1">
                <a:solidFill>
                  <a:srgbClr val="000000"/>
                </a:solidFill>
                <a:latin typeface="Consolas" panose="020B0609020204030204" pitchFamily="49" charset="0"/>
              </a:rPr>
              <a:t>InitiatingProcessFileName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DeviceName</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93460013"/>
      </p:ext>
    </p:extLst>
  </p:cSld>
  <p:clrMapOvr>
    <a:overrideClrMapping bg1="lt1" tx1="dk1" bg2="lt2" tx2="dk2" accent1="accent1" accent2="accent2" accent3="accent3" accent4="accent4" accent5="accent5" accent6="accent6" hlink="hlink" folHlink="folHlink"/>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786CE-6A4C-B890-BCA5-919EBE547582}"/>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C7C18E8-D4EA-6C4D-3C4A-B4CB66347935}"/>
              </a:ext>
            </a:extLst>
          </p:cNvPr>
          <p:cNvSpPr/>
          <p:nvPr/>
        </p:nvSpPr>
        <p:spPr bwMode="auto">
          <a:xfrm>
            <a:off x="443883" y="4030462"/>
            <a:ext cx="11319030" cy="1216241"/>
          </a:xfrm>
          <a:prstGeom prst="roundRect">
            <a:avLst/>
          </a:prstGeom>
          <a:solidFill>
            <a:schemeClr val="accent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023DC758-448A-54DC-384C-742BBF5D45B2}"/>
              </a:ext>
            </a:extLst>
          </p:cNvPr>
          <p:cNvSpPr>
            <a:spLocks noGrp="1"/>
          </p:cNvSpPr>
          <p:nvPr>
            <p:ph type="title"/>
          </p:nvPr>
        </p:nvSpPr>
        <p:spPr/>
        <p:txBody>
          <a:bodyPr/>
          <a:lstStyle/>
          <a:p>
            <a:r>
              <a:rPr lang="en-US"/>
              <a:t>A real-world example: password spray detection</a:t>
            </a:r>
          </a:p>
        </p:txBody>
      </p:sp>
      <p:sp>
        <p:nvSpPr>
          <p:cNvPr id="3" name="Text Placeholder 2">
            <a:extLst>
              <a:ext uri="{FF2B5EF4-FFF2-40B4-BE49-F238E27FC236}">
                <a16:creationId xmlns:a16="http://schemas.microsoft.com/office/drawing/2014/main" id="{5CA932F0-5D33-F17C-524C-461581253559}"/>
              </a:ext>
            </a:extLst>
          </p:cNvPr>
          <p:cNvSpPr>
            <a:spLocks noGrp="1"/>
          </p:cNvSpPr>
          <p:nvPr>
            <p:ph type="body" sz="quarter" idx="10"/>
          </p:nvPr>
        </p:nvSpPr>
        <p:spPr>
          <a:xfrm>
            <a:off x="586390" y="1434370"/>
            <a:ext cx="11018520" cy="3662541"/>
          </a:xfrm>
        </p:spPr>
        <p:txBody>
          <a:bodyPr/>
          <a:lstStyle/>
          <a:p>
            <a:r>
              <a:rPr lang="en-US" sz="2000" dirty="0">
                <a:solidFill>
                  <a:srgbClr val="0000FF"/>
                </a:solidFill>
                <a:latin typeface="Consolas" panose="020B0609020204030204" pitchFamily="49" charset="0"/>
              </a:rPr>
              <a:t>let</a:t>
            </a:r>
            <a:r>
              <a:rPr lang="en-US" sz="2000" b="0" dirty="0">
                <a:solidFill>
                  <a:srgbClr val="000000"/>
                </a:solidFill>
                <a:effectLst/>
                <a:latin typeface="Consolas" panose="020B0609020204030204" pitchFamily="49" charset="0"/>
              </a:rPr>
              <a:t> timeframe = </a:t>
            </a:r>
            <a:r>
              <a:rPr lang="en-US" sz="2000" b="0" dirty="0">
                <a:solidFill>
                  <a:srgbClr val="09885A"/>
                </a:solidFill>
                <a:effectLst/>
                <a:latin typeface="Consolas" panose="020B0609020204030204" pitchFamily="49" charset="0"/>
              </a:rPr>
              <a:t>1</a:t>
            </a:r>
            <a:r>
              <a:rPr lang="en-US" sz="2000" b="0" dirty="0">
                <a:solidFill>
                  <a:srgbClr val="000000"/>
                </a:solidFill>
                <a:effectLst/>
                <a:latin typeface="Consolas" panose="020B0609020204030204" pitchFamily="49" charset="0"/>
              </a:rPr>
              <a:t>d;</a:t>
            </a:r>
          </a:p>
          <a:p>
            <a:r>
              <a:rPr lang="en-US" sz="2000" dirty="0">
                <a:solidFill>
                  <a:srgbClr val="0000FF"/>
                </a:solidFill>
                <a:latin typeface="Consolas" panose="020B0609020204030204" pitchFamily="49" charset="0"/>
              </a:rPr>
              <a:t>let</a:t>
            </a:r>
            <a:r>
              <a:rPr lang="en-US" sz="2000" b="0" dirty="0">
                <a:solidFill>
                  <a:srgbClr val="000000"/>
                </a:solidFill>
                <a:effectLst/>
                <a:latin typeface="Consolas" panose="020B0609020204030204" pitchFamily="49" charset="0"/>
              </a:rPr>
              <a:t> threshold = </a:t>
            </a:r>
            <a:r>
              <a:rPr lang="en-US" sz="2000" b="0" dirty="0">
                <a:solidFill>
                  <a:srgbClr val="09885A"/>
                </a:solidFill>
                <a:effectLst/>
                <a:latin typeface="Consolas" panose="020B0609020204030204" pitchFamily="49" charset="0"/>
              </a:rPr>
              <a:t>3</a:t>
            </a:r>
            <a:r>
              <a:rPr lang="en-US" sz="2000" b="0" dirty="0">
                <a:solidFill>
                  <a:srgbClr val="000000"/>
                </a:solidFill>
                <a:effectLst/>
                <a:latin typeface="Consolas" panose="020B0609020204030204" pitchFamily="49" charset="0"/>
              </a:rPr>
              <a:t>;</a:t>
            </a:r>
          </a:p>
          <a:p>
            <a:r>
              <a:rPr lang="en-US" sz="2000" b="0" dirty="0" err="1">
                <a:solidFill>
                  <a:srgbClr val="000000"/>
                </a:solidFill>
                <a:effectLst/>
                <a:latin typeface="Consolas" panose="020B0609020204030204" pitchFamily="49" charset="0"/>
              </a:rPr>
              <a:t>SigninLogs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dirty="0">
                <a:solidFill>
                  <a:srgbClr val="0000FF"/>
                </a:solidFill>
                <a:latin typeface="Consolas" panose="020B0609020204030204" pitchFamily="49" charset="0"/>
              </a:rPr>
              <a:t>where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TimeGenerated</a:t>
            </a:r>
            <a:r>
              <a:rPr lang="en-US" sz="2000" b="0" dirty="0">
                <a:solidFill>
                  <a:srgbClr val="000000"/>
                </a:solidFill>
                <a:effectLst/>
                <a:latin typeface="Consolas" panose="020B0609020204030204" pitchFamily="49" charset="0"/>
              </a:rPr>
              <a:t> &gt;= ago(timeframe)</a:t>
            </a:r>
          </a:p>
          <a:p>
            <a:r>
              <a:rPr lang="en-US" sz="2000" b="0" dirty="0">
                <a:solidFill>
                  <a:srgbClr val="000000"/>
                </a:solidFill>
                <a:effectLst/>
                <a:latin typeface="Consolas" panose="020B0609020204030204" pitchFamily="49" charset="0"/>
              </a:rPr>
              <a:t>| </a:t>
            </a:r>
            <a:r>
              <a:rPr lang="en-US" sz="2000" dirty="0">
                <a:solidFill>
                  <a:srgbClr val="0000FF"/>
                </a:solidFill>
                <a:latin typeface="Consolas" panose="020B0609020204030204" pitchFamily="49" charset="0"/>
              </a:rPr>
              <a:t>where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ResultType</a:t>
            </a:r>
            <a:r>
              <a:rPr lang="en-US" sz="2000" b="0" dirty="0">
                <a:solidFill>
                  <a:srgbClr val="000000"/>
                </a:solidFill>
                <a:effectLst/>
                <a:latin typeface="Consolas" panose="020B0609020204030204" pitchFamily="49" charset="0"/>
              </a:rPr>
              <a:t> == </a:t>
            </a:r>
            <a:r>
              <a:rPr lang="en-US" sz="2000" b="0" dirty="0">
                <a:solidFill>
                  <a:srgbClr val="A31515"/>
                </a:solidFill>
                <a:effectLst/>
                <a:latin typeface="Consolas" panose="020B0609020204030204" pitchFamily="49" charset="0"/>
              </a:rPr>
              <a:t>"50057"</a:t>
            </a:r>
            <a:endParaRPr lang="en-US" sz="2000" b="0" dirty="0">
              <a:solidFill>
                <a:srgbClr val="000000"/>
              </a:solidFill>
              <a:effectLst/>
              <a:latin typeface="Consolas" panose="020B0609020204030204" pitchFamily="49" charset="0"/>
            </a:endParaRPr>
          </a:p>
          <a:p>
            <a:pPr marL="266700" indent="-266700">
              <a:spcAft>
                <a:spcPts val="1200"/>
              </a:spcAft>
            </a:pPr>
            <a:r>
              <a:rPr lang="en-US" sz="2000" b="0" dirty="0">
                <a:solidFill>
                  <a:srgbClr val="000000"/>
                </a:solidFill>
                <a:effectLst/>
                <a:latin typeface="Consolas" panose="020B0609020204030204" pitchFamily="49" charset="0"/>
              </a:rPr>
              <a:t>| </a:t>
            </a:r>
            <a:r>
              <a:rPr lang="en-US" sz="2000" dirty="0">
                <a:solidFill>
                  <a:srgbClr val="0000FF"/>
                </a:solidFill>
                <a:latin typeface="Consolas" panose="020B0609020204030204" pitchFamily="49" charset="0"/>
              </a:rPr>
              <a:t>where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ResultDescription</a:t>
            </a:r>
            <a:r>
              <a:rPr lang="en-US" sz="2000" b="0" dirty="0">
                <a:solidFill>
                  <a:srgbClr val="000000"/>
                </a:solidFill>
                <a:effectLst/>
                <a:latin typeface="Consolas" panose="020B0609020204030204" pitchFamily="49" charset="0"/>
              </a:rPr>
              <a:t> =~ </a:t>
            </a:r>
            <a:r>
              <a:rPr lang="en-US" sz="2000" b="0" dirty="0">
                <a:solidFill>
                  <a:srgbClr val="A31515"/>
                </a:solidFill>
                <a:effectLst/>
                <a:latin typeface="Consolas" panose="020B0609020204030204" pitchFamily="49" charset="0"/>
              </a:rPr>
              <a:t>"User account is disabled. The account has been disabled by an administrator."</a:t>
            </a:r>
            <a:endParaRPr lang="en-US" sz="2000" b="0" dirty="0">
              <a:solidFill>
                <a:srgbClr val="000000"/>
              </a:solidFill>
              <a:effectLst/>
              <a:latin typeface="Consolas" panose="020B0609020204030204" pitchFamily="49" charset="0"/>
            </a:endParaRPr>
          </a:p>
          <a:p>
            <a:pPr marL="266700" indent="-266700"/>
            <a:r>
              <a:rPr lang="en-US" sz="2000" b="0" dirty="0">
                <a:solidFill>
                  <a:srgbClr val="000000"/>
                </a:solidFill>
                <a:effectLst/>
                <a:latin typeface="Consolas" panose="020B0609020204030204" pitchFamily="49" charset="0"/>
              </a:rPr>
              <a:t>| </a:t>
            </a:r>
            <a:r>
              <a:rPr lang="en-US" sz="2000" dirty="0">
                <a:solidFill>
                  <a:srgbClr val="0000FF"/>
                </a:solidFill>
                <a:latin typeface="Consolas" panose="020B0609020204030204" pitchFamily="49" charset="0"/>
              </a:rPr>
              <a:t>summarize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applicationCount</a:t>
            </a:r>
            <a:r>
              <a:rPr lang="en-US" sz="2000" b="0" dirty="0">
                <a:solidFill>
                  <a:srgbClr val="000000"/>
                </a:solidFill>
                <a:effectLst/>
                <a:latin typeface="Consolas" panose="020B0609020204030204" pitchFamily="49" charset="0"/>
              </a:rPr>
              <a:t> = </a:t>
            </a:r>
            <a:r>
              <a:rPr lang="en-US" sz="2000" dirty="0" err="1">
                <a:solidFill>
                  <a:srgbClr val="0000FF"/>
                </a:solidFill>
                <a:latin typeface="Consolas" panose="020B0609020204030204" pitchFamily="49" charset="0"/>
              </a:rPr>
              <a:t>dcount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AppDisplayName</a:t>
            </a:r>
            <a:r>
              <a:rPr lang="en-US" sz="2000" b="0" dirty="0">
                <a:solidFill>
                  <a:srgbClr val="000000"/>
                </a:solidFill>
                <a:effectLst/>
                <a:latin typeface="Consolas" panose="020B0609020204030204" pitchFamily="49" charset="0"/>
              </a:rPr>
              <a:t>) </a:t>
            </a: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by</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UserPrincipalName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IPAddress</a:t>
            </a:r>
            <a:endParaRPr lang="en-US" sz="2000" b="0" dirty="0">
              <a:solidFill>
                <a:srgbClr val="000000"/>
              </a:solidFill>
              <a:effectLst/>
              <a:latin typeface="Consolas" panose="020B0609020204030204" pitchFamily="49" charset="0"/>
            </a:endParaRPr>
          </a:p>
          <a:p>
            <a:pPr>
              <a:spcAft>
                <a:spcPts val="1200"/>
              </a:spcAft>
            </a:pPr>
            <a:r>
              <a:rPr lang="en-US" sz="2000" b="0" dirty="0">
                <a:solidFill>
                  <a:srgbClr val="000000"/>
                </a:solidFill>
                <a:effectLst/>
                <a:latin typeface="Consolas" panose="020B0609020204030204" pitchFamily="49" charset="0"/>
              </a:rPr>
              <a:t>| </a:t>
            </a:r>
            <a:r>
              <a:rPr lang="en-US" sz="2000" dirty="0">
                <a:solidFill>
                  <a:srgbClr val="0000FF"/>
                </a:solidFill>
                <a:latin typeface="Consolas" panose="020B0609020204030204" pitchFamily="49" charset="0"/>
              </a:rPr>
              <a:t>where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applicationCount</a:t>
            </a:r>
            <a:r>
              <a:rPr lang="en-US" sz="2000" b="0" dirty="0">
                <a:solidFill>
                  <a:srgbClr val="000000"/>
                </a:solidFill>
                <a:effectLst/>
                <a:latin typeface="Consolas" panose="020B0609020204030204" pitchFamily="49" charset="0"/>
              </a:rPr>
              <a:t> &gt;= threshold</a:t>
            </a:r>
          </a:p>
        </p:txBody>
      </p:sp>
      <p:sp>
        <p:nvSpPr>
          <p:cNvPr id="5" name="TextBox 4">
            <a:extLst>
              <a:ext uri="{FF2B5EF4-FFF2-40B4-BE49-F238E27FC236}">
                <a16:creationId xmlns:a16="http://schemas.microsoft.com/office/drawing/2014/main" id="{024F266E-4410-0E9F-78CA-44B44095B59D}"/>
              </a:ext>
            </a:extLst>
          </p:cNvPr>
          <p:cNvSpPr txBox="1"/>
          <p:nvPr/>
        </p:nvSpPr>
        <p:spPr>
          <a:xfrm>
            <a:off x="586390" y="6452291"/>
            <a:ext cx="11589797" cy="276999"/>
          </a:xfrm>
          <a:prstGeom prst="rect">
            <a:avLst/>
          </a:prstGeom>
          <a:noFill/>
        </p:spPr>
        <p:txBody>
          <a:bodyPr wrap="square" lIns="91440" tIns="45720" rIns="91440" bIns="45720" anchor="t">
            <a:spAutoFit/>
          </a:bodyPr>
          <a:lstStyle/>
          <a:p>
            <a:pPr lvl="0">
              <a:defRPr/>
            </a:pPr>
            <a:r>
              <a:rPr lang="en-US" sz="1200" dirty="0">
                <a:solidFill>
                  <a:srgbClr val="000000"/>
                </a:solidFill>
                <a:cs typeface="Segoe UI"/>
                <a:hlinkClick r:id="rId2"/>
              </a:rPr>
              <a:t>https://github.com/Azure/Azure-Sentinel/blob/master/Solutions/Microsoft%20Entra%20ID/Analytic%20Rules/DisabledAccountSigninsAcrossManyApplications.yaml</a:t>
            </a:r>
            <a:r>
              <a:rPr lang="en-US" sz="1200" dirty="0">
                <a:solidFill>
                  <a:srgbClr val="000000"/>
                </a:solidFill>
                <a:cs typeface="Segoe UI"/>
              </a:rPr>
              <a:t> </a:t>
            </a:r>
            <a:endParaRPr kumimoji="0" lang="en-US" sz="1200" b="0" i="0" u="none" strike="noStrike" kern="1200" cap="none" spc="0" normalizeH="0" baseline="0" noProof="0" dirty="0">
              <a:ln>
                <a:noFill/>
              </a:ln>
              <a:solidFill>
                <a:srgbClr val="000000"/>
              </a:solidFill>
              <a:effectLst/>
              <a:uLnTx/>
              <a:uFillTx/>
              <a:latin typeface="Segoe UI"/>
              <a:ea typeface="+mn-ea"/>
              <a:cs typeface="Segoe UI"/>
            </a:endParaRPr>
          </a:p>
        </p:txBody>
      </p:sp>
      <p:sp>
        <p:nvSpPr>
          <p:cNvPr id="7" name="Speech Bubble: Rectangle with Corners Rounded 6">
            <a:extLst>
              <a:ext uri="{FF2B5EF4-FFF2-40B4-BE49-F238E27FC236}">
                <a16:creationId xmlns:a16="http://schemas.microsoft.com/office/drawing/2014/main" id="{5356C14B-7121-7490-D696-A6F4A09202E1}"/>
              </a:ext>
            </a:extLst>
          </p:cNvPr>
          <p:cNvSpPr/>
          <p:nvPr/>
        </p:nvSpPr>
        <p:spPr bwMode="auto">
          <a:xfrm>
            <a:off x="8123068" y="1434370"/>
            <a:ext cx="2833438" cy="1188859"/>
          </a:xfrm>
          <a:prstGeom prst="wedgeRoundRectCallout">
            <a:avLst>
              <a:gd name="adj1" fmla="val -90398"/>
              <a:gd name="adj2" fmla="val 90016"/>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Filter failed login attempts to disabled accounts</a:t>
            </a:r>
          </a:p>
        </p:txBody>
      </p:sp>
      <p:sp>
        <p:nvSpPr>
          <p:cNvPr id="8" name="Speech Bubble: Rectangle with Corners Rounded 7">
            <a:extLst>
              <a:ext uri="{FF2B5EF4-FFF2-40B4-BE49-F238E27FC236}">
                <a16:creationId xmlns:a16="http://schemas.microsoft.com/office/drawing/2014/main" id="{1FA368C2-E6FB-2067-684E-39C926BDAFE2}"/>
              </a:ext>
            </a:extLst>
          </p:cNvPr>
          <p:cNvSpPr/>
          <p:nvPr/>
        </p:nvSpPr>
        <p:spPr bwMode="auto">
          <a:xfrm>
            <a:off x="8771472" y="4396137"/>
            <a:ext cx="2833438" cy="1401548"/>
          </a:xfrm>
          <a:prstGeom prst="wedgeRoundRectCallout">
            <a:avLst>
              <a:gd name="adj1" fmla="val -82565"/>
              <a:gd name="adj2" fmla="val -37862"/>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Summarize distinct applications attempted per username and source IP</a:t>
            </a:r>
          </a:p>
        </p:txBody>
      </p:sp>
      <p:sp>
        <p:nvSpPr>
          <p:cNvPr id="9" name="Speech Bubble: Rectangle with Corners Rounded 8">
            <a:extLst>
              <a:ext uri="{FF2B5EF4-FFF2-40B4-BE49-F238E27FC236}">
                <a16:creationId xmlns:a16="http://schemas.microsoft.com/office/drawing/2014/main" id="{0F3BDD8C-9ED3-3414-9559-373872063E42}"/>
              </a:ext>
            </a:extLst>
          </p:cNvPr>
          <p:cNvSpPr/>
          <p:nvPr/>
        </p:nvSpPr>
        <p:spPr bwMode="auto">
          <a:xfrm>
            <a:off x="5637988" y="5572136"/>
            <a:ext cx="2833438" cy="754190"/>
          </a:xfrm>
          <a:prstGeom prst="wedgeRoundRectCallout">
            <a:avLst>
              <a:gd name="adj1" fmla="val -63453"/>
              <a:gd name="adj2" fmla="val -116997"/>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Determine if over a threshold</a:t>
            </a:r>
          </a:p>
        </p:txBody>
      </p:sp>
    </p:spTree>
    <p:extLst>
      <p:ext uri="{BB962C8B-B14F-4D97-AF65-F5344CB8AC3E}">
        <p14:creationId xmlns:p14="http://schemas.microsoft.com/office/powerpoint/2010/main" val="26159984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CA4F7-E885-BB3F-F7A5-7906F1A8553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DC88FE1-9459-EA9F-6B65-5BBBD350A043}"/>
              </a:ext>
            </a:extLst>
          </p:cNvPr>
          <p:cNvSpPr>
            <a:spLocks noGrp="1"/>
          </p:cNvSpPr>
          <p:nvPr>
            <p:ph type="title"/>
          </p:nvPr>
        </p:nvSpPr>
        <p:spPr/>
        <p:txBody>
          <a:bodyPr/>
          <a:lstStyle/>
          <a:p>
            <a:r>
              <a:rPr lang="en-US"/>
              <a:t>Prepare</a:t>
            </a:r>
          </a:p>
        </p:txBody>
      </p:sp>
    </p:spTree>
    <p:extLst>
      <p:ext uri="{BB962C8B-B14F-4D97-AF65-F5344CB8AC3E}">
        <p14:creationId xmlns:p14="http://schemas.microsoft.com/office/powerpoint/2010/main" val="387600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9EC4D-DA2F-C953-5845-94302979180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81A362-473E-AD0B-4E79-6197CB0533B9}"/>
              </a:ext>
            </a:extLst>
          </p:cNvPr>
          <p:cNvSpPr>
            <a:spLocks noGrp="1"/>
          </p:cNvSpPr>
          <p:nvPr>
            <p:ph type="title"/>
          </p:nvPr>
        </p:nvSpPr>
        <p:spPr/>
        <p:txBody>
          <a:bodyPr/>
          <a:lstStyle/>
          <a:p>
            <a:r>
              <a:rPr lang="en-US"/>
              <a:t>Understanding the pipe</a:t>
            </a:r>
          </a:p>
        </p:txBody>
      </p:sp>
      <p:pic>
        <p:nvPicPr>
          <p:cNvPr id="8" name="Graphic 7" descr="Chevron arrows">
            <a:extLst>
              <a:ext uri="{FF2B5EF4-FFF2-40B4-BE49-F238E27FC236}">
                <a16:creationId xmlns:a16="http://schemas.microsoft.com/office/drawing/2014/main" id="{7C8146F3-400E-F077-DF84-E25A56F6F8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16954" y="3717429"/>
            <a:ext cx="457200" cy="457200"/>
          </a:xfrm>
          <a:prstGeom prst="rect">
            <a:avLst/>
          </a:prstGeom>
        </p:spPr>
      </p:pic>
      <p:sp>
        <p:nvSpPr>
          <p:cNvPr id="9" name="TextBox 8">
            <a:extLst>
              <a:ext uri="{FF2B5EF4-FFF2-40B4-BE49-F238E27FC236}">
                <a16:creationId xmlns:a16="http://schemas.microsoft.com/office/drawing/2014/main" id="{91AB60A3-712E-1340-4E55-49E5D94A2FEA}"/>
              </a:ext>
            </a:extLst>
          </p:cNvPr>
          <p:cNvSpPr txBox="1"/>
          <p:nvPr/>
        </p:nvSpPr>
        <p:spPr>
          <a:xfrm>
            <a:off x="588263" y="2057399"/>
            <a:ext cx="11270714"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SecurityEvent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778899"/>
                </a:solidFill>
                <a:effectLst/>
                <a:uLnTx/>
                <a:uFillTx/>
                <a:latin typeface="Consolas" panose="020B0609020204030204" pitchFamily="49" charset="0"/>
                <a:ea typeface="+mn-ea"/>
                <a:cs typeface="+mn-cs"/>
              </a:rPr>
              <a:t>where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EventID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"4624"</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778899"/>
                </a:solidFill>
                <a:effectLst/>
                <a:uLnTx/>
                <a:uFillTx/>
                <a:latin typeface="Consolas" panose="020B0609020204030204" pitchFamily="49" charset="0"/>
                <a:ea typeface="+mn-ea"/>
                <a:cs typeface="+mn-cs"/>
              </a:rPr>
              <a:t>summarize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778899"/>
                </a:solidFill>
                <a:effectLst/>
                <a:uLnTx/>
                <a:uFillTx/>
                <a:latin typeface="Consolas" panose="020B0609020204030204" pitchFamily="49" charset="0"/>
                <a:ea typeface="+mn-ea"/>
                <a:cs typeface="+mn-cs"/>
              </a:rPr>
              <a:t>count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by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Account | </a:t>
            </a:r>
            <a:r>
              <a:rPr kumimoji="0" lang="en-US" sz="1800" b="0" i="0" u="none" strike="noStrike" kern="1200" cap="none" spc="0" normalizeH="0" baseline="0" noProof="0">
                <a:ln>
                  <a:noFill/>
                </a:ln>
                <a:solidFill>
                  <a:srgbClr val="778899"/>
                </a:solidFill>
                <a:effectLst/>
                <a:uLnTx/>
                <a:uFillTx/>
                <a:latin typeface="Consolas" panose="020B0609020204030204" pitchFamily="49" charset="0"/>
                <a:ea typeface="+mn-ea"/>
                <a:cs typeface="+mn-cs"/>
              </a:rPr>
              <a:t>top</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9885A"/>
                </a:solidFill>
                <a:effectLst/>
                <a:uLnTx/>
                <a:uFillTx/>
                <a:latin typeface="Consolas" panose="020B0609020204030204" pitchFamily="49" charset="0"/>
                <a:ea typeface="+mn-ea"/>
                <a:cs typeface="+mn-cs"/>
              </a:rPr>
              <a:t>10</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by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_count</a:t>
            </a:r>
          </a:p>
        </p:txBody>
      </p:sp>
      <p:graphicFrame>
        <p:nvGraphicFramePr>
          <p:cNvPr id="10" name="Table 10">
            <a:extLst>
              <a:ext uri="{FF2B5EF4-FFF2-40B4-BE49-F238E27FC236}">
                <a16:creationId xmlns:a16="http://schemas.microsoft.com/office/drawing/2014/main" id="{99F103D8-2987-67CC-112B-E4B6243335E4}"/>
              </a:ext>
            </a:extLst>
          </p:cNvPr>
          <p:cNvGraphicFramePr>
            <a:graphicFrameLocks noGrp="1"/>
          </p:cNvGraphicFramePr>
          <p:nvPr/>
        </p:nvGraphicFramePr>
        <p:xfrm>
          <a:off x="664737" y="2791065"/>
          <a:ext cx="1498600" cy="2309931"/>
        </p:xfrm>
        <a:graphic>
          <a:graphicData uri="http://schemas.openxmlformats.org/drawingml/2006/table">
            <a:tbl>
              <a:tblPr firstRow="1" bandRow="1">
                <a:tableStyleId>{5C22544A-7EE6-4342-B048-85BDC9FD1C3A}</a:tableStyleId>
              </a:tblPr>
              <a:tblGrid>
                <a:gridCol w="299720">
                  <a:extLst>
                    <a:ext uri="{9D8B030D-6E8A-4147-A177-3AD203B41FA5}">
                      <a16:colId xmlns:a16="http://schemas.microsoft.com/office/drawing/2014/main" val="2360770567"/>
                    </a:ext>
                  </a:extLst>
                </a:gridCol>
                <a:gridCol w="299720">
                  <a:extLst>
                    <a:ext uri="{9D8B030D-6E8A-4147-A177-3AD203B41FA5}">
                      <a16:colId xmlns:a16="http://schemas.microsoft.com/office/drawing/2014/main" val="1438269774"/>
                    </a:ext>
                  </a:extLst>
                </a:gridCol>
                <a:gridCol w="299720">
                  <a:extLst>
                    <a:ext uri="{9D8B030D-6E8A-4147-A177-3AD203B41FA5}">
                      <a16:colId xmlns:a16="http://schemas.microsoft.com/office/drawing/2014/main" val="3041671360"/>
                    </a:ext>
                  </a:extLst>
                </a:gridCol>
                <a:gridCol w="299720">
                  <a:extLst>
                    <a:ext uri="{9D8B030D-6E8A-4147-A177-3AD203B41FA5}">
                      <a16:colId xmlns:a16="http://schemas.microsoft.com/office/drawing/2014/main" val="2586249178"/>
                    </a:ext>
                  </a:extLst>
                </a:gridCol>
                <a:gridCol w="299720">
                  <a:extLst>
                    <a:ext uri="{9D8B030D-6E8A-4147-A177-3AD203B41FA5}">
                      <a16:colId xmlns:a16="http://schemas.microsoft.com/office/drawing/2014/main" val="748761907"/>
                    </a:ext>
                  </a:extLst>
                </a:gridCol>
              </a:tblGrid>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854382017"/>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3145214663"/>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412679375"/>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207498811"/>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61463065"/>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531185087"/>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310956992"/>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715753076"/>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5531469"/>
                  </a:ext>
                </a:extLst>
              </a:tr>
            </a:tbl>
          </a:graphicData>
        </a:graphic>
      </p:graphicFrame>
      <p:pic>
        <p:nvPicPr>
          <p:cNvPr id="15" name="Graphic 14" descr="Chevron arrows">
            <a:extLst>
              <a:ext uri="{FF2B5EF4-FFF2-40B4-BE49-F238E27FC236}">
                <a16:creationId xmlns:a16="http://schemas.microsoft.com/office/drawing/2014/main" id="{609757F3-6465-7ACA-F896-E1A6676EC09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8228" y="3717429"/>
            <a:ext cx="457200" cy="457200"/>
          </a:xfrm>
          <a:prstGeom prst="rect">
            <a:avLst/>
          </a:prstGeom>
        </p:spPr>
      </p:pic>
      <p:graphicFrame>
        <p:nvGraphicFramePr>
          <p:cNvPr id="19" name="Table 10">
            <a:extLst>
              <a:ext uri="{FF2B5EF4-FFF2-40B4-BE49-F238E27FC236}">
                <a16:creationId xmlns:a16="http://schemas.microsoft.com/office/drawing/2014/main" id="{1221900D-4D58-32F7-BEB6-77DDAB57A699}"/>
              </a:ext>
            </a:extLst>
          </p:cNvPr>
          <p:cNvGraphicFramePr>
            <a:graphicFrameLocks noGrp="1"/>
          </p:cNvGraphicFramePr>
          <p:nvPr/>
        </p:nvGraphicFramePr>
        <p:xfrm>
          <a:off x="3606490" y="3304382"/>
          <a:ext cx="1498600" cy="1283295"/>
        </p:xfrm>
        <a:graphic>
          <a:graphicData uri="http://schemas.openxmlformats.org/drawingml/2006/table">
            <a:tbl>
              <a:tblPr firstRow="1" bandRow="1">
                <a:tableStyleId>{5C22544A-7EE6-4342-B048-85BDC9FD1C3A}</a:tableStyleId>
              </a:tblPr>
              <a:tblGrid>
                <a:gridCol w="299720">
                  <a:extLst>
                    <a:ext uri="{9D8B030D-6E8A-4147-A177-3AD203B41FA5}">
                      <a16:colId xmlns:a16="http://schemas.microsoft.com/office/drawing/2014/main" val="2360770567"/>
                    </a:ext>
                  </a:extLst>
                </a:gridCol>
                <a:gridCol w="299720">
                  <a:extLst>
                    <a:ext uri="{9D8B030D-6E8A-4147-A177-3AD203B41FA5}">
                      <a16:colId xmlns:a16="http://schemas.microsoft.com/office/drawing/2014/main" val="1438269774"/>
                    </a:ext>
                  </a:extLst>
                </a:gridCol>
                <a:gridCol w="299720">
                  <a:extLst>
                    <a:ext uri="{9D8B030D-6E8A-4147-A177-3AD203B41FA5}">
                      <a16:colId xmlns:a16="http://schemas.microsoft.com/office/drawing/2014/main" val="3041671360"/>
                    </a:ext>
                  </a:extLst>
                </a:gridCol>
                <a:gridCol w="299720">
                  <a:extLst>
                    <a:ext uri="{9D8B030D-6E8A-4147-A177-3AD203B41FA5}">
                      <a16:colId xmlns:a16="http://schemas.microsoft.com/office/drawing/2014/main" val="2586249178"/>
                    </a:ext>
                  </a:extLst>
                </a:gridCol>
                <a:gridCol w="299720">
                  <a:extLst>
                    <a:ext uri="{9D8B030D-6E8A-4147-A177-3AD203B41FA5}">
                      <a16:colId xmlns:a16="http://schemas.microsoft.com/office/drawing/2014/main" val="748761907"/>
                    </a:ext>
                  </a:extLst>
                </a:gridCol>
              </a:tblGrid>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854382017"/>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3145214663"/>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412679375"/>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207498811"/>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61463065"/>
                  </a:ext>
                </a:extLst>
              </a:tr>
            </a:tbl>
          </a:graphicData>
        </a:graphic>
      </p:graphicFrame>
      <p:sp>
        <p:nvSpPr>
          <p:cNvPr id="20" name="TextBox 19">
            <a:extLst>
              <a:ext uri="{FF2B5EF4-FFF2-40B4-BE49-F238E27FC236}">
                <a16:creationId xmlns:a16="http://schemas.microsoft.com/office/drawing/2014/main" id="{CCC66BCA-DD8D-EBBF-8738-38B19E4A6B01}"/>
              </a:ext>
            </a:extLst>
          </p:cNvPr>
          <p:cNvSpPr txBox="1"/>
          <p:nvPr/>
        </p:nvSpPr>
        <p:spPr>
          <a:xfrm>
            <a:off x="2595899" y="3072822"/>
            <a:ext cx="905312" cy="615553"/>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Filter &amp; </a:t>
            </a:r>
            <a:b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b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prepare</a:t>
            </a:r>
          </a:p>
        </p:txBody>
      </p:sp>
      <p:graphicFrame>
        <p:nvGraphicFramePr>
          <p:cNvPr id="22" name="Table 10">
            <a:extLst>
              <a:ext uri="{FF2B5EF4-FFF2-40B4-BE49-F238E27FC236}">
                <a16:creationId xmlns:a16="http://schemas.microsoft.com/office/drawing/2014/main" id="{C51E3886-7EAB-8B62-1244-C73A3D200179}"/>
              </a:ext>
            </a:extLst>
          </p:cNvPr>
          <p:cNvGraphicFramePr>
            <a:graphicFrameLocks noGrp="1"/>
          </p:cNvGraphicFramePr>
          <p:nvPr/>
        </p:nvGraphicFramePr>
        <p:xfrm>
          <a:off x="7073652" y="3295863"/>
          <a:ext cx="899160" cy="1283295"/>
        </p:xfrm>
        <a:graphic>
          <a:graphicData uri="http://schemas.openxmlformats.org/drawingml/2006/table">
            <a:tbl>
              <a:tblPr firstRow="1" bandRow="1">
                <a:tableStyleId>{5C22544A-7EE6-4342-B048-85BDC9FD1C3A}</a:tableStyleId>
              </a:tblPr>
              <a:tblGrid>
                <a:gridCol w="299720">
                  <a:extLst>
                    <a:ext uri="{9D8B030D-6E8A-4147-A177-3AD203B41FA5}">
                      <a16:colId xmlns:a16="http://schemas.microsoft.com/office/drawing/2014/main" val="2360770567"/>
                    </a:ext>
                  </a:extLst>
                </a:gridCol>
                <a:gridCol w="299720">
                  <a:extLst>
                    <a:ext uri="{9D8B030D-6E8A-4147-A177-3AD203B41FA5}">
                      <a16:colId xmlns:a16="http://schemas.microsoft.com/office/drawing/2014/main" val="1438269774"/>
                    </a:ext>
                  </a:extLst>
                </a:gridCol>
                <a:gridCol w="299720">
                  <a:extLst>
                    <a:ext uri="{9D8B030D-6E8A-4147-A177-3AD203B41FA5}">
                      <a16:colId xmlns:a16="http://schemas.microsoft.com/office/drawing/2014/main" val="3041671360"/>
                    </a:ext>
                  </a:extLst>
                </a:gridCol>
              </a:tblGrid>
              <a:tr h="256659">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854382017"/>
                  </a:ext>
                </a:extLst>
              </a:tr>
              <a:tr h="256659">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3145214663"/>
                  </a:ext>
                </a:extLst>
              </a:tr>
              <a:tr h="256659">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412679375"/>
                  </a:ext>
                </a:extLst>
              </a:tr>
              <a:tr h="256659">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207498811"/>
                  </a:ext>
                </a:extLst>
              </a:tr>
              <a:tr h="256659">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61463065"/>
                  </a:ext>
                </a:extLst>
              </a:tr>
            </a:tbl>
          </a:graphicData>
        </a:graphic>
      </p:graphicFrame>
      <p:sp>
        <p:nvSpPr>
          <p:cNvPr id="24" name="TextBox 23">
            <a:extLst>
              <a:ext uri="{FF2B5EF4-FFF2-40B4-BE49-F238E27FC236}">
                <a16:creationId xmlns:a16="http://schemas.microsoft.com/office/drawing/2014/main" id="{204A8A18-C70A-7E6F-0939-C8E73F395F95}"/>
              </a:ext>
            </a:extLst>
          </p:cNvPr>
          <p:cNvSpPr txBox="1"/>
          <p:nvPr/>
        </p:nvSpPr>
        <p:spPr>
          <a:xfrm>
            <a:off x="5968406" y="3409652"/>
            <a:ext cx="876843"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Analyze</a:t>
            </a:r>
          </a:p>
        </p:txBody>
      </p:sp>
      <p:pic>
        <p:nvPicPr>
          <p:cNvPr id="26" name="Graphic 25" descr="Chevron arrows">
            <a:extLst>
              <a:ext uri="{FF2B5EF4-FFF2-40B4-BE49-F238E27FC236}">
                <a16:creationId xmlns:a16="http://schemas.microsoft.com/office/drawing/2014/main" id="{D14DA366-37CC-BEB7-8068-D431D8E593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90831" y="3717429"/>
            <a:ext cx="457200" cy="457200"/>
          </a:xfrm>
          <a:prstGeom prst="rect">
            <a:avLst/>
          </a:prstGeom>
        </p:spPr>
      </p:pic>
      <p:graphicFrame>
        <p:nvGraphicFramePr>
          <p:cNvPr id="28" name="Table 10">
            <a:extLst>
              <a:ext uri="{FF2B5EF4-FFF2-40B4-BE49-F238E27FC236}">
                <a16:creationId xmlns:a16="http://schemas.microsoft.com/office/drawing/2014/main" id="{9CF42BB5-5892-7791-B583-782D98A00262}"/>
              </a:ext>
            </a:extLst>
          </p:cNvPr>
          <p:cNvGraphicFramePr>
            <a:graphicFrameLocks noGrp="1"/>
          </p:cNvGraphicFramePr>
          <p:nvPr/>
        </p:nvGraphicFramePr>
        <p:xfrm>
          <a:off x="10359552" y="3552521"/>
          <a:ext cx="1498600" cy="769977"/>
        </p:xfrm>
        <a:graphic>
          <a:graphicData uri="http://schemas.openxmlformats.org/drawingml/2006/table">
            <a:tbl>
              <a:tblPr firstRow="1" bandRow="1">
                <a:tableStyleId>{5C22544A-7EE6-4342-B048-85BDC9FD1C3A}</a:tableStyleId>
              </a:tblPr>
              <a:tblGrid>
                <a:gridCol w="299720">
                  <a:extLst>
                    <a:ext uri="{9D8B030D-6E8A-4147-A177-3AD203B41FA5}">
                      <a16:colId xmlns:a16="http://schemas.microsoft.com/office/drawing/2014/main" val="2360770567"/>
                    </a:ext>
                  </a:extLst>
                </a:gridCol>
                <a:gridCol w="299720">
                  <a:extLst>
                    <a:ext uri="{9D8B030D-6E8A-4147-A177-3AD203B41FA5}">
                      <a16:colId xmlns:a16="http://schemas.microsoft.com/office/drawing/2014/main" val="1438269774"/>
                    </a:ext>
                  </a:extLst>
                </a:gridCol>
                <a:gridCol w="299720">
                  <a:extLst>
                    <a:ext uri="{9D8B030D-6E8A-4147-A177-3AD203B41FA5}">
                      <a16:colId xmlns:a16="http://schemas.microsoft.com/office/drawing/2014/main" val="3708703819"/>
                    </a:ext>
                  </a:extLst>
                </a:gridCol>
                <a:gridCol w="299720">
                  <a:extLst>
                    <a:ext uri="{9D8B030D-6E8A-4147-A177-3AD203B41FA5}">
                      <a16:colId xmlns:a16="http://schemas.microsoft.com/office/drawing/2014/main" val="2407067640"/>
                    </a:ext>
                  </a:extLst>
                </a:gridCol>
                <a:gridCol w="299720">
                  <a:extLst>
                    <a:ext uri="{9D8B030D-6E8A-4147-A177-3AD203B41FA5}">
                      <a16:colId xmlns:a16="http://schemas.microsoft.com/office/drawing/2014/main" val="3041671360"/>
                    </a:ext>
                  </a:extLst>
                </a:gridCol>
              </a:tblGrid>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854382017"/>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3145214663"/>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412679375"/>
                  </a:ext>
                </a:extLst>
              </a:tr>
            </a:tbl>
          </a:graphicData>
        </a:graphic>
      </p:graphicFrame>
      <p:sp>
        <p:nvSpPr>
          <p:cNvPr id="30" name="TextBox 29">
            <a:extLst>
              <a:ext uri="{FF2B5EF4-FFF2-40B4-BE49-F238E27FC236}">
                <a16:creationId xmlns:a16="http://schemas.microsoft.com/office/drawing/2014/main" id="{1D6AF0C7-41F3-8C25-2749-15B2FD5EB44E}"/>
              </a:ext>
            </a:extLst>
          </p:cNvPr>
          <p:cNvSpPr txBox="1"/>
          <p:nvPr/>
        </p:nvSpPr>
        <p:spPr>
          <a:xfrm>
            <a:off x="9183358" y="3418171"/>
            <a:ext cx="86344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Prepare</a:t>
            </a:r>
          </a:p>
        </p:txBody>
      </p:sp>
      <p:grpSp>
        <p:nvGrpSpPr>
          <p:cNvPr id="36" name="Group 35">
            <a:extLst>
              <a:ext uri="{FF2B5EF4-FFF2-40B4-BE49-F238E27FC236}">
                <a16:creationId xmlns:a16="http://schemas.microsoft.com/office/drawing/2014/main" id="{0A227357-E87F-E9FD-1A7D-1AE99BDF56B8}"/>
              </a:ext>
            </a:extLst>
          </p:cNvPr>
          <p:cNvGrpSpPr/>
          <p:nvPr/>
        </p:nvGrpSpPr>
        <p:grpSpPr>
          <a:xfrm>
            <a:off x="2816954" y="5387291"/>
            <a:ext cx="4899693" cy="735084"/>
            <a:chOff x="3829215" y="5387291"/>
            <a:chExt cx="3887432" cy="735084"/>
          </a:xfrm>
        </p:grpSpPr>
        <p:sp>
          <p:nvSpPr>
            <p:cNvPr id="31" name="Left Brace 30">
              <a:extLst>
                <a:ext uri="{FF2B5EF4-FFF2-40B4-BE49-F238E27FC236}">
                  <a16:creationId xmlns:a16="http://schemas.microsoft.com/office/drawing/2014/main" id="{FCD30E01-0585-3D0A-3F57-30CC97A8ED7B}"/>
                </a:ext>
              </a:extLst>
            </p:cNvPr>
            <p:cNvSpPr/>
            <p:nvPr/>
          </p:nvSpPr>
          <p:spPr>
            <a:xfrm rot="16200000">
              <a:off x="5607054" y="3609452"/>
              <a:ext cx="331754" cy="3887432"/>
            </a:xfrm>
            <a:prstGeom prst="leftBrac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4" name="TextBox 33">
              <a:extLst>
                <a:ext uri="{FF2B5EF4-FFF2-40B4-BE49-F238E27FC236}">
                  <a16:creationId xmlns:a16="http://schemas.microsoft.com/office/drawing/2014/main" id="{A496DE23-4432-2953-B84D-DDA22D4F23CE}"/>
                </a:ext>
              </a:extLst>
            </p:cNvPr>
            <p:cNvSpPr txBox="1"/>
            <p:nvPr/>
          </p:nvSpPr>
          <p:spPr>
            <a:xfrm>
              <a:off x="5215887" y="5814598"/>
              <a:ext cx="1114088"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Condition</a:t>
              </a:r>
            </a:p>
          </p:txBody>
        </p:sp>
      </p:grpSp>
      <p:grpSp>
        <p:nvGrpSpPr>
          <p:cNvPr id="37" name="Group 36">
            <a:extLst>
              <a:ext uri="{FF2B5EF4-FFF2-40B4-BE49-F238E27FC236}">
                <a16:creationId xmlns:a16="http://schemas.microsoft.com/office/drawing/2014/main" id="{1A4BAB1D-CA1D-412F-7691-4417D23875ED}"/>
              </a:ext>
            </a:extLst>
          </p:cNvPr>
          <p:cNvGrpSpPr/>
          <p:nvPr/>
        </p:nvGrpSpPr>
        <p:grpSpPr>
          <a:xfrm>
            <a:off x="9390831" y="5376773"/>
            <a:ext cx="2608389" cy="745602"/>
            <a:chOff x="9390831" y="5376773"/>
            <a:chExt cx="2608389" cy="745602"/>
          </a:xfrm>
        </p:grpSpPr>
        <p:sp>
          <p:nvSpPr>
            <p:cNvPr id="33" name="Left Brace 32">
              <a:extLst>
                <a:ext uri="{FF2B5EF4-FFF2-40B4-BE49-F238E27FC236}">
                  <a16:creationId xmlns:a16="http://schemas.microsoft.com/office/drawing/2014/main" id="{11A2AD53-CDFB-83DA-9101-24F3E7A600AC}"/>
                </a:ext>
              </a:extLst>
            </p:cNvPr>
            <p:cNvSpPr/>
            <p:nvPr/>
          </p:nvSpPr>
          <p:spPr>
            <a:xfrm rot="16200000">
              <a:off x="10523891" y="4243713"/>
              <a:ext cx="342269" cy="2608389"/>
            </a:xfrm>
            <a:prstGeom prst="leftBrac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35" name="TextBox 34">
              <a:extLst>
                <a:ext uri="{FF2B5EF4-FFF2-40B4-BE49-F238E27FC236}">
                  <a16:creationId xmlns:a16="http://schemas.microsoft.com/office/drawing/2014/main" id="{0044BA96-20AB-398F-8DA0-D81C841329D1}"/>
                </a:ext>
              </a:extLst>
            </p:cNvPr>
            <p:cNvSpPr txBox="1"/>
            <p:nvPr/>
          </p:nvSpPr>
          <p:spPr>
            <a:xfrm>
              <a:off x="10194888" y="5814598"/>
              <a:ext cx="100027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Evidence</a:t>
              </a:r>
            </a:p>
          </p:txBody>
        </p:sp>
      </p:grpSp>
      <p:grpSp>
        <p:nvGrpSpPr>
          <p:cNvPr id="38" name="Group 37">
            <a:extLst>
              <a:ext uri="{FF2B5EF4-FFF2-40B4-BE49-F238E27FC236}">
                <a16:creationId xmlns:a16="http://schemas.microsoft.com/office/drawing/2014/main" id="{A28B9885-787F-63D3-A76B-6027F4DF05E7}"/>
              </a:ext>
            </a:extLst>
          </p:cNvPr>
          <p:cNvGrpSpPr/>
          <p:nvPr/>
        </p:nvGrpSpPr>
        <p:grpSpPr>
          <a:xfrm>
            <a:off x="664737" y="5387290"/>
            <a:ext cx="1490294" cy="735085"/>
            <a:chOff x="3829215" y="5387291"/>
            <a:chExt cx="3887432" cy="735085"/>
          </a:xfrm>
        </p:grpSpPr>
        <p:sp>
          <p:nvSpPr>
            <p:cNvPr id="39" name="Left Brace 38">
              <a:extLst>
                <a:ext uri="{FF2B5EF4-FFF2-40B4-BE49-F238E27FC236}">
                  <a16:creationId xmlns:a16="http://schemas.microsoft.com/office/drawing/2014/main" id="{283DA921-3A24-98FE-FE3F-AEF029AEB648}"/>
                </a:ext>
              </a:extLst>
            </p:cNvPr>
            <p:cNvSpPr/>
            <p:nvPr/>
          </p:nvSpPr>
          <p:spPr>
            <a:xfrm rot="16200000">
              <a:off x="5607054" y="3609452"/>
              <a:ext cx="331754" cy="3887432"/>
            </a:xfrm>
            <a:prstGeom prst="leftBrac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40" name="TextBox 39">
              <a:extLst>
                <a:ext uri="{FF2B5EF4-FFF2-40B4-BE49-F238E27FC236}">
                  <a16:creationId xmlns:a16="http://schemas.microsoft.com/office/drawing/2014/main" id="{FAC17DDE-BB34-7BA7-3BCF-8AF9D1336979}"/>
                </a:ext>
              </a:extLst>
            </p:cNvPr>
            <p:cNvSpPr txBox="1"/>
            <p:nvPr/>
          </p:nvSpPr>
          <p:spPr>
            <a:xfrm>
              <a:off x="5087175" y="5814599"/>
              <a:ext cx="1371510"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Data</a:t>
              </a:r>
            </a:p>
          </p:txBody>
        </p:sp>
      </p:grpSp>
      <p:sp>
        <p:nvSpPr>
          <p:cNvPr id="42" name="Arrow: Curved Down 41">
            <a:extLst>
              <a:ext uri="{FF2B5EF4-FFF2-40B4-BE49-F238E27FC236}">
                <a16:creationId xmlns:a16="http://schemas.microsoft.com/office/drawing/2014/main" id="{1248B64B-79F0-074F-E593-5075EE88E1E7}"/>
              </a:ext>
            </a:extLst>
          </p:cNvPr>
          <p:cNvSpPr/>
          <p:nvPr/>
        </p:nvSpPr>
        <p:spPr bwMode="auto">
          <a:xfrm flipH="1">
            <a:off x="4617464" y="2707696"/>
            <a:ext cx="2702861" cy="471245"/>
          </a:xfrm>
          <a:prstGeom prst="curvedDownArrow">
            <a:avLst/>
          </a:prstGeom>
          <a:solidFill>
            <a:schemeClr val="accent1"/>
          </a:solidFill>
          <a:ln w="38100">
            <a:solidFill>
              <a:srgbClr val="0060A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TextBox 24">
            <a:extLst>
              <a:ext uri="{FF2B5EF4-FFF2-40B4-BE49-F238E27FC236}">
                <a16:creationId xmlns:a16="http://schemas.microsoft.com/office/drawing/2014/main" id="{BBC3985C-475B-9D9D-6195-83D1E705194E}"/>
              </a:ext>
            </a:extLst>
          </p:cNvPr>
          <p:cNvSpPr txBox="1"/>
          <p:nvPr/>
        </p:nvSpPr>
        <p:spPr>
          <a:xfrm>
            <a:off x="5685411" y="2722396"/>
            <a:ext cx="565989"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gradFill>
                  <a:gsLst>
                    <a:gs pos="2917">
                      <a:srgbClr val="000000"/>
                    </a:gs>
                    <a:gs pos="30000">
                      <a:srgbClr val="000000"/>
                    </a:gs>
                  </a:gsLst>
                  <a:lin ang="5400000" scaled="0"/>
                </a:gradFill>
                <a:effectLst/>
                <a:uLnTx/>
                <a:uFillTx/>
                <a:latin typeface="Segoe UI"/>
                <a:ea typeface="+mn-ea"/>
                <a:cs typeface="+mn-cs"/>
              </a:rPr>
              <a:t>Pivot</a:t>
            </a:r>
          </a:p>
        </p:txBody>
      </p:sp>
    </p:spTree>
    <p:extLst>
      <p:ext uri="{BB962C8B-B14F-4D97-AF65-F5344CB8AC3E}">
        <p14:creationId xmlns:p14="http://schemas.microsoft.com/office/powerpoint/2010/main" val="10076859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1+#ppt_w/2"/>
                                          </p:val>
                                        </p:tav>
                                        <p:tav tm="100000">
                                          <p:val>
                                            <p:strVal val="#ppt_x"/>
                                          </p:val>
                                        </p:tav>
                                      </p:tavLst>
                                    </p:anim>
                                    <p:anim calcmode="lin" valueType="num">
                                      <p:cBhvr additive="base">
                                        <p:cTn id="21"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1+#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1+#ppt_w/2"/>
                                          </p:val>
                                        </p:tav>
                                        <p:tav tm="100000">
                                          <p:val>
                                            <p:strVal val="#ppt_x"/>
                                          </p:val>
                                        </p:tav>
                                      </p:tavLst>
                                    </p:anim>
                                    <p:anim calcmode="lin" valueType="num">
                                      <p:cBhvr additive="base">
                                        <p:cTn id="35"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1+#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500" fill="hold"/>
                                        <p:tgtEl>
                                          <p:spTgt spid="28"/>
                                        </p:tgtEl>
                                        <p:attrNameLst>
                                          <p:attrName>ppt_x</p:attrName>
                                        </p:attrNameLst>
                                      </p:cBhvr>
                                      <p:tavLst>
                                        <p:tav tm="0">
                                          <p:val>
                                            <p:strVal val="1+#ppt_w/2"/>
                                          </p:val>
                                        </p:tav>
                                        <p:tav tm="100000">
                                          <p:val>
                                            <p:strVal val="#ppt_x"/>
                                          </p:val>
                                        </p:tav>
                                      </p:tavLst>
                                    </p:anim>
                                    <p:anim calcmode="lin" valueType="num">
                                      <p:cBhvr additive="base">
                                        <p:cTn id="45" dur="500" fill="hold"/>
                                        <p:tgtEl>
                                          <p:spTgt spid="28"/>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fill="hold"/>
                                        <p:tgtEl>
                                          <p:spTgt spid="30"/>
                                        </p:tgtEl>
                                        <p:attrNameLst>
                                          <p:attrName>ppt_x</p:attrName>
                                        </p:attrNameLst>
                                      </p:cBhvr>
                                      <p:tavLst>
                                        <p:tav tm="0">
                                          <p:val>
                                            <p:strVal val="1+#ppt_w/2"/>
                                          </p:val>
                                        </p:tav>
                                        <p:tav tm="100000">
                                          <p:val>
                                            <p:strVal val="#ppt_x"/>
                                          </p:val>
                                        </p:tav>
                                      </p:tavLst>
                                    </p:anim>
                                    <p:anim calcmode="lin" valueType="num">
                                      <p:cBhvr additive="base">
                                        <p:cTn id="49"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1000"/>
                                        <p:tgtEl>
                                          <p:spTgt spid="38"/>
                                        </p:tgtEl>
                                      </p:cBhvr>
                                    </p:animEffect>
                                    <p:anim calcmode="lin" valueType="num">
                                      <p:cBhvr>
                                        <p:cTn id="55" dur="1000" fill="hold"/>
                                        <p:tgtEl>
                                          <p:spTgt spid="38"/>
                                        </p:tgtEl>
                                        <p:attrNameLst>
                                          <p:attrName>ppt_x</p:attrName>
                                        </p:attrNameLst>
                                      </p:cBhvr>
                                      <p:tavLst>
                                        <p:tav tm="0">
                                          <p:val>
                                            <p:strVal val="#ppt_x"/>
                                          </p:val>
                                        </p:tav>
                                        <p:tav tm="100000">
                                          <p:val>
                                            <p:strVal val="#ppt_x"/>
                                          </p:val>
                                        </p:tav>
                                      </p:tavLst>
                                    </p:anim>
                                    <p:anim calcmode="lin" valueType="num">
                                      <p:cBhvr>
                                        <p:cTn id="5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1000"/>
                                        <p:tgtEl>
                                          <p:spTgt spid="36"/>
                                        </p:tgtEl>
                                      </p:cBhvr>
                                    </p:animEffect>
                                    <p:anim calcmode="lin" valueType="num">
                                      <p:cBhvr>
                                        <p:cTn id="62" dur="1000" fill="hold"/>
                                        <p:tgtEl>
                                          <p:spTgt spid="36"/>
                                        </p:tgtEl>
                                        <p:attrNameLst>
                                          <p:attrName>ppt_x</p:attrName>
                                        </p:attrNameLst>
                                      </p:cBhvr>
                                      <p:tavLst>
                                        <p:tav tm="0">
                                          <p:val>
                                            <p:strVal val="#ppt_x"/>
                                          </p:val>
                                        </p:tav>
                                        <p:tav tm="100000">
                                          <p:val>
                                            <p:strVal val="#ppt_x"/>
                                          </p:val>
                                        </p:tav>
                                      </p:tavLst>
                                    </p:anim>
                                    <p:anim calcmode="lin" valueType="num">
                                      <p:cBhvr>
                                        <p:cTn id="6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1000"/>
                                        <p:tgtEl>
                                          <p:spTgt spid="37"/>
                                        </p:tgtEl>
                                      </p:cBhvr>
                                    </p:animEffect>
                                    <p:anim calcmode="lin" valueType="num">
                                      <p:cBhvr>
                                        <p:cTn id="69" dur="1000" fill="hold"/>
                                        <p:tgtEl>
                                          <p:spTgt spid="37"/>
                                        </p:tgtEl>
                                        <p:attrNameLst>
                                          <p:attrName>ppt_x</p:attrName>
                                        </p:attrNameLst>
                                      </p:cBhvr>
                                      <p:tavLst>
                                        <p:tav tm="0">
                                          <p:val>
                                            <p:strVal val="#ppt_x"/>
                                          </p:val>
                                        </p:tav>
                                        <p:tav tm="100000">
                                          <p:val>
                                            <p:strVal val="#ppt_x"/>
                                          </p:val>
                                        </p:tav>
                                      </p:tavLst>
                                    </p:anim>
                                    <p:anim calcmode="lin" valueType="num">
                                      <p:cBhvr>
                                        <p:cTn id="7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30" grpId="0"/>
      <p:bldP spid="42" grpId="0" animBg="1"/>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969CD-E4BB-2C42-E88A-2BAF6A909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E56AE4-0F1E-5FAD-D70D-18778F8BD73C}"/>
              </a:ext>
            </a:extLst>
          </p:cNvPr>
          <p:cNvSpPr>
            <a:spLocks noGrp="1"/>
          </p:cNvSpPr>
          <p:nvPr>
            <p:ph type="title"/>
          </p:nvPr>
        </p:nvSpPr>
        <p:spPr/>
        <p:txBody>
          <a:bodyPr/>
          <a:lstStyle/>
          <a:p>
            <a:r>
              <a:rPr lang="en-US" dirty="0"/>
              <a:t>‘</a:t>
            </a:r>
            <a:r>
              <a:rPr lang="en-US" dirty="0">
                <a:hlinkClick r:id="rId2"/>
              </a:rPr>
              <a:t>sort by | order by</a:t>
            </a:r>
            <a:r>
              <a:rPr lang="en-US" dirty="0"/>
              <a:t>’ exercise</a:t>
            </a:r>
          </a:p>
        </p:txBody>
      </p:sp>
      <p:sp>
        <p:nvSpPr>
          <p:cNvPr id="3" name="Text Placeholder 2">
            <a:extLst>
              <a:ext uri="{FF2B5EF4-FFF2-40B4-BE49-F238E27FC236}">
                <a16:creationId xmlns:a16="http://schemas.microsoft.com/office/drawing/2014/main" id="{93808CB8-D292-8D7A-CDBF-36A6B11FAAA0}"/>
              </a:ext>
            </a:extLst>
          </p:cNvPr>
          <p:cNvSpPr>
            <a:spLocks noGrp="1"/>
          </p:cNvSpPr>
          <p:nvPr>
            <p:ph type="body" sz="quarter" idx="10"/>
          </p:nvPr>
        </p:nvSpPr>
        <p:spPr>
          <a:xfrm>
            <a:off x="586390" y="1434370"/>
            <a:ext cx="11018520" cy="3631763"/>
          </a:xfrm>
        </p:spPr>
        <p:txBody>
          <a:bodyPr/>
          <a:lstStyle/>
          <a:p>
            <a:r>
              <a:rPr lang="en-US" sz="2000" dirty="0" err="1">
                <a:solidFill>
                  <a:srgbClr val="000000"/>
                </a:solidFill>
                <a:latin typeface="Consolas" panose="020B0609020204030204" pitchFamily="49" charset="0"/>
              </a:rPr>
              <a:t>SecurityAlert</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where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TimeGenerated</a:t>
            </a:r>
            <a:r>
              <a:rPr lang="en-US" sz="2000" dirty="0">
                <a:solidFill>
                  <a:srgbClr val="000000"/>
                </a:solidFill>
                <a:latin typeface="Consolas" panose="020B0609020204030204" pitchFamily="49" charset="0"/>
              </a:rPr>
              <a:t> &gt; </a:t>
            </a:r>
            <a:r>
              <a:rPr lang="en-US" sz="2000" dirty="0">
                <a:solidFill>
                  <a:srgbClr val="0000FF"/>
                </a:solidFill>
                <a:latin typeface="Consolas" panose="020B0609020204030204" pitchFamily="49" charset="0"/>
              </a:rPr>
              <a:t>ago</a:t>
            </a:r>
            <a:r>
              <a:rPr lang="en-US" sz="2000" dirty="0">
                <a:solidFill>
                  <a:srgbClr val="000000"/>
                </a:solidFill>
                <a:latin typeface="Consolas" panose="020B0609020204030204" pitchFamily="49" charset="0"/>
              </a:rPr>
              <a:t>(7d)</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extend</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severityOrder</a:t>
            </a:r>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case</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AlertSeverity</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"High"</a:t>
            </a:r>
            <a:r>
              <a:rPr lang="en-US"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3</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AlertSeverity</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"Medium"</a:t>
            </a:r>
            <a:r>
              <a:rPr lang="en-US"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2</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AlertSeverity</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"Low"</a:t>
            </a:r>
            <a:r>
              <a:rPr lang="en-US"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1</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AlertSeverity</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"Informational"</a:t>
            </a:r>
            <a:r>
              <a:rPr lang="en-US"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0</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9885A"/>
                </a:solidFill>
                <a:latin typeface="Consolas" panose="020B0609020204030204" pitchFamily="49" charset="0"/>
              </a:rPr>
              <a:t>1</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order</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by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severityOrder</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project-away</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severityOrder</a:t>
            </a:r>
            <a:endParaRPr lang="en-US" sz="2000" dirty="0">
              <a:solidFill>
                <a:srgbClr val="000000"/>
              </a:solidFill>
              <a:latin typeface="Consolas" panose="020B0609020204030204" pitchFamily="49" charset="0"/>
            </a:endParaRPr>
          </a:p>
        </p:txBody>
      </p:sp>
      <p:sp>
        <p:nvSpPr>
          <p:cNvPr id="4" name="Speech Bubble: Rectangle with Corners Rounded 3">
            <a:extLst>
              <a:ext uri="{FF2B5EF4-FFF2-40B4-BE49-F238E27FC236}">
                <a16:creationId xmlns:a16="http://schemas.microsoft.com/office/drawing/2014/main" id="{0A7D15DD-7FFA-E43E-3FE8-D971E3711BB4}"/>
              </a:ext>
            </a:extLst>
          </p:cNvPr>
          <p:cNvSpPr/>
          <p:nvPr/>
        </p:nvSpPr>
        <p:spPr bwMode="auto">
          <a:xfrm>
            <a:off x="7619728" y="839940"/>
            <a:ext cx="2833438" cy="1188859"/>
          </a:xfrm>
          <a:prstGeom prst="wedgeRoundRectCallout">
            <a:avLst>
              <a:gd name="adj1" fmla="val -137396"/>
              <a:gd name="adj2" fmla="val 73588"/>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Note use of ’case’. Last input value  (-1) is the default.</a:t>
            </a:r>
          </a:p>
        </p:txBody>
      </p:sp>
      <p:sp>
        <p:nvSpPr>
          <p:cNvPr id="5" name="Speech Bubble: Rectangle with Corners Rounded 4">
            <a:extLst>
              <a:ext uri="{FF2B5EF4-FFF2-40B4-BE49-F238E27FC236}">
                <a16:creationId xmlns:a16="http://schemas.microsoft.com/office/drawing/2014/main" id="{9FDA4334-AACC-477C-617E-3E965DD9C771}"/>
              </a:ext>
            </a:extLst>
          </p:cNvPr>
          <p:cNvSpPr/>
          <p:nvPr/>
        </p:nvSpPr>
        <p:spPr bwMode="auto">
          <a:xfrm>
            <a:off x="4248752" y="5066133"/>
            <a:ext cx="2833438" cy="1188859"/>
          </a:xfrm>
          <a:prstGeom prst="wedgeRoundRectCallout">
            <a:avLst>
              <a:gd name="adj1" fmla="val -78182"/>
              <a:gd name="adj2" fmla="val -48487"/>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‘project-away’ removes unneeded fields from the result set</a:t>
            </a:r>
          </a:p>
        </p:txBody>
      </p:sp>
    </p:spTree>
    <p:extLst>
      <p:ext uri="{BB962C8B-B14F-4D97-AF65-F5344CB8AC3E}">
        <p14:creationId xmlns:p14="http://schemas.microsoft.com/office/powerpoint/2010/main" val="1347468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E4DBB3-3F99-4714-9667-A63D41D9A0FF}"/>
              </a:ext>
            </a:extLst>
          </p:cNvPr>
          <p:cNvSpPr>
            <a:spLocks noGrp="1"/>
          </p:cNvSpPr>
          <p:nvPr>
            <p:ph type="title"/>
          </p:nvPr>
        </p:nvSpPr>
        <p:spPr/>
        <p:txBody>
          <a:bodyPr/>
          <a:lstStyle/>
          <a:p>
            <a:pPr algn="ctr"/>
            <a:r>
              <a:rPr lang="en-US" dirty="0"/>
              <a:t>Exercise yourself</a:t>
            </a:r>
          </a:p>
        </p:txBody>
      </p:sp>
      <p:sp>
        <p:nvSpPr>
          <p:cNvPr id="5" name="Text Placeholder 4">
            <a:extLst>
              <a:ext uri="{FF2B5EF4-FFF2-40B4-BE49-F238E27FC236}">
                <a16:creationId xmlns:a16="http://schemas.microsoft.com/office/drawing/2014/main" id="{40F188DC-DE69-45CB-9860-209CD3ECBCF6}"/>
              </a:ext>
            </a:extLst>
          </p:cNvPr>
          <p:cNvSpPr>
            <a:spLocks noGrp="1"/>
          </p:cNvSpPr>
          <p:nvPr>
            <p:ph type="body" sz="quarter" idx="10"/>
          </p:nvPr>
        </p:nvSpPr>
        <p:spPr>
          <a:xfrm>
            <a:off x="586390" y="3212531"/>
            <a:ext cx="11018520" cy="1292662"/>
          </a:xfrm>
        </p:spPr>
        <p:txBody>
          <a:bodyPr anchor="ctr"/>
          <a:lstStyle/>
          <a:p>
            <a:pPr algn="ctr"/>
            <a:r>
              <a:rPr lang="en-US" sz="6000" dirty="0"/>
              <a:t>Alpine Lab</a:t>
            </a:r>
          </a:p>
          <a:p>
            <a:pPr algn="ctr"/>
            <a:r>
              <a:rPr lang="en-US" sz="2000" dirty="0"/>
              <a:t>(requires any Alpine Lab account)</a:t>
            </a:r>
          </a:p>
        </p:txBody>
      </p:sp>
      <p:sp>
        <p:nvSpPr>
          <p:cNvPr id="3" name="TextBox 2">
            <a:extLst>
              <a:ext uri="{FF2B5EF4-FFF2-40B4-BE49-F238E27FC236}">
                <a16:creationId xmlns:a16="http://schemas.microsoft.com/office/drawing/2014/main" id="{3FE63262-E184-7ED9-BE05-30761E7C98B2}"/>
              </a:ext>
            </a:extLst>
          </p:cNvPr>
          <p:cNvSpPr txBox="1"/>
          <p:nvPr/>
        </p:nvSpPr>
        <p:spPr>
          <a:xfrm>
            <a:off x="3386667" y="6035849"/>
            <a:ext cx="9078668" cy="430887"/>
          </a:xfrm>
          <a:prstGeom prst="rect">
            <a:avLst/>
          </a:prstGeom>
          <a:noFill/>
        </p:spPr>
        <p:txBody>
          <a:bodyPr wrap="square" lIns="0" tIns="0" rIns="0" bIns="0" rtlCol="0">
            <a:spAutoFit/>
          </a:bodyPr>
          <a:lstStyle/>
          <a:p>
            <a:pPr algn="l"/>
            <a:r>
              <a:rPr lang="en-US" sz="2800" dirty="0">
                <a:gradFill>
                  <a:gsLst>
                    <a:gs pos="2917">
                      <a:schemeClr val="tx1"/>
                    </a:gs>
                    <a:gs pos="30000">
                      <a:schemeClr val="tx1"/>
                    </a:gs>
                  </a:gsLst>
                  <a:lin ang="5400000" scaled="0"/>
                </a:gradFill>
              </a:rPr>
              <a:t>Follow Along with Examples in Slides or in </a:t>
            </a:r>
            <a:r>
              <a:rPr lang="en-US" sz="2800" dirty="0">
                <a:gradFill>
                  <a:gsLst>
                    <a:gs pos="2917">
                      <a:schemeClr val="tx1"/>
                    </a:gs>
                    <a:gs pos="30000">
                      <a:schemeClr val="tx1"/>
                    </a:gs>
                  </a:gsLst>
                  <a:lin ang="5400000" scaled="0"/>
                </a:gradFill>
                <a:hlinkClick r:id="rId2"/>
              </a:rPr>
              <a:t>Mark Down</a:t>
            </a:r>
            <a:r>
              <a:rPr lang="en-US" sz="2800" dirty="0">
                <a:gradFill>
                  <a:gsLst>
                    <a:gs pos="2917">
                      <a:schemeClr val="tx1"/>
                    </a:gs>
                    <a:gs pos="30000">
                      <a:schemeClr val="tx1"/>
                    </a:gs>
                  </a:gsLst>
                  <a:lin ang="5400000" scaled="0"/>
                </a:gradFill>
              </a:rPr>
              <a:t> </a:t>
            </a:r>
          </a:p>
        </p:txBody>
      </p:sp>
    </p:spTree>
    <p:extLst>
      <p:ext uri="{BB962C8B-B14F-4D97-AF65-F5344CB8AC3E}">
        <p14:creationId xmlns:p14="http://schemas.microsoft.com/office/powerpoint/2010/main" val="970055531"/>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6ED80-D31B-F9DF-E9E0-F6B847F447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0799F4-6509-BFD7-D9E4-4A01067ECF43}"/>
              </a:ext>
            </a:extLst>
          </p:cNvPr>
          <p:cNvSpPr>
            <a:spLocks noGrp="1"/>
          </p:cNvSpPr>
          <p:nvPr>
            <p:ph type="title"/>
          </p:nvPr>
        </p:nvSpPr>
        <p:spPr/>
        <p:txBody>
          <a:bodyPr>
            <a:normAutofit/>
          </a:bodyPr>
          <a:lstStyle/>
          <a:p>
            <a:r>
              <a:rPr lang="en-US" b="1"/>
              <a:t>‘</a:t>
            </a:r>
            <a:r>
              <a:rPr lang="en-US" b="1">
                <a:hlinkClick r:id="rId3"/>
              </a:rPr>
              <a:t>project</a:t>
            </a:r>
            <a:r>
              <a:rPr lang="en-US" b="1"/>
              <a:t>’ </a:t>
            </a:r>
            <a:r>
              <a:rPr lang="en-US"/>
              <a:t>operator</a:t>
            </a:r>
          </a:p>
        </p:txBody>
      </p:sp>
      <p:sp>
        <p:nvSpPr>
          <p:cNvPr id="3" name="Content Placeholder 2">
            <a:extLst>
              <a:ext uri="{FF2B5EF4-FFF2-40B4-BE49-F238E27FC236}">
                <a16:creationId xmlns:a16="http://schemas.microsoft.com/office/drawing/2014/main" id="{00530FA6-8C01-C249-7EB1-492665B125F1}"/>
              </a:ext>
            </a:extLst>
          </p:cNvPr>
          <p:cNvSpPr>
            <a:spLocks noGrp="1"/>
          </p:cNvSpPr>
          <p:nvPr>
            <p:ph type="body" sz="quarter" idx="10"/>
          </p:nvPr>
        </p:nvSpPr>
        <p:spPr/>
        <p:txBody>
          <a:bodyPr>
            <a:noAutofit/>
          </a:bodyPr>
          <a:lstStyle/>
          <a:p>
            <a:pPr marL="0" indent="0">
              <a:buNone/>
            </a:pPr>
            <a:r>
              <a:rPr lang="en-US" sz="2200" b="1"/>
              <a:t>Select the columns to include, rename or drop, and insert new computed columns.</a:t>
            </a:r>
          </a:p>
          <a:p>
            <a:pPr marL="0" indent="0">
              <a:buNone/>
            </a:pPr>
            <a:endParaRPr lang="en-US" sz="2200"/>
          </a:p>
          <a:p>
            <a:pPr marL="0" indent="0">
              <a:buNone/>
            </a:pPr>
            <a:r>
              <a:rPr lang="en-US" sz="2200"/>
              <a:t>Syntax: 	</a:t>
            </a:r>
            <a:r>
              <a:rPr lang="en-US" sz="2200" i="1"/>
              <a:t> T | </a:t>
            </a:r>
            <a:r>
              <a:rPr lang="en-US" sz="2200" i="1">
                <a:solidFill>
                  <a:schemeClr val="accent1"/>
                </a:solidFill>
              </a:rPr>
              <a:t>project</a:t>
            </a:r>
            <a:r>
              <a:rPr lang="en-US" sz="2200" i="1"/>
              <a:t> </a:t>
            </a:r>
            <a:r>
              <a:rPr lang="en-US" sz="2200" i="1" err="1"/>
              <a:t>ColumnName</a:t>
            </a:r>
            <a:r>
              <a:rPr lang="en-US" sz="2200" i="1"/>
              <a:t> [= Expression] [, ...]</a:t>
            </a:r>
          </a:p>
          <a:p>
            <a:pPr marL="0" indent="0">
              <a:buNone/>
            </a:pPr>
            <a:r>
              <a:rPr lang="en-US" sz="2200"/>
              <a:t>Example: 	</a:t>
            </a:r>
            <a:r>
              <a:rPr lang="en-US" sz="2200" i="1"/>
              <a:t> </a:t>
            </a:r>
            <a:r>
              <a:rPr lang="en-US" sz="2000" i="1" err="1"/>
              <a:t>AADSignInEventsBeta</a:t>
            </a:r>
            <a:r>
              <a:rPr lang="en-US" sz="2000" i="1"/>
              <a:t> | </a:t>
            </a:r>
            <a:r>
              <a:rPr lang="en-US" sz="2000" i="1">
                <a:solidFill>
                  <a:schemeClr val="accent1"/>
                </a:solidFill>
              </a:rPr>
              <a:t>project</a:t>
            </a:r>
            <a:r>
              <a:rPr lang="en-US" sz="2000" i="1"/>
              <a:t> </a:t>
            </a:r>
            <a:r>
              <a:rPr lang="en-US" sz="2000" i="1" err="1"/>
              <a:t>AccountUpn</a:t>
            </a:r>
            <a:r>
              <a:rPr lang="en-US" sz="2000" i="1"/>
              <a:t>, </a:t>
            </a:r>
            <a:r>
              <a:rPr lang="en-US" sz="2000" i="1" err="1"/>
              <a:t>IPAddress</a:t>
            </a:r>
            <a:r>
              <a:rPr lang="en-US" sz="2000" i="1"/>
              <a:t>, Country, </a:t>
            </a:r>
            <a:r>
              <a:rPr lang="en-US" sz="2000" i="1" err="1"/>
              <a:t>AccountObjectId</a:t>
            </a:r>
            <a:endParaRPr lang="en-US" sz="2000" i="1"/>
          </a:p>
          <a:p>
            <a:pPr marL="0" indent="0">
              <a:buNone/>
            </a:pPr>
            <a:endParaRPr lang="en-US" sz="2200"/>
          </a:p>
          <a:p>
            <a:r>
              <a:rPr lang="en-US" sz="2200"/>
              <a:t>‘| project-away’ – Removed specified column/s.</a:t>
            </a:r>
          </a:p>
          <a:p>
            <a:r>
              <a:rPr lang="en-US" sz="2200"/>
              <a:t>‘| project-rename’ – Rename specified column/s.</a:t>
            </a:r>
          </a:p>
        </p:txBody>
      </p:sp>
    </p:spTree>
    <p:extLst>
      <p:ext uri="{BB962C8B-B14F-4D97-AF65-F5344CB8AC3E}">
        <p14:creationId xmlns:p14="http://schemas.microsoft.com/office/powerpoint/2010/main" val="413644026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650D1-1163-9EB3-0DE5-64A5CD97CF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70EA6D-4B6C-1511-92F5-E64ECE17A06A}"/>
              </a:ext>
            </a:extLst>
          </p:cNvPr>
          <p:cNvSpPr>
            <a:spLocks noGrp="1"/>
          </p:cNvSpPr>
          <p:nvPr>
            <p:ph type="title"/>
          </p:nvPr>
        </p:nvSpPr>
        <p:spPr/>
        <p:txBody>
          <a:bodyPr/>
          <a:lstStyle/>
          <a:p>
            <a:r>
              <a:rPr lang="en-US"/>
              <a:t>‘project’ exercise</a:t>
            </a:r>
          </a:p>
        </p:txBody>
      </p:sp>
      <p:sp>
        <p:nvSpPr>
          <p:cNvPr id="3" name="Text Placeholder 2">
            <a:extLst>
              <a:ext uri="{FF2B5EF4-FFF2-40B4-BE49-F238E27FC236}">
                <a16:creationId xmlns:a16="http://schemas.microsoft.com/office/drawing/2014/main" id="{E41DDA92-E355-B971-59FC-5D6C9948940C}"/>
              </a:ext>
            </a:extLst>
          </p:cNvPr>
          <p:cNvSpPr>
            <a:spLocks noGrp="1"/>
          </p:cNvSpPr>
          <p:nvPr>
            <p:ph type="body" sz="quarter" idx="10"/>
          </p:nvPr>
        </p:nvSpPr>
        <p:spPr>
          <a:xfrm>
            <a:off x="586389" y="1434370"/>
            <a:ext cx="11393943" cy="984885"/>
          </a:xfrm>
        </p:spPr>
        <p:txBody>
          <a:bodyPr/>
          <a:lstStyle/>
          <a:p>
            <a:r>
              <a:rPr lang="en-US" sz="2000" err="1">
                <a:latin typeface="Consolas" panose="020B0609020204030204" pitchFamily="49" charset="0"/>
              </a:rPr>
              <a:t>DeviceTvmSoftwareVulnerabilities</a:t>
            </a:r>
            <a:endParaRPr lang="en-US" sz="2000">
              <a:latin typeface="Consolas" panose="020B0609020204030204" pitchFamily="49" charset="0"/>
            </a:endParaRPr>
          </a:p>
          <a:p>
            <a:r>
              <a:rPr lang="en-US" sz="2000">
                <a:latin typeface="Consolas" panose="020B0609020204030204" pitchFamily="49" charset="0"/>
              </a:rPr>
              <a:t>| </a:t>
            </a:r>
            <a:r>
              <a:rPr lang="en-US" sz="2000">
                <a:solidFill>
                  <a:srgbClr val="0000FF"/>
                </a:solidFill>
                <a:latin typeface="Consolas" panose="020B0609020204030204" pitchFamily="49" charset="0"/>
              </a:rPr>
              <a:t>project</a:t>
            </a:r>
            <a:r>
              <a:rPr lang="en-US" sz="2000">
                <a:latin typeface="Consolas" panose="020B0609020204030204" pitchFamily="49" charset="0"/>
              </a:rPr>
              <a:t> </a:t>
            </a:r>
            <a:r>
              <a:rPr lang="en-US" sz="2000" err="1">
                <a:latin typeface="Consolas" panose="020B0609020204030204" pitchFamily="49" charset="0"/>
              </a:rPr>
              <a:t>DeviceName</a:t>
            </a:r>
            <a:r>
              <a:rPr lang="en-US" sz="2000">
                <a:latin typeface="Consolas" panose="020B0609020204030204" pitchFamily="49" charset="0"/>
              </a:rPr>
              <a:t>, </a:t>
            </a:r>
            <a:r>
              <a:rPr lang="en-US" sz="2000" err="1">
                <a:latin typeface="Consolas" panose="020B0609020204030204" pitchFamily="49" charset="0"/>
              </a:rPr>
              <a:t>SoftwareName</a:t>
            </a:r>
            <a:r>
              <a:rPr lang="en-US" sz="2000">
                <a:latin typeface="Consolas" panose="020B0609020204030204" pitchFamily="49" charset="0"/>
              </a:rPr>
              <a:t>, </a:t>
            </a:r>
            <a:r>
              <a:rPr lang="en-US" sz="2000" err="1">
                <a:latin typeface="Consolas" panose="020B0609020204030204" pitchFamily="49" charset="0"/>
              </a:rPr>
              <a:t>IsImportant</a:t>
            </a:r>
            <a:r>
              <a:rPr lang="en-US" sz="2000">
                <a:latin typeface="Consolas" panose="020B0609020204030204" pitchFamily="49" charset="0"/>
              </a:rPr>
              <a:t> = </a:t>
            </a:r>
            <a:r>
              <a:rPr lang="en-US" sz="2000" err="1">
                <a:latin typeface="Consolas" panose="020B0609020204030204" pitchFamily="49" charset="0"/>
              </a:rPr>
              <a:t>iff</a:t>
            </a:r>
            <a:r>
              <a:rPr lang="en-US" sz="2000">
                <a:latin typeface="Consolas" panose="020B0609020204030204" pitchFamily="49" charset="0"/>
              </a:rPr>
              <a:t>(</a:t>
            </a:r>
            <a:r>
              <a:rPr lang="en-US" sz="2000" err="1">
                <a:latin typeface="Consolas" panose="020B0609020204030204" pitchFamily="49" charset="0"/>
              </a:rPr>
              <a:t>DeviceName</a:t>
            </a:r>
            <a:r>
              <a:rPr lang="en-US" sz="2000">
                <a:latin typeface="Consolas" panose="020B0609020204030204" pitchFamily="49" charset="0"/>
              </a:rPr>
              <a:t> </a:t>
            </a:r>
            <a:r>
              <a:rPr lang="en-US" sz="2000">
                <a:solidFill>
                  <a:srgbClr val="0000FF"/>
                </a:solidFill>
                <a:latin typeface="Consolas" panose="020B0609020204030204" pitchFamily="49" charset="0"/>
              </a:rPr>
              <a:t>contains</a:t>
            </a:r>
            <a:r>
              <a:rPr lang="en-US" sz="2000">
                <a:latin typeface="Consolas" panose="020B0609020204030204" pitchFamily="49" charset="0"/>
              </a:rPr>
              <a:t> </a:t>
            </a:r>
            <a:r>
              <a:rPr lang="en-US" sz="2000">
                <a:solidFill>
                  <a:srgbClr val="A31515"/>
                </a:solidFill>
                <a:latin typeface="Consolas" panose="020B0609020204030204" pitchFamily="49" charset="0"/>
              </a:rPr>
              <a:t>"</a:t>
            </a:r>
            <a:r>
              <a:rPr lang="en-US" sz="2000">
                <a:latin typeface="Consolas" panose="020B0609020204030204" pitchFamily="49" charset="0"/>
              </a:rPr>
              <a:t>-dc</a:t>
            </a:r>
            <a:r>
              <a:rPr lang="en-US" sz="2000">
                <a:solidFill>
                  <a:srgbClr val="A31515"/>
                </a:solidFill>
                <a:latin typeface="Consolas" panose="020B0609020204030204" pitchFamily="49" charset="0"/>
              </a:rPr>
              <a:t>"</a:t>
            </a:r>
            <a:r>
              <a:rPr lang="en-US" sz="2000">
                <a:latin typeface="Consolas" panose="020B0609020204030204" pitchFamily="49" charset="0"/>
              </a:rPr>
              <a:t>, </a:t>
            </a:r>
            <a:r>
              <a:rPr lang="en-US" sz="2000">
                <a:solidFill>
                  <a:srgbClr val="0000FF"/>
                </a:solidFill>
                <a:latin typeface="Consolas" panose="020B0609020204030204" pitchFamily="49" charset="0"/>
              </a:rPr>
              <a:t>true</a:t>
            </a:r>
            <a:r>
              <a:rPr lang="en-US" sz="2000">
                <a:latin typeface="Consolas" panose="020B0609020204030204" pitchFamily="49" charset="0"/>
              </a:rPr>
              <a:t>, </a:t>
            </a:r>
            <a:r>
              <a:rPr lang="en-US" sz="2000">
                <a:solidFill>
                  <a:srgbClr val="0000FF"/>
                </a:solidFill>
                <a:latin typeface="Consolas" panose="020B0609020204030204" pitchFamily="49" charset="0"/>
              </a:rPr>
              <a:t>false</a:t>
            </a:r>
            <a:r>
              <a:rPr lang="en-US" sz="2000">
                <a:latin typeface="Consolas" panose="020B0609020204030204" pitchFamily="49" charset="0"/>
              </a:rPr>
              <a:t>)</a:t>
            </a:r>
          </a:p>
        </p:txBody>
      </p:sp>
      <p:sp>
        <p:nvSpPr>
          <p:cNvPr id="4" name="Speech Bubble: Rectangle with Corners Rounded 3">
            <a:extLst>
              <a:ext uri="{FF2B5EF4-FFF2-40B4-BE49-F238E27FC236}">
                <a16:creationId xmlns:a16="http://schemas.microsoft.com/office/drawing/2014/main" id="{BFCF0B5A-E838-74FF-8D97-3379B8241A7D}"/>
              </a:ext>
            </a:extLst>
          </p:cNvPr>
          <p:cNvSpPr/>
          <p:nvPr/>
        </p:nvSpPr>
        <p:spPr bwMode="auto">
          <a:xfrm>
            <a:off x="9489722" y="3527282"/>
            <a:ext cx="2598845" cy="1249803"/>
          </a:xfrm>
          <a:prstGeom prst="wedgeRoundRectCallout">
            <a:avLst>
              <a:gd name="adj1" fmla="val -108432"/>
              <a:gd name="adj2" fmla="val -15712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An “if” function similar to Excel’s.</a:t>
            </a:r>
          </a:p>
        </p:txBody>
      </p:sp>
    </p:spTree>
    <p:extLst>
      <p:ext uri="{BB962C8B-B14F-4D97-AF65-F5344CB8AC3E}">
        <p14:creationId xmlns:p14="http://schemas.microsoft.com/office/powerpoint/2010/main" val="16907605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68B0A-4398-AAFE-03B9-288393B947B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12891EC-45AD-7C31-499F-A57B6A0D0F69}"/>
              </a:ext>
            </a:extLst>
          </p:cNvPr>
          <p:cNvSpPr>
            <a:spLocks noGrp="1"/>
          </p:cNvSpPr>
          <p:nvPr>
            <p:ph type="title"/>
          </p:nvPr>
        </p:nvSpPr>
        <p:spPr/>
        <p:txBody>
          <a:bodyPr/>
          <a:lstStyle/>
          <a:p>
            <a:r>
              <a:rPr lang="en-US"/>
              <a:t>Go Hunt in Defender incidents</a:t>
            </a:r>
          </a:p>
        </p:txBody>
      </p:sp>
      <p:pic>
        <p:nvPicPr>
          <p:cNvPr id="8" name="Picture 7">
            <a:extLst>
              <a:ext uri="{FF2B5EF4-FFF2-40B4-BE49-F238E27FC236}">
                <a16:creationId xmlns:a16="http://schemas.microsoft.com/office/drawing/2014/main" id="{050EC3BC-5672-3285-6448-6086BF9AF28D}"/>
              </a:ext>
            </a:extLst>
          </p:cNvPr>
          <p:cNvPicPr>
            <a:picLocks noChangeAspect="1"/>
          </p:cNvPicPr>
          <p:nvPr/>
        </p:nvPicPr>
        <p:blipFill>
          <a:blip r:embed="rId2"/>
          <a:stretch>
            <a:fillRect/>
          </a:stretch>
        </p:blipFill>
        <p:spPr>
          <a:xfrm>
            <a:off x="871445" y="1011198"/>
            <a:ext cx="10449110" cy="5803639"/>
          </a:xfrm>
          <a:prstGeom prst="rect">
            <a:avLst/>
          </a:prstGeom>
        </p:spPr>
      </p:pic>
      <p:pic>
        <p:nvPicPr>
          <p:cNvPr id="10" name="Picture 9">
            <a:extLst>
              <a:ext uri="{FF2B5EF4-FFF2-40B4-BE49-F238E27FC236}">
                <a16:creationId xmlns:a16="http://schemas.microsoft.com/office/drawing/2014/main" id="{E2568936-84E3-EDB2-780C-BA2D4203A717}"/>
              </a:ext>
            </a:extLst>
          </p:cNvPr>
          <p:cNvPicPr>
            <a:picLocks noChangeAspect="1"/>
          </p:cNvPicPr>
          <p:nvPr/>
        </p:nvPicPr>
        <p:blipFill>
          <a:blip r:embed="rId3"/>
          <a:stretch>
            <a:fillRect/>
          </a:stretch>
        </p:blipFill>
        <p:spPr>
          <a:xfrm>
            <a:off x="1962504" y="1054360"/>
            <a:ext cx="6890490" cy="5803640"/>
          </a:xfrm>
          <a:prstGeom prst="rect">
            <a:avLst/>
          </a:prstGeom>
        </p:spPr>
      </p:pic>
    </p:spTree>
    <p:extLst>
      <p:ext uri="{BB962C8B-B14F-4D97-AF65-F5344CB8AC3E}">
        <p14:creationId xmlns:p14="http://schemas.microsoft.com/office/powerpoint/2010/main" val="36933350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F7182-D6C3-97CB-2418-04E145423DA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3957A4D-6249-CBFD-535C-832C1868EFA3}"/>
              </a:ext>
            </a:extLst>
          </p:cNvPr>
          <p:cNvSpPr>
            <a:spLocks noGrp="1"/>
          </p:cNvSpPr>
          <p:nvPr>
            <p:ph type="title"/>
          </p:nvPr>
        </p:nvSpPr>
        <p:spPr/>
        <p:txBody>
          <a:bodyPr/>
          <a:lstStyle/>
          <a:p>
            <a:r>
              <a:rPr lang="en-US"/>
              <a:t>Visualize</a:t>
            </a:r>
          </a:p>
        </p:txBody>
      </p:sp>
    </p:spTree>
    <p:extLst>
      <p:ext uri="{BB962C8B-B14F-4D97-AF65-F5344CB8AC3E}">
        <p14:creationId xmlns:p14="http://schemas.microsoft.com/office/powerpoint/2010/main" val="822362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1D4F4-627B-A6C9-5951-9BADC2D0D4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9967B8-46A9-39D4-23F2-C8EA13BE270F}"/>
              </a:ext>
            </a:extLst>
          </p:cNvPr>
          <p:cNvSpPr>
            <a:spLocks noGrp="1"/>
          </p:cNvSpPr>
          <p:nvPr>
            <p:ph type="title"/>
          </p:nvPr>
        </p:nvSpPr>
        <p:spPr/>
        <p:txBody>
          <a:bodyPr/>
          <a:lstStyle/>
          <a:p>
            <a:r>
              <a:rPr lang="en-US">
                <a:hlinkClick r:id="rId2"/>
              </a:rPr>
              <a:t>Render</a:t>
            </a:r>
            <a:r>
              <a:rPr lang="en-US"/>
              <a:t> operator</a:t>
            </a:r>
          </a:p>
        </p:txBody>
      </p:sp>
      <p:sp>
        <p:nvSpPr>
          <p:cNvPr id="3" name="Text Placeholder 2">
            <a:extLst>
              <a:ext uri="{FF2B5EF4-FFF2-40B4-BE49-F238E27FC236}">
                <a16:creationId xmlns:a16="http://schemas.microsoft.com/office/drawing/2014/main" id="{05AE57BD-3B9B-4B04-80C9-699DE70EB497}"/>
              </a:ext>
            </a:extLst>
          </p:cNvPr>
          <p:cNvSpPr>
            <a:spLocks noGrp="1"/>
          </p:cNvSpPr>
          <p:nvPr>
            <p:ph type="body" sz="quarter" idx="10"/>
          </p:nvPr>
        </p:nvSpPr>
        <p:spPr>
          <a:xfrm>
            <a:off x="586390" y="1434370"/>
            <a:ext cx="11018520" cy="5392245"/>
          </a:xfrm>
        </p:spPr>
        <p:txBody>
          <a:bodyPr/>
          <a:lstStyle/>
          <a:p>
            <a:r>
              <a:rPr lang="en-US" sz="2400" b="1"/>
              <a:t>Generates a visualization of the query results.</a:t>
            </a:r>
          </a:p>
          <a:p>
            <a:endParaRPr lang="en-US" sz="2400"/>
          </a:p>
          <a:p>
            <a:r>
              <a:rPr lang="en-US" sz="2200"/>
              <a:t>Syntax:	</a:t>
            </a:r>
            <a:r>
              <a:rPr lang="en-US" sz="2200" i="1"/>
              <a:t>T | </a:t>
            </a:r>
            <a:r>
              <a:rPr lang="en-US" sz="2200" i="1">
                <a:solidFill>
                  <a:schemeClr val="accent1"/>
                </a:solidFill>
              </a:rPr>
              <a:t>render</a:t>
            </a:r>
            <a:r>
              <a:rPr lang="en-US" sz="2200" i="1"/>
              <a:t> Visualization [</a:t>
            </a:r>
            <a:r>
              <a:rPr lang="en-US" sz="2200" i="1">
                <a:solidFill>
                  <a:schemeClr val="accent1"/>
                </a:solidFill>
              </a:rPr>
              <a:t>with</a:t>
            </a:r>
            <a:r>
              <a:rPr lang="en-US" sz="2200" i="1"/>
              <a:t> ( </a:t>
            </a:r>
            <a:r>
              <a:rPr lang="en-US" sz="2200" i="1" err="1"/>
              <a:t>PropertyName</a:t>
            </a:r>
            <a:r>
              <a:rPr lang="en-US" sz="2200" i="1"/>
              <a:t> = </a:t>
            </a:r>
            <a:r>
              <a:rPr lang="en-US" sz="2200" i="1" err="1"/>
              <a:t>PropertyValue</a:t>
            </a:r>
            <a:r>
              <a:rPr lang="en-US" sz="2200" i="1"/>
              <a:t> [, ...] )]</a:t>
            </a:r>
          </a:p>
          <a:p>
            <a:endParaRPr lang="en-US" sz="1800" i="1"/>
          </a:p>
          <a:p>
            <a:r>
              <a:rPr lang="en-US" sz="2200"/>
              <a:t>Supported visualizations:</a:t>
            </a:r>
          </a:p>
          <a:p>
            <a:pPr marL="342900" indent="-342900">
              <a:buFont typeface="Arial" panose="020B0604020202020204" pitchFamily="34" charset="0"/>
              <a:buChar char="•"/>
            </a:pPr>
            <a:r>
              <a:rPr lang="en-US" sz="1800" err="1"/>
              <a:t>areachart</a:t>
            </a:r>
            <a:endParaRPr lang="en-US" sz="1800"/>
          </a:p>
          <a:p>
            <a:pPr marL="342900" indent="-342900">
              <a:buFont typeface="Arial" panose="020B0604020202020204" pitchFamily="34" charset="0"/>
              <a:buChar char="•"/>
            </a:pPr>
            <a:r>
              <a:rPr lang="en-US" sz="1800" err="1"/>
              <a:t>columnchart</a:t>
            </a:r>
            <a:endParaRPr lang="en-US" sz="1800"/>
          </a:p>
          <a:p>
            <a:pPr marL="342900" indent="-342900">
              <a:buFont typeface="Arial" panose="020B0604020202020204" pitchFamily="34" charset="0"/>
              <a:buChar char="•"/>
            </a:pPr>
            <a:r>
              <a:rPr lang="en-US" sz="1800" err="1"/>
              <a:t>linechart</a:t>
            </a:r>
            <a:endParaRPr lang="en-US" sz="1800"/>
          </a:p>
          <a:p>
            <a:pPr marL="342900" indent="-342900">
              <a:buFont typeface="Arial" panose="020B0604020202020204" pitchFamily="34" charset="0"/>
              <a:buChar char="•"/>
            </a:pPr>
            <a:r>
              <a:rPr lang="en-US" sz="1800" err="1"/>
              <a:t>plotly</a:t>
            </a:r>
            <a:endParaRPr lang="en-US" sz="1800"/>
          </a:p>
          <a:p>
            <a:pPr marL="342900" indent="-342900">
              <a:buFont typeface="Arial" panose="020B0604020202020204" pitchFamily="34" charset="0"/>
              <a:buChar char="•"/>
            </a:pPr>
            <a:r>
              <a:rPr lang="en-US" sz="1800" err="1"/>
              <a:t>piechart</a:t>
            </a:r>
            <a:endParaRPr lang="en-US" sz="1800"/>
          </a:p>
          <a:p>
            <a:pPr marL="342900" indent="-342900">
              <a:buFont typeface="Arial" panose="020B0604020202020204" pitchFamily="34" charset="0"/>
              <a:buChar char="•"/>
            </a:pPr>
            <a:r>
              <a:rPr lang="en-US" sz="1800" err="1"/>
              <a:t>Scatterchart</a:t>
            </a:r>
            <a:endParaRPr lang="en-US" sz="1800"/>
          </a:p>
          <a:p>
            <a:pPr marL="342900" indent="-342900">
              <a:buFont typeface="Arial" panose="020B0604020202020204" pitchFamily="34" charset="0"/>
              <a:buChar char="•"/>
            </a:pPr>
            <a:r>
              <a:rPr lang="en-US" sz="1800"/>
              <a:t>table</a:t>
            </a:r>
          </a:p>
          <a:p>
            <a:pPr marL="342900" indent="-342900">
              <a:buFont typeface="Arial" panose="020B0604020202020204" pitchFamily="34" charset="0"/>
              <a:buChar char="•"/>
            </a:pPr>
            <a:r>
              <a:rPr lang="en-US" sz="1800" err="1"/>
              <a:t>timechart</a:t>
            </a:r>
            <a:endParaRPr lang="en-US" sz="1800"/>
          </a:p>
          <a:p>
            <a:pPr marL="342900" indent="-342900">
              <a:buFont typeface="Arial" panose="020B0604020202020204" pitchFamily="34" charset="0"/>
              <a:buChar char="•"/>
            </a:pPr>
            <a:r>
              <a:rPr lang="en-US" sz="1800" err="1"/>
              <a:t>treemap</a:t>
            </a:r>
            <a:endParaRPr lang="en-US" sz="1800"/>
          </a:p>
          <a:p>
            <a:endParaRPr lang="en-US" sz="2400"/>
          </a:p>
        </p:txBody>
      </p:sp>
      <p:pic>
        <p:nvPicPr>
          <p:cNvPr id="6" name="Picture 5">
            <a:extLst>
              <a:ext uri="{FF2B5EF4-FFF2-40B4-BE49-F238E27FC236}">
                <a16:creationId xmlns:a16="http://schemas.microsoft.com/office/drawing/2014/main" id="{9D8D9634-ABA1-BA43-A698-724DA27B9857}"/>
              </a:ext>
            </a:extLst>
          </p:cNvPr>
          <p:cNvPicPr>
            <a:picLocks noChangeAspect="1"/>
          </p:cNvPicPr>
          <p:nvPr/>
        </p:nvPicPr>
        <p:blipFill>
          <a:blip r:embed="rId3"/>
          <a:stretch>
            <a:fillRect/>
          </a:stretch>
        </p:blipFill>
        <p:spPr>
          <a:xfrm>
            <a:off x="3305685" y="3429000"/>
            <a:ext cx="8886315" cy="3429000"/>
          </a:xfrm>
          <a:prstGeom prst="rect">
            <a:avLst/>
          </a:prstGeom>
        </p:spPr>
      </p:pic>
    </p:spTree>
    <p:extLst>
      <p:ext uri="{BB962C8B-B14F-4D97-AF65-F5344CB8AC3E}">
        <p14:creationId xmlns:p14="http://schemas.microsoft.com/office/powerpoint/2010/main" val="34359090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2B04A-E229-61DE-04C7-CEBAEBF791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6BC4FC-760D-8F4E-A518-6D2188A07C55}"/>
              </a:ext>
            </a:extLst>
          </p:cNvPr>
          <p:cNvSpPr>
            <a:spLocks noGrp="1"/>
          </p:cNvSpPr>
          <p:nvPr>
            <p:ph type="title"/>
          </p:nvPr>
        </p:nvSpPr>
        <p:spPr/>
        <p:txBody>
          <a:bodyPr>
            <a:normAutofit/>
          </a:bodyPr>
          <a:lstStyle/>
          <a:p>
            <a:r>
              <a:rPr lang="en-US" b="1"/>
              <a:t>’</a:t>
            </a:r>
            <a:r>
              <a:rPr lang="en-US" b="1">
                <a:hlinkClick r:id="rId4"/>
              </a:rPr>
              <a:t>bin</a:t>
            </a:r>
            <a:r>
              <a:rPr lang="en-US" b="1"/>
              <a:t>’ and time series</a:t>
            </a:r>
            <a:endParaRPr lang="en-US"/>
          </a:p>
        </p:txBody>
      </p:sp>
      <p:sp>
        <p:nvSpPr>
          <p:cNvPr id="3" name="Content Placeholder 2">
            <a:extLst>
              <a:ext uri="{FF2B5EF4-FFF2-40B4-BE49-F238E27FC236}">
                <a16:creationId xmlns:a16="http://schemas.microsoft.com/office/drawing/2014/main" id="{F2CD4FD7-BB88-DEAA-62E7-ADFB953773AB}"/>
              </a:ext>
            </a:extLst>
          </p:cNvPr>
          <p:cNvSpPr>
            <a:spLocks noGrp="1"/>
          </p:cNvSpPr>
          <p:nvPr>
            <p:ph type="body" sz="quarter" idx="10"/>
          </p:nvPr>
        </p:nvSpPr>
        <p:spPr/>
        <p:txBody>
          <a:bodyPr vert="horz" wrap="square" lIns="0" tIns="0" rIns="0" bIns="0" rtlCol="0">
            <a:noAutofit/>
          </a:bodyPr>
          <a:lstStyle/>
          <a:p>
            <a:r>
              <a:rPr lang="en-US" sz="2200" b="1"/>
              <a:t>Bin is essentially the ‘floor’ function. It is very useful in summarize operations to creating time series.</a:t>
            </a:r>
            <a:endParaRPr lang="en-US" sz="2200"/>
          </a:p>
          <a:p>
            <a:endParaRPr lang="en-US" sz="2200"/>
          </a:p>
          <a:p>
            <a:r>
              <a:rPr lang="en-US" sz="2000" i="1" err="1">
                <a:latin typeface="Consolas" panose="020B0609020204030204" pitchFamily="49" charset="0"/>
              </a:rPr>
              <a:t>DataSecurityEvents</a:t>
            </a:r>
            <a:r>
              <a:rPr lang="en-US" sz="2000" i="1">
                <a:latin typeface="Consolas" panose="020B0609020204030204" pitchFamily="49" charset="0"/>
              </a:rPr>
              <a:t> </a:t>
            </a:r>
          </a:p>
          <a:p>
            <a:r>
              <a:rPr lang="en-US" sz="2000" i="1">
                <a:latin typeface="Consolas" panose="020B0609020204030204" pitchFamily="49" charset="0"/>
              </a:rPr>
              <a:t>| </a:t>
            </a:r>
            <a:r>
              <a:rPr lang="en-US" sz="2000" i="1">
                <a:solidFill>
                  <a:srgbClr val="0000FF"/>
                </a:solidFill>
                <a:latin typeface="Consolas" panose="020B0609020204030204" pitchFamily="49" charset="0"/>
              </a:rPr>
              <a:t>summarize</a:t>
            </a:r>
            <a:r>
              <a:rPr lang="en-US" sz="2000" i="1">
                <a:latin typeface="Consolas" panose="020B0609020204030204" pitchFamily="49" charset="0"/>
              </a:rPr>
              <a:t> </a:t>
            </a:r>
            <a:r>
              <a:rPr lang="en-US" sz="2000" i="1">
                <a:solidFill>
                  <a:srgbClr val="0000FF"/>
                </a:solidFill>
                <a:latin typeface="Consolas" panose="020B0609020204030204" pitchFamily="49" charset="0"/>
              </a:rPr>
              <a:t>count</a:t>
            </a:r>
            <a:r>
              <a:rPr lang="en-US" sz="2000" i="1">
                <a:latin typeface="Consolas" panose="020B0609020204030204" pitchFamily="49" charset="0"/>
              </a:rPr>
              <a:t>() </a:t>
            </a:r>
            <a:r>
              <a:rPr lang="en-US" sz="2000" i="1">
                <a:solidFill>
                  <a:srgbClr val="0000FF"/>
                </a:solidFill>
                <a:latin typeface="Consolas" panose="020B0609020204030204" pitchFamily="49" charset="0"/>
              </a:rPr>
              <a:t>by</a:t>
            </a:r>
            <a:r>
              <a:rPr lang="en-US" sz="2000" i="1">
                <a:latin typeface="Consolas" panose="020B0609020204030204" pitchFamily="49" charset="0"/>
              </a:rPr>
              <a:t> bin(Timestamp, </a:t>
            </a:r>
            <a:r>
              <a:rPr lang="en-US" sz="2000" i="1">
                <a:solidFill>
                  <a:srgbClr val="09885A"/>
                </a:solidFill>
                <a:latin typeface="Consolas" panose="020B0609020204030204" pitchFamily="49" charset="0"/>
              </a:rPr>
              <a:t>1</a:t>
            </a:r>
            <a:r>
              <a:rPr lang="en-US" sz="2000" i="1">
                <a:latin typeface="Consolas" panose="020B0609020204030204" pitchFamily="49" charset="0"/>
              </a:rPr>
              <a:t>h) </a:t>
            </a:r>
          </a:p>
          <a:p>
            <a:r>
              <a:rPr lang="en-US" sz="2000" i="1">
                <a:latin typeface="Consolas" panose="020B0609020204030204" pitchFamily="49" charset="0"/>
              </a:rPr>
              <a:t>| </a:t>
            </a:r>
            <a:r>
              <a:rPr lang="en-US" sz="2000" i="1">
                <a:solidFill>
                  <a:srgbClr val="0000FF"/>
                </a:solidFill>
                <a:latin typeface="Consolas" panose="020B0609020204030204" pitchFamily="49" charset="0"/>
              </a:rPr>
              <a:t>render</a:t>
            </a:r>
            <a:r>
              <a:rPr lang="en-US" sz="2000" i="1">
                <a:latin typeface="Consolas" panose="020B0609020204030204" pitchFamily="49" charset="0"/>
              </a:rPr>
              <a:t> </a:t>
            </a:r>
            <a:r>
              <a:rPr lang="en-US" sz="2000" i="1" err="1">
                <a:latin typeface="Consolas" panose="020B0609020204030204" pitchFamily="49" charset="0"/>
              </a:rPr>
              <a:t>timechart</a:t>
            </a:r>
            <a:endParaRPr lang="en-US" sz="2000" i="1">
              <a:latin typeface="Consolas" panose="020B0609020204030204" pitchFamily="49" charset="0"/>
            </a:endParaRPr>
          </a:p>
          <a:p>
            <a:endParaRPr lang="en-US" sz="2200"/>
          </a:p>
          <a:p>
            <a:r>
              <a:rPr lang="en-US" sz="2200"/>
              <a:t>Can create multiple overlaying charts by </a:t>
            </a:r>
            <a:br>
              <a:rPr lang="en-US" sz="2200"/>
            </a:br>
            <a:r>
              <a:rPr lang="en-US" sz="2200"/>
              <a:t>aggregating additional field</a:t>
            </a:r>
          </a:p>
          <a:p>
            <a:endParaRPr lang="en-US" sz="2200"/>
          </a:p>
          <a:p>
            <a:endParaRPr lang="en-US" sz="2200"/>
          </a:p>
          <a:p>
            <a:endParaRPr lang="en-US" sz="2200"/>
          </a:p>
        </p:txBody>
      </p:sp>
      <p:pic>
        <p:nvPicPr>
          <p:cNvPr id="7" name="Picture 6">
            <a:extLst>
              <a:ext uri="{FF2B5EF4-FFF2-40B4-BE49-F238E27FC236}">
                <a16:creationId xmlns:a16="http://schemas.microsoft.com/office/drawing/2014/main" id="{BB557CBA-380E-AC2D-D601-98FAB816DF1A}"/>
              </a:ext>
            </a:extLst>
          </p:cNvPr>
          <p:cNvPicPr>
            <a:picLocks noChangeAspect="1"/>
          </p:cNvPicPr>
          <p:nvPr/>
        </p:nvPicPr>
        <p:blipFill>
          <a:blip r:embed="rId5"/>
          <a:stretch>
            <a:fillRect/>
          </a:stretch>
        </p:blipFill>
        <p:spPr>
          <a:xfrm>
            <a:off x="5212646" y="4549677"/>
            <a:ext cx="6979354" cy="2308323"/>
          </a:xfrm>
          <a:prstGeom prst="rect">
            <a:avLst/>
          </a:prstGeom>
        </p:spPr>
      </p:pic>
    </p:spTree>
    <p:extLst>
      <p:ext uri="{BB962C8B-B14F-4D97-AF65-F5344CB8AC3E}">
        <p14:creationId xmlns:p14="http://schemas.microsoft.com/office/powerpoint/2010/main" val="2424140160"/>
      </p:ext>
    </p:extLst>
  </p:cSld>
  <p:clrMapOvr>
    <a:overrideClrMapping bg1="lt1" tx1="dk1" bg2="lt2" tx2="dk2" accent1="accent1" accent2="accent2" accent3="accent3" accent4="accent4" accent5="accent5" accent6="accent6" hlink="hlink" folHlink="folHlink"/>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5F81F-23E8-9A15-C406-5D436D2348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D9C9F-F3D5-1419-C30D-6A24495E3B20}"/>
              </a:ext>
            </a:extLst>
          </p:cNvPr>
          <p:cNvSpPr>
            <a:spLocks noGrp="1"/>
          </p:cNvSpPr>
          <p:nvPr>
            <p:ph type="title"/>
          </p:nvPr>
        </p:nvSpPr>
        <p:spPr/>
        <p:txBody>
          <a:bodyPr/>
          <a:lstStyle/>
          <a:p>
            <a:r>
              <a:rPr lang="en-US"/>
              <a:t>‘bin’ exercise</a:t>
            </a:r>
          </a:p>
        </p:txBody>
      </p:sp>
      <p:sp>
        <p:nvSpPr>
          <p:cNvPr id="3" name="Text Placeholder 2">
            <a:extLst>
              <a:ext uri="{FF2B5EF4-FFF2-40B4-BE49-F238E27FC236}">
                <a16:creationId xmlns:a16="http://schemas.microsoft.com/office/drawing/2014/main" id="{08308C7F-1FBC-A30A-747A-7B52B0A878A6}"/>
              </a:ext>
            </a:extLst>
          </p:cNvPr>
          <p:cNvSpPr>
            <a:spLocks noGrp="1"/>
          </p:cNvSpPr>
          <p:nvPr>
            <p:ph type="body" sz="quarter" idx="10"/>
          </p:nvPr>
        </p:nvSpPr>
        <p:spPr>
          <a:xfrm>
            <a:off x="586390" y="1434370"/>
            <a:ext cx="11018520" cy="1969770"/>
          </a:xfrm>
        </p:spPr>
        <p:txBody>
          <a:bodyPr/>
          <a:lstStyle/>
          <a:p>
            <a:pPr>
              <a:spcBef>
                <a:spcPts val="0"/>
              </a:spcBef>
            </a:pPr>
            <a:r>
              <a:rPr lang="en-US" sz="2000" err="1">
                <a:solidFill>
                  <a:srgbClr val="000000"/>
                </a:solidFill>
                <a:latin typeface="Consolas" panose="020B0609020204030204" pitchFamily="49" charset="0"/>
              </a:rPr>
              <a:t>EmailPostDeliveryEvents</a:t>
            </a:r>
            <a:r>
              <a:rPr lang="en-US" sz="2000">
                <a:solidFill>
                  <a:srgbClr val="000000"/>
                </a:solidFill>
                <a:latin typeface="Consolas" panose="020B0609020204030204" pitchFamily="49" charset="0"/>
              </a:rPr>
              <a:t> </a:t>
            </a:r>
          </a:p>
          <a:p>
            <a:pPr>
              <a:spcBef>
                <a:spcPts val="0"/>
              </a:spcBef>
            </a:pP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where</a:t>
            </a:r>
            <a:r>
              <a:rPr lang="en-US" sz="2000">
                <a:solidFill>
                  <a:srgbClr val="000000"/>
                </a:solidFill>
                <a:latin typeface="Consolas" panose="020B0609020204030204" pitchFamily="49" charset="0"/>
              </a:rPr>
              <a:t> Timestamp &gt; ago(</a:t>
            </a:r>
            <a:r>
              <a:rPr lang="en-US" sz="2000">
                <a:solidFill>
                  <a:srgbClr val="09885A"/>
                </a:solidFill>
                <a:latin typeface="Consolas" panose="020B0609020204030204" pitchFamily="49" charset="0"/>
              </a:rPr>
              <a:t>7</a:t>
            </a:r>
            <a:r>
              <a:rPr lang="en-US" sz="2000">
                <a:solidFill>
                  <a:srgbClr val="000000"/>
                </a:solidFill>
                <a:latin typeface="Consolas" panose="020B0609020204030204" pitchFamily="49" charset="0"/>
              </a:rPr>
              <a:t>d)</a:t>
            </a:r>
          </a:p>
          <a:p>
            <a:pPr>
              <a:spcBef>
                <a:spcPts val="0"/>
              </a:spcBef>
            </a:pP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summarize</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count</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by</a:t>
            </a:r>
            <a:r>
              <a:rPr lang="en-US" sz="2000">
                <a:solidFill>
                  <a:srgbClr val="000000"/>
                </a:solidFill>
                <a:latin typeface="Consolas" panose="020B0609020204030204" pitchFamily="49" charset="0"/>
              </a:rPr>
              <a:t> bin(</a:t>
            </a:r>
            <a:r>
              <a:rPr lang="en-US" sz="2000" err="1">
                <a:solidFill>
                  <a:srgbClr val="000000"/>
                </a:solidFill>
                <a:latin typeface="Consolas" panose="020B0609020204030204" pitchFamily="49" charset="0"/>
              </a:rPr>
              <a:t>TimeGenerated</a:t>
            </a:r>
            <a:r>
              <a:rPr lang="en-US" sz="2000">
                <a:solidFill>
                  <a:srgbClr val="000000"/>
                </a:solidFill>
                <a:latin typeface="Consolas" panose="020B0609020204030204" pitchFamily="49" charset="0"/>
              </a:rPr>
              <a:t>, </a:t>
            </a:r>
            <a:r>
              <a:rPr lang="en-US" sz="2000">
                <a:solidFill>
                  <a:srgbClr val="09885A"/>
                </a:solidFill>
                <a:latin typeface="Consolas" panose="020B0609020204030204" pitchFamily="49" charset="0"/>
              </a:rPr>
              <a:t>1</a:t>
            </a:r>
            <a:r>
              <a:rPr lang="en-US" sz="2000">
                <a:solidFill>
                  <a:srgbClr val="000000"/>
                </a:solidFill>
                <a:latin typeface="Consolas" panose="020B0609020204030204" pitchFamily="49" charset="0"/>
              </a:rPr>
              <a:t>d) </a:t>
            </a:r>
          </a:p>
          <a:p>
            <a:br>
              <a:rPr lang="en-US" sz="2000">
                <a:solidFill>
                  <a:srgbClr val="000000"/>
                </a:solidFill>
                <a:latin typeface="Consolas" panose="020B0609020204030204" pitchFamily="49" charset="0"/>
              </a:rPr>
            </a:br>
            <a:r>
              <a:rPr lang="en-US" sz="2000" b="0">
                <a:solidFill>
                  <a:srgbClr val="000000"/>
                </a:solidFill>
                <a:effectLst/>
                <a:latin typeface="Consolas" panose="020B0609020204030204" pitchFamily="49" charset="0"/>
              </a:rPr>
              <a:t>VMConnection</a:t>
            </a:r>
          </a:p>
          <a:p>
            <a:r>
              <a:rPr lang="en-US" sz="2000" b="0">
                <a:solidFill>
                  <a:srgbClr val="000000"/>
                </a:solidFill>
                <a:effectLst/>
                <a:latin typeface="Consolas" panose="020B0609020204030204" pitchFamily="49" charset="0"/>
              </a:rPr>
              <a:t>| </a:t>
            </a:r>
            <a:r>
              <a:rPr lang="en-US" sz="2000">
                <a:solidFill>
                  <a:srgbClr val="0000FF"/>
                </a:solidFill>
                <a:latin typeface="Consolas" panose="020B0609020204030204" pitchFamily="49" charset="0"/>
              </a:rPr>
              <a:t>summarize</a:t>
            </a:r>
            <a:r>
              <a:rPr lang="en-US" sz="2000" b="0">
                <a:solidFill>
                  <a:srgbClr val="000000"/>
                </a:solidFill>
                <a:effectLst/>
                <a:latin typeface="Consolas" panose="020B0609020204030204" pitchFamily="49" charset="0"/>
              </a:rPr>
              <a:t> </a:t>
            </a:r>
            <a:r>
              <a:rPr lang="en-US" sz="2000">
                <a:solidFill>
                  <a:srgbClr val="0000FF"/>
                </a:solidFill>
                <a:latin typeface="Consolas" panose="020B0609020204030204" pitchFamily="49" charset="0"/>
              </a:rPr>
              <a:t>count</a:t>
            </a: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by</a:t>
            </a:r>
            <a:r>
              <a:rPr lang="en-US" sz="2000" b="0">
                <a:solidFill>
                  <a:srgbClr val="000000"/>
                </a:solidFill>
                <a:effectLst/>
                <a:latin typeface="Consolas" panose="020B0609020204030204" pitchFamily="49" charset="0"/>
              </a:rPr>
              <a:t> </a:t>
            </a:r>
            <a:r>
              <a:rPr lang="en-US" sz="2000" b="0" err="1">
                <a:solidFill>
                  <a:srgbClr val="000000"/>
                </a:solidFill>
                <a:effectLst/>
                <a:latin typeface="Consolas" panose="020B0609020204030204" pitchFamily="49" charset="0"/>
              </a:rPr>
              <a:t>SourceIp</a:t>
            </a:r>
            <a:r>
              <a:rPr lang="en-US" sz="2000" b="0">
                <a:solidFill>
                  <a:srgbClr val="000000"/>
                </a:solidFill>
                <a:effectLst/>
                <a:latin typeface="Consolas" panose="020B0609020204030204" pitchFamily="49" charset="0"/>
              </a:rPr>
              <a:t> | </a:t>
            </a:r>
            <a:r>
              <a:rPr lang="en-US" sz="2000">
                <a:solidFill>
                  <a:srgbClr val="0000FF"/>
                </a:solidFill>
                <a:latin typeface="Consolas" panose="020B0609020204030204" pitchFamily="49" charset="0"/>
              </a:rPr>
              <a:t>sort</a:t>
            </a:r>
            <a:r>
              <a:rPr lang="en-US" sz="2000" b="0">
                <a:solidFill>
                  <a:srgbClr val="000000"/>
                </a:solidFill>
                <a:effectLst/>
                <a:latin typeface="Consolas" panose="020B0609020204030204" pitchFamily="49" charset="0"/>
              </a:rPr>
              <a:t> </a:t>
            </a:r>
            <a:r>
              <a:rPr lang="en-US" sz="2000" b="0">
                <a:solidFill>
                  <a:srgbClr val="0000FF"/>
                </a:solidFill>
                <a:effectLst/>
                <a:latin typeface="Consolas" panose="020B0609020204030204" pitchFamily="49" charset="0"/>
              </a:rPr>
              <a:t>by</a:t>
            </a:r>
            <a:r>
              <a:rPr lang="en-US" sz="2000" b="0">
                <a:solidFill>
                  <a:srgbClr val="000000"/>
                </a:solidFill>
                <a:effectLst/>
                <a:latin typeface="Consolas" panose="020B0609020204030204" pitchFamily="49" charset="0"/>
              </a:rPr>
              <a:t> count_ desc | </a:t>
            </a:r>
            <a:r>
              <a:rPr lang="en-US" sz="2000">
                <a:solidFill>
                  <a:srgbClr val="0000FF"/>
                </a:solidFill>
                <a:latin typeface="Consolas" panose="020B0609020204030204" pitchFamily="49" charset="0"/>
              </a:rPr>
              <a:t>render</a:t>
            </a:r>
            <a:r>
              <a:rPr lang="en-US" sz="2000" b="0">
                <a:solidFill>
                  <a:srgbClr val="000000"/>
                </a:solidFill>
                <a:effectLst/>
                <a:latin typeface="Consolas" panose="020B0609020204030204" pitchFamily="49" charset="0"/>
              </a:rPr>
              <a:t> </a:t>
            </a:r>
            <a:r>
              <a:rPr lang="en-US" sz="2000" b="0" err="1">
                <a:solidFill>
                  <a:srgbClr val="000000"/>
                </a:solidFill>
                <a:effectLst/>
                <a:latin typeface="Consolas" panose="020B0609020204030204" pitchFamily="49" charset="0"/>
              </a:rPr>
              <a:t>barchart</a:t>
            </a:r>
            <a:r>
              <a:rPr lang="en-US" sz="2000" b="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577935516"/>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FB6603C2-984F-E51F-C375-56DDC90D59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9C08EB-C957-0B6A-55D9-2C208002878C}"/>
              </a:ext>
            </a:extLst>
          </p:cNvPr>
          <p:cNvSpPr>
            <a:spLocks noGrp="1"/>
          </p:cNvSpPr>
          <p:nvPr>
            <p:ph type="title"/>
          </p:nvPr>
        </p:nvSpPr>
        <p:spPr/>
        <p:txBody>
          <a:bodyPr/>
          <a:lstStyle/>
          <a:p>
            <a:r>
              <a:rPr lang="en-US" dirty="0"/>
              <a:t>Lab #3: visualization</a:t>
            </a:r>
          </a:p>
        </p:txBody>
      </p:sp>
      <p:sp>
        <p:nvSpPr>
          <p:cNvPr id="5" name="Text Placeholder 4">
            <a:extLst>
              <a:ext uri="{FF2B5EF4-FFF2-40B4-BE49-F238E27FC236}">
                <a16:creationId xmlns:a16="http://schemas.microsoft.com/office/drawing/2014/main" id="{F6C11D0D-EB1F-33BF-4BEB-E14A52212EF5}"/>
              </a:ext>
            </a:extLst>
          </p:cNvPr>
          <p:cNvSpPr>
            <a:spLocks noGrp="1"/>
          </p:cNvSpPr>
          <p:nvPr>
            <p:ph type="body" sz="quarter" idx="10"/>
          </p:nvPr>
        </p:nvSpPr>
        <p:spPr>
          <a:xfrm>
            <a:off x="586390" y="1434370"/>
            <a:ext cx="11018520" cy="3077766"/>
          </a:xfrm>
        </p:spPr>
        <p:txBody>
          <a:bodyPr vert="horz" wrap="square" lIns="0" tIns="0" rIns="0" bIns="0" rtlCol="0" anchor="t">
            <a:spAutoFit/>
          </a:bodyPr>
          <a:lstStyle/>
          <a:p>
            <a:pPr lvl="0"/>
            <a:r>
              <a:rPr lang="en-US" sz="3200" i="1"/>
              <a:t>Chart the rate of process creation on all domain controllers.</a:t>
            </a:r>
          </a:p>
          <a:p>
            <a:pPr lvl="0"/>
            <a:endParaRPr lang="en-US" sz="2000"/>
          </a:p>
          <a:p>
            <a:pPr lvl="0"/>
            <a:r>
              <a:rPr lang="en-US" sz="2000"/>
              <a:t>Hints and guideline:</a:t>
            </a:r>
          </a:p>
          <a:p>
            <a:pPr marL="342900" lvl="0" indent="-342900">
              <a:buFont typeface="Arial" panose="020B0604020202020204" pitchFamily="34" charset="0"/>
              <a:buChar char="•"/>
            </a:pPr>
            <a:r>
              <a:rPr lang="en-US" sz="2000"/>
              <a:t>Process creation is </a:t>
            </a:r>
            <a:r>
              <a:rPr lang="en-US" sz="2000" err="1"/>
              <a:t>ProcessCreated</a:t>
            </a:r>
            <a:endParaRPr lang="en-US" sz="2000"/>
          </a:p>
          <a:p>
            <a:pPr marL="342900" lvl="0" indent="-342900">
              <a:buFont typeface="Arial" panose="020B0604020202020204" pitchFamily="34" charset="0"/>
              <a:buChar char="•"/>
            </a:pPr>
            <a:r>
              <a:rPr lang="en-US" sz="2000"/>
              <a:t>Domain controller names end with “-dc” before going into remaining </a:t>
            </a:r>
            <a:r>
              <a:rPr lang="en-US" sz="2000" err="1"/>
              <a:t>fqdn</a:t>
            </a:r>
            <a:r>
              <a:rPr lang="en-US" sz="2000"/>
              <a:t> elements</a:t>
            </a:r>
          </a:p>
          <a:p>
            <a:pPr marL="342900" lvl="0" indent="-342900">
              <a:buFont typeface="Arial" panose="020B0604020202020204" pitchFamily="34" charset="0"/>
              <a:buChar char="•"/>
            </a:pPr>
            <a:r>
              <a:rPr lang="en-US" sz="2000">
                <a:cs typeface="Segoe UI"/>
              </a:rPr>
              <a:t>Create multiple charts by aggregating additional more than one field</a:t>
            </a:r>
          </a:p>
          <a:p>
            <a:pPr marL="342900" indent="-342900">
              <a:buFont typeface="Arial" panose="020B0604020202020204" pitchFamily="34" charset="0"/>
              <a:buChar char="•"/>
            </a:pPr>
            <a:r>
              <a:rPr lang="en-US" sz="2000">
                <a:cs typeface="Segoe UI"/>
              </a:rPr>
              <a:t>Search </a:t>
            </a:r>
            <a:r>
              <a:rPr lang="en-US" sz="2000">
                <a:solidFill>
                  <a:srgbClr val="000000"/>
                </a:solidFill>
                <a:cs typeface="Segoe UI"/>
              </a:rPr>
              <a:t>for </a:t>
            </a:r>
            <a:r>
              <a:rPr lang="en-US" sz="2000" b="1" i="1">
                <a:solidFill>
                  <a:srgbClr val="0070C0"/>
                </a:solidFill>
                <a:cs typeface="Segoe UI"/>
              </a:rPr>
              <a:t>bin</a:t>
            </a:r>
            <a:r>
              <a:rPr lang="en-US" sz="2000">
                <a:solidFill>
                  <a:srgbClr val="0070C0"/>
                </a:solidFill>
                <a:cs typeface="Segoe UI"/>
              </a:rPr>
              <a:t> </a:t>
            </a:r>
            <a:r>
              <a:rPr lang="en-US" sz="2000">
                <a:solidFill>
                  <a:schemeClr val="tx1"/>
                </a:solidFill>
                <a:cs typeface="Segoe UI"/>
              </a:rPr>
              <a:t>windows in KQL</a:t>
            </a:r>
          </a:p>
          <a:p>
            <a:pPr marL="342900" indent="-342900">
              <a:buFont typeface="Arial" panose="020B0604020202020204" pitchFamily="34" charset="0"/>
              <a:buChar char="•"/>
            </a:pPr>
            <a:endParaRPr lang="en-US" sz="2000"/>
          </a:p>
        </p:txBody>
      </p:sp>
    </p:spTree>
    <p:extLst>
      <p:ext uri="{BB962C8B-B14F-4D97-AF65-F5344CB8AC3E}">
        <p14:creationId xmlns:p14="http://schemas.microsoft.com/office/powerpoint/2010/main" val="502688423"/>
      </p:ext>
    </p:extLst>
  </p:cSld>
  <p:clrMapOvr>
    <a:overrideClrMapping bg1="lt1" tx1="dk1" bg2="lt2" tx2="dk2" accent1="accent1" accent2="accent2" accent3="accent3" accent4="accent4" accent5="accent5" accent6="accent6" hlink="hlink" folHlink="folHlink"/>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2DFB8-FF01-034C-6889-0703ABB86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5C4F3-06A1-E67D-6E06-30E54D56864C}"/>
              </a:ext>
            </a:extLst>
          </p:cNvPr>
          <p:cNvSpPr>
            <a:spLocks noGrp="1"/>
          </p:cNvSpPr>
          <p:nvPr>
            <p:ph type="title"/>
          </p:nvPr>
        </p:nvSpPr>
        <p:spPr/>
        <p:txBody>
          <a:bodyPr/>
          <a:lstStyle/>
          <a:p>
            <a:r>
              <a:rPr lang="en-US" dirty="0"/>
              <a:t>Lab #3 solution</a:t>
            </a:r>
          </a:p>
        </p:txBody>
      </p:sp>
      <p:sp>
        <p:nvSpPr>
          <p:cNvPr id="3" name="Text Placeholder 2">
            <a:extLst>
              <a:ext uri="{FF2B5EF4-FFF2-40B4-BE49-F238E27FC236}">
                <a16:creationId xmlns:a16="http://schemas.microsoft.com/office/drawing/2014/main" id="{6EB98504-9342-27EE-E45E-430AAA0D15A8}"/>
              </a:ext>
            </a:extLst>
          </p:cNvPr>
          <p:cNvSpPr>
            <a:spLocks noGrp="1"/>
          </p:cNvSpPr>
          <p:nvPr>
            <p:ph type="body" sz="quarter" idx="10"/>
          </p:nvPr>
        </p:nvSpPr>
        <p:spPr>
          <a:xfrm>
            <a:off x="586389" y="1434370"/>
            <a:ext cx="11914585" cy="1477328"/>
          </a:xfrm>
        </p:spPr>
        <p:txBody>
          <a:bodyPr/>
          <a:lstStyle/>
          <a:p>
            <a:pPr>
              <a:spcBef>
                <a:spcPts val="0"/>
              </a:spcBef>
            </a:pPr>
            <a:r>
              <a:rPr lang="en-US" sz="1600" b="0">
                <a:solidFill>
                  <a:srgbClr val="00B050"/>
                </a:solidFill>
                <a:effectLst/>
                <a:latin typeface="Consolas" panose="020B0609020204030204" pitchFamily="49" charset="0"/>
              </a:rPr>
              <a:t>// Chart the rate of process creation on all domain controllers.</a:t>
            </a:r>
          </a:p>
          <a:p>
            <a:pPr>
              <a:spcBef>
                <a:spcPts val="0"/>
              </a:spcBef>
            </a:pPr>
            <a:endParaRPr lang="en-US" sz="1600" b="0">
              <a:solidFill>
                <a:srgbClr val="000000"/>
              </a:solidFill>
              <a:effectLst/>
              <a:latin typeface="Consolas" panose="020B0609020204030204" pitchFamily="49" charset="0"/>
            </a:endParaRPr>
          </a:p>
          <a:p>
            <a:pPr>
              <a:spcBef>
                <a:spcPts val="0"/>
              </a:spcBef>
            </a:pPr>
            <a:r>
              <a:rPr lang="en-US" sz="1600" b="0" err="1">
                <a:solidFill>
                  <a:srgbClr val="000000"/>
                </a:solidFill>
                <a:effectLst/>
                <a:latin typeface="Consolas" panose="020B0609020204030204" pitchFamily="49" charset="0"/>
              </a:rPr>
              <a:t>DeviceProcessEvents</a:t>
            </a:r>
            <a:endParaRPr lang="en-US" sz="1600">
              <a:solidFill>
                <a:srgbClr val="000000"/>
              </a:solidFill>
              <a:latin typeface="Consolas" panose="020B0609020204030204" pitchFamily="49" charset="0"/>
            </a:endParaRPr>
          </a:p>
          <a:p>
            <a:pPr>
              <a:spcBef>
                <a:spcPts val="0"/>
              </a:spcBef>
            </a:pPr>
            <a:r>
              <a:rPr lang="en-US" sz="1600" b="0">
                <a:solidFill>
                  <a:srgbClr val="000000"/>
                </a:solidFill>
                <a:effectLst/>
                <a:latin typeface="Consolas" panose="020B0609020204030204" pitchFamily="49" charset="0"/>
              </a:rPr>
              <a:t>| </a:t>
            </a:r>
            <a:r>
              <a:rPr lang="en-US" sz="1600">
                <a:solidFill>
                  <a:srgbClr val="0000FF"/>
                </a:solidFill>
                <a:latin typeface="Consolas" panose="020B0609020204030204" pitchFamily="49" charset="0"/>
              </a:rPr>
              <a:t>where</a:t>
            </a:r>
            <a:r>
              <a:rPr lang="en-US" sz="1600" b="0">
                <a:solidFill>
                  <a:srgbClr val="000000"/>
                </a:solidFill>
                <a:effectLst/>
                <a:latin typeface="Consolas" panose="020B0609020204030204" pitchFamily="49" charset="0"/>
              </a:rPr>
              <a:t> </a:t>
            </a:r>
            <a:r>
              <a:rPr lang="en-US" sz="1600" err="1">
                <a:solidFill>
                  <a:srgbClr val="000000"/>
                </a:solidFill>
                <a:latin typeface="Consolas" panose="020B0609020204030204" pitchFamily="49" charset="0"/>
              </a:rPr>
              <a:t>DeviceName</a:t>
            </a:r>
            <a:r>
              <a:rPr lang="en-US" sz="1600" b="0">
                <a:solidFill>
                  <a:srgbClr val="000000"/>
                </a:solidFill>
                <a:effectLst/>
                <a:latin typeface="Consolas" panose="020B0609020204030204" pitchFamily="49" charset="0"/>
              </a:rPr>
              <a:t> </a:t>
            </a:r>
            <a:r>
              <a:rPr lang="en-US" sz="1600" b="0">
                <a:solidFill>
                  <a:srgbClr val="0000FF"/>
                </a:solidFill>
                <a:effectLst/>
                <a:latin typeface="Consolas" panose="020B0609020204030204" pitchFamily="49" charset="0"/>
              </a:rPr>
              <a:t>contains</a:t>
            </a:r>
            <a:r>
              <a:rPr lang="en-US" sz="1600" b="0">
                <a:solidFill>
                  <a:srgbClr val="000000"/>
                </a:solidFill>
                <a:effectLst/>
                <a:latin typeface="Consolas" panose="020B0609020204030204" pitchFamily="49" charset="0"/>
              </a:rPr>
              <a:t> </a:t>
            </a:r>
            <a:r>
              <a:rPr lang="en-US" sz="1600">
                <a:solidFill>
                  <a:srgbClr val="A31515"/>
                </a:solidFill>
                <a:latin typeface="Consolas" panose="020B0609020204030204" pitchFamily="49" charset="0"/>
              </a:rPr>
              <a:t>"-dc</a:t>
            </a:r>
            <a:r>
              <a:rPr lang="en-US" sz="1600" b="0">
                <a:solidFill>
                  <a:srgbClr val="A31515"/>
                </a:solidFill>
                <a:effectLst/>
                <a:latin typeface="Consolas" panose="020B0609020204030204" pitchFamily="49" charset="0"/>
              </a:rPr>
              <a:t>"</a:t>
            </a:r>
            <a:endParaRPr lang="en-US" sz="1600">
              <a:solidFill>
                <a:srgbClr val="000000"/>
              </a:solidFill>
              <a:latin typeface="Consolas" panose="020B0609020204030204" pitchFamily="49" charset="0"/>
            </a:endParaRPr>
          </a:p>
          <a:p>
            <a:pPr>
              <a:spcBef>
                <a:spcPts val="0"/>
              </a:spcBef>
            </a:pPr>
            <a:r>
              <a:rPr lang="en-US" sz="1600" b="0">
                <a:solidFill>
                  <a:srgbClr val="000000"/>
                </a:solidFill>
                <a:effectLst/>
                <a:latin typeface="Consolas" panose="020B0609020204030204" pitchFamily="49" charset="0"/>
              </a:rPr>
              <a:t>| </a:t>
            </a:r>
            <a:r>
              <a:rPr lang="en-US" sz="1600">
                <a:solidFill>
                  <a:srgbClr val="0000FF"/>
                </a:solidFill>
                <a:latin typeface="Consolas" panose="020B0609020204030204" pitchFamily="49" charset="0"/>
              </a:rPr>
              <a:t>where</a:t>
            </a:r>
            <a:r>
              <a:rPr lang="en-US" sz="1600" b="0">
                <a:solidFill>
                  <a:srgbClr val="000000"/>
                </a:solidFill>
                <a:effectLst/>
                <a:latin typeface="Consolas" panose="020B0609020204030204" pitchFamily="49" charset="0"/>
              </a:rPr>
              <a:t> </a:t>
            </a:r>
            <a:r>
              <a:rPr lang="en-US" sz="1600" b="0" err="1">
                <a:solidFill>
                  <a:srgbClr val="000000"/>
                </a:solidFill>
                <a:effectLst/>
                <a:latin typeface="Consolas" panose="020B0609020204030204" pitchFamily="49" charset="0"/>
              </a:rPr>
              <a:t>ActionType</a:t>
            </a:r>
            <a:r>
              <a:rPr lang="en-US" sz="1600" b="0">
                <a:solidFill>
                  <a:srgbClr val="000000"/>
                </a:solidFill>
                <a:effectLst/>
                <a:latin typeface="Consolas" panose="020B0609020204030204" pitchFamily="49" charset="0"/>
              </a:rPr>
              <a:t> == </a:t>
            </a:r>
            <a:r>
              <a:rPr lang="en-US" sz="1600">
                <a:solidFill>
                  <a:srgbClr val="A31515"/>
                </a:solidFill>
                <a:latin typeface="Consolas" panose="020B0609020204030204" pitchFamily="49" charset="0"/>
              </a:rPr>
              <a:t>"</a:t>
            </a:r>
            <a:r>
              <a:rPr lang="en-US" sz="1600" b="0" err="1">
                <a:solidFill>
                  <a:srgbClr val="A31515"/>
                </a:solidFill>
                <a:effectLst/>
                <a:latin typeface="Consolas" panose="020B0609020204030204" pitchFamily="49" charset="0"/>
              </a:rPr>
              <a:t>ProcessCreated</a:t>
            </a:r>
            <a:r>
              <a:rPr lang="en-US" sz="1600" b="0">
                <a:solidFill>
                  <a:srgbClr val="A31515"/>
                </a:solidFill>
                <a:effectLst/>
                <a:latin typeface="Consolas" panose="020B0609020204030204" pitchFamily="49" charset="0"/>
              </a:rPr>
              <a:t>"</a:t>
            </a:r>
            <a:r>
              <a:rPr lang="en-US" sz="1600" b="0">
                <a:solidFill>
                  <a:srgbClr val="000000"/>
                </a:solidFill>
                <a:effectLst/>
                <a:latin typeface="Consolas" panose="020B0609020204030204" pitchFamily="49" charset="0"/>
              </a:rPr>
              <a:t> | </a:t>
            </a:r>
            <a:r>
              <a:rPr lang="en-US" sz="1600">
                <a:solidFill>
                  <a:srgbClr val="0000FF"/>
                </a:solidFill>
                <a:latin typeface="Consolas" panose="020B0609020204030204" pitchFamily="49" charset="0"/>
              </a:rPr>
              <a:t>summarize</a:t>
            </a:r>
            <a:r>
              <a:rPr lang="en-US" sz="1600" b="0">
                <a:solidFill>
                  <a:srgbClr val="000000"/>
                </a:solidFill>
                <a:effectLst/>
                <a:latin typeface="Consolas" panose="020B0609020204030204" pitchFamily="49" charset="0"/>
              </a:rPr>
              <a:t> </a:t>
            </a:r>
            <a:r>
              <a:rPr lang="en-US" sz="1600">
                <a:solidFill>
                  <a:srgbClr val="0000FF"/>
                </a:solidFill>
                <a:latin typeface="Consolas" panose="020B0609020204030204" pitchFamily="49" charset="0"/>
              </a:rPr>
              <a:t>count</a:t>
            </a:r>
            <a:r>
              <a:rPr lang="en-US" sz="1600" b="0">
                <a:solidFill>
                  <a:srgbClr val="000000"/>
                </a:solidFill>
                <a:effectLst/>
                <a:latin typeface="Consolas" panose="020B0609020204030204" pitchFamily="49" charset="0"/>
              </a:rPr>
              <a:t>() </a:t>
            </a:r>
            <a:r>
              <a:rPr lang="en-US" sz="1600" b="0">
                <a:solidFill>
                  <a:srgbClr val="0000FF"/>
                </a:solidFill>
                <a:effectLst/>
                <a:latin typeface="Consolas" panose="020B0609020204030204" pitchFamily="49" charset="0"/>
              </a:rPr>
              <a:t>by</a:t>
            </a:r>
            <a:r>
              <a:rPr lang="en-US" sz="1600" b="0">
                <a:solidFill>
                  <a:srgbClr val="000000"/>
                </a:solidFill>
                <a:effectLst/>
                <a:latin typeface="Consolas" panose="020B0609020204030204" pitchFamily="49" charset="0"/>
              </a:rPr>
              <a:t> </a:t>
            </a:r>
            <a:r>
              <a:rPr lang="en-US" sz="1600" err="1">
                <a:solidFill>
                  <a:srgbClr val="000000"/>
                </a:solidFill>
                <a:latin typeface="Consolas" panose="020B0609020204030204" pitchFamily="49" charset="0"/>
              </a:rPr>
              <a:t>DeviceName</a:t>
            </a:r>
            <a:r>
              <a:rPr lang="en-US" sz="1600" b="0">
                <a:solidFill>
                  <a:srgbClr val="000000"/>
                </a:solidFill>
                <a:effectLst/>
                <a:latin typeface="Consolas" panose="020B0609020204030204" pitchFamily="49" charset="0"/>
              </a:rPr>
              <a:t>, </a:t>
            </a:r>
            <a:r>
              <a:rPr lang="en-US" sz="1600">
                <a:solidFill>
                  <a:srgbClr val="0000FF"/>
                </a:solidFill>
                <a:latin typeface="Consolas" panose="020B0609020204030204" pitchFamily="49" charset="0"/>
              </a:rPr>
              <a:t>bin</a:t>
            </a:r>
            <a:r>
              <a:rPr lang="en-US" sz="1600" b="0">
                <a:solidFill>
                  <a:srgbClr val="000000"/>
                </a:solidFill>
                <a:effectLst/>
                <a:latin typeface="Consolas" panose="020B0609020204030204" pitchFamily="49" charset="0"/>
              </a:rPr>
              <a:t>(Timestamp, </a:t>
            </a:r>
            <a:r>
              <a:rPr lang="en-US" sz="1600" b="0">
                <a:solidFill>
                  <a:srgbClr val="09885A"/>
                </a:solidFill>
                <a:effectLst/>
                <a:latin typeface="Consolas" panose="020B0609020204030204" pitchFamily="49" charset="0"/>
              </a:rPr>
              <a:t>1</a:t>
            </a:r>
            <a:r>
              <a:rPr lang="en-US" sz="1600" b="0">
                <a:solidFill>
                  <a:srgbClr val="000000"/>
                </a:solidFill>
                <a:effectLst/>
                <a:latin typeface="Consolas" panose="020B0609020204030204" pitchFamily="49" charset="0"/>
              </a:rPr>
              <a:t>h) </a:t>
            </a:r>
          </a:p>
          <a:p>
            <a:pPr>
              <a:spcBef>
                <a:spcPts val="0"/>
              </a:spcBef>
            </a:pPr>
            <a:r>
              <a:rPr lang="en-US" sz="1600" b="0">
                <a:solidFill>
                  <a:srgbClr val="000000"/>
                </a:solidFill>
                <a:effectLst/>
                <a:latin typeface="Consolas" panose="020B0609020204030204" pitchFamily="49" charset="0"/>
              </a:rPr>
              <a:t>| </a:t>
            </a:r>
            <a:r>
              <a:rPr lang="en-US" sz="1600">
                <a:solidFill>
                  <a:srgbClr val="0000FF"/>
                </a:solidFill>
                <a:latin typeface="Consolas" panose="020B0609020204030204" pitchFamily="49" charset="0"/>
              </a:rPr>
              <a:t>render</a:t>
            </a:r>
            <a:r>
              <a:rPr lang="en-US" sz="1600" b="0">
                <a:solidFill>
                  <a:srgbClr val="000000"/>
                </a:solidFill>
                <a:effectLst/>
                <a:latin typeface="Consolas" panose="020B0609020204030204" pitchFamily="49" charset="0"/>
              </a:rPr>
              <a:t> </a:t>
            </a:r>
            <a:r>
              <a:rPr lang="en-US" sz="1600" b="0" err="1">
                <a:solidFill>
                  <a:srgbClr val="000000"/>
                </a:solidFill>
                <a:effectLst/>
                <a:latin typeface="Consolas" panose="020B0609020204030204" pitchFamily="49" charset="0"/>
              </a:rPr>
              <a:t>timechart</a:t>
            </a:r>
            <a:endParaRPr lang="en-US" sz="1600" b="0">
              <a:solidFill>
                <a:srgbClr val="000000"/>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9FE1DC92-A3EB-6D15-D8A2-55B14B8BAFCE}"/>
              </a:ext>
            </a:extLst>
          </p:cNvPr>
          <p:cNvPicPr>
            <a:picLocks noChangeAspect="1"/>
          </p:cNvPicPr>
          <p:nvPr/>
        </p:nvPicPr>
        <p:blipFill>
          <a:blip r:embed="rId2"/>
          <a:stretch>
            <a:fillRect/>
          </a:stretch>
        </p:blipFill>
        <p:spPr>
          <a:xfrm>
            <a:off x="715047" y="3334870"/>
            <a:ext cx="10761905" cy="3000000"/>
          </a:xfrm>
          <a:prstGeom prst="rect">
            <a:avLst/>
          </a:prstGeom>
        </p:spPr>
      </p:pic>
    </p:spTree>
    <p:extLst>
      <p:ext uri="{BB962C8B-B14F-4D97-AF65-F5344CB8AC3E}">
        <p14:creationId xmlns:p14="http://schemas.microsoft.com/office/powerpoint/2010/main" val="315700922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86D89-B950-7017-0BCD-9247B82C6DF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3F634B8-BB0C-EADD-61BB-B904AD87D4C6}"/>
              </a:ext>
            </a:extLst>
          </p:cNvPr>
          <p:cNvSpPr>
            <a:spLocks noGrp="1"/>
          </p:cNvSpPr>
          <p:nvPr>
            <p:ph type="title"/>
          </p:nvPr>
        </p:nvSpPr>
        <p:spPr/>
        <p:txBody>
          <a:bodyPr/>
          <a:lstStyle/>
          <a:p>
            <a:r>
              <a:rPr lang="en-US"/>
              <a:t>Advanced topics</a:t>
            </a:r>
          </a:p>
        </p:txBody>
      </p:sp>
    </p:spTree>
    <p:extLst>
      <p:ext uri="{BB962C8B-B14F-4D97-AF65-F5344CB8AC3E}">
        <p14:creationId xmlns:p14="http://schemas.microsoft.com/office/powerpoint/2010/main" val="4073026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C6AAD-AA63-4C79-8FB6-B98C2DB2D0EF}"/>
              </a:ext>
            </a:extLst>
          </p:cNvPr>
          <p:cNvSpPr>
            <a:spLocks noGrp="1"/>
          </p:cNvSpPr>
          <p:nvPr>
            <p:ph type="title"/>
          </p:nvPr>
        </p:nvSpPr>
        <p:spPr/>
        <p:txBody>
          <a:bodyPr/>
          <a:lstStyle/>
          <a:p>
            <a:endParaRPr lang="en-US"/>
          </a:p>
        </p:txBody>
      </p:sp>
      <p:pic>
        <p:nvPicPr>
          <p:cNvPr id="7" name="Picture 6">
            <a:extLst>
              <a:ext uri="{FF2B5EF4-FFF2-40B4-BE49-F238E27FC236}">
                <a16:creationId xmlns:a16="http://schemas.microsoft.com/office/drawing/2014/main" id="{85F51E02-A10C-444E-1F20-6719E6CDBA91}"/>
              </a:ext>
            </a:extLst>
          </p:cNvPr>
          <p:cNvPicPr>
            <a:picLocks noChangeAspect="1"/>
          </p:cNvPicPr>
          <p:nvPr/>
        </p:nvPicPr>
        <p:blipFill>
          <a:blip r:embed="rId2"/>
          <a:stretch>
            <a:fillRect/>
          </a:stretch>
        </p:blipFill>
        <p:spPr>
          <a:xfrm>
            <a:off x="11317" y="0"/>
            <a:ext cx="12169366" cy="6858000"/>
          </a:xfrm>
          <a:prstGeom prst="rect">
            <a:avLst/>
          </a:prstGeom>
        </p:spPr>
      </p:pic>
    </p:spTree>
    <p:extLst>
      <p:ext uri="{BB962C8B-B14F-4D97-AF65-F5344CB8AC3E}">
        <p14:creationId xmlns:p14="http://schemas.microsoft.com/office/powerpoint/2010/main" val="482360"/>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F3F7D-E353-ED21-A9BD-447520093E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7AF92E-1B52-77FE-AFC6-1A3DFC8B7095}"/>
              </a:ext>
            </a:extLst>
          </p:cNvPr>
          <p:cNvSpPr>
            <a:spLocks noGrp="1"/>
          </p:cNvSpPr>
          <p:nvPr>
            <p:ph type="title"/>
          </p:nvPr>
        </p:nvSpPr>
        <p:spPr/>
        <p:txBody>
          <a:bodyPr/>
          <a:lstStyle/>
          <a:p>
            <a:r>
              <a:rPr lang="en-US"/>
              <a:t>Back on ‘search’ shortcuts</a:t>
            </a:r>
          </a:p>
        </p:txBody>
      </p:sp>
      <p:graphicFrame>
        <p:nvGraphicFramePr>
          <p:cNvPr id="6" name="Table 5">
            <a:extLst>
              <a:ext uri="{FF2B5EF4-FFF2-40B4-BE49-F238E27FC236}">
                <a16:creationId xmlns:a16="http://schemas.microsoft.com/office/drawing/2014/main" id="{8B147885-6110-BEC8-0E4A-F7004661AAAC}"/>
              </a:ext>
            </a:extLst>
          </p:cNvPr>
          <p:cNvGraphicFramePr>
            <a:graphicFrameLocks noGrp="1"/>
          </p:cNvGraphicFramePr>
          <p:nvPr/>
        </p:nvGraphicFramePr>
        <p:xfrm>
          <a:off x="584200" y="1435100"/>
          <a:ext cx="10690604" cy="3513158"/>
        </p:xfrm>
        <a:graphic>
          <a:graphicData uri="http://schemas.openxmlformats.org/drawingml/2006/table">
            <a:tbl>
              <a:tblPr firstRow="1" bandRow="1">
                <a:tableStyleId>{3B4B98B0-60AC-42C2-AFA5-B58CD77FA1E5}</a:tableStyleId>
              </a:tblPr>
              <a:tblGrid>
                <a:gridCol w="4122024">
                  <a:extLst>
                    <a:ext uri="{9D8B030D-6E8A-4147-A177-3AD203B41FA5}">
                      <a16:colId xmlns:a16="http://schemas.microsoft.com/office/drawing/2014/main" val="1502256878"/>
                    </a:ext>
                  </a:extLst>
                </a:gridCol>
                <a:gridCol w="6568580">
                  <a:extLst>
                    <a:ext uri="{9D8B030D-6E8A-4147-A177-3AD203B41FA5}">
                      <a16:colId xmlns:a16="http://schemas.microsoft.com/office/drawing/2014/main" val="1735787926"/>
                    </a:ext>
                  </a:extLst>
                </a:gridCol>
              </a:tblGrid>
              <a:tr h="392783">
                <a:tc>
                  <a:txBody>
                    <a:bodyPr/>
                    <a:lstStyle/>
                    <a:p>
                      <a:pPr algn="l" fontAlgn="b"/>
                      <a:r>
                        <a:rPr lang="en-US" sz="2200" b="1">
                          <a:effectLst/>
                        </a:rPr>
                        <a:t>Syntax</a:t>
                      </a:r>
                    </a:p>
                  </a:txBody>
                  <a:tcPr marL="11201" marR="11201" marT="5600" marB="5600" anchor="b"/>
                </a:tc>
                <a:tc>
                  <a:txBody>
                    <a:bodyPr/>
                    <a:lstStyle/>
                    <a:p>
                      <a:pPr algn="l" fontAlgn="b"/>
                      <a:r>
                        <a:rPr lang="en-US" sz="2200" b="1">
                          <a:effectLst/>
                        </a:rPr>
                        <a:t>Meaning (equivalent where)</a:t>
                      </a:r>
                    </a:p>
                  </a:txBody>
                  <a:tcPr marL="11201" marR="11201" marT="5600" marB="5600" anchor="b"/>
                </a:tc>
                <a:extLst>
                  <a:ext uri="{0D108BD9-81ED-4DB2-BD59-A6C34878D82A}">
                    <a16:rowId xmlns:a16="http://schemas.microsoft.com/office/drawing/2014/main" val="3104136993"/>
                  </a:ext>
                </a:extLst>
              </a:tr>
              <a:tr h="392400">
                <a:tc>
                  <a:txBody>
                    <a:bodyPr/>
                    <a:lstStyle/>
                    <a:p>
                      <a:pPr algn="l" fontAlgn="t"/>
                      <a:r>
                        <a:rPr lang="en-US" sz="2200">
                          <a:effectLst/>
                        </a:rPr>
                        <a:t>search "err"</a:t>
                      </a:r>
                    </a:p>
                  </a:txBody>
                  <a:tcPr marL="11201" marR="11201" marT="5600" marB="5600"/>
                </a:tc>
                <a:tc>
                  <a:txBody>
                    <a:bodyPr/>
                    <a:lstStyle/>
                    <a:p>
                      <a:pPr algn="l" fontAlgn="t"/>
                      <a:r>
                        <a:rPr lang="en-US" sz="2200">
                          <a:effectLst/>
                        </a:rPr>
                        <a:t>union * | where * has "err"</a:t>
                      </a:r>
                    </a:p>
                  </a:txBody>
                  <a:tcPr marL="11201" marR="11201" marT="5600" marB="5600"/>
                </a:tc>
                <a:extLst>
                  <a:ext uri="{0D108BD9-81ED-4DB2-BD59-A6C34878D82A}">
                    <a16:rowId xmlns:a16="http://schemas.microsoft.com/office/drawing/2014/main" val="2619903779"/>
                  </a:ext>
                </a:extLst>
              </a:tr>
              <a:tr h="392400">
                <a:tc>
                  <a:txBody>
                    <a:bodyPr/>
                    <a:lstStyle/>
                    <a:p>
                      <a:pPr algn="l" fontAlgn="t"/>
                      <a:r>
                        <a:rPr lang="en-US" sz="2200">
                          <a:effectLst/>
                        </a:rPr>
                        <a:t>search in (T1,T2,A*) and "err"</a:t>
                      </a:r>
                    </a:p>
                  </a:txBody>
                  <a:tcPr marL="11201" marR="11201" marT="5600" marB="5600"/>
                </a:tc>
                <a:tc>
                  <a:txBody>
                    <a:bodyPr/>
                    <a:lstStyle/>
                    <a:p>
                      <a:pPr algn="l" fontAlgn="t"/>
                      <a:r>
                        <a:rPr lang="en-US" sz="2200">
                          <a:effectLst/>
                        </a:rPr>
                        <a:t>union T1,T2,A* | where * has "err"</a:t>
                      </a:r>
                    </a:p>
                  </a:txBody>
                  <a:tcPr marL="11201" marR="11201" marT="5600" marB="5600"/>
                </a:tc>
                <a:extLst>
                  <a:ext uri="{0D108BD9-81ED-4DB2-BD59-A6C34878D82A}">
                    <a16:rowId xmlns:a16="http://schemas.microsoft.com/office/drawing/2014/main" val="679333979"/>
                  </a:ext>
                </a:extLst>
              </a:tr>
              <a:tr h="392400">
                <a:tc>
                  <a:txBody>
                    <a:bodyPr/>
                    <a:lstStyle/>
                    <a:p>
                      <a:pPr algn="l" fontAlgn="t"/>
                      <a:r>
                        <a:rPr lang="en-US" sz="2200">
                          <a:effectLst/>
                        </a:rPr>
                        <a:t>search </a:t>
                      </a:r>
                      <a:r>
                        <a:rPr lang="en-US" sz="2200" err="1">
                          <a:effectLst/>
                        </a:rPr>
                        <a:t>col:"err</a:t>
                      </a:r>
                      <a:r>
                        <a:rPr lang="en-US" sz="2200">
                          <a:effectLst/>
                        </a:rPr>
                        <a:t>"</a:t>
                      </a:r>
                    </a:p>
                  </a:txBody>
                  <a:tcPr marL="11201" marR="11201" marT="5600" marB="5600"/>
                </a:tc>
                <a:tc>
                  <a:txBody>
                    <a:bodyPr/>
                    <a:lstStyle/>
                    <a:p>
                      <a:pPr algn="l" fontAlgn="t"/>
                      <a:r>
                        <a:rPr lang="en-US" sz="2200">
                          <a:effectLst/>
                        </a:rPr>
                        <a:t>union * | where col has "err"</a:t>
                      </a:r>
                    </a:p>
                  </a:txBody>
                  <a:tcPr marL="11201" marR="11201" marT="5600" marB="5600"/>
                </a:tc>
                <a:extLst>
                  <a:ext uri="{0D108BD9-81ED-4DB2-BD59-A6C34878D82A}">
                    <a16:rowId xmlns:a16="http://schemas.microsoft.com/office/drawing/2014/main" val="3829340798"/>
                  </a:ext>
                </a:extLst>
              </a:tr>
              <a:tr h="392400">
                <a:tc>
                  <a:txBody>
                    <a:bodyPr/>
                    <a:lstStyle/>
                    <a:p>
                      <a:pPr algn="l" fontAlgn="t"/>
                      <a:r>
                        <a:rPr lang="en-US" sz="2200">
                          <a:effectLst/>
                        </a:rPr>
                        <a:t>search col=="err"</a:t>
                      </a:r>
                    </a:p>
                  </a:txBody>
                  <a:tcPr marL="11201" marR="11201" marT="5600" marB="5600"/>
                </a:tc>
                <a:tc>
                  <a:txBody>
                    <a:bodyPr/>
                    <a:lstStyle/>
                    <a:p>
                      <a:pPr algn="l" fontAlgn="t"/>
                      <a:r>
                        <a:rPr lang="en-US" sz="2200">
                          <a:effectLst/>
                        </a:rPr>
                        <a:t>union * | where col == "err"</a:t>
                      </a:r>
                    </a:p>
                  </a:txBody>
                  <a:tcPr marL="11201" marR="11201" marT="5600" marB="5600"/>
                </a:tc>
                <a:extLst>
                  <a:ext uri="{0D108BD9-81ED-4DB2-BD59-A6C34878D82A}">
                    <a16:rowId xmlns:a16="http://schemas.microsoft.com/office/drawing/2014/main" val="4290255179"/>
                  </a:ext>
                </a:extLst>
              </a:tr>
              <a:tr h="392400">
                <a:tc>
                  <a:txBody>
                    <a:bodyPr/>
                    <a:lstStyle/>
                    <a:p>
                      <a:pPr algn="l" fontAlgn="t"/>
                      <a:r>
                        <a:rPr lang="en-US" sz="2200">
                          <a:effectLst/>
                        </a:rPr>
                        <a:t>search "err*"</a:t>
                      </a:r>
                    </a:p>
                  </a:txBody>
                  <a:tcPr marL="11201" marR="11201" marT="5600" marB="5600"/>
                </a:tc>
                <a:tc>
                  <a:txBody>
                    <a:bodyPr/>
                    <a:lstStyle/>
                    <a:p>
                      <a:pPr algn="l" fontAlgn="t"/>
                      <a:r>
                        <a:rPr lang="en-US" sz="2200">
                          <a:effectLst/>
                        </a:rPr>
                        <a:t>union * | where * </a:t>
                      </a:r>
                      <a:r>
                        <a:rPr lang="en-US" sz="2200" err="1">
                          <a:effectLst/>
                        </a:rPr>
                        <a:t>hasprefix</a:t>
                      </a:r>
                      <a:r>
                        <a:rPr lang="en-US" sz="2200">
                          <a:effectLst/>
                        </a:rPr>
                        <a:t> "err"</a:t>
                      </a:r>
                    </a:p>
                  </a:txBody>
                  <a:tcPr marL="11201" marR="11201" marT="5600" marB="5600"/>
                </a:tc>
                <a:extLst>
                  <a:ext uri="{0D108BD9-81ED-4DB2-BD59-A6C34878D82A}">
                    <a16:rowId xmlns:a16="http://schemas.microsoft.com/office/drawing/2014/main" val="3959363611"/>
                  </a:ext>
                </a:extLst>
              </a:tr>
              <a:tr h="392400">
                <a:tc>
                  <a:txBody>
                    <a:bodyPr/>
                    <a:lstStyle/>
                    <a:p>
                      <a:pPr algn="l" fontAlgn="t"/>
                      <a:r>
                        <a:rPr lang="en-US" sz="2200">
                          <a:effectLst/>
                        </a:rPr>
                        <a:t>search "Lab*PC"</a:t>
                      </a:r>
                    </a:p>
                  </a:txBody>
                  <a:tcPr marL="11201" marR="11201" marT="5600" marB="5600"/>
                </a:tc>
                <a:tc>
                  <a:txBody>
                    <a:bodyPr/>
                    <a:lstStyle/>
                    <a:p>
                      <a:pPr algn="l" fontAlgn="t"/>
                      <a:r>
                        <a:rPr lang="en-US" sz="2200">
                          <a:effectLst/>
                        </a:rPr>
                        <a:t>union * | where * matches regex @"\bLab\w*PC\b"</a:t>
                      </a:r>
                    </a:p>
                  </a:txBody>
                  <a:tcPr marL="11201" marR="11201" marT="5600" marB="5600"/>
                </a:tc>
                <a:extLst>
                  <a:ext uri="{0D108BD9-81ED-4DB2-BD59-A6C34878D82A}">
                    <a16:rowId xmlns:a16="http://schemas.microsoft.com/office/drawing/2014/main" val="542970441"/>
                  </a:ext>
                </a:extLst>
              </a:tr>
              <a:tr h="765975">
                <a:tc>
                  <a:txBody>
                    <a:bodyPr/>
                    <a:lstStyle/>
                    <a:p>
                      <a:pPr algn="l" fontAlgn="t"/>
                      <a:r>
                        <a:rPr lang="en-US" sz="2200">
                          <a:effectLst/>
                        </a:rPr>
                        <a:t>search "</a:t>
                      </a:r>
                      <a:r>
                        <a:rPr lang="en-US" sz="2200" err="1">
                          <a:effectLst/>
                        </a:rPr>
                        <a:t>abc</a:t>
                      </a:r>
                      <a:r>
                        <a:rPr lang="en-US" sz="2200">
                          <a:effectLst/>
                        </a:rPr>
                        <a:t>" and ("def" or "</a:t>
                      </a:r>
                      <a:r>
                        <a:rPr lang="en-US" sz="2200" err="1">
                          <a:effectLst/>
                        </a:rPr>
                        <a:t>hij</a:t>
                      </a:r>
                      <a:r>
                        <a:rPr lang="en-US" sz="2200">
                          <a:effectLst/>
                        </a:rPr>
                        <a:t>")</a:t>
                      </a:r>
                    </a:p>
                  </a:txBody>
                  <a:tcPr marL="11201" marR="11201" marT="5600" marB="5600"/>
                </a:tc>
                <a:tc>
                  <a:txBody>
                    <a:bodyPr/>
                    <a:lstStyle/>
                    <a:p>
                      <a:pPr algn="l" fontAlgn="t"/>
                      <a:r>
                        <a:rPr lang="en-US" sz="2200">
                          <a:effectLst/>
                        </a:rPr>
                        <a:t>union * | where * has "</a:t>
                      </a:r>
                      <a:r>
                        <a:rPr lang="en-US" sz="2200" err="1">
                          <a:effectLst/>
                        </a:rPr>
                        <a:t>abc</a:t>
                      </a:r>
                      <a:r>
                        <a:rPr lang="en-US" sz="2200">
                          <a:effectLst/>
                        </a:rPr>
                        <a:t>" and (* has "def" or * has </a:t>
                      </a:r>
                      <a:r>
                        <a:rPr lang="en-US" sz="2200" err="1">
                          <a:effectLst/>
                        </a:rPr>
                        <a:t>hij</a:t>
                      </a:r>
                      <a:r>
                        <a:rPr lang="en-US" sz="2200">
                          <a:effectLst/>
                        </a:rPr>
                        <a:t>")</a:t>
                      </a:r>
                    </a:p>
                  </a:txBody>
                  <a:tcPr marL="11201" marR="11201" marT="5600" marB="5600"/>
                </a:tc>
                <a:extLst>
                  <a:ext uri="{0D108BD9-81ED-4DB2-BD59-A6C34878D82A}">
                    <a16:rowId xmlns:a16="http://schemas.microsoft.com/office/drawing/2014/main" val="2042088982"/>
                  </a:ext>
                </a:extLst>
              </a:tr>
            </a:tbl>
          </a:graphicData>
        </a:graphic>
      </p:graphicFrame>
    </p:spTree>
    <p:extLst>
      <p:ext uri="{BB962C8B-B14F-4D97-AF65-F5344CB8AC3E}">
        <p14:creationId xmlns:p14="http://schemas.microsoft.com/office/powerpoint/2010/main" val="141066352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C4E05-519A-0A6C-9182-AA94FE9266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5E2DD2-41C0-0763-A0DA-BF4BD51F36CD}"/>
              </a:ext>
            </a:extLst>
          </p:cNvPr>
          <p:cNvSpPr>
            <a:spLocks noGrp="1"/>
          </p:cNvSpPr>
          <p:nvPr>
            <p:ph type="title"/>
          </p:nvPr>
        </p:nvSpPr>
        <p:spPr/>
        <p:txBody>
          <a:bodyPr>
            <a:normAutofit/>
          </a:bodyPr>
          <a:lstStyle/>
          <a:p>
            <a:r>
              <a:rPr lang="en-US" b="1"/>
              <a:t>‘</a:t>
            </a:r>
            <a:r>
              <a:rPr lang="en-US" b="1">
                <a:hlinkClick r:id="rId3"/>
              </a:rPr>
              <a:t>union</a:t>
            </a:r>
            <a:r>
              <a:rPr lang="en-US" b="1"/>
              <a:t>’ </a:t>
            </a:r>
            <a:r>
              <a:rPr lang="en-US"/>
              <a:t>operator</a:t>
            </a:r>
          </a:p>
        </p:txBody>
      </p:sp>
      <p:sp>
        <p:nvSpPr>
          <p:cNvPr id="3" name="Content Placeholder 2">
            <a:extLst>
              <a:ext uri="{FF2B5EF4-FFF2-40B4-BE49-F238E27FC236}">
                <a16:creationId xmlns:a16="http://schemas.microsoft.com/office/drawing/2014/main" id="{C32D9CA4-71C4-D996-88C5-124390E7E978}"/>
              </a:ext>
            </a:extLst>
          </p:cNvPr>
          <p:cNvSpPr>
            <a:spLocks noGrp="1"/>
          </p:cNvSpPr>
          <p:nvPr>
            <p:ph type="body" sz="quarter" idx="10"/>
          </p:nvPr>
        </p:nvSpPr>
        <p:spPr>
          <a:xfrm>
            <a:off x="584200" y="1435496"/>
            <a:ext cx="11607800" cy="3548627"/>
          </a:xfrm>
        </p:spPr>
        <p:txBody>
          <a:bodyPr>
            <a:normAutofit fontScale="92500" lnSpcReduction="20000"/>
          </a:bodyPr>
          <a:lstStyle/>
          <a:p>
            <a:pPr marL="0" indent="0">
              <a:buNone/>
            </a:pPr>
            <a:r>
              <a:rPr lang="en-US" sz="2200"/>
              <a:t>Takes two or more tables and returns the rows of all of them (“one under another”).</a:t>
            </a:r>
          </a:p>
          <a:p>
            <a:pPr marL="0" indent="0">
              <a:buNone/>
            </a:pPr>
            <a:endParaRPr lang="en-US" sz="2200"/>
          </a:p>
          <a:p>
            <a:pPr marL="0" indent="0">
              <a:buNone/>
            </a:pPr>
            <a:endParaRPr lang="en-US" sz="2200"/>
          </a:p>
          <a:p>
            <a:pPr marL="0" indent="0">
              <a:buNone/>
            </a:pPr>
            <a:endParaRPr lang="en-US" sz="2200"/>
          </a:p>
          <a:p>
            <a:pPr marL="0" indent="0">
              <a:buNone/>
            </a:pPr>
            <a:endParaRPr lang="en-US" sz="2200"/>
          </a:p>
          <a:p>
            <a:pPr marL="0" indent="0">
              <a:buNone/>
            </a:pPr>
            <a:r>
              <a:rPr lang="en-US" sz="2200"/>
              <a:t>Example:</a:t>
            </a:r>
          </a:p>
          <a:p>
            <a:pPr marL="0" indent="0">
              <a:buNone/>
            </a:pPr>
            <a:r>
              <a:rPr lang="en-US" sz="2200">
                <a:solidFill>
                  <a:srgbClr val="000000"/>
                </a:solidFill>
                <a:latin typeface="Consolas" panose="020B0609020204030204" pitchFamily="49" charset="0"/>
              </a:rPr>
              <a:t>	</a:t>
            </a:r>
            <a:r>
              <a:rPr lang="en-US" sz="2000" i="1" err="1">
                <a:solidFill>
                  <a:srgbClr val="000000"/>
                </a:solidFill>
                <a:latin typeface="Consolas" panose="020B0609020204030204" pitchFamily="49" charset="0"/>
              </a:rPr>
              <a:t>DeviceEvents</a:t>
            </a:r>
            <a:r>
              <a:rPr lang="en-US" sz="2000" i="1">
                <a:solidFill>
                  <a:srgbClr val="000000"/>
                </a:solidFill>
                <a:latin typeface="Consolas" panose="020B0609020204030204" pitchFamily="49" charset="0"/>
              </a:rPr>
              <a:t> </a:t>
            </a:r>
          </a:p>
          <a:p>
            <a:pPr marL="0" indent="0">
              <a:buNone/>
            </a:pPr>
            <a:r>
              <a:rPr lang="en-US" sz="2000" i="1">
                <a:solidFill>
                  <a:srgbClr val="000000"/>
                </a:solidFill>
                <a:latin typeface="Consolas" panose="020B0609020204030204" pitchFamily="49" charset="0"/>
              </a:rPr>
              <a:t>	| </a:t>
            </a:r>
            <a:r>
              <a:rPr lang="en-US" sz="2000" i="1">
                <a:solidFill>
                  <a:srgbClr val="0000FF"/>
                </a:solidFill>
                <a:latin typeface="Consolas" panose="020B0609020204030204" pitchFamily="49" charset="0"/>
              </a:rPr>
              <a:t>union</a:t>
            </a:r>
            <a:r>
              <a:rPr lang="en-US" sz="2000" i="1">
                <a:solidFill>
                  <a:srgbClr val="000000"/>
                </a:solidFill>
                <a:latin typeface="Consolas" panose="020B0609020204030204" pitchFamily="49" charset="0"/>
              </a:rPr>
              <a:t> (</a:t>
            </a:r>
            <a:r>
              <a:rPr lang="en-US" sz="2000" i="1" err="1">
                <a:solidFill>
                  <a:srgbClr val="000000"/>
                </a:solidFill>
                <a:latin typeface="Consolas" panose="020B0609020204030204" pitchFamily="49" charset="0"/>
              </a:rPr>
              <a:t>DeviceNetworkEvents</a:t>
            </a:r>
            <a:r>
              <a:rPr lang="en-US" sz="2000" i="1">
                <a:solidFill>
                  <a:srgbClr val="000000"/>
                </a:solidFill>
                <a:latin typeface="Consolas" panose="020B0609020204030204" pitchFamily="49" charset="0"/>
              </a:rPr>
              <a:t> | </a:t>
            </a:r>
            <a:r>
              <a:rPr lang="en-US" sz="2000" i="1">
                <a:solidFill>
                  <a:srgbClr val="0000FF"/>
                </a:solidFill>
                <a:latin typeface="Consolas" panose="020B0609020204030204" pitchFamily="49" charset="0"/>
              </a:rPr>
              <a:t>where</a:t>
            </a:r>
            <a:r>
              <a:rPr lang="en-US" sz="2000" i="1">
                <a:solidFill>
                  <a:srgbClr val="000000"/>
                </a:solidFill>
                <a:latin typeface="Consolas" panose="020B0609020204030204" pitchFamily="49" charset="0"/>
              </a:rPr>
              <a:t> </a:t>
            </a:r>
            <a:r>
              <a:rPr lang="en-US" sz="2000" i="1" err="1">
                <a:solidFill>
                  <a:srgbClr val="000000"/>
                </a:solidFill>
                <a:latin typeface="Consolas" panose="020B0609020204030204" pitchFamily="49" charset="0"/>
              </a:rPr>
              <a:t>ActionType</a:t>
            </a:r>
            <a:r>
              <a:rPr lang="en-US" sz="2000" i="1">
                <a:solidFill>
                  <a:srgbClr val="000000"/>
                </a:solidFill>
                <a:latin typeface="Consolas" panose="020B0609020204030204" pitchFamily="49" charset="0"/>
              </a:rPr>
              <a:t> == </a:t>
            </a:r>
            <a:r>
              <a:rPr lang="en-US" sz="2000">
                <a:solidFill>
                  <a:srgbClr val="A31515"/>
                </a:solidFill>
                <a:latin typeface="Consolas" panose="020B0609020204030204" pitchFamily="49" charset="0"/>
              </a:rPr>
              <a:t>"</a:t>
            </a:r>
            <a:r>
              <a:rPr lang="en-US" sz="2000" i="1" err="1">
                <a:solidFill>
                  <a:srgbClr val="000000"/>
                </a:solidFill>
                <a:latin typeface="Consolas" panose="020B0609020204030204" pitchFamily="49" charset="0"/>
              </a:rPr>
              <a:t>ConnectionSuccess</a:t>
            </a:r>
            <a:r>
              <a:rPr lang="en-US" sz="2000">
                <a:solidFill>
                  <a:srgbClr val="A31515"/>
                </a:solidFill>
                <a:latin typeface="Consolas" panose="020B0609020204030204" pitchFamily="49" charset="0"/>
              </a:rPr>
              <a:t>"</a:t>
            </a:r>
            <a:r>
              <a:rPr lang="en-US" sz="2000" i="1">
                <a:solidFill>
                  <a:srgbClr val="000000"/>
                </a:solidFill>
                <a:latin typeface="Consolas" panose="020B0609020204030204" pitchFamily="49" charset="0"/>
              </a:rPr>
              <a:t>) </a:t>
            </a:r>
          </a:p>
          <a:p>
            <a:pPr marL="0" indent="0">
              <a:buNone/>
            </a:pPr>
            <a:endParaRPr lang="en-US" sz="2200" i="1"/>
          </a:p>
          <a:p>
            <a:r>
              <a:rPr lang="en-US" sz="2200"/>
              <a:t>kind=inner(return only common columns from both tables), outer (default, return all columns, set null for absent data)</a:t>
            </a:r>
          </a:p>
          <a:p>
            <a:r>
              <a:rPr lang="en-US" sz="2200"/>
              <a:t>Supports wildcard to union multiple tables (union Message*)</a:t>
            </a:r>
            <a:endParaRPr lang="en-US" sz="2200" i="1"/>
          </a:p>
          <a:p>
            <a:pPr marL="0" indent="0">
              <a:buNone/>
            </a:pPr>
            <a:endParaRPr lang="en-US" sz="2200" i="1"/>
          </a:p>
        </p:txBody>
      </p:sp>
      <p:graphicFrame>
        <p:nvGraphicFramePr>
          <p:cNvPr id="4" name="Table 3">
            <a:extLst>
              <a:ext uri="{FF2B5EF4-FFF2-40B4-BE49-F238E27FC236}">
                <a16:creationId xmlns:a16="http://schemas.microsoft.com/office/drawing/2014/main" id="{D43999D7-7B17-5600-D67A-85C4B595CD87}"/>
              </a:ext>
            </a:extLst>
          </p:cNvPr>
          <p:cNvGraphicFramePr>
            <a:graphicFrameLocks noGrp="1"/>
          </p:cNvGraphicFramePr>
          <p:nvPr>
            <p:extLst>
              <p:ext uri="{D42A27DB-BD31-4B8C-83A1-F6EECF244321}">
                <p14:modId xmlns:p14="http://schemas.microsoft.com/office/powerpoint/2010/main" val="3231630138"/>
              </p:ext>
            </p:extLst>
          </p:nvPr>
        </p:nvGraphicFramePr>
        <p:xfrm>
          <a:off x="3848914" y="1822207"/>
          <a:ext cx="949960" cy="754380"/>
        </p:xfrm>
        <a:graphic>
          <a:graphicData uri="http://schemas.openxmlformats.org/drawingml/2006/table">
            <a:tbl>
              <a:tblPr firstRow="1" bandRow="1">
                <a:tableStyleId>{5C22544A-7EE6-4342-B048-85BDC9FD1C3A}</a:tableStyleId>
              </a:tblPr>
              <a:tblGrid>
                <a:gridCol w="360680">
                  <a:extLst>
                    <a:ext uri="{9D8B030D-6E8A-4147-A177-3AD203B41FA5}">
                      <a16:colId xmlns:a16="http://schemas.microsoft.com/office/drawing/2014/main" val="1045119929"/>
                    </a:ext>
                  </a:extLst>
                </a:gridCol>
                <a:gridCol w="589280">
                  <a:extLst>
                    <a:ext uri="{9D8B030D-6E8A-4147-A177-3AD203B41FA5}">
                      <a16:colId xmlns:a16="http://schemas.microsoft.com/office/drawing/2014/main" val="2016801282"/>
                    </a:ext>
                  </a:extLst>
                </a:gridCol>
              </a:tblGrid>
              <a:tr h="0">
                <a:tc>
                  <a:txBody>
                    <a:bodyPr/>
                    <a:lstStyle/>
                    <a:p>
                      <a:r>
                        <a:rPr lang="en-US" sz="1050"/>
                        <a:t>ID</a:t>
                      </a:r>
                    </a:p>
                  </a:txBody>
                  <a:tcPr/>
                </a:tc>
                <a:tc>
                  <a:txBody>
                    <a:bodyPr/>
                    <a:lstStyle/>
                    <a:p>
                      <a:r>
                        <a:rPr lang="en-US" sz="1050"/>
                        <a:t>Name</a:t>
                      </a:r>
                    </a:p>
                  </a:txBody>
                  <a:tcPr/>
                </a:tc>
                <a:extLst>
                  <a:ext uri="{0D108BD9-81ED-4DB2-BD59-A6C34878D82A}">
                    <a16:rowId xmlns:a16="http://schemas.microsoft.com/office/drawing/2014/main" val="1464926222"/>
                  </a:ext>
                </a:extLst>
              </a:tr>
              <a:tr h="0">
                <a:tc>
                  <a:txBody>
                    <a:bodyPr/>
                    <a:lstStyle/>
                    <a:p>
                      <a:r>
                        <a:rPr lang="en-US" sz="1050"/>
                        <a:t>1</a:t>
                      </a:r>
                    </a:p>
                  </a:txBody>
                  <a:tcPr/>
                </a:tc>
                <a:tc>
                  <a:txBody>
                    <a:bodyPr/>
                    <a:lstStyle/>
                    <a:p>
                      <a:r>
                        <a:rPr lang="en-US" sz="1050"/>
                        <a:t>John</a:t>
                      </a:r>
                    </a:p>
                  </a:txBody>
                  <a:tcPr/>
                </a:tc>
                <a:extLst>
                  <a:ext uri="{0D108BD9-81ED-4DB2-BD59-A6C34878D82A}">
                    <a16:rowId xmlns:a16="http://schemas.microsoft.com/office/drawing/2014/main" val="2314919970"/>
                  </a:ext>
                </a:extLst>
              </a:tr>
              <a:tr h="0">
                <a:tc>
                  <a:txBody>
                    <a:bodyPr/>
                    <a:lstStyle/>
                    <a:p>
                      <a:r>
                        <a:rPr lang="en-US" sz="1050"/>
                        <a:t>2</a:t>
                      </a:r>
                    </a:p>
                  </a:txBody>
                  <a:tcPr/>
                </a:tc>
                <a:tc>
                  <a:txBody>
                    <a:bodyPr/>
                    <a:lstStyle/>
                    <a:p>
                      <a:r>
                        <a:rPr lang="en-US" sz="1050"/>
                        <a:t>Mary</a:t>
                      </a:r>
                    </a:p>
                  </a:txBody>
                  <a:tcPr/>
                </a:tc>
                <a:extLst>
                  <a:ext uri="{0D108BD9-81ED-4DB2-BD59-A6C34878D82A}">
                    <a16:rowId xmlns:a16="http://schemas.microsoft.com/office/drawing/2014/main" val="2812305953"/>
                  </a:ext>
                </a:extLst>
              </a:tr>
            </a:tbl>
          </a:graphicData>
        </a:graphic>
      </p:graphicFrame>
      <p:graphicFrame>
        <p:nvGraphicFramePr>
          <p:cNvPr id="5" name="Table 4">
            <a:extLst>
              <a:ext uri="{FF2B5EF4-FFF2-40B4-BE49-F238E27FC236}">
                <a16:creationId xmlns:a16="http://schemas.microsoft.com/office/drawing/2014/main" id="{C07B1C20-3668-51D4-8D61-BE3D353AD9AC}"/>
              </a:ext>
            </a:extLst>
          </p:cNvPr>
          <p:cNvGraphicFramePr>
            <a:graphicFrameLocks noGrp="1"/>
          </p:cNvGraphicFramePr>
          <p:nvPr>
            <p:extLst>
              <p:ext uri="{D42A27DB-BD31-4B8C-83A1-F6EECF244321}">
                <p14:modId xmlns:p14="http://schemas.microsoft.com/office/powerpoint/2010/main" val="3599950194"/>
              </p:ext>
            </p:extLst>
          </p:nvPr>
        </p:nvGraphicFramePr>
        <p:xfrm>
          <a:off x="5091386" y="1822207"/>
          <a:ext cx="1011121" cy="754380"/>
        </p:xfrm>
        <a:graphic>
          <a:graphicData uri="http://schemas.openxmlformats.org/drawingml/2006/table">
            <a:tbl>
              <a:tblPr firstRow="1" bandRow="1">
                <a:tableStyleId>{5C22544A-7EE6-4342-B048-85BDC9FD1C3A}</a:tableStyleId>
              </a:tblPr>
              <a:tblGrid>
                <a:gridCol w="343870">
                  <a:extLst>
                    <a:ext uri="{9D8B030D-6E8A-4147-A177-3AD203B41FA5}">
                      <a16:colId xmlns:a16="http://schemas.microsoft.com/office/drawing/2014/main" val="1045119929"/>
                    </a:ext>
                  </a:extLst>
                </a:gridCol>
                <a:gridCol w="667251">
                  <a:extLst>
                    <a:ext uri="{9D8B030D-6E8A-4147-A177-3AD203B41FA5}">
                      <a16:colId xmlns:a16="http://schemas.microsoft.com/office/drawing/2014/main" val="2016801282"/>
                    </a:ext>
                  </a:extLst>
                </a:gridCol>
              </a:tblGrid>
              <a:tr h="0">
                <a:tc>
                  <a:txBody>
                    <a:bodyPr/>
                    <a:lstStyle/>
                    <a:p>
                      <a:r>
                        <a:rPr lang="en-US" sz="1050"/>
                        <a:t>ID</a:t>
                      </a:r>
                    </a:p>
                  </a:txBody>
                  <a:tcPr/>
                </a:tc>
                <a:tc>
                  <a:txBody>
                    <a:bodyPr/>
                    <a:lstStyle/>
                    <a:p>
                      <a:r>
                        <a:rPr lang="en-US" sz="1050"/>
                        <a:t>Name</a:t>
                      </a:r>
                    </a:p>
                  </a:txBody>
                  <a:tcPr/>
                </a:tc>
                <a:extLst>
                  <a:ext uri="{0D108BD9-81ED-4DB2-BD59-A6C34878D82A}">
                    <a16:rowId xmlns:a16="http://schemas.microsoft.com/office/drawing/2014/main" val="1464926222"/>
                  </a:ext>
                </a:extLst>
              </a:tr>
              <a:tr h="0">
                <a:tc>
                  <a:txBody>
                    <a:bodyPr/>
                    <a:lstStyle/>
                    <a:p>
                      <a:r>
                        <a:rPr lang="en-US" sz="1050"/>
                        <a:t>3</a:t>
                      </a:r>
                    </a:p>
                  </a:txBody>
                  <a:tcPr/>
                </a:tc>
                <a:tc>
                  <a:txBody>
                    <a:bodyPr/>
                    <a:lstStyle/>
                    <a:p>
                      <a:r>
                        <a:rPr lang="en-US" sz="1050"/>
                        <a:t>Robert</a:t>
                      </a:r>
                    </a:p>
                  </a:txBody>
                  <a:tcPr/>
                </a:tc>
                <a:extLst>
                  <a:ext uri="{0D108BD9-81ED-4DB2-BD59-A6C34878D82A}">
                    <a16:rowId xmlns:a16="http://schemas.microsoft.com/office/drawing/2014/main" val="2314919970"/>
                  </a:ext>
                </a:extLst>
              </a:tr>
              <a:tr h="0">
                <a:tc>
                  <a:txBody>
                    <a:bodyPr/>
                    <a:lstStyle/>
                    <a:p>
                      <a:r>
                        <a:rPr lang="en-US" sz="1050"/>
                        <a:t>4</a:t>
                      </a:r>
                    </a:p>
                  </a:txBody>
                  <a:tcPr/>
                </a:tc>
                <a:tc>
                  <a:txBody>
                    <a:bodyPr/>
                    <a:lstStyle/>
                    <a:p>
                      <a:r>
                        <a:rPr lang="en-US" sz="1050"/>
                        <a:t>Andrew</a:t>
                      </a:r>
                    </a:p>
                  </a:txBody>
                  <a:tcPr/>
                </a:tc>
                <a:extLst>
                  <a:ext uri="{0D108BD9-81ED-4DB2-BD59-A6C34878D82A}">
                    <a16:rowId xmlns:a16="http://schemas.microsoft.com/office/drawing/2014/main" val="2812305953"/>
                  </a:ext>
                </a:extLst>
              </a:tr>
            </a:tbl>
          </a:graphicData>
        </a:graphic>
      </p:graphicFrame>
      <p:graphicFrame>
        <p:nvGraphicFramePr>
          <p:cNvPr id="6" name="Table 5">
            <a:extLst>
              <a:ext uri="{FF2B5EF4-FFF2-40B4-BE49-F238E27FC236}">
                <a16:creationId xmlns:a16="http://schemas.microsoft.com/office/drawing/2014/main" id="{90380968-CD0C-C3AA-0C29-78692BAB312F}"/>
              </a:ext>
            </a:extLst>
          </p:cNvPr>
          <p:cNvGraphicFramePr>
            <a:graphicFrameLocks noGrp="1"/>
          </p:cNvGraphicFramePr>
          <p:nvPr>
            <p:extLst>
              <p:ext uri="{D42A27DB-BD31-4B8C-83A1-F6EECF244321}">
                <p14:modId xmlns:p14="http://schemas.microsoft.com/office/powerpoint/2010/main" val="1873689325"/>
              </p:ext>
            </p:extLst>
          </p:nvPr>
        </p:nvGraphicFramePr>
        <p:xfrm>
          <a:off x="6395018" y="1822207"/>
          <a:ext cx="1039841" cy="1257300"/>
        </p:xfrm>
        <a:graphic>
          <a:graphicData uri="http://schemas.openxmlformats.org/drawingml/2006/table">
            <a:tbl>
              <a:tblPr firstRow="1" bandRow="1">
                <a:tableStyleId>{5C22544A-7EE6-4342-B048-85BDC9FD1C3A}</a:tableStyleId>
              </a:tblPr>
              <a:tblGrid>
                <a:gridCol w="360680">
                  <a:extLst>
                    <a:ext uri="{9D8B030D-6E8A-4147-A177-3AD203B41FA5}">
                      <a16:colId xmlns:a16="http://schemas.microsoft.com/office/drawing/2014/main" val="1045119929"/>
                    </a:ext>
                  </a:extLst>
                </a:gridCol>
                <a:gridCol w="679161">
                  <a:extLst>
                    <a:ext uri="{9D8B030D-6E8A-4147-A177-3AD203B41FA5}">
                      <a16:colId xmlns:a16="http://schemas.microsoft.com/office/drawing/2014/main" val="2016801282"/>
                    </a:ext>
                  </a:extLst>
                </a:gridCol>
              </a:tblGrid>
              <a:tr h="0">
                <a:tc>
                  <a:txBody>
                    <a:bodyPr/>
                    <a:lstStyle/>
                    <a:p>
                      <a:r>
                        <a:rPr lang="en-US" sz="1050"/>
                        <a:t>ID</a:t>
                      </a:r>
                    </a:p>
                  </a:txBody>
                  <a:tcPr/>
                </a:tc>
                <a:tc>
                  <a:txBody>
                    <a:bodyPr/>
                    <a:lstStyle/>
                    <a:p>
                      <a:r>
                        <a:rPr lang="en-US" sz="1050"/>
                        <a:t>Name</a:t>
                      </a:r>
                    </a:p>
                  </a:txBody>
                  <a:tcPr/>
                </a:tc>
                <a:extLst>
                  <a:ext uri="{0D108BD9-81ED-4DB2-BD59-A6C34878D82A}">
                    <a16:rowId xmlns:a16="http://schemas.microsoft.com/office/drawing/2014/main" val="1464926222"/>
                  </a:ext>
                </a:extLst>
              </a:tr>
              <a:tr h="0">
                <a:tc>
                  <a:txBody>
                    <a:bodyPr/>
                    <a:lstStyle/>
                    <a:p>
                      <a:r>
                        <a:rPr lang="en-US" sz="1050"/>
                        <a:t>1</a:t>
                      </a:r>
                    </a:p>
                  </a:txBody>
                  <a:tcPr/>
                </a:tc>
                <a:tc>
                  <a:txBody>
                    <a:bodyPr/>
                    <a:lstStyle/>
                    <a:p>
                      <a:r>
                        <a:rPr lang="en-US" sz="1050"/>
                        <a:t>John</a:t>
                      </a:r>
                    </a:p>
                  </a:txBody>
                  <a:tcPr/>
                </a:tc>
                <a:extLst>
                  <a:ext uri="{0D108BD9-81ED-4DB2-BD59-A6C34878D82A}">
                    <a16:rowId xmlns:a16="http://schemas.microsoft.com/office/drawing/2014/main" val="2314919970"/>
                  </a:ext>
                </a:extLst>
              </a:tr>
              <a:tr h="0">
                <a:tc>
                  <a:txBody>
                    <a:bodyPr/>
                    <a:lstStyle/>
                    <a:p>
                      <a:r>
                        <a:rPr lang="en-US" sz="1050"/>
                        <a:t>2</a:t>
                      </a:r>
                    </a:p>
                  </a:txBody>
                  <a:tcPr/>
                </a:tc>
                <a:tc>
                  <a:txBody>
                    <a:bodyPr/>
                    <a:lstStyle/>
                    <a:p>
                      <a:r>
                        <a:rPr lang="en-US" sz="1050"/>
                        <a:t>Mary</a:t>
                      </a:r>
                    </a:p>
                  </a:txBody>
                  <a:tcPr/>
                </a:tc>
                <a:extLst>
                  <a:ext uri="{0D108BD9-81ED-4DB2-BD59-A6C34878D82A}">
                    <a16:rowId xmlns:a16="http://schemas.microsoft.com/office/drawing/2014/main" val="2812305953"/>
                  </a:ext>
                </a:extLst>
              </a:tr>
              <a:tr h="0">
                <a:tc>
                  <a:txBody>
                    <a:bodyPr/>
                    <a:lstStyle/>
                    <a:p>
                      <a:r>
                        <a:rPr lang="en-US" sz="1050"/>
                        <a:t>3</a:t>
                      </a:r>
                    </a:p>
                  </a:txBody>
                  <a:tcPr/>
                </a:tc>
                <a:tc>
                  <a:txBody>
                    <a:bodyPr/>
                    <a:lstStyle/>
                    <a:p>
                      <a:r>
                        <a:rPr lang="en-US" sz="1050"/>
                        <a:t>Robert</a:t>
                      </a:r>
                    </a:p>
                  </a:txBody>
                  <a:tcPr/>
                </a:tc>
                <a:extLst>
                  <a:ext uri="{0D108BD9-81ED-4DB2-BD59-A6C34878D82A}">
                    <a16:rowId xmlns:a16="http://schemas.microsoft.com/office/drawing/2014/main" val="1743710823"/>
                  </a:ext>
                </a:extLst>
              </a:tr>
              <a:tr h="0">
                <a:tc>
                  <a:txBody>
                    <a:bodyPr/>
                    <a:lstStyle/>
                    <a:p>
                      <a:r>
                        <a:rPr lang="en-US" sz="1050"/>
                        <a:t>4</a:t>
                      </a:r>
                    </a:p>
                  </a:txBody>
                  <a:tcPr/>
                </a:tc>
                <a:tc>
                  <a:txBody>
                    <a:bodyPr/>
                    <a:lstStyle/>
                    <a:p>
                      <a:r>
                        <a:rPr lang="en-US" sz="1050"/>
                        <a:t>Andrew</a:t>
                      </a:r>
                    </a:p>
                  </a:txBody>
                  <a:tcPr/>
                </a:tc>
                <a:extLst>
                  <a:ext uri="{0D108BD9-81ED-4DB2-BD59-A6C34878D82A}">
                    <a16:rowId xmlns:a16="http://schemas.microsoft.com/office/drawing/2014/main" val="3742099738"/>
                  </a:ext>
                </a:extLst>
              </a:tr>
            </a:tbl>
          </a:graphicData>
        </a:graphic>
      </p:graphicFrame>
      <p:sp>
        <p:nvSpPr>
          <p:cNvPr id="7" name="Plus Sign 6">
            <a:extLst>
              <a:ext uri="{FF2B5EF4-FFF2-40B4-BE49-F238E27FC236}">
                <a16:creationId xmlns:a16="http://schemas.microsoft.com/office/drawing/2014/main" id="{40948FB5-0039-9E8F-4F53-09F9C916CA00}"/>
              </a:ext>
            </a:extLst>
          </p:cNvPr>
          <p:cNvSpPr/>
          <p:nvPr/>
        </p:nvSpPr>
        <p:spPr bwMode="auto">
          <a:xfrm>
            <a:off x="4798596" y="2053002"/>
            <a:ext cx="292789" cy="292789"/>
          </a:xfrm>
          <a:prstGeom prst="mathPlus">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8" name="Equals 7">
            <a:extLst>
              <a:ext uri="{FF2B5EF4-FFF2-40B4-BE49-F238E27FC236}">
                <a16:creationId xmlns:a16="http://schemas.microsoft.com/office/drawing/2014/main" id="{CFE3EBC9-18D9-0C14-AF3B-507E1E637CF9}"/>
              </a:ext>
            </a:extLst>
          </p:cNvPr>
          <p:cNvSpPr/>
          <p:nvPr/>
        </p:nvSpPr>
        <p:spPr bwMode="auto">
          <a:xfrm>
            <a:off x="6102507" y="2053002"/>
            <a:ext cx="292511" cy="292789"/>
          </a:xfrm>
          <a:prstGeom prst="mathEqual">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4726433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CE743-22FE-9DE3-8FBC-006E3BFFDE4A}"/>
            </a:ext>
          </a:extLst>
        </p:cNvPr>
        <p:cNvGrpSpPr/>
        <p:nvPr/>
      </p:nvGrpSpPr>
      <p:grpSpPr>
        <a:xfrm>
          <a:off x="0" y="0"/>
          <a:ext cx="0" cy="0"/>
          <a:chOff x="0" y="0"/>
          <a:chExt cx="0" cy="0"/>
        </a:xfrm>
      </p:grpSpPr>
      <p:pic>
        <p:nvPicPr>
          <p:cNvPr id="3074" name="Picture 2" descr="Diagram showing query join kinds.">
            <a:extLst>
              <a:ext uri="{FF2B5EF4-FFF2-40B4-BE49-F238E27FC236}">
                <a16:creationId xmlns:a16="http://schemas.microsoft.com/office/drawing/2014/main" id="{C5F1BB69-9175-A984-6ED4-BB807EEE5C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019" y="3248025"/>
            <a:ext cx="5791200" cy="36099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75E9F9D-982A-3A78-6269-A97ABBBD9F61}"/>
              </a:ext>
            </a:extLst>
          </p:cNvPr>
          <p:cNvSpPr>
            <a:spLocks noGrp="1"/>
          </p:cNvSpPr>
          <p:nvPr>
            <p:ph type="title"/>
          </p:nvPr>
        </p:nvSpPr>
        <p:spPr/>
        <p:txBody>
          <a:bodyPr>
            <a:normAutofit/>
          </a:bodyPr>
          <a:lstStyle/>
          <a:p>
            <a:r>
              <a:rPr lang="en-US" b="1"/>
              <a:t>‘</a:t>
            </a:r>
            <a:r>
              <a:rPr lang="en-US" b="1">
                <a:hlinkClick r:id="rId4"/>
              </a:rPr>
              <a:t>join</a:t>
            </a:r>
            <a:r>
              <a:rPr lang="en-US" b="1"/>
              <a:t>’ </a:t>
            </a:r>
            <a:r>
              <a:rPr lang="en-US"/>
              <a:t>operator</a:t>
            </a:r>
          </a:p>
        </p:txBody>
      </p:sp>
      <p:sp>
        <p:nvSpPr>
          <p:cNvPr id="3" name="Content Placeholder 2">
            <a:extLst>
              <a:ext uri="{FF2B5EF4-FFF2-40B4-BE49-F238E27FC236}">
                <a16:creationId xmlns:a16="http://schemas.microsoft.com/office/drawing/2014/main" id="{EBB3A0E8-EBCE-D29B-F7E4-3C4AA89FF7D3}"/>
              </a:ext>
            </a:extLst>
          </p:cNvPr>
          <p:cNvSpPr>
            <a:spLocks noGrp="1"/>
          </p:cNvSpPr>
          <p:nvPr>
            <p:ph sz="quarter" idx="10"/>
          </p:nvPr>
        </p:nvSpPr>
        <p:spPr/>
        <p:txBody>
          <a:bodyPr>
            <a:normAutofit/>
          </a:bodyPr>
          <a:lstStyle/>
          <a:p>
            <a:pPr marL="0" indent="0">
              <a:buNone/>
            </a:pPr>
            <a:r>
              <a:rPr lang="en-US" sz="2200"/>
              <a:t>Merge the rows of two tables to form a new table by matching values of the specified column(s) from each table.</a:t>
            </a:r>
          </a:p>
          <a:p>
            <a:pPr marL="0" indent="0">
              <a:buNone/>
            </a:pPr>
            <a:endParaRPr lang="en-US" sz="2200"/>
          </a:p>
          <a:p>
            <a:pPr marL="0" indent="0">
              <a:buNone/>
            </a:pPr>
            <a:r>
              <a:rPr lang="en-US" sz="2200"/>
              <a:t>Syntax: </a:t>
            </a:r>
            <a:r>
              <a:rPr lang="en-US" sz="2200" err="1">
                <a:solidFill>
                  <a:srgbClr val="7030A0"/>
                </a:solidFill>
              </a:rPr>
              <a:t>LeftTable</a:t>
            </a:r>
            <a:r>
              <a:rPr lang="en-US" sz="2200"/>
              <a:t> | </a:t>
            </a:r>
            <a:r>
              <a:rPr lang="en-US" sz="2200">
                <a:solidFill>
                  <a:schemeClr val="accent5"/>
                </a:solidFill>
              </a:rPr>
              <a:t>join</a:t>
            </a:r>
            <a:r>
              <a:rPr lang="en-US" sz="2200"/>
              <a:t> [</a:t>
            </a:r>
            <a:r>
              <a:rPr lang="en-US" sz="2200" err="1"/>
              <a:t>JoinParameters</a:t>
            </a:r>
            <a:r>
              <a:rPr lang="en-US" sz="2200"/>
              <a:t>] ( </a:t>
            </a:r>
            <a:r>
              <a:rPr lang="en-US" sz="2200" err="1">
                <a:solidFill>
                  <a:srgbClr val="7030A0"/>
                </a:solidFill>
              </a:rPr>
              <a:t>RightTable</a:t>
            </a:r>
            <a:r>
              <a:rPr lang="en-US" sz="2200"/>
              <a:t> ) </a:t>
            </a:r>
            <a:r>
              <a:rPr lang="en-US" sz="2200">
                <a:solidFill>
                  <a:schemeClr val="accent5"/>
                </a:solidFill>
              </a:rPr>
              <a:t>on</a:t>
            </a:r>
            <a:r>
              <a:rPr lang="en-US" sz="2200"/>
              <a:t> Attributes</a:t>
            </a:r>
          </a:p>
          <a:p>
            <a:pPr marL="0" indent="0">
              <a:buNone/>
            </a:pPr>
            <a:r>
              <a:rPr lang="en-US" sz="2200"/>
              <a:t>Example: </a:t>
            </a:r>
            <a:r>
              <a:rPr lang="en-US" sz="2000" i="1" err="1">
                <a:solidFill>
                  <a:srgbClr val="7030A0"/>
                </a:solidFill>
              </a:rPr>
              <a:t>DeviceInfo</a:t>
            </a:r>
            <a:r>
              <a:rPr lang="en-US" sz="2000" i="1"/>
              <a:t> | </a:t>
            </a:r>
            <a:r>
              <a:rPr lang="en-US" sz="2000" i="1">
                <a:solidFill>
                  <a:schemeClr val="accent5"/>
                </a:solidFill>
              </a:rPr>
              <a:t>join</a:t>
            </a:r>
            <a:r>
              <a:rPr lang="en-US" sz="2000" i="1"/>
              <a:t> (</a:t>
            </a:r>
            <a:r>
              <a:rPr lang="en-US" sz="2000" i="1" err="1">
                <a:solidFill>
                  <a:srgbClr val="7030A0"/>
                </a:solidFill>
              </a:rPr>
              <a:t>DeviceNetworkEvents</a:t>
            </a:r>
            <a:r>
              <a:rPr lang="en-US" sz="2000" i="1"/>
              <a:t> | </a:t>
            </a:r>
            <a:r>
              <a:rPr lang="en-US" sz="2000" i="1">
                <a:solidFill>
                  <a:schemeClr val="accent5"/>
                </a:solidFill>
              </a:rPr>
              <a:t>where</a:t>
            </a:r>
            <a:r>
              <a:rPr lang="en-US" sz="2000" i="1"/>
              <a:t> </a:t>
            </a:r>
            <a:r>
              <a:rPr lang="en-US" sz="2000" i="1" err="1"/>
              <a:t>RemoteIPType</a:t>
            </a:r>
            <a:r>
              <a:rPr lang="en-US" sz="2000" i="1"/>
              <a:t> == </a:t>
            </a:r>
            <a:r>
              <a:rPr lang="en-US" sz="2000">
                <a:solidFill>
                  <a:srgbClr val="A31515"/>
                </a:solidFill>
                <a:latin typeface="Consolas" panose="020B0609020204030204" pitchFamily="49" charset="0"/>
              </a:rPr>
              <a:t>"</a:t>
            </a:r>
            <a:r>
              <a:rPr lang="en-US" sz="2000" i="1"/>
              <a:t>Public</a:t>
            </a:r>
            <a:r>
              <a:rPr lang="en-US" sz="2000">
                <a:solidFill>
                  <a:srgbClr val="A31515"/>
                </a:solidFill>
                <a:latin typeface="Consolas" panose="020B0609020204030204" pitchFamily="49" charset="0"/>
              </a:rPr>
              <a:t>"</a:t>
            </a:r>
            <a:r>
              <a:rPr lang="en-US" sz="2000" i="1"/>
              <a:t>) on </a:t>
            </a:r>
            <a:r>
              <a:rPr lang="en-US" sz="2000" i="1" err="1"/>
              <a:t>DeviceId</a:t>
            </a:r>
            <a:endParaRPr lang="en-US" sz="2000" i="1"/>
          </a:p>
          <a:p>
            <a:pPr marL="0" indent="0">
              <a:buNone/>
            </a:pPr>
            <a:endParaRPr lang="en-US" sz="2200" i="1"/>
          </a:p>
          <a:p>
            <a:pPr marL="0" indent="0">
              <a:buNone/>
            </a:pPr>
            <a:endParaRPr lang="en-US" sz="2200" i="1"/>
          </a:p>
          <a:p>
            <a:pPr marL="0" indent="0">
              <a:buNone/>
            </a:pPr>
            <a:endParaRPr lang="en-US" sz="2200" i="1"/>
          </a:p>
        </p:txBody>
      </p:sp>
      <p:sp>
        <p:nvSpPr>
          <p:cNvPr id="5" name="Rectangle 4">
            <a:extLst>
              <a:ext uri="{FF2B5EF4-FFF2-40B4-BE49-F238E27FC236}">
                <a16:creationId xmlns:a16="http://schemas.microsoft.com/office/drawing/2014/main" id="{1578E990-18B0-6F2D-91A9-C2F0FE149C16}"/>
              </a:ext>
            </a:extLst>
          </p:cNvPr>
          <p:cNvSpPr/>
          <p:nvPr/>
        </p:nvSpPr>
        <p:spPr bwMode="auto">
          <a:xfrm>
            <a:off x="4653280" y="5628640"/>
            <a:ext cx="1290320" cy="1064300"/>
          </a:xfrm>
          <a:prstGeom prst="rect">
            <a:avLst/>
          </a:prstGeom>
          <a:noFill/>
          <a:ln w="28575">
            <a:solidFill>
              <a:srgbClr val="0060AA"/>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81E14012-AD10-888A-DAF1-84DFE345D7E6}"/>
              </a:ext>
            </a:extLst>
          </p:cNvPr>
          <p:cNvSpPr/>
          <p:nvPr/>
        </p:nvSpPr>
        <p:spPr bwMode="auto">
          <a:xfrm>
            <a:off x="3198018" y="3429000"/>
            <a:ext cx="1373981" cy="1064300"/>
          </a:xfrm>
          <a:prstGeom prst="rect">
            <a:avLst/>
          </a:prstGeom>
          <a:noFill/>
          <a:ln w="28575">
            <a:solidFill>
              <a:schemeClr val="accent4">
                <a:lumMod val="60000"/>
                <a:lumOff val="40000"/>
              </a:schemeClr>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597135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23D1B3E-023C-26E1-875C-1C1EADF42259}"/>
              </a:ext>
            </a:extLst>
          </p:cNvPr>
          <p:cNvPicPr>
            <a:picLocks noChangeAspect="1"/>
          </p:cNvPicPr>
          <p:nvPr/>
        </p:nvPicPr>
        <p:blipFill>
          <a:blip r:embed="rId2"/>
          <a:stretch>
            <a:fillRect/>
          </a:stretch>
        </p:blipFill>
        <p:spPr>
          <a:xfrm>
            <a:off x="5558555" y="1424494"/>
            <a:ext cx="1219048" cy="971429"/>
          </a:xfrm>
          <a:prstGeom prst="rect">
            <a:avLst/>
          </a:prstGeom>
        </p:spPr>
      </p:pic>
      <p:sp>
        <p:nvSpPr>
          <p:cNvPr id="2" name="Title 1">
            <a:extLst>
              <a:ext uri="{FF2B5EF4-FFF2-40B4-BE49-F238E27FC236}">
                <a16:creationId xmlns:a16="http://schemas.microsoft.com/office/drawing/2014/main" id="{99F6FB43-CAF0-C26E-A379-417A55942BCB}"/>
              </a:ext>
            </a:extLst>
          </p:cNvPr>
          <p:cNvSpPr>
            <a:spLocks noGrp="1"/>
          </p:cNvSpPr>
          <p:nvPr>
            <p:ph type="title"/>
          </p:nvPr>
        </p:nvSpPr>
        <p:spPr>
          <a:xfrm>
            <a:off x="588263" y="457200"/>
            <a:ext cx="11018520" cy="553998"/>
          </a:xfrm>
        </p:spPr>
        <p:txBody>
          <a:bodyPr/>
          <a:lstStyle/>
          <a:p>
            <a:r>
              <a:rPr lang="en-US" b="1">
                <a:hlinkClick r:id="rId3"/>
              </a:rPr>
              <a:t>KQL Inner Join (exclude) - Visual Example</a:t>
            </a:r>
            <a:endParaRPr lang="en-US"/>
          </a:p>
        </p:txBody>
      </p:sp>
      <p:sp>
        <p:nvSpPr>
          <p:cNvPr id="3" name="Content Placeholder 2">
            <a:extLst>
              <a:ext uri="{FF2B5EF4-FFF2-40B4-BE49-F238E27FC236}">
                <a16:creationId xmlns:a16="http://schemas.microsoft.com/office/drawing/2014/main" id="{814B8CA1-33F9-11D9-ADC1-2FA989C9D429}"/>
              </a:ext>
            </a:extLst>
          </p:cNvPr>
          <p:cNvSpPr>
            <a:spLocks noGrp="1"/>
          </p:cNvSpPr>
          <p:nvPr>
            <p:ph sz="quarter" idx="10"/>
          </p:nvPr>
        </p:nvSpPr>
        <p:spPr>
          <a:xfrm>
            <a:off x="1828222" y="3920440"/>
            <a:ext cx="9453418" cy="1151084"/>
          </a:xfrm>
        </p:spPr>
        <p:txBody>
          <a:bodyPr/>
          <a:lstStyle/>
          <a:p>
            <a:pPr marL="0" indent="0">
              <a:buNone/>
            </a:pPr>
            <a:r>
              <a:rPr lang="en-US" sz="2200">
                <a:latin typeface="Consolas" panose="020B0609020204030204" pitchFamily="49" charset="0"/>
              </a:rPr>
              <a:t>Users </a:t>
            </a:r>
          </a:p>
          <a:p>
            <a:pPr marL="0" indent="0">
              <a:buNone/>
            </a:pPr>
            <a:r>
              <a:rPr lang="en-US" sz="2200">
                <a:latin typeface="Consolas" panose="020B0609020204030204" pitchFamily="49" charset="0"/>
              </a:rPr>
              <a:t>| </a:t>
            </a:r>
            <a:r>
              <a:rPr lang="en-US" sz="2200">
                <a:solidFill>
                  <a:srgbClr val="0070C0"/>
                </a:solidFill>
                <a:latin typeface="Consolas" panose="020B0609020204030204" pitchFamily="49" charset="0"/>
              </a:rPr>
              <a:t>join</a:t>
            </a:r>
            <a:r>
              <a:rPr lang="en-US" sz="2200">
                <a:latin typeface="Consolas" panose="020B0609020204030204" pitchFamily="49" charset="0"/>
              </a:rPr>
              <a:t> kind=</a:t>
            </a:r>
            <a:r>
              <a:rPr lang="en-US" sz="2200">
                <a:solidFill>
                  <a:schemeClr val="accent3"/>
                </a:solidFill>
                <a:latin typeface="Consolas" panose="020B0609020204030204" pitchFamily="49" charset="0"/>
              </a:rPr>
              <a:t>inner</a:t>
            </a:r>
            <a:r>
              <a:rPr lang="en-US" sz="2200">
                <a:latin typeface="Consolas" panose="020B0609020204030204" pitchFamily="49" charset="0"/>
              </a:rPr>
              <a:t> ( Orders ) on </a:t>
            </a:r>
            <a:r>
              <a:rPr lang="en-US" sz="2200" err="1">
                <a:latin typeface="Consolas" panose="020B0609020204030204" pitchFamily="49" charset="0"/>
              </a:rPr>
              <a:t>UserId</a:t>
            </a:r>
            <a:r>
              <a:rPr lang="en-US" sz="2200">
                <a:latin typeface="Consolas" panose="020B0609020204030204" pitchFamily="49" charset="0"/>
              </a:rPr>
              <a:t> </a:t>
            </a:r>
          </a:p>
          <a:p>
            <a:pPr marL="0" indent="0">
              <a:buNone/>
            </a:pPr>
            <a:r>
              <a:rPr lang="en-US" sz="2200">
                <a:latin typeface="Consolas" panose="020B0609020204030204" pitchFamily="49" charset="0"/>
              </a:rPr>
              <a:t>| </a:t>
            </a:r>
            <a:r>
              <a:rPr lang="en-US" sz="2200">
                <a:solidFill>
                  <a:srgbClr val="964F0E"/>
                </a:solidFill>
                <a:latin typeface="Consolas" panose="020B0609020204030204" pitchFamily="49" charset="0"/>
              </a:rPr>
              <a:t>project</a:t>
            </a:r>
            <a:r>
              <a:rPr lang="en-US" sz="2200">
                <a:latin typeface="Consolas" panose="020B0609020204030204" pitchFamily="49" charset="0"/>
              </a:rPr>
              <a:t> </a:t>
            </a:r>
            <a:r>
              <a:rPr lang="en-US" sz="2200" err="1">
                <a:latin typeface="Consolas" panose="020B0609020204030204" pitchFamily="49" charset="0"/>
              </a:rPr>
              <a:t>UserName</a:t>
            </a:r>
            <a:r>
              <a:rPr lang="en-US" sz="2200">
                <a:latin typeface="Consolas" panose="020B0609020204030204" pitchFamily="49" charset="0"/>
              </a:rPr>
              <a:t>, Department, </a:t>
            </a:r>
            <a:r>
              <a:rPr lang="en-US" sz="2200" err="1">
                <a:latin typeface="Consolas" panose="020B0609020204030204" pitchFamily="49" charset="0"/>
              </a:rPr>
              <a:t>OrderId</a:t>
            </a:r>
            <a:r>
              <a:rPr lang="en-US" sz="2200">
                <a:latin typeface="Consolas" panose="020B0609020204030204" pitchFamily="49" charset="0"/>
              </a:rPr>
              <a:t>, Product, Amount</a:t>
            </a:r>
          </a:p>
        </p:txBody>
      </p:sp>
      <p:pic>
        <p:nvPicPr>
          <p:cNvPr id="5" name="Picture 4">
            <a:extLst>
              <a:ext uri="{FF2B5EF4-FFF2-40B4-BE49-F238E27FC236}">
                <a16:creationId xmlns:a16="http://schemas.microsoft.com/office/drawing/2014/main" id="{CD10A117-FF97-0B88-B414-7B5B2DF19362}"/>
              </a:ext>
            </a:extLst>
          </p:cNvPr>
          <p:cNvPicPr>
            <a:picLocks noChangeAspect="1"/>
          </p:cNvPicPr>
          <p:nvPr/>
        </p:nvPicPr>
        <p:blipFill>
          <a:blip r:embed="rId4"/>
          <a:stretch>
            <a:fillRect/>
          </a:stretch>
        </p:blipFill>
        <p:spPr>
          <a:xfrm>
            <a:off x="144157" y="1787236"/>
            <a:ext cx="5637069" cy="1932709"/>
          </a:xfrm>
          <a:prstGeom prst="rect">
            <a:avLst/>
          </a:prstGeom>
        </p:spPr>
      </p:pic>
      <p:pic>
        <p:nvPicPr>
          <p:cNvPr id="7" name="Picture 6">
            <a:extLst>
              <a:ext uri="{FF2B5EF4-FFF2-40B4-BE49-F238E27FC236}">
                <a16:creationId xmlns:a16="http://schemas.microsoft.com/office/drawing/2014/main" id="{9540F88F-C465-2536-B9B9-E0CBF603856D}"/>
              </a:ext>
            </a:extLst>
          </p:cNvPr>
          <p:cNvPicPr>
            <a:picLocks noChangeAspect="1"/>
          </p:cNvPicPr>
          <p:nvPr/>
        </p:nvPicPr>
        <p:blipFill>
          <a:blip r:embed="rId5"/>
          <a:stretch>
            <a:fillRect/>
          </a:stretch>
        </p:blipFill>
        <p:spPr>
          <a:xfrm>
            <a:off x="6554931" y="1701716"/>
            <a:ext cx="5637069" cy="2103748"/>
          </a:xfrm>
          <a:prstGeom prst="rect">
            <a:avLst/>
          </a:prstGeom>
        </p:spPr>
      </p:pic>
      <p:pic>
        <p:nvPicPr>
          <p:cNvPr id="11" name="Picture 10">
            <a:extLst>
              <a:ext uri="{FF2B5EF4-FFF2-40B4-BE49-F238E27FC236}">
                <a16:creationId xmlns:a16="http://schemas.microsoft.com/office/drawing/2014/main" id="{547DE161-59B7-2863-53BD-2406943A37D7}"/>
              </a:ext>
            </a:extLst>
          </p:cNvPr>
          <p:cNvPicPr>
            <a:picLocks noChangeAspect="1"/>
          </p:cNvPicPr>
          <p:nvPr/>
        </p:nvPicPr>
        <p:blipFill>
          <a:blip r:embed="rId6"/>
          <a:stretch>
            <a:fillRect/>
          </a:stretch>
        </p:blipFill>
        <p:spPr>
          <a:xfrm>
            <a:off x="3250169" y="4564783"/>
            <a:ext cx="6609524" cy="2304762"/>
          </a:xfrm>
          <a:prstGeom prst="rect">
            <a:avLst/>
          </a:prstGeom>
        </p:spPr>
      </p:pic>
      <p:pic>
        <p:nvPicPr>
          <p:cNvPr id="13" name="Picture 12">
            <a:extLst>
              <a:ext uri="{FF2B5EF4-FFF2-40B4-BE49-F238E27FC236}">
                <a16:creationId xmlns:a16="http://schemas.microsoft.com/office/drawing/2014/main" id="{3C889583-2C1F-7E8B-9EAF-F710DD9F6273}"/>
              </a:ext>
            </a:extLst>
          </p:cNvPr>
          <p:cNvPicPr>
            <a:picLocks noChangeAspect="1"/>
          </p:cNvPicPr>
          <p:nvPr/>
        </p:nvPicPr>
        <p:blipFill>
          <a:blip r:embed="rId7"/>
          <a:stretch>
            <a:fillRect/>
          </a:stretch>
        </p:blipFill>
        <p:spPr>
          <a:xfrm>
            <a:off x="7472116" y="3805464"/>
            <a:ext cx="3809524" cy="1038095"/>
          </a:xfrm>
          <a:prstGeom prst="rect">
            <a:avLst/>
          </a:prstGeom>
          <a:ln w="28575">
            <a:solidFill>
              <a:schemeClr val="tx1"/>
            </a:solidFill>
          </a:ln>
        </p:spPr>
      </p:pic>
      <p:pic>
        <p:nvPicPr>
          <p:cNvPr id="2050" name="Picture 2">
            <a:extLst>
              <a:ext uri="{FF2B5EF4-FFF2-40B4-BE49-F238E27FC236}">
                <a16:creationId xmlns:a16="http://schemas.microsoft.com/office/drawing/2014/main" id="{BA78AB0A-3E9C-490E-BA03-EFCCC96FAC4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0356" y="3664436"/>
            <a:ext cx="4638675" cy="800100"/>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5369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p:cTn id="17" dur="1000" fill="hold"/>
                                        <p:tgtEl>
                                          <p:spTgt spid="15"/>
                                        </p:tgtEl>
                                        <p:attrNameLst>
                                          <p:attrName>ppt_w</p:attrName>
                                        </p:attrNameLst>
                                      </p:cBhvr>
                                      <p:tavLst>
                                        <p:tav tm="0">
                                          <p:val>
                                            <p:fltVal val="0"/>
                                          </p:val>
                                        </p:tav>
                                        <p:tav tm="100000">
                                          <p:val>
                                            <p:strVal val="#ppt_w"/>
                                          </p:val>
                                        </p:tav>
                                      </p:tavLst>
                                    </p:anim>
                                    <p:anim calcmode="lin" valueType="num">
                                      <p:cBhvr>
                                        <p:cTn id="18" dur="1000" fill="hold"/>
                                        <p:tgtEl>
                                          <p:spTgt spid="15"/>
                                        </p:tgtEl>
                                        <p:attrNameLst>
                                          <p:attrName>ppt_h</p:attrName>
                                        </p:attrNameLst>
                                      </p:cBhvr>
                                      <p:tavLst>
                                        <p:tav tm="0">
                                          <p:val>
                                            <p:fltVal val="0"/>
                                          </p:val>
                                        </p:tav>
                                        <p:tav tm="100000">
                                          <p:val>
                                            <p:strVal val="#ppt_h"/>
                                          </p:val>
                                        </p:tav>
                                      </p:tavLst>
                                    </p:anim>
                                    <p:anim calcmode="lin" valueType="num">
                                      <p:cBhvr>
                                        <p:cTn id="19" dur="1000" fill="hold"/>
                                        <p:tgtEl>
                                          <p:spTgt spid="15"/>
                                        </p:tgtEl>
                                        <p:attrNameLst>
                                          <p:attrName>style.rotation</p:attrName>
                                        </p:attrNameLst>
                                      </p:cBhvr>
                                      <p:tavLst>
                                        <p:tav tm="0">
                                          <p:val>
                                            <p:fltVal val="90"/>
                                          </p:val>
                                        </p:tav>
                                        <p:tav tm="100000">
                                          <p:val>
                                            <p:fltVal val="0"/>
                                          </p:val>
                                        </p:tav>
                                      </p:tavLst>
                                    </p:anim>
                                    <p:animEffect transition="in" filter="fade">
                                      <p:cBhvr>
                                        <p:cTn id="20" dur="10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5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fade">
                                      <p:cBhvr>
                                        <p:cTn id="30" dur="500"/>
                                        <p:tgtEl>
                                          <p:spTgt spid="3">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500"/>
                                        <p:tgtEl>
                                          <p:spTgt spid="3">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050"/>
                                        </p:tgtEl>
                                        <p:attrNameLst>
                                          <p:attrName>style.visibility</p:attrName>
                                        </p:attrNameLst>
                                      </p:cBhvr>
                                      <p:to>
                                        <p:strVal val="visible"/>
                                      </p:to>
                                    </p:set>
                                    <p:animEffect transition="in" filter="fade">
                                      <p:cBhvr>
                                        <p:cTn id="50"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CEA4C-8A70-AB08-E12E-FF3F520AD9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B9D44-FE7D-FC8C-32A3-6F3F702CABB9}"/>
              </a:ext>
            </a:extLst>
          </p:cNvPr>
          <p:cNvSpPr>
            <a:spLocks noGrp="1"/>
          </p:cNvSpPr>
          <p:nvPr>
            <p:ph type="title"/>
          </p:nvPr>
        </p:nvSpPr>
        <p:spPr/>
        <p:txBody>
          <a:bodyPr/>
          <a:lstStyle/>
          <a:p>
            <a:r>
              <a:rPr lang="en-US"/>
              <a:t>Working with JSONs and arrays</a:t>
            </a:r>
          </a:p>
        </p:txBody>
      </p:sp>
      <p:sp>
        <p:nvSpPr>
          <p:cNvPr id="3" name="Text Placeholder 2">
            <a:extLst>
              <a:ext uri="{FF2B5EF4-FFF2-40B4-BE49-F238E27FC236}">
                <a16:creationId xmlns:a16="http://schemas.microsoft.com/office/drawing/2014/main" id="{27AB8EDC-8A8F-372A-66E6-88AAD078E067}"/>
              </a:ext>
            </a:extLst>
          </p:cNvPr>
          <p:cNvSpPr>
            <a:spLocks noGrp="1"/>
          </p:cNvSpPr>
          <p:nvPr>
            <p:ph type="body" sz="quarter" idx="10"/>
          </p:nvPr>
        </p:nvSpPr>
        <p:spPr>
          <a:xfrm>
            <a:off x="584200" y="1435497"/>
            <a:ext cx="11018520" cy="4739759"/>
          </a:xfrm>
        </p:spPr>
        <p:txBody>
          <a:bodyPr/>
          <a:lstStyle/>
          <a:p>
            <a:r>
              <a:rPr lang="en-US" err="1">
                <a:hlinkClick r:id="rId2"/>
              </a:rPr>
              <a:t>Parse_json</a:t>
            </a:r>
            <a:r>
              <a:rPr lang="en-US">
                <a:hlinkClick r:id="rId2"/>
              </a:rPr>
              <a:t>()</a:t>
            </a:r>
            <a:r>
              <a:rPr lang="en-US"/>
              <a:t> - Interprets the string as a JSON value and returns the value as dynamic. If possible, the value is converted into relevant data types. For strict parsing with no data type conversion, use extract() or </a:t>
            </a:r>
            <a:r>
              <a:rPr lang="en-US" err="1"/>
              <a:t>extract_json</a:t>
            </a:r>
            <a:r>
              <a:rPr lang="en-US"/>
              <a:t>() functions.</a:t>
            </a:r>
          </a:p>
          <a:p>
            <a:endParaRPr lang="en-US"/>
          </a:p>
          <a:p>
            <a:pPr marL="0" indent="0">
              <a:buNone/>
            </a:pPr>
            <a:endParaRPr lang="en-US">
              <a:hlinkClick r:id="rId3"/>
            </a:endParaRPr>
          </a:p>
          <a:p>
            <a:r>
              <a:rPr lang="en-US">
                <a:hlinkClick r:id="rId3"/>
              </a:rPr>
              <a:t>mv-expand</a:t>
            </a:r>
            <a:r>
              <a:rPr lang="en-US"/>
              <a:t> – Duplicate records, creating copies each one with one value of a JSON array. Easiest way to process JSON arrays.</a:t>
            </a:r>
          </a:p>
          <a:p>
            <a:r>
              <a:rPr lang="en-US">
                <a:hlinkClick r:id="rId4"/>
              </a:rPr>
              <a:t>mv-apply</a:t>
            </a:r>
            <a:r>
              <a:rPr lang="en-US"/>
              <a:t> – Apply a query to each value in an array.</a:t>
            </a:r>
          </a:p>
          <a:p>
            <a:endParaRPr lang="en-US"/>
          </a:p>
        </p:txBody>
      </p:sp>
    </p:spTree>
    <p:extLst>
      <p:ext uri="{BB962C8B-B14F-4D97-AF65-F5344CB8AC3E}">
        <p14:creationId xmlns:p14="http://schemas.microsoft.com/office/powerpoint/2010/main" val="4165957582"/>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6BF25-876C-ADCB-F200-6FD25673C2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09F1D3-9FB4-C4B1-4F9D-4FD52B2B1229}"/>
              </a:ext>
            </a:extLst>
          </p:cNvPr>
          <p:cNvSpPr>
            <a:spLocks noGrp="1"/>
          </p:cNvSpPr>
          <p:nvPr>
            <p:ph type="title"/>
          </p:nvPr>
        </p:nvSpPr>
        <p:spPr/>
        <p:txBody>
          <a:bodyPr/>
          <a:lstStyle/>
          <a:p>
            <a:r>
              <a:rPr lang="en-US"/>
              <a:t>JSON exercise</a:t>
            </a:r>
          </a:p>
        </p:txBody>
      </p:sp>
      <p:sp>
        <p:nvSpPr>
          <p:cNvPr id="3" name="Text Placeholder 2">
            <a:extLst>
              <a:ext uri="{FF2B5EF4-FFF2-40B4-BE49-F238E27FC236}">
                <a16:creationId xmlns:a16="http://schemas.microsoft.com/office/drawing/2014/main" id="{49CEEFF4-4A37-DAD5-1BA0-57239791DD1B}"/>
              </a:ext>
            </a:extLst>
          </p:cNvPr>
          <p:cNvSpPr>
            <a:spLocks noGrp="1"/>
          </p:cNvSpPr>
          <p:nvPr>
            <p:ph type="body" sz="quarter" idx="10"/>
          </p:nvPr>
        </p:nvSpPr>
        <p:spPr>
          <a:xfrm>
            <a:off x="584200" y="1435497"/>
            <a:ext cx="11018520" cy="5072158"/>
          </a:xfrm>
        </p:spPr>
        <p:txBody>
          <a:bodyPr/>
          <a:lstStyle/>
          <a:p>
            <a:pPr marL="0" indent="0">
              <a:buNone/>
            </a:pPr>
            <a:r>
              <a:rPr lang="en-US" sz="2200" err="1">
                <a:solidFill>
                  <a:srgbClr val="000000"/>
                </a:solidFill>
                <a:latin typeface="Consolas" panose="020B0609020204030204" pitchFamily="49" charset="0"/>
              </a:rPr>
              <a:t>DeviceEvents</a:t>
            </a:r>
            <a:endParaRPr lang="en-US" sz="2200">
              <a:solidFill>
                <a:srgbClr val="000000"/>
              </a:solidFill>
              <a:latin typeface="Consolas" panose="020B0609020204030204" pitchFamily="49" charset="0"/>
            </a:endParaRPr>
          </a:p>
          <a:p>
            <a:pPr marL="0" indent="0">
              <a:buNone/>
            </a:pPr>
            <a:r>
              <a:rPr lang="en-US" sz="2200">
                <a:solidFill>
                  <a:srgbClr val="000000"/>
                </a:solidFill>
                <a:latin typeface="Consolas" panose="020B0609020204030204" pitchFamily="49" charset="0"/>
              </a:rPr>
              <a:t>| </a:t>
            </a:r>
            <a:r>
              <a:rPr lang="en-US" sz="2200">
                <a:solidFill>
                  <a:srgbClr val="0000FF"/>
                </a:solidFill>
                <a:latin typeface="Consolas" panose="020B0609020204030204" pitchFamily="49" charset="0"/>
              </a:rPr>
              <a:t>where </a:t>
            </a:r>
            <a:r>
              <a:rPr lang="en-US" sz="2200" err="1">
                <a:solidFill>
                  <a:srgbClr val="0000FF"/>
                </a:solidFill>
                <a:latin typeface="Consolas" panose="020B0609020204030204" pitchFamily="49" charset="0"/>
              </a:rPr>
              <a:t>ActionType</a:t>
            </a:r>
            <a:r>
              <a:rPr lang="en-US" sz="2200">
                <a:solidFill>
                  <a:srgbClr val="0000FF"/>
                </a:solidFill>
                <a:latin typeface="Consolas" panose="020B0609020204030204" pitchFamily="49" charset="0"/>
              </a:rPr>
              <a:t> == </a:t>
            </a:r>
            <a:r>
              <a:rPr lang="en-US" sz="2400">
                <a:solidFill>
                  <a:srgbClr val="A31515"/>
                </a:solidFill>
                <a:latin typeface="Consolas" panose="020B0609020204030204" pitchFamily="49" charset="0"/>
              </a:rPr>
              <a:t>"</a:t>
            </a:r>
            <a:r>
              <a:rPr lang="en-US" sz="2200" err="1">
                <a:solidFill>
                  <a:srgbClr val="0000FF"/>
                </a:solidFill>
                <a:latin typeface="Consolas" panose="020B0609020204030204" pitchFamily="49" charset="0"/>
              </a:rPr>
              <a:t>PnpDeviceConnected</a:t>
            </a:r>
            <a:r>
              <a:rPr lang="en-US" sz="2400">
                <a:solidFill>
                  <a:srgbClr val="A31515"/>
                </a:solidFill>
                <a:latin typeface="Consolas" panose="020B0609020204030204" pitchFamily="49" charset="0"/>
              </a:rPr>
              <a:t>"</a:t>
            </a:r>
            <a:endParaRPr lang="en-US" sz="2200">
              <a:solidFill>
                <a:srgbClr val="000000"/>
              </a:solidFill>
              <a:latin typeface="Consolas" panose="020B0609020204030204" pitchFamily="49" charset="0"/>
            </a:endParaRPr>
          </a:p>
          <a:p>
            <a:pPr marL="0" indent="0">
              <a:buNone/>
            </a:pPr>
            <a:r>
              <a:rPr lang="en-US" sz="2200">
                <a:solidFill>
                  <a:srgbClr val="000000"/>
                </a:solidFill>
                <a:latin typeface="Consolas" panose="020B0609020204030204" pitchFamily="49" charset="0"/>
              </a:rPr>
              <a:t>| </a:t>
            </a:r>
            <a:r>
              <a:rPr lang="en-US" sz="2200">
                <a:solidFill>
                  <a:srgbClr val="0000FF"/>
                </a:solidFill>
                <a:latin typeface="Consolas" panose="020B0609020204030204" pitchFamily="49" charset="0"/>
              </a:rPr>
              <a:t>extend</a:t>
            </a:r>
            <a:r>
              <a:rPr lang="en-US" sz="2200">
                <a:solidFill>
                  <a:srgbClr val="000000"/>
                </a:solidFill>
                <a:latin typeface="Consolas" panose="020B0609020204030204" pitchFamily="49" charset="0"/>
              </a:rPr>
              <a:t> </a:t>
            </a:r>
            <a:r>
              <a:rPr lang="en-US" sz="2200" err="1">
                <a:solidFill>
                  <a:srgbClr val="000000"/>
                </a:solidFill>
                <a:latin typeface="Consolas" panose="020B0609020204030204" pitchFamily="49" charset="0"/>
              </a:rPr>
              <a:t>ATDynamic</a:t>
            </a:r>
            <a:r>
              <a:rPr lang="en-US" sz="2200">
                <a:solidFill>
                  <a:srgbClr val="000000"/>
                </a:solidFill>
                <a:latin typeface="Consolas" panose="020B0609020204030204" pitchFamily="49" charset="0"/>
              </a:rPr>
              <a:t> = </a:t>
            </a:r>
            <a:r>
              <a:rPr lang="en-US" sz="2200" err="1">
                <a:solidFill>
                  <a:srgbClr val="000000"/>
                </a:solidFill>
                <a:latin typeface="Consolas" panose="020B0609020204030204" pitchFamily="49" charset="0"/>
              </a:rPr>
              <a:t>todynamic</a:t>
            </a:r>
            <a:r>
              <a:rPr lang="en-US" sz="2200">
                <a:solidFill>
                  <a:srgbClr val="000000"/>
                </a:solidFill>
                <a:latin typeface="Consolas" panose="020B0609020204030204" pitchFamily="49" charset="0"/>
              </a:rPr>
              <a:t>(</a:t>
            </a:r>
            <a:r>
              <a:rPr lang="en-US" sz="2200" err="1">
                <a:solidFill>
                  <a:srgbClr val="000000"/>
                </a:solidFill>
                <a:latin typeface="Consolas" panose="020B0609020204030204" pitchFamily="49" charset="0"/>
              </a:rPr>
              <a:t>AdditionalFields</a:t>
            </a:r>
            <a:r>
              <a:rPr lang="en-US" sz="2200">
                <a:solidFill>
                  <a:srgbClr val="000000"/>
                </a:solidFill>
                <a:latin typeface="Consolas" panose="020B0609020204030204" pitchFamily="49" charset="0"/>
              </a:rPr>
              <a:t>) </a:t>
            </a:r>
          </a:p>
          <a:p>
            <a:pPr marL="0" indent="0">
              <a:buNone/>
            </a:pPr>
            <a:r>
              <a:rPr lang="en-US" sz="2200">
                <a:solidFill>
                  <a:srgbClr val="000000"/>
                </a:solidFill>
                <a:latin typeface="Consolas" panose="020B0609020204030204" pitchFamily="49" charset="0"/>
              </a:rPr>
              <a:t>| </a:t>
            </a:r>
            <a:r>
              <a:rPr lang="en-US" sz="2200">
                <a:solidFill>
                  <a:srgbClr val="0000FF"/>
                </a:solidFill>
                <a:latin typeface="Consolas" panose="020B0609020204030204" pitchFamily="49" charset="0"/>
              </a:rPr>
              <a:t>extend</a:t>
            </a:r>
            <a:r>
              <a:rPr lang="en-US" sz="2200">
                <a:solidFill>
                  <a:srgbClr val="000000"/>
                </a:solidFill>
                <a:latin typeface="Consolas" panose="020B0609020204030204" pitchFamily="49" charset="0"/>
              </a:rPr>
              <a:t> </a:t>
            </a:r>
            <a:r>
              <a:rPr lang="en-US" sz="2200" err="1">
                <a:solidFill>
                  <a:srgbClr val="000000"/>
                </a:solidFill>
                <a:latin typeface="Consolas" panose="020B0609020204030204" pitchFamily="49" charset="0"/>
              </a:rPr>
              <a:t>ClassName</a:t>
            </a:r>
            <a:r>
              <a:rPr lang="en-US" sz="2200">
                <a:solidFill>
                  <a:srgbClr val="000000"/>
                </a:solidFill>
                <a:latin typeface="Consolas" panose="020B0609020204030204" pitchFamily="49" charset="0"/>
              </a:rPr>
              <a:t> = </a:t>
            </a:r>
            <a:r>
              <a:rPr lang="en-US" sz="2200" err="1">
                <a:solidFill>
                  <a:srgbClr val="000000"/>
                </a:solidFill>
                <a:latin typeface="Consolas" panose="020B0609020204030204" pitchFamily="49" charset="0"/>
              </a:rPr>
              <a:t>ATDynamic</a:t>
            </a:r>
            <a:r>
              <a:rPr lang="en-US" sz="2200" b="1" err="1">
                <a:solidFill>
                  <a:srgbClr val="000000"/>
                </a:solidFill>
                <a:latin typeface="Consolas" panose="020B0609020204030204" pitchFamily="49" charset="0"/>
              </a:rPr>
              <a:t>.ClassName</a:t>
            </a:r>
            <a:endParaRPr lang="en-US" sz="2200" b="1">
              <a:solidFill>
                <a:srgbClr val="000000"/>
              </a:solidFill>
              <a:latin typeface="Consolas" panose="020B0609020204030204" pitchFamily="49" charset="0"/>
            </a:endParaRPr>
          </a:p>
          <a:p>
            <a:pPr marL="0" indent="0">
              <a:buNone/>
            </a:pPr>
            <a:r>
              <a:rPr lang="en-US" sz="2200">
                <a:solidFill>
                  <a:srgbClr val="000000"/>
                </a:solidFill>
                <a:latin typeface="Consolas" panose="020B0609020204030204" pitchFamily="49" charset="0"/>
              </a:rPr>
              <a:t>| </a:t>
            </a:r>
            <a:r>
              <a:rPr lang="en-US" sz="2200">
                <a:solidFill>
                  <a:srgbClr val="0000FF"/>
                </a:solidFill>
                <a:latin typeface="Consolas" panose="020B0609020204030204" pitchFamily="49" charset="0"/>
              </a:rPr>
              <a:t>extend</a:t>
            </a:r>
            <a:r>
              <a:rPr lang="en-US" sz="2200">
                <a:solidFill>
                  <a:srgbClr val="000000"/>
                </a:solidFill>
                <a:latin typeface="Consolas" panose="020B0609020204030204" pitchFamily="49" charset="0"/>
              </a:rPr>
              <a:t> </a:t>
            </a:r>
            <a:r>
              <a:rPr lang="en-US" sz="2200" err="1">
                <a:solidFill>
                  <a:srgbClr val="000000"/>
                </a:solidFill>
                <a:latin typeface="Consolas" panose="020B0609020204030204" pitchFamily="49" charset="0"/>
              </a:rPr>
              <a:t>DeviceDescription</a:t>
            </a:r>
            <a:r>
              <a:rPr lang="en-US" sz="2200">
                <a:solidFill>
                  <a:srgbClr val="000000"/>
                </a:solidFill>
                <a:latin typeface="Consolas" panose="020B0609020204030204" pitchFamily="49" charset="0"/>
              </a:rPr>
              <a:t> = </a:t>
            </a:r>
            <a:r>
              <a:rPr lang="en-US" sz="2200" err="1">
                <a:solidFill>
                  <a:srgbClr val="000000"/>
                </a:solidFill>
                <a:latin typeface="Consolas" panose="020B0609020204030204" pitchFamily="49" charset="0"/>
              </a:rPr>
              <a:t>ATDynamic</a:t>
            </a:r>
            <a:r>
              <a:rPr lang="en-US" sz="2200" b="1" err="1">
                <a:solidFill>
                  <a:srgbClr val="000000"/>
                </a:solidFill>
                <a:latin typeface="Consolas" panose="020B0609020204030204" pitchFamily="49" charset="0"/>
              </a:rPr>
              <a:t>.DeviceDescription</a:t>
            </a:r>
            <a:endParaRPr lang="en-US" sz="2200" b="1">
              <a:solidFill>
                <a:srgbClr val="000000"/>
              </a:solidFill>
              <a:latin typeface="Consolas" panose="020B0609020204030204" pitchFamily="49" charset="0"/>
            </a:endParaRPr>
          </a:p>
          <a:p>
            <a:pPr marL="0" indent="0">
              <a:buNone/>
            </a:pPr>
            <a:r>
              <a:rPr lang="en-US" sz="2200">
                <a:solidFill>
                  <a:srgbClr val="000000"/>
                </a:solidFill>
                <a:latin typeface="Consolas" panose="020B0609020204030204" pitchFamily="49" charset="0"/>
              </a:rPr>
              <a:t>| project </a:t>
            </a:r>
            <a:r>
              <a:rPr lang="en-US" sz="2200" err="1">
                <a:solidFill>
                  <a:srgbClr val="000000"/>
                </a:solidFill>
                <a:latin typeface="Consolas" panose="020B0609020204030204" pitchFamily="49" charset="0"/>
              </a:rPr>
              <a:t>DeviceName</a:t>
            </a:r>
            <a:r>
              <a:rPr lang="en-US" sz="2200">
                <a:solidFill>
                  <a:srgbClr val="000000"/>
                </a:solidFill>
                <a:latin typeface="Consolas" panose="020B0609020204030204" pitchFamily="49" charset="0"/>
              </a:rPr>
              <a:t>, </a:t>
            </a:r>
            <a:r>
              <a:rPr lang="en-US" sz="2200" err="1">
                <a:solidFill>
                  <a:srgbClr val="000000"/>
                </a:solidFill>
                <a:latin typeface="Consolas" panose="020B0609020204030204" pitchFamily="49" charset="0"/>
              </a:rPr>
              <a:t>ClassName</a:t>
            </a:r>
            <a:r>
              <a:rPr lang="en-US" sz="2200">
                <a:solidFill>
                  <a:srgbClr val="000000"/>
                </a:solidFill>
                <a:latin typeface="Consolas" panose="020B0609020204030204" pitchFamily="49" charset="0"/>
              </a:rPr>
              <a:t>, </a:t>
            </a:r>
            <a:r>
              <a:rPr lang="en-US" sz="2200" err="1">
                <a:solidFill>
                  <a:srgbClr val="000000"/>
                </a:solidFill>
                <a:latin typeface="Consolas" panose="020B0609020204030204" pitchFamily="49" charset="0"/>
              </a:rPr>
              <a:t>DeviceDescription</a:t>
            </a:r>
            <a:endParaRPr lang="en-US" sz="2200">
              <a:solidFill>
                <a:srgbClr val="000000"/>
              </a:solidFill>
              <a:latin typeface="Consolas" panose="020B0609020204030204" pitchFamily="49" charset="0"/>
            </a:endParaRPr>
          </a:p>
          <a:p>
            <a:pPr marL="0" indent="0">
              <a:buNone/>
            </a:pPr>
            <a:endParaRPr lang="en-US"/>
          </a:p>
          <a:p>
            <a:pPr marL="0" indent="0">
              <a:buNone/>
            </a:pPr>
            <a:r>
              <a:rPr lang="en-US" sz="2200" err="1">
                <a:solidFill>
                  <a:srgbClr val="000000"/>
                </a:solidFill>
                <a:latin typeface="Consolas" panose="020B0609020204030204" pitchFamily="49" charset="0"/>
              </a:rPr>
              <a:t>DeviceEvents</a:t>
            </a:r>
            <a:endParaRPr lang="en-US" sz="2200">
              <a:solidFill>
                <a:srgbClr val="000000"/>
              </a:solidFill>
              <a:latin typeface="Consolas" panose="020B0609020204030204" pitchFamily="49" charset="0"/>
            </a:endParaRPr>
          </a:p>
          <a:p>
            <a:pPr marL="0" indent="0">
              <a:buNone/>
            </a:pPr>
            <a:r>
              <a:rPr lang="en-US" sz="2200">
                <a:solidFill>
                  <a:srgbClr val="000000"/>
                </a:solidFill>
                <a:latin typeface="Consolas" panose="020B0609020204030204" pitchFamily="49" charset="0"/>
              </a:rPr>
              <a:t>| </a:t>
            </a:r>
            <a:r>
              <a:rPr lang="en-US" sz="2200">
                <a:solidFill>
                  <a:srgbClr val="0000FF"/>
                </a:solidFill>
                <a:latin typeface="Consolas" panose="020B0609020204030204" pitchFamily="49" charset="0"/>
              </a:rPr>
              <a:t>where </a:t>
            </a:r>
            <a:r>
              <a:rPr lang="en-US" sz="2200" err="1">
                <a:solidFill>
                  <a:srgbClr val="0000FF"/>
                </a:solidFill>
                <a:latin typeface="Consolas" panose="020B0609020204030204" pitchFamily="49" charset="0"/>
              </a:rPr>
              <a:t>ActionType</a:t>
            </a:r>
            <a:r>
              <a:rPr lang="en-US" sz="2200">
                <a:solidFill>
                  <a:srgbClr val="0000FF"/>
                </a:solidFill>
                <a:latin typeface="Consolas" panose="020B0609020204030204" pitchFamily="49" charset="0"/>
              </a:rPr>
              <a:t> == </a:t>
            </a:r>
            <a:r>
              <a:rPr lang="en-US" sz="2400">
                <a:solidFill>
                  <a:srgbClr val="A31515"/>
                </a:solidFill>
                <a:latin typeface="Consolas" panose="020B0609020204030204" pitchFamily="49" charset="0"/>
              </a:rPr>
              <a:t>"</a:t>
            </a:r>
            <a:r>
              <a:rPr lang="en-US" sz="2200">
                <a:solidFill>
                  <a:srgbClr val="0000FF"/>
                </a:solidFill>
                <a:latin typeface="Consolas" panose="020B0609020204030204" pitchFamily="49" charset="0"/>
              </a:rPr>
              <a:t>PnpDeviceConnected</a:t>
            </a:r>
            <a:r>
              <a:rPr lang="en-US" sz="2400">
                <a:solidFill>
                  <a:srgbClr val="A31515"/>
                </a:solidFill>
                <a:latin typeface="Consolas" panose="020B0609020204030204" pitchFamily="49" charset="0"/>
              </a:rPr>
              <a:t>"</a:t>
            </a:r>
            <a:br>
              <a:rPr lang="en-US" sz="2200">
                <a:solidFill>
                  <a:srgbClr val="000000"/>
                </a:solidFill>
                <a:latin typeface="Consolas" panose="020B0609020204030204" pitchFamily="49" charset="0"/>
              </a:rPr>
            </a:br>
            <a:r>
              <a:rPr lang="en-US" sz="2200">
                <a:solidFill>
                  <a:srgbClr val="000000"/>
                </a:solidFill>
                <a:latin typeface="Consolas" panose="020B0609020204030204" pitchFamily="49" charset="0"/>
              </a:rPr>
              <a:t>| project </a:t>
            </a:r>
            <a:r>
              <a:rPr lang="en-US" sz="2200" err="1">
                <a:solidFill>
                  <a:srgbClr val="000000"/>
                </a:solidFill>
                <a:latin typeface="Consolas" panose="020B0609020204030204" pitchFamily="49" charset="0"/>
              </a:rPr>
              <a:t>ATDynamic</a:t>
            </a:r>
            <a:r>
              <a:rPr lang="en-US" sz="2200">
                <a:solidFill>
                  <a:srgbClr val="000000"/>
                </a:solidFill>
                <a:latin typeface="Consolas" panose="020B0609020204030204" pitchFamily="49" charset="0"/>
              </a:rPr>
              <a:t> = </a:t>
            </a:r>
            <a:r>
              <a:rPr lang="en-US" sz="2200" err="1">
                <a:solidFill>
                  <a:srgbClr val="000000"/>
                </a:solidFill>
                <a:latin typeface="Consolas" panose="020B0609020204030204" pitchFamily="49" charset="0"/>
              </a:rPr>
              <a:t>parse_json</a:t>
            </a:r>
            <a:r>
              <a:rPr lang="en-US" sz="2200">
                <a:solidFill>
                  <a:srgbClr val="000000"/>
                </a:solidFill>
                <a:latin typeface="Consolas" panose="020B0609020204030204" pitchFamily="49" charset="0"/>
              </a:rPr>
              <a:t>(</a:t>
            </a:r>
            <a:r>
              <a:rPr lang="en-US" sz="2200" err="1">
                <a:solidFill>
                  <a:srgbClr val="000000"/>
                </a:solidFill>
                <a:latin typeface="Consolas" panose="020B0609020204030204" pitchFamily="49" charset="0"/>
              </a:rPr>
              <a:t>AdditionalFields</a:t>
            </a:r>
            <a:r>
              <a:rPr lang="en-US" sz="2200">
                <a:solidFill>
                  <a:srgbClr val="000000"/>
                </a:solidFill>
                <a:latin typeface="Consolas" panose="020B0609020204030204" pitchFamily="49" charset="0"/>
              </a:rPr>
              <a:t>)</a:t>
            </a:r>
          </a:p>
          <a:p>
            <a:pPr marL="0" indent="0">
              <a:buNone/>
            </a:pPr>
            <a:r>
              <a:rPr lang="en-US" sz="2200">
                <a:solidFill>
                  <a:srgbClr val="000000"/>
                </a:solidFill>
                <a:latin typeface="Consolas" panose="020B0609020204030204" pitchFamily="49" charset="0"/>
              </a:rPr>
              <a:t>| evaluate </a:t>
            </a:r>
            <a:r>
              <a:rPr lang="en-US" sz="2200" err="1">
                <a:solidFill>
                  <a:srgbClr val="000000"/>
                </a:solidFill>
                <a:latin typeface="Consolas" panose="020B0609020204030204" pitchFamily="49" charset="0"/>
              </a:rPr>
              <a:t>bag_unpack</a:t>
            </a:r>
            <a:r>
              <a:rPr lang="en-US" sz="2200">
                <a:solidFill>
                  <a:srgbClr val="000000"/>
                </a:solidFill>
                <a:latin typeface="Consolas" panose="020B0609020204030204" pitchFamily="49" charset="0"/>
              </a:rPr>
              <a:t>(</a:t>
            </a:r>
            <a:r>
              <a:rPr lang="en-US" sz="2200" err="1">
                <a:solidFill>
                  <a:srgbClr val="000000"/>
                </a:solidFill>
                <a:latin typeface="Consolas" panose="020B0609020204030204" pitchFamily="49" charset="0"/>
              </a:rPr>
              <a:t>ATDynamic</a:t>
            </a:r>
            <a:r>
              <a:rPr lang="en-US" sz="2200">
                <a:solidFill>
                  <a:srgbClr val="000000"/>
                </a:solidFill>
                <a:latin typeface="Consolas" panose="020B0609020204030204" pitchFamily="49" charset="0"/>
              </a:rPr>
              <a:t>)</a:t>
            </a:r>
            <a:endParaRPr lang="en-US"/>
          </a:p>
          <a:p>
            <a:pPr marL="0" indent="0">
              <a:buNone/>
            </a:pPr>
            <a:endParaRPr lang="en-US"/>
          </a:p>
        </p:txBody>
      </p:sp>
      <p:sp>
        <p:nvSpPr>
          <p:cNvPr id="4" name="Speech Bubble: Rectangle with Corners Rounded 3">
            <a:extLst>
              <a:ext uri="{FF2B5EF4-FFF2-40B4-BE49-F238E27FC236}">
                <a16:creationId xmlns:a16="http://schemas.microsoft.com/office/drawing/2014/main" id="{2B1F8D84-C05B-0303-8B2B-0698C6E9725F}"/>
              </a:ext>
            </a:extLst>
          </p:cNvPr>
          <p:cNvSpPr/>
          <p:nvPr/>
        </p:nvSpPr>
        <p:spPr bwMode="auto">
          <a:xfrm>
            <a:off x="7779892" y="878880"/>
            <a:ext cx="3709385" cy="1252654"/>
          </a:xfrm>
          <a:prstGeom prst="wedgeRoundRectCallout">
            <a:avLst>
              <a:gd name="adj1" fmla="val -79700"/>
              <a:gd name="adj2" fmla="val 57064"/>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AdditionalFields</a:t>
            </a:r>
            <a:r>
              <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 looks like a JSON but is a string and requires the use of </a:t>
            </a:r>
            <a:r>
              <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todynamic</a:t>
            </a: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305188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493FE-A6AF-3B6C-EF14-05984F5C71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46360-9FAF-B60F-7AC8-04961D27B56D}"/>
              </a:ext>
            </a:extLst>
          </p:cNvPr>
          <p:cNvSpPr>
            <a:spLocks noGrp="1"/>
          </p:cNvSpPr>
          <p:nvPr>
            <p:ph type="title"/>
          </p:nvPr>
        </p:nvSpPr>
        <p:spPr/>
        <p:txBody>
          <a:bodyPr/>
          <a:lstStyle/>
          <a:p>
            <a:r>
              <a:rPr lang="en-US"/>
              <a:t>Additional Links</a:t>
            </a:r>
          </a:p>
        </p:txBody>
      </p:sp>
      <p:sp>
        <p:nvSpPr>
          <p:cNvPr id="3" name="Text Placeholder 2">
            <a:extLst>
              <a:ext uri="{FF2B5EF4-FFF2-40B4-BE49-F238E27FC236}">
                <a16:creationId xmlns:a16="http://schemas.microsoft.com/office/drawing/2014/main" id="{85B83C8C-6516-CCF6-BAF1-6C71CE8083D2}"/>
              </a:ext>
            </a:extLst>
          </p:cNvPr>
          <p:cNvSpPr>
            <a:spLocks noGrp="1"/>
          </p:cNvSpPr>
          <p:nvPr>
            <p:ph type="body" sz="quarter" idx="10"/>
          </p:nvPr>
        </p:nvSpPr>
        <p:spPr>
          <a:xfrm>
            <a:off x="586390" y="1434370"/>
            <a:ext cx="11018520" cy="5084469"/>
          </a:xfrm>
        </p:spPr>
        <p:txBody>
          <a:bodyPr vert="horz" wrap="square" lIns="0" tIns="0" rIns="0" bIns="0" rtlCol="0" anchor="t">
            <a:spAutoFit/>
          </a:bodyPr>
          <a:lstStyle/>
          <a:p>
            <a:r>
              <a:rPr lang="en-US" sz="2800"/>
              <a:t>Use the </a:t>
            </a:r>
            <a:r>
              <a:rPr lang="en-US" sz="2800">
                <a:hlinkClick r:id="rId2"/>
              </a:rPr>
              <a:t>open to use KQL playground</a:t>
            </a:r>
            <a:r>
              <a:rPr lang="en-US" sz="2800"/>
              <a:t> to exercise the labs</a:t>
            </a:r>
          </a:p>
          <a:p>
            <a:endParaRPr lang="en-US"/>
          </a:p>
          <a:p>
            <a:r>
              <a:rPr lang="en-US"/>
              <a:t>Consult with the: </a:t>
            </a:r>
            <a:endParaRPr lang="en-US" sz="2800"/>
          </a:p>
          <a:p>
            <a:pPr marL="457200" indent="-457200">
              <a:buFont typeface="Arial" panose="020B0604020202020204" pitchFamily="34" charset="0"/>
              <a:buChar char="•"/>
            </a:pPr>
            <a:r>
              <a:rPr lang="en-US" sz="2800">
                <a:hlinkClick r:id="rId3"/>
              </a:rPr>
              <a:t>KQL documentation</a:t>
            </a:r>
            <a:endParaRPr lang="en-US"/>
          </a:p>
          <a:p>
            <a:pPr marL="457200" indent="-457200">
              <a:buFont typeface="Arial" panose="020B0604020202020204" pitchFamily="34" charset="0"/>
              <a:buChar char="•"/>
            </a:pPr>
            <a:r>
              <a:rPr lang="en-US" sz="2800">
                <a:hlinkClick r:id="rId4"/>
              </a:rPr>
              <a:t>Pluralsight KQL course</a:t>
            </a:r>
            <a:endParaRPr lang="en-US" sz="2800"/>
          </a:p>
          <a:p>
            <a:pPr marL="457200" indent="-457200">
              <a:buFont typeface="Arial" panose="020B0604020202020204" pitchFamily="34" charset="0"/>
              <a:buChar char="•"/>
            </a:pPr>
            <a:r>
              <a:rPr lang="en-US" b="0" i="0">
                <a:hlinkClick r:id="rId5"/>
              </a:rPr>
              <a:t>Pluralsight Advanced KQL course</a:t>
            </a:r>
            <a:endParaRPr lang="en-US"/>
          </a:p>
          <a:p>
            <a:pPr marL="457200" indent="-457200">
              <a:buFont typeface="Arial" panose="020B0604020202020204" pitchFamily="34" charset="0"/>
              <a:buChar char="•"/>
            </a:pPr>
            <a:r>
              <a:rPr lang="en-US" sz="2800">
                <a:hlinkClick r:id="rId6"/>
              </a:rPr>
              <a:t>KQL cheat sheet</a:t>
            </a:r>
            <a:endParaRPr lang="en-US" sz="2800"/>
          </a:p>
          <a:p>
            <a:endParaRPr lang="en-US" sz="2800"/>
          </a:p>
          <a:p>
            <a:pPr marL="457200" indent="-45720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3663373574"/>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746DF-0AC0-E544-8C2D-1A899FA9F9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C1A62C-F3D2-FB2F-708A-D542B68916B6}"/>
              </a:ext>
            </a:extLst>
          </p:cNvPr>
          <p:cNvSpPr>
            <a:spLocks noGrp="1"/>
          </p:cNvSpPr>
          <p:nvPr>
            <p:ph type="title"/>
          </p:nvPr>
        </p:nvSpPr>
        <p:spPr/>
        <p:txBody>
          <a:bodyPr/>
          <a:lstStyle/>
          <a:p>
            <a:r>
              <a:rPr lang="en-US">
                <a:cs typeface="Segoe UI"/>
              </a:rPr>
              <a:t>Very Neat Links</a:t>
            </a:r>
          </a:p>
        </p:txBody>
      </p:sp>
      <p:sp>
        <p:nvSpPr>
          <p:cNvPr id="3" name="Text Placeholder 2">
            <a:extLst>
              <a:ext uri="{FF2B5EF4-FFF2-40B4-BE49-F238E27FC236}">
                <a16:creationId xmlns:a16="http://schemas.microsoft.com/office/drawing/2014/main" id="{E4331EB4-2BE7-C982-0D61-65F59FA1FCA7}"/>
              </a:ext>
            </a:extLst>
          </p:cNvPr>
          <p:cNvSpPr>
            <a:spLocks noGrp="1"/>
          </p:cNvSpPr>
          <p:nvPr>
            <p:ph type="body" sz="quarter" idx="10"/>
          </p:nvPr>
        </p:nvSpPr>
        <p:spPr>
          <a:xfrm>
            <a:off x="586389" y="1434370"/>
            <a:ext cx="11340567" cy="5084469"/>
          </a:xfrm>
        </p:spPr>
        <p:txBody>
          <a:bodyPr vert="horz" wrap="square" lIns="0" tIns="0" rIns="0" bIns="0" rtlCol="0" anchor="t">
            <a:spAutoFit/>
          </a:bodyPr>
          <a:lstStyle/>
          <a:p>
            <a:r>
              <a:rPr lang="en-US">
                <a:cs typeface="Segoe UI"/>
              </a:rPr>
              <a:t>Checkout: </a:t>
            </a:r>
            <a:endParaRPr lang="en-US"/>
          </a:p>
          <a:p>
            <a:pPr marL="571500" lvl="1" indent="-342900">
              <a:buFont typeface="Arial" panose="05000000000000000000" pitchFamily="2" charset="2"/>
              <a:buChar char="•"/>
            </a:pPr>
            <a:r>
              <a:rPr lang="en-US" sz="1800">
                <a:cs typeface="Segoe UI"/>
                <a:hlinkClick r:id="rId2"/>
              </a:rPr>
              <a:t>Uncoder.io</a:t>
            </a:r>
            <a:endParaRPr lang="en-US" sz="1800">
              <a:cs typeface="Segoe UI"/>
            </a:endParaRPr>
          </a:p>
          <a:p>
            <a:pPr marL="571500" lvl="1" indent="-342900">
              <a:buFont typeface="Arial" panose="05000000000000000000" pitchFamily="2" charset="2"/>
              <a:buChar char="•"/>
            </a:pPr>
            <a:r>
              <a:rPr lang="en-US" sz="1800">
                <a:ea typeface="+mn-lt"/>
                <a:cs typeface="+mn-lt"/>
                <a:hlinkClick r:id="rId3"/>
              </a:rPr>
              <a:t>Get Hands-On KQL Practice with this Microsoft Sentinel Workbook - Microsoft Community Hub</a:t>
            </a:r>
            <a:endParaRPr lang="en-US" sz="1800">
              <a:cs typeface="Segoe UI"/>
            </a:endParaRPr>
          </a:p>
          <a:p>
            <a:pPr marL="571500" lvl="1" indent="-342900">
              <a:buFont typeface="Arial" panose="05000000000000000000" pitchFamily="2" charset="2"/>
              <a:buChar char="•"/>
            </a:pPr>
            <a:r>
              <a:rPr lang="en-US" sz="1800">
                <a:cs typeface="Segoe UI"/>
                <a:hlinkClick r:id="rId4"/>
              </a:rPr>
              <a:t>Reprise99's Query Packs</a:t>
            </a:r>
            <a:r>
              <a:rPr lang="en-US" sz="1800">
                <a:cs typeface="Segoe UI"/>
              </a:rPr>
              <a:t> (365 Days of KQL)</a:t>
            </a:r>
          </a:p>
          <a:p>
            <a:pPr marL="571500" lvl="1" indent="-342900">
              <a:buFont typeface="Arial" panose="05000000000000000000" pitchFamily="2" charset="2"/>
              <a:buChar char="•"/>
            </a:pPr>
            <a:r>
              <a:rPr lang="en-US" sz="1800">
                <a:cs typeface="Segoe UI"/>
                <a:hlinkClick r:id="rId5"/>
              </a:rPr>
              <a:t>Bert </a:t>
            </a:r>
            <a:r>
              <a:rPr lang="en-US" sz="1800" err="1">
                <a:cs typeface="Segoe UI"/>
                <a:hlinkClick r:id="rId5"/>
              </a:rPr>
              <a:t>JanP</a:t>
            </a:r>
            <a:r>
              <a:rPr lang="en-US" sz="1800">
                <a:cs typeface="Segoe UI"/>
                <a:hlinkClick r:id="rId5"/>
              </a:rPr>
              <a:t> – Hunting Queries</a:t>
            </a:r>
            <a:endParaRPr lang="en-US" sz="1800">
              <a:cs typeface="Segoe UI"/>
            </a:endParaRPr>
          </a:p>
          <a:p>
            <a:pPr marL="571500" lvl="1" indent="-342900">
              <a:buFont typeface="Arial" panose="05000000000000000000" pitchFamily="2" charset="2"/>
              <a:buChar char="•"/>
            </a:pPr>
            <a:endParaRPr lang="en-US" sz="1800">
              <a:cs typeface="Segoe UI"/>
            </a:endParaRPr>
          </a:p>
          <a:p>
            <a:pPr marL="571500" lvl="1" indent="-342900">
              <a:buFont typeface="Arial" panose="05000000000000000000" pitchFamily="2" charset="2"/>
              <a:buChar char="•"/>
            </a:pPr>
            <a:r>
              <a:rPr lang="en-US" sz="1800">
                <a:cs typeface="Segoe UI"/>
                <a:hlinkClick r:id="rId6"/>
              </a:rPr>
              <a:t>Kusto Detective Agency</a:t>
            </a:r>
            <a:endParaRPr lang="en-US" sz="1800">
              <a:cs typeface="Segoe UI"/>
            </a:endParaRPr>
          </a:p>
          <a:p>
            <a:pPr marL="571500" lvl="1" indent="-342900">
              <a:buFont typeface="Arial" panose="05000000000000000000" pitchFamily="2" charset="2"/>
              <a:buChar char="•"/>
            </a:pPr>
            <a:r>
              <a:rPr lang="en-US" sz="1800">
                <a:cs typeface="Segoe UI"/>
                <a:hlinkClick r:id="rId7"/>
              </a:rPr>
              <a:t>KC7 Cyber – Ballons Over Iowa</a:t>
            </a:r>
            <a:endParaRPr lang="en-US" sz="1800">
              <a:cs typeface="Segoe UI"/>
            </a:endParaRPr>
          </a:p>
          <a:p>
            <a:pPr marL="571500" lvl="1" indent="-342900">
              <a:buFont typeface="Arial" panose="05000000000000000000" pitchFamily="2" charset="2"/>
              <a:buChar char="•"/>
            </a:pPr>
            <a:endParaRPr lang="en-US" sz="1800">
              <a:cs typeface="Segoe UI"/>
            </a:endParaRPr>
          </a:p>
          <a:p>
            <a:pPr marL="571500" lvl="1" indent="-342900">
              <a:buFont typeface="Arial" panose="05000000000000000000" pitchFamily="2" charset="2"/>
              <a:buChar char="•"/>
            </a:pPr>
            <a:endParaRPr lang="en-US" sz="1800">
              <a:cs typeface="Segoe UI"/>
            </a:endParaRPr>
          </a:p>
          <a:p>
            <a:pPr marL="571500" lvl="1" indent="-342900">
              <a:buFont typeface="Arial" panose="05000000000000000000" pitchFamily="2" charset="2"/>
              <a:buChar char="•"/>
            </a:pPr>
            <a:r>
              <a:rPr lang="en-US" sz="1800">
                <a:cs typeface="Segoe UI"/>
                <a:hlinkClick r:id="rId8"/>
              </a:rPr>
              <a:t>KQL Search</a:t>
            </a:r>
            <a:endParaRPr lang="en-US" sz="1800">
              <a:cs typeface="Segoe UI"/>
            </a:endParaRPr>
          </a:p>
          <a:p>
            <a:pPr marL="571500" lvl="1" indent="-342900">
              <a:buFont typeface="Arial" panose="05000000000000000000" pitchFamily="2" charset="2"/>
              <a:buChar char="•"/>
            </a:pPr>
            <a:endParaRPr lang="en-US" sz="1800">
              <a:cs typeface="Segoe UI"/>
            </a:endParaRPr>
          </a:p>
          <a:p>
            <a:pPr marL="571500" lvl="1" indent="-342900">
              <a:buFont typeface="Arial" panose="05000000000000000000" pitchFamily="2" charset="2"/>
              <a:buChar char="•"/>
            </a:pPr>
            <a:r>
              <a:rPr lang="en-US" sz="1800">
                <a:cs typeface="Segoe UI"/>
                <a:hlinkClick r:id="rId9"/>
              </a:rPr>
              <a:t>KQL Café</a:t>
            </a:r>
            <a:r>
              <a:rPr lang="en-US" sz="1800">
                <a:cs typeface="Segoe UI"/>
              </a:rPr>
              <a:t> (Meetup)</a:t>
            </a:r>
          </a:p>
          <a:p>
            <a:pPr marL="800100" indent="-342900">
              <a:buFont typeface="Arial" panose="020B0604020202020204" pitchFamily="34" charset="0"/>
              <a:buChar char="•"/>
            </a:pPr>
            <a:endParaRPr lang="en-US" sz="1800">
              <a:cs typeface="Segoe UI"/>
            </a:endParaRPr>
          </a:p>
          <a:p>
            <a:pPr marL="571500" lvl="1" indent="-342900">
              <a:buFont typeface="Arial" panose="05000000000000000000" pitchFamily="2" charset="2"/>
              <a:buChar char="•"/>
            </a:pPr>
            <a:r>
              <a:rPr lang="en-US" sz="1800">
                <a:cs typeface="Segoe UI"/>
                <a:hlinkClick r:id="rId10"/>
              </a:rPr>
              <a:t>Chat GPT-4 Research</a:t>
            </a:r>
          </a:p>
        </p:txBody>
      </p:sp>
    </p:spTree>
    <p:extLst>
      <p:ext uri="{BB962C8B-B14F-4D97-AF65-F5344CB8AC3E}">
        <p14:creationId xmlns:p14="http://schemas.microsoft.com/office/powerpoint/2010/main" val="987681902"/>
      </p:ext>
    </p:extLst>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F775B-2CA5-3A03-426E-8432566AAA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D80077-580D-F248-6BB9-B8E46CA43F0A}"/>
              </a:ext>
            </a:extLst>
          </p:cNvPr>
          <p:cNvSpPr>
            <a:spLocks noGrp="1"/>
          </p:cNvSpPr>
          <p:nvPr>
            <p:ph type="title"/>
          </p:nvPr>
        </p:nvSpPr>
        <p:spPr/>
        <p:txBody>
          <a:bodyPr/>
          <a:lstStyle/>
          <a:p>
            <a:r>
              <a:rPr lang="en-US"/>
              <a:t>Thanks to </a:t>
            </a:r>
          </a:p>
        </p:txBody>
      </p:sp>
      <p:sp>
        <p:nvSpPr>
          <p:cNvPr id="5" name="Text Placeholder 1">
            <a:extLst>
              <a:ext uri="{FF2B5EF4-FFF2-40B4-BE49-F238E27FC236}">
                <a16:creationId xmlns:a16="http://schemas.microsoft.com/office/drawing/2014/main" id="{7FD6B1FD-B513-B053-4C36-CCCECA7B8D55}"/>
              </a:ext>
            </a:extLst>
          </p:cNvPr>
          <p:cNvSpPr txBox="1">
            <a:spLocks/>
          </p:cNvSpPr>
          <p:nvPr/>
        </p:nvSpPr>
        <p:spPr>
          <a:xfrm>
            <a:off x="582042" y="3962400"/>
            <a:ext cx="11018520" cy="3016210"/>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a:rPr>
              <a:t>Ken Sicinski – envisioning this</a:t>
            </a:r>
          </a:p>
          <a:p>
            <a:r>
              <a:rPr lang="en-US"/>
              <a:t>Andrey </a:t>
            </a:r>
            <a:r>
              <a:rPr lang="en-US" err="1"/>
              <a:t>Sheremetinskiy</a:t>
            </a:r>
            <a:r>
              <a:rPr lang="en-US"/>
              <a:t> – co presenting and editing down</a:t>
            </a:r>
            <a:endParaRPr kumimoji="0" lang="en-US" sz="280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a:rPr>
              <a:t>Arlie Hartman – bouncing ideas off of</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lang="en-US">
                <a:gradFill>
                  <a:gsLst>
                    <a:gs pos="1250">
                      <a:srgbClr val="000000"/>
                    </a:gs>
                    <a:gs pos="100000">
                      <a:srgbClr val="000000"/>
                    </a:gs>
                  </a:gsLst>
                  <a:lin ang="5400000" scaled="0"/>
                </a:gradFill>
                <a:latin typeface="Segoe UI"/>
                <a:cs typeface="Segoe UI"/>
                <a:sym typeface="Wingdings" panose="05000000000000000000" pitchFamily="2" charset="2"/>
              </a:rPr>
              <a:t>Peter Atkinson – Join example</a:t>
            </a:r>
            <a:endParaRPr kumimoji="0" lang="en-US" sz="2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a:sym typeface="Wingdings" panose="05000000000000000000" pitchFamily="2" charset="2"/>
            </a:endParaRP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2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a:rPr>
              <a:t>Nathan Swift – co presenting and refactoring</a:t>
            </a:r>
          </a:p>
          <a:p>
            <a:pPr marL="0" marR="0" lvl="0" indent="0" algn="l" defTabSz="932742" rtl="0" eaLnBrk="1" fontAlgn="auto" latinLnBrk="0" hangingPunct="1">
              <a:lnSpc>
                <a:spcPct val="100000"/>
              </a:lnSpc>
              <a:spcBef>
                <a:spcPct val="20000"/>
              </a:spcBef>
              <a:spcAft>
                <a:spcPts val="0"/>
              </a:spcAft>
              <a:buClrTx/>
              <a:buSzPct val="90000"/>
              <a:buNone/>
              <a:tabLst/>
              <a:defRPr/>
            </a:pPr>
            <a:endParaRPr kumimoji="0" lang="en-US" sz="2800" b="0" i="0" u="none" strike="noStrike" kern="1200" cap="none" spc="0" normalizeH="0" baseline="0" noProof="0">
              <a:ln>
                <a:noFill/>
              </a:ln>
              <a:gradFill>
                <a:gsLst>
                  <a:gs pos="1250">
                    <a:srgbClr val="000000"/>
                  </a:gs>
                  <a:gs pos="100000">
                    <a:srgbClr val="000000"/>
                  </a:gs>
                </a:gsLst>
                <a:lin ang="5400000" scaled="0"/>
              </a:gradFill>
              <a:effectLst/>
              <a:uLnTx/>
              <a:uFillTx/>
              <a:latin typeface="Segoe UI"/>
              <a:ea typeface="+mn-ea"/>
              <a:cs typeface="Segoe UI"/>
            </a:endParaRPr>
          </a:p>
        </p:txBody>
      </p:sp>
    </p:spTree>
    <p:extLst>
      <p:ext uri="{BB962C8B-B14F-4D97-AF65-F5344CB8AC3E}">
        <p14:creationId xmlns:p14="http://schemas.microsoft.com/office/powerpoint/2010/main" val="49182662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C798EF-4E83-F2E3-59C3-E543C6C91B8B}"/>
              </a:ext>
            </a:extLst>
          </p:cNvPr>
          <p:cNvPicPr>
            <a:picLocks noGrp="1" noRot="1" noChangeAspect="1" noMove="1" noResize="1" noEditPoints="1" noAdjustHandles="1" noChangeArrowheads="1" noChangeShapeType="1" noCrop="1"/>
          </p:cNvPicPr>
          <p:nvPr/>
        </p:nvPicPr>
        <p:blipFill>
          <a:blip r:embed="rId2"/>
          <a:stretch>
            <a:fillRect/>
          </a:stretch>
        </p:blipFill>
        <p:spPr>
          <a:xfrm>
            <a:off x="0" y="72898"/>
            <a:ext cx="12192000" cy="6773334"/>
          </a:xfrm>
          <a:prstGeom prst="rect">
            <a:avLst/>
          </a:prstGeom>
        </p:spPr>
      </p:pic>
      <p:sp>
        <p:nvSpPr>
          <p:cNvPr id="6" name="Rectangle: Rounded Corners 5">
            <a:extLst>
              <a:ext uri="{FF2B5EF4-FFF2-40B4-BE49-F238E27FC236}">
                <a16:creationId xmlns:a16="http://schemas.microsoft.com/office/drawing/2014/main" id="{2442EA77-7384-3EF9-D16A-F382BC543956}"/>
              </a:ext>
            </a:extLst>
          </p:cNvPr>
          <p:cNvSpPr/>
          <p:nvPr/>
        </p:nvSpPr>
        <p:spPr>
          <a:xfrm>
            <a:off x="62753" y="3635513"/>
            <a:ext cx="1182951" cy="313440"/>
          </a:xfrm>
          <a:prstGeom prst="round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15214F-3601-405E-19BB-C547C92C1A9D}"/>
              </a:ext>
            </a:extLst>
          </p:cNvPr>
          <p:cNvSpPr/>
          <p:nvPr/>
        </p:nvSpPr>
        <p:spPr>
          <a:xfrm>
            <a:off x="1245704" y="3459565"/>
            <a:ext cx="896731" cy="586409"/>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rgbClr val="0070C0"/>
                </a:solidFill>
              </a:rPr>
              <a:t>Tables</a:t>
            </a:r>
          </a:p>
        </p:txBody>
      </p:sp>
      <p:sp>
        <p:nvSpPr>
          <p:cNvPr id="10" name="Rectangle: Rounded Corners 9">
            <a:extLst>
              <a:ext uri="{FF2B5EF4-FFF2-40B4-BE49-F238E27FC236}">
                <a16:creationId xmlns:a16="http://schemas.microsoft.com/office/drawing/2014/main" id="{A37E60E6-16ED-E48F-2E83-05AE4348F9C7}"/>
              </a:ext>
            </a:extLst>
          </p:cNvPr>
          <p:cNvSpPr/>
          <p:nvPr/>
        </p:nvSpPr>
        <p:spPr>
          <a:xfrm>
            <a:off x="76655" y="5890591"/>
            <a:ext cx="1182951" cy="313440"/>
          </a:xfrm>
          <a:prstGeom prst="round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C305BAF-3C46-C1D5-CC4C-7A45B83FE677}"/>
              </a:ext>
            </a:extLst>
          </p:cNvPr>
          <p:cNvSpPr/>
          <p:nvPr/>
        </p:nvSpPr>
        <p:spPr>
          <a:xfrm>
            <a:off x="1259606" y="5714644"/>
            <a:ext cx="896731" cy="586409"/>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rgbClr val="0070C0"/>
                </a:solidFill>
              </a:rPr>
              <a:t>Typed Columns</a:t>
            </a:r>
          </a:p>
        </p:txBody>
      </p:sp>
      <p:sp>
        <p:nvSpPr>
          <p:cNvPr id="12" name="Rectangle: Rounded Corners 11">
            <a:extLst>
              <a:ext uri="{FF2B5EF4-FFF2-40B4-BE49-F238E27FC236}">
                <a16:creationId xmlns:a16="http://schemas.microsoft.com/office/drawing/2014/main" id="{ADAFB2F5-9A36-9F45-3C7C-11895A6CF219}"/>
              </a:ext>
            </a:extLst>
          </p:cNvPr>
          <p:cNvSpPr/>
          <p:nvPr/>
        </p:nvSpPr>
        <p:spPr>
          <a:xfrm>
            <a:off x="2914180" y="2100469"/>
            <a:ext cx="1182951" cy="313440"/>
          </a:xfrm>
          <a:prstGeom prst="round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D5C2A0-2CD2-0A56-5E52-C12860FE60F4}"/>
              </a:ext>
            </a:extLst>
          </p:cNvPr>
          <p:cNvSpPr/>
          <p:nvPr/>
        </p:nvSpPr>
        <p:spPr>
          <a:xfrm>
            <a:off x="2914180" y="1514060"/>
            <a:ext cx="1182951" cy="586409"/>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rgbClr val="0070C0"/>
                </a:solidFill>
              </a:rPr>
              <a:t>Key Trick:</a:t>
            </a:r>
          </a:p>
          <a:p>
            <a:pPr algn="ctr"/>
            <a:r>
              <a:rPr lang="en-US" sz="1200" b="1">
                <a:solidFill>
                  <a:srgbClr val="0070C0"/>
                </a:solidFill>
              </a:rPr>
              <a:t>Shift + Enter</a:t>
            </a:r>
          </a:p>
        </p:txBody>
      </p:sp>
      <p:sp>
        <p:nvSpPr>
          <p:cNvPr id="17" name="Rectangle: Rounded Corners 16">
            <a:extLst>
              <a:ext uri="{FF2B5EF4-FFF2-40B4-BE49-F238E27FC236}">
                <a16:creationId xmlns:a16="http://schemas.microsoft.com/office/drawing/2014/main" id="{1ADEFB12-62AA-4721-A18D-1602516A2520}"/>
              </a:ext>
            </a:extLst>
          </p:cNvPr>
          <p:cNvSpPr/>
          <p:nvPr/>
        </p:nvSpPr>
        <p:spPr>
          <a:xfrm>
            <a:off x="4097131" y="2100469"/>
            <a:ext cx="1182951" cy="313440"/>
          </a:xfrm>
          <a:prstGeom prst="round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FAF2A91-E0FD-7C2D-220E-4D9AD29AD31B}"/>
              </a:ext>
            </a:extLst>
          </p:cNvPr>
          <p:cNvSpPr/>
          <p:nvPr/>
        </p:nvSpPr>
        <p:spPr>
          <a:xfrm>
            <a:off x="4206267" y="1445591"/>
            <a:ext cx="1182951" cy="586409"/>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rgbClr val="0070C0"/>
                </a:solidFill>
              </a:rPr>
              <a:t>Implicit Time Filter</a:t>
            </a:r>
            <a:endParaRPr lang="en-US" sz="1200" b="1">
              <a:solidFill>
                <a:srgbClr val="0070C0"/>
              </a:solidFill>
            </a:endParaRPr>
          </a:p>
        </p:txBody>
      </p:sp>
      <p:sp>
        <p:nvSpPr>
          <p:cNvPr id="22" name="Rectangle: Rounded Corners 21">
            <a:extLst>
              <a:ext uri="{FF2B5EF4-FFF2-40B4-BE49-F238E27FC236}">
                <a16:creationId xmlns:a16="http://schemas.microsoft.com/office/drawing/2014/main" id="{8701FCD5-5504-56A8-FB35-442EA1A7BFE7}"/>
              </a:ext>
            </a:extLst>
          </p:cNvPr>
          <p:cNvSpPr/>
          <p:nvPr/>
        </p:nvSpPr>
        <p:spPr>
          <a:xfrm>
            <a:off x="3578997" y="3092174"/>
            <a:ext cx="2392928" cy="64864"/>
          </a:xfrm>
          <a:prstGeom prst="round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2441ADE-A750-3E19-8B26-936A0C1BA218}"/>
              </a:ext>
            </a:extLst>
          </p:cNvPr>
          <p:cNvSpPr/>
          <p:nvPr/>
        </p:nvSpPr>
        <p:spPr>
          <a:xfrm>
            <a:off x="5984266" y="2954130"/>
            <a:ext cx="2289508" cy="765313"/>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rgbClr val="0070C0"/>
                </a:solidFill>
              </a:rPr>
              <a:t>| where Timestamp &gt;= ago(30d)</a:t>
            </a:r>
            <a:endParaRPr lang="en-US" sz="1200" b="1">
              <a:solidFill>
                <a:srgbClr val="0070C0"/>
              </a:solidFill>
            </a:endParaRPr>
          </a:p>
        </p:txBody>
      </p:sp>
      <p:sp>
        <p:nvSpPr>
          <p:cNvPr id="24" name="Rectangle: Rounded Corners 23">
            <a:extLst>
              <a:ext uri="{FF2B5EF4-FFF2-40B4-BE49-F238E27FC236}">
                <a16:creationId xmlns:a16="http://schemas.microsoft.com/office/drawing/2014/main" id="{33133B63-92AF-1472-18F8-498CB073CF9C}"/>
              </a:ext>
            </a:extLst>
          </p:cNvPr>
          <p:cNvSpPr/>
          <p:nvPr/>
        </p:nvSpPr>
        <p:spPr>
          <a:xfrm>
            <a:off x="7419918" y="4985026"/>
            <a:ext cx="1648986" cy="313440"/>
          </a:xfrm>
          <a:prstGeom prst="round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02F05A3-33BE-6E3A-183E-43516B8A1AFF}"/>
              </a:ext>
            </a:extLst>
          </p:cNvPr>
          <p:cNvSpPr/>
          <p:nvPr/>
        </p:nvSpPr>
        <p:spPr>
          <a:xfrm>
            <a:off x="7620001" y="4362921"/>
            <a:ext cx="1358348" cy="586409"/>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rgbClr val="0070C0"/>
                </a:solidFill>
              </a:rPr>
              <a:t>Query Performance</a:t>
            </a:r>
          </a:p>
        </p:txBody>
      </p:sp>
      <p:sp>
        <p:nvSpPr>
          <p:cNvPr id="26" name="Rectangle: Rounded Corners 25">
            <a:extLst>
              <a:ext uri="{FF2B5EF4-FFF2-40B4-BE49-F238E27FC236}">
                <a16:creationId xmlns:a16="http://schemas.microsoft.com/office/drawing/2014/main" id="{C52A27A7-2EE7-037F-82ED-8DB3A7A63A3C}"/>
              </a:ext>
            </a:extLst>
          </p:cNvPr>
          <p:cNvSpPr/>
          <p:nvPr/>
        </p:nvSpPr>
        <p:spPr>
          <a:xfrm>
            <a:off x="784997" y="2097513"/>
            <a:ext cx="1679907" cy="313440"/>
          </a:xfrm>
          <a:prstGeom prst="round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0C7663F-BB4E-9141-3B27-06462F675DEC}"/>
              </a:ext>
            </a:extLst>
          </p:cNvPr>
          <p:cNvSpPr/>
          <p:nvPr/>
        </p:nvSpPr>
        <p:spPr>
          <a:xfrm>
            <a:off x="1008725" y="1497690"/>
            <a:ext cx="1456179" cy="586409"/>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rgbClr val="0070C0"/>
                </a:solidFill>
              </a:rPr>
              <a:t>Parsers , Saved Queries</a:t>
            </a:r>
          </a:p>
        </p:txBody>
      </p:sp>
      <p:sp>
        <p:nvSpPr>
          <p:cNvPr id="28" name="Rectangle: Rounded Corners 27">
            <a:extLst>
              <a:ext uri="{FF2B5EF4-FFF2-40B4-BE49-F238E27FC236}">
                <a16:creationId xmlns:a16="http://schemas.microsoft.com/office/drawing/2014/main" id="{8BBED726-B31A-7007-E4FB-5ABF3AD55268}"/>
              </a:ext>
            </a:extLst>
          </p:cNvPr>
          <p:cNvSpPr/>
          <p:nvPr/>
        </p:nvSpPr>
        <p:spPr>
          <a:xfrm>
            <a:off x="10258092" y="4988534"/>
            <a:ext cx="1679907" cy="313440"/>
          </a:xfrm>
          <a:prstGeom prst="round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239B38D-0FE7-8DEF-659B-65B75EA73E68}"/>
              </a:ext>
            </a:extLst>
          </p:cNvPr>
          <p:cNvSpPr/>
          <p:nvPr/>
        </p:nvSpPr>
        <p:spPr>
          <a:xfrm>
            <a:off x="10446481" y="4362921"/>
            <a:ext cx="1456179" cy="586409"/>
          </a:xfrm>
          <a:prstGeom prst="rect">
            <a:avLst/>
          </a:prstGeom>
          <a:solidFill>
            <a:schemeClr val="bg1"/>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a:solidFill>
                  <a:srgbClr val="0070C0"/>
                </a:solidFill>
              </a:rPr>
              <a:t>Maximize your space </a:t>
            </a:r>
          </a:p>
        </p:txBody>
      </p:sp>
      <p:sp>
        <p:nvSpPr>
          <p:cNvPr id="35" name="Rectangle: Rounded Corners 34">
            <a:extLst>
              <a:ext uri="{FF2B5EF4-FFF2-40B4-BE49-F238E27FC236}">
                <a16:creationId xmlns:a16="http://schemas.microsoft.com/office/drawing/2014/main" id="{AD457B08-9107-68E5-13EC-8C1A2E613616}"/>
              </a:ext>
            </a:extLst>
          </p:cNvPr>
          <p:cNvSpPr/>
          <p:nvPr/>
        </p:nvSpPr>
        <p:spPr>
          <a:xfrm>
            <a:off x="5199270" y="11768"/>
            <a:ext cx="1705113" cy="438806"/>
          </a:xfrm>
          <a:prstGeom prst="roundRect">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9BFFDD5-DD4E-8C03-5F6A-9C1FECFFAF7A}"/>
              </a:ext>
            </a:extLst>
          </p:cNvPr>
          <p:cNvPicPr>
            <a:picLocks noChangeAspect="1"/>
          </p:cNvPicPr>
          <p:nvPr/>
        </p:nvPicPr>
        <p:blipFill>
          <a:blip r:embed="rId3"/>
          <a:stretch>
            <a:fillRect/>
          </a:stretch>
        </p:blipFill>
        <p:spPr>
          <a:xfrm>
            <a:off x="8978349" y="0"/>
            <a:ext cx="3210971" cy="6858000"/>
          </a:xfrm>
          <a:prstGeom prst="rect">
            <a:avLst/>
          </a:prstGeom>
          <a:ln w="28575">
            <a:solidFill>
              <a:srgbClr val="00B0F0"/>
            </a:solidFill>
          </a:ln>
        </p:spPr>
      </p:pic>
    </p:spTree>
    <p:extLst>
      <p:ext uri="{BB962C8B-B14F-4D97-AF65-F5344CB8AC3E}">
        <p14:creationId xmlns:p14="http://schemas.microsoft.com/office/powerpoint/2010/main" val="1923011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down)">
                                      <p:cBhvr>
                                        <p:cTn id="23" dur="500"/>
                                        <p:tgtEl>
                                          <p:spTgt spid="13"/>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down)">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00"/>
                                        <p:tgtEl>
                                          <p:spTgt spid="1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wipe(down)">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remove"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20000" fill="hold"/>
                                        <p:tgtEl>
                                          <p:spTgt spid="3"/>
                                        </p:tgtEl>
                                        <p:attrNameLst>
                                          <p:attrName>ppt_x</p:attrName>
                                        </p:attrNameLst>
                                      </p:cBhvr>
                                      <p:tavLst>
                                        <p:tav tm="0">
                                          <p:val>
                                            <p:strVal val="1+#ppt_w/2"/>
                                          </p:val>
                                        </p:tav>
                                        <p:tav tm="100000">
                                          <p:val>
                                            <p:strVal val="#ppt_x"/>
                                          </p:val>
                                        </p:tav>
                                      </p:tavLst>
                                    </p:anim>
                                    <p:anim calcmode="lin" valueType="num">
                                      <p:cBhvr additive="base">
                                        <p:cTn id="40" dur="200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wipe(left)">
                                      <p:cBhvr>
                                        <p:cTn id="45" dur="500"/>
                                        <p:tgtEl>
                                          <p:spTgt spid="23"/>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500"/>
                                        <p:tgtEl>
                                          <p:spTgt spid="2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wipe(left)">
                                      <p:cBhvr>
                                        <p:cTn id="53" dur="500"/>
                                        <p:tgtEl>
                                          <p:spTgt spid="25"/>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left)">
                                      <p:cBhvr>
                                        <p:cTn id="56" dur="500"/>
                                        <p:tgtEl>
                                          <p:spTgt spid="2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wipe(left)">
                                      <p:cBhvr>
                                        <p:cTn id="61" dur="500"/>
                                        <p:tgtEl>
                                          <p:spTgt spid="27"/>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left)">
                                      <p:cBhvr>
                                        <p:cTn id="64" dur="500"/>
                                        <p:tgtEl>
                                          <p:spTgt spid="2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down)">
                                      <p:cBhvr>
                                        <p:cTn id="69" dur="500"/>
                                        <p:tgtEl>
                                          <p:spTgt spid="29"/>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wipe(down)">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down)">
                                      <p:cBhvr>
                                        <p:cTn id="7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1" grpId="0" animBg="1"/>
      <p:bldP spid="12" grpId="0" animBg="1"/>
      <p:bldP spid="13" grpId="0" animBg="1"/>
      <p:bldP spid="17" grpId="0" animBg="1"/>
      <p:bldP spid="18" grpId="0" animBg="1"/>
      <p:bldP spid="22" grpId="0" animBg="1"/>
      <p:bldP spid="23" grpId="0" animBg="1"/>
      <p:bldP spid="24" grpId="0" animBg="1"/>
      <p:bldP spid="25" grpId="0" animBg="1"/>
      <p:bldP spid="26" grpId="0" animBg="1"/>
      <p:bldP spid="27" grpId="0" animBg="1"/>
      <p:bldP spid="28" grpId="0" animBg="1"/>
      <p:bldP spid="29" grpId="0" animBg="1"/>
      <p:bldP spid="3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751C0-9430-FF3C-0A52-D4370E5BE6F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B8F62EF-9DF0-39AA-B050-62076FB5B35E}"/>
              </a:ext>
            </a:extLst>
          </p:cNvPr>
          <p:cNvSpPr>
            <a:spLocks noGrp="1"/>
          </p:cNvSpPr>
          <p:nvPr>
            <p:ph type="title"/>
          </p:nvPr>
        </p:nvSpPr>
        <p:spPr/>
        <p:txBody>
          <a:bodyPr/>
          <a:lstStyle/>
          <a:p>
            <a:r>
              <a:rPr lang="en-US"/>
              <a:t>Anatomy of a KQL query</a:t>
            </a:r>
          </a:p>
        </p:txBody>
      </p:sp>
    </p:spTree>
    <p:extLst>
      <p:ext uri="{BB962C8B-B14F-4D97-AF65-F5344CB8AC3E}">
        <p14:creationId xmlns:p14="http://schemas.microsoft.com/office/powerpoint/2010/main" val="1065418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393642-A681-4457-BCDD-D8E3AA133166}"/>
              </a:ext>
            </a:extLst>
          </p:cNvPr>
          <p:cNvSpPr>
            <a:spLocks noGrp="1"/>
          </p:cNvSpPr>
          <p:nvPr>
            <p:ph type="title"/>
          </p:nvPr>
        </p:nvSpPr>
        <p:spPr/>
        <p:txBody>
          <a:bodyPr/>
          <a:lstStyle/>
          <a:p>
            <a:r>
              <a:rPr lang="en-US"/>
              <a:t>Understanding the pipe</a:t>
            </a:r>
          </a:p>
        </p:txBody>
      </p:sp>
      <p:pic>
        <p:nvPicPr>
          <p:cNvPr id="8" name="Graphic 7" descr="Chevron arrows">
            <a:extLst>
              <a:ext uri="{FF2B5EF4-FFF2-40B4-BE49-F238E27FC236}">
                <a16:creationId xmlns:a16="http://schemas.microsoft.com/office/drawing/2014/main" id="{251A4FAC-E6C9-4704-A607-2BC3B6FCDF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16954" y="3717429"/>
            <a:ext cx="457200" cy="457200"/>
          </a:xfrm>
          <a:prstGeom prst="rect">
            <a:avLst/>
          </a:prstGeom>
        </p:spPr>
      </p:pic>
      <p:graphicFrame>
        <p:nvGraphicFramePr>
          <p:cNvPr id="10" name="Table 10">
            <a:extLst>
              <a:ext uri="{FF2B5EF4-FFF2-40B4-BE49-F238E27FC236}">
                <a16:creationId xmlns:a16="http://schemas.microsoft.com/office/drawing/2014/main" id="{F98163DA-D88B-4478-AB7A-0ADACB3F597B}"/>
              </a:ext>
            </a:extLst>
          </p:cNvPr>
          <p:cNvGraphicFramePr>
            <a:graphicFrameLocks noGrp="1"/>
          </p:cNvGraphicFramePr>
          <p:nvPr>
            <p:extLst>
              <p:ext uri="{D42A27DB-BD31-4B8C-83A1-F6EECF244321}">
                <p14:modId xmlns:p14="http://schemas.microsoft.com/office/powerpoint/2010/main" val="664598944"/>
              </p:ext>
            </p:extLst>
          </p:nvPr>
        </p:nvGraphicFramePr>
        <p:xfrm>
          <a:off x="664737" y="2791065"/>
          <a:ext cx="1498600" cy="2309931"/>
        </p:xfrm>
        <a:graphic>
          <a:graphicData uri="http://schemas.openxmlformats.org/drawingml/2006/table">
            <a:tbl>
              <a:tblPr firstRow="1" bandRow="1">
                <a:tableStyleId>{5C22544A-7EE6-4342-B048-85BDC9FD1C3A}</a:tableStyleId>
              </a:tblPr>
              <a:tblGrid>
                <a:gridCol w="299720">
                  <a:extLst>
                    <a:ext uri="{9D8B030D-6E8A-4147-A177-3AD203B41FA5}">
                      <a16:colId xmlns:a16="http://schemas.microsoft.com/office/drawing/2014/main" val="2360770567"/>
                    </a:ext>
                  </a:extLst>
                </a:gridCol>
                <a:gridCol w="299720">
                  <a:extLst>
                    <a:ext uri="{9D8B030D-6E8A-4147-A177-3AD203B41FA5}">
                      <a16:colId xmlns:a16="http://schemas.microsoft.com/office/drawing/2014/main" val="1438269774"/>
                    </a:ext>
                  </a:extLst>
                </a:gridCol>
                <a:gridCol w="299720">
                  <a:extLst>
                    <a:ext uri="{9D8B030D-6E8A-4147-A177-3AD203B41FA5}">
                      <a16:colId xmlns:a16="http://schemas.microsoft.com/office/drawing/2014/main" val="3041671360"/>
                    </a:ext>
                  </a:extLst>
                </a:gridCol>
                <a:gridCol w="299720">
                  <a:extLst>
                    <a:ext uri="{9D8B030D-6E8A-4147-A177-3AD203B41FA5}">
                      <a16:colId xmlns:a16="http://schemas.microsoft.com/office/drawing/2014/main" val="2586249178"/>
                    </a:ext>
                  </a:extLst>
                </a:gridCol>
                <a:gridCol w="299720">
                  <a:extLst>
                    <a:ext uri="{9D8B030D-6E8A-4147-A177-3AD203B41FA5}">
                      <a16:colId xmlns:a16="http://schemas.microsoft.com/office/drawing/2014/main" val="748761907"/>
                    </a:ext>
                  </a:extLst>
                </a:gridCol>
              </a:tblGrid>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854382017"/>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3145214663"/>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412679375"/>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207498811"/>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61463065"/>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531185087"/>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310956992"/>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715753076"/>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15531469"/>
                  </a:ext>
                </a:extLst>
              </a:tr>
            </a:tbl>
          </a:graphicData>
        </a:graphic>
      </p:graphicFrame>
      <p:pic>
        <p:nvPicPr>
          <p:cNvPr id="15" name="Graphic 14" descr="Chevron arrows">
            <a:extLst>
              <a:ext uri="{FF2B5EF4-FFF2-40B4-BE49-F238E27FC236}">
                <a16:creationId xmlns:a16="http://schemas.microsoft.com/office/drawing/2014/main" id="{0EF7E055-56A2-4484-81AD-F030F184CC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78228" y="3717429"/>
            <a:ext cx="457200" cy="457200"/>
          </a:xfrm>
          <a:prstGeom prst="rect">
            <a:avLst/>
          </a:prstGeom>
        </p:spPr>
      </p:pic>
      <p:graphicFrame>
        <p:nvGraphicFramePr>
          <p:cNvPr id="19" name="Table 10">
            <a:extLst>
              <a:ext uri="{FF2B5EF4-FFF2-40B4-BE49-F238E27FC236}">
                <a16:creationId xmlns:a16="http://schemas.microsoft.com/office/drawing/2014/main" id="{DF124CE5-1D23-4BE7-8ECF-CBEF916D411F}"/>
              </a:ext>
            </a:extLst>
          </p:cNvPr>
          <p:cNvGraphicFramePr>
            <a:graphicFrameLocks noGrp="1"/>
          </p:cNvGraphicFramePr>
          <p:nvPr>
            <p:extLst>
              <p:ext uri="{D42A27DB-BD31-4B8C-83A1-F6EECF244321}">
                <p14:modId xmlns:p14="http://schemas.microsoft.com/office/powerpoint/2010/main" val="835066505"/>
              </p:ext>
            </p:extLst>
          </p:nvPr>
        </p:nvGraphicFramePr>
        <p:xfrm>
          <a:off x="3606490" y="3304382"/>
          <a:ext cx="1498600" cy="1283295"/>
        </p:xfrm>
        <a:graphic>
          <a:graphicData uri="http://schemas.openxmlformats.org/drawingml/2006/table">
            <a:tbl>
              <a:tblPr firstRow="1" bandRow="1">
                <a:tableStyleId>{5C22544A-7EE6-4342-B048-85BDC9FD1C3A}</a:tableStyleId>
              </a:tblPr>
              <a:tblGrid>
                <a:gridCol w="299720">
                  <a:extLst>
                    <a:ext uri="{9D8B030D-6E8A-4147-A177-3AD203B41FA5}">
                      <a16:colId xmlns:a16="http://schemas.microsoft.com/office/drawing/2014/main" val="2360770567"/>
                    </a:ext>
                  </a:extLst>
                </a:gridCol>
                <a:gridCol w="299720">
                  <a:extLst>
                    <a:ext uri="{9D8B030D-6E8A-4147-A177-3AD203B41FA5}">
                      <a16:colId xmlns:a16="http://schemas.microsoft.com/office/drawing/2014/main" val="1438269774"/>
                    </a:ext>
                  </a:extLst>
                </a:gridCol>
                <a:gridCol w="299720">
                  <a:extLst>
                    <a:ext uri="{9D8B030D-6E8A-4147-A177-3AD203B41FA5}">
                      <a16:colId xmlns:a16="http://schemas.microsoft.com/office/drawing/2014/main" val="3041671360"/>
                    </a:ext>
                  </a:extLst>
                </a:gridCol>
                <a:gridCol w="299720">
                  <a:extLst>
                    <a:ext uri="{9D8B030D-6E8A-4147-A177-3AD203B41FA5}">
                      <a16:colId xmlns:a16="http://schemas.microsoft.com/office/drawing/2014/main" val="2586249178"/>
                    </a:ext>
                  </a:extLst>
                </a:gridCol>
                <a:gridCol w="299720">
                  <a:extLst>
                    <a:ext uri="{9D8B030D-6E8A-4147-A177-3AD203B41FA5}">
                      <a16:colId xmlns:a16="http://schemas.microsoft.com/office/drawing/2014/main" val="748761907"/>
                    </a:ext>
                  </a:extLst>
                </a:gridCol>
              </a:tblGrid>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854382017"/>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3145214663"/>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412679375"/>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207498811"/>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61463065"/>
                  </a:ext>
                </a:extLst>
              </a:tr>
            </a:tbl>
          </a:graphicData>
        </a:graphic>
      </p:graphicFrame>
      <p:sp>
        <p:nvSpPr>
          <p:cNvPr id="20" name="TextBox 19">
            <a:extLst>
              <a:ext uri="{FF2B5EF4-FFF2-40B4-BE49-F238E27FC236}">
                <a16:creationId xmlns:a16="http://schemas.microsoft.com/office/drawing/2014/main" id="{1504426A-EB92-48AC-9BFB-F283312670A8}"/>
              </a:ext>
            </a:extLst>
          </p:cNvPr>
          <p:cNvSpPr txBox="1"/>
          <p:nvPr/>
        </p:nvSpPr>
        <p:spPr>
          <a:xfrm>
            <a:off x="2595899" y="3072822"/>
            <a:ext cx="905312" cy="615553"/>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Filter &amp; </a:t>
            </a:r>
            <a:br>
              <a:rPr lang="en-US" sz="2000">
                <a:gradFill>
                  <a:gsLst>
                    <a:gs pos="2917">
                      <a:schemeClr val="tx1"/>
                    </a:gs>
                    <a:gs pos="30000">
                      <a:schemeClr val="tx1"/>
                    </a:gs>
                  </a:gsLst>
                  <a:lin ang="5400000" scaled="0"/>
                </a:gradFill>
              </a:rPr>
            </a:br>
            <a:r>
              <a:rPr lang="en-US" sz="2000">
                <a:gradFill>
                  <a:gsLst>
                    <a:gs pos="2917">
                      <a:schemeClr val="tx1"/>
                    </a:gs>
                    <a:gs pos="30000">
                      <a:schemeClr val="tx1"/>
                    </a:gs>
                  </a:gsLst>
                  <a:lin ang="5400000" scaled="0"/>
                </a:gradFill>
              </a:rPr>
              <a:t>prepare</a:t>
            </a:r>
          </a:p>
        </p:txBody>
      </p:sp>
      <p:graphicFrame>
        <p:nvGraphicFramePr>
          <p:cNvPr id="22" name="Table 10">
            <a:extLst>
              <a:ext uri="{FF2B5EF4-FFF2-40B4-BE49-F238E27FC236}">
                <a16:creationId xmlns:a16="http://schemas.microsoft.com/office/drawing/2014/main" id="{0C53DB45-4B06-495F-989A-24DC8FD81234}"/>
              </a:ext>
            </a:extLst>
          </p:cNvPr>
          <p:cNvGraphicFramePr>
            <a:graphicFrameLocks noGrp="1"/>
          </p:cNvGraphicFramePr>
          <p:nvPr>
            <p:extLst>
              <p:ext uri="{D42A27DB-BD31-4B8C-83A1-F6EECF244321}">
                <p14:modId xmlns:p14="http://schemas.microsoft.com/office/powerpoint/2010/main" val="209147313"/>
              </p:ext>
            </p:extLst>
          </p:nvPr>
        </p:nvGraphicFramePr>
        <p:xfrm>
          <a:off x="7073652" y="3295863"/>
          <a:ext cx="899160" cy="1283295"/>
        </p:xfrm>
        <a:graphic>
          <a:graphicData uri="http://schemas.openxmlformats.org/drawingml/2006/table">
            <a:tbl>
              <a:tblPr firstRow="1" bandRow="1">
                <a:tableStyleId>{5C22544A-7EE6-4342-B048-85BDC9FD1C3A}</a:tableStyleId>
              </a:tblPr>
              <a:tblGrid>
                <a:gridCol w="299720">
                  <a:extLst>
                    <a:ext uri="{9D8B030D-6E8A-4147-A177-3AD203B41FA5}">
                      <a16:colId xmlns:a16="http://schemas.microsoft.com/office/drawing/2014/main" val="2360770567"/>
                    </a:ext>
                  </a:extLst>
                </a:gridCol>
                <a:gridCol w="299720">
                  <a:extLst>
                    <a:ext uri="{9D8B030D-6E8A-4147-A177-3AD203B41FA5}">
                      <a16:colId xmlns:a16="http://schemas.microsoft.com/office/drawing/2014/main" val="1438269774"/>
                    </a:ext>
                  </a:extLst>
                </a:gridCol>
                <a:gridCol w="299720">
                  <a:extLst>
                    <a:ext uri="{9D8B030D-6E8A-4147-A177-3AD203B41FA5}">
                      <a16:colId xmlns:a16="http://schemas.microsoft.com/office/drawing/2014/main" val="3041671360"/>
                    </a:ext>
                  </a:extLst>
                </a:gridCol>
              </a:tblGrid>
              <a:tr h="256659">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854382017"/>
                  </a:ext>
                </a:extLst>
              </a:tr>
              <a:tr h="256659">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3145214663"/>
                  </a:ext>
                </a:extLst>
              </a:tr>
              <a:tr h="256659">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412679375"/>
                  </a:ext>
                </a:extLst>
              </a:tr>
              <a:tr h="256659">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207498811"/>
                  </a:ext>
                </a:extLst>
              </a:tr>
              <a:tr h="256659">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61463065"/>
                  </a:ext>
                </a:extLst>
              </a:tr>
            </a:tbl>
          </a:graphicData>
        </a:graphic>
      </p:graphicFrame>
      <p:sp>
        <p:nvSpPr>
          <p:cNvPr id="24" name="TextBox 23">
            <a:extLst>
              <a:ext uri="{FF2B5EF4-FFF2-40B4-BE49-F238E27FC236}">
                <a16:creationId xmlns:a16="http://schemas.microsoft.com/office/drawing/2014/main" id="{4BBE2B64-3EE4-42C4-9BA5-0408B87019C5}"/>
              </a:ext>
            </a:extLst>
          </p:cNvPr>
          <p:cNvSpPr txBox="1"/>
          <p:nvPr/>
        </p:nvSpPr>
        <p:spPr>
          <a:xfrm>
            <a:off x="5968406" y="3409652"/>
            <a:ext cx="876843"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Analyze</a:t>
            </a:r>
          </a:p>
        </p:txBody>
      </p:sp>
      <p:pic>
        <p:nvPicPr>
          <p:cNvPr id="26" name="Graphic 25" descr="Chevron arrows">
            <a:extLst>
              <a:ext uri="{FF2B5EF4-FFF2-40B4-BE49-F238E27FC236}">
                <a16:creationId xmlns:a16="http://schemas.microsoft.com/office/drawing/2014/main" id="{CB2C9AFD-DAA5-4604-AA48-7C0E60297D0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90831" y="3717429"/>
            <a:ext cx="457200" cy="457200"/>
          </a:xfrm>
          <a:prstGeom prst="rect">
            <a:avLst/>
          </a:prstGeom>
        </p:spPr>
      </p:pic>
      <p:graphicFrame>
        <p:nvGraphicFramePr>
          <p:cNvPr id="28" name="Table 10">
            <a:extLst>
              <a:ext uri="{FF2B5EF4-FFF2-40B4-BE49-F238E27FC236}">
                <a16:creationId xmlns:a16="http://schemas.microsoft.com/office/drawing/2014/main" id="{0E12ED88-A4C1-4967-A87D-1832D3CE87B4}"/>
              </a:ext>
            </a:extLst>
          </p:cNvPr>
          <p:cNvGraphicFramePr>
            <a:graphicFrameLocks noGrp="1"/>
          </p:cNvGraphicFramePr>
          <p:nvPr>
            <p:extLst>
              <p:ext uri="{D42A27DB-BD31-4B8C-83A1-F6EECF244321}">
                <p14:modId xmlns:p14="http://schemas.microsoft.com/office/powerpoint/2010/main" val="2483398640"/>
              </p:ext>
            </p:extLst>
          </p:nvPr>
        </p:nvGraphicFramePr>
        <p:xfrm>
          <a:off x="10359552" y="3552521"/>
          <a:ext cx="1498600" cy="769977"/>
        </p:xfrm>
        <a:graphic>
          <a:graphicData uri="http://schemas.openxmlformats.org/drawingml/2006/table">
            <a:tbl>
              <a:tblPr firstRow="1" bandRow="1">
                <a:tableStyleId>{5C22544A-7EE6-4342-B048-85BDC9FD1C3A}</a:tableStyleId>
              </a:tblPr>
              <a:tblGrid>
                <a:gridCol w="299720">
                  <a:extLst>
                    <a:ext uri="{9D8B030D-6E8A-4147-A177-3AD203B41FA5}">
                      <a16:colId xmlns:a16="http://schemas.microsoft.com/office/drawing/2014/main" val="2360770567"/>
                    </a:ext>
                  </a:extLst>
                </a:gridCol>
                <a:gridCol w="299720">
                  <a:extLst>
                    <a:ext uri="{9D8B030D-6E8A-4147-A177-3AD203B41FA5}">
                      <a16:colId xmlns:a16="http://schemas.microsoft.com/office/drawing/2014/main" val="1438269774"/>
                    </a:ext>
                  </a:extLst>
                </a:gridCol>
                <a:gridCol w="299720">
                  <a:extLst>
                    <a:ext uri="{9D8B030D-6E8A-4147-A177-3AD203B41FA5}">
                      <a16:colId xmlns:a16="http://schemas.microsoft.com/office/drawing/2014/main" val="3708703819"/>
                    </a:ext>
                  </a:extLst>
                </a:gridCol>
                <a:gridCol w="299720">
                  <a:extLst>
                    <a:ext uri="{9D8B030D-6E8A-4147-A177-3AD203B41FA5}">
                      <a16:colId xmlns:a16="http://schemas.microsoft.com/office/drawing/2014/main" val="2407067640"/>
                    </a:ext>
                  </a:extLst>
                </a:gridCol>
                <a:gridCol w="299720">
                  <a:extLst>
                    <a:ext uri="{9D8B030D-6E8A-4147-A177-3AD203B41FA5}">
                      <a16:colId xmlns:a16="http://schemas.microsoft.com/office/drawing/2014/main" val="3041671360"/>
                    </a:ext>
                  </a:extLst>
                </a:gridCol>
              </a:tblGrid>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2854382017"/>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3145214663"/>
                  </a:ext>
                </a:extLst>
              </a:tr>
              <a:tr h="256659">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extLst>
                  <a:ext uri="{0D108BD9-81ED-4DB2-BD59-A6C34878D82A}">
                    <a16:rowId xmlns:a16="http://schemas.microsoft.com/office/drawing/2014/main" val="412679375"/>
                  </a:ext>
                </a:extLst>
              </a:tr>
            </a:tbl>
          </a:graphicData>
        </a:graphic>
      </p:graphicFrame>
      <p:sp>
        <p:nvSpPr>
          <p:cNvPr id="30" name="TextBox 29">
            <a:extLst>
              <a:ext uri="{FF2B5EF4-FFF2-40B4-BE49-F238E27FC236}">
                <a16:creationId xmlns:a16="http://schemas.microsoft.com/office/drawing/2014/main" id="{0C969781-D03A-4A98-8901-DEE714E04A1F}"/>
              </a:ext>
            </a:extLst>
          </p:cNvPr>
          <p:cNvSpPr txBox="1"/>
          <p:nvPr/>
        </p:nvSpPr>
        <p:spPr>
          <a:xfrm>
            <a:off x="9183358" y="3418171"/>
            <a:ext cx="863441"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Prepare</a:t>
            </a:r>
          </a:p>
        </p:txBody>
      </p:sp>
      <p:grpSp>
        <p:nvGrpSpPr>
          <p:cNvPr id="36" name="Group 35">
            <a:extLst>
              <a:ext uri="{FF2B5EF4-FFF2-40B4-BE49-F238E27FC236}">
                <a16:creationId xmlns:a16="http://schemas.microsoft.com/office/drawing/2014/main" id="{46A08159-598C-4DEB-8E20-585954CA902D}"/>
              </a:ext>
            </a:extLst>
          </p:cNvPr>
          <p:cNvGrpSpPr/>
          <p:nvPr/>
        </p:nvGrpSpPr>
        <p:grpSpPr>
          <a:xfrm>
            <a:off x="2816954" y="5387291"/>
            <a:ext cx="4899693" cy="735084"/>
            <a:chOff x="3829215" y="5387291"/>
            <a:chExt cx="3887432" cy="735084"/>
          </a:xfrm>
        </p:grpSpPr>
        <p:sp>
          <p:nvSpPr>
            <p:cNvPr id="31" name="Left Brace 30">
              <a:extLst>
                <a:ext uri="{FF2B5EF4-FFF2-40B4-BE49-F238E27FC236}">
                  <a16:creationId xmlns:a16="http://schemas.microsoft.com/office/drawing/2014/main" id="{AEB1D681-857B-47FD-90E8-8306F47E3B49}"/>
                </a:ext>
              </a:extLst>
            </p:cNvPr>
            <p:cNvSpPr/>
            <p:nvPr/>
          </p:nvSpPr>
          <p:spPr>
            <a:xfrm rot="16200000">
              <a:off x="5607054" y="3609452"/>
              <a:ext cx="331754" cy="3887432"/>
            </a:xfrm>
            <a:prstGeom prst="leftBrac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4588604E-67D7-457D-8E82-F052306EF0D1}"/>
                </a:ext>
              </a:extLst>
            </p:cNvPr>
            <p:cNvSpPr txBox="1"/>
            <p:nvPr/>
          </p:nvSpPr>
          <p:spPr>
            <a:xfrm>
              <a:off x="5215887" y="5814598"/>
              <a:ext cx="1114088"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Condition</a:t>
              </a:r>
            </a:p>
          </p:txBody>
        </p:sp>
      </p:grpSp>
      <p:grpSp>
        <p:nvGrpSpPr>
          <p:cNvPr id="37" name="Group 36">
            <a:extLst>
              <a:ext uri="{FF2B5EF4-FFF2-40B4-BE49-F238E27FC236}">
                <a16:creationId xmlns:a16="http://schemas.microsoft.com/office/drawing/2014/main" id="{CAE76549-FC7D-4B72-8394-AD7EB6D7B774}"/>
              </a:ext>
            </a:extLst>
          </p:cNvPr>
          <p:cNvGrpSpPr/>
          <p:nvPr/>
        </p:nvGrpSpPr>
        <p:grpSpPr>
          <a:xfrm>
            <a:off x="9390831" y="5376773"/>
            <a:ext cx="2608389" cy="745602"/>
            <a:chOff x="9390831" y="5376773"/>
            <a:chExt cx="2608389" cy="745602"/>
          </a:xfrm>
        </p:grpSpPr>
        <p:sp>
          <p:nvSpPr>
            <p:cNvPr id="33" name="Left Brace 32">
              <a:extLst>
                <a:ext uri="{FF2B5EF4-FFF2-40B4-BE49-F238E27FC236}">
                  <a16:creationId xmlns:a16="http://schemas.microsoft.com/office/drawing/2014/main" id="{BE631AF6-6CAF-43C1-9A12-FA8572D6FCB2}"/>
                </a:ext>
              </a:extLst>
            </p:cNvPr>
            <p:cNvSpPr/>
            <p:nvPr/>
          </p:nvSpPr>
          <p:spPr>
            <a:xfrm rot="16200000">
              <a:off x="10523891" y="4243713"/>
              <a:ext cx="342269" cy="2608389"/>
            </a:xfrm>
            <a:prstGeom prst="leftBrac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7E3B7447-1A26-4A82-9F74-85A25AF841E1}"/>
                </a:ext>
              </a:extLst>
            </p:cNvPr>
            <p:cNvSpPr txBox="1"/>
            <p:nvPr/>
          </p:nvSpPr>
          <p:spPr>
            <a:xfrm>
              <a:off x="10194888" y="5814598"/>
              <a:ext cx="1000274"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Evidence</a:t>
              </a:r>
            </a:p>
          </p:txBody>
        </p:sp>
      </p:grpSp>
      <p:grpSp>
        <p:nvGrpSpPr>
          <p:cNvPr id="38" name="Group 37">
            <a:extLst>
              <a:ext uri="{FF2B5EF4-FFF2-40B4-BE49-F238E27FC236}">
                <a16:creationId xmlns:a16="http://schemas.microsoft.com/office/drawing/2014/main" id="{D8CE7557-1D8A-4CF5-BC1C-CE3612C2040C}"/>
              </a:ext>
            </a:extLst>
          </p:cNvPr>
          <p:cNvGrpSpPr/>
          <p:nvPr/>
        </p:nvGrpSpPr>
        <p:grpSpPr>
          <a:xfrm>
            <a:off x="664737" y="5387290"/>
            <a:ext cx="1490294" cy="735085"/>
            <a:chOff x="3829215" y="5387291"/>
            <a:chExt cx="3887432" cy="735085"/>
          </a:xfrm>
        </p:grpSpPr>
        <p:sp>
          <p:nvSpPr>
            <p:cNvPr id="39" name="Left Brace 38">
              <a:extLst>
                <a:ext uri="{FF2B5EF4-FFF2-40B4-BE49-F238E27FC236}">
                  <a16:creationId xmlns:a16="http://schemas.microsoft.com/office/drawing/2014/main" id="{0544A41D-A1C5-4509-8411-5CFB886730FA}"/>
                </a:ext>
              </a:extLst>
            </p:cNvPr>
            <p:cNvSpPr/>
            <p:nvPr/>
          </p:nvSpPr>
          <p:spPr>
            <a:xfrm rot="16200000">
              <a:off x="5607054" y="3609452"/>
              <a:ext cx="331754" cy="3887432"/>
            </a:xfrm>
            <a:prstGeom prst="leftBrace">
              <a:avLst/>
            </a:prstGeom>
            <a:ln w="381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8E9EBD3D-684A-43AF-BE40-7A3FBACC5B4B}"/>
                </a:ext>
              </a:extLst>
            </p:cNvPr>
            <p:cNvSpPr txBox="1"/>
            <p:nvPr/>
          </p:nvSpPr>
          <p:spPr>
            <a:xfrm>
              <a:off x="5087175" y="5814599"/>
              <a:ext cx="1371510"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Data</a:t>
              </a:r>
            </a:p>
          </p:txBody>
        </p:sp>
      </p:grpSp>
      <p:sp>
        <p:nvSpPr>
          <p:cNvPr id="42" name="Arrow: Curved Down 41">
            <a:extLst>
              <a:ext uri="{FF2B5EF4-FFF2-40B4-BE49-F238E27FC236}">
                <a16:creationId xmlns:a16="http://schemas.microsoft.com/office/drawing/2014/main" id="{E7674A94-DE26-4DA4-95EB-61C5539D7CFE}"/>
              </a:ext>
            </a:extLst>
          </p:cNvPr>
          <p:cNvSpPr/>
          <p:nvPr/>
        </p:nvSpPr>
        <p:spPr bwMode="auto">
          <a:xfrm flipH="1">
            <a:off x="4617464" y="2707696"/>
            <a:ext cx="2702861" cy="471245"/>
          </a:xfrm>
          <a:prstGeom prst="curvedDownArrow">
            <a:avLst/>
          </a:prstGeom>
          <a:solidFill>
            <a:schemeClr val="accent1"/>
          </a:solidFill>
          <a:ln w="38100">
            <a:solidFill>
              <a:srgbClr val="0060AA"/>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EC1FE4D2-BBC7-413F-B331-24EEFFAECC0E}"/>
              </a:ext>
            </a:extLst>
          </p:cNvPr>
          <p:cNvSpPr txBox="1"/>
          <p:nvPr/>
        </p:nvSpPr>
        <p:spPr>
          <a:xfrm>
            <a:off x="5685411" y="2722396"/>
            <a:ext cx="565989" cy="307777"/>
          </a:xfrm>
          <a:prstGeom prst="rect">
            <a:avLst/>
          </a:prstGeom>
          <a:noFill/>
        </p:spPr>
        <p:txBody>
          <a:bodyPr wrap="none" lIns="0" tIns="0" rIns="0" bIns="0" rtlCol="0">
            <a:spAutoFit/>
          </a:bodyPr>
          <a:lstStyle/>
          <a:p>
            <a:pPr algn="l"/>
            <a:r>
              <a:rPr lang="en-US" sz="2000">
                <a:gradFill>
                  <a:gsLst>
                    <a:gs pos="2917">
                      <a:schemeClr val="tx1"/>
                    </a:gs>
                    <a:gs pos="30000">
                      <a:schemeClr val="tx1"/>
                    </a:gs>
                  </a:gsLst>
                  <a:lin ang="5400000" scaled="0"/>
                </a:gradFill>
              </a:rPr>
              <a:t>Pivot</a:t>
            </a:r>
          </a:p>
        </p:txBody>
      </p:sp>
      <p:sp>
        <p:nvSpPr>
          <p:cNvPr id="5" name="TextBox 4">
            <a:extLst>
              <a:ext uri="{FF2B5EF4-FFF2-40B4-BE49-F238E27FC236}">
                <a16:creationId xmlns:a16="http://schemas.microsoft.com/office/drawing/2014/main" id="{1F1028C2-1EC6-25F9-E3C3-3BC4C4BE47EA}"/>
              </a:ext>
            </a:extLst>
          </p:cNvPr>
          <p:cNvSpPr txBox="1"/>
          <p:nvPr/>
        </p:nvSpPr>
        <p:spPr>
          <a:xfrm>
            <a:off x="664737" y="1857842"/>
            <a:ext cx="11603737" cy="645433"/>
          </a:xfrm>
          <a:prstGeom prst="rect">
            <a:avLst/>
          </a:prstGeom>
          <a:noFill/>
        </p:spPr>
        <p:txBody>
          <a:bodyPr wrap="square">
            <a:spAutoFit/>
          </a:bodyPr>
          <a:lstStyle/>
          <a:p>
            <a:pPr>
              <a:lnSpc>
                <a:spcPts val="1425"/>
              </a:lnSpc>
              <a:buNone/>
            </a:pPr>
            <a:r>
              <a:rPr lang="en-US" sz="1100" b="0" err="1">
                <a:solidFill>
                  <a:srgbClr val="000000"/>
                </a:solidFill>
                <a:effectLst/>
                <a:latin typeface="Consolas" panose="020B0609020204030204" pitchFamily="49" charset="0"/>
              </a:rPr>
              <a:t>DeviceEvents</a:t>
            </a:r>
            <a:r>
              <a:rPr lang="en-US" sz="1100" b="0">
                <a:solidFill>
                  <a:srgbClr val="000000"/>
                </a:solidFill>
                <a:effectLst/>
                <a:latin typeface="Consolas" panose="020B0609020204030204" pitchFamily="49" charset="0"/>
              </a:rPr>
              <a:t> | </a:t>
            </a:r>
            <a:r>
              <a:rPr lang="en-US" sz="1100" b="0">
                <a:solidFill>
                  <a:schemeClr val="bg1">
                    <a:lumMod val="50000"/>
                  </a:schemeClr>
                </a:solidFill>
                <a:effectLst/>
                <a:latin typeface="Consolas" panose="020B0609020204030204" pitchFamily="49" charset="0"/>
              </a:rPr>
              <a:t>where</a:t>
            </a:r>
            <a:r>
              <a:rPr lang="en-US" sz="1100" b="0">
                <a:solidFill>
                  <a:srgbClr val="000000"/>
                </a:solidFill>
                <a:effectLst/>
                <a:latin typeface="Consolas" panose="020B0609020204030204" pitchFamily="49" charset="0"/>
              </a:rPr>
              <a:t> </a:t>
            </a:r>
            <a:r>
              <a:rPr lang="en-US" sz="1100" b="0" err="1">
                <a:solidFill>
                  <a:srgbClr val="000000"/>
                </a:solidFill>
                <a:effectLst/>
                <a:latin typeface="Consolas" panose="020B0609020204030204" pitchFamily="49" charset="0"/>
              </a:rPr>
              <a:t>ActionType</a:t>
            </a:r>
            <a:r>
              <a:rPr lang="en-US" sz="1100" b="0">
                <a:solidFill>
                  <a:srgbClr val="000000"/>
                </a:solidFill>
                <a:effectLst/>
                <a:latin typeface="Consolas" panose="020B0609020204030204" pitchFamily="49" charset="0"/>
              </a:rPr>
              <a:t> == "</a:t>
            </a:r>
            <a:r>
              <a:rPr lang="en-US" sz="1100" b="0" err="1">
                <a:solidFill>
                  <a:schemeClr val="accent3">
                    <a:lumMod val="75000"/>
                  </a:schemeClr>
                </a:solidFill>
                <a:effectLst/>
                <a:latin typeface="Consolas" panose="020B0609020204030204" pitchFamily="49" charset="0"/>
              </a:rPr>
              <a:t>NamedPipeEvent</a:t>
            </a:r>
            <a:r>
              <a:rPr lang="en-US" sz="1100" b="0">
                <a:solidFill>
                  <a:srgbClr val="000000"/>
                </a:solidFill>
                <a:effectLst/>
                <a:latin typeface="Consolas" panose="020B0609020204030204" pitchFamily="49" charset="0"/>
              </a:rPr>
              <a:t>" | </a:t>
            </a:r>
            <a:r>
              <a:rPr lang="en-US" sz="1100" b="0">
                <a:solidFill>
                  <a:schemeClr val="bg1">
                    <a:lumMod val="50000"/>
                  </a:schemeClr>
                </a:solidFill>
                <a:effectLst/>
                <a:latin typeface="Consolas" panose="020B0609020204030204" pitchFamily="49" charset="0"/>
              </a:rPr>
              <a:t>summarize count</a:t>
            </a:r>
            <a:r>
              <a:rPr lang="en-US" sz="1100" b="0">
                <a:solidFill>
                  <a:srgbClr val="000000"/>
                </a:solidFill>
                <a:effectLst/>
                <a:latin typeface="Consolas" panose="020B0609020204030204" pitchFamily="49" charset="0"/>
              </a:rPr>
              <a:t>() </a:t>
            </a:r>
            <a:r>
              <a:rPr lang="en-US" sz="1100" b="0">
                <a:solidFill>
                  <a:schemeClr val="accent1"/>
                </a:solidFill>
                <a:effectLst/>
                <a:latin typeface="Consolas" panose="020B0609020204030204" pitchFamily="49" charset="0"/>
              </a:rPr>
              <a:t>by</a:t>
            </a:r>
            <a:r>
              <a:rPr lang="en-US" sz="1100" b="0">
                <a:solidFill>
                  <a:srgbClr val="000000"/>
                </a:solidFill>
                <a:effectLst/>
                <a:latin typeface="Consolas" panose="020B0609020204030204" pitchFamily="49" charset="0"/>
              </a:rPr>
              <a:t> </a:t>
            </a:r>
            <a:r>
              <a:rPr lang="en-US" sz="1100" b="0" err="1">
                <a:solidFill>
                  <a:srgbClr val="000000"/>
                </a:solidFill>
                <a:effectLst/>
                <a:latin typeface="Consolas" panose="020B0609020204030204" pitchFamily="49" charset="0"/>
              </a:rPr>
              <a:t>InitiatingProcessCommandLine</a:t>
            </a:r>
            <a:r>
              <a:rPr lang="en-US" sz="1100" b="0">
                <a:solidFill>
                  <a:srgbClr val="000000"/>
                </a:solidFill>
                <a:effectLst/>
                <a:latin typeface="Consolas" panose="020B0609020204030204" pitchFamily="49" charset="0"/>
              </a:rPr>
              <a:t> | top </a:t>
            </a:r>
            <a:r>
              <a:rPr lang="en-US" sz="1100" b="0">
                <a:solidFill>
                  <a:srgbClr val="00B050"/>
                </a:solidFill>
                <a:effectLst/>
                <a:latin typeface="Consolas" panose="020B0609020204030204" pitchFamily="49" charset="0"/>
              </a:rPr>
              <a:t>10</a:t>
            </a:r>
            <a:r>
              <a:rPr lang="en-US" sz="1100" b="0">
                <a:solidFill>
                  <a:srgbClr val="000000"/>
                </a:solidFill>
                <a:effectLst/>
                <a:latin typeface="Consolas" panose="020B0609020204030204" pitchFamily="49" charset="0"/>
              </a:rPr>
              <a:t> </a:t>
            </a:r>
            <a:r>
              <a:rPr lang="en-US" sz="1100" b="0">
                <a:solidFill>
                  <a:schemeClr val="accent1"/>
                </a:solidFill>
                <a:effectLst/>
                <a:latin typeface="Consolas" panose="020B0609020204030204" pitchFamily="49" charset="0"/>
              </a:rPr>
              <a:t>by</a:t>
            </a:r>
            <a:r>
              <a:rPr lang="en-US" sz="1100" b="0">
                <a:solidFill>
                  <a:srgbClr val="000000"/>
                </a:solidFill>
                <a:effectLst/>
                <a:latin typeface="Consolas" panose="020B0609020204030204" pitchFamily="49" charset="0"/>
              </a:rPr>
              <a:t> </a:t>
            </a:r>
            <a:r>
              <a:rPr lang="en-US" sz="1100" b="0" err="1">
                <a:solidFill>
                  <a:srgbClr val="000000"/>
                </a:solidFill>
                <a:effectLst/>
                <a:latin typeface="Consolas" panose="020B0609020204030204" pitchFamily="49" charset="0"/>
              </a:rPr>
              <a:t>InitiatingProcessCommandLine</a:t>
            </a:r>
            <a:endParaRPr lang="en-US" sz="1100" b="0">
              <a:solidFill>
                <a:srgbClr val="000000"/>
              </a:solidFill>
              <a:effectLst/>
              <a:latin typeface="Consolas" panose="020B0609020204030204" pitchFamily="49" charset="0"/>
            </a:endParaRPr>
          </a:p>
          <a:p>
            <a:pPr>
              <a:lnSpc>
                <a:spcPts val="1425"/>
              </a:lnSpc>
            </a:pPr>
            <a:br>
              <a:rPr lang="en-US" b="0">
                <a:solidFill>
                  <a:srgbClr val="000000"/>
                </a:solidFill>
                <a:effectLst/>
                <a:latin typeface="Consolas" panose="020B0609020204030204" pitchFamily="49" charset="0"/>
              </a:rPr>
            </a:b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523828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1+#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2" fill="hold"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1+#ppt_w/2"/>
                                          </p:val>
                                        </p:tav>
                                        <p:tav tm="100000">
                                          <p:val>
                                            <p:strVal val="#ppt_x"/>
                                          </p:val>
                                        </p:tav>
                                      </p:tavLst>
                                    </p:anim>
                                    <p:anim calcmode="lin" valueType="num">
                                      <p:cBhvr additive="base">
                                        <p:cTn id="21"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1+#ppt_w/2"/>
                                          </p:val>
                                        </p:tav>
                                        <p:tav tm="100000">
                                          <p:val>
                                            <p:strVal val="#ppt_x"/>
                                          </p:val>
                                        </p:tav>
                                      </p:tavLst>
                                    </p:anim>
                                    <p:anim calcmode="lin" valueType="num">
                                      <p:cBhvr additive="base">
                                        <p:cTn id="27" dur="500" fill="hold"/>
                                        <p:tgtEl>
                                          <p:spTgt spid="15"/>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 calcmode="lin" valueType="num">
                                      <p:cBhvr additive="base">
                                        <p:cTn id="34" dur="500" fill="hold"/>
                                        <p:tgtEl>
                                          <p:spTgt spid="24"/>
                                        </p:tgtEl>
                                        <p:attrNameLst>
                                          <p:attrName>ppt_x</p:attrName>
                                        </p:attrNameLst>
                                      </p:cBhvr>
                                      <p:tavLst>
                                        <p:tav tm="0">
                                          <p:val>
                                            <p:strVal val="1+#ppt_w/2"/>
                                          </p:val>
                                        </p:tav>
                                        <p:tav tm="100000">
                                          <p:val>
                                            <p:strVal val="#ppt_x"/>
                                          </p:val>
                                        </p:tav>
                                      </p:tavLst>
                                    </p:anim>
                                    <p:anim calcmode="lin" valueType="num">
                                      <p:cBhvr additive="base">
                                        <p:cTn id="35"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1+#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par>
                                <p:cTn id="42" presetID="2" presetClass="entr" presetSubtype="2" fill="hold" nodeType="withEffect">
                                  <p:stCondLst>
                                    <p:cond delay="0"/>
                                  </p:stCondLst>
                                  <p:childTnLst>
                                    <p:set>
                                      <p:cBhvr>
                                        <p:cTn id="43" dur="1" fill="hold">
                                          <p:stCondLst>
                                            <p:cond delay="0"/>
                                          </p:stCondLst>
                                        </p:cTn>
                                        <p:tgtEl>
                                          <p:spTgt spid="28"/>
                                        </p:tgtEl>
                                        <p:attrNameLst>
                                          <p:attrName>style.visibility</p:attrName>
                                        </p:attrNameLst>
                                      </p:cBhvr>
                                      <p:to>
                                        <p:strVal val="visible"/>
                                      </p:to>
                                    </p:set>
                                    <p:anim calcmode="lin" valueType="num">
                                      <p:cBhvr additive="base">
                                        <p:cTn id="44" dur="500" fill="hold"/>
                                        <p:tgtEl>
                                          <p:spTgt spid="28"/>
                                        </p:tgtEl>
                                        <p:attrNameLst>
                                          <p:attrName>ppt_x</p:attrName>
                                        </p:attrNameLst>
                                      </p:cBhvr>
                                      <p:tavLst>
                                        <p:tav tm="0">
                                          <p:val>
                                            <p:strVal val="1+#ppt_w/2"/>
                                          </p:val>
                                        </p:tav>
                                        <p:tav tm="100000">
                                          <p:val>
                                            <p:strVal val="#ppt_x"/>
                                          </p:val>
                                        </p:tav>
                                      </p:tavLst>
                                    </p:anim>
                                    <p:anim calcmode="lin" valueType="num">
                                      <p:cBhvr additive="base">
                                        <p:cTn id="45" dur="500" fill="hold"/>
                                        <p:tgtEl>
                                          <p:spTgt spid="28"/>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30"/>
                                        </p:tgtEl>
                                        <p:attrNameLst>
                                          <p:attrName>style.visibility</p:attrName>
                                        </p:attrNameLst>
                                      </p:cBhvr>
                                      <p:to>
                                        <p:strVal val="visible"/>
                                      </p:to>
                                    </p:set>
                                    <p:anim calcmode="lin" valueType="num">
                                      <p:cBhvr additive="base">
                                        <p:cTn id="48" dur="500" fill="hold"/>
                                        <p:tgtEl>
                                          <p:spTgt spid="30"/>
                                        </p:tgtEl>
                                        <p:attrNameLst>
                                          <p:attrName>ppt_x</p:attrName>
                                        </p:attrNameLst>
                                      </p:cBhvr>
                                      <p:tavLst>
                                        <p:tav tm="0">
                                          <p:val>
                                            <p:strVal val="1+#ppt_w/2"/>
                                          </p:val>
                                        </p:tav>
                                        <p:tav tm="100000">
                                          <p:val>
                                            <p:strVal val="#ppt_x"/>
                                          </p:val>
                                        </p:tav>
                                      </p:tavLst>
                                    </p:anim>
                                    <p:anim calcmode="lin" valueType="num">
                                      <p:cBhvr additive="base">
                                        <p:cTn id="49" dur="500" fill="hold"/>
                                        <p:tgtEl>
                                          <p:spTgt spid="30"/>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fade">
                                      <p:cBhvr>
                                        <p:cTn id="54" dur="1000"/>
                                        <p:tgtEl>
                                          <p:spTgt spid="38"/>
                                        </p:tgtEl>
                                      </p:cBhvr>
                                    </p:animEffect>
                                    <p:anim calcmode="lin" valueType="num">
                                      <p:cBhvr>
                                        <p:cTn id="55" dur="1000" fill="hold"/>
                                        <p:tgtEl>
                                          <p:spTgt spid="38"/>
                                        </p:tgtEl>
                                        <p:attrNameLst>
                                          <p:attrName>ppt_x</p:attrName>
                                        </p:attrNameLst>
                                      </p:cBhvr>
                                      <p:tavLst>
                                        <p:tav tm="0">
                                          <p:val>
                                            <p:strVal val="#ppt_x"/>
                                          </p:val>
                                        </p:tav>
                                        <p:tav tm="100000">
                                          <p:val>
                                            <p:strVal val="#ppt_x"/>
                                          </p:val>
                                        </p:tav>
                                      </p:tavLst>
                                    </p:anim>
                                    <p:anim calcmode="lin" valueType="num">
                                      <p:cBhvr>
                                        <p:cTn id="5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fade">
                                      <p:cBhvr>
                                        <p:cTn id="61" dur="1000"/>
                                        <p:tgtEl>
                                          <p:spTgt spid="36"/>
                                        </p:tgtEl>
                                      </p:cBhvr>
                                    </p:animEffect>
                                    <p:anim calcmode="lin" valueType="num">
                                      <p:cBhvr>
                                        <p:cTn id="62" dur="1000" fill="hold"/>
                                        <p:tgtEl>
                                          <p:spTgt spid="36"/>
                                        </p:tgtEl>
                                        <p:attrNameLst>
                                          <p:attrName>ppt_x</p:attrName>
                                        </p:attrNameLst>
                                      </p:cBhvr>
                                      <p:tavLst>
                                        <p:tav tm="0">
                                          <p:val>
                                            <p:strVal val="#ppt_x"/>
                                          </p:val>
                                        </p:tav>
                                        <p:tav tm="100000">
                                          <p:val>
                                            <p:strVal val="#ppt_x"/>
                                          </p:val>
                                        </p:tav>
                                      </p:tavLst>
                                    </p:anim>
                                    <p:anim calcmode="lin" valueType="num">
                                      <p:cBhvr>
                                        <p:cTn id="6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1000"/>
                                        <p:tgtEl>
                                          <p:spTgt spid="37"/>
                                        </p:tgtEl>
                                      </p:cBhvr>
                                    </p:animEffect>
                                    <p:anim calcmode="lin" valueType="num">
                                      <p:cBhvr>
                                        <p:cTn id="69" dur="1000" fill="hold"/>
                                        <p:tgtEl>
                                          <p:spTgt spid="37"/>
                                        </p:tgtEl>
                                        <p:attrNameLst>
                                          <p:attrName>ppt_x</p:attrName>
                                        </p:attrNameLst>
                                      </p:cBhvr>
                                      <p:tavLst>
                                        <p:tav tm="0">
                                          <p:val>
                                            <p:strVal val="#ppt_x"/>
                                          </p:val>
                                        </p:tav>
                                        <p:tav tm="100000">
                                          <p:val>
                                            <p:strVal val="#ppt_x"/>
                                          </p:val>
                                        </p:tav>
                                      </p:tavLst>
                                    </p:anim>
                                    <p:anim calcmode="lin" valueType="num">
                                      <p:cBhvr>
                                        <p:cTn id="7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fade">
                                      <p:cBhvr>
                                        <p:cTn id="75" dur="500"/>
                                        <p:tgtEl>
                                          <p:spTgt spid="4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30" grpId="0"/>
      <p:bldP spid="42" grpId="0" animBg="1"/>
      <p:bldP spid="2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5E55B-75BA-41E2-5154-09DDF2B2735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FD1979E-4F0C-FE45-C0F5-92CC2BABF340}"/>
              </a:ext>
            </a:extLst>
          </p:cNvPr>
          <p:cNvSpPr>
            <a:spLocks noGrp="1"/>
          </p:cNvSpPr>
          <p:nvPr>
            <p:ph type="title"/>
          </p:nvPr>
        </p:nvSpPr>
        <p:spPr/>
        <p:txBody>
          <a:bodyPr/>
          <a:lstStyle/>
          <a:p>
            <a:r>
              <a:rPr lang="en-US"/>
              <a:t>Select your Data</a:t>
            </a:r>
          </a:p>
        </p:txBody>
      </p:sp>
    </p:spTree>
    <p:extLst>
      <p:ext uri="{BB962C8B-B14F-4D97-AF65-F5344CB8AC3E}">
        <p14:creationId xmlns:p14="http://schemas.microsoft.com/office/powerpoint/2010/main" val="2843398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A151B-A1FE-83A0-9826-E9E88E102D76}"/>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A777360-B277-1200-29D8-5548B118D83C}"/>
              </a:ext>
            </a:extLst>
          </p:cNvPr>
          <p:cNvPicPr>
            <a:picLocks noChangeAspect="1"/>
          </p:cNvPicPr>
          <p:nvPr/>
        </p:nvPicPr>
        <p:blipFill>
          <a:blip r:embed="rId3"/>
          <a:stretch>
            <a:fillRect/>
          </a:stretch>
        </p:blipFill>
        <p:spPr>
          <a:xfrm>
            <a:off x="4470114" y="1148287"/>
            <a:ext cx="7636365" cy="2535627"/>
          </a:xfrm>
          <a:prstGeom prst="rect">
            <a:avLst/>
          </a:prstGeom>
        </p:spPr>
      </p:pic>
      <p:sp>
        <p:nvSpPr>
          <p:cNvPr id="2" name="Title 1">
            <a:extLst>
              <a:ext uri="{FF2B5EF4-FFF2-40B4-BE49-F238E27FC236}">
                <a16:creationId xmlns:a16="http://schemas.microsoft.com/office/drawing/2014/main" id="{1C4DF767-26C5-4011-A203-BEB63F7F7452}"/>
              </a:ext>
            </a:extLst>
          </p:cNvPr>
          <p:cNvSpPr>
            <a:spLocks noGrp="1"/>
          </p:cNvSpPr>
          <p:nvPr>
            <p:ph type="title"/>
          </p:nvPr>
        </p:nvSpPr>
        <p:spPr/>
        <p:txBody>
          <a:bodyPr/>
          <a:lstStyle/>
          <a:p>
            <a:r>
              <a:rPr lang="en-US"/>
              <a:t>Choose a table</a:t>
            </a:r>
          </a:p>
        </p:txBody>
      </p:sp>
      <p:sp>
        <p:nvSpPr>
          <p:cNvPr id="3" name="Content Placeholder 2">
            <a:extLst>
              <a:ext uri="{FF2B5EF4-FFF2-40B4-BE49-F238E27FC236}">
                <a16:creationId xmlns:a16="http://schemas.microsoft.com/office/drawing/2014/main" id="{6A06B850-2317-76DF-91F1-DA8526AB2061}"/>
              </a:ext>
            </a:extLst>
          </p:cNvPr>
          <p:cNvSpPr>
            <a:spLocks noGrp="1"/>
          </p:cNvSpPr>
          <p:nvPr>
            <p:ph sz="quarter" idx="10"/>
          </p:nvPr>
        </p:nvSpPr>
        <p:spPr>
          <a:xfrm>
            <a:off x="584200" y="1435100"/>
            <a:ext cx="11018838" cy="1982081"/>
          </a:xfrm>
        </p:spPr>
        <p:txBody>
          <a:bodyPr/>
          <a:lstStyle/>
          <a:p>
            <a:pPr marL="0" indent="0">
              <a:buNone/>
            </a:pPr>
            <a:r>
              <a:rPr lang="en-US" dirty="0"/>
              <a:t>Just use the table name:</a:t>
            </a:r>
          </a:p>
          <a:p>
            <a:r>
              <a:rPr lang="en-US" dirty="0"/>
              <a:t>Standard tables</a:t>
            </a:r>
          </a:p>
          <a:p>
            <a:r>
              <a:rPr lang="en-US" dirty="0">
                <a:hlinkClick r:id="rId4"/>
              </a:rPr>
              <a:t>Custom tables</a:t>
            </a:r>
            <a:r>
              <a:rPr lang="en-US" dirty="0"/>
              <a:t> _CL</a:t>
            </a:r>
          </a:p>
          <a:p>
            <a:pPr marL="0" indent="0">
              <a:buNone/>
            </a:pPr>
            <a:endParaRPr lang="en-US" dirty="0"/>
          </a:p>
        </p:txBody>
      </p:sp>
      <p:sp>
        <p:nvSpPr>
          <p:cNvPr id="8" name="TextBox 7">
            <a:extLst>
              <a:ext uri="{FF2B5EF4-FFF2-40B4-BE49-F238E27FC236}">
                <a16:creationId xmlns:a16="http://schemas.microsoft.com/office/drawing/2014/main" id="{2D564AD6-F89D-3045-C70F-BAB70B9D6EC0}"/>
              </a:ext>
            </a:extLst>
          </p:cNvPr>
          <p:cNvSpPr txBox="1"/>
          <p:nvPr/>
        </p:nvSpPr>
        <p:spPr>
          <a:xfrm>
            <a:off x="705535" y="3683914"/>
            <a:ext cx="3616485" cy="646331"/>
          </a:xfrm>
          <a:prstGeom prst="rect">
            <a:avLst/>
          </a:prstGeom>
          <a:noFill/>
        </p:spPr>
        <p:txBody>
          <a:bodyPr wrap="square">
            <a:spAutoFit/>
          </a:bodyPr>
          <a:lstStyle/>
          <a:p>
            <a:pPr marL="0" indent="0">
              <a:buNone/>
            </a:pPr>
            <a:r>
              <a:rPr lang="en-US"/>
              <a:t>Or</a:t>
            </a:r>
          </a:p>
          <a:p>
            <a:r>
              <a:rPr lang="en-US"/>
              <a:t>“</a:t>
            </a:r>
            <a:r>
              <a:rPr lang="en-US">
                <a:hlinkClick r:id="rId5"/>
              </a:rPr>
              <a:t>search</a:t>
            </a:r>
            <a:r>
              <a:rPr lang="en-US"/>
              <a:t>” - query multiple tables</a:t>
            </a:r>
          </a:p>
        </p:txBody>
      </p:sp>
      <p:sp>
        <p:nvSpPr>
          <p:cNvPr id="9" name="Rectangle 8">
            <a:extLst>
              <a:ext uri="{FF2B5EF4-FFF2-40B4-BE49-F238E27FC236}">
                <a16:creationId xmlns:a16="http://schemas.microsoft.com/office/drawing/2014/main" id="{3F911227-3733-FA50-42C7-95CC597CF032}"/>
              </a:ext>
            </a:extLst>
          </p:cNvPr>
          <p:cNvSpPr/>
          <p:nvPr/>
        </p:nvSpPr>
        <p:spPr bwMode="auto">
          <a:xfrm>
            <a:off x="4578578" y="2736622"/>
            <a:ext cx="960449" cy="236823"/>
          </a:xfrm>
          <a:prstGeom prst="rect">
            <a:avLst/>
          </a:prstGeom>
          <a:noFill/>
          <a:ln w="2857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ln w="28575">
                <a:solidFill>
                  <a:srgbClr val="00B0F0"/>
                </a:solidFill>
              </a:ln>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4142491A-BFD2-DFB1-78D9-AE1EDB65E7D4}"/>
              </a:ext>
            </a:extLst>
          </p:cNvPr>
          <p:cNvSpPr txBox="1"/>
          <p:nvPr/>
        </p:nvSpPr>
        <p:spPr>
          <a:xfrm>
            <a:off x="5539027" y="2762700"/>
            <a:ext cx="2091937" cy="184666"/>
          </a:xfrm>
          <a:prstGeom prst="rect">
            <a:avLst/>
          </a:prstGeom>
          <a:noFill/>
          <a:ln w="28575">
            <a:solidFill>
              <a:srgbClr val="00B0F0"/>
            </a:solidFill>
          </a:ln>
        </p:spPr>
        <p:txBody>
          <a:bodyPr wrap="square" lIns="0" tIns="0" rIns="0" bIns="0" rtlCol="0">
            <a:spAutoFit/>
          </a:bodyPr>
          <a:lstStyle/>
          <a:p>
            <a:pPr algn="l"/>
            <a:r>
              <a:rPr lang="en-US" sz="1200">
                <a:gradFill>
                  <a:gsLst>
                    <a:gs pos="2917">
                      <a:schemeClr val="tx1"/>
                    </a:gs>
                    <a:gs pos="30000">
                      <a:schemeClr val="tx1"/>
                    </a:gs>
                  </a:gsLst>
                  <a:lin ang="5400000" scaled="0"/>
                </a:gradFill>
              </a:rPr>
              <a:t>DoubleClick to Add to Query</a:t>
            </a:r>
          </a:p>
        </p:txBody>
      </p:sp>
      <p:sp>
        <p:nvSpPr>
          <p:cNvPr id="14" name="Rectangle 13">
            <a:extLst>
              <a:ext uri="{FF2B5EF4-FFF2-40B4-BE49-F238E27FC236}">
                <a16:creationId xmlns:a16="http://schemas.microsoft.com/office/drawing/2014/main" id="{939A787B-EF69-2953-21B4-23D46455FD67}"/>
              </a:ext>
            </a:extLst>
          </p:cNvPr>
          <p:cNvSpPr/>
          <p:nvPr/>
        </p:nvSpPr>
        <p:spPr bwMode="auto">
          <a:xfrm>
            <a:off x="8447784" y="1928573"/>
            <a:ext cx="960449" cy="236823"/>
          </a:xfrm>
          <a:prstGeom prst="rect">
            <a:avLst/>
          </a:prstGeom>
          <a:noFill/>
          <a:ln w="28575">
            <a:solidFill>
              <a:srgbClr val="00B0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ln w="28575">
                <a:solidFill>
                  <a:srgbClr val="00B0F0"/>
                </a:solidFill>
              </a:ln>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5DFECEFF-2D1A-A194-3C9E-01DDF89822AD}"/>
              </a:ext>
            </a:extLst>
          </p:cNvPr>
          <p:cNvSpPr txBox="1"/>
          <p:nvPr/>
        </p:nvSpPr>
        <p:spPr>
          <a:xfrm>
            <a:off x="9408233" y="1767695"/>
            <a:ext cx="2342899" cy="369332"/>
          </a:xfrm>
          <a:prstGeom prst="rect">
            <a:avLst/>
          </a:prstGeom>
          <a:solidFill>
            <a:schemeClr val="bg1"/>
          </a:solidFill>
          <a:ln w="28575">
            <a:solidFill>
              <a:srgbClr val="00B0F0"/>
            </a:solidFill>
          </a:ln>
        </p:spPr>
        <p:txBody>
          <a:bodyPr wrap="square" lIns="0" tIns="0" rIns="0" bIns="0" rtlCol="0">
            <a:spAutoFit/>
          </a:bodyPr>
          <a:lstStyle/>
          <a:p>
            <a:pPr algn="l"/>
            <a:r>
              <a:rPr lang="en-US" sz="1200">
                <a:gradFill>
                  <a:gsLst>
                    <a:gs pos="2917">
                      <a:schemeClr val="tx1"/>
                    </a:gs>
                    <a:gs pos="30000">
                      <a:schemeClr val="tx1"/>
                    </a:gs>
                  </a:gsLst>
                  <a:lin ang="5400000" scaled="0"/>
                </a:gradFill>
              </a:rPr>
              <a:t>Type produces IntelliSense of tables and commands</a:t>
            </a:r>
          </a:p>
        </p:txBody>
      </p:sp>
    </p:spTree>
    <p:extLst>
      <p:ext uri="{BB962C8B-B14F-4D97-AF65-F5344CB8AC3E}">
        <p14:creationId xmlns:p14="http://schemas.microsoft.com/office/powerpoint/2010/main" val="2320690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P spid="14" grpId="0" animBg="1"/>
      <p:bldP spid="15" grpId="0" animBg="1"/>
    </p:bldLst>
  </p:timing>
</p:sld>
</file>

<file path=ppt/theme/theme1.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2.xml><?xml version="1.0" encoding="utf-8"?>
<a:theme xmlns:a="http://schemas.openxmlformats.org/drawingml/2006/main" name="Azure Sept 2018">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_PowerPoint_Template_Sept2018.potx" id="{8B70E1FE-A8AF-41A2-BAE2-F3DCD0B2B476}" vid="{1F8C91C6-47C6-4534-9984-D89231FC0FC5}"/>
    </a:ext>
  </a:extLst>
</a:theme>
</file>

<file path=ppt/theme/theme3.xml><?xml version="1.0" encoding="utf-8"?>
<a:theme xmlns:a="http://schemas.openxmlformats.org/drawingml/2006/main" name="1_White Template">
  <a:themeElements>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Blue_Business_2019_15.potx" id="{BF5FA84F-C0F9-43E9-A81B-1BC3E0AF1AA9}" vid="{65D980AB-A06F-46D3-A5C8-C810E78D0E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themeOverride>
</file>

<file path=ppt/theme/themeOverride2.xml><?xml version="1.0" encoding="utf-8"?>
<a:themeOverride xmlns:a="http://schemas.openxmlformats.org/drawingml/2006/main">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themeOverride>
</file>

<file path=ppt/theme/themeOverride3.xml><?xml version="1.0" encoding="utf-8"?>
<a:themeOverride xmlns:a="http://schemas.openxmlformats.org/drawingml/2006/main">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themeOverride>
</file>

<file path=ppt/theme/themeOverride4.xml><?xml version="1.0" encoding="utf-8"?>
<a:themeOverride xmlns:a="http://schemas.openxmlformats.org/drawingml/2006/main">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themeOverride>
</file>

<file path=ppt/theme/themeOverride5.xml><?xml version="1.0" encoding="utf-8"?>
<a:themeOverride xmlns:a="http://schemas.openxmlformats.org/drawingml/2006/main">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themeOverride>
</file>

<file path=ppt/theme/themeOverride6.xml><?xml version="1.0" encoding="utf-8"?>
<a:themeOverride xmlns:a="http://schemas.openxmlformats.org/drawingml/2006/main">
  <a:clrScheme name="2019 Brand BLUE Light Bak">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40fc1527-342e-4db1-aae8-1b9926eec29d">
      <UserInfo>
        <DisplayName/>
        <AccountId xsi:nil="true"/>
        <AccountType/>
      </UserInfo>
    </SharedWithUsers>
    <_activity xmlns="dae3f8b2-4587-4545-94b8-d8853f57615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DF6899468086341B63EEBAF8D6470C9" ma:contentTypeVersion="23" ma:contentTypeDescription="Create a new document." ma:contentTypeScope="" ma:versionID="f31e9605378d27d2fc22660737048960">
  <xsd:schema xmlns:xsd="http://www.w3.org/2001/XMLSchema" xmlns:xs="http://www.w3.org/2001/XMLSchema" xmlns:p="http://schemas.microsoft.com/office/2006/metadata/properties" xmlns:ns1="http://schemas.microsoft.com/sharepoint/v3" xmlns:ns3="40fc1527-342e-4db1-aae8-1b9926eec29d" xmlns:ns4="dae3f8b2-4587-4545-94b8-d8853f576157" targetNamespace="http://schemas.microsoft.com/office/2006/metadata/properties" ma:root="true" ma:fieldsID="f975755eca422a9db4459be22637ffb5" ns1:_="" ns3:_="" ns4:_="">
    <xsd:import namespace="http://schemas.microsoft.com/sharepoint/v3"/>
    <xsd:import namespace="40fc1527-342e-4db1-aae8-1b9926eec29d"/>
    <xsd:import namespace="dae3f8b2-4587-4545-94b8-d8853f576157"/>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1:_ip_UnifiedCompliancePolicyProperties" minOccurs="0"/>
                <xsd:element ref="ns1:_ip_UnifiedCompliancePolicyUIAction"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Location" minOccurs="0"/>
                <xsd:element ref="ns4:MediaLengthInSeconds" minOccurs="0"/>
                <xsd:element ref="ns4:_activity" minOccurs="0"/>
                <xsd:element ref="ns4:MediaServiceSearchProperties" minOccurs="0"/>
                <xsd:element ref="ns4:MediaServiceObjectDetectorVersions" minOccurs="0"/>
                <xsd:element ref="ns4:MediaServiceSystemTags" minOccurs="0"/>
                <xsd:element ref="ns4: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fc1527-342e-4db1-aae8-1b9926eec29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ae3f8b2-4587-4545-94b8-d8853f576157"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DateTaken" ma:index="23" nillable="true" ma:displayName="MediaServiceDateTaken" ma:hidden="true" ma:internalName="MediaServiceDateTaken" ma:readOnly="true">
      <xsd:simpleType>
        <xsd:restriction base="dms:Text"/>
      </xsd:simpleType>
    </xsd:element>
    <xsd:element name="MediaServiceLocation" ma:index="24" nillable="true" ma:displayName="Location" ma:internalName="MediaServiceLocation" ma:readOnly="true">
      <xsd:simpleType>
        <xsd:restriction base="dms:Text"/>
      </xsd:simpleType>
    </xsd:element>
    <xsd:element name="MediaLengthInSeconds" ma:index="25" nillable="true" ma:displayName="Length (seconds)" ma:internalName="MediaLengthInSeconds" ma:readOnly="true">
      <xsd:simpleType>
        <xsd:restriction base="dms:Unknown"/>
      </xsd:simpleType>
    </xsd:element>
    <xsd:element name="_activity" ma:index="26" nillable="true" ma:displayName="_activity" ma:hidden="true" ma:internalName="_activity">
      <xsd:simpleType>
        <xsd:restriction base="dms:Note"/>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element name="MediaServiceSystemTags" ma:index="29" nillable="true" ma:displayName="MediaServiceSystemTags" ma:hidden="true" ma:internalName="MediaServiceSystemTags" ma:readOnly="true">
      <xsd:simpleType>
        <xsd:restriction base="dms:Note"/>
      </xsd:simpleType>
    </xsd:element>
    <xsd:element name="MediaServiceBillingMetadata" ma:index="30" nillable="true" ma:displayName="MediaServiceBillingMetadata" ma:hidden="true" ma:internalName="MediaServiceBillingMetadata"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098099F-006E-4090-BD80-4B0CAF988B10}">
  <ds:schemaRefs>
    <ds:schemaRef ds:uri="http://schemas.openxmlformats.org/package/2006/metadata/core-properties"/>
    <ds:schemaRef ds:uri="http://schemas.microsoft.com/office/2006/documentManagement/types"/>
    <ds:schemaRef ds:uri="http://purl.org/dc/elements/1.1/"/>
    <ds:schemaRef ds:uri="http://purl.org/dc/terms/"/>
    <ds:schemaRef ds:uri="40fc1527-342e-4db1-aae8-1b9926eec29d"/>
    <ds:schemaRef ds:uri="http://www.w3.org/XML/1998/namespace"/>
    <ds:schemaRef ds:uri="http://schemas.microsoft.com/office/infopath/2007/PartnerControls"/>
    <ds:schemaRef ds:uri="http://schemas.microsoft.com/office/2006/metadata/properties"/>
    <ds:schemaRef ds:uri="dae3f8b2-4587-4545-94b8-d8853f576157"/>
    <ds:schemaRef ds:uri="http://schemas.microsoft.com/sharepoint/v3"/>
    <ds:schemaRef ds:uri="http://purl.org/dc/dcmitype/"/>
  </ds:schemaRefs>
</ds:datastoreItem>
</file>

<file path=customXml/itemProps2.xml><?xml version="1.0" encoding="utf-8"?>
<ds:datastoreItem xmlns:ds="http://schemas.openxmlformats.org/officeDocument/2006/customXml" ds:itemID="{DA7BFEBE-A6B5-4C7E-B938-966D8E84D123}">
  <ds:schemaRefs>
    <ds:schemaRef ds:uri="40fc1527-342e-4db1-aae8-1b9926eec29d"/>
    <ds:schemaRef ds:uri="dae3f8b2-4587-4545-94b8-d8853f5761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6C5703B-69D4-4784-88CF-615A1E0B9276}">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L400-P5 Cloud architecture and MSSP support</Template>
  <TotalTime>6</TotalTime>
  <Words>2657</Words>
  <Application>Microsoft Office PowerPoint</Application>
  <PresentationFormat>Widescreen</PresentationFormat>
  <Paragraphs>426</Paragraphs>
  <Slides>48</Slides>
  <Notes>15</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48</vt:i4>
      </vt:variant>
    </vt:vector>
  </HeadingPairs>
  <TitlesOfParts>
    <vt:vector size="58" baseType="lpstr">
      <vt:lpstr>Arial</vt:lpstr>
      <vt:lpstr>Calibri</vt:lpstr>
      <vt:lpstr>Consolas</vt:lpstr>
      <vt:lpstr>Segoe UI</vt:lpstr>
      <vt:lpstr>Segoe UI Semibold</vt:lpstr>
      <vt:lpstr>Segoe UI Semilight</vt:lpstr>
      <vt:lpstr>Wingdings</vt:lpstr>
      <vt:lpstr>5-50203_Microsoft_Ignite_Template</vt:lpstr>
      <vt:lpstr>Azure Sept 2018</vt:lpstr>
      <vt:lpstr>1_White Template</vt:lpstr>
      <vt:lpstr>Kusto Query Language (KQL) 101 Hands On Lab</vt:lpstr>
      <vt:lpstr>PowerPoint Presentation</vt:lpstr>
      <vt:lpstr>Exercise yourself</vt:lpstr>
      <vt:lpstr>PowerPoint Presentation</vt:lpstr>
      <vt:lpstr>PowerPoint Presentation</vt:lpstr>
      <vt:lpstr>Anatomy of a KQL query</vt:lpstr>
      <vt:lpstr>Understanding the pipe</vt:lpstr>
      <vt:lpstr>Select your Data</vt:lpstr>
      <vt:lpstr>Choose a table</vt:lpstr>
      <vt:lpstr>Getting Schema</vt:lpstr>
      <vt:lpstr>'take 10' </vt:lpstr>
      <vt:lpstr>'search' operator</vt:lpstr>
      <vt:lpstr>Search – enhance, enhance, enhance</vt:lpstr>
      <vt:lpstr>Filter &amp; Prepare</vt:lpstr>
      <vt:lpstr>‘where’ operator</vt:lpstr>
      <vt:lpstr>‘extend’ operator</vt:lpstr>
      <vt:lpstr>‘extend’ exercise</vt:lpstr>
      <vt:lpstr>Lab #1: filtering </vt:lpstr>
      <vt:lpstr>Lab #1 solution, in steps</vt:lpstr>
      <vt:lpstr>Analyze</vt:lpstr>
      <vt:lpstr>Understanding the pipe</vt:lpstr>
      <vt:lpstr>‘summarize’ command</vt:lpstr>
      <vt:lpstr>‘summarize’ exercise</vt:lpstr>
      <vt:lpstr>Lab #2: analysis</vt:lpstr>
      <vt:lpstr>Lab #2 solution, in steps</vt:lpstr>
      <vt:lpstr>A real-world example: password spray detection</vt:lpstr>
      <vt:lpstr>Prepare</vt:lpstr>
      <vt:lpstr>Understanding the pipe</vt:lpstr>
      <vt:lpstr>‘sort by | order by’ exercise</vt:lpstr>
      <vt:lpstr>‘project’ operator</vt:lpstr>
      <vt:lpstr>‘project’ exercise</vt:lpstr>
      <vt:lpstr>Go Hunt in Defender incidents</vt:lpstr>
      <vt:lpstr>Visualize</vt:lpstr>
      <vt:lpstr>Render operator</vt:lpstr>
      <vt:lpstr>’bin’ and time series</vt:lpstr>
      <vt:lpstr>‘bin’ exercise</vt:lpstr>
      <vt:lpstr>Lab #3: visualization</vt:lpstr>
      <vt:lpstr>Lab #3 solution</vt:lpstr>
      <vt:lpstr>Advanced topics</vt:lpstr>
      <vt:lpstr>Back on ‘search’ shortcuts</vt:lpstr>
      <vt:lpstr>‘union’ operator</vt:lpstr>
      <vt:lpstr>‘join’ operator</vt:lpstr>
      <vt:lpstr>KQL Inner Join (exclude) - Visual Example</vt:lpstr>
      <vt:lpstr>Working with JSONs and arrays</vt:lpstr>
      <vt:lpstr>JSON exercise</vt:lpstr>
      <vt:lpstr>Additional Links</vt:lpstr>
      <vt:lpstr>Very Neat Links</vt:lpstr>
      <vt:lpstr>Thanks 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Kusto Workshop</dc:title>
  <dc:creator>Nir Gafni</dc:creator>
  <cp:lastModifiedBy>Nathan Swift</cp:lastModifiedBy>
  <cp:revision>3</cp:revision>
  <dcterms:created xsi:type="dcterms:W3CDTF">2017-10-26T11:09:59Z</dcterms:created>
  <dcterms:modified xsi:type="dcterms:W3CDTF">2025-06-18T14:19:40Z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nirgafni@microsoft.com</vt:lpwstr>
  </property>
  <property fmtid="{D5CDD505-2E9C-101B-9397-08002B2CF9AE}" pid="5" name="MSIP_Label_f42aa342-8706-4288-bd11-ebb85995028c_SetDate">
    <vt:lpwstr>2017-10-26T11:39:00.5640667Z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0x0101002DF6899468086341B63EEBAF8D6470C9</vt:lpwstr>
  </property>
  <property fmtid="{D5CDD505-2E9C-101B-9397-08002B2CF9AE}" pid="11" name="xd_ProgID">
    <vt:lpwstr/>
  </property>
  <property fmtid="{D5CDD505-2E9C-101B-9397-08002B2CF9AE}" pid="12" name="ComplianceAssetId">
    <vt:lpwstr/>
  </property>
  <property fmtid="{D5CDD505-2E9C-101B-9397-08002B2CF9AE}" pid="13" name="TemplateUrl">
    <vt:lpwstr/>
  </property>
  <property fmtid="{D5CDD505-2E9C-101B-9397-08002B2CF9AE}" pid="14" name="_ExtendedDescription">
    <vt:lpwstr/>
  </property>
  <property fmtid="{D5CDD505-2E9C-101B-9397-08002B2CF9AE}" pid="15" name="xd_Signature">
    <vt:bool>false</vt:bool>
  </property>
</Properties>
</file>