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3" r:id="rId5"/>
    <p:sldId id="265" r:id="rId6"/>
    <p:sldId id="270" r:id="rId7"/>
    <p:sldId id="271" r:id="rId8"/>
    <p:sldId id="27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6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6BBC-8498-4AB0-B99E-2023BEBC3FC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CA6CB-A5CC-41AD-882A-7A2DCB383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320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Virginia Tech </a:t>
            </a:r>
            <a:br>
              <a:rPr lang="en-US" dirty="0" smtClean="0"/>
            </a:br>
            <a:r>
              <a:rPr lang="en-US" dirty="0" smtClean="0"/>
              <a:t>High School Programming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en-US" dirty="0" smtClean="0"/>
              <a:t>Virginia Tech</a:t>
            </a:r>
          </a:p>
          <a:p>
            <a:r>
              <a:rPr lang="en-US" dirty="0" smtClean="0"/>
              <a:t>Coach: Dr. Godmar 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78" y="0"/>
            <a:ext cx="3822222" cy="177777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5" y="113265"/>
            <a:ext cx="4057815" cy="84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4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Computer Science at Virginia Tech?</a:t>
            </a:r>
          </a:p>
          <a:p>
            <a:r>
              <a:rPr lang="en-US" dirty="0" smtClean="0"/>
              <a:t>What is the ACM ICPC?</a:t>
            </a:r>
          </a:p>
          <a:p>
            <a:r>
              <a:rPr lang="en-US" dirty="0" smtClean="0"/>
              <a:t>Rules for today’s contest</a:t>
            </a:r>
          </a:p>
          <a:p>
            <a:r>
              <a:rPr lang="en-US" dirty="0" smtClean="0"/>
              <a:t>Schedule:</a:t>
            </a:r>
          </a:p>
          <a:p>
            <a:pPr lvl="1"/>
            <a:r>
              <a:rPr lang="en-US" dirty="0" smtClean="0"/>
              <a:t>10:15am – 10:45 practice</a:t>
            </a:r>
          </a:p>
          <a:p>
            <a:pPr lvl="1"/>
            <a:r>
              <a:rPr lang="en-US" dirty="0" smtClean="0"/>
              <a:t>11:00am – 4:00pm contest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 at Virginia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AY 2016/17: ~39 full-time faculty + instructors, </a:t>
            </a:r>
            <a:r>
              <a:rPr lang="en-US" dirty="0"/>
              <a:t>~</a:t>
            </a:r>
            <a:r>
              <a:rPr lang="en-US" dirty="0" smtClean="0"/>
              <a:t>755 undergraduate majors, </a:t>
            </a:r>
            <a:r>
              <a:rPr lang="en-US" dirty="0"/>
              <a:t>~</a:t>
            </a:r>
            <a:r>
              <a:rPr lang="en-US" dirty="0" smtClean="0"/>
              <a:t>230 graduate students</a:t>
            </a:r>
          </a:p>
          <a:p>
            <a:r>
              <a:rPr lang="en-US" dirty="0" smtClean="0"/>
              <a:t>Research-active, award-winning faculty</a:t>
            </a:r>
          </a:p>
          <a:p>
            <a:r>
              <a:rPr lang="en-US" dirty="0" smtClean="0"/>
              <a:t>Strong undergraduate program in College of Engineering (ranked #15) </a:t>
            </a:r>
          </a:p>
          <a:p>
            <a:r>
              <a:rPr lang="en-US" dirty="0" smtClean="0"/>
              <a:t>Graduate program ranked #40 by USNW</a:t>
            </a:r>
          </a:p>
          <a:p>
            <a:r>
              <a:rPr lang="en-US" dirty="0" smtClean="0"/>
              <a:t>Highly regarded by recruiters and companies nationwide</a:t>
            </a:r>
          </a:p>
          <a:p>
            <a:r>
              <a:rPr lang="en-US" dirty="0" smtClean="0"/>
              <a:t>Passion for Computer Science and teaching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79" y="1375112"/>
            <a:ext cx="7808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ACM International Collegiate </a:t>
            </a:r>
            <a:br>
              <a:rPr lang="en-US" dirty="0"/>
            </a:br>
            <a:r>
              <a:rPr lang="en-US" dirty="0" smtClean="0"/>
              <a:t>Programming </a:t>
            </a:r>
            <a:r>
              <a:rPr lang="en-US" dirty="0"/>
              <a:t>Contest (ICPC) is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premiere </a:t>
            </a:r>
            <a:r>
              <a:rPr lang="en-US" dirty="0">
                <a:solidFill>
                  <a:srgbClr val="C00000"/>
                </a:solidFill>
              </a:rPr>
              <a:t>global programming </a:t>
            </a:r>
            <a:r>
              <a:rPr lang="en-US" dirty="0" smtClean="0">
                <a:solidFill>
                  <a:srgbClr val="C00000"/>
                </a:solidFill>
              </a:rPr>
              <a:t>competition conducted </a:t>
            </a:r>
            <a:r>
              <a:rPr lang="en-US" dirty="0">
                <a:solidFill>
                  <a:srgbClr val="C00000"/>
                </a:solidFill>
              </a:rPr>
              <a:t>by and for the world’s universities</a:t>
            </a:r>
            <a:r>
              <a:rPr lang="en-US" dirty="0"/>
              <a:t>. The competition operates under the auspices of ACM, is </a:t>
            </a:r>
            <a:r>
              <a:rPr lang="en-US" dirty="0" smtClean="0"/>
              <a:t>sponsored by </a:t>
            </a:r>
            <a:r>
              <a:rPr lang="en-US" dirty="0"/>
              <a:t>IBM, and is headquartered at Baylor University. For nearly four decades, the ICPC has grown to be a </a:t>
            </a:r>
            <a:r>
              <a:rPr lang="en-US" dirty="0" smtClean="0"/>
              <a:t>game-changing global </a:t>
            </a:r>
            <a:r>
              <a:rPr lang="en-US" dirty="0"/>
              <a:t>competitive educational program that has raised aspirations and performance of generations of </a:t>
            </a:r>
            <a:r>
              <a:rPr lang="en-US" dirty="0" smtClean="0"/>
              <a:t>the world’s </a:t>
            </a:r>
            <a:r>
              <a:rPr lang="en-US" dirty="0"/>
              <a:t>problem solvers in the computing sciences and </a:t>
            </a:r>
            <a:r>
              <a:rPr lang="en-US" dirty="0" smtClean="0"/>
              <a:t>engineering.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Teams </a:t>
            </a:r>
            <a:r>
              <a:rPr lang="en-US" dirty="0">
                <a:solidFill>
                  <a:srgbClr val="C00000"/>
                </a:solidFill>
              </a:rPr>
              <a:t>of three students represent their universities in multiple levels of regional competition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Virginia Tech </a:t>
            </a:r>
            <a:r>
              <a:rPr lang="en-US" dirty="0" smtClean="0"/>
              <a:t>competes within the </a:t>
            </a:r>
            <a:r>
              <a:rPr lang="en-US" dirty="0" err="1" smtClean="0"/>
              <a:t>MidAtlantic</a:t>
            </a:r>
            <a:r>
              <a:rPr lang="en-US" dirty="0" smtClean="0"/>
              <a:t> Region against universities in Virginia, Maryland, North Carolina, West Virginia, Eastern Pennsylvania, Delaware, and Southern NJ.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Virginia Tech’s has sent a team to the World Finals in 2014, 2015, 2016, and will be in 2017.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979" y="252663"/>
            <a:ext cx="778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 smtClean="0">
                <a:solidFill>
                  <a:srgbClr val="1F497D"/>
                </a:solidFill>
                <a:latin typeface="TimesNewRomanPS-BoldMT"/>
              </a:rPr>
              <a:t>ICPC FACTS (2016)</a:t>
            </a:r>
            <a:endParaRPr lang="en-US" sz="2800" dirty="0"/>
          </a:p>
        </p:txBody>
      </p:sp>
      <p:pic>
        <p:nvPicPr>
          <p:cNvPr id="8" name="Picture 4" descr="http://icpc.baylor.edu/download/cms/welcome-banner-2014/2014FinalsRoller-Are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2" y="0"/>
            <a:ext cx="468172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pc.baylor.edu/cms/welcome-banner-2014/2015FinalsRoller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1"/>
            <a:ext cx="4681725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icpc.baylor.edu/cms/welcome-banner-2014/2016FinalsRoller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5" y="-1"/>
            <a:ext cx="4681725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cpc.baylor.edu/cms/welcome-banner-2014/2017FinalsRollerv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64" y="-3"/>
            <a:ext cx="4681731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Today’s Contest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77130"/>
            <a:ext cx="7886700" cy="45998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Full Set of Rules published on site</a:t>
            </a:r>
          </a:p>
          <a:p>
            <a:r>
              <a:rPr lang="en-US" dirty="0" smtClean="0"/>
              <a:t>Teams may not:</a:t>
            </a:r>
          </a:p>
          <a:p>
            <a:pPr lvl="1"/>
            <a:r>
              <a:rPr lang="en-US" dirty="0"/>
              <a:t>Communicate with any human outside their team about the problems, including their coaches</a:t>
            </a:r>
          </a:p>
          <a:p>
            <a:pPr lvl="1"/>
            <a:r>
              <a:rPr lang="en-US" dirty="0"/>
              <a:t>Use more than 1 computer during the </a:t>
            </a:r>
            <a:r>
              <a:rPr lang="en-US" dirty="0" smtClean="0"/>
              <a:t>contest</a:t>
            </a:r>
          </a:p>
          <a:p>
            <a:r>
              <a:rPr lang="en-US" dirty="0" smtClean="0"/>
              <a:t>Teams may:</a:t>
            </a:r>
          </a:p>
          <a:p>
            <a:pPr lvl="1"/>
            <a:r>
              <a:rPr lang="en-US" dirty="0"/>
              <a:t>Use the Internet for reference (e.g. programming language documentation)</a:t>
            </a:r>
          </a:p>
          <a:p>
            <a:pPr lvl="1"/>
            <a:r>
              <a:rPr lang="en-US" dirty="0"/>
              <a:t>Refer to any documentation prepared by themselves before the contest</a:t>
            </a:r>
          </a:p>
          <a:p>
            <a:pPr lvl="1"/>
            <a:r>
              <a:rPr lang="en-US" dirty="0"/>
              <a:t>Use a non-programmable calculator</a:t>
            </a:r>
          </a:p>
          <a:p>
            <a:pPr lvl="1"/>
            <a:r>
              <a:rPr lang="en-US" dirty="0"/>
              <a:t>Ask their on-site coaches for assistance with technical matters, e.g. workstation internet access or computer setup.</a:t>
            </a:r>
          </a:p>
          <a:p>
            <a:pPr lvl="1"/>
            <a:r>
              <a:rPr lang="en-US" dirty="0"/>
              <a:t>Use a printer (if available)</a:t>
            </a:r>
          </a:p>
          <a:p>
            <a:pPr lvl="1"/>
            <a:r>
              <a:rPr lang="en-US" dirty="0"/>
              <a:t>Submit clarifications to the </a:t>
            </a:r>
            <a:r>
              <a:rPr lang="en-US" dirty="0" smtClean="0"/>
              <a:t>organizers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for Today’s Contest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1 mistake for Java Programmers is adding a </a:t>
            </a:r>
            <a:r>
              <a:rPr lang="en-US" dirty="0" smtClean="0">
                <a:latin typeface="Consolas" panose="020B0609020204030204" pitchFamily="49" charset="0"/>
              </a:rPr>
              <a:t>package</a:t>
            </a:r>
            <a:r>
              <a:rPr lang="en-US" dirty="0" smtClean="0"/>
              <a:t> statement. </a:t>
            </a:r>
            <a:r>
              <a:rPr lang="en-US" u="sng" dirty="0" smtClean="0"/>
              <a:t>Don’t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common causes of Runtime Error judgment:</a:t>
            </a:r>
          </a:p>
          <a:p>
            <a:pPr lvl="1"/>
            <a:r>
              <a:rPr lang="en-US" dirty="0" err="1" smtClean="0"/>
              <a:t>ArrayIndexOutOfBoundsException</a:t>
            </a:r>
            <a:endParaRPr lang="en-US" dirty="0" smtClean="0"/>
          </a:p>
          <a:p>
            <a:pPr lvl="1"/>
            <a:r>
              <a:rPr lang="en-US" dirty="0" err="1" smtClean="0"/>
              <a:t>StringIndexOutOfBoundsException</a:t>
            </a:r>
            <a:endParaRPr lang="en-US" dirty="0" smtClean="0"/>
          </a:p>
          <a:p>
            <a:pPr lvl="1"/>
            <a:r>
              <a:rPr lang="en-US" dirty="0" err="1" smtClean="0"/>
              <a:t>StackOverflowError</a:t>
            </a:r>
            <a:r>
              <a:rPr lang="en-US" dirty="0" smtClean="0"/>
              <a:t> (infinite recursion)</a:t>
            </a:r>
          </a:p>
          <a:p>
            <a:r>
              <a:rPr lang="en-US" dirty="0" smtClean="0"/>
              <a:t>Always check your program on the provided test data </a:t>
            </a:r>
            <a:r>
              <a:rPr lang="en-US" b="1" dirty="0" smtClean="0"/>
              <a:t>before</a:t>
            </a:r>
            <a:r>
              <a:rPr lang="en-US" dirty="0" smtClean="0"/>
              <a:t> you submit it!</a:t>
            </a:r>
          </a:p>
        </p:txBody>
      </p:sp>
    </p:spTree>
    <p:extLst>
      <p:ext uri="{BB962C8B-B14F-4D97-AF65-F5344CB8AC3E}">
        <p14:creationId xmlns:p14="http://schemas.microsoft.com/office/powerpoint/2010/main" val="5236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Problem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a wide range of teams (freshman to seniors, …)</a:t>
            </a:r>
          </a:p>
          <a:p>
            <a:r>
              <a:rPr lang="en-US" dirty="0" smtClean="0"/>
              <a:t>Will contain 10 problems to increase variety</a:t>
            </a:r>
          </a:p>
          <a:p>
            <a:r>
              <a:rPr lang="en-US" dirty="0" smtClean="0"/>
              <a:t>Problems are not sorted by difficulty.</a:t>
            </a:r>
          </a:p>
          <a:p>
            <a:r>
              <a:rPr lang="en-US" dirty="0" smtClean="0"/>
              <a:t>You will not have failed if you don’t solve all problems!</a:t>
            </a:r>
          </a:p>
          <a:p>
            <a:r>
              <a:rPr lang="en-US" dirty="0" smtClean="0"/>
              <a:t>Hint: Keep an eye on the scoreboard to spot problems that many teams were able to solve!</a:t>
            </a:r>
          </a:p>
        </p:txBody>
      </p:sp>
    </p:spTree>
    <p:extLst>
      <p:ext uri="{BB962C8B-B14F-4D97-AF65-F5344CB8AC3E}">
        <p14:creationId xmlns:p14="http://schemas.microsoft.com/office/powerpoint/2010/main" val="34033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Clarification system only for problem-related doubts</a:t>
            </a:r>
          </a:p>
          <a:p>
            <a:r>
              <a:rPr lang="en-US" dirty="0" smtClean="0"/>
              <a:t>For contest-related issues unrelated to problems, ask your coach to use </a:t>
            </a:r>
            <a:r>
              <a:rPr lang="en-US" smtClean="0"/>
              <a:t>the WebEx chat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 not least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Thanks to our volunteers from the ACM ICPC team</a:t>
            </a:r>
          </a:p>
          <a:p>
            <a:pPr lvl="1"/>
            <a:r>
              <a:rPr lang="en-US" dirty="0" smtClean="0"/>
              <a:t>5 student problem setters</a:t>
            </a:r>
          </a:p>
          <a:p>
            <a:r>
              <a:rPr lang="en-US" dirty="0" smtClean="0"/>
              <a:t>Thanks to our sponsors</a:t>
            </a:r>
          </a:p>
          <a:p>
            <a:pPr lvl="1"/>
            <a:r>
              <a:rPr lang="en-US" dirty="0" smtClean="0"/>
              <a:t>Department of Computer Science</a:t>
            </a:r>
          </a:p>
          <a:p>
            <a:pPr lvl="1"/>
            <a:r>
              <a:rPr lang="en-US" dirty="0" err="1" smtClean="0"/>
              <a:t>stack@cs</a:t>
            </a:r>
            <a:r>
              <a:rPr lang="en-US" dirty="0" smtClean="0"/>
              <a:t> Center for Systems Research</a:t>
            </a:r>
          </a:p>
          <a:p>
            <a:pPr lvl="1"/>
            <a:r>
              <a:rPr lang="en-US" dirty="0" smtClean="0"/>
              <a:t>Eastman Chemicals</a:t>
            </a:r>
          </a:p>
          <a:p>
            <a:r>
              <a:rPr lang="en-US" dirty="0" smtClean="0"/>
              <a:t>The top 3 teams will be listed on our website</a:t>
            </a:r>
            <a:endParaRPr lang="en-US" dirty="0"/>
          </a:p>
          <a:p>
            <a:r>
              <a:rPr lang="en-US" dirty="0" smtClean="0"/>
              <a:t>Prizes: Amazon Gift Certificates</a:t>
            </a:r>
          </a:p>
          <a:p>
            <a:pPr lvl="2"/>
            <a:r>
              <a:rPr lang="en-US" dirty="0" smtClean="0"/>
              <a:t>#1 - $180</a:t>
            </a:r>
          </a:p>
          <a:p>
            <a:pPr lvl="2"/>
            <a:r>
              <a:rPr lang="en-US" dirty="0" smtClean="0"/>
              <a:t>#2 - $120</a:t>
            </a:r>
          </a:p>
          <a:p>
            <a:pPr lvl="2"/>
            <a:r>
              <a:rPr lang="en-US" dirty="0" smtClean="0"/>
              <a:t>#3 - $60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402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TimesNewRomanPS-BoldMT</vt:lpstr>
      <vt:lpstr>Office Theme</vt:lpstr>
      <vt:lpstr>3rd Virginia Tech  High School Programming Competition</vt:lpstr>
      <vt:lpstr>Outline</vt:lpstr>
      <vt:lpstr>Computer Science at Virginia Tech</vt:lpstr>
      <vt:lpstr>PowerPoint Presentation</vt:lpstr>
      <vt:lpstr>Rules for Today’s Contest</vt:lpstr>
      <vt:lpstr>Hints for Today’s Contest</vt:lpstr>
      <vt:lpstr>Today’s Problem Set</vt:lpstr>
      <vt:lpstr>Getting Help</vt:lpstr>
      <vt:lpstr>Last but not least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 Intercollegiate Programming Competition (ICPC) Programming Team</dc:title>
  <dc:creator>gback</dc:creator>
  <cp:lastModifiedBy>gback</cp:lastModifiedBy>
  <cp:revision>38</cp:revision>
  <dcterms:created xsi:type="dcterms:W3CDTF">2014-04-13T17:36:28Z</dcterms:created>
  <dcterms:modified xsi:type="dcterms:W3CDTF">2016-12-10T14:30:48Z</dcterms:modified>
</cp:coreProperties>
</file>