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5"/>
    <p:sldMasterId id="214748365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155E0E-1A33-41A4-8D22-458A20D0F30E}">
  <a:tblStyle styleId="{66155E0E-1A33-41A4-8D22-458A20D0F3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f0f0e8f75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f0f0e8f7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31f0f0e8f75_0_5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f0f0e8f75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f0f0e8f7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1f0f0e8f75_0_7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1f0f0e8f7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1f0f0e8f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31f0f0e8f75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f0f0e8f75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f0f0e8f7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31f0f0e8f75_0_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f0f0e8f75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f0f0e8f7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31f0f0e8f75_0_1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f0f0e8f75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f0f0e8f7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31f0f0e8f75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f0f0e8f75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f0f0e8f7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31f0f0e8f75_0_3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f0f0e8f75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f0f0e8f7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1f0f0e8f75_0_3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f0f0e8f75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f0f0e8f7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31f0f0e8f75_0_5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lvl="4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457200" y="1222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457200" y="10668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0" y="914400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" name="Google Shape;11;p1"/>
          <p:cNvCxnSpPr/>
          <p:nvPr/>
        </p:nvCxnSpPr>
        <p:spPr>
          <a:xfrm>
            <a:off x="0" y="6324600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1222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0668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3"/>
          <p:cNvCxnSpPr/>
          <p:nvPr/>
        </p:nvCxnSpPr>
        <p:spPr>
          <a:xfrm>
            <a:off x="0" y="914400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" name="Google Shape;25;p3"/>
          <p:cNvCxnSpPr/>
          <p:nvPr/>
        </p:nvCxnSpPr>
        <p:spPr>
          <a:xfrm>
            <a:off x="0" y="6324600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" name="Google Shape;26;p3"/>
          <p:cNvSpPr txBox="1"/>
          <p:nvPr/>
        </p:nvSpPr>
        <p:spPr>
          <a:xfrm>
            <a:off x="3556000" y="6362700"/>
            <a:ext cx="19050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00" y="6381750"/>
            <a:ext cx="76200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/>
          <p:nvPr>
            <p:ph type="title"/>
          </p:nvPr>
        </p:nvSpPr>
        <p:spPr>
          <a:xfrm>
            <a:off x="457200" y="1222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57200" y="10668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ctrTitle"/>
          </p:nvPr>
        </p:nvSpPr>
        <p:spPr>
          <a:xfrm>
            <a:off x="1017587" y="1506537"/>
            <a:ext cx="710882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200"/>
              <a:buFont typeface="Times New Roman"/>
              <a:buNone/>
            </a:pPr>
            <a:r>
              <a:rPr b="1" i="0" lang="en-US" sz="4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 Based Lab Mini Project</a:t>
            </a:r>
            <a:endParaRPr/>
          </a:p>
        </p:txBody>
      </p:sp>
      <p:sp>
        <p:nvSpPr>
          <p:cNvPr id="44" name="Google Shape;44;p5"/>
          <p:cNvSpPr txBox="1"/>
          <p:nvPr/>
        </p:nvSpPr>
        <p:spPr>
          <a:xfrm>
            <a:off x="495300" y="3581400"/>
            <a:ext cx="81534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wijel Dmello 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Comps/A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 no.: 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05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 [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EP1241011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b="0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Guide: Ms. Shraddha More| Assistant Professor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December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05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2024</a:t>
            </a:r>
            <a:endParaRPr/>
          </a:p>
        </p:txBody>
      </p:sp>
      <p:sp>
        <p:nvSpPr>
          <p:cNvPr id="45" name="Google Shape;45;p5"/>
          <p:cNvSpPr txBox="1"/>
          <p:nvPr/>
        </p:nvSpPr>
        <p:spPr>
          <a:xfrm>
            <a:off x="620712" y="990600"/>
            <a:ext cx="81311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ENGINEERING</a:t>
            </a:r>
            <a:endParaRPr/>
          </a:p>
        </p:txBody>
      </p:sp>
      <p:pic>
        <p:nvPicPr>
          <p:cNvPr id="46" name="Google Shape;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900" y="76200"/>
            <a:ext cx="10795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4850" y="101600"/>
            <a:ext cx="59055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/>
          <p:nvPr/>
        </p:nvSpPr>
        <p:spPr>
          <a:xfrm>
            <a:off x="1219200" y="-19050"/>
            <a:ext cx="7105650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imes New Roman"/>
              <a:buNone/>
            </a:pPr>
            <a:r>
              <a:rPr b="1" i="0" lang="en-US" sz="1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Aldel Education Trust’s</a:t>
            </a:r>
            <a:endParaRPr b="0" i="0" sz="11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St. John College of Engineering and Management, Palghar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Times New Roman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Autonomous | NAAC Accredited with Grade A+  | NBA Accredited</a:t>
            </a:r>
            <a:endParaRPr/>
          </a:p>
        </p:txBody>
      </p:sp>
      <p:sp>
        <p:nvSpPr>
          <p:cNvPr id="49" name="Google Shape;49;p5"/>
          <p:cNvSpPr txBox="1"/>
          <p:nvPr/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" name="Google Shape;50;p5"/>
          <p:cNvSpPr txBox="1"/>
          <p:nvPr/>
        </p:nvSpPr>
        <p:spPr>
          <a:xfrm>
            <a:off x="1580092" y="2301900"/>
            <a:ext cx="5983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Analysis on Hotel Reviews using Machine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type="title"/>
          </p:nvPr>
        </p:nvSpPr>
        <p:spPr>
          <a:xfrm>
            <a:off x="457200" y="122237"/>
            <a:ext cx="8229600" cy="6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latin typeface="Times New Roman"/>
                <a:ea typeface="Times New Roman"/>
                <a:cs typeface="Times New Roman"/>
                <a:sym typeface="Times New Roman"/>
              </a:rPr>
              <a:t>Conclusion and Future Work</a:t>
            </a:r>
            <a:endParaRPr b="1"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4"/>
          <p:cNvSpPr txBox="1"/>
          <p:nvPr>
            <p:ph idx="12" type="sldNum"/>
          </p:nvPr>
        </p:nvSpPr>
        <p:spPr>
          <a:xfrm>
            <a:off x="6553200" y="637857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314550" y="3267400"/>
            <a:ext cx="8514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Increase the variety and volume of data used for model training, leading to improved accuracy and reliability in detecting fake reviews.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Incorporating different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languages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in our system for removing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language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barrier between AI and user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Integrating the system with a real hotel management system for better accessibility and real time accuracy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385800" y="1548238"/>
            <a:ext cx="83724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current model is trained using the existing dataset which shows that the model performs well against it.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model that achieves the highest accuracy is SVM using the RBF kernel and the highest accuracy score is 90.5%.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7" name="Google Shape;127;p14"/>
          <p:cNvCxnSpPr/>
          <p:nvPr/>
        </p:nvCxnSpPr>
        <p:spPr>
          <a:xfrm flipH="1" rot="10800000">
            <a:off x="500400" y="3187325"/>
            <a:ext cx="8094000" cy="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type="title"/>
          </p:nvPr>
        </p:nvSpPr>
        <p:spPr>
          <a:xfrm>
            <a:off x="457200" y="122237"/>
            <a:ext cx="8229600" cy="6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5"/>
          <p:cNvSpPr txBox="1"/>
          <p:nvPr>
            <p:ph idx="12" type="sldNum"/>
          </p:nvPr>
        </p:nvSpPr>
        <p:spPr>
          <a:xfrm>
            <a:off x="6553200" y="637857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314550" y="1272550"/>
            <a:ext cx="85149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Parikh, S. B., &amp; Atrey, P. K. (2018, April).Media-Rich Fake News Detection: A Survey. In 2018 IEEE Conference on Multimedia Information Processing and Retrieval (MIPR) (pp. 436-441). IEEE.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Y. Li, X. Feng, and S. Zhang, “Detecting Fake Reviews Utilizing Semantic and Emotion Model,” 2016 3rd International Conference on Information Science and Control Engineering (ICISCE), pp. 317–320, 2016.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J. Kamps, M. Marx, R.J. Mokken, and M. Rijke, “Using WordNet to measure semantic orientations of adjectives,” Proceedings of the Fourth International Conference on Language Resources and Evaluation, vol. IV, pp 1115-1118, 2004.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B. Pang, L. Lee, and S. Vaithyanathan, “Thumbs up? Sentiment classification using machine learning techniques,” Proceedings of EMNLP, pp. 79-86, 2002.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https://www.kaggle.com/code/manvichaudhary2003/fake-reveiw-detection-on-yelp-dataset/notebook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https://github.com/SayamAlt/Fake-Reviews-Detection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https://ieeexplore.ieee.org/stamp/stamp.jsp?tp=&amp;arnumber=9416474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https://www.kaggle.com/datasets/omkarsabnis/yelp-reviews-dataset/code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457200" y="1222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/>
          </a:p>
        </p:txBody>
      </p:sp>
      <p:sp>
        <p:nvSpPr>
          <p:cNvPr id="56" name="Google Shape;56;p6"/>
          <p:cNvSpPr txBox="1"/>
          <p:nvPr/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" name="Google Shape;57;p6"/>
          <p:cNvSpPr txBox="1"/>
          <p:nvPr>
            <p:ph idx="1" type="body"/>
          </p:nvPr>
        </p:nvSpPr>
        <p:spPr>
          <a:xfrm>
            <a:off x="457200" y="10668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Technical Aspects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of Existing Literature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 of Proposed System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Algorithm/Flowchart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 code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 of the output with description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Technologies Used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and Future Work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58" name="Google Shape;58;p6"/>
          <p:cNvSpPr txBox="1"/>
          <p:nvPr/>
        </p:nvSpPr>
        <p:spPr>
          <a:xfrm>
            <a:off x="3028950" y="6356350"/>
            <a:ext cx="34480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Computer Engineering | SJCEM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457200" y="122237"/>
            <a:ext cx="8229600" cy="6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7"/>
          <p:cNvSpPr txBox="1"/>
          <p:nvPr>
            <p:ph idx="1" type="body"/>
          </p:nvPr>
        </p:nvSpPr>
        <p:spPr>
          <a:xfrm>
            <a:off x="457200" y="1196975"/>
            <a:ext cx="8229600" cy="518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just">
              <a:spcBef>
                <a:spcPts val="360"/>
              </a:spcBef>
              <a:spcAft>
                <a:spcPts val="0"/>
              </a:spcAft>
              <a:buSzPts val="1700"/>
              <a:buFont typeface="Times New Roman"/>
              <a:buChar char="•"/>
            </a:pP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Develop an ML driven system to detect and filter out fake online reviews, enhancing the credibility of review platforms.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360"/>
              </a:spcBef>
              <a:spcAft>
                <a:spcPts val="0"/>
              </a:spcAft>
              <a:buSzPts val="1700"/>
              <a:buFont typeface="Times New Roman"/>
              <a:buChar char="•"/>
            </a:pP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Technical aspects: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Investigating how machine learning techniques can be applied to differentiate between genuine and fraudulent reviews, minimizing user exposure to deceptive information.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360"/>
              </a:spcBef>
              <a:spcAft>
                <a:spcPts val="0"/>
              </a:spcAft>
              <a:buSzPts val="1700"/>
              <a:buFont typeface="Times New Roman"/>
              <a:buChar char="•"/>
            </a:pP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Motivation: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Fake reviews not only affect the user’s trust but also has an impact on the sales of the commodity.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spcBef>
                <a:spcPts val="36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Scope: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The ultimate goal of the system is to aid consumers in making better-informed choices by eliminating fake reviews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6553200" y="637857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457200" y="122237"/>
            <a:ext cx="8229600" cy="6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latin typeface="Times New Roman"/>
                <a:ea typeface="Times New Roman"/>
                <a:cs typeface="Times New Roman"/>
                <a:sym typeface="Times New Roman"/>
              </a:rPr>
              <a:t>Review of Existing Literature</a:t>
            </a:r>
            <a:endParaRPr b="1"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6553200" y="637857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74" name="Google Shape;74;p8"/>
          <p:cNvGraphicFramePr/>
          <p:nvPr/>
        </p:nvGraphicFramePr>
        <p:xfrm>
          <a:off x="457225" y="101532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{66155E0E-1A33-41A4-8D22-458A20D0F30E}</a:tableStyleId>
              </a:tblPr>
              <a:tblGrid>
                <a:gridCol w="598900"/>
                <a:gridCol w="2844800"/>
                <a:gridCol w="1429175"/>
                <a:gridCol w="2014500"/>
                <a:gridCol w="1538100"/>
              </a:tblGrid>
              <a:tr h="618025">
                <a:tc>
                  <a:txBody>
                    <a:bodyPr/>
                    <a:lstStyle/>
                    <a:p>
                      <a:pPr indent="0" lvl="0" marL="41275" rtl="0" algn="just">
                        <a:lnSpc>
                          <a:spcPct val="15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Sr. No.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1275" rtl="0" algn="just">
                        <a:lnSpc>
                          <a:spcPct val="15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 of paper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 used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1910" marR="229870" rtl="0" algn="just">
                        <a:lnSpc>
                          <a:spcPct val="15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Algorithms &amp; methods used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2545" rtl="0" algn="just">
                        <a:lnSpc>
                          <a:spcPct val="15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Research Gap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837325">
                <a:tc>
                  <a:txBody>
                    <a:bodyPr/>
                    <a:lstStyle/>
                    <a:p>
                      <a:pPr indent="0" lvl="0" marL="41275" marR="635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1275" marR="6350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 Empirical Study on Detecting Fake Reviews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1275" marR="6350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Using Machine Learning Techniques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1275" marR="6731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Movie reviews dataset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1275" marR="6731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Sentiment Analysis, NB, DT-J48, KNN-IBK and SVM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1275" marR="6731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Collusion and manipulation issues weren’t addressed.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7225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Spotting and Removing Fake Product Review in Consumer Rating  Reviews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1275" marR="6731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online shopping reviews dataset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Support Vector Machine (SVM)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Comparison of various algorithms.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8066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3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Sentiment analysis on Chinese movie review with distributed keyword vector representation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1275" marR="6731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Chinese movie review dataset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TF-IDF and LLR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731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NB, DT-J48, KNN-IBK and SVM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is not quite good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8066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20212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Fake Review Detection on Yelp Dataset Using Classification Techniques in Machine Learning</a:t>
                      </a:r>
                      <a:endParaRPr sz="1300">
                        <a:solidFill>
                          <a:srgbClr val="20212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6731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20212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 of reviews on restaurants and hotels</a:t>
                      </a:r>
                      <a:endParaRPr sz="1300">
                        <a:solidFill>
                          <a:srgbClr val="20212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20212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Regression, NB, XGBoost, SVM</a:t>
                      </a:r>
                      <a:endParaRPr sz="1300">
                        <a:solidFill>
                          <a:srgbClr val="20212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20212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Imbalance in the dataset is to be handled.</a:t>
                      </a:r>
                      <a:endParaRPr sz="1300">
                        <a:solidFill>
                          <a:srgbClr val="20212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5544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5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1275" marR="6350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Fake review detection review using Behavioural and Contextual features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1275" marR="6731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pseudo fake ,real life reviews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1275" marR="6731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SVM,decision trees ,random forest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dataset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8066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6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1275" marR="6350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Method for the Detection of Fake Reviews Based on Temporal Features of Reviews and Comments 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Amazon-China shopping dataset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1275" marR="6731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Isolation forest, bayesian network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Less precision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type="title"/>
          </p:nvPr>
        </p:nvSpPr>
        <p:spPr>
          <a:xfrm>
            <a:off x="457200" y="122237"/>
            <a:ext cx="8229600" cy="6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b="1"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6553200" y="637857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400" y="1072350"/>
            <a:ext cx="7597199" cy="51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457200" y="122237"/>
            <a:ext cx="8229600" cy="6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1"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0"/>
          <p:cNvSpPr txBox="1"/>
          <p:nvPr>
            <p:ph idx="1" type="body"/>
          </p:nvPr>
        </p:nvSpPr>
        <p:spPr>
          <a:xfrm>
            <a:off x="457200" y="1196975"/>
            <a:ext cx="8229600" cy="518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just">
              <a:spcBef>
                <a:spcPts val="360"/>
              </a:spcBef>
              <a:spcAft>
                <a:spcPts val="0"/>
              </a:spcAft>
              <a:buSzPts val="1700"/>
              <a:buFont typeface="Times New Roman"/>
              <a:buChar char="•"/>
            </a:pP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Corpus of truthful and deceptive hotel reviews of 20 Chicago hotels.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The dataset is provided by cornell.edu.in.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360"/>
              </a:spcBef>
              <a:spcAft>
                <a:spcPts val="0"/>
              </a:spcAft>
              <a:buSzPts val="1700"/>
              <a:buFont typeface="Times New Roman"/>
              <a:buChar char="•"/>
            </a:pP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Code snippet section</a:t>
            </a: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74295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from sklearn.svm import SVC</a:t>
            </a:r>
            <a:endParaRPr sz="17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74295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svc = SVC()</a:t>
            </a:r>
            <a:endParaRPr sz="17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74295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svc.fit(training_data, y_train)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74295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svc_predictions = svc.predict(testing_data)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36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6286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For SVC 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42875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Accuracy score:  0.905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42875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Precision score:  0.9033816425120773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42875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Recall score:  0.9121951219512195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42875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F1 score:  0.9077669902912622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4287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6553200" y="637857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>
            <p:ph type="title"/>
          </p:nvPr>
        </p:nvSpPr>
        <p:spPr>
          <a:xfrm>
            <a:off x="457200" y="122237"/>
            <a:ext cx="8229600" cy="6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latin typeface="Times New Roman"/>
                <a:ea typeface="Times New Roman"/>
                <a:cs typeface="Times New Roman"/>
                <a:sym typeface="Times New Roman"/>
              </a:rPr>
              <a:t>Technologies Used</a:t>
            </a:r>
            <a:endParaRPr b="1"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1"/>
          <p:cNvSpPr txBox="1"/>
          <p:nvPr>
            <p:ph idx="1" type="body"/>
          </p:nvPr>
        </p:nvSpPr>
        <p:spPr>
          <a:xfrm>
            <a:off x="457200" y="1196975"/>
            <a:ext cx="8229600" cy="518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Jupyter Notebook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Sentiment Analysis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6553200" y="637857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663" y="3309425"/>
            <a:ext cx="2231687" cy="22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88" y="3260188"/>
            <a:ext cx="2638425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1"/>
          <p:cNvPicPr preferRelativeResize="0"/>
          <p:nvPr/>
        </p:nvPicPr>
        <p:blipFill rotWithShape="1">
          <a:blip r:embed="rId5">
            <a:alphaModFix/>
          </a:blip>
          <a:srcRect b="24173" l="0" r="0" t="0"/>
          <a:stretch/>
        </p:blipFill>
        <p:spPr>
          <a:xfrm>
            <a:off x="6224575" y="3400350"/>
            <a:ext cx="2638450" cy="22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/>
          <p:nvPr>
            <p:ph type="title"/>
          </p:nvPr>
        </p:nvSpPr>
        <p:spPr>
          <a:xfrm>
            <a:off x="457200" y="122237"/>
            <a:ext cx="8229600" cy="6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  <a:endParaRPr b="1"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6553200" y="637857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9" name="Google Shape;109;p12"/>
          <p:cNvGraphicFramePr/>
          <p:nvPr/>
        </p:nvGraphicFramePr>
        <p:xfrm>
          <a:off x="695025" y="1471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{66155E0E-1A33-41A4-8D22-458A20D0F30E}</a:tableStyleId>
              </a:tblPr>
              <a:tblGrid>
                <a:gridCol w="859925"/>
                <a:gridCol w="2430225"/>
                <a:gridCol w="1301650"/>
                <a:gridCol w="1203350"/>
                <a:gridCol w="1021950"/>
                <a:gridCol w="1084250"/>
              </a:tblGrid>
              <a:tr h="504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Sr. No.</a:t>
                      </a:r>
                      <a:endParaRPr b="1"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Algorithm Implemented</a:t>
                      </a:r>
                      <a:endParaRPr b="1"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b="1"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b="1"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 Score</a:t>
                      </a:r>
                      <a:endParaRPr b="1"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78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Support Vector Classifier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0.905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0.903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0.912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0.908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6AA84F"/>
                    </a:solidFill>
                  </a:tcPr>
                </a:tc>
              </a:tr>
              <a:tr h="78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K-Nearest Neighbors</a:t>
                      </a:r>
                      <a:endParaRPr sz="19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0.790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0.885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0.678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0.768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78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0.647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0.693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0.561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0.619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78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0.900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0.895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0.912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0.903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>
            <p:ph type="title"/>
          </p:nvPr>
        </p:nvSpPr>
        <p:spPr>
          <a:xfrm>
            <a:off x="457200" y="122237"/>
            <a:ext cx="8229600" cy="6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  <a:endParaRPr b="1"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3"/>
          <p:cNvSpPr txBox="1"/>
          <p:nvPr>
            <p:ph idx="12" type="sldNum"/>
          </p:nvPr>
        </p:nvSpPr>
        <p:spPr>
          <a:xfrm>
            <a:off x="6553200" y="637857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963" y="1075638"/>
            <a:ext cx="6516075" cy="50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