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notesMasterIdLst>
    <p:notesMasterId r:id="rId19"/>
  </p:notesMasterIdLst>
  <p:sldIdLst>
    <p:sldId id="330" r:id="rId3"/>
    <p:sldId id="290" r:id="rId4"/>
    <p:sldId id="412" r:id="rId5"/>
    <p:sldId id="293" r:id="rId6"/>
    <p:sldId id="310" r:id="rId7"/>
    <p:sldId id="315" r:id="rId8"/>
    <p:sldId id="413" r:id="rId9"/>
    <p:sldId id="414" r:id="rId10"/>
    <p:sldId id="420" r:id="rId11"/>
    <p:sldId id="419" r:id="rId12"/>
    <p:sldId id="421" r:id="rId13"/>
    <p:sldId id="422" r:id="rId14"/>
    <p:sldId id="423" r:id="rId15"/>
    <p:sldId id="424" r:id="rId16"/>
    <p:sldId id="425" r:id="rId17"/>
    <p:sldId id="289" r:id="rId18"/>
  </p:sldIdLst>
  <p:sldSz cx="12192000" cy="6858000"/>
  <p:notesSz cx="6858000" cy="9144000"/>
  <p:custDataLst>
    <p:tags r:id="rId2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9BA"/>
    <a:srgbClr val="EF91C0"/>
    <a:srgbClr val="3B4558"/>
    <a:srgbClr val="E97071"/>
    <a:srgbClr val="2A2A2C"/>
    <a:srgbClr val="F5B691"/>
    <a:srgbClr val="3F4252"/>
    <a:srgbClr val="429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5545" autoAdjust="0"/>
  </p:normalViewPr>
  <p:slideViewPr>
    <p:cSldViewPr showGuides="1">
      <p:cViewPr varScale="1">
        <p:scale>
          <a:sx n="81" d="100"/>
          <a:sy n="81" d="100"/>
        </p:scale>
        <p:origin x="725" y="58"/>
      </p:cViewPr>
      <p:guideLst>
        <p:guide orient="horz" pos="2162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799228-68BB-420B-83F7-3782182D16FA}" type="datetimeFigureOut">
              <a:rPr lang="zh-CN" altLang="en-US"/>
              <a:t>2022/12/29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kumimoji="1"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kumimoji="1"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8018DFB-EE4D-4F57-B460-21D25715CC8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44B3A2-1145-4C2C-8991-D25A53857639}" type="slidenum">
              <a:rPr lang="zh-CN"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F1DFB-7E27-45E6-B822-8A582D1548E5}" type="slidenum">
              <a:rPr lang="zh-CN" altLang="en-US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220CD8-ADEE-4A6B-9605-4D0A5ACC1856}" type="slidenum">
              <a:rPr lang="zh-CN" altLang="en-US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3355D4-6DF2-4120-9A1B-79F594C6D502}" type="slidenum">
              <a:rPr lang="zh-CN" altLang="en-US">
                <a:solidFill>
                  <a:srgbClr val="000000"/>
                </a:solidFill>
              </a:rPr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189BEC-C5E0-4D11-9A75-6F238BCEFA72}" type="slidenum">
              <a:rPr lang="zh-CN" altLang="en-US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90CF4-9165-4969-8BD3-45513E8EBBA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2022/12/29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3433F-4EF3-43DE-B100-372BCC60C1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02167" y="1905001"/>
            <a:ext cx="11387667" cy="4194175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3D806-DB1B-423B-AA2F-4AAF6829BD1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31680-8ABF-49CC-83CD-8EB71EC45DF5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31680-8ABF-49CC-83CD-8EB71EC45DF5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31680-8ABF-49CC-83CD-8EB71EC45DF5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31680-8ABF-49CC-83CD-8EB71EC45DF5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5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31680-8ABF-49CC-83CD-8EB71EC45DF5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2022/12/29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A31680-8ABF-49CC-83CD-8EB71EC45DF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4"/>
          <a:stretch>
            <a:fillRect/>
          </a:stretch>
        </p:blipFill>
        <p:spPr>
          <a:xfrm>
            <a:off x="46355" y="43513"/>
            <a:ext cx="12196441" cy="6812535"/>
          </a:xfrm>
          <a:prstGeom prst="rect">
            <a:avLst/>
          </a:prstGeom>
        </p:spPr>
      </p:pic>
      <p:sp>
        <p:nvSpPr>
          <p:cNvPr id="16392" name="矩形 5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25290" y="1988185"/>
            <a:ext cx="3613785" cy="1466850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管理沟通</a:t>
            </a:r>
          </a:p>
        </p:txBody>
      </p:sp>
      <p:sp>
        <p:nvSpPr>
          <p:cNvPr id="18434" name="文本框 4"/>
          <p:cNvSpPr txBox="1">
            <a:spLocks noChangeArrowheads="1"/>
          </p:cNvSpPr>
          <p:nvPr/>
        </p:nvSpPr>
        <p:spPr bwMode="auto">
          <a:xfrm>
            <a:off x="4297045" y="2995930"/>
            <a:ext cx="3665220" cy="5708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Management Negotiation</a:t>
            </a:r>
          </a:p>
        </p:txBody>
      </p:sp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648710" y="4004310"/>
            <a:ext cx="5108575" cy="5708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西安电子科技大学经济与管理学院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24765" y="0"/>
            <a:ext cx="12224385" cy="6824980"/>
          </a:xfrm>
          <a:prstGeom prst="rect">
            <a:avLst/>
          </a:prstGeom>
        </p:spPr>
      </p:pic>
      <p:sp>
        <p:nvSpPr>
          <p:cNvPr id="20" name="矩形 55"/>
          <p:cNvSpPr>
            <a:spLocks noChangeArrowheads="1"/>
          </p:cNvSpPr>
          <p:nvPr/>
        </p:nvSpPr>
        <p:spPr bwMode="auto">
          <a:xfrm>
            <a:off x="3446780" y="692150"/>
            <a:ext cx="195389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2279650" y="1738630"/>
            <a:ext cx="8818880" cy="40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kumimoji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沟通双方的相互行为性</a:t>
            </a:r>
            <a:r>
              <a:rPr kumimoj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kumimoji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互动性</a:t>
            </a:r>
            <a:r>
              <a:rPr kumimoj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·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相互反应</a:t>
            </a:r>
            <a:r>
              <a:rPr kumimoji="1" 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·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相互效果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（单向、双向）</a:t>
            </a:r>
            <a:endParaRPr kumimoji="1"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）沟通的中介性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kumimoji="1" 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·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载体</a:t>
            </a:r>
            <a:r>
              <a:rPr kumimoji="1" 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·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渠道</a:t>
            </a: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·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流程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（正式、非正式）</a:t>
            </a:r>
            <a:endParaRPr kumimoji="1" 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）沟通的策略性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kumimoji="1" 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·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内容复杂性</a:t>
            </a:r>
            <a:r>
              <a:rPr kumimoji="1" 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·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心理复杂性</a:t>
            </a: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·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信息复杂性</a:t>
            </a:r>
            <a:endParaRPr kumimoji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kumimoji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2" name="TextBox 17"/>
          <p:cNvSpPr txBox="1">
            <a:spLocks noChangeArrowheads="1"/>
          </p:cNvSpPr>
          <p:nvPr/>
        </p:nvSpPr>
        <p:spPr bwMode="auto">
          <a:xfrm flipH="1">
            <a:off x="351473" y="674370"/>
            <a:ext cx="25923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id-ID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24765" y="0"/>
            <a:ext cx="12224385" cy="6824980"/>
          </a:xfrm>
          <a:prstGeom prst="rect">
            <a:avLst/>
          </a:prstGeom>
        </p:spPr>
      </p:pic>
      <p:sp>
        <p:nvSpPr>
          <p:cNvPr id="20" name="矩形 55"/>
          <p:cNvSpPr>
            <a:spLocks noChangeArrowheads="1"/>
          </p:cNvSpPr>
          <p:nvPr/>
        </p:nvSpPr>
        <p:spPr bwMode="auto">
          <a:xfrm>
            <a:off x="3446780" y="692150"/>
            <a:ext cx="195389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22" name="TextBox 17"/>
          <p:cNvSpPr txBox="1">
            <a:spLocks noChangeArrowheads="1"/>
          </p:cNvSpPr>
          <p:nvPr/>
        </p:nvSpPr>
        <p:spPr bwMode="auto">
          <a:xfrm flipH="1">
            <a:off x="351473" y="674370"/>
            <a:ext cx="25923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id-ID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2279650" y="1738630"/>
            <a:ext cx="9011285" cy="456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1.2.</a:t>
            </a:r>
            <a:r>
              <a:rPr kumimoji="1" 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 </a:t>
            </a:r>
            <a:r>
              <a:rPr kumimoji="1"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建设性沟通（有效沟通）</a:t>
            </a:r>
            <a:r>
              <a:rPr kumimoji="1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endParaRPr kumimoji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</a:t>
            </a:r>
            <a:r>
              <a:rPr kumimoji="1"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）切实解决管理中存在的问题，而非抬高当事人；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）准确、有力地传递信息，而非让双方过多产生困惑；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）加强或改善双方的人际关系，而非减弱或恶化了双方的交往心理；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）产生良好的效果，最终体现在经济效益与社会效益的提升。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24765" y="0"/>
            <a:ext cx="12224385" cy="6824980"/>
          </a:xfrm>
          <a:prstGeom prst="rect">
            <a:avLst/>
          </a:prstGeom>
        </p:spPr>
      </p:pic>
      <p:sp>
        <p:nvSpPr>
          <p:cNvPr id="20" name="矩形 55"/>
          <p:cNvSpPr>
            <a:spLocks noChangeArrowheads="1"/>
          </p:cNvSpPr>
          <p:nvPr/>
        </p:nvSpPr>
        <p:spPr bwMode="auto">
          <a:xfrm>
            <a:off x="3446780" y="692150"/>
            <a:ext cx="195389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22" name="TextBox 17"/>
          <p:cNvSpPr txBox="1">
            <a:spLocks noChangeArrowheads="1"/>
          </p:cNvSpPr>
          <p:nvPr/>
        </p:nvSpPr>
        <p:spPr bwMode="auto">
          <a:xfrm flipH="1">
            <a:off x="351473" y="674370"/>
            <a:ext cx="25923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id-ID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2279650" y="1451610"/>
            <a:ext cx="9011285" cy="512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1.2.</a:t>
            </a:r>
            <a:r>
              <a:rPr kumimoji="1" 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 </a:t>
            </a:r>
            <a:r>
              <a:rPr kumimoji="1"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管理沟通要素分析</a:t>
            </a:r>
            <a:r>
              <a:rPr kumimoji="1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endParaRPr kumimoji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</a:t>
            </a:r>
            <a:r>
              <a:rPr kumimoji="1"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）是否明确要实现的目标；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）是否明确该由谁发起沟通；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）是否了解受众背景及需要；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）是否了解沟通时所处的内外环境；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）是否组织好并充分有力表达了沟通过程中所有的相关信息；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6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）是否选择了有效的沟通渠道与载体；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）是否为受众提供了其所需要的反馈渠道。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6320" y="-14717"/>
            <a:ext cx="12224385" cy="6824980"/>
          </a:xfrm>
          <a:prstGeom prst="rect">
            <a:avLst/>
          </a:prstGeom>
        </p:spPr>
      </p:pic>
      <p:sp>
        <p:nvSpPr>
          <p:cNvPr id="20" name="矩形 55"/>
          <p:cNvSpPr>
            <a:spLocks noChangeArrowheads="1"/>
          </p:cNvSpPr>
          <p:nvPr/>
        </p:nvSpPr>
        <p:spPr bwMode="auto">
          <a:xfrm>
            <a:off x="3446780" y="692150"/>
            <a:ext cx="195389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22" name="TextBox 17"/>
          <p:cNvSpPr txBox="1">
            <a:spLocks noChangeArrowheads="1"/>
          </p:cNvSpPr>
          <p:nvPr/>
        </p:nvSpPr>
        <p:spPr bwMode="auto">
          <a:xfrm flipH="1">
            <a:off x="351473" y="674370"/>
            <a:ext cx="25923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id-ID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2279650" y="1451610"/>
            <a:ext cx="901128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</a:t>
            </a:r>
            <a:r>
              <a:rPr kumimoji="1" 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 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管理沟通的过程</a:t>
            </a:r>
            <a:r>
              <a:rPr kumimoji="1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endParaRPr kumimoji="1" lang="zh-CN" altLang="en-US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7260" y="2348865"/>
            <a:ext cx="2185035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编码：所传递信息的形态安排</a:t>
            </a:r>
          </a:p>
        </p:txBody>
      </p:sp>
      <p:cxnSp>
        <p:nvCxnSpPr>
          <p:cNvPr id="3" name="直接箭头连接符 2"/>
          <p:cNvCxnSpPr>
            <a:stCxn id="2" idx="3"/>
          </p:cNvCxnSpPr>
          <p:nvPr/>
        </p:nvCxnSpPr>
        <p:spPr>
          <a:xfrm>
            <a:off x="4392295" y="2781300"/>
            <a:ext cx="911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462645" y="2348865"/>
            <a:ext cx="2185035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译码：客体对信息的理解和解释</a:t>
            </a:r>
          </a:p>
        </p:txBody>
      </p:sp>
      <p:sp>
        <p:nvSpPr>
          <p:cNvPr id="6" name="矩形 5"/>
          <p:cNvSpPr/>
          <p:nvPr/>
        </p:nvSpPr>
        <p:spPr>
          <a:xfrm>
            <a:off x="5335270" y="2348865"/>
            <a:ext cx="2185035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沟通渠道：媒介</a:t>
            </a:r>
            <a:endParaRPr lang="en-US" altLang="zh-CN" dirty="0"/>
          </a:p>
          <a:p>
            <a:pPr algn="ctr"/>
            <a:r>
              <a:rPr lang="zh-CN" altLang="en-US" dirty="0"/>
              <a:t>（噪声）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7567295" y="2781300"/>
            <a:ext cx="911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07260" y="3789045"/>
            <a:ext cx="2185035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主体：沟通者</a:t>
            </a:r>
          </a:p>
          <a:p>
            <a:pPr algn="ctr"/>
            <a:r>
              <a:rPr lang="zh-CN" altLang="en-US"/>
              <a:t>（信息发出者）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462645" y="3789045"/>
            <a:ext cx="2185035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客体：被沟通者</a:t>
            </a:r>
          </a:p>
          <a:p>
            <a:pPr algn="ctr"/>
            <a:r>
              <a:rPr lang="zh-CN" altLang="en-US"/>
              <a:t>（信息接收者）</a:t>
            </a:r>
          </a:p>
        </p:txBody>
      </p:sp>
      <p:cxnSp>
        <p:nvCxnSpPr>
          <p:cNvPr id="14" name="直接箭头连接符 13"/>
          <p:cNvCxnSpPr>
            <a:endCxn id="11" idx="0"/>
          </p:cNvCxnSpPr>
          <p:nvPr/>
        </p:nvCxnSpPr>
        <p:spPr>
          <a:xfrm>
            <a:off x="9555480" y="3213100"/>
            <a:ext cx="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</p:cNvCxnSpPr>
          <p:nvPr/>
        </p:nvCxnSpPr>
        <p:spPr>
          <a:xfrm flipV="1">
            <a:off x="3300095" y="3213100"/>
            <a:ext cx="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207260" y="5229225"/>
            <a:ext cx="2185035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反馈</a:t>
            </a:r>
          </a:p>
          <a:p>
            <a:pPr algn="ctr"/>
            <a:r>
              <a:rPr lang="zh-CN" altLang="en-US"/>
              <a:t>（</a:t>
            </a:r>
            <a:r>
              <a:rPr lang="zh-CN" altLang="en-US" sz="1600"/>
              <a:t>正反馈、负反馈</a:t>
            </a:r>
            <a:r>
              <a:rPr lang="zh-CN" altLang="en-US"/>
              <a:t>）</a:t>
            </a:r>
          </a:p>
        </p:txBody>
      </p:sp>
      <p:sp>
        <p:nvSpPr>
          <p:cNvPr id="17" name="矩形 16"/>
          <p:cNvSpPr/>
          <p:nvPr/>
        </p:nvSpPr>
        <p:spPr>
          <a:xfrm>
            <a:off x="8462645" y="5229225"/>
            <a:ext cx="2185035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做出反应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9555480" y="4653280"/>
            <a:ext cx="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300095" y="4653280"/>
            <a:ext cx="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1"/>
            <a:endCxn id="16" idx="3"/>
          </p:cNvCxnSpPr>
          <p:nvPr/>
        </p:nvCxnSpPr>
        <p:spPr>
          <a:xfrm flipH="1">
            <a:off x="4392295" y="5661660"/>
            <a:ext cx="4070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087620" y="3717290"/>
            <a:ext cx="2808605" cy="1151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目标：信息得到正确的传递了吗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24765" y="0"/>
            <a:ext cx="12224385" cy="6824980"/>
          </a:xfrm>
          <a:prstGeom prst="rect">
            <a:avLst/>
          </a:prstGeom>
        </p:spPr>
      </p:pic>
      <p:sp>
        <p:nvSpPr>
          <p:cNvPr id="20" name="矩形 55"/>
          <p:cNvSpPr>
            <a:spLocks noChangeArrowheads="1"/>
          </p:cNvSpPr>
          <p:nvPr/>
        </p:nvSpPr>
        <p:spPr bwMode="auto">
          <a:xfrm>
            <a:off x="3446780" y="692150"/>
            <a:ext cx="195389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22" name="TextBox 17"/>
          <p:cNvSpPr txBox="1">
            <a:spLocks noChangeArrowheads="1"/>
          </p:cNvSpPr>
          <p:nvPr/>
        </p:nvSpPr>
        <p:spPr bwMode="auto">
          <a:xfrm flipH="1">
            <a:off x="351473" y="674370"/>
            <a:ext cx="25923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id-ID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3140710" y="1412240"/>
            <a:ext cx="9011285" cy="536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</a:t>
            </a:r>
            <a:r>
              <a:rPr kumimoji="1" 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kumimoji="1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.</a:t>
            </a:r>
            <a:r>
              <a:rPr kumimoji="1" 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 </a:t>
            </a:r>
            <a:r>
              <a:rPr kumimoji="1" 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沟通客体分析（上行、下行、平行、斜行）</a:t>
            </a:r>
            <a:r>
              <a:rPr kumimoji="1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1.3.2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沟通主体分析（我是谁？自我沟通）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1.3.3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信息组织分析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1.3.4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笔头沟通技能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1.3.5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面谈技能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1.3.6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倾听技能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1.3.7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演讲与辅助手段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1.3.8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沟通环境与策略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1.3.9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会议组织与沟通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1.3.10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危机沟通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1.3.11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跨文化沟通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24765" y="0"/>
            <a:ext cx="12224385" cy="6824980"/>
          </a:xfrm>
          <a:prstGeom prst="rect">
            <a:avLst/>
          </a:prstGeom>
        </p:spPr>
      </p:pic>
      <p:sp>
        <p:nvSpPr>
          <p:cNvPr id="20" name="矩形 55"/>
          <p:cNvSpPr>
            <a:spLocks noChangeArrowheads="1"/>
          </p:cNvSpPr>
          <p:nvPr/>
        </p:nvSpPr>
        <p:spPr bwMode="auto">
          <a:xfrm>
            <a:off x="3446780" y="692150"/>
            <a:ext cx="195389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22" name="TextBox 17"/>
          <p:cNvSpPr txBox="1">
            <a:spLocks noChangeArrowheads="1"/>
          </p:cNvSpPr>
          <p:nvPr/>
        </p:nvSpPr>
        <p:spPr bwMode="auto">
          <a:xfrm flipH="1">
            <a:off x="351473" y="674370"/>
            <a:ext cx="25923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id-ID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2855595" y="2204720"/>
            <a:ext cx="8599805" cy="288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</a:t>
            </a:r>
            <a:r>
              <a:rPr kumimoji="1" 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 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管理沟通的本质：换位思考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1.4.1 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受众需要什么？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1.4.2 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我们能给受众什么？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1.4.3 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如何把</a:t>
            </a: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受众需要的</a:t>
            </a: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我们能提供的</a:t>
            </a:r>
            <a:r>
              <a:rPr kumimoji="1"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kumimoji="1"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有机结合？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4"/>
          <a:stretch>
            <a:fillRect/>
          </a:stretch>
        </p:blipFill>
        <p:spPr>
          <a:xfrm>
            <a:off x="0" y="27305"/>
            <a:ext cx="12196445" cy="6812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1" name="矩形 10"/>
          <p:cNvSpPr/>
          <p:nvPr/>
        </p:nvSpPr>
        <p:spPr>
          <a:xfrm>
            <a:off x="0" y="2580005"/>
            <a:ext cx="12192000" cy="1307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3983990" y="2676525"/>
            <a:ext cx="6035040" cy="106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sz="6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kumimoji="1" lang="en-US" altLang="zh-CN" sz="6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sz="6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kumimoji="1" lang="en-US" altLang="zh-CN" sz="6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sz="6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</a:t>
            </a:r>
            <a:r>
              <a:rPr kumimoji="1" lang="en-US" altLang="zh-CN" sz="6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sz="6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kumimoji="1" lang="zh-CN" altLang="zh-CN" sz="6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4727575" y="4087495"/>
            <a:ext cx="4723130" cy="77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4"/>
          <a:stretch>
            <a:fillRect/>
          </a:stretch>
        </p:blipFill>
        <p:spPr>
          <a:xfrm>
            <a:off x="0" y="27305"/>
            <a:ext cx="12196445" cy="68122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5913" y="617220"/>
            <a:ext cx="9336087" cy="696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9283"/>
            <a:ext cx="2855913" cy="6969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6392" name="矩形 55"/>
          <p:cNvSpPr>
            <a:spLocks noChangeArrowheads="1"/>
          </p:cNvSpPr>
          <p:nvPr/>
        </p:nvSpPr>
        <p:spPr bwMode="auto">
          <a:xfrm>
            <a:off x="3446780" y="692150"/>
            <a:ext cx="195389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3077" name="组合 33"/>
          <p:cNvGrpSpPr/>
          <p:nvPr/>
        </p:nvGrpSpPr>
        <p:grpSpPr bwMode="auto">
          <a:xfrm>
            <a:off x="0" y="475933"/>
            <a:ext cx="3240088" cy="947737"/>
            <a:chOff x="-24680" y="1556793"/>
            <a:chExt cx="10009113" cy="2893202"/>
          </a:xfrm>
        </p:grpSpPr>
        <p:sp>
          <p:nvSpPr>
            <p:cNvPr id="35" name="矩形 23"/>
            <p:cNvSpPr/>
            <p:nvPr/>
          </p:nvSpPr>
          <p:spPr>
            <a:xfrm rot="5400000" flipH="1">
              <a:off x="3533274" y="-2001161"/>
              <a:ext cx="2893202" cy="100091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8" name="矩形 23"/>
            <p:cNvSpPr/>
            <p:nvPr/>
          </p:nvSpPr>
          <p:spPr>
            <a:xfrm rot="5400000" flipH="1">
              <a:off x="3601912" y="-1860517"/>
              <a:ext cx="2472023" cy="97169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A9B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3078" name="TextBox 17"/>
          <p:cNvSpPr txBox="1">
            <a:spLocks noChangeArrowheads="1"/>
          </p:cNvSpPr>
          <p:nvPr/>
        </p:nvSpPr>
        <p:spPr bwMode="auto">
          <a:xfrm flipH="1">
            <a:off x="351473" y="674370"/>
            <a:ext cx="25923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id-ID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文本框 5"/>
          <p:cNvSpPr txBox="1">
            <a:spLocks noChangeArrowheads="1"/>
          </p:cNvSpPr>
          <p:nvPr/>
        </p:nvSpPr>
        <p:spPr bwMode="auto">
          <a:xfrm>
            <a:off x="2279650" y="1738630"/>
            <a:ext cx="8975725" cy="440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1.1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管理与沟通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沟通无时无处不在。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在市场环境瞬息万变、充满不确定性的今天，沟通在人们的生活和工作中变得越来越重要。对管理者来说，他们也不例外。管理者在工作中花费时间最多的就是管理沟通，从正式会议到非正式商谈，从电话沟通到新媒体沟通，从口头沟通到笔头沟通等。据统计，基层管理者 40%－50%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的工作时间在沟通，中层管理者60%－80%的工作时间在沟通，高层管理者 90%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以上的工作时间在沟通。因为良好的强理沟通是成功管理的基石，是实现组织整合与协调发展最重要的润滑剂。</a:t>
            </a:r>
            <a:endParaRPr kumimoji="1"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4"/>
          <a:stretch>
            <a:fillRect/>
          </a:stretch>
        </p:blipFill>
        <p:spPr>
          <a:xfrm>
            <a:off x="0" y="27305"/>
            <a:ext cx="12196445" cy="68122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5913" y="617220"/>
            <a:ext cx="9336087" cy="696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9283"/>
            <a:ext cx="2855913" cy="6969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6392" name="矩形 55"/>
          <p:cNvSpPr>
            <a:spLocks noChangeArrowheads="1"/>
          </p:cNvSpPr>
          <p:nvPr/>
        </p:nvSpPr>
        <p:spPr bwMode="auto">
          <a:xfrm>
            <a:off x="3446780" y="692150"/>
            <a:ext cx="195389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3077" name="组合 33"/>
          <p:cNvGrpSpPr/>
          <p:nvPr/>
        </p:nvGrpSpPr>
        <p:grpSpPr bwMode="auto">
          <a:xfrm>
            <a:off x="0" y="475933"/>
            <a:ext cx="3240088" cy="947737"/>
            <a:chOff x="-24680" y="1556793"/>
            <a:chExt cx="10009113" cy="2893202"/>
          </a:xfrm>
        </p:grpSpPr>
        <p:sp>
          <p:nvSpPr>
            <p:cNvPr id="35" name="矩形 23"/>
            <p:cNvSpPr/>
            <p:nvPr/>
          </p:nvSpPr>
          <p:spPr>
            <a:xfrm rot="5400000" flipH="1">
              <a:off x="3533274" y="-2001161"/>
              <a:ext cx="2893202" cy="100091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8" name="矩形 23"/>
            <p:cNvSpPr/>
            <p:nvPr/>
          </p:nvSpPr>
          <p:spPr>
            <a:xfrm rot="5400000" flipH="1">
              <a:off x="3601912" y="-1860517"/>
              <a:ext cx="2472023" cy="97169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A9B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3078" name="TextBox 17"/>
          <p:cNvSpPr txBox="1">
            <a:spLocks noChangeArrowheads="1"/>
          </p:cNvSpPr>
          <p:nvPr/>
        </p:nvSpPr>
        <p:spPr bwMode="auto">
          <a:xfrm flipH="1">
            <a:off x="351473" y="674370"/>
            <a:ext cx="25923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id-ID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文本框 5"/>
          <p:cNvSpPr txBox="1">
            <a:spLocks noChangeArrowheads="1"/>
          </p:cNvSpPr>
          <p:nvPr/>
        </p:nvSpPr>
        <p:spPr bwMode="auto">
          <a:xfrm>
            <a:off x="2279650" y="2097405"/>
            <a:ext cx="8975725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kumimoji="1"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管理沟通</a:t>
            </a:r>
            <a:r>
              <a:rPr kumimoji="1" 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可以衍生商业谈判的艺术与技巧</a:t>
            </a:r>
            <a:r>
              <a:rPr kumimoji="1"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、公共</a:t>
            </a:r>
            <a:r>
              <a:rPr kumimoji="1" 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关系学（广义与狭义）等学科；管理沟通学科来源于管理心理学、组织行为学、传播学、社会心理学等科学，管理沟通学有两个流派，其一是行为科学学派，其二是有效的沟通技能和行为。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kumimoji="1"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4"/>
          <a:stretch>
            <a:fillRect/>
          </a:stretch>
        </p:blipFill>
        <p:spPr>
          <a:xfrm>
            <a:off x="0" y="27305"/>
            <a:ext cx="12196445" cy="68122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5913" y="617220"/>
            <a:ext cx="9336087" cy="696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09283"/>
            <a:ext cx="2855913" cy="6969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" name="矩形 55"/>
          <p:cNvSpPr>
            <a:spLocks noChangeArrowheads="1"/>
          </p:cNvSpPr>
          <p:nvPr/>
        </p:nvSpPr>
        <p:spPr bwMode="auto">
          <a:xfrm>
            <a:off x="3446780" y="692150"/>
            <a:ext cx="195389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3077" name="组合 33"/>
          <p:cNvGrpSpPr/>
          <p:nvPr/>
        </p:nvGrpSpPr>
        <p:grpSpPr bwMode="auto">
          <a:xfrm>
            <a:off x="0" y="475933"/>
            <a:ext cx="3240088" cy="947737"/>
            <a:chOff x="-24680" y="1556793"/>
            <a:chExt cx="10009113" cy="2893202"/>
          </a:xfrm>
        </p:grpSpPr>
        <p:sp>
          <p:nvSpPr>
            <p:cNvPr id="35" name="矩形 23"/>
            <p:cNvSpPr/>
            <p:nvPr/>
          </p:nvSpPr>
          <p:spPr>
            <a:xfrm rot="5400000" flipH="1">
              <a:off x="3533274" y="-2001161"/>
              <a:ext cx="2893202" cy="100091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8" name="矩形 23"/>
            <p:cNvSpPr/>
            <p:nvPr/>
          </p:nvSpPr>
          <p:spPr>
            <a:xfrm rot="5400000" flipH="1">
              <a:off x="3601912" y="-1860517"/>
              <a:ext cx="2472023" cy="97169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A9B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3078" name="TextBox 17"/>
          <p:cNvSpPr txBox="1">
            <a:spLocks noChangeArrowheads="1"/>
          </p:cNvSpPr>
          <p:nvPr/>
        </p:nvSpPr>
        <p:spPr bwMode="auto">
          <a:xfrm flipH="1">
            <a:off x="351473" y="674370"/>
            <a:ext cx="25923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id-ID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文本框 5"/>
          <p:cNvSpPr txBox="1">
            <a:spLocks noChangeArrowheads="1"/>
          </p:cNvSpPr>
          <p:nvPr/>
        </p:nvSpPr>
        <p:spPr bwMode="auto">
          <a:xfrm>
            <a:off x="2279650" y="1666875"/>
            <a:ext cx="9149715" cy="4887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1.1.1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管理心理学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哈罗德</a:t>
            </a:r>
            <a:r>
              <a:rPr kumimoji="1" lang="zh-CN" altLang="en-US" sz="2400">
                <a:latin typeface="宋体" panose="02010600030101010101" pitchFamily="2" charset="-122"/>
                <a:cs typeface="楷体" panose="02010609060101010101" charset="-122"/>
              </a:rPr>
              <a:t>·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莱维特</a:t>
            </a:r>
            <a:r>
              <a:rPr kumimoji="1" lang="zh-CN" altLang="en-US" sz="2400">
                <a:latin typeface="宋体" panose="02010600030101010101" pitchFamily="2" charset="-122"/>
                <a:cs typeface="楷体" panose="02010609060101010101" charset="-122"/>
              </a:rPr>
              <a:t>（</a:t>
            </a:r>
            <a:r>
              <a:rPr kumimoji="1" lang="zh-CN" altLang="en-US" sz="2400">
                <a:latin typeface="方正北魏楷书简体" panose="03000509000000000000" charset="-122"/>
                <a:ea typeface="方正北魏楷书简体" panose="03000509000000000000" charset="-122"/>
                <a:cs typeface="方正北魏楷书简体" panose="03000509000000000000" charset="-122"/>
                <a:sym typeface="+mn-ea"/>
              </a:rPr>
              <a:t>Harold J.Leavitt</a:t>
            </a:r>
            <a:r>
              <a:rPr kumimoji="1" lang="zh-CN" altLang="en-US" sz="2400">
                <a:latin typeface="宋体" panose="02010600030101010101" pitchFamily="2" charset="-122"/>
                <a:cs typeface="楷体" panose="02010609060101010101" charset="-122"/>
              </a:rPr>
              <a:t>）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美国心理学家行为科学家，他在1972年版的《管理心理学》中提出了意见沟通的理论,它是研究企业组织内人与人之间、部门与部门之间互相传达思想、交换信息的一种理论。这一理论主要论述了意见沟通的方式、渠道和沟通网的组织形式及其对行为的影响等。莱维特认为,意见沟通是影响行为的工具,是改变行为的有效途径,因此要求传达的信息明确易懂,外来的信息要经过筛选和查核,组织机构要职权分明,内部控制幅度与组织层次要安排合理,这样意见沟通渠道才能畅通,并取得反馈作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4"/>
          <a:stretch>
            <a:fillRect/>
          </a:stretch>
        </p:blipFill>
        <p:spPr>
          <a:xfrm>
            <a:off x="0" y="27305"/>
            <a:ext cx="12196445" cy="68122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5913" y="617220"/>
            <a:ext cx="9336087" cy="696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09283"/>
            <a:ext cx="2855913" cy="6969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" name="矩形 55"/>
          <p:cNvSpPr>
            <a:spLocks noChangeArrowheads="1"/>
          </p:cNvSpPr>
          <p:nvPr/>
        </p:nvSpPr>
        <p:spPr bwMode="auto">
          <a:xfrm>
            <a:off x="3446780" y="692150"/>
            <a:ext cx="195389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3077" name="组合 33"/>
          <p:cNvGrpSpPr/>
          <p:nvPr/>
        </p:nvGrpSpPr>
        <p:grpSpPr bwMode="auto">
          <a:xfrm>
            <a:off x="0" y="475933"/>
            <a:ext cx="3240088" cy="947737"/>
            <a:chOff x="-24680" y="1556793"/>
            <a:chExt cx="10009113" cy="2893202"/>
          </a:xfrm>
        </p:grpSpPr>
        <p:sp>
          <p:nvSpPr>
            <p:cNvPr id="35" name="矩形 23"/>
            <p:cNvSpPr/>
            <p:nvPr/>
          </p:nvSpPr>
          <p:spPr>
            <a:xfrm rot="5400000" flipH="1">
              <a:off x="3533274" y="-2001161"/>
              <a:ext cx="2893202" cy="100091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8" name="矩形 23"/>
            <p:cNvSpPr/>
            <p:nvPr/>
          </p:nvSpPr>
          <p:spPr>
            <a:xfrm rot="5400000" flipH="1">
              <a:off x="3601912" y="-1860517"/>
              <a:ext cx="2472023" cy="97169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A9B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3078" name="TextBox 17"/>
          <p:cNvSpPr txBox="1">
            <a:spLocks noChangeArrowheads="1"/>
          </p:cNvSpPr>
          <p:nvPr/>
        </p:nvSpPr>
        <p:spPr bwMode="auto">
          <a:xfrm flipH="1">
            <a:off x="351473" y="674370"/>
            <a:ext cx="25923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id-ID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文本框 5"/>
          <p:cNvSpPr txBox="1">
            <a:spLocks noChangeArrowheads="1"/>
          </p:cNvSpPr>
          <p:nvPr/>
        </p:nvSpPr>
        <p:spPr bwMode="auto">
          <a:xfrm>
            <a:off x="2279650" y="1666875"/>
            <a:ext cx="9149715" cy="392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1.1.2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霍桑实验之访谈计划（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1925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－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1932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查尔斯·斯诺、霍默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·希巴格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西方电气公司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）典型问题：你的总体健康状况如何？你在工作中开心吗？来自同事的压力会影响到你吗？（是或不是）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）管理者应是坦率的、关怀的、愿意倾听的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）非指导式的、访谈式、非道德说教、劝告或情绪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）倾听的重要性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1.1.3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组织行为学对管理者的启示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4"/>
          <a:stretch>
            <a:fillRect/>
          </a:stretch>
        </p:blipFill>
        <p:spPr>
          <a:xfrm>
            <a:off x="0" y="27305"/>
            <a:ext cx="12196445" cy="68122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5913" y="617220"/>
            <a:ext cx="9336087" cy="696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09283"/>
            <a:ext cx="2855913" cy="6969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" name="矩形 55"/>
          <p:cNvSpPr>
            <a:spLocks noChangeArrowheads="1"/>
          </p:cNvSpPr>
          <p:nvPr/>
        </p:nvSpPr>
        <p:spPr bwMode="auto">
          <a:xfrm>
            <a:off x="3446780" y="692150"/>
            <a:ext cx="195389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3077" name="组合 33"/>
          <p:cNvGrpSpPr/>
          <p:nvPr/>
        </p:nvGrpSpPr>
        <p:grpSpPr bwMode="auto">
          <a:xfrm>
            <a:off x="0" y="475933"/>
            <a:ext cx="3240088" cy="947737"/>
            <a:chOff x="-24680" y="1556793"/>
            <a:chExt cx="10009113" cy="2893202"/>
          </a:xfrm>
        </p:grpSpPr>
        <p:sp>
          <p:nvSpPr>
            <p:cNvPr id="35" name="矩形 23"/>
            <p:cNvSpPr/>
            <p:nvPr/>
          </p:nvSpPr>
          <p:spPr>
            <a:xfrm rot="5400000" flipH="1">
              <a:off x="3533274" y="-2001161"/>
              <a:ext cx="2893202" cy="100091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8" name="矩形 23"/>
            <p:cNvSpPr/>
            <p:nvPr/>
          </p:nvSpPr>
          <p:spPr>
            <a:xfrm rot="5400000" flipH="1">
              <a:off x="3601912" y="-1860517"/>
              <a:ext cx="2472023" cy="97169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A9B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3078" name="TextBox 17"/>
          <p:cNvSpPr txBox="1">
            <a:spLocks noChangeArrowheads="1"/>
          </p:cNvSpPr>
          <p:nvPr/>
        </p:nvSpPr>
        <p:spPr bwMode="auto">
          <a:xfrm flipH="1">
            <a:off x="351473" y="674370"/>
            <a:ext cx="25923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id-ID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文本框 5"/>
          <p:cNvSpPr txBox="1">
            <a:spLocks noChangeArrowheads="1"/>
          </p:cNvSpPr>
          <p:nvPr/>
        </p:nvSpPr>
        <p:spPr bwMode="auto">
          <a:xfrm>
            <a:off x="2279650" y="1666875"/>
            <a:ext cx="9049385" cy="4887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1.1.3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组织行为学对管理者的启示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）你所选择的沟通方式在一定程度上决定了沟通的有效性。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）不管通过哪种方式传达信息，都要从员工那里获得反馈，以确保你的信息得到理解。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）书面沟通产生的误解比口头沟通更多;尽量以面对面会议的方式与员工进行沟通。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）确保你所采用的沟通策略适合接收者以及你所发送的信息类型。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）留意沟通中的障碍，比如性别和文化。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1.1.4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传播学（大学新闻系）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4"/>
          <a:stretch>
            <a:fillRect/>
          </a:stretch>
        </p:blipFill>
        <p:spPr>
          <a:xfrm>
            <a:off x="0" y="27305"/>
            <a:ext cx="12196445" cy="68122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5913" y="617220"/>
            <a:ext cx="9336087" cy="696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09283"/>
            <a:ext cx="2855913" cy="6969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" name="矩形 55"/>
          <p:cNvSpPr>
            <a:spLocks noChangeArrowheads="1"/>
          </p:cNvSpPr>
          <p:nvPr/>
        </p:nvSpPr>
        <p:spPr bwMode="auto">
          <a:xfrm>
            <a:off x="3446780" y="692150"/>
            <a:ext cx="195389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3077" name="组合 33"/>
          <p:cNvGrpSpPr/>
          <p:nvPr/>
        </p:nvGrpSpPr>
        <p:grpSpPr bwMode="auto">
          <a:xfrm>
            <a:off x="0" y="475933"/>
            <a:ext cx="3240088" cy="947737"/>
            <a:chOff x="-24680" y="1556793"/>
            <a:chExt cx="10009113" cy="2893202"/>
          </a:xfrm>
        </p:grpSpPr>
        <p:sp>
          <p:nvSpPr>
            <p:cNvPr id="35" name="矩形 23"/>
            <p:cNvSpPr/>
            <p:nvPr/>
          </p:nvSpPr>
          <p:spPr>
            <a:xfrm rot="5400000" flipH="1">
              <a:off x="3533274" y="-2001161"/>
              <a:ext cx="2893202" cy="100091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8" name="矩形 23"/>
            <p:cNvSpPr/>
            <p:nvPr/>
          </p:nvSpPr>
          <p:spPr>
            <a:xfrm rot="5400000" flipH="1">
              <a:off x="3601912" y="-1860517"/>
              <a:ext cx="2472023" cy="97169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A9BA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3078" name="TextBox 17"/>
          <p:cNvSpPr txBox="1">
            <a:spLocks noChangeArrowheads="1"/>
          </p:cNvSpPr>
          <p:nvPr/>
        </p:nvSpPr>
        <p:spPr bwMode="auto">
          <a:xfrm flipH="1">
            <a:off x="351473" y="674370"/>
            <a:ext cx="25923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id-ID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文本框 5"/>
          <p:cNvSpPr txBox="1">
            <a:spLocks noChangeArrowheads="1"/>
          </p:cNvSpPr>
          <p:nvPr/>
        </p:nvSpPr>
        <p:spPr bwMode="auto">
          <a:xfrm>
            <a:off x="1369695" y="1666875"/>
            <a:ext cx="10278745" cy="536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1.1.4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传播学（大学新闻系）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）美国学者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·拉斯韦尔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美国学者H.拉斯韦尔于1948年在《传播在社会中的结构与功能》一篇论文中，首次提出了构成传播过程的五种基本要素，并按照一定的结构顺序将它们排列，形成了后来被人们称为“五W模式”或“拉斯韦尔程式”的过程模式。这五个W分别是英语中五个疑问代词的第一个字母，即:Who(谁);Says What(说了什么);In Which Channel(通过什么渠道);t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o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Whom(向谁说);With What Effecl(有什么效果)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）传播分为自我传播、人际传播、组织传播（修辞学）、大众传播及跨文化传播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kumimoji="1"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24765" y="0"/>
            <a:ext cx="12224385" cy="6824980"/>
          </a:xfrm>
          <a:prstGeom prst="rect">
            <a:avLst/>
          </a:prstGeom>
        </p:spPr>
      </p:pic>
      <p:sp>
        <p:nvSpPr>
          <p:cNvPr id="8" name="矩形 55"/>
          <p:cNvSpPr>
            <a:spLocks noChangeArrowheads="1"/>
          </p:cNvSpPr>
          <p:nvPr/>
        </p:nvSpPr>
        <p:spPr bwMode="auto">
          <a:xfrm>
            <a:off x="3446780" y="692150"/>
            <a:ext cx="195389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2279650" y="1595120"/>
            <a:ext cx="9288780" cy="472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1.1.5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社会心理学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kumimoji="1"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沟通是人类社会交往的基本过程,也是一切社会赖以形成的础。社会行为是个体或群体对他人或社会所给予的社会刺激的应应,而这个反应反过来又能够成为他人的社会行为的刺激。在这“刺激”是指来自人或环境的信息作用,而人的社会行为的发生发展本身就是一种广义的信息沟通过程。因此,著名文化人类学家爱德华·萨丕尔会十分肯定地说:“……每一种文化形式和每一社会行为的表现都或明或暗地涉及到沟通。”</a:t>
            </a:r>
            <a:r>
              <a:rPr kumimoji="1"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（Sapir,E.Communication, In Seligman,E.R.A. (ed.)Encyclopedin</a:t>
            </a:r>
            <a:r>
              <a:rPr kumimoji="1"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kumimoji="1"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ofThe Social Science. Vol. 1, New York,Maemillan.1931.）</a:t>
            </a:r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 flipH="1">
            <a:off x="351473" y="674370"/>
            <a:ext cx="25923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id-ID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24765" y="0"/>
            <a:ext cx="12224385" cy="6824980"/>
          </a:xfrm>
          <a:prstGeom prst="rect">
            <a:avLst/>
          </a:prstGeom>
        </p:spPr>
      </p:pic>
      <p:sp>
        <p:nvSpPr>
          <p:cNvPr id="8" name="矩形 55"/>
          <p:cNvSpPr>
            <a:spLocks noChangeArrowheads="1"/>
          </p:cNvSpPr>
          <p:nvPr/>
        </p:nvSpPr>
        <p:spPr bwMode="auto">
          <a:xfrm>
            <a:off x="3446780" y="692150"/>
            <a:ext cx="195389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2279650" y="1738630"/>
            <a:ext cx="8818880" cy="40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</a:t>
            </a:r>
            <a:r>
              <a:rPr kumimoji="1" 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 </a:t>
            </a:r>
            <a:r>
              <a:rPr kumimoji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管理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沟通的定义</a:t>
            </a:r>
            <a:r>
              <a:rPr kumimoji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与要素</a:t>
            </a:r>
            <a:endParaRPr kumimoji="1"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1.2.1</a:t>
            </a:r>
            <a:r>
              <a:rPr kumimoj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定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义与</a:t>
            </a:r>
            <a:r>
              <a:rPr kumimoji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要素特征</a:t>
            </a:r>
            <a:r>
              <a:rPr kumimoji="1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kumimoj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现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</a:t>
            </a:r>
            <a:r>
              <a:rPr kumimoji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管理活动中发生的组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织（部门）</a:t>
            </a:r>
            <a:r>
              <a:rPr kumimoj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与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组</a:t>
            </a:r>
            <a:r>
              <a:rPr kumimoj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织(</a:t>
            </a:r>
            <a:r>
              <a:rPr kumimoji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部门</a:t>
            </a:r>
            <a:r>
              <a:rPr kumimoj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kumimoji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之间、人与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组</a:t>
            </a:r>
            <a:r>
              <a:rPr kumimoj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织(</a:t>
            </a:r>
            <a:r>
              <a:rPr kumimoji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部门</a:t>
            </a:r>
            <a:r>
              <a:rPr kumimoj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kumimoji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之间、人与人之间的沟通问题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</a:t>
            </a:r>
            <a:r>
              <a:rPr kumimoji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交流、交换、传递信息，并获得反馈与反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应。</a:t>
            </a:r>
            <a:r>
              <a:rPr kumimoj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kumimoj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管理目标导向性</a:t>
            </a:r>
            <a:r>
              <a:rPr kumimoj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·</a:t>
            </a:r>
            <a:r>
              <a:rPr kumimoji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控制</a:t>
            </a:r>
            <a:r>
              <a:rPr kumimoji="1" 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·</a:t>
            </a:r>
            <a:r>
              <a:rPr kumimoji="1" 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激励</a:t>
            </a:r>
            <a:r>
              <a:rPr kumimoji="1"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·</a:t>
            </a:r>
            <a:r>
              <a:rPr kumimoji="1"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情</a:t>
            </a:r>
            <a:r>
              <a:rPr kumimoji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绪表达</a:t>
            </a:r>
            <a:r>
              <a:rPr kumimoji="1" 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·</a:t>
            </a:r>
            <a:r>
              <a:rPr kumimoji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信息</a:t>
            </a:r>
            <a:r>
              <a:rPr kumimoji="1" 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·</a:t>
            </a:r>
            <a:r>
              <a:rPr kumimoji="1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愿景</a:t>
            </a:r>
            <a:endParaRPr kumimoji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 flipH="1">
            <a:off x="351473" y="674370"/>
            <a:ext cx="25923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id-ID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5d811bd-1a0e-4390-a709-9d6447b5101e"/>
  <p:tag name="COMMONDATA" val="eyJoZGlkIjoiMzE3Mzg3NjNlN2ZjNDI1ZWZhNjg5M2FhMjRlODc2M2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05,&quot;width&quot;:1093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05,&quot;width&quot;:1093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05,&quot;width&quot;:1093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05,&quot;width&quot;:1093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05,&quot;width&quot;:1093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05,&quot;width&quot;:1093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05,&quot;width&quot;:1093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05,&quot;width&quot;:10935}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1371</Words>
  <Application>Microsoft Office PowerPoint</Application>
  <PresentationFormat>宽屏</PresentationFormat>
  <Paragraphs>115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方正北魏楷书简体</vt:lpstr>
      <vt:lpstr>仿宋</vt:lpstr>
      <vt:lpstr>楷体</vt:lpstr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病例分析</dc:title>
  <dc:creator>第一PPT</dc:creator>
  <cp:keywords>www.1ppt.com</cp:keywords>
  <dc:description>www.1ppt.com</dc:description>
  <cp:lastModifiedBy>liangjinan2006@sina.com</cp:lastModifiedBy>
  <cp:revision>196</cp:revision>
  <cp:lastPrinted>2018-04-23T16:08:00Z</cp:lastPrinted>
  <dcterms:created xsi:type="dcterms:W3CDTF">2018-04-23T12:41:00Z</dcterms:created>
  <dcterms:modified xsi:type="dcterms:W3CDTF">2022-12-29T01:12:20Z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2052-11.1.0.12970</vt:lpwstr>
  </property>
  <property fmtid="{D5CDD505-2E9C-101B-9397-08002B2CF9AE}" pid="3" name="ICV">
    <vt:lpwstr>AD59BC9399B24171AD4CB19619ED3C0F</vt:lpwstr>
  </property>
</Properties>
</file>