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heme/theme2.xml" ContentType="application/vnd.openxmlformats-officedocument.theme+xml"/>
  <Override PartName="/ppt/tags/tag123.xml" ContentType="application/vnd.openxmlformats-officedocument.presentationml.tags+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2.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468" r:id="rId2"/>
    <p:sldId id="532" r:id="rId3"/>
    <p:sldId id="503" r:id="rId4"/>
    <p:sldId id="504" r:id="rId5"/>
    <p:sldId id="515" r:id="rId6"/>
    <p:sldId id="505" r:id="rId7"/>
    <p:sldId id="506" r:id="rId8"/>
    <p:sldId id="534" r:id="rId9"/>
    <p:sldId id="539" r:id="rId10"/>
    <p:sldId id="538" r:id="rId11"/>
    <p:sldId id="535" r:id="rId12"/>
    <p:sldId id="546" r:id="rId13"/>
    <p:sldId id="547" r:id="rId14"/>
    <p:sldId id="543" r:id="rId15"/>
    <p:sldId id="548" r:id="rId16"/>
    <p:sldId id="549" r:id="rId17"/>
    <p:sldId id="550" r:id="rId18"/>
    <p:sldId id="544" r:id="rId19"/>
    <p:sldId id="497"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8B58294-7C98-454F-8B8E-5373267BDF32}" styleName="{385b2ea8-0d66-414d-9127-dde3b277f022}">
    <a:wholeTbl>
      <a:tcTxStyle>
        <a:fontRef idx="none">
          <a:prstClr val="black"/>
        </a:fontRef>
      </a:tcTxStyle>
      <a:tcStyle>
        <a:tcBdr>
          <a:top>
            <a:ln w="76200" cmpd="sng">
              <a:solidFill>
                <a:srgbClr val="53CED5"/>
              </a:solidFill>
            </a:ln>
          </a:top>
          <a:bottom>
            <a:ln w="76200" cmpd="sng">
              <a:solidFill>
                <a:srgbClr val="53CED5"/>
              </a:solidFill>
            </a:ln>
          </a:bottom>
        </a:tcBdr>
        <a:fill>
          <a:solidFill>
            <a:srgbClr val="FFFFFF"/>
          </a:solidFill>
        </a:fill>
      </a:tcStyle>
    </a:wholeTbl>
    <a:band1H>
      <a:tcTxStyle>
        <a:fontRef idx="none">
          <a:prstClr val="black"/>
        </a:fontRef>
      </a:tcTxStyle>
      <a:tcStyle>
        <a:tcBdr/>
        <a:fill>
          <a:solidFill>
            <a:srgbClr val="DEF6F7"/>
          </a:solidFill>
        </a:fill>
      </a:tcStyle>
    </a:band1H>
    <a:firstRow>
      <a:tcTxStyle>
        <a:fontRef idx="none">
          <a:prstClr val="black"/>
        </a:fontRef>
      </a:tcTxStyle>
      <a:tcStyle>
        <a:tcBdr/>
        <a:fill>
          <a:solidFill>
            <a:srgbClr val="53CED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342900" indent="-34290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5.xml"/><Relationship Id="rId7" Type="http://schemas.openxmlformats.org/officeDocument/2006/relationships/image" Target="../media/image2.jpe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slideMaster" Target="../slideMasters/slideMaster1.xml"/><Relationship Id="rId5" Type="http://schemas.openxmlformats.org/officeDocument/2006/relationships/tags" Target="../tags/tag67.xml"/><Relationship Id="rId4" Type="http://schemas.openxmlformats.org/officeDocument/2006/relationships/tags" Target="../tags/tag66.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10" Type="http://schemas.openxmlformats.org/officeDocument/2006/relationships/slideMaster" Target="../slideMasters/slideMaster1.xml"/><Relationship Id="rId4" Type="http://schemas.openxmlformats.org/officeDocument/2006/relationships/tags" Target="../tags/tag71.xml"/><Relationship Id="rId9" Type="http://schemas.openxmlformats.org/officeDocument/2006/relationships/tags" Target="../tags/tag7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80.xml"/></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83.xml"/><Relationship Id="rId7" Type="http://schemas.openxmlformats.org/officeDocument/2006/relationships/slideMaster" Target="../slideMasters/slideMaster1.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9.xml"/><Relationship Id="rId7" Type="http://schemas.openxmlformats.org/officeDocument/2006/relationships/tags" Target="../tags/tag93.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5" Type="http://schemas.openxmlformats.org/officeDocument/2006/relationships/tags" Target="../tags/tag91.xml"/><Relationship Id="rId4" Type="http://schemas.openxmlformats.org/officeDocument/2006/relationships/tags" Target="../tags/tag90.xml"/><Relationship Id="rId9" Type="http://schemas.openxmlformats.org/officeDocument/2006/relationships/image" Target="../media/image1.jpeg"/></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96.xml"/><Relationship Id="rId7" Type="http://schemas.openxmlformats.org/officeDocument/2006/relationships/tags" Target="../tags/tag100.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5" Type="http://schemas.openxmlformats.org/officeDocument/2006/relationships/tags" Target="../tags/tag98.xml"/><Relationship Id="rId4" Type="http://schemas.openxmlformats.org/officeDocument/2006/relationships/tags" Target="../tags/tag97.xml"/><Relationship Id="rId9" Type="http://schemas.openxmlformats.org/officeDocument/2006/relationships/image" Target="../media/image1.jpeg"/></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03.xml"/><Relationship Id="rId7" Type="http://schemas.openxmlformats.org/officeDocument/2006/relationships/tags" Target="../tags/tag107.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9" Type="http://schemas.openxmlformats.org/officeDocument/2006/relationships/image" Target="../media/image1.jpe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15.xml"/><Relationship Id="rId3" Type="http://schemas.openxmlformats.org/officeDocument/2006/relationships/tags" Target="../tags/tag110.xml"/><Relationship Id="rId7" Type="http://schemas.openxmlformats.org/officeDocument/2006/relationships/tags" Target="../tags/tag114.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image" Target="../media/image1.jpeg"/><Relationship Id="rId5" Type="http://schemas.openxmlformats.org/officeDocument/2006/relationships/tags" Target="../tags/tag112.xml"/><Relationship Id="rId10" Type="http://schemas.openxmlformats.org/officeDocument/2006/relationships/slideMaster" Target="../slideMasters/slideMaster1.xml"/><Relationship Id="rId4" Type="http://schemas.openxmlformats.org/officeDocument/2006/relationships/tags" Target="../tags/tag111.xml"/><Relationship Id="rId9" Type="http://schemas.openxmlformats.org/officeDocument/2006/relationships/tags" Target="../tags/tag116.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119.xml"/><Relationship Id="rId7" Type="http://schemas.openxmlformats.org/officeDocument/2006/relationships/slideMaster" Target="../slideMasters/slideMaster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tags" Target="../tags/tag120.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8.xml"/><Relationship Id="rId7"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slideMaster" Target="../slideMasters/slideMaster1.xml"/><Relationship Id="rId4" Type="http://schemas.openxmlformats.org/officeDocument/2006/relationships/tags" Target="../tags/tag4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50.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53.xml"/><Relationship Id="rId7" Type="http://schemas.openxmlformats.org/officeDocument/2006/relationships/tags" Target="../tags/tag57.xml"/><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image" Target="../media/image2.jpeg"/></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custDataLst>
              <p:tags r:id="rId1"/>
            </p:custDataLst>
          </p:nvPr>
        </p:nvSpPr>
        <p:spPr>
          <a:xfrm>
            <a:off x="0" y="1557791"/>
            <a:ext cx="12180888" cy="3904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8" name="矩形 7"/>
          <p:cNvSpPr/>
          <p:nvPr>
            <p:custDataLst>
              <p:tags r:id="rId2"/>
            </p:custDataLst>
          </p:nvPr>
        </p:nvSpPr>
        <p:spPr>
          <a:xfrm>
            <a:off x="0" y="1098663"/>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9" name="矩形 8"/>
          <p:cNvSpPr/>
          <p:nvPr>
            <p:custDataLst>
              <p:tags r:id="rId3"/>
            </p:custDataLst>
          </p:nvPr>
        </p:nvSpPr>
        <p:spPr>
          <a:xfrm>
            <a:off x="0" y="5561125"/>
            <a:ext cx="12180888" cy="3601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2" name="标题 1"/>
          <p:cNvSpPr>
            <a:spLocks noGrp="1"/>
          </p:cNvSpPr>
          <p:nvPr>
            <p:ph type="ctrTitle" hasCustomPrompt="1"/>
            <p:custDataLst>
              <p:tags r:id="rId4"/>
            </p:custDataLst>
          </p:nvPr>
        </p:nvSpPr>
        <p:spPr>
          <a:xfrm>
            <a:off x="1524000" y="1870604"/>
            <a:ext cx="9144000" cy="1616075"/>
          </a:xfrm>
        </p:spPr>
        <p:txBody>
          <a:bodyPr anchor="b"/>
          <a:lstStyle>
            <a:lvl1pPr algn="ctr">
              <a:defRPr sz="6000">
                <a:solidFill>
                  <a:schemeClr val="accent1"/>
                </a:solidFill>
              </a:defRPr>
            </a:lvl1pPr>
          </a:lstStyle>
          <a:p>
            <a:r>
              <a:rPr lang="zh-CN" altLang="en-US" dirty="0"/>
              <a:t>编辑标题</a:t>
            </a:r>
          </a:p>
        </p:txBody>
      </p:sp>
      <p:sp>
        <p:nvSpPr>
          <p:cNvPr id="3" name="副标题 2"/>
          <p:cNvSpPr>
            <a:spLocks noGrp="1"/>
          </p:cNvSpPr>
          <p:nvPr>
            <p:ph type="subTitle" idx="1"/>
            <p:custDataLst>
              <p:tags r:id="rId5"/>
            </p:custDataLst>
          </p:nvPr>
        </p:nvSpPr>
        <p:spPr>
          <a:xfrm>
            <a:off x="1524000" y="3567213"/>
            <a:ext cx="9144000" cy="1120722"/>
          </a:xfrm>
        </p:spPr>
        <p:txBody>
          <a:bodyPr>
            <a:normAutofit/>
          </a:bodyPr>
          <a:lstStyle>
            <a:lvl1pPr marL="0" indent="0" algn="ctr">
              <a:buNone/>
              <a:defRPr sz="18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custDataLst>
              <p:tags r:id="rId6"/>
            </p:custDataLst>
          </p:nvPr>
        </p:nvSpPr>
        <p:spPr/>
        <p:txBody>
          <a:bodyPr/>
          <a:lstStyle/>
          <a:p>
            <a:fld id="{637F87A4-58F6-4A13-B65D-8A726F62FF32}" type="datetimeFigureOut">
              <a:rPr lang="zh-CN" altLang="en-US" smtClean="0"/>
              <a:t>2023/3/22</a:t>
            </a:fld>
            <a:endParaRPr lang="zh-CN" altLang="en-US"/>
          </a:p>
        </p:txBody>
      </p:sp>
      <p:sp>
        <p:nvSpPr>
          <p:cNvPr id="5" name="页脚占位符 4"/>
          <p:cNvSpPr>
            <a:spLocks noGrp="1"/>
          </p:cNvSpPr>
          <p:nvPr>
            <p:ph type="ftr" sz="quarter" idx="11"/>
            <p:custDataLst>
              <p:tags r:id="rId7"/>
            </p:custDataLst>
          </p:nvPr>
        </p:nvSpPr>
        <p:spPr/>
        <p:txBody>
          <a:bodyPr/>
          <a:lstStyle/>
          <a:p>
            <a:endParaRPr lang="zh-CN" altLang="en-US"/>
          </a:p>
        </p:txBody>
      </p:sp>
      <p:sp>
        <p:nvSpPr>
          <p:cNvPr id="6" name="灯片编号占位符 5"/>
          <p:cNvSpPr>
            <a:spLocks noGrp="1"/>
          </p:cNvSpPr>
          <p:nvPr>
            <p:ph type="sldNum" sz="quarter" idx="12"/>
            <p:custDataLst>
              <p:tags r:id="rId8"/>
            </p:custDataLst>
          </p:nvPr>
        </p:nvSpPr>
        <p:spPr/>
        <p:txBody>
          <a:bodyPr/>
          <a:lstStyle/>
          <a:p>
            <a:fld id="{EBD99D2D-2FB7-4C32-8E9C-F310AD3139D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637F87A4-58F6-4A13-B65D-8A726F62FF32}" type="datetimeFigureOut">
              <a:rPr lang="zh-CN" altLang="en-US" smtClean="0"/>
              <a:t>2023/3/22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EBD99D2D-2FB7-4C32-8E9C-F310AD3139DD}"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838200" y="448235"/>
            <a:ext cx="10515600" cy="576365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9" name="图片 8"/>
          <p:cNvPicPr>
            <a:picLocks noChangeAspect="1"/>
          </p:cNvPicPr>
          <p:nvPr>
            <p:custDataLst>
              <p:tags r:id="rId5"/>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grpSp>
        <p:nvGrpSpPr>
          <p:cNvPr id="9" name="组合 8"/>
          <p:cNvGrpSpPr/>
          <p:nvPr>
            <p:custDataLst>
              <p:tags r:id="rId1"/>
            </p:custDataLst>
          </p:nvPr>
        </p:nvGrpSpPr>
        <p:grpSpPr>
          <a:xfrm>
            <a:off x="0" y="1098663"/>
            <a:ext cx="12180888" cy="4822598"/>
            <a:chOff x="0" y="1098663"/>
            <a:chExt cx="12180888" cy="4822598"/>
          </a:xfrm>
          <a:solidFill>
            <a:schemeClr val="bg1"/>
          </a:solidFill>
        </p:grpSpPr>
        <p:sp>
          <p:nvSpPr>
            <p:cNvPr id="6" name="矩形 5"/>
            <p:cNvSpPr/>
            <p:nvPr>
              <p:custDataLst>
                <p:tags r:id="rId7"/>
              </p:custDataLst>
            </p:nvPr>
          </p:nvSpPr>
          <p:spPr>
            <a:xfrm>
              <a:off x="0" y="1557791"/>
              <a:ext cx="12180888" cy="390434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8"/>
              </p:custDataLst>
            </p:nvPr>
          </p:nvSpPr>
          <p:spPr>
            <a:xfrm>
              <a:off x="0" y="1098663"/>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9"/>
              </p:custDataLst>
            </p:nvPr>
          </p:nvSpPr>
          <p:spPr>
            <a:xfrm>
              <a:off x="0" y="5561125"/>
              <a:ext cx="12180888" cy="3601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1452882" y="2182043"/>
            <a:ext cx="9286238" cy="1325563"/>
          </a:xfrm>
        </p:spPr>
        <p:txBody>
          <a:bodyPr>
            <a:normAutofit/>
          </a:bodyPr>
          <a:lstStyle>
            <a:lvl1pPr algn="dist">
              <a:defRPr sz="6000">
                <a:solidFill>
                  <a:schemeClr val="accent1"/>
                </a:solidFill>
              </a:defRPr>
            </a:lvl1pPr>
          </a:lstStyle>
          <a:p>
            <a:r>
              <a:rPr lang="zh-CN" altLang="en-US" dirty="0"/>
              <a:t>编辑标题</a:t>
            </a:r>
          </a:p>
        </p:txBody>
      </p:sp>
      <p:sp>
        <p:nvSpPr>
          <p:cNvPr id="3" name="日期占位符 2"/>
          <p:cNvSpPr>
            <a:spLocks noGrp="1"/>
          </p:cNvSpPr>
          <p:nvPr>
            <p:ph type="dt" sz="half" idx="10"/>
            <p:custDataLst>
              <p:tags r:id="rId3"/>
            </p:custDataLst>
          </p:nvPr>
        </p:nvSpPr>
        <p:spPr/>
        <p:txBody>
          <a:bodyPr/>
          <a:lstStyle/>
          <a:p>
            <a:fld id="{637F87A4-58F6-4A13-B65D-8A726F62FF32}" type="datetimeFigureOut">
              <a:rPr lang="zh-CN" altLang="en-US" smtClean="0"/>
              <a:t>2023/3/22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EBD99D2D-2FB7-4C32-8E9C-F310AD3139DD}" type="slidenum">
              <a:rPr lang="zh-CN" altLang="en-US" smtClean="0"/>
              <a:t>‹#›</a:t>
            </a:fld>
            <a:endParaRPr lang="zh-CN" altLang="en-US"/>
          </a:p>
        </p:txBody>
      </p:sp>
      <p:sp>
        <p:nvSpPr>
          <p:cNvPr id="10" name="内容占位符 9"/>
          <p:cNvSpPr>
            <a:spLocks noGrp="1"/>
          </p:cNvSpPr>
          <p:nvPr>
            <p:ph sz="quarter" idx="13"/>
            <p:custDataLst>
              <p:tags r:id="rId6"/>
            </p:custDataLst>
          </p:nvPr>
        </p:nvSpPr>
        <p:spPr>
          <a:xfrm>
            <a:off x="1452882" y="3565957"/>
            <a:ext cx="9286238" cy="930275"/>
          </a:xfrm>
        </p:spPr>
        <p:txBody>
          <a:bodyPr>
            <a:normAutofit/>
          </a:bodyPr>
          <a:lstStyle>
            <a:lvl1pPr marL="0" indent="0" algn="ctr">
              <a:buNone/>
              <a:defRPr sz="1800">
                <a:solidFill>
                  <a:schemeClr val="accent1"/>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6"/>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blipFill rotWithShape="1">
          <a:blip r:embed="rId8"/>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9"/>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9"/>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11"/>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8"/>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a:solidFill>
                  <a:schemeClr val="accent1"/>
                </a:solidFill>
              </a:defRPr>
            </a:lvl1p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637F87A4-58F6-4A13-B65D-8A726F62FF32}" type="datetimeFigureOut">
              <a:rPr lang="zh-CN" altLang="en-US" smtClean="0"/>
              <a:t>2023/3/22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EBD99D2D-2FB7-4C32-8E9C-F310AD3139DD}" type="slidenum">
              <a:rPr lang="zh-CN" altLang="en-US" smtClean="0"/>
              <a:t>‹#›</a:t>
            </a:fld>
            <a:endParaRPr lang="zh-CN" altLang="en-US"/>
          </a:p>
        </p:txBody>
      </p:sp>
      <p:pic>
        <p:nvPicPr>
          <p:cNvPr id="8" name="图片 7"/>
          <p:cNvPicPr>
            <a:picLocks noChangeAspect="1"/>
          </p:cNvPicPr>
          <p:nvPr>
            <p:custDataLst>
              <p:tags r:id="rId6"/>
            </p:custDataLst>
          </p:nvPr>
        </p:nvPicPr>
        <p:blipFill rotWithShape="1">
          <a:blip r:embed="rId8"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rotWithShape="1">
          <a:blip r:embed="rId8" cstate="print">
            <a:extLst>
              <a:ext uri="{28A0092B-C50C-407E-A947-70E740481C1C}">
                <a14:useLocalDpi xmlns:a14="http://schemas.microsoft.com/office/drawing/2010/main" val="0"/>
              </a:ext>
            </a:extLst>
          </a:blip>
          <a:srcRect/>
          <a:stretch>
            <a:fillRect/>
          </a:stretch>
        </p:blipFill>
        <p:spPr>
          <a:xfrm>
            <a:off x="0" y="4038599"/>
            <a:ext cx="12192000" cy="2819401"/>
          </a:xfrm>
          <a:prstGeom prst="rect">
            <a:avLst/>
          </a:prstGeom>
        </p:spPr>
      </p:pic>
      <p:sp>
        <p:nvSpPr>
          <p:cNvPr id="2" name="标题 1"/>
          <p:cNvSpPr>
            <a:spLocks noGrp="1"/>
          </p:cNvSpPr>
          <p:nvPr>
            <p:ph type="title" hasCustomPrompt="1"/>
            <p:custDataLst>
              <p:tags r:id="rId2"/>
            </p:custDataLst>
          </p:nvPr>
        </p:nvSpPr>
        <p:spPr>
          <a:xfrm>
            <a:off x="831850" y="1479176"/>
            <a:ext cx="7962525" cy="1407523"/>
          </a:xfrm>
        </p:spPr>
        <p:txBody>
          <a:bodyPr anchor="b"/>
          <a:lstStyle>
            <a:lvl1pPr>
              <a:defRPr sz="6000">
                <a:solidFill>
                  <a:schemeClr val="accent1"/>
                </a:solidFill>
              </a:defRPr>
            </a:lvl1pPr>
          </a:lstStyle>
          <a:p>
            <a:r>
              <a:rPr lang="zh-CN" altLang="en-US" dirty="0"/>
              <a:t>编辑标题</a:t>
            </a:r>
          </a:p>
        </p:txBody>
      </p:sp>
      <p:sp>
        <p:nvSpPr>
          <p:cNvPr id="3" name="文本占位符 2"/>
          <p:cNvSpPr>
            <a:spLocks noGrp="1"/>
          </p:cNvSpPr>
          <p:nvPr>
            <p:ph type="body" idx="1"/>
            <p:custDataLst>
              <p:tags r:id="rId3"/>
            </p:custDataLst>
          </p:nvPr>
        </p:nvSpPr>
        <p:spPr>
          <a:xfrm>
            <a:off x="831850" y="2926822"/>
            <a:ext cx="7962525" cy="954896"/>
          </a:xfrm>
        </p:spPr>
        <p:txBody>
          <a:bodyPr>
            <a:normAutofit/>
          </a:bodyPr>
          <a:lstStyle>
            <a:lvl1pPr marL="0" indent="0">
              <a:buNone/>
              <a:defRPr sz="18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4"/>
            </p:custDataLst>
          </p:nvPr>
        </p:nvSpPr>
        <p:spPr/>
        <p:txBody>
          <a:bodyPr/>
          <a:lstStyle/>
          <a:p>
            <a:fld id="{637F87A4-58F6-4A13-B65D-8A726F62FF32}" type="datetimeFigureOut">
              <a:rPr lang="zh-CN" altLang="en-US" smtClean="0"/>
              <a:t>2023/3/22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EBD99D2D-2FB7-4C32-8E9C-F310AD3139D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rotWithShape="1">
          <a:blip r:embed="rId9"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
        <p:nvSpPr>
          <p:cNvPr id="2" name="标题 1"/>
          <p:cNvSpPr>
            <a:spLocks noGrp="1"/>
          </p:cNvSpPr>
          <p:nvPr>
            <p:ph type="title"/>
            <p:custDataLst>
              <p:tags r:id="rId2"/>
            </p:custDataLst>
          </p:nvPr>
        </p:nvSpPr>
        <p:spPr/>
        <p:txBody>
          <a:bodyPr/>
          <a:lstStyle>
            <a:lvl1pPr>
              <a:defRPr>
                <a:solidFill>
                  <a:schemeClr val="accent1"/>
                </a:solidFill>
              </a:defRPr>
            </a:lvl1pPr>
          </a:lstStyle>
          <a:p>
            <a:r>
              <a:rPr lang="zh-CN" altLang="en-US" dirty="0"/>
              <a:t>单击此处编辑母版标题样式</a:t>
            </a:r>
          </a:p>
        </p:txBody>
      </p:sp>
      <p:sp>
        <p:nvSpPr>
          <p:cNvPr id="3" name="内容占位符 2"/>
          <p:cNvSpPr>
            <a:spLocks noGrp="1"/>
          </p:cNvSpPr>
          <p:nvPr>
            <p:ph sz="half" idx="1"/>
            <p:custDataLst>
              <p:tags r:id="rId3"/>
            </p:custDataLst>
          </p:nvPr>
        </p:nvSpPr>
        <p:spPr>
          <a:xfrm>
            <a:off x="838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custDataLst>
              <p:tags r:id="rId4"/>
            </p:custDataLst>
          </p:nvPr>
        </p:nvSpPr>
        <p:spPr>
          <a:xfrm>
            <a:off x="6172200" y="1825625"/>
            <a:ext cx="5181600" cy="4351338"/>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custDataLst>
              <p:tags r:id="rId5"/>
            </p:custDataLst>
          </p:nvPr>
        </p:nvSpPr>
        <p:spPr/>
        <p:txBody>
          <a:bodyPr/>
          <a:lstStyle/>
          <a:p>
            <a:fld id="{637F87A4-58F6-4A13-B65D-8A726F62FF32}" type="datetimeFigureOut">
              <a:rPr lang="zh-CN" altLang="en-US" smtClean="0"/>
              <a:t>2023/3/22</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EBD99D2D-2FB7-4C32-8E9C-F310AD3139D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8" y="365125"/>
            <a:ext cx="10515600" cy="1325563"/>
          </a:xfrm>
        </p:spPr>
        <p:txBody>
          <a:bodyPr/>
          <a:lstStyle>
            <a:lvl1pPr>
              <a:defRPr>
                <a:solidFill>
                  <a:schemeClr val="accent1"/>
                </a:solidFill>
              </a:defRPr>
            </a:lvl1pPr>
          </a:lstStyle>
          <a:p>
            <a:r>
              <a:rPr lang="zh-CN" altLang="en-US"/>
              <a:t>单击此处编辑母版标题样式</a:t>
            </a:r>
          </a:p>
        </p:txBody>
      </p:sp>
      <p:sp>
        <p:nvSpPr>
          <p:cNvPr id="3" name="文本占位符 2"/>
          <p:cNvSpPr>
            <a:spLocks noGrp="1"/>
          </p:cNvSpPr>
          <p:nvPr>
            <p:ph type="body" idx="1"/>
            <p:custDataLst>
              <p:tags r:id="rId2"/>
            </p:custDataLst>
          </p:nvPr>
        </p:nvSpPr>
        <p:spPr>
          <a:xfrm>
            <a:off x="839788" y="1827399"/>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custDataLst>
              <p:tags r:id="rId3"/>
            </p:custDataLst>
          </p:nvPr>
        </p:nvSpPr>
        <p:spPr>
          <a:xfrm>
            <a:off x="839788" y="2788023"/>
            <a:ext cx="5157787"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custDataLst>
              <p:tags r:id="rId4"/>
            </p:custDataLst>
          </p:nvPr>
        </p:nvSpPr>
        <p:spPr>
          <a:xfrm>
            <a:off x="6172200" y="1827399"/>
            <a:ext cx="5183188"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custDataLst>
              <p:tags r:id="rId5"/>
            </p:custDataLst>
          </p:nvPr>
        </p:nvSpPr>
        <p:spPr>
          <a:xfrm>
            <a:off x="6172200" y="2788023"/>
            <a:ext cx="5183188" cy="3401639"/>
          </a:xfrm>
        </p:spPr>
        <p:txBody>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637F87A4-58F6-4A13-B65D-8A726F62FF32}" type="datetimeFigureOut">
              <a:rPr lang="zh-CN" altLang="en-US" smtClean="0"/>
              <a:t>2023/3/22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EBD99D2D-2FB7-4C32-8E9C-F310AD3139D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2023/3/22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637F87A4-58F6-4A13-B65D-8A726F62FF32}" type="datetimeFigureOut">
              <a:rPr lang="zh-CN" altLang="en-US" smtClean="0"/>
              <a:t>2023/3/22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EBD99D2D-2FB7-4C32-8E9C-F310AD3139DD}" type="slidenum">
              <a:rPr lang="zh-CN" altLang="en-US" smtClean="0"/>
              <a:t>‹#›</a:t>
            </a:fld>
            <a:endParaRPr lang="zh-CN" altLang="en-US"/>
          </a:p>
        </p:txBody>
      </p:sp>
      <p:pic>
        <p:nvPicPr>
          <p:cNvPr id="6" name="图片 5"/>
          <p:cNvPicPr>
            <a:picLocks noChangeAspect="1"/>
          </p:cNvPicPr>
          <p:nvPr>
            <p:custDataLst>
              <p:tags r:id="rId4"/>
            </p:custDataLst>
          </p:nvPr>
        </p:nvPicPr>
        <p:blipFill rotWithShape="1">
          <a:blip r:embed="rId6"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39787" y="691917"/>
            <a:ext cx="4165200" cy="1600200"/>
          </a:xfrm>
        </p:spPr>
        <p:txBody>
          <a:bodyPr anchor="t" anchorCtr="0">
            <a:normAutofit/>
          </a:bodyPr>
          <a:lstStyle>
            <a:lvl1pPr>
              <a:defRPr sz="3600">
                <a:solidFill>
                  <a:schemeClr val="accent1"/>
                </a:solidFill>
              </a:defRPr>
            </a:lvl1pPr>
          </a:lstStyle>
          <a:p>
            <a:r>
              <a:rPr lang="zh-CN" altLang="en-US" dirty="0"/>
              <a:t>单击此处编辑母版标题样式</a:t>
            </a:r>
          </a:p>
        </p:txBody>
      </p:sp>
      <p:sp>
        <p:nvSpPr>
          <p:cNvPr id="3" name="图片占位符 2"/>
          <p:cNvSpPr>
            <a:spLocks noGrp="1" noChangeAspect="1"/>
          </p:cNvSpPr>
          <p:nvPr>
            <p:ph type="pic" idx="1"/>
            <p:custDataLst>
              <p:tags r:id="rId2"/>
            </p:custDataLst>
          </p:nvPr>
        </p:nvSpPr>
        <p:spPr>
          <a:xfrm>
            <a:off x="5184000" y="691917"/>
            <a:ext cx="6170400"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custDataLst>
              <p:tags r:id="rId3"/>
            </p:custDataLst>
          </p:nvPr>
        </p:nvSpPr>
        <p:spPr>
          <a:xfrm>
            <a:off x="839787" y="2292117"/>
            <a:ext cx="4165200" cy="3811588"/>
          </a:xfrm>
        </p:spPr>
        <p:txBody>
          <a:bodyPr>
            <a:normAutofit/>
          </a:bodyPr>
          <a:lstStyle>
            <a:lvl1pPr marL="0" indent="0">
              <a:buNone/>
              <a:defRPr sz="2000">
                <a:solidFill>
                  <a:schemeClr val="tx1">
                    <a:lumMod val="75000"/>
                    <a:lumOff val="2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2023/3/22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pic>
        <p:nvPicPr>
          <p:cNvPr id="9" name="图片 8"/>
          <p:cNvPicPr>
            <a:picLocks noChangeAspect="1"/>
          </p:cNvPicPr>
          <p:nvPr>
            <p:custDataLst>
              <p:tags r:id="rId7"/>
            </p:custDataLst>
          </p:nvPr>
        </p:nvPicPr>
        <p:blipFill rotWithShape="1">
          <a:blip r:embed="rId9" cstate="print">
            <a:extLst>
              <a:ext uri="{28A0092B-C50C-407E-A947-70E740481C1C}">
                <a14:useLocalDpi xmlns:a14="http://schemas.microsoft.com/office/drawing/2010/main" val="0"/>
              </a:ext>
            </a:extLst>
          </a:blip>
          <a:srcRect/>
          <a:stretch>
            <a:fillRect/>
          </a:stretch>
        </p:blipFill>
        <p:spPr>
          <a:xfrm>
            <a:off x="4311" y="0"/>
            <a:ext cx="12187689" cy="415636"/>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8724900" y="365125"/>
            <a:ext cx="2628900" cy="5811838"/>
          </a:xfrm>
        </p:spPr>
        <p:txBody>
          <a:bodyPr vert="eaVert"/>
          <a:lstStyle>
            <a:lvl1pPr>
              <a:defRPr>
                <a:solidFill>
                  <a:schemeClr val="accent1"/>
                </a:solidFill>
              </a:defRPr>
            </a:lvl1pPr>
          </a:lstStyle>
          <a:p>
            <a:r>
              <a:rPr lang="zh-CN" altLang="en-US"/>
              <a:t>单击此处编辑母版标题样式</a:t>
            </a:r>
          </a:p>
        </p:txBody>
      </p:sp>
      <p:sp>
        <p:nvSpPr>
          <p:cNvPr id="3" name="竖排文字占位符 2"/>
          <p:cNvSpPr>
            <a:spLocks noGrp="1"/>
          </p:cNvSpPr>
          <p:nvPr>
            <p:ph type="body" orient="vert" idx="1"/>
            <p:custDataLst>
              <p:tags r:id="rId2"/>
            </p:custDataLst>
          </p:nvPr>
        </p:nvSpPr>
        <p:spPr>
          <a:xfrm>
            <a:off x="838200" y="365125"/>
            <a:ext cx="7734300" cy="5811838"/>
          </a:xfrm>
        </p:spPr>
        <p:txBody>
          <a:bodyPr vert="eaVert"/>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637F87A4-58F6-4A13-B65D-8A726F62FF32}" type="datetimeFigureOut">
              <a:rPr lang="zh-CN" altLang="en-US" smtClean="0"/>
              <a:t>2023/3/22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EBD99D2D-2FB7-4C32-8E9C-F310AD3139D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eg"/><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custDataLst>
              <p:tags r:id="rId21"/>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solidFill>
              </a:defRPr>
            </a:lvl1pPr>
          </a:lstStyle>
          <a:p>
            <a:fld id="{637F87A4-58F6-4A13-B65D-8A726F62FF32}" type="datetimeFigureOut">
              <a:rPr lang="zh-CN" altLang="en-US" smtClean="0"/>
              <a:t>2023/3/22</a:t>
            </a:fld>
            <a:endParaRPr lang="zh-CN" altLang="en-US"/>
          </a:p>
        </p:txBody>
      </p:sp>
      <p:sp>
        <p:nvSpPr>
          <p:cNvPr id="5" name="页脚占位符 4"/>
          <p:cNvSpPr>
            <a:spLocks noGrp="1"/>
          </p:cNvSpPr>
          <p:nvPr>
            <p:ph type="ftr" sz="quarter" idx="3"/>
            <p:custDataLst>
              <p:tags r:id="rId23"/>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solidFill>
              </a:defRPr>
            </a:lvl1pPr>
          </a:lstStyle>
          <a:p>
            <a:endParaRPr lang="zh-CN" altLang="en-US"/>
          </a:p>
        </p:txBody>
      </p:sp>
      <p:sp>
        <p:nvSpPr>
          <p:cNvPr id="6" name="灯片编号占位符 5"/>
          <p:cNvSpPr>
            <a:spLocks noGrp="1"/>
          </p:cNvSpPr>
          <p:nvPr>
            <p:ph type="sldNum" sz="quarter" idx="4"/>
            <p:custDataLst>
              <p:tags r:id="rId24"/>
            </p:custDataLst>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solidFill>
              </a:defRPr>
            </a:lvl1pPr>
          </a:lstStyle>
          <a:p>
            <a:fld id="{EBD99D2D-2FB7-4C32-8E9C-F310AD3139DD}" type="slidenum">
              <a:rPr lang="zh-CN" altLang="en-US" smtClean="0"/>
              <a:t>‹#›</a:t>
            </a:fld>
            <a:endParaRPr lang="zh-CN" altLang="en-US"/>
          </a:p>
        </p:txBody>
      </p:sp>
      <p:sp>
        <p:nvSpPr>
          <p:cNvPr id="7"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latinLnBrk="0" hangingPunct="1">
        <a:lnSpc>
          <a:spcPct val="12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slideLayout" Target="../slideLayouts/slideLayout7.xml"/><Relationship Id="rId4" Type="http://schemas.openxmlformats.org/officeDocument/2006/relationships/tags" Target="../tags/tag14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6.xml"/><Relationship Id="rId1" Type="http://schemas.openxmlformats.org/officeDocument/2006/relationships/tags" Target="../tags/tag14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4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48.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49.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5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15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52.xml"/></Relationships>
</file>

<file path=ppt/slides/_rels/slide19.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notesSlide" Target="../notesSlides/notesSlide3.xml"/><Relationship Id="rId4"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6.xml"/><Relationship Id="rId1" Type="http://schemas.openxmlformats.org/officeDocument/2006/relationships/tags" Target="../tags/tag12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1.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custDataLst>
              <p:tags r:id="rId2"/>
            </p:custDataLst>
          </p:nvPr>
        </p:nvSpPr>
        <p:spPr>
          <a:xfrm>
            <a:off x="1001395" y="2106295"/>
            <a:ext cx="9914255" cy="1659890"/>
          </a:xfrm>
        </p:spPr>
        <p:txBody>
          <a:bodyPr/>
          <a:lstStyle/>
          <a:p>
            <a:pPr algn="ctr"/>
            <a:r>
              <a:rPr lang="zh-CN" sz="7200" b="1">
                <a:solidFill>
                  <a:schemeClr val="accent1"/>
                </a:solidFill>
              </a:rPr>
              <a:t>第三章</a:t>
            </a:r>
            <a:r>
              <a:rPr lang="en-US" altLang="zh-CN" sz="7200" b="1">
                <a:solidFill>
                  <a:schemeClr val="accent1"/>
                </a:solidFill>
              </a:rPr>
              <a:t>  </a:t>
            </a:r>
            <a:r>
              <a:rPr lang="zh-CN" altLang="en-US" sz="7200" b="1">
                <a:solidFill>
                  <a:schemeClr val="accent1"/>
                </a:solidFill>
              </a:rPr>
              <a:t>沟通主体策略</a:t>
            </a:r>
          </a:p>
        </p:txBody>
      </p:sp>
      <p:sp>
        <p:nvSpPr>
          <p:cNvPr id="3" name="文本框 2"/>
          <p:cNvSpPr txBox="1"/>
          <p:nvPr/>
        </p:nvSpPr>
        <p:spPr>
          <a:xfrm>
            <a:off x="8036560" y="3947795"/>
            <a:ext cx="3602355" cy="1476375"/>
          </a:xfrm>
          <a:prstGeom prst="rect">
            <a:avLst/>
          </a:prstGeom>
          <a:noFill/>
        </p:spPr>
        <p:txBody>
          <a:bodyPr wrap="square" rtlCol="0" anchor="t">
            <a:spAutoFit/>
          </a:bodyPr>
          <a:lstStyle/>
          <a:p>
            <a:pPr lvl="0">
              <a:lnSpc>
                <a:spcPct val="150000"/>
              </a:lnSpc>
            </a:pPr>
            <a:r>
              <a:rPr lang="zh-CN" altLang="en-US" sz="2000" b="1" dirty="0">
                <a:solidFill>
                  <a:schemeClr val="tx2">
                    <a:lumMod val="50000"/>
                  </a:schemeClr>
                </a:solidFill>
                <a:latin typeface="微软雅黑" panose="020B0503020204020204" charset="-122"/>
                <a:ea typeface="微软雅黑" panose="020B0503020204020204" charset="-122"/>
                <a:sym typeface="+mn-ea"/>
              </a:rPr>
              <a:t>开课学院：经济与管理学院</a:t>
            </a:r>
            <a:endParaRPr lang="en-US" altLang="zh-CN" sz="2000" b="1" dirty="0">
              <a:solidFill>
                <a:schemeClr val="tx2">
                  <a:lumMod val="50000"/>
                </a:schemeClr>
              </a:solidFill>
              <a:latin typeface="微软雅黑" panose="020B0503020204020204" charset="-122"/>
              <a:ea typeface="微软雅黑" panose="020B0503020204020204" charset="-122"/>
            </a:endParaRPr>
          </a:p>
          <a:p>
            <a:pPr lvl="0">
              <a:lnSpc>
                <a:spcPct val="150000"/>
              </a:lnSpc>
            </a:pPr>
            <a:r>
              <a:rPr lang="zh-CN" altLang="en-US" sz="2000" b="1" dirty="0">
                <a:solidFill>
                  <a:schemeClr val="tx2">
                    <a:lumMod val="50000"/>
                  </a:schemeClr>
                </a:solidFill>
                <a:latin typeface="微软雅黑" panose="020B0503020204020204" charset="-122"/>
                <a:ea typeface="微软雅黑" panose="020B0503020204020204" charset="-122"/>
                <a:sym typeface="+mn-ea"/>
              </a:rPr>
              <a:t>主讲教师：梁津安</a:t>
            </a:r>
            <a:endParaRPr lang="en-US" altLang="zh-CN" sz="2000" b="1" dirty="0">
              <a:solidFill>
                <a:schemeClr val="tx2">
                  <a:lumMod val="50000"/>
                </a:schemeClr>
              </a:solidFill>
              <a:latin typeface="微软雅黑" panose="020B0503020204020204" charset="-122"/>
              <a:ea typeface="微软雅黑" panose="020B0503020204020204" charset="-122"/>
            </a:endParaRPr>
          </a:p>
          <a:p>
            <a:pPr lvl="0">
              <a:lnSpc>
                <a:spcPct val="150000"/>
              </a:lnSpc>
            </a:pPr>
            <a:r>
              <a:rPr lang="en-US" altLang="zh-CN" sz="2000" b="1" dirty="0">
                <a:solidFill>
                  <a:schemeClr val="tx2">
                    <a:lumMod val="50000"/>
                  </a:schemeClr>
                </a:solidFill>
                <a:latin typeface="微软雅黑" panose="020B0503020204020204" charset="-122"/>
                <a:ea typeface="微软雅黑" panose="020B0503020204020204" charset="-122"/>
                <a:sym typeface="+mn-ea"/>
              </a:rPr>
              <a:t>                               2023.03</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2"/>
            </p:custDataLst>
          </p:nvPr>
        </p:nvGraphicFramePr>
        <p:xfrm>
          <a:off x="1268730" y="4394835"/>
          <a:ext cx="2930525" cy="1005840"/>
        </p:xfrm>
        <a:graphic>
          <a:graphicData uri="http://schemas.openxmlformats.org/drawingml/2006/table">
            <a:tbl>
              <a:tblPr firstRow="1" bandRow="1">
                <a:tableStyleId>{F8B58294-7C98-454F-8B8E-5373267BDF32}</a:tableStyleId>
              </a:tblPr>
              <a:tblGrid>
                <a:gridCol w="2930525">
                  <a:extLst>
                    <a:ext uri="{9D8B030D-6E8A-4147-A177-3AD203B41FA5}">
                      <a16:colId xmlns:a16="http://schemas.microsoft.com/office/drawing/2014/main" val="20000"/>
                    </a:ext>
                  </a:extLst>
                </a:gridCol>
              </a:tblGrid>
              <a:tr h="381000">
                <a:tc>
                  <a:txBody>
                    <a:bodyPr/>
                    <a:lstStyle/>
                    <a:p>
                      <a:pPr algn="ctr">
                        <a:buNone/>
                      </a:pPr>
                      <a:r>
                        <a:rPr lang="zh-CN" altLang="en-US" sz="2000"/>
                        <a:t>认识自我</a:t>
                      </a:r>
                    </a:p>
                    <a:p>
                      <a:pPr algn="ctr">
                        <a:buNone/>
                      </a:pPr>
                      <a:r>
                        <a:rPr lang="en-US" altLang="zh-CN" sz="2000"/>
                        <a:t>·</a:t>
                      </a:r>
                      <a:r>
                        <a:rPr lang="zh-CN" altLang="en-US" sz="2000"/>
                        <a:t>审视自我动机</a:t>
                      </a:r>
                    </a:p>
                    <a:p>
                      <a:pPr algn="ctr">
                        <a:buNone/>
                      </a:pPr>
                      <a:r>
                        <a:rPr lang="en-US" altLang="zh-CN" sz="2000"/>
                        <a:t>·</a:t>
                      </a:r>
                      <a:r>
                        <a:rPr lang="zh-CN" altLang="en-US" sz="2000"/>
                        <a:t>静心思考自我</a:t>
                      </a:r>
                    </a:p>
                  </a:txBody>
                  <a:tcPr/>
                </a:tc>
                <a:extLst>
                  <a:ext uri="{0D108BD9-81ED-4DB2-BD59-A6C34878D82A}">
                    <a16:rowId xmlns:a16="http://schemas.microsoft.com/office/drawing/2014/main" val="10000"/>
                  </a:ext>
                </a:extLst>
              </a:tr>
            </a:tbl>
          </a:graphicData>
        </a:graphic>
      </p:graphicFrame>
      <p:sp>
        <p:nvSpPr>
          <p:cNvPr id="3" name="文本框 2"/>
          <p:cNvSpPr txBox="1"/>
          <p:nvPr/>
        </p:nvSpPr>
        <p:spPr>
          <a:xfrm>
            <a:off x="1797685" y="3792220"/>
            <a:ext cx="1873250" cy="460375"/>
          </a:xfrm>
          <a:prstGeom prst="rect">
            <a:avLst/>
          </a:prstGeom>
          <a:noFill/>
        </p:spPr>
        <p:txBody>
          <a:bodyPr wrap="square" rtlCol="0">
            <a:spAutoFit/>
          </a:bodyPr>
          <a:lstStyle/>
          <a:p>
            <a:pPr indent="0" algn="ctr">
              <a:buFont typeface="Arial" panose="020B0604020202020204" pitchFamily="34" charset="0"/>
              <a:buNone/>
            </a:pPr>
            <a:r>
              <a:rPr lang="zh-CN" sz="2400" b="1">
                <a:solidFill>
                  <a:schemeClr val="tx2">
                    <a:lumMod val="50000"/>
                  </a:schemeClr>
                </a:solidFill>
                <a:sym typeface="+mn-ea"/>
              </a:rPr>
              <a:t>阶段一</a:t>
            </a:r>
            <a:endParaRPr lang="zh-CN" altLang="en-US" sz="2400" b="1">
              <a:solidFill>
                <a:schemeClr val="tx2">
                  <a:lumMod val="50000"/>
                </a:schemeClr>
              </a:solidFill>
              <a:sym typeface="+mn-ea"/>
            </a:endParaRPr>
          </a:p>
        </p:txBody>
      </p:sp>
      <p:graphicFrame>
        <p:nvGraphicFramePr>
          <p:cNvPr id="5" name="表格 4"/>
          <p:cNvGraphicFramePr/>
          <p:nvPr>
            <p:custDataLst>
              <p:tags r:id="rId3"/>
            </p:custDataLst>
          </p:nvPr>
        </p:nvGraphicFramePr>
        <p:xfrm>
          <a:off x="4310380" y="3190875"/>
          <a:ext cx="2930525" cy="1005840"/>
        </p:xfrm>
        <a:graphic>
          <a:graphicData uri="http://schemas.openxmlformats.org/drawingml/2006/table">
            <a:tbl>
              <a:tblPr firstRow="1" bandRow="1">
                <a:tableStyleId>{F8B58294-7C98-454F-8B8E-5373267BDF32}</a:tableStyleId>
              </a:tblPr>
              <a:tblGrid>
                <a:gridCol w="2930525">
                  <a:extLst>
                    <a:ext uri="{9D8B030D-6E8A-4147-A177-3AD203B41FA5}">
                      <a16:colId xmlns:a16="http://schemas.microsoft.com/office/drawing/2014/main" val="20000"/>
                    </a:ext>
                  </a:extLst>
                </a:gridCol>
              </a:tblGrid>
              <a:tr h="381000">
                <a:tc>
                  <a:txBody>
                    <a:bodyPr/>
                    <a:lstStyle/>
                    <a:p>
                      <a:pPr algn="ctr">
                        <a:buNone/>
                      </a:pPr>
                      <a:r>
                        <a:rPr lang="zh-CN" altLang="en-US" sz="2000"/>
                        <a:t>提升自我</a:t>
                      </a:r>
                    </a:p>
                    <a:p>
                      <a:pPr algn="ctr">
                        <a:buNone/>
                      </a:pPr>
                      <a:r>
                        <a:rPr lang="en-US" altLang="zh-CN" sz="2000"/>
                        <a:t>·</a:t>
                      </a:r>
                      <a:r>
                        <a:rPr lang="zh-CN" sz="2000"/>
                        <a:t>修炼自我意识</a:t>
                      </a:r>
                    </a:p>
                    <a:p>
                      <a:pPr algn="ctr">
                        <a:buNone/>
                      </a:pPr>
                      <a:r>
                        <a:rPr lang="en-US" altLang="zh-CN" sz="2000"/>
                        <a:t>·</a:t>
                      </a:r>
                      <a:r>
                        <a:rPr lang="zh-CN" altLang="en-US" sz="2000"/>
                        <a:t>转换视角，开放心灵</a:t>
                      </a:r>
                    </a:p>
                  </a:txBody>
                  <a:tcPr/>
                </a:tc>
                <a:extLst>
                  <a:ext uri="{0D108BD9-81ED-4DB2-BD59-A6C34878D82A}">
                    <a16:rowId xmlns:a16="http://schemas.microsoft.com/office/drawing/2014/main" val="10000"/>
                  </a:ext>
                </a:extLst>
              </a:tr>
            </a:tbl>
          </a:graphicData>
        </a:graphic>
      </p:graphicFrame>
      <p:sp>
        <p:nvSpPr>
          <p:cNvPr id="6" name="文本框 5"/>
          <p:cNvSpPr txBox="1"/>
          <p:nvPr/>
        </p:nvSpPr>
        <p:spPr>
          <a:xfrm>
            <a:off x="4839335" y="2588260"/>
            <a:ext cx="1873250" cy="460375"/>
          </a:xfrm>
          <a:prstGeom prst="rect">
            <a:avLst/>
          </a:prstGeom>
          <a:noFill/>
        </p:spPr>
        <p:txBody>
          <a:bodyPr wrap="square" rtlCol="0">
            <a:spAutoFit/>
          </a:bodyPr>
          <a:lstStyle/>
          <a:p>
            <a:pPr indent="0" algn="ctr">
              <a:buFont typeface="Arial" panose="020B0604020202020204" pitchFamily="34" charset="0"/>
              <a:buNone/>
            </a:pPr>
            <a:r>
              <a:rPr lang="zh-CN" sz="2400" b="1">
                <a:solidFill>
                  <a:schemeClr val="tx2">
                    <a:lumMod val="50000"/>
                  </a:schemeClr>
                </a:solidFill>
                <a:sym typeface="+mn-ea"/>
              </a:rPr>
              <a:t>阶段二</a:t>
            </a:r>
            <a:endParaRPr lang="zh-CN" altLang="en-US" sz="2400" b="1">
              <a:solidFill>
                <a:schemeClr val="tx2">
                  <a:lumMod val="50000"/>
                </a:schemeClr>
              </a:solidFill>
              <a:sym typeface="+mn-ea"/>
            </a:endParaRPr>
          </a:p>
        </p:txBody>
      </p:sp>
      <p:graphicFrame>
        <p:nvGraphicFramePr>
          <p:cNvPr id="7" name="表格 6"/>
          <p:cNvGraphicFramePr/>
          <p:nvPr>
            <p:custDataLst>
              <p:tags r:id="rId4"/>
            </p:custDataLst>
          </p:nvPr>
        </p:nvGraphicFramePr>
        <p:xfrm>
          <a:off x="7477760" y="2028825"/>
          <a:ext cx="2930525" cy="1005840"/>
        </p:xfrm>
        <a:graphic>
          <a:graphicData uri="http://schemas.openxmlformats.org/drawingml/2006/table">
            <a:tbl>
              <a:tblPr firstRow="1" bandRow="1">
                <a:tableStyleId>{F8B58294-7C98-454F-8B8E-5373267BDF32}</a:tableStyleId>
              </a:tblPr>
              <a:tblGrid>
                <a:gridCol w="2930525">
                  <a:extLst>
                    <a:ext uri="{9D8B030D-6E8A-4147-A177-3AD203B41FA5}">
                      <a16:colId xmlns:a16="http://schemas.microsoft.com/office/drawing/2014/main" val="20000"/>
                    </a:ext>
                  </a:extLst>
                </a:gridCol>
              </a:tblGrid>
              <a:tr h="381000">
                <a:tc>
                  <a:txBody>
                    <a:bodyPr/>
                    <a:lstStyle/>
                    <a:p>
                      <a:pPr algn="ctr">
                        <a:buNone/>
                      </a:pPr>
                      <a:r>
                        <a:rPr lang="zh-CN" altLang="en-US" sz="2000"/>
                        <a:t>超越自我</a:t>
                      </a:r>
                    </a:p>
                    <a:p>
                      <a:pPr algn="ctr">
                        <a:buNone/>
                      </a:pPr>
                      <a:r>
                        <a:rPr lang="en-US" altLang="zh-CN" sz="2000"/>
                        <a:t>·</a:t>
                      </a:r>
                      <a:r>
                        <a:rPr lang="zh-CN" sz="2000"/>
                        <a:t>超越目标和愿景</a:t>
                      </a:r>
                    </a:p>
                    <a:p>
                      <a:pPr algn="ctr">
                        <a:buNone/>
                      </a:pPr>
                      <a:r>
                        <a:rPr lang="en-US" altLang="zh-CN" sz="2000"/>
                        <a:t>·</a:t>
                      </a:r>
                      <a:r>
                        <a:rPr lang="zh-CN" altLang="en-US" sz="2000"/>
                        <a:t>以自我为目标</a:t>
                      </a:r>
                    </a:p>
                  </a:txBody>
                  <a:tcPr/>
                </a:tc>
                <a:extLst>
                  <a:ext uri="{0D108BD9-81ED-4DB2-BD59-A6C34878D82A}">
                    <a16:rowId xmlns:a16="http://schemas.microsoft.com/office/drawing/2014/main" val="10000"/>
                  </a:ext>
                </a:extLst>
              </a:tr>
            </a:tbl>
          </a:graphicData>
        </a:graphic>
      </p:graphicFrame>
      <p:sp>
        <p:nvSpPr>
          <p:cNvPr id="8" name="文本框 7"/>
          <p:cNvSpPr txBox="1"/>
          <p:nvPr/>
        </p:nvSpPr>
        <p:spPr>
          <a:xfrm>
            <a:off x="8006715" y="1426210"/>
            <a:ext cx="1873250" cy="460375"/>
          </a:xfrm>
          <a:prstGeom prst="rect">
            <a:avLst/>
          </a:prstGeom>
          <a:noFill/>
        </p:spPr>
        <p:txBody>
          <a:bodyPr wrap="square" rtlCol="0">
            <a:spAutoFit/>
          </a:bodyPr>
          <a:lstStyle/>
          <a:p>
            <a:pPr indent="0" algn="ctr">
              <a:buFont typeface="Arial" panose="020B0604020202020204" pitchFamily="34" charset="0"/>
              <a:buNone/>
            </a:pPr>
            <a:r>
              <a:rPr lang="zh-CN" sz="2400" b="1">
                <a:solidFill>
                  <a:schemeClr val="tx2">
                    <a:lumMod val="50000"/>
                  </a:schemeClr>
                </a:solidFill>
                <a:sym typeface="+mn-ea"/>
              </a:rPr>
              <a:t>阶段三</a:t>
            </a:r>
            <a:endParaRPr lang="zh-CN" altLang="en-US" sz="2400" b="1">
              <a:solidFill>
                <a:schemeClr val="tx2">
                  <a:lumMod val="50000"/>
                </a:schemeClr>
              </a:solidFill>
              <a:sym typeface="+mn-ea"/>
            </a:endParaRPr>
          </a:p>
        </p:txBody>
      </p:sp>
      <p:sp>
        <p:nvSpPr>
          <p:cNvPr id="10" name="标题 1"/>
          <p:cNvSpPr>
            <a:spLocks noGrp="1"/>
          </p:cNvSpPr>
          <p:nvPr/>
        </p:nvSpPr>
        <p:spPr>
          <a:xfrm>
            <a:off x="607060" y="626110"/>
            <a:ext cx="7962265" cy="692150"/>
          </a:xfrm>
          <a:prstGeom prst="rect">
            <a:avLst/>
          </a:prstGeom>
        </p:spPr>
        <p:txBody>
          <a:bodyPr vert="horz" lIns="91440" tIns="45720" rIns="91440" bIns="45720" rtlCol="0" anchor="b"/>
          <a:lstStyle>
            <a:lvl1pPr algn="l" defTabSz="914400" rtl="0" eaLnBrk="1" latinLnBrk="0" hangingPunct="1">
              <a:lnSpc>
                <a:spcPct val="120000"/>
              </a:lnSpc>
              <a:spcBef>
                <a:spcPct val="0"/>
              </a:spcBef>
              <a:buNone/>
              <a:defRPr sz="6000" kern="1200">
                <a:solidFill>
                  <a:schemeClr val="accent1"/>
                </a:solidFill>
                <a:latin typeface="+mj-lt"/>
                <a:ea typeface="+mj-ea"/>
                <a:cs typeface="+mj-cs"/>
              </a:defRPr>
            </a:lvl1pPr>
          </a:lstStyle>
          <a:p>
            <a:r>
              <a:rPr lang="en-US" altLang="zh-CN" sz="2800" b="1"/>
              <a:t>3.</a:t>
            </a:r>
            <a:r>
              <a:rPr lang="en-US" sz="2800" b="1"/>
              <a:t>4 </a:t>
            </a:r>
            <a:r>
              <a:rPr lang="zh-CN" altLang="en-US" sz="2800" b="1"/>
              <a:t>自我沟通的艺术</a:t>
            </a:r>
          </a:p>
        </p:txBody>
      </p:sp>
      <p:sp>
        <p:nvSpPr>
          <p:cNvPr id="11" name="文本框 10"/>
          <p:cNvSpPr txBox="1"/>
          <p:nvPr/>
        </p:nvSpPr>
        <p:spPr>
          <a:xfrm>
            <a:off x="3437890" y="5559425"/>
            <a:ext cx="5909310" cy="460375"/>
          </a:xfrm>
          <a:prstGeom prst="rect">
            <a:avLst/>
          </a:prstGeom>
          <a:noFill/>
        </p:spPr>
        <p:txBody>
          <a:bodyPr wrap="square" rtlCol="0">
            <a:spAutoFit/>
          </a:bodyPr>
          <a:lstStyle/>
          <a:p>
            <a:pPr indent="0" algn="ctr">
              <a:buFont typeface="Arial" panose="020B0604020202020204" pitchFamily="34" charset="0"/>
              <a:buNone/>
            </a:pPr>
            <a:r>
              <a:rPr lang="zh-CN" sz="2400" b="1">
                <a:solidFill>
                  <a:schemeClr val="tx2">
                    <a:lumMod val="50000"/>
                  </a:schemeClr>
                </a:solidFill>
                <a:sym typeface="+mn-ea"/>
              </a:rPr>
              <a:t>自我沟通技能提升的</a:t>
            </a:r>
            <a:r>
              <a:rPr lang="en-US" altLang="zh-CN" sz="2400" b="1">
                <a:solidFill>
                  <a:schemeClr val="tx2">
                    <a:lumMod val="50000"/>
                  </a:schemeClr>
                </a:solidFill>
                <a:sym typeface="+mn-ea"/>
              </a:rPr>
              <a:t>“</a:t>
            </a:r>
            <a:r>
              <a:rPr lang="zh-CN" altLang="en-US" sz="2400" b="1">
                <a:solidFill>
                  <a:schemeClr val="tx2">
                    <a:lumMod val="50000"/>
                  </a:schemeClr>
                </a:solidFill>
                <a:sym typeface="+mn-ea"/>
              </a:rPr>
              <a:t>阶段</a:t>
            </a:r>
            <a:r>
              <a:rPr lang="en-US" altLang="zh-CN" sz="2400" b="1">
                <a:solidFill>
                  <a:schemeClr val="tx2">
                    <a:lumMod val="50000"/>
                  </a:schemeClr>
                </a:solidFill>
                <a:sym typeface="+mn-ea"/>
              </a:rPr>
              <a:t>”</a:t>
            </a:r>
            <a:r>
              <a:rPr lang="zh-CN" altLang="en-US" sz="2400" b="1">
                <a:solidFill>
                  <a:schemeClr val="tx2">
                    <a:lumMod val="50000"/>
                  </a:schemeClr>
                </a:solidFill>
                <a:sym typeface="+mn-ea"/>
              </a:rPr>
              <a:t>过程</a:t>
            </a:r>
          </a:p>
        </p:txBody>
      </p:sp>
      <p:cxnSp>
        <p:nvCxnSpPr>
          <p:cNvPr id="14" name="直接箭头连接符 13"/>
          <p:cNvCxnSpPr/>
          <p:nvPr/>
        </p:nvCxnSpPr>
        <p:spPr>
          <a:xfrm flipV="1">
            <a:off x="7402195" y="3176905"/>
            <a:ext cx="1453515" cy="579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269105" y="4338955"/>
            <a:ext cx="1453515" cy="579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p:cNvSpPr>
            <a:spLocks noGrp="1"/>
          </p:cNvSpPr>
          <p:nvPr/>
        </p:nvSpPr>
        <p:spPr>
          <a:xfrm>
            <a:off x="607060" y="626110"/>
            <a:ext cx="7962265" cy="692150"/>
          </a:xfrm>
          <a:prstGeom prst="rect">
            <a:avLst/>
          </a:prstGeom>
        </p:spPr>
        <p:txBody>
          <a:bodyPr vert="horz" lIns="91440" tIns="45720" rIns="91440" bIns="45720" rtlCol="0" anchor="b"/>
          <a:lstStyle>
            <a:lvl1pPr algn="l" defTabSz="914400" rtl="0" eaLnBrk="1" latinLnBrk="0" hangingPunct="1">
              <a:lnSpc>
                <a:spcPct val="120000"/>
              </a:lnSpc>
              <a:spcBef>
                <a:spcPct val="0"/>
              </a:spcBef>
              <a:buNone/>
              <a:defRPr sz="6000" kern="1200">
                <a:solidFill>
                  <a:schemeClr val="accent1"/>
                </a:solidFill>
                <a:latin typeface="+mj-lt"/>
                <a:ea typeface="+mj-ea"/>
                <a:cs typeface="+mj-cs"/>
              </a:defRPr>
            </a:lvl1pPr>
          </a:lstStyle>
          <a:p>
            <a:r>
              <a:rPr lang="en-US" altLang="zh-CN" sz="2800" b="1"/>
              <a:t>3.</a:t>
            </a:r>
            <a:r>
              <a:rPr lang="en-US" sz="2800" b="1"/>
              <a:t>5 </a:t>
            </a:r>
            <a:r>
              <a:rPr lang="zh-CN" altLang="en-US" sz="2800" b="1"/>
              <a:t>丹尼金尔</a:t>
            </a:r>
            <a:r>
              <a:rPr lang="en-US" altLang="zh-CN" sz="2800" b="1"/>
              <a:t>·</a:t>
            </a:r>
            <a:r>
              <a:rPr lang="zh-CN" altLang="zh-CN" sz="2800" b="1"/>
              <a:t>戈尔曼情商四要素</a:t>
            </a:r>
          </a:p>
        </p:txBody>
      </p:sp>
      <p:sp>
        <p:nvSpPr>
          <p:cNvPr id="9" name="矩形 8"/>
          <p:cNvSpPr/>
          <p:nvPr/>
        </p:nvSpPr>
        <p:spPr>
          <a:xfrm>
            <a:off x="3569970" y="1565910"/>
            <a:ext cx="2242185" cy="1583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文本框 10"/>
          <p:cNvSpPr txBox="1"/>
          <p:nvPr/>
        </p:nvSpPr>
        <p:spPr>
          <a:xfrm>
            <a:off x="3752850" y="1769110"/>
            <a:ext cx="1947545" cy="1198880"/>
          </a:xfrm>
          <a:prstGeom prst="rect">
            <a:avLst/>
          </a:prstGeom>
          <a:noFill/>
        </p:spPr>
        <p:txBody>
          <a:bodyPr wrap="square" rtlCol="0">
            <a:spAutoFit/>
          </a:bodyPr>
          <a:lstStyle/>
          <a:p>
            <a:r>
              <a:rPr lang="zh-CN" altLang="en-US"/>
              <a:t>自我认知</a:t>
            </a:r>
          </a:p>
          <a:p>
            <a:r>
              <a:rPr lang="zh-CN" altLang="en-US">
                <a:latin typeface="宋体" panose="02010600030101010101" pitchFamily="2" charset="-122"/>
                <a:ea typeface="宋体" panose="02010600030101010101" pitchFamily="2" charset="-122"/>
              </a:rPr>
              <a:t>·情感自我认知</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精确自我评估</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自信</a:t>
            </a:r>
          </a:p>
        </p:txBody>
      </p:sp>
      <p:sp>
        <p:nvSpPr>
          <p:cNvPr id="12" name="矩形 11"/>
          <p:cNvSpPr/>
          <p:nvPr/>
        </p:nvSpPr>
        <p:spPr>
          <a:xfrm>
            <a:off x="5812155" y="1565910"/>
            <a:ext cx="2773680" cy="1583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文本框 12"/>
          <p:cNvSpPr txBox="1"/>
          <p:nvPr/>
        </p:nvSpPr>
        <p:spPr>
          <a:xfrm>
            <a:off x="5995035" y="1769110"/>
            <a:ext cx="1947545" cy="1198880"/>
          </a:xfrm>
          <a:prstGeom prst="rect">
            <a:avLst/>
          </a:prstGeom>
          <a:noFill/>
        </p:spPr>
        <p:txBody>
          <a:bodyPr wrap="square" rtlCol="0">
            <a:spAutoFit/>
          </a:bodyPr>
          <a:lstStyle/>
          <a:p>
            <a:r>
              <a:rPr lang="zh-CN" altLang="en-US" dirty="0"/>
              <a:t>关系认知</a:t>
            </a:r>
          </a:p>
          <a:p>
            <a:r>
              <a:rPr lang="zh-CN" altLang="en-US" dirty="0">
                <a:latin typeface="宋体" panose="02010600030101010101" pitchFamily="2" charset="-122"/>
                <a:ea typeface="宋体" panose="02010600030101010101" pitchFamily="2" charset="-122"/>
              </a:rPr>
              <a:t>·</a:t>
            </a:r>
            <a:r>
              <a:rPr lang="zh-CN" dirty="0">
                <a:latin typeface="宋体" panose="02010600030101010101" pitchFamily="2" charset="-122"/>
                <a:ea typeface="宋体" panose="02010600030101010101" pitchFamily="2" charset="-122"/>
              </a:rPr>
              <a:t>同理</a:t>
            </a:r>
            <a:r>
              <a:rPr lang="zh-CN" altLang="en-US" dirty="0">
                <a:latin typeface="宋体" panose="02010600030101010101" pitchFamily="2" charset="-122"/>
                <a:ea typeface="宋体" panose="02010600030101010101" pitchFamily="2" charset="-122"/>
              </a:rPr>
              <a:t>心</a:t>
            </a:r>
            <a:endParaRPr 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组织认知</a:t>
            </a:r>
          </a:p>
          <a:p>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服务导向</a:t>
            </a:r>
          </a:p>
        </p:txBody>
      </p:sp>
      <p:sp>
        <p:nvSpPr>
          <p:cNvPr id="14" name="矩形 13"/>
          <p:cNvSpPr/>
          <p:nvPr/>
        </p:nvSpPr>
        <p:spPr>
          <a:xfrm>
            <a:off x="3569970" y="3149600"/>
            <a:ext cx="2242185" cy="2980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文本框 14"/>
          <p:cNvSpPr txBox="1"/>
          <p:nvPr/>
        </p:nvSpPr>
        <p:spPr>
          <a:xfrm>
            <a:off x="3752850" y="3352800"/>
            <a:ext cx="1947545" cy="2306955"/>
          </a:xfrm>
          <a:prstGeom prst="rect">
            <a:avLst/>
          </a:prstGeom>
          <a:noFill/>
        </p:spPr>
        <p:txBody>
          <a:bodyPr wrap="square" rtlCol="0">
            <a:spAutoFit/>
          </a:bodyPr>
          <a:lstStyle/>
          <a:p>
            <a:r>
              <a:rPr lang="zh-CN" altLang="en-US"/>
              <a:t>自我管理</a:t>
            </a:r>
          </a:p>
          <a:p>
            <a:r>
              <a:rPr lang="zh-CN" altLang="en-US">
                <a:latin typeface="宋体" panose="02010600030101010101" pitchFamily="2" charset="-122"/>
                <a:ea typeface="宋体" panose="02010600030101010101" pitchFamily="2" charset="-122"/>
              </a:rPr>
              <a:t>·</a:t>
            </a:r>
            <a:r>
              <a:rPr lang="zh-CN">
                <a:latin typeface="宋体" panose="02010600030101010101" pitchFamily="2" charset="-122"/>
                <a:ea typeface="宋体" panose="02010600030101010101" pitchFamily="2" charset="-122"/>
              </a:rPr>
              <a:t>情感自我控制</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依赖感</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责任心</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适应力</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乐观</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目标导向</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主动性</a:t>
            </a:r>
          </a:p>
        </p:txBody>
      </p:sp>
      <p:sp>
        <p:nvSpPr>
          <p:cNvPr id="16" name="矩形 15"/>
          <p:cNvSpPr/>
          <p:nvPr/>
        </p:nvSpPr>
        <p:spPr>
          <a:xfrm>
            <a:off x="5812155" y="3149600"/>
            <a:ext cx="2773680" cy="29806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文本框 16"/>
          <p:cNvSpPr txBox="1"/>
          <p:nvPr/>
        </p:nvSpPr>
        <p:spPr>
          <a:xfrm>
            <a:off x="5995035" y="3352800"/>
            <a:ext cx="2590800" cy="2861310"/>
          </a:xfrm>
          <a:prstGeom prst="rect">
            <a:avLst/>
          </a:prstGeom>
          <a:noFill/>
        </p:spPr>
        <p:txBody>
          <a:bodyPr wrap="square" rtlCol="0">
            <a:spAutoFit/>
          </a:bodyPr>
          <a:lstStyle/>
          <a:p>
            <a:r>
              <a:rPr lang="zh-CN" altLang="en-US"/>
              <a:t>关系管理</a:t>
            </a:r>
          </a:p>
          <a:p>
            <a:r>
              <a:rPr lang="zh-CN" altLang="en-US">
                <a:latin typeface="宋体" panose="02010600030101010101" pitchFamily="2" charset="-122"/>
                <a:ea typeface="宋体" panose="02010600030101010101" pitchFamily="2" charset="-122"/>
              </a:rPr>
              <a:t>·</a:t>
            </a:r>
            <a:r>
              <a:rPr lang="zh-CN">
                <a:latin typeface="宋体" panose="02010600030101010101" pitchFamily="2" charset="-122"/>
                <a:ea typeface="宋体" panose="02010600030101010101" pitchFamily="2" charset="-122"/>
              </a:rPr>
              <a:t>发掘人脉</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鼓舞人心的领导力</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影响力</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沟通能力</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改革催化能力</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冲突管理</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关系维系</a:t>
            </a:r>
          </a:p>
          <a:p>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团队合作和协调</a:t>
            </a:r>
          </a:p>
          <a:p>
            <a:endParaRPr lang="zh-CN" altLang="en-US">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4"/>
          <a:stretch>
            <a:fillRect/>
          </a:stretch>
        </p:blipFill>
        <p:spPr>
          <a:xfrm>
            <a:off x="3729355" y="706755"/>
            <a:ext cx="4929505" cy="556768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202180" y="1243965"/>
            <a:ext cx="8055610" cy="4273550"/>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88845" y="1685290"/>
            <a:ext cx="8893810" cy="4411980"/>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515745" y="1304925"/>
            <a:ext cx="8887460" cy="4478020"/>
          </a:xfrm>
          <a:prstGeom prst="rect">
            <a:avLst/>
          </a:prstGeom>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161540" y="1221105"/>
            <a:ext cx="8394700" cy="4716145"/>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2006600" y="1311275"/>
            <a:ext cx="8443595" cy="457009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1991995" y="1289050"/>
            <a:ext cx="8616315" cy="4087495"/>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custDataLst>
              <p:tags r:id="rId2"/>
            </p:custDataLst>
          </p:nvPr>
        </p:nvSpPr>
        <p:spPr>
          <a:xfrm>
            <a:off x="1355092" y="2520498"/>
            <a:ext cx="9286238" cy="1325563"/>
          </a:xfrm>
        </p:spPr>
        <p:txBody>
          <a:bodyPr>
            <a:normAutofit/>
          </a:bodyPr>
          <a:lstStyle/>
          <a:p>
            <a:r>
              <a:rPr lang="en-US" altLang="zh-CN" b="1">
                <a:solidFill>
                  <a:schemeClr val="accent1"/>
                </a:solidFill>
              </a:rPr>
              <a:t>THANK YOU</a:t>
            </a:r>
          </a:p>
        </p:txBody>
      </p:sp>
      <p:sp>
        <p:nvSpPr>
          <p:cNvPr id="10" name="内容占位符 9"/>
          <p:cNvSpPr>
            <a:spLocks noGrp="1"/>
          </p:cNvSpPr>
          <p:nvPr>
            <p:ph sz="quarter" idx="13"/>
            <p:custDataLst>
              <p:tags r:id="rId3"/>
            </p:custDataLst>
          </p:nvPr>
        </p:nvSpPr>
        <p:spPr/>
        <p:txBody>
          <a:bodyPr>
            <a:noAutofit/>
          </a:bodyPr>
          <a:lstStyle/>
          <a:p>
            <a:pPr marL="0" indent="0" algn="ctr">
              <a:lnSpc>
                <a:spcPct val="120000"/>
              </a:lnSpc>
              <a:spcBef>
                <a:spcPts val="1000"/>
              </a:spcBef>
              <a:spcAft>
                <a:spcPts val="0"/>
              </a:spcAft>
              <a:buSzPct val="100000"/>
              <a:buNone/>
            </a:pPr>
            <a:r>
              <a:rPr lang="zh-CN" altLang="en-US" sz="6000" b="1">
                <a:solidFill>
                  <a:schemeClr val="accent1"/>
                </a:solidFill>
              </a:rPr>
              <a:t>谢谢观看</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nvSpPr>
        <p:spPr>
          <a:xfrm>
            <a:off x="6690360" y="-440429"/>
            <a:ext cx="7962525" cy="1407523"/>
          </a:xfrm>
          <a:prstGeom prst="rect">
            <a:avLst/>
          </a:prstGeom>
        </p:spPr>
        <p:txBody>
          <a:bodyPr vert="horz" lIns="91440" tIns="45720" rIns="91440" bIns="45720" rtlCol="0" anchor="b">
            <a:normAutofit/>
          </a:bodyPr>
          <a:lstStyle>
            <a:lvl1pPr algn="l" defTabSz="914400" rtl="0" eaLnBrk="1" latinLnBrk="0" hangingPunct="1">
              <a:lnSpc>
                <a:spcPct val="120000"/>
              </a:lnSpc>
              <a:spcBef>
                <a:spcPct val="0"/>
              </a:spcBef>
              <a:buNone/>
              <a:defRPr sz="6000" kern="1200">
                <a:solidFill>
                  <a:schemeClr val="accent1"/>
                </a:solidFill>
                <a:latin typeface="+mj-lt"/>
                <a:ea typeface="+mj-ea"/>
                <a:cs typeface="+mj-cs"/>
              </a:defRPr>
            </a:lvl1pPr>
          </a:lstStyle>
          <a:p>
            <a:endParaRPr lang="zh-CN" altLang="en-US" sz="4800">
              <a:solidFill>
                <a:schemeClr val="tx1"/>
              </a:solidFill>
            </a:endParaRPr>
          </a:p>
        </p:txBody>
      </p:sp>
      <p:sp>
        <p:nvSpPr>
          <p:cNvPr id="4" name="标题 1"/>
          <p:cNvSpPr>
            <a:spLocks noGrp="1"/>
          </p:cNvSpPr>
          <p:nvPr/>
        </p:nvSpPr>
        <p:spPr>
          <a:xfrm>
            <a:off x="607060" y="626110"/>
            <a:ext cx="7962265" cy="1028700"/>
          </a:xfrm>
          <a:prstGeom prst="rect">
            <a:avLst/>
          </a:prstGeom>
        </p:spPr>
        <p:txBody>
          <a:bodyPr vert="horz" lIns="91440" tIns="45720" rIns="91440" bIns="45720" rtlCol="0" anchor="b"/>
          <a:lstStyle>
            <a:lvl1pPr algn="l" defTabSz="914400" rtl="0" eaLnBrk="1" latinLnBrk="0" hangingPunct="1">
              <a:lnSpc>
                <a:spcPct val="120000"/>
              </a:lnSpc>
              <a:spcBef>
                <a:spcPct val="0"/>
              </a:spcBef>
              <a:buNone/>
              <a:defRPr sz="6000" kern="1200">
                <a:solidFill>
                  <a:schemeClr val="accent1"/>
                </a:solidFill>
                <a:latin typeface="+mj-lt"/>
                <a:ea typeface="+mj-ea"/>
                <a:cs typeface="+mj-cs"/>
              </a:defRPr>
            </a:lvl1pPr>
          </a:lstStyle>
          <a:p>
            <a:r>
              <a:rPr lang="en-US" altLang="zh-CN" sz="2800" b="1"/>
              <a:t>3.1</a:t>
            </a:r>
            <a:r>
              <a:rPr lang="zh-CN" altLang="en-US" sz="2800" b="1"/>
              <a:t>沟通主任的自我展示</a:t>
            </a:r>
          </a:p>
          <a:p>
            <a:r>
              <a:rPr lang="en-US" altLang="zh-CN" sz="2800" b="1"/>
              <a:t>3.1.1</a:t>
            </a:r>
            <a:r>
              <a:rPr lang="zh-CN" altLang="en-US" sz="2800" b="1"/>
              <a:t>沟通主体可信度</a:t>
            </a:r>
          </a:p>
        </p:txBody>
      </p:sp>
      <p:sp>
        <p:nvSpPr>
          <p:cNvPr id="6" name="文本框 5"/>
          <p:cNvSpPr txBox="1"/>
          <p:nvPr/>
        </p:nvSpPr>
        <p:spPr>
          <a:xfrm>
            <a:off x="3960495" y="1766570"/>
            <a:ext cx="6229985" cy="460375"/>
          </a:xfrm>
          <a:prstGeom prst="rect">
            <a:avLst/>
          </a:prstGeom>
          <a:noFill/>
        </p:spPr>
        <p:txBody>
          <a:bodyPr wrap="square" rtlCol="0">
            <a:spAutoFit/>
          </a:bodyPr>
          <a:lstStyle/>
          <a:p>
            <a:pPr indent="0">
              <a:buFont typeface="Arial" panose="020B0604020202020204" pitchFamily="34" charset="0"/>
              <a:buNone/>
            </a:pPr>
            <a:r>
              <a:rPr lang="zh-CN" altLang="en-US" sz="2400" b="1">
                <a:solidFill>
                  <a:schemeClr val="tx2">
                    <a:lumMod val="50000"/>
                  </a:schemeClr>
                </a:solidFill>
                <a:sym typeface="+mn-ea"/>
              </a:rPr>
              <a:t>表 3-1</a:t>
            </a:r>
            <a:r>
              <a:rPr lang="en-US" altLang="zh-CN" sz="2400" b="1">
                <a:solidFill>
                  <a:schemeClr val="tx2">
                    <a:lumMod val="50000"/>
                  </a:schemeClr>
                </a:solidFill>
                <a:sym typeface="+mn-ea"/>
              </a:rPr>
              <a:t>  </a:t>
            </a:r>
            <a:r>
              <a:rPr lang="zh-CN" altLang="en-US" sz="2400" b="1">
                <a:solidFill>
                  <a:schemeClr val="tx2">
                    <a:lumMod val="50000"/>
                  </a:schemeClr>
                </a:solidFill>
                <a:sym typeface="+mn-ea"/>
              </a:rPr>
              <a:t>影响可信度的因素和技巧</a:t>
            </a:r>
          </a:p>
        </p:txBody>
      </p:sp>
      <p:graphicFrame>
        <p:nvGraphicFramePr>
          <p:cNvPr id="7" name="表格 6"/>
          <p:cNvGraphicFramePr/>
          <p:nvPr>
            <p:custDataLst>
              <p:tags r:id="rId2"/>
            </p:custDataLst>
          </p:nvPr>
        </p:nvGraphicFramePr>
        <p:xfrm>
          <a:off x="960755" y="2218690"/>
          <a:ext cx="10325100" cy="3955415"/>
        </p:xfrm>
        <a:graphic>
          <a:graphicData uri="http://schemas.openxmlformats.org/drawingml/2006/table">
            <a:tbl>
              <a:tblPr firstRow="1" bandRow="1">
                <a:tableStyleId>{5C22544A-7EE6-4342-B048-85BDC9FD1C3A}</a:tableStyleId>
              </a:tblPr>
              <a:tblGrid>
                <a:gridCol w="1250315">
                  <a:extLst>
                    <a:ext uri="{9D8B030D-6E8A-4147-A177-3AD203B41FA5}">
                      <a16:colId xmlns:a16="http://schemas.microsoft.com/office/drawing/2014/main" val="20000"/>
                    </a:ext>
                  </a:extLst>
                </a:gridCol>
                <a:gridCol w="2072640">
                  <a:extLst>
                    <a:ext uri="{9D8B030D-6E8A-4147-A177-3AD203B41FA5}">
                      <a16:colId xmlns:a16="http://schemas.microsoft.com/office/drawing/2014/main" val="20001"/>
                    </a:ext>
                  </a:extLst>
                </a:gridCol>
                <a:gridCol w="2334260">
                  <a:extLst>
                    <a:ext uri="{9D8B030D-6E8A-4147-A177-3AD203B41FA5}">
                      <a16:colId xmlns:a16="http://schemas.microsoft.com/office/drawing/2014/main" val="20002"/>
                    </a:ext>
                  </a:extLst>
                </a:gridCol>
                <a:gridCol w="4667885">
                  <a:extLst>
                    <a:ext uri="{9D8B030D-6E8A-4147-A177-3AD203B41FA5}">
                      <a16:colId xmlns:a16="http://schemas.microsoft.com/office/drawing/2014/main" val="20003"/>
                    </a:ext>
                  </a:extLst>
                </a:gridCol>
              </a:tblGrid>
              <a:tr h="641985">
                <a:tc>
                  <a:txBody>
                    <a:bodyPr/>
                    <a:lstStyle/>
                    <a:p>
                      <a:pPr algn="ctr">
                        <a:buNone/>
                      </a:pPr>
                      <a:r>
                        <a:rPr lang="zh-CN" altLang="en-US" sz="1800">
                          <a:sym typeface="+mn-ea"/>
                        </a:rPr>
                        <a:t>因素</a:t>
                      </a:r>
                      <a:endParaRPr lang="zh-CN" altLang="en-US"/>
                    </a:p>
                  </a:txBody>
                  <a:tcPr/>
                </a:tc>
                <a:tc>
                  <a:txBody>
                    <a:bodyPr/>
                    <a:lstStyle/>
                    <a:p>
                      <a:pPr algn="ctr">
                        <a:buNone/>
                      </a:pPr>
                      <a:r>
                        <a:rPr lang="zh-CN" altLang="en-US" sz="1800">
                          <a:sym typeface="+mn-ea"/>
                        </a:rPr>
                        <a:t>建立基础</a:t>
                      </a:r>
                      <a:endParaRPr lang="zh-CN" altLang="en-US"/>
                    </a:p>
                  </a:txBody>
                  <a:tcPr/>
                </a:tc>
                <a:tc>
                  <a:txBody>
                    <a:bodyPr/>
                    <a:lstStyle/>
                    <a:p>
                      <a:pPr algn="ctr">
                        <a:buNone/>
                      </a:pPr>
                      <a:r>
                        <a:rPr lang="zh-CN" altLang="en-US" sz="1800">
                          <a:sym typeface="+mn-ea"/>
                        </a:rPr>
                        <a:t>对初始可信度的强调</a:t>
                      </a:r>
                      <a:endParaRPr lang="zh-CN" altLang="en-US"/>
                    </a:p>
                  </a:txBody>
                  <a:tcPr/>
                </a:tc>
                <a:tc>
                  <a:txBody>
                    <a:bodyPr/>
                    <a:lstStyle/>
                    <a:p>
                      <a:pPr algn="ctr">
                        <a:buNone/>
                      </a:pPr>
                      <a:r>
                        <a:rPr lang="zh-CN" altLang="en-US" sz="1800">
                          <a:sym typeface="+mn-ea"/>
                        </a:rPr>
                        <a:t>对后天可信度的加强</a:t>
                      </a:r>
                      <a:endParaRPr lang="zh-CN" altLang="en-US" sz="1800" b="1"/>
                    </a:p>
                    <a:p>
                      <a:pPr algn="ctr">
                        <a:buNone/>
                      </a:pPr>
                      <a:endParaRPr lang="zh-CN" altLang="en-US"/>
                    </a:p>
                  </a:txBody>
                  <a:tcPr/>
                </a:tc>
                <a:extLst>
                  <a:ext uri="{0D108BD9-81ED-4DB2-BD59-A6C34878D82A}">
                    <a16:rowId xmlns:a16="http://schemas.microsoft.com/office/drawing/2014/main" val="10000"/>
                  </a:ext>
                </a:extLst>
              </a:tr>
              <a:tr h="525145">
                <a:tc>
                  <a:txBody>
                    <a:bodyPr/>
                    <a:lstStyle/>
                    <a:p>
                      <a:pPr>
                        <a:buNone/>
                      </a:pPr>
                      <a:r>
                        <a:rPr lang="zh-CN" altLang="en-US" sz="1800" b="0">
                          <a:sym typeface="+mn-ea"/>
                        </a:rPr>
                        <a:t>身份地位</a:t>
                      </a:r>
                    </a:p>
                  </a:txBody>
                  <a:tcPr/>
                </a:tc>
                <a:tc>
                  <a:txBody>
                    <a:bodyPr/>
                    <a:lstStyle/>
                    <a:p>
                      <a:pPr>
                        <a:buNone/>
                      </a:pPr>
                      <a:r>
                        <a:rPr lang="zh-CN" altLang="en-US" sz="1800" b="0">
                          <a:sym typeface="+mn-ea"/>
                        </a:rPr>
                        <a:t>等级权力</a:t>
                      </a:r>
                    </a:p>
                  </a:txBody>
                  <a:tcPr/>
                </a:tc>
                <a:tc>
                  <a:txBody>
                    <a:bodyPr/>
                    <a:lstStyle/>
                    <a:p>
                      <a:pPr>
                        <a:buNone/>
                      </a:pPr>
                      <a:r>
                        <a:rPr lang="zh-CN" altLang="en-US" sz="1800" b="0">
                          <a:sym typeface="+mn-ea"/>
                        </a:rPr>
                        <a:t>强调你的头衔或地位</a:t>
                      </a:r>
                    </a:p>
                  </a:txBody>
                  <a:tcPr/>
                </a:tc>
                <a:tc>
                  <a:txBody>
                    <a:bodyPr/>
                    <a:lstStyle/>
                    <a:p>
                      <a:pPr>
                        <a:buNone/>
                      </a:pPr>
                      <a:r>
                        <a:rPr lang="en-US" altLang="zh-CN" sz="1800" b="0">
                          <a:sym typeface="+mn-ea"/>
                        </a:rPr>
                        <a:t> </a:t>
                      </a:r>
                      <a:r>
                        <a:rPr lang="zh-CN" altLang="en-US" sz="1800" b="0">
                          <a:sym typeface="+mn-ea"/>
                        </a:rPr>
                        <a:t>将你与地位很高的某人联系起来(如共同署名或进行介绍)</a:t>
                      </a:r>
                      <a:r>
                        <a:rPr lang="en-US" altLang="zh-CN" sz="1800" b="0">
                          <a:sym typeface="+mn-ea"/>
                        </a:rPr>
                        <a:t>   </a:t>
                      </a:r>
                      <a:endParaRPr lang="zh-CN" altLang="en-US" b="0"/>
                    </a:p>
                  </a:txBody>
                  <a:tcPr/>
                </a:tc>
                <a:extLst>
                  <a:ext uri="{0D108BD9-81ED-4DB2-BD59-A6C34878D82A}">
                    <a16:rowId xmlns:a16="http://schemas.microsoft.com/office/drawing/2014/main" val="10001"/>
                  </a:ext>
                </a:extLst>
              </a:tr>
              <a:tr h="641985">
                <a:tc>
                  <a:txBody>
                    <a:bodyPr/>
                    <a:lstStyle/>
                    <a:p>
                      <a:pPr>
                        <a:buNone/>
                      </a:pPr>
                      <a:r>
                        <a:rPr lang="zh-CN" altLang="en-US" sz="1800" b="0">
                          <a:sym typeface="+mn-ea"/>
                        </a:rPr>
                        <a:t>良好意愿</a:t>
                      </a:r>
                    </a:p>
                  </a:txBody>
                  <a:tcPr/>
                </a:tc>
                <a:tc>
                  <a:txBody>
                    <a:bodyPr/>
                    <a:lstStyle/>
                    <a:p>
                      <a:pPr>
                        <a:buNone/>
                      </a:pPr>
                      <a:r>
                        <a:rPr lang="zh-CN" altLang="en-US" sz="1800" b="0">
                          <a:sym typeface="+mn-ea"/>
                        </a:rPr>
                        <a:t>个人关系、“长期记录”</a:t>
                      </a:r>
                    </a:p>
                  </a:txBody>
                  <a:tcPr/>
                </a:tc>
                <a:tc>
                  <a:txBody>
                    <a:bodyPr/>
                    <a:lstStyle/>
                    <a:p>
                      <a:pPr>
                        <a:buNone/>
                      </a:pPr>
                      <a:r>
                        <a:rPr lang="zh-CN" altLang="en-US" sz="1800" b="0">
                          <a:sym typeface="+mn-ea"/>
                        </a:rPr>
                        <a:t>涉及关系或长期记录</a:t>
                      </a:r>
                    </a:p>
                  </a:txBody>
                  <a:tcPr/>
                </a:tc>
                <a:tc>
                  <a:txBody>
                    <a:bodyPr/>
                    <a:lstStyle/>
                    <a:p>
                      <a:pPr>
                        <a:buNone/>
                      </a:pPr>
                      <a:r>
                        <a:rPr lang="zh-CN" altLang="en-US" sz="1800" b="0">
                          <a:sym typeface="+mn-ea"/>
                        </a:rPr>
                        <a:t>通过指出受众利益来建立良好意思</a:t>
                      </a:r>
                      <a:endParaRPr lang="zh-CN" altLang="en-US" sz="1800" b="0"/>
                    </a:p>
                  </a:txBody>
                  <a:tcPr/>
                </a:tc>
                <a:extLst>
                  <a:ext uri="{0D108BD9-81ED-4DB2-BD59-A6C34878D82A}">
                    <a16:rowId xmlns:a16="http://schemas.microsoft.com/office/drawing/2014/main" val="10002"/>
                  </a:ext>
                </a:extLst>
              </a:tr>
              <a:tr h="367030">
                <a:tc>
                  <a:txBody>
                    <a:bodyPr/>
                    <a:lstStyle/>
                    <a:p>
                      <a:pPr>
                        <a:buNone/>
                      </a:pPr>
                      <a:endParaRPr lang="zh-CN" altLang="en-US" b="0"/>
                    </a:p>
                  </a:txBody>
                  <a:tcPr/>
                </a:tc>
                <a:tc>
                  <a:txBody>
                    <a:bodyPr/>
                    <a:lstStyle/>
                    <a:p>
                      <a:pPr algn="ctr">
                        <a:buNone/>
                      </a:pPr>
                      <a:endParaRPr lang="zh-CN" altLang="en-US" b="0"/>
                    </a:p>
                  </a:txBody>
                  <a:tcPr/>
                </a:tc>
                <a:tc gridSpan="2">
                  <a:txBody>
                    <a:bodyPr/>
                    <a:lstStyle/>
                    <a:p>
                      <a:pPr algn="ctr">
                        <a:buNone/>
                      </a:pPr>
                      <a:r>
                        <a:rPr lang="zh-CN" altLang="en-US" sz="1800" b="0">
                          <a:sym typeface="+mn-ea"/>
                        </a:rPr>
                        <a:t>承认利益上的冲突，做出合理的评估</a:t>
                      </a:r>
                      <a:endParaRPr lang="zh-CN" altLang="en-US" sz="1800" b="0"/>
                    </a:p>
                  </a:txBody>
                  <a:tcPr/>
                </a:tc>
                <a:tc hMerge="1">
                  <a:txBody>
                    <a:bodyPr/>
                    <a:lstStyle/>
                    <a:p>
                      <a:endParaRPr lang="zh-CN"/>
                    </a:p>
                  </a:txBody>
                  <a:tcPr/>
                </a:tc>
                <a:extLst>
                  <a:ext uri="{0D108BD9-81ED-4DB2-BD59-A6C34878D82A}">
                    <a16:rowId xmlns:a16="http://schemas.microsoft.com/office/drawing/2014/main" val="10003"/>
                  </a:ext>
                </a:extLst>
              </a:tr>
              <a:tr h="641985">
                <a:tc>
                  <a:txBody>
                    <a:bodyPr/>
                    <a:lstStyle/>
                    <a:p>
                      <a:pPr>
                        <a:buNone/>
                      </a:pPr>
                      <a:r>
                        <a:rPr lang="zh-CN" altLang="en-US" sz="1800" b="0">
                          <a:sym typeface="+mn-ea"/>
                        </a:rPr>
                        <a:t>专业知识</a:t>
                      </a:r>
                      <a:endParaRPr lang="zh-CN" altLang="en-US" sz="1800" b="0"/>
                    </a:p>
                    <a:p>
                      <a:pPr>
                        <a:buNone/>
                      </a:pPr>
                      <a:endParaRPr lang="zh-CN" altLang="en-US" sz="1800" b="0"/>
                    </a:p>
                  </a:txBody>
                  <a:tcPr/>
                </a:tc>
                <a:tc>
                  <a:txBody>
                    <a:bodyPr/>
                    <a:lstStyle/>
                    <a:p>
                      <a:pPr>
                        <a:buNone/>
                      </a:pPr>
                      <a:r>
                        <a:rPr lang="zh-CN" altLang="en-US" sz="1800" b="0">
                          <a:sym typeface="+mn-ea"/>
                        </a:rPr>
                        <a:t>知识和能力</a:t>
                      </a:r>
                      <a:endParaRPr lang="zh-CN" altLang="en-US" sz="1800" b="0"/>
                    </a:p>
                    <a:p>
                      <a:pPr>
                        <a:buNone/>
                      </a:pPr>
                      <a:endParaRPr lang="zh-CN" altLang="en-US" sz="1800" b="0"/>
                    </a:p>
                  </a:txBody>
                  <a:tcPr/>
                </a:tc>
                <a:tc>
                  <a:txBody>
                    <a:bodyPr/>
                    <a:lstStyle/>
                    <a:p>
                      <a:pPr>
                        <a:buNone/>
                      </a:pPr>
                      <a:r>
                        <a:rPr lang="zh-CN" altLang="en-US" sz="1800" b="0">
                          <a:sym typeface="+mn-ea"/>
                        </a:rPr>
                        <a:t>包括经历和简历</a:t>
                      </a:r>
                      <a:endParaRPr lang="zh-CN" altLang="en-US" sz="1800" b="0"/>
                    </a:p>
                    <a:p>
                      <a:pPr>
                        <a:buNone/>
                      </a:pPr>
                      <a:endParaRPr lang="zh-CN" altLang="en-US" sz="1800" b="0"/>
                    </a:p>
                  </a:txBody>
                  <a:tcPr/>
                </a:tc>
                <a:tc>
                  <a:txBody>
                    <a:bodyPr/>
                    <a:lstStyle/>
                    <a:p>
                      <a:pPr>
                        <a:buNone/>
                      </a:pPr>
                      <a:r>
                        <a:rPr lang="zh-CN" altLang="en-US" sz="1800" b="0">
                          <a:sym typeface="+mn-ea"/>
                        </a:rPr>
                        <a:t>将你自己与受众认为是专家的人联系起来，或引用他人话语</a:t>
                      </a:r>
                      <a:endParaRPr lang="zh-CN" altLang="en-US" sz="1800" b="0"/>
                    </a:p>
                  </a:txBody>
                  <a:tcPr/>
                </a:tc>
                <a:extLst>
                  <a:ext uri="{0D108BD9-81ED-4DB2-BD59-A6C34878D82A}">
                    <a16:rowId xmlns:a16="http://schemas.microsoft.com/office/drawing/2014/main" val="10004"/>
                  </a:ext>
                </a:extLst>
              </a:tr>
              <a:tr h="636905">
                <a:tc>
                  <a:txBody>
                    <a:bodyPr/>
                    <a:lstStyle/>
                    <a:p>
                      <a:pPr>
                        <a:buNone/>
                      </a:pPr>
                      <a:r>
                        <a:rPr lang="zh-CN" altLang="en-US" sz="1800" b="0">
                          <a:sym typeface="+mn-ea"/>
                        </a:rPr>
                        <a:t>外表形象</a:t>
                      </a:r>
                      <a:endParaRPr lang="zh-CN" altLang="en-US" sz="1800" b="0"/>
                    </a:p>
                    <a:p>
                      <a:pPr>
                        <a:buNone/>
                      </a:pPr>
                      <a:endParaRPr lang="zh-CN" altLang="en-US" sz="1800" b="0"/>
                    </a:p>
                  </a:txBody>
                  <a:tcPr/>
                </a:tc>
                <a:tc>
                  <a:txBody>
                    <a:bodyPr/>
                    <a:lstStyle/>
                    <a:p>
                      <a:pPr>
                        <a:buNone/>
                      </a:pPr>
                      <a:r>
                        <a:rPr lang="zh-CN" altLang="en-US" sz="1800" b="0">
                          <a:sym typeface="+mn-ea"/>
                        </a:rPr>
                        <a:t>吸引力，具有让受众喜欢你的欲望</a:t>
                      </a:r>
                    </a:p>
                  </a:txBody>
                  <a:tcPr/>
                </a:tc>
                <a:tc>
                  <a:txBody>
                    <a:bodyPr/>
                    <a:lstStyle/>
                    <a:p>
                      <a:pPr>
                        <a:buNone/>
                      </a:pPr>
                      <a:r>
                        <a:rPr lang="zh-CN" altLang="en-US" b="0"/>
                        <a:t>强调受众认为有吸引力的特质</a:t>
                      </a:r>
                    </a:p>
                  </a:txBody>
                  <a:tcPr/>
                </a:tc>
                <a:tc>
                  <a:txBody>
                    <a:bodyPr/>
                    <a:lstStyle/>
                    <a:p>
                      <a:pPr>
                        <a:buNone/>
                      </a:pPr>
                      <a:r>
                        <a:rPr lang="zh-CN" altLang="en-US"/>
                        <a:t>通过认同你的受众利益来建立你的形象；运用受众认为活泼的非语言表达方式及语言</a:t>
                      </a:r>
                    </a:p>
                  </a:txBody>
                  <a:tcPr/>
                </a:tc>
                <a:extLst>
                  <a:ext uri="{0D108BD9-81ED-4DB2-BD59-A6C34878D82A}">
                    <a16:rowId xmlns:a16="http://schemas.microsoft.com/office/drawing/2014/main" val="10005"/>
                  </a:ext>
                </a:extLst>
              </a:tr>
              <a:tr h="382270">
                <a:tc>
                  <a:txBody>
                    <a:bodyPr/>
                    <a:lstStyle/>
                    <a:p>
                      <a:pPr>
                        <a:buNone/>
                      </a:pPr>
                      <a:r>
                        <a:rPr lang="zh-CN" altLang="en-US"/>
                        <a:t>共同价值</a:t>
                      </a:r>
                    </a:p>
                  </a:txBody>
                  <a:tcPr/>
                </a:tc>
                <a:tc>
                  <a:txBody>
                    <a:bodyPr/>
                    <a:lstStyle/>
                    <a:p>
                      <a:pPr algn="ctr">
                        <a:buNone/>
                      </a:pPr>
                      <a:r>
                        <a:rPr lang="zh-CN" altLang="en-US"/>
                        <a:t>道德准则</a:t>
                      </a:r>
                    </a:p>
                  </a:txBody>
                  <a:tcPr/>
                </a:tc>
                <a:tc gridSpan="2">
                  <a:txBody>
                    <a:bodyPr/>
                    <a:lstStyle/>
                    <a:p>
                      <a:pPr algn="ctr">
                        <a:buNone/>
                      </a:pPr>
                      <a:r>
                        <a:rPr lang="zh-CN" altLang="en-US"/>
                        <a:t>建立共同点和相似点、将信息与共同价值结合起来</a:t>
                      </a:r>
                    </a:p>
                  </a:txBody>
                  <a:tcPr/>
                </a:tc>
                <a:tc hMerge="1">
                  <a:txBody>
                    <a:bodyPr/>
                    <a:lstStyle/>
                    <a:p>
                      <a:endParaRPr lang="zh-CN"/>
                    </a:p>
                  </a:txBody>
                  <a:tcPr/>
                </a:tc>
                <a:extLst>
                  <a:ext uri="{0D108BD9-81ED-4DB2-BD59-A6C34878D82A}">
                    <a16:rowId xmlns:a16="http://schemas.microsoft.com/office/drawing/2014/main" val="10006"/>
                  </a:ext>
                </a:extLst>
              </a:tr>
            </a:tbl>
          </a:graphicData>
        </a:graphic>
      </p:graphicFrame>
      <p:sp>
        <p:nvSpPr>
          <p:cNvPr id="8" name="文本框 7"/>
          <p:cNvSpPr txBox="1"/>
          <p:nvPr/>
        </p:nvSpPr>
        <p:spPr>
          <a:xfrm>
            <a:off x="960755" y="6335395"/>
            <a:ext cx="10754995" cy="337185"/>
          </a:xfrm>
          <a:prstGeom prst="rect">
            <a:avLst/>
          </a:prstGeom>
          <a:noFill/>
        </p:spPr>
        <p:txBody>
          <a:bodyPr wrap="square" rtlCol="0">
            <a:spAutoFit/>
          </a:bodyPr>
          <a:lstStyle/>
          <a:p>
            <a:pPr indent="0">
              <a:buFont typeface="Arial" panose="020B0604020202020204" pitchFamily="34" charset="0"/>
              <a:buNone/>
            </a:pPr>
            <a:r>
              <a:rPr lang="zh-CN" altLang="en-US" sz="1600">
                <a:solidFill>
                  <a:schemeClr val="tx1"/>
                </a:solidFill>
                <a:sym typeface="+mn-ea"/>
              </a:rPr>
              <a:t>资料来源:玛丽·蒙特、管理沟通指南:有效商务写作与交谈 [M]、钱小军，张洁、译、北京，清华大学出版社，1998</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80590" y="1416685"/>
            <a:ext cx="8764905" cy="4338320"/>
          </a:xfrm>
          <a:prstGeom prst="rect">
            <a:avLst/>
          </a:prstGeom>
          <a:noFill/>
        </p:spPr>
        <p:txBody>
          <a:bodyPr wrap="square" rtlCol="0">
            <a:spAutoFit/>
          </a:bodyPr>
          <a:lstStyle/>
          <a:p>
            <a:pPr indent="0" fontAlgn="auto">
              <a:lnSpc>
                <a:spcPct val="150000"/>
              </a:lnSpc>
              <a:buFont typeface="Arial" panose="020B0604020202020204" pitchFamily="34" charset="0"/>
              <a:buNone/>
            </a:pPr>
            <a:r>
              <a:rPr lang="en-US" altLang="zh-CN" sz="2000">
                <a:solidFill>
                  <a:schemeClr val="tx2">
                    <a:lumMod val="50000"/>
                  </a:schemeClr>
                </a:solidFill>
                <a:sym typeface="+mn-ea"/>
              </a:rPr>
              <a:t>                            </a:t>
            </a:r>
            <a:r>
              <a:rPr lang="en-US" altLang="zh-CN" sz="2400">
                <a:solidFill>
                  <a:schemeClr val="tx2">
                    <a:lumMod val="50000"/>
                  </a:schemeClr>
                </a:solidFill>
                <a:sym typeface="+mn-ea"/>
              </a:rPr>
              <a:t>  </a:t>
            </a:r>
            <a:r>
              <a:rPr lang="zh-CN" altLang="en-US" sz="2400">
                <a:solidFill>
                  <a:schemeClr val="tx2">
                    <a:lumMod val="50000"/>
                  </a:schemeClr>
                </a:solidFill>
                <a:sym typeface="+mn-ea"/>
              </a:rPr>
              <a:t>3.1.2</a:t>
            </a:r>
            <a:r>
              <a:rPr lang="en-US" altLang="zh-CN" sz="2400">
                <a:solidFill>
                  <a:schemeClr val="tx2">
                    <a:lumMod val="50000"/>
                  </a:schemeClr>
                </a:solidFill>
                <a:sym typeface="+mn-ea"/>
              </a:rPr>
              <a:t>  </a:t>
            </a:r>
            <a:r>
              <a:rPr lang="zh-CN" altLang="en-US" sz="2400">
                <a:solidFill>
                  <a:schemeClr val="tx2">
                    <a:lumMod val="50000"/>
                  </a:schemeClr>
                </a:solidFill>
                <a:sym typeface="+mn-ea"/>
              </a:rPr>
              <a:t>沟通者自我背景测试框架</a:t>
            </a:r>
          </a:p>
          <a:p>
            <a:pPr indent="0" fontAlgn="auto">
              <a:lnSpc>
                <a:spcPct val="150000"/>
              </a:lnSpc>
              <a:buFont typeface="Arial" panose="020B0604020202020204" pitchFamily="34" charset="0"/>
              <a:buNone/>
            </a:pPr>
            <a:endParaRPr lang="zh-CN" altLang="en-US" sz="2000">
              <a:solidFill>
                <a:schemeClr val="tx2">
                  <a:lumMod val="50000"/>
                </a:schemeClr>
              </a:solidFill>
              <a:sym typeface="+mn-ea"/>
            </a:endParaRPr>
          </a:p>
          <a:p>
            <a:pPr indent="0" fontAlgn="auto">
              <a:lnSpc>
                <a:spcPct val="150000"/>
              </a:lnSpc>
              <a:buFont typeface="Arial" panose="020B0604020202020204" pitchFamily="34" charset="0"/>
              <a:buNone/>
            </a:pPr>
            <a:r>
              <a:rPr lang="en-US" altLang="zh-CN" sz="2000">
                <a:solidFill>
                  <a:schemeClr val="tx2">
                    <a:lumMod val="50000"/>
                  </a:schemeClr>
                </a:solidFill>
                <a:latin typeface="宋体" panose="02010600030101010101" pitchFamily="2" charset="-122"/>
                <a:ea typeface="宋体" panose="02010600030101010101" pitchFamily="2" charset="-122"/>
                <a:sym typeface="+mn-ea"/>
              </a:rPr>
              <a:t>·</a:t>
            </a:r>
            <a:r>
              <a:rPr lang="zh-CN" altLang="en-US" sz="2000">
                <a:solidFill>
                  <a:schemeClr val="tx2">
                    <a:lumMod val="50000"/>
                  </a:schemeClr>
                </a:solidFill>
                <a:sym typeface="+mn-ea"/>
              </a:rPr>
              <a:t>我的沟通目标是否符合社会伦理、道德伦理?</a:t>
            </a:r>
          </a:p>
          <a:p>
            <a:pPr indent="0" fontAlgn="auto">
              <a:lnSpc>
                <a:spcPct val="150000"/>
              </a:lnSpc>
              <a:buFont typeface="Arial" panose="020B0604020202020204" pitchFamily="34" charset="0"/>
              <a:buNone/>
            </a:pPr>
            <a:r>
              <a:rPr lang="en-US" altLang="zh-CN" sz="2000">
                <a:solidFill>
                  <a:schemeClr val="tx2">
                    <a:lumMod val="50000"/>
                  </a:schemeClr>
                </a:solidFill>
                <a:latin typeface="宋体" panose="02010600030101010101" pitchFamily="2" charset="-122"/>
                <a:ea typeface="宋体" panose="02010600030101010101" pitchFamily="2" charset="-122"/>
                <a:sym typeface="+mn-ea"/>
              </a:rPr>
              <a:t>·</a:t>
            </a:r>
            <a:r>
              <a:rPr lang="zh-CN" altLang="en-US" sz="2000">
                <a:solidFill>
                  <a:schemeClr val="tx2">
                    <a:lumMod val="50000"/>
                  </a:schemeClr>
                </a:solidFill>
                <a:sym typeface="+mn-ea"/>
              </a:rPr>
              <a:t>在现有内外部竞争环境下，这些目标是否具有合理性?</a:t>
            </a:r>
          </a:p>
          <a:p>
            <a:pPr indent="0" fontAlgn="auto">
              <a:lnSpc>
                <a:spcPct val="150000"/>
              </a:lnSpc>
              <a:buFont typeface="Arial" panose="020B0604020202020204" pitchFamily="34" charset="0"/>
              <a:buNone/>
            </a:pPr>
            <a:r>
              <a:rPr lang="en-US" altLang="zh-CN" sz="2000">
                <a:solidFill>
                  <a:schemeClr val="tx2">
                    <a:lumMod val="50000"/>
                  </a:schemeClr>
                </a:solidFill>
                <a:latin typeface="宋体" panose="02010600030101010101" pitchFamily="2" charset="-122"/>
                <a:ea typeface="宋体" panose="02010600030101010101" pitchFamily="2" charset="-122"/>
                <a:sym typeface="+mn-ea"/>
              </a:rPr>
              <a:t>·</a:t>
            </a:r>
            <a:r>
              <a:rPr lang="zh-CN" altLang="en-US" sz="2000">
                <a:solidFill>
                  <a:schemeClr val="tx2">
                    <a:lumMod val="50000"/>
                  </a:schemeClr>
                </a:solidFill>
                <a:sym typeface="+mn-ea"/>
              </a:rPr>
              <a:t>我就这个问题做指导性或咨询性沟通的可信度如何?</a:t>
            </a:r>
          </a:p>
          <a:p>
            <a:pPr indent="0" fontAlgn="auto">
              <a:lnSpc>
                <a:spcPct val="150000"/>
              </a:lnSpc>
              <a:buFont typeface="Arial" panose="020B0604020202020204" pitchFamily="34" charset="0"/>
              <a:buNone/>
            </a:pPr>
            <a:r>
              <a:rPr lang="en-US" altLang="zh-CN" sz="2000">
                <a:solidFill>
                  <a:schemeClr val="tx2">
                    <a:lumMod val="50000"/>
                  </a:schemeClr>
                </a:solidFill>
                <a:latin typeface="宋体" panose="02010600030101010101" pitchFamily="2" charset="-122"/>
                <a:ea typeface="宋体" panose="02010600030101010101" pitchFamily="2" charset="-122"/>
                <a:sym typeface="+mn-ea"/>
              </a:rPr>
              <a:t>·</a:t>
            </a:r>
            <a:r>
              <a:rPr lang="zh-CN" altLang="en-US" sz="2000">
                <a:solidFill>
                  <a:schemeClr val="tx2">
                    <a:lumMod val="50000"/>
                  </a:schemeClr>
                </a:solidFill>
                <a:sym typeface="+mn-ea"/>
              </a:rPr>
              <a:t>是否有足够的资源(如信息、资料等)来支持我的目标的实现?</a:t>
            </a:r>
          </a:p>
          <a:p>
            <a:pPr indent="0" fontAlgn="auto">
              <a:lnSpc>
                <a:spcPct val="150000"/>
              </a:lnSpc>
              <a:buFont typeface="Arial" panose="020B0604020202020204" pitchFamily="34" charset="0"/>
              <a:buNone/>
            </a:pPr>
            <a:r>
              <a:rPr lang="en-US" altLang="zh-CN" sz="2000">
                <a:solidFill>
                  <a:schemeClr val="tx2">
                    <a:lumMod val="50000"/>
                  </a:schemeClr>
                </a:solidFill>
                <a:latin typeface="宋体" panose="02010600030101010101" pitchFamily="2" charset="-122"/>
                <a:ea typeface="宋体" panose="02010600030101010101" pitchFamily="2" charset="-122"/>
                <a:sym typeface="+mn-ea"/>
              </a:rPr>
              <a:t>·</a:t>
            </a:r>
            <a:r>
              <a:rPr lang="zh-CN" altLang="en-US" sz="2000">
                <a:solidFill>
                  <a:schemeClr val="tx2">
                    <a:lumMod val="50000"/>
                  </a:schemeClr>
                </a:solidFill>
                <a:sym typeface="+mn-ea"/>
              </a:rPr>
              <a:t>我的目标是否能得到那些我所希望的合作者的支持?</a:t>
            </a:r>
          </a:p>
          <a:p>
            <a:pPr indent="0" fontAlgn="auto">
              <a:lnSpc>
                <a:spcPct val="150000"/>
              </a:lnSpc>
              <a:buFont typeface="Arial" panose="020B0604020202020204" pitchFamily="34" charset="0"/>
              <a:buNone/>
            </a:pPr>
            <a:r>
              <a:rPr lang="en-US" altLang="zh-CN" sz="2000">
                <a:solidFill>
                  <a:schemeClr val="tx2">
                    <a:lumMod val="50000"/>
                  </a:schemeClr>
                </a:solidFill>
                <a:latin typeface="宋体" panose="02010600030101010101" pitchFamily="2" charset="-122"/>
                <a:ea typeface="宋体" panose="02010600030101010101" pitchFamily="2" charset="-122"/>
                <a:sym typeface="+mn-ea"/>
              </a:rPr>
              <a:t>·</a:t>
            </a:r>
            <a:r>
              <a:rPr lang="zh-CN" altLang="en-US" sz="2000">
                <a:solidFill>
                  <a:schemeClr val="tx2">
                    <a:lumMod val="50000"/>
                  </a:schemeClr>
                </a:solidFill>
                <a:sym typeface="+mn-ea"/>
              </a:rPr>
              <a:t>我的现实目标是否会与其他同等重要的目标或更重要的目标发生冲突?</a:t>
            </a:r>
          </a:p>
          <a:p>
            <a:pPr indent="0" fontAlgn="auto">
              <a:lnSpc>
                <a:spcPct val="150000"/>
              </a:lnSpc>
              <a:buFont typeface="Arial" panose="020B0604020202020204" pitchFamily="34" charset="0"/>
              <a:buNone/>
            </a:pPr>
            <a:r>
              <a:rPr lang="en-US" altLang="zh-CN" sz="2000">
                <a:solidFill>
                  <a:schemeClr val="tx2">
                    <a:lumMod val="50000"/>
                  </a:schemeClr>
                </a:solidFill>
                <a:latin typeface="宋体" panose="02010600030101010101" pitchFamily="2" charset="-122"/>
                <a:ea typeface="宋体" panose="02010600030101010101" pitchFamily="2" charset="-122"/>
                <a:sym typeface="+mn-ea"/>
              </a:rPr>
              <a:t>·</a:t>
            </a:r>
            <a:r>
              <a:rPr lang="zh-CN" altLang="en-US" sz="2000">
                <a:solidFill>
                  <a:schemeClr val="tx2">
                    <a:lumMod val="50000"/>
                  </a:schemeClr>
                </a:solidFill>
                <a:sym typeface="+mn-ea"/>
              </a:rPr>
              <a:t>目标实现的后果如何，能否保证我及组织得到比现在更好的结果?</a:t>
            </a:r>
          </a:p>
        </p:txBody>
      </p:sp>
      <p:cxnSp>
        <p:nvCxnSpPr>
          <p:cNvPr id="7" name="直接连接符 6"/>
          <p:cNvCxnSpPr/>
          <p:nvPr/>
        </p:nvCxnSpPr>
        <p:spPr>
          <a:xfrm>
            <a:off x="2143760" y="2307590"/>
            <a:ext cx="8562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044700" y="5854065"/>
            <a:ext cx="8689340" cy="2794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607060" y="626110"/>
            <a:ext cx="7962265" cy="1028700"/>
          </a:xfrm>
          <a:prstGeom prst="rect">
            <a:avLst/>
          </a:prstGeom>
        </p:spPr>
        <p:txBody>
          <a:bodyPr vert="horz" lIns="91440" tIns="45720" rIns="91440" bIns="45720" rtlCol="0" anchor="b"/>
          <a:lstStyle>
            <a:lvl1pPr algn="l" defTabSz="914400" rtl="0" eaLnBrk="1" latinLnBrk="0" hangingPunct="1">
              <a:lnSpc>
                <a:spcPct val="120000"/>
              </a:lnSpc>
              <a:spcBef>
                <a:spcPct val="0"/>
              </a:spcBef>
              <a:buNone/>
              <a:defRPr sz="6000" kern="1200">
                <a:solidFill>
                  <a:schemeClr val="accent1"/>
                </a:solidFill>
                <a:latin typeface="+mj-lt"/>
                <a:ea typeface="+mj-ea"/>
                <a:cs typeface="+mj-cs"/>
              </a:defRPr>
            </a:lvl1pPr>
          </a:lstStyle>
          <a:p>
            <a:r>
              <a:rPr lang="en-US" altLang="zh-CN" sz="2800" b="1"/>
              <a:t>3.2 </a:t>
            </a:r>
            <a:r>
              <a:rPr lang="zh-CN" altLang="en-US" sz="2800" b="1"/>
              <a:t>目标和策略的确定</a:t>
            </a:r>
          </a:p>
          <a:p>
            <a:r>
              <a:rPr lang="en-US" altLang="zh-CN" sz="2800" b="1"/>
              <a:t>3.2.1  </a:t>
            </a:r>
            <a:r>
              <a:rPr lang="zh-CN" altLang="en-US" sz="2800" b="1"/>
              <a:t>沟通目标的确定</a:t>
            </a:r>
          </a:p>
        </p:txBody>
      </p:sp>
      <p:sp>
        <p:nvSpPr>
          <p:cNvPr id="3" name="文本框 2"/>
          <p:cNvSpPr txBox="1"/>
          <p:nvPr/>
        </p:nvSpPr>
        <p:spPr>
          <a:xfrm>
            <a:off x="1255395" y="2467610"/>
            <a:ext cx="10110470" cy="4905189"/>
          </a:xfrm>
          <a:prstGeom prst="rect">
            <a:avLst/>
          </a:prstGeom>
          <a:noFill/>
        </p:spPr>
        <p:txBody>
          <a:bodyPr wrap="square" rtlCol="0">
            <a:spAutoFit/>
          </a:bodyPr>
          <a:lstStyle/>
          <a:p>
            <a:pPr indent="0" fontAlgn="auto">
              <a:lnSpc>
                <a:spcPts val="5500"/>
              </a:lnSpc>
              <a:buFont typeface="Arial" panose="020B0604020202020204" pitchFamily="34" charset="0"/>
              <a:buNone/>
            </a:pPr>
            <a:r>
              <a:rPr sz="2400" dirty="0" err="1">
                <a:solidFill>
                  <a:schemeClr val="tx2">
                    <a:lumMod val="50000"/>
                  </a:schemeClr>
                </a:solidFill>
                <a:latin typeface="黑体" panose="02010600030101010101" charset="-122"/>
                <a:ea typeface="黑体" panose="02010600030101010101" charset="-122"/>
                <a:cs typeface="黑体" panose="02010600030101010101" charset="-122"/>
                <a:sym typeface="+mn-ea"/>
              </a:rPr>
              <a:t>这种目标具有三个层次，分别为总体目标、行动目标和沟通目标</a:t>
            </a:r>
            <a:r>
              <a:rPr lang="zh-CN"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a:t>
            </a:r>
            <a:endParaRPr sz="2400" dirty="0">
              <a:solidFill>
                <a:schemeClr val="tx2">
                  <a:lumMod val="50000"/>
                </a:schemeClr>
              </a:solidFill>
              <a:latin typeface="黑体" panose="02010600030101010101" charset="-122"/>
              <a:ea typeface="黑体" panose="02010600030101010101" charset="-122"/>
              <a:cs typeface="黑体" panose="02010600030101010101" charset="-122"/>
              <a:sym typeface="+mn-ea"/>
            </a:endParaRPr>
          </a:p>
          <a:p>
            <a:pPr indent="0" fontAlgn="auto">
              <a:lnSpc>
                <a:spcPts val="5500"/>
              </a:lnSpc>
              <a:buFont typeface="Arial" panose="020B0604020202020204" pitchFamily="34" charset="0"/>
              <a:buNone/>
            </a:pPr>
            <a:r>
              <a:rPr sz="2400" dirty="0" err="1">
                <a:solidFill>
                  <a:schemeClr val="tx2">
                    <a:lumMod val="50000"/>
                  </a:schemeClr>
                </a:solidFill>
                <a:latin typeface="黑体" panose="02010600030101010101" charset="-122"/>
                <a:ea typeface="黑体" panose="02010600030101010101" charset="-122"/>
                <a:cs typeface="黑体" panose="02010600030101010101" charset="-122"/>
                <a:sym typeface="+mn-ea"/>
              </a:rPr>
              <a:t>总体目标</a:t>
            </a:r>
            <a:r>
              <a:rPr lang="zh-CN"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a:t>
            </a:r>
            <a:r>
              <a:rPr sz="2400" dirty="0" err="1">
                <a:solidFill>
                  <a:schemeClr val="tx2">
                    <a:lumMod val="50000"/>
                  </a:schemeClr>
                </a:solidFill>
                <a:latin typeface="黑体" panose="02010600030101010101" charset="-122"/>
                <a:ea typeface="黑体" panose="02010600030101010101" charset="-122"/>
                <a:cs typeface="黑体" panose="02010600030101010101" charset="-122"/>
                <a:sym typeface="+mn-ea"/>
              </a:rPr>
              <a:t>沟通者期望实现的最根本结果</a:t>
            </a:r>
            <a:r>
              <a:rPr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a:t>
            </a:r>
          </a:p>
          <a:p>
            <a:pPr indent="0" fontAlgn="auto">
              <a:lnSpc>
                <a:spcPts val="5500"/>
              </a:lnSpc>
              <a:buFont typeface="Arial" panose="020B0604020202020204" pitchFamily="34" charset="0"/>
              <a:buNone/>
            </a:pPr>
            <a:r>
              <a:rPr sz="2400" dirty="0" err="1">
                <a:solidFill>
                  <a:schemeClr val="tx2">
                    <a:lumMod val="50000"/>
                  </a:schemeClr>
                </a:solidFill>
                <a:latin typeface="黑体" panose="02010600030101010101" charset="-122"/>
                <a:ea typeface="黑体" panose="02010600030101010101" charset="-122"/>
                <a:cs typeface="黑体" panose="02010600030101010101" charset="-122"/>
                <a:sym typeface="+mn-ea"/>
              </a:rPr>
              <a:t>行动目标</a:t>
            </a:r>
            <a:r>
              <a:rPr lang="zh-CN"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a:t>
            </a:r>
            <a:r>
              <a:rPr sz="2400" dirty="0" err="1">
                <a:solidFill>
                  <a:schemeClr val="tx2">
                    <a:lumMod val="50000"/>
                  </a:schemeClr>
                </a:solidFill>
                <a:latin typeface="黑体" panose="02010600030101010101" charset="-122"/>
                <a:ea typeface="黑体" panose="02010600030101010101" charset="-122"/>
                <a:cs typeface="黑体" panose="02010600030101010101" charset="-122"/>
                <a:sym typeface="+mn-ea"/>
              </a:rPr>
              <a:t>指导沟通者走向总体目标的具体的、可度量的、有时限的步骤</a:t>
            </a:r>
            <a:r>
              <a:rPr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a:t>
            </a:r>
          </a:p>
          <a:p>
            <a:pPr indent="0" fontAlgn="auto">
              <a:lnSpc>
                <a:spcPts val="5500"/>
              </a:lnSpc>
              <a:buFont typeface="Arial" panose="020B0604020202020204" pitchFamily="34" charset="0"/>
              <a:buNone/>
            </a:pPr>
            <a:r>
              <a:rPr sz="2400" dirty="0" err="1">
                <a:solidFill>
                  <a:schemeClr val="tx2">
                    <a:lumMod val="50000"/>
                  </a:schemeClr>
                </a:solidFill>
                <a:latin typeface="黑体" panose="02010600030101010101" charset="-122"/>
                <a:ea typeface="黑体" panose="02010600030101010101" charset="-122"/>
                <a:cs typeface="黑体" panose="02010600030101010101" charset="-122"/>
                <a:sym typeface="+mn-ea"/>
              </a:rPr>
              <a:t>沟通目标</a:t>
            </a:r>
            <a:r>
              <a:rPr lang="zh-CN"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a:t>
            </a:r>
            <a:r>
              <a:rPr sz="2400" dirty="0" err="1">
                <a:solidFill>
                  <a:schemeClr val="tx2">
                    <a:lumMod val="50000"/>
                  </a:schemeClr>
                </a:solidFill>
                <a:latin typeface="黑体" panose="02010600030101010101" charset="-122"/>
                <a:ea typeface="黑体" panose="02010600030101010101" charset="-122"/>
                <a:cs typeface="黑体" panose="02010600030101010101" charset="-122"/>
                <a:sym typeface="+mn-ea"/>
              </a:rPr>
              <a:t>沟通者就受众对笔头沟通、口头沟通所起何种反应的期望</a:t>
            </a:r>
            <a:endParaRPr lang="en-US" sz="2400" dirty="0">
              <a:solidFill>
                <a:schemeClr val="tx2">
                  <a:lumMod val="50000"/>
                </a:schemeClr>
              </a:solidFill>
              <a:latin typeface="黑体" panose="02010600030101010101" charset="-122"/>
              <a:ea typeface="黑体" panose="02010600030101010101" charset="-122"/>
              <a:cs typeface="黑体" panose="02010600030101010101" charset="-122"/>
              <a:sym typeface="+mn-ea"/>
            </a:endParaRPr>
          </a:p>
          <a:p>
            <a:pPr indent="0" fontAlgn="auto">
              <a:lnSpc>
                <a:spcPts val="5500"/>
              </a:lnSpc>
              <a:buFont typeface="Arial" panose="020B0604020202020204" pitchFamily="34" charset="0"/>
              <a:buNone/>
            </a:pPr>
            <a:r>
              <a:rPr lang="en-US"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3.2.2</a:t>
            </a:r>
            <a:r>
              <a:rPr lang="zh-CN" altLang="en-US" sz="2400" dirty="0">
                <a:solidFill>
                  <a:schemeClr val="tx2">
                    <a:lumMod val="50000"/>
                  </a:schemeClr>
                </a:solidFill>
                <a:latin typeface="黑体" panose="02010600030101010101" charset="-122"/>
                <a:ea typeface="黑体" panose="02010600030101010101" charset="-122"/>
                <a:cs typeface="黑体" panose="02010600030101010101" charset="-122"/>
                <a:sym typeface="+mn-ea"/>
              </a:rPr>
              <a:t>沟通策略的确定</a:t>
            </a:r>
            <a:endParaRPr lang="en-US" sz="2400" dirty="0">
              <a:solidFill>
                <a:schemeClr val="tx2">
                  <a:lumMod val="50000"/>
                </a:schemeClr>
              </a:solidFill>
              <a:latin typeface="黑体" panose="02010600030101010101" charset="-122"/>
              <a:ea typeface="黑体" panose="02010600030101010101" charset="-122"/>
              <a:cs typeface="黑体" panose="02010600030101010101" charset="-122"/>
              <a:sym typeface="+mn-ea"/>
            </a:endParaRPr>
          </a:p>
          <a:p>
            <a:pPr indent="0" fontAlgn="auto">
              <a:lnSpc>
                <a:spcPts val="5500"/>
              </a:lnSpc>
              <a:buFont typeface="Arial" panose="020B0604020202020204" pitchFamily="34" charset="0"/>
              <a:buNone/>
            </a:pPr>
            <a:endParaRPr sz="2400" dirty="0">
              <a:solidFill>
                <a:schemeClr val="tx2">
                  <a:lumMod val="50000"/>
                </a:schemeClr>
              </a:solidFill>
              <a:latin typeface="黑体" panose="02010600030101010101" charset="-122"/>
              <a:ea typeface="黑体" panose="02010600030101010101" charset="-122"/>
              <a:cs typeface="黑体" panose="02010600030101010101" charset="-122"/>
              <a:sym typeface="+mn-ea"/>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流程图: 过程 12"/>
          <p:cNvSpPr/>
          <p:nvPr/>
        </p:nvSpPr>
        <p:spPr>
          <a:xfrm>
            <a:off x="3544570" y="1704975"/>
            <a:ext cx="6264275" cy="334899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6" name="文本框 5"/>
          <p:cNvSpPr txBox="1"/>
          <p:nvPr/>
        </p:nvSpPr>
        <p:spPr>
          <a:xfrm>
            <a:off x="6513830" y="2800350"/>
            <a:ext cx="1873250" cy="460375"/>
          </a:xfrm>
          <a:prstGeom prst="rect">
            <a:avLst/>
          </a:prstGeom>
          <a:noFill/>
        </p:spPr>
        <p:txBody>
          <a:bodyPr wrap="square" rtlCol="0">
            <a:spAutoFit/>
          </a:bodyPr>
          <a:lstStyle/>
          <a:p>
            <a:pPr indent="0" algn="ctr">
              <a:buFont typeface="Arial" panose="020B0604020202020204" pitchFamily="34" charset="0"/>
              <a:buNone/>
            </a:pPr>
            <a:r>
              <a:rPr lang="zh-CN" altLang="en-US" sz="2400" b="1" dirty="0">
                <a:solidFill>
                  <a:schemeClr val="tx2">
                    <a:lumMod val="50000"/>
                  </a:schemeClr>
                </a:solidFill>
                <a:sym typeface="+mn-ea"/>
              </a:rPr>
              <a:t>征询</a:t>
            </a:r>
            <a:r>
              <a:rPr lang="zh-CN" sz="2400" b="1" dirty="0">
                <a:solidFill>
                  <a:schemeClr val="tx2">
                    <a:lumMod val="50000"/>
                  </a:schemeClr>
                </a:solidFill>
                <a:sym typeface="+mn-ea"/>
              </a:rPr>
              <a:t>策略</a:t>
            </a:r>
            <a:endParaRPr lang="zh-CN" altLang="en-US" sz="2400" b="1" dirty="0">
              <a:solidFill>
                <a:schemeClr val="tx2">
                  <a:lumMod val="50000"/>
                </a:schemeClr>
              </a:solidFill>
              <a:sym typeface="+mn-ea"/>
            </a:endParaRPr>
          </a:p>
        </p:txBody>
      </p:sp>
      <p:sp>
        <p:nvSpPr>
          <p:cNvPr id="2" name="文本框 1"/>
          <p:cNvSpPr txBox="1"/>
          <p:nvPr/>
        </p:nvSpPr>
        <p:spPr>
          <a:xfrm>
            <a:off x="3642360" y="4248785"/>
            <a:ext cx="1873250" cy="460375"/>
          </a:xfrm>
          <a:prstGeom prst="rect">
            <a:avLst/>
          </a:prstGeom>
          <a:noFill/>
        </p:spPr>
        <p:txBody>
          <a:bodyPr wrap="square" rtlCol="0">
            <a:spAutoFit/>
          </a:bodyPr>
          <a:lstStyle/>
          <a:p>
            <a:pPr indent="0" algn="ctr">
              <a:buFont typeface="Arial" panose="020B0604020202020204" pitchFamily="34" charset="0"/>
              <a:buNone/>
            </a:pPr>
            <a:r>
              <a:rPr lang="zh-CN" sz="2400" b="1">
                <a:solidFill>
                  <a:schemeClr val="tx2">
                    <a:lumMod val="50000"/>
                  </a:schemeClr>
                </a:solidFill>
                <a:sym typeface="+mn-ea"/>
              </a:rPr>
              <a:t>告知策略</a:t>
            </a:r>
            <a:endParaRPr lang="zh-CN" altLang="en-US" sz="2400" b="1">
              <a:solidFill>
                <a:schemeClr val="tx2">
                  <a:lumMod val="50000"/>
                </a:schemeClr>
              </a:solidFill>
              <a:sym typeface="+mn-ea"/>
            </a:endParaRPr>
          </a:p>
        </p:txBody>
      </p:sp>
      <p:sp>
        <p:nvSpPr>
          <p:cNvPr id="4" name="文本框 3"/>
          <p:cNvSpPr txBox="1"/>
          <p:nvPr/>
        </p:nvSpPr>
        <p:spPr>
          <a:xfrm>
            <a:off x="4970780" y="3503930"/>
            <a:ext cx="1873250" cy="460375"/>
          </a:xfrm>
          <a:prstGeom prst="rect">
            <a:avLst/>
          </a:prstGeom>
          <a:noFill/>
        </p:spPr>
        <p:txBody>
          <a:bodyPr wrap="square" rtlCol="0">
            <a:spAutoFit/>
          </a:bodyPr>
          <a:lstStyle/>
          <a:p>
            <a:pPr indent="0" algn="ctr">
              <a:buFont typeface="Arial" panose="020B0604020202020204" pitchFamily="34" charset="0"/>
              <a:buNone/>
            </a:pPr>
            <a:r>
              <a:rPr lang="zh-CN" sz="2400" b="1">
                <a:solidFill>
                  <a:schemeClr val="tx2">
                    <a:lumMod val="50000"/>
                  </a:schemeClr>
                </a:solidFill>
                <a:sym typeface="+mn-ea"/>
              </a:rPr>
              <a:t>说服策略</a:t>
            </a:r>
            <a:endParaRPr lang="zh-CN" altLang="en-US" sz="2400" b="1">
              <a:solidFill>
                <a:schemeClr val="tx2">
                  <a:lumMod val="50000"/>
                </a:schemeClr>
              </a:solidFill>
              <a:sym typeface="+mn-ea"/>
            </a:endParaRPr>
          </a:p>
        </p:txBody>
      </p:sp>
      <p:sp>
        <p:nvSpPr>
          <p:cNvPr id="5" name="文本框 4"/>
          <p:cNvSpPr txBox="1"/>
          <p:nvPr/>
        </p:nvSpPr>
        <p:spPr>
          <a:xfrm>
            <a:off x="7957185" y="2017395"/>
            <a:ext cx="1873250" cy="460375"/>
          </a:xfrm>
          <a:prstGeom prst="rect">
            <a:avLst/>
          </a:prstGeom>
          <a:noFill/>
        </p:spPr>
        <p:txBody>
          <a:bodyPr wrap="square" rtlCol="0">
            <a:spAutoFit/>
          </a:bodyPr>
          <a:lstStyle/>
          <a:p>
            <a:pPr indent="0" algn="ctr">
              <a:buFont typeface="Arial" panose="020B0604020202020204" pitchFamily="34" charset="0"/>
              <a:buNone/>
            </a:pPr>
            <a:r>
              <a:rPr lang="zh-CN" altLang="en-US" sz="2400" b="1" dirty="0">
                <a:solidFill>
                  <a:schemeClr val="tx2">
                    <a:lumMod val="50000"/>
                  </a:schemeClr>
                </a:solidFill>
                <a:sym typeface="+mn-ea"/>
              </a:rPr>
              <a:t>参与</a:t>
            </a:r>
            <a:r>
              <a:rPr lang="zh-CN" sz="2400" b="1" dirty="0">
                <a:solidFill>
                  <a:schemeClr val="tx2">
                    <a:lumMod val="50000"/>
                  </a:schemeClr>
                </a:solidFill>
                <a:sym typeface="+mn-ea"/>
              </a:rPr>
              <a:t>策略</a:t>
            </a:r>
            <a:endParaRPr lang="zh-CN" altLang="en-US" sz="2400" b="1" dirty="0">
              <a:solidFill>
                <a:schemeClr val="tx2">
                  <a:lumMod val="50000"/>
                </a:schemeClr>
              </a:solidFill>
              <a:sym typeface="+mn-ea"/>
            </a:endParaRPr>
          </a:p>
        </p:txBody>
      </p:sp>
      <p:cxnSp>
        <p:nvCxnSpPr>
          <p:cNvPr id="7" name="直接箭头连接符 6"/>
          <p:cNvCxnSpPr/>
          <p:nvPr/>
        </p:nvCxnSpPr>
        <p:spPr>
          <a:xfrm flipV="1">
            <a:off x="6511290" y="3268345"/>
            <a:ext cx="644525" cy="266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V="1">
            <a:off x="7957185" y="2491740"/>
            <a:ext cx="644525" cy="266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4984750" y="3982720"/>
            <a:ext cx="644525" cy="2660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489960" y="5227955"/>
            <a:ext cx="6444615" cy="460375"/>
          </a:xfrm>
          <a:prstGeom prst="rect">
            <a:avLst/>
          </a:prstGeom>
          <a:noFill/>
        </p:spPr>
        <p:txBody>
          <a:bodyPr wrap="square" rtlCol="0">
            <a:spAutoFit/>
          </a:bodyPr>
          <a:lstStyle/>
          <a:p>
            <a:pPr indent="0" algn="ctr">
              <a:buFont typeface="Arial" panose="020B0604020202020204" pitchFamily="34" charset="0"/>
              <a:buNone/>
            </a:pPr>
            <a:r>
              <a:rPr lang="zh-CN" sz="2400" b="1">
                <a:solidFill>
                  <a:schemeClr val="tx2">
                    <a:lumMod val="50000"/>
                  </a:schemeClr>
                </a:solidFill>
                <a:sym typeface="+mn-ea"/>
              </a:rPr>
              <a:t>低</a:t>
            </a:r>
            <a:r>
              <a:rPr lang="en-US" altLang="zh-CN" sz="2400" b="1">
                <a:solidFill>
                  <a:schemeClr val="tx2">
                    <a:lumMod val="50000"/>
                  </a:schemeClr>
                </a:solidFill>
                <a:sym typeface="+mn-ea"/>
              </a:rPr>
              <a:t>                       </a:t>
            </a:r>
            <a:r>
              <a:rPr lang="zh-CN" altLang="en-US" sz="2400" b="1">
                <a:solidFill>
                  <a:schemeClr val="tx2">
                    <a:lumMod val="50000"/>
                  </a:schemeClr>
                </a:solidFill>
                <a:sym typeface="+mn-ea"/>
              </a:rPr>
              <a:t>受众参与程度</a:t>
            </a:r>
            <a:r>
              <a:rPr lang="en-US" altLang="zh-CN" sz="2400" b="1">
                <a:solidFill>
                  <a:schemeClr val="tx2">
                    <a:lumMod val="50000"/>
                  </a:schemeClr>
                </a:solidFill>
                <a:sym typeface="+mn-ea"/>
              </a:rPr>
              <a:t>                      </a:t>
            </a:r>
            <a:r>
              <a:rPr lang="zh-CN" altLang="en-US" sz="2400" b="1">
                <a:solidFill>
                  <a:schemeClr val="tx2">
                    <a:lumMod val="50000"/>
                  </a:schemeClr>
                </a:solidFill>
                <a:sym typeface="+mn-ea"/>
              </a:rPr>
              <a:t>高</a:t>
            </a:r>
          </a:p>
        </p:txBody>
      </p:sp>
      <p:cxnSp>
        <p:nvCxnSpPr>
          <p:cNvPr id="15" name="直接箭头连接符 14"/>
          <p:cNvCxnSpPr/>
          <p:nvPr/>
        </p:nvCxnSpPr>
        <p:spPr>
          <a:xfrm flipV="1">
            <a:off x="7784465" y="5455920"/>
            <a:ext cx="143573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flipV="1">
            <a:off x="3992880" y="5460365"/>
            <a:ext cx="167830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7742555" y="5455920"/>
            <a:ext cx="1435735" cy="44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769110" y="1906270"/>
            <a:ext cx="1873250" cy="3169285"/>
          </a:xfrm>
          <a:prstGeom prst="rect">
            <a:avLst/>
          </a:prstGeom>
          <a:noFill/>
        </p:spPr>
        <p:txBody>
          <a:bodyPr wrap="square" rtlCol="0">
            <a:spAutoFit/>
          </a:bodyPr>
          <a:lstStyle/>
          <a:p>
            <a:pPr indent="0" algn="ctr">
              <a:buFont typeface="Arial" panose="020B0604020202020204" pitchFamily="34" charset="0"/>
              <a:buNone/>
            </a:pPr>
            <a:r>
              <a:rPr lang="zh-CN" sz="2000" b="1">
                <a:solidFill>
                  <a:schemeClr val="tx2">
                    <a:lumMod val="50000"/>
                  </a:schemeClr>
                </a:solidFill>
                <a:sym typeface="+mn-ea"/>
              </a:rPr>
              <a:t>低</a:t>
            </a:r>
          </a:p>
          <a:p>
            <a:pPr indent="0" algn="ctr">
              <a:buFont typeface="Arial" panose="020B0604020202020204" pitchFamily="34" charset="0"/>
              <a:buNone/>
            </a:pPr>
            <a:endParaRPr lang="zh-CN" altLang="en-US" sz="2000" b="1">
              <a:solidFill>
                <a:schemeClr val="tx2">
                  <a:lumMod val="50000"/>
                </a:schemeClr>
              </a:solidFill>
              <a:sym typeface="+mn-ea"/>
            </a:endParaRPr>
          </a:p>
          <a:p>
            <a:pPr indent="0" algn="ctr">
              <a:buFont typeface="Arial" panose="020B0604020202020204" pitchFamily="34" charset="0"/>
              <a:buNone/>
            </a:pPr>
            <a:endParaRPr lang="zh-CN" altLang="en-US" sz="2000" b="1">
              <a:solidFill>
                <a:schemeClr val="tx2">
                  <a:lumMod val="50000"/>
                </a:schemeClr>
              </a:solidFill>
              <a:sym typeface="+mn-ea"/>
            </a:endParaRPr>
          </a:p>
          <a:p>
            <a:pPr indent="0" algn="ctr">
              <a:buFont typeface="Arial" panose="020B0604020202020204" pitchFamily="34" charset="0"/>
              <a:buNone/>
            </a:pPr>
            <a:r>
              <a:rPr lang="zh-CN" altLang="en-US" sz="2000" b="1">
                <a:solidFill>
                  <a:schemeClr val="tx2">
                    <a:lumMod val="50000"/>
                  </a:schemeClr>
                </a:solidFill>
                <a:sym typeface="+mn-ea"/>
              </a:rPr>
              <a:t>沟通者对</a:t>
            </a:r>
          </a:p>
          <a:p>
            <a:pPr indent="0" algn="ctr">
              <a:buFont typeface="Arial" panose="020B0604020202020204" pitchFamily="34" charset="0"/>
              <a:buNone/>
            </a:pPr>
            <a:r>
              <a:rPr lang="zh-CN" altLang="en-US" sz="2000" b="1">
                <a:solidFill>
                  <a:schemeClr val="tx2">
                    <a:lumMod val="50000"/>
                  </a:schemeClr>
                </a:solidFill>
                <a:sym typeface="+mn-ea"/>
              </a:rPr>
              <a:t>沟通内容</a:t>
            </a:r>
          </a:p>
          <a:p>
            <a:pPr indent="0" algn="ctr">
              <a:buFont typeface="Arial" panose="020B0604020202020204" pitchFamily="34" charset="0"/>
              <a:buNone/>
            </a:pPr>
            <a:r>
              <a:rPr lang="zh-CN" altLang="en-US" sz="2000" b="1">
                <a:solidFill>
                  <a:schemeClr val="tx2">
                    <a:lumMod val="50000"/>
                  </a:schemeClr>
                </a:solidFill>
                <a:sym typeface="+mn-ea"/>
              </a:rPr>
              <a:t>的控制</a:t>
            </a:r>
          </a:p>
          <a:p>
            <a:pPr indent="0" algn="ctr">
              <a:buFont typeface="Arial" panose="020B0604020202020204" pitchFamily="34" charset="0"/>
              <a:buNone/>
            </a:pPr>
            <a:r>
              <a:rPr lang="zh-CN" altLang="en-US" sz="2000" b="1">
                <a:solidFill>
                  <a:schemeClr val="tx2">
                    <a:lumMod val="50000"/>
                  </a:schemeClr>
                </a:solidFill>
                <a:sym typeface="+mn-ea"/>
              </a:rPr>
              <a:t>程度</a:t>
            </a:r>
          </a:p>
          <a:p>
            <a:pPr indent="0" algn="ctr">
              <a:buFont typeface="Arial" panose="020B0604020202020204" pitchFamily="34" charset="0"/>
              <a:buNone/>
            </a:pPr>
            <a:endParaRPr lang="zh-CN" altLang="en-US" sz="2000" b="1">
              <a:solidFill>
                <a:schemeClr val="tx2">
                  <a:lumMod val="50000"/>
                </a:schemeClr>
              </a:solidFill>
              <a:sym typeface="+mn-ea"/>
            </a:endParaRPr>
          </a:p>
          <a:p>
            <a:pPr indent="0" algn="ctr">
              <a:buFont typeface="Arial" panose="020B0604020202020204" pitchFamily="34" charset="0"/>
              <a:buNone/>
            </a:pPr>
            <a:endParaRPr lang="zh-CN" altLang="en-US" sz="2000" b="1">
              <a:solidFill>
                <a:schemeClr val="tx2">
                  <a:lumMod val="50000"/>
                </a:schemeClr>
              </a:solidFill>
              <a:sym typeface="+mn-ea"/>
            </a:endParaRPr>
          </a:p>
          <a:p>
            <a:pPr indent="0" algn="ctr">
              <a:buFont typeface="Arial" panose="020B0604020202020204" pitchFamily="34" charset="0"/>
              <a:buNone/>
            </a:pPr>
            <a:r>
              <a:rPr lang="zh-CN" altLang="en-US" sz="2000" b="1">
                <a:solidFill>
                  <a:schemeClr val="tx2">
                    <a:lumMod val="50000"/>
                  </a:schemeClr>
                </a:solidFill>
                <a:sym typeface="+mn-ea"/>
              </a:rPr>
              <a:t>高</a:t>
            </a:r>
          </a:p>
        </p:txBody>
      </p:sp>
      <p:cxnSp>
        <p:nvCxnSpPr>
          <p:cNvPr id="20" name="直接箭头连接符 19"/>
          <p:cNvCxnSpPr/>
          <p:nvPr/>
        </p:nvCxnSpPr>
        <p:spPr>
          <a:xfrm flipV="1">
            <a:off x="2700020" y="2332355"/>
            <a:ext cx="1270" cy="4349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2700020" y="4131945"/>
            <a:ext cx="0" cy="504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607060" y="626110"/>
            <a:ext cx="7962265" cy="1028700"/>
          </a:xfrm>
          <a:prstGeom prst="rect">
            <a:avLst/>
          </a:prstGeom>
        </p:spPr>
        <p:txBody>
          <a:bodyPr vert="horz" lIns="91440" tIns="45720" rIns="91440" bIns="45720" rtlCol="0" anchor="b"/>
          <a:lstStyle>
            <a:lvl1pPr algn="l" defTabSz="914400" rtl="0" eaLnBrk="1" latinLnBrk="0" hangingPunct="1">
              <a:lnSpc>
                <a:spcPct val="120000"/>
              </a:lnSpc>
              <a:spcBef>
                <a:spcPct val="0"/>
              </a:spcBef>
              <a:buNone/>
              <a:defRPr sz="6000" kern="1200">
                <a:solidFill>
                  <a:schemeClr val="accent1"/>
                </a:solidFill>
                <a:latin typeface="+mj-lt"/>
                <a:ea typeface="+mj-ea"/>
                <a:cs typeface="+mj-cs"/>
              </a:defRPr>
            </a:lvl1pPr>
          </a:lstStyle>
          <a:p>
            <a:r>
              <a:rPr lang="en-US" altLang="zh-CN" sz="2800" b="1"/>
              <a:t>3.3 </a:t>
            </a:r>
            <a:r>
              <a:rPr lang="zh-CN" altLang="en-US" sz="2800" b="1"/>
              <a:t>自我沟通的作用与过程</a:t>
            </a:r>
          </a:p>
          <a:p>
            <a:r>
              <a:rPr lang="en-US" altLang="zh-CN" sz="2800" b="1"/>
              <a:t>3.3.1  </a:t>
            </a:r>
            <a:r>
              <a:rPr lang="zh-CN" altLang="en-US" sz="2800" b="1"/>
              <a:t>自我沟通的作用</a:t>
            </a:r>
          </a:p>
        </p:txBody>
      </p:sp>
      <p:sp>
        <p:nvSpPr>
          <p:cNvPr id="3" name="文本框 2"/>
          <p:cNvSpPr txBox="1"/>
          <p:nvPr/>
        </p:nvSpPr>
        <p:spPr>
          <a:xfrm>
            <a:off x="1460500" y="2142490"/>
            <a:ext cx="9270365" cy="3415030"/>
          </a:xfrm>
          <a:prstGeom prst="rect">
            <a:avLst/>
          </a:prstGeom>
          <a:noFill/>
        </p:spPr>
        <p:txBody>
          <a:bodyPr wrap="square" rtlCol="0">
            <a:spAutoFit/>
          </a:bodyPr>
          <a:lstStyle/>
          <a:p>
            <a:pPr indent="0" fontAlgn="auto">
              <a:lnSpc>
                <a:spcPct val="150000"/>
              </a:lnSpc>
              <a:buFont typeface="Arial" panose="020B0604020202020204" pitchFamily="34" charset="0"/>
              <a:buNone/>
            </a:pPr>
            <a:r>
              <a:rPr lang="en-US" sz="2400">
                <a:solidFill>
                  <a:schemeClr val="tx2">
                    <a:lumMod val="50000"/>
                  </a:schemeClr>
                </a:solidFill>
                <a:latin typeface="黑体" panose="02010600030101010101" charset="-122"/>
                <a:ea typeface="黑体" panose="02010600030101010101" charset="-122"/>
                <a:cs typeface="黑体" panose="02010600030101010101" charset="-122"/>
                <a:sym typeface="+mn-ea"/>
              </a:rPr>
              <a:t>    </a:t>
            </a:r>
            <a:r>
              <a:rPr sz="2400">
                <a:solidFill>
                  <a:schemeClr val="tx2">
                    <a:lumMod val="50000"/>
                  </a:schemeClr>
                </a:solidFill>
                <a:latin typeface="黑体" panose="02010600030101010101" charset="-122"/>
                <a:ea typeface="黑体" panose="02010600030101010101" charset="-122"/>
                <a:cs typeface="黑体" panose="02010600030101010101" charset="-122"/>
                <a:sym typeface="+mn-ea"/>
              </a:rPr>
              <a:t>无论是从一般意义来看，还是从特殊状态看，自我沟通技能的开发与提升是成功管理者的基本素质。自我沟通的目的是在取得自我内在认同的基础上，更有效率和效益地解决现实问题，自我沟通是手段和过程的内在统一，而最终目标在于解决外在的问题。因此，自我沟通是一个内在和外在得到统一过程的联结点，没有自我沟通过程，自我认知和外界需求就成为各自孤立的分离体。</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538605" y="1444625"/>
            <a:ext cx="9270365" cy="3969385"/>
          </a:xfrm>
          <a:prstGeom prst="rect">
            <a:avLst/>
          </a:prstGeom>
          <a:noFill/>
        </p:spPr>
        <p:txBody>
          <a:bodyPr wrap="square" rtlCol="0">
            <a:spAutoFit/>
          </a:bodyPr>
          <a:lstStyle/>
          <a:p>
            <a:pPr indent="0" fontAlgn="auto">
              <a:lnSpc>
                <a:spcPct val="150000"/>
              </a:lnSpc>
              <a:buFont typeface="Arial" panose="020B0604020202020204" pitchFamily="34" charset="0"/>
              <a:buNone/>
            </a:pPr>
            <a:r>
              <a:rPr sz="2400">
                <a:solidFill>
                  <a:schemeClr val="tx2">
                    <a:lumMod val="50000"/>
                  </a:schemeClr>
                </a:solidFill>
                <a:latin typeface="黑体" panose="02010600030101010101" charset="-122"/>
                <a:ea typeface="黑体" panose="02010600030101010101" charset="-122"/>
                <a:cs typeface="黑体" panose="02010600030101010101" charset="-122"/>
                <a:sym typeface="+mn-ea"/>
              </a:rPr>
              <a:t>3.2.2 自我沟通的过程</a:t>
            </a:r>
          </a:p>
          <a:p>
            <a:pPr indent="0" fontAlgn="auto">
              <a:lnSpc>
                <a:spcPct val="150000"/>
              </a:lnSpc>
              <a:buFont typeface="Arial" panose="020B0604020202020204" pitchFamily="34" charset="0"/>
              <a:buNone/>
            </a:pPr>
            <a:r>
              <a:rPr lang="en-US" sz="2400">
                <a:solidFill>
                  <a:schemeClr val="tx2">
                    <a:lumMod val="50000"/>
                  </a:schemeClr>
                </a:solidFill>
                <a:latin typeface="黑体" panose="02010600030101010101" charset="-122"/>
                <a:ea typeface="黑体" panose="02010600030101010101" charset="-122"/>
                <a:cs typeface="黑体" panose="02010600030101010101" charset="-122"/>
                <a:sym typeface="+mn-ea"/>
              </a:rPr>
              <a:t>    </a:t>
            </a:r>
            <a:r>
              <a:rPr sz="2400">
                <a:solidFill>
                  <a:schemeClr val="tx2">
                    <a:lumMod val="50000"/>
                  </a:schemeClr>
                </a:solidFill>
                <a:latin typeface="黑体" panose="02010600030101010101" charset="-122"/>
                <a:ea typeface="黑体" panose="02010600030101010101" charset="-122"/>
                <a:cs typeface="黑体" panose="02010600030101010101" charset="-122"/>
                <a:sym typeface="+mn-ea"/>
              </a:rPr>
              <a:t>管理沟通是一个主体为了某种目标，通过编码和组织信息，选择有效的沟通渠道(媒介)输出信息，客体通过解码并接收信息，并以反应的方式对信息做出反馈，使沟通得到连续的过程。在管理沟通的过程中，包含了主体、客体、目标、信息媒介和反馈等要素。同样地，自我沟通作为特殊的人际沟通方式，也是主体为了某</a:t>
            </a:r>
          </a:p>
          <a:p>
            <a:pPr indent="0" fontAlgn="auto">
              <a:lnSpc>
                <a:spcPct val="150000"/>
              </a:lnSpc>
              <a:buFont typeface="Arial" panose="020B0604020202020204" pitchFamily="34" charset="0"/>
              <a:buNone/>
            </a:pPr>
            <a:r>
              <a:rPr sz="2400">
                <a:solidFill>
                  <a:schemeClr val="tx2">
                    <a:lumMod val="50000"/>
                  </a:schemeClr>
                </a:solidFill>
                <a:latin typeface="黑体" panose="02010600030101010101" charset="-122"/>
                <a:ea typeface="黑体" panose="02010600030101010101" charset="-122"/>
                <a:cs typeface="黑体" panose="02010600030101010101" charset="-122"/>
                <a:sym typeface="+mn-ea"/>
              </a:rPr>
              <a:t>种目标输出信息，由客体接收并做出反馈的过程</a:t>
            </a:r>
            <a:r>
              <a:rPr lang="zh-CN" sz="2400">
                <a:solidFill>
                  <a:schemeClr val="tx2">
                    <a:lumMod val="50000"/>
                  </a:schemeClr>
                </a:solidFill>
                <a:latin typeface="黑体" panose="02010600030101010101" charset="-122"/>
                <a:ea typeface="黑体" panose="02010600030101010101" charset="-122"/>
                <a:cs typeface="黑体" panose="02010600030101010101" charset="-122"/>
                <a:sym typeface="+mn-ea"/>
              </a:rPr>
              <a:t>。</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p:nvPr>
            <p:custDataLst>
              <p:tags r:id="rId2"/>
            </p:custDataLst>
          </p:nvPr>
        </p:nvGraphicFramePr>
        <p:xfrm>
          <a:off x="4672330" y="1908810"/>
          <a:ext cx="2930525" cy="381000"/>
        </p:xfrm>
        <a:graphic>
          <a:graphicData uri="http://schemas.openxmlformats.org/drawingml/2006/table">
            <a:tbl>
              <a:tblPr firstRow="1" bandRow="1">
                <a:tableStyleId>{F8B58294-7C98-454F-8B8E-5373267BDF32}</a:tableStyleId>
              </a:tblPr>
              <a:tblGrid>
                <a:gridCol w="2930525">
                  <a:extLst>
                    <a:ext uri="{9D8B030D-6E8A-4147-A177-3AD203B41FA5}">
                      <a16:colId xmlns:a16="http://schemas.microsoft.com/office/drawing/2014/main" val="20000"/>
                    </a:ext>
                  </a:extLst>
                </a:gridCol>
              </a:tblGrid>
              <a:tr h="381000">
                <a:tc>
                  <a:txBody>
                    <a:bodyPr/>
                    <a:lstStyle/>
                    <a:p>
                      <a:pPr algn="ctr">
                        <a:buNone/>
                      </a:pPr>
                      <a:r>
                        <a:rPr lang="zh-CN" altLang="en-US"/>
                        <a:t>沟通渠道（媒介）</a:t>
                      </a:r>
                    </a:p>
                  </a:txBody>
                  <a:tcPr/>
                </a:tc>
                <a:extLst>
                  <a:ext uri="{0D108BD9-81ED-4DB2-BD59-A6C34878D82A}">
                    <a16:rowId xmlns:a16="http://schemas.microsoft.com/office/drawing/2014/main" val="10000"/>
                  </a:ext>
                </a:extLst>
              </a:tr>
            </a:tbl>
          </a:graphicData>
        </a:graphic>
      </p:graphicFrame>
      <p:graphicFrame>
        <p:nvGraphicFramePr>
          <p:cNvPr id="7" name="表格 6"/>
          <p:cNvGraphicFramePr/>
          <p:nvPr>
            <p:custDataLst>
              <p:tags r:id="rId3"/>
            </p:custDataLst>
          </p:nvPr>
        </p:nvGraphicFramePr>
        <p:xfrm>
          <a:off x="3678555" y="3462020"/>
          <a:ext cx="5073015" cy="381000"/>
        </p:xfrm>
        <a:graphic>
          <a:graphicData uri="http://schemas.openxmlformats.org/drawingml/2006/table">
            <a:tbl>
              <a:tblPr firstRow="1" bandRow="1">
                <a:tableStyleId>{F8B58294-7C98-454F-8B8E-5373267BDF32}</a:tableStyleId>
              </a:tblPr>
              <a:tblGrid>
                <a:gridCol w="5073015">
                  <a:extLst>
                    <a:ext uri="{9D8B030D-6E8A-4147-A177-3AD203B41FA5}">
                      <a16:colId xmlns:a16="http://schemas.microsoft.com/office/drawing/2014/main" val="20000"/>
                    </a:ext>
                  </a:extLst>
                </a:gridCol>
              </a:tblGrid>
              <a:tr h="381000">
                <a:tc>
                  <a:txBody>
                    <a:bodyPr/>
                    <a:lstStyle/>
                    <a:p>
                      <a:pPr algn="ctr">
                        <a:buNone/>
                      </a:pPr>
                      <a:r>
                        <a:rPr lang="zh-CN" altLang="en-US"/>
                        <a:t>我：主体（主我）与客体（宾我）的统一</a:t>
                      </a:r>
                    </a:p>
                  </a:txBody>
                  <a:tcPr/>
                </a:tc>
                <a:extLst>
                  <a:ext uri="{0D108BD9-81ED-4DB2-BD59-A6C34878D82A}">
                    <a16:rowId xmlns:a16="http://schemas.microsoft.com/office/drawing/2014/main" val="10000"/>
                  </a:ext>
                </a:extLst>
              </a:tr>
            </a:tbl>
          </a:graphicData>
        </a:graphic>
      </p:graphicFrame>
      <p:graphicFrame>
        <p:nvGraphicFramePr>
          <p:cNvPr id="9" name="表格 8"/>
          <p:cNvGraphicFramePr/>
          <p:nvPr>
            <p:custDataLst>
              <p:tags r:id="rId4"/>
            </p:custDataLst>
          </p:nvPr>
        </p:nvGraphicFramePr>
        <p:xfrm>
          <a:off x="2131060" y="1907540"/>
          <a:ext cx="1151255" cy="369570"/>
        </p:xfrm>
        <a:graphic>
          <a:graphicData uri="http://schemas.openxmlformats.org/drawingml/2006/table">
            <a:tbl>
              <a:tblPr firstRow="1" bandRow="1">
                <a:tableStyleId>{F8B58294-7C98-454F-8B8E-5373267BDF32}</a:tableStyleId>
              </a:tblPr>
              <a:tblGrid>
                <a:gridCol w="1151255">
                  <a:extLst>
                    <a:ext uri="{9D8B030D-6E8A-4147-A177-3AD203B41FA5}">
                      <a16:colId xmlns:a16="http://schemas.microsoft.com/office/drawing/2014/main" val="20000"/>
                    </a:ext>
                  </a:extLst>
                </a:gridCol>
              </a:tblGrid>
              <a:tr h="369570">
                <a:tc>
                  <a:txBody>
                    <a:bodyPr/>
                    <a:lstStyle/>
                    <a:p>
                      <a:pPr algn="ctr">
                        <a:buNone/>
                      </a:pPr>
                      <a:r>
                        <a:rPr lang="zh-CN" altLang="en-US"/>
                        <a:t>编码</a:t>
                      </a:r>
                    </a:p>
                  </a:txBody>
                  <a:tcPr/>
                </a:tc>
                <a:extLst>
                  <a:ext uri="{0D108BD9-81ED-4DB2-BD59-A6C34878D82A}">
                    <a16:rowId xmlns:a16="http://schemas.microsoft.com/office/drawing/2014/main" val="10000"/>
                  </a:ext>
                </a:extLst>
              </a:tr>
            </a:tbl>
          </a:graphicData>
        </a:graphic>
      </p:graphicFrame>
      <p:graphicFrame>
        <p:nvGraphicFramePr>
          <p:cNvPr id="10" name="表格 9"/>
          <p:cNvGraphicFramePr/>
          <p:nvPr>
            <p:custDataLst>
              <p:tags r:id="rId5"/>
            </p:custDataLst>
          </p:nvPr>
        </p:nvGraphicFramePr>
        <p:xfrm>
          <a:off x="8992870" y="1920240"/>
          <a:ext cx="1151255" cy="369570"/>
        </p:xfrm>
        <a:graphic>
          <a:graphicData uri="http://schemas.openxmlformats.org/drawingml/2006/table">
            <a:tbl>
              <a:tblPr firstRow="1" bandRow="1">
                <a:tableStyleId>{F8B58294-7C98-454F-8B8E-5373267BDF32}</a:tableStyleId>
              </a:tblPr>
              <a:tblGrid>
                <a:gridCol w="1151255">
                  <a:extLst>
                    <a:ext uri="{9D8B030D-6E8A-4147-A177-3AD203B41FA5}">
                      <a16:colId xmlns:a16="http://schemas.microsoft.com/office/drawing/2014/main" val="20000"/>
                    </a:ext>
                  </a:extLst>
                </a:gridCol>
              </a:tblGrid>
              <a:tr h="369570">
                <a:tc>
                  <a:txBody>
                    <a:bodyPr/>
                    <a:lstStyle/>
                    <a:p>
                      <a:pPr algn="ctr">
                        <a:buNone/>
                      </a:pPr>
                      <a:r>
                        <a:rPr lang="zh-CN" altLang="en-US"/>
                        <a:t>解码</a:t>
                      </a:r>
                    </a:p>
                  </a:txBody>
                  <a:tcPr/>
                </a:tc>
                <a:extLst>
                  <a:ext uri="{0D108BD9-81ED-4DB2-BD59-A6C34878D82A}">
                    <a16:rowId xmlns:a16="http://schemas.microsoft.com/office/drawing/2014/main" val="10000"/>
                  </a:ext>
                </a:extLst>
              </a:tr>
            </a:tbl>
          </a:graphicData>
        </a:graphic>
      </p:graphicFrame>
      <p:graphicFrame>
        <p:nvGraphicFramePr>
          <p:cNvPr id="11" name="表格 10"/>
          <p:cNvGraphicFramePr/>
          <p:nvPr>
            <p:custDataLst>
              <p:tags r:id="rId6"/>
            </p:custDataLst>
          </p:nvPr>
        </p:nvGraphicFramePr>
        <p:xfrm>
          <a:off x="2131060" y="4737735"/>
          <a:ext cx="1151255" cy="369570"/>
        </p:xfrm>
        <a:graphic>
          <a:graphicData uri="http://schemas.openxmlformats.org/drawingml/2006/table">
            <a:tbl>
              <a:tblPr firstRow="1" bandRow="1">
                <a:tableStyleId>{F8B58294-7C98-454F-8B8E-5373267BDF32}</a:tableStyleId>
              </a:tblPr>
              <a:tblGrid>
                <a:gridCol w="1151255">
                  <a:extLst>
                    <a:ext uri="{9D8B030D-6E8A-4147-A177-3AD203B41FA5}">
                      <a16:colId xmlns:a16="http://schemas.microsoft.com/office/drawing/2014/main" val="20000"/>
                    </a:ext>
                  </a:extLst>
                </a:gridCol>
              </a:tblGrid>
              <a:tr h="369570">
                <a:tc>
                  <a:txBody>
                    <a:bodyPr/>
                    <a:lstStyle/>
                    <a:p>
                      <a:pPr algn="ctr">
                        <a:buNone/>
                      </a:pPr>
                      <a:r>
                        <a:rPr lang="zh-CN" altLang="en-US"/>
                        <a:t>反馈</a:t>
                      </a:r>
                    </a:p>
                  </a:txBody>
                  <a:tcPr/>
                </a:tc>
                <a:extLst>
                  <a:ext uri="{0D108BD9-81ED-4DB2-BD59-A6C34878D82A}">
                    <a16:rowId xmlns:a16="http://schemas.microsoft.com/office/drawing/2014/main" val="10000"/>
                  </a:ext>
                </a:extLst>
              </a:tr>
            </a:tbl>
          </a:graphicData>
        </a:graphic>
      </p:graphicFrame>
      <p:graphicFrame>
        <p:nvGraphicFramePr>
          <p:cNvPr id="12" name="表格 11"/>
          <p:cNvGraphicFramePr/>
          <p:nvPr>
            <p:custDataLst>
              <p:tags r:id="rId7"/>
            </p:custDataLst>
          </p:nvPr>
        </p:nvGraphicFramePr>
        <p:xfrm>
          <a:off x="8992870" y="4750435"/>
          <a:ext cx="1151255" cy="369570"/>
        </p:xfrm>
        <a:graphic>
          <a:graphicData uri="http://schemas.openxmlformats.org/drawingml/2006/table">
            <a:tbl>
              <a:tblPr firstRow="1" bandRow="1">
                <a:tableStyleId>{F8B58294-7C98-454F-8B8E-5373267BDF32}</a:tableStyleId>
              </a:tblPr>
              <a:tblGrid>
                <a:gridCol w="1151255">
                  <a:extLst>
                    <a:ext uri="{9D8B030D-6E8A-4147-A177-3AD203B41FA5}">
                      <a16:colId xmlns:a16="http://schemas.microsoft.com/office/drawing/2014/main" val="20000"/>
                    </a:ext>
                  </a:extLst>
                </a:gridCol>
              </a:tblGrid>
              <a:tr h="369570">
                <a:tc>
                  <a:txBody>
                    <a:bodyPr/>
                    <a:lstStyle/>
                    <a:p>
                      <a:pPr algn="ctr">
                        <a:buNone/>
                      </a:pPr>
                      <a:r>
                        <a:rPr lang="zh-CN" altLang="en-US"/>
                        <a:t>做出反应</a:t>
                      </a:r>
                    </a:p>
                  </a:txBody>
                  <a:tcPr/>
                </a:tc>
                <a:extLst>
                  <a:ext uri="{0D108BD9-81ED-4DB2-BD59-A6C34878D82A}">
                    <a16:rowId xmlns:a16="http://schemas.microsoft.com/office/drawing/2014/main" val="10000"/>
                  </a:ext>
                </a:extLst>
              </a:tr>
            </a:tbl>
          </a:graphicData>
        </a:graphic>
      </p:graphicFrame>
      <p:cxnSp>
        <p:nvCxnSpPr>
          <p:cNvPr id="16" name="直接箭头连接符 15"/>
          <p:cNvCxnSpPr/>
          <p:nvPr/>
        </p:nvCxnSpPr>
        <p:spPr>
          <a:xfrm flipH="1">
            <a:off x="3390265" y="4942205"/>
            <a:ext cx="549402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3390265" y="2107565"/>
            <a:ext cx="109347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7750810" y="2103755"/>
            <a:ext cx="1093470" cy="38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3282315" y="4017010"/>
            <a:ext cx="1958340" cy="5645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7287260" y="4030980"/>
            <a:ext cx="1793875" cy="560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a:off x="7132320" y="2475865"/>
            <a:ext cx="2004060" cy="826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3152775" y="2461895"/>
            <a:ext cx="2059940" cy="85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341755" y="1280795"/>
            <a:ext cx="9720580" cy="4656455"/>
          </a:xfrm>
          <a:prstGeom prst="rect">
            <a:avLst/>
          </a:prstGeom>
          <a:noFill/>
        </p:spPr>
        <p:txBody>
          <a:bodyPr wrap="square" rtlCol="0">
            <a:spAutoFit/>
          </a:bodyPr>
          <a:lstStyle/>
          <a:p>
            <a:pPr indent="0" fontAlgn="auto">
              <a:lnSpc>
                <a:spcPts val="3200"/>
              </a:lnSpc>
              <a:buFont typeface="Arial" panose="020B0604020202020204" pitchFamily="34" charset="0"/>
              <a:buNone/>
            </a:pPr>
            <a:r>
              <a:rPr lang="en-US" sz="2400">
                <a:solidFill>
                  <a:schemeClr val="tx2">
                    <a:lumMod val="50000"/>
                  </a:schemeClr>
                </a:solidFill>
                <a:latin typeface="黑体" panose="02010600030101010101" charset="-122"/>
                <a:ea typeface="黑体" panose="02010600030101010101" charset="-122"/>
                <a:cs typeface="黑体" panose="02010600030101010101" charset="-122"/>
                <a:sym typeface="+mn-ea"/>
              </a:rPr>
              <a:t>    </a:t>
            </a:r>
            <a:r>
              <a:rPr lang="zh-CN" altLang="en-US" sz="2400">
                <a:sym typeface="+mn-ea"/>
              </a:rPr>
              <a:t>自我沟通除了在过程上与一般人际沟通具有相似性外，在具体要素和活动上有其自身的特殊性，主要表现在以下几个方面。</a:t>
            </a:r>
          </a:p>
          <a:p>
            <a:pPr indent="0" fontAlgn="auto">
              <a:lnSpc>
                <a:spcPts val="3200"/>
              </a:lnSpc>
              <a:buFont typeface="Arial" panose="020B0604020202020204" pitchFamily="34" charset="0"/>
              <a:buNone/>
            </a:pPr>
            <a:r>
              <a:rPr lang="en-US" altLang="zh-CN" sz="2400">
                <a:sym typeface="+mn-ea"/>
              </a:rPr>
              <a:t>       </a:t>
            </a:r>
            <a:r>
              <a:rPr lang="zh-CN" altLang="en-US" sz="2400">
                <a:sym typeface="+mn-ea"/>
              </a:rPr>
              <a:t>(1)</a:t>
            </a:r>
            <a:r>
              <a:rPr lang="en-US" altLang="zh-CN" sz="2400">
                <a:sym typeface="+mn-ea"/>
              </a:rPr>
              <a:t>  </a:t>
            </a:r>
            <a:r>
              <a:rPr lang="zh-CN" altLang="en-US" sz="2400">
                <a:sym typeface="+mn-ea"/>
              </a:rPr>
              <a:t>主体和客体的同一性。在自我沟通中，沟通的主体和客体都是“我”本身。“我”同时承担信息的编码和解码功能。</a:t>
            </a:r>
            <a:endParaRPr lang="zh-CN" altLang="en-US" sz="2400"/>
          </a:p>
          <a:p>
            <a:pPr indent="0" fontAlgn="auto">
              <a:lnSpc>
                <a:spcPts val="3400"/>
              </a:lnSpc>
              <a:buFont typeface="Arial" panose="020B0604020202020204" pitchFamily="34" charset="0"/>
              <a:buNone/>
            </a:pPr>
            <a:r>
              <a:rPr lang="en-US" altLang="zh-CN" sz="2400">
                <a:sym typeface="+mn-ea"/>
              </a:rPr>
              <a:t>       </a:t>
            </a:r>
            <a:r>
              <a:rPr lang="zh-CN" altLang="en-US" sz="2400">
                <a:sym typeface="+mn-ea"/>
              </a:rPr>
              <a:t>(2)</a:t>
            </a:r>
            <a:r>
              <a:rPr lang="en-US" altLang="zh-CN" sz="2400">
                <a:sym typeface="+mn-ea"/>
              </a:rPr>
              <a:t>  </a:t>
            </a:r>
            <a:r>
              <a:rPr lang="zh-CN" altLang="en-US" sz="2400">
                <a:sym typeface="+mn-ea"/>
              </a:rPr>
              <a:t>自我沟通的目的在于说服自己，而不是说服他人，因此，自我沟通常常在面临自我的原来认知和现实外部需求出现冲突时发生。</a:t>
            </a:r>
            <a:endParaRPr lang="zh-CN" altLang="en-US" sz="2400"/>
          </a:p>
          <a:p>
            <a:pPr indent="0" fontAlgn="auto">
              <a:lnSpc>
                <a:spcPts val="3200"/>
              </a:lnSpc>
              <a:buFont typeface="Arial" panose="020B0604020202020204" pitchFamily="34" charset="0"/>
              <a:buNone/>
            </a:pPr>
            <a:r>
              <a:rPr lang="en-US" altLang="zh-CN" sz="2400">
                <a:sym typeface="+mn-ea"/>
              </a:rPr>
              <a:t>       </a:t>
            </a:r>
            <a:r>
              <a:rPr lang="zh-CN" altLang="en-US" sz="2400">
                <a:sym typeface="+mn-ea"/>
              </a:rPr>
              <a:t>(3)</a:t>
            </a:r>
            <a:r>
              <a:rPr lang="en-US" altLang="zh-CN" sz="2400">
                <a:sym typeface="+mn-ea"/>
              </a:rPr>
              <a:t>  </a:t>
            </a:r>
            <a:r>
              <a:rPr lang="zh-CN" altLang="en-US" sz="2400">
                <a:sym typeface="+mn-ea"/>
              </a:rPr>
              <a:t>沟通过程中的反馈来自“我”本身--主我。由于信息输出、接收、反应和反馈几乎同时进行，因此，这些基本活动之间没有明显的时间分隔，它们几乎同时进行，也同时结束。</a:t>
            </a:r>
            <a:endParaRPr lang="zh-CN" altLang="en-US" sz="2400"/>
          </a:p>
          <a:p>
            <a:pPr indent="0" fontAlgn="auto">
              <a:lnSpc>
                <a:spcPts val="3200"/>
              </a:lnSpc>
              <a:buFont typeface="Arial" panose="020B0604020202020204" pitchFamily="34" charset="0"/>
              <a:buNone/>
            </a:pPr>
            <a:r>
              <a:rPr lang="en-US" altLang="zh-CN" sz="2400">
                <a:sym typeface="+mn-ea"/>
              </a:rPr>
              <a:t>       </a:t>
            </a:r>
            <a:r>
              <a:rPr lang="zh-CN" altLang="en-US" sz="2400">
                <a:sym typeface="+mn-ea"/>
              </a:rPr>
              <a:t>(4)</a:t>
            </a:r>
            <a:r>
              <a:rPr lang="en-US" altLang="zh-CN" sz="2400">
                <a:sym typeface="+mn-ea"/>
              </a:rPr>
              <a:t>  </a:t>
            </a:r>
            <a:r>
              <a:rPr lang="zh-CN" altLang="en-US" sz="2400">
                <a:sym typeface="+mn-ea"/>
              </a:rPr>
              <a:t>沟通中的媒介也是“我”本身。沟通渠道可以是语言(如自言自语)、文字(如日记、随感等)，也可以是自我心理暗示。</a:t>
            </a:r>
            <a:endParaRPr lang="zh-CN" altLang="en-US" sz="2400">
              <a:solidFill>
                <a:schemeClr val="tx2">
                  <a:lumMod val="50000"/>
                </a:schemeClr>
              </a:solidFill>
              <a:latin typeface="黑体" panose="02010600030101010101" charset="-122"/>
              <a:ea typeface="黑体" panose="02010600030101010101" charset="-122"/>
              <a:cs typeface="黑体" panose="02010600030101010101" charset="-122"/>
              <a:sym typeface="+mn-ea"/>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E3Mzg3NjNlN2ZjNDI1ZWZhNjg5M2FhMjRlODc2M2UifQ=="/>
  <p:tag name="KSO_WPP_MARK_KEY" val="e0f7f160-2474-445e-b521-d7e87d9a1f3a"/>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COMBINE_RELATE_SLIDE_ID" val="background20173336_1"/>
  <p:tag name="KSO_WM_TEMPLATE_THUMBS_INDEX" val="1、11、12、18、24、31、33、34、35、36"/>
  <p:tag name="KSO_WM_SLIDE_ID" val="custom20174105_2"/>
  <p:tag name="KSO_WM_TEMPLATE_SUBCATEGORY" val="0"/>
  <p:tag name="KSO_WM_TEMPLATE_MASTER_TYPE" val="1"/>
  <p:tag name="KSO_WM_TEMPLATE_COLOR_TYPE" val="0"/>
  <p:tag name="KSO_WM_SLIDE_TYPE" val="title"/>
  <p:tag name="KSO_WM_SLIDE_ITEM_CNT" val="0"/>
  <p:tag name="KSO_WM_SLIDE_INDEX" val="1"/>
  <p:tag name="KSO_WM_TAG_VERSION" val="1.0"/>
  <p:tag name="KSO_WM_BEAUTIFY_FLAG" val="#wm#"/>
  <p:tag name="KSO_WM_TEMPLATE_CATEGORY" val="custom"/>
  <p:tag name="KSO_WM_TEMPLATE_INDEX" val="20174105"/>
  <p:tag name="KSO_WM_SLIDE_LAYOUT" val="a_b"/>
  <p:tag name="KSO_WM_SLIDE_LAYOUT_CNT" val="1_1"/>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BUSINESS REPORTS"/>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74105_2*a*1"/>
  <p:tag name="KSO_WM_TEMPLATE_CATEGORY" val="custom"/>
  <p:tag name="KSO_WM_TEMPLATE_INDEX" val="20174105"/>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26.xml><?xml version="1.0" encoding="utf-8"?>
<p:tagLst xmlns:a="http://schemas.openxmlformats.org/drawingml/2006/main" xmlns:r="http://schemas.openxmlformats.org/officeDocument/2006/relationships" xmlns:p="http://schemas.openxmlformats.org/presentationml/2006/main">
  <p:tag name="KSO_WM_UNIT_TABLE_BEAUTIFY" val="smartTable{a5e207c9-dd29-497d-b7ae-3f34e82b96d7}"/>
  <p:tag name="TABLE_ENDDRAG_ORIGIN_RECT" val="813*355"/>
  <p:tag name="TABLE_ENDDRAG_RECT" val="121*182*813*355"/>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33.xml><?xml version="1.0" encoding="utf-8"?>
<p:tagLst xmlns:a="http://schemas.openxmlformats.org/drawingml/2006/main" xmlns:r="http://schemas.openxmlformats.org/officeDocument/2006/relationships" xmlns:p="http://schemas.openxmlformats.org/presentationml/2006/main">
  <p:tag name="TABLE_ENDDRAG_ORIGIN_RECT" val="90*29"/>
  <p:tag name="TABLE_ENDDRAG_RECT" val="167*150*90*29"/>
</p:tagLst>
</file>

<file path=ppt/tags/tag134.xml><?xml version="1.0" encoding="utf-8"?>
<p:tagLst xmlns:a="http://schemas.openxmlformats.org/drawingml/2006/main" xmlns:r="http://schemas.openxmlformats.org/officeDocument/2006/relationships" xmlns:p="http://schemas.openxmlformats.org/presentationml/2006/main">
  <p:tag name="TABLE_ENDDRAG_ORIGIN_RECT" val="294*30"/>
  <p:tag name="TABLE_ENDDRAG_RECT" val="144*255*294*30"/>
</p:tagLst>
</file>

<file path=ppt/tags/tag135.xml><?xml version="1.0" encoding="utf-8"?>
<p:tagLst xmlns:a="http://schemas.openxmlformats.org/drawingml/2006/main" xmlns:r="http://schemas.openxmlformats.org/officeDocument/2006/relationships" xmlns:p="http://schemas.openxmlformats.org/presentationml/2006/main">
  <p:tag name="TABLE_ENDDRAG_ORIGIN_RECT" val="230*30"/>
  <p:tag name="TABLE_ENDDRAG_RECT" val="367*150*230*30"/>
</p:tagLst>
</file>

<file path=ppt/tags/tag136.xml><?xml version="1.0" encoding="utf-8"?>
<p:tagLst xmlns:a="http://schemas.openxmlformats.org/drawingml/2006/main" xmlns:r="http://schemas.openxmlformats.org/officeDocument/2006/relationships" xmlns:p="http://schemas.openxmlformats.org/presentationml/2006/main">
  <p:tag name="TABLE_ENDDRAG_ORIGIN_RECT" val="230*30"/>
  <p:tag name="TABLE_ENDDRAG_RECT" val="367*150*230*30"/>
</p:tagLst>
</file>

<file path=ppt/tags/tag137.xml><?xml version="1.0" encoding="utf-8"?>
<p:tagLst xmlns:a="http://schemas.openxmlformats.org/drawingml/2006/main" xmlns:r="http://schemas.openxmlformats.org/officeDocument/2006/relationships" xmlns:p="http://schemas.openxmlformats.org/presentationml/2006/main">
  <p:tag name="TABLE_ENDDRAG_ORIGIN_RECT" val="230*30"/>
  <p:tag name="TABLE_ENDDRAG_RECT" val="367*150*230*30"/>
</p:tagLst>
</file>

<file path=ppt/tags/tag138.xml><?xml version="1.0" encoding="utf-8"?>
<p:tagLst xmlns:a="http://schemas.openxmlformats.org/drawingml/2006/main" xmlns:r="http://schemas.openxmlformats.org/officeDocument/2006/relationships" xmlns:p="http://schemas.openxmlformats.org/presentationml/2006/main">
  <p:tag name="TABLE_ENDDRAG_ORIGIN_RECT" val="230*30"/>
  <p:tag name="TABLE_ENDDRAG_RECT" val="367*150*230*30"/>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74105"/>
</p:tagLst>
</file>

<file path=ppt/tags/tag141.xml><?xml version="1.0" encoding="utf-8"?>
<p:tagLst xmlns:a="http://schemas.openxmlformats.org/drawingml/2006/main" xmlns:r="http://schemas.openxmlformats.org/officeDocument/2006/relationships" xmlns:p="http://schemas.openxmlformats.org/presentationml/2006/main">
  <p:tag name="TABLE_ENDDRAG_ORIGIN_RECT" val="90*29"/>
  <p:tag name="TABLE_ENDDRAG_RECT" val="167*150*90*29"/>
</p:tagLst>
</file>

<file path=ppt/tags/tag142.xml><?xml version="1.0" encoding="utf-8"?>
<p:tagLst xmlns:a="http://schemas.openxmlformats.org/drawingml/2006/main" xmlns:r="http://schemas.openxmlformats.org/officeDocument/2006/relationships" xmlns:p="http://schemas.openxmlformats.org/presentationml/2006/main">
  <p:tag name="TABLE_ENDDRAG_ORIGIN_RECT" val="90*29"/>
  <p:tag name="TABLE_ENDDRAG_RECT" val="167*150*90*29"/>
</p:tagLst>
</file>

<file path=ppt/tags/tag143.xml><?xml version="1.0" encoding="utf-8"?>
<p:tagLst xmlns:a="http://schemas.openxmlformats.org/drawingml/2006/main" xmlns:r="http://schemas.openxmlformats.org/officeDocument/2006/relationships" xmlns:p="http://schemas.openxmlformats.org/presentationml/2006/main">
  <p:tag name="TABLE_ENDDRAG_ORIGIN_RECT" val="90*29"/>
  <p:tag name="TABLE_ENDDRAG_RECT" val="167*150*90*29"/>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4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60,&quot;width&quot;:9615}"/>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4192"/>
</p:tagLst>
</file>

<file path=ppt/tags/tag153.xml><?xml version="1.0" encoding="utf-8"?>
<p:tagLst xmlns:a="http://schemas.openxmlformats.org/drawingml/2006/main" xmlns:r="http://schemas.openxmlformats.org/officeDocument/2006/relationships" xmlns:p="http://schemas.openxmlformats.org/presentationml/2006/main">
  <p:tag name="KSO_WM_COMBINE_RELATE_SLIDE_ID" val="background20173336_17"/>
  <p:tag name="KSO_WM_SLIDE_ID" val="custom20174105_37"/>
  <p:tag name="KSO_WM_TEMPLATE_SUBCATEGORY" val="0"/>
  <p:tag name="KSO_WM_TEMPLATE_MASTER_TYPE" val="1"/>
  <p:tag name="KSO_WM_TEMPLATE_COLOR_TYPE" val="0"/>
  <p:tag name="KSO_WM_SLIDE_TYPE" val="endPage"/>
  <p:tag name="KSO_WM_SLIDE_ITEM_CNT" val="0"/>
  <p:tag name="KSO_WM_SLIDE_INDEX" val="36"/>
  <p:tag name="KSO_WM_TAG_VERSION" val="1.0"/>
  <p:tag name="KSO_WM_BEAUTIFY_FLAG" val="#wm#"/>
  <p:tag name="KSO_WM_TEMPLATE_CATEGORY" val="custom"/>
  <p:tag name="KSO_WM_TEMPLATE_INDEX" val="20174105"/>
  <p:tag name="KSO_WM_SLIDE_LAYOUT" val="a_b"/>
  <p:tag name="KSO_WM_SLIDE_LAYOUT_CNT" val="1_1"/>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74105_37*a*1"/>
  <p:tag name="KSO_WM_TEMPLATE_CATEGORY" val="custom"/>
  <p:tag name="KSO_WM_TEMPLATE_INDEX" val="20174105"/>
  <p:tag name="KSO_WM_UNIT_LAYERLEVEL" val="1"/>
  <p:tag name="KSO_WM_TAG_VERSION" val="1.0"/>
  <p:tag name="KSO_WM_BEAUTIFY_FLAG" val="#wm#"/>
  <p:tag name="KSO_WM_UNIT_PRESET_TEXT" val="THANK YOU"/>
</p:tagLst>
</file>

<file path=ppt/tags/tag15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8"/>
  <p:tag name="KSO_WM_UNIT_HIGHLIGHT" val="0"/>
  <p:tag name="KSO_WM_UNIT_COMPATIBLE" val="0"/>
  <p:tag name="KSO_WM_UNIT_DIAGRAM_ISNUMVISUAL" val="0"/>
  <p:tag name="KSO_WM_UNIT_DIAGRAM_ISREFERUNIT" val="0"/>
  <p:tag name="KSO_WM_UNIT_TYPE" val="b"/>
  <p:tag name="KSO_WM_UNIT_INDEX" val="1"/>
  <p:tag name="KSO_WM_UNIT_ID" val="custom20174105_37*b*1"/>
  <p:tag name="KSO_WM_TEMPLATE_CATEGORY" val="custom"/>
  <p:tag name="KSO_WM_TEMPLATE_INDEX" val="20174105"/>
  <p:tag name="KSO_WM_UNIT_LAYERLEVEL" val="1"/>
  <p:tag name="KSO_WM_TAG_VERSION" val="1.0"/>
  <p:tag name="KSO_WM_BEAUTIFY_FLAG" val="#wm#"/>
  <p:tag name="KSO_WM_UNIT_PRESET_TEXT" val="Lorem ipsum dolor sit amet, consectetur adipisicing elit.Lorem ipsum dolor sit amet, consectetur adipisicing elit."/>
  <p:tag name="KSO_WM_UNIT_TEXT_FILL_FORE_SCHEMECOLOR_INDEX_BRIGHTNESS" val="0"/>
  <p:tag name="KSO_WM_UNIT_TEXT_FILL_FORE_SCHEMECOLOR_INDEX" val="5"/>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74105"/>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COMBINE_RELATE_SLIDE_ID" val="background20173336_1"/>
  <p:tag name="KSO_WM_TEMPLATE_THUMBS_INDEX" val="1、11、12、18、24、31、33、34、35、36"/>
  <p:tag name="KSO_WM_TEMPLATE_SUBCATEGORY" val="combine"/>
  <p:tag name="KSO_WM_TAG_VERSION" val="1.0"/>
  <p:tag name="KSO_WM_BEAUTIFY_FLAG" val="#wm#"/>
  <p:tag name="KSO_WM_TEMPLATE_CATEGORY" val="custom"/>
  <p:tag name="KSO_WM_TEMPLATE_INDEX" val="20174105"/>
  <p:tag name="KSO_WM_TEMPLATE_MASTER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2_Office 主题">
  <a:themeElements>
    <a:clrScheme name="20174105">
      <a:dk1>
        <a:srgbClr val="000000"/>
      </a:dk1>
      <a:lt1>
        <a:srgbClr val="FFFFFF"/>
      </a:lt1>
      <a:dk2>
        <a:srgbClr val="59BBCF"/>
      </a:dk2>
      <a:lt2>
        <a:srgbClr val="FFFFFF"/>
      </a:lt2>
      <a:accent1>
        <a:srgbClr val="096493"/>
      </a:accent1>
      <a:accent2>
        <a:srgbClr val="55A3A8"/>
      </a:accent2>
      <a:accent3>
        <a:srgbClr val="0C87C4"/>
      </a:accent3>
      <a:accent4>
        <a:srgbClr val="00CC99"/>
      </a:accent4>
      <a:accent5>
        <a:srgbClr val="498C91"/>
      </a:accent5>
      <a:accent6>
        <a:srgbClr val="00A87C"/>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856</Words>
  <Application>Microsoft Office PowerPoint</Application>
  <PresentationFormat>宽屏</PresentationFormat>
  <Paragraphs>123</Paragraphs>
  <Slides>19</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19</vt:i4>
      </vt:variant>
    </vt:vector>
  </HeadingPairs>
  <TitlesOfParts>
    <vt:vector size="25" baseType="lpstr">
      <vt:lpstr>黑体</vt:lpstr>
      <vt:lpstr>宋体</vt:lpstr>
      <vt:lpstr>微软雅黑</vt:lpstr>
      <vt:lpstr>Arial</vt:lpstr>
      <vt:lpstr>Calibri</vt:lpstr>
      <vt:lpstr>2_Office 主题</vt:lpstr>
      <vt:lpstr>第三章  沟通主体策略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沟通主体策略</dc:title>
  <dc:creator>yrr</dc:creator>
  <cp:lastModifiedBy>liangjinan2006@sina.com</cp:lastModifiedBy>
  <cp:revision>82</cp:revision>
  <dcterms:created xsi:type="dcterms:W3CDTF">2021-07-12T09:31:00Z</dcterms:created>
  <dcterms:modified xsi:type="dcterms:W3CDTF">2023-03-22T13:29:26Z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F2CEF7CF32D44C56856DC483DD8A4BE4</vt:lpwstr>
  </property>
  <property fmtid="{D5CDD505-2E9C-101B-9397-08002B2CF9AE}" pid="3" name="KSOProductBuildVer">
    <vt:lpwstr>2052-11.1.0.12970</vt:lpwstr>
  </property>
</Properties>
</file>