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42" r:id="rId3"/>
    <p:sldId id="487" r:id="rId4"/>
    <p:sldId id="460" r:id="rId5"/>
    <p:sldId id="458" r:id="rId6"/>
    <p:sldId id="448"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7"/>
    <a:srgbClr val="474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342" y="-78"/>
      </p:cViewPr>
      <p:guideLst>
        <p:guide orient="horz" pos="219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3.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A4C53-4C82-41BF-B955-E4114D9C54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8B609-8302-4CC2-BFE3-3960141226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05D9E9E-AC7F-46E7-9996-D490C29332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1FFF55-4800-4074-A0C8-8310525AE3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D9E9E-AC7F-46E7-9996-D490C293327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FFF55-4800-4074-A0C8-8310525AE3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635" y="0"/>
            <a:ext cx="12191365" cy="6858000"/>
          </a:xfrm>
          <a:prstGeom prst="rect">
            <a:avLst/>
          </a:prstGeom>
        </p:spPr>
      </p:pic>
      <p:sp>
        <p:nvSpPr>
          <p:cNvPr id="3" name="矩形 2"/>
          <p:cNvSpPr/>
          <p:nvPr/>
        </p:nvSpPr>
        <p:spPr>
          <a:xfrm>
            <a:off x="2859405" y="1988185"/>
            <a:ext cx="7249160" cy="1198880"/>
          </a:xfrm>
          <a:prstGeom prst="rect">
            <a:avLst/>
          </a:prstGeom>
        </p:spPr>
        <p:txBody>
          <a:bodyPr wrap="square">
            <a:spAutoFit/>
          </a:bodyPr>
          <a:p>
            <a:pPr lvl="0">
              <a:lnSpc>
                <a:spcPct val="150000"/>
              </a:lnSpc>
            </a:pPr>
            <a:r>
              <a:rPr lang="zh-CN" altLang="en-US" sz="4800" b="1" dirty="0" smtClean="0">
                <a:latin typeface="微软雅黑" panose="020B0503020204020204" pitchFamily="34" charset="-122"/>
                <a:ea typeface="微软雅黑" panose="020B0503020204020204" pitchFamily="34" charset="-122"/>
              </a:rPr>
              <a:t>第二章：沟通客体策略</a:t>
            </a:r>
            <a:endParaRPr lang="zh-CN" altLang="en-US" sz="4800" b="1" dirty="0" smtClean="0">
              <a:latin typeface="微软雅黑" panose="020B0503020204020204" pitchFamily="34" charset="-122"/>
              <a:ea typeface="微软雅黑" panose="020B0503020204020204" pitchFamily="34" charset="-122"/>
            </a:endParaRPr>
          </a:p>
        </p:txBody>
      </p:sp>
      <p:sp>
        <p:nvSpPr>
          <p:cNvPr id="4" name="矩形 3"/>
          <p:cNvSpPr/>
          <p:nvPr/>
        </p:nvSpPr>
        <p:spPr>
          <a:xfrm>
            <a:off x="6731563" y="4018522"/>
            <a:ext cx="4758268" cy="1753235"/>
          </a:xfrm>
          <a:prstGeom prst="rect">
            <a:avLst/>
          </a:prstGeom>
        </p:spPr>
        <p:txBody>
          <a:bodyPr wrap="square">
            <a:spAutoFit/>
          </a:bodyPr>
          <a:p>
            <a:pPr lvl="0">
              <a:lnSpc>
                <a:spcPct val="150000"/>
              </a:lnSpc>
            </a:pPr>
            <a:r>
              <a:rPr lang="zh-CN" altLang="en-US" sz="2400" b="1" dirty="0" smtClean="0">
                <a:latin typeface="微软雅黑" panose="020B0503020204020204" pitchFamily="34" charset="-122"/>
                <a:ea typeface="微软雅黑" panose="020B0503020204020204" pitchFamily="34" charset="-122"/>
              </a:rPr>
              <a:t>开课学院：经济与管理学院</a:t>
            </a:r>
            <a:endParaRPr lang="en-US" altLang="zh-CN" sz="2400" b="1" dirty="0" smtClean="0">
              <a:latin typeface="微软雅黑" panose="020B0503020204020204" pitchFamily="34" charset="-122"/>
              <a:ea typeface="微软雅黑" panose="020B0503020204020204" pitchFamily="34" charset="-122"/>
            </a:endParaRPr>
          </a:p>
          <a:p>
            <a:pPr lvl="0">
              <a:lnSpc>
                <a:spcPct val="150000"/>
              </a:lnSpc>
            </a:pPr>
            <a:r>
              <a:rPr lang="zh-CN" altLang="en-US" sz="2400" b="1" dirty="0" smtClean="0">
                <a:latin typeface="微软雅黑" panose="020B0503020204020204" pitchFamily="34" charset="-122"/>
                <a:ea typeface="微软雅黑" panose="020B0503020204020204" pitchFamily="34" charset="-122"/>
              </a:rPr>
              <a:t>主讲教师：梁津安</a:t>
            </a:r>
            <a:endParaRPr lang="en-US" altLang="zh-CN" sz="2400" b="1" dirty="0" smtClean="0">
              <a:latin typeface="微软雅黑" panose="020B0503020204020204" pitchFamily="34" charset="-122"/>
              <a:ea typeface="微软雅黑" panose="020B0503020204020204" pitchFamily="34" charset="-122"/>
            </a:endParaRPr>
          </a:p>
          <a:p>
            <a:pPr lvl="0">
              <a:lnSpc>
                <a:spcPct val="150000"/>
              </a:lnSpc>
            </a:pPr>
            <a:r>
              <a:rPr lang="en-US" altLang="zh-CN" sz="2400" b="1" dirty="0" smtClean="0">
                <a:latin typeface="微软雅黑" panose="020B0503020204020204" pitchFamily="34" charset="-122"/>
                <a:ea typeface="微软雅黑" panose="020B0503020204020204" pitchFamily="34" charset="-122"/>
              </a:rPr>
              <a:t>                               2023.02</a:t>
            </a:r>
            <a:endParaRPr lang="zh-CN" altLang="zh-CN"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1331748" y="1226999"/>
            <a:ext cx="10060788" cy="5631180"/>
          </a:xfrm>
          <a:prstGeom prst="rect">
            <a:avLst/>
          </a:prstGeom>
        </p:spPr>
        <p:txBody>
          <a:bodyPr wrap="square">
            <a:spAutoFit/>
          </a:bodyPr>
          <a:p>
            <a:pPr lvl="0">
              <a:lnSpc>
                <a:spcPct val="150000"/>
              </a:lnSpc>
            </a:pPr>
            <a:r>
              <a:rPr lang="en-US"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客体导向沟通的价值观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2.1.1  </a:t>
            </a:r>
            <a:r>
              <a:rPr lang="zh-CN" altLang="en-US" sz="2400" dirty="0" smtClean="0">
                <a:latin typeface="微软雅黑" panose="020B0503020204020204" pitchFamily="34" charset="-122"/>
                <a:ea typeface="微软雅黑" panose="020B0503020204020204" pitchFamily="34" charset="-122"/>
              </a:rPr>
              <a:t>建设性沟通价值观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2.1.2  </a:t>
            </a:r>
            <a:r>
              <a:rPr lang="zh-CN" altLang="en-US" sz="2400" dirty="0" smtClean="0">
                <a:latin typeface="微软雅黑" panose="020B0503020204020204" pitchFamily="34" charset="-122"/>
                <a:ea typeface="微软雅黑" panose="020B0503020204020204" pitchFamily="34" charset="-122"/>
              </a:rPr>
              <a:t>德鲁克沟通价值观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2.1.3  </a:t>
            </a:r>
            <a:r>
              <a:rPr lang="zh-CN" altLang="en-US" sz="2400" dirty="0" smtClean="0">
                <a:latin typeface="微软雅黑" panose="020B0503020204020204" pitchFamily="34" charset="-122"/>
                <a:ea typeface="微软雅黑" panose="020B0503020204020204" pitchFamily="34" charset="-122"/>
              </a:rPr>
              <a:t>沟通客体策略价值观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2.1.4  </a:t>
            </a:r>
            <a:r>
              <a:rPr lang="zh-CN" altLang="en-US" sz="2400" dirty="0" smtClean="0">
                <a:latin typeface="微软雅黑" panose="020B0503020204020204" pitchFamily="34" charset="-122"/>
                <a:ea typeface="微软雅黑" panose="020B0503020204020204" pitchFamily="34" charset="-122"/>
              </a:rPr>
              <a:t>沟通客体细节价值观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沟通对象的特点分析</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2.2.1  </a:t>
            </a:r>
            <a:r>
              <a:rPr lang="zh-CN" altLang="en-US" sz="2400" dirty="0" smtClean="0">
                <a:latin typeface="微软雅黑" panose="020B0503020204020204" pitchFamily="34" charset="-122"/>
                <a:ea typeface="微软雅黑" panose="020B0503020204020204" pitchFamily="34" charset="-122"/>
              </a:rPr>
              <a:t>他们是谁</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）哪些人属于受众范略</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）怎样了解你的受众</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endParaRPr lang="zh-CN" altLang="en-US" sz="24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0" y="6419850"/>
            <a:ext cx="12192000" cy="438150"/>
          </a:xfrm>
          <a:prstGeom prst="rect">
            <a:avLst/>
          </a:prstGeom>
        </p:spPr>
      </p:pic>
      <p:sp>
        <p:nvSpPr>
          <p:cNvPr id="9" name="文本框 8"/>
          <p:cNvSpPr txBox="1"/>
          <p:nvPr/>
        </p:nvSpPr>
        <p:spPr>
          <a:xfrm>
            <a:off x="1127125" y="434975"/>
            <a:ext cx="5353050" cy="913765"/>
          </a:xfrm>
          <a:prstGeom prst="rect">
            <a:avLst/>
          </a:prstGeom>
          <a:noFill/>
        </p:spPr>
        <p:txBody>
          <a:bodyPr wrap="square" rtlCol="0" anchor="t">
            <a:noAutofit/>
          </a:bodyPr>
          <a:p>
            <a:r>
              <a:rPr lang="zh-CN" altLang="en-US" sz="3600" b="1" dirty="0" smtClean="0">
                <a:latin typeface="微软雅黑" panose="020B0503020204020204" pitchFamily="34" charset="-122"/>
                <a:ea typeface="微软雅黑" panose="020B0503020204020204" pitchFamily="34" charset="-122"/>
                <a:sym typeface="+mn-ea"/>
              </a:rPr>
              <a:t>第二章：沟通客体策略</a:t>
            </a:r>
            <a:endParaRPr lang="zh-CN" altLang="en-US" sz="3600" b="1" dirty="0" smtClean="0">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20955" y="379095"/>
            <a:ext cx="908685" cy="758190"/>
          </a:xfrm>
          <a:prstGeom prst="rect">
            <a:avLst/>
          </a:prstGeom>
        </p:spPr>
      </p:pic>
      <p:sp>
        <p:nvSpPr>
          <p:cNvPr id="12" name="矩形 11"/>
          <p:cNvSpPr/>
          <p:nvPr/>
        </p:nvSpPr>
        <p:spPr>
          <a:xfrm>
            <a:off x="5970905" y="1137285"/>
            <a:ext cx="5730875" cy="5077460"/>
          </a:xfrm>
          <a:prstGeom prst="rect">
            <a:avLst/>
          </a:prstGeom>
        </p:spPr>
        <p:txBody>
          <a:bodyPr wrap="square">
            <a:spAutoFit/>
          </a:bodyPr>
          <a:p>
            <a:pPr lvl="0">
              <a:lnSpc>
                <a:spcPct val="150000"/>
              </a:lnSpc>
            </a:pPr>
            <a:r>
              <a:rPr lang="en-US" altLang="zh-CN" sz="2400" dirty="0" smtClean="0">
                <a:latin typeface="微软雅黑" panose="020B0503020204020204" pitchFamily="34" charset="-122"/>
                <a:ea typeface="微软雅黑" panose="020B0503020204020204" pitchFamily="34" charset="-122"/>
              </a:rPr>
              <a:t>2.2.2  </a:t>
            </a:r>
            <a:r>
              <a:rPr lang="zh-CN" altLang="en-US" sz="2400" dirty="0" smtClean="0">
                <a:latin typeface="微软雅黑" panose="020B0503020204020204" pitchFamily="34" charset="-122"/>
                <a:ea typeface="微软雅黑" panose="020B0503020204020204" pitchFamily="34" charset="-122"/>
              </a:rPr>
              <a:t>他们了解什么</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）受众对背景资料了解情况</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）受众对新信息的需求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）受众的渠道期望与偏好</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2.2.3  </a:t>
            </a:r>
            <a:r>
              <a:rPr lang="zh-CN" altLang="en-US" sz="2400" dirty="0" smtClean="0">
                <a:latin typeface="微软雅黑" panose="020B0503020204020204" pitchFamily="34" charset="-122"/>
                <a:ea typeface="微软雅黑" panose="020B0503020204020204" pitchFamily="34" charset="-122"/>
              </a:rPr>
              <a:t>他们感觉如何</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）受众对你的信息感兴趣程度</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）受众对你的信息的态度程度</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）受众对你的要求是否容易做到程度</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2.3  </a:t>
            </a:r>
            <a:r>
              <a:rPr lang="zh-CN" altLang="en-US" sz="2400" dirty="0" smtClean="0">
                <a:latin typeface="微软雅黑" panose="020B0503020204020204" pitchFamily="34" charset="-122"/>
                <a:ea typeface="微软雅黑" panose="020B0503020204020204" pitchFamily="34" charset="-122"/>
              </a:rPr>
              <a:t>激发受众兴趣</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0" y="6419850"/>
            <a:ext cx="12192000" cy="438150"/>
          </a:xfrm>
          <a:prstGeom prst="rect">
            <a:avLst/>
          </a:prstGeom>
        </p:spPr>
      </p:pic>
      <p:sp>
        <p:nvSpPr>
          <p:cNvPr id="13" name="文本框 12"/>
          <p:cNvSpPr txBox="1"/>
          <p:nvPr/>
        </p:nvSpPr>
        <p:spPr>
          <a:xfrm>
            <a:off x="1127125" y="434975"/>
            <a:ext cx="5353050" cy="913765"/>
          </a:xfrm>
          <a:prstGeom prst="rect">
            <a:avLst/>
          </a:prstGeom>
          <a:noFill/>
        </p:spPr>
        <p:txBody>
          <a:bodyPr wrap="square" rtlCol="0" anchor="t">
            <a:noAutofit/>
          </a:bodyPr>
          <a:p>
            <a:r>
              <a:rPr lang="zh-CN" altLang="en-US" sz="3600" b="1" dirty="0" smtClean="0">
                <a:latin typeface="微软雅黑" panose="020B0503020204020204" pitchFamily="34" charset="-122"/>
                <a:ea typeface="微软雅黑" panose="020B0503020204020204" pitchFamily="34" charset="-122"/>
                <a:sym typeface="+mn-ea"/>
              </a:rPr>
              <a:t>第二章：沟通客体策略</a:t>
            </a:r>
            <a:endParaRPr lang="zh-CN" altLang="en-US" sz="3600" b="1" dirty="0" smtClean="0">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2"/>
          <a:stretch>
            <a:fillRect/>
          </a:stretch>
        </p:blipFill>
        <p:spPr>
          <a:xfrm>
            <a:off x="-20955" y="379095"/>
            <a:ext cx="908685" cy="758190"/>
          </a:xfrm>
          <a:prstGeom prst="rect">
            <a:avLst/>
          </a:prstGeom>
        </p:spPr>
      </p:pic>
      <p:sp>
        <p:nvSpPr>
          <p:cNvPr id="15" name="矩形 14"/>
          <p:cNvSpPr/>
          <p:nvPr/>
        </p:nvSpPr>
        <p:spPr>
          <a:xfrm>
            <a:off x="1331595" y="1348740"/>
            <a:ext cx="4441825" cy="4523105"/>
          </a:xfrm>
          <a:prstGeom prst="rect">
            <a:avLst/>
          </a:prstGeom>
        </p:spPr>
        <p:txBody>
          <a:bodyPr wrap="square">
            <a:spAutoFit/>
          </a:bodyPr>
          <a:p>
            <a:pPr lvl="0">
              <a:lnSpc>
                <a:spcPct val="150000"/>
              </a:lnSpc>
            </a:pPr>
            <a:r>
              <a:rPr lang="en-US" altLang="zh-CN" sz="2400" dirty="0" smtClean="0">
                <a:latin typeface="微软雅黑" panose="020B0503020204020204" pitchFamily="34" charset="-122"/>
                <a:ea typeface="微软雅黑" panose="020B0503020204020204" pitchFamily="34" charset="-122"/>
              </a:rPr>
              <a:t>2.3  </a:t>
            </a:r>
            <a:r>
              <a:rPr lang="zh-CN" altLang="en-US" sz="2400" dirty="0" smtClean="0">
                <a:latin typeface="微软雅黑" panose="020B0503020204020204" pitchFamily="34" charset="-122"/>
                <a:ea typeface="微软雅黑" panose="020B0503020204020204" pitchFamily="34" charset="-122"/>
              </a:rPr>
              <a:t>激发受众兴趣</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2.3.1  </a:t>
            </a:r>
            <a:r>
              <a:rPr lang="zh-CN" altLang="en-US" sz="2400" dirty="0" smtClean="0">
                <a:latin typeface="微软雅黑" panose="020B0503020204020204" pitchFamily="34" charset="-122"/>
                <a:ea typeface="微软雅黑" panose="020B0503020204020204" pitchFamily="34" charset="-122"/>
              </a:rPr>
              <a:t>明确受众利益</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2.3.2  </a:t>
            </a:r>
            <a:r>
              <a:rPr lang="zh-CN" altLang="en-US" sz="2400" dirty="0" smtClean="0">
                <a:latin typeface="微软雅黑" panose="020B0503020204020204" pitchFamily="34" charset="-122"/>
                <a:ea typeface="微软雅黑" panose="020B0503020204020204" pitchFamily="34" charset="-122"/>
              </a:rPr>
              <a:t>明确共同价值观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2.3.3  </a:t>
            </a:r>
            <a:r>
              <a:rPr lang="zh-CN" altLang="en-US" sz="2400" dirty="0" smtClean="0">
                <a:latin typeface="微软雅黑" panose="020B0503020204020204" pitchFamily="34" charset="-122"/>
                <a:ea typeface="微软雅黑" panose="020B0503020204020204" pitchFamily="34" charset="-122"/>
              </a:rPr>
              <a:t>明确信息结构</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2.4  </a:t>
            </a:r>
            <a:r>
              <a:rPr lang="zh-CN" altLang="en-US" sz="2400" dirty="0" smtClean="0">
                <a:latin typeface="微软雅黑" panose="020B0503020204020204" pitchFamily="34" charset="-122"/>
                <a:ea typeface="微软雅黑" panose="020B0503020204020204" pitchFamily="34" charset="-122"/>
              </a:rPr>
              <a:t>受众类型分析与策略选择</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2.4.1  </a:t>
            </a:r>
            <a:r>
              <a:rPr lang="zh-CN" altLang="en-US" sz="2400" dirty="0" smtClean="0">
                <a:latin typeface="微软雅黑" panose="020B0503020204020204" pitchFamily="34" charset="-122"/>
                <a:ea typeface="微软雅黑" panose="020B0503020204020204" pitchFamily="34" charset="-122"/>
              </a:rPr>
              <a:t>心理需求</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2.4.2  </a:t>
            </a:r>
            <a:r>
              <a:rPr lang="zh-CN" altLang="en-US" sz="2400" dirty="0" smtClean="0">
                <a:latin typeface="微软雅黑" panose="020B0503020204020204" pitchFamily="34" charset="-122"/>
                <a:ea typeface="微软雅黑" panose="020B0503020204020204" pitchFamily="34" charset="-122"/>
              </a:rPr>
              <a:t>信息处理</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2.4.3  </a:t>
            </a:r>
            <a:r>
              <a:rPr lang="zh-CN" altLang="en-US" sz="2400" dirty="0" smtClean="0">
                <a:latin typeface="微软雅黑" panose="020B0503020204020204" pitchFamily="34" charset="-122"/>
                <a:ea typeface="微软雅黑" panose="020B0503020204020204" pitchFamily="34" charset="-122"/>
              </a:rPr>
              <a:t>气质类型</a:t>
            </a:r>
            <a:endParaRPr lang="zh-CN" altLang="en-US"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6193790" y="1348740"/>
            <a:ext cx="4862195" cy="4523105"/>
          </a:xfrm>
          <a:prstGeom prst="rect">
            <a:avLst/>
          </a:prstGeom>
        </p:spPr>
        <p:txBody>
          <a:bodyPr wrap="square">
            <a:spAutoFit/>
          </a:bodyPr>
          <a:p>
            <a:pPr lvl="0">
              <a:lnSpc>
                <a:spcPct val="150000"/>
              </a:lnSpc>
            </a:pPr>
            <a:r>
              <a:rPr lang="en-US" altLang="zh-CN" sz="2400" dirty="0" smtClean="0">
                <a:latin typeface="微软雅黑" panose="020B0503020204020204" pitchFamily="34" charset="-122"/>
                <a:ea typeface="微软雅黑" panose="020B0503020204020204" pitchFamily="34" charset="-122"/>
              </a:rPr>
              <a:t>2.5  </a:t>
            </a:r>
            <a:r>
              <a:rPr lang="zh-CN" altLang="en-US" sz="2400" dirty="0" smtClean="0">
                <a:latin typeface="微软雅黑" panose="020B0503020204020204" pitchFamily="34" charset="-122"/>
                <a:ea typeface="微软雅黑" panose="020B0503020204020204" pitchFamily="34" charset="-122"/>
              </a:rPr>
              <a:t>与下属沟通</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2.5.1  </a:t>
            </a:r>
            <a:r>
              <a:rPr lang="zh-CN" altLang="en-US" sz="2400" dirty="0" smtClean="0">
                <a:latin typeface="微软雅黑" panose="020B0503020204020204" pitchFamily="34" charset="-122"/>
                <a:ea typeface="微软雅黑" panose="020B0503020204020204" pitchFamily="34" charset="-122"/>
              </a:rPr>
              <a:t>根据下属</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能力</a:t>
            </a:r>
            <a:r>
              <a:rPr lang="en-US" altLang="zh-CN" sz="2400" dirty="0" smtClean="0">
                <a:latin typeface="微软雅黑" panose="020B0503020204020204" pitchFamily="34" charset="-122"/>
                <a:ea typeface="微软雅黑" panose="020B0503020204020204" pitchFamily="34" charset="-122"/>
              </a:rPr>
              <a:t> — </a:t>
            </a:r>
            <a:r>
              <a:rPr lang="zh-CN" altLang="en-US" sz="2400" dirty="0" smtClean="0">
                <a:latin typeface="微软雅黑" panose="020B0503020204020204" pitchFamily="34" charset="-122"/>
                <a:ea typeface="微软雅黑" panose="020B0503020204020204" pitchFamily="34" charset="-122"/>
              </a:rPr>
              <a:t>意愿</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2.5.2  </a:t>
            </a:r>
            <a:r>
              <a:rPr lang="zh-CN" altLang="en-US" sz="2400" dirty="0" smtClean="0">
                <a:latin typeface="微软雅黑" panose="020B0503020204020204" pitchFamily="34" charset="-122"/>
                <a:ea typeface="微软雅黑" panose="020B0503020204020204" pitchFamily="34" charset="-122"/>
              </a:rPr>
              <a:t>主动有效</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2.5.3  </a:t>
            </a:r>
            <a:r>
              <a:rPr lang="zh-CN" altLang="en-US" sz="2400" dirty="0" smtClean="0">
                <a:latin typeface="微软雅黑" panose="020B0503020204020204" pitchFamily="34" charset="-122"/>
                <a:ea typeface="微软雅黑" panose="020B0503020204020204" pitchFamily="34" charset="-122"/>
              </a:rPr>
              <a:t>恰当运用赞扬与批评</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2.6  </a:t>
            </a:r>
            <a:r>
              <a:rPr lang="zh-CN" altLang="en-US" sz="2400" dirty="0" smtClean="0">
                <a:latin typeface="微软雅黑" panose="020B0503020204020204" pitchFamily="34" charset="-122"/>
                <a:ea typeface="微软雅黑" panose="020B0503020204020204" pitchFamily="34" charset="-122"/>
              </a:rPr>
              <a:t>与上司沟通</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2.6.1  </a:t>
            </a:r>
            <a:r>
              <a:rPr lang="zh-CN" altLang="en-US" sz="2400" dirty="0" smtClean="0">
                <a:latin typeface="微软雅黑" panose="020B0503020204020204" pitchFamily="34" charset="-122"/>
                <a:ea typeface="微软雅黑" panose="020B0503020204020204" pitchFamily="34" charset="-122"/>
              </a:rPr>
              <a:t>应注意的问题</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2.6.2  </a:t>
            </a:r>
            <a:r>
              <a:rPr lang="zh-CN" altLang="en-US" sz="2400" dirty="0" smtClean="0">
                <a:latin typeface="微软雅黑" panose="020B0503020204020204" pitchFamily="34" charset="-122"/>
                <a:ea typeface="微软雅黑" panose="020B0503020204020204" pitchFamily="34" charset="-122"/>
              </a:rPr>
              <a:t>上司管理特征及个人风格</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2.7  </a:t>
            </a:r>
            <a:r>
              <a:rPr lang="zh-CN" altLang="en-US" sz="2400" dirty="0" smtClean="0">
                <a:latin typeface="微软雅黑" panose="020B0503020204020204" pitchFamily="34" charset="-122"/>
                <a:ea typeface="微软雅黑" panose="020B0503020204020204" pitchFamily="34" charset="-122"/>
              </a:rPr>
              <a:t>横向沟通</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8888" y="1138099"/>
            <a:ext cx="9781309" cy="4892675"/>
          </a:xfrm>
          <a:prstGeom prst="rect">
            <a:avLst/>
          </a:prstGeom>
        </p:spPr>
        <p:txBody>
          <a:bodyPr wrap="square">
            <a:spAutoFit/>
          </a:bodyPr>
          <a:lstStyle/>
          <a:p>
            <a:pPr lvl="0">
              <a:lnSpc>
                <a:spcPct val="150000"/>
              </a:lnSpc>
            </a:pPr>
            <a:r>
              <a:rPr lang="en-US" altLang="zh-CN" sz="2400" dirty="0" smtClean="0">
                <a:latin typeface="微软雅黑" panose="020B0503020204020204" pitchFamily="34" charset="-122"/>
                <a:ea typeface="微软雅黑" panose="020B0503020204020204" pitchFamily="34" charset="-122"/>
              </a:rPr>
              <a:t>2.7  </a:t>
            </a:r>
            <a:r>
              <a:rPr lang="zh-CN" altLang="en-US" sz="2400" dirty="0" smtClean="0">
                <a:latin typeface="微软雅黑" panose="020B0503020204020204" pitchFamily="34" charset="-122"/>
                <a:ea typeface="微软雅黑" panose="020B0503020204020204" pitchFamily="34" charset="-122"/>
              </a:rPr>
              <a:t>横向沟通</a:t>
            </a:r>
            <a:endParaRPr lang="zh-CN" altLang="en-US" sz="2400" dirty="0" smtClean="0">
              <a:latin typeface="微软雅黑" panose="020B0503020204020204" pitchFamily="34" charset="-122"/>
              <a:ea typeface="微软雅黑" panose="020B0503020204020204" pitchFamily="34" charset="-122"/>
            </a:endParaRPr>
          </a:p>
          <a:p>
            <a:pPr lvl="0">
              <a:lnSpc>
                <a:spcPct val="150000"/>
              </a:lnSpc>
            </a:pPr>
            <a:r>
              <a:rPr lang="en-US" altLang="zh-CN" sz="24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同一工作群体的成员之间、不同工作群体但同一层级的员工之间、同一层级的管理者之间或任何等级相同的人员之间的沟通都称为横向沟通。</a:t>
            </a:r>
            <a:endParaRPr lang="zh-CN" altLang="en-US" sz="2000" dirty="0" smtClean="0">
              <a:latin typeface="微软雅黑" panose="020B0503020204020204" pitchFamily="34" charset="-122"/>
              <a:ea typeface="微软雅黑" panose="020B0503020204020204" pitchFamily="34" charset="-122"/>
            </a:endParaRPr>
          </a:p>
          <a:p>
            <a:pPr lvl="0">
              <a:lnSpc>
                <a:spcPct val="150000"/>
              </a:lnSpc>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横向沟通能够节省时间和促进协调。有些横向关系是由组织正式规定的。但更多的时候，它们是为了绕过垂直层级、加快工作速度而产生的。因此，从管理层的角度来看，横向沟通有有利的一面，也有不利的一面。如果所有沟通都严格遵循正式的垂直结构，则会阻碍信息传递的效率和精确性。在管理层知情和支持的情况下进行的横向沟通是有益的。但是，在下列情况下，横向沟通会导致恶性冲突:当正式的垂直渠道被破坏时;当成员们绕过或避开自己的直接领导而擅自行事时;当上司发现下属在自己不知情的情况下制定决策或采取行动时。</a:t>
            </a:r>
            <a:endParaRPr lang="zh-CN" altLang="en-US"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1127125" y="434975"/>
            <a:ext cx="5353050" cy="913765"/>
          </a:xfrm>
          <a:prstGeom prst="rect">
            <a:avLst/>
          </a:prstGeom>
          <a:noFill/>
        </p:spPr>
        <p:txBody>
          <a:bodyPr wrap="square" rtlCol="0" anchor="t">
            <a:noAutofit/>
          </a:bodyPr>
          <a:p>
            <a:r>
              <a:rPr lang="zh-CN" altLang="en-US" sz="3600" b="1" dirty="0" smtClean="0">
                <a:latin typeface="微软雅黑" panose="020B0503020204020204" pitchFamily="34" charset="-122"/>
                <a:ea typeface="微软雅黑" panose="020B0503020204020204" pitchFamily="34" charset="-122"/>
                <a:sym typeface="+mn-ea"/>
              </a:rPr>
              <a:t>第二章：沟通客体策略</a:t>
            </a:r>
            <a:endParaRPr lang="zh-CN" altLang="en-US" sz="3600" b="1" dirty="0" smtClean="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0" y="6419850"/>
            <a:ext cx="12192000" cy="438150"/>
          </a:xfrm>
          <a:prstGeom prst="rect">
            <a:avLst/>
          </a:prstGeom>
        </p:spPr>
      </p:pic>
      <p:pic>
        <p:nvPicPr>
          <p:cNvPr id="8" name="图片 7"/>
          <p:cNvPicPr>
            <a:picLocks noChangeAspect="1"/>
          </p:cNvPicPr>
          <p:nvPr/>
        </p:nvPicPr>
        <p:blipFill>
          <a:blip r:embed="rId2"/>
          <a:stretch>
            <a:fillRect/>
          </a:stretch>
        </p:blipFill>
        <p:spPr>
          <a:xfrm>
            <a:off x="-20955" y="379095"/>
            <a:ext cx="908685" cy="758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rot="16200000">
            <a:off x="2674620" y="-2673985"/>
            <a:ext cx="6843395" cy="12192000"/>
          </a:xfrm>
          <a:prstGeom prst="rect">
            <a:avLst/>
          </a:prstGeom>
        </p:spPr>
      </p:pic>
      <p:sp>
        <p:nvSpPr>
          <p:cNvPr id="3" name="矩形 2"/>
          <p:cNvSpPr/>
          <p:nvPr/>
        </p:nvSpPr>
        <p:spPr>
          <a:xfrm>
            <a:off x="3623733" y="2180605"/>
            <a:ext cx="5836356" cy="1614805"/>
          </a:xfrm>
          <a:prstGeom prst="rect">
            <a:avLst/>
          </a:prstGeom>
        </p:spPr>
        <p:txBody>
          <a:bodyPr wrap="square">
            <a:spAutoFit/>
          </a:bodyPr>
          <a:p>
            <a:pPr lvl="0">
              <a:lnSpc>
                <a:spcPct val="150000"/>
              </a:lnSpc>
            </a:pPr>
            <a:r>
              <a:rPr lang="zh-CN" altLang="en-US" sz="6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 谢 观 看！</a:t>
            </a:r>
            <a:endParaRPr lang="zh-CN" altLang="en-US" sz="6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PLACING_PICTURE_USER_VIEWPORT" val="{&quot;height&quot;:8046,&quot;width&quot;:19335}"/>
</p:tagLst>
</file>

<file path=ppt/tags/tag2.xml><?xml version="1.0" encoding="utf-8"?>
<p:tagLst xmlns:p="http://schemas.openxmlformats.org/presentationml/2006/main">
  <p:tag name="KSO_WM_UNIT_PLACING_PICTURE_USER_VIEWPORT" val="{&quot;height&quot;:3765,&quot;width&quot;:5610}"/>
</p:tagLst>
</file>

<file path=ppt/tags/tag3.xml><?xml version="1.0" encoding="utf-8"?>
<p:tagLst xmlns:p="http://schemas.openxmlformats.org/presentationml/2006/main">
  <p:tag name="COMMONDATA" val="eyJoZGlkIjoiMzE3Mzg3NjNlN2ZjNDI1ZWZhNjg5M2FhMjRlODc2M2UifQ=="/>
  <p:tag name="KSO_WPP_MARK_KEY" val="af6289cf-7684-4028-ab68-29c490d4ab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887</Words>
  <Application>WPS 演示</Application>
  <PresentationFormat>自定义</PresentationFormat>
  <Paragraphs>57</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宋体</vt:lpstr>
      <vt:lpstr>Wingdings</vt:lpstr>
      <vt:lpstr>微软雅黑</vt:lpstr>
      <vt:lpstr>黑体</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258</cp:revision>
  <dcterms:created xsi:type="dcterms:W3CDTF">2018-06-14T03:12:00Z</dcterms:created>
  <dcterms:modified xsi:type="dcterms:W3CDTF">2023-02-12T08:41:02Z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BE641DC574784844AC6B7DEFEA9BAFC2</vt:lpwstr>
  </property>
</Properties>
</file>