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8" r:id="rId3"/>
    <p:sldId id="554" r:id="rId5"/>
    <p:sldId id="555" r:id="rId6"/>
    <p:sldId id="556" r:id="rId7"/>
    <p:sldId id="558" r:id="rId8"/>
    <p:sldId id="557" r:id="rId9"/>
    <p:sldId id="563" r:id="rId10"/>
    <p:sldId id="562" r:id="rId11"/>
    <p:sldId id="497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8B58294-7C98-454F-8B8E-5373267BDF32}" styleName="{385b2ea8-0d66-414d-9127-dde3b277f022}">
    <a:wholeTbl>
      <a:tcTxStyle>
        <a:fontRef idx="none">
          <a:prstClr val="black"/>
        </a:fontRef>
      </a:tcTxStyle>
      <a:tcStyle>
        <a:tcBdr>
          <a:top>
            <a:ln w="76200" cmpd="sng">
              <a:solidFill>
                <a:srgbClr val="53CED5"/>
              </a:solidFill>
            </a:ln>
          </a:top>
          <a:bottom>
            <a:ln w="76200" cmpd="sng">
              <a:solidFill>
                <a:srgbClr val="53CED5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DEF6F7"/>
          </a:solidFill>
        </a:fill>
      </a:tcStyle>
    </a:band1H>
    <a:firstRow>
      <a:tcTxStyle>
        <a:fontRef idx="none">
          <a:prstClr val="black"/>
        </a:fontRef>
      </a:tcTxStyle>
      <a:tcStyle>
        <a:tcBdr/>
        <a:fill>
          <a:solidFill>
            <a:srgbClr val="53CE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43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jpeg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2.jpe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1.jpe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jpeg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1557791"/>
            <a:ext cx="12180888" cy="390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1098663"/>
            <a:ext cx="12180888" cy="360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5561125"/>
            <a:ext cx="12180888" cy="360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524000" y="1870604"/>
            <a:ext cx="9144000" cy="1616075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1524000" y="3567213"/>
            <a:ext cx="9144000" cy="112072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448235"/>
            <a:ext cx="10515600" cy="576365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1" y="0"/>
            <a:ext cx="12187689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1098663"/>
            <a:ext cx="12180888" cy="4822598"/>
            <a:chOff x="0" y="1098663"/>
            <a:chExt cx="12180888" cy="4822598"/>
          </a:xfrm>
          <a:solidFill>
            <a:schemeClr val="bg1"/>
          </a:solidFill>
        </p:grpSpPr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0" y="1557791"/>
              <a:ext cx="12180888" cy="3904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0" y="1098663"/>
              <a:ext cx="12180888" cy="3601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0" y="5561125"/>
              <a:ext cx="12180888" cy="3601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452882" y="2182043"/>
            <a:ext cx="9286238" cy="1325563"/>
          </a:xfrm>
        </p:spPr>
        <p:txBody>
          <a:bodyPr>
            <a:normAutofit/>
          </a:bodyPr>
          <a:lstStyle>
            <a:lvl1pPr algn="dist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452882" y="3565957"/>
            <a:ext cx="9286238" cy="93027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1" y="0"/>
            <a:ext cx="12187689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38599"/>
            <a:ext cx="12192000" cy="2819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31850" y="1479176"/>
            <a:ext cx="7962525" cy="1407523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831850" y="2926822"/>
            <a:ext cx="7962525" cy="95489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1" y="0"/>
            <a:ext cx="12187689" cy="4156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827399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788023"/>
            <a:ext cx="5157787" cy="34016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827399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788023"/>
            <a:ext cx="5183188" cy="34016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1" y="0"/>
            <a:ext cx="12187689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691917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691917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292117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1" y="0"/>
            <a:ext cx="12187689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19785" y="2331085"/>
            <a:ext cx="10389870" cy="1097280"/>
          </a:xfrm>
        </p:spPr>
        <p:txBody>
          <a:bodyPr>
            <a:noAutofit/>
          </a:bodyPr>
          <a:p>
            <a:pPr algn="ctr"/>
            <a:r>
              <a:rPr lang="zh-CN" sz="5400" b="1">
                <a:solidFill>
                  <a:schemeClr val="accent1"/>
                </a:solidFill>
              </a:rPr>
              <a:t>第五章</a:t>
            </a:r>
            <a:r>
              <a:rPr lang="en-US" altLang="zh-CN" sz="5400" b="1">
                <a:solidFill>
                  <a:schemeClr val="accent1"/>
                </a:solidFill>
              </a:rPr>
              <a:t>  </a:t>
            </a:r>
            <a:r>
              <a:rPr lang="zh-CN" altLang="en-US" sz="5400" b="1">
                <a:solidFill>
                  <a:schemeClr val="accent1"/>
                </a:solidFill>
              </a:rPr>
              <a:t>报告与年度报告写作策略</a:t>
            </a:r>
            <a:endParaRPr lang="zh-CN" altLang="en-US" sz="5400" b="1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36560" y="3947795"/>
            <a:ext cx="36023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开课学院：经济与管理学院</a:t>
            </a:r>
            <a:endParaRPr lang="en-US" altLang="zh-CN" sz="2000" b="1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主讲教师：梁津安</a:t>
            </a:r>
            <a:endParaRPr lang="en-US" altLang="zh-CN" sz="2000" b="1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  2023.03</a:t>
            </a:r>
            <a:endParaRPr lang="en-US" altLang="zh-CN" sz="2000" b="1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607060" y="626110"/>
            <a:ext cx="7962265" cy="15697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5.1 </a:t>
            </a:r>
            <a:r>
              <a:rPr lang="zh-CN" altLang="en-US" sz="2800" b="1"/>
              <a:t>报告</a:t>
            </a:r>
            <a:endParaRPr lang="zh-CN" altLang="en-US" sz="2800" b="1"/>
          </a:p>
          <a:p>
            <a:r>
              <a:rPr lang="en-US" altLang="zh-CN" sz="2800" b="1"/>
              <a:t>5.1.1 </a:t>
            </a:r>
            <a:r>
              <a:rPr lang="zh-CN" altLang="en-US" sz="2800" b="1"/>
              <a:t>报告的概念与类型与条件</a:t>
            </a:r>
            <a:endParaRPr lang="zh-CN" altLang="en-US" sz="2800" b="1"/>
          </a:p>
          <a:p>
            <a:r>
              <a:rPr lang="en-US" altLang="zh-CN" sz="2800" b="1"/>
              <a:t>5.1.2 </a:t>
            </a:r>
            <a:r>
              <a:rPr lang="zh-CN" altLang="en-US" sz="2800" b="1"/>
              <a:t>报告的基本结构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1227455" y="2194560"/>
            <a:ext cx="9759950" cy="426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    </a:t>
            </a:r>
            <a:r>
              <a:rPr lang="zh-CN" sz="200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报告根据采用的形式不同可以分为口头、示范、信函、便笺、表格、多页文件。具体地，报告有以下几种分类：</a:t>
            </a:r>
            <a:endParaRPr lang="zh-CN" sz="2000">
              <a:solidFill>
                <a:schemeClr val="accent1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indent="0" fontAlgn="auto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（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1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）根据长度指标不同，有短报告和长报告；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（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2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）根据语言指标不同，有非正式报告、一般报告和正式报告;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（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3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）根据主要内容指标不同，有工程报告、财务报告、营销报告和事故报告;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（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4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）根据时间或进度指标不同，有每天报告、每周报告、月度报告，或中期报告、进度报告、最终报告;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（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5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）根据重要性指标不同，有日常报告、特殊报告和紧急报告;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（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6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）根据写作风格指标不同，有叙述性报告、说明性报告、评述性报告、图画式报告和统计性报告;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（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7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）根据流通范围指标不同，有办公室报告、公司报告、公共报告、私人报告。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95730" y="836930"/>
            <a:ext cx="10179685" cy="6252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</a:t>
            </a:r>
            <a:r>
              <a:rPr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一个成功的报告，要具备以下几个方面的条件:</a:t>
            </a:r>
            <a:endParaRPr sz="24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报告内容应该统一，一般只涉及一个主题，不应包括读者不需要的内容与主题无关的内容</a:t>
            </a:r>
            <a:r>
              <a:rPr lang="zh-CN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。</a:t>
            </a:r>
            <a:endParaRPr sz="24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报告内容应该完整，包括读者需要的所有内容。</a:t>
            </a:r>
            <a:endParaRPr sz="24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所有的信息应该准确，根据事实做出的推理应该正确。</a:t>
            </a:r>
            <a:endParaRPr sz="24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应按照基于逻辑分析和材料分类的计划描述主题内容。</a:t>
            </a:r>
            <a:endParaRPr sz="24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内容表述方式应使计划清楚，以使读者很清楚有关内容所在及原因</a:t>
            </a:r>
            <a:r>
              <a:rPr lang="zh-CN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。</a:t>
            </a:r>
            <a:endParaRPr sz="24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报告应以简单、精练的风格写作，要便于阅读，不会令人误解。</a:t>
            </a:r>
            <a:endParaRPr sz="24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不管读者是否知道有关技术细节，报告对所有可能的读者都应是易于了解的</a:t>
            </a:r>
            <a:r>
              <a:rPr lang="zh-CN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。</a:t>
            </a:r>
            <a:endParaRPr lang="zh-CN" sz="24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60495" y="1235710"/>
            <a:ext cx="6229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  <a:sym typeface="+mn-ea"/>
              </a:rPr>
              <a:t>表 </a:t>
            </a:r>
            <a:r>
              <a:rPr lang="en-US" altLang="zh-CN" sz="2400" b="1">
                <a:solidFill>
                  <a:schemeClr val="tx2">
                    <a:lumMod val="50000"/>
                  </a:schemeClr>
                </a:solidFill>
                <a:sym typeface="+mn-ea"/>
              </a:rPr>
              <a:t>5</a:t>
            </a:r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  <a:sym typeface="+mn-ea"/>
              </a:rPr>
              <a:t>-1</a:t>
            </a:r>
            <a:r>
              <a:rPr lang="en-US" altLang="zh-CN" sz="2400" b="1">
                <a:solidFill>
                  <a:schemeClr val="tx2">
                    <a:lumMod val="50000"/>
                  </a:schemeClr>
                </a:solidFill>
                <a:sym typeface="+mn-ea"/>
              </a:rPr>
              <a:t>  </a:t>
            </a:r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  <a:sym typeface="+mn-ea"/>
              </a:rPr>
              <a:t>报告的基本结构及其要素</a:t>
            </a:r>
            <a:endParaRPr lang="zh-CN" altLang="en-US" sz="2400" b="1">
              <a:solidFill>
                <a:schemeClr val="tx2">
                  <a:lumMod val="50000"/>
                </a:schemeClr>
              </a:solidFill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8800" y="2095500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920"/>
                <a:gridCol w="485521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部分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要素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          1. </a:t>
                      </a:r>
                      <a:r>
                        <a:rPr lang="zh-CN" altLang="en-US" sz="2400"/>
                        <a:t>内容简介</a:t>
                      </a:r>
                      <a:r>
                        <a:rPr lang="en-US" altLang="zh-CN" sz="2400"/>
                        <a:t> 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       · </a:t>
                      </a:r>
                      <a:r>
                        <a:rPr lang="zh-CN" altLang="en-US" sz="2400"/>
                        <a:t>授权调查范围或目的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       · </a:t>
                      </a:r>
                      <a:r>
                        <a:rPr lang="zh-CN" altLang="en-US" sz="2400"/>
                        <a:t>程序或方法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          2. </a:t>
                      </a:r>
                      <a:r>
                        <a:rPr lang="zh-CN" altLang="en-US" sz="2400"/>
                        <a:t>正文部分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       · </a:t>
                      </a:r>
                      <a:r>
                        <a:rPr lang="zh-CN" altLang="en-US" sz="2400"/>
                        <a:t>主要的事实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 rowSpan="3">
                  <a:txBody>
                    <a:bodyPr/>
                    <a:p>
                      <a:pPr>
                        <a:buNone/>
                      </a:pPr>
                      <a:endParaRPr lang="en-US" altLang="zh-CN" sz="2400"/>
                    </a:p>
                    <a:p>
                      <a:pPr>
                        <a:buNone/>
                      </a:pPr>
                      <a:r>
                        <a:rPr lang="en-US" altLang="zh-CN" sz="2400"/>
                        <a:t>          3. </a:t>
                      </a:r>
                      <a:r>
                        <a:rPr lang="zh-CN" altLang="en-US" sz="2400"/>
                        <a:t>最后部分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       · </a:t>
                      </a:r>
                      <a:r>
                        <a:rPr lang="zh-CN" altLang="en-US" sz="2400"/>
                        <a:t>结论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       · </a:t>
                      </a:r>
                      <a:r>
                        <a:rPr lang="zh-CN" altLang="en-US" sz="2400"/>
                        <a:t>建议（如果要求的话）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       · </a:t>
                      </a:r>
                      <a:r>
                        <a:rPr lang="zh-CN" altLang="en-US" sz="2400"/>
                        <a:t>附录（如果必要的话）</a:t>
                      </a: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607060" y="262255"/>
            <a:ext cx="7962265" cy="10090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5.1.3  </a:t>
            </a:r>
            <a:r>
              <a:rPr lang="zh-CN" altLang="en-US" sz="2800" b="1"/>
              <a:t>长篇报告格式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976630" y="1621155"/>
            <a:ext cx="6030595" cy="419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</a:t>
            </a:r>
            <a:r>
              <a:rPr 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（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a</a:t>
            </a:r>
            <a:r>
              <a:rPr 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）前页</a:t>
            </a:r>
            <a:endParaRPr lang="zh-CN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1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、扉页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2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、授权（授权调查范围、区域、目标）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3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、目录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4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、附表与附图一览表（如果合适）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5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、前言、引言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6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、致谢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7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、摘要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46750" y="1621155"/>
            <a:ext cx="6030595" cy="419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</a:t>
            </a:r>
            <a:r>
              <a:rPr 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（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b</a:t>
            </a:r>
            <a:r>
              <a:rPr 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）主报告（所有的报告至少需要如下三部分）</a:t>
            </a:r>
            <a:endParaRPr lang="zh-CN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1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、内容简介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2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、事实与讨论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3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、结论和建议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</a:t>
            </a:r>
            <a:r>
              <a:rPr 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（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c</a:t>
            </a:r>
            <a:r>
              <a:rPr 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）附页</a:t>
            </a:r>
            <a:endParaRPr lang="zh-CN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1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、参考书目与文献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2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、附录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3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、索引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607060" y="262255"/>
            <a:ext cx="7962265" cy="24091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5.1.3 </a:t>
            </a:r>
            <a:r>
              <a:rPr lang="zh-CN" altLang="en-US" sz="2800" b="1"/>
              <a:t>长篇正式报告格式</a:t>
            </a:r>
            <a:endParaRPr lang="zh-CN" altLang="en-US" sz="2800" b="1"/>
          </a:p>
          <a:p>
            <a:r>
              <a:rPr lang="en-US" altLang="zh-CN" sz="2800" b="1"/>
              <a:t>5.2 </a:t>
            </a:r>
            <a:r>
              <a:rPr lang="zh-CN" altLang="en-US" sz="2800" b="1"/>
              <a:t>公司年度报告</a:t>
            </a:r>
            <a:endParaRPr lang="zh-CN" altLang="en-US" sz="2800" b="1"/>
          </a:p>
          <a:p>
            <a:r>
              <a:rPr lang="en-US" altLang="zh-CN" sz="2800" b="1"/>
              <a:t>5.2.1 </a:t>
            </a:r>
            <a:r>
              <a:rPr lang="zh-CN" altLang="en-US" sz="2800" b="1"/>
              <a:t>写作过程</a:t>
            </a:r>
            <a:endParaRPr lang="zh-CN" altLang="en-US" sz="2800" b="1"/>
          </a:p>
          <a:p>
            <a:r>
              <a:rPr lang="en-US" altLang="zh-CN" sz="2800" b="1"/>
              <a:t>5.2.2 </a:t>
            </a:r>
            <a:r>
              <a:rPr lang="zh-CN" altLang="en-US" sz="2800" b="1"/>
              <a:t>一般性框架</a:t>
            </a:r>
            <a:endParaRPr lang="zh-CN" altLang="en-US" sz="2800" b="1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510030" y="2871470"/>
          <a:ext cx="1807845" cy="36957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07845"/>
              </a:tblGrid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聆听领导意图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3390265" y="3071495"/>
            <a:ext cx="109347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4642485" y="2871470"/>
          <a:ext cx="1807845" cy="36957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07845"/>
              </a:tblGrid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构思文稿结构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6522720" y="3071495"/>
            <a:ext cx="109347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7774940" y="2871470"/>
          <a:ext cx="1807845" cy="36957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07845"/>
              </a:tblGrid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选择合适素材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4"/>
            </p:custDataLst>
          </p:nvPr>
        </p:nvGraphicFramePr>
        <p:xfrm>
          <a:off x="1510030" y="4022090"/>
          <a:ext cx="1807845" cy="36957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07845"/>
              </a:tblGrid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提炼有用观点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3432175" y="4225925"/>
            <a:ext cx="107315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4642485" y="4022090"/>
          <a:ext cx="1807845" cy="36957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07845"/>
              </a:tblGrid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收集反馈信息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6"/>
            </p:custDataLst>
          </p:nvPr>
        </p:nvGraphicFramePr>
        <p:xfrm>
          <a:off x="7774940" y="4022090"/>
          <a:ext cx="1807845" cy="36957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07845"/>
              </a:tblGrid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完成报告草稿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 flipH="1" flipV="1">
            <a:off x="6579870" y="4217035"/>
            <a:ext cx="107315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>
            <p:custDataLst>
              <p:tags r:id="rId7"/>
            </p:custDataLst>
          </p:nvPr>
        </p:nvGraphicFramePr>
        <p:xfrm>
          <a:off x="1510030" y="5244465"/>
          <a:ext cx="1807845" cy="36957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07845"/>
              </a:tblGrid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修改编辑加工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3390265" y="5444490"/>
            <a:ext cx="109347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/>
          <p:nvPr>
            <p:custDataLst>
              <p:tags r:id="rId8"/>
            </p:custDataLst>
          </p:nvPr>
        </p:nvGraphicFramePr>
        <p:xfrm>
          <a:off x="4642485" y="5244465"/>
          <a:ext cx="1807845" cy="36957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07845"/>
              </a:tblGrid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复查完善成稿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6522720" y="5444490"/>
            <a:ext cx="109347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678545" y="3349625"/>
            <a:ext cx="635" cy="56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413635" y="4533265"/>
            <a:ext cx="635" cy="56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352290" y="5930265"/>
            <a:ext cx="496951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sym typeface="+mn-ea"/>
              </a:rPr>
              <a:t>年度报告的写作过程</a:t>
            </a:r>
            <a:endParaRPr lang="zh-CN" altLang="en-US" sz="2000">
              <a:solidFill>
                <a:schemeClr val="tx2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607060" y="262255"/>
            <a:ext cx="7962265" cy="10090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5.2.2 </a:t>
            </a:r>
            <a:r>
              <a:rPr lang="zh-CN" altLang="en-US" sz="2800" b="1"/>
              <a:t>一般性框架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1395730" y="1520190"/>
            <a:ext cx="96056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48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</a:t>
            </a:r>
            <a:r>
              <a:rPr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常见的年度报告的一般性框架如下。</a:t>
            </a:r>
            <a:endParaRPr sz="24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8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</a:t>
            </a:r>
            <a:r>
              <a:rPr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第一部分:过去一年的工作回顾。该部分对前一年的工作要充分肯定成绩鼓舞士气。在肯定成绩时，要以必要的数据说明。这部分的篇幅约占整个报告的1/3。</a:t>
            </a:r>
            <a:endParaRPr sz="24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8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</a:t>
            </a:r>
            <a:r>
              <a:rPr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第二部分:提出下一年度工作总体思路。在企业内外部环境分析的基础上，分析现存的问题和优点，从而提出下一年度的工作目标和指导方针。</a:t>
            </a:r>
            <a:endParaRPr lang="zh-CN" sz="24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607060" y="262255"/>
            <a:ext cx="7962265" cy="10090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5.2.2 </a:t>
            </a:r>
            <a:r>
              <a:rPr lang="zh-CN" altLang="en-US" sz="2800" b="1"/>
              <a:t>逻辑结构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1395730" y="1268730"/>
            <a:ext cx="960564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48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</a:t>
            </a:r>
            <a:r>
              <a:rPr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第三部分:确定本年度的工作目标和工作任务。对于工作目标要明确具体、明扼要，对于工作任务要明确、有条理、思路清晰。第二部分和第三部分内容的强度约占整个报告的1/2</a:t>
            </a:r>
            <a:r>
              <a:rPr lang="zh-CN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。</a:t>
            </a:r>
            <a:endParaRPr sz="24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8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</a:t>
            </a:r>
            <a:r>
              <a:rPr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第四部分:明确完成上述目标和任务的措施。这部分可以从人、财、物、党政、工、团、妇等方面来分析。由于要考虑整个公司所有员工的明年工作安排，这部分内容要尽量面面俱到，尽管篇幅不多，但对各个部门都应提到。</a:t>
            </a:r>
            <a:endParaRPr sz="24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8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</a:t>
            </a:r>
            <a:r>
              <a:rPr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第五部分:简要总结，发出号召。这部分内容一段即可，不要啰唆</a:t>
            </a:r>
            <a:r>
              <a:rPr lang="zh-CN" sz="2400">
                <a:solidFill>
                  <a:schemeClr val="accent1">
                    <a:lumMod val="7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。</a:t>
            </a:r>
            <a:endParaRPr lang="zh-CN" sz="2400">
              <a:solidFill>
                <a:schemeClr val="accent1">
                  <a:lumMod val="75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55092" y="2520498"/>
            <a:ext cx="9286238" cy="1325563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accent1"/>
                </a:solidFill>
              </a:rPr>
              <a:t>THANK YOU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p>
            <a:pPr mar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b="1">
                <a:solidFill>
                  <a:schemeClr val="accent1"/>
                </a:solidFill>
              </a:rPr>
              <a:t>谢谢观看</a:t>
            </a:r>
            <a:endParaRPr lang="zh-CN" altLang="en-US" sz="6000" b="1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4105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4105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COMBINE_RELATE_SLIDE_ID" val="background20173336_1"/>
  <p:tag name="KSO_WM_TEMPLATE_THUMBS_INDEX" val="1、11、12、18、24、31、33、34、35、36"/>
  <p:tag name="KSO_WM_TEMPLATE_SUBCATEGORY" val="combine"/>
  <p:tag name="KSO_WM_TAG_VERSION" val="1.0"/>
  <p:tag name="KSO_WM_BEAUTIFY_FLAG" val="#wm#"/>
  <p:tag name="KSO_WM_TEMPLATE_CATEGORY" val="custom"/>
  <p:tag name="KSO_WM_TEMPLATE_INDEX" val="20174105"/>
  <p:tag name="KSO_WM_TEMPLATE_MASTER_TYPE" val="1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PRESET_TEXT" val="BUSINESS REPOR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4105_2*a*1"/>
  <p:tag name="KSO_WM_TEMPLATE_CATEGORY" val="custom"/>
  <p:tag name="KSO_WM_TEMPLATE_INDEX" val="20174105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COMBINE_RELATE_SLIDE_ID" val="background20173336_1"/>
  <p:tag name="KSO_WM_TEMPLATE_THUMBS_INDEX" val="1、11、12、18、24、31、33、34、35、36"/>
  <p:tag name="KSO_WM_SLIDE_ID" val="custom20174105_2"/>
  <p:tag name="KSO_WM_TEMPLATE_SUBCATEGORY" val="0"/>
  <p:tag name="KSO_WM_TEMPLATE_MASTER_TYPE" val="1"/>
  <p:tag name="KSO_WM_TEMPLATE_COLOR_TYPE" val="0"/>
  <p:tag name="KSO_WM_SLIDE_TYPE" val="title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74105"/>
  <p:tag name="KSO_WM_SLIDE_LAYOUT" val="a_b"/>
  <p:tag name="KSO_WM_SLIDE_LAYOUT_CNT" val="1_1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26.xml><?xml version="1.0" encoding="utf-8"?>
<p:tagLst xmlns:p="http://schemas.openxmlformats.org/presentationml/2006/main">
  <p:tag name="KSO_WM_UNIT_TABLE_BEAUTIFY" val="smartTable{c61474d1-6329-40a2-9dac-d5f279ef21a6}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29.xml><?xml version="1.0" encoding="utf-8"?>
<p:tagLst xmlns:p="http://schemas.openxmlformats.org/presentationml/2006/main">
  <p:tag name="TABLE_ENDDRAG_ORIGIN_RECT" val="142*50"/>
  <p:tag name="TABLE_ENDDRAG_RECT" val="118*226*142*5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TABLE_ENDDRAG_ORIGIN_RECT" val="142*50"/>
  <p:tag name="TABLE_ENDDRAG_RECT" val="118*226*142*50"/>
</p:tagLst>
</file>

<file path=ppt/tags/tag131.xml><?xml version="1.0" encoding="utf-8"?>
<p:tagLst xmlns:p="http://schemas.openxmlformats.org/presentationml/2006/main">
  <p:tag name="TABLE_ENDDRAG_ORIGIN_RECT" val="142*50"/>
  <p:tag name="TABLE_ENDDRAG_RECT" val="118*226*142*50"/>
</p:tagLst>
</file>

<file path=ppt/tags/tag132.xml><?xml version="1.0" encoding="utf-8"?>
<p:tagLst xmlns:p="http://schemas.openxmlformats.org/presentationml/2006/main">
  <p:tag name="TABLE_ENDDRAG_ORIGIN_RECT" val="142*50"/>
  <p:tag name="TABLE_ENDDRAG_RECT" val="118*226*142*50"/>
</p:tagLst>
</file>

<file path=ppt/tags/tag133.xml><?xml version="1.0" encoding="utf-8"?>
<p:tagLst xmlns:p="http://schemas.openxmlformats.org/presentationml/2006/main">
  <p:tag name="TABLE_ENDDRAG_ORIGIN_RECT" val="142*50"/>
  <p:tag name="TABLE_ENDDRAG_RECT" val="118*226*142*50"/>
</p:tagLst>
</file>

<file path=ppt/tags/tag134.xml><?xml version="1.0" encoding="utf-8"?>
<p:tagLst xmlns:p="http://schemas.openxmlformats.org/presentationml/2006/main">
  <p:tag name="TABLE_ENDDRAG_ORIGIN_RECT" val="142*50"/>
  <p:tag name="TABLE_ENDDRAG_RECT" val="118*226*142*50"/>
</p:tagLst>
</file>

<file path=ppt/tags/tag135.xml><?xml version="1.0" encoding="utf-8"?>
<p:tagLst xmlns:p="http://schemas.openxmlformats.org/presentationml/2006/main">
  <p:tag name="TABLE_ENDDRAG_ORIGIN_RECT" val="142*50"/>
  <p:tag name="TABLE_ENDDRAG_RECT" val="118*226*142*50"/>
</p:tagLst>
</file>

<file path=ppt/tags/tag136.xml><?xml version="1.0" encoding="utf-8"?>
<p:tagLst xmlns:p="http://schemas.openxmlformats.org/presentationml/2006/main">
  <p:tag name="TABLE_ENDDRAG_ORIGIN_RECT" val="142*50"/>
  <p:tag name="TABLE_ENDDRAG_RECT" val="118*226*142*50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4105_37*a*1"/>
  <p:tag name="KSO_WM_TEMPLATE_CATEGORY" val="custom"/>
  <p:tag name="KSO_WM_TEMPLATE_INDEX" val="20174105"/>
  <p:tag name="KSO_WM_UNIT_LAYERLEVEL" val="1"/>
  <p:tag name="KSO_WM_TAG_VERSION" val="1.0"/>
  <p:tag name="KSO_WM_BEAUTIFY_FLAG" val="#wm#"/>
  <p:tag name="KSO_WM_UNIT_PRESET_TEXT" val="THANK YOU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74105_37*b*1"/>
  <p:tag name="KSO_WM_TEMPLATE_CATEGORY" val="custom"/>
  <p:tag name="KSO_WM_TEMPLATE_INDEX" val="20174105"/>
  <p:tag name="KSO_WM_UNIT_LAYERLEVEL" val="1"/>
  <p:tag name="KSO_WM_TAG_VERSION" val="1.0"/>
  <p:tag name="KSO_WM_BEAUTIFY_FLAG" val="#wm#"/>
  <p:tag name="KSO_WM_UNIT_PRESET_TEXT" val="Lorem ipsum dolor sit amet, consectetur adipisicing elit.Lorem ipsum dolor sit amet, consectetur adipisicing elit."/>
  <p:tag name="KSO_WM_UNIT_TEXT_FILL_FORE_SCHEMECOLOR_INDEX_BRIGHTNESS" val="0"/>
  <p:tag name="KSO_WM_UNIT_TEXT_FILL_FORE_SCHEMECOLOR_INDEX" val="5"/>
  <p:tag name="KSO_WM_UNIT_TEXT_FILL_TYPE" val="1"/>
</p:tagLst>
</file>

<file path=ppt/tags/tag142.xml><?xml version="1.0" encoding="utf-8"?>
<p:tagLst xmlns:p="http://schemas.openxmlformats.org/presentationml/2006/main">
  <p:tag name="KSO_WM_COMBINE_RELATE_SLIDE_ID" val="background20173336_17"/>
  <p:tag name="KSO_WM_SLIDE_ID" val="custom20174105_37"/>
  <p:tag name="KSO_WM_TEMPLATE_SUBCATEGORY" val="0"/>
  <p:tag name="KSO_WM_TEMPLATE_MASTER_TYPE" val="1"/>
  <p:tag name="KSO_WM_TEMPLATE_COLOR_TYPE" val="0"/>
  <p:tag name="KSO_WM_SLIDE_TYPE" val="endPage"/>
  <p:tag name="KSO_WM_SLIDE_ITEM_CNT" val="0"/>
  <p:tag name="KSO_WM_SLIDE_INDEX" val="36"/>
  <p:tag name="KSO_WM_TAG_VERSION" val="1.0"/>
  <p:tag name="KSO_WM_BEAUTIFY_FLAG" val="#wm#"/>
  <p:tag name="KSO_WM_TEMPLATE_CATEGORY" val="custom"/>
  <p:tag name="KSO_WM_TEMPLATE_INDEX" val="20174105"/>
  <p:tag name="KSO_WM_SLIDE_LAYOUT" val="a_b"/>
  <p:tag name="KSO_WM_SLIDE_LAYOUT_CNT" val="1_1"/>
</p:tagLst>
</file>

<file path=ppt/tags/tag143.xml><?xml version="1.0" encoding="utf-8"?>
<p:tagLst xmlns:p="http://schemas.openxmlformats.org/presentationml/2006/main">
  <p:tag name="COMMONDATA" val="eyJoZGlkIjoiMzE3Mzg3NjNlN2ZjNDI1ZWZhNjg5M2FhMjRlODc2M2UifQ=="/>
  <p:tag name="KSO_WPP_MARK_KEY" val="e0f7f160-2474-445e-b521-d7e87d9a1f3a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">
  <a:themeElements>
    <a:clrScheme name="20174105">
      <a:dk1>
        <a:srgbClr val="000000"/>
      </a:dk1>
      <a:lt1>
        <a:srgbClr val="FFFFFF"/>
      </a:lt1>
      <a:dk2>
        <a:srgbClr val="59BBCF"/>
      </a:dk2>
      <a:lt2>
        <a:srgbClr val="FFFFFF"/>
      </a:lt2>
      <a:accent1>
        <a:srgbClr val="096493"/>
      </a:accent1>
      <a:accent2>
        <a:srgbClr val="55A3A8"/>
      </a:accent2>
      <a:accent3>
        <a:srgbClr val="0C87C4"/>
      </a:accent3>
      <a:accent4>
        <a:srgbClr val="00CC99"/>
      </a:accent4>
      <a:accent5>
        <a:srgbClr val="498C91"/>
      </a:accent5>
      <a:accent6>
        <a:srgbClr val="00A87C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WPS 演示</Application>
  <PresentationFormat>宽屏</PresentationFormat>
  <Paragraphs>117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2_Office 主题</vt:lpstr>
      <vt:lpstr>第四章  沟通信息策略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yrr</dc:creator>
  <cp:lastModifiedBy>Administrator</cp:lastModifiedBy>
  <cp:revision>100</cp:revision>
  <dcterms:created xsi:type="dcterms:W3CDTF">2021-07-12T09:31:00Z</dcterms:created>
  <dcterms:modified xsi:type="dcterms:W3CDTF">2023-03-27T10:32:33Z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B37582AFAE3C470698BC31271AFBC5E7</vt:lpwstr>
  </property>
  <property fmtid="{D5CDD505-2E9C-101B-9397-08002B2CF9AE}" pid="3" name="KSOProductBuildVer">
    <vt:lpwstr>2052-11.1.0.12970</vt:lpwstr>
  </property>
</Properties>
</file>