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8" r:id="rId3"/>
    <p:sldId id="554" r:id="rId5"/>
    <p:sldId id="532" r:id="rId6"/>
    <p:sldId id="555" r:id="rId7"/>
    <p:sldId id="556" r:id="rId8"/>
    <p:sldId id="575" r:id="rId9"/>
    <p:sldId id="576" r:id="rId10"/>
    <p:sldId id="577" r:id="rId11"/>
    <p:sldId id="578" r:id="rId12"/>
    <p:sldId id="579" r:id="rId13"/>
    <p:sldId id="503" r:id="rId14"/>
    <p:sldId id="504" r:id="rId15"/>
    <p:sldId id="580" r:id="rId16"/>
    <p:sldId id="581" r:id="rId17"/>
    <p:sldId id="582" r:id="rId18"/>
    <p:sldId id="583" r:id="rId19"/>
    <p:sldId id="584" r:id="rId20"/>
    <p:sldId id="505" r:id="rId21"/>
    <p:sldId id="497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59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jpeg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jpe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1557791"/>
            <a:ext cx="12180888" cy="390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1098663"/>
            <a:ext cx="12180888" cy="360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5561125"/>
            <a:ext cx="12180888" cy="360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524000" y="1870604"/>
            <a:ext cx="9144000" cy="1616075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524000" y="3567213"/>
            <a:ext cx="9144000" cy="11207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448235"/>
            <a:ext cx="10515600" cy="576365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1098663"/>
            <a:ext cx="12180888" cy="4822598"/>
            <a:chOff x="0" y="1098663"/>
            <a:chExt cx="12180888" cy="4822598"/>
          </a:xfrm>
          <a:solidFill>
            <a:schemeClr val="bg1"/>
          </a:solidFill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0" y="1557791"/>
              <a:ext cx="12180888" cy="3904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0" y="1098663"/>
              <a:ext cx="12180888" cy="36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0" y="5561125"/>
              <a:ext cx="12180888" cy="36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452882" y="2182043"/>
            <a:ext cx="9286238" cy="1325563"/>
          </a:xfrm>
        </p:spPr>
        <p:txBody>
          <a:bodyPr>
            <a:normAutofit/>
          </a:bodyPr>
          <a:lstStyle>
            <a:lvl1pPr algn="dist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452882" y="3565957"/>
            <a:ext cx="9286238" cy="93027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38599"/>
            <a:ext cx="12192000" cy="2819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31850" y="1479176"/>
            <a:ext cx="7962525" cy="1407523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831850" y="2926822"/>
            <a:ext cx="7962525" cy="95489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82739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788023"/>
            <a:ext cx="5157787" cy="34016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82739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788023"/>
            <a:ext cx="5183188" cy="34016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691917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691917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292117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01395" y="2106295"/>
            <a:ext cx="9914255" cy="1659890"/>
          </a:xfrm>
        </p:spPr>
        <p:txBody>
          <a:bodyPr/>
          <a:p>
            <a:pPr algn="ctr"/>
            <a:r>
              <a:rPr lang="zh-CN" sz="7200" b="1">
                <a:solidFill>
                  <a:schemeClr val="accent1"/>
                </a:solidFill>
              </a:rPr>
              <a:t>第六章</a:t>
            </a:r>
            <a:r>
              <a:rPr lang="en-US" altLang="zh-CN" sz="7200" b="1">
                <a:solidFill>
                  <a:schemeClr val="accent1"/>
                </a:solidFill>
              </a:rPr>
              <a:t>  </a:t>
            </a:r>
            <a:r>
              <a:rPr lang="zh-CN" altLang="en-US" sz="7200" b="1">
                <a:solidFill>
                  <a:schemeClr val="accent1"/>
                </a:solidFill>
              </a:rPr>
              <a:t>面谈技能</a:t>
            </a:r>
            <a:endParaRPr lang="zh-CN" altLang="en-US" sz="7200" b="1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36560" y="3947795"/>
            <a:ext cx="36023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开课学院：经济与管理学院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主讲教师：梁津安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2023.03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3141345" y="1089025"/>
            <a:ext cx="5909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zh-CN" sz="2400" b="1">
                <a:solidFill>
                  <a:schemeClr val="tx2">
                    <a:lumMod val="50000"/>
                  </a:schemeClr>
                </a:solidFill>
                <a:sym typeface="+mn-ea"/>
              </a:rPr>
              <a:t>提问的类型</a:t>
            </a:r>
            <a:endParaRPr lang="zh-CN" sz="2400" b="1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78915" y="1905000"/>
          <a:ext cx="9471660" cy="395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445"/>
                <a:gridCol w="6419215"/>
              </a:tblGrid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提问类型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提问举例</a:t>
                      </a:r>
                      <a:endParaRPr lang="zh-CN" altLang="en-US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直接提问或限定性提问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你已经在本公司工作多久</a:t>
                      </a:r>
                      <a:r>
                        <a:rPr lang="en-US" altLang="zh-CN"/>
                        <a:t>” “</a:t>
                      </a:r>
                      <a:r>
                        <a:rPr lang="zh-CN" altLang="en-US"/>
                        <a:t>事故发生时你在哪儿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是非式问题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事故发生时你确实在那儿吗</a:t>
                      </a:r>
                      <a:r>
                        <a:rPr lang="en-US" altLang="zh-CN"/>
                        <a:t>” “</a:t>
                      </a:r>
                      <a:r>
                        <a:rPr lang="zh-CN" altLang="en-US"/>
                        <a:t>前天你上班了吗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</a:tr>
              <a:tr h="685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引导性或表明了标准答案的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你不认为今天的天气糟透了吗</a:t>
                      </a:r>
                      <a:r>
                        <a:rPr lang="en-US" altLang="zh-CN"/>
                        <a:t>” “</a:t>
                      </a:r>
                      <a:r>
                        <a:rPr lang="zh-CN" altLang="en-US"/>
                        <a:t>你不认为这个主意不错吗</a:t>
                      </a:r>
                      <a:r>
                        <a:rPr lang="en-US" altLang="zh-CN"/>
                        <a:t>”</a:t>
                      </a:r>
                      <a:endParaRPr lang="zh-CN" altLang="en-US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另有用意的提问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你认为我们应该接受这个疯狂的想法吗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无限制的提问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请谈谈你自己</a:t>
                      </a:r>
                      <a:r>
                        <a:rPr lang="en-US" altLang="zh-CN"/>
                        <a:t>” “</a:t>
                      </a:r>
                      <a:r>
                        <a:rPr lang="zh-CN" altLang="en-US"/>
                        <a:t>你怎么看这个问题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重复性提问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按你的说法，你是支持这种观点了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深入调查的提问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对你所说的拙劣的工作质量，你册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举个例子吗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假设的提问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假设你的下属经常酗酒并影响了工作，你会怎么办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4374515" cy="5092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6.3.3 </a:t>
            </a:r>
            <a:r>
              <a:rPr lang="zh-CN" altLang="en-US" sz="2800" b="1"/>
              <a:t>开始面谈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1576705" y="1619885"/>
            <a:ext cx="8210550" cy="2207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阶段一：引子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——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建立和维持一种支持性交流的氛围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阶段二：面谈主体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阶段三：结束面谈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5986145" cy="9931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6.4. </a:t>
            </a:r>
            <a:r>
              <a:rPr lang="zh-CN" altLang="en-US" sz="2800" b="1"/>
              <a:t>常见的面谈类型和面谈技巧</a:t>
            </a:r>
            <a:endParaRPr lang="zh-CN" altLang="en-US" sz="2800" b="1"/>
          </a:p>
          <a:p>
            <a:r>
              <a:rPr lang="en-US" altLang="zh-CN" sz="2800" b="1"/>
              <a:t>6.4.1 </a:t>
            </a:r>
            <a:r>
              <a:rPr lang="zh-CN" altLang="en-US" sz="2800" b="1"/>
              <a:t>信息收集面谈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576705" y="1619885"/>
            <a:ext cx="821055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对象选择：专家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VS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一般员工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顺序选择：漏斗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VS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倒漏斗型</a:t>
            </a:r>
            <a:endParaRPr lang="zh-CN" altLang="en-US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4374515" cy="5092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6.4.2 </a:t>
            </a:r>
            <a:r>
              <a:rPr lang="zh-CN" altLang="en-US" sz="2800" b="1"/>
              <a:t>雇用选聘面谈</a:t>
            </a:r>
            <a:endParaRPr lang="zh-CN" altLang="en-US" sz="2800" b="1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922905" y="1375410"/>
          <a:ext cx="6053455" cy="4572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6053455"/>
              </a:tblGrid>
              <a:tr h="3695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/>
                        <a:t>第一步：面谈准备（</a:t>
                      </a:r>
                      <a:r>
                        <a:rPr lang="en-US" altLang="zh-CN" sz="2000"/>
                        <a:t>P</a:t>
                      </a:r>
                      <a:r>
                        <a:rPr lang="zh-CN" altLang="en-US" sz="2000"/>
                        <a:t>）</a:t>
                      </a:r>
                      <a:endParaRPr lang="zh-CN" altLang="en-US" sz="2000"/>
                    </a:p>
                    <a:p>
                      <a:pPr algn="l">
                        <a:buNone/>
                      </a:pPr>
                      <a:r>
                        <a:rPr lang="zh-CN" altLang="en-US" sz="2000"/>
                        <a:t>(1)回顾申请书、简历、副本及其他背景信息</a:t>
                      </a:r>
                      <a:endParaRPr lang="zh-CN" altLang="en-US" sz="2000"/>
                    </a:p>
                    <a:p>
                      <a:pPr algn="l">
                        <a:buNone/>
                      </a:pPr>
                      <a:r>
                        <a:rPr lang="zh-CN" altLang="en-US" sz="2000"/>
                        <a:t>(2)同时准备一般问题和个别的、具体的问题</a:t>
                      </a:r>
                      <a:endParaRPr lang="zh-CN" altLang="en-US" sz="2000"/>
                    </a:p>
                    <a:p>
                      <a:pPr algn="l">
                        <a:buNone/>
                      </a:pPr>
                      <a:r>
                        <a:rPr lang="zh-CN" altLang="en-US" sz="2000"/>
                        <a:t>(3)准备适当的、自然的环境</a:t>
                      </a:r>
                      <a:endParaRPr lang="zh-CN" altLang="en-US" sz="2000"/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下箭头 2"/>
          <p:cNvSpPr/>
          <p:nvPr/>
        </p:nvSpPr>
        <p:spPr>
          <a:xfrm>
            <a:off x="5711190" y="2783840"/>
            <a:ext cx="476250" cy="448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922905" y="3302635"/>
          <a:ext cx="6053455" cy="4572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6053455"/>
              </a:tblGrid>
              <a:tr h="3695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ea typeface="黑体" panose="02010600030101010101" charset="-122"/>
                          <a:cs typeface="+mn-lt"/>
                        </a:rPr>
                        <a:t>第二步:面谈双方建立关系</a:t>
                      </a:r>
                      <a:r>
                        <a:rPr sz="2000">
                          <a:cs typeface="+mn-lt"/>
                        </a:rPr>
                        <a:t>(E)</a:t>
                      </a:r>
                      <a:endParaRPr sz="2000">
                        <a:cs typeface="+mn-lt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ea typeface="黑体" panose="02010600030101010101" charset="-122"/>
                          <a:cs typeface="+mn-lt"/>
                        </a:rPr>
                        <a:t>(1)努力使求职者感到舒适</a:t>
                      </a:r>
                      <a:endParaRPr sz="2000">
                        <a:ea typeface="黑体" panose="02010600030101010101" charset="-122"/>
                        <a:cs typeface="+mn-lt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ea typeface="黑体" panose="02010600030101010101" charset="-122"/>
                          <a:cs typeface="+mn-lt"/>
                        </a:rPr>
                        <a:t>(2)表达真诚的兴趣</a:t>
                      </a:r>
                      <a:endParaRPr sz="2000">
                        <a:ea typeface="黑体" panose="02010600030101010101" charset="-122"/>
                        <a:cs typeface="+mn-lt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ea typeface="黑体" panose="02010600030101010101" charset="-122"/>
                          <a:cs typeface="+mn-lt"/>
                        </a:rPr>
                        <a:t>(3)</a:t>
                      </a:r>
                      <a:r>
                        <a:rPr sz="2000">
                          <a:latin typeface="黑体" panose="02010600030101010101" charset="-122"/>
                          <a:ea typeface="黑体" panose="02010600030101010101" charset="-122"/>
                          <a:cs typeface="黑体" panose="02010600030101010101" charset="-122"/>
                        </a:rPr>
                        <a:t>通过语音和举止表示支持性态度</a:t>
                      </a:r>
                      <a:endParaRPr sz="2000">
                        <a:latin typeface="黑体" panose="02010600030101010101" charset="-122"/>
                        <a:ea typeface="黑体" panose="02010600030101010101" charset="-122"/>
                        <a:cs typeface="黑体" panose="02010600030101010101" charset="-122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5711190" y="4711065"/>
            <a:ext cx="476250" cy="448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922905" y="5229860"/>
          <a:ext cx="6053455" cy="4572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6053455"/>
              </a:tblGrid>
              <a:tr h="3695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第三步:获取双方信息(</a:t>
                      </a:r>
                      <a:r>
                        <a:rPr lang="en-US" sz="2000">
                          <a:latin typeface="+mj-lt"/>
                          <a:ea typeface="黑体" panose="02010600030101010101" charset="-122"/>
                          <a:cs typeface="+mj-lt"/>
                        </a:rPr>
                        <a:t>O</a:t>
                      </a: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)</a:t>
                      </a:r>
                      <a:endParaRPr sz="2000">
                        <a:latin typeface="+mj-lt"/>
                        <a:ea typeface="黑体" panose="02010600030101010101" charset="-122"/>
                        <a:cs typeface="+mj-lt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(I)提问</a:t>
                      </a:r>
                      <a:r>
                        <a:rPr lang="en-US" sz="2000">
                          <a:latin typeface="+mj-lt"/>
                          <a:ea typeface="黑体" panose="02010600030101010101" charset="-122"/>
                          <a:cs typeface="+mj-lt"/>
                        </a:rPr>
                        <a:t>                 </a:t>
                      </a: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(2)深究</a:t>
                      </a:r>
                      <a:endParaRPr sz="2000">
                        <a:latin typeface="+mj-lt"/>
                        <a:ea typeface="黑体" panose="02010600030101010101" charset="-122"/>
                        <a:cs typeface="+mj-lt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(3)仔细倾听</a:t>
                      </a:r>
                      <a:r>
                        <a:rPr lang="en-US" sz="2000">
                          <a:latin typeface="+mj-lt"/>
                          <a:ea typeface="黑体" panose="02010600030101010101" charset="-122"/>
                          <a:cs typeface="+mj-lt"/>
                        </a:rPr>
                        <a:t>         </a:t>
                      </a: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(4)观察对方(如衣着、形体语言等)</a:t>
                      </a:r>
                      <a:endParaRPr sz="2000">
                        <a:latin typeface="+mj-lt"/>
                        <a:ea typeface="黑体" panose="02010600030101010101" charset="-122"/>
                        <a:cs typeface="+mj-lt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箭头 8"/>
          <p:cNvSpPr/>
          <p:nvPr/>
        </p:nvSpPr>
        <p:spPr>
          <a:xfrm>
            <a:off x="5711190" y="6344920"/>
            <a:ext cx="476250" cy="448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132455" y="760730"/>
          <a:ext cx="6053455" cy="4572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6053455"/>
              </a:tblGrid>
              <a:tr h="3695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latin typeface="Arial" panose="020B0604020202020204" pitchFamily="34" charset="0"/>
                          <a:ea typeface="黑体" panose="02010600030101010101" charset="-122"/>
                          <a:cs typeface="Arial" panose="020B0604020202020204" pitchFamily="34" charset="0"/>
                        </a:rPr>
                        <a:t>第四步:提供自己的信息(P)</a:t>
                      </a:r>
                      <a:endParaRPr sz="2000">
                        <a:latin typeface="Arial" panose="020B0604020202020204" pitchFamily="34" charset="0"/>
                        <a:ea typeface="黑体" panose="02010600030101010101" charset="-122"/>
                        <a:cs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Arial" panose="020B0604020202020204" pitchFamily="34" charset="0"/>
                          <a:ea typeface="黑体" panose="02010600030101010101" charset="-122"/>
                          <a:cs typeface="Arial" panose="020B0604020202020204" pitchFamily="34" charset="0"/>
                        </a:rPr>
                        <a:t>(1)描绘现在和将来的工作机会</a:t>
                      </a:r>
                      <a:endParaRPr sz="2000">
                        <a:latin typeface="Arial" panose="020B0604020202020204" pitchFamily="34" charset="0"/>
                        <a:ea typeface="黑体" panose="02010600030101010101" charset="-122"/>
                        <a:cs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Arial" panose="020B0604020202020204" pitchFamily="34" charset="0"/>
                          <a:ea typeface="黑体" panose="02010600030101010101" charset="-122"/>
                          <a:cs typeface="Arial" panose="020B0604020202020204" pitchFamily="34" charset="0"/>
                        </a:rPr>
                        <a:t>(2)宣传公司的正面特色</a:t>
                      </a:r>
                      <a:endParaRPr sz="2000">
                        <a:latin typeface="Arial" panose="020B0604020202020204" pitchFamily="34" charset="0"/>
                        <a:ea typeface="黑体" panose="02010600030101010101" charset="-122"/>
                        <a:cs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Arial" panose="020B0604020202020204" pitchFamily="34" charset="0"/>
                          <a:ea typeface="黑体" panose="02010600030101010101" charset="-122"/>
                          <a:cs typeface="Arial" panose="020B0604020202020204" pitchFamily="34" charset="0"/>
                        </a:rPr>
                        <a:t>(3)对求职者的问题做出反应</a:t>
                      </a:r>
                      <a:endParaRPr sz="2000">
                        <a:latin typeface="Arial" panose="020B0604020202020204" pitchFamily="34" charset="0"/>
                        <a:ea typeface="黑体" panose="0201060003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下箭头 2"/>
          <p:cNvSpPr/>
          <p:nvPr/>
        </p:nvSpPr>
        <p:spPr>
          <a:xfrm>
            <a:off x="5920740" y="2169160"/>
            <a:ext cx="476250" cy="448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132455" y="2687955"/>
          <a:ext cx="6053455" cy="4572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6053455"/>
              </a:tblGrid>
              <a:tr h="3695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latin typeface="Arial" panose="020B0604020202020204" pitchFamily="34" charset="0"/>
                          <a:ea typeface="黑体" panose="02010600030101010101" charset="-122"/>
                          <a:cs typeface="Arial" panose="020B0604020202020204" pitchFamily="34" charset="0"/>
                        </a:rPr>
                        <a:t>第五步:有效的结尾(L)</a:t>
                      </a:r>
                      <a:endParaRPr sz="2000">
                        <a:latin typeface="Arial" panose="020B0604020202020204" pitchFamily="34" charset="0"/>
                        <a:ea typeface="黑体" panose="02010600030101010101" charset="-122"/>
                        <a:cs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Arial" panose="020B0604020202020204" pitchFamily="34" charset="0"/>
                          <a:ea typeface="黑体" panose="02010600030101010101" charset="-122"/>
                          <a:cs typeface="Arial" panose="020B0604020202020204" pitchFamily="34" charset="0"/>
                        </a:rPr>
                        <a:t>(1)澄清回答</a:t>
                      </a:r>
                      <a:endParaRPr sz="2000">
                        <a:latin typeface="Arial" panose="020B0604020202020204" pitchFamily="34" charset="0"/>
                        <a:ea typeface="黑体" panose="02010600030101010101" charset="-122"/>
                        <a:cs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Arial" panose="020B0604020202020204" pitchFamily="34" charset="0"/>
                          <a:ea typeface="黑体" panose="02010600030101010101" charset="-122"/>
                          <a:cs typeface="Arial" panose="020B0604020202020204" pitchFamily="34" charset="0"/>
                        </a:rPr>
                        <a:t>(2)为最终求职者的加入提供机会</a:t>
                      </a:r>
                      <a:endParaRPr sz="2000">
                        <a:latin typeface="Arial" panose="020B0604020202020204" pitchFamily="34" charset="0"/>
                        <a:ea typeface="黑体" panose="02010600030101010101" charset="-122"/>
                        <a:cs typeface="Arial" panose="020B060402020202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Arial" panose="020B0604020202020204" pitchFamily="34" charset="0"/>
                          <a:ea typeface="黑体" panose="02010600030101010101" charset="-122"/>
                          <a:cs typeface="Arial" panose="020B0604020202020204" pitchFamily="34" charset="0"/>
                        </a:rPr>
                        <a:t>(3)说明接下来需要做什么事</a:t>
                      </a:r>
                      <a:endParaRPr sz="2000">
                        <a:latin typeface="Arial" panose="020B0604020202020204" pitchFamily="34" charset="0"/>
                        <a:ea typeface="黑体" panose="02010600030101010101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5920740" y="4096385"/>
            <a:ext cx="476250" cy="448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3132455" y="4615180"/>
          <a:ext cx="6053455" cy="4572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6053455"/>
              </a:tblGrid>
              <a:tr h="369570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第六步:结论性评价(E)</a:t>
                      </a:r>
                      <a:endParaRPr sz="2000">
                        <a:latin typeface="+mj-lt"/>
                        <a:ea typeface="黑体" panose="02010600030101010101" charset="-122"/>
                        <a:cs typeface="+mj-lt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(1)评价技术上能力和工作要求的匹配性</a:t>
                      </a:r>
                      <a:endParaRPr sz="2000">
                        <a:latin typeface="+mj-lt"/>
                        <a:ea typeface="黑体" panose="02010600030101010101" charset="-122"/>
                        <a:cs typeface="+mj-lt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(2)判断个性素质(领导力、成熟度、团队导向)</a:t>
                      </a:r>
                      <a:endParaRPr sz="2000">
                        <a:latin typeface="+mj-lt"/>
                        <a:ea typeface="黑体" panose="02010600030101010101" charset="-122"/>
                        <a:cs typeface="+mj-lt"/>
                      </a:endParaRPr>
                    </a:p>
                    <a:p>
                      <a:pPr algn="l">
                        <a:buNone/>
                      </a:pPr>
                      <a:r>
                        <a:rPr sz="2000">
                          <a:latin typeface="+mj-lt"/>
                          <a:ea typeface="黑体" panose="02010600030101010101" charset="-122"/>
                          <a:cs typeface="+mj-lt"/>
                        </a:rPr>
                        <a:t>(3)做出推荐</a:t>
                      </a:r>
                      <a:endParaRPr sz="2000">
                        <a:latin typeface="+mj-lt"/>
                        <a:ea typeface="黑体" panose="02010600030101010101" charset="-122"/>
                        <a:cs typeface="+mj-lt"/>
                      </a:endParaRP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24655" y="6173470"/>
            <a:ext cx="5128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选聘面谈建议过程:PEOPLE 原则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4374515" cy="5092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6.4.3 </a:t>
            </a:r>
            <a:r>
              <a:rPr lang="zh-CN" altLang="en-US" sz="2800" b="1"/>
              <a:t>绩效评估面谈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336415" y="1283970"/>
            <a:ext cx="62071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sz="28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绩效评估面谈的类型</a:t>
            </a:r>
            <a:endParaRPr lang="zh-CN" sz="28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2700" y="1865630"/>
            <a:ext cx="9723755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告知一说服型面谈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用于对员工绩效的评价。其做法是:经理将评价告诉员工，并劝说员工遵循推荐的方式，以提高绩效。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·告知一倾听型面谈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用于对员工绩效的评价，其做法是:经理将评价告诉员工，接着以不做判断的方式去听员工的反应。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82700" y="1278890"/>
            <a:ext cx="9723755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·问题解决型面谈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用于帮助员工的职业发展，其做法是:经理并不给出评价，而是让员工找出薄弱环节并和员工一边提出改进计划。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混合型面谈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同时用于绩效评价和员工的职业发展，其做法是:经理从解决问题开始、以更直接的告知一说服型面谈结束。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4374515" cy="5092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6.5 </a:t>
            </a:r>
            <a:r>
              <a:rPr lang="zh-CN" altLang="en-US" sz="2800" b="1"/>
              <a:t>管理者与下属面谈技巧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1282700" y="1823720"/>
            <a:ext cx="9723755" cy="411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5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面谈为定期的、私人性质的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面谈的主要目的是帮助个人发展、搞好人际关系，提高组织绩效，因此面谈是问题导向的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管理者与下属共同准备会谈议程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有充裕的时间进行相互交流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建设性沟通用于共同问题的解决，能不断提高工作成就与人际关系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000"/>
              </a:lnSpc>
              <a:buFont typeface="Arial" panose="020B0604020202020204" pitchFamily="34" charset="0"/>
              <a:buNone/>
            </a:pP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·面谈的第一项条款为，对前一次面谈行动条款的执行进行检查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lang="zh-CN"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0" y="1158240"/>
            <a:ext cx="71462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“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个人管理面谈计划</a:t>
            </a: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”</a:t>
            </a:r>
            <a:r>
              <a:rPr lang="zh-CN" altLang="en-US" sz="28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的特征</a:t>
            </a:r>
            <a:endParaRPr lang="zh-CN" sz="28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71090" y="1751330"/>
            <a:ext cx="34836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技能概念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帮助下属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锁定问题来源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展开主动关怀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提供有意义的反馈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通过训练提升表现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4940" y="1751330"/>
            <a:ext cx="4057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咨询并解决个人问题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协助认识问题并予以解决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保护隐私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整理感受和想法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提供支持和宽慰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指导长期规划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55092" y="2520498"/>
            <a:ext cx="9286238" cy="1325563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accent1"/>
                </a:solidFill>
              </a:rPr>
              <a:t>THANK YOU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p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b="1">
                <a:solidFill>
                  <a:schemeClr val="accent1"/>
                </a:solidFill>
              </a:rPr>
              <a:t>谢谢观看</a:t>
            </a:r>
            <a:endParaRPr lang="zh-CN" altLang="en-US" sz="6000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55395" y="1619885"/>
            <a:ext cx="9807575" cy="3617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面谈是指任何有计划的和受控制的、在两个人(或更多人)之间进行的，参与者中至少有一人是有目的的，并且在进行过程中互有听和说的谈话。面谈既可以是沟通者和沟通对象之间一对一进行的，也可以是以一对多的口头沟通形式进行的，它是人际沟通的重要形式。从面谈的定义看，它具有以下几个特征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7962265" cy="692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</a:t>
            </a:r>
            <a:r>
              <a:rPr lang="en-US" sz="2800" b="1"/>
              <a:t>1</a:t>
            </a:r>
            <a:r>
              <a:rPr lang="en-US" sz="2800" b="1"/>
              <a:t> </a:t>
            </a:r>
            <a:r>
              <a:rPr lang="zh-CN" altLang="en-US" sz="2800" b="1"/>
              <a:t>面谈的概念和性质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20165" y="1349375"/>
            <a:ext cx="9712960" cy="5028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目的性:参与而谈的一方或双方有明确的目的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计划性:谈什么(What)。何处谈(Wher)、何时谈(When)、与谁谈(Who)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、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怎样谈(How)等都要有预先的计划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控制性:至少有一方处于控制地位。或者由双方共同控制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双向性:面谈必须是相互的，而不是单向的教训和批评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即时性:面谈一般要求沟通双方即时对沟通信息做出反应，反应速度快。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7962265" cy="692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</a:t>
            </a:r>
            <a:r>
              <a:rPr lang="en-US" sz="2800" b="1"/>
              <a:t>1</a:t>
            </a:r>
            <a:r>
              <a:rPr lang="en-US" sz="2800" b="1"/>
              <a:t> </a:t>
            </a:r>
            <a:r>
              <a:rPr lang="zh-CN" altLang="en-US" sz="2800" b="1"/>
              <a:t>面谈的概念和性质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7962265" cy="692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</a:t>
            </a:r>
            <a:r>
              <a:rPr lang="en-US" sz="2800" b="1"/>
              <a:t>2</a:t>
            </a:r>
            <a:r>
              <a:rPr lang="en-US" sz="2800" b="1"/>
              <a:t> </a:t>
            </a:r>
            <a:r>
              <a:rPr lang="zh-CN" altLang="en-US" sz="2800" b="1"/>
              <a:t>面谈计划</a:t>
            </a:r>
            <a:endParaRPr lang="zh-CN" altLang="en-US" sz="2800" b="1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8640" y="229997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确立面谈目的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3698875" y="2488565"/>
            <a:ext cx="109347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951095" y="217424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设计好的问题以鼓励信息共享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6831330" y="2488565"/>
            <a:ext cx="109347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8083550" y="217424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安排面谈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信息结构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818640" y="393065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面谈实施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3740785" y="4134485"/>
            <a:ext cx="107315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4951095" y="381635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预期对方问题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并准备回答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8083550" y="3816350"/>
          <a:ext cx="1807845" cy="36957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784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安排好环境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以增进关系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H="1" flipV="1">
            <a:off x="6888480" y="4125595"/>
            <a:ext cx="107315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581515" y="3041015"/>
            <a:ext cx="635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07560" y="5404485"/>
            <a:ext cx="47142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制订面谈计划的步骤</a:t>
            </a:r>
            <a:endParaRPr lang="zh-CN" altLang="en-US" sz="2000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3425" y="2867025"/>
            <a:ext cx="76276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（第一步）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sym typeface="+mn-ea"/>
              </a:rPr>
              <a:t>                           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（第二步）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sym typeface="+mn-ea"/>
              </a:rPr>
              <a:t>                         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（第三步）</a:t>
            </a:r>
            <a:endParaRPr lang="zh-CN" altLang="en-US" sz="2000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2170" y="4490720"/>
            <a:ext cx="76276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（第六步）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sym typeface="+mn-ea"/>
              </a:rPr>
              <a:t>                           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（第五步）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sym typeface="+mn-ea"/>
              </a:rPr>
              <a:t>                         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sym typeface="+mn-ea"/>
              </a:rPr>
              <a:t>（第四步）</a:t>
            </a:r>
            <a:endParaRPr lang="zh-CN" altLang="en-US" sz="2000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607060" y="430530"/>
            <a:ext cx="7962265" cy="692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</a:t>
            </a:r>
            <a:r>
              <a:rPr lang="en-US" sz="2800" b="1"/>
              <a:t>3</a:t>
            </a:r>
            <a:r>
              <a:rPr lang="en-US" sz="2800" b="1"/>
              <a:t> </a:t>
            </a:r>
            <a:r>
              <a:rPr lang="zh-CN" altLang="en-US" sz="2800" b="1"/>
              <a:t>面谈准备的问题</a:t>
            </a:r>
            <a:endParaRPr lang="zh-CN" altLang="en-US" sz="2800" b="1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11275" y="1570355"/>
          <a:ext cx="973772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290"/>
                <a:gridCol w="75444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准备要素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准</a:t>
                      </a:r>
                      <a:r>
                        <a:rPr lang="en-US" altLang="zh-CN" sz="2000"/>
                        <a:t>  </a:t>
                      </a:r>
                      <a:r>
                        <a:rPr lang="zh-CN" altLang="en-US" sz="2000"/>
                        <a:t>备</a:t>
                      </a:r>
                      <a:r>
                        <a:rPr lang="en-US" altLang="zh-CN" sz="2000"/>
                        <a:t>  </a:t>
                      </a:r>
                      <a:r>
                        <a:rPr lang="zh-CN" altLang="en-US" sz="2000"/>
                        <a:t>问</a:t>
                      </a:r>
                      <a:r>
                        <a:rPr lang="en-US" altLang="zh-CN" sz="2000"/>
                        <a:t>  </a:t>
                      </a:r>
                      <a:r>
                        <a:rPr lang="zh-CN" altLang="en-US" sz="2000"/>
                        <a:t>题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为什么谈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(Why)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</a:t>
                      </a:r>
                      <a:r>
                        <a:rPr lang="en-US" altLang="zh-CN" sz="2000">
                          <a:sym typeface="+mn-ea"/>
                        </a:rPr>
                        <a:t>1</a:t>
                      </a:r>
                      <a:r>
                        <a:rPr lang="zh-CN" altLang="en-US" sz="2000">
                          <a:sym typeface="+mn-ea"/>
                        </a:rPr>
                        <a:t>)面谈的主要类型是什么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(2)究竞希望实现什么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(3)你寻求或传递信息吗?</a:t>
                      </a:r>
                      <a:r>
                        <a:rPr lang="en-US" altLang="zh-CN" sz="2000"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sym typeface="+mn-ea"/>
                        </a:rPr>
                        <a:t>如果是，那么是什么类型的信息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(4)该面谈寻求信念和行为的转变吗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(5)要解决问题的性质是什么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与谁谈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(Who)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(1)他们最可能的反应点是什么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(2)他们有能力进行你所需要的讨论吗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何时谈，何处谈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(When &amp; Where)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(1)面谈在何地进行?是在你的办公室还是在他们的办公室，或者其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 </a:t>
                      </a:r>
                      <a:r>
                        <a:rPr lang="en-US" altLang="zh-CN" sz="2000"/>
                        <a:t>   </a:t>
                      </a:r>
                      <a:r>
                        <a:rPr lang="zh-CN" altLang="en-US" sz="2000"/>
                        <a:t>他地方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(2)它可能被打断吗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(3)在一天的什么时间进行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(4)面谈前可能发生什么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(5)你在这件事中处于什么位置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(6)是需要了解事情全貌，还是只需提示一下迄今为止的最新情况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392930" y="106172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面谈准备的问题清单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607060" y="626110"/>
            <a:ext cx="7962265" cy="692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</a:t>
            </a:r>
            <a:r>
              <a:rPr lang="en-US" sz="2800" b="1"/>
              <a:t>3</a:t>
            </a:r>
            <a:r>
              <a:rPr lang="en-US" sz="2800" b="1"/>
              <a:t> </a:t>
            </a:r>
            <a:r>
              <a:rPr lang="zh-CN" altLang="en-US" sz="2800" b="1"/>
              <a:t>面谈准备的问题</a:t>
            </a:r>
            <a:endParaRPr lang="zh-CN" altLang="en-US" sz="2800" b="1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11275" y="1486535"/>
          <a:ext cx="973772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290"/>
                <a:gridCol w="75444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准备要素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准</a:t>
                      </a:r>
                      <a:r>
                        <a:rPr lang="en-US" altLang="zh-CN" sz="2000"/>
                        <a:t>  </a:t>
                      </a:r>
                      <a:r>
                        <a:rPr lang="zh-CN" altLang="en-US" sz="2000"/>
                        <a:t>备</a:t>
                      </a:r>
                      <a:r>
                        <a:rPr lang="en-US" altLang="zh-CN" sz="2000"/>
                        <a:t>  </a:t>
                      </a:r>
                      <a:r>
                        <a:rPr lang="zh-CN" altLang="en-US" sz="2000"/>
                        <a:t>问</a:t>
                      </a:r>
                      <a:r>
                        <a:rPr lang="en-US" altLang="zh-CN" sz="2000"/>
                        <a:t>  </a:t>
                      </a:r>
                      <a:r>
                        <a:rPr lang="zh-CN" altLang="en-US" sz="2000"/>
                        <a:t>题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谈什么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(What)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(1)确定需要包括的主题和提问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(2)被问问题的类型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怎样谈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(How)</a:t>
                      </a:r>
                      <a:endParaRPr lang="zh-CN" altLang="en-US" sz="2000"/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(1)如何能实现你的目标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(2)你应如何表现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(3)以友好的方式开始或直接切人主题，哪种效果好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(4)你必须小心处理。多听少说吗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(5)是先一般性问题再其体问题，还是先具体问题再一般性问题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(6)你打算如何准备桌椅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(7)如何避免被打扰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47825" y="6196330"/>
            <a:ext cx="9262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资料采源:Nicky Stanton.Mastering CommunicationM]LondonMacMillan Press Lid1996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4374515" cy="11258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</a:t>
            </a:r>
            <a:r>
              <a:rPr lang="en-US" sz="2800" b="1"/>
              <a:t>3</a:t>
            </a:r>
            <a:r>
              <a:rPr lang="en-US" sz="2800" b="1"/>
              <a:t> </a:t>
            </a:r>
            <a:r>
              <a:rPr lang="zh-CN" altLang="en-US" sz="2800" b="1"/>
              <a:t>面谈实施</a:t>
            </a:r>
            <a:endParaRPr lang="zh-CN" altLang="en-US" sz="2800" b="1"/>
          </a:p>
          <a:p>
            <a:r>
              <a:rPr lang="en-US" altLang="zh-CN" sz="2800" b="1"/>
              <a:t>6.3.1 </a:t>
            </a:r>
            <a:r>
              <a:rPr lang="zh-CN" altLang="en-US" sz="2800" b="1"/>
              <a:t>开始面谈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1255395" y="1619885"/>
            <a:ext cx="9807575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概述被面谈者或面谈者面临的问题。当被面谈者对问题略知一二又不很清楚时，这种方式特别有效。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·开诚布公，就特别问题征求意见或寻求帮助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说明你是如何发现问题的，建议被面谈者与你讨论问题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以惊人的或引人注目的事实开始。这种方式往往在紧急情况下或被面谈者相当冷漠时很有效。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55395" y="1074420"/>
            <a:ext cx="980757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提及被面谈者对特别问题提出过的看法。这种方式在被面谈者就某一问题已有了众所周知的立场，要求你提出建议，或很可能强烈反对你的想法时最有效。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不谈问题本身，而谈问题的背景、原因和起因等。这种方式在被面谈者可能对你的观点抱有敌意且熟悉问题时较有效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·从说出派你与被面谈者面谈的人的名字开始。当被面谈者不认识你时，这种方式相当于“介绍信”</a:t>
            </a:r>
            <a:r>
              <a:rPr lang="zh-CN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·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说出你代表的组织、公司或团体。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  <a:p>
            <a:pPr indent="0" fontAlgn="auto">
              <a:lnSpc>
                <a:spcPts val="4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·请求占用对方10分钟或半小时时间，这种方式对那些忙碌、急躁或不耐烦的被面谈者比较有效。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/>
        </p:nvSpPr>
        <p:spPr>
          <a:xfrm>
            <a:off x="607060" y="626110"/>
            <a:ext cx="4374515" cy="747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6.3.2 </a:t>
            </a:r>
            <a:r>
              <a:rPr lang="zh-CN" altLang="en-US" sz="2800" b="1"/>
              <a:t>面谈主体内容的组织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1255395" y="1751965"/>
            <a:ext cx="980757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    </a:t>
            </a:r>
            <a:r>
              <a:rPr sz="2400">
                <a:solidFill>
                  <a:schemeClr val="tx2">
                    <a:lumMod val="50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rPr>
              <a:t>即使面谈者明确了面谈的目的，也对面谈的过程做了精心准备。在实际沟通计程中，仍要注意克服以下一些问题:没有把握住面谈时间，时间过长，缺乏效率也缺乏时间控制技巧;把大量时间放在讨论细枝末节的问题上;面谈者(或被调锁者)说得过多，不让另一方插嘴;面谈没有取得预期的效果，使你感到不满意，并表形于色;当你就问题与对方进行的面谈结束时，对方仍不知面谈的真正目的是什么。</a:t>
            </a:r>
            <a:endParaRPr sz="2400">
              <a:solidFill>
                <a:schemeClr val="tx2">
                  <a:lumMod val="50000"/>
                </a:schemeClr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4105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4105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COMBINE_RELATE_SLIDE_ID" val="background20173336_1"/>
  <p:tag name="KSO_WM_TEMPLATE_THUMBS_INDEX" val="1、11、12、18、24、31、33、34、35、36"/>
  <p:tag name="KSO_WM_TEMPLATE_SUBCATEGORY" val="combine"/>
  <p:tag name="KSO_WM_TAG_VERSION" val="1.0"/>
  <p:tag name="KSO_WM_BEAUTIFY_FLAG" val="#wm#"/>
  <p:tag name="KSO_WM_TEMPLATE_CATEGORY" val="custom"/>
  <p:tag name="KSO_WM_TEMPLATE_INDEX" val="20174105"/>
  <p:tag name="KSO_WM_TEMPLATE_MASTER_TYPE" val="1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BUSINESS REPOR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2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COMBINE_RELATE_SLIDE_ID" val="background20173336_1"/>
  <p:tag name="KSO_WM_TEMPLATE_THUMBS_INDEX" val="1、11、12、18、24、31、33、34、35、36"/>
  <p:tag name="KSO_WM_SLIDE_ID" val="custom20174105_2"/>
  <p:tag name="KSO_WM_TEMPLATE_SUBCATEGORY" val="0"/>
  <p:tag name="KSO_WM_TEMPLATE_MASTER_TYPE" val="1"/>
  <p:tag name="KSO_WM_TEMPLATE_COLOR_TYPE" val="0"/>
  <p:tag name="KSO_WM_SLIDE_TYPE" val="title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4105"/>
  <p:tag name="KSO_WM_SLIDE_LAYOUT" val="a_b"/>
  <p:tag name="KSO_WM_SLIDE_LAYOUT_CNT" val="1_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26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27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28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29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1.xml><?xml version="1.0" encoding="utf-8"?>
<p:tagLst xmlns:p="http://schemas.openxmlformats.org/presentationml/2006/main">
  <p:tag name="TABLE_ENDDRAG_ORIGIN_RECT" val="142*50"/>
  <p:tag name="TABLE_ENDDRAG_RECT" val="118*226*142*50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33.xml><?xml version="1.0" encoding="utf-8"?>
<p:tagLst xmlns:p="http://schemas.openxmlformats.org/presentationml/2006/main">
  <p:tag name="KSO_WM_UNIT_TABLE_BEAUTIFY" val="smartTable{1192974a-0aaa-48bd-bd02-ab91314de82a}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35.xml><?xml version="1.0" encoding="utf-8"?>
<p:tagLst xmlns:p="http://schemas.openxmlformats.org/presentationml/2006/main">
  <p:tag name="KSO_WM_UNIT_TABLE_BEAUTIFY" val="smartTable{1192974a-0aaa-48bd-bd02-ab91314de82a}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ABLE_BEAUTIFY" val="smartTable{4e27a635-3813-41f5-96da-f9e9ddb9515a}"/>
  <p:tag name="TABLE_ENDDRAG_ORIGIN_RECT" val="745*311"/>
  <p:tag name="TABLE_ENDDRAG_RECT" val="116*150*745*31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44.xml><?xml version="1.0" encoding="utf-8"?>
<p:tagLst xmlns:p="http://schemas.openxmlformats.org/presentationml/2006/main">
  <p:tag name="TABLE_ENDDRAG_ORIGIN_RECT" val="476*36"/>
  <p:tag name="TABLE_ENDDRAG_RECT" val="230*108*476*36"/>
</p:tagLst>
</file>

<file path=ppt/tags/tag145.xml><?xml version="1.0" encoding="utf-8"?>
<p:tagLst xmlns:p="http://schemas.openxmlformats.org/presentationml/2006/main">
  <p:tag name="TABLE_ENDDRAG_ORIGIN_RECT" val="476*36"/>
  <p:tag name="TABLE_ENDDRAG_RECT" val="230*108*476*36"/>
</p:tagLst>
</file>

<file path=ppt/tags/tag146.xml><?xml version="1.0" encoding="utf-8"?>
<p:tagLst xmlns:p="http://schemas.openxmlformats.org/presentationml/2006/main">
  <p:tag name="TABLE_ENDDRAG_ORIGIN_RECT" val="476*36"/>
  <p:tag name="TABLE_ENDDRAG_RECT" val="230*108*476*36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48.xml><?xml version="1.0" encoding="utf-8"?>
<p:tagLst xmlns:p="http://schemas.openxmlformats.org/presentationml/2006/main">
  <p:tag name="TABLE_ENDDRAG_ORIGIN_RECT" val="476*36"/>
  <p:tag name="TABLE_ENDDRAG_RECT" val="230*108*476*36"/>
</p:tagLst>
</file>

<file path=ppt/tags/tag149.xml><?xml version="1.0" encoding="utf-8"?>
<p:tagLst xmlns:p="http://schemas.openxmlformats.org/presentationml/2006/main">
  <p:tag name="TABLE_ENDDRAG_ORIGIN_RECT" val="476*36"/>
  <p:tag name="TABLE_ENDDRAG_RECT" val="230*108*476*3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TABLE_ENDDRAG_ORIGIN_RECT" val="476*36"/>
  <p:tag name="TABLE_ENDDRAG_RECT" val="230*108*476*36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37*a*1"/>
  <p:tag name="KSO_WM_TEMPLATE_CATEGORY" val="custom"/>
  <p:tag name="KSO_WM_TEMPLATE_INDEX" val="20174105"/>
  <p:tag name="KSO_WM_UNIT_LAYERLEVEL" val="1"/>
  <p:tag name="KSO_WM_TAG_VERSION" val="1.0"/>
  <p:tag name="KSO_WM_BEAUTIFY_FLAG" val="#wm#"/>
  <p:tag name="KSO_WM_UNIT_PRESET_TEXT" val="THANK YOU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74105_37*b*1"/>
  <p:tag name="KSO_WM_TEMPLATE_CATEGORY" val="custom"/>
  <p:tag name="KSO_WM_TEMPLATE_INDEX" val="20174105"/>
  <p:tag name="KSO_WM_UNIT_LAYERLEVEL" val="1"/>
  <p:tag name="KSO_WM_TAG_VERSION" val="1.0"/>
  <p:tag name="KSO_WM_BEAUTIFY_FLAG" val="#wm#"/>
  <p:tag name="KSO_WM_UNIT_PRESET_TEXT" val="Lorem ipsum dolor sit amet, consectetur adipisicing elit.Lorem ipsum dolor sit amet, consectetur adipisicing elit."/>
  <p:tag name="KSO_WM_UNIT_TEXT_FILL_FORE_SCHEMECOLOR_INDEX_BRIGHTNESS" val="0"/>
  <p:tag name="KSO_WM_UNIT_TEXT_FILL_FORE_SCHEMECOLOR_INDEX" val="5"/>
  <p:tag name="KSO_WM_UNIT_TEXT_FILL_TYPE" val="1"/>
</p:tagLst>
</file>

<file path=ppt/tags/tag158.xml><?xml version="1.0" encoding="utf-8"?>
<p:tagLst xmlns:p="http://schemas.openxmlformats.org/presentationml/2006/main">
  <p:tag name="KSO_WM_COMBINE_RELATE_SLIDE_ID" val="background20173336_17"/>
  <p:tag name="KSO_WM_SLIDE_ID" val="custom20174105_37"/>
  <p:tag name="KSO_WM_TEMPLATE_SUBCATEGORY" val="0"/>
  <p:tag name="KSO_WM_TEMPLATE_MASTER_TYPE" val="1"/>
  <p:tag name="KSO_WM_TEMPLATE_COLOR_TYPE" val="0"/>
  <p:tag name="KSO_WM_SLIDE_TYPE" val="endPage"/>
  <p:tag name="KSO_WM_SLIDE_ITEM_CNT" val="0"/>
  <p:tag name="KSO_WM_SLIDE_INDEX" val="36"/>
  <p:tag name="KSO_WM_TAG_VERSION" val="1.0"/>
  <p:tag name="KSO_WM_BEAUTIFY_FLAG" val="#wm#"/>
  <p:tag name="KSO_WM_TEMPLATE_CATEGORY" val="custom"/>
  <p:tag name="KSO_WM_TEMPLATE_INDEX" val="20174105"/>
  <p:tag name="KSO_WM_SLIDE_LAYOUT" val="a_b"/>
  <p:tag name="KSO_WM_SLIDE_LAYOUT_CNT" val="1_1"/>
</p:tagLst>
</file>

<file path=ppt/tags/tag159.xml><?xml version="1.0" encoding="utf-8"?>
<p:tagLst xmlns:p="http://schemas.openxmlformats.org/presentationml/2006/main">
  <p:tag name="COMMONDATA" val="eyJoZGlkIjoiMzE3Mzg3NjNlN2ZjNDI1ZWZhNjg5M2FhMjRlODc2M2UifQ=="/>
  <p:tag name="KSO_WPP_MARK_KEY" val="e0f7f160-2474-445e-b521-d7e87d9a1f3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">
  <a:themeElements>
    <a:clrScheme name="20174105">
      <a:dk1>
        <a:srgbClr val="000000"/>
      </a:dk1>
      <a:lt1>
        <a:srgbClr val="FFFFFF"/>
      </a:lt1>
      <a:dk2>
        <a:srgbClr val="59BBCF"/>
      </a:dk2>
      <a:lt2>
        <a:srgbClr val="FFFFFF"/>
      </a:lt2>
      <a:accent1>
        <a:srgbClr val="096493"/>
      </a:accent1>
      <a:accent2>
        <a:srgbClr val="55A3A8"/>
      </a:accent2>
      <a:accent3>
        <a:srgbClr val="0C87C4"/>
      </a:accent3>
      <a:accent4>
        <a:srgbClr val="00CC99"/>
      </a:accent4>
      <a:accent5>
        <a:srgbClr val="498C91"/>
      </a:accent5>
      <a:accent6>
        <a:srgbClr val="00A87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演示</Application>
  <PresentationFormat>宽屏</PresentationFormat>
  <Paragraphs>253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楷体</vt:lpstr>
      <vt:lpstr>2_Office 主题</vt:lpstr>
      <vt:lpstr>第六章  面谈技能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yrr</dc:creator>
  <cp:lastModifiedBy>Administrator</cp:lastModifiedBy>
  <cp:revision>91</cp:revision>
  <dcterms:created xsi:type="dcterms:W3CDTF">2021-07-12T09:31:00Z</dcterms:created>
  <dcterms:modified xsi:type="dcterms:W3CDTF">2023-03-30T11:58:54Z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ED29F1847F2A46F68D05E33FD5E956D8</vt:lpwstr>
  </property>
  <property fmtid="{D5CDD505-2E9C-101B-9397-08002B2CF9AE}" pid="3" name="KSOProductBuildVer">
    <vt:lpwstr>2052-11.1.0.12970</vt:lpwstr>
  </property>
</Properties>
</file>