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786" r:id="rId3"/>
    <p:sldId id="258" r:id="rId4"/>
    <p:sldId id="257" r:id="rId5"/>
    <p:sldId id="787" r:id="rId6"/>
    <p:sldId id="788" r:id="rId7"/>
    <p:sldId id="259" r:id="rId8"/>
    <p:sldId id="260" r:id="rId9"/>
    <p:sldId id="261" r:id="rId10"/>
    <p:sldId id="262" r:id="rId11"/>
    <p:sldId id="264" r:id="rId12"/>
    <p:sldId id="263" r:id="rId13"/>
    <p:sldId id="701" r:id="rId14"/>
    <p:sldId id="702" r:id="rId15"/>
    <p:sldId id="779" r:id="rId16"/>
    <p:sldId id="705" r:id="rId17"/>
    <p:sldId id="706" r:id="rId18"/>
    <p:sldId id="707" r:id="rId19"/>
    <p:sldId id="736" r:id="rId20"/>
    <p:sldId id="783" r:id="rId21"/>
    <p:sldId id="784" r:id="rId22"/>
    <p:sldId id="785" r:id="rId23"/>
    <p:sldId id="266" r:id="rId24"/>
    <p:sldId id="267" r:id="rId25"/>
    <p:sldId id="268" r:id="rId26"/>
    <p:sldId id="269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3B9F-AEA8-4CFA-B358-5A6DA80BF8F9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97E98-22F7-41E9-8E95-D0FFE4751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7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70E9-DCA0-58F0-E7BF-CA80812C1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6CC011-1F97-6089-4211-41F3A1C4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ABC57-6882-055D-4695-623F242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AD6C-323E-DA51-CF69-DDB93751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6FCE6-8AA2-B9A0-3695-93AF1BC4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D83ED-0D66-54FE-1F8C-9DA56FE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B779E-F08F-7382-3CED-34BDD3334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C24FF-1D45-5264-5BB3-6163662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88B7A-EFAF-BB0D-37CB-8923E9B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D106C-5DD1-5B3C-1FB4-9B9E746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0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9ACAEE-7B4A-E45B-D506-45F60B959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9103C-DB94-59B4-4AB1-E77D1756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CAFD6-BCAB-19FA-A400-4E28D5E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012A0-4343-F0E8-0652-698080A9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2EF05-9092-42A5-EC4A-B864E91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4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D65F9-C80E-20B1-12D3-B4B86D37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4481-EF77-C2CB-E3A5-7709489E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2322B-7F92-27B5-DEBE-158B5EF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97AD-BF44-D715-E978-C11EF8B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494B0-3653-555D-0195-CB990F4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E9BE-7699-5B19-94B4-055E8ED4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58328-4CDB-F257-5CA8-FDD78B86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D31EC-44F0-6215-82A0-8B1F154E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8A58A-0CF4-D523-CEE2-123A1C1C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D6BF6-DC48-ACB0-3C51-9903F3C2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6A6D-E5EE-C450-A3F4-BBFCA7C7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45C9-08B1-7471-D3E1-DE2063816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2A9D5-899B-0CD0-9DAB-3D4142EB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A98DE-A021-B6CA-A35B-ACED3508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F97FE-BBA9-9253-2054-AF45DB38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3FE5D-B75E-78F5-B0FB-75BB8DA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7E566-88CD-4B47-693A-86AA9FF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31669-135C-E0F0-71EA-090B4E32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F2D60-C164-3D54-A207-B46C336B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CB752-3114-2A02-CE06-55ECF426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1D2299-7EC2-BE9F-7B08-C890BAB7E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2C00C-5E0B-4811-2429-C47B14EB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4826E-AF4E-14CD-B581-3C06C4CC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CD530-6556-C4A8-6E96-D3C5E376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3716-5DF3-F8FE-038B-4BB32C00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85BAE-E581-BB62-492C-234DDDBB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CA488-255A-FD82-FC8A-01F6577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45EAF-24A7-3DD5-3338-3DB6A439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E12B5A-6158-F758-97CD-06B8D733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654045-AB2D-CF70-9755-E936FB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51CDF-2B28-5AA4-8482-0796CC0E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8936-7B06-8BB2-5CA9-3D1F380A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9D51-03E3-CE72-96E1-D4E47286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01627-1E7A-610F-0AB8-2B22A6109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48420-052B-12DB-0A40-33A34BA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93519-91DE-2347-A14A-3802FC71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298A5-5CB0-A220-02C6-CED77D35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830A-E388-C36F-DF86-F9F9036B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AA82F6-F4D7-21AC-8382-643DB22D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1FD0-8370-5FB1-710C-319E6684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EC275-39E8-64D6-BF1D-84EB1469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EB2F0-3227-B85D-522C-D865A7FD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F60FE-F74C-1E00-7317-EE8CB417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EBAFA-56A0-ADD4-F8D4-3C58E1F2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F3F49-3A62-9B71-7336-851BF12A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86840-7D90-33EF-9CBB-80191BE54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F06D-D13C-492E-9905-9774F9197906}" type="datetimeFigureOut">
              <a:rPr lang="zh-CN" altLang="en-US" smtClean="0"/>
              <a:t>2022-11-24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38DEA-DD6D-542C-4559-F7C7BAE80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6F6D3-F506-C39C-CE3B-0E10AB55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BEE-9553-4E79-BA4A-BA10C9A8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1D77A-565B-414B-385E-A6508F378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传输安全实验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B8E910-0838-6951-EF7D-CA5A1E3A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3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——Wireshark</a:t>
            </a:r>
            <a:r>
              <a:rPr lang="zh-CN" altLang="en-US" sz="4000" dirty="0"/>
              <a:t>抓包分析</a:t>
            </a:r>
            <a:r>
              <a:rPr lang="en-US" altLang="zh-CN" sz="4000" dirty="0"/>
              <a:t>web</a:t>
            </a:r>
            <a:r>
              <a:rPr lang="zh-CN" altLang="en-US" sz="4000" dirty="0"/>
              <a:t>传输安全</a:t>
            </a:r>
          </a:p>
        </p:txBody>
      </p:sp>
    </p:spTree>
    <p:extLst>
      <p:ext uri="{BB962C8B-B14F-4D97-AF65-F5344CB8AC3E}">
        <p14:creationId xmlns:p14="http://schemas.microsoft.com/office/powerpoint/2010/main" val="246930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4CF70A-45C0-2307-4C94-178D6FDB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4" y="325120"/>
            <a:ext cx="11440706" cy="63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B27BA3-EEC9-4702-931D-24E54C2F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643447"/>
            <a:ext cx="11003280" cy="2262356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AC20CF-4095-77E2-38CB-0A03B882B7F0}"/>
              </a:ext>
            </a:extLst>
          </p:cNvPr>
          <p:cNvCxnSpPr/>
          <p:nvPr/>
        </p:nvCxnSpPr>
        <p:spPr>
          <a:xfrm>
            <a:off x="9144000" y="1473200"/>
            <a:ext cx="151384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4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55464D-7F05-4B0D-FBBC-10E322D8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2D365D2-CE9A-9821-A613-542EADF42829}"/>
              </a:ext>
            </a:extLst>
          </p:cNvPr>
          <p:cNvCxnSpPr>
            <a:cxnSpLocks/>
          </p:cNvCxnSpPr>
          <p:nvPr/>
        </p:nvCxnSpPr>
        <p:spPr>
          <a:xfrm>
            <a:off x="7233920" y="5547360"/>
            <a:ext cx="62992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6DC433-45A3-62FA-BF02-DA7D5FC49187}"/>
              </a:ext>
            </a:extLst>
          </p:cNvPr>
          <p:cNvCxnSpPr>
            <a:cxnSpLocks/>
          </p:cNvCxnSpPr>
          <p:nvPr/>
        </p:nvCxnSpPr>
        <p:spPr>
          <a:xfrm>
            <a:off x="5852160" y="5770880"/>
            <a:ext cx="62992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9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682528" y="816962"/>
            <a:ext cx="10838688" cy="563033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954490" y="783010"/>
            <a:ext cx="4294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682528" y="1384242"/>
            <a:ext cx="10838689" cy="17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4400"/>
              </a:lnSpc>
              <a:buClr>
                <a:srgbClr val="0070C0"/>
              </a:buClr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现在广泛使用以下两个协议： 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安全套接字层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(Secure Socket Layer)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运输层安全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(Transport Layer Security)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6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79301" y="81633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41169" y="772057"/>
            <a:ext cx="311495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9" y="1291419"/>
            <a:ext cx="10838688" cy="46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5989" indent="-455989" eaLnBrk="0" hangingPunct="0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安全套接层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Netscape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1994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年开发，广泛应用于基于万维网的各种网络应用（但不限于万维网应用）。</a:t>
            </a:r>
          </a:p>
          <a:p>
            <a:pPr marL="455989" indent="-455989" eaLnBrk="0" hangingPunct="0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作用在端系统应用层的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和运输层之间，在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之上建立起一个安全通道，为通过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传输的应用层数据提供安全保障。</a:t>
            </a:r>
          </a:p>
          <a:p>
            <a:pPr marL="455989" indent="-455989" eaLnBrk="0" hangingPunct="0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1999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SSL 3.0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基础上设计了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1.0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，为所有基于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的网络应用提供安全数据传输服务。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indent="-455989" eaLnBrk="0" hangingPunct="0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发布了经历了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个草案后才通过的最新版本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TLS 1.3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[RFC 8446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，建议标准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不向后兼容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indent="-455989" eaLnBrk="0" hangingPunct="0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年，旧版本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TLS 1.0/1.1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均被废弃。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79301" y="81633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747154" y="772057"/>
            <a:ext cx="270298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0470" y="1325913"/>
            <a:ext cx="10845143" cy="359848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3709493" y="3696184"/>
            <a:ext cx="4536456" cy="467901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5138959" y="3697916"/>
            <a:ext cx="2112268" cy="1009256"/>
            <a:chOff x="2248" y="820"/>
            <a:chExt cx="2248" cy="883"/>
          </a:xfrm>
        </p:grpSpPr>
        <p:grpSp>
          <p:nvGrpSpPr>
            <p:cNvPr id="8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38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3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3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5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59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3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133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4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133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5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133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6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133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7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133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0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133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133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133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56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133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7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133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8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133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54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4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133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5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9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3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4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5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6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133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5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1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3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1178561" y="4923638"/>
            <a:ext cx="9865360" cy="1294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80990" indent="-38099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在发送方，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接收应用层的数据，对数据进行加密，然后把加密后的数据送往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套接字。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80990" indent="-38099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在接收方，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TSL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套接字读取数据，解密后把数据交给应用层。 </a:t>
            </a: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5529192" y="4007627"/>
            <a:ext cx="1208869" cy="31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868402" y="1496900"/>
            <a:ext cx="2233849" cy="219928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2884392" y="2667392"/>
            <a:ext cx="2208264" cy="101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Group 16"/>
          <p:cNvGrpSpPr>
            <a:grpSpLocks/>
          </p:cNvGrpSpPr>
          <p:nvPr/>
        </p:nvGrpSpPr>
        <p:grpSpPr bwMode="auto">
          <a:xfrm>
            <a:off x="3696709" y="2627606"/>
            <a:ext cx="515034" cy="448356"/>
            <a:chOff x="1539" y="891"/>
            <a:chExt cx="378" cy="365"/>
          </a:xfrm>
        </p:grpSpPr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1539" y="891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3036070" y="1488182"/>
            <a:ext cx="2094900" cy="406456"/>
            <a:chOff x="1317" y="326"/>
            <a:chExt cx="1545" cy="332"/>
          </a:xfrm>
        </p:grpSpPr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1317" y="326"/>
              <a:ext cx="154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3193005" y="3136498"/>
            <a:ext cx="1712563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>
            <a:off x="2866803" y="3029019"/>
            <a:ext cx="2245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2863606" y="1859064"/>
            <a:ext cx="2238645" cy="3719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3583170" y="2235046"/>
            <a:ext cx="768354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2866804" y="2624585"/>
            <a:ext cx="22306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3352478" y="1829272"/>
            <a:ext cx="1338510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84" name="Line 28"/>
          <p:cNvSpPr>
            <a:spLocks noChangeShapeType="1"/>
          </p:cNvSpPr>
          <p:nvPr/>
        </p:nvSpPr>
        <p:spPr bwMode="auto">
          <a:xfrm>
            <a:off x="2866804" y="2226057"/>
            <a:ext cx="22306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7045076" y="1496900"/>
            <a:ext cx="2233849" cy="2199285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1"/>
          <p:cNvSpPr>
            <a:spLocks noChangeArrowheads="1"/>
          </p:cNvSpPr>
          <p:nvPr/>
        </p:nvSpPr>
        <p:spPr bwMode="auto">
          <a:xfrm>
            <a:off x="7061064" y="2667392"/>
            <a:ext cx="2208264" cy="101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Group 32"/>
          <p:cNvGrpSpPr>
            <a:grpSpLocks/>
          </p:cNvGrpSpPr>
          <p:nvPr/>
        </p:nvGrpSpPr>
        <p:grpSpPr bwMode="auto">
          <a:xfrm>
            <a:off x="7873382" y="2649718"/>
            <a:ext cx="515034" cy="448356"/>
            <a:chOff x="1539" y="909"/>
            <a:chExt cx="378" cy="365"/>
          </a:xfrm>
        </p:grpSpPr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34"/>
            <p:cNvSpPr>
              <a:spLocks noChangeArrowheads="1"/>
            </p:cNvSpPr>
            <p:nvPr/>
          </p:nvSpPr>
          <p:spPr bwMode="auto">
            <a:xfrm>
              <a:off x="1539" y="909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90" name="Group 35"/>
          <p:cNvGrpSpPr>
            <a:grpSpLocks/>
          </p:cNvGrpSpPr>
          <p:nvPr/>
        </p:nvGrpSpPr>
        <p:grpSpPr bwMode="auto">
          <a:xfrm>
            <a:off x="7196472" y="1480836"/>
            <a:ext cx="2094900" cy="406456"/>
            <a:chOff x="1305" y="320"/>
            <a:chExt cx="1545" cy="332"/>
          </a:xfrm>
        </p:grpSpPr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Rectangle 37"/>
            <p:cNvSpPr>
              <a:spLocks noChangeArrowheads="1"/>
            </p:cNvSpPr>
            <p:nvPr/>
          </p:nvSpPr>
          <p:spPr bwMode="auto">
            <a:xfrm>
              <a:off x="1305" y="320"/>
              <a:ext cx="154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93" name="Rectangle 38"/>
          <p:cNvSpPr>
            <a:spLocks noChangeArrowheads="1"/>
          </p:cNvSpPr>
          <p:nvPr/>
        </p:nvSpPr>
        <p:spPr bwMode="auto">
          <a:xfrm>
            <a:off x="7369680" y="3144415"/>
            <a:ext cx="1712563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7043476" y="3029019"/>
            <a:ext cx="22450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0"/>
          <p:cNvSpPr>
            <a:spLocks noChangeArrowheads="1"/>
          </p:cNvSpPr>
          <p:nvPr/>
        </p:nvSpPr>
        <p:spPr bwMode="auto">
          <a:xfrm>
            <a:off x="7045228" y="1859064"/>
            <a:ext cx="2235373" cy="3719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41"/>
          <p:cNvSpPr>
            <a:spLocks noChangeArrowheads="1"/>
          </p:cNvSpPr>
          <p:nvPr/>
        </p:nvSpPr>
        <p:spPr bwMode="auto">
          <a:xfrm>
            <a:off x="7759842" y="2235046"/>
            <a:ext cx="768354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7043477" y="2624585"/>
            <a:ext cx="22306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43"/>
          <p:cNvSpPr>
            <a:spLocks noChangeArrowheads="1"/>
          </p:cNvSpPr>
          <p:nvPr/>
        </p:nvSpPr>
        <p:spPr bwMode="auto">
          <a:xfrm>
            <a:off x="7552905" y="1837190"/>
            <a:ext cx="1338510" cy="4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99" name="Line 44"/>
          <p:cNvSpPr>
            <a:spLocks noChangeShapeType="1"/>
          </p:cNvSpPr>
          <p:nvPr/>
        </p:nvSpPr>
        <p:spPr bwMode="auto">
          <a:xfrm>
            <a:off x="7043477" y="2226057"/>
            <a:ext cx="22306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0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79301" y="81175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944852" y="767471"/>
            <a:ext cx="430758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与应用层协议独立无关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9" y="1285039"/>
            <a:ext cx="10838688" cy="38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提供了一个简单的带有套接字的应用程序接口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，与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相似。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应用层使用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最多的就是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可用于任何应用层协议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应用程序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调用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对整个网页进行加密时，网页上会提示用户，在网址栏原来显示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的地方，现在变成了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代表 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，表明现在使用的是提供安全服务的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协议（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端口号是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443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，而不是平时使用的端口号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403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79301" y="808396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22836" y="764115"/>
            <a:ext cx="47516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具有双向鉴别的功能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8" y="1288856"/>
            <a:ext cx="11005708" cy="499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常用单向鉴别：客户端（浏览器）需要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鉴别服务器，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确信即将访问的网站服务器是安全和可信的。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两个前提：</a:t>
            </a:r>
            <a:endParaRPr lang="en-US" altLang="zh-CN" sz="26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6063" lvl="1" indent="-455073" eaLnBrk="0" hangingPunct="0">
              <a:lnSpc>
                <a:spcPts val="4267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服务器需要有一个有效的 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来证明自己。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证书是运输层安全协议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的基石。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836063" lvl="1" indent="-455073" eaLnBrk="0" hangingPunct="0">
              <a:lnSpc>
                <a:spcPts val="4267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浏览器应具有一些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手段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来证明服务器是安全和可信的。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5989" lvl="1" indent="-455989" eaLnBrk="0" hangingPunct="0">
              <a:lnSpc>
                <a:spcPts val="4267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建立安全会话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两个阶段：</a:t>
            </a:r>
          </a:p>
          <a:p>
            <a:pPr marL="836063" lvl="1" indent="-455073" eaLnBrk="0" hangingPunct="0">
              <a:lnSpc>
                <a:spcPts val="4267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握手阶段：使用握手协议</a:t>
            </a:r>
          </a:p>
          <a:p>
            <a:pPr marL="836063" lvl="1" indent="-455073" eaLnBrk="0" hangingPunct="0">
              <a:lnSpc>
                <a:spcPts val="4267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会话阶段：使用记录协议</a:t>
            </a:r>
          </a:p>
        </p:txBody>
      </p:sp>
    </p:spTree>
    <p:extLst>
      <p:ext uri="{BB962C8B-B14F-4D97-AF65-F5344CB8AC3E}">
        <p14:creationId xmlns:p14="http://schemas.microsoft.com/office/powerpoint/2010/main" val="35950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90470" y="1328037"/>
            <a:ext cx="10845143" cy="446913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679301" y="808860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4131" y="764579"/>
            <a:ext cx="464903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建立安全会话的工作原理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08896" y="1342339"/>
            <a:ext cx="9395384" cy="4317411"/>
            <a:chOff x="1281672" y="1006754"/>
            <a:chExt cx="7046538" cy="3238058"/>
          </a:xfrm>
        </p:grpSpPr>
        <p:sp>
          <p:nvSpPr>
            <p:cNvPr id="24" name="矩形 23"/>
            <p:cNvSpPr/>
            <p:nvPr/>
          </p:nvSpPr>
          <p:spPr>
            <a:xfrm>
              <a:off x="1281672" y="1994560"/>
              <a:ext cx="7041098" cy="151108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82"/>
            <p:cNvSpPr>
              <a:spLocks noChangeShapeType="1"/>
            </p:cNvSpPr>
            <p:nvPr/>
          </p:nvSpPr>
          <p:spPr bwMode="auto">
            <a:xfrm flipV="1">
              <a:off x="3528513" y="2591617"/>
              <a:ext cx="290511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15"/>
            <p:cNvSpPr>
              <a:spLocks noChangeShapeType="1"/>
            </p:cNvSpPr>
            <p:nvPr/>
          </p:nvSpPr>
          <p:spPr bwMode="auto">
            <a:xfrm flipV="1">
              <a:off x="3520352" y="2160537"/>
              <a:ext cx="290511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516"/>
            <p:cNvSpPr>
              <a:spLocks noChangeArrowheads="1"/>
            </p:cNvSpPr>
            <p:nvPr/>
          </p:nvSpPr>
          <p:spPr bwMode="auto">
            <a:xfrm>
              <a:off x="4188147" y="2039343"/>
              <a:ext cx="1550484" cy="2539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选定的加密算法</a:t>
              </a:r>
              <a:endParaRPr kumimoji="1" lang="zh-CN" altLang="en-US" sz="1600" b="1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Picture 5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92895" y="1238442"/>
              <a:ext cx="431144" cy="54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" name="Group 551"/>
            <p:cNvGrpSpPr>
              <a:grpSpLocks/>
            </p:cNvGrpSpPr>
            <p:nvPr/>
          </p:nvGrpSpPr>
          <p:grpSpPr bwMode="auto">
            <a:xfrm>
              <a:off x="3342182" y="1299531"/>
              <a:ext cx="456985" cy="349243"/>
              <a:chOff x="717" y="1446"/>
              <a:chExt cx="274" cy="237"/>
            </a:xfrm>
          </p:grpSpPr>
          <p:sp>
            <p:nvSpPr>
              <p:cNvPr id="30" name="Arc 552"/>
              <p:cNvSpPr>
                <a:spLocks/>
              </p:cNvSpPr>
              <p:nvPr/>
            </p:nvSpPr>
            <p:spPr bwMode="auto">
              <a:xfrm>
                <a:off x="930" y="1618"/>
                <a:ext cx="58" cy="39"/>
              </a:xfrm>
              <a:custGeom>
                <a:avLst/>
                <a:gdLst>
                  <a:gd name="T0" fmla="*/ 0 w 38273"/>
                  <a:gd name="T1" fmla="*/ 0 h 35142"/>
                  <a:gd name="T2" fmla="*/ 0 w 38273"/>
                  <a:gd name="T3" fmla="*/ 0 h 35142"/>
                  <a:gd name="T4" fmla="*/ 0 w 38273"/>
                  <a:gd name="T5" fmla="*/ 0 h 35142"/>
                  <a:gd name="T6" fmla="*/ 0 60000 65536"/>
                  <a:gd name="T7" fmla="*/ 0 60000 65536"/>
                  <a:gd name="T8" fmla="*/ 0 60000 65536"/>
                  <a:gd name="T9" fmla="*/ 0 w 38273"/>
                  <a:gd name="T10" fmla="*/ 0 h 35142"/>
                  <a:gd name="T11" fmla="*/ 38273 w 38273"/>
                  <a:gd name="T12" fmla="*/ 35142 h 35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273" h="35142" fill="none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49493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Arc 553"/>
              <p:cNvSpPr>
                <a:spLocks/>
              </p:cNvSpPr>
              <p:nvPr/>
            </p:nvSpPr>
            <p:spPr bwMode="auto">
              <a:xfrm>
                <a:off x="929" y="1618"/>
                <a:ext cx="55" cy="36"/>
              </a:xfrm>
              <a:custGeom>
                <a:avLst/>
                <a:gdLst>
                  <a:gd name="T0" fmla="*/ 0 w 38146"/>
                  <a:gd name="T1" fmla="*/ 0 h 34928"/>
                  <a:gd name="T2" fmla="*/ 0 w 38146"/>
                  <a:gd name="T3" fmla="*/ 0 h 34928"/>
                  <a:gd name="T4" fmla="*/ 0 w 38146"/>
                  <a:gd name="T5" fmla="*/ 0 h 34928"/>
                  <a:gd name="T6" fmla="*/ 0 60000 65536"/>
                  <a:gd name="T7" fmla="*/ 0 60000 65536"/>
                  <a:gd name="T8" fmla="*/ 0 60000 65536"/>
                  <a:gd name="T9" fmla="*/ 0 w 38146"/>
                  <a:gd name="T10" fmla="*/ 0 h 34928"/>
                  <a:gd name="T11" fmla="*/ 38146 w 38146"/>
                  <a:gd name="T12" fmla="*/ 34928 h 34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46" h="34928" fill="none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DBDB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554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555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556"/>
              <p:cNvSpPr>
                <a:spLocks noChangeArrowheads="1"/>
              </p:cNvSpPr>
              <p:nvPr/>
            </p:nvSpPr>
            <p:spPr bwMode="auto">
              <a:xfrm>
                <a:off x="751" y="1617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557"/>
              <p:cNvSpPr>
                <a:spLocks noChangeArrowheads="1"/>
              </p:cNvSpPr>
              <p:nvPr/>
            </p:nvSpPr>
            <p:spPr bwMode="auto">
              <a:xfrm>
                <a:off x="752" y="1618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558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559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560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561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562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563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564"/>
              <p:cNvSpPr>
                <a:spLocks noChangeArrowheads="1"/>
              </p:cNvSpPr>
              <p:nvPr/>
            </p:nvSpPr>
            <p:spPr bwMode="auto">
              <a:xfrm>
                <a:off x="752" y="1466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565"/>
              <p:cNvSpPr>
                <a:spLocks noChangeArrowheads="1"/>
              </p:cNvSpPr>
              <p:nvPr/>
            </p:nvSpPr>
            <p:spPr bwMode="auto">
              <a:xfrm>
                <a:off x="768" y="1485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566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567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568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69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570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571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572"/>
              <p:cNvSpPr>
                <a:spLocks noChangeArrowheads="1"/>
              </p:cNvSpPr>
              <p:nvPr/>
            </p:nvSpPr>
            <p:spPr bwMode="auto">
              <a:xfrm>
                <a:off x="717" y="1677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573"/>
              <p:cNvSpPr>
                <a:spLocks noChangeArrowheads="1"/>
              </p:cNvSpPr>
              <p:nvPr/>
            </p:nvSpPr>
            <p:spPr bwMode="auto">
              <a:xfrm>
                <a:off x="718" y="1678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574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575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576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577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Rectangle 578"/>
              <p:cNvSpPr>
                <a:spLocks noChangeArrowheads="1"/>
              </p:cNvSpPr>
              <p:nvPr/>
            </p:nvSpPr>
            <p:spPr bwMode="auto">
              <a:xfrm>
                <a:off x="950" y="1674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579"/>
              <p:cNvSpPr>
                <a:spLocks noChangeArrowheads="1"/>
              </p:cNvSpPr>
              <p:nvPr/>
            </p:nvSpPr>
            <p:spPr bwMode="auto">
              <a:xfrm>
                <a:off x="951" y="1675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Rectangle 580"/>
            <p:cNvSpPr>
              <a:spLocks noChangeArrowheads="1"/>
            </p:cNvSpPr>
            <p:nvPr/>
          </p:nvSpPr>
          <p:spPr bwMode="auto">
            <a:xfrm>
              <a:off x="4189508" y="2387886"/>
              <a:ext cx="1549123" cy="438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确认的加密算法 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的数字证书</a:t>
              </a:r>
              <a:endParaRPr kumimoji="1"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584"/>
            <p:cNvSpPr>
              <a:spLocks noChangeShapeType="1"/>
            </p:cNvSpPr>
            <p:nvPr/>
          </p:nvSpPr>
          <p:spPr bwMode="auto">
            <a:xfrm flipV="1">
              <a:off x="3521712" y="3069954"/>
              <a:ext cx="290511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585"/>
            <p:cNvSpPr>
              <a:spLocks noChangeArrowheads="1"/>
            </p:cNvSpPr>
            <p:nvPr/>
          </p:nvSpPr>
          <p:spPr bwMode="auto">
            <a:xfrm>
              <a:off x="4031740" y="2948761"/>
              <a:ext cx="2083632" cy="2539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的公钥加密 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600" b="1" baseline="-250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(MS)</a:t>
              </a:r>
              <a:endParaRPr kumimoji="1" lang="zh-CN" altLang="en-US" sz="1600" b="1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588"/>
            <p:cNvSpPr>
              <a:spLocks noChangeArrowheads="1"/>
            </p:cNvSpPr>
            <p:nvPr/>
          </p:nvSpPr>
          <p:spPr bwMode="auto">
            <a:xfrm>
              <a:off x="3539393" y="3595548"/>
              <a:ext cx="2884714" cy="371143"/>
            </a:xfrm>
            <a:prstGeom prst="leftRightArrow">
              <a:avLst>
                <a:gd name="adj1" fmla="val 61667"/>
                <a:gd name="adj2" fmla="val 18328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数据传输（保密，完整性）</a:t>
              </a:r>
            </a:p>
          </p:txBody>
        </p:sp>
        <p:sp>
          <p:nvSpPr>
            <p:cNvPr id="76" name="Text Box 589"/>
            <p:cNvSpPr txBox="1">
              <a:spLocks noChangeArrowheads="1"/>
            </p:cNvSpPr>
            <p:nvPr/>
          </p:nvSpPr>
          <p:spPr bwMode="auto">
            <a:xfrm>
              <a:off x="2050113" y="2117891"/>
              <a:ext cx="900368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590"/>
            <p:cNvSpPr txBox="1">
              <a:spLocks noChangeArrowheads="1"/>
            </p:cNvSpPr>
            <p:nvPr/>
          </p:nvSpPr>
          <p:spPr bwMode="auto">
            <a:xfrm>
              <a:off x="2267725" y="2081007"/>
              <a:ext cx="1259428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协商加密算法</a:t>
              </a:r>
            </a:p>
          </p:txBody>
        </p:sp>
        <p:sp>
          <p:nvSpPr>
            <p:cNvPr id="80" name="Text Box 593"/>
            <p:cNvSpPr txBox="1">
              <a:spLocks noChangeArrowheads="1"/>
            </p:cNvSpPr>
            <p:nvPr/>
          </p:nvSpPr>
          <p:spPr bwMode="auto">
            <a:xfrm>
              <a:off x="6535634" y="3254373"/>
              <a:ext cx="1300230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生成会话密钥</a:t>
              </a:r>
            </a:p>
          </p:txBody>
        </p:sp>
        <p:sp>
          <p:nvSpPr>
            <p:cNvPr id="81" name="Text Box 594"/>
            <p:cNvSpPr txBox="1">
              <a:spLocks noChangeArrowheads="1"/>
            </p:cNvSpPr>
            <p:nvPr/>
          </p:nvSpPr>
          <p:spPr bwMode="auto">
            <a:xfrm>
              <a:off x="6403209" y="2276311"/>
              <a:ext cx="1440317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协商加密算法</a:t>
              </a:r>
            </a:p>
          </p:txBody>
        </p:sp>
        <p:grpSp>
          <p:nvGrpSpPr>
            <p:cNvPr id="82" name="组合 66"/>
            <p:cNvGrpSpPr>
              <a:grpSpLocks/>
            </p:cNvGrpSpPr>
            <p:nvPr/>
          </p:nvGrpSpPr>
          <p:grpSpPr bwMode="auto">
            <a:xfrm>
              <a:off x="3523072" y="1682200"/>
              <a:ext cx="2913276" cy="2466605"/>
              <a:chOff x="2687782" y="1551713"/>
              <a:chExt cx="3399487" cy="3942098"/>
            </a:xfrm>
          </p:grpSpPr>
          <p:sp>
            <p:nvSpPr>
              <p:cNvPr id="83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21490" y="3518005"/>
                <a:ext cx="3934822" cy="2237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4178775" y="3585316"/>
                <a:ext cx="3814636" cy="2353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Text Box 530"/>
            <p:cNvSpPr txBox="1">
              <a:spLocks noChangeArrowheads="1"/>
            </p:cNvSpPr>
            <p:nvPr/>
          </p:nvSpPr>
          <p:spPr bwMode="auto">
            <a:xfrm>
              <a:off x="3511694" y="3982828"/>
              <a:ext cx="202220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6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595"/>
            <p:cNvSpPr txBox="1">
              <a:spLocks noChangeArrowheads="1"/>
            </p:cNvSpPr>
            <p:nvPr/>
          </p:nvSpPr>
          <p:spPr bwMode="auto">
            <a:xfrm>
              <a:off x="6420889" y="3990897"/>
              <a:ext cx="202220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6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597"/>
            <p:cNvSpPr txBox="1">
              <a:spLocks noChangeArrowheads="1"/>
            </p:cNvSpPr>
            <p:nvPr/>
          </p:nvSpPr>
          <p:spPr bwMode="auto">
            <a:xfrm>
              <a:off x="3244257" y="1043638"/>
              <a:ext cx="607378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598"/>
            <p:cNvSpPr txBox="1">
              <a:spLocks noChangeArrowheads="1"/>
            </p:cNvSpPr>
            <p:nvPr/>
          </p:nvSpPr>
          <p:spPr bwMode="auto">
            <a:xfrm>
              <a:off x="6013366" y="1006754"/>
              <a:ext cx="751648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 </a:t>
              </a:r>
              <a:r>
                <a:rPr kumimoji="1" lang="en-US" altLang="zh-CN" sz="1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57"/>
            <p:cNvSpPr txBox="1">
              <a:spLocks noChangeArrowheads="1"/>
            </p:cNvSpPr>
            <p:nvPr/>
          </p:nvSpPr>
          <p:spPr bwMode="auto">
            <a:xfrm>
              <a:off x="3505391" y="1923995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</a:t>
              </a:r>
              <a:endParaRPr lang="zh-CN" altLang="en-US" sz="18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58"/>
            <p:cNvSpPr txBox="1">
              <a:spLocks noChangeArrowheads="1"/>
            </p:cNvSpPr>
            <p:nvPr/>
          </p:nvSpPr>
          <p:spPr bwMode="auto">
            <a:xfrm>
              <a:off x="6116731" y="2352321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</a:t>
              </a:r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59"/>
            <p:cNvSpPr txBox="1">
              <a:spLocks noChangeArrowheads="1"/>
            </p:cNvSpPr>
            <p:nvPr/>
          </p:nvSpPr>
          <p:spPr bwMode="auto">
            <a:xfrm>
              <a:off x="2104957" y="2914159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</a:t>
              </a:r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Box 60"/>
            <p:cNvSpPr txBox="1">
              <a:spLocks noChangeArrowheads="1"/>
            </p:cNvSpPr>
            <p:nvPr/>
          </p:nvSpPr>
          <p:spPr bwMode="auto">
            <a:xfrm>
              <a:off x="2112676" y="2407198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61"/>
            <p:cNvSpPr txBox="1">
              <a:spLocks noChangeArrowheads="1"/>
            </p:cNvSpPr>
            <p:nvPr/>
          </p:nvSpPr>
          <p:spPr bwMode="auto">
            <a:xfrm>
              <a:off x="6421388" y="2816379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</a:t>
              </a:r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62"/>
            <p:cNvSpPr txBox="1">
              <a:spLocks noChangeArrowheads="1"/>
            </p:cNvSpPr>
            <p:nvPr/>
          </p:nvSpPr>
          <p:spPr bwMode="auto">
            <a:xfrm>
              <a:off x="3565234" y="2827200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</a:t>
              </a:r>
              <a:endParaRPr lang="zh-CN" altLang="en-US" sz="1867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61"/>
            <p:cNvSpPr txBox="1">
              <a:spLocks noChangeArrowheads="1"/>
            </p:cNvSpPr>
            <p:nvPr/>
          </p:nvSpPr>
          <p:spPr bwMode="auto">
            <a:xfrm>
              <a:off x="2103463" y="3249763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</a:t>
              </a:r>
              <a:endParaRPr lang="zh-CN" altLang="en-US" sz="18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Line 515"/>
            <p:cNvSpPr>
              <a:spLocks noChangeShapeType="1"/>
            </p:cNvSpPr>
            <p:nvPr/>
          </p:nvSpPr>
          <p:spPr bwMode="auto">
            <a:xfrm flipV="1">
              <a:off x="3527152" y="1860856"/>
              <a:ext cx="29051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484"/>
            <p:cNvSpPr txBox="1">
              <a:spLocks noChangeArrowheads="1"/>
            </p:cNvSpPr>
            <p:nvPr/>
          </p:nvSpPr>
          <p:spPr bwMode="auto">
            <a:xfrm>
              <a:off x="4035819" y="1613044"/>
              <a:ext cx="1755529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双方已建立了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593"/>
            <p:cNvSpPr txBox="1">
              <a:spLocks noChangeArrowheads="1"/>
            </p:cNvSpPr>
            <p:nvPr/>
          </p:nvSpPr>
          <p:spPr bwMode="auto">
            <a:xfrm>
              <a:off x="6338424" y="2831362"/>
              <a:ext cx="1989786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的私钥解密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(PK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(MS)) = MS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593"/>
            <p:cNvSpPr txBox="1">
              <a:spLocks noChangeArrowheads="1"/>
            </p:cNvSpPr>
            <p:nvPr/>
          </p:nvSpPr>
          <p:spPr bwMode="auto">
            <a:xfrm>
              <a:off x="2279966" y="3254373"/>
              <a:ext cx="1158968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生成会话密钥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 flipH="1">
              <a:off x="6422690" y="3255398"/>
              <a:ext cx="29840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67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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1822981" y="1980729"/>
              <a:ext cx="0" cy="1516847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90"/>
            <p:cNvSpPr txBox="1">
              <a:spLocks noChangeArrowheads="1"/>
            </p:cNvSpPr>
            <p:nvPr/>
          </p:nvSpPr>
          <p:spPr bwMode="auto">
            <a:xfrm>
              <a:off x="1418217" y="2679216"/>
              <a:ext cx="816749" cy="253915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握手协议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822981" y="3497575"/>
              <a:ext cx="2720" cy="6293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590"/>
            <p:cNvSpPr txBox="1">
              <a:spLocks noChangeArrowheads="1"/>
            </p:cNvSpPr>
            <p:nvPr/>
          </p:nvSpPr>
          <p:spPr bwMode="auto">
            <a:xfrm>
              <a:off x="1351035" y="3669316"/>
              <a:ext cx="990133" cy="253915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记录协议</a:t>
              </a:r>
            </a:p>
          </p:txBody>
        </p:sp>
        <p:pic>
          <p:nvPicPr>
            <p:cNvPr id="105" name="Picture 68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655" y="3135653"/>
              <a:ext cx="190598" cy="16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590"/>
            <p:cNvSpPr txBox="1">
              <a:spLocks noChangeArrowheads="1"/>
            </p:cNvSpPr>
            <p:nvPr/>
          </p:nvSpPr>
          <p:spPr bwMode="auto">
            <a:xfrm>
              <a:off x="3547554" y="3094545"/>
              <a:ext cx="497787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6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591"/>
            <p:cNvSpPr txBox="1">
              <a:spLocks noChangeArrowheads="1"/>
            </p:cNvSpPr>
            <p:nvPr/>
          </p:nvSpPr>
          <p:spPr bwMode="auto">
            <a:xfrm>
              <a:off x="2122197" y="2390677"/>
              <a:ext cx="1561364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</a:t>
              </a:r>
            </a:p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鉴别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的证书</a:t>
              </a:r>
            </a:p>
          </p:txBody>
        </p:sp>
        <p:sp>
          <p:nvSpPr>
            <p:cNvPr id="79" name="Text Box 592"/>
            <p:cNvSpPr txBox="1">
              <a:spLocks noChangeArrowheads="1"/>
            </p:cNvSpPr>
            <p:nvPr/>
          </p:nvSpPr>
          <p:spPr bwMode="auto">
            <a:xfrm>
              <a:off x="2165413" y="2918579"/>
              <a:ext cx="1474319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产生主密钥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85775" y="1596173"/>
            <a:ext cx="3258837" cy="763351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握手阶段：使用握手协议</a:t>
            </a:r>
            <a:endParaRPr lang="en-US" altLang="zh-CN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67"/>
              </a:lnSpc>
            </a:pPr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会话阶段：使用记录协议</a:t>
            </a:r>
          </a:p>
        </p:txBody>
      </p:sp>
    </p:spTree>
    <p:extLst>
      <p:ext uri="{BB962C8B-B14F-4D97-AF65-F5344CB8AC3E}">
        <p14:creationId xmlns:p14="http://schemas.microsoft.com/office/powerpoint/2010/main" val="16141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79301" y="81288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346060" y="768609"/>
            <a:ext cx="965064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的握手阶段：</a:t>
            </a:r>
            <a:r>
              <a:rPr lang="zh-CN" altLang="en-US" sz="2667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验证服务器，生成会话阶段所需的共享密钥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9" y="1276016"/>
            <a:ext cx="10950603" cy="397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协商加密算法。</a:t>
            </a:r>
            <a:r>
              <a:rPr lang="en-US" altLang="zh-CN" sz="24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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浏览器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发送浏览器的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版本号和一些可选的加密算法。</a:t>
            </a:r>
            <a:r>
              <a:rPr lang="en-US" altLang="zh-CN" sz="2400" dirty="0">
                <a:sym typeface="Wingdings"/>
              </a:rPr>
              <a:t> 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从中选定自己所支持的算法（如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），并告知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，同时把自己的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数字证书发送给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服务器鉴别。</a:t>
            </a:r>
            <a:r>
              <a:rPr lang="en-US" altLang="zh-CN" sz="2400" dirty="0">
                <a:sym typeface="Wingdings"/>
              </a:rPr>
              <a:t>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用数字证书中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的公钥对数字证书进行验证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生成主密钥。</a:t>
            </a:r>
            <a:r>
              <a:rPr lang="en-US" altLang="zh-CN" sz="2400" dirty="0">
                <a:sym typeface="Wingdings"/>
              </a:rPr>
              <a:t>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按照双方确定的密钥交换算法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生成主密钥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(Master Secret)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>
                <a:sym typeface="Wingdings"/>
              </a:rPr>
              <a:t> 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的公钥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对主密钥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加密，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得出加密的主密钥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(MS)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，发送给服务器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3B345-A156-7AD8-995E-0D46705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被动攻击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2B7B4-DE97-01D5-D406-560D025D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网络嗅探器设置混杂模式抓取数据包，看看能抓到什么</a:t>
            </a:r>
          </a:p>
        </p:txBody>
      </p:sp>
    </p:spTree>
    <p:extLst>
      <p:ext uri="{BB962C8B-B14F-4D97-AF65-F5344CB8AC3E}">
        <p14:creationId xmlns:p14="http://schemas.microsoft.com/office/powerpoint/2010/main" val="362577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9" y="1276016"/>
            <a:ext cx="10838688" cy="465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用自己的私钥把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主密钥解密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出来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(PK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(MS)) = MS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。这样，客户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都有了为后面数据传输使用的共同的主密钥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生成会话密钥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 和 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。为了使双方的通信更加安全，客户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最好使用不同的密钥。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主密钥被分割成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个不同的密钥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。每一方都拥有这样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个密钥（注意：这些都是对称密钥）：</a:t>
            </a:r>
          </a:p>
          <a:p>
            <a:pPr marL="836063" lvl="1" indent="-380990" eaLnBrk="0" hangingPunct="0">
              <a:lnSpc>
                <a:spcPts val="4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发送数据时使用的会话密钥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36063" lvl="1" indent="-380990" eaLnBrk="0" hangingPunct="0">
              <a:lnSpc>
                <a:spcPts val="4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发送数据时使用的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36063" lvl="1" indent="-380990" eaLnBrk="0" hangingPunct="0">
              <a:lnSpc>
                <a:spcPts val="4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发送数据时使用的会话密钥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36063" lvl="1" indent="-380990" eaLnBrk="0" hangingPunct="0">
              <a:lnSpc>
                <a:spcPts val="4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发送数据时使用的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9301" y="81288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6060" y="768609"/>
            <a:ext cx="965064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的握手阶段：</a:t>
            </a:r>
            <a:r>
              <a:rPr lang="zh-CN" altLang="en-US" sz="2667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验证服务器，生成会话阶段所需的共享密钥</a:t>
            </a:r>
          </a:p>
        </p:txBody>
      </p:sp>
    </p:spTree>
    <p:extLst>
      <p:ext uri="{BB962C8B-B14F-4D97-AF65-F5344CB8AC3E}">
        <p14:creationId xmlns:p14="http://schemas.microsoft.com/office/powerpoint/2010/main" val="2463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79298" y="1276017"/>
            <a:ext cx="10838689" cy="384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733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把长的数据划分为较小的数据块，叫做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(record)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。对每一个记录进行鉴别运算和加密运算。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3733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记录协议对每一个记录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按发送顺序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赋予序号，第一个记录作为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。发送下一个记录时序号就加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，序号最大值不得超过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baseline="3000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– 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不允许序号绕回。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3733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序号未写在记录之中，而是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在进行散列运算时，把序号包含进去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。客户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发送一个明文记录时，对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、记录的当前序号和明文记录进行散列运算，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鉴别明文记录的完整性（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内容和顺序均无误）。使用会话密钥 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进行加解密。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9301" y="81288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6060" y="768609"/>
            <a:ext cx="965064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的会话阶段：</a:t>
            </a:r>
            <a:r>
              <a:rPr lang="zh-CN" altLang="en-US" sz="2667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保证传送数据的机密性和完整性</a:t>
            </a:r>
          </a:p>
        </p:txBody>
      </p:sp>
      <p:sp>
        <p:nvSpPr>
          <p:cNvPr id="2" name="矩形 1"/>
          <p:cNvSpPr/>
          <p:nvPr/>
        </p:nvSpPr>
        <p:spPr>
          <a:xfrm>
            <a:off x="2013484" y="5204276"/>
            <a:ext cx="8170315" cy="883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这种对记录加密的方法称为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带关联数据的鉴别加密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AEAD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(Authenticated Encryption with Associated Data)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9047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9301" y="81288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6060" y="768608"/>
            <a:ext cx="965064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传送的记录格式</a:t>
            </a:r>
            <a:endParaRPr lang="zh-CN" altLang="en-US" sz="2667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0470" y="1328037"/>
            <a:ext cx="10845143" cy="321348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2761132" y="2128364"/>
            <a:ext cx="5558115" cy="42056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    版本   长度      明  文  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记  录   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MAC</a:t>
            </a:r>
            <a:endParaRPr lang="zh-CN" altLang="en-US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643894" y="2128363"/>
            <a:ext cx="3253" cy="45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411979" y="2128363"/>
            <a:ext cx="3253" cy="45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 rot="5400000">
            <a:off x="6632315" y="454074"/>
            <a:ext cx="247668" cy="3126193"/>
          </a:xfrm>
          <a:prstGeom prst="leftBrace">
            <a:avLst>
              <a:gd name="adj1" fmla="val 824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573141" y="1487449"/>
            <a:ext cx="259398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对这部分用 </a:t>
            </a:r>
            <a:r>
              <a:rPr lang="en-US" altLang="zh-CN" sz="2133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133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133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133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矩形 16"/>
          <p:cNvSpPr/>
          <p:nvPr/>
        </p:nvSpPr>
        <p:spPr>
          <a:xfrm>
            <a:off x="1864659" y="2815425"/>
            <a:ext cx="8892989" cy="1470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3733"/>
              </a:lnSpc>
              <a:buFont typeface="Wingdings" panose="05000000000000000000" pitchFamily="2" charset="2"/>
              <a:buChar char="l"/>
            </a:pPr>
            <a:r>
              <a:rPr lang="zh-CN" altLang="zh-CN" sz="2400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类型字段</a:t>
            </a:r>
            <a:r>
              <a:rPr lang="zh-CN" altLang="en-US" sz="2400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指明所传送的记录</a:t>
            </a:r>
            <a:r>
              <a:rPr lang="zh-CN" altLang="en-US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握手阶段的报文，还是应用程序传送的报文，或最后要关闭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连接的报文。</a:t>
            </a:r>
            <a:endParaRPr lang="en-US" altLang="zh-CN" sz="2400" b="1" kern="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80990" indent="-380990">
              <a:lnSpc>
                <a:spcPts val="3733"/>
              </a:lnSpc>
              <a:buFont typeface="Wingdings" panose="05000000000000000000" pitchFamily="2" charset="2"/>
              <a:buChar char="l"/>
            </a:pPr>
            <a:r>
              <a:rPr lang="zh-CN" altLang="zh-CN" sz="2400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长度字段</a:t>
            </a:r>
            <a:r>
              <a:rPr lang="zh-CN" altLang="en-US" sz="2400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字节数</a:t>
            </a:r>
            <a:r>
              <a:rPr lang="zh-CN" altLang="en-US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报文中提取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zh-CN" sz="24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记录。</a:t>
            </a:r>
            <a:endParaRPr lang="en-US" altLang="zh-CN" sz="2400" b="1" kern="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3316" y="2131526"/>
            <a:ext cx="3135931" cy="45263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5180064" y="2128363"/>
            <a:ext cx="3253" cy="45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295552" y="2128363"/>
            <a:ext cx="3253" cy="45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13676" y="2115181"/>
            <a:ext cx="307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  文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记  录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8888A4-1CFA-C3E9-88D4-530C62F4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3229D9-E2C7-A513-D449-E90D8A8B0BC5}"/>
              </a:ext>
            </a:extLst>
          </p:cNvPr>
          <p:cNvCxnSpPr/>
          <p:nvPr/>
        </p:nvCxnSpPr>
        <p:spPr>
          <a:xfrm>
            <a:off x="548640" y="2072640"/>
            <a:ext cx="8575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958F2A-647F-DFD3-587E-0A33D709A7FA}"/>
              </a:ext>
            </a:extLst>
          </p:cNvPr>
          <p:cNvCxnSpPr/>
          <p:nvPr/>
        </p:nvCxnSpPr>
        <p:spPr>
          <a:xfrm>
            <a:off x="690880" y="2621280"/>
            <a:ext cx="8575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ECA231-40AA-A610-0DD3-BD30AC874334}"/>
              </a:ext>
            </a:extLst>
          </p:cNvPr>
          <p:cNvCxnSpPr/>
          <p:nvPr/>
        </p:nvCxnSpPr>
        <p:spPr>
          <a:xfrm>
            <a:off x="477520" y="2854960"/>
            <a:ext cx="8575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72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15B1FFC-31DB-8375-9417-FBDC5036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E5E1829-2B5F-9C8F-9F85-7513863754FC}"/>
              </a:ext>
            </a:extLst>
          </p:cNvPr>
          <p:cNvCxnSpPr/>
          <p:nvPr/>
        </p:nvCxnSpPr>
        <p:spPr>
          <a:xfrm>
            <a:off x="0" y="1798320"/>
            <a:ext cx="8575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ACECD4-5989-0BDD-F6E0-DB8E942B2E32}"/>
              </a:ext>
            </a:extLst>
          </p:cNvPr>
          <p:cNvCxnSpPr/>
          <p:nvPr/>
        </p:nvCxnSpPr>
        <p:spPr>
          <a:xfrm>
            <a:off x="101600" y="2225040"/>
            <a:ext cx="8575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06E5F4-FE13-37AB-15DD-6A8C91FC4B8F}"/>
              </a:ext>
            </a:extLst>
          </p:cNvPr>
          <p:cNvCxnSpPr>
            <a:cxnSpLocks/>
          </p:cNvCxnSpPr>
          <p:nvPr/>
        </p:nvCxnSpPr>
        <p:spPr>
          <a:xfrm>
            <a:off x="172720" y="2651760"/>
            <a:ext cx="10739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CF1FFF-6D01-F29B-D9DE-F869B08CE740}"/>
              </a:ext>
            </a:extLst>
          </p:cNvPr>
          <p:cNvCxnSpPr>
            <a:cxnSpLocks/>
          </p:cNvCxnSpPr>
          <p:nvPr/>
        </p:nvCxnSpPr>
        <p:spPr>
          <a:xfrm>
            <a:off x="172720" y="2844800"/>
            <a:ext cx="10739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3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47F3B2-D1FA-7FBD-F731-7439CD8F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B80A1F-89B6-B960-8ABD-8BBAE936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29EAE5-2354-FC9B-1B4E-647A4E6D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DB5CCB-E942-AC85-B999-5A4CF9BE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327"/>
            <a:ext cx="12192000" cy="61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B9070A-A4F4-888D-F183-5B7691E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118472-BECE-CF2C-5896-218A492C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8B8251B-B756-E09B-2BA8-89B06633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2" y="390369"/>
            <a:ext cx="10046216" cy="60772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A2F28-34A3-F21D-8D48-0503AA6A5668}"/>
              </a:ext>
            </a:extLst>
          </p:cNvPr>
          <p:cNvSpPr txBox="1"/>
          <p:nvPr/>
        </p:nvSpPr>
        <p:spPr>
          <a:xfrm>
            <a:off x="436880" y="2025987"/>
            <a:ext cx="197104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某网站暂时不太讲究但是论文质量很高的期刊，的网站</a:t>
            </a:r>
          </a:p>
        </p:txBody>
      </p:sp>
    </p:spTree>
    <p:extLst>
      <p:ext uri="{BB962C8B-B14F-4D97-AF65-F5344CB8AC3E}">
        <p14:creationId xmlns:p14="http://schemas.microsoft.com/office/powerpoint/2010/main" val="7731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AE4081B-7540-6230-B3C6-02BD73B1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" y="69720"/>
            <a:ext cx="10535920" cy="67185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5FD9E3-663E-1B34-A6D1-CDDAD118524E}"/>
              </a:ext>
            </a:extLst>
          </p:cNvPr>
          <p:cNvCxnSpPr>
            <a:cxnSpLocks/>
          </p:cNvCxnSpPr>
          <p:nvPr/>
        </p:nvCxnSpPr>
        <p:spPr>
          <a:xfrm>
            <a:off x="8209280" y="5730240"/>
            <a:ext cx="741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5C55AA-265F-FEFC-2E74-B77637EC1222}"/>
              </a:ext>
            </a:extLst>
          </p:cNvPr>
          <p:cNvCxnSpPr>
            <a:cxnSpLocks/>
          </p:cNvCxnSpPr>
          <p:nvPr/>
        </p:nvCxnSpPr>
        <p:spPr>
          <a:xfrm>
            <a:off x="7030720" y="5974080"/>
            <a:ext cx="741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BA723-5B61-38B1-0A75-ADEBF8C7676D}"/>
              </a:ext>
            </a:extLst>
          </p:cNvPr>
          <p:cNvCxnSpPr>
            <a:cxnSpLocks/>
          </p:cNvCxnSpPr>
          <p:nvPr/>
        </p:nvCxnSpPr>
        <p:spPr>
          <a:xfrm>
            <a:off x="7934960" y="5974080"/>
            <a:ext cx="1016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CA7838E-0E40-572A-FC02-639B8E7D9580}"/>
              </a:ext>
            </a:extLst>
          </p:cNvPr>
          <p:cNvCxnSpPr>
            <a:cxnSpLocks/>
          </p:cNvCxnSpPr>
          <p:nvPr/>
        </p:nvCxnSpPr>
        <p:spPr>
          <a:xfrm>
            <a:off x="7030720" y="6238240"/>
            <a:ext cx="44704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7A24B2B-4F41-6AE6-BD85-65BBA843975B}"/>
              </a:ext>
            </a:extLst>
          </p:cNvPr>
          <p:cNvSpPr txBox="1"/>
          <p:nvPr/>
        </p:nvSpPr>
        <p:spPr>
          <a:xfrm>
            <a:off x="9428480" y="5056330"/>
            <a:ext cx="182372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抓到了用户名和密码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11719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5822-D3EE-179B-4637-7230B97D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曾经（注意是曾经）的西电，现在已经全都加密了。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7E0EF3-1678-C096-8574-88E1D814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92400"/>
            <a:ext cx="9549639" cy="5091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4E4EFE-EBB3-CEBC-A06B-E82988A4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35" y="90805"/>
            <a:ext cx="8169124" cy="68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25E0-8DC3-DC27-BDA5-4A16C89A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163</a:t>
            </a:r>
            <a:r>
              <a:rPr lang="zh-CN" altLang="en-US" dirty="0"/>
              <a:t>邮箱的青葱岁月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59878-4019-3B43-3FAE-313CD27D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623B24F-050C-61B0-42EE-DCC04992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9BFB13-8600-9EE4-F980-E9D328C7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4" y="111760"/>
            <a:ext cx="10969409" cy="6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AF67E0-AC07-6FCE-0E0A-83ECD5A6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11EACE-F04C-4F25-EDD4-4C0F0F17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12029953" cy="431112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0211B58-E532-5349-B55D-E81990B1F235}"/>
              </a:ext>
            </a:extLst>
          </p:cNvPr>
          <p:cNvCxnSpPr/>
          <p:nvPr/>
        </p:nvCxnSpPr>
        <p:spPr>
          <a:xfrm>
            <a:off x="2164080" y="4490720"/>
            <a:ext cx="221488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A12B8F-9C53-78AE-AB98-996A3570A98B}"/>
              </a:ext>
            </a:extLst>
          </p:cNvPr>
          <p:cNvCxnSpPr/>
          <p:nvPr/>
        </p:nvCxnSpPr>
        <p:spPr>
          <a:xfrm>
            <a:off x="1706880" y="4805680"/>
            <a:ext cx="221488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1150</Words>
  <Application>Microsoft Office PowerPoint</Application>
  <PresentationFormat>宽屏</PresentationFormat>
  <Paragraphs>101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Wingdings</vt:lpstr>
      <vt:lpstr>Office 主题​​</vt:lpstr>
      <vt:lpstr>Web传输安全实验</vt:lpstr>
      <vt:lpstr>被动攻击</vt:lpstr>
      <vt:lpstr>PowerPoint 演示文稿</vt:lpstr>
      <vt:lpstr>PowerPoint 演示文稿</vt:lpstr>
      <vt:lpstr>曾经（注意是曾经）的西电，现在已经全都加密了。</vt:lpstr>
      <vt:lpstr>163邮箱的青葱岁月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</dc:creator>
  <cp:lastModifiedBy>wang yu</cp:lastModifiedBy>
  <cp:revision>15</cp:revision>
  <dcterms:created xsi:type="dcterms:W3CDTF">2022-11-23T09:18:28Z</dcterms:created>
  <dcterms:modified xsi:type="dcterms:W3CDTF">2022-11-24T03:20:09Z</dcterms:modified>
</cp:coreProperties>
</file>