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23"/>
  </p:handoutMasterIdLst>
  <p:sldIdLst>
    <p:sldId id="257" r:id="rId3"/>
    <p:sldId id="258" r:id="rId5"/>
    <p:sldId id="260" r:id="rId6"/>
    <p:sldId id="263" r:id="rId7"/>
    <p:sldId id="261" r:id="rId8"/>
    <p:sldId id="276" r:id="rId9"/>
    <p:sldId id="262" r:id="rId10"/>
    <p:sldId id="289" r:id="rId11"/>
    <p:sldId id="279" r:id="rId12"/>
    <p:sldId id="290" r:id="rId13"/>
    <p:sldId id="291" r:id="rId14"/>
    <p:sldId id="266" r:id="rId15"/>
    <p:sldId id="292" r:id="rId16"/>
    <p:sldId id="293" r:id="rId17"/>
    <p:sldId id="294" r:id="rId18"/>
    <p:sldId id="280" r:id="rId19"/>
    <p:sldId id="295" r:id="rId20"/>
    <p:sldId id="296"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3A4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2" autoAdjust="0"/>
    <p:restoredTop sz="95244" autoAdjust="0"/>
  </p:normalViewPr>
  <p:slideViewPr>
    <p:cSldViewPr snapToGrid="0">
      <p:cViewPr>
        <p:scale>
          <a:sx n="73" d="100"/>
          <a:sy n="73" d="100"/>
        </p:scale>
        <p:origin x="518" y="35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405"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汉仪中黑简" panose="02010609000101010101" pitchFamily="49" charset="-122"/>
        <a:ea typeface="汉仪中黑简" panose="02010609000101010101" pitchFamily="49" charset="-122"/>
        <a:cs typeface="+mn-cs"/>
      </a:defRPr>
    </a:lvl1pPr>
    <a:lvl2pPr marL="457200" algn="l" defTabSz="914400" rtl="0" eaLnBrk="1" latinLnBrk="0" hangingPunct="1">
      <a:defRPr sz="1200" kern="1200">
        <a:solidFill>
          <a:schemeClr val="tx1"/>
        </a:solidFill>
        <a:latin typeface="汉仪中黑简" panose="02010609000101010101" pitchFamily="49" charset="-122"/>
        <a:ea typeface="汉仪中黑简" panose="02010609000101010101" pitchFamily="49" charset="-122"/>
        <a:cs typeface="+mn-cs"/>
      </a:defRPr>
    </a:lvl2pPr>
    <a:lvl3pPr marL="914400" algn="l" defTabSz="914400" rtl="0" eaLnBrk="1" latinLnBrk="0" hangingPunct="1">
      <a:defRPr sz="1200" kern="1200">
        <a:solidFill>
          <a:schemeClr val="tx1"/>
        </a:solidFill>
        <a:latin typeface="汉仪中黑简" panose="02010609000101010101" pitchFamily="49" charset="-122"/>
        <a:ea typeface="汉仪中黑简" panose="02010609000101010101" pitchFamily="49" charset="-122"/>
        <a:cs typeface="+mn-cs"/>
      </a:defRPr>
    </a:lvl3pPr>
    <a:lvl4pPr marL="1371600" algn="l" defTabSz="914400" rtl="0" eaLnBrk="1" latinLnBrk="0" hangingPunct="1">
      <a:defRPr sz="1200" kern="1200">
        <a:solidFill>
          <a:schemeClr val="tx1"/>
        </a:solidFill>
        <a:latin typeface="汉仪中黑简" panose="02010609000101010101" pitchFamily="49" charset="-122"/>
        <a:ea typeface="汉仪中黑简" panose="02010609000101010101" pitchFamily="49" charset="-122"/>
        <a:cs typeface="+mn-cs"/>
      </a:defRPr>
    </a:lvl4pPr>
    <a:lvl5pPr marL="1828800" algn="l" defTabSz="914400" rtl="0" eaLnBrk="1" latinLnBrk="0" hangingPunct="1">
      <a:defRPr sz="1200" kern="1200">
        <a:solidFill>
          <a:schemeClr val="tx1"/>
        </a:solidFill>
        <a:latin typeface="汉仪中黑简" panose="02010609000101010101" pitchFamily="49" charset="-122"/>
        <a:ea typeface="汉仪中黑简" panose="0201060900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887686"/>
          <p:cNvPicPr>
            <a:picLocks noChangeAspect="1"/>
          </p:cNvPicPr>
          <p:nvPr userDrawn="1"/>
        </p:nvPicPr>
        <p:blipFill>
          <a:blip r:embed="rId9" cstate="print">
            <a:lum bright="6000" contrast="6000"/>
          </a:blip>
          <a:stretch>
            <a:fillRect/>
          </a:stretch>
        </p:blipFill>
        <p:spPr>
          <a:xfrm>
            <a:off x="635" y="0"/>
            <a:ext cx="12192000" cy="68567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tags" Target="../tags/tag36.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1" Type="http://schemas.openxmlformats.org/officeDocument/2006/relationships/slideLayout" Target="../slideLayouts/slideLayout8.xml"/><Relationship Id="rId20" Type="http://schemas.openxmlformats.org/officeDocument/2006/relationships/tags" Target="../tags/tag56.xml"/><Relationship Id="rId2" Type="http://schemas.openxmlformats.org/officeDocument/2006/relationships/tags" Target="../tags/tag38.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8.xml"/><Relationship Id="rId2" Type="http://schemas.openxmlformats.org/officeDocument/2006/relationships/tags" Target="../tags/tag57.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4" Type="http://schemas.openxmlformats.org/officeDocument/2006/relationships/slideLayout" Target="../slideLayouts/slideLayout8.xml"/><Relationship Id="rId33" Type="http://schemas.openxmlformats.org/officeDocument/2006/relationships/image" Target="../media/image20.png"/><Relationship Id="rId32" Type="http://schemas.openxmlformats.org/officeDocument/2006/relationships/tags" Target="../tags/tag89.xml"/><Relationship Id="rId31" Type="http://schemas.openxmlformats.org/officeDocument/2006/relationships/tags" Target="../tags/tag88.xml"/><Relationship Id="rId30" Type="http://schemas.openxmlformats.org/officeDocument/2006/relationships/tags" Target="../tags/tag87.xml"/><Relationship Id="rId3" Type="http://schemas.openxmlformats.org/officeDocument/2006/relationships/tags" Target="../tags/tag60.xml"/><Relationship Id="rId29" Type="http://schemas.openxmlformats.org/officeDocument/2006/relationships/tags" Target="../tags/tag86.xml"/><Relationship Id="rId28" Type="http://schemas.openxmlformats.org/officeDocument/2006/relationships/tags" Target="../tags/tag85.xml"/><Relationship Id="rId27" Type="http://schemas.openxmlformats.org/officeDocument/2006/relationships/tags" Target="../tags/tag84.xml"/><Relationship Id="rId26" Type="http://schemas.openxmlformats.org/officeDocument/2006/relationships/tags" Target="../tags/tag83.xml"/><Relationship Id="rId25" Type="http://schemas.openxmlformats.org/officeDocument/2006/relationships/tags" Target="../tags/tag82.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8.xml"/><Relationship Id="rId2" Type="http://schemas.openxmlformats.org/officeDocument/2006/relationships/tags" Target="../tags/tag90.xml"/><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4" Type="http://schemas.openxmlformats.org/officeDocument/2006/relationships/slideLayout" Target="../slideLayouts/slideLayout5.xml"/><Relationship Id="rId43" Type="http://schemas.openxmlformats.org/officeDocument/2006/relationships/tags" Target="../tags/tag35.xml"/><Relationship Id="rId42" Type="http://schemas.openxmlformats.org/officeDocument/2006/relationships/tags" Target="../tags/tag34.xml"/><Relationship Id="rId41" Type="http://schemas.openxmlformats.org/officeDocument/2006/relationships/tags" Target="../tags/tag33.xml"/><Relationship Id="rId40" Type="http://schemas.openxmlformats.org/officeDocument/2006/relationships/tags" Target="../tags/tag32.xml"/><Relationship Id="rId4" Type="http://schemas.openxmlformats.org/officeDocument/2006/relationships/tags" Target="../tags/tag4.xml"/><Relationship Id="rId39" Type="http://schemas.openxmlformats.org/officeDocument/2006/relationships/tags" Target="../tags/tag31.xml"/><Relationship Id="rId38" Type="http://schemas.openxmlformats.org/officeDocument/2006/relationships/tags" Target="../tags/tag30.xml"/><Relationship Id="rId37" Type="http://schemas.openxmlformats.org/officeDocument/2006/relationships/tags" Target="../tags/tag29.xml"/><Relationship Id="rId36" Type="http://schemas.openxmlformats.org/officeDocument/2006/relationships/tags" Target="../tags/tag28.xml"/><Relationship Id="rId35" Type="http://schemas.openxmlformats.org/officeDocument/2006/relationships/image" Target="../media/image14.svg"/><Relationship Id="rId34" Type="http://schemas.openxmlformats.org/officeDocument/2006/relationships/image" Target="../media/image13.png"/><Relationship Id="rId33" Type="http://schemas.openxmlformats.org/officeDocument/2006/relationships/tags" Target="../tags/tag27.xml"/><Relationship Id="rId32" Type="http://schemas.openxmlformats.org/officeDocument/2006/relationships/image" Target="../media/image12.svg"/><Relationship Id="rId31" Type="http://schemas.openxmlformats.org/officeDocument/2006/relationships/image" Target="../media/image11.png"/><Relationship Id="rId30" Type="http://schemas.openxmlformats.org/officeDocument/2006/relationships/tags" Target="../tags/tag26.xml"/><Relationship Id="rId3" Type="http://schemas.openxmlformats.org/officeDocument/2006/relationships/tags" Target="../tags/tag3.xml"/><Relationship Id="rId29" Type="http://schemas.openxmlformats.org/officeDocument/2006/relationships/image" Target="../media/image10.svg"/><Relationship Id="rId28" Type="http://schemas.openxmlformats.org/officeDocument/2006/relationships/image" Target="../media/image9.png"/><Relationship Id="rId27" Type="http://schemas.openxmlformats.org/officeDocument/2006/relationships/tags" Target="../tags/tag25.xml"/><Relationship Id="rId26" Type="http://schemas.openxmlformats.org/officeDocument/2006/relationships/image" Target="../media/image8.svg"/><Relationship Id="rId25" Type="http://schemas.openxmlformats.org/officeDocument/2006/relationships/image" Target="../media/image7.png"/><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7897878"/>
          <p:cNvPicPr>
            <a:picLocks noChangeAspect="1"/>
          </p:cNvPicPr>
          <p:nvPr/>
        </p:nvPicPr>
        <p:blipFill>
          <a:blip r:embed="rId1" cstate="print">
            <a:lum bright="6000" contrast="6000"/>
          </a:blip>
          <a:stretch>
            <a:fillRect/>
          </a:stretch>
        </p:blipFill>
        <p:spPr>
          <a:xfrm>
            <a:off x="635" y="0"/>
            <a:ext cx="12192000" cy="6856730"/>
          </a:xfrm>
          <a:prstGeom prst="rect">
            <a:avLst/>
          </a:prstGeom>
        </p:spPr>
      </p:pic>
      <p:sp>
        <p:nvSpPr>
          <p:cNvPr id="19" name="文本框 18"/>
          <p:cNvSpPr txBox="1"/>
          <p:nvPr/>
        </p:nvSpPr>
        <p:spPr>
          <a:xfrm>
            <a:off x="2555240" y="1684020"/>
            <a:ext cx="6453505" cy="284924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zh-CN" altLang="en-US" sz="6000" dirty="0">
                <a:solidFill>
                  <a:srgbClr val="3A4B50"/>
                </a:solidFill>
                <a:effectLst/>
                <a:uFillTx/>
                <a:latin typeface="汉仪大宋简" panose="02010609000101010101" charset="-122"/>
                <a:ea typeface="汉仪大宋简" panose="02010609000101010101" charset="-122"/>
                <a:cs typeface="+mn-ea"/>
                <a:sym typeface="+mn-lt"/>
              </a:rPr>
              <a:t>电子病</a:t>
            </a:r>
            <a:r>
              <a:rPr lang="zh-CN" altLang="en-US" sz="6000" dirty="0">
                <a:solidFill>
                  <a:srgbClr val="3A4B50"/>
                </a:solidFill>
                <a:effectLst/>
                <a:uFillTx/>
                <a:latin typeface="汉仪大宋简" panose="02010609000101010101" charset="-122"/>
                <a:ea typeface="汉仪大宋简" panose="02010609000101010101" charset="-122"/>
                <a:cs typeface="+mn-ea"/>
                <a:sym typeface="+mn-lt"/>
              </a:rPr>
              <a:t>历信息</a:t>
            </a:r>
            <a:r>
              <a:rPr lang="zh-CN" altLang="en-US" sz="6000" dirty="0">
                <a:solidFill>
                  <a:srgbClr val="3A4B50"/>
                </a:solidFill>
                <a:effectLst/>
                <a:uFillTx/>
                <a:latin typeface="汉仪大宋简" panose="02010609000101010101" charset="-122"/>
                <a:ea typeface="汉仪大宋简" panose="02010609000101010101" charset="-122"/>
                <a:cs typeface="+mn-ea"/>
                <a:sym typeface="+mn-lt"/>
              </a:rPr>
              <a:t>系统</a:t>
            </a:r>
            <a:endParaRPr lang="zh-CN" altLang="en-US" sz="6000" dirty="0">
              <a:solidFill>
                <a:srgbClr val="3A4B50"/>
              </a:solidFill>
              <a:effectLst/>
              <a:uFillTx/>
              <a:latin typeface="汉仪大宋简" panose="02010609000101010101" charset="-122"/>
              <a:ea typeface="汉仪大宋简" panose="02010609000101010101" charset="-122"/>
              <a:cs typeface="+mn-ea"/>
              <a:sym typeface="+mn-lt"/>
            </a:endParaRPr>
          </a:p>
        </p:txBody>
      </p:sp>
      <p:sp>
        <p:nvSpPr>
          <p:cNvPr id="13" name="TextBox 2"/>
          <p:cNvSpPr txBox="1"/>
          <p:nvPr/>
        </p:nvSpPr>
        <p:spPr>
          <a:xfrm>
            <a:off x="4266565" y="3776345"/>
            <a:ext cx="3264535" cy="37655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fontAlgn="base">
              <a:spcBef>
                <a:spcPct val="0"/>
              </a:spcBef>
              <a:spcAft>
                <a:spcPct val="0"/>
              </a:spcAft>
              <a:buFont typeface="汉仪中黑简" panose="02010609000101010101" pitchFamily="49" charset="-122"/>
              <a:buNone/>
            </a:pPr>
            <a:r>
              <a:rPr lang="zh-CN" altLang="en-US" sz="2000" spc="300" dirty="0">
                <a:solidFill>
                  <a:srgbClr val="1F3135"/>
                </a:solidFill>
                <a:latin typeface="汉仪中黑简" panose="02010609000101010101" pitchFamily="49" charset="-122"/>
                <a:ea typeface="汉仪中黑简" panose="02010609000101010101" pitchFamily="49" charset="-122"/>
                <a:cs typeface="汉仪中黑简" panose="02010609000101010101" pitchFamily="49" charset="-122"/>
              </a:rPr>
              <a:t>信息安全</a:t>
            </a:r>
            <a:r>
              <a:rPr lang="zh-CN" altLang="en-US" sz="2000" spc="300" dirty="0">
                <a:solidFill>
                  <a:srgbClr val="1F3135"/>
                </a:solidFill>
                <a:latin typeface="汉仪中黑简" panose="02010609000101010101" pitchFamily="49" charset="-122"/>
                <a:ea typeface="汉仪中黑简" panose="02010609000101010101" pitchFamily="49" charset="-122"/>
                <a:cs typeface="汉仪中黑简" panose="02010609000101010101" pitchFamily="49" charset="-122"/>
              </a:rPr>
              <a:t>课程汇报</a:t>
            </a:r>
            <a:endParaRPr lang="zh-CN" altLang="en-US" sz="2000" spc="300" dirty="0">
              <a:solidFill>
                <a:srgbClr val="1F3135"/>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5" name="文本框"/>
          <p:cNvSpPr txBox="1">
            <a:spLocks noChangeArrowheads="1"/>
          </p:cNvSpPr>
          <p:nvPr/>
        </p:nvSpPr>
        <p:spPr bwMode="auto">
          <a:xfrm>
            <a:off x="4580255" y="4466590"/>
            <a:ext cx="1294765" cy="377190"/>
          </a:xfrm>
          <a:prstGeom prst="rect">
            <a:avLst/>
          </a:prstGeom>
          <a:solidFill>
            <a:srgbClr val="3A4B50"/>
          </a:solidFill>
          <a:ln>
            <a:noFill/>
          </a:ln>
          <a:effectLst/>
        </p:spPr>
        <p:txBody>
          <a:bodyPr vert="horz" wrap="square" lIns="91416" tIns="45708" rIns="91416" bIns="45708"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dirty="0">
                <a:solidFill>
                  <a:schemeClr val="bg1"/>
                </a:solidFill>
                <a:latin typeface="汉仪中黑简" panose="02010609000101010101" pitchFamily="49" charset="-122"/>
                <a:ea typeface="汉仪中黑简" panose="02010609000101010101" pitchFamily="49" charset="-122"/>
                <a:cs typeface="+mn-ea"/>
                <a:sym typeface="+mn-lt"/>
              </a:rPr>
              <a:t>汇报人：</a:t>
            </a:r>
            <a:r>
              <a:rPr lang="zh-CN" altLang="en-US" sz="1200" b="0" dirty="0">
                <a:solidFill>
                  <a:schemeClr val="bg1"/>
                </a:solidFill>
                <a:latin typeface="汉仪中黑简" panose="02010609000101010101" pitchFamily="49" charset="-122"/>
                <a:ea typeface="汉仪中黑简" panose="02010609000101010101" pitchFamily="49" charset="-122"/>
                <a:cs typeface="+mn-ea"/>
                <a:sym typeface="+mn-lt"/>
              </a:rPr>
              <a:t>赵红玉</a:t>
            </a:r>
            <a:endParaRPr lang="zh-CN" altLang="en-US" sz="1200" b="0" dirty="0">
              <a:solidFill>
                <a:schemeClr val="bg1"/>
              </a:solidFill>
              <a:latin typeface="汉仪中黑简" panose="02010609000101010101" pitchFamily="49" charset="-122"/>
              <a:ea typeface="汉仪中黑简" panose="02010609000101010101" pitchFamily="49" charset="-122"/>
              <a:cs typeface="+mn-ea"/>
              <a:sym typeface="+mn-lt"/>
            </a:endParaRPr>
          </a:p>
        </p:txBody>
      </p:sp>
      <p:sp>
        <p:nvSpPr>
          <p:cNvPr id="6" name="文本框"/>
          <p:cNvSpPr txBox="1">
            <a:spLocks noChangeArrowheads="1"/>
          </p:cNvSpPr>
          <p:nvPr/>
        </p:nvSpPr>
        <p:spPr bwMode="auto">
          <a:xfrm>
            <a:off x="6096635" y="4466590"/>
            <a:ext cx="1869440" cy="375920"/>
          </a:xfrm>
          <a:prstGeom prst="rect">
            <a:avLst/>
          </a:prstGeom>
          <a:solidFill>
            <a:srgbClr val="3A4B50"/>
          </a:solidFill>
          <a:ln>
            <a:noFill/>
          </a:ln>
          <a:effectLst/>
        </p:spPr>
        <p:txBody>
          <a:bodyPr vert="horz" wrap="square" lIns="91416" tIns="45708" rIns="91416" bIns="45708"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200" b="0" dirty="0">
                <a:solidFill>
                  <a:schemeClr val="bg1"/>
                </a:solidFill>
                <a:latin typeface="汉仪中黑简" panose="02010609000101010101" pitchFamily="49" charset="-122"/>
                <a:ea typeface="汉仪中黑简" panose="02010609000101010101" pitchFamily="49" charset="-122"/>
                <a:cs typeface="+mn-ea"/>
                <a:sym typeface="+mn-lt"/>
              </a:rPr>
              <a:t>日   期：</a:t>
            </a:r>
            <a:r>
              <a:rPr lang="en-US" altLang="zh-CN" sz="1200" b="0" dirty="0">
                <a:solidFill>
                  <a:schemeClr val="bg1"/>
                </a:solidFill>
                <a:latin typeface="汉仪中黑简" panose="02010609000101010101" pitchFamily="49" charset="-122"/>
                <a:ea typeface="汉仪中黑简" panose="02010609000101010101" pitchFamily="49" charset="-122"/>
                <a:cs typeface="+mn-ea"/>
                <a:sym typeface="+mn-lt"/>
              </a:rPr>
              <a:t>2023.12.28</a:t>
            </a:r>
            <a:endParaRPr lang="en-US" altLang="zh-CN" sz="1200" b="0" dirty="0">
              <a:solidFill>
                <a:schemeClr val="bg1"/>
              </a:solidFill>
              <a:latin typeface="汉仪中黑简" panose="02010609000101010101" pitchFamily="49" charset="-122"/>
              <a:ea typeface="汉仪中黑简" panose="02010609000101010101" pitchFamily="49" charset="-122"/>
              <a:cs typeface="+mn-ea"/>
              <a:sym typeface="+mn-lt"/>
            </a:endParaRPr>
          </a:p>
        </p:txBody>
      </p:sp>
      <p:sp>
        <p:nvSpPr>
          <p:cNvPr id="8" name="文本框 7"/>
          <p:cNvSpPr txBox="1"/>
          <p:nvPr/>
        </p:nvSpPr>
        <p:spPr>
          <a:xfrm>
            <a:off x="2555875" y="2578100"/>
            <a:ext cx="6355715" cy="10915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zh-CN" altLang="en-US" sz="6000" dirty="0">
                <a:solidFill>
                  <a:srgbClr val="3A4B50"/>
                </a:solidFill>
                <a:effectLst/>
                <a:uFillTx/>
                <a:latin typeface="汉仪大宋简" panose="02010609000101010101" charset="-122"/>
                <a:ea typeface="汉仪大宋简" panose="02010609000101010101" charset="-122"/>
                <a:cs typeface="+mn-ea"/>
                <a:sym typeface="+mn-lt"/>
              </a:rPr>
              <a:t>安全性分析与</a:t>
            </a:r>
            <a:r>
              <a:rPr lang="zh-CN" altLang="en-US" sz="6000" dirty="0">
                <a:solidFill>
                  <a:srgbClr val="3A4B50"/>
                </a:solidFill>
                <a:effectLst/>
                <a:uFillTx/>
                <a:latin typeface="汉仪大宋简" panose="02010609000101010101" charset="-122"/>
                <a:ea typeface="汉仪大宋简" panose="02010609000101010101" charset="-122"/>
                <a:cs typeface="+mn-ea"/>
                <a:sym typeface="+mn-lt"/>
              </a:rPr>
              <a:t>设计</a:t>
            </a:r>
            <a:endParaRPr lang="zh-CN" altLang="en-US" sz="6000" dirty="0">
              <a:solidFill>
                <a:srgbClr val="3A4B50"/>
              </a:solidFill>
              <a:effectLst/>
              <a:uFillTx/>
              <a:latin typeface="汉仪大宋简" panose="02010609000101010101" charset="-122"/>
              <a:ea typeface="汉仪大宋简" panose="0201060900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04265" y="1330960"/>
            <a:ext cx="10153015" cy="4224655"/>
          </a:xfrm>
          <a:prstGeom prst="rect">
            <a:avLst/>
          </a:prstGeom>
          <a:ln w="12700">
            <a:gradFill>
              <a:gsLst>
                <a:gs pos="0">
                  <a:srgbClr val="3A4B50"/>
                </a:gs>
                <a:gs pos="100000">
                  <a:srgbClr val="3A4B50">
                    <a:alpha val="0"/>
                  </a:srgb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1" name="文本框 10"/>
          <p:cNvSpPr txBox="1"/>
          <p:nvPr/>
        </p:nvSpPr>
        <p:spPr>
          <a:xfrm>
            <a:off x="1216660" y="1510665"/>
            <a:ext cx="2292985" cy="1383665"/>
          </a:xfrm>
          <a:prstGeom prst="rect">
            <a:avLst/>
          </a:prstGeom>
          <a:noFill/>
        </p:spPr>
        <p:txBody>
          <a:bodyPr wrap="square" rtlCol="0">
            <a:spAutoFit/>
          </a:bodyPr>
          <a:lstStyle/>
          <a:p>
            <a:pPr algn="just" hangingPunct="0">
              <a:lnSpc>
                <a:spcPct val="150000"/>
              </a:lnSpc>
            </a:pPr>
            <a:r>
              <a:rPr lang="zh-CN" altLang="en-US" sz="28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客户端设计</a:t>
            </a:r>
            <a:endParaRPr lang="zh-CN" altLang="en-US" sz="28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a:p>
            <a:pPr algn="just" hangingPunct="0">
              <a:lnSpc>
                <a:spcPct val="150000"/>
              </a:lnSpc>
            </a:pPr>
            <a:endParaRPr lang="zh-CN" altLang="en-US" sz="2800" dirty="0">
              <a:solidFill>
                <a:srgbClr val="3A4B50"/>
              </a:solidFill>
              <a:latin typeface="汉仪大宋简" panose="02010609000101010101" charset="-122"/>
              <a:ea typeface="汉仪大宋简" panose="02010609000101010101" charset="-122"/>
              <a:cs typeface="+mn-ea"/>
              <a:sym typeface="+mn-lt"/>
            </a:endParaRPr>
          </a:p>
        </p:txBody>
      </p:sp>
      <p:sp>
        <p:nvSpPr>
          <p:cNvPr id="12" name="文本框 11"/>
          <p:cNvSpPr txBox="1"/>
          <p:nvPr/>
        </p:nvSpPr>
        <p:spPr>
          <a:xfrm>
            <a:off x="1202494" y="2367705"/>
            <a:ext cx="5006407" cy="2676525"/>
          </a:xfrm>
          <a:prstGeom prst="rect">
            <a:avLst/>
          </a:prstGeom>
          <a:noFill/>
        </p:spPr>
        <p:txBody>
          <a:bodyPr wrap="square" rtlCol="0">
            <a:spAutoFit/>
          </a:bodyPr>
          <a:lstStyle/>
          <a:p>
            <a:pPr indent="0" algn="l" hangingPunct="0">
              <a:lnSpc>
                <a:spcPct val="150000"/>
              </a:lnSpc>
              <a:buFont typeface="+mj-lt"/>
              <a:buNone/>
            </a:pPr>
            <a:r>
              <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客户端主要是由电子病历系统构成，电子病历主要包括患者的基本信息、医嘱、病程记录、检查检验结果、手术记录、护理记录等，其相关信息的存储需要数据库的支持。登录该系统的人员需要拥有正确的证书和口令以及验证码才能访问，这样既可以保证系统和相关信息的安全，也能保证医院工作人员实现合法的操作以及确保其身份的可信，同时能记录访问人员访问的时间、对病历的修改及修改时间和修改内容等。</a:t>
            </a:r>
            <a:endPar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5" name="TextBox 2"/>
          <p:cNvSpPr txBox="1"/>
          <p:nvPr/>
        </p:nvSpPr>
        <p:spPr>
          <a:xfrm>
            <a:off x="4436745" y="227330"/>
            <a:ext cx="3467735" cy="706755"/>
          </a:xfrm>
          <a:prstGeom prst="rect">
            <a:avLst/>
          </a:prstGeom>
          <a:noFill/>
        </p:spPr>
        <p:txBody>
          <a:bodyPr wrap="square" rtlCol="0">
            <a:spAutoFit/>
          </a:bodyPr>
          <a:lstStyle/>
          <a:p>
            <a:pPr algn="ctr"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3.1电子病历安全管理模型的客户端设计</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3" name="直接连接符 2"/>
          <p:cNvCxnSpPr>
            <a:stCxn id="5" idx="1"/>
          </p:cNvCxnSpPr>
          <p:nvPr/>
        </p:nvCxnSpPr>
        <p:spPr>
          <a:xfrm flipH="1">
            <a:off x="3843020" y="58102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6426200" y="1510665"/>
            <a:ext cx="4686300" cy="401891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等腰三角形 9"/>
          <p:cNvSpPr/>
          <p:nvPr>
            <p:custDataLst>
              <p:tags r:id="rId1"/>
            </p:custDataLst>
          </p:nvPr>
        </p:nvSpPr>
        <p:spPr>
          <a:xfrm>
            <a:off x="1238885" y="4768215"/>
            <a:ext cx="2535555" cy="2095500"/>
          </a:xfrm>
          <a:prstGeom prst="triangle">
            <a:avLst/>
          </a:prstGeom>
          <a:solidFill>
            <a:srgbClr val="3A4B50"/>
          </a:solidFill>
          <a:ln>
            <a:solidFill>
              <a:schemeClr val="bg2">
                <a:lumMod val="25000"/>
              </a:schemeClr>
            </a:solidFill>
          </a:ln>
        </p:spPr>
        <p:style>
          <a:lnRef idx="2">
            <a:srgbClr val="636190">
              <a:shade val="50000"/>
            </a:srgbClr>
          </a:lnRef>
          <a:fillRef idx="1">
            <a:srgbClr val="636190"/>
          </a:fillRef>
          <a:effectRef idx="0">
            <a:srgbClr val="636190"/>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3" name="等腰三角形 12"/>
          <p:cNvSpPr/>
          <p:nvPr>
            <p:custDataLst>
              <p:tags r:id="rId2"/>
            </p:custDataLst>
          </p:nvPr>
        </p:nvSpPr>
        <p:spPr>
          <a:xfrm>
            <a:off x="3996690" y="3751580"/>
            <a:ext cx="3765550" cy="3112135"/>
          </a:xfrm>
          <a:prstGeom prst="triangle">
            <a:avLst/>
          </a:prstGeom>
          <a:solidFill>
            <a:srgbClr val="3A4B50"/>
          </a:solidFill>
          <a:ln>
            <a:solidFill>
              <a:schemeClr val="bg2">
                <a:lumMod val="25000"/>
              </a:schemeClr>
            </a:solidFill>
          </a:ln>
        </p:spPr>
        <p:style>
          <a:lnRef idx="2">
            <a:srgbClr val="636190">
              <a:shade val="50000"/>
            </a:srgbClr>
          </a:lnRef>
          <a:fillRef idx="1">
            <a:srgbClr val="636190"/>
          </a:fillRef>
          <a:effectRef idx="0">
            <a:srgbClr val="636190"/>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6" name="等腰三角形 15"/>
          <p:cNvSpPr/>
          <p:nvPr>
            <p:custDataLst>
              <p:tags r:id="rId3"/>
            </p:custDataLst>
          </p:nvPr>
        </p:nvSpPr>
        <p:spPr>
          <a:xfrm>
            <a:off x="6795135" y="4883150"/>
            <a:ext cx="2371725" cy="1980565"/>
          </a:xfrm>
          <a:prstGeom prst="triangle">
            <a:avLst/>
          </a:prstGeom>
          <a:solidFill>
            <a:srgbClr val="3A4B50"/>
          </a:solidFill>
          <a:ln>
            <a:solidFill>
              <a:schemeClr val="bg2">
                <a:lumMod val="25000"/>
              </a:schemeClr>
            </a:solidFill>
          </a:ln>
        </p:spPr>
        <p:style>
          <a:lnRef idx="2">
            <a:srgbClr val="636190">
              <a:shade val="50000"/>
            </a:srgbClr>
          </a:lnRef>
          <a:fillRef idx="1">
            <a:srgbClr val="636190"/>
          </a:fillRef>
          <a:effectRef idx="0">
            <a:srgbClr val="636190"/>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8" name="等腰三角形 17"/>
          <p:cNvSpPr/>
          <p:nvPr>
            <p:custDataLst>
              <p:tags r:id="rId4"/>
            </p:custDataLst>
          </p:nvPr>
        </p:nvSpPr>
        <p:spPr>
          <a:xfrm>
            <a:off x="3487420" y="5651500"/>
            <a:ext cx="1450975" cy="1212215"/>
          </a:xfrm>
          <a:prstGeom prst="triangle">
            <a:avLst/>
          </a:prstGeom>
          <a:solidFill>
            <a:srgbClr val="3A4B50"/>
          </a:solidFill>
          <a:ln>
            <a:solidFill>
              <a:schemeClr val="bg2">
                <a:lumMod val="25000"/>
              </a:schemeClr>
            </a:solidFill>
          </a:ln>
        </p:spPr>
        <p:style>
          <a:lnRef idx="2">
            <a:srgbClr val="636190">
              <a:shade val="50000"/>
            </a:srgbClr>
          </a:lnRef>
          <a:fillRef idx="1">
            <a:srgbClr val="636190"/>
          </a:fillRef>
          <a:effectRef idx="0">
            <a:srgbClr val="636190"/>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9" name="等腰三角形 18"/>
          <p:cNvSpPr/>
          <p:nvPr>
            <p:custDataLst>
              <p:tags r:id="rId5"/>
            </p:custDataLst>
          </p:nvPr>
        </p:nvSpPr>
        <p:spPr>
          <a:xfrm>
            <a:off x="8333105" y="5335905"/>
            <a:ext cx="1828800" cy="1527810"/>
          </a:xfrm>
          <a:prstGeom prst="triangle">
            <a:avLst/>
          </a:prstGeom>
          <a:solidFill>
            <a:srgbClr val="3A4B50"/>
          </a:solidFill>
          <a:ln>
            <a:solidFill>
              <a:schemeClr val="bg2">
                <a:lumMod val="25000"/>
              </a:schemeClr>
            </a:solidFill>
          </a:ln>
        </p:spPr>
        <p:style>
          <a:lnRef idx="2">
            <a:srgbClr val="636190">
              <a:shade val="50000"/>
            </a:srgbClr>
          </a:lnRef>
          <a:fillRef idx="1">
            <a:srgbClr val="636190"/>
          </a:fillRef>
          <a:effectRef idx="0">
            <a:srgbClr val="636190"/>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cxnSp>
        <p:nvCxnSpPr>
          <p:cNvPr id="20" name="直接连接符 19"/>
          <p:cNvCxnSpPr/>
          <p:nvPr>
            <p:custDataLst>
              <p:tags r:id="rId6"/>
            </p:custDataLst>
          </p:nvPr>
        </p:nvCxnSpPr>
        <p:spPr>
          <a:xfrm>
            <a:off x="5879465" y="3188970"/>
            <a:ext cx="0" cy="562610"/>
          </a:xfrm>
          <a:prstGeom prst="line">
            <a:avLst/>
          </a:prstGeom>
          <a:solidFill>
            <a:srgbClr val="3A4B50"/>
          </a:solidFill>
          <a:ln>
            <a:solidFill>
              <a:schemeClr val="bg2">
                <a:lumMod val="25000"/>
              </a:schemeClr>
            </a:solidFill>
            <a:prstDash val="lgDash"/>
            <a:headEnd type="oval"/>
          </a:ln>
        </p:spPr>
        <p:style>
          <a:lnRef idx="1">
            <a:srgbClr val="636190"/>
          </a:lnRef>
          <a:fillRef idx="0">
            <a:srgbClr val="636190"/>
          </a:fillRef>
          <a:effectRef idx="0">
            <a:srgbClr val="636190"/>
          </a:effectRef>
          <a:fontRef idx="minor">
            <a:srgbClr val="000000"/>
          </a:fontRef>
        </p:style>
      </p:cxnSp>
      <p:cxnSp>
        <p:nvCxnSpPr>
          <p:cNvPr id="21" name="直接连接符 20"/>
          <p:cNvCxnSpPr/>
          <p:nvPr>
            <p:custDataLst>
              <p:tags r:id="rId7"/>
            </p:custDataLst>
          </p:nvPr>
        </p:nvCxnSpPr>
        <p:spPr>
          <a:xfrm>
            <a:off x="2511425" y="3408045"/>
            <a:ext cx="0" cy="1360170"/>
          </a:xfrm>
          <a:prstGeom prst="line">
            <a:avLst/>
          </a:prstGeom>
          <a:solidFill>
            <a:srgbClr val="3A4B50"/>
          </a:solidFill>
          <a:ln w="12700">
            <a:solidFill>
              <a:schemeClr val="bg2">
                <a:lumMod val="25000"/>
              </a:schemeClr>
            </a:solidFill>
            <a:prstDash val="lgDash"/>
            <a:headEnd type="oval"/>
          </a:ln>
        </p:spPr>
        <p:style>
          <a:lnRef idx="1">
            <a:srgbClr val="636190"/>
          </a:lnRef>
          <a:fillRef idx="0">
            <a:srgbClr val="636190"/>
          </a:fillRef>
          <a:effectRef idx="0">
            <a:srgbClr val="636190"/>
          </a:effectRef>
          <a:fontRef idx="minor">
            <a:srgbClr val="000000"/>
          </a:fontRef>
        </p:style>
      </p:cxnSp>
      <p:cxnSp>
        <p:nvCxnSpPr>
          <p:cNvPr id="24" name="直接连接符 23"/>
          <p:cNvCxnSpPr/>
          <p:nvPr>
            <p:custDataLst>
              <p:tags r:id="rId8"/>
            </p:custDataLst>
          </p:nvPr>
        </p:nvCxnSpPr>
        <p:spPr>
          <a:xfrm>
            <a:off x="4213225" y="5257800"/>
            <a:ext cx="0" cy="340360"/>
          </a:xfrm>
          <a:prstGeom prst="line">
            <a:avLst/>
          </a:prstGeom>
          <a:solidFill>
            <a:srgbClr val="3A4B50"/>
          </a:solidFill>
          <a:ln>
            <a:solidFill>
              <a:schemeClr val="bg2">
                <a:lumMod val="25000"/>
              </a:schemeClr>
            </a:solidFill>
            <a:prstDash val="lgDash"/>
            <a:headEnd type="oval"/>
          </a:ln>
        </p:spPr>
        <p:style>
          <a:lnRef idx="1">
            <a:srgbClr val="636190"/>
          </a:lnRef>
          <a:fillRef idx="0">
            <a:srgbClr val="636190"/>
          </a:fillRef>
          <a:effectRef idx="0">
            <a:srgbClr val="636190"/>
          </a:effectRef>
          <a:fontRef idx="minor">
            <a:srgbClr val="000000"/>
          </a:fontRef>
        </p:style>
      </p:cxnSp>
      <p:cxnSp>
        <p:nvCxnSpPr>
          <p:cNvPr id="25" name="直接连接符 24"/>
          <p:cNvCxnSpPr/>
          <p:nvPr>
            <p:custDataLst>
              <p:tags r:id="rId9"/>
            </p:custDataLst>
          </p:nvPr>
        </p:nvCxnSpPr>
        <p:spPr>
          <a:xfrm flipV="1">
            <a:off x="7984490" y="4512945"/>
            <a:ext cx="0" cy="370205"/>
          </a:xfrm>
          <a:prstGeom prst="line">
            <a:avLst/>
          </a:prstGeom>
          <a:solidFill>
            <a:srgbClr val="3A4B50"/>
          </a:solidFill>
          <a:ln>
            <a:solidFill>
              <a:schemeClr val="bg2">
                <a:lumMod val="25000"/>
              </a:schemeClr>
            </a:solidFill>
            <a:prstDash val="lgDash"/>
            <a:tailEnd type="oval"/>
          </a:ln>
        </p:spPr>
        <p:style>
          <a:lnRef idx="1">
            <a:srgbClr val="636190"/>
          </a:lnRef>
          <a:fillRef idx="0">
            <a:srgbClr val="636190"/>
          </a:fillRef>
          <a:effectRef idx="0">
            <a:srgbClr val="636190"/>
          </a:effectRef>
          <a:fontRef idx="minor">
            <a:srgbClr val="000000"/>
          </a:fontRef>
        </p:style>
      </p:cxnSp>
      <p:cxnSp>
        <p:nvCxnSpPr>
          <p:cNvPr id="26" name="直接连接符 25"/>
          <p:cNvCxnSpPr/>
          <p:nvPr>
            <p:custDataLst>
              <p:tags r:id="rId10"/>
            </p:custDataLst>
          </p:nvPr>
        </p:nvCxnSpPr>
        <p:spPr>
          <a:xfrm flipV="1">
            <a:off x="9247505" y="3265805"/>
            <a:ext cx="0" cy="2042160"/>
          </a:xfrm>
          <a:prstGeom prst="line">
            <a:avLst/>
          </a:prstGeom>
          <a:solidFill>
            <a:srgbClr val="3A4B50"/>
          </a:solidFill>
          <a:ln>
            <a:solidFill>
              <a:schemeClr val="bg2">
                <a:lumMod val="25000"/>
              </a:schemeClr>
            </a:solidFill>
            <a:prstDash val="lgDash"/>
            <a:headEnd type="none"/>
            <a:tailEnd type="oval"/>
          </a:ln>
        </p:spPr>
        <p:style>
          <a:lnRef idx="1">
            <a:srgbClr val="636190"/>
          </a:lnRef>
          <a:fillRef idx="0">
            <a:srgbClr val="636190"/>
          </a:fillRef>
          <a:effectRef idx="0">
            <a:srgbClr val="636190"/>
          </a:effectRef>
          <a:fontRef idx="minor">
            <a:srgbClr val="000000"/>
          </a:fontRef>
        </p:style>
      </p:cxnSp>
      <p:sp>
        <p:nvSpPr>
          <p:cNvPr id="36" name="文本框 35"/>
          <p:cNvSpPr txBox="1"/>
          <p:nvPr>
            <p:custDataLst>
              <p:tags r:id="rId11"/>
            </p:custDataLst>
          </p:nvPr>
        </p:nvSpPr>
        <p:spPr>
          <a:xfrm>
            <a:off x="1621790" y="778510"/>
            <a:ext cx="1887220" cy="353060"/>
          </a:xfrm>
          <a:prstGeom prst="rect">
            <a:avLst/>
          </a:prstGeom>
          <a:solidFill>
            <a:srgbClr val="3A4B50"/>
          </a:solidFill>
          <a:ln>
            <a:solidFill>
              <a:schemeClr val="bg2">
                <a:lumMod val="25000"/>
              </a:schemeClr>
            </a:solidFill>
          </a:ln>
        </p:spPr>
        <p:txBody>
          <a:bodyPr wrap="square" bIns="0" rtlCol="0">
            <a:normAutofit fontScale="90000"/>
          </a:bodyPr>
          <a:p>
            <a:r>
              <a:rPr lang="zh-CN" altLang="en-US" spc="300">
                <a:solidFill>
                  <a:schemeClr val="bg1"/>
                </a:solidFill>
                <a:uFillTx/>
                <a:latin typeface="思源黑体 CN Bold" panose="020B0800000000000000" charset="-122"/>
                <a:ea typeface="思源黑体 CN Bold" panose="020B0800000000000000" charset="-122"/>
              </a:rPr>
              <a:t>数据库权限控制</a:t>
            </a:r>
            <a:endParaRPr lang="zh-CN" altLang="en-US" spc="300">
              <a:solidFill>
                <a:schemeClr val="bg1"/>
              </a:solidFill>
              <a:uFillTx/>
              <a:latin typeface="思源黑体 CN Bold" panose="020B0800000000000000" charset="-122"/>
              <a:ea typeface="思源黑体 CN Bold" panose="020B0800000000000000" charset="-122"/>
            </a:endParaRPr>
          </a:p>
        </p:txBody>
      </p:sp>
      <p:sp>
        <p:nvSpPr>
          <p:cNvPr id="37" name="文本框 36"/>
          <p:cNvSpPr txBox="1"/>
          <p:nvPr>
            <p:custDataLst>
              <p:tags r:id="rId12"/>
            </p:custDataLst>
          </p:nvPr>
        </p:nvSpPr>
        <p:spPr>
          <a:xfrm>
            <a:off x="1621790" y="1178560"/>
            <a:ext cx="1865630" cy="1981200"/>
          </a:xfrm>
          <a:prstGeom prst="rect">
            <a:avLst/>
          </a:prstGeom>
          <a:solidFill>
            <a:srgbClr val="3A4B50"/>
          </a:solidFill>
          <a:ln>
            <a:solidFill>
              <a:schemeClr val="bg2">
                <a:lumMod val="25000"/>
              </a:schemeClr>
            </a:solidFill>
          </a:ln>
        </p:spPr>
        <p:txBody>
          <a:bodyPr wrap="square" rtlCol="0">
            <a:noAutofit/>
          </a:bodyPr>
          <a:p>
            <a:pPr algn="l" fontAlgn="auto">
              <a:lnSpc>
                <a:spcPct val="130000"/>
              </a:lnSpc>
              <a:spcAft>
                <a:spcPts val="1000"/>
              </a:spcAft>
            </a:pPr>
            <a:r>
              <a:rPr lang="zh-CN" altLang="en-US" sz="1300" spc="150">
                <a:solidFill>
                  <a:schemeClr val="bg1"/>
                </a:solidFill>
                <a:uFillTx/>
                <a:latin typeface="思源黑体 CN Regular" panose="020B0500000000000000" charset="-122"/>
                <a:ea typeface="思源黑体 CN Regular" panose="020B0500000000000000" charset="-122"/>
                <a:sym typeface="微软雅黑" charset="0"/>
              </a:rPr>
              <a:t>通过数据库提供的系统权限、对象权限(查询、修改、删除、插入等)来进行控制，并且利用权限角色将相应的权限分类，使得权限管理更加灵活。</a:t>
            </a:r>
            <a:endParaRPr lang="zh-CN" altLang="en-US" sz="1300" spc="150">
              <a:solidFill>
                <a:schemeClr val="bg1"/>
              </a:solidFill>
              <a:uFillTx/>
              <a:latin typeface="思源黑体 CN Regular" panose="020B0500000000000000" charset="-122"/>
              <a:ea typeface="思源黑体 CN Regular" panose="020B0500000000000000" charset="-122"/>
              <a:sym typeface="微软雅黑" charset="0"/>
            </a:endParaRPr>
          </a:p>
        </p:txBody>
      </p:sp>
      <p:sp>
        <p:nvSpPr>
          <p:cNvPr id="38" name="文本框 37"/>
          <p:cNvSpPr txBox="1"/>
          <p:nvPr>
            <p:custDataLst>
              <p:tags r:id="rId13"/>
            </p:custDataLst>
          </p:nvPr>
        </p:nvSpPr>
        <p:spPr>
          <a:xfrm>
            <a:off x="3236595" y="3234055"/>
            <a:ext cx="1887220" cy="353060"/>
          </a:xfrm>
          <a:prstGeom prst="rect">
            <a:avLst/>
          </a:prstGeom>
          <a:solidFill>
            <a:srgbClr val="3A4B50"/>
          </a:solidFill>
          <a:ln>
            <a:solidFill>
              <a:schemeClr val="bg2">
                <a:lumMod val="25000"/>
              </a:schemeClr>
            </a:solidFill>
          </a:ln>
        </p:spPr>
        <p:txBody>
          <a:bodyPr wrap="square" bIns="0" rtlCol="0">
            <a:normAutofit lnSpcReduction="10000"/>
          </a:bodyPr>
          <a:p>
            <a:r>
              <a:rPr lang="zh-CN" altLang="en-US" spc="300">
                <a:solidFill>
                  <a:schemeClr val="bg1"/>
                </a:solidFill>
                <a:uFillTx/>
                <a:latin typeface="思源黑体 CN Bold" panose="020B0800000000000000" charset="-122"/>
                <a:ea typeface="思源黑体 CN Bold" panose="020B0800000000000000" charset="-122"/>
              </a:rPr>
              <a:t>数据库加密</a:t>
            </a:r>
            <a:endParaRPr lang="zh-CN" altLang="en-US" spc="300">
              <a:solidFill>
                <a:schemeClr val="bg1"/>
              </a:solidFill>
              <a:uFillTx/>
              <a:latin typeface="思源黑体 CN Bold" panose="020B0800000000000000" charset="-122"/>
              <a:ea typeface="思源黑体 CN Bold" panose="020B0800000000000000" charset="-122"/>
            </a:endParaRPr>
          </a:p>
        </p:txBody>
      </p:sp>
      <p:sp>
        <p:nvSpPr>
          <p:cNvPr id="39" name="文本框 38"/>
          <p:cNvSpPr txBox="1"/>
          <p:nvPr>
            <p:custDataLst>
              <p:tags r:id="rId14"/>
            </p:custDataLst>
          </p:nvPr>
        </p:nvSpPr>
        <p:spPr>
          <a:xfrm>
            <a:off x="3236595" y="3634105"/>
            <a:ext cx="1887220" cy="1570355"/>
          </a:xfrm>
          <a:prstGeom prst="rect">
            <a:avLst/>
          </a:prstGeom>
          <a:solidFill>
            <a:srgbClr val="3A4B50"/>
          </a:solidFill>
          <a:ln>
            <a:solidFill>
              <a:schemeClr val="bg2">
                <a:lumMod val="25000"/>
              </a:schemeClr>
            </a:solidFill>
          </a:ln>
        </p:spPr>
        <p:txBody>
          <a:bodyPr wrap="square" rtlCol="0">
            <a:noAutofit/>
          </a:bodyPr>
          <a:p>
            <a:pPr fontAlgn="auto">
              <a:lnSpc>
                <a:spcPct val="130000"/>
              </a:lnSpc>
              <a:spcAft>
                <a:spcPts val="1000"/>
              </a:spcAft>
            </a:pPr>
            <a:r>
              <a:rPr lang="zh-CN" altLang="en-US" sz="1300" spc="150">
                <a:solidFill>
                  <a:schemeClr val="bg1"/>
                </a:solidFill>
                <a:uFillTx/>
                <a:latin typeface="思源黑体 CN Regular" panose="020B0500000000000000" charset="-122"/>
                <a:ea typeface="思源黑体 CN Regular" panose="020B0500000000000000" charset="-122"/>
                <a:sym typeface="微软雅黑" charset="0"/>
              </a:rPr>
              <a:t>对一些敏感的表进行加密，只有校验通过后，才能对这些表进行读写的操作，以免对这些表进行去操作或恶意的修改。</a:t>
            </a:r>
            <a:endParaRPr lang="zh-CN" altLang="en-US" sz="1300" spc="150">
              <a:solidFill>
                <a:schemeClr val="bg1"/>
              </a:solidFill>
              <a:uFillTx/>
              <a:latin typeface="思源黑体 CN Regular" panose="020B0500000000000000" charset="-122"/>
              <a:ea typeface="思源黑体 CN Regular" panose="020B0500000000000000" charset="-122"/>
              <a:sym typeface="微软雅黑" charset="0"/>
            </a:endParaRPr>
          </a:p>
        </p:txBody>
      </p:sp>
      <p:sp>
        <p:nvSpPr>
          <p:cNvPr id="40" name="文本框 39"/>
          <p:cNvSpPr txBox="1"/>
          <p:nvPr>
            <p:custDataLst>
              <p:tags r:id="rId15"/>
            </p:custDataLst>
          </p:nvPr>
        </p:nvSpPr>
        <p:spPr>
          <a:xfrm>
            <a:off x="5006340" y="778510"/>
            <a:ext cx="1887220" cy="353060"/>
          </a:xfrm>
          <a:prstGeom prst="rect">
            <a:avLst/>
          </a:prstGeom>
          <a:solidFill>
            <a:srgbClr val="3A4B50"/>
          </a:solidFill>
          <a:ln>
            <a:solidFill>
              <a:schemeClr val="bg2">
                <a:lumMod val="25000"/>
              </a:schemeClr>
            </a:solidFill>
          </a:ln>
        </p:spPr>
        <p:txBody>
          <a:bodyPr wrap="square" bIns="0" rtlCol="0">
            <a:normAutofit lnSpcReduction="10000"/>
          </a:bodyPr>
          <a:p>
            <a:r>
              <a:rPr lang="zh-CN" altLang="en-US" spc="300">
                <a:solidFill>
                  <a:schemeClr val="bg1"/>
                </a:solidFill>
                <a:uFillTx/>
                <a:latin typeface="思源黑体 CN Bold" panose="020B0800000000000000" charset="-122"/>
                <a:ea typeface="思源黑体 CN Bold" panose="020B0800000000000000" charset="-122"/>
              </a:rPr>
              <a:t>数据库日志</a:t>
            </a:r>
            <a:endParaRPr lang="zh-CN" altLang="en-US" spc="300">
              <a:solidFill>
                <a:schemeClr val="bg1"/>
              </a:solidFill>
              <a:uFillTx/>
              <a:latin typeface="思源黑体 CN Bold" panose="020B0800000000000000" charset="-122"/>
              <a:ea typeface="思源黑体 CN Bold" panose="020B0800000000000000" charset="-122"/>
            </a:endParaRPr>
          </a:p>
        </p:txBody>
      </p:sp>
      <p:sp>
        <p:nvSpPr>
          <p:cNvPr id="42" name="文本框 41"/>
          <p:cNvSpPr txBox="1"/>
          <p:nvPr>
            <p:custDataLst>
              <p:tags r:id="rId16"/>
            </p:custDataLst>
          </p:nvPr>
        </p:nvSpPr>
        <p:spPr>
          <a:xfrm>
            <a:off x="5006340" y="1178560"/>
            <a:ext cx="1887220" cy="1570355"/>
          </a:xfrm>
          <a:prstGeom prst="rect">
            <a:avLst/>
          </a:prstGeom>
          <a:solidFill>
            <a:srgbClr val="3A4B50"/>
          </a:solidFill>
          <a:ln>
            <a:solidFill>
              <a:schemeClr val="bg2">
                <a:lumMod val="25000"/>
              </a:schemeClr>
            </a:solidFill>
          </a:ln>
        </p:spPr>
        <p:txBody>
          <a:bodyPr wrap="square" rtlCol="0">
            <a:noAutofit/>
          </a:bodyPr>
          <a:p>
            <a:pPr fontAlgn="auto">
              <a:lnSpc>
                <a:spcPct val="130000"/>
              </a:lnSpc>
              <a:spcAft>
                <a:spcPts val="1000"/>
              </a:spcAft>
            </a:pPr>
            <a:r>
              <a:rPr lang="zh-CN" altLang="en-US" sz="1300" spc="150">
                <a:solidFill>
                  <a:schemeClr val="bg1"/>
                </a:solidFill>
                <a:uFillTx/>
                <a:latin typeface="思源黑体 CN Regular" panose="020B0500000000000000" charset="-122"/>
                <a:ea typeface="思源黑体 CN Regular" panose="020B0500000000000000" charset="-122"/>
                <a:sym typeface="微软雅黑" charset="0"/>
              </a:rPr>
              <a:t>通过利用数据库软件提供的归档日志分析工具，可以分析数据库数据操作的全部过程，从中发现安全隐患，及时解决。</a:t>
            </a:r>
            <a:endParaRPr lang="zh-CN" altLang="en-US" sz="1300" spc="150">
              <a:solidFill>
                <a:schemeClr val="bg1"/>
              </a:solidFill>
              <a:uFillTx/>
              <a:latin typeface="思源黑体 CN Regular" panose="020B0500000000000000" charset="-122"/>
              <a:ea typeface="思源黑体 CN Regular" panose="020B0500000000000000" charset="-122"/>
              <a:sym typeface="微软雅黑" charset="0"/>
            </a:endParaRPr>
          </a:p>
        </p:txBody>
      </p:sp>
      <p:sp>
        <p:nvSpPr>
          <p:cNvPr id="43" name="文本框 42"/>
          <p:cNvSpPr txBox="1"/>
          <p:nvPr>
            <p:custDataLst>
              <p:tags r:id="rId17"/>
            </p:custDataLst>
          </p:nvPr>
        </p:nvSpPr>
        <p:spPr>
          <a:xfrm>
            <a:off x="7096125" y="2512695"/>
            <a:ext cx="1887220" cy="353060"/>
          </a:xfrm>
          <a:prstGeom prst="rect">
            <a:avLst/>
          </a:prstGeom>
          <a:solidFill>
            <a:srgbClr val="3A4B50"/>
          </a:solidFill>
          <a:ln>
            <a:solidFill>
              <a:schemeClr val="bg2">
                <a:lumMod val="25000"/>
              </a:schemeClr>
            </a:solidFill>
          </a:ln>
        </p:spPr>
        <p:txBody>
          <a:bodyPr wrap="square" bIns="0" rtlCol="0">
            <a:normAutofit fontScale="90000"/>
          </a:bodyPr>
          <a:p>
            <a:r>
              <a:rPr lang="zh-CN" altLang="en-US" spc="300">
                <a:solidFill>
                  <a:schemeClr val="bg1"/>
                </a:solidFill>
                <a:uFillTx/>
                <a:latin typeface="思源黑体 CN Bold" panose="020B0800000000000000" charset="-122"/>
                <a:ea typeface="思源黑体 CN Bold" panose="020B0800000000000000" charset="-122"/>
              </a:rPr>
              <a:t>数据一致性维护</a:t>
            </a:r>
            <a:endParaRPr lang="zh-CN" altLang="en-US" spc="300">
              <a:solidFill>
                <a:schemeClr val="bg1"/>
              </a:solidFill>
              <a:uFillTx/>
              <a:latin typeface="思源黑体 CN Bold" panose="020B0800000000000000" charset="-122"/>
              <a:ea typeface="思源黑体 CN Bold" panose="020B0800000000000000" charset="-122"/>
            </a:endParaRPr>
          </a:p>
        </p:txBody>
      </p:sp>
      <p:sp>
        <p:nvSpPr>
          <p:cNvPr id="44" name="文本框 43"/>
          <p:cNvSpPr txBox="1"/>
          <p:nvPr>
            <p:custDataLst>
              <p:tags r:id="rId18"/>
            </p:custDataLst>
          </p:nvPr>
        </p:nvSpPr>
        <p:spPr>
          <a:xfrm>
            <a:off x="7096125" y="2912745"/>
            <a:ext cx="1887220" cy="1855470"/>
          </a:xfrm>
          <a:prstGeom prst="rect">
            <a:avLst/>
          </a:prstGeom>
          <a:solidFill>
            <a:srgbClr val="3A4B50"/>
          </a:solidFill>
          <a:ln>
            <a:solidFill>
              <a:schemeClr val="bg2">
                <a:lumMod val="25000"/>
              </a:schemeClr>
            </a:solidFill>
          </a:ln>
        </p:spPr>
        <p:txBody>
          <a:bodyPr wrap="square" rtlCol="0">
            <a:noAutofit/>
          </a:bodyPr>
          <a:p>
            <a:pPr fontAlgn="auto">
              <a:lnSpc>
                <a:spcPct val="130000"/>
              </a:lnSpc>
              <a:spcAft>
                <a:spcPts val="1000"/>
              </a:spcAft>
            </a:pPr>
            <a:r>
              <a:rPr lang="zh-CN" altLang="en-US" sz="1300" spc="150">
                <a:solidFill>
                  <a:schemeClr val="bg1"/>
                </a:solidFill>
                <a:uFillTx/>
                <a:latin typeface="思源黑体 CN Regular" panose="020B0500000000000000" charset="-122"/>
                <a:ea typeface="思源黑体 CN Regular" panose="020B0500000000000000" charset="-122"/>
                <a:sym typeface="微软雅黑" charset="0"/>
              </a:rPr>
              <a:t>对数据进行严格的合理性校验，提高原始数据的可靠性；通过数据库本身的机制以及程序中的控制来保证数据的完整性和一致性。</a:t>
            </a:r>
            <a:endParaRPr lang="zh-CN" altLang="en-US" sz="1300" spc="150">
              <a:solidFill>
                <a:schemeClr val="bg1"/>
              </a:solidFill>
              <a:uFillTx/>
              <a:latin typeface="思源黑体 CN Regular" panose="020B0500000000000000" charset="-122"/>
              <a:ea typeface="思源黑体 CN Regular" panose="020B0500000000000000" charset="-122"/>
              <a:sym typeface="微软雅黑" charset="0"/>
            </a:endParaRPr>
          </a:p>
        </p:txBody>
      </p:sp>
      <p:sp>
        <p:nvSpPr>
          <p:cNvPr id="45" name="文本框 44"/>
          <p:cNvSpPr txBox="1"/>
          <p:nvPr>
            <p:custDataLst>
              <p:tags r:id="rId19"/>
            </p:custDataLst>
          </p:nvPr>
        </p:nvSpPr>
        <p:spPr>
          <a:xfrm>
            <a:off x="9166860" y="778510"/>
            <a:ext cx="1887220" cy="353060"/>
          </a:xfrm>
          <a:prstGeom prst="rect">
            <a:avLst/>
          </a:prstGeom>
          <a:solidFill>
            <a:srgbClr val="3A4B50"/>
          </a:solidFill>
          <a:ln>
            <a:solidFill>
              <a:schemeClr val="bg2">
                <a:lumMod val="25000"/>
              </a:schemeClr>
            </a:solidFill>
          </a:ln>
        </p:spPr>
        <p:txBody>
          <a:bodyPr wrap="square" bIns="0" rtlCol="0">
            <a:normAutofit lnSpcReduction="10000"/>
          </a:bodyPr>
          <a:p>
            <a:r>
              <a:rPr lang="zh-CN" altLang="en-US" spc="300">
                <a:solidFill>
                  <a:schemeClr val="bg1"/>
                </a:solidFill>
                <a:uFillTx/>
                <a:latin typeface="思源黑体 CN Bold" panose="020B0800000000000000" charset="-122"/>
                <a:ea typeface="思源黑体 CN Bold" panose="020B0800000000000000" charset="-122"/>
              </a:rPr>
              <a:t>数据库审计</a:t>
            </a:r>
            <a:endParaRPr lang="zh-CN" altLang="en-US" spc="300">
              <a:solidFill>
                <a:schemeClr val="bg1"/>
              </a:solidFill>
              <a:uFillTx/>
              <a:latin typeface="思源黑体 CN Bold" panose="020B0800000000000000" charset="-122"/>
              <a:ea typeface="思源黑体 CN Bold" panose="020B0800000000000000" charset="-122"/>
            </a:endParaRPr>
          </a:p>
        </p:txBody>
      </p:sp>
      <p:sp>
        <p:nvSpPr>
          <p:cNvPr id="46" name="文本框 45"/>
          <p:cNvSpPr txBox="1"/>
          <p:nvPr>
            <p:custDataLst>
              <p:tags r:id="rId20"/>
            </p:custDataLst>
          </p:nvPr>
        </p:nvSpPr>
        <p:spPr>
          <a:xfrm>
            <a:off x="9166860" y="1178560"/>
            <a:ext cx="1769745" cy="1570355"/>
          </a:xfrm>
          <a:prstGeom prst="rect">
            <a:avLst/>
          </a:prstGeom>
          <a:solidFill>
            <a:srgbClr val="3A4B50"/>
          </a:solidFill>
          <a:ln>
            <a:solidFill>
              <a:schemeClr val="bg2">
                <a:lumMod val="25000"/>
              </a:schemeClr>
            </a:solidFill>
          </a:ln>
        </p:spPr>
        <p:txBody>
          <a:bodyPr wrap="square" rtlCol="0">
            <a:noAutofit/>
          </a:bodyPr>
          <a:p>
            <a:pPr fontAlgn="auto">
              <a:lnSpc>
                <a:spcPct val="130000"/>
              </a:lnSpc>
              <a:spcAft>
                <a:spcPts val="1000"/>
              </a:spcAft>
            </a:pPr>
            <a:r>
              <a:rPr lang="zh-CN" altLang="en-US" sz="1400" spc="150">
                <a:solidFill>
                  <a:schemeClr val="bg1"/>
                </a:solidFill>
                <a:uFillTx/>
                <a:latin typeface="思源黑体 CN Regular" panose="020B0500000000000000" charset="-122"/>
                <a:ea typeface="思源黑体 CN Regular" panose="020B0500000000000000" charset="-122"/>
                <a:sym typeface="微软雅黑" charset="0"/>
              </a:rPr>
              <a:t>通过安全审计记录和跟踪用户对数据库的操作，防止否认对数据库的安全责任。</a:t>
            </a:r>
            <a:endParaRPr lang="zh-CN" altLang="en-US" sz="1400" spc="150">
              <a:solidFill>
                <a:schemeClr val="bg1"/>
              </a:solidFill>
              <a:uFillTx/>
              <a:latin typeface="思源黑体 CN Regular" panose="020B0500000000000000" charset="-122"/>
              <a:ea typeface="思源黑体 CN Regular" panose="020B0500000000000000" charset="-122"/>
              <a:sym typeface="微软雅黑" charset="0"/>
            </a:endParaRPr>
          </a:p>
        </p:txBody>
      </p:sp>
      <p:sp>
        <p:nvSpPr>
          <p:cNvPr id="2" name="文本框 1"/>
          <p:cNvSpPr txBox="1"/>
          <p:nvPr/>
        </p:nvSpPr>
        <p:spPr>
          <a:xfrm>
            <a:off x="3487420" y="174625"/>
            <a:ext cx="4987290" cy="690880"/>
          </a:xfrm>
          <a:prstGeom prst="rect">
            <a:avLst/>
          </a:prstGeom>
          <a:noFill/>
        </p:spPr>
        <p:txBody>
          <a:bodyPr wrap="square" rtlCol="0">
            <a:noAutofit/>
          </a:bodyPr>
          <a:p>
            <a:r>
              <a:rPr lang="zh-CN" altLang="en-US"/>
              <a:t>3.2电子病历安全管理模型的数据库安全设计</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p:cNvSpPr/>
          <p:nvPr/>
        </p:nvSpPr>
        <p:spPr>
          <a:xfrm>
            <a:off x="1896745" y="3793490"/>
            <a:ext cx="8065770" cy="2125980"/>
          </a:xfrm>
          <a:prstGeom prst="roundRect">
            <a:avLst/>
          </a:prstGeom>
          <a:solidFill>
            <a:srgbClr val="3A4B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cxnSp>
        <p:nvCxnSpPr>
          <p:cNvPr id="23" name="直接连接符 22"/>
          <p:cNvCxnSpPr/>
          <p:nvPr/>
        </p:nvCxnSpPr>
        <p:spPr>
          <a:xfrm>
            <a:off x="1437780" y="1810667"/>
            <a:ext cx="0" cy="37852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308225" y="3893185"/>
            <a:ext cx="7406005" cy="2125980"/>
          </a:xfrm>
          <a:prstGeom prst="rect">
            <a:avLst/>
          </a:prstGeom>
          <a:noFill/>
        </p:spPr>
        <p:txBody>
          <a:bodyPr wrap="square" rtlCol="0">
            <a:noAutofit/>
          </a:bodyPr>
          <a:lstStyle/>
          <a:p>
            <a:pPr algn="just" hangingPunct="0">
              <a:lnSpc>
                <a:spcPct val="150000"/>
              </a:lnSpc>
            </a:pPr>
            <a:r>
              <a:rPr lang="zh-CN" altLang="en-US" sz="1400" dirty="0">
                <a:solidFill>
                  <a:schemeClr val="bg1"/>
                </a:solidFill>
                <a:latin typeface="汉仪中黑简" panose="02010609000101010101" pitchFamily="49" charset="-122"/>
                <a:ea typeface="汉仪中黑简" panose="02010609000101010101" pitchFamily="49" charset="-122"/>
                <a:cs typeface="+mn-ea"/>
                <a:sym typeface="+mn-lt"/>
              </a:rPr>
              <a:t>在客户端和服务器之间建立一条安全通道,并且是在公钥密码体制的基础上进行数字签名，即利用一对互相匹配的密钥进行加密、解密。</a:t>
            </a:r>
            <a:endParaRPr lang="zh-CN" altLang="en-US" sz="1400" dirty="0">
              <a:solidFill>
                <a:schemeClr val="bg1"/>
              </a:solidFill>
              <a:latin typeface="汉仪中黑简" panose="02010609000101010101" pitchFamily="49" charset="-122"/>
              <a:ea typeface="汉仪中黑简" panose="02010609000101010101" pitchFamily="49" charset="-122"/>
              <a:cs typeface="+mn-ea"/>
              <a:sym typeface="+mn-lt"/>
            </a:endParaRPr>
          </a:p>
          <a:p>
            <a:pPr algn="just" hangingPunct="0">
              <a:lnSpc>
                <a:spcPct val="150000"/>
              </a:lnSpc>
            </a:pPr>
            <a:r>
              <a:rPr lang="zh-CN" altLang="en-US" sz="1400" dirty="0">
                <a:solidFill>
                  <a:schemeClr val="bg1"/>
                </a:solidFill>
                <a:latin typeface="汉仪中黑简" panose="02010609000101010101" pitchFamily="49" charset="-122"/>
                <a:ea typeface="汉仪中黑简" panose="02010609000101010101" pitchFamily="49" charset="-122"/>
                <a:cs typeface="+mn-ea"/>
                <a:sym typeface="+mn-lt"/>
              </a:rPr>
              <a:t>通过数字签名的手段保证加密过程是一个不可逆过程，即只有用私有密钥才能解密。</a:t>
            </a:r>
            <a:endParaRPr lang="zh-CN" altLang="en-US" sz="1400" dirty="0">
              <a:solidFill>
                <a:schemeClr val="bg1"/>
              </a:solidFill>
              <a:latin typeface="汉仪中黑简" panose="02010609000101010101" pitchFamily="49" charset="-122"/>
              <a:ea typeface="汉仪中黑简" panose="02010609000101010101" pitchFamily="49" charset="-122"/>
              <a:cs typeface="+mn-ea"/>
              <a:sym typeface="+mn-lt"/>
            </a:endParaRPr>
          </a:p>
          <a:p>
            <a:pPr algn="just" hangingPunct="0">
              <a:lnSpc>
                <a:spcPct val="150000"/>
              </a:lnSpc>
            </a:pPr>
            <a:r>
              <a:rPr lang="zh-CN" altLang="en-US" sz="1400" dirty="0">
                <a:solidFill>
                  <a:schemeClr val="bg1"/>
                </a:solidFill>
                <a:latin typeface="汉仪中黑简" panose="02010609000101010101" pitchFamily="49" charset="-122"/>
                <a:ea typeface="汉仪中黑简" panose="02010609000101010101" pitchFamily="49" charset="-122"/>
                <a:cs typeface="+mn-ea"/>
                <a:sym typeface="+mn-lt"/>
              </a:rPr>
              <a:t>首先是客户端发送信息，经过数字签名，再将信息发送给服务器，服务器接到信息后进行完整性验证；然后对合法的信息进行处理，再向客户端反馈信息，在反馈的过程中，信息同样要进行加密解密的数字签名处理，这样可以保证信息的安全传输。</a:t>
            </a:r>
            <a:endParaRPr lang="zh-CN" altLang="en-US" sz="1400" dirty="0">
              <a:solidFill>
                <a:schemeClr val="bg1"/>
              </a:solidFill>
              <a:latin typeface="汉仪中黑简" panose="02010609000101010101" pitchFamily="49" charset="-122"/>
              <a:ea typeface="汉仪中黑简" panose="02010609000101010101" pitchFamily="49" charset="-122"/>
              <a:cs typeface="+mn-ea"/>
              <a:sym typeface="+mn-lt"/>
            </a:endParaRPr>
          </a:p>
        </p:txBody>
      </p:sp>
      <p:sp>
        <p:nvSpPr>
          <p:cNvPr id="5" name="TextBox 2"/>
          <p:cNvSpPr txBox="1"/>
          <p:nvPr/>
        </p:nvSpPr>
        <p:spPr>
          <a:xfrm>
            <a:off x="4436745" y="178435"/>
            <a:ext cx="3467735" cy="706755"/>
          </a:xfrm>
          <a:prstGeom prst="rect">
            <a:avLst/>
          </a:prstGeom>
          <a:noFill/>
        </p:spPr>
        <p:txBody>
          <a:bodyPr wrap="square" rtlCol="0">
            <a:sp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3.3电子病历安全管理模型的信息安全传输设计</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3" name="直接连接符 2"/>
          <p:cNvCxnSpPr>
            <a:stCxn id="5" idx="1"/>
          </p:cNvCxnSpPr>
          <p:nvPr/>
        </p:nvCxnSpPr>
        <p:spPr>
          <a:xfrm flipH="1">
            <a:off x="3843020" y="53213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
          <a:stretch>
            <a:fillRect/>
          </a:stretch>
        </p:blipFill>
        <p:spPr>
          <a:xfrm>
            <a:off x="904875" y="1057275"/>
            <a:ext cx="9623425" cy="256413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36030" y="1529715"/>
            <a:ext cx="4814570" cy="4291965"/>
          </a:xfrm>
          <a:prstGeom prst="rect">
            <a:avLst/>
          </a:prstGeom>
          <a:solidFill>
            <a:srgbClr val="3A4B5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4436550" y="1667601"/>
            <a:ext cx="7576457" cy="3500845"/>
          </a:xfrm>
          <a:prstGeom prst="rect">
            <a:avLst/>
          </a:prstGeom>
          <a:noFill/>
          <a:ln w="25400" cap="flat" cmpd="sng" algn="ctr">
            <a:noFill/>
            <a:prstDash val="solid"/>
          </a:ln>
          <a:effectLst>
            <a:outerShdw blurRad="381000" dist="444500" dir="5400000" sx="90000" sy="90000" algn="ctr"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sp>
        <p:nvSpPr>
          <p:cNvPr id="14" name="文本框 13"/>
          <p:cNvSpPr txBox="1"/>
          <p:nvPr/>
        </p:nvSpPr>
        <p:spPr>
          <a:xfrm>
            <a:off x="6464935" y="1529715"/>
            <a:ext cx="4373245" cy="4154170"/>
          </a:xfrm>
          <a:prstGeom prst="rect">
            <a:avLst/>
          </a:prstGeom>
          <a:noFill/>
        </p:spPr>
        <p:txBody>
          <a:bodyPr wrap="square" rtlCol="0">
            <a:spAutoFit/>
          </a:bodyPr>
          <a:lstStyle/>
          <a:p>
            <a:pPr marL="0" marR="0" lvl="0" indent="0" algn="just"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rPr>
              <a:t>服务器端主要包括电子认证系统，该系统中包括认证中心、证书签发系统等，并且是在 PKI 的策略指导下进行的，同时也需要数据库的支持。PKI 策略定义了信息安全的指导方针和密码系统的使用规则，具体内容包括</a:t>
            </a:r>
            <a:endPar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endParaRPr>
          </a:p>
          <a:p>
            <a:pPr marL="0" marR="0" lvl="0" indent="0" algn="just"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rPr>
              <a:t>CA(CertificationAuthority)之间的信任关系、遵循的技术标准、安全策略、服务对象、管理框架、认证规则、运作制度、所涉及的法律关系。本系统的服务器端就借鉴了 PKI 技术，在 PKI 技术的指导下进行电子病历安全性、完整性、保密性等认证。</a:t>
            </a:r>
            <a:endPar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endParaRPr>
          </a:p>
        </p:txBody>
      </p:sp>
      <p:sp>
        <p:nvSpPr>
          <p:cNvPr id="9" name="TextBox 2"/>
          <p:cNvSpPr txBox="1"/>
          <p:nvPr/>
        </p:nvSpPr>
        <p:spPr>
          <a:xfrm>
            <a:off x="4436745" y="227330"/>
            <a:ext cx="3467735" cy="706755"/>
          </a:xfrm>
          <a:prstGeom prst="rect">
            <a:avLst/>
          </a:prstGeom>
          <a:noFill/>
        </p:spPr>
        <p:txBody>
          <a:bodyPr wrap="square" rtlCol="0">
            <a:sp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3.4电子病历安全管理模型的服务器端设计</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10" name="直接连接符 9"/>
          <p:cNvCxnSpPr>
            <a:stCxn id="9" idx="1"/>
          </p:cNvCxnSpPr>
          <p:nvPr/>
        </p:nvCxnSpPr>
        <p:spPr>
          <a:xfrm flipH="1">
            <a:off x="3843020" y="58102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0" y="1667510"/>
            <a:ext cx="6335395" cy="3383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08065" y="1667510"/>
            <a:ext cx="4595495" cy="3383915"/>
          </a:xfrm>
          <a:prstGeom prst="rect">
            <a:avLst/>
          </a:prstGeom>
          <a:solidFill>
            <a:srgbClr val="3A4B5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4436745" y="1784350"/>
            <a:ext cx="7225030" cy="3383915"/>
          </a:xfrm>
          <a:prstGeom prst="rect">
            <a:avLst/>
          </a:prstGeom>
          <a:noFill/>
          <a:ln w="25400" cap="flat" cmpd="sng" algn="ctr">
            <a:noFill/>
            <a:prstDash val="solid"/>
          </a:ln>
          <a:effectLst>
            <a:outerShdw blurRad="381000" dist="444500" dir="5400000" sx="90000" sy="90000" algn="ctr"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sp>
        <p:nvSpPr>
          <p:cNvPr id="14" name="文本框 13"/>
          <p:cNvSpPr txBox="1"/>
          <p:nvPr/>
        </p:nvSpPr>
        <p:spPr>
          <a:xfrm>
            <a:off x="6464935" y="1784350"/>
            <a:ext cx="4083050" cy="3013075"/>
          </a:xfrm>
          <a:prstGeom prst="rect">
            <a:avLst/>
          </a:prstGeom>
          <a:noFill/>
        </p:spPr>
        <p:txBody>
          <a:bodyPr wrap="square" rtlCol="0">
            <a:noAutofit/>
          </a:bodyPr>
          <a:lstStyle/>
          <a:p>
            <a:pPr marL="0" marR="0" lvl="0" indent="0" algn="just"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rPr>
              <a:t>该系统的密码技术主要包括密码算法、数字签名等。密码算法是指加密算法 E 和解密算法 D。在传输的过程中，如果信息发生改变，数字签名的值也发生改变，这样可保证信息传输过程中的完整性、信息发送者身份的认证性、防止信息的发送者和接受者抵赖性。</a:t>
            </a:r>
            <a:endPar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endParaRPr>
          </a:p>
        </p:txBody>
      </p:sp>
      <p:sp>
        <p:nvSpPr>
          <p:cNvPr id="9" name="TextBox 2"/>
          <p:cNvSpPr txBox="1"/>
          <p:nvPr/>
        </p:nvSpPr>
        <p:spPr>
          <a:xfrm>
            <a:off x="4436745" y="227330"/>
            <a:ext cx="3467735" cy="706755"/>
          </a:xfrm>
          <a:prstGeom prst="rect">
            <a:avLst/>
          </a:prstGeom>
          <a:noFill/>
        </p:spPr>
        <p:txBody>
          <a:bodyPr wrap="square" rtlCol="0">
            <a:sp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3.4电子病历安全管理模型的服务器端设计</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10" name="直接连接符 9"/>
          <p:cNvCxnSpPr>
            <a:stCxn id="9" idx="1"/>
          </p:cNvCxnSpPr>
          <p:nvPr/>
        </p:nvCxnSpPr>
        <p:spPr>
          <a:xfrm flipH="1">
            <a:off x="3843020" y="58102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0" y="1667510"/>
            <a:ext cx="6335395" cy="3383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91705" y="1667510"/>
            <a:ext cx="4213225" cy="3501390"/>
          </a:xfrm>
          <a:prstGeom prst="rect">
            <a:avLst/>
          </a:prstGeom>
          <a:solidFill>
            <a:srgbClr val="3A4B50"/>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4436745" y="1784350"/>
            <a:ext cx="7225030" cy="3383915"/>
          </a:xfrm>
          <a:prstGeom prst="rect">
            <a:avLst/>
          </a:prstGeom>
          <a:noFill/>
          <a:ln w="25400" cap="flat" cmpd="sng" algn="ctr">
            <a:noFill/>
            <a:prstDash val="solid"/>
          </a:ln>
          <a:effectLst>
            <a:outerShdw blurRad="381000" dist="444500" dir="5400000" sx="90000" sy="90000" algn="ctr" rotWithShape="0">
              <a:prstClr val="black">
                <a:alpha val="15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sp>
        <p:nvSpPr>
          <p:cNvPr id="14" name="文本框 13"/>
          <p:cNvSpPr txBox="1"/>
          <p:nvPr/>
        </p:nvSpPr>
        <p:spPr>
          <a:xfrm>
            <a:off x="7291705" y="1784350"/>
            <a:ext cx="4083050" cy="3013075"/>
          </a:xfrm>
          <a:prstGeom prst="rect">
            <a:avLst/>
          </a:prstGeom>
          <a:noFill/>
        </p:spPr>
        <p:txBody>
          <a:bodyPr wrap="square" rtlCol="0">
            <a:noAutofit/>
          </a:bodyPr>
          <a:lstStyle/>
          <a:p>
            <a:pPr marL="0" marR="0" lvl="0" indent="0" algn="just" defTabSz="914400" rtl="0" eaLnBrk="1" fontAlgn="auto" latinLnBrk="0" hangingPunct="0">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rPr>
              <a:t>数字证书是指标识网络用户身份的一系列数据，如指纹、身份证等，用来识别网络用户的身份，它是由权威的 CA 中心签发的，以加密技术为核心，对网络传输的信息进行加密、解密、数字签名、签名校验，以确保信息的机密性、完整性、用户身份的真实性以及签名信息的不可否认性，从而保障网络应用的安全。</a:t>
            </a:r>
            <a:endParaRPr kumimoji="0" lang="zh-CN" altLang="en-US" sz="1600" b="0" i="0" u="none" strike="noStrike" kern="120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mn-ea"/>
              <a:sym typeface="汉仪中黑简" panose="02010609000101010101" pitchFamily="49" charset="-122"/>
            </a:endParaRPr>
          </a:p>
        </p:txBody>
      </p:sp>
      <p:sp>
        <p:nvSpPr>
          <p:cNvPr id="9" name="TextBox 2"/>
          <p:cNvSpPr txBox="1"/>
          <p:nvPr/>
        </p:nvSpPr>
        <p:spPr>
          <a:xfrm>
            <a:off x="4436745" y="227330"/>
            <a:ext cx="3467735" cy="706755"/>
          </a:xfrm>
          <a:prstGeom prst="rect">
            <a:avLst/>
          </a:prstGeom>
          <a:noFill/>
        </p:spPr>
        <p:txBody>
          <a:bodyPr wrap="square" rtlCol="0">
            <a:sp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3.4电子病历安全管理模型的服务器端设计</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10" name="直接连接符 9"/>
          <p:cNvCxnSpPr>
            <a:stCxn id="9" idx="1"/>
          </p:cNvCxnSpPr>
          <p:nvPr/>
        </p:nvCxnSpPr>
        <p:spPr>
          <a:xfrm flipH="1">
            <a:off x="3843020" y="58102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956310" y="1667510"/>
            <a:ext cx="6335395" cy="3383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0">
        <p14:prism isInverted="1"/>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887686"/>
          <p:cNvPicPr>
            <a:picLocks noChangeAspect="1"/>
          </p:cNvPicPr>
          <p:nvPr/>
        </p:nvPicPr>
        <p:blipFill>
          <a:blip r:embed="rId1" cstate="print">
            <a:lum bright="6000" contrast="6000"/>
          </a:blip>
          <a:stretch>
            <a:fillRect/>
          </a:stretch>
        </p:blipFill>
        <p:spPr>
          <a:xfrm>
            <a:off x="635" y="0"/>
            <a:ext cx="12192000" cy="6856730"/>
          </a:xfrm>
          <a:prstGeom prst="rect">
            <a:avLst/>
          </a:prstGeom>
        </p:spPr>
      </p:pic>
      <p:pic>
        <p:nvPicPr>
          <p:cNvPr id="2" name="图片 1" descr="/Users/zhao/Desktop/安全评价.jpeg安全评价"/>
          <p:cNvPicPr>
            <a:picLocks noChangeAspect="1"/>
          </p:cNvPicPr>
          <p:nvPr/>
        </p:nvPicPr>
        <p:blipFill>
          <a:blip r:embed="rId2"/>
          <a:srcRect t="7934" b="7934"/>
          <a:stretch>
            <a:fillRect/>
          </a:stretch>
        </p:blipFill>
        <p:spPr>
          <a:xfrm>
            <a:off x="635" y="1146810"/>
            <a:ext cx="5690235" cy="3191510"/>
          </a:xfrm>
          <a:prstGeom prst="rect">
            <a:avLst/>
          </a:prstGeom>
        </p:spPr>
      </p:pic>
      <p:sp>
        <p:nvSpPr>
          <p:cNvPr id="3" name="矩形 2"/>
          <p:cNvSpPr/>
          <p:nvPr/>
        </p:nvSpPr>
        <p:spPr>
          <a:xfrm>
            <a:off x="5554345" y="1146810"/>
            <a:ext cx="6637655" cy="3213100"/>
          </a:xfrm>
          <a:prstGeom prst="rect">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2" name="文本框 11"/>
          <p:cNvSpPr txBox="1"/>
          <p:nvPr/>
        </p:nvSpPr>
        <p:spPr>
          <a:xfrm>
            <a:off x="5870575" y="2106613"/>
            <a:ext cx="5391150" cy="132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4.电子病历系统安全性评价</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p:txBody>
      </p:sp>
      <p:sp>
        <p:nvSpPr>
          <p:cNvPr id="5" name="矩形 4"/>
          <p:cNvSpPr/>
          <p:nvPr/>
        </p:nvSpPr>
        <p:spPr>
          <a:xfrm>
            <a:off x="-15875" y="4639945"/>
            <a:ext cx="3305810" cy="743585"/>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6" name="矩形 5"/>
          <p:cNvSpPr/>
          <p:nvPr/>
        </p:nvSpPr>
        <p:spPr>
          <a:xfrm>
            <a:off x="2783365" y="4639765"/>
            <a:ext cx="2520156" cy="744583"/>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7" name="矩形 6"/>
          <p:cNvSpPr/>
          <p:nvPr/>
        </p:nvSpPr>
        <p:spPr>
          <a:xfrm>
            <a:off x="5300982" y="4639765"/>
            <a:ext cx="2520156" cy="744583"/>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7821295" y="4639945"/>
            <a:ext cx="3438525" cy="744855"/>
          </a:xfrm>
          <a:prstGeom prst="rect">
            <a:avLst/>
          </a:prstGeom>
          <a:solidFill>
            <a:srgbClr val="FFFFFF"/>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TextBox 19"/>
          <p:cNvSpPr txBox="1"/>
          <p:nvPr/>
        </p:nvSpPr>
        <p:spPr>
          <a:xfrm>
            <a:off x="554039"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访问控制</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0" name="TextBox 19"/>
          <p:cNvSpPr txBox="1"/>
          <p:nvPr/>
        </p:nvSpPr>
        <p:spPr>
          <a:xfrm>
            <a:off x="5327015"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安全传输</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3" name="TextBox 19"/>
          <p:cNvSpPr txBox="1"/>
          <p:nvPr/>
        </p:nvSpPr>
        <p:spPr>
          <a:xfrm>
            <a:off x="7518879"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安全审计和监控</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4" name="TextBox 19"/>
          <p:cNvSpPr txBox="1"/>
          <p:nvPr/>
        </p:nvSpPr>
        <p:spPr>
          <a:xfrm>
            <a:off x="2601751"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数据保护</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5" name="矩形 14"/>
          <p:cNvSpPr/>
          <p:nvPr/>
        </p:nvSpPr>
        <p:spPr>
          <a:xfrm>
            <a:off x="9672322" y="4639765"/>
            <a:ext cx="2520156" cy="744583"/>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dirty="0">
                <a:latin typeface="汉仪中黑简" panose="02010609000101010101" pitchFamily="49" charset="-122"/>
                <a:ea typeface="汉仪中黑简" panose="02010609000101010101" pitchFamily="49" charset="-122"/>
                <a:cs typeface="汉仪中黑简" panose="02010609000101010101" pitchFamily="49" charset="-122"/>
              </a:rPr>
              <a:t>物理安全</a:t>
            </a:r>
            <a:endParaRPr lang="zh-CN" altLang="en-US" sz="2400"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P spid="13" grpId="0"/>
      <p:bldP spid="14" grpId="0"/>
      <p:bldP spid="1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custDataLst>
              <p:tags r:id="rId1"/>
            </p:custDataLst>
          </p:nvPr>
        </p:nvSpPr>
        <p:spPr>
          <a:xfrm rot="2700000">
            <a:off x="6621955" y="2070902"/>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 name="圆角矩形 2"/>
          <p:cNvSpPr/>
          <p:nvPr>
            <p:custDataLst>
              <p:tags r:id="rId2"/>
            </p:custDataLst>
          </p:nvPr>
        </p:nvSpPr>
        <p:spPr>
          <a:xfrm rot="2700000">
            <a:off x="5418084" y="3358247"/>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 name="圆角矩形 3"/>
          <p:cNvSpPr/>
          <p:nvPr>
            <p:custDataLst>
              <p:tags r:id="rId3"/>
            </p:custDataLst>
          </p:nvPr>
        </p:nvSpPr>
        <p:spPr>
          <a:xfrm rot="2700000">
            <a:off x="8968417" y="2070902"/>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5" name="圆角矩形 4"/>
          <p:cNvSpPr/>
          <p:nvPr>
            <p:custDataLst>
              <p:tags r:id="rId4"/>
            </p:custDataLst>
          </p:nvPr>
        </p:nvSpPr>
        <p:spPr>
          <a:xfrm rot="2700000">
            <a:off x="7771302" y="3358247"/>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6" name="圆角矩形 5"/>
          <p:cNvSpPr/>
          <p:nvPr>
            <p:custDataLst>
              <p:tags r:id="rId5"/>
            </p:custDataLst>
          </p:nvPr>
        </p:nvSpPr>
        <p:spPr>
          <a:xfrm rot="2700000">
            <a:off x="10125002" y="3358730"/>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7" name="圆角矩形 6"/>
          <p:cNvSpPr/>
          <p:nvPr>
            <p:custDataLst>
              <p:tags r:id="rId6"/>
            </p:custDataLst>
          </p:nvPr>
        </p:nvSpPr>
        <p:spPr>
          <a:xfrm rot="2700000">
            <a:off x="5417602" y="3239549"/>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8" name="圆角矩形 7"/>
          <p:cNvSpPr/>
          <p:nvPr>
            <p:custDataLst>
              <p:tags r:id="rId7"/>
            </p:custDataLst>
          </p:nvPr>
        </p:nvSpPr>
        <p:spPr>
          <a:xfrm rot="2700000">
            <a:off x="6621472" y="1952203"/>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0" name="圆角矩形 9"/>
          <p:cNvSpPr/>
          <p:nvPr>
            <p:custDataLst>
              <p:tags r:id="rId8"/>
            </p:custDataLst>
          </p:nvPr>
        </p:nvSpPr>
        <p:spPr>
          <a:xfrm rot="2700000">
            <a:off x="8922729" y="1952203"/>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5" name="圆角矩形 14"/>
          <p:cNvSpPr/>
          <p:nvPr>
            <p:custDataLst>
              <p:tags r:id="rId9"/>
            </p:custDataLst>
          </p:nvPr>
        </p:nvSpPr>
        <p:spPr>
          <a:xfrm rot="2700000">
            <a:off x="10123072" y="3239549"/>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9" name="圆角矩形 18"/>
          <p:cNvSpPr/>
          <p:nvPr>
            <p:custDataLst>
              <p:tags r:id="rId10"/>
            </p:custDataLst>
          </p:nvPr>
        </p:nvSpPr>
        <p:spPr>
          <a:xfrm rot="2700000">
            <a:off x="7770819" y="3239549"/>
            <a:ext cx="1544043" cy="1544043"/>
          </a:xfrm>
          <a:prstGeom prst="roundRect">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24" name="圆角矩形 23"/>
          <p:cNvSpPr/>
          <p:nvPr>
            <p:custDataLst>
              <p:tags r:id="rId11"/>
            </p:custDataLst>
          </p:nvPr>
        </p:nvSpPr>
        <p:spPr>
          <a:xfrm rot="2700000">
            <a:off x="7179740" y="1553165"/>
            <a:ext cx="427989" cy="427989"/>
          </a:xfrm>
          <a:prstGeom prst="roundRect">
            <a:avLst>
              <a:gd name="adj" fmla="val 20982"/>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0" name="圆角矩形 29"/>
          <p:cNvSpPr/>
          <p:nvPr>
            <p:custDataLst>
              <p:tags r:id="rId12"/>
            </p:custDataLst>
          </p:nvPr>
        </p:nvSpPr>
        <p:spPr>
          <a:xfrm rot="2700000">
            <a:off x="5975870" y="4834256"/>
            <a:ext cx="427989" cy="427989"/>
          </a:xfrm>
          <a:prstGeom prst="roundRect">
            <a:avLst>
              <a:gd name="adj" fmla="val 20982"/>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6" name="圆角矩形 35"/>
          <p:cNvSpPr/>
          <p:nvPr>
            <p:custDataLst>
              <p:tags r:id="rId13"/>
            </p:custDataLst>
          </p:nvPr>
        </p:nvSpPr>
        <p:spPr>
          <a:xfrm rot="2700000">
            <a:off x="8329570" y="4834256"/>
            <a:ext cx="427989" cy="427989"/>
          </a:xfrm>
          <a:prstGeom prst="roundRect">
            <a:avLst>
              <a:gd name="adj" fmla="val 20982"/>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5" name="圆角矩形 44"/>
          <p:cNvSpPr/>
          <p:nvPr>
            <p:custDataLst>
              <p:tags r:id="rId14"/>
            </p:custDataLst>
          </p:nvPr>
        </p:nvSpPr>
        <p:spPr>
          <a:xfrm rot="2700000">
            <a:off x="10683270" y="4834256"/>
            <a:ext cx="427989" cy="427989"/>
          </a:xfrm>
          <a:prstGeom prst="roundRect">
            <a:avLst>
              <a:gd name="adj" fmla="val 20982"/>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6" name="圆角矩形 45"/>
          <p:cNvSpPr/>
          <p:nvPr>
            <p:custDataLst>
              <p:tags r:id="rId15"/>
            </p:custDataLst>
          </p:nvPr>
        </p:nvSpPr>
        <p:spPr>
          <a:xfrm rot="2700000">
            <a:off x="9526685" y="1553165"/>
            <a:ext cx="427989" cy="427989"/>
          </a:xfrm>
          <a:prstGeom prst="roundRect">
            <a:avLst>
              <a:gd name="adj" fmla="val 20982"/>
            </a:avLst>
          </a:prstGeom>
          <a:solidFill>
            <a:srgbClr val="3A4B50"/>
          </a:solidFill>
          <a:ln>
            <a:solidFill>
              <a:srgbClr val="3A4B50"/>
            </a:solidFill>
          </a:ln>
          <a:effectLst>
            <a:outerShdw blurRad="190500" dist="50800" dir="5400000" algn="ctr" rotWithShape="0">
              <a:srgbClr val="000000">
                <a:alpha val="29000"/>
              </a:srgbClr>
            </a:outerShdw>
          </a:effec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8" name="文本框 47"/>
          <p:cNvSpPr txBox="1"/>
          <p:nvPr>
            <p:custDataLst>
              <p:tags r:id="rId16"/>
            </p:custDataLst>
          </p:nvPr>
        </p:nvSpPr>
        <p:spPr>
          <a:xfrm>
            <a:off x="7200971" y="1644842"/>
            <a:ext cx="386011" cy="245117"/>
          </a:xfrm>
          <a:prstGeom prst="rect">
            <a:avLst/>
          </a:prstGeom>
          <a:solidFill>
            <a:srgbClr val="3A4B50"/>
          </a:solidFill>
          <a:ln>
            <a:solidFill>
              <a:srgbClr val="3A4B50"/>
            </a:solidFill>
          </a:ln>
        </p:spPr>
        <p:txBody>
          <a:bodyPr wrap="square" bIns="0" rtlCol="0">
            <a:normAutofit fontScale="40000"/>
          </a:bodyPr>
          <a:p>
            <a:pPr algn="ctr"/>
            <a:r>
              <a:rPr lang="en-US" altLang="zh-CN" sz="2000" spc="300">
                <a:solidFill>
                  <a:srgbClr val="02BBF3"/>
                </a:solidFill>
                <a:uFillTx/>
                <a:latin typeface="思源黑体 CN Regular" panose="020B0500000000000000" charset="-122"/>
                <a:ea typeface="思源黑体 CN Regular" panose="020B0500000000000000" charset="-122"/>
              </a:rPr>
              <a:t>02</a:t>
            </a:r>
            <a:endParaRPr lang="en-US" altLang="zh-CN" sz="2000" spc="300">
              <a:solidFill>
                <a:srgbClr val="02BBF3"/>
              </a:solidFill>
              <a:uFillTx/>
              <a:latin typeface="思源黑体 CN Regular" panose="020B0500000000000000" charset="-122"/>
              <a:ea typeface="思源黑体 CN Regular" panose="020B0500000000000000" charset="-122"/>
            </a:endParaRPr>
          </a:p>
        </p:txBody>
      </p:sp>
      <p:sp>
        <p:nvSpPr>
          <p:cNvPr id="49" name="文本框 48"/>
          <p:cNvSpPr txBox="1"/>
          <p:nvPr>
            <p:custDataLst>
              <p:tags r:id="rId17"/>
            </p:custDataLst>
          </p:nvPr>
        </p:nvSpPr>
        <p:spPr>
          <a:xfrm>
            <a:off x="5997100" y="4925933"/>
            <a:ext cx="386011" cy="245117"/>
          </a:xfrm>
          <a:prstGeom prst="rect">
            <a:avLst/>
          </a:prstGeom>
          <a:solidFill>
            <a:srgbClr val="3A4B50"/>
          </a:solidFill>
          <a:ln>
            <a:solidFill>
              <a:srgbClr val="3A4B50"/>
            </a:solidFill>
          </a:ln>
        </p:spPr>
        <p:txBody>
          <a:bodyPr wrap="square" bIns="0" rtlCol="0">
            <a:normAutofit fontScale="40000"/>
          </a:bodyPr>
          <a:p>
            <a:pPr algn="ctr"/>
            <a:r>
              <a:rPr lang="en-US" altLang="zh-CN" sz="2000" spc="300">
                <a:solidFill>
                  <a:srgbClr val="00D0FF"/>
                </a:solidFill>
                <a:uFillTx/>
                <a:latin typeface="思源黑体 CN Regular" panose="020B0500000000000000" charset="-122"/>
                <a:ea typeface="思源黑体 CN Regular" panose="020B0500000000000000" charset="-122"/>
              </a:rPr>
              <a:t>01</a:t>
            </a:r>
            <a:endParaRPr lang="en-US" altLang="zh-CN" sz="2000" spc="300">
              <a:solidFill>
                <a:srgbClr val="00D0FF"/>
              </a:solidFill>
              <a:uFillTx/>
              <a:latin typeface="思源黑体 CN Regular" panose="020B0500000000000000" charset="-122"/>
              <a:ea typeface="思源黑体 CN Regular" panose="020B0500000000000000" charset="-122"/>
            </a:endParaRPr>
          </a:p>
        </p:txBody>
      </p:sp>
      <p:sp>
        <p:nvSpPr>
          <p:cNvPr id="50" name="文本框 49"/>
          <p:cNvSpPr txBox="1"/>
          <p:nvPr>
            <p:custDataLst>
              <p:tags r:id="rId18"/>
            </p:custDataLst>
          </p:nvPr>
        </p:nvSpPr>
        <p:spPr>
          <a:xfrm>
            <a:off x="8350800" y="4925933"/>
            <a:ext cx="386011" cy="245117"/>
          </a:xfrm>
          <a:prstGeom prst="rect">
            <a:avLst/>
          </a:prstGeom>
          <a:solidFill>
            <a:srgbClr val="3A4B50"/>
          </a:solidFill>
          <a:ln>
            <a:solidFill>
              <a:srgbClr val="3A4B50"/>
            </a:solidFill>
          </a:ln>
        </p:spPr>
        <p:txBody>
          <a:bodyPr wrap="square" bIns="0" rtlCol="0">
            <a:normAutofit fontScale="40000"/>
          </a:bodyPr>
          <a:p>
            <a:pPr algn="ctr"/>
            <a:r>
              <a:rPr lang="en-US" altLang="zh-CN" sz="2000" spc="300">
                <a:solidFill>
                  <a:srgbClr val="01A9E7"/>
                </a:solidFill>
                <a:uFillTx/>
                <a:latin typeface="思源黑体 CN Regular" panose="020B0500000000000000" charset="-122"/>
                <a:ea typeface="思源黑体 CN Regular" panose="020B0500000000000000" charset="-122"/>
              </a:rPr>
              <a:t>03</a:t>
            </a:r>
            <a:endParaRPr lang="en-US" altLang="zh-CN" sz="2000" spc="300">
              <a:solidFill>
                <a:srgbClr val="01A9E7"/>
              </a:solidFill>
              <a:uFillTx/>
              <a:latin typeface="思源黑体 CN Regular" panose="020B0500000000000000" charset="-122"/>
              <a:ea typeface="思源黑体 CN Regular" panose="020B0500000000000000" charset="-122"/>
            </a:endParaRPr>
          </a:p>
          <a:p>
            <a:pPr algn="ctr"/>
            <a:endParaRPr lang="en-US" altLang="zh-CN" sz="2000" spc="300">
              <a:solidFill>
                <a:srgbClr val="01A9E7"/>
              </a:solidFill>
              <a:uFillTx/>
              <a:latin typeface="思源黑体 CN Regular" panose="020B0500000000000000" charset="-122"/>
              <a:ea typeface="思源黑体 CN Regular" panose="020B0500000000000000" charset="-122"/>
            </a:endParaRPr>
          </a:p>
        </p:txBody>
      </p:sp>
      <p:sp>
        <p:nvSpPr>
          <p:cNvPr id="51" name="文本框 50"/>
          <p:cNvSpPr txBox="1"/>
          <p:nvPr>
            <p:custDataLst>
              <p:tags r:id="rId19"/>
            </p:custDataLst>
          </p:nvPr>
        </p:nvSpPr>
        <p:spPr>
          <a:xfrm>
            <a:off x="9547433" y="1644842"/>
            <a:ext cx="386011" cy="245117"/>
          </a:xfrm>
          <a:prstGeom prst="rect">
            <a:avLst/>
          </a:prstGeom>
          <a:solidFill>
            <a:srgbClr val="3A4B50"/>
          </a:solidFill>
          <a:ln>
            <a:solidFill>
              <a:srgbClr val="3A4B50"/>
            </a:solidFill>
          </a:ln>
        </p:spPr>
        <p:txBody>
          <a:bodyPr wrap="square" bIns="0" rtlCol="0">
            <a:normAutofit fontScale="40000"/>
          </a:bodyPr>
          <a:p>
            <a:pPr algn="ctr"/>
            <a:r>
              <a:rPr lang="en-US" altLang="zh-CN" sz="2000" spc="300">
                <a:solidFill>
                  <a:srgbClr val="0097DB"/>
                </a:solidFill>
                <a:uFillTx/>
                <a:latin typeface="思源黑体 CN Regular" panose="020B0500000000000000" charset="-122"/>
                <a:ea typeface="思源黑体 CN Regular" panose="020B0500000000000000" charset="-122"/>
              </a:rPr>
              <a:t>04</a:t>
            </a:r>
            <a:endParaRPr lang="en-US" altLang="zh-CN" sz="2000" spc="300">
              <a:solidFill>
                <a:srgbClr val="0097DB"/>
              </a:solidFill>
              <a:uFillTx/>
              <a:latin typeface="思源黑体 CN Regular" panose="020B0500000000000000" charset="-122"/>
              <a:ea typeface="思源黑体 CN Regular" panose="020B0500000000000000" charset="-122"/>
            </a:endParaRPr>
          </a:p>
          <a:p>
            <a:pPr algn="ctr"/>
            <a:endParaRPr lang="en-US" altLang="zh-CN" sz="2000" spc="300">
              <a:solidFill>
                <a:srgbClr val="0097DB"/>
              </a:solidFill>
              <a:uFillTx/>
              <a:latin typeface="思源黑体 CN Regular" panose="020B0500000000000000" charset="-122"/>
              <a:ea typeface="思源黑体 CN Regular" panose="020B0500000000000000" charset="-122"/>
            </a:endParaRPr>
          </a:p>
        </p:txBody>
      </p:sp>
      <p:sp>
        <p:nvSpPr>
          <p:cNvPr id="52" name="文本框 51"/>
          <p:cNvSpPr txBox="1"/>
          <p:nvPr>
            <p:custDataLst>
              <p:tags r:id="rId20"/>
            </p:custDataLst>
          </p:nvPr>
        </p:nvSpPr>
        <p:spPr>
          <a:xfrm>
            <a:off x="10704500" y="4925933"/>
            <a:ext cx="386011" cy="245117"/>
          </a:xfrm>
          <a:prstGeom prst="rect">
            <a:avLst/>
          </a:prstGeom>
          <a:solidFill>
            <a:srgbClr val="3A4B50"/>
          </a:solidFill>
          <a:ln>
            <a:solidFill>
              <a:srgbClr val="3A4B50"/>
            </a:solidFill>
          </a:ln>
        </p:spPr>
        <p:txBody>
          <a:bodyPr wrap="square" bIns="0" rtlCol="0">
            <a:normAutofit fontScale="40000"/>
          </a:bodyPr>
          <a:p>
            <a:pPr algn="ctr"/>
            <a:r>
              <a:rPr lang="en-US" altLang="zh-CN" sz="2000" spc="300">
                <a:solidFill>
                  <a:srgbClr val="0084CE"/>
                </a:solidFill>
                <a:uFillTx/>
                <a:latin typeface="思源黑体 CN Regular" panose="020B0500000000000000" charset="-122"/>
                <a:ea typeface="思源黑体 CN Regular" panose="020B0500000000000000" charset="-122"/>
              </a:rPr>
              <a:t>05</a:t>
            </a:r>
            <a:endParaRPr lang="en-US" altLang="zh-CN" sz="2000" spc="300">
              <a:solidFill>
                <a:srgbClr val="0084CE"/>
              </a:solidFill>
              <a:uFillTx/>
              <a:latin typeface="思源黑体 CN Regular" panose="020B0500000000000000" charset="-122"/>
              <a:ea typeface="思源黑体 CN Regular" panose="020B0500000000000000" charset="-122"/>
            </a:endParaRPr>
          </a:p>
          <a:p>
            <a:pPr algn="ctr"/>
            <a:endParaRPr lang="en-US" altLang="zh-CN" sz="2000" spc="300">
              <a:solidFill>
                <a:srgbClr val="0084CE"/>
              </a:solidFill>
              <a:uFillTx/>
              <a:latin typeface="思源黑体 CN Regular" panose="020B0500000000000000" charset="-122"/>
              <a:ea typeface="思源黑体 CN Regular" panose="020B0500000000000000" charset="-122"/>
            </a:endParaRPr>
          </a:p>
        </p:txBody>
      </p:sp>
      <p:sp>
        <p:nvSpPr>
          <p:cNvPr id="54" name="文本框 53"/>
          <p:cNvSpPr txBox="1"/>
          <p:nvPr>
            <p:custDataLst>
              <p:tags r:id="rId21"/>
            </p:custDataLst>
          </p:nvPr>
        </p:nvSpPr>
        <p:spPr>
          <a:xfrm>
            <a:off x="5344196" y="3782383"/>
            <a:ext cx="1531115" cy="670415"/>
          </a:xfrm>
          <a:prstGeom prst="rect">
            <a:avLst/>
          </a:prstGeom>
          <a:solidFill>
            <a:srgbClr val="3A4B50"/>
          </a:solidFill>
          <a:ln>
            <a:solidFill>
              <a:srgbClr val="3A4B50"/>
            </a:solidFill>
          </a:ln>
        </p:spPr>
        <p:txBody>
          <a:bodyPr wrap="square" bIns="0" rtlCol="0">
            <a:normAutofit/>
          </a:bodyPr>
          <a:p>
            <a:pPr algn="ctr"/>
            <a:r>
              <a:rPr lang="zh-CN" altLang="en-US" sz="2000" spc="300">
                <a:solidFill>
                  <a:srgbClr val="FFFFFF"/>
                </a:solidFill>
                <a:uFillTx/>
                <a:latin typeface="思源黑体 CN Bold" panose="020B0800000000000000" charset="-122"/>
                <a:ea typeface="思源黑体 CN Bold" panose="020B0800000000000000" charset="-122"/>
              </a:rPr>
              <a:t>访问控制</a:t>
            </a:r>
            <a:endParaRPr lang="zh-CN" altLang="en-US" sz="2000" spc="300">
              <a:solidFill>
                <a:srgbClr val="FFFFFF"/>
              </a:solidFill>
              <a:uFillTx/>
              <a:latin typeface="思源黑体 CN Bold" panose="020B0800000000000000" charset="-122"/>
              <a:ea typeface="思源黑体 CN Bold" panose="020B0800000000000000" charset="-122"/>
            </a:endParaRPr>
          </a:p>
        </p:txBody>
      </p:sp>
      <p:sp>
        <p:nvSpPr>
          <p:cNvPr id="56" name="文本框 55"/>
          <p:cNvSpPr txBox="1"/>
          <p:nvPr>
            <p:custDataLst>
              <p:tags r:id="rId22"/>
            </p:custDataLst>
          </p:nvPr>
        </p:nvSpPr>
        <p:spPr>
          <a:xfrm>
            <a:off x="7877177" y="3820551"/>
            <a:ext cx="1382327" cy="534848"/>
          </a:xfrm>
          <a:prstGeom prst="rect">
            <a:avLst/>
          </a:prstGeom>
          <a:solidFill>
            <a:srgbClr val="3A4B50"/>
          </a:solidFill>
          <a:ln>
            <a:solidFill>
              <a:srgbClr val="3A4B50"/>
            </a:solidFill>
          </a:ln>
        </p:spPr>
        <p:txBody>
          <a:bodyPr wrap="square" bIns="0" rtlCol="0">
            <a:normAutofit/>
          </a:bodyPr>
          <a:p>
            <a:pPr algn="ctr"/>
            <a:r>
              <a:rPr lang="zh-CN" altLang="en-US" sz="2000" spc="300">
                <a:solidFill>
                  <a:srgbClr val="FFFFFF"/>
                </a:solidFill>
                <a:uFillTx/>
                <a:latin typeface="思源黑体 CN Bold" panose="020B0800000000000000" charset="-122"/>
                <a:ea typeface="思源黑体 CN Bold" panose="020B0800000000000000" charset="-122"/>
              </a:rPr>
              <a:t>安全传输</a:t>
            </a:r>
            <a:endParaRPr lang="zh-CN" altLang="en-US" sz="2000" spc="300">
              <a:solidFill>
                <a:srgbClr val="FFFFFF"/>
              </a:solidFill>
              <a:uFillTx/>
              <a:latin typeface="思源黑体 CN Bold" panose="020B0800000000000000" charset="-122"/>
              <a:ea typeface="思源黑体 CN Bold" panose="020B0800000000000000" charset="-122"/>
            </a:endParaRPr>
          </a:p>
        </p:txBody>
      </p:sp>
      <p:sp>
        <p:nvSpPr>
          <p:cNvPr id="58" name="文本框 57"/>
          <p:cNvSpPr txBox="1"/>
          <p:nvPr>
            <p:custDataLst>
              <p:tags r:id="rId23"/>
            </p:custDataLst>
          </p:nvPr>
        </p:nvSpPr>
        <p:spPr>
          <a:xfrm>
            <a:off x="6426993" y="2479257"/>
            <a:ext cx="1856897" cy="572622"/>
          </a:xfrm>
          <a:prstGeom prst="rect">
            <a:avLst/>
          </a:prstGeom>
          <a:solidFill>
            <a:srgbClr val="3A4B50"/>
          </a:solidFill>
          <a:ln>
            <a:solidFill>
              <a:srgbClr val="3A4B50"/>
            </a:solidFill>
          </a:ln>
        </p:spPr>
        <p:txBody>
          <a:bodyPr wrap="square" bIns="0" rtlCol="0">
            <a:normAutofit/>
          </a:bodyPr>
          <a:p>
            <a:pPr algn="ctr"/>
            <a:r>
              <a:rPr lang="zh-CN" altLang="en-US" sz="2000" spc="300">
                <a:solidFill>
                  <a:srgbClr val="FFFFFF"/>
                </a:solidFill>
                <a:uFillTx/>
                <a:latin typeface="思源黑体 CN Bold" panose="020B0800000000000000" charset="-122"/>
                <a:ea typeface="思源黑体 CN Bold" panose="020B0800000000000000" charset="-122"/>
              </a:rPr>
              <a:t>数据保护</a:t>
            </a:r>
            <a:endParaRPr lang="zh-CN" altLang="en-US" sz="2000" spc="300">
              <a:solidFill>
                <a:srgbClr val="FFFFFF"/>
              </a:solidFill>
              <a:uFillTx/>
              <a:latin typeface="思源黑体 CN Bold" panose="020B0800000000000000" charset="-122"/>
              <a:ea typeface="思源黑体 CN Bold" panose="020B0800000000000000" charset="-122"/>
            </a:endParaRPr>
          </a:p>
        </p:txBody>
      </p:sp>
      <p:sp>
        <p:nvSpPr>
          <p:cNvPr id="60" name="文本框 59"/>
          <p:cNvSpPr txBox="1"/>
          <p:nvPr>
            <p:custDataLst>
              <p:tags r:id="rId24"/>
            </p:custDataLst>
          </p:nvPr>
        </p:nvSpPr>
        <p:spPr>
          <a:xfrm>
            <a:off x="8840667" y="2438224"/>
            <a:ext cx="1616527" cy="588224"/>
          </a:xfrm>
          <a:prstGeom prst="rect">
            <a:avLst/>
          </a:prstGeom>
          <a:solidFill>
            <a:srgbClr val="3A4B50"/>
          </a:solidFill>
          <a:ln>
            <a:solidFill>
              <a:srgbClr val="3A4B50"/>
            </a:solidFill>
          </a:ln>
        </p:spPr>
        <p:txBody>
          <a:bodyPr wrap="square" bIns="0" rtlCol="0">
            <a:normAutofit fontScale="90000" lnSpcReduction="10000"/>
          </a:bodyPr>
          <a:p>
            <a:pPr algn="ctr"/>
            <a:r>
              <a:rPr lang="zh-CN" altLang="en-US" sz="2000" spc="300">
                <a:solidFill>
                  <a:srgbClr val="FFFFFF"/>
                </a:solidFill>
                <a:uFillTx/>
                <a:latin typeface="思源黑体 CN Bold" panose="020B0800000000000000" charset="-122"/>
                <a:ea typeface="思源黑体 CN Bold" panose="020B0800000000000000" charset="-122"/>
              </a:rPr>
              <a:t>安全审计和监控</a:t>
            </a:r>
            <a:endParaRPr lang="zh-CN" altLang="en-US" sz="2000" spc="300">
              <a:solidFill>
                <a:srgbClr val="FFFFFF"/>
              </a:solidFill>
              <a:uFillTx/>
              <a:latin typeface="思源黑体 CN Bold" panose="020B0800000000000000" charset="-122"/>
              <a:ea typeface="思源黑体 CN Bold" panose="020B0800000000000000" charset="-122"/>
            </a:endParaRPr>
          </a:p>
        </p:txBody>
      </p:sp>
      <p:sp>
        <p:nvSpPr>
          <p:cNvPr id="62" name="文本框 61"/>
          <p:cNvSpPr txBox="1"/>
          <p:nvPr>
            <p:custDataLst>
              <p:tags r:id="rId25"/>
            </p:custDataLst>
          </p:nvPr>
        </p:nvSpPr>
        <p:spPr>
          <a:xfrm>
            <a:off x="10107527" y="3782426"/>
            <a:ext cx="1678073" cy="572974"/>
          </a:xfrm>
          <a:prstGeom prst="rect">
            <a:avLst/>
          </a:prstGeom>
          <a:solidFill>
            <a:srgbClr val="3A4B50"/>
          </a:solidFill>
          <a:ln>
            <a:solidFill>
              <a:srgbClr val="3A4B50"/>
            </a:solidFill>
          </a:ln>
        </p:spPr>
        <p:txBody>
          <a:bodyPr wrap="square" bIns="0" rtlCol="0">
            <a:normAutofit/>
          </a:bodyPr>
          <a:p>
            <a:pPr algn="ctr"/>
            <a:r>
              <a:rPr lang="zh-CN" altLang="en-US" sz="2000" spc="300">
                <a:solidFill>
                  <a:srgbClr val="FFFFFF"/>
                </a:solidFill>
                <a:uFillTx/>
                <a:latin typeface="思源黑体 CN Bold" panose="020B0800000000000000" charset="-122"/>
                <a:ea typeface="思源黑体 CN Bold" panose="020B0800000000000000" charset="-122"/>
              </a:rPr>
              <a:t>物理安全</a:t>
            </a:r>
            <a:endParaRPr lang="zh-CN" altLang="en-US" sz="2000" spc="300">
              <a:solidFill>
                <a:srgbClr val="FFFFFF"/>
              </a:solidFill>
              <a:uFillTx/>
              <a:latin typeface="思源黑体 CN Bold" panose="020B0800000000000000" charset="-122"/>
              <a:ea typeface="思源黑体 CN Bold" panose="020B0800000000000000" charset="-122"/>
            </a:endParaRPr>
          </a:p>
        </p:txBody>
      </p:sp>
      <p:sp>
        <p:nvSpPr>
          <p:cNvPr id="9" name="文本框 8"/>
          <p:cNvSpPr txBox="1"/>
          <p:nvPr>
            <p:custDataLst>
              <p:tags r:id="rId26"/>
            </p:custDataLst>
          </p:nvPr>
        </p:nvSpPr>
        <p:spPr>
          <a:xfrm>
            <a:off x="4478655" y="506730"/>
            <a:ext cx="3235960" cy="553085"/>
          </a:xfrm>
          <a:prstGeom prst="rect">
            <a:avLst/>
          </a:prstGeom>
          <a:noFill/>
          <a:ln>
            <a:solidFill>
              <a:srgbClr val="3A4B50"/>
            </a:solidFill>
          </a:ln>
          <a:extLst>
            <a:ext uri="{909E8E84-426E-40DD-AFC4-6F175D3DCCD1}">
              <a14:hiddenFill xmlns:a14="http://schemas.microsoft.com/office/drawing/2010/main">
                <a:solidFill>
                  <a:srgbClr val="3A4B50"/>
                </a:solidFill>
              </a14:hiddenFill>
            </a:ext>
          </a:extLst>
        </p:spPr>
        <p:txBody>
          <a:bodyPr wrap="square" bIns="0" rtlCol="0">
            <a:normAutofit fontScale="60000"/>
          </a:bodyPr>
          <a:p>
            <a:pPr algn="ctr"/>
            <a:r>
              <a:rPr lang="zh-CN" altLang="en-US" sz="3000" spc="300">
                <a:solidFill>
                  <a:srgbClr val="000000">
                    <a:lumMod val="85000"/>
                    <a:lumOff val="15000"/>
                  </a:srgbClr>
                </a:solidFill>
                <a:uFillTx/>
                <a:latin typeface="思源黑体 CN Bold" panose="020B0800000000000000" charset="-122"/>
                <a:ea typeface="思源黑体 CN Bold" panose="020B0800000000000000" charset="-122"/>
              </a:rPr>
              <a:t>电子病历系统安全性评价</a:t>
            </a:r>
            <a:endParaRPr lang="zh-CN" altLang="en-US" sz="3000" spc="300">
              <a:solidFill>
                <a:srgbClr val="000000">
                  <a:lumMod val="85000"/>
                  <a:lumOff val="15000"/>
                </a:srgbClr>
              </a:solidFill>
              <a:uFillTx/>
              <a:latin typeface="思源黑体 CN Bold" panose="020B0800000000000000" charset="-122"/>
              <a:ea typeface="思源黑体 CN Bold" panose="020B0800000000000000" charset="-122"/>
            </a:endParaRPr>
          </a:p>
        </p:txBody>
      </p:sp>
      <p:sp>
        <p:nvSpPr>
          <p:cNvPr id="31" name="矩形 30"/>
          <p:cNvSpPr/>
          <p:nvPr>
            <p:custDataLst>
              <p:tags r:id="rId27"/>
            </p:custDataLst>
          </p:nvPr>
        </p:nvSpPr>
        <p:spPr>
          <a:xfrm>
            <a:off x="2990215" y="786765"/>
            <a:ext cx="1080135" cy="14605"/>
          </a:xfrm>
          <a:prstGeom prst="rect">
            <a:avLst/>
          </a:prstGeom>
          <a:solidFill>
            <a:srgbClr val="3A4B50"/>
          </a:solidFill>
          <a:ln>
            <a:solidFill>
              <a:srgbClr val="3A4B50"/>
            </a:solid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3" name="矩形 32"/>
          <p:cNvSpPr/>
          <p:nvPr>
            <p:custDataLst>
              <p:tags r:id="rId28"/>
            </p:custDataLst>
          </p:nvPr>
        </p:nvSpPr>
        <p:spPr>
          <a:xfrm>
            <a:off x="8122920" y="765175"/>
            <a:ext cx="1080135" cy="14605"/>
          </a:xfrm>
          <a:prstGeom prst="rect">
            <a:avLst/>
          </a:prstGeom>
          <a:solidFill>
            <a:srgbClr val="3A4B50"/>
          </a:solidFill>
          <a:ln>
            <a:solidFill>
              <a:srgbClr val="3A4B50"/>
            </a:solid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29" name="菱形 28"/>
          <p:cNvSpPr/>
          <p:nvPr>
            <p:custDataLst>
              <p:tags r:id="rId29"/>
            </p:custDataLst>
          </p:nvPr>
        </p:nvSpPr>
        <p:spPr>
          <a:xfrm flipH="1">
            <a:off x="7745095" y="698500"/>
            <a:ext cx="171450" cy="171450"/>
          </a:xfrm>
          <a:prstGeom prst="diamond">
            <a:avLst/>
          </a:prstGeom>
          <a:solidFill>
            <a:srgbClr val="3A4B50"/>
          </a:solidFill>
          <a:ln>
            <a:solidFill>
              <a:srgbClr val="3A4B50"/>
            </a:solid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3" name="菱形 12"/>
          <p:cNvSpPr/>
          <p:nvPr>
            <p:custDataLst>
              <p:tags r:id="rId30"/>
            </p:custDataLst>
          </p:nvPr>
        </p:nvSpPr>
        <p:spPr>
          <a:xfrm flipH="1">
            <a:off x="7617460" y="669925"/>
            <a:ext cx="227965" cy="227965"/>
          </a:xfrm>
          <a:prstGeom prst="diamond">
            <a:avLst/>
          </a:prstGeom>
          <a:solidFill>
            <a:srgbClr val="3A4B50"/>
          </a:solidFill>
          <a:ln>
            <a:solidFill>
              <a:srgbClr val="3A4B50"/>
            </a:solid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1" name="菱形 10"/>
          <p:cNvSpPr/>
          <p:nvPr>
            <p:custDataLst>
              <p:tags r:id="rId31"/>
            </p:custDataLst>
          </p:nvPr>
        </p:nvSpPr>
        <p:spPr>
          <a:xfrm>
            <a:off x="4276725" y="697865"/>
            <a:ext cx="171450" cy="171450"/>
          </a:xfrm>
          <a:prstGeom prst="diamond">
            <a:avLst/>
          </a:prstGeom>
          <a:solidFill>
            <a:srgbClr val="3A4B50"/>
          </a:solidFill>
          <a:ln>
            <a:solidFill>
              <a:srgbClr val="3A4B50"/>
            </a:solidFill>
          </a:ln>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12" name="菱形 11"/>
          <p:cNvSpPr/>
          <p:nvPr>
            <p:custDataLst>
              <p:tags r:id="rId32"/>
            </p:custDataLst>
          </p:nvPr>
        </p:nvSpPr>
        <p:spPr>
          <a:xfrm>
            <a:off x="4347845" y="669290"/>
            <a:ext cx="227965" cy="227965"/>
          </a:xfrm>
          <a:prstGeom prst="diamond">
            <a:avLst/>
          </a:prstGeom>
          <a:noFill/>
          <a:ln>
            <a:solidFill>
              <a:srgbClr val="3A4B50"/>
            </a:solidFill>
          </a:ln>
          <a:extLst>
            <a:ext uri="{909E8E84-426E-40DD-AFC4-6F175D3DCCD1}">
              <a14:hiddenFill xmlns:a14="http://schemas.microsoft.com/office/drawing/2010/main">
                <a:solidFill>
                  <a:srgbClr val="3A4B50"/>
                </a:solidFill>
              </a14:hiddenFill>
            </a:ext>
          </a:extLst>
        </p:spPr>
        <p:style>
          <a:lnRef idx="2">
            <a:srgbClr val="00D0FF">
              <a:shade val="50000"/>
            </a:srgbClr>
          </a:lnRef>
          <a:fillRef idx="1">
            <a:srgbClr val="00D0FF"/>
          </a:fillRef>
          <a:effectRef idx="0">
            <a:srgbClr val="00D0FF"/>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pic>
        <p:nvPicPr>
          <p:cNvPr id="14" name="图片 13"/>
          <p:cNvPicPr>
            <a:picLocks noChangeAspect="1"/>
          </p:cNvPicPr>
          <p:nvPr/>
        </p:nvPicPr>
        <p:blipFill>
          <a:blip r:embed="rId33"/>
          <a:stretch>
            <a:fillRect/>
          </a:stretch>
        </p:blipFill>
        <p:spPr>
          <a:xfrm>
            <a:off x="-13335" y="2038985"/>
            <a:ext cx="5270500" cy="304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p:cNvSpPr txBox="1"/>
          <p:nvPr/>
        </p:nvSpPr>
        <p:spPr>
          <a:xfrm>
            <a:off x="887095" y="1485265"/>
            <a:ext cx="4670425" cy="4137025"/>
          </a:xfrm>
          <a:prstGeom prst="rect">
            <a:avLst/>
          </a:prstGeom>
          <a:noFill/>
        </p:spPr>
        <p:txBody>
          <a:bodyPr wrap="square" rtlCol="0">
            <a:noAutofit/>
          </a:bodyPr>
          <a:lstStyle/>
          <a:p>
            <a:pPr algn="just" hangingPunct="0">
              <a:lnSpc>
                <a:spcPct val="150000"/>
              </a:lnSpc>
            </a:pPr>
            <a:r>
              <a:rPr lang="zh-CN" altLang="en-US" sz="20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通过全面的安全性分析与设计，电子病历信息系统能够在保护患者隐私和数据安全方面发挥重要作用。期待未来的系统能够不断提升安全性能，应对新的安全挑战，并始终以患者隐私和数据安全为中心，为医疗行业提供更安全可靠的电子病历管理解决方案。</a:t>
            </a:r>
            <a:endParaRPr lang="zh-CN" altLang="en-US" sz="20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5" name="TextBox 2"/>
          <p:cNvSpPr txBox="1"/>
          <p:nvPr/>
        </p:nvSpPr>
        <p:spPr>
          <a:xfrm>
            <a:off x="4436745" y="227330"/>
            <a:ext cx="3467735" cy="398780"/>
          </a:xfrm>
          <a:prstGeom prst="rect">
            <a:avLst/>
          </a:prstGeom>
          <a:noFill/>
        </p:spPr>
        <p:txBody>
          <a:bodyPr wrap="square" rtlCol="0">
            <a:spAutoFit/>
          </a:bodyPr>
          <a:lstStyle/>
          <a:p>
            <a:pPr algn="ctr"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5. 总结</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4" name="直接连接符 3"/>
          <p:cNvCxnSpPr>
            <a:stCxn id="5" idx="1"/>
          </p:cNvCxnSpPr>
          <p:nvPr/>
        </p:nvCxnSpPr>
        <p:spPr>
          <a:xfrm flipH="1">
            <a:off x="384302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pic>
        <p:nvPicPr>
          <p:cNvPr id="7" name="图片 6" descr="电子"/>
          <p:cNvPicPr>
            <a:picLocks noChangeAspect="1"/>
          </p:cNvPicPr>
          <p:nvPr/>
        </p:nvPicPr>
        <p:blipFill>
          <a:blip r:embed="rId1"/>
          <a:stretch>
            <a:fillRect/>
          </a:stretch>
        </p:blipFill>
        <p:spPr>
          <a:xfrm>
            <a:off x="5788025" y="1642745"/>
            <a:ext cx="6304915" cy="354012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Tm="3000">
        <p14:flip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p:tgtEl>
                                          <p:spTgt spid="67"/>
                                        </p:tgtEl>
                                        <p:attrNameLst>
                                          <p:attrName>ppt_y</p:attrName>
                                        </p:attrNameLst>
                                      </p:cBhvr>
                                      <p:tavLst>
                                        <p:tav tm="0">
                                          <p:val>
                                            <p:strVal val="#ppt_y+#ppt_h*1.125000"/>
                                          </p:val>
                                        </p:tav>
                                        <p:tav tm="100000">
                                          <p:val>
                                            <p:strVal val="#ppt_y"/>
                                          </p:val>
                                        </p:tav>
                                      </p:tavLst>
                                    </p:anim>
                                    <p:animEffect transition="in" filter="wipe(up)">
                                      <p:cBhvr>
                                        <p:cTn id="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p:cNvSpPr>
            <a:spLocks noChangeArrowheads="1"/>
          </p:cNvSpPr>
          <p:nvPr/>
        </p:nvSpPr>
        <p:spPr bwMode="auto">
          <a:xfrm>
            <a:off x="3905885" y="2610485"/>
            <a:ext cx="4676140"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dist">
              <a:buFont typeface="汉仪中黑简" panose="02010609000101010101" pitchFamily="49" charset="-122"/>
              <a:buNone/>
            </a:pPr>
            <a:r>
              <a:rPr lang="zh-CN" altLang="en-US" sz="4400" dirty="0">
                <a:solidFill>
                  <a:srgbClr val="3A4B50"/>
                </a:solidFill>
                <a:latin typeface="汉仪中黑简" panose="02010609000101010101" pitchFamily="49" charset="-122"/>
                <a:ea typeface="汉仪中黑简" panose="02010609000101010101" pitchFamily="49" charset="-122"/>
                <a:cs typeface="汉仪中黑简" panose="02010609000101010101" pitchFamily="49" charset="-122"/>
              </a:rPr>
              <a:t>感谢您的观看</a:t>
            </a:r>
            <a:endParaRPr lang="zh-CN" altLang="en-US" sz="4400" dirty="0">
              <a:solidFill>
                <a:srgbClr val="3A4B50"/>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809809809"/>
          <p:cNvPicPr>
            <a:picLocks noChangeAspect="1"/>
          </p:cNvPicPr>
          <p:nvPr/>
        </p:nvPicPr>
        <p:blipFill>
          <a:blip r:embed="rId1" cstate="print">
            <a:lum bright="6000" contrast="6000"/>
          </a:blip>
          <a:stretch>
            <a:fillRect/>
          </a:stretch>
        </p:blipFill>
        <p:spPr>
          <a:xfrm>
            <a:off x="0" y="0"/>
            <a:ext cx="12192000" cy="6856730"/>
          </a:xfrm>
          <a:prstGeom prst="rect">
            <a:avLst/>
          </a:prstGeom>
        </p:spPr>
      </p:pic>
      <p:sp>
        <p:nvSpPr>
          <p:cNvPr id="32" name="椭圆 31"/>
          <p:cNvSpPr/>
          <p:nvPr/>
        </p:nvSpPr>
        <p:spPr>
          <a:xfrm>
            <a:off x="1653540" y="2687955"/>
            <a:ext cx="660400" cy="660400"/>
          </a:xfrm>
          <a:prstGeom prst="ellipse">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1</a:t>
            </a:r>
            <a:endPar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5" name="椭圆 34"/>
          <p:cNvSpPr/>
          <p:nvPr/>
        </p:nvSpPr>
        <p:spPr>
          <a:xfrm>
            <a:off x="1653540" y="3892550"/>
            <a:ext cx="660400" cy="660400"/>
          </a:xfrm>
          <a:prstGeom prst="ellipse">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3</a:t>
            </a:r>
            <a:endPar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6" name="文本框 35"/>
          <p:cNvSpPr txBox="1"/>
          <p:nvPr/>
        </p:nvSpPr>
        <p:spPr>
          <a:xfrm>
            <a:off x="2336800" y="3720465"/>
            <a:ext cx="3843655"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rPr>
              <a:t>电子病历系统</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endParaRPr>
          </a:p>
          <a:p>
            <a:r>
              <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rPr>
              <a:t>安全体系结构设计</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endParaRPr>
          </a:p>
        </p:txBody>
      </p:sp>
      <p:sp>
        <p:nvSpPr>
          <p:cNvPr id="33" name="文本框 32"/>
          <p:cNvSpPr txBox="1"/>
          <p:nvPr/>
        </p:nvSpPr>
        <p:spPr>
          <a:xfrm>
            <a:off x="2336165" y="2620645"/>
            <a:ext cx="3844290" cy="8858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defTabSz="1219200">
              <a:lnSpc>
                <a:spcPct val="120000"/>
              </a:lnSpc>
            </a:pPr>
            <a:r>
              <a:rPr lang="zh-CN" altLang="en-US" sz="3600">
                <a:solidFill>
                  <a:srgbClr val="3A4B50"/>
                </a:solidFill>
                <a:latin typeface="汉仪大宋简" panose="02010609000101010101" charset="-122"/>
                <a:ea typeface="汉仪大宋简" panose="02010609000101010101" charset="-122"/>
                <a:cs typeface="汉仪中黑简" panose="02010609000101010101" pitchFamily="49" charset="-122"/>
                <a:sym typeface="+mn-ea"/>
              </a:rPr>
              <a:t>电子病历系统概况</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sym typeface="+mn-ea"/>
            </a:endParaRPr>
          </a:p>
        </p:txBody>
      </p:sp>
      <p:sp>
        <p:nvSpPr>
          <p:cNvPr id="38" name="椭圆 37"/>
          <p:cNvSpPr/>
          <p:nvPr/>
        </p:nvSpPr>
        <p:spPr>
          <a:xfrm>
            <a:off x="6756400" y="2638425"/>
            <a:ext cx="660400" cy="660400"/>
          </a:xfrm>
          <a:prstGeom prst="ellipse">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2</a:t>
            </a:r>
            <a:endPar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9" name="文本框 38"/>
          <p:cNvSpPr txBox="1"/>
          <p:nvPr/>
        </p:nvSpPr>
        <p:spPr>
          <a:xfrm>
            <a:off x="7473950" y="2407285"/>
            <a:ext cx="3094990" cy="115443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rPr>
              <a:t>电子病历系统安全需求分析</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endParaRPr>
          </a:p>
        </p:txBody>
      </p:sp>
      <p:sp>
        <p:nvSpPr>
          <p:cNvPr id="41" name="椭圆 40"/>
          <p:cNvSpPr/>
          <p:nvPr/>
        </p:nvSpPr>
        <p:spPr>
          <a:xfrm>
            <a:off x="6756400" y="3989705"/>
            <a:ext cx="660400" cy="660400"/>
          </a:xfrm>
          <a:prstGeom prst="ellipse">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4</a:t>
            </a:r>
            <a:endParaRPr lang="en-US" altLang="zh-CN" sz="2800" spc="-15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62" name="文本框 61"/>
          <p:cNvSpPr txBox="1"/>
          <p:nvPr/>
        </p:nvSpPr>
        <p:spPr>
          <a:xfrm>
            <a:off x="7473950" y="3880485"/>
            <a:ext cx="3602355"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rPr>
              <a:t>电子病历系统</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endParaRPr>
          </a:p>
          <a:p>
            <a:r>
              <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rPr>
              <a:t>安全性评价</a:t>
            </a:r>
            <a:endParaRPr lang="zh-CN" altLang="en-US" sz="3600" dirty="0">
              <a:solidFill>
                <a:srgbClr val="3A4B50"/>
              </a:solidFill>
              <a:latin typeface="汉仪大宋简" panose="02010609000101010101" charset="-122"/>
              <a:ea typeface="汉仪大宋简" panose="02010609000101010101" charset="-122"/>
              <a:cs typeface="汉仪中黑简" panose="02010609000101010101" pitchFamily="49" charset="-122"/>
            </a:endParaRPr>
          </a:p>
        </p:txBody>
      </p:sp>
      <p:sp>
        <p:nvSpPr>
          <p:cNvPr id="27" name="文本框 7"/>
          <p:cNvSpPr txBox="1"/>
          <p:nvPr/>
        </p:nvSpPr>
        <p:spPr>
          <a:xfrm>
            <a:off x="5060538" y="691516"/>
            <a:ext cx="1840230" cy="922020"/>
          </a:xfrm>
          <a:prstGeom prst="rect">
            <a:avLst/>
          </a:prstGeom>
          <a:noFill/>
        </p:spPr>
        <p:txBody>
          <a:bodyPr wrap="none" rtlCol="0">
            <a:spAutoFit/>
          </a:bodyPr>
          <a:lstStyle/>
          <a:p>
            <a:r>
              <a:rPr lang="zh-CN" altLang="en-US" sz="5400" spc="-150" dirty="0">
                <a:solidFill>
                  <a:srgbClr val="1F3135"/>
                </a:solidFill>
                <a:latin typeface="汉仪大宋简" panose="02010609000101010101" charset="-122"/>
                <a:ea typeface="汉仪大宋简" panose="02010609000101010101" charset="-122"/>
                <a:cs typeface="汉仪大宋简" panose="02010609000101010101" charset="-122"/>
              </a:rPr>
              <a:t>目 录</a:t>
            </a:r>
            <a:endParaRPr lang="zh-CN" altLang="en-US" sz="5400" spc="-150" dirty="0">
              <a:solidFill>
                <a:srgbClr val="1F3135"/>
              </a:solidFill>
              <a:latin typeface="汉仪大宋简" panose="02010609000101010101" charset="-122"/>
              <a:ea typeface="汉仪大宋简" panose="02010609000101010101" charset="-122"/>
              <a:cs typeface="汉仪大宋简" panose="02010609000101010101" charset="-122"/>
            </a:endParaRPr>
          </a:p>
        </p:txBody>
      </p:sp>
      <p:sp>
        <p:nvSpPr>
          <p:cNvPr id="28" name="矩形 27"/>
          <p:cNvSpPr/>
          <p:nvPr/>
        </p:nvSpPr>
        <p:spPr>
          <a:xfrm>
            <a:off x="3706941" y="1625550"/>
            <a:ext cx="4579620" cy="384810"/>
          </a:xfrm>
          <a:prstGeom prst="rect">
            <a:avLst/>
          </a:prstGeom>
          <a:noFill/>
          <a:ln w="25400" cap="flat">
            <a:noFill/>
            <a:miter lim="400000"/>
          </a:ln>
          <a:effectLst/>
        </p:spPr>
        <p:txBody>
          <a:bodyPr wrap="square" lIns="0" tIns="0" rIns="0" bIns="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50000"/>
              </a:lnSpc>
            </a:pPr>
            <a:endParaRPr lang="zh-CN" altLang="en-US" sz="10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887686"/>
          <p:cNvPicPr>
            <a:picLocks noChangeAspect="1"/>
          </p:cNvPicPr>
          <p:nvPr/>
        </p:nvPicPr>
        <p:blipFill>
          <a:blip r:embed="rId1" cstate="print">
            <a:lum bright="6000" contrast="6000"/>
          </a:blip>
          <a:stretch>
            <a:fillRect/>
          </a:stretch>
        </p:blipFill>
        <p:spPr>
          <a:xfrm>
            <a:off x="635" y="0"/>
            <a:ext cx="12192000" cy="6856730"/>
          </a:xfrm>
          <a:prstGeom prst="rect">
            <a:avLst/>
          </a:prstGeom>
        </p:spPr>
      </p:pic>
      <p:sp>
        <p:nvSpPr>
          <p:cNvPr id="3" name="矩形 2"/>
          <p:cNvSpPr/>
          <p:nvPr/>
        </p:nvSpPr>
        <p:spPr>
          <a:xfrm>
            <a:off x="4307840" y="1146810"/>
            <a:ext cx="7884160" cy="3213100"/>
          </a:xfrm>
          <a:prstGeom prst="rect">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2" name="文本框 11"/>
          <p:cNvSpPr txBox="1"/>
          <p:nvPr/>
        </p:nvSpPr>
        <p:spPr>
          <a:xfrm>
            <a:off x="6124575" y="2389188"/>
            <a:ext cx="5391150" cy="7067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1.</a:t>
            </a:r>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电子病历系统</a:t>
            </a:r>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概况</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p:txBody>
      </p:sp>
      <p:sp>
        <p:nvSpPr>
          <p:cNvPr id="5" name="矩形 4"/>
          <p:cNvSpPr/>
          <p:nvPr/>
        </p:nvSpPr>
        <p:spPr>
          <a:xfrm>
            <a:off x="-15875" y="4638675"/>
            <a:ext cx="3717290" cy="744855"/>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6" name="矩形 5"/>
          <p:cNvSpPr/>
          <p:nvPr/>
        </p:nvSpPr>
        <p:spPr>
          <a:xfrm>
            <a:off x="3700940" y="4638495"/>
            <a:ext cx="2520156" cy="744583"/>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7" name="矩形 6"/>
          <p:cNvSpPr/>
          <p:nvPr/>
        </p:nvSpPr>
        <p:spPr>
          <a:xfrm>
            <a:off x="6221097" y="4638495"/>
            <a:ext cx="2520156" cy="744583"/>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8741410" y="4638675"/>
            <a:ext cx="3438525" cy="744855"/>
          </a:xfrm>
          <a:prstGeom prst="rect">
            <a:avLst/>
          </a:prstGeom>
          <a:solidFill>
            <a:srgbClr val="FFFFFF"/>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TextBox 19"/>
          <p:cNvSpPr txBox="1"/>
          <p:nvPr/>
        </p:nvSpPr>
        <p:spPr>
          <a:xfrm>
            <a:off x="554039"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电子病历系统介绍</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0" name="TextBox 19"/>
          <p:cNvSpPr txBox="1"/>
          <p:nvPr/>
        </p:nvSpPr>
        <p:spPr>
          <a:xfrm>
            <a:off x="6033770" y="4772660"/>
            <a:ext cx="2894965" cy="744855"/>
          </a:xfrm>
          <a:prstGeom prst="rect">
            <a:avLst/>
          </a:prstGeom>
          <a:noFill/>
        </p:spPr>
        <p:txBody>
          <a:bodyPr wrap="square" rtlCol="0">
            <a:no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电子病历系统基础功能</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pic>
        <p:nvPicPr>
          <p:cNvPr id="2" name="图片 1" descr="/Users/zhao/Desktop/电子病历1.png电子病历1"/>
          <p:cNvPicPr>
            <a:picLocks noChangeAspect="1"/>
          </p:cNvPicPr>
          <p:nvPr/>
        </p:nvPicPr>
        <p:blipFill>
          <a:blip r:embed="rId2"/>
          <a:srcRect t="27279" b="27279"/>
          <a:stretch>
            <a:fillRect/>
          </a:stretch>
        </p:blipFill>
        <p:spPr>
          <a:xfrm>
            <a:off x="635" y="1147445"/>
            <a:ext cx="5688965" cy="3190875"/>
          </a:xfrm>
          <a:prstGeom prst="rect">
            <a:avLst/>
          </a:prstGeom>
        </p:spPr>
      </p:pic>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2296076" y="1534417"/>
            <a:ext cx="874016" cy="874010"/>
          </a:xfrm>
          <a:prstGeom prst="ellipse">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875" rtl="0" eaLnBrk="1" latinLnBrk="0" hangingPunct="1">
              <a:defRPr sz="2000" kern="1200">
                <a:solidFill>
                  <a:schemeClr val="lt1"/>
                </a:solidFill>
                <a:latin typeface="+mn-lt"/>
                <a:ea typeface="+mn-ea"/>
                <a:cs typeface="+mn-cs"/>
              </a:defRPr>
            </a:lvl1pPr>
            <a:lvl2pPr marL="515620" algn="l" defTabSz="1031875" rtl="0" eaLnBrk="1" latinLnBrk="0" hangingPunct="1">
              <a:defRPr sz="2000" kern="1200">
                <a:solidFill>
                  <a:schemeClr val="lt1"/>
                </a:solidFill>
                <a:latin typeface="+mn-lt"/>
                <a:ea typeface="+mn-ea"/>
                <a:cs typeface="+mn-cs"/>
              </a:defRPr>
            </a:lvl2pPr>
            <a:lvl3pPr marL="1031875" algn="l" defTabSz="1031875" rtl="0" eaLnBrk="1" latinLnBrk="0" hangingPunct="1">
              <a:defRPr sz="2000" kern="1200">
                <a:solidFill>
                  <a:schemeClr val="lt1"/>
                </a:solidFill>
                <a:latin typeface="+mn-lt"/>
                <a:ea typeface="+mn-ea"/>
                <a:cs typeface="+mn-cs"/>
              </a:defRPr>
            </a:lvl3pPr>
            <a:lvl4pPr marL="1547495" algn="l" defTabSz="1031875" rtl="0" eaLnBrk="1" latinLnBrk="0" hangingPunct="1">
              <a:defRPr sz="2000" kern="1200">
                <a:solidFill>
                  <a:schemeClr val="lt1"/>
                </a:solidFill>
                <a:latin typeface="+mn-lt"/>
                <a:ea typeface="+mn-ea"/>
                <a:cs typeface="+mn-cs"/>
              </a:defRPr>
            </a:lvl4pPr>
            <a:lvl5pPr marL="2063115" algn="l" defTabSz="1031875" rtl="0" eaLnBrk="1" latinLnBrk="0" hangingPunct="1">
              <a:defRPr sz="2000" kern="1200">
                <a:solidFill>
                  <a:schemeClr val="lt1"/>
                </a:solidFill>
                <a:latin typeface="+mn-lt"/>
                <a:ea typeface="+mn-ea"/>
                <a:cs typeface="+mn-cs"/>
              </a:defRPr>
            </a:lvl5pPr>
            <a:lvl6pPr marL="2579370" algn="l" defTabSz="1031875" rtl="0" eaLnBrk="1" latinLnBrk="0" hangingPunct="1">
              <a:defRPr sz="2000" kern="1200">
                <a:solidFill>
                  <a:schemeClr val="lt1"/>
                </a:solidFill>
                <a:latin typeface="+mn-lt"/>
                <a:ea typeface="+mn-ea"/>
                <a:cs typeface="+mn-cs"/>
              </a:defRPr>
            </a:lvl6pPr>
            <a:lvl7pPr marL="3094990" algn="l" defTabSz="1031875" rtl="0" eaLnBrk="1" latinLnBrk="0" hangingPunct="1">
              <a:defRPr sz="2000" kern="1200">
                <a:solidFill>
                  <a:schemeClr val="lt1"/>
                </a:solidFill>
                <a:latin typeface="+mn-lt"/>
                <a:ea typeface="+mn-ea"/>
                <a:cs typeface="+mn-cs"/>
              </a:defRPr>
            </a:lvl7pPr>
            <a:lvl8pPr marL="3610610" algn="l" defTabSz="1031875" rtl="0" eaLnBrk="1" latinLnBrk="0" hangingPunct="1">
              <a:defRPr sz="2000" kern="1200">
                <a:solidFill>
                  <a:schemeClr val="lt1"/>
                </a:solidFill>
                <a:latin typeface="+mn-lt"/>
                <a:ea typeface="+mn-ea"/>
                <a:cs typeface="+mn-cs"/>
              </a:defRPr>
            </a:lvl8pPr>
            <a:lvl9pPr marL="4126230" algn="l" defTabSz="1031875" rtl="0" eaLnBrk="1" latinLnBrk="0" hangingPunct="1">
              <a:defRPr sz="2000" kern="1200">
                <a:solidFill>
                  <a:schemeClr val="lt1"/>
                </a:solidFill>
                <a:latin typeface="+mn-lt"/>
                <a:ea typeface="+mn-ea"/>
                <a:cs typeface="+mn-cs"/>
              </a:defRPr>
            </a:lvl9pPr>
          </a:lstStyle>
          <a:p>
            <a:pPr algn="ctr"/>
            <a:endParaRPr lang="en-US" dirty="0">
              <a:latin typeface="汉仪中黑简" panose="02010609000101010101" pitchFamily="49" charset="-122"/>
              <a:cs typeface="汉仪中黑简" panose="02010609000101010101" pitchFamily="49" charset="-122"/>
            </a:endParaRPr>
          </a:p>
        </p:txBody>
      </p:sp>
      <p:sp>
        <p:nvSpPr>
          <p:cNvPr id="2053" name="任意多边形"/>
          <p:cNvSpPr/>
          <p:nvPr/>
        </p:nvSpPr>
        <p:spPr bwMode="auto">
          <a:xfrm>
            <a:off x="2352040" y="2110740"/>
            <a:ext cx="831850" cy="3578860"/>
          </a:xfrm>
          <a:custGeom>
            <a:avLst/>
            <a:gdLst/>
            <a:ahLst/>
            <a:cxnLst>
              <a:cxn ang="0">
                <a:pos x="109" y="0"/>
              </a:cxn>
              <a:cxn ang="0">
                <a:pos x="110" y="585"/>
              </a:cxn>
              <a:cxn ang="0">
                <a:pos x="110" y="586"/>
              </a:cxn>
              <a:cxn ang="0">
                <a:pos x="116" y="619"/>
              </a:cxn>
              <a:cxn ang="0">
                <a:pos x="121" y="629"/>
              </a:cxn>
              <a:cxn ang="0">
                <a:pos x="147" y="656"/>
              </a:cxn>
              <a:cxn ang="0">
                <a:pos x="203" y="676"/>
              </a:cxn>
              <a:cxn ang="0">
                <a:pos x="0" y="676"/>
              </a:cxn>
              <a:cxn ang="0">
                <a:pos x="62" y="650"/>
              </a:cxn>
              <a:cxn ang="0">
                <a:pos x="78" y="629"/>
              </a:cxn>
              <a:cxn ang="0">
                <a:pos x="82" y="619"/>
              </a:cxn>
              <a:cxn ang="0">
                <a:pos x="88" y="586"/>
              </a:cxn>
              <a:cxn ang="0">
                <a:pos x="88" y="585"/>
              </a:cxn>
              <a:cxn ang="0">
                <a:pos x="88" y="0"/>
              </a:cxn>
              <a:cxn ang="0">
                <a:pos x="109" y="0"/>
              </a:cxn>
            </a:cxnLst>
            <a:rect l="0" t="0" r="r" b="b"/>
            <a:pathLst>
              <a:path w="203" h="676">
                <a:moveTo>
                  <a:pt x="109" y="0"/>
                </a:moveTo>
                <a:cubicBezTo>
                  <a:pt x="110" y="585"/>
                  <a:pt x="110" y="585"/>
                  <a:pt x="110" y="585"/>
                </a:cubicBezTo>
                <a:cubicBezTo>
                  <a:pt x="110" y="586"/>
                  <a:pt x="110" y="586"/>
                  <a:pt x="110" y="586"/>
                </a:cubicBezTo>
                <a:cubicBezTo>
                  <a:pt x="110" y="598"/>
                  <a:pt x="112" y="609"/>
                  <a:pt x="116" y="619"/>
                </a:cubicBezTo>
                <a:cubicBezTo>
                  <a:pt x="117" y="622"/>
                  <a:pt x="119" y="626"/>
                  <a:pt x="121" y="629"/>
                </a:cubicBezTo>
                <a:cubicBezTo>
                  <a:pt x="127" y="637"/>
                  <a:pt x="136" y="646"/>
                  <a:pt x="147" y="656"/>
                </a:cubicBezTo>
                <a:cubicBezTo>
                  <a:pt x="164" y="669"/>
                  <a:pt x="182" y="676"/>
                  <a:pt x="203" y="676"/>
                </a:cubicBezTo>
                <a:cubicBezTo>
                  <a:pt x="0" y="676"/>
                  <a:pt x="0" y="676"/>
                  <a:pt x="0" y="676"/>
                </a:cubicBezTo>
                <a:cubicBezTo>
                  <a:pt x="24" y="676"/>
                  <a:pt x="45" y="667"/>
                  <a:pt x="62" y="650"/>
                </a:cubicBezTo>
                <a:cubicBezTo>
                  <a:pt x="68" y="643"/>
                  <a:pt x="74" y="636"/>
                  <a:pt x="78" y="629"/>
                </a:cubicBezTo>
                <a:cubicBezTo>
                  <a:pt x="79" y="626"/>
                  <a:pt x="81" y="622"/>
                  <a:pt x="82" y="619"/>
                </a:cubicBezTo>
                <a:cubicBezTo>
                  <a:pt x="86" y="609"/>
                  <a:pt x="88" y="598"/>
                  <a:pt x="88" y="586"/>
                </a:cubicBezTo>
                <a:cubicBezTo>
                  <a:pt x="88" y="586"/>
                  <a:pt x="88" y="586"/>
                  <a:pt x="88" y="585"/>
                </a:cubicBezTo>
                <a:cubicBezTo>
                  <a:pt x="88" y="0"/>
                  <a:pt x="88" y="0"/>
                  <a:pt x="88" y="0"/>
                </a:cubicBezTo>
                <a:lnTo>
                  <a:pt x="109" y="0"/>
                </a:lnTo>
                <a:close/>
              </a:path>
            </a:pathLst>
          </a:custGeom>
          <a:solidFill>
            <a:srgbClr val="3A4B50"/>
          </a:solidFill>
          <a:ln w="9525">
            <a:noFill/>
            <a:round/>
          </a:ln>
        </p:spPr>
        <p:txBody>
          <a:bodyPr vert="horz" wrap="square" lIns="91440" tIns="45720" rIns="91440" bIns="45720" numCol="1" anchor="t" anchorCtr="0" compatLnSpc="1"/>
          <a:lstStyle>
            <a:defPPr>
              <a:defRPr lang="en-US"/>
            </a:defPPr>
            <a:lvl1pPr marL="0" algn="l" defTabSz="1031875" rtl="0" eaLnBrk="1" latinLnBrk="0" hangingPunct="1">
              <a:defRPr sz="2000" kern="1200">
                <a:solidFill>
                  <a:schemeClr val="tx1"/>
                </a:solidFill>
                <a:latin typeface="+mn-lt"/>
                <a:ea typeface="+mn-ea"/>
                <a:cs typeface="+mn-cs"/>
              </a:defRPr>
            </a:lvl1pPr>
            <a:lvl2pPr marL="515620" algn="l" defTabSz="1031875" rtl="0" eaLnBrk="1" latinLnBrk="0" hangingPunct="1">
              <a:defRPr sz="2000" kern="1200">
                <a:solidFill>
                  <a:schemeClr val="tx1"/>
                </a:solidFill>
                <a:latin typeface="+mn-lt"/>
                <a:ea typeface="+mn-ea"/>
                <a:cs typeface="+mn-cs"/>
              </a:defRPr>
            </a:lvl2pPr>
            <a:lvl3pPr marL="1031875" algn="l" defTabSz="1031875" rtl="0" eaLnBrk="1" latinLnBrk="0" hangingPunct="1">
              <a:defRPr sz="2000" kern="1200">
                <a:solidFill>
                  <a:schemeClr val="tx1"/>
                </a:solidFill>
                <a:latin typeface="+mn-lt"/>
                <a:ea typeface="+mn-ea"/>
                <a:cs typeface="+mn-cs"/>
              </a:defRPr>
            </a:lvl3pPr>
            <a:lvl4pPr marL="1547495" algn="l" defTabSz="1031875" rtl="0" eaLnBrk="1" latinLnBrk="0" hangingPunct="1">
              <a:defRPr sz="2000" kern="1200">
                <a:solidFill>
                  <a:schemeClr val="tx1"/>
                </a:solidFill>
                <a:latin typeface="+mn-lt"/>
                <a:ea typeface="+mn-ea"/>
                <a:cs typeface="+mn-cs"/>
              </a:defRPr>
            </a:lvl4pPr>
            <a:lvl5pPr marL="2063115" algn="l" defTabSz="1031875" rtl="0" eaLnBrk="1" latinLnBrk="0" hangingPunct="1">
              <a:defRPr sz="2000" kern="1200">
                <a:solidFill>
                  <a:schemeClr val="tx1"/>
                </a:solidFill>
                <a:latin typeface="+mn-lt"/>
                <a:ea typeface="+mn-ea"/>
                <a:cs typeface="+mn-cs"/>
              </a:defRPr>
            </a:lvl5pPr>
            <a:lvl6pPr marL="2579370" algn="l" defTabSz="1031875" rtl="0" eaLnBrk="1" latinLnBrk="0" hangingPunct="1">
              <a:defRPr sz="2000" kern="1200">
                <a:solidFill>
                  <a:schemeClr val="tx1"/>
                </a:solidFill>
                <a:latin typeface="+mn-lt"/>
                <a:ea typeface="+mn-ea"/>
                <a:cs typeface="+mn-cs"/>
              </a:defRPr>
            </a:lvl6pPr>
            <a:lvl7pPr marL="3094990" algn="l" defTabSz="1031875" rtl="0" eaLnBrk="1" latinLnBrk="0" hangingPunct="1">
              <a:defRPr sz="2000" kern="1200">
                <a:solidFill>
                  <a:schemeClr val="tx1"/>
                </a:solidFill>
                <a:latin typeface="+mn-lt"/>
                <a:ea typeface="+mn-ea"/>
                <a:cs typeface="+mn-cs"/>
              </a:defRPr>
            </a:lvl7pPr>
            <a:lvl8pPr marL="3610610" algn="l" defTabSz="1031875" rtl="0" eaLnBrk="1" latinLnBrk="0" hangingPunct="1">
              <a:defRPr sz="2000" kern="1200">
                <a:solidFill>
                  <a:schemeClr val="tx1"/>
                </a:solidFill>
                <a:latin typeface="+mn-lt"/>
                <a:ea typeface="+mn-ea"/>
                <a:cs typeface="+mn-cs"/>
              </a:defRPr>
            </a:lvl8pPr>
            <a:lvl9pPr marL="4126230" algn="l" defTabSz="1031875" rtl="0" eaLnBrk="1" latinLnBrk="0" hangingPunct="1">
              <a:defRPr sz="2000" kern="1200">
                <a:solidFill>
                  <a:schemeClr val="tx1"/>
                </a:solidFill>
                <a:latin typeface="+mn-lt"/>
                <a:ea typeface="+mn-ea"/>
                <a:cs typeface="+mn-cs"/>
              </a:defRPr>
            </a:lvl9pPr>
          </a:lstStyle>
          <a:p>
            <a:endParaRPr lang="en-US" dirty="0">
              <a:latin typeface="汉仪中黑简" panose="02010609000101010101" pitchFamily="49" charset="-122"/>
              <a:cs typeface="汉仪中黑简" panose="02010609000101010101" pitchFamily="49" charset="-122"/>
            </a:endParaRPr>
          </a:p>
        </p:txBody>
      </p:sp>
      <p:sp>
        <p:nvSpPr>
          <p:cNvPr id="68" name="任意多边形"/>
          <p:cNvSpPr/>
          <p:nvPr/>
        </p:nvSpPr>
        <p:spPr>
          <a:xfrm>
            <a:off x="920750" y="5689600"/>
            <a:ext cx="10566400" cy="84455"/>
          </a:xfrm>
          <a:prstGeom prst="rect">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875" rtl="0" eaLnBrk="1" latinLnBrk="0" hangingPunct="1">
              <a:defRPr sz="2000" kern="1200">
                <a:solidFill>
                  <a:schemeClr val="lt1"/>
                </a:solidFill>
                <a:latin typeface="+mn-lt"/>
                <a:ea typeface="+mn-ea"/>
                <a:cs typeface="+mn-cs"/>
              </a:defRPr>
            </a:lvl1pPr>
            <a:lvl2pPr marL="515620" algn="l" defTabSz="1031875" rtl="0" eaLnBrk="1" latinLnBrk="0" hangingPunct="1">
              <a:defRPr sz="2000" kern="1200">
                <a:solidFill>
                  <a:schemeClr val="lt1"/>
                </a:solidFill>
                <a:latin typeface="+mn-lt"/>
                <a:ea typeface="+mn-ea"/>
                <a:cs typeface="+mn-cs"/>
              </a:defRPr>
            </a:lvl2pPr>
            <a:lvl3pPr marL="1031875" algn="l" defTabSz="1031875" rtl="0" eaLnBrk="1" latinLnBrk="0" hangingPunct="1">
              <a:defRPr sz="2000" kern="1200">
                <a:solidFill>
                  <a:schemeClr val="lt1"/>
                </a:solidFill>
                <a:latin typeface="+mn-lt"/>
                <a:ea typeface="+mn-ea"/>
                <a:cs typeface="+mn-cs"/>
              </a:defRPr>
            </a:lvl3pPr>
            <a:lvl4pPr marL="1547495" algn="l" defTabSz="1031875" rtl="0" eaLnBrk="1" latinLnBrk="0" hangingPunct="1">
              <a:defRPr sz="2000" kern="1200">
                <a:solidFill>
                  <a:schemeClr val="lt1"/>
                </a:solidFill>
                <a:latin typeface="+mn-lt"/>
                <a:ea typeface="+mn-ea"/>
                <a:cs typeface="+mn-cs"/>
              </a:defRPr>
            </a:lvl4pPr>
            <a:lvl5pPr marL="2063115" algn="l" defTabSz="1031875" rtl="0" eaLnBrk="1" latinLnBrk="0" hangingPunct="1">
              <a:defRPr sz="2000" kern="1200">
                <a:solidFill>
                  <a:schemeClr val="lt1"/>
                </a:solidFill>
                <a:latin typeface="+mn-lt"/>
                <a:ea typeface="+mn-ea"/>
                <a:cs typeface="+mn-cs"/>
              </a:defRPr>
            </a:lvl5pPr>
            <a:lvl6pPr marL="2579370" algn="l" defTabSz="1031875" rtl="0" eaLnBrk="1" latinLnBrk="0" hangingPunct="1">
              <a:defRPr sz="2000" kern="1200">
                <a:solidFill>
                  <a:schemeClr val="lt1"/>
                </a:solidFill>
                <a:latin typeface="+mn-lt"/>
                <a:ea typeface="+mn-ea"/>
                <a:cs typeface="+mn-cs"/>
              </a:defRPr>
            </a:lvl6pPr>
            <a:lvl7pPr marL="3094990" algn="l" defTabSz="1031875" rtl="0" eaLnBrk="1" latinLnBrk="0" hangingPunct="1">
              <a:defRPr sz="2000" kern="1200">
                <a:solidFill>
                  <a:schemeClr val="lt1"/>
                </a:solidFill>
                <a:latin typeface="+mn-lt"/>
                <a:ea typeface="+mn-ea"/>
                <a:cs typeface="+mn-cs"/>
              </a:defRPr>
            </a:lvl7pPr>
            <a:lvl8pPr marL="3610610" algn="l" defTabSz="1031875" rtl="0" eaLnBrk="1" latinLnBrk="0" hangingPunct="1">
              <a:defRPr sz="2000" kern="1200">
                <a:solidFill>
                  <a:schemeClr val="lt1"/>
                </a:solidFill>
                <a:latin typeface="+mn-lt"/>
                <a:ea typeface="+mn-ea"/>
                <a:cs typeface="+mn-cs"/>
              </a:defRPr>
            </a:lvl8pPr>
            <a:lvl9pPr marL="4126230" algn="l" defTabSz="1031875" rtl="0" eaLnBrk="1" latinLnBrk="0" hangingPunct="1">
              <a:defRPr sz="2000" kern="1200">
                <a:solidFill>
                  <a:schemeClr val="lt1"/>
                </a:solidFill>
                <a:latin typeface="+mn-lt"/>
                <a:ea typeface="+mn-ea"/>
                <a:cs typeface="+mn-cs"/>
              </a:defRPr>
            </a:lvl9pPr>
          </a:lstStyle>
          <a:p>
            <a:pPr algn="ctr"/>
            <a:endParaRPr lang="en-US" dirty="0">
              <a:latin typeface="汉仪中黑简" panose="02010609000101010101" pitchFamily="49" charset="-122"/>
              <a:cs typeface="汉仪中黑简" panose="02010609000101010101" pitchFamily="49" charset="-122"/>
            </a:endParaRPr>
          </a:p>
        </p:txBody>
      </p:sp>
      <p:sp>
        <p:nvSpPr>
          <p:cNvPr id="35" name="任意多边形"/>
          <p:cNvSpPr>
            <a:spLocks noChangeAspect="1"/>
          </p:cNvSpPr>
          <p:nvPr/>
        </p:nvSpPr>
        <p:spPr bwMode="auto">
          <a:xfrm>
            <a:off x="2526070" y="1683413"/>
            <a:ext cx="441179" cy="576076"/>
          </a:xfrm>
          <a:custGeom>
            <a:avLst/>
            <a:gdLst>
              <a:gd name="connsiteX0" fmla="*/ 104790 w 436941"/>
              <a:gd name="connsiteY0" fmla="*/ 376325 h 603828"/>
              <a:gd name="connsiteX1" fmla="*/ 332152 w 436941"/>
              <a:gd name="connsiteY1" fmla="*/ 376325 h 603828"/>
              <a:gd name="connsiteX2" fmla="*/ 218532 w 436941"/>
              <a:gd name="connsiteY2" fmla="*/ 489794 h 603828"/>
              <a:gd name="connsiteX3" fmla="*/ 104790 w 436941"/>
              <a:gd name="connsiteY3" fmla="*/ 376325 h 603828"/>
              <a:gd name="connsiteX4" fmla="*/ 189191 w 436941"/>
              <a:gd name="connsiteY4" fmla="*/ 64795 h 603828"/>
              <a:gd name="connsiteX5" fmla="*/ 189191 w 436941"/>
              <a:gd name="connsiteY5" fmla="*/ 210434 h 603828"/>
              <a:gd name="connsiteX6" fmla="*/ 167521 w 436941"/>
              <a:gd name="connsiteY6" fmla="*/ 241069 h 603828"/>
              <a:gd name="connsiteX7" fmla="*/ 64890 w 436941"/>
              <a:gd name="connsiteY7" fmla="*/ 385735 h 603828"/>
              <a:gd name="connsiteX8" fmla="*/ 218532 w 436941"/>
              <a:gd name="connsiteY8" fmla="*/ 539033 h 603828"/>
              <a:gd name="connsiteX9" fmla="*/ 372051 w 436941"/>
              <a:gd name="connsiteY9" fmla="*/ 385735 h 603828"/>
              <a:gd name="connsiteX10" fmla="*/ 269421 w 436941"/>
              <a:gd name="connsiteY10" fmla="*/ 241069 h 603828"/>
              <a:gd name="connsiteX11" fmla="*/ 247750 w 436941"/>
              <a:gd name="connsiteY11" fmla="*/ 210434 h 603828"/>
              <a:gd name="connsiteX12" fmla="*/ 247750 w 436941"/>
              <a:gd name="connsiteY12" fmla="*/ 64795 h 603828"/>
              <a:gd name="connsiteX13" fmla="*/ 124301 w 436941"/>
              <a:gd name="connsiteY13" fmla="*/ 0 h 603828"/>
              <a:gd name="connsiteX14" fmla="*/ 312640 w 436941"/>
              <a:gd name="connsiteY14" fmla="*/ 0 h 603828"/>
              <a:gd name="connsiteX15" fmla="*/ 345146 w 436941"/>
              <a:gd name="connsiteY15" fmla="*/ 32458 h 603828"/>
              <a:gd name="connsiteX16" fmla="*/ 312762 w 436941"/>
              <a:gd name="connsiteY16" fmla="*/ 64795 h 603828"/>
              <a:gd name="connsiteX17" fmla="*/ 312762 w 436941"/>
              <a:gd name="connsiteY17" fmla="*/ 188795 h 603828"/>
              <a:gd name="connsiteX18" fmla="*/ 436941 w 436941"/>
              <a:gd name="connsiteY18" fmla="*/ 385735 h 603828"/>
              <a:gd name="connsiteX19" fmla="*/ 218532 w 436941"/>
              <a:gd name="connsiteY19" fmla="*/ 603828 h 603828"/>
              <a:gd name="connsiteX20" fmla="*/ 0 w 436941"/>
              <a:gd name="connsiteY20" fmla="*/ 385735 h 603828"/>
              <a:gd name="connsiteX21" fmla="*/ 124301 w 436941"/>
              <a:gd name="connsiteY21" fmla="*/ 188795 h 603828"/>
              <a:gd name="connsiteX22" fmla="*/ 124301 w 436941"/>
              <a:gd name="connsiteY22" fmla="*/ 64795 h 603828"/>
              <a:gd name="connsiteX23" fmla="*/ 91917 w 436941"/>
              <a:gd name="connsiteY23" fmla="*/ 32458 h 603828"/>
              <a:gd name="connsiteX24" fmla="*/ 124301 w 436941"/>
              <a:gd name="connsiteY2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6941" h="603828">
                <a:moveTo>
                  <a:pt x="104790" y="376325"/>
                </a:moveTo>
                <a:lnTo>
                  <a:pt x="332152" y="376325"/>
                </a:lnTo>
                <a:cubicBezTo>
                  <a:pt x="332152" y="438958"/>
                  <a:pt x="281248" y="489794"/>
                  <a:pt x="218532" y="489794"/>
                </a:cubicBezTo>
                <a:cubicBezTo>
                  <a:pt x="155694" y="489794"/>
                  <a:pt x="104790" y="438958"/>
                  <a:pt x="104790" y="376325"/>
                </a:cubicBezTo>
                <a:close/>
                <a:moveTo>
                  <a:pt x="189191" y="64795"/>
                </a:moveTo>
                <a:lnTo>
                  <a:pt x="189191" y="210434"/>
                </a:lnTo>
                <a:cubicBezTo>
                  <a:pt x="189191" y="224171"/>
                  <a:pt x="180547" y="236449"/>
                  <a:pt x="167521" y="241069"/>
                </a:cubicBezTo>
                <a:cubicBezTo>
                  <a:pt x="106161" y="262587"/>
                  <a:pt x="64890" y="320696"/>
                  <a:pt x="64890" y="385735"/>
                </a:cubicBezTo>
                <a:cubicBezTo>
                  <a:pt x="64890" y="470225"/>
                  <a:pt x="133797" y="539033"/>
                  <a:pt x="218532" y="539033"/>
                </a:cubicBezTo>
                <a:cubicBezTo>
                  <a:pt x="303144" y="539033"/>
                  <a:pt x="372051" y="470225"/>
                  <a:pt x="372051" y="385735"/>
                </a:cubicBezTo>
                <a:cubicBezTo>
                  <a:pt x="372051" y="320696"/>
                  <a:pt x="330780" y="262587"/>
                  <a:pt x="269421" y="241069"/>
                </a:cubicBezTo>
                <a:cubicBezTo>
                  <a:pt x="256516" y="236449"/>
                  <a:pt x="247750" y="224171"/>
                  <a:pt x="247750" y="210434"/>
                </a:cubicBezTo>
                <a:lnTo>
                  <a:pt x="247750" y="64795"/>
                </a:lnTo>
                <a:close/>
                <a:moveTo>
                  <a:pt x="124301" y="0"/>
                </a:moveTo>
                <a:lnTo>
                  <a:pt x="312640" y="0"/>
                </a:lnTo>
                <a:cubicBezTo>
                  <a:pt x="330536" y="0"/>
                  <a:pt x="345146" y="14466"/>
                  <a:pt x="345146" y="32458"/>
                </a:cubicBezTo>
                <a:cubicBezTo>
                  <a:pt x="345146" y="50329"/>
                  <a:pt x="330658" y="64795"/>
                  <a:pt x="312762" y="64795"/>
                </a:cubicBezTo>
                <a:lnTo>
                  <a:pt x="312762" y="188795"/>
                </a:lnTo>
                <a:cubicBezTo>
                  <a:pt x="387878" y="224779"/>
                  <a:pt x="436941" y="301124"/>
                  <a:pt x="436941" y="385735"/>
                </a:cubicBezTo>
                <a:cubicBezTo>
                  <a:pt x="436941" y="505966"/>
                  <a:pt x="338937" y="603828"/>
                  <a:pt x="218532" y="603828"/>
                </a:cubicBezTo>
                <a:cubicBezTo>
                  <a:pt x="98004" y="603828"/>
                  <a:pt x="0" y="505966"/>
                  <a:pt x="0" y="385735"/>
                </a:cubicBezTo>
                <a:cubicBezTo>
                  <a:pt x="0" y="301124"/>
                  <a:pt x="49063" y="224779"/>
                  <a:pt x="124301" y="188795"/>
                </a:cubicBezTo>
                <a:lnTo>
                  <a:pt x="124301" y="64795"/>
                </a:lnTo>
                <a:cubicBezTo>
                  <a:pt x="106405" y="64795"/>
                  <a:pt x="91917" y="50329"/>
                  <a:pt x="91917" y="32458"/>
                </a:cubicBezTo>
                <a:cubicBezTo>
                  <a:pt x="91917" y="14466"/>
                  <a:pt x="106405" y="0"/>
                  <a:pt x="124301" y="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54" name="任意多边形"/>
          <p:cNvSpPr>
            <a:spLocks noChangeAspect="1"/>
          </p:cNvSpPr>
          <p:nvPr/>
        </p:nvSpPr>
        <p:spPr bwMode="auto">
          <a:xfrm rot="1152676">
            <a:off x="3984596" y="1906423"/>
            <a:ext cx="520054" cy="516710"/>
          </a:xfrm>
          <a:custGeom>
            <a:avLst/>
            <a:gdLst>
              <a:gd name="T0" fmla="*/ 8079 w 8242"/>
              <a:gd name="T1" fmla="*/ 2177 h 8201"/>
              <a:gd name="T2" fmla="*/ 7493 w 8242"/>
              <a:gd name="T3" fmla="*/ 2177 h 8201"/>
              <a:gd name="T4" fmla="*/ 7402 w 8242"/>
              <a:gd name="T5" fmla="*/ 2260 h 8201"/>
              <a:gd name="T6" fmla="*/ 5982 w 8242"/>
              <a:gd name="T7" fmla="*/ 840 h 8201"/>
              <a:gd name="T8" fmla="*/ 6065 w 8242"/>
              <a:gd name="T9" fmla="*/ 749 h 8201"/>
              <a:gd name="T10" fmla="*/ 6065 w 8242"/>
              <a:gd name="T11" fmla="*/ 163 h 8201"/>
              <a:gd name="T12" fmla="*/ 5478 w 8242"/>
              <a:gd name="T13" fmla="*/ 163 h 8201"/>
              <a:gd name="T14" fmla="*/ 4914 w 8242"/>
              <a:gd name="T15" fmla="*/ 2319 h 8201"/>
              <a:gd name="T16" fmla="*/ 2903 w 8242"/>
              <a:gd name="T17" fmla="*/ 2903 h 8201"/>
              <a:gd name="T18" fmla="*/ 2319 w 8242"/>
              <a:gd name="T19" fmla="*/ 4914 h 8201"/>
              <a:gd name="T20" fmla="*/ 163 w 8242"/>
              <a:gd name="T21" fmla="*/ 5478 h 8201"/>
              <a:gd name="T22" fmla="*/ 163 w 8242"/>
              <a:gd name="T23" fmla="*/ 6065 h 8201"/>
              <a:gd name="T24" fmla="*/ 456 w 8242"/>
              <a:gd name="T25" fmla="*/ 6187 h 8201"/>
              <a:gd name="T26" fmla="*/ 749 w 8242"/>
              <a:gd name="T27" fmla="*/ 6065 h 8201"/>
              <a:gd name="T28" fmla="*/ 840 w 8242"/>
              <a:gd name="T29" fmla="*/ 5982 h 8201"/>
              <a:gd name="T30" fmla="*/ 2260 w 8242"/>
              <a:gd name="T31" fmla="*/ 7402 h 8201"/>
              <a:gd name="T32" fmla="*/ 2177 w 8242"/>
              <a:gd name="T33" fmla="*/ 7493 h 8201"/>
              <a:gd name="T34" fmla="*/ 2177 w 8242"/>
              <a:gd name="T35" fmla="*/ 8079 h 8201"/>
              <a:gd name="T36" fmla="*/ 2470 w 8242"/>
              <a:gd name="T37" fmla="*/ 8201 h 8201"/>
              <a:gd name="T38" fmla="*/ 2764 w 8242"/>
              <a:gd name="T39" fmla="*/ 8079 h 8201"/>
              <a:gd name="T40" fmla="*/ 3328 w 8242"/>
              <a:gd name="T41" fmla="*/ 5923 h 8201"/>
              <a:gd name="T42" fmla="*/ 5339 w 8242"/>
              <a:gd name="T43" fmla="*/ 5339 h 8201"/>
              <a:gd name="T44" fmla="*/ 5923 w 8242"/>
              <a:gd name="T45" fmla="*/ 3328 h 8201"/>
              <a:gd name="T46" fmla="*/ 8079 w 8242"/>
              <a:gd name="T47" fmla="*/ 2764 h 8201"/>
              <a:gd name="T48" fmla="*/ 8079 w 8242"/>
              <a:gd name="T49" fmla="*/ 2177 h 8201"/>
              <a:gd name="T50" fmla="*/ 5062 w 8242"/>
              <a:gd name="T51" fmla="*/ 3179 h 8201"/>
              <a:gd name="T52" fmla="*/ 4951 w 8242"/>
              <a:gd name="T53" fmla="*/ 4499 h 8201"/>
              <a:gd name="T54" fmla="*/ 3743 w 8242"/>
              <a:gd name="T55" fmla="*/ 3291 h 8201"/>
              <a:gd name="T56" fmla="*/ 5062 w 8242"/>
              <a:gd name="T57" fmla="*/ 3179 h 8201"/>
              <a:gd name="T58" fmla="*/ 1470 w 8242"/>
              <a:gd name="T59" fmla="*/ 5708 h 8201"/>
              <a:gd name="T60" fmla="*/ 2464 w 8242"/>
              <a:gd name="T61" fmla="*/ 5778 h 8201"/>
              <a:gd name="T62" fmla="*/ 2534 w 8242"/>
              <a:gd name="T63" fmla="*/ 6772 h 8201"/>
              <a:gd name="T64" fmla="*/ 1470 w 8242"/>
              <a:gd name="T65" fmla="*/ 5708 h 8201"/>
              <a:gd name="T66" fmla="*/ 3179 w 8242"/>
              <a:gd name="T67" fmla="*/ 5063 h 8201"/>
              <a:gd name="T68" fmla="*/ 3291 w 8242"/>
              <a:gd name="T69" fmla="*/ 3743 h 8201"/>
              <a:gd name="T70" fmla="*/ 4499 w 8242"/>
              <a:gd name="T71" fmla="*/ 4951 h 8201"/>
              <a:gd name="T72" fmla="*/ 3179 w 8242"/>
              <a:gd name="T73" fmla="*/ 5063 h 8201"/>
              <a:gd name="T74" fmla="*/ 5778 w 8242"/>
              <a:gd name="T75" fmla="*/ 2464 h 8201"/>
              <a:gd name="T76" fmla="*/ 5708 w 8242"/>
              <a:gd name="T77" fmla="*/ 1470 h 8201"/>
              <a:gd name="T78" fmla="*/ 6772 w 8242"/>
              <a:gd name="T79" fmla="*/ 2534 h 8201"/>
              <a:gd name="T80" fmla="*/ 5778 w 8242"/>
              <a:gd name="T81" fmla="*/ 2464 h 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42" h="8201">
                <a:moveTo>
                  <a:pt x="8079" y="2177"/>
                </a:moveTo>
                <a:cubicBezTo>
                  <a:pt x="7917" y="2015"/>
                  <a:pt x="7655" y="2015"/>
                  <a:pt x="7493" y="2177"/>
                </a:cubicBezTo>
                <a:cubicBezTo>
                  <a:pt x="7463" y="2207"/>
                  <a:pt x="7433" y="2234"/>
                  <a:pt x="7402" y="2260"/>
                </a:cubicBezTo>
                <a:lnTo>
                  <a:pt x="5982" y="840"/>
                </a:lnTo>
                <a:cubicBezTo>
                  <a:pt x="6008" y="809"/>
                  <a:pt x="6035" y="779"/>
                  <a:pt x="6065" y="749"/>
                </a:cubicBezTo>
                <a:cubicBezTo>
                  <a:pt x="6227" y="587"/>
                  <a:pt x="6227" y="325"/>
                  <a:pt x="6065" y="163"/>
                </a:cubicBezTo>
                <a:cubicBezTo>
                  <a:pt x="5903" y="0"/>
                  <a:pt x="5640" y="0"/>
                  <a:pt x="5478" y="163"/>
                </a:cubicBezTo>
                <a:cubicBezTo>
                  <a:pt x="4816" y="825"/>
                  <a:pt x="4808" y="1592"/>
                  <a:pt x="4914" y="2319"/>
                </a:cubicBezTo>
                <a:cubicBezTo>
                  <a:pt x="4231" y="2237"/>
                  <a:pt x="3521" y="2285"/>
                  <a:pt x="2903" y="2903"/>
                </a:cubicBezTo>
                <a:cubicBezTo>
                  <a:pt x="2285" y="3521"/>
                  <a:pt x="2237" y="4231"/>
                  <a:pt x="2319" y="4914"/>
                </a:cubicBezTo>
                <a:cubicBezTo>
                  <a:pt x="1592" y="4808"/>
                  <a:pt x="825" y="4816"/>
                  <a:pt x="163" y="5478"/>
                </a:cubicBezTo>
                <a:cubicBezTo>
                  <a:pt x="0" y="5640"/>
                  <a:pt x="0" y="5903"/>
                  <a:pt x="163" y="6065"/>
                </a:cubicBezTo>
                <a:cubicBezTo>
                  <a:pt x="244" y="6146"/>
                  <a:pt x="350" y="6187"/>
                  <a:pt x="456" y="6187"/>
                </a:cubicBezTo>
                <a:cubicBezTo>
                  <a:pt x="562" y="6187"/>
                  <a:pt x="668" y="6146"/>
                  <a:pt x="749" y="6065"/>
                </a:cubicBezTo>
                <a:cubicBezTo>
                  <a:pt x="779" y="6035"/>
                  <a:pt x="809" y="6008"/>
                  <a:pt x="840" y="5982"/>
                </a:cubicBezTo>
                <a:lnTo>
                  <a:pt x="2260" y="7402"/>
                </a:lnTo>
                <a:cubicBezTo>
                  <a:pt x="2234" y="7433"/>
                  <a:pt x="2207" y="7463"/>
                  <a:pt x="2177" y="7493"/>
                </a:cubicBezTo>
                <a:cubicBezTo>
                  <a:pt x="2015" y="7655"/>
                  <a:pt x="2015" y="7917"/>
                  <a:pt x="2177" y="8079"/>
                </a:cubicBezTo>
                <a:cubicBezTo>
                  <a:pt x="2258" y="8160"/>
                  <a:pt x="2364" y="8201"/>
                  <a:pt x="2470" y="8201"/>
                </a:cubicBezTo>
                <a:cubicBezTo>
                  <a:pt x="2576" y="8201"/>
                  <a:pt x="2683" y="8160"/>
                  <a:pt x="2764" y="8079"/>
                </a:cubicBezTo>
                <a:cubicBezTo>
                  <a:pt x="3426" y="7417"/>
                  <a:pt x="3434" y="6650"/>
                  <a:pt x="3328" y="5923"/>
                </a:cubicBezTo>
                <a:cubicBezTo>
                  <a:pt x="4011" y="6005"/>
                  <a:pt x="4721" y="5957"/>
                  <a:pt x="5339" y="5339"/>
                </a:cubicBezTo>
                <a:cubicBezTo>
                  <a:pt x="5957" y="4721"/>
                  <a:pt x="6005" y="4011"/>
                  <a:pt x="5923" y="3328"/>
                </a:cubicBezTo>
                <a:cubicBezTo>
                  <a:pt x="6650" y="3434"/>
                  <a:pt x="7417" y="3426"/>
                  <a:pt x="8079" y="2764"/>
                </a:cubicBezTo>
                <a:cubicBezTo>
                  <a:pt x="8242" y="2602"/>
                  <a:pt x="8242" y="2339"/>
                  <a:pt x="8079" y="2177"/>
                </a:cubicBezTo>
                <a:close/>
                <a:moveTo>
                  <a:pt x="5062" y="3179"/>
                </a:moveTo>
                <a:cubicBezTo>
                  <a:pt x="5151" y="3727"/>
                  <a:pt x="5166" y="4141"/>
                  <a:pt x="4951" y="4499"/>
                </a:cubicBezTo>
                <a:lnTo>
                  <a:pt x="3743" y="3291"/>
                </a:lnTo>
                <a:cubicBezTo>
                  <a:pt x="4101" y="3076"/>
                  <a:pt x="4515" y="3091"/>
                  <a:pt x="5062" y="3179"/>
                </a:cubicBezTo>
                <a:close/>
                <a:moveTo>
                  <a:pt x="1470" y="5708"/>
                </a:moveTo>
                <a:cubicBezTo>
                  <a:pt x="1753" y="5671"/>
                  <a:pt x="2076" y="5711"/>
                  <a:pt x="2464" y="5778"/>
                </a:cubicBezTo>
                <a:cubicBezTo>
                  <a:pt x="2531" y="6166"/>
                  <a:pt x="2571" y="6489"/>
                  <a:pt x="2534" y="6772"/>
                </a:cubicBezTo>
                <a:lnTo>
                  <a:pt x="1470" y="5708"/>
                </a:lnTo>
                <a:close/>
                <a:moveTo>
                  <a:pt x="3179" y="5063"/>
                </a:moveTo>
                <a:cubicBezTo>
                  <a:pt x="3091" y="4515"/>
                  <a:pt x="3076" y="4101"/>
                  <a:pt x="3291" y="3743"/>
                </a:cubicBezTo>
                <a:lnTo>
                  <a:pt x="4499" y="4951"/>
                </a:lnTo>
                <a:cubicBezTo>
                  <a:pt x="4141" y="5166"/>
                  <a:pt x="3727" y="5151"/>
                  <a:pt x="3179" y="5063"/>
                </a:cubicBezTo>
                <a:close/>
                <a:moveTo>
                  <a:pt x="5778" y="2464"/>
                </a:moveTo>
                <a:cubicBezTo>
                  <a:pt x="5711" y="2076"/>
                  <a:pt x="5671" y="1753"/>
                  <a:pt x="5708" y="1470"/>
                </a:cubicBezTo>
                <a:lnTo>
                  <a:pt x="6772" y="2534"/>
                </a:lnTo>
                <a:cubicBezTo>
                  <a:pt x="6489" y="2571"/>
                  <a:pt x="6166" y="2531"/>
                  <a:pt x="5778" y="2464"/>
                </a:cubicBezTo>
                <a:close/>
              </a:path>
            </a:pathLst>
          </a:custGeom>
          <a:solidFill>
            <a:srgbClr val="3A4B50"/>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任意多边形"/>
          <p:cNvSpPr/>
          <p:nvPr/>
        </p:nvSpPr>
        <p:spPr bwMode="auto">
          <a:xfrm>
            <a:off x="4027805" y="4714240"/>
            <a:ext cx="441325" cy="44513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3193" h="607052">
                <a:moveTo>
                  <a:pt x="211217" y="369"/>
                </a:moveTo>
                <a:cubicBezTo>
                  <a:pt x="238523" y="-2018"/>
                  <a:pt x="265569" y="10006"/>
                  <a:pt x="282506" y="32559"/>
                </a:cubicBezTo>
                <a:lnTo>
                  <a:pt x="282506" y="149314"/>
                </a:lnTo>
                <a:cubicBezTo>
                  <a:pt x="247634" y="135046"/>
                  <a:pt x="207693" y="137961"/>
                  <a:pt x="174819" y="160821"/>
                </a:cubicBezTo>
                <a:cubicBezTo>
                  <a:pt x="167445" y="165884"/>
                  <a:pt x="166062" y="176163"/>
                  <a:pt x="171285" y="183527"/>
                </a:cubicBezTo>
                <a:cubicBezTo>
                  <a:pt x="176508" y="191045"/>
                  <a:pt x="186647" y="192733"/>
                  <a:pt x="194175" y="187670"/>
                </a:cubicBezTo>
                <a:cubicBezTo>
                  <a:pt x="197093" y="185522"/>
                  <a:pt x="200166" y="183681"/>
                  <a:pt x="203392" y="182147"/>
                </a:cubicBezTo>
                <a:cubicBezTo>
                  <a:pt x="199859" y="192886"/>
                  <a:pt x="198630" y="204393"/>
                  <a:pt x="200012" y="215439"/>
                </a:cubicBezTo>
                <a:cubicBezTo>
                  <a:pt x="201241" y="223571"/>
                  <a:pt x="208154" y="229554"/>
                  <a:pt x="216296" y="229554"/>
                </a:cubicBezTo>
                <a:cubicBezTo>
                  <a:pt x="217064" y="229554"/>
                  <a:pt x="217678" y="229554"/>
                  <a:pt x="218447" y="229401"/>
                </a:cubicBezTo>
                <a:cubicBezTo>
                  <a:pt x="227357" y="228173"/>
                  <a:pt x="233501" y="219889"/>
                  <a:pt x="232272" y="210990"/>
                </a:cubicBezTo>
                <a:cubicBezTo>
                  <a:pt x="230429" y="196568"/>
                  <a:pt x="237495" y="180305"/>
                  <a:pt x="245637" y="173555"/>
                </a:cubicBezTo>
                <a:cubicBezTo>
                  <a:pt x="258849" y="174629"/>
                  <a:pt x="270216" y="178925"/>
                  <a:pt x="282506" y="186136"/>
                </a:cubicBezTo>
                <a:lnTo>
                  <a:pt x="282506" y="390955"/>
                </a:lnTo>
                <a:cubicBezTo>
                  <a:pt x="262075" y="386813"/>
                  <a:pt x="246559" y="370857"/>
                  <a:pt x="242565" y="350145"/>
                </a:cubicBezTo>
                <a:cubicBezTo>
                  <a:pt x="240875" y="341246"/>
                  <a:pt x="232733" y="335416"/>
                  <a:pt x="223977" y="337104"/>
                </a:cubicBezTo>
                <a:cubicBezTo>
                  <a:pt x="215067" y="338791"/>
                  <a:pt x="209229" y="347383"/>
                  <a:pt x="210919" y="356281"/>
                </a:cubicBezTo>
                <a:cubicBezTo>
                  <a:pt x="213070" y="367481"/>
                  <a:pt x="217371" y="377914"/>
                  <a:pt x="223516" y="386966"/>
                </a:cubicBezTo>
                <a:cubicBezTo>
                  <a:pt x="213992" y="392489"/>
                  <a:pt x="199705" y="397092"/>
                  <a:pt x="186033" y="387733"/>
                </a:cubicBezTo>
                <a:cubicBezTo>
                  <a:pt x="178506" y="382670"/>
                  <a:pt x="168367" y="384665"/>
                  <a:pt x="163297" y="392182"/>
                </a:cubicBezTo>
                <a:cubicBezTo>
                  <a:pt x="158228" y="399700"/>
                  <a:pt x="160071" y="409826"/>
                  <a:pt x="167599" y="414889"/>
                </a:cubicBezTo>
                <a:cubicBezTo>
                  <a:pt x="179274" y="422867"/>
                  <a:pt x="191102" y="425935"/>
                  <a:pt x="202470" y="425935"/>
                </a:cubicBezTo>
                <a:cubicBezTo>
                  <a:pt x="219676" y="425935"/>
                  <a:pt x="235191" y="418725"/>
                  <a:pt x="246559" y="410747"/>
                </a:cubicBezTo>
                <a:cubicBezTo>
                  <a:pt x="257312" y="417804"/>
                  <a:pt x="268219" y="422560"/>
                  <a:pt x="282506" y="424248"/>
                </a:cubicBezTo>
                <a:lnTo>
                  <a:pt x="282506" y="556805"/>
                </a:lnTo>
                <a:cubicBezTo>
                  <a:pt x="282506" y="556959"/>
                  <a:pt x="282967" y="556959"/>
                  <a:pt x="282967" y="556959"/>
                </a:cubicBezTo>
                <a:cubicBezTo>
                  <a:pt x="277436" y="575062"/>
                  <a:pt x="264686" y="590098"/>
                  <a:pt x="246098" y="598996"/>
                </a:cubicBezTo>
                <a:cubicBezTo>
                  <a:pt x="227664" y="607742"/>
                  <a:pt x="206157" y="609429"/>
                  <a:pt x="187108" y="603753"/>
                </a:cubicBezTo>
                <a:cubicBezTo>
                  <a:pt x="148396" y="591939"/>
                  <a:pt x="126429" y="550975"/>
                  <a:pt x="138104" y="512312"/>
                </a:cubicBezTo>
                <a:cubicBezTo>
                  <a:pt x="140715" y="503567"/>
                  <a:pt x="135799" y="494515"/>
                  <a:pt x="127197" y="491907"/>
                </a:cubicBezTo>
                <a:cubicBezTo>
                  <a:pt x="118440" y="489299"/>
                  <a:pt x="109377" y="494055"/>
                  <a:pt x="106765" y="502800"/>
                </a:cubicBezTo>
                <a:cubicBezTo>
                  <a:pt x="104307" y="510625"/>
                  <a:pt x="102925" y="518449"/>
                  <a:pt x="102464" y="526274"/>
                </a:cubicBezTo>
                <a:cubicBezTo>
                  <a:pt x="101696" y="526274"/>
                  <a:pt x="101081" y="526427"/>
                  <a:pt x="100313" y="526427"/>
                </a:cubicBezTo>
                <a:cubicBezTo>
                  <a:pt x="64520" y="526427"/>
                  <a:pt x="35639" y="497430"/>
                  <a:pt x="35639" y="461836"/>
                </a:cubicBezTo>
                <a:cubicBezTo>
                  <a:pt x="35639" y="445727"/>
                  <a:pt x="41477" y="430998"/>
                  <a:pt x="51309" y="419645"/>
                </a:cubicBezTo>
                <a:cubicBezTo>
                  <a:pt x="62369" y="423174"/>
                  <a:pt x="74198" y="425015"/>
                  <a:pt x="86487" y="425015"/>
                </a:cubicBezTo>
                <a:cubicBezTo>
                  <a:pt x="95551" y="425015"/>
                  <a:pt x="102925" y="417651"/>
                  <a:pt x="102925" y="408599"/>
                </a:cubicBezTo>
                <a:cubicBezTo>
                  <a:pt x="102925" y="399547"/>
                  <a:pt x="95551" y="392182"/>
                  <a:pt x="86487" y="392182"/>
                </a:cubicBezTo>
                <a:cubicBezTo>
                  <a:pt x="38865" y="392182"/>
                  <a:pt x="0" y="353520"/>
                  <a:pt x="0" y="305805"/>
                </a:cubicBezTo>
                <a:cubicBezTo>
                  <a:pt x="0" y="271285"/>
                  <a:pt x="20585" y="241368"/>
                  <a:pt x="50080" y="227560"/>
                </a:cubicBezTo>
                <a:cubicBezTo>
                  <a:pt x="56378" y="233083"/>
                  <a:pt x="65749" y="244590"/>
                  <a:pt x="65288" y="264841"/>
                </a:cubicBezTo>
                <a:cubicBezTo>
                  <a:pt x="64981" y="273893"/>
                  <a:pt x="72201" y="281411"/>
                  <a:pt x="81111" y="281565"/>
                </a:cubicBezTo>
                <a:cubicBezTo>
                  <a:pt x="81264" y="281565"/>
                  <a:pt x="81572" y="281565"/>
                  <a:pt x="81725" y="281565"/>
                </a:cubicBezTo>
                <a:cubicBezTo>
                  <a:pt x="90482" y="281565"/>
                  <a:pt x="97702" y="274507"/>
                  <a:pt x="98009" y="265762"/>
                </a:cubicBezTo>
                <a:cubicBezTo>
                  <a:pt x="98623" y="245817"/>
                  <a:pt x="92940" y="230628"/>
                  <a:pt x="85719" y="219428"/>
                </a:cubicBezTo>
                <a:cubicBezTo>
                  <a:pt x="86027" y="219428"/>
                  <a:pt x="86334" y="219428"/>
                  <a:pt x="86487" y="219428"/>
                </a:cubicBezTo>
                <a:cubicBezTo>
                  <a:pt x="95551" y="219428"/>
                  <a:pt x="102925" y="212217"/>
                  <a:pt x="102925" y="203165"/>
                </a:cubicBezTo>
                <a:cubicBezTo>
                  <a:pt x="102925" y="194114"/>
                  <a:pt x="95551" y="186749"/>
                  <a:pt x="86487" y="186749"/>
                </a:cubicBezTo>
                <a:cubicBezTo>
                  <a:pt x="67439" y="186749"/>
                  <a:pt x="49465" y="191199"/>
                  <a:pt x="33489" y="199176"/>
                </a:cubicBezTo>
                <a:cubicBezTo>
                  <a:pt x="30416" y="190431"/>
                  <a:pt x="28880" y="181073"/>
                  <a:pt x="28880" y="171254"/>
                </a:cubicBezTo>
                <a:cubicBezTo>
                  <a:pt x="28880" y="126147"/>
                  <a:pt x="62523" y="89172"/>
                  <a:pt x="105997" y="83649"/>
                </a:cubicBezTo>
                <a:cubicBezTo>
                  <a:pt x="106458" y="98838"/>
                  <a:pt x="109991" y="114027"/>
                  <a:pt x="116751" y="128295"/>
                </a:cubicBezTo>
                <a:cubicBezTo>
                  <a:pt x="119516" y="134279"/>
                  <a:pt x="125507" y="137654"/>
                  <a:pt x="131652" y="137654"/>
                </a:cubicBezTo>
                <a:cubicBezTo>
                  <a:pt x="133956" y="137654"/>
                  <a:pt x="136260" y="137194"/>
                  <a:pt x="138564" y="136120"/>
                </a:cubicBezTo>
                <a:cubicBezTo>
                  <a:pt x="146706" y="132284"/>
                  <a:pt x="150240" y="122465"/>
                  <a:pt x="146245" y="114334"/>
                </a:cubicBezTo>
                <a:cubicBezTo>
                  <a:pt x="137182" y="95002"/>
                  <a:pt x="135953" y="73216"/>
                  <a:pt x="143173" y="53118"/>
                </a:cubicBezTo>
                <a:cubicBezTo>
                  <a:pt x="150393" y="33020"/>
                  <a:pt x="164833" y="16910"/>
                  <a:pt x="184189" y="7705"/>
                </a:cubicBezTo>
                <a:cubicBezTo>
                  <a:pt x="192984" y="3562"/>
                  <a:pt x="202115" y="1165"/>
                  <a:pt x="211217" y="369"/>
                </a:cubicBezTo>
                <a:close/>
                <a:moveTo>
                  <a:pt x="390185" y="335"/>
                </a:moveTo>
                <a:cubicBezTo>
                  <a:pt x="399423" y="1172"/>
                  <a:pt x="408603" y="3589"/>
                  <a:pt x="417284" y="7693"/>
                </a:cubicBezTo>
                <a:cubicBezTo>
                  <a:pt x="436643" y="16898"/>
                  <a:pt x="452469" y="33008"/>
                  <a:pt x="459844" y="53107"/>
                </a:cubicBezTo>
                <a:cubicBezTo>
                  <a:pt x="467065" y="73206"/>
                  <a:pt x="465989" y="94992"/>
                  <a:pt x="456771" y="114324"/>
                </a:cubicBezTo>
                <a:cubicBezTo>
                  <a:pt x="452930" y="122455"/>
                  <a:pt x="456463" y="132275"/>
                  <a:pt x="464607" y="136110"/>
                </a:cubicBezTo>
                <a:cubicBezTo>
                  <a:pt x="466911" y="137184"/>
                  <a:pt x="469216" y="137644"/>
                  <a:pt x="471674" y="137644"/>
                </a:cubicBezTo>
                <a:cubicBezTo>
                  <a:pt x="477820" y="137644"/>
                  <a:pt x="483658" y="134269"/>
                  <a:pt x="486424" y="128285"/>
                </a:cubicBezTo>
                <a:cubicBezTo>
                  <a:pt x="493184" y="114017"/>
                  <a:pt x="496718" y="98828"/>
                  <a:pt x="497179" y="83639"/>
                </a:cubicBezTo>
                <a:cubicBezTo>
                  <a:pt x="540814" y="89162"/>
                  <a:pt x="574462" y="126138"/>
                  <a:pt x="574462" y="171245"/>
                </a:cubicBezTo>
                <a:cubicBezTo>
                  <a:pt x="574462" y="181064"/>
                  <a:pt x="572772" y="190423"/>
                  <a:pt x="569853" y="199168"/>
                </a:cubicBezTo>
                <a:cubicBezTo>
                  <a:pt x="553874" y="191190"/>
                  <a:pt x="535744" y="186741"/>
                  <a:pt x="516692" y="186741"/>
                </a:cubicBezTo>
                <a:cubicBezTo>
                  <a:pt x="507627" y="186741"/>
                  <a:pt x="500406" y="194105"/>
                  <a:pt x="500406" y="203157"/>
                </a:cubicBezTo>
                <a:cubicBezTo>
                  <a:pt x="500406" y="212209"/>
                  <a:pt x="507627" y="219420"/>
                  <a:pt x="516692" y="219420"/>
                </a:cubicBezTo>
                <a:cubicBezTo>
                  <a:pt x="516999" y="219420"/>
                  <a:pt x="517306" y="219420"/>
                  <a:pt x="517460" y="219420"/>
                </a:cubicBezTo>
                <a:cubicBezTo>
                  <a:pt x="510392" y="230621"/>
                  <a:pt x="504708" y="245810"/>
                  <a:pt x="505169" y="265755"/>
                </a:cubicBezTo>
                <a:cubicBezTo>
                  <a:pt x="505476" y="274500"/>
                  <a:pt x="512851" y="281558"/>
                  <a:pt x="521608" y="281558"/>
                </a:cubicBezTo>
                <a:cubicBezTo>
                  <a:pt x="521762" y="281558"/>
                  <a:pt x="521916" y="281558"/>
                  <a:pt x="522069" y="281558"/>
                </a:cubicBezTo>
                <a:cubicBezTo>
                  <a:pt x="531134" y="281405"/>
                  <a:pt x="538202" y="273733"/>
                  <a:pt x="538048" y="264835"/>
                </a:cubicBezTo>
                <a:cubicBezTo>
                  <a:pt x="537434" y="244889"/>
                  <a:pt x="546960" y="233075"/>
                  <a:pt x="553259" y="227552"/>
                </a:cubicBezTo>
                <a:cubicBezTo>
                  <a:pt x="582759" y="241360"/>
                  <a:pt x="603193" y="271278"/>
                  <a:pt x="603193" y="305799"/>
                </a:cubicBezTo>
                <a:cubicBezTo>
                  <a:pt x="603193" y="353515"/>
                  <a:pt x="564475" y="392178"/>
                  <a:pt x="516692" y="392178"/>
                </a:cubicBezTo>
                <a:cubicBezTo>
                  <a:pt x="507627" y="392178"/>
                  <a:pt x="500406" y="399542"/>
                  <a:pt x="500406" y="408595"/>
                </a:cubicBezTo>
                <a:cubicBezTo>
                  <a:pt x="500406" y="417647"/>
                  <a:pt x="507627" y="425011"/>
                  <a:pt x="516692" y="425011"/>
                </a:cubicBezTo>
                <a:cubicBezTo>
                  <a:pt x="528983" y="425011"/>
                  <a:pt x="540814" y="423170"/>
                  <a:pt x="552030" y="419641"/>
                </a:cubicBezTo>
                <a:cubicBezTo>
                  <a:pt x="561709" y="430995"/>
                  <a:pt x="567702" y="445724"/>
                  <a:pt x="567702" y="461833"/>
                </a:cubicBezTo>
                <a:cubicBezTo>
                  <a:pt x="567702" y="497428"/>
                  <a:pt x="538663" y="526426"/>
                  <a:pt x="503018" y="526426"/>
                </a:cubicBezTo>
                <a:cubicBezTo>
                  <a:pt x="502249" y="526426"/>
                  <a:pt x="501481" y="526272"/>
                  <a:pt x="500867" y="526272"/>
                </a:cubicBezTo>
                <a:cubicBezTo>
                  <a:pt x="500252" y="518448"/>
                  <a:pt x="498869" y="510623"/>
                  <a:pt x="496564" y="502798"/>
                </a:cubicBezTo>
                <a:cubicBezTo>
                  <a:pt x="493799" y="494053"/>
                  <a:pt x="484734" y="489297"/>
                  <a:pt x="475976" y="491905"/>
                </a:cubicBezTo>
                <a:cubicBezTo>
                  <a:pt x="467372" y="494513"/>
                  <a:pt x="462456" y="503565"/>
                  <a:pt x="465068" y="512311"/>
                </a:cubicBezTo>
                <a:cubicBezTo>
                  <a:pt x="476744" y="550974"/>
                  <a:pt x="454620" y="591939"/>
                  <a:pt x="415902" y="603752"/>
                </a:cubicBezTo>
                <a:cubicBezTo>
                  <a:pt x="396850" y="609429"/>
                  <a:pt x="375032" y="607741"/>
                  <a:pt x="356595" y="598996"/>
                </a:cubicBezTo>
                <a:cubicBezTo>
                  <a:pt x="338004" y="590097"/>
                  <a:pt x="324023" y="575062"/>
                  <a:pt x="318491" y="556957"/>
                </a:cubicBezTo>
                <a:cubicBezTo>
                  <a:pt x="318491" y="556957"/>
                  <a:pt x="317262" y="556957"/>
                  <a:pt x="317262" y="556804"/>
                </a:cubicBezTo>
                <a:lnTo>
                  <a:pt x="317262" y="495741"/>
                </a:lnTo>
                <a:cubicBezTo>
                  <a:pt x="325559" y="499423"/>
                  <a:pt x="335085" y="502031"/>
                  <a:pt x="343996" y="503105"/>
                </a:cubicBezTo>
                <a:cubicBezTo>
                  <a:pt x="347530" y="503565"/>
                  <a:pt x="352293" y="503719"/>
                  <a:pt x="355827" y="503719"/>
                </a:cubicBezTo>
                <a:cubicBezTo>
                  <a:pt x="374571" y="503719"/>
                  <a:pt x="392548" y="497582"/>
                  <a:pt x="407451" y="485921"/>
                </a:cubicBezTo>
                <a:cubicBezTo>
                  <a:pt x="414672" y="480398"/>
                  <a:pt x="415748" y="470118"/>
                  <a:pt x="410217" y="462907"/>
                </a:cubicBezTo>
                <a:cubicBezTo>
                  <a:pt x="404686" y="455850"/>
                  <a:pt x="394084" y="454469"/>
                  <a:pt x="386863" y="459992"/>
                </a:cubicBezTo>
                <a:cubicBezTo>
                  <a:pt x="375954" y="468584"/>
                  <a:pt x="361819" y="472266"/>
                  <a:pt x="348145" y="470579"/>
                </a:cubicBezTo>
                <a:cubicBezTo>
                  <a:pt x="336775" y="469198"/>
                  <a:pt x="325559" y="464288"/>
                  <a:pt x="317262" y="456617"/>
                </a:cubicBezTo>
                <a:lnTo>
                  <a:pt x="317262" y="285547"/>
                </a:lnTo>
                <a:cubicBezTo>
                  <a:pt x="327556" y="288922"/>
                  <a:pt x="336160" y="294906"/>
                  <a:pt x="342460" y="303038"/>
                </a:cubicBezTo>
                <a:cubicBezTo>
                  <a:pt x="350757" y="314084"/>
                  <a:pt x="355520" y="327739"/>
                  <a:pt x="353676" y="341394"/>
                </a:cubicBezTo>
                <a:cubicBezTo>
                  <a:pt x="352447" y="350293"/>
                  <a:pt x="358746" y="358578"/>
                  <a:pt x="367657" y="359805"/>
                </a:cubicBezTo>
                <a:cubicBezTo>
                  <a:pt x="368426" y="359959"/>
                  <a:pt x="369194" y="359959"/>
                  <a:pt x="369962" y="359959"/>
                </a:cubicBezTo>
                <a:cubicBezTo>
                  <a:pt x="377952" y="359959"/>
                  <a:pt x="385019" y="354128"/>
                  <a:pt x="386095" y="345843"/>
                </a:cubicBezTo>
                <a:cubicBezTo>
                  <a:pt x="387631" y="334643"/>
                  <a:pt x="387017" y="323443"/>
                  <a:pt x="384097" y="312857"/>
                </a:cubicBezTo>
                <a:cubicBezTo>
                  <a:pt x="385941" y="312550"/>
                  <a:pt x="387938" y="312243"/>
                  <a:pt x="389936" y="311936"/>
                </a:cubicBezTo>
                <a:cubicBezTo>
                  <a:pt x="402995" y="310709"/>
                  <a:pt x="412675" y="314698"/>
                  <a:pt x="419743" y="324057"/>
                </a:cubicBezTo>
                <a:cubicBezTo>
                  <a:pt x="422969" y="328199"/>
                  <a:pt x="427732" y="330501"/>
                  <a:pt x="432802" y="330501"/>
                </a:cubicBezTo>
                <a:cubicBezTo>
                  <a:pt x="436183" y="330501"/>
                  <a:pt x="439563" y="329427"/>
                  <a:pt x="442482" y="327125"/>
                </a:cubicBezTo>
                <a:cubicBezTo>
                  <a:pt x="449703" y="321756"/>
                  <a:pt x="450779" y="311476"/>
                  <a:pt x="445401" y="304265"/>
                </a:cubicBezTo>
                <a:cubicBezTo>
                  <a:pt x="423584" y="275574"/>
                  <a:pt x="390089" y="276188"/>
                  <a:pt x="368118" y="282785"/>
                </a:cubicBezTo>
                <a:cubicBezTo>
                  <a:pt x="355673" y="266676"/>
                  <a:pt x="337851" y="255782"/>
                  <a:pt x="317416" y="251640"/>
                </a:cubicBezTo>
                <a:lnTo>
                  <a:pt x="317416" y="157743"/>
                </a:lnTo>
                <a:cubicBezTo>
                  <a:pt x="333702" y="156362"/>
                  <a:pt x="350296" y="150225"/>
                  <a:pt x="363202" y="140099"/>
                </a:cubicBezTo>
                <a:cubicBezTo>
                  <a:pt x="370269" y="134576"/>
                  <a:pt x="372420" y="124296"/>
                  <a:pt x="366889" y="117239"/>
                </a:cubicBezTo>
                <a:cubicBezTo>
                  <a:pt x="361358" y="110028"/>
                  <a:pt x="350449" y="108800"/>
                  <a:pt x="343382" y="114324"/>
                </a:cubicBezTo>
                <a:cubicBezTo>
                  <a:pt x="336160" y="120000"/>
                  <a:pt x="327556" y="123529"/>
                  <a:pt x="317416" y="124757"/>
                </a:cubicBezTo>
                <a:lnTo>
                  <a:pt x="317416" y="32548"/>
                </a:lnTo>
                <a:cubicBezTo>
                  <a:pt x="334240" y="9534"/>
                  <a:pt x="362472" y="-2174"/>
                  <a:pt x="390185" y="335"/>
                </a:cubicBezTo>
                <a:close/>
              </a:path>
            </a:pathLst>
          </a:custGeom>
          <a:solidFill>
            <a:srgbClr val="3A4B50"/>
          </a:solidFill>
          <a:ln>
            <a:solidFill>
              <a:schemeClr val="bg1"/>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1" name="任意多边形"/>
          <p:cNvSpPr>
            <a:spLocks noChangeAspect="1"/>
          </p:cNvSpPr>
          <p:nvPr/>
        </p:nvSpPr>
        <p:spPr bwMode="auto">
          <a:xfrm>
            <a:off x="4020820" y="3380105"/>
            <a:ext cx="448310" cy="448310"/>
          </a:xfrm>
          <a:custGeom>
            <a:avLst/>
            <a:gdLst>
              <a:gd name="T0" fmla="*/ 5754 w 6519"/>
              <a:gd name="T1" fmla="*/ 4984 h 6533"/>
              <a:gd name="T2" fmla="*/ 5242 w 6519"/>
              <a:gd name="T3" fmla="*/ 5181 h 6533"/>
              <a:gd name="T4" fmla="*/ 4254 w 6519"/>
              <a:gd name="T5" fmla="*/ 4140 h 6533"/>
              <a:gd name="T6" fmla="*/ 4584 w 6519"/>
              <a:gd name="T7" fmla="*/ 3260 h 6533"/>
              <a:gd name="T8" fmla="*/ 3259 w 6519"/>
              <a:gd name="T9" fmla="*/ 1935 h 6533"/>
              <a:gd name="T10" fmla="*/ 3052 w 6519"/>
              <a:gd name="T11" fmla="*/ 1951 h 6533"/>
              <a:gd name="T12" fmla="*/ 3295 w 6519"/>
              <a:gd name="T13" fmla="*/ 1035 h 6533"/>
              <a:gd name="T14" fmla="*/ 3771 w 6519"/>
              <a:gd name="T15" fmla="*/ 517 h 6533"/>
              <a:gd name="T16" fmla="*/ 3254 w 6519"/>
              <a:gd name="T17" fmla="*/ 0 h 6533"/>
              <a:gd name="T18" fmla="*/ 2746 w 6519"/>
              <a:gd name="T19" fmla="*/ 523 h 6533"/>
              <a:gd name="T20" fmla="*/ 3040 w 6519"/>
              <a:gd name="T21" fmla="*/ 988 h 6533"/>
              <a:gd name="T22" fmla="*/ 3040 w 6519"/>
              <a:gd name="T23" fmla="*/ 993 h 6533"/>
              <a:gd name="T24" fmla="*/ 2756 w 6519"/>
              <a:gd name="T25" fmla="*/ 2039 h 6533"/>
              <a:gd name="T26" fmla="*/ 2295 w 6519"/>
              <a:gd name="T27" fmla="*/ 2355 h 6533"/>
              <a:gd name="T28" fmla="*/ 1327 w 6519"/>
              <a:gd name="T29" fmla="*/ 1315 h 6533"/>
              <a:gd name="T30" fmla="*/ 1544 w 6519"/>
              <a:gd name="T31" fmla="*/ 776 h 6533"/>
              <a:gd name="T32" fmla="*/ 772 w 6519"/>
              <a:gd name="T33" fmla="*/ 4 h 6533"/>
              <a:gd name="T34" fmla="*/ 0 w 6519"/>
              <a:gd name="T35" fmla="*/ 776 h 6533"/>
              <a:gd name="T36" fmla="*/ 772 w 6519"/>
              <a:gd name="T37" fmla="*/ 1548 h 6533"/>
              <a:gd name="T38" fmla="*/ 1106 w 6519"/>
              <a:gd name="T39" fmla="*/ 1472 h 6533"/>
              <a:gd name="T40" fmla="*/ 2134 w 6519"/>
              <a:gd name="T41" fmla="*/ 2573 h 6533"/>
              <a:gd name="T42" fmla="*/ 1938 w 6519"/>
              <a:gd name="T43" fmla="*/ 3272 h 6533"/>
              <a:gd name="T44" fmla="*/ 2204 w 6519"/>
              <a:gd name="T45" fmla="*/ 4071 h 6533"/>
              <a:gd name="T46" fmla="*/ 1492 w 6519"/>
              <a:gd name="T47" fmla="*/ 4783 h 6533"/>
              <a:gd name="T48" fmla="*/ 954 w 6519"/>
              <a:gd name="T49" fmla="*/ 4617 h 6533"/>
              <a:gd name="T50" fmla="*/ 2 w 6519"/>
              <a:gd name="T51" fmla="*/ 5575 h 6533"/>
              <a:gd name="T52" fmla="*/ 954 w 6519"/>
              <a:gd name="T53" fmla="*/ 6527 h 6533"/>
              <a:gd name="T54" fmla="*/ 1906 w 6519"/>
              <a:gd name="T55" fmla="*/ 5575 h 6533"/>
              <a:gd name="T56" fmla="*/ 1683 w 6519"/>
              <a:gd name="T57" fmla="*/ 4964 h 6533"/>
              <a:gd name="T58" fmla="*/ 2382 w 6519"/>
              <a:gd name="T59" fmla="*/ 4265 h 6533"/>
              <a:gd name="T60" fmla="*/ 3256 w 6519"/>
              <a:gd name="T61" fmla="*/ 4596 h 6533"/>
              <a:gd name="T62" fmla="*/ 4052 w 6519"/>
              <a:gd name="T63" fmla="*/ 4328 h 6533"/>
              <a:gd name="T64" fmla="*/ 5068 w 6519"/>
              <a:gd name="T65" fmla="*/ 5393 h 6533"/>
              <a:gd name="T66" fmla="*/ 4975 w 6519"/>
              <a:gd name="T67" fmla="*/ 5761 h 6533"/>
              <a:gd name="T68" fmla="*/ 5747 w 6519"/>
              <a:gd name="T69" fmla="*/ 6533 h 6533"/>
              <a:gd name="T70" fmla="*/ 6519 w 6519"/>
              <a:gd name="T71" fmla="*/ 5761 h 6533"/>
              <a:gd name="T72" fmla="*/ 5754 w 6519"/>
              <a:gd name="T73" fmla="*/ 4984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19" h="6533">
                <a:moveTo>
                  <a:pt x="5754" y="4984"/>
                </a:moveTo>
                <a:cubicBezTo>
                  <a:pt x="5556" y="4984"/>
                  <a:pt x="5376" y="5056"/>
                  <a:pt x="5242" y="5181"/>
                </a:cubicBezTo>
                <a:lnTo>
                  <a:pt x="4254" y="4140"/>
                </a:lnTo>
                <a:cubicBezTo>
                  <a:pt x="4460" y="3907"/>
                  <a:pt x="4584" y="3601"/>
                  <a:pt x="4584" y="3260"/>
                </a:cubicBezTo>
                <a:cubicBezTo>
                  <a:pt x="4584" y="2531"/>
                  <a:pt x="3988" y="1935"/>
                  <a:pt x="3259" y="1935"/>
                </a:cubicBezTo>
                <a:cubicBezTo>
                  <a:pt x="3192" y="1935"/>
                  <a:pt x="3119" y="1940"/>
                  <a:pt x="3052" y="1951"/>
                </a:cubicBezTo>
                <a:cubicBezTo>
                  <a:pt x="3052" y="1951"/>
                  <a:pt x="3295" y="1040"/>
                  <a:pt x="3295" y="1035"/>
                </a:cubicBezTo>
                <a:cubicBezTo>
                  <a:pt x="3564" y="1013"/>
                  <a:pt x="3771" y="792"/>
                  <a:pt x="3771" y="517"/>
                </a:cubicBezTo>
                <a:cubicBezTo>
                  <a:pt x="3771" y="232"/>
                  <a:pt x="3538" y="0"/>
                  <a:pt x="3254" y="0"/>
                </a:cubicBezTo>
                <a:cubicBezTo>
                  <a:pt x="2970" y="0"/>
                  <a:pt x="2746" y="239"/>
                  <a:pt x="2746" y="523"/>
                </a:cubicBezTo>
                <a:cubicBezTo>
                  <a:pt x="2746" y="729"/>
                  <a:pt x="2870" y="905"/>
                  <a:pt x="3040" y="988"/>
                </a:cubicBezTo>
                <a:lnTo>
                  <a:pt x="3040" y="993"/>
                </a:lnTo>
                <a:lnTo>
                  <a:pt x="2756" y="2039"/>
                </a:lnTo>
                <a:cubicBezTo>
                  <a:pt x="2580" y="2112"/>
                  <a:pt x="2423" y="2221"/>
                  <a:pt x="2295" y="2355"/>
                </a:cubicBezTo>
                <a:lnTo>
                  <a:pt x="1327" y="1315"/>
                </a:lnTo>
                <a:cubicBezTo>
                  <a:pt x="1462" y="1175"/>
                  <a:pt x="1544" y="988"/>
                  <a:pt x="1544" y="776"/>
                </a:cubicBezTo>
                <a:cubicBezTo>
                  <a:pt x="1544" y="352"/>
                  <a:pt x="1198" y="4"/>
                  <a:pt x="772" y="4"/>
                </a:cubicBezTo>
                <a:cubicBezTo>
                  <a:pt x="347" y="4"/>
                  <a:pt x="0" y="351"/>
                  <a:pt x="0" y="776"/>
                </a:cubicBezTo>
                <a:cubicBezTo>
                  <a:pt x="0" y="1200"/>
                  <a:pt x="347" y="1548"/>
                  <a:pt x="772" y="1548"/>
                </a:cubicBezTo>
                <a:cubicBezTo>
                  <a:pt x="890" y="1548"/>
                  <a:pt x="1008" y="1517"/>
                  <a:pt x="1106" y="1472"/>
                </a:cubicBezTo>
                <a:lnTo>
                  <a:pt x="2134" y="2573"/>
                </a:lnTo>
                <a:cubicBezTo>
                  <a:pt x="2010" y="2775"/>
                  <a:pt x="1938" y="3013"/>
                  <a:pt x="1938" y="3272"/>
                </a:cubicBezTo>
                <a:cubicBezTo>
                  <a:pt x="1938" y="3571"/>
                  <a:pt x="2040" y="3849"/>
                  <a:pt x="2204" y="4071"/>
                </a:cubicBezTo>
                <a:cubicBezTo>
                  <a:pt x="2204" y="4071"/>
                  <a:pt x="1498" y="4783"/>
                  <a:pt x="1492" y="4783"/>
                </a:cubicBezTo>
                <a:cubicBezTo>
                  <a:pt x="1338" y="4679"/>
                  <a:pt x="1156" y="4617"/>
                  <a:pt x="954" y="4617"/>
                </a:cubicBezTo>
                <a:cubicBezTo>
                  <a:pt x="426" y="4623"/>
                  <a:pt x="2" y="5047"/>
                  <a:pt x="2" y="5575"/>
                </a:cubicBezTo>
                <a:cubicBezTo>
                  <a:pt x="2" y="6103"/>
                  <a:pt x="426" y="6527"/>
                  <a:pt x="954" y="6527"/>
                </a:cubicBezTo>
                <a:cubicBezTo>
                  <a:pt x="1482" y="6527"/>
                  <a:pt x="1906" y="6103"/>
                  <a:pt x="1906" y="5575"/>
                </a:cubicBezTo>
                <a:cubicBezTo>
                  <a:pt x="1906" y="5341"/>
                  <a:pt x="1823" y="5129"/>
                  <a:pt x="1683" y="4964"/>
                </a:cubicBezTo>
                <a:lnTo>
                  <a:pt x="2382" y="4265"/>
                </a:lnTo>
                <a:cubicBezTo>
                  <a:pt x="2615" y="4472"/>
                  <a:pt x="2920" y="4596"/>
                  <a:pt x="3256" y="4596"/>
                </a:cubicBezTo>
                <a:cubicBezTo>
                  <a:pt x="3556" y="4596"/>
                  <a:pt x="3831" y="4497"/>
                  <a:pt x="4052" y="4328"/>
                </a:cubicBezTo>
                <a:cubicBezTo>
                  <a:pt x="4052" y="4328"/>
                  <a:pt x="5063" y="5389"/>
                  <a:pt x="5068" y="5393"/>
                </a:cubicBezTo>
                <a:cubicBezTo>
                  <a:pt x="5006" y="5503"/>
                  <a:pt x="4975" y="5627"/>
                  <a:pt x="4975" y="5761"/>
                </a:cubicBezTo>
                <a:cubicBezTo>
                  <a:pt x="4975" y="6185"/>
                  <a:pt x="5322" y="6533"/>
                  <a:pt x="5747" y="6533"/>
                </a:cubicBezTo>
                <a:cubicBezTo>
                  <a:pt x="6172" y="6533"/>
                  <a:pt x="6519" y="6187"/>
                  <a:pt x="6519" y="5761"/>
                </a:cubicBezTo>
                <a:cubicBezTo>
                  <a:pt x="6519" y="5336"/>
                  <a:pt x="6178" y="4984"/>
                  <a:pt x="5754" y="4984"/>
                </a:cubicBezTo>
                <a:close/>
              </a:path>
            </a:pathLst>
          </a:custGeom>
          <a:solidFill>
            <a:srgbClr val="3A4B50"/>
          </a:solidFill>
          <a:ln>
            <a:noFill/>
          </a:ln>
        </p:spPr>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cxnSp>
        <p:nvCxnSpPr>
          <p:cNvPr id="6" name="直接连接符 5"/>
          <p:cNvCxnSpPr/>
          <p:nvPr/>
        </p:nvCxnSpPr>
        <p:spPr>
          <a:xfrm>
            <a:off x="4687570" y="2181225"/>
            <a:ext cx="71818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87570" y="4957445"/>
            <a:ext cx="71818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687570" y="3604260"/>
            <a:ext cx="71818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sp>
        <p:nvSpPr>
          <p:cNvPr id="10" name="矩形: 圆角 23"/>
          <p:cNvSpPr/>
          <p:nvPr/>
        </p:nvSpPr>
        <p:spPr>
          <a:xfrm>
            <a:off x="5521960" y="1533525"/>
            <a:ext cx="6164580" cy="1202055"/>
          </a:xfrm>
          <a:prstGeom prst="roundRect">
            <a:avLst/>
          </a:prstGeom>
          <a:solidFill>
            <a:srgbClr val="3A4B5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l"/>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rPr>
              <a:t>电子病历(electronicmedicalrecords，EMR)也叫做计算机化的病案</a:t>
            </a:r>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系统或者基于计算机的患者记录，它是采用计算机手段传输、存取、管理和重现数字化的患者医疗记录信息系统。</a:t>
            </a: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2" name="矩形: 圆角 23"/>
          <p:cNvSpPr/>
          <p:nvPr/>
        </p:nvSpPr>
        <p:spPr>
          <a:xfrm>
            <a:off x="5633720" y="3147695"/>
            <a:ext cx="6003290" cy="927735"/>
          </a:xfrm>
          <a:prstGeom prst="roundRect">
            <a:avLst/>
          </a:prstGeom>
          <a:solidFill>
            <a:srgbClr val="3A4B5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l"/>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rPr>
              <a:t>电子病历能够为医护人员和患者提供完整、实时的数据；</a:t>
            </a: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4" name="矩形: 圆角 23"/>
          <p:cNvSpPr/>
          <p:nvPr/>
        </p:nvSpPr>
        <p:spPr>
          <a:xfrm>
            <a:off x="5633720" y="4429125"/>
            <a:ext cx="6002655" cy="1047750"/>
          </a:xfrm>
          <a:prstGeom prst="roundRect">
            <a:avLst/>
          </a:prstGeom>
          <a:solidFill>
            <a:srgbClr val="3A4B5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l"/>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rPr>
              <a:t>通过校验、警告、提示等手段提示</a:t>
            </a:r>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医护人员有关处方可能出现的问题，降低医疗差错，提高医疗质量；</a:t>
            </a: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6" name="TextBox 2"/>
          <p:cNvSpPr txBox="1"/>
          <p:nvPr/>
        </p:nvSpPr>
        <p:spPr>
          <a:xfrm>
            <a:off x="4436745" y="227330"/>
            <a:ext cx="3467735" cy="398780"/>
          </a:xfrm>
          <a:prstGeom prst="rect">
            <a:avLst/>
          </a:prstGeom>
          <a:noFill/>
        </p:spPr>
        <p:txBody>
          <a:bodyPr wrap="square" rtlCol="0">
            <a:sp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1.1电子病历系统介绍</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17" name="直接连接符 16"/>
          <p:cNvCxnSpPr>
            <a:stCxn id="16" idx="1"/>
          </p:cNvCxnSpPr>
          <p:nvPr/>
        </p:nvCxnSpPr>
        <p:spPr>
          <a:xfrm flipH="1">
            <a:off x="384302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p:cNvSpPr/>
          <p:nvPr/>
        </p:nvSpPr>
        <p:spPr>
          <a:xfrm>
            <a:off x="865505" y="3090545"/>
            <a:ext cx="5870575" cy="2775585"/>
          </a:xfrm>
          <a:prstGeom prst="rect">
            <a:avLst/>
          </a:prstGeom>
          <a:solidFill>
            <a:srgbClr val="3A4B5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prstClr val="white"/>
              </a:solidFill>
              <a:effectLst/>
              <a:uLnTx/>
              <a:uFillTx/>
              <a:latin typeface="汉仪中黑简" panose="02010609000101010101" pitchFamily="49" charset="-122"/>
              <a:ea typeface="汉仪中黑简" panose="02010609000101010101" pitchFamily="49" charset="-122"/>
              <a:cs typeface="汉仪中黑简" panose="02010609000101010101" pitchFamily="49" charset="-122"/>
            </a:endParaRPr>
          </a:p>
        </p:txBody>
      </p:sp>
      <p:grpSp>
        <p:nvGrpSpPr>
          <p:cNvPr id="8" name="组合 7"/>
          <p:cNvGrpSpPr/>
          <p:nvPr/>
        </p:nvGrpSpPr>
        <p:grpSpPr>
          <a:xfrm>
            <a:off x="920114" y="1558503"/>
            <a:ext cx="6024880" cy="1230630"/>
            <a:chOff x="8158856" y="1829280"/>
            <a:chExt cx="4222643" cy="1230630"/>
          </a:xfrm>
        </p:grpSpPr>
        <p:sp>
          <p:nvSpPr>
            <p:cNvPr id="9" name="文本框 8"/>
            <p:cNvSpPr txBox="1"/>
            <p:nvPr/>
          </p:nvSpPr>
          <p:spPr>
            <a:xfrm>
              <a:off x="8158856" y="2229965"/>
              <a:ext cx="4222643" cy="829945"/>
            </a:xfrm>
            <a:prstGeom prst="rect">
              <a:avLst/>
            </a:prstGeom>
            <a:noFill/>
          </p:spPr>
          <p:txBody>
            <a:bodyPr wrap="square" rtlCol="0">
              <a:spAutoFit/>
            </a:bodyPr>
            <a:lstStyle/>
            <a:p>
              <a:pPr lvl="0">
                <a:lnSpc>
                  <a:spcPct val="150000"/>
                </a:lnSpc>
              </a:pPr>
              <a:r>
                <a:rPr lang="zh-CN" altLang="en-US" sz="1600" dirty="0">
                  <a:solidFill>
                    <a:prstClr val="black">
                      <a:lumMod val="65000"/>
                      <a:lumOff val="35000"/>
                    </a:prstClr>
                  </a:solidFill>
                  <a:latin typeface="汉仪中黑简" panose="02010609000101010101" pitchFamily="49" charset="-122"/>
                  <a:ea typeface="汉仪中黑简" panose="02010609000101010101" pitchFamily="49" charset="-122"/>
                  <a:cs typeface="+mn-ea"/>
                  <a:sym typeface="+mn-lt"/>
                </a:rPr>
                <a:t>电子病历系统 EMR 具有用户授权与认证、使用审计、数据存</a:t>
              </a:r>
              <a:endParaRPr lang="zh-CN" altLang="en-US" sz="1600" dirty="0">
                <a:solidFill>
                  <a:prstClr val="black">
                    <a:lumMod val="65000"/>
                    <a:lumOff val="35000"/>
                  </a:prstClr>
                </a:solidFill>
                <a:latin typeface="汉仪中黑简" panose="02010609000101010101" pitchFamily="49" charset="-122"/>
                <a:ea typeface="汉仪中黑简" panose="02010609000101010101" pitchFamily="49" charset="-122"/>
                <a:cs typeface="+mn-ea"/>
                <a:sym typeface="+mn-lt"/>
              </a:endParaRPr>
            </a:p>
            <a:p>
              <a:pPr lvl="0">
                <a:lnSpc>
                  <a:spcPct val="150000"/>
                </a:lnSpc>
              </a:pPr>
              <a:r>
                <a:rPr lang="zh-CN" altLang="en-US" sz="1600" dirty="0">
                  <a:solidFill>
                    <a:prstClr val="black">
                      <a:lumMod val="65000"/>
                      <a:lumOff val="35000"/>
                    </a:prstClr>
                  </a:solidFill>
                  <a:latin typeface="汉仪中黑简" panose="02010609000101010101" pitchFamily="49" charset="-122"/>
                  <a:ea typeface="汉仪中黑简" panose="02010609000101010101" pitchFamily="49" charset="-122"/>
                  <a:cs typeface="+mn-ea"/>
                  <a:sym typeface="+mn-lt"/>
                </a:rPr>
                <a:t>储与管理、患者隐私保护和字典数据管理等基础功能。</a:t>
              </a:r>
              <a:endParaRPr lang="zh-CN" altLang="en-US" sz="1600" dirty="0">
                <a:solidFill>
                  <a:prstClr val="black">
                    <a:lumMod val="65000"/>
                    <a:lumOff val="35000"/>
                  </a:prstClr>
                </a:solidFill>
                <a:latin typeface="汉仪中黑简" panose="02010609000101010101" pitchFamily="49" charset="-122"/>
                <a:ea typeface="汉仪中黑简" panose="02010609000101010101" pitchFamily="49" charset="-122"/>
                <a:cs typeface="+mn-ea"/>
                <a:sym typeface="+mn-lt"/>
              </a:endParaRPr>
            </a:p>
          </p:txBody>
        </p:sp>
        <p:sp>
          <p:nvSpPr>
            <p:cNvPr id="10" name="文本框 9"/>
            <p:cNvSpPr txBox="1"/>
            <p:nvPr/>
          </p:nvSpPr>
          <p:spPr>
            <a:xfrm>
              <a:off x="8158858" y="1829280"/>
              <a:ext cx="2657807" cy="398780"/>
            </a:xfrm>
            <a:prstGeom prst="rect">
              <a:avLst/>
            </a:prstGeom>
            <a:noFill/>
          </p:spPr>
          <p:txBody>
            <a:bodyPr wrap="square" rtlCol="0">
              <a:spAutoFit/>
            </a:bodyPr>
            <a:lstStyle/>
            <a:p>
              <a:pPr>
                <a:defRPr/>
              </a:pPr>
              <a:r>
                <a:rPr lang="zh-CN" altLang="en-US" sz="2000" b="1" dirty="0">
                  <a:solidFill>
                    <a:schemeClr val="tx1">
                      <a:lumMod val="65000"/>
                      <a:lumOff val="35000"/>
                    </a:schemeClr>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rPr>
                <a:t>基础功能</a:t>
              </a:r>
              <a:endParaRPr lang="en-US" altLang="zh-CN" sz="2000" b="1" dirty="0">
                <a:solidFill>
                  <a:schemeClr val="tx1">
                    <a:lumMod val="65000"/>
                    <a:lumOff val="35000"/>
                  </a:schemeClr>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grpSp>
      <p:sp>
        <p:nvSpPr>
          <p:cNvPr id="13" name="文本框"/>
          <p:cNvSpPr/>
          <p:nvPr/>
        </p:nvSpPr>
        <p:spPr>
          <a:xfrm>
            <a:off x="1411487" y="4173237"/>
            <a:ext cx="2003712" cy="1060450"/>
          </a:xfrm>
          <a:prstGeom prst="rect">
            <a:avLst/>
          </a:prstGeom>
        </p:spPr>
        <p:txBody>
          <a:bodyPr wrap="square">
            <a:spAutoFit/>
          </a:bodyPr>
          <a:lstStyle/>
          <a:p>
            <a:pPr lvl="0" algn="ctr">
              <a:lnSpc>
                <a:spcPct val="150000"/>
              </a:lnSpc>
              <a:defRPr/>
            </a:pPr>
            <a:r>
              <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rPr>
              <a:t>保障电子病历</a:t>
            </a:r>
            <a:endPar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a:p>
            <a:pPr lvl="0" algn="ctr">
              <a:lnSpc>
                <a:spcPct val="150000"/>
              </a:lnSpc>
              <a:defRPr/>
            </a:pPr>
            <a:r>
              <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rPr>
              <a:t>数据的安全性、可靠性和可用性。</a:t>
            </a:r>
            <a:endPar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sp>
        <p:nvSpPr>
          <p:cNvPr id="16" name="文本框"/>
          <p:cNvSpPr/>
          <p:nvPr/>
        </p:nvSpPr>
        <p:spPr>
          <a:xfrm>
            <a:off x="4174272" y="4173237"/>
            <a:ext cx="2003712" cy="1060450"/>
          </a:xfrm>
          <a:prstGeom prst="rect">
            <a:avLst/>
          </a:prstGeom>
        </p:spPr>
        <p:txBody>
          <a:bodyPr wrap="square">
            <a:spAutoFit/>
          </a:bodyPr>
          <a:lstStyle/>
          <a:p>
            <a:pPr lvl="0" algn="l">
              <a:lnSpc>
                <a:spcPct val="150000"/>
              </a:lnSpc>
              <a:defRPr/>
            </a:pPr>
            <a:r>
              <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rPr>
              <a:t>实现信息实时上传和自动备份到医院数据中心和第三方存储中心。</a:t>
            </a:r>
            <a:endParaRPr lang="zh-CN" altLang="en-US" sz="1400" kern="0" dirty="0">
              <a:solidFill>
                <a:prstClr val="white"/>
              </a:solidFill>
              <a:latin typeface="汉仪中黑简" panose="02010609000101010101" pitchFamily="49" charset="-122"/>
              <a:ea typeface="汉仪中黑简" panose="02010609000101010101" pitchFamily="49" charset="-122"/>
              <a:cs typeface="汉仪中黑简" panose="02010609000101010101" pitchFamily="49" charset="-122"/>
              <a:sym typeface="汉仪中黑简" panose="02010609000101010101" pitchFamily="49" charset="-122"/>
            </a:endParaRPr>
          </a:p>
        </p:txBody>
      </p:sp>
      <p:sp>
        <p:nvSpPr>
          <p:cNvPr id="5" name="TextBox 2"/>
          <p:cNvSpPr txBox="1"/>
          <p:nvPr/>
        </p:nvSpPr>
        <p:spPr>
          <a:xfrm>
            <a:off x="4285615" y="251460"/>
            <a:ext cx="3618865" cy="682625"/>
          </a:xfrm>
          <a:prstGeom prst="rect">
            <a:avLst/>
          </a:prstGeom>
          <a:noFill/>
        </p:spPr>
        <p:txBody>
          <a:bodyPr wrap="square" rtlCol="0">
            <a:no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1.2电子病历系统基础功能</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3" name="直接连接符 2"/>
          <p:cNvCxnSpPr/>
          <p:nvPr/>
        </p:nvCxnSpPr>
        <p:spPr>
          <a:xfrm flipH="1">
            <a:off x="3824605" y="44767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7904480" y="42672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sp>
        <p:nvSpPr>
          <p:cNvPr id="35" name="任意多边形"/>
          <p:cNvSpPr>
            <a:spLocks noChangeAspect="1"/>
          </p:cNvSpPr>
          <p:nvPr/>
        </p:nvSpPr>
        <p:spPr bwMode="auto">
          <a:xfrm>
            <a:off x="2121575" y="3335683"/>
            <a:ext cx="441179" cy="576076"/>
          </a:xfrm>
          <a:custGeom>
            <a:avLst/>
            <a:gdLst>
              <a:gd name="connsiteX0" fmla="*/ 104790 w 436941"/>
              <a:gd name="connsiteY0" fmla="*/ 376325 h 603828"/>
              <a:gd name="connsiteX1" fmla="*/ 332152 w 436941"/>
              <a:gd name="connsiteY1" fmla="*/ 376325 h 603828"/>
              <a:gd name="connsiteX2" fmla="*/ 218532 w 436941"/>
              <a:gd name="connsiteY2" fmla="*/ 489794 h 603828"/>
              <a:gd name="connsiteX3" fmla="*/ 104790 w 436941"/>
              <a:gd name="connsiteY3" fmla="*/ 376325 h 603828"/>
              <a:gd name="connsiteX4" fmla="*/ 189191 w 436941"/>
              <a:gd name="connsiteY4" fmla="*/ 64795 h 603828"/>
              <a:gd name="connsiteX5" fmla="*/ 189191 w 436941"/>
              <a:gd name="connsiteY5" fmla="*/ 210434 h 603828"/>
              <a:gd name="connsiteX6" fmla="*/ 167521 w 436941"/>
              <a:gd name="connsiteY6" fmla="*/ 241069 h 603828"/>
              <a:gd name="connsiteX7" fmla="*/ 64890 w 436941"/>
              <a:gd name="connsiteY7" fmla="*/ 385735 h 603828"/>
              <a:gd name="connsiteX8" fmla="*/ 218532 w 436941"/>
              <a:gd name="connsiteY8" fmla="*/ 539033 h 603828"/>
              <a:gd name="connsiteX9" fmla="*/ 372051 w 436941"/>
              <a:gd name="connsiteY9" fmla="*/ 385735 h 603828"/>
              <a:gd name="connsiteX10" fmla="*/ 269421 w 436941"/>
              <a:gd name="connsiteY10" fmla="*/ 241069 h 603828"/>
              <a:gd name="connsiteX11" fmla="*/ 247750 w 436941"/>
              <a:gd name="connsiteY11" fmla="*/ 210434 h 603828"/>
              <a:gd name="connsiteX12" fmla="*/ 247750 w 436941"/>
              <a:gd name="connsiteY12" fmla="*/ 64795 h 603828"/>
              <a:gd name="connsiteX13" fmla="*/ 124301 w 436941"/>
              <a:gd name="connsiteY13" fmla="*/ 0 h 603828"/>
              <a:gd name="connsiteX14" fmla="*/ 312640 w 436941"/>
              <a:gd name="connsiteY14" fmla="*/ 0 h 603828"/>
              <a:gd name="connsiteX15" fmla="*/ 345146 w 436941"/>
              <a:gd name="connsiteY15" fmla="*/ 32458 h 603828"/>
              <a:gd name="connsiteX16" fmla="*/ 312762 w 436941"/>
              <a:gd name="connsiteY16" fmla="*/ 64795 h 603828"/>
              <a:gd name="connsiteX17" fmla="*/ 312762 w 436941"/>
              <a:gd name="connsiteY17" fmla="*/ 188795 h 603828"/>
              <a:gd name="connsiteX18" fmla="*/ 436941 w 436941"/>
              <a:gd name="connsiteY18" fmla="*/ 385735 h 603828"/>
              <a:gd name="connsiteX19" fmla="*/ 218532 w 436941"/>
              <a:gd name="connsiteY19" fmla="*/ 603828 h 603828"/>
              <a:gd name="connsiteX20" fmla="*/ 0 w 436941"/>
              <a:gd name="connsiteY20" fmla="*/ 385735 h 603828"/>
              <a:gd name="connsiteX21" fmla="*/ 124301 w 436941"/>
              <a:gd name="connsiteY21" fmla="*/ 188795 h 603828"/>
              <a:gd name="connsiteX22" fmla="*/ 124301 w 436941"/>
              <a:gd name="connsiteY22" fmla="*/ 64795 h 603828"/>
              <a:gd name="connsiteX23" fmla="*/ 91917 w 436941"/>
              <a:gd name="connsiteY23" fmla="*/ 32458 h 603828"/>
              <a:gd name="connsiteX24" fmla="*/ 124301 w 436941"/>
              <a:gd name="connsiteY2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6941" h="603828">
                <a:moveTo>
                  <a:pt x="104790" y="376325"/>
                </a:moveTo>
                <a:lnTo>
                  <a:pt x="332152" y="376325"/>
                </a:lnTo>
                <a:cubicBezTo>
                  <a:pt x="332152" y="438958"/>
                  <a:pt x="281248" y="489794"/>
                  <a:pt x="218532" y="489794"/>
                </a:cubicBezTo>
                <a:cubicBezTo>
                  <a:pt x="155694" y="489794"/>
                  <a:pt x="104790" y="438958"/>
                  <a:pt x="104790" y="376325"/>
                </a:cubicBezTo>
                <a:close/>
                <a:moveTo>
                  <a:pt x="189191" y="64795"/>
                </a:moveTo>
                <a:lnTo>
                  <a:pt x="189191" y="210434"/>
                </a:lnTo>
                <a:cubicBezTo>
                  <a:pt x="189191" y="224171"/>
                  <a:pt x="180547" y="236449"/>
                  <a:pt x="167521" y="241069"/>
                </a:cubicBezTo>
                <a:cubicBezTo>
                  <a:pt x="106161" y="262587"/>
                  <a:pt x="64890" y="320696"/>
                  <a:pt x="64890" y="385735"/>
                </a:cubicBezTo>
                <a:cubicBezTo>
                  <a:pt x="64890" y="470225"/>
                  <a:pt x="133797" y="539033"/>
                  <a:pt x="218532" y="539033"/>
                </a:cubicBezTo>
                <a:cubicBezTo>
                  <a:pt x="303144" y="539033"/>
                  <a:pt x="372051" y="470225"/>
                  <a:pt x="372051" y="385735"/>
                </a:cubicBezTo>
                <a:cubicBezTo>
                  <a:pt x="372051" y="320696"/>
                  <a:pt x="330780" y="262587"/>
                  <a:pt x="269421" y="241069"/>
                </a:cubicBezTo>
                <a:cubicBezTo>
                  <a:pt x="256516" y="236449"/>
                  <a:pt x="247750" y="224171"/>
                  <a:pt x="247750" y="210434"/>
                </a:cubicBezTo>
                <a:lnTo>
                  <a:pt x="247750" y="64795"/>
                </a:lnTo>
                <a:close/>
                <a:moveTo>
                  <a:pt x="124301" y="0"/>
                </a:moveTo>
                <a:lnTo>
                  <a:pt x="312640" y="0"/>
                </a:lnTo>
                <a:cubicBezTo>
                  <a:pt x="330536" y="0"/>
                  <a:pt x="345146" y="14466"/>
                  <a:pt x="345146" y="32458"/>
                </a:cubicBezTo>
                <a:cubicBezTo>
                  <a:pt x="345146" y="50329"/>
                  <a:pt x="330658" y="64795"/>
                  <a:pt x="312762" y="64795"/>
                </a:cubicBezTo>
                <a:lnTo>
                  <a:pt x="312762" y="188795"/>
                </a:lnTo>
                <a:cubicBezTo>
                  <a:pt x="387878" y="224779"/>
                  <a:pt x="436941" y="301124"/>
                  <a:pt x="436941" y="385735"/>
                </a:cubicBezTo>
                <a:cubicBezTo>
                  <a:pt x="436941" y="505966"/>
                  <a:pt x="338937" y="603828"/>
                  <a:pt x="218532" y="603828"/>
                </a:cubicBezTo>
                <a:cubicBezTo>
                  <a:pt x="98004" y="603828"/>
                  <a:pt x="0" y="505966"/>
                  <a:pt x="0" y="385735"/>
                </a:cubicBezTo>
                <a:cubicBezTo>
                  <a:pt x="0" y="301124"/>
                  <a:pt x="49063" y="224779"/>
                  <a:pt x="124301" y="188795"/>
                </a:cubicBezTo>
                <a:lnTo>
                  <a:pt x="124301" y="64795"/>
                </a:lnTo>
                <a:cubicBezTo>
                  <a:pt x="106405" y="64795"/>
                  <a:pt x="91917" y="50329"/>
                  <a:pt x="91917" y="32458"/>
                </a:cubicBezTo>
                <a:cubicBezTo>
                  <a:pt x="91917" y="14466"/>
                  <a:pt x="106405" y="0"/>
                  <a:pt x="124301" y="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1" name="任意多边形"/>
          <p:cNvSpPr>
            <a:spLocks noChangeAspect="1"/>
          </p:cNvSpPr>
          <p:nvPr/>
        </p:nvSpPr>
        <p:spPr bwMode="auto">
          <a:xfrm>
            <a:off x="4951730" y="3385185"/>
            <a:ext cx="448310" cy="448310"/>
          </a:xfrm>
          <a:custGeom>
            <a:avLst/>
            <a:gdLst>
              <a:gd name="T0" fmla="*/ 5754 w 6519"/>
              <a:gd name="T1" fmla="*/ 4984 h 6533"/>
              <a:gd name="T2" fmla="*/ 5242 w 6519"/>
              <a:gd name="T3" fmla="*/ 5181 h 6533"/>
              <a:gd name="T4" fmla="*/ 4254 w 6519"/>
              <a:gd name="T5" fmla="*/ 4140 h 6533"/>
              <a:gd name="T6" fmla="*/ 4584 w 6519"/>
              <a:gd name="T7" fmla="*/ 3260 h 6533"/>
              <a:gd name="T8" fmla="*/ 3259 w 6519"/>
              <a:gd name="T9" fmla="*/ 1935 h 6533"/>
              <a:gd name="T10" fmla="*/ 3052 w 6519"/>
              <a:gd name="T11" fmla="*/ 1951 h 6533"/>
              <a:gd name="T12" fmla="*/ 3295 w 6519"/>
              <a:gd name="T13" fmla="*/ 1035 h 6533"/>
              <a:gd name="T14" fmla="*/ 3771 w 6519"/>
              <a:gd name="T15" fmla="*/ 517 h 6533"/>
              <a:gd name="T16" fmla="*/ 3254 w 6519"/>
              <a:gd name="T17" fmla="*/ 0 h 6533"/>
              <a:gd name="T18" fmla="*/ 2746 w 6519"/>
              <a:gd name="T19" fmla="*/ 523 h 6533"/>
              <a:gd name="T20" fmla="*/ 3040 w 6519"/>
              <a:gd name="T21" fmla="*/ 988 h 6533"/>
              <a:gd name="T22" fmla="*/ 3040 w 6519"/>
              <a:gd name="T23" fmla="*/ 993 h 6533"/>
              <a:gd name="T24" fmla="*/ 2756 w 6519"/>
              <a:gd name="T25" fmla="*/ 2039 h 6533"/>
              <a:gd name="T26" fmla="*/ 2295 w 6519"/>
              <a:gd name="T27" fmla="*/ 2355 h 6533"/>
              <a:gd name="T28" fmla="*/ 1327 w 6519"/>
              <a:gd name="T29" fmla="*/ 1315 h 6533"/>
              <a:gd name="T30" fmla="*/ 1544 w 6519"/>
              <a:gd name="T31" fmla="*/ 776 h 6533"/>
              <a:gd name="T32" fmla="*/ 772 w 6519"/>
              <a:gd name="T33" fmla="*/ 4 h 6533"/>
              <a:gd name="T34" fmla="*/ 0 w 6519"/>
              <a:gd name="T35" fmla="*/ 776 h 6533"/>
              <a:gd name="T36" fmla="*/ 772 w 6519"/>
              <a:gd name="T37" fmla="*/ 1548 h 6533"/>
              <a:gd name="T38" fmla="*/ 1106 w 6519"/>
              <a:gd name="T39" fmla="*/ 1472 h 6533"/>
              <a:gd name="T40" fmla="*/ 2134 w 6519"/>
              <a:gd name="T41" fmla="*/ 2573 h 6533"/>
              <a:gd name="T42" fmla="*/ 1938 w 6519"/>
              <a:gd name="T43" fmla="*/ 3272 h 6533"/>
              <a:gd name="T44" fmla="*/ 2204 w 6519"/>
              <a:gd name="T45" fmla="*/ 4071 h 6533"/>
              <a:gd name="T46" fmla="*/ 1492 w 6519"/>
              <a:gd name="T47" fmla="*/ 4783 h 6533"/>
              <a:gd name="T48" fmla="*/ 954 w 6519"/>
              <a:gd name="T49" fmla="*/ 4617 h 6533"/>
              <a:gd name="T50" fmla="*/ 2 w 6519"/>
              <a:gd name="T51" fmla="*/ 5575 h 6533"/>
              <a:gd name="T52" fmla="*/ 954 w 6519"/>
              <a:gd name="T53" fmla="*/ 6527 h 6533"/>
              <a:gd name="T54" fmla="*/ 1906 w 6519"/>
              <a:gd name="T55" fmla="*/ 5575 h 6533"/>
              <a:gd name="T56" fmla="*/ 1683 w 6519"/>
              <a:gd name="T57" fmla="*/ 4964 h 6533"/>
              <a:gd name="T58" fmla="*/ 2382 w 6519"/>
              <a:gd name="T59" fmla="*/ 4265 h 6533"/>
              <a:gd name="T60" fmla="*/ 3256 w 6519"/>
              <a:gd name="T61" fmla="*/ 4596 h 6533"/>
              <a:gd name="T62" fmla="*/ 4052 w 6519"/>
              <a:gd name="T63" fmla="*/ 4328 h 6533"/>
              <a:gd name="T64" fmla="*/ 5068 w 6519"/>
              <a:gd name="T65" fmla="*/ 5393 h 6533"/>
              <a:gd name="T66" fmla="*/ 4975 w 6519"/>
              <a:gd name="T67" fmla="*/ 5761 h 6533"/>
              <a:gd name="T68" fmla="*/ 5747 w 6519"/>
              <a:gd name="T69" fmla="*/ 6533 h 6533"/>
              <a:gd name="T70" fmla="*/ 6519 w 6519"/>
              <a:gd name="T71" fmla="*/ 5761 h 6533"/>
              <a:gd name="T72" fmla="*/ 5754 w 6519"/>
              <a:gd name="T73" fmla="*/ 4984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19" h="6533">
                <a:moveTo>
                  <a:pt x="5754" y="4984"/>
                </a:moveTo>
                <a:cubicBezTo>
                  <a:pt x="5556" y="4984"/>
                  <a:pt x="5376" y="5056"/>
                  <a:pt x="5242" y="5181"/>
                </a:cubicBezTo>
                <a:lnTo>
                  <a:pt x="4254" y="4140"/>
                </a:lnTo>
                <a:cubicBezTo>
                  <a:pt x="4460" y="3907"/>
                  <a:pt x="4584" y="3601"/>
                  <a:pt x="4584" y="3260"/>
                </a:cubicBezTo>
                <a:cubicBezTo>
                  <a:pt x="4584" y="2531"/>
                  <a:pt x="3988" y="1935"/>
                  <a:pt x="3259" y="1935"/>
                </a:cubicBezTo>
                <a:cubicBezTo>
                  <a:pt x="3192" y="1935"/>
                  <a:pt x="3119" y="1940"/>
                  <a:pt x="3052" y="1951"/>
                </a:cubicBezTo>
                <a:cubicBezTo>
                  <a:pt x="3052" y="1951"/>
                  <a:pt x="3295" y="1040"/>
                  <a:pt x="3295" y="1035"/>
                </a:cubicBezTo>
                <a:cubicBezTo>
                  <a:pt x="3564" y="1013"/>
                  <a:pt x="3771" y="792"/>
                  <a:pt x="3771" y="517"/>
                </a:cubicBezTo>
                <a:cubicBezTo>
                  <a:pt x="3771" y="232"/>
                  <a:pt x="3538" y="0"/>
                  <a:pt x="3254" y="0"/>
                </a:cubicBezTo>
                <a:cubicBezTo>
                  <a:pt x="2970" y="0"/>
                  <a:pt x="2746" y="239"/>
                  <a:pt x="2746" y="523"/>
                </a:cubicBezTo>
                <a:cubicBezTo>
                  <a:pt x="2746" y="729"/>
                  <a:pt x="2870" y="905"/>
                  <a:pt x="3040" y="988"/>
                </a:cubicBezTo>
                <a:lnTo>
                  <a:pt x="3040" y="993"/>
                </a:lnTo>
                <a:lnTo>
                  <a:pt x="2756" y="2039"/>
                </a:lnTo>
                <a:cubicBezTo>
                  <a:pt x="2580" y="2112"/>
                  <a:pt x="2423" y="2221"/>
                  <a:pt x="2295" y="2355"/>
                </a:cubicBezTo>
                <a:lnTo>
                  <a:pt x="1327" y="1315"/>
                </a:lnTo>
                <a:cubicBezTo>
                  <a:pt x="1462" y="1175"/>
                  <a:pt x="1544" y="988"/>
                  <a:pt x="1544" y="776"/>
                </a:cubicBezTo>
                <a:cubicBezTo>
                  <a:pt x="1544" y="352"/>
                  <a:pt x="1198" y="4"/>
                  <a:pt x="772" y="4"/>
                </a:cubicBezTo>
                <a:cubicBezTo>
                  <a:pt x="347" y="4"/>
                  <a:pt x="0" y="351"/>
                  <a:pt x="0" y="776"/>
                </a:cubicBezTo>
                <a:cubicBezTo>
                  <a:pt x="0" y="1200"/>
                  <a:pt x="347" y="1548"/>
                  <a:pt x="772" y="1548"/>
                </a:cubicBezTo>
                <a:cubicBezTo>
                  <a:pt x="890" y="1548"/>
                  <a:pt x="1008" y="1517"/>
                  <a:pt x="1106" y="1472"/>
                </a:cubicBezTo>
                <a:lnTo>
                  <a:pt x="2134" y="2573"/>
                </a:lnTo>
                <a:cubicBezTo>
                  <a:pt x="2010" y="2775"/>
                  <a:pt x="1938" y="3013"/>
                  <a:pt x="1938" y="3272"/>
                </a:cubicBezTo>
                <a:cubicBezTo>
                  <a:pt x="1938" y="3571"/>
                  <a:pt x="2040" y="3849"/>
                  <a:pt x="2204" y="4071"/>
                </a:cubicBezTo>
                <a:cubicBezTo>
                  <a:pt x="2204" y="4071"/>
                  <a:pt x="1498" y="4783"/>
                  <a:pt x="1492" y="4783"/>
                </a:cubicBezTo>
                <a:cubicBezTo>
                  <a:pt x="1338" y="4679"/>
                  <a:pt x="1156" y="4617"/>
                  <a:pt x="954" y="4617"/>
                </a:cubicBezTo>
                <a:cubicBezTo>
                  <a:pt x="426" y="4623"/>
                  <a:pt x="2" y="5047"/>
                  <a:pt x="2" y="5575"/>
                </a:cubicBezTo>
                <a:cubicBezTo>
                  <a:pt x="2" y="6103"/>
                  <a:pt x="426" y="6527"/>
                  <a:pt x="954" y="6527"/>
                </a:cubicBezTo>
                <a:cubicBezTo>
                  <a:pt x="1482" y="6527"/>
                  <a:pt x="1906" y="6103"/>
                  <a:pt x="1906" y="5575"/>
                </a:cubicBezTo>
                <a:cubicBezTo>
                  <a:pt x="1906" y="5341"/>
                  <a:pt x="1823" y="5129"/>
                  <a:pt x="1683" y="4964"/>
                </a:cubicBezTo>
                <a:lnTo>
                  <a:pt x="2382" y="4265"/>
                </a:lnTo>
                <a:cubicBezTo>
                  <a:pt x="2615" y="4472"/>
                  <a:pt x="2920" y="4596"/>
                  <a:pt x="3256" y="4596"/>
                </a:cubicBezTo>
                <a:cubicBezTo>
                  <a:pt x="3556" y="4596"/>
                  <a:pt x="3831" y="4497"/>
                  <a:pt x="4052" y="4328"/>
                </a:cubicBezTo>
                <a:cubicBezTo>
                  <a:pt x="4052" y="4328"/>
                  <a:pt x="5063" y="5389"/>
                  <a:pt x="5068" y="5393"/>
                </a:cubicBezTo>
                <a:cubicBezTo>
                  <a:pt x="5006" y="5503"/>
                  <a:pt x="4975" y="5627"/>
                  <a:pt x="4975" y="5761"/>
                </a:cubicBezTo>
                <a:cubicBezTo>
                  <a:pt x="4975" y="6185"/>
                  <a:pt x="5322" y="6533"/>
                  <a:pt x="5747" y="6533"/>
                </a:cubicBezTo>
                <a:cubicBezTo>
                  <a:pt x="6172" y="6533"/>
                  <a:pt x="6519" y="6187"/>
                  <a:pt x="6519" y="5761"/>
                </a:cubicBezTo>
                <a:cubicBezTo>
                  <a:pt x="6519" y="5336"/>
                  <a:pt x="6178" y="4984"/>
                  <a:pt x="5754" y="4984"/>
                </a:cubicBezTo>
                <a:close/>
              </a:path>
            </a:pathLst>
          </a:custGeom>
          <a:solidFill>
            <a:schemeClr val="bg1"/>
          </a:solidFill>
          <a:ln>
            <a:noFill/>
          </a:ln>
        </p:spPr>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pic>
        <p:nvPicPr>
          <p:cNvPr id="6" name="图片 5" descr="电子病历3"/>
          <p:cNvPicPr>
            <a:picLocks noChangeAspect="1"/>
          </p:cNvPicPr>
          <p:nvPr/>
        </p:nvPicPr>
        <p:blipFill>
          <a:blip r:embed="rId1"/>
          <a:stretch>
            <a:fillRect/>
          </a:stretch>
        </p:blipFill>
        <p:spPr>
          <a:xfrm>
            <a:off x="6736080" y="1884045"/>
            <a:ext cx="5399405" cy="3982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500" advClick="0" advTm="0">
        <p:checker/>
      </p:transition>
    </mc:Choice>
    <mc:Fallback>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887686"/>
          <p:cNvPicPr>
            <a:picLocks noChangeAspect="1"/>
          </p:cNvPicPr>
          <p:nvPr/>
        </p:nvPicPr>
        <p:blipFill>
          <a:blip r:embed="rId1" cstate="print">
            <a:lum bright="6000" contrast="6000"/>
          </a:blip>
          <a:stretch>
            <a:fillRect/>
          </a:stretch>
        </p:blipFill>
        <p:spPr>
          <a:xfrm>
            <a:off x="635" y="0"/>
            <a:ext cx="12192000" cy="6856730"/>
          </a:xfrm>
          <a:prstGeom prst="rect">
            <a:avLst/>
          </a:prstGeom>
        </p:spPr>
      </p:pic>
      <p:pic>
        <p:nvPicPr>
          <p:cNvPr id="2" name="图片 1" descr="/Users/zhao/Desktop/电子病历安全1.jpeg电子病历安全1"/>
          <p:cNvPicPr>
            <a:picLocks noChangeAspect="1"/>
          </p:cNvPicPr>
          <p:nvPr/>
        </p:nvPicPr>
        <p:blipFill>
          <a:blip r:embed="rId2"/>
          <a:srcRect l="6645" r="6645"/>
          <a:stretch>
            <a:fillRect/>
          </a:stretch>
        </p:blipFill>
        <p:spPr>
          <a:xfrm>
            <a:off x="-15875" y="1146810"/>
            <a:ext cx="5690235" cy="3191510"/>
          </a:xfrm>
          <a:prstGeom prst="rect">
            <a:avLst/>
          </a:prstGeom>
        </p:spPr>
      </p:pic>
      <p:sp>
        <p:nvSpPr>
          <p:cNvPr id="3" name="矩形 2"/>
          <p:cNvSpPr/>
          <p:nvPr/>
        </p:nvSpPr>
        <p:spPr>
          <a:xfrm>
            <a:off x="5674360" y="1146175"/>
            <a:ext cx="6517640" cy="3213735"/>
          </a:xfrm>
          <a:prstGeom prst="rect">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2" name="文本框 11"/>
          <p:cNvSpPr txBox="1"/>
          <p:nvPr/>
        </p:nvSpPr>
        <p:spPr>
          <a:xfrm>
            <a:off x="6221095" y="2117090"/>
            <a:ext cx="4081780" cy="125095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2.电子病历系统</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a:p>
            <a:pPr algn="ctr"/>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安全需求分析</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p:txBody>
      </p:sp>
      <p:sp>
        <p:nvSpPr>
          <p:cNvPr id="5" name="矩形 4"/>
          <p:cNvSpPr/>
          <p:nvPr/>
        </p:nvSpPr>
        <p:spPr>
          <a:xfrm>
            <a:off x="-15875" y="4638675"/>
            <a:ext cx="3717290" cy="744855"/>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6" name="矩形 5"/>
          <p:cNvSpPr/>
          <p:nvPr/>
        </p:nvSpPr>
        <p:spPr>
          <a:xfrm>
            <a:off x="3700940" y="4638495"/>
            <a:ext cx="2520156" cy="744583"/>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7" name="矩形 6"/>
          <p:cNvSpPr/>
          <p:nvPr/>
        </p:nvSpPr>
        <p:spPr>
          <a:xfrm>
            <a:off x="6221097" y="4638495"/>
            <a:ext cx="2520156" cy="744583"/>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8741410" y="4638675"/>
            <a:ext cx="3438525" cy="744855"/>
          </a:xfrm>
          <a:prstGeom prst="rect">
            <a:avLst/>
          </a:prstGeom>
          <a:solidFill>
            <a:srgbClr val="FFFFFF"/>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TextBox 19"/>
          <p:cNvSpPr txBox="1"/>
          <p:nvPr/>
        </p:nvSpPr>
        <p:spPr>
          <a:xfrm>
            <a:off x="554039"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隐私性</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0" name="TextBox 19"/>
          <p:cNvSpPr txBox="1"/>
          <p:nvPr/>
        </p:nvSpPr>
        <p:spPr>
          <a:xfrm>
            <a:off x="6221095"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不可否认性</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3" name="TextBox 19"/>
          <p:cNvSpPr txBox="1"/>
          <p:nvPr/>
        </p:nvSpPr>
        <p:spPr>
          <a:xfrm>
            <a:off x="8741254"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认证性</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4" name="TextBox 19"/>
          <p:cNvSpPr txBox="1"/>
          <p:nvPr/>
        </p:nvSpPr>
        <p:spPr>
          <a:xfrm>
            <a:off x="3700936" y="4810730"/>
            <a:ext cx="2520155" cy="39878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完整性</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p:cNvSpPr/>
          <p:nvPr/>
        </p:nvSpPr>
        <p:spPr>
          <a:xfrm>
            <a:off x="1361440" y="1441450"/>
            <a:ext cx="4679315" cy="1854200"/>
          </a:xfrm>
          <a:prstGeom prst="round2DiagRect">
            <a:avLst/>
          </a:prstGeom>
          <a:noFill/>
          <a:ln w="12700" cap="flat" cmpd="sng" algn="ctr">
            <a:solidFill>
              <a:srgbClr val="3A4B50"/>
            </a:solidFill>
            <a:prstDash val="solid"/>
            <a:miter lim="800000"/>
          </a:ln>
          <a:effectLst/>
          <a:extLst>
            <a:ext uri="{909E8E84-426E-40DD-AFC4-6F175D3DCCD1}">
              <a14:hiddenFill xmlns:a14="http://schemas.microsoft.com/office/drawing/2010/main">
                <a:solidFill>
                  <a:schemeClr val="bg1"/>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6" name="矩形: 圆角 15"/>
          <p:cNvSpPr/>
          <p:nvPr/>
        </p:nvSpPr>
        <p:spPr>
          <a:xfrm>
            <a:off x="1361440" y="3498850"/>
            <a:ext cx="4679315" cy="1854200"/>
          </a:xfrm>
          <a:prstGeom prst="round2DiagRect">
            <a:avLst/>
          </a:prstGeom>
          <a:noFill/>
          <a:ln w="12700" cap="flat" cmpd="sng" algn="ctr">
            <a:solidFill>
              <a:srgbClr val="3A4B50"/>
            </a:solidFill>
            <a:prstDash val="solid"/>
            <a:miter lim="800000"/>
          </a:ln>
          <a:effectLst/>
          <a:extLst>
            <a:ext uri="{909E8E84-426E-40DD-AFC4-6F175D3DCCD1}">
              <a14:hiddenFill xmlns:a14="http://schemas.microsoft.com/office/drawing/2010/main">
                <a:solidFill>
                  <a:schemeClr val="bg1"/>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9" name="矩形: 圆角 18"/>
          <p:cNvSpPr/>
          <p:nvPr/>
        </p:nvSpPr>
        <p:spPr>
          <a:xfrm>
            <a:off x="2199640" y="890905"/>
            <a:ext cx="2573655" cy="448945"/>
          </a:xfrm>
          <a:prstGeom prst="roundRect">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rPr>
              <a:t>安全性方面</a:t>
            </a: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endParaRPr>
          </a:p>
        </p:txBody>
      </p:sp>
      <p:sp>
        <p:nvSpPr>
          <p:cNvPr id="20" name="文本框 19"/>
          <p:cNvSpPr txBox="1"/>
          <p:nvPr/>
        </p:nvSpPr>
        <p:spPr>
          <a:xfrm>
            <a:off x="1927860" y="1773555"/>
            <a:ext cx="3545840" cy="1292225"/>
          </a:xfrm>
          <a:prstGeom prst="rect">
            <a:avLst/>
          </a:prstGeom>
          <a:noFill/>
        </p:spPr>
        <p:txBody>
          <a:bodyPr wrap="square" lIns="0" tIns="0" rIns="0" bIns="0" rtlCol="0">
            <a:spAutoFit/>
          </a:bodyPr>
          <a:lstStyle/>
          <a:p>
            <a:pPr algn="just" hangingPunct="0">
              <a:lnSpc>
                <a:spcPct val="150000"/>
              </a:lnSpc>
            </a:pPr>
            <a:r>
              <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①电子病历包含患者的所有信息，涉及到个人的隐私，法律规定患者的信息不能随意被泄露，这要求电子病历的隐私性要得到保证；</a:t>
            </a:r>
            <a:endPar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22" name="椭圆 21"/>
          <p:cNvSpPr/>
          <p:nvPr/>
        </p:nvSpPr>
        <p:spPr>
          <a:xfrm>
            <a:off x="925830" y="1984631"/>
            <a:ext cx="774700" cy="774700"/>
          </a:xfrm>
          <a:prstGeom prst="ellipse">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25" name="文本框 24"/>
          <p:cNvSpPr txBox="1"/>
          <p:nvPr/>
        </p:nvSpPr>
        <p:spPr>
          <a:xfrm>
            <a:off x="2063750" y="3832225"/>
            <a:ext cx="3545840" cy="1292225"/>
          </a:xfrm>
          <a:prstGeom prst="rect">
            <a:avLst/>
          </a:prstGeom>
          <a:noFill/>
        </p:spPr>
        <p:txBody>
          <a:bodyPr wrap="square" lIns="0" tIns="0" rIns="0" bIns="0" rtlCol="0">
            <a:spAutoFit/>
          </a:bodyPr>
          <a:lstStyle/>
          <a:p>
            <a:pPr algn="just" hangingPunct="0">
              <a:lnSpc>
                <a:spcPct val="150000"/>
              </a:lnSpc>
            </a:pPr>
            <a:r>
              <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②病历是作为医疗纠纷的法律依据，同时也是医疗诊断和治疗操作的依据，所以电子病历的完整性、不可否认性和可鉴别性都要得到保证。</a:t>
            </a:r>
            <a:endPar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26" name="椭圆 25"/>
          <p:cNvSpPr/>
          <p:nvPr/>
        </p:nvSpPr>
        <p:spPr>
          <a:xfrm>
            <a:off x="925830" y="4080766"/>
            <a:ext cx="774700" cy="774700"/>
          </a:xfrm>
          <a:prstGeom prst="ellipse">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2" name="矩形: 圆角 14"/>
          <p:cNvSpPr/>
          <p:nvPr/>
        </p:nvSpPr>
        <p:spPr>
          <a:xfrm>
            <a:off x="6697980" y="1437005"/>
            <a:ext cx="4679315" cy="1854200"/>
          </a:xfrm>
          <a:prstGeom prst="round2DiagRect">
            <a:avLst/>
          </a:prstGeom>
          <a:noFill/>
          <a:ln w="12700" cap="flat" cmpd="sng" algn="ctr">
            <a:solidFill>
              <a:srgbClr val="3A4B50"/>
            </a:solidFill>
            <a:prstDash val="solid"/>
            <a:miter lim="800000"/>
          </a:ln>
          <a:effectLst/>
          <a:extLst>
            <a:ext uri="{909E8E84-426E-40DD-AFC4-6F175D3DCCD1}">
              <a14:hiddenFill xmlns:a14="http://schemas.microsoft.com/office/drawing/2010/main">
                <a:solidFill>
                  <a:schemeClr val="bg1"/>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 name="矩形: 圆角 15"/>
          <p:cNvSpPr/>
          <p:nvPr/>
        </p:nvSpPr>
        <p:spPr>
          <a:xfrm>
            <a:off x="6697980" y="3494405"/>
            <a:ext cx="4679315" cy="1854200"/>
          </a:xfrm>
          <a:prstGeom prst="round2DiagRect">
            <a:avLst/>
          </a:prstGeom>
          <a:noFill/>
          <a:ln w="12700" cap="flat" cmpd="sng" algn="ctr">
            <a:solidFill>
              <a:srgbClr val="3A4B50"/>
            </a:solidFill>
            <a:prstDash val="solid"/>
            <a:miter lim="800000"/>
          </a:ln>
          <a:effectLst/>
          <a:extLst>
            <a:ext uri="{909E8E84-426E-40DD-AFC4-6F175D3DCCD1}">
              <a14:hiddenFill xmlns:a14="http://schemas.microsoft.com/office/drawing/2010/main">
                <a:solidFill>
                  <a:schemeClr val="bg1"/>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4" name="矩形: 圆角 18"/>
          <p:cNvSpPr/>
          <p:nvPr/>
        </p:nvSpPr>
        <p:spPr>
          <a:xfrm>
            <a:off x="8001000" y="890905"/>
            <a:ext cx="2054225" cy="419100"/>
          </a:xfrm>
          <a:prstGeom prst="roundRect">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sym typeface="+mn-ea"/>
              </a:rPr>
              <a:t>安全隐患问题</a:t>
            </a: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5" name="文本框 4"/>
          <p:cNvSpPr txBox="1"/>
          <p:nvPr/>
        </p:nvSpPr>
        <p:spPr>
          <a:xfrm>
            <a:off x="7526655" y="1984375"/>
            <a:ext cx="3545840" cy="1095375"/>
          </a:xfrm>
          <a:prstGeom prst="rect">
            <a:avLst/>
          </a:prstGeom>
          <a:noFill/>
        </p:spPr>
        <p:txBody>
          <a:bodyPr wrap="square" lIns="0" tIns="0" rIns="0" bIns="0" rtlCol="0">
            <a:noAutofit/>
          </a:bodyPr>
          <a:lstStyle/>
          <a:p>
            <a:pPr algn="just" hangingPunct="0">
              <a:lnSpc>
                <a:spcPct val="150000"/>
              </a:lnSpc>
            </a:pPr>
            <a:r>
              <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电子病历系统如果遭遇病毒或黑客入侵，就会导致电子病历里的信息被修改；</a:t>
            </a:r>
            <a:endPar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6" name="椭圆 5"/>
          <p:cNvSpPr/>
          <p:nvPr/>
        </p:nvSpPr>
        <p:spPr>
          <a:xfrm>
            <a:off x="6318250" y="1952246"/>
            <a:ext cx="774700" cy="774700"/>
          </a:xfrm>
          <a:prstGeom prst="ellipse">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文本框 7"/>
          <p:cNvSpPr txBox="1"/>
          <p:nvPr/>
        </p:nvSpPr>
        <p:spPr>
          <a:xfrm>
            <a:off x="7526655" y="3969385"/>
            <a:ext cx="3545840" cy="969010"/>
          </a:xfrm>
          <a:prstGeom prst="rect">
            <a:avLst/>
          </a:prstGeom>
          <a:noFill/>
        </p:spPr>
        <p:txBody>
          <a:bodyPr wrap="square" lIns="0" tIns="0" rIns="0" bIns="0" rtlCol="0">
            <a:spAutoFit/>
          </a:bodyPr>
          <a:lstStyle/>
          <a:p>
            <a:pPr algn="just" hangingPunct="0">
              <a:lnSpc>
                <a:spcPct val="150000"/>
              </a:lnSpc>
            </a:pPr>
            <a:r>
              <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rPr>
              <a:t>电子病历系统的授权用户滥用健康信息档案；政府或企业非法介入私人医疗保健问题等。</a:t>
            </a:r>
            <a:endParaRPr lang="zh-CN" altLang="en-US" sz="1400" dirty="0">
              <a:solidFill>
                <a:schemeClr val="tx1">
                  <a:lumMod val="50000"/>
                  <a:lumOff val="50000"/>
                </a:schemeClr>
              </a:solidFill>
              <a:latin typeface="汉仪中黑简" panose="02010609000101010101" pitchFamily="49" charset="-122"/>
              <a:ea typeface="汉仪中黑简" panose="02010609000101010101" pitchFamily="49" charset="-122"/>
              <a:cs typeface="+mn-ea"/>
              <a:sym typeface="+mn-lt"/>
            </a:endParaRPr>
          </a:p>
        </p:txBody>
      </p:sp>
      <p:sp>
        <p:nvSpPr>
          <p:cNvPr id="35" name="任意多边形"/>
          <p:cNvSpPr>
            <a:spLocks noChangeAspect="1"/>
          </p:cNvSpPr>
          <p:nvPr/>
        </p:nvSpPr>
        <p:spPr bwMode="auto">
          <a:xfrm>
            <a:off x="1082715" y="2096798"/>
            <a:ext cx="441179" cy="576076"/>
          </a:xfrm>
          <a:custGeom>
            <a:avLst/>
            <a:gdLst>
              <a:gd name="connsiteX0" fmla="*/ 104790 w 436941"/>
              <a:gd name="connsiteY0" fmla="*/ 376325 h 603828"/>
              <a:gd name="connsiteX1" fmla="*/ 332152 w 436941"/>
              <a:gd name="connsiteY1" fmla="*/ 376325 h 603828"/>
              <a:gd name="connsiteX2" fmla="*/ 218532 w 436941"/>
              <a:gd name="connsiteY2" fmla="*/ 489794 h 603828"/>
              <a:gd name="connsiteX3" fmla="*/ 104790 w 436941"/>
              <a:gd name="connsiteY3" fmla="*/ 376325 h 603828"/>
              <a:gd name="connsiteX4" fmla="*/ 189191 w 436941"/>
              <a:gd name="connsiteY4" fmla="*/ 64795 h 603828"/>
              <a:gd name="connsiteX5" fmla="*/ 189191 w 436941"/>
              <a:gd name="connsiteY5" fmla="*/ 210434 h 603828"/>
              <a:gd name="connsiteX6" fmla="*/ 167521 w 436941"/>
              <a:gd name="connsiteY6" fmla="*/ 241069 h 603828"/>
              <a:gd name="connsiteX7" fmla="*/ 64890 w 436941"/>
              <a:gd name="connsiteY7" fmla="*/ 385735 h 603828"/>
              <a:gd name="connsiteX8" fmla="*/ 218532 w 436941"/>
              <a:gd name="connsiteY8" fmla="*/ 539033 h 603828"/>
              <a:gd name="connsiteX9" fmla="*/ 372051 w 436941"/>
              <a:gd name="connsiteY9" fmla="*/ 385735 h 603828"/>
              <a:gd name="connsiteX10" fmla="*/ 269421 w 436941"/>
              <a:gd name="connsiteY10" fmla="*/ 241069 h 603828"/>
              <a:gd name="connsiteX11" fmla="*/ 247750 w 436941"/>
              <a:gd name="connsiteY11" fmla="*/ 210434 h 603828"/>
              <a:gd name="connsiteX12" fmla="*/ 247750 w 436941"/>
              <a:gd name="connsiteY12" fmla="*/ 64795 h 603828"/>
              <a:gd name="connsiteX13" fmla="*/ 124301 w 436941"/>
              <a:gd name="connsiteY13" fmla="*/ 0 h 603828"/>
              <a:gd name="connsiteX14" fmla="*/ 312640 w 436941"/>
              <a:gd name="connsiteY14" fmla="*/ 0 h 603828"/>
              <a:gd name="connsiteX15" fmla="*/ 345146 w 436941"/>
              <a:gd name="connsiteY15" fmla="*/ 32458 h 603828"/>
              <a:gd name="connsiteX16" fmla="*/ 312762 w 436941"/>
              <a:gd name="connsiteY16" fmla="*/ 64795 h 603828"/>
              <a:gd name="connsiteX17" fmla="*/ 312762 w 436941"/>
              <a:gd name="connsiteY17" fmla="*/ 188795 h 603828"/>
              <a:gd name="connsiteX18" fmla="*/ 436941 w 436941"/>
              <a:gd name="connsiteY18" fmla="*/ 385735 h 603828"/>
              <a:gd name="connsiteX19" fmla="*/ 218532 w 436941"/>
              <a:gd name="connsiteY19" fmla="*/ 603828 h 603828"/>
              <a:gd name="connsiteX20" fmla="*/ 0 w 436941"/>
              <a:gd name="connsiteY20" fmla="*/ 385735 h 603828"/>
              <a:gd name="connsiteX21" fmla="*/ 124301 w 436941"/>
              <a:gd name="connsiteY21" fmla="*/ 188795 h 603828"/>
              <a:gd name="connsiteX22" fmla="*/ 124301 w 436941"/>
              <a:gd name="connsiteY22" fmla="*/ 64795 h 603828"/>
              <a:gd name="connsiteX23" fmla="*/ 91917 w 436941"/>
              <a:gd name="connsiteY23" fmla="*/ 32458 h 603828"/>
              <a:gd name="connsiteX24" fmla="*/ 124301 w 436941"/>
              <a:gd name="connsiteY2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6941" h="603828">
                <a:moveTo>
                  <a:pt x="104790" y="376325"/>
                </a:moveTo>
                <a:lnTo>
                  <a:pt x="332152" y="376325"/>
                </a:lnTo>
                <a:cubicBezTo>
                  <a:pt x="332152" y="438958"/>
                  <a:pt x="281248" y="489794"/>
                  <a:pt x="218532" y="489794"/>
                </a:cubicBezTo>
                <a:cubicBezTo>
                  <a:pt x="155694" y="489794"/>
                  <a:pt x="104790" y="438958"/>
                  <a:pt x="104790" y="376325"/>
                </a:cubicBezTo>
                <a:close/>
                <a:moveTo>
                  <a:pt x="189191" y="64795"/>
                </a:moveTo>
                <a:lnTo>
                  <a:pt x="189191" y="210434"/>
                </a:lnTo>
                <a:cubicBezTo>
                  <a:pt x="189191" y="224171"/>
                  <a:pt x="180547" y="236449"/>
                  <a:pt x="167521" y="241069"/>
                </a:cubicBezTo>
                <a:cubicBezTo>
                  <a:pt x="106161" y="262587"/>
                  <a:pt x="64890" y="320696"/>
                  <a:pt x="64890" y="385735"/>
                </a:cubicBezTo>
                <a:cubicBezTo>
                  <a:pt x="64890" y="470225"/>
                  <a:pt x="133797" y="539033"/>
                  <a:pt x="218532" y="539033"/>
                </a:cubicBezTo>
                <a:cubicBezTo>
                  <a:pt x="303144" y="539033"/>
                  <a:pt x="372051" y="470225"/>
                  <a:pt x="372051" y="385735"/>
                </a:cubicBezTo>
                <a:cubicBezTo>
                  <a:pt x="372051" y="320696"/>
                  <a:pt x="330780" y="262587"/>
                  <a:pt x="269421" y="241069"/>
                </a:cubicBezTo>
                <a:cubicBezTo>
                  <a:pt x="256516" y="236449"/>
                  <a:pt x="247750" y="224171"/>
                  <a:pt x="247750" y="210434"/>
                </a:cubicBezTo>
                <a:lnTo>
                  <a:pt x="247750" y="64795"/>
                </a:lnTo>
                <a:close/>
                <a:moveTo>
                  <a:pt x="124301" y="0"/>
                </a:moveTo>
                <a:lnTo>
                  <a:pt x="312640" y="0"/>
                </a:lnTo>
                <a:cubicBezTo>
                  <a:pt x="330536" y="0"/>
                  <a:pt x="345146" y="14466"/>
                  <a:pt x="345146" y="32458"/>
                </a:cubicBezTo>
                <a:cubicBezTo>
                  <a:pt x="345146" y="50329"/>
                  <a:pt x="330658" y="64795"/>
                  <a:pt x="312762" y="64795"/>
                </a:cubicBezTo>
                <a:lnTo>
                  <a:pt x="312762" y="188795"/>
                </a:lnTo>
                <a:cubicBezTo>
                  <a:pt x="387878" y="224779"/>
                  <a:pt x="436941" y="301124"/>
                  <a:pt x="436941" y="385735"/>
                </a:cubicBezTo>
                <a:cubicBezTo>
                  <a:pt x="436941" y="505966"/>
                  <a:pt x="338937" y="603828"/>
                  <a:pt x="218532" y="603828"/>
                </a:cubicBezTo>
                <a:cubicBezTo>
                  <a:pt x="98004" y="603828"/>
                  <a:pt x="0" y="505966"/>
                  <a:pt x="0" y="385735"/>
                </a:cubicBezTo>
                <a:cubicBezTo>
                  <a:pt x="0" y="301124"/>
                  <a:pt x="49063" y="224779"/>
                  <a:pt x="124301" y="188795"/>
                </a:cubicBezTo>
                <a:lnTo>
                  <a:pt x="124301" y="64795"/>
                </a:lnTo>
                <a:cubicBezTo>
                  <a:pt x="106405" y="64795"/>
                  <a:pt x="91917" y="50329"/>
                  <a:pt x="91917" y="32458"/>
                </a:cubicBezTo>
                <a:cubicBezTo>
                  <a:pt x="91917" y="14466"/>
                  <a:pt x="106405" y="0"/>
                  <a:pt x="124301" y="0"/>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54" name="任意多边形"/>
          <p:cNvSpPr>
            <a:spLocks noChangeAspect="1"/>
          </p:cNvSpPr>
          <p:nvPr/>
        </p:nvSpPr>
        <p:spPr bwMode="auto">
          <a:xfrm rot="1152676">
            <a:off x="1062326" y="4209568"/>
            <a:ext cx="520054" cy="516710"/>
          </a:xfrm>
          <a:custGeom>
            <a:avLst/>
            <a:gdLst>
              <a:gd name="T0" fmla="*/ 8079 w 8242"/>
              <a:gd name="T1" fmla="*/ 2177 h 8201"/>
              <a:gd name="T2" fmla="*/ 7493 w 8242"/>
              <a:gd name="T3" fmla="*/ 2177 h 8201"/>
              <a:gd name="T4" fmla="*/ 7402 w 8242"/>
              <a:gd name="T5" fmla="*/ 2260 h 8201"/>
              <a:gd name="T6" fmla="*/ 5982 w 8242"/>
              <a:gd name="T7" fmla="*/ 840 h 8201"/>
              <a:gd name="T8" fmla="*/ 6065 w 8242"/>
              <a:gd name="T9" fmla="*/ 749 h 8201"/>
              <a:gd name="T10" fmla="*/ 6065 w 8242"/>
              <a:gd name="T11" fmla="*/ 163 h 8201"/>
              <a:gd name="T12" fmla="*/ 5478 w 8242"/>
              <a:gd name="T13" fmla="*/ 163 h 8201"/>
              <a:gd name="T14" fmla="*/ 4914 w 8242"/>
              <a:gd name="T15" fmla="*/ 2319 h 8201"/>
              <a:gd name="T16" fmla="*/ 2903 w 8242"/>
              <a:gd name="T17" fmla="*/ 2903 h 8201"/>
              <a:gd name="T18" fmla="*/ 2319 w 8242"/>
              <a:gd name="T19" fmla="*/ 4914 h 8201"/>
              <a:gd name="T20" fmla="*/ 163 w 8242"/>
              <a:gd name="T21" fmla="*/ 5478 h 8201"/>
              <a:gd name="T22" fmla="*/ 163 w 8242"/>
              <a:gd name="T23" fmla="*/ 6065 h 8201"/>
              <a:gd name="T24" fmla="*/ 456 w 8242"/>
              <a:gd name="T25" fmla="*/ 6187 h 8201"/>
              <a:gd name="T26" fmla="*/ 749 w 8242"/>
              <a:gd name="T27" fmla="*/ 6065 h 8201"/>
              <a:gd name="T28" fmla="*/ 840 w 8242"/>
              <a:gd name="T29" fmla="*/ 5982 h 8201"/>
              <a:gd name="T30" fmla="*/ 2260 w 8242"/>
              <a:gd name="T31" fmla="*/ 7402 h 8201"/>
              <a:gd name="T32" fmla="*/ 2177 w 8242"/>
              <a:gd name="T33" fmla="*/ 7493 h 8201"/>
              <a:gd name="T34" fmla="*/ 2177 w 8242"/>
              <a:gd name="T35" fmla="*/ 8079 h 8201"/>
              <a:gd name="T36" fmla="*/ 2470 w 8242"/>
              <a:gd name="T37" fmla="*/ 8201 h 8201"/>
              <a:gd name="T38" fmla="*/ 2764 w 8242"/>
              <a:gd name="T39" fmla="*/ 8079 h 8201"/>
              <a:gd name="T40" fmla="*/ 3328 w 8242"/>
              <a:gd name="T41" fmla="*/ 5923 h 8201"/>
              <a:gd name="T42" fmla="*/ 5339 w 8242"/>
              <a:gd name="T43" fmla="*/ 5339 h 8201"/>
              <a:gd name="T44" fmla="*/ 5923 w 8242"/>
              <a:gd name="T45" fmla="*/ 3328 h 8201"/>
              <a:gd name="T46" fmla="*/ 8079 w 8242"/>
              <a:gd name="T47" fmla="*/ 2764 h 8201"/>
              <a:gd name="T48" fmla="*/ 8079 w 8242"/>
              <a:gd name="T49" fmla="*/ 2177 h 8201"/>
              <a:gd name="T50" fmla="*/ 5062 w 8242"/>
              <a:gd name="T51" fmla="*/ 3179 h 8201"/>
              <a:gd name="T52" fmla="*/ 4951 w 8242"/>
              <a:gd name="T53" fmla="*/ 4499 h 8201"/>
              <a:gd name="T54" fmla="*/ 3743 w 8242"/>
              <a:gd name="T55" fmla="*/ 3291 h 8201"/>
              <a:gd name="T56" fmla="*/ 5062 w 8242"/>
              <a:gd name="T57" fmla="*/ 3179 h 8201"/>
              <a:gd name="T58" fmla="*/ 1470 w 8242"/>
              <a:gd name="T59" fmla="*/ 5708 h 8201"/>
              <a:gd name="T60" fmla="*/ 2464 w 8242"/>
              <a:gd name="T61" fmla="*/ 5778 h 8201"/>
              <a:gd name="T62" fmla="*/ 2534 w 8242"/>
              <a:gd name="T63" fmla="*/ 6772 h 8201"/>
              <a:gd name="T64" fmla="*/ 1470 w 8242"/>
              <a:gd name="T65" fmla="*/ 5708 h 8201"/>
              <a:gd name="T66" fmla="*/ 3179 w 8242"/>
              <a:gd name="T67" fmla="*/ 5063 h 8201"/>
              <a:gd name="T68" fmla="*/ 3291 w 8242"/>
              <a:gd name="T69" fmla="*/ 3743 h 8201"/>
              <a:gd name="T70" fmla="*/ 4499 w 8242"/>
              <a:gd name="T71" fmla="*/ 4951 h 8201"/>
              <a:gd name="T72" fmla="*/ 3179 w 8242"/>
              <a:gd name="T73" fmla="*/ 5063 h 8201"/>
              <a:gd name="T74" fmla="*/ 5778 w 8242"/>
              <a:gd name="T75" fmla="*/ 2464 h 8201"/>
              <a:gd name="T76" fmla="*/ 5708 w 8242"/>
              <a:gd name="T77" fmla="*/ 1470 h 8201"/>
              <a:gd name="T78" fmla="*/ 6772 w 8242"/>
              <a:gd name="T79" fmla="*/ 2534 h 8201"/>
              <a:gd name="T80" fmla="*/ 5778 w 8242"/>
              <a:gd name="T81" fmla="*/ 2464 h 8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42" h="8201">
                <a:moveTo>
                  <a:pt x="8079" y="2177"/>
                </a:moveTo>
                <a:cubicBezTo>
                  <a:pt x="7917" y="2015"/>
                  <a:pt x="7655" y="2015"/>
                  <a:pt x="7493" y="2177"/>
                </a:cubicBezTo>
                <a:cubicBezTo>
                  <a:pt x="7463" y="2207"/>
                  <a:pt x="7433" y="2234"/>
                  <a:pt x="7402" y="2260"/>
                </a:cubicBezTo>
                <a:lnTo>
                  <a:pt x="5982" y="840"/>
                </a:lnTo>
                <a:cubicBezTo>
                  <a:pt x="6008" y="809"/>
                  <a:pt x="6035" y="779"/>
                  <a:pt x="6065" y="749"/>
                </a:cubicBezTo>
                <a:cubicBezTo>
                  <a:pt x="6227" y="587"/>
                  <a:pt x="6227" y="325"/>
                  <a:pt x="6065" y="163"/>
                </a:cubicBezTo>
                <a:cubicBezTo>
                  <a:pt x="5903" y="0"/>
                  <a:pt x="5640" y="0"/>
                  <a:pt x="5478" y="163"/>
                </a:cubicBezTo>
                <a:cubicBezTo>
                  <a:pt x="4816" y="825"/>
                  <a:pt x="4808" y="1592"/>
                  <a:pt x="4914" y="2319"/>
                </a:cubicBezTo>
                <a:cubicBezTo>
                  <a:pt x="4231" y="2237"/>
                  <a:pt x="3521" y="2285"/>
                  <a:pt x="2903" y="2903"/>
                </a:cubicBezTo>
                <a:cubicBezTo>
                  <a:pt x="2285" y="3521"/>
                  <a:pt x="2237" y="4231"/>
                  <a:pt x="2319" y="4914"/>
                </a:cubicBezTo>
                <a:cubicBezTo>
                  <a:pt x="1592" y="4808"/>
                  <a:pt x="825" y="4816"/>
                  <a:pt x="163" y="5478"/>
                </a:cubicBezTo>
                <a:cubicBezTo>
                  <a:pt x="0" y="5640"/>
                  <a:pt x="0" y="5903"/>
                  <a:pt x="163" y="6065"/>
                </a:cubicBezTo>
                <a:cubicBezTo>
                  <a:pt x="244" y="6146"/>
                  <a:pt x="350" y="6187"/>
                  <a:pt x="456" y="6187"/>
                </a:cubicBezTo>
                <a:cubicBezTo>
                  <a:pt x="562" y="6187"/>
                  <a:pt x="668" y="6146"/>
                  <a:pt x="749" y="6065"/>
                </a:cubicBezTo>
                <a:cubicBezTo>
                  <a:pt x="779" y="6035"/>
                  <a:pt x="809" y="6008"/>
                  <a:pt x="840" y="5982"/>
                </a:cubicBezTo>
                <a:lnTo>
                  <a:pt x="2260" y="7402"/>
                </a:lnTo>
                <a:cubicBezTo>
                  <a:pt x="2234" y="7433"/>
                  <a:pt x="2207" y="7463"/>
                  <a:pt x="2177" y="7493"/>
                </a:cubicBezTo>
                <a:cubicBezTo>
                  <a:pt x="2015" y="7655"/>
                  <a:pt x="2015" y="7917"/>
                  <a:pt x="2177" y="8079"/>
                </a:cubicBezTo>
                <a:cubicBezTo>
                  <a:pt x="2258" y="8160"/>
                  <a:pt x="2364" y="8201"/>
                  <a:pt x="2470" y="8201"/>
                </a:cubicBezTo>
                <a:cubicBezTo>
                  <a:pt x="2576" y="8201"/>
                  <a:pt x="2683" y="8160"/>
                  <a:pt x="2764" y="8079"/>
                </a:cubicBezTo>
                <a:cubicBezTo>
                  <a:pt x="3426" y="7417"/>
                  <a:pt x="3434" y="6650"/>
                  <a:pt x="3328" y="5923"/>
                </a:cubicBezTo>
                <a:cubicBezTo>
                  <a:pt x="4011" y="6005"/>
                  <a:pt x="4721" y="5957"/>
                  <a:pt x="5339" y="5339"/>
                </a:cubicBezTo>
                <a:cubicBezTo>
                  <a:pt x="5957" y="4721"/>
                  <a:pt x="6005" y="4011"/>
                  <a:pt x="5923" y="3328"/>
                </a:cubicBezTo>
                <a:cubicBezTo>
                  <a:pt x="6650" y="3434"/>
                  <a:pt x="7417" y="3426"/>
                  <a:pt x="8079" y="2764"/>
                </a:cubicBezTo>
                <a:cubicBezTo>
                  <a:pt x="8242" y="2602"/>
                  <a:pt x="8242" y="2339"/>
                  <a:pt x="8079" y="2177"/>
                </a:cubicBezTo>
                <a:close/>
                <a:moveTo>
                  <a:pt x="5062" y="3179"/>
                </a:moveTo>
                <a:cubicBezTo>
                  <a:pt x="5151" y="3727"/>
                  <a:pt x="5166" y="4141"/>
                  <a:pt x="4951" y="4499"/>
                </a:cubicBezTo>
                <a:lnTo>
                  <a:pt x="3743" y="3291"/>
                </a:lnTo>
                <a:cubicBezTo>
                  <a:pt x="4101" y="3076"/>
                  <a:pt x="4515" y="3091"/>
                  <a:pt x="5062" y="3179"/>
                </a:cubicBezTo>
                <a:close/>
                <a:moveTo>
                  <a:pt x="1470" y="5708"/>
                </a:moveTo>
                <a:cubicBezTo>
                  <a:pt x="1753" y="5671"/>
                  <a:pt x="2076" y="5711"/>
                  <a:pt x="2464" y="5778"/>
                </a:cubicBezTo>
                <a:cubicBezTo>
                  <a:pt x="2531" y="6166"/>
                  <a:pt x="2571" y="6489"/>
                  <a:pt x="2534" y="6772"/>
                </a:cubicBezTo>
                <a:lnTo>
                  <a:pt x="1470" y="5708"/>
                </a:lnTo>
                <a:close/>
                <a:moveTo>
                  <a:pt x="3179" y="5063"/>
                </a:moveTo>
                <a:cubicBezTo>
                  <a:pt x="3091" y="4515"/>
                  <a:pt x="3076" y="4101"/>
                  <a:pt x="3291" y="3743"/>
                </a:cubicBezTo>
                <a:lnTo>
                  <a:pt x="4499" y="4951"/>
                </a:lnTo>
                <a:cubicBezTo>
                  <a:pt x="4141" y="5166"/>
                  <a:pt x="3727" y="5151"/>
                  <a:pt x="3179" y="5063"/>
                </a:cubicBezTo>
                <a:close/>
                <a:moveTo>
                  <a:pt x="5778" y="2464"/>
                </a:moveTo>
                <a:cubicBezTo>
                  <a:pt x="5711" y="2076"/>
                  <a:pt x="5671" y="1753"/>
                  <a:pt x="5708" y="1470"/>
                </a:cubicBezTo>
                <a:lnTo>
                  <a:pt x="6772" y="2534"/>
                </a:lnTo>
                <a:cubicBezTo>
                  <a:pt x="6489" y="2571"/>
                  <a:pt x="6166" y="2531"/>
                  <a:pt x="5778" y="2464"/>
                </a:cubicBezTo>
                <a:close/>
              </a:path>
            </a:pathLst>
          </a:custGeom>
          <a:solidFill>
            <a:schemeClr val="bg1"/>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31" name="任意多边形"/>
          <p:cNvSpPr>
            <a:spLocks noChangeAspect="1"/>
          </p:cNvSpPr>
          <p:nvPr/>
        </p:nvSpPr>
        <p:spPr bwMode="auto">
          <a:xfrm>
            <a:off x="6481445" y="2115185"/>
            <a:ext cx="448310" cy="448310"/>
          </a:xfrm>
          <a:custGeom>
            <a:avLst/>
            <a:gdLst>
              <a:gd name="T0" fmla="*/ 5754 w 6519"/>
              <a:gd name="T1" fmla="*/ 4984 h 6533"/>
              <a:gd name="T2" fmla="*/ 5242 w 6519"/>
              <a:gd name="T3" fmla="*/ 5181 h 6533"/>
              <a:gd name="T4" fmla="*/ 4254 w 6519"/>
              <a:gd name="T5" fmla="*/ 4140 h 6533"/>
              <a:gd name="T6" fmla="*/ 4584 w 6519"/>
              <a:gd name="T7" fmla="*/ 3260 h 6533"/>
              <a:gd name="T8" fmla="*/ 3259 w 6519"/>
              <a:gd name="T9" fmla="*/ 1935 h 6533"/>
              <a:gd name="T10" fmla="*/ 3052 w 6519"/>
              <a:gd name="T11" fmla="*/ 1951 h 6533"/>
              <a:gd name="T12" fmla="*/ 3295 w 6519"/>
              <a:gd name="T13" fmla="*/ 1035 h 6533"/>
              <a:gd name="T14" fmla="*/ 3771 w 6519"/>
              <a:gd name="T15" fmla="*/ 517 h 6533"/>
              <a:gd name="T16" fmla="*/ 3254 w 6519"/>
              <a:gd name="T17" fmla="*/ 0 h 6533"/>
              <a:gd name="T18" fmla="*/ 2746 w 6519"/>
              <a:gd name="T19" fmla="*/ 523 h 6533"/>
              <a:gd name="T20" fmla="*/ 3040 w 6519"/>
              <a:gd name="T21" fmla="*/ 988 h 6533"/>
              <a:gd name="T22" fmla="*/ 3040 w 6519"/>
              <a:gd name="T23" fmla="*/ 993 h 6533"/>
              <a:gd name="T24" fmla="*/ 2756 w 6519"/>
              <a:gd name="T25" fmla="*/ 2039 h 6533"/>
              <a:gd name="T26" fmla="*/ 2295 w 6519"/>
              <a:gd name="T27" fmla="*/ 2355 h 6533"/>
              <a:gd name="T28" fmla="*/ 1327 w 6519"/>
              <a:gd name="T29" fmla="*/ 1315 h 6533"/>
              <a:gd name="T30" fmla="*/ 1544 w 6519"/>
              <a:gd name="T31" fmla="*/ 776 h 6533"/>
              <a:gd name="T32" fmla="*/ 772 w 6519"/>
              <a:gd name="T33" fmla="*/ 4 h 6533"/>
              <a:gd name="T34" fmla="*/ 0 w 6519"/>
              <a:gd name="T35" fmla="*/ 776 h 6533"/>
              <a:gd name="T36" fmla="*/ 772 w 6519"/>
              <a:gd name="T37" fmla="*/ 1548 h 6533"/>
              <a:gd name="T38" fmla="*/ 1106 w 6519"/>
              <a:gd name="T39" fmla="*/ 1472 h 6533"/>
              <a:gd name="T40" fmla="*/ 2134 w 6519"/>
              <a:gd name="T41" fmla="*/ 2573 h 6533"/>
              <a:gd name="T42" fmla="*/ 1938 w 6519"/>
              <a:gd name="T43" fmla="*/ 3272 h 6533"/>
              <a:gd name="T44" fmla="*/ 2204 w 6519"/>
              <a:gd name="T45" fmla="*/ 4071 h 6533"/>
              <a:gd name="T46" fmla="*/ 1492 w 6519"/>
              <a:gd name="T47" fmla="*/ 4783 h 6533"/>
              <a:gd name="T48" fmla="*/ 954 w 6519"/>
              <a:gd name="T49" fmla="*/ 4617 h 6533"/>
              <a:gd name="T50" fmla="*/ 2 w 6519"/>
              <a:gd name="T51" fmla="*/ 5575 h 6533"/>
              <a:gd name="T52" fmla="*/ 954 w 6519"/>
              <a:gd name="T53" fmla="*/ 6527 h 6533"/>
              <a:gd name="T54" fmla="*/ 1906 w 6519"/>
              <a:gd name="T55" fmla="*/ 5575 h 6533"/>
              <a:gd name="T56" fmla="*/ 1683 w 6519"/>
              <a:gd name="T57" fmla="*/ 4964 h 6533"/>
              <a:gd name="T58" fmla="*/ 2382 w 6519"/>
              <a:gd name="T59" fmla="*/ 4265 h 6533"/>
              <a:gd name="T60" fmla="*/ 3256 w 6519"/>
              <a:gd name="T61" fmla="*/ 4596 h 6533"/>
              <a:gd name="T62" fmla="*/ 4052 w 6519"/>
              <a:gd name="T63" fmla="*/ 4328 h 6533"/>
              <a:gd name="T64" fmla="*/ 5068 w 6519"/>
              <a:gd name="T65" fmla="*/ 5393 h 6533"/>
              <a:gd name="T66" fmla="*/ 4975 w 6519"/>
              <a:gd name="T67" fmla="*/ 5761 h 6533"/>
              <a:gd name="T68" fmla="*/ 5747 w 6519"/>
              <a:gd name="T69" fmla="*/ 6533 h 6533"/>
              <a:gd name="T70" fmla="*/ 6519 w 6519"/>
              <a:gd name="T71" fmla="*/ 5761 h 6533"/>
              <a:gd name="T72" fmla="*/ 5754 w 6519"/>
              <a:gd name="T73" fmla="*/ 4984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19" h="6533">
                <a:moveTo>
                  <a:pt x="5754" y="4984"/>
                </a:moveTo>
                <a:cubicBezTo>
                  <a:pt x="5556" y="4984"/>
                  <a:pt x="5376" y="5056"/>
                  <a:pt x="5242" y="5181"/>
                </a:cubicBezTo>
                <a:lnTo>
                  <a:pt x="4254" y="4140"/>
                </a:lnTo>
                <a:cubicBezTo>
                  <a:pt x="4460" y="3907"/>
                  <a:pt x="4584" y="3601"/>
                  <a:pt x="4584" y="3260"/>
                </a:cubicBezTo>
                <a:cubicBezTo>
                  <a:pt x="4584" y="2531"/>
                  <a:pt x="3988" y="1935"/>
                  <a:pt x="3259" y="1935"/>
                </a:cubicBezTo>
                <a:cubicBezTo>
                  <a:pt x="3192" y="1935"/>
                  <a:pt x="3119" y="1940"/>
                  <a:pt x="3052" y="1951"/>
                </a:cubicBezTo>
                <a:cubicBezTo>
                  <a:pt x="3052" y="1951"/>
                  <a:pt x="3295" y="1040"/>
                  <a:pt x="3295" y="1035"/>
                </a:cubicBezTo>
                <a:cubicBezTo>
                  <a:pt x="3564" y="1013"/>
                  <a:pt x="3771" y="792"/>
                  <a:pt x="3771" y="517"/>
                </a:cubicBezTo>
                <a:cubicBezTo>
                  <a:pt x="3771" y="232"/>
                  <a:pt x="3538" y="0"/>
                  <a:pt x="3254" y="0"/>
                </a:cubicBezTo>
                <a:cubicBezTo>
                  <a:pt x="2970" y="0"/>
                  <a:pt x="2746" y="239"/>
                  <a:pt x="2746" y="523"/>
                </a:cubicBezTo>
                <a:cubicBezTo>
                  <a:pt x="2746" y="729"/>
                  <a:pt x="2870" y="905"/>
                  <a:pt x="3040" y="988"/>
                </a:cubicBezTo>
                <a:lnTo>
                  <a:pt x="3040" y="993"/>
                </a:lnTo>
                <a:lnTo>
                  <a:pt x="2756" y="2039"/>
                </a:lnTo>
                <a:cubicBezTo>
                  <a:pt x="2580" y="2112"/>
                  <a:pt x="2423" y="2221"/>
                  <a:pt x="2295" y="2355"/>
                </a:cubicBezTo>
                <a:lnTo>
                  <a:pt x="1327" y="1315"/>
                </a:lnTo>
                <a:cubicBezTo>
                  <a:pt x="1462" y="1175"/>
                  <a:pt x="1544" y="988"/>
                  <a:pt x="1544" y="776"/>
                </a:cubicBezTo>
                <a:cubicBezTo>
                  <a:pt x="1544" y="352"/>
                  <a:pt x="1198" y="4"/>
                  <a:pt x="772" y="4"/>
                </a:cubicBezTo>
                <a:cubicBezTo>
                  <a:pt x="347" y="4"/>
                  <a:pt x="0" y="351"/>
                  <a:pt x="0" y="776"/>
                </a:cubicBezTo>
                <a:cubicBezTo>
                  <a:pt x="0" y="1200"/>
                  <a:pt x="347" y="1548"/>
                  <a:pt x="772" y="1548"/>
                </a:cubicBezTo>
                <a:cubicBezTo>
                  <a:pt x="890" y="1548"/>
                  <a:pt x="1008" y="1517"/>
                  <a:pt x="1106" y="1472"/>
                </a:cubicBezTo>
                <a:lnTo>
                  <a:pt x="2134" y="2573"/>
                </a:lnTo>
                <a:cubicBezTo>
                  <a:pt x="2010" y="2775"/>
                  <a:pt x="1938" y="3013"/>
                  <a:pt x="1938" y="3272"/>
                </a:cubicBezTo>
                <a:cubicBezTo>
                  <a:pt x="1938" y="3571"/>
                  <a:pt x="2040" y="3849"/>
                  <a:pt x="2204" y="4071"/>
                </a:cubicBezTo>
                <a:cubicBezTo>
                  <a:pt x="2204" y="4071"/>
                  <a:pt x="1498" y="4783"/>
                  <a:pt x="1492" y="4783"/>
                </a:cubicBezTo>
                <a:cubicBezTo>
                  <a:pt x="1338" y="4679"/>
                  <a:pt x="1156" y="4617"/>
                  <a:pt x="954" y="4617"/>
                </a:cubicBezTo>
                <a:cubicBezTo>
                  <a:pt x="426" y="4623"/>
                  <a:pt x="2" y="5047"/>
                  <a:pt x="2" y="5575"/>
                </a:cubicBezTo>
                <a:cubicBezTo>
                  <a:pt x="2" y="6103"/>
                  <a:pt x="426" y="6527"/>
                  <a:pt x="954" y="6527"/>
                </a:cubicBezTo>
                <a:cubicBezTo>
                  <a:pt x="1482" y="6527"/>
                  <a:pt x="1906" y="6103"/>
                  <a:pt x="1906" y="5575"/>
                </a:cubicBezTo>
                <a:cubicBezTo>
                  <a:pt x="1906" y="5341"/>
                  <a:pt x="1823" y="5129"/>
                  <a:pt x="1683" y="4964"/>
                </a:cubicBezTo>
                <a:lnTo>
                  <a:pt x="2382" y="4265"/>
                </a:lnTo>
                <a:cubicBezTo>
                  <a:pt x="2615" y="4472"/>
                  <a:pt x="2920" y="4596"/>
                  <a:pt x="3256" y="4596"/>
                </a:cubicBezTo>
                <a:cubicBezTo>
                  <a:pt x="3556" y="4596"/>
                  <a:pt x="3831" y="4497"/>
                  <a:pt x="4052" y="4328"/>
                </a:cubicBezTo>
                <a:cubicBezTo>
                  <a:pt x="4052" y="4328"/>
                  <a:pt x="5063" y="5389"/>
                  <a:pt x="5068" y="5393"/>
                </a:cubicBezTo>
                <a:cubicBezTo>
                  <a:pt x="5006" y="5503"/>
                  <a:pt x="4975" y="5627"/>
                  <a:pt x="4975" y="5761"/>
                </a:cubicBezTo>
                <a:cubicBezTo>
                  <a:pt x="4975" y="6185"/>
                  <a:pt x="5322" y="6533"/>
                  <a:pt x="5747" y="6533"/>
                </a:cubicBezTo>
                <a:cubicBezTo>
                  <a:pt x="6172" y="6533"/>
                  <a:pt x="6519" y="6187"/>
                  <a:pt x="6519" y="5761"/>
                </a:cubicBezTo>
                <a:cubicBezTo>
                  <a:pt x="6519" y="5336"/>
                  <a:pt x="6178" y="4984"/>
                  <a:pt x="5754" y="4984"/>
                </a:cubicBezTo>
                <a:close/>
              </a:path>
            </a:pathLst>
          </a:custGeom>
          <a:solidFill>
            <a:schemeClr val="bg1"/>
          </a:solidFill>
          <a:ln>
            <a:noFill/>
          </a:ln>
        </p:spPr>
        <p:txBody>
          <a:body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1" name="TextBox 2"/>
          <p:cNvSpPr txBox="1"/>
          <p:nvPr/>
        </p:nvSpPr>
        <p:spPr>
          <a:xfrm>
            <a:off x="4170045" y="300990"/>
            <a:ext cx="3963670" cy="706120"/>
          </a:xfrm>
          <a:prstGeom prst="rect">
            <a:avLst/>
          </a:prstGeom>
          <a:noFill/>
        </p:spPr>
        <p:txBody>
          <a:bodyPr wrap="square" rtlCol="0">
            <a:noAutofit/>
          </a:bodyPr>
          <a:lstStyle/>
          <a:p>
            <a:pPr algn="dist" fontAlgn="base">
              <a:spcBef>
                <a:spcPct val="0"/>
              </a:spcBef>
              <a:spcAft>
                <a:spcPct val="0"/>
              </a:spcAft>
              <a:buFont typeface="汉仪中黑简" panose="02010609000101010101" pitchFamily="49" charset="-122"/>
              <a:buNone/>
            </a:pPr>
            <a:r>
              <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2.电子病历系统安全需求分析</a:t>
            </a:r>
            <a:endParaRPr lang="zh-CN" altLang="en-US" sz="2000" spc="300" dirty="0">
              <a:solidFill>
                <a:srgbClr val="3A4B50"/>
              </a:solidFill>
              <a:latin typeface="汉仪大宋简" panose="02010609000101010101" charset="-122"/>
              <a:ea typeface="汉仪大宋简" panose="02010609000101010101" charset="-122"/>
              <a:cs typeface="汉仪大宋简" panose="02010609000101010101" charset="-122"/>
              <a:sym typeface="+mn-ea"/>
            </a:endParaRPr>
          </a:p>
        </p:txBody>
      </p:sp>
      <p:cxnSp>
        <p:nvCxnSpPr>
          <p:cNvPr id="12" name="直接连接符 11"/>
          <p:cNvCxnSpPr/>
          <p:nvPr/>
        </p:nvCxnSpPr>
        <p:spPr>
          <a:xfrm flipH="1">
            <a:off x="3539490" y="507365"/>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8170545" y="488950"/>
            <a:ext cx="593725" cy="0"/>
          </a:xfrm>
          <a:prstGeom prst="line">
            <a:avLst/>
          </a:prstGeom>
          <a:ln>
            <a:solidFill>
              <a:srgbClr val="3A4B5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318250" y="4066796"/>
            <a:ext cx="774700" cy="774700"/>
          </a:xfrm>
          <a:prstGeom prst="ellipse">
            <a:avLst/>
          </a:prstGeom>
          <a:solidFill>
            <a:srgbClr val="3A4B50"/>
          </a:solidFill>
          <a:ln w="12700" cap="flat" cmpd="sng" algn="ctr">
            <a:noFill/>
            <a:prstDash val="solid"/>
            <a:miter lim="800000"/>
          </a:ln>
          <a:effectLst>
            <a:outerShdw blurRad="711200" dist="254000" dir="2700000" sx="102000" sy="102000" algn="tl" rotWithShape="0">
              <a:prstClr val="black">
                <a:alpha val="1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kern="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任意多边形"/>
          <p:cNvSpPr/>
          <p:nvPr/>
        </p:nvSpPr>
        <p:spPr bwMode="auto">
          <a:xfrm>
            <a:off x="6463665" y="4239260"/>
            <a:ext cx="441325" cy="445135"/>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03193" h="607052">
                <a:moveTo>
                  <a:pt x="211217" y="369"/>
                </a:moveTo>
                <a:cubicBezTo>
                  <a:pt x="238523" y="-2018"/>
                  <a:pt x="265569" y="10006"/>
                  <a:pt x="282506" y="32559"/>
                </a:cubicBezTo>
                <a:lnTo>
                  <a:pt x="282506" y="149314"/>
                </a:lnTo>
                <a:cubicBezTo>
                  <a:pt x="247634" y="135046"/>
                  <a:pt x="207693" y="137961"/>
                  <a:pt x="174819" y="160821"/>
                </a:cubicBezTo>
                <a:cubicBezTo>
                  <a:pt x="167445" y="165884"/>
                  <a:pt x="166062" y="176163"/>
                  <a:pt x="171285" y="183527"/>
                </a:cubicBezTo>
                <a:cubicBezTo>
                  <a:pt x="176508" y="191045"/>
                  <a:pt x="186647" y="192733"/>
                  <a:pt x="194175" y="187670"/>
                </a:cubicBezTo>
                <a:cubicBezTo>
                  <a:pt x="197093" y="185522"/>
                  <a:pt x="200166" y="183681"/>
                  <a:pt x="203392" y="182147"/>
                </a:cubicBezTo>
                <a:cubicBezTo>
                  <a:pt x="199859" y="192886"/>
                  <a:pt x="198630" y="204393"/>
                  <a:pt x="200012" y="215439"/>
                </a:cubicBezTo>
                <a:cubicBezTo>
                  <a:pt x="201241" y="223571"/>
                  <a:pt x="208154" y="229554"/>
                  <a:pt x="216296" y="229554"/>
                </a:cubicBezTo>
                <a:cubicBezTo>
                  <a:pt x="217064" y="229554"/>
                  <a:pt x="217678" y="229554"/>
                  <a:pt x="218447" y="229401"/>
                </a:cubicBezTo>
                <a:cubicBezTo>
                  <a:pt x="227357" y="228173"/>
                  <a:pt x="233501" y="219889"/>
                  <a:pt x="232272" y="210990"/>
                </a:cubicBezTo>
                <a:cubicBezTo>
                  <a:pt x="230429" y="196568"/>
                  <a:pt x="237495" y="180305"/>
                  <a:pt x="245637" y="173555"/>
                </a:cubicBezTo>
                <a:cubicBezTo>
                  <a:pt x="258849" y="174629"/>
                  <a:pt x="270216" y="178925"/>
                  <a:pt x="282506" y="186136"/>
                </a:cubicBezTo>
                <a:lnTo>
                  <a:pt x="282506" y="390955"/>
                </a:lnTo>
                <a:cubicBezTo>
                  <a:pt x="262075" y="386813"/>
                  <a:pt x="246559" y="370857"/>
                  <a:pt x="242565" y="350145"/>
                </a:cubicBezTo>
                <a:cubicBezTo>
                  <a:pt x="240875" y="341246"/>
                  <a:pt x="232733" y="335416"/>
                  <a:pt x="223977" y="337104"/>
                </a:cubicBezTo>
                <a:cubicBezTo>
                  <a:pt x="215067" y="338791"/>
                  <a:pt x="209229" y="347383"/>
                  <a:pt x="210919" y="356281"/>
                </a:cubicBezTo>
                <a:cubicBezTo>
                  <a:pt x="213070" y="367481"/>
                  <a:pt x="217371" y="377914"/>
                  <a:pt x="223516" y="386966"/>
                </a:cubicBezTo>
                <a:cubicBezTo>
                  <a:pt x="213992" y="392489"/>
                  <a:pt x="199705" y="397092"/>
                  <a:pt x="186033" y="387733"/>
                </a:cubicBezTo>
                <a:cubicBezTo>
                  <a:pt x="178506" y="382670"/>
                  <a:pt x="168367" y="384665"/>
                  <a:pt x="163297" y="392182"/>
                </a:cubicBezTo>
                <a:cubicBezTo>
                  <a:pt x="158228" y="399700"/>
                  <a:pt x="160071" y="409826"/>
                  <a:pt x="167599" y="414889"/>
                </a:cubicBezTo>
                <a:cubicBezTo>
                  <a:pt x="179274" y="422867"/>
                  <a:pt x="191102" y="425935"/>
                  <a:pt x="202470" y="425935"/>
                </a:cubicBezTo>
                <a:cubicBezTo>
                  <a:pt x="219676" y="425935"/>
                  <a:pt x="235191" y="418725"/>
                  <a:pt x="246559" y="410747"/>
                </a:cubicBezTo>
                <a:cubicBezTo>
                  <a:pt x="257312" y="417804"/>
                  <a:pt x="268219" y="422560"/>
                  <a:pt x="282506" y="424248"/>
                </a:cubicBezTo>
                <a:lnTo>
                  <a:pt x="282506" y="556805"/>
                </a:lnTo>
                <a:cubicBezTo>
                  <a:pt x="282506" y="556959"/>
                  <a:pt x="282967" y="556959"/>
                  <a:pt x="282967" y="556959"/>
                </a:cubicBezTo>
                <a:cubicBezTo>
                  <a:pt x="277436" y="575062"/>
                  <a:pt x="264686" y="590098"/>
                  <a:pt x="246098" y="598996"/>
                </a:cubicBezTo>
                <a:cubicBezTo>
                  <a:pt x="227664" y="607742"/>
                  <a:pt x="206157" y="609429"/>
                  <a:pt x="187108" y="603753"/>
                </a:cubicBezTo>
                <a:cubicBezTo>
                  <a:pt x="148396" y="591939"/>
                  <a:pt x="126429" y="550975"/>
                  <a:pt x="138104" y="512312"/>
                </a:cubicBezTo>
                <a:cubicBezTo>
                  <a:pt x="140715" y="503567"/>
                  <a:pt x="135799" y="494515"/>
                  <a:pt x="127197" y="491907"/>
                </a:cubicBezTo>
                <a:cubicBezTo>
                  <a:pt x="118440" y="489299"/>
                  <a:pt x="109377" y="494055"/>
                  <a:pt x="106765" y="502800"/>
                </a:cubicBezTo>
                <a:cubicBezTo>
                  <a:pt x="104307" y="510625"/>
                  <a:pt x="102925" y="518449"/>
                  <a:pt x="102464" y="526274"/>
                </a:cubicBezTo>
                <a:cubicBezTo>
                  <a:pt x="101696" y="526274"/>
                  <a:pt x="101081" y="526427"/>
                  <a:pt x="100313" y="526427"/>
                </a:cubicBezTo>
                <a:cubicBezTo>
                  <a:pt x="64520" y="526427"/>
                  <a:pt x="35639" y="497430"/>
                  <a:pt x="35639" y="461836"/>
                </a:cubicBezTo>
                <a:cubicBezTo>
                  <a:pt x="35639" y="445727"/>
                  <a:pt x="41477" y="430998"/>
                  <a:pt x="51309" y="419645"/>
                </a:cubicBezTo>
                <a:cubicBezTo>
                  <a:pt x="62369" y="423174"/>
                  <a:pt x="74198" y="425015"/>
                  <a:pt x="86487" y="425015"/>
                </a:cubicBezTo>
                <a:cubicBezTo>
                  <a:pt x="95551" y="425015"/>
                  <a:pt x="102925" y="417651"/>
                  <a:pt x="102925" y="408599"/>
                </a:cubicBezTo>
                <a:cubicBezTo>
                  <a:pt x="102925" y="399547"/>
                  <a:pt x="95551" y="392182"/>
                  <a:pt x="86487" y="392182"/>
                </a:cubicBezTo>
                <a:cubicBezTo>
                  <a:pt x="38865" y="392182"/>
                  <a:pt x="0" y="353520"/>
                  <a:pt x="0" y="305805"/>
                </a:cubicBezTo>
                <a:cubicBezTo>
                  <a:pt x="0" y="271285"/>
                  <a:pt x="20585" y="241368"/>
                  <a:pt x="50080" y="227560"/>
                </a:cubicBezTo>
                <a:cubicBezTo>
                  <a:pt x="56378" y="233083"/>
                  <a:pt x="65749" y="244590"/>
                  <a:pt x="65288" y="264841"/>
                </a:cubicBezTo>
                <a:cubicBezTo>
                  <a:pt x="64981" y="273893"/>
                  <a:pt x="72201" y="281411"/>
                  <a:pt x="81111" y="281565"/>
                </a:cubicBezTo>
                <a:cubicBezTo>
                  <a:pt x="81264" y="281565"/>
                  <a:pt x="81572" y="281565"/>
                  <a:pt x="81725" y="281565"/>
                </a:cubicBezTo>
                <a:cubicBezTo>
                  <a:pt x="90482" y="281565"/>
                  <a:pt x="97702" y="274507"/>
                  <a:pt x="98009" y="265762"/>
                </a:cubicBezTo>
                <a:cubicBezTo>
                  <a:pt x="98623" y="245817"/>
                  <a:pt x="92940" y="230628"/>
                  <a:pt x="85719" y="219428"/>
                </a:cubicBezTo>
                <a:cubicBezTo>
                  <a:pt x="86027" y="219428"/>
                  <a:pt x="86334" y="219428"/>
                  <a:pt x="86487" y="219428"/>
                </a:cubicBezTo>
                <a:cubicBezTo>
                  <a:pt x="95551" y="219428"/>
                  <a:pt x="102925" y="212217"/>
                  <a:pt x="102925" y="203165"/>
                </a:cubicBezTo>
                <a:cubicBezTo>
                  <a:pt x="102925" y="194114"/>
                  <a:pt x="95551" y="186749"/>
                  <a:pt x="86487" y="186749"/>
                </a:cubicBezTo>
                <a:cubicBezTo>
                  <a:pt x="67439" y="186749"/>
                  <a:pt x="49465" y="191199"/>
                  <a:pt x="33489" y="199176"/>
                </a:cubicBezTo>
                <a:cubicBezTo>
                  <a:pt x="30416" y="190431"/>
                  <a:pt x="28880" y="181073"/>
                  <a:pt x="28880" y="171254"/>
                </a:cubicBezTo>
                <a:cubicBezTo>
                  <a:pt x="28880" y="126147"/>
                  <a:pt x="62523" y="89172"/>
                  <a:pt x="105997" y="83649"/>
                </a:cubicBezTo>
                <a:cubicBezTo>
                  <a:pt x="106458" y="98838"/>
                  <a:pt x="109991" y="114027"/>
                  <a:pt x="116751" y="128295"/>
                </a:cubicBezTo>
                <a:cubicBezTo>
                  <a:pt x="119516" y="134279"/>
                  <a:pt x="125507" y="137654"/>
                  <a:pt x="131652" y="137654"/>
                </a:cubicBezTo>
                <a:cubicBezTo>
                  <a:pt x="133956" y="137654"/>
                  <a:pt x="136260" y="137194"/>
                  <a:pt x="138564" y="136120"/>
                </a:cubicBezTo>
                <a:cubicBezTo>
                  <a:pt x="146706" y="132284"/>
                  <a:pt x="150240" y="122465"/>
                  <a:pt x="146245" y="114334"/>
                </a:cubicBezTo>
                <a:cubicBezTo>
                  <a:pt x="137182" y="95002"/>
                  <a:pt x="135953" y="73216"/>
                  <a:pt x="143173" y="53118"/>
                </a:cubicBezTo>
                <a:cubicBezTo>
                  <a:pt x="150393" y="33020"/>
                  <a:pt x="164833" y="16910"/>
                  <a:pt x="184189" y="7705"/>
                </a:cubicBezTo>
                <a:cubicBezTo>
                  <a:pt x="192984" y="3562"/>
                  <a:pt x="202115" y="1165"/>
                  <a:pt x="211217" y="369"/>
                </a:cubicBezTo>
                <a:close/>
                <a:moveTo>
                  <a:pt x="390185" y="335"/>
                </a:moveTo>
                <a:cubicBezTo>
                  <a:pt x="399423" y="1172"/>
                  <a:pt x="408603" y="3589"/>
                  <a:pt x="417284" y="7693"/>
                </a:cubicBezTo>
                <a:cubicBezTo>
                  <a:pt x="436643" y="16898"/>
                  <a:pt x="452469" y="33008"/>
                  <a:pt x="459844" y="53107"/>
                </a:cubicBezTo>
                <a:cubicBezTo>
                  <a:pt x="467065" y="73206"/>
                  <a:pt x="465989" y="94992"/>
                  <a:pt x="456771" y="114324"/>
                </a:cubicBezTo>
                <a:cubicBezTo>
                  <a:pt x="452930" y="122455"/>
                  <a:pt x="456463" y="132275"/>
                  <a:pt x="464607" y="136110"/>
                </a:cubicBezTo>
                <a:cubicBezTo>
                  <a:pt x="466911" y="137184"/>
                  <a:pt x="469216" y="137644"/>
                  <a:pt x="471674" y="137644"/>
                </a:cubicBezTo>
                <a:cubicBezTo>
                  <a:pt x="477820" y="137644"/>
                  <a:pt x="483658" y="134269"/>
                  <a:pt x="486424" y="128285"/>
                </a:cubicBezTo>
                <a:cubicBezTo>
                  <a:pt x="493184" y="114017"/>
                  <a:pt x="496718" y="98828"/>
                  <a:pt x="497179" y="83639"/>
                </a:cubicBezTo>
                <a:cubicBezTo>
                  <a:pt x="540814" y="89162"/>
                  <a:pt x="574462" y="126138"/>
                  <a:pt x="574462" y="171245"/>
                </a:cubicBezTo>
                <a:cubicBezTo>
                  <a:pt x="574462" y="181064"/>
                  <a:pt x="572772" y="190423"/>
                  <a:pt x="569853" y="199168"/>
                </a:cubicBezTo>
                <a:cubicBezTo>
                  <a:pt x="553874" y="191190"/>
                  <a:pt x="535744" y="186741"/>
                  <a:pt x="516692" y="186741"/>
                </a:cubicBezTo>
                <a:cubicBezTo>
                  <a:pt x="507627" y="186741"/>
                  <a:pt x="500406" y="194105"/>
                  <a:pt x="500406" y="203157"/>
                </a:cubicBezTo>
                <a:cubicBezTo>
                  <a:pt x="500406" y="212209"/>
                  <a:pt x="507627" y="219420"/>
                  <a:pt x="516692" y="219420"/>
                </a:cubicBezTo>
                <a:cubicBezTo>
                  <a:pt x="516999" y="219420"/>
                  <a:pt x="517306" y="219420"/>
                  <a:pt x="517460" y="219420"/>
                </a:cubicBezTo>
                <a:cubicBezTo>
                  <a:pt x="510392" y="230621"/>
                  <a:pt x="504708" y="245810"/>
                  <a:pt x="505169" y="265755"/>
                </a:cubicBezTo>
                <a:cubicBezTo>
                  <a:pt x="505476" y="274500"/>
                  <a:pt x="512851" y="281558"/>
                  <a:pt x="521608" y="281558"/>
                </a:cubicBezTo>
                <a:cubicBezTo>
                  <a:pt x="521762" y="281558"/>
                  <a:pt x="521916" y="281558"/>
                  <a:pt x="522069" y="281558"/>
                </a:cubicBezTo>
                <a:cubicBezTo>
                  <a:pt x="531134" y="281405"/>
                  <a:pt x="538202" y="273733"/>
                  <a:pt x="538048" y="264835"/>
                </a:cubicBezTo>
                <a:cubicBezTo>
                  <a:pt x="537434" y="244889"/>
                  <a:pt x="546960" y="233075"/>
                  <a:pt x="553259" y="227552"/>
                </a:cubicBezTo>
                <a:cubicBezTo>
                  <a:pt x="582759" y="241360"/>
                  <a:pt x="603193" y="271278"/>
                  <a:pt x="603193" y="305799"/>
                </a:cubicBezTo>
                <a:cubicBezTo>
                  <a:pt x="603193" y="353515"/>
                  <a:pt x="564475" y="392178"/>
                  <a:pt x="516692" y="392178"/>
                </a:cubicBezTo>
                <a:cubicBezTo>
                  <a:pt x="507627" y="392178"/>
                  <a:pt x="500406" y="399542"/>
                  <a:pt x="500406" y="408595"/>
                </a:cubicBezTo>
                <a:cubicBezTo>
                  <a:pt x="500406" y="417647"/>
                  <a:pt x="507627" y="425011"/>
                  <a:pt x="516692" y="425011"/>
                </a:cubicBezTo>
                <a:cubicBezTo>
                  <a:pt x="528983" y="425011"/>
                  <a:pt x="540814" y="423170"/>
                  <a:pt x="552030" y="419641"/>
                </a:cubicBezTo>
                <a:cubicBezTo>
                  <a:pt x="561709" y="430995"/>
                  <a:pt x="567702" y="445724"/>
                  <a:pt x="567702" y="461833"/>
                </a:cubicBezTo>
                <a:cubicBezTo>
                  <a:pt x="567702" y="497428"/>
                  <a:pt x="538663" y="526426"/>
                  <a:pt x="503018" y="526426"/>
                </a:cubicBezTo>
                <a:cubicBezTo>
                  <a:pt x="502249" y="526426"/>
                  <a:pt x="501481" y="526272"/>
                  <a:pt x="500867" y="526272"/>
                </a:cubicBezTo>
                <a:cubicBezTo>
                  <a:pt x="500252" y="518448"/>
                  <a:pt x="498869" y="510623"/>
                  <a:pt x="496564" y="502798"/>
                </a:cubicBezTo>
                <a:cubicBezTo>
                  <a:pt x="493799" y="494053"/>
                  <a:pt x="484734" y="489297"/>
                  <a:pt x="475976" y="491905"/>
                </a:cubicBezTo>
                <a:cubicBezTo>
                  <a:pt x="467372" y="494513"/>
                  <a:pt x="462456" y="503565"/>
                  <a:pt x="465068" y="512311"/>
                </a:cubicBezTo>
                <a:cubicBezTo>
                  <a:pt x="476744" y="550974"/>
                  <a:pt x="454620" y="591939"/>
                  <a:pt x="415902" y="603752"/>
                </a:cubicBezTo>
                <a:cubicBezTo>
                  <a:pt x="396850" y="609429"/>
                  <a:pt x="375032" y="607741"/>
                  <a:pt x="356595" y="598996"/>
                </a:cubicBezTo>
                <a:cubicBezTo>
                  <a:pt x="338004" y="590097"/>
                  <a:pt x="324023" y="575062"/>
                  <a:pt x="318491" y="556957"/>
                </a:cubicBezTo>
                <a:cubicBezTo>
                  <a:pt x="318491" y="556957"/>
                  <a:pt x="317262" y="556957"/>
                  <a:pt x="317262" y="556804"/>
                </a:cubicBezTo>
                <a:lnTo>
                  <a:pt x="317262" y="495741"/>
                </a:lnTo>
                <a:cubicBezTo>
                  <a:pt x="325559" y="499423"/>
                  <a:pt x="335085" y="502031"/>
                  <a:pt x="343996" y="503105"/>
                </a:cubicBezTo>
                <a:cubicBezTo>
                  <a:pt x="347530" y="503565"/>
                  <a:pt x="352293" y="503719"/>
                  <a:pt x="355827" y="503719"/>
                </a:cubicBezTo>
                <a:cubicBezTo>
                  <a:pt x="374571" y="503719"/>
                  <a:pt x="392548" y="497582"/>
                  <a:pt x="407451" y="485921"/>
                </a:cubicBezTo>
                <a:cubicBezTo>
                  <a:pt x="414672" y="480398"/>
                  <a:pt x="415748" y="470118"/>
                  <a:pt x="410217" y="462907"/>
                </a:cubicBezTo>
                <a:cubicBezTo>
                  <a:pt x="404686" y="455850"/>
                  <a:pt x="394084" y="454469"/>
                  <a:pt x="386863" y="459992"/>
                </a:cubicBezTo>
                <a:cubicBezTo>
                  <a:pt x="375954" y="468584"/>
                  <a:pt x="361819" y="472266"/>
                  <a:pt x="348145" y="470579"/>
                </a:cubicBezTo>
                <a:cubicBezTo>
                  <a:pt x="336775" y="469198"/>
                  <a:pt x="325559" y="464288"/>
                  <a:pt x="317262" y="456617"/>
                </a:cubicBezTo>
                <a:lnTo>
                  <a:pt x="317262" y="285547"/>
                </a:lnTo>
                <a:cubicBezTo>
                  <a:pt x="327556" y="288922"/>
                  <a:pt x="336160" y="294906"/>
                  <a:pt x="342460" y="303038"/>
                </a:cubicBezTo>
                <a:cubicBezTo>
                  <a:pt x="350757" y="314084"/>
                  <a:pt x="355520" y="327739"/>
                  <a:pt x="353676" y="341394"/>
                </a:cubicBezTo>
                <a:cubicBezTo>
                  <a:pt x="352447" y="350293"/>
                  <a:pt x="358746" y="358578"/>
                  <a:pt x="367657" y="359805"/>
                </a:cubicBezTo>
                <a:cubicBezTo>
                  <a:pt x="368426" y="359959"/>
                  <a:pt x="369194" y="359959"/>
                  <a:pt x="369962" y="359959"/>
                </a:cubicBezTo>
                <a:cubicBezTo>
                  <a:pt x="377952" y="359959"/>
                  <a:pt x="385019" y="354128"/>
                  <a:pt x="386095" y="345843"/>
                </a:cubicBezTo>
                <a:cubicBezTo>
                  <a:pt x="387631" y="334643"/>
                  <a:pt x="387017" y="323443"/>
                  <a:pt x="384097" y="312857"/>
                </a:cubicBezTo>
                <a:cubicBezTo>
                  <a:pt x="385941" y="312550"/>
                  <a:pt x="387938" y="312243"/>
                  <a:pt x="389936" y="311936"/>
                </a:cubicBezTo>
                <a:cubicBezTo>
                  <a:pt x="402995" y="310709"/>
                  <a:pt x="412675" y="314698"/>
                  <a:pt x="419743" y="324057"/>
                </a:cubicBezTo>
                <a:cubicBezTo>
                  <a:pt x="422969" y="328199"/>
                  <a:pt x="427732" y="330501"/>
                  <a:pt x="432802" y="330501"/>
                </a:cubicBezTo>
                <a:cubicBezTo>
                  <a:pt x="436183" y="330501"/>
                  <a:pt x="439563" y="329427"/>
                  <a:pt x="442482" y="327125"/>
                </a:cubicBezTo>
                <a:cubicBezTo>
                  <a:pt x="449703" y="321756"/>
                  <a:pt x="450779" y="311476"/>
                  <a:pt x="445401" y="304265"/>
                </a:cubicBezTo>
                <a:cubicBezTo>
                  <a:pt x="423584" y="275574"/>
                  <a:pt x="390089" y="276188"/>
                  <a:pt x="368118" y="282785"/>
                </a:cubicBezTo>
                <a:cubicBezTo>
                  <a:pt x="355673" y="266676"/>
                  <a:pt x="337851" y="255782"/>
                  <a:pt x="317416" y="251640"/>
                </a:cubicBezTo>
                <a:lnTo>
                  <a:pt x="317416" y="157743"/>
                </a:lnTo>
                <a:cubicBezTo>
                  <a:pt x="333702" y="156362"/>
                  <a:pt x="350296" y="150225"/>
                  <a:pt x="363202" y="140099"/>
                </a:cubicBezTo>
                <a:cubicBezTo>
                  <a:pt x="370269" y="134576"/>
                  <a:pt x="372420" y="124296"/>
                  <a:pt x="366889" y="117239"/>
                </a:cubicBezTo>
                <a:cubicBezTo>
                  <a:pt x="361358" y="110028"/>
                  <a:pt x="350449" y="108800"/>
                  <a:pt x="343382" y="114324"/>
                </a:cubicBezTo>
                <a:cubicBezTo>
                  <a:pt x="336160" y="120000"/>
                  <a:pt x="327556" y="123529"/>
                  <a:pt x="317416" y="124757"/>
                </a:cubicBezTo>
                <a:lnTo>
                  <a:pt x="317416" y="32548"/>
                </a:lnTo>
                <a:cubicBezTo>
                  <a:pt x="334240" y="9534"/>
                  <a:pt x="362472" y="-2174"/>
                  <a:pt x="390185" y="335"/>
                </a:cubicBezTo>
                <a:close/>
              </a:path>
            </a:pathLst>
          </a:custGeom>
          <a:solidFill>
            <a:schemeClr val="bg1"/>
          </a:solidFill>
          <a:ln>
            <a:solidFill>
              <a:schemeClr val="bg1"/>
            </a:solid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22" grpId="0" bldLvl="0" animBg="1"/>
      <p:bldP spid="26" grpId="0" bldLvl="0" animBg="1"/>
      <p:bldP spid="2" grpId="0" bldLvl="0" animBg="1"/>
      <p:bldP spid="3" grpId="0" bldLvl="0" animBg="1"/>
      <p:bldP spid="6" grpId="0" bldLvl="0" animBg="1"/>
      <p:bldP spid="31"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 name="文本框 69"/>
          <p:cNvSpPr txBox="1"/>
          <p:nvPr>
            <p:custDataLst>
              <p:tags r:id="rId1"/>
            </p:custDataLst>
          </p:nvPr>
        </p:nvSpPr>
        <p:spPr>
          <a:xfrm>
            <a:off x="3771900" y="508000"/>
            <a:ext cx="4862195" cy="460375"/>
          </a:xfrm>
          <a:prstGeom prst="rect">
            <a:avLst/>
          </a:prstGeom>
          <a:noFill/>
        </p:spPr>
        <p:txBody>
          <a:bodyPr wrap="square" bIns="0" rtlCol="0">
            <a:normAutofit/>
          </a:bodyPr>
          <a:p>
            <a:pPr algn="ctr"/>
            <a:r>
              <a:rPr lang="zh-CN" altLang="en-US" sz="2400" spc="300" dirty="0">
                <a:solidFill>
                  <a:srgbClr val="3A4B50"/>
                </a:solidFill>
                <a:latin typeface="汉仪大宋简" panose="02010609000101010101" charset="-122"/>
                <a:ea typeface="汉仪大宋简" panose="02010609000101010101" charset="-122"/>
                <a:cs typeface="汉仪大宋简" panose="02010609000101010101" charset="-122"/>
                <a:sym typeface="+mn-ea"/>
              </a:rPr>
              <a:t>电子病历系统安全需求分析</a:t>
            </a:r>
            <a:endParaRPr lang="zh-CN" altLang="en-US" sz="2400" b="1" spc="300">
              <a:solidFill>
                <a:srgbClr val="000000">
                  <a:lumMod val="85000"/>
                  <a:lumOff val="15000"/>
                </a:srgbClr>
              </a:solidFill>
              <a:uFillTx/>
              <a:latin typeface="思源黑体 CN Bold" panose="020B0800000000000000" charset="-122"/>
              <a:ea typeface="思源黑体 CN Bold" panose="020B0800000000000000" charset="-122"/>
            </a:endParaRPr>
          </a:p>
        </p:txBody>
      </p:sp>
      <p:cxnSp>
        <p:nvCxnSpPr>
          <p:cNvPr id="71" name="直接连接符 70"/>
          <p:cNvCxnSpPr/>
          <p:nvPr>
            <p:custDataLst>
              <p:tags r:id="rId2"/>
            </p:custDataLst>
          </p:nvPr>
        </p:nvCxnSpPr>
        <p:spPr>
          <a:xfrm>
            <a:off x="4120515" y="1029335"/>
            <a:ext cx="4164330" cy="0"/>
          </a:xfrm>
          <a:prstGeom prst="line">
            <a:avLst/>
          </a:prstGeom>
          <a:ln>
            <a:solidFill>
              <a:srgbClr val="3A4B50"/>
            </a:solidFill>
            <a:headEnd type="oval"/>
            <a:tailEnd type="oval"/>
          </a:ln>
        </p:spPr>
        <p:style>
          <a:lnRef idx="1">
            <a:srgbClr val="7578EC"/>
          </a:lnRef>
          <a:fillRef idx="0">
            <a:srgbClr val="7578EC"/>
          </a:fillRef>
          <a:effectRef idx="0">
            <a:srgbClr val="7578EC"/>
          </a:effectRef>
          <a:fontRef idx="minor">
            <a:srgbClr val="000000"/>
          </a:fontRef>
        </p:style>
      </p:cxnSp>
      <p:cxnSp>
        <p:nvCxnSpPr>
          <p:cNvPr id="7" name="直接连接符 6"/>
          <p:cNvCxnSpPr/>
          <p:nvPr>
            <p:custDataLst>
              <p:tags r:id="rId3"/>
            </p:custDataLst>
          </p:nvPr>
        </p:nvCxnSpPr>
        <p:spPr>
          <a:xfrm>
            <a:off x="485775" y="3684270"/>
            <a:ext cx="11220450" cy="0"/>
          </a:xfrm>
          <a:prstGeom prst="line">
            <a:avLst/>
          </a:prstGeom>
          <a:ln w="15875">
            <a:gradFill>
              <a:gsLst>
                <a:gs pos="100000">
                  <a:srgbClr val="FFFFFF"/>
                </a:gs>
                <a:gs pos="0">
                  <a:srgbClr val="FFFFFF"/>
                </a:gs>
                <a:gs pos="76000">
                  <a:srgbClr val="7578EC">
                    <a:lumMod val="60000"/>
                    <a:lumOff val="40000"/>
                  </a:srgbClr>
                </a:gs>
                <a:gs pos="29000">
                  <a:srgbClr val="7578EC">
                    <a:lumMod val="40000"/>
                    <a:lumOff val="60000"/>
                  </a:srgbClr>
                </a:gs>
                <a:gs pos="52000">
                  <a:srgbClr val="F18703">
                    <a:alpha val="45000"/>
                  </a:srgbClr>
                </a:gs>
              </a:gsLst>
              <a:lin ang="0" scaled="1"/>
              <a:tileRect/>
            </a:gradFill>
          </a:ln>
        </p:spPr>
        <p:style>
          <a:lnRef idx="1">
            <a:srgbClr val="7578EC"/>
          </a:lnRef>
          <a:fillRef idx="0">
            <a:srgbClr val="7578EC"/>
          </a:fillRef>
          <a:effectRef idx="0">
            <a:srgbClr val="7578EC"/>
          </a:effectRef>
          <a:fontRef idx="minor">
            <a:srgbClr val="000000"/>
          </a:fontRef>
        </p:style>
      </p:cxnSp>
      <p:sp>
        <p:nvSpPr>
          <p:cNvPr id="28" name="椭圆 27"/>
          <p:cNvSpPr/>
          <p:nvPr>
            <p:custDataLst>
              <p:tags r:id="rId4"/>
            </p:custDataLst>
          </p:nvPr>
        </p:nvSpPr>
        <p:spPr>
          <a:xfrm>
            <a:off x="2931795" y="3145155"/>
            <a:ext cx="1080135" cy="1080135"/>
          </a:xfrm>
          <a:prstGeom prst="ellipse">
            <a:avLst/>
          </a:prstGeom>
          <a:solidFill>
            <a:srgbClr val="7578EC">
              <a:alpha val="6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29" name="椭圆 28"/>
          <p:cNvSpPr/>
          <p:nvPr>
            <p:custDataLst>
              <p:tags r:id="rId5"/>
            </p:custDataLst>
          </p:nvPr>
        </p:nvSpPr>
        <p:spPr>
          <a:xfrm>
            <a:off x="2992120" y="3205480"/>
            <a:ext cx="959485" cy="959485"/>
          </a:xfrm>
          <a:prstGeom prst="ellipse">
            <a:avLst/>
          </a:prstGeom>
          <a:solidFill>
            <a:srgbClr val="7578EC">
              <a:alpha val="9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0" name="椭圆 29"/>
          <p:cNvSpPr/>
          <p:nvPr>
            <p:custDataLst>
              <p:tags r:id="rId6"/>
            </p:custDataLst>
          </p:nvPr>
        </p:nvSpPr>
        <p:spPr>
          <a:xfrm>
            <a:off x="3063240" y="3276600"/>
            <a:ext cx="817245" cy="81724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1" name="椭圆 30"/>
          <p:cNvSpPr/>
          <p:nvPr>
            <p:custDataLst>
              <p:tags r:id="rId7"/>
            </p:custDataLst>
          </p:nvPr>
        </p:nvSpPr>
        <p:spPr>
          <a:xfrm>
            <a:off x="3119120" y="3331845"/>
            <a:ext cx="706120" cy="706120"/>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2" name="椭圆 31"/>
          <p:cNvSpPr/>
          <p:nvPr>
            <p:custDataLst>
              <p:tags r:id="rId8"/>
            </p:custDataLst>
          </p:nvPr>
        </p:nvSpPr>
        <p:spPr>
          <a:xfrm>
            <a:off x="3186430" y="3399790"/>
            <a:ext cx="570865" cy="57086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3" name="椭圆 32"/>
          <p:cNvSpPr/>
          <p:nvPr>
            <p:custDataLst>
              <p:tags r:id="rId9"/>
            </p:custDataLst>
          </p:nvPr>
        </p:nvSpPr>
        <p:spPr>
          <a:xfrm>
            <a:off x="4681220" y="3145155"/>
            <a:ext cx="1080135" cy="1080135"/>
          </a:xfrm>
          <a:prstGeom prst="ellipse">
            <a:avLst/>
          </a:prstGeom>
          <a:solidFill>
            <a:srgbClr val="F7B802">
              <a:alpha val="6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4" name="椭圆 33"/>
          <p:cNvSpPr/>
          <p:nvPr>
            <p:custDataLst>
              <p:tags r:id="rId10"/>
            </p:custDataLst>
          </p:nvPr>
        </p:nvSpPr>
        <p:spPr>
          <a:xfrm>
            <a:off x="4741545" y="3205480"/>
            <a:ext cx="959485" cy="959485"/>
          </a:xfrm>
          <a:prstGeom prst="ellipse">
            <a:avLst/>
          </a:prstGeom>
          <a:solidFill>
            <a:srgbClr val="F7B802">
              <a:alpha val="9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5" name="椭圆 34"/>
          <p:cNvSpPr/>
          <p:nvPr>
            <p:custDataLst>
              <p:tags r:id="rId11"/>
            </p:custDataLst>
          </p:nvPr>
        </p:nvSpPr>
        <p:spPr>
          <a:xfrm>
            <a:off x="4812665" y="3276600"/>
            <a:ext cx="817245" cy="81724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6" name="椭圆 35"/>
          <p:cNvSpPr/>
          <p:nvPr>
            <p:custDataLst>
              <p:tags r:id="rId12"/>
            </p:custDataLst>
          </p:nvPr>
        </p:nvSpPr>
        <p:spPr>
          <a:xfrm>
            <a:off x="4868545" y="3331845"/>
            <a:ext cx="706120" cy="706120"/>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7" name="椭圆 36"/>
          <p:cNvSpPr/>
          <p:nvPr>
            <p:custDataLst>
              <p:tags r:id="rId13"/>
            </p:custDataLst>
          </p:nvPr>
        </p:nvSpPr>
        <p:spPr>
          <a:xfrm>
            <a:off x="4935855" y="3398520"/>
            <a:ext cx="570865" cy="57086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8" name="椭圆 37"/>
          <p:cNvSpPr/>
          <p:nvPr>
            <p:custDataLst>
              <p:tags r:id="rId14"/>
            </p:custDataLst>
          </p:nvPr>
        </p:nvSpPr>
        <p:spPr>
          <a:xfrm>
            <a:off x="6430645" y="3145155"/>
            <a:ext cx="1080135" cy="1080135"/>
          </a:xfrm>
          <a:prstGeom prst="ellipse">
            <a:avLst/>
          </a:prstGeom>
          <a:solidFill>
            <a:srgbClr val="F18703">
              <a:alpha val="6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39" name="椭圆 38"/>
          <p:cNvSpPr/>
          <p:nvPr>
            <p:custDataLst>
              <p:tags r:id="rId15"/>
            </p:custDataLst>
          </p:nvPr>
        </p:nvSpPr>
        <p:spPr>
          <a:xfrm>
            <a:off x="6490970" y="3205480"/>
            <a:ext cx="959485" cy="959485"/>
          </a:xfrm>
          <a:prstGeom prst="ellipse">
            <a:avLst/>
          </a:prstGeom>
          <a:solidFill>
            <a:srgbClr val="F18703">
              <a:alpha val="9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0" name="椭圆 39"/>
          <p:cNvSpPr/>
          <p:nvPr>
            <p:custDataLst>
              <p:tags r:id="rId16"/>
            </p:custDataLst>
          </p:nvPr>
        </p:nvSpPr>
        <p:spPr>
          <a:xfrm>
            <a:off x="6562090" y="3276600"/>
            <a:ext cx="817245" cy="81724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1" name="椭圆 40"/>
          <p:cNvSpPr/>
          <p:nvPr>
            <p:custDataLst>
              <p:tags r:id="rId17"/>
            </p:custDataLst>
          </p:nvPr>
        </p:nvSpPr>
        <p:spPr>
          <a:xfrm>
            <a:off x="6617970" y="3331845"/>
            <a:ext cx="706120" cy="706120"/>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2" name="椭圆 41"/>
          <p:cNvSpPr/>
          <p:nvPr>
            <p:custDataLst>
              <p:tags r:id="rId18"/>
            </p:custDataLst>
          </p:nvPr>
        </p:nvSpPr>
        <p:spPr>
          <a:xfrm>
            <a:off x="6685280" y="3399790"/>
            <a:ext cx="570865" cy="57086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4" name="椭圆 43"/>
          <p:cNvSpPr/>
          <p:nvPr>
            <p:custDataLst>
              <p:tags r:id="rId19"/>
            </p:custDataLst>
          </p:nvPr>
        </p:nvSpPr>
        <p:spPr>
          <a:xfrm>
            <a:off x="8180070" y="3145155"/>
            <a:ext cx="1080135" cy="1080135"/>
          </a:xfrm>
          <a:prstGeom prst="ellipse">
            <a:avLst/>
          </a:prstGeom>
          <a:solidFill>
            <a:srgbClr val="F35B06">
              <a:alpha val="6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5" name="椭圆 44"/>
          <p:cNvSpPr/>
          <p:nvPr>
            <p:custDataLst>
              <p:tags r:id="rId20"/>
            </p:custDataLst>
          </p:nvPr>
        </p:nvSpPr>
        <p:spPr>
          <a:xfrm>
            <a:off x="8240395" y="3205480"/>
            <a:ext cx="959485" cy="959485"/>
          </a:xfrm>
          <a:prstGeom prst="ellipse">
            <a:avLst/>
          </a:prstGeom>
          <a:solidFill>
            <a:srgbClr val="F35B06">
              <a:alpha val="9000"/>
            </a:srgbClr>
          </a:solidFill>
          <a:ln>
            <a:no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48" name="椭圆 47"/>
          <p:cNvSpPr/>
          <p:nvPr>
            <p:custDataLst>
              <p:tags r:id="rId21"/>
            </p:custDataLst>
          </p:nvPr>
        </p:nvSpPr>
        <p:spPr>
          <a:xfrm>
            <a:off x="8311515" y="3276600"/>
            <a:ext cx="817245" cy="81724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52" name="椭圆 51"/>
          <p:cNvSpPr/>
          <p:nvPr>
            <p:custDataLst>
              <p:tags r:id="rId22"/>
            </p:custDataLst>
          </p:nvPr>
        </p:nvSpPr>
        <p:spPr>
          <a:xfrm>
            <a:off x="8367395" y="3331845"/>
            <a:ext cx="706120" cy="706120"/>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sp>
        <p:nvSpPr>
          <p:cNvPr id="61" name="椭圆 60"/>
          <p:cNvSpPr/>
          <p:nvPr>
            <p:custDataLst>
              <p:tags r:id="rId23"/>
            </p:custDataLst>
          </p:nvPr>
        </p:nvSpPr>
        <p:spPr>
          <a:xfrm>
            <a:off x="8434705" y="3399790"/>
            <a:ext cx="570865" cy="570865"/>
          </a:xfrm>
          <a:prstGeom prst="ellipse">
            <a:avLst/>
          </a:prstGeom>
          <a:solidFill>
            <a:srgbClr val="3A4B50"/>
          </a:solidFill>
          <a:ln>
            <a:solidFill>
              <a:srgbClr val="3A4B50"/>
            </a:solidFill>
          </a:ln>
        </p:spPr>
        <p:style>
          <a:lnRef idx="2">
            <a:srgbClr val="7578EC">
              <a:shade val="50000"/>
            </a:srgbClr>
          </a:lnRef>
          <a:fillRef idx="1">
            <a:srgbClr val="7578EC"/>
          </a:fillRef>
          <a:effectRef idx="0">
            <a:srgbClr val="7578EC"/>
          </a:effectRef>
          <a:fontRef idx="minor">
            <a:srgbClr val="FFFFFF"/>
          </a:fontRef>
        </p:style>
        <p:txBody>
          <a:bodyPr rtlCol="0" anchor="ctr"/>
          <a:p>
            <a:pPr algn="ctr"/>
            <a:endParaRPr lang="zh-CN" altLang="en-US">
              <a:solidFill>
                <a:srgbClr val="FFFFFF"/>
              </a:solidFill>
              <a:latin typeface="Arial" panose="020B0604020202090204" pitchFamily="34" charset="0"/>
              <a:ea typeface="微软雅黑" charset="0"/>
            </a:endParaRPr>
          </a:p>
        </p:txBody>
      </p:sp>
      <p:pic>
        <p:nvPicPr>
          <p:cNvPr id="67" name="图片 66" descr="333438303937363b333438313037383bcafdbeddb7d6cef6"/>
          <p:cNvPicPr>
            <a:picLocks noChangeAspect="1"/>
          </p:cNvPicPr>
          <p:nvPr>
            <p:custDataLst>
              <p:tags r:id="rId24"/>
            </p:custDataLst>
          </p:nvPr>
        </p:nvPicPr>
        <p:blipFill>
          <a:blip r:embed="rId25">
            <a:extLst>
              <a:ext uri="{96DAC541-7B7A-43D3-8B79-37D633B846F1}">
                <asvg:svgBlip xmlns:asvg="http://schemas.microsoft.com/office/drawing/2016/SVG/main" r:embed="rId26"/>
              </a:ext>
            </a:extLst>
          </a:blip>
          <a:stretch>
            <a:fillRect/>
          </a:stretch>
        </p:blipFill>
        <p:spPr>
          <a:xfrm>
            <a:off x="3291840" y="3503930"/>
            <a:ext cx="360045" cy="360045"/>
          </a:xfrm>
          <a:prstGeom prst="rect">
            <a:avLst/>
          </a:prstGeom>
        </p:spPr>
      </p:pic>
      <p:pic>
        <p:nvPicPr>
          <p:cNvPr id="68" name="图片 67" descr="333438303937363b333438313039323bcfeec4bfbcc6bbae"/>
          <p:cNvPicPr>
            <a:picLocks noChangeAspect="1"/>
          </p:cNvPicPr>
          <p:nvPr>
            <p:custDataLst>
              <p:tags r:id="rId27"/>
            </p:custDataLst>
          </p:nvPr>
        </p:nvPicPr>
        <p:blipFill>
          <a:blip r:embed="rId28">
            <a:extLst>
              <a:ext uri="{96DAC541-7B7A-43D3-8B79-37D633B846F1}">
                <asvg:svgBlip xmlns:asvg="http://schemas.microsoft.com/office/drawing/2016/SVG/main" r:embed="rId29"/>
              </a:ext>
            </a:extLst>
          </a:blip>
          <a:stretch>
            <a:fillRect/>
          </a:stretch>
        </p:blipFill>
        <p:spPr>
          <a:xfrm>
            <a:off x="5041265" y="3503930"/>
            <a:ext cx="360045" cy="360045"/>
          </a:xfrm>
          <a:prstGeom prst="rect">
            <a:avLst/>
          </a:prstGeom>
        </p:spPr>
      </p:pic>
      <p:pic>
        <p:nvPicPr>
          <p:cNvPr id="69" name="图片 68" descr="333438303937363b333438313038303bd7e9d6afbcdcb9b9"/>
          <p:cNvPicPr>
            <a:picLocks noChangeAspect="1"/>
          </p:cNvPicPr>
          <p:nvPr>
            <p:custDataLst>
              <p:tags r:id="rId30"/>
            </p:custDataLst>
          </p:nvPr>
        </p:nvPicPr>
        <p:blipFill>
          <a:blip r:embed="rId31">
            <a:extLst>
              <a:ext uri="{96DAC541-7B7A-43D3-8B79-37D633B846F1}">
                <asvg:svgBlip xmlns:asvg="http://schemas.microsoft.com/office/drawing/2016/SVG/main" r:embed="rId32"/>
              </a:ext>
            </a:extLst>
          </a:blip>
          <a:stretch>
            <a:fillRect/>
          </a:stretch>
        </p:blipFill>
        <p:spPr>
          <a:xfrm>
            <a:off x="6790690" y="3505200"/>
            <a:ext cx="360045" cy="360045"/>
          </a:xfrm>
          <a:prstGeom prst="rect">
            <a:avLst/>
          </a:prstGeom>
        </p:spPr>
      </p:pic>
      <p:pic>
        <p:nvPicPr>
          <p:cNvPr id="24" name="图片 23" descr="333438303937363b333438313037333bcad0b3a1bebad5f9"/>
          <p:cNvPicPr>
            <a:picLocks noChangeAspect="1"/>
          </p:cNvPicPr>
          <p:nvPr>
            <p:custDataLst>
              <p:tags r:id="rId33"/>
            </p:custDataLst>
          </p:nvPr>
        </p:nvPicPr>
        <p:blipFill>
          <a:blip r:embed="rId34">
            <a:extLst>
              <a:ext uri="{96DAC541-7B7A-43D3-8B79-37D633B846F1}">
                <asvg:svgBlip xmlns:asvg="http://schemas.microsoft.com/office/drawing/2016/SVG/main" r:embed="rId35"/>
              </a:ext>
            </a:extLst>
          </a:blip>
          <a:stretch>
            <a:fillRect/>
          </a:stretch>
        </p:blipFill>
        <p:spPr>
          <a:xfrm>
            <a:off x="8540115" y="3505200"/>
            <a:ext cx="360045" cy="360045"/>
          </a:xfrm>
          <a:prstGeom prst="rect">
            <a:avLst/>
          </a:prstGeom>
        </p:spPr>
      </p:pic>
      <p:sp>
        <p:nvSpPr>
          <p:cNvPr id="72" name="文本框 71"/>
          <p:cNvSpPr txBox="1"/>
          <p:nvPr>
            <p:custDataLst>
              <p:tags r:id="rId36"/>
            </p:custDataLst>
          </p:nvPr>
        </p:nvSpPr>
        <p:spPr>
          <a:xfrm>
            <a:off x="7968615" y="1419860"/>
            <a:ext cx="1645285" cy="353060"/>
          </a:xfrm>
          <a:prstGeom prst="rect">
            <a:avLst/>
          </a:prstGeom>
          <a:noFill/>
        </p:spPr>
        <p:txBody>
          <a:bodyPr wrap="square" bIns="0" rtlCol="0">
            <a:normAutofit lnSpcReduction="10000"/>
          </a:bodyPr>
          <a:p>
            <a:pPr algn="ctr"/>
            <a:r>
              <a:rPr lang="zh-CN" altLang="en-US" spc="300">
                <a:solidFill>
                  <a:srgbClr val="F35B06"/>
                </a:solidFill>
                <a:uFillTx/>
                <a:latin typeface="思源黑体 CN Bold" panose="020B0800000000000000" charset="-122"/>
                <a:ea typeface="思源黑体 CN Bold" panose="020B0800000000000000" charset="-122"/>
              </a:rPr>
              <a:t>认证性</a:t>
            </a:r>
            <a:endParaRPr lang="zh-CN" altLang="en-US" spc="300">
              <a:solidFill>
                <a:srgbClr val="F35B06"/>
              </a:solidFill>
              <a:uFillTx/>
              <a:latin typeface="思源黑体 CN Bold" panose="020B0800000000000000" charset="-122"/>
              <a:ea typeface="思源黑体 CN Bold" panose="020B0800000000000000" charset="-122"/>
            </a:endParaRPr>
          </a:p>
        </p:txBody>
      </p:sp>
      <p:sp>
        <p:nvSpPr>
          <p:cNvPr id="100" name="文本框 99"/>
          <p:cNvSpPr txBox="1"/>
          <p:nvPr>
            <p:custDataLst>
              <p:tags r:id="rId37"/>
            </p:custDataLst>
          </p:nvPr>
        </p:nvSpPr>
        <p:spPr>
          <a:xfrm>
            <a:off x="7324090" y="1689735"/>
            <a:ext cx="4326890" cy="1273810"/>
          </a:xfrm>
          <a:prstGeom prst="rect">
            <a:avLst/>
          </a:prstGeom>
          <a:noFill/>
        </p:spPr>
        <p:txBody>
          <a:bodyPr wrap="square" rtlCol="0">
            <a:normAutofit fontScale="25000"/>
          </a:bodyPr>
          <a:p>
            <a:pPr algn="l" fontAlgn="auto">
              <a:lnSpc>
                <a:spcPct val="130000"/>
              </a:lnSpc>
              <a:spcAft>
                <a:spcPts val="1000"/>
              </a:spcAft>
            </a:pPr>
            <a:r>
              <a:rPr lang="zh-CN" altLang="en-US" sz="48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rPr>
              <a:t>通过有效的数字证书来认证用户登录电子病历系统可以进一步确保病历系统的安全。首先通过证书载体保护口令校验；然后通过随机数的签名和验证，防止重放供给；再认证用户证书的信任链以及有效期；接着通过 CRL 验证用户证书是否被吊销；最后将证书的姆印与电子病历系统的用户账号对比，从而确定用户的身份和权限。</a:t>
            </a:r>
            <a:endParaRPr lang="zh-CN" altLang="en-US" sz="48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endParaRPr>
          </a:p>
        </p:txBody>
      </p:sp>
      <p:sp>
        <p:nvSpPr>
          <p:cNvPr id="73" name="文本框 72"/>
          <p:cNvSpPr txBox="1"/>
          <p:nvPr>
            <p:custDataLst>
              <p:tags r:id="rId38"/>
            </p:custDataLst>
          </p:nvPr>
        </p:nvSpPr>
        <p:spPr>
          <a:xfrm>
            <a:off x="4398010" y="1416685"/>
            <a:ext cx="1645285" cy="353060"/>
          </a:xfrm>
          <a:prstGeom prst="rect">
            <a:avLst/>
          </a:prstGeom>
          <a:noFill/>
        </p:spPr>
        <p:txBody>
          <a:bodyPr wrap="square" bIns="0" rtlCol="0">
            <a:normAutofit lnSpcReduction="10000"/>
          </a:bodyPr>
          <a:p>
            <a:pPr algn="ctr"/>
            <a:r>
              <a:rPr lang="zh-CN" altLang="en-US" spc="300">
                <a:solidFill>
                  <a:srgbClr val="F7B802"/>
                </a:solidFill>
                <a:uFillTx/>
                <a:latin typeface="思源黑体 CN Bold" panose="020B0800000000000000" charset="-122"/>
                <a:ea typeface="思源黑体 CN Bold" panose="020B0800000000000000" charset="-122"/>
              </a:rPr>
              <a:t>完整性</a:t>
            </a:r>
            <a:endParaRPr lang="zh-CN" altLang="en-US" spc="300">
              <a:solidFill>
                <a:srgbClr val="F7B802"/>
              </a:solidFill>
              <a:uFillTx/>
              <a:latin typeface="思源黑体 CN Bold" panose="020B0800000000000000" charset="-122"/>
              <a:ea typeface="思源黑体 CN Bold" panose="020B0800000000000000" charset="-122"/>
            </a:endParaRPr>
          </a:p>
        </p:txBody>
      </p:sp>
      <p:sp>
        <p:nvSpPr>
          <p:cNvPr id="74" name="文本框 73"/>
          <p:cNvSpPr txBox="1"/>
          <p:nvPr>
            <p:custDataLst>
              <p:tags r:id="rId39"/>
            </p:custDataLst>
          </p:nvPr>
        </p:nvSpPr>
        <p:spPr>
          <a:xfrm>
            <a:off x="2856865" y="1683385"/>
            <a:ext cx="4295140" cy="1170940"/>
          </a:xfrm>
          <a:prstGeom prst="rect">
            <a:avLst/>
          </a:prstGeom>
          <a:noFill/>
        </p:spPr>
        <p:txBody>
          <a:bodyPr wrap="square" rtlCol="0">
            <a:noAutofit/>
          </a:bodyPr>
          <a:p>
            <a:pPr algn="l" fontAlgn="auto">
              <a:lnSpc>
                <a:spcPct val="130000"/>
              </a:lnSpc>
              <a:spcAft>
                <a:spcPts val="1000"/>
              </a:spcAft>
            </a:pPr>
            <a:r>
              <a:rPr lang="zh-CN" altLang="en-US" sz="14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rPr>
              <a:t>电子病历信息的完整性和真实性是电子病历应用的基础。要防止非法用户对电子病历的信息进行随意修改、删除，同时也要防止信息在传输过程中被篡改和丢失、重复等。可以通过数字签名的方式来实现信息的完整性。</a:t>
            </a:r>
            <a:endParaRPr lang="zh-CN" altLang="en-US" sz="14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endParaRPr>
          </a:p>
        </p:txBody>
      </p:sp>
      <p:sp>
        <p:nvSpPr>
          <p:cNvPr id="75" name="文本框 74"/>
          <p:cNvSpPr txBox="1"/>
          <p:nvPr>
            <p:custDataLst>
              <p:tags r:id="rId40"/>
            </p:custDataLst>
          </p:nvPr>
        </p:nvSpPr>
        <p:spPr>
          <a:xfrm>
            <a:off x="2649220" y="4428490"/>
            <a:ext cx="1645285" cy="353060"/>
          </a:xfrm>
          <a:prstGeom prst="rect">
            <a:avLst/>
          </a:prstGeom>
          <a:noFill/>
        </p:spPr>
        <p:txBody>
          <a:bodyPr wrap="square" bIns="0" rtlCol="0">
            <a:normAutofit lnSpcReduction="10000"/>
          </a:bodyPr>
          <a:p>
            <a:pPr algn="ctr"/>
            <a:r>
              <a:rPr lang="zh-CN" altLang="en-US" spc="300">
                <a:solidFill>
                  <a:srgbClr val="7578EC"/>
                </a:solidFill>
                <a:uFillTx/>
                <a:latin typeface="思源黑体 CN Bold" panose="020B0800000000000000" charset="-122"/>
                <a:ea typeface="思源黑体 CN Bold" panose="020B0800000000000000" charset="-122"/>
              </a:rPr>
              <a:t>隐私性</a:t>
            </a:r>
            <a:endParaRPr lang="zh-CN" altLang="en-US" spc="300">
              <a:solidFill>
                <a:srgbClr val="7578EC"/>
              </a:solidFill>
              <a:uFillTx/>
              <a:latin typeface="思源黑体 CN Bold" panose="020B0800000000000000" charset="-122"/>
              <a:ea typeface="思源黑体 CN Bold" panose="020B0800000000000000" charset="-122"/>
            </a:endParaRPr>
          </a:p>
        </p:txBody>
      </p:sp>
      <p:sp>
        <p:nvSpPr>
          <p:cNvPr id="76" name="文本框 75"/>
          <p:cNvSpPr txBox="1"/>
          <p:nvPr>
            <p:custDataLst>
              <p:tags r:id="rId41"/>
            </p:custDataLst>
          </p:nvPr>
        </p:nvSpPr>
        <p:spPr>
          <a:xfrm>
            <a:off x="944880" y="4782185"/>
            <a:ext cx="4561840" cy="920115"/>
          </a:xfrm>
          <a:prstGeom prst="rect">
            <a:avLst/>
          </a:prstGeom>
          <a:noFill/>
        </p:spPr>
        <p:txBody>
          <a:bodyPr wrap="square" rtlCol="0">
            <a:noAutofit/>
          </a:bodyPr>
          <a:p>
            <a:pPr algn="l" fontAlgn="auto">
              <a:lnSpc>
                <a:spcPct val="130000"/>
              </a:lnSpc>
              <a:spcAft>
                <a:spcPts val="1000"/>
              </a:spcAft>
            </a:pPr>
            <a:r>
              <a:rPr lang="zh-CN" altLang="en-US" sz="15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rPr>
              <a:t>电子病历的隐私安全保障是电子病历全面推广的前提。要求信息在存取、传输的过程中要做好预防信息被非法截取或窃取的安全措施。</a:t>
            </a:r>
            <a:r>
              <a:rPr lang="zh-CN" altLang="en-US" sz="15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rPr>
              <a:t>可以通过用户认证和用于传输信息的密码技术来确保电子病历的隐私安全。</a:t>
            </a:r>
            <a:endParaRPr lang="zh-CN" altLang="en-US" sz="15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endParaRPr>
          </a:p>
        </p:txBody>
      </p:sp>
      <p:sp>
        <p:nvSpPr>
          <p:cNvPr id="77" name="文本框 76"/>
          <p:cNvSpPr txBox="1"/>
          <p:nvPr>
            <p:custDataLst>
              <p:tags r:id="rId42"/>
            </p:custDataLst>
          </p:nvPr>
        </p:nvSpPr>
        <p:spPr>
          <a:xfrm>
            <a:off x="6148070" y="4428490"/>
            <a:ext cx="1645285" cy="353060"/>
          </a:xfrm>
          <a:prstGeom prst="rect">
            <a:avLst/>
          </a:prstGeom>
          <a:noFill/>
        </p:spPr>
        <p:txBody>
          <a:bodyPr wrap="square" bIns="0" rtlCol="0">
            <a:normAutofit lnSpcReduction="10000"/>
          </a:bodyPr>
          <a:p>
            <a:pPr algn="ctr"/>
            <a:r>
              <a:rPr lang="zh-CN" altLang="en-US" spc="300">
                <a:solidFill>
                  <a:srgbClr val="F18703"/>
                </a:solidFill>
                <a:uFillTx/>
                <a:latin typeface="思源黑体 CN Bold" panose="020B0800000000000000" charset="-122"/>
                <a:ea typeface="思源黑体 CN Bold" panose="020B0800000000000000" charset="-122"/>
              </a:rPr>
              <a:t>不可否认性</a:t>
            </a:r>
            <a:endParaRPr lang="zh-CN" altLang="en-US" spc="300">
              <a:solidFill>
                <a:srgbClr val="F18703"/>
              </a:solidFill>
              <a:uFillTx/>
              <a:latin typeface="思源黑体 CN Bold" panose="020B0800000000000000" charset="-122"/>
              <a:ea typeface="思源黑体 CN Bold" panose="020B0800000000000000" charset="-122"/>
            </a:endParaRPr>
          </a:p>
        </p:txBody>
      </p:sp>
      <p:sp>
        <p:nvSpPr>
          <p:cNvPr id="78" name="文本框 77"/>
          <p:cNvSpPr txBox="1"/>
          <p:nvPr>
            <p:custDataLst>
              <p:tags r:id="rId43"/>
            </p:custDataLst>
          </p:nvPr>
        </p:nvSpPr>
        <p:spPr>
          <a:xfrm>
            <a:off x="5761355" y="4781550"/>
            <a:ext cx="3782060" cy="1414780"/>
          </a:xfrm>
          <a:prstGeom prst="rect">
            <a:avLst/>
          </a:prstGeom>
          <a:noFill/>
        </p:spPr>
        <p:txBody>
          <a:bodyPr wrap="square" rtlCol="0">
            <a:noAutofit/>
          </a:bodyPr>
          <a:p>
            <a:pPr algn="l" fontAlgn="auto">
              <a:lnSpc>
                <a:spcPct val="130000"/>
              </a:lnSpc>
              <a:spcAft>
                <a:spcPts val="1000"/>
              </a:spcAft>
            </a:pPr>
            <a:r>
              <a:rPr lang="zh-CN" altLang="en-US" sz="13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rPr>
              <a:t>电子病历是医疗纠纷、医疗理赔和事故鉴定的重要依据，防止数据信息发送方发出信息后否认发送的内容，同时防止接受方接到信息后否认曾经接受过的信息或者篡改过数据信息，保证医务人员对病历信息的记录、修改及修改时间等具有不司否认性。</a:t>
            </a:r>
            <a:endParaRPr lang="zh-CN" altLang="en-US" sz="1300" spc="150">
              <a:solidFill>
                <a:srgbClr val="000000">
                  <a:lumMod val="75000"/>
                  <a:lumOff val="25000"/>
                </a:srgbClr>
              </a:solidFill>
              <a:uFillTx/>
              <a:latin typeface="思源黑体 CN Light" panose="020B0300000000000000" charset="-122"/>
              <a:ea typeface="思源黑体 CN Light" panose="020B0300000000000000" charset="-122"/>
              <a:sym typeface="微软雅黑"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887686"/>
          <p:cNvPicPr>
            <a:picLocks noChangeAspect="1"/>
          </p:cNvPicPr>
          <p:nvPr/>
        </p:nvPicPr>
        <p:blipFill>
          <a:blip r:embed="rId1" cstate="print">
            <a:lum bright="6000" contrast="6000"/>
          </a:blip>
          <a:stretch>
            <a:fillRect/>
          </a:stretch>
        </p:blipFill>
        <p:spPr>
          <a:xfrm>
            <a:off x="635" y="0"/>
            <a:ext cx="12192000" cy="6856730"/>
          </a:xfrm>
          <a:prstGeom prst="rect">
            <a:avLst/>
          </a:prstGeom>
        </p:spPr>
      </p:pic>
      <p:pic>
        <p:nvPicPr>
          <p:cNvPr id="2" name="图片 1" descr="/Users/zhao/Desktop/结构设计.png结构设计"/>
          <p:cNvPicPr>
            <a:picLocks noChangeAspect="1"/>
          </p:cNvPicPr>
          <p:nvPr/>
        </p:nvPicPr>
        <p:blipFill>
          <a:blip r:embed="rId2"/>
          <a:srcRect t="4207" b="4207"/>
          <a:stretch>
            <a:fillRect/>
          </a:stretch>
        </p:blipFill>
        <p:spPr>
          <a:xfrm>
            <a:off x="-74930" y="1168400"/>
            <a:ext cx="5690235" cy="3191510"/>
          </a:xfrm>
          <a:prstGeom prst="rect">
            <a:avLst/>
          </a:prstGeom>
        </p:spPr>
      </p:pic>
      <p:sp>
        <p:nvSpPr>
          <p:cNvPr id="3" name="矩形 2"/>
          <p:cNvSpPr/>
          <p:nvPr/>
        </p:nvSpPr>
        <p:spPr>
          <a:xfrm>
            <a:off x="5615305" y="1146175"/>
            <a:ext cx="6576695" cy="3213735"/>
          </a:xfrm>
          <a:prstGeom prst="rect">
            <a:avLst/>
          </a:prstGeom>
          <a:solidFill>
            <a:srgbClr val="3A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2" name="文本框 11"/>
          <p:cNvSpPr txBox="1"/>
          <p:nvPr/>
        </p:nvSpPr>
        <p:spPr>
          <a:xfrm>
            <a:off x="6040120" y="2146618"/>
            <a:ext cx="5391150" cy="132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3.电子病历系统</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a:p>
            <a:r>
              <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rPr>
              <a:t>安全体系结构设计</a:t>
            </a:r>
            <a:endParaRPr lang="zh-CN" altLang="en-US" sz="4000" dirty="0">
              <a:solidFill>
                <a:schemeClr val="bg1"/>
              </a:solidFill>
              <a:latin typeface="汉仪大宋简" panose="02010609000101010101" charset="-122"/>
              <a:ea typeface="汉仪大宋简" panose="02010609000101010101" charset="-122"/>
              <a:cs typeface="汉仪中黑简" panose="02010609000101010101" pitchFamily="49" charset="-122"/>
              <a:sym typeface="+mn-ea"/>
            </a:endParaRPr>
          </a:p>
        </p:txBody>
      </p:sp>
      <p:sp>
        <p:nvSpPr>
          <p:cNvPr id="5" name="矩形 4"/>
          <p:cNvSpPr/>
          <p:nvPr/>
        </p:nvSpPr>
        <p:spPr>
          <a:xfrm>
            <a:off x="-15875" y="4638675"/>
            <a:ext cx="3717290" cy="744855"/>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6" name="矩形 5"/>
          <p:cNvSpPr/>
          <p:nvPr/>
        </p:nvSpPr>
        <p:spPr>
          <a:xfrm>
            <a:off x="3700940" y="4638495"/>
            <a:ext cx="2520156" cy="744583"/>
          </a:xfrm>
          <a:prstGeom prst="rect">
            <a:avLst/>
          </a:prstGeom>
          <a:solidFill>
            <a:schemeClr val="bg1"/>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7" name="矩形 6"/>
          <p:cNvSpPr/>
          <p:nvPr/>
        </p:nvSpPr>
        <p:spPr>
          <a:xfrm>
            <a:off x="6221097" y="4638495"/>
            <a:ext cx="2520156" cy="744583"/>
          </a:xfrm>
          <a:prstGeom prst="rect">
            <a:avLst/>
          </a:prstGeom>
          <a:solidFill>
            <a:srgbClr val="3A4B50"/>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8" name="矩形 7"/>
          <p:cNvSpPr/>
          <p:nvPr/>
        </p:nvSpPr>
        <p:spPr>
          <a:xfrm>
            <a:off x="8741410" y="4638675"/>
            <a:ext cx="3438525" cy="744855"/>
          </a:xfrm>
          <a:prstGeom prst="rect">
            <a:avLst/>
          </a:prstGeom>
          <a:solidFill>
            <a:srgbClr val="FFFFFF"/>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5"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9" name="TextBox 19"/>
          <p:cNvSpPr txBox="1"/>
          <p:nvPr/>
        </p:nvSpPr>
        <p:spPr>
          <a:xfrm>
            <a:off x="554039" y="4676745"/>
            <a:ext cx="2520155" cy="70675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电子病历安全管理模型的客户端设计</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0" name="TextBox 19"/>
          <p:cNvSpPr txBox="1"/>
          <p:nvPr/>
        </p:nvSpPr>
        <p:spPr>
          <a:xfrm>
            <a:off x="6096635" y="4638040"/>
            <a:ext cx="2765425" cy="1053465"/>
          </a:xfrm>
          <a:prstGeom prst="rect">
            <a:avLst/>
          </a:prstGeom>
          <a:noFill/>
        </p:spPr>
        <p:txBody>
          <a:bodyPr wrap="square" rtlCol="0">
            <a:no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rPr>
              <a:t>电子病历安全管理模型的信息安全传输设计</a:t>
            </a:r>
            <a:endParaRPr lang="zh-CN" altLang="en-US" sz="2000" dirty="0">
              <a:solidFill>
                <a:schemeClr val="bg1"/>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3" name="TextBox 19"/>
          <p:cNvSpPr txBox="1"/>
          <p:nvPr/>
        </p:nvSpPr>
        <p:spPr>
          <a:xfrm>
            <a:off x="9044149" y="4676110"/>
            <a:ext cx="2520155" cy="70675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电子病历安全管理模型的服务器端设计</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
        <p:nvSpPr>
          <p:cNvPr id="14" name="TextBox 19"/>
          <p:cNvSpPr txBox="1"/>
          <p:nvPr/>
        </p:nvSpPr>
        <p:spPr>
          <a:xfrm>
            <a:off x="3701571" y="4638645"/>
            <a:ext cx="2520155" cy="70675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rPr>
              <a:t>电子病历安全管理模型的数据库安全设计</a:t>
            </a:r>
            <a:endParaRPr lang="zh-CN" altLang="en-US" sz="2000" dirty="0">
              <a:solidFill>
                <a:srgbClr val="2C333E"/>
              </a:solidFill>
              <a:latin typeface="汉仪中黑简" panose="02010609000101010101" pitchFamily="49" charset="-122"/>
              <a:ea typeface="汉仪中黑简" panose="02010609000101010101" pitchFamily="49" charset="-122"/>
              <a:cs typeface="汉仪中黑简" panose="02010609000101010101" pitchFamily="49" charset="-122"/>
            </a:endParaRPr>
          </a:p>
        </p:txBody>
      </p:sp>
    </p:spTree>
  </p:cSld>
  <p:clrMapOvr>
    <a:masterClrMapping/>
  </p:clrMapOvr>
  <p:transition spd="slow" advClick="0" advTm="2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P spid="13" grpId="0"/>
      <p:bldP spid="14" grpId="0"/>
    </p:bldLst>
  </p:timing>
</p:sld>
</file>

<file path=ppt/tags/tag1.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59_4*a*1"/>
  <p:tag name="KSO_WM_TEMPLATE_CATEGORY" val="diagram"/>
  <p:tag name="KSO_WM_TEMPLATE_INDEX" val="20228059"/>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59_4*l_h_i*1_2_2"/>
  <p:tag name="KSO_WM_TEMPLATE_CATEGORY" val="diagram"/>
  <p:tag name="KSO_WM_TEMPLATE_INDEX" val="20228059"/>
  <p:tag name="KSO_WM_UNIT_LAYERLEVEL" val="1_1_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8059_4*l_h_i*1_2_3"/>
  <p:tag name="KSO_WM_TEMPLATE_CATEGORY" val="diagram"/>
  <p:tag name="KSO_WM_TEMPLATE_INDEX" val="20228059"/>
  <p:tag name="KSO_WM_UNIT_LAYERLEVEL" val="1_1_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8059_4*l_h_i*1_2_4"/>
  <p:tag name="KSO_WM_TEMPLATE_CATEGORY" val="diagram"/>
  <p:tag name="KSO_WM_TEMPLATE_INDEX" val="20228059"/>
  <p:tag name="KSO_WM_UNIT_LAYERLEVEL" val="1_1_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28059_4*l_h_i*1_2_5"/>
  <p:tag name="KSO_WM_TEMPLATE_CATEGORY" val="diagram"/>
  <p:tag name="KSO_WM_TEMPLATE_INDEX" val="20228059"/>
  <p:tag name="KSO_WM_UNIT_LAYERLEVEL" val="1_1_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59_4*l_h_i*1_3_1"/>
  <p:tag name="KSO_WM_TEMPLATE_CATEGORY" val="diagram"/>
  <p:tag name="KSO_WM_TEMPLATE_INDEX" val="20228059"/>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59_4*l_h_i*1_3_2"/>
  <p:tag name="KSO_WM_TEMPLATE_CATEGORY" val="diagram"/>
  <p:tag name="KSO_WM_TEMPLATE_INDEX" val="20228059"/>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8059_4*l_h_i*1_3_3"/>
  <p:tag name="KSO_WM_TEMPLATE_CATEGORY" val="diagram"/>
  <p:tag name="KSO_WM_TEMPLATE_INDEX" val="20228059"/>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8059_4*l_h_i*1_3_4"/>
  <p:tag name="KSO_WM_TEMPLATE_CATEGORY" val="diagram"/>
  <p:tag name="KSO_WM_TEMPLATE_INDEX" val="20228059"/>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28059_4*l_h_i*1_3_5"/>
  <p:tag name="KSO_WM_TEMPLATE_CATEGORY" val="diagram"/>
  <p:tag name="KSO_WM_TEMPLATE_INDEX" val="20228059"/>
  <p:tag name="KSO_WM_UNIT_LAYERLEVEL" val="1_1_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59_4*l_h_i*1_4_1"/>
  <p:tag name="KSO_WM_TEMPLATE_CATEGORY" val="diagram"/>
  <p:tag name="KSO_WM_TEMPLATE_INDEX" val="20228059"/>
  <p:tag name="KSO_WM_UNIT_LAYERLEVEL" val="1_1_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28059_4*i*1"/>
  <p:tag name="KSO_WM_TEMPLATE_CATEGORY" val="diagram"/>
  <p:tag name="KSO_WM_TEMPLATE_INDEX" val="20228059"/>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59_4*l_h_i*1_4_2"/>
  <p:tag name="KSO_WM_TEMPLATE_CATEGORY" val="diagram"/>
  <p:tag name="KSO_WM_TEMPLATE_INDEX" val="20228059"/>
  <p:tag name="KSO_WM_UNIT_LAYERLEVEL" val="1_1_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8059_4*l_h_i*1_4_3"/>
  <p:tag name="KSO_WM_TEMPLATE_CATEGORY" val="diagram"/>
  <p:tag name="KSO_WM_TEMPLATE_INDEX" val="20228059"/>
  <p:tag name="KSO_WM_UNIT_LAYERLEVEL" val="1_1_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8059_4*l_h_i*1_4_4"/>
  <p:tag name="KSO_WM_TEMPLATE_CATEGORY" val="diagram"/>
  <p:tag name="KSO_WM_TEMPLATE_INDEX" val="20228059"/>
  <p:tag name="KSO_WM_UNIT_LAYERLEVEL" val="1_1_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20228059_4*l_h_i*1_4_5"/>
  <p:tag name="KSO_WM_TEMPLATE_CATEGORY" val="diagram"/>
  <p:tag name="KSO_WM_TEMPLATE_INDEX" val="20228059"/>
  <p:tag name="KSO_WM_UNIT_LAYERLEVEL" val="1_1_1"/>
  <p:tag name="KSO_WM_TAG_VERSION" val="1.0"/>
  <p:tag name="KSO_WM_BEAUTIFY_FLAG" val="#wm#"/>
</p:tagLst>
</file>

<file path=ppt/tags/tag24.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28059_4*l_h_x*1_1_1"/>
  <p:tag name="KSO_WM_TEMPLATE_CATEGORY" val="diagram"/>
  <p:tag name="KSO_WM_TEMPLATE_INDEX" val="20228059"/>
  <p:tag name="KSO_WM_UNIT_LAYERLEVEL" val="1_1_1"/>
  <p:tag name="KSO_WM_TAG_VERSION" val="1.0"/>
  <p:tag name="KSO_WM_BEAUTIFY_FLAG" val="#wm#"/>
</p:tagLst>
</file>

<file path=ppt/tags/tag25.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28059_4*l_h_x*1_2_1"/>
  <p:tag name="KSO_WM_TEMPLATE_CATEGORY" val="diagram"/>
  <p:tag name="KSO_WM_TEMPLATE_INDEX" val="20228059"/>
  <p:tag name="KSO_WM_UNIT_LAYERLEVEL" val="1_1_1"/>
  <p:tag name="KSO_WM_TAG_VERSION" val="1.0"/>
  <p:tag name="KSO_WM_BEAUTIFY_FLAG" val="#wm#"/>
</p:tagLst>
</file>

<file path=ppt/tags/tag26.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28059_4*l_h_x*1_3_1"/>
  <p:tag name="KSO_WM_TEMPLATE_CATEGORY" val="diagram"/>
  <p:tag name="KSO_WM_TEMPLATE_INDEX" val="20228059"/>
  <p:tag name="KSO_WM_UNIT_LAYERLEVEL" val="1_1_1"/>
  <p:tag name="KSO_WM_TAG_VERSION" val="1.0"/>
  <p:tag name="KSO_WM_BEAUTIFY_FLAG" val="#wm#"/>
</p:tagLst>
</file>

<file path=ppt/tags/tag27.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28059_4*l_h_x*1_4_1"/>
  <p:tag name="KSO_WM_TEMPLATE_CATEGORY" val="diagram"/>
  <p:tag name="KSO_WM_TEMPLATE_INDEX" val="20228059"/>
  <p:tag name="KSO_WM_UNIT_LAYERLEVEL" val="1_1_1"/>
  <p:tag name="KSO_WM_TAG_VERSION" val="1.0"/>
  <p:tag name="KSO_WM_BEAUTIFY_FLAG" val="#wm#"/>
</p:tagLst>
</file>

<file path=ppt/tags/tag2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59_4*l_h_a*1_4_1"/>
  <p:tag name="KSO_WM_TEMPLATE_CATEGORY" val="diagram"/>
  <p:tag name="KSO_WM_TEMPLATE_INDEX" val="20228059"/>
  <p:tag name="KSO_WM_UNIT_LAYERLEVEL" val="1_1_1"/>
  <p:tag name="KSO_WM_TAG_VERSION" val="1.0"/>
  <p:tag name="KSO_WM_BEAUTIFY_FLAG" val="#wm#"/>
</p:tagLst>
</file>

<file path=ppt/tags/tag29.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059_4*l_h_f*1_4_1"/>
  <p:tag name="KSO_WM_TEMPLATE_CATEGORY" val="diagram"/>
  <p:tag name="KSO_WM_TEMPLATE_INDEX" val="20228059"/>
  <p:tag name="KSO_WM_UNIT_LAYERLEVEL" val="1_1_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28059_4*l_i*1_1"/>
  <p:tag name="KSO_WM_TEMPLATE_CATEGORY" val="diagram"/>
  <p:tag name="KSO_WM_TEMPLATE_INDEX" val="20228059"/>
  <p:tag name="KSO_WM_UNIT_LAYERLEVEL" val="1_1"/>
  <p:tag name="KSO_WM_TAG_VERSION" val="1.0"/>
  <p:tag name="KSO_WM_BEAUTIFY_FLAG" val="#wm#"/>
</p:tagLst>
</file>

<file path=ppt/tags/tag3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59_4*l_h_a*1_2_1"/>
  <p:tag name="KSO_WM_TEMPLATE_CATEGORY" val="diagram"/>
  <p:tag name="KSO_WM_TEMPLATE_INDEX" val="20228059"/>
  <p:tag name="KSO_WM_UNIT_LAYERLEVEL" val="1_1_1"/>
  <p:tag name="KSO_WM_TAG_VERSION" val="1.0"/>
  <p:tag name="KSO_WM_BEAUTIFY_FLAG" val="#wm#"/>
</p:tagLst>
</file>

<file path=ppt/tags/tag31.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059_4*l_h_f*1_2_1"/>
  <p:tag name="KSO_WM_TEMPLATE_CATEGORY" val="diagram"/>
  <p:tag name="KSO_WM_TEMPLATE_INDEX" val="20228059"/>
  <p:tag name="KSO_WM_UNIT_LAYERLEVEL" val="1_1_1"/>
  <p:tag name="KSO_WM_TAG_VERSION" val="1.0"/>
  <p:tag name="KSO_WM_BEAUTIFY_FLAG" val="#wm#"/>
</p:tagLst>
</file>

<file path=ppt/tags/tag3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59_4*l_h_a*1_1_1"/>
  <p:tag name="KSO_WM_TEMPLATE_CATEGORY" val="diagram"/>
  <p:tag name="KSO_WM_TEMPLATE_INDEX" val="20228059"/>
  <p:tag name="KSO_WM_UNIT_LAYERLEVEL" val="1_1_1"/>
  <p:tag name="KSO_WM_TAG_VERSION" val="1.0"/>
  <p:tag name="KSO_WM_BEAUTIFY_FLAG" val="#wm#"/>
</p:tagLst>
</file>

<file path=ppt/tags/tag33.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059_4*l_h_f*1_1_1"/>
  <p:tag name="KSO_WM_TEMPLATE_CATEGORY" val="diagram"/>
  <p:tag name="KSO_WM_TEMPLATE_INDEX" val="20228059"/>
  <p:tag name="KSO_WM_UNIT_LAYERLEVEL" val="1_1_1"/>
  <p:tag name="KSO_WM_TAG_VERSION" val="1.0"/>
  <p:tag name="KSO_WM_BEAUTIFY_FLAG" val="#wm#"/>
</p:tagLst>
</file>

<file path=ppt/tags/tag3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59_4*l_h_a*1_3_1"/>
  <p:tag name="KSO_WM_TEMPLATE_CATEGORY" val="diagram"/>
  <p:tag name="KSO_WM_TEMPLATE_INDEX" val="20228059"/>
  <p:tag name="KSO_WM_UNIT_LAYERLEVEL" val="1_1_1"/>
  <p:tag name="KSO_WM_TAG_VERSION" val="1.0"/>
  <p:tag name="KSO_WM_BEAUTIFY_FLAG" val="#wm#"/>
</p:tagLst>
</file>

<file path=ppt/tags/tag35.xml><?xml version="1.0" encoding="utf-8"?>
<p:tagLst xmlns:p="http://schemas.openxmlformats.org/presentationml/2006/main">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059_4*l_h_f*1_3_1"/>
  <p:tag name="KSO_WM_TEMPLATE_CATEGORY" val="diagram"/>
  <p:tag name="KSO_WM_TEMPLATE_INDEX" val="20228059"/>
  <p:tag name="KSO_WM_UNIT_LAYERLEVEL" val="1_1_1"/>
  <p:tag name="KSO_WM_TAG_VERSION" val="1.0"/>
  <p:tag name="KSO_WM_BEAUTIFY_FLAG" val="#wm#"/>
</p:tagLst>
</file>

<file path=ppt/tags/tag36.xml><?xml version="1.0" encoding="utf-8"?>
<p:tagLst xmlns:p="http://schemas.openxmlformats.org/presentationml/2006/main">
  <p:tag name="ISLIDE.ICON" val="#175006;"/>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54_5*l_h_i*1_1_2"/>
  <p:tag name="KSO_WM_TEMPLATE_CATEGORY" val="diagram"/>
  <p:tag name="KSO_WM_TEMPLATE_INDEX" val="20228054"/>
  <p:tag name="KSO_WM_UNIT_LAYERLEVEL" val="1_1_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54_5*l_h_i*1_3_2"/>
  <p:tag name="KSO_WM_TEMPLATE_CATEGORY" val="diagram"/>
  <p:tag name="KSO_WM_TEMPLATE_INDEX" val="20228054"/>
  <p:tag name="KSO_WM_UNIT_LAYERLEVEL" val="1_1_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54_5*l_h_i*1_4_2"/>
  <p:tag name="KSO_WM_TEMPLATE_CATEGORY" val="diagram"/>
  <p:tag name="KSO_WM_TEMPLATE_INDEX" val="20228054"/>
  <p:tag name="KSO_WM_UNIT_LAYERLEVEL" val="1_1_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59_4*l_h_i*1_1_1"/>
  <p:tag name="KSO_WM_TEMPLATE_CATEGORY" val="diagram"/>
  <p:tag name="KSO_WM_TEMPLATE_INDEX" val="20228059"/>
  <p:tag name="KSO_WM_UNIT_LAYERLEVEL" val="1_1_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54_5*l_h_i*1_2_2"/>
  <p:tag name="KSO_WM_TEMPLATE_CATEGORY" val="diagram"/>
  <p:tag name="KSO_WM_TEMPLATE_INDEX" val="20228054"/>
  <p:tag name="KSO_WM_UNIT_LAYERLEVEL" val="1_1_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8054_5*l_h_i*1_5_2"/>
  <p:tag name="KSO_WM_TEMPLATE_CATEGORY" val="diagram"/>
  <p:tag name="KSO_WM_TEMPLATE_INDEX" val="20228054"/>
  <p:tag name="KSO_WM_UNIT_LAYERLEVEL" val="1_1_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54_5*l_h_i*1_3_1"/>
  <p:tag name="KSO_WM_TEMPLATE_CATEGORY" val="diagram"/>
  <p:tag name="KSO_WM_TEMPLATE_INDEX" val="20228054"/>
  <p:tag name="KSO_WM_UNIT_LAYERLEVEL" val="1_1_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54_5*l_h_i*1_1_1"/>
  <p:tag name="KSO_WM_TEMPLATE_CATEGORY" val="diagram"/>
  <p:tag name="KSO_WM_TEMPLATE_INDEX" val="20228054"/>
  <p:tag name="KSO_WM_UNIT_LAYERLEVEL" val="1_1_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54_5*l_h_i*1_2_1"/>
  <p:tag name="KSO_WM_TEMPLATE_CATEGORY" val="diagram"/>
  <p:tag name="KSO_WM_TEMPLATE_INDEX" val="20228054"/>
  <p:tag name="KSO_WM_UNIT_LAYERLEVEL" val="1_1_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54_5*l_h_i*1_4_1"/>
  <p:tag name="KSO_WM_TEMPLATE_CATEGORY" val="diagram"/>
  <p:tag name="KSO_WM_TEMPLATE_INDEX" val="20228054"/>
  <p:tag name="KSO_WM_UNIT_LAYERLEVEL" val="1_1_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54_5*l_h_i*1_5_1"/>
  <p:tag name="KSO_WM_TEMPLATE_CATEGORY" val="diagram"/>
  <p:tag name="KSO_WM_TEMPLATE_INDEX" val="20228054"/>
  <p:tag name="KSO_WM_UNIT_LAYERLEVEL" val="1_1_1"/>
  <p:tag name="KSO_WM_TAG_VERSION" val="1.0"/>
  <p:tag name="KSO_WM_BEAUTIFY_FLAG" val="#wm#"/>
</p:tagLst>
</file>

<file path=ppt/tags/tag4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54_5*l_h_a*1_1_1"/>
  <p:tag name="KSO_WM_TEMPLATE_CATEGORY" val="diagram"/>
  <p:tag name="KSO_WM_TEMPLATE_INDEX" val="20228054"/>
  <p:tag name="KSO_WM_UNIT_LAYERLEVEL" val="1_1_1"/>
  <p:tag name="KSO_WM_TAG_VERSION" val="1.0"/>
  <p:tag name="KSO_WM_BEAUTIFY_FLAG" val="#wm#"/>
</p:tagLst>
</file>

<file path=ppt/tags/tag48.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054_5*l_h_f*1_1_1"/>
  <p:tag name="KSO_WM_TEMPLATE_CATEGORY" val="diagram"/>
  <p:tag name="KSO_WM_TEMPLATE_INDEX" val="20228054"/>
  <p:tag name="KSO_WM_UNIT_LAYERLEVEL" val="1_1_1"/>
  <p:tag name="KSO_WM_TAG_VERSION" val="1.0"/>
  <p:tag name="KSO_WM_BEAUTIFY_FLAG" val="#wm#"/>
</p:tagLst>
</file>

<file path=ppt/tags/tag4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54_5*l_h_a*1_2_1"/>
  <p:tag name="KSO_WM_TEMPLATE_CATEGORY" val="diagram"/>
  <p:tag name="KSO_WM_TEMPLATE_INDEX" val="20228054"/>
  <p:tag name="KSO_WM_UNIT_LAYERLEVEL" val="1_1_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59_4*l_h_i*1_1_2"/>
  <p:tag name="KSO_WM_TEMPLATE_CATEGORY" val="diagram"/>
  <p:tag name="KSO_WM_TEMPLATE_INDEX" val="20228059"/>
  <p:tag name="KSO_WM_UNIT_LAYERLEVEL" val="1_1_1"/>
  <p:tag name="KSO_WM_TAG_VERSION" val="1.0"/>
  <p:tag name="KSO_WM_BEAUTIFY_FLAG" val="#wm#"/>
</p:tagLst>
</file>

<file path=ppt/tags/tag50.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054_5*l_h_f*1_2_1"/>
  <p:tag name="KSO_WM_TEMPLATE_CATEGORY" val="diagram"/>
  <p:tag name="KSO_WM_TEMPLATE_INDEX" val="20228054"/>
  <p:tag name="KSO_WM_UNIT_LAYERLEVEL" val="1_1_1"/>
  <p:tag name="KSO_WM_TAG_VERSION" val="1.0"/>
  <p:tag name="KSO_WM_BEAUTIFY_FLAG" val="#wm#"/>
</p:tagLst>
</file>

<file path=ppt/tags/tag5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54_5*l_h_a*1_3_1"/>
  <p:tag name="KSO_WM_TEMPLATE_CATEGORY" val="diagram"/>
  <p:tag name="KSO_WM_TEMPLATE_INDEX" val="20228054"/>
  <p:tag name="KSO_WM_UNIT_LAYERLEVEL" val="1_1_1"/>
  <p:tag name="KSO_WM_TAG_VERSION" val="1.0"/>
  <p:tag name="KSO_WM_BEAUTIFY_FLAG" val="#wm#"/>
</p:tagLst>
</file>

<file path=ppt/tags/tag5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054_5*l_h_f*1_3_1"/>
  <p:tag name="KSO_WM_TEMPLATE_CATEGORY" val="diagram"/>
  <p:tag name="KSO_WM_TEMPLATE_INDEX" val="20228054"/>
  <p:tag name="KSO_WM_UNIT_LAYERLEVEL" val="1_1_1"/>
  <p:tag name="KSO_WM_TAG_VERSION" val="1.0"/>
  <p:tag name="KSO_WM_BEAUTIFY_FLAG" val="#wm#"/>
</p:tagLst>
</file>

<file path=ppt/tags/tag5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54_5*l_h_a*1_4_1"/>
  <p:tag name="KSO_WM_TEMPLATE_CATEGORY" val="diagram"/>
  <p:tag name="KSO_WM_TEMPLATE_INDEX" val="20228054"/>
  <p:tag name="KSO_WM_UNIT_LAYERLEVEL" val="1_1_1"/>
  <p:tag name="KSO_WM_TAG_VERSION" val="1.0"/>
  <p:tag name="KSO_WM_BEAUTIFY_FLAG" val="#wm#"/>
</p:tagLst>
</file>

<file path=ppt/tags/tag54.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054_5*l_h_f*1_4_1"/>
  <p:tag name="KSO_WM_TEMPLATE_CATEGORY" val="diagram"/>
  <p:tag name="KSO_WM_TEMPLATE_INDEX" val="20228054"/>
  <p:tag name="KSO_WM_UNIT_LAYERLEVEL" val="1_1_1"/>
  <p:tag name="KSO_WM_TAG_VERSION" val="1.0"/>
  <p:tag name="KSO_WM_BEAUTIFY_FLAG" val="#wm#"/>
</p:tagLst>
</file>

<file path=ppt/tags/tag5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54_5*l_h_a*1_5_1"/>
  <p:tag name="KSO_WM_TEMPLATE_CATEGORY" val="diagram"/>
  <p:tag name="KSO_WM_TEMPLATE_INDEX" val="20228054"/>
  <p:tag name="KSO_WM_UNIT_LAYERLEVEL" val="1_1_1"/>
  <p:tag name="KSO_WM_TAG_VERSION" val="1.0"/>
  <p:tag name="KSO_WM_BEAUTIFY_FLAG" val="#wm#"/>
</p:tagLst>
</file>

<file path=ppt/tags/tag5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8054_5*l_h_f*1_5_1"/>
  <p:tag name="KSO_WM_TEMPLATE_CATEGORY" val="diagram"/>
  <p:tag name="KSO_WM_TEMPLATE_INDEX" val="20228054"/>
  <p:tag name="KSO_WM_UNIT_LAYERLEVEL" val="1_1_1"/>
  <p:tag name="KSO_WM_TAG_VERSION" val="1.0"/>
  <p:tag name="KSO_WM_BEAUTIFY_FLAG" val="#wm#"/>
</p:tagLst>
</file>

<file path=ppt/tags/tag57.xml><?xml version="1.0" encoding="utf-8"?>
<p:tagLst xmlns:p="http://schemas.openxmlformats.org/presentationml/2006/main">
  <p:tag name="ISLIDE.ICON" val="#175006;#14559;#14559;#167570;#41199;"/>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8046_5*l_h_i*1_2_4"/>
  <p:tag name="KSO_WM_TEMPLATE_CATEGORY" val="diagram"/>
  <p:tag name="KSO_WM_TEMPLATE_INDEX" val="20228046"/>
  <p:tag name="KSO_WM_UNIT_LAYERLEVEL" val="1_1_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8046_5*l_h_i*1_1_4"/>
  <p:tag name="KSO_WM_TEMPLATE_CATEGORY" val="diagram"/>
  <p:tag name="KSO_WM_TEMPLATE_INDEX" val="20228046"/>
  <p:tag name="KSO_WM_UNIT_LAYERLEVEL" val="1_1_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8059_4*l_h_i*1_1_3"/>
  <p:tag name="KSO_WM_TEMPLATE_CATEGORY" val="diagram"/>
  <p:tag name="KSO_WM_TEMPLATE_INDEX" val="20228059"/>
  <p:tag name="KSO_WM_UNIT_LAYERLEVEL" val="1_1_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8046_5*l_h_i*1_4_4"/>
  <p:tag name="KSO_WM_TEMPLATE_CATEGORY" val="diagram"/>
  <p:tag name="KSO_WM_TEMPLATE_INDEX" val="20228046"/>
  <p:tag name="KSO_WM_UNIT_LAYERLEVEL" val="1_1_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8046_5*l_h_i*1_3_4"/>
  <p:tag name="KSO_WM_TEMPLATE_CATEGORY" val="diagram"/>
  <p:tag name="KSO_WM_TEMPLATE_INDEX" val="20228046"/>
  <p:tag name="KSO_WM_UNIT_LAYERLEVEL" val="1_1_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28046_5*l_h_i*1_5_4"/>
  <p:tag name="KSO_WM_TEMPLATE_CATEGORY" val="diagram"/>
  <p:tag name="KSO_WM_TEMPLATE_INDEX" val="20228046"/>
  <p:tag name="KSO_WM_UNIT_LAYERLEVEL" val="1_1_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46_5*l_h_i*1_1_1"/>
  <p:tag name="KSO_WM_TEMPLATE_CATEGORY" val="diagram"/>
  <p:tag name="KSO_WM_TEMPLATE_INDEX" val="20228046"/>
  <p:tag name="KSO_WM_UNIT_LAYERLEVEL" val="1_1_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46_5*l_h_i*1_2_1"/>
  <p:tag name="KSO_WM_TEMPLATE_CATEGORY" val="diagram"/>
  <p:tag name="KSO_WM_TEMPLATE_INDEX" val="20228046"/>
  <p:tag name="KSO_WM_UNIT_LAYERLEVEL" val="1_1_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46_5*l_h_i*1_4_1"/>
  <p:tag name="KSO_WM_TEMPLATE_CATEGORY" val="diagram"/>
  <p:tag name="KSO_WM_TEMPLATE_INDEX" val="20228046"/>
  <p:tag name="KSO_WM_UNIT_LAYERLEVEL" val="1_1_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46_5*l_h_i*1_5_1"/>
  <p:tag name="KSO_WM_TEMPLATE_CATEGORY" val="diagram"/>
  <p:tag name="KSO_WM_TEMPLATE_INDEX" val="20228046"/>
  <p:tag name="KSO_WM_UNIT_LAYERLEVEL" val="1_1_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46_5*l_h_i*1_3_1"/>
  <p:tag name="KSO_WM_TEMPLATE_CATEGORY" val="diagram"/>
  <p:tag name="KSO_WM_TEMPLATE_INDEX" val="20228046"/>
  <p:tag name="KSO_WM_UNIT_LAYERLEVEL" val="1_1_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2_2"/>
  <p:tag name="KSO_WM_UNIT_ID" val="diagram20228046_5*l_h_i*1_2_2"/>
  <p:tag name="KSO_WM_TEMPLATE_CATEGORY" val="diagram"/>
  <p:tag name="KSO_WM_TEMPLATE_INDEX" val="20228046"/>
  <p:tag name="KSO_WM_UNIT_LAYERLEVEL" val="1_1_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1_2"/>
  <p:tag name="KSO_WM_UNIT_ID" val="diagram20228046_5*l_h_i*1_1_2"/>
  <p:tag name="KSO_WM_TEMPLATE_CATEGORY" val="diagram"/>
  <p:tag name="KSO_WM_TEMPLATE_INDEX" val="20228046"/>
  <p:tag name="KSO_WM_UNIT_LAYERLEVEL" val="1_1_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8059_4*l_h_i*1_1_4"/>
  <p:tag name="KSO_WM_TEMPLATE_CATEGORY" val="diagram"/>
  <p:tag name="KSO_WM_TEMPLATE_INDEX" val="20228059"/>
  <p:tag name="KSO_WM_UNIT_LAYERLEVEL" val="1_1_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3_2"/>
  <p:tag name="KSO_WM_UNIT_ID" val="diagram20228046_5*l_h_i*1_3_2"/>
  <p:tag name="KSO_WM_TEMPLATE_CATEGORY" val="diagram"/>
  <p:tag name="KSO_WM_TEMPLATE_INDEX" val="20228046"/>
  <p:tag name="KSO_WM_UNIT_LAYERLEVEL" val="1_1_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5_2"/>
  <p:tag name="KSO_WM_UNIT_ID" val="diagram20228046_5*l_h_i*1_5_2"/>
  <p:tag name="KSO_WM_TEMPLATE_CATEGORY" val="diagram"/>
  <p:tag name="KSO_WM_TEMPLATE_INDEX" val="20228046"/>
  <p:tag name="KSO_WM_UNIT_LAYERLEVEL" val="1_1_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e"/>
  <p:tag name="KSO_WM_UNIT_TYPE" val="l_h_i"/>
  <p:tag name="KSO_WM_UNIT_INDEX" val="1_4_2"/>
  <p:tag name="KSO_WM_UNIT_ID" val="diagram20228046_5*l_h_i*1_4_2"/>
  <p:tag name="KSO_WM_TEMPLATE_CATEGORY" val="diagram"/>
  <p:tag name="KSO_WM_TEMPLATE_INDEX" val="20228046"/>
  <p:tag name="KSO_WM_UNIT_LAYERLEVEL" val="1_1_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228046_5*l_h_i*1_2_3"/>
  <p:tag name="KSO_WM_TEMPLATE_CATEGORY" val="diagram"/>
  <p:tag name="KSO_WM_TEMPLATE_INDEX" val="20228046"/>
  <p:tag name="KSO_WM_UNIT_LAYERLEVEL" val="1_1_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228046_5*l_h_i*1_1_3"/>
  <p:tag name="KSO_WM_TEMPLATE_CATEGORY" val="diagram"/>
  <p:tag name="KSO_WM_TEMPLATE_INDEX" val="20228046"/>
  <p:tag name="KSO_WM_UNIT_LAYERLEVEL" val="1_1_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20228046_5*l_h_i*1_3_3"/>
  <p:tag name="KSO_WM_TEMPLATE_CATEGORY" val="diagram"/>
  <p:tag name="KSO_WM_TEMPLATE_INDEX" val="20228046"/>
  <p:tag name="KSO_WM_UNIT_LAYERLEVEL" val="1_1_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3"/>
  <p:tag name="KSO_WM_UNIT_ID" val="diagram20228046_5*l_h_i*1_4_3"/>
  <p:tag name="KSO_WM_TEMPLATE_CATEGORY" val="diagram"/>
  <p:tag name="KSO_WM_TEMPLATE_INDEX" val="20228046"/>
  <p:tag name="KSO_WM_UNIT_LAYERLEVEL" val="1_1_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3"/>
  <p:tag name="KSO_WM_UNIT_ID" val="diagram20228046_5*l_h_i*1_5_3"/>
  <p:tag name="KSO_WM_TEMPLATE_CATEGORY" val="diagram"/>
  <p:tag name="KSO_WM_TEMPLATE_INDEX" val="20228046"/>
  <p:tag name="KSO_WM_UNIT_LAYERLEVEL" val="1_1_1"/>
  <p:tag name="KSO_WM_TAG_VERSION" val="1.0"/>
  <p:tag name="KSO_WM_BEAUTIFY_FLAG" val="#wm#"/>
</p:tagLst>
</file>

<file path=ppt/tags/tag7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46_5*l_h_a*1_1_1"/>
  <p:tag name="KSO_WM_TEMPLATE_CATEGORY" val="diagram"/>
  <p:tag name="KSO_WM_TEMPLATE_INDEX" val="20228046"/>
  <p:tag name="KSO_WM_UNIT_LAYERLEVEL" val="1_1_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46_5*l_h_a*1_3_1"/>
  <p:tag name="KSO_WM_TEMPLATE_CATEGORY" val="diagram"/>
  <p:tag name="KSO_WM_TEMPLATE_INDEX" val="20228046"/>
  <p:tag name="KSO_WM_UNIT_LAYERLEVEL" val="1_1_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28059_4*l_h_i*1_1_5"/>
  <p:tag name="KSO_WM_TEMPLATE_CATEGORY" val="diagram"/>
  <p:tag name="KSO_WM_TEMPLATE_INDEX" val="20228059"/>
  <p:tag name="KSO_WM_UNIT_LAYERLEVEL" val="1_1_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46_5*l_h_a*1_2_1"/>
  <p:tag name="KSO_WM_TEMPLATE_CATEGORY" val="diagram"/>
  <p:tag name="KSO_WM_TEMPLATE_INDEX" val="20228046"/>
  <p:tag name="KSO_WM_UNIT_LAYERLEVEL" val="1_1_1"/>
  <p:tag name="KSO_WM_TAG_VERSION" val="1.0"/>
  <p:tag name="KSO_WM_BEAUTIFY_FLAG" val="#wm#"/>
</p:tagLst>
</file>

<file path=ppt/tags/tag8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46_5*l_h_a*1_4_1"/>
  <p:tag name="KSO_WM_TEMPLATE_CATEGORY" val="diagram"/>
  <p:tag name="KSO_WM_TEMPLATE_INDEX" val="20228046"/>
  <p:tag name="KSO_WM_UNIT_LAYERLEVEL" val="1_1_1"/>
  <p:tag name="KSO_WM_TAG_VERSION" val="1.0"/>
  <p:tag name="KSO_WM_BEAUTIFY_FLAG" val="#wm#"/>
</p:tagLst>
</file>

<file path=ppt/tags/tag8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46_5*l_h_a*1_5_1"/>
  <p:tag name="KSO_WM_TEMPLATE_CATEGORY" val="diagram"/>
  <p:tag name="KSO_WM_TEMPLATE_INDEX" val="20228046"/>
  <p:tag name="KSO_WM_UNIT_LAYERLEVEL" val="1_1_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添加大标题内容"/>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46_5*a*1"/>
  <p:tag name="KSO_WM_TEMPLATE_CATEGORY" val="diagram"/>
  <p:tag name="KSO_WM_TEMPLATE_INDEX" val="2022804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28046_5*i*1"/>
  <p:tag name="KSO_WM_TEMPLATE_CATEGORY" val="diagram"/>
  <p:tag name="KSO_WM_TEMPLATE_INDEX" val="2022804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28046_5*i*2"/>
  <p:tag name="KSO_WM_TEMPLATE_CATEGORY" val="diagram"/>
  <p:tag name="KSO_WM_TEMPLATE_INDEX" val="2022804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28046_5*i*3"/>
  <p:tag name="KSO_WM_TEMPLATE_CATEGORY" val="diagram"/>
  <p:tag name="KSO_WM_TEMPLATE_INDEX" val="2022804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diagram20228046_5*i*4"/>
  <p:tag name="KSO_WM_TEMPLATE_CATEGORY" val="diagram"/>
  <p:tag name="KSO_WM_TEMPLATE_INDEX" val="2022804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28046_5*i*5"/>
  <p:tag name="KSO_WM_TEMPLATE_CATEGORY" val="diagram"/>
  <p:tag name="KSO_WM_TEMPLATE_INDEX" val="2022804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228046_5*i*6"/>
  <p:tag name="KSO_WM_TEMPLATE_CATEGORY" val="diagram"/>
  <p:tag name="KSO_WM_TEMPLATE_INDEX" val="2022804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59_4*l_h_i*1_2_1"/>
  <p:tag name="KSO_WM_TEMPLATE_CATEGORY" val="diagram"/>
  <p:tag name="KSO_WM_TEMPLATE_INDEX" val="20228059"/>
  <p:tag name="KSO_WM_UNIT_LAYERLEVEL" val="1_1_1"/>
  <p:tag name="KSO_WM_TAG_VERSION" val="1.0"/>
  <p:tag name="KSO_WM_BEAUTIFY_FLAG" val="#wm#"/>
</p:tagLst>
</file>

<file path=ppt/tags/tag90.xml><?xml version="1.0" encoding="utf-8"?>
<p:tagLst xmlns:p="http://schemas.openxmlformats.org/presentationml/2006/main">
  <p:tag name="ISLIDE.ICON" val="#175006;#1725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2722</Words>
  <Application>WPS 表格</Application>
  <PresentationFormat>宽屏</PresentationFormat>
  <Paragraphs>201</Paragraphs>
  <Slides>19</Slides>
  <Notes>18</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汉仪中黑简</vt:lpstr>
      <vt:lpstr>汉仪中黑KW</vt:lpstr>
      <vt:lpstr>汉仪大宋简</vt:lpstr>
      <vt:lpstr>汉仪书宋二KW</vt:lpstr>
      <vt:lpstr>EngraversGothic BT</vt:lpstr>
      <vt:lpstr>思源黑体 CN Bold</vt:lpstr>
      <vt:lpstr>微软雅黑</vt:lpstr>
      <vt:lpstr>思源黑体 CN Light</vt:lpstr>
      <vt:lpstr>思源黑体 CN Regular</vt:lpstr>
      <vt:lpstr>宋体</vt:lpstr>
      <vt:lpstr>Arial Unicode MS</vt:lpstr>
      <vt:lpstr>等线</vt:lpstr>
      <vt:lpstr>汉仪中等线KW</vt:lpstr>
      <vt:lpstr>汉仪旗黑</vt:lpstr>
      <vt:lpstr>苹方-简</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麦田</dc:creator>
  <cp:lastModifiedBy>ぇッャ</cp:lastModifiedBy>
  <cp:revision>8</cp:revision>
  <dcterms:created xsi:type="dcterms:W3CDTF">2023-12-26T18:44:52Z</dcterms:created>
  <dcterms:modified xsi:type="dcterms:W3CDTF">2023-12-26T18:44:52Z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KSOTemplateUUID">
    <vt:lpwstr>v1.0_mb_gT7gRaa/Oj/OviaNFHI5hQ==</vt:lpwstr>
  </property>
  <property fmtid="{D5CDD505-2E9C-101B-9397-08002B2CF9AE}" pid="4" name="ICV">
    <vt:lpwstr>24061C98E452882E12FF8A65279B7A5C_41</vt:lpwstr>
  </property>
</Properties>
</file>