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4.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7.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33.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8.xml.rels" ContentType="application/vnd.openxmlformats-package.relationships+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png" ContentType="image/png"/>
  <Override PartName="/ppt/media/image4.jpeg" ContentType="image/jpeg"/>
  <Override PartName="/ppt/media/image5.jpeg" ContentType="image/jpeg"/>
  <Override PartName="/ppt/media/image10.jpeg" ContentType="image/jpeg"/>
  <Override PartName="/ppt/media/image6.jpeg" ContentType="image/jpeg"/>
  <Override PartName="/ppt/media/image7.jpeg" ContentType="image/jpeg"/>
  <Override PartName="/ppt/media/image8.jpeg" ContentType="image/jpeg"/>
  <Override PartName="/ppt/media/image9.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p:notesSz cx="7102475"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Rectangle 1"/>
          <p:cNvSpPr/>
          <p:nvPr/>
        </p:nvSpPr>
        <p:spPr>
          <a:xfrm>
            <a:off x="0" y="0"/>
            <a:ext cx="7102800" cy="10234800"/>
          </a:xfrm>
          <a:prstGeom prst="rect">
            <a:avLst/>
          </a:prstGeom>
          <a:solidFill>
            <a:srgbClr val="ffffff"/>
          </a:solidFill>
          <a:ln w="0">
            <a:noFill/>
          </a:ln>
        </p:spPr>
      </p:sp>
      <p:sp>
        <p:nvSpPr>
          <p:cNvPr id="82" name="PlaceHolder 2"/>
          <p:cNvSpPr>
            <a:spLocks noGrp="1"/>
          </p:cNvSpPr>
          <p:nvPr>
            <p:ph type="hdr"/>
          </p:nvPr>
        </p:nvSpPr>
        <p:spPr>
          <a:xfrm>
            <a:off x="0" y="0"/>
            <a:ext cx="3078000" cy="511200"/>
          </a:xfrm>
          <a:prstGeom prst="rect">
            <a:avLst/>
          </a:prstGeom>
        </p:spPr>
        <p:txBody>
          <a:bodyPr lIns="99000" rIns="99000" tIns="49680" bIns="4968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83" name="PlaceHolder 3"/>
          <p:cNvSpPr>
            <a:spLocks noGrp="1"/>
          </p:cNvSpPr>
          <p:nvPr>
            <p:ph type="dt"/>
          </p:nvPr>
        </p:nvSpPr>
        <p:spPr>
          <a:xfrm>
            <a:off x="4024440" y="0"/>
            <a:ext cx="3078000" cy="511200"/>
          </a:xfrm>
          <a:prstGeom prst="rect">
            <a:avLst/>
          </a:prstGeom>
        </p:spPr>
        <p:txBody>
          <a:bodyPr lIns="99000" rIns="99000" tIns="49680" bIns="4968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84" name="PlaceHolder 4"/>
          <p:cNvSpPr>
            <a:spLocks noGrp="1"/>
          </p:cNvSpPr>
          <p:nvPr>
            <p:ph type="sldImg"/>
          </p:nvPr>
        </p:nvSpPr>
        <p:spPr>
          <a:xfrm>
            <a:off x="995400" y="767880"/>
            <a:ext cx="5113440" cy="3837240"/>
          </a:xfrm>
          <a:prstGeom prst="rect">
            <a:avLst/>
          </a:prstGeom>
        </p:spPr>
        <p:txBody>
          <a:bodyPr lIns="99000" rIns="99000" tIns="49680" bIns="49680" anchor="ctr">
            <a:noAutofit/>
          </a:bodyPr>
          <a:p>
            <a:r>
              <a:rPr b="0" lang="en-US" sz="4400" spc="-1" strike="noStrike">
                <a:solidFill>
                  <a:srgbClr val="ffff00"/>
                </a:solidFill>
                <a:latin typeface="Arial"/>
              </a:rPr>
              <a:t>Click to move the slide</a:t>
            </a:r>
            <a:endParaRPr b="0" lang="en-US" sz="4400" spc="-1" strike="noStrike">
              <a:solidFill>
                <a:srgbClr val="ffff00"/>
              </a:solidFill>
              <a:latin typeface="Arial"/>
            </a:endParaRPr>
          </a:p>
        </p:txBody>
      </p:sp>
      <p:sp>
        <p:nvSpPr>
          <p:cNvPr id="85" name="PlaceHolder 5"/>
          <p:cNvSpPr>
            <a:spLocks noGrp="1"/>
          </p:cNvSpPr>
          <p:nvPr>
            <p:ph type="body"/>
          </p:nvPr>
        </p:nvSpPr>
        <p:spPr>
          <a:xfrm>
            <a:off x="711360" y="4861080"/>
            <a:ext cx="5682960" cy="4605120"/>
          </a:xfrm>
          <a:prstGeom prst="rect">
            <a:avLst/>
          </a:prstGeom>
        </p:spPr>
        <p:txBody>
          <a:bodyPr lIns="99000" rIns="99000" tIns="49680" bIns="49680">
            <a:noAutofit/>
          </a:bodyPr>
          <a:p>
            <a:r>
              <a:rPr b="0" lang="en-US" sz="1200" spc="-1" strike="noStrike">
                <a:solidFill>
                  <a:srgbClr val="000000"/>
                </a:solidFill>
                <a:latin typeface="Arial"/>
              </a:rPr>
              <a:t>Click to edit the notes format</a:t>
            </a:r>
            <a:endParaRPr b="0" lang="en-US" sz="1200" spc="-1" strike="noStrike">
              <a:solidFill>
                <a:srgbClr val="000000"/>
              </a:solidFill>
              <a:latin typeface="Arial"/>
            </a:endParaRPr>
          </a:p>
        </p:txBody>
      </p:sp>
      <p:sp>
        <p:nvSpPr>
          <p:cNvPr id="86" name="PlaceHolder 6"/>
          <p:cNvSpPr>
            <a:spLocks noGrp="1"/>
          </p:cNvSpPr>
          <p:nvPr>
            <p:ph type="ftr"/>
          </p:nvPr>
        </p:nvSpPr>
        <p:spPr>
          <a:xfrm>
            <a:off x="0" y="9721800"/>
            <a:ext cx="3078000" cy="511200"/>
          </a:xfrm>
          <a:prstGeom prst="rect">
            <a:avLst/>
          </a:prstGeom>
        </p:spPr>
        <p:txBody>
          <a:bodyPr lIns="99000" rIns="99000" tIns="49680" bIns="4968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87" name="PlaceHolder 7"/>
          <p:cNvSpPr>
            <a:spLocks noGrp="1"/>
          </p:cNvSpPr>
          <p:nvPr>
            <p:ph type="sldNum"/>
          </p:nvPr>
        </p:nvSpPr>
        <p:spPr>
          <a:xfrm>
            <a:off x="4024440" y="9721800"/>
            <a:ext cx="3078000" cy="511200"/>
          </a:xfrm>
          <a:prstGeom prst="rect">
            <a:avLst/>
          </a:prstGeom>
        </p:spPr>
        <p:txBody>
          <a:bodyPr lIns="99000" rIns="99000" tIns="49680" bIns="4968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E3BC6FC-C0D9-4008-94D6-5263366A66D8}" type="slidenum">
              <a:rPr b="0" lang="zh-CN" sz="1300" spc="-1" strike="noStrike">
                <a:solidFill>
                  <a:srgbClr val="000000"/>
                </a:solidFill>
                <a:latin typeface="Arial"/>
                <a:ea typeface="宋体"/>
              </a:rPr>
              <a:t>&lt;number&gt;</a:t>
            </a:fld>
            <a:endParaRPr b="0" lang="en-US" sz="13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43177E-B5D7-413C-9C6E-E6155694393E}"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03" name="PlaceHolder 2"/>
          <p:cNvSpPr>
            <a:spLocks noGrp="1"/>
          </p:cNvSpPr>
          <p:nvPr>
            <p:ph type="sldImg"/>
          </p:nvPr>
        </p:nvSpPr>
        <p:spPr>
          <a:xfrm>
            <a:off x="1192320" y="773280"/>
            <a:ext cx="4721040" cy="3825720"/>
          </a:xfrm>
          <a:prstGeom prst="rect">
            <a:avLst/>
          </a:prstGeom>
        </p:spPr>
      </p:sp>
      <p:sp>
        <p:nvSpPr>
          <p:cNvPr id="204"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00900D-8A50-4A56-A73F-6285A8D87CFD}"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06" name="PlaceHolder 2"/>
          <p:cNvSpPr>
            <a:spLocks noGrp="1"/>
          </p:cNvSpPr>
          <p:nvPr>
            <p:ph type="sldImg"/>
          </p:nvPr>
        </p:nvSpPr>
        <p:spPr>
          <a:xfrm>
            <a:off x="1192320" y="773280"/>
            <a:ext cx="4721040" cy="3825720"/>
          </a:xfrm>
          <a:prstGeom prst="rect">
            <a:avLst/>
          </a:prstGeom>
        </p:spPr>
      </p:sp>
      <p:sp>
        <p:nvSpPr>
          <p:cNvPr id="207"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57FCA57-108A-450A-AF4B-DD55AC244725}"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09" name="PlaceHolder 2"/>
          <p:cNvSpPr>
            <a:spLocks noGrp="1"/>
          </p:cNvSpPr>
          <p:nvPr>
            <p:ph type="sldImg"/>
          </p:nvPr>
        </p:nvSpPr>
        <p:spPr>
          <a:xfrm>
            <a:off x="995400" y="768240"/>
            <a:ext cx="5113440" cy="3837240"/>
          </a:xfrm>
          <a:prstGeom prst="rect">
            <a:avLst/>
          </a:prstGeom>
        </p:spPr>
      </p:sp>
      <p:sp>
        <p:nvSpPr>
          <p:cNvPr id="210" name="PlaceHolder 3"/>
          <p:cNvSpPr>
            <a:spLocks noGrp="1"/>
          </p:cNvSpPr>
          <p:nvPr>
            <p:ph type="body"/>
          </p:nvPr>
        </p:nvSpPr>
        <p:spPr>
          <a:xfrm>
            <a:off x="711360" y="4861080"/>
            <a:ext cx="5682960" cy="46051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FD916E8-BA21-4238-B591-B9E5D73809C0}"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12" name="PlaceHolder 2"/>
          <p:cNvSpPr>
            <a:spLocks noGrp="1"/>
          </p:cNvSpPr>
          <p:nvPr>
            <p:ph type="sldImg"/>
          </p:nvPr>
        </p:nvSpPr>
        <p:spPr>
          <a:xfrm>
            <a:off x="995400" y="768240"/>
            <a:ext cx="5113440" cy="3837240"/>
          </a:xfrm>
          <a:prstGeom prst="rect">
            <a:avLst/>
          </a:prstGeom>
        </p:spPr>
      </p:sp>
      <p:sp>
        <p:nvSpPr>
          <p:cNvPr id="213" name="PlaceHolder 3"/>
          <p:cNvSpPr>
            <a:spLocks noGrp="1"/>
          </p:cNvSpPr>
          <p:nvPr>
            <p:ph type="body"/>
          </p:nvPr>
        </p:nvSpPr>
        <p:spPr>
          <a:xfrm>
            <a:off x="711360" y="4861080"/>
            <a:ext cx="5682960" cy="46051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5017F5-8A30-4FD0-B3B9-24C5E0383A05}"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15" name="PlaceHolder 2"/>
          <p:cNvSpPr>
            <a:spLocks noGrp="1"/>
          </p:cNvSpPr>
          <p:nvPr>
            <p:ph type="sldImg"/>
          </p:nvPr>
        </p:nvSpPr>
        <p:spPr>
          <a:xfrm>
            <a:off x="1192320" y="773280"/>
            <a:ext cx="4721040" cy="3825720"/>
          </a:xfrm>
          <a:prstGeom prst="rect">
            <a:avLst/>
          </a:prstGeom>
        </p:spPr>
      </p:sp>
      <p:sp>
        <p:nvSpPr>
          <p:cNvPr id="216"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BB45A2B-0A36-4C2C-9FB9-3F0E4B184E82}"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18" name="PlaceHolder 2"/>
          <p:cNvSpPr>
            <a:spLocks noGrp="1"/>
          </p:cNvSpPr>
          <p:nvPr>
            <p:ph type="sldImg"/>
          </p:nvPr>
        </p:nvSpPr>
        <p:spPr>
          <a:xfrm>
            <a:off x="1192320" y="773280"/>
            <a:ext cx="4721040" cy="3825720"/>
          </a:xfrm>
          <a:prstGeom prst="rect">
            <a:avLst/>
          </a:prstGeom>
        </p:spPr>
      </p:sp>
      <p:sp>
        <p:nvSpPr>
          <p:cNvPr id="219"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48A62CA-C225-4ABB-ACFF-AC419C757C0B}"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21" name="PlaceHolder 2"/>
          <p:cNvSpPr>
            <a:spLocks noGrp="1"/>
          </p:cNvSpPr>
          <p:nvPr>
            <p:ph type="sldImg"/>
          </p:nvPr>
        </p:nvSpPr>
        <p:spPr>
          <a:xfrm>
            <a:off x="1192320" y="773280"/>
            <a:ext cx="4721040" cy="3825720"/>
          </a:xfrm>
          <a:prstGeom prst="rect">
            <a:avLst/>
          </a:prstGeom>
        </p:spPr>
      </p:sp>
      <p:sp>
        <p:nvSpPr>
          <p:cNvPr id="222"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CAAC7F3-46D5-45EF-AC8D-23E3DCCC785C}"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24" name="PlaceHolder 2"/>
          <p:cNvSpPr>
            <a:spLocks noGrp="1"/>
          </p:cNvSpPr>
          <p:nvPr>
            <p:ph type="sldImg"/>
          </p:nvPr>
        </p:nvSpPr>
        <p:spPr>
          <a:xfrm>
            <a:off x="1192320" y="773280"/>
            <a:ext cx="4721040" cy="3825720"/>
          </a:xfrm>
          <a:prstGeom prst="rect">
            <a:avLst/>
          </a:prstGeom>
        </p:spPr>
      </p:sp>
      <p:sp>
        <p:nvSpPr>
          <p:cNvPr id="225"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61C9E5C-000A-4B5C-9187-2ED30E7DDEFB}"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27" name="PlaceHolder 2"/>
          <p:cNvSpPr>
            <a:spLocks noGrp="1"/>
          </p:cNvSpPr>
          <p:nvPr>
            <p:ph type="sldImg"/>
          </p:nvPr>
        </p:nvSpPr>
        <p:spPr>
          <a:xfrm>
            <a:off x="1192320" y="773280"/>
            <a:ext cx="4721040" cy="3825720"/>
          </a:xfrm>
          <a:prstGeom prst="rect">
            <a:avLst/>
          </a:prstGeom>
        </p:spPr>
      </p:sp>
      <p:sp>
        <p:nvSpPr>
          <p:cNvPr id="228"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02E9FC3-DD38-474F-A23E-C333ED3A2BF6}"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30" name="PlaceHolder 2"/>
          <p:cNvSpPr>
            <a:spLocks noGrp="1"/>
          </p:cNvSpPr>
          <p:nvPr>
            <p:ph type="sldImg"/>
          </p:nvPr>
        </p:nvSpPr>
        <p:spPr>
          <a:xfrm>
            <a:off x="1192320" y="773280"/>
            <a:ext cx="4721040" cy="3825720"/>
          </a:xfrm>
          <a:prstGeom prst="rect">
            <a:avLst/>
          </a:prstGeom>
        </p:spPr>
      </p:sp>
      <p:sp>
        <p:nvSpPr>
          <p:cNvPr id="231"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B1E097-86FA-498A-9A00-B1B6B4D61BC0}"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33" name="PlaceHolder 2"/>
          <p:cNvSpPr>
            <a:spLocks noGrp="1"/>
          </p:cNvSpPr>
          <p:nvPr>
            <p:ph type="sldImg"/>
          </p:nvPr>
        </p:nvSpPr>
        <p:spPr>
          <a:xfrm>
            <a:off x="1192320" y="773280"/>
            <a:ext cx="4721040" cy="3825720"/>
          </a:xfrm>
          <a:prstGeom prst="rect">
            <a:avLst/>
          </a:prstGeom>
        </p:spPr>
      </p:sp>
      <p:sp>
        <p:nvSpPr>
          <p:cNvPr id="234"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13CDDC4-D38D-4C16-A78E-E3FFFF0CB15E}" type="slidenum">
              <a:rPr b="0" lang="en-US"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36" name="PlaceHolder 2"/>
          <p:cNvSpPr>
            <a:spLocks noGrp="1"/>
          </p:cNvSpPr>
          <p:nvPr>
            <p:ph type="sldImg"/>
          </p:nvPr>
        </p:nvSpPr>
        <p:spPr>
          <a:xfrm>
            <a:off x="1192320" y="773280"/>
            <a:ext cx="4721040" cy="3825720"/>
          </a:xfrm>
          <a:prstGeom prst="rect">
            <a:avLst/>
          </a:prstGeom>
        </p:spPr>
      </p:sp>
      <p:sp>
        <p:nvSpPr>
          <p:cNvPr id="237" name="PlaceHolder 3"/>
          <p:cNvSpPr>
            <a:spLocks noGrp="1"/>
          </p:cNvSpPr>
          <p:nvPr>
            <p:ph type="body"/>
          </p:nvPr>
        </p:nvSpPr>
        <p:spPr>
          <a:xfrm>
            <a:off x="947880" y="4858920"/>
            <a:ext cx="5208480" cy="4606920"/>
          </a:xfrm>
          <a:prstGeom prst="rect">
            <a:avLst/>
          </a:prstGeom>
        </p:spPr>
        <p:txBody>
          <a:bodyPr lIns="99000" rIns="99000" tIns="49680" bIns="49680">
            <a:noAutofit/>
          </a:bodyPr>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Arial"/>
                <a:ea typeface="宋体"/>
              </a:rPr>
              <a:t>教学笔记</a:t>
            </a:r>
            <a:endParaRPr b="0" lang="en-US" sz="1200" spc="-1" strike="noStrike">
              <a:solidFill>
                <a:srgbClr val="000000"/>
              </a:solidFill>
              <a:latin typeface="Arial"/>
            </a:endParaRPr>
          </a:p>
          <a:p>
            <a:pPr lvl="1" marL="457200" rtl="0" algn="l">
              <a:spcBef>
                <a:spcPts val="448"/>
              </a:spcBef>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ea typeface="宋体"/>
              </a:rPr>
              <a:t>这张幻灯片直观地说明了本章对不同利益相关者所看到的知识焦点的讨论。</a:t>
            </a:r>
            <a:endParaRPr b="0" lang="en-US" sz="1200" spc="-1" strike="noStrike">
              <a:solidFill>
                <a:srgbClr val="000000"/>
              </a:solidFill>
              <a:latin typeface="Arial"/>
            </a:endParaRPr>
          </a:p>
          <a:p>
            <a:pPr lvl="1" marL="457200" rtl="0" algn="l">
              <a:spcBef>
                <a:spcPts val="448"/>
              </a:spcBef>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ea typeface="宋体"/>
              </a:rPr>
              <a:t>如果您的学生已经学习了数据库课程，那么在“知识”列的上下文中总结该经验可能会很有用。</a:t>
            </a:r>
            <a:endParaRPr b="0" lang="en-US" sz="1200" spc="-1" strike="noStrike">
              <a:solidFill>
                <a:srgbClr val="000000"/>
              </a:solidFill>
              <a:latin typeface="Arial"/>
            </a:endParaRPr>
          </a:p>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B72B336-CF21-425A-AE9C-85BA91513C01}"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39" name="PlaceHolder 2"/>
          <p:cNvSpPr>
            <a:spLocks noGrp="1"/>
          </p:cNvSpPr>
          <p:nvPr>
            <p:ph type="sldImg"/>
          </p:nvPr>
        </p:nvSpPr>
        <p:spPr>
          <a:xfrm>
            <a:off x="1192320" y="773280"/>
            <a:ext cx="4721040" cy="3825720"/>
          </a:xfrm>
          <a:prstGeom prst="rect">
            <a:avLst/>
          </a:prstGeom>
        </p:spPr>
      </p:sp>
      <p:sp>
        <p:nvSpPr>
          <p:cNvPr id="240"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E016D63-67D3-4B65-AE54-21F5FDB7A6E2}"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42" name="PlaceHolder 2"/>
          <p:cNvSpPr>
            <a:spLocks noGrp="1"/>
          </p:cNvSpPr>
          <p:nvPr>
            <p:ph type="sldImg"/>
          </p:nvPr>
        </p:nvSpPr>
        <p:spPr>
          <a:xfrm>
            <a:off x="1192320" y="773280"/>
            <a:ext cx="4721040" cy="3825720"/>
          </a:xfrm>
          <a:prstGeom prst="rect">
            <a:avLst/>
          </a:prstGeom>
        </p:spPr>
      </p:sp>
      <p:sp>
        <p:nvSpPr>
          <p:cNvPr id="243"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D098A6-F8D3-4DE7-9673-7FA71FDA37EE}"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45" name="PlaceHolder 2"/>
          <p:cNvSpPr>
            <a:spLocks noGrp="1"/>
          </p:cNvSpPr>
          <p:nvPr>
            <p:ph type="sldImg"/>
          </p:nvPr>
        </p:nvSpPr>
        <p:spPr>
          <a:xfrm>
            <a:off x="1192320" y="773280"/>
            <a:ext cx="4721040" cy="3825720"/>
          </a:xfrm>
          <a:prstGeom prst="rect">
            <a:avLst/>
          </a:prstGeom>
        </p:spPr>
      </p:sp>
      <p:sp>
        <p:nvSpPr>
          <p:cNvPr id="246" name="PlaceHolder 3"/>
          <p:cNvSpPr>
            <a:spLocks noGrp="1"/>
          </p:cNvSpPr>
          <p:nvPr>
            <p:ph type="body"/>
          </p:nvPr>
        </p:nvSpPr>
        <p:spPr>
          <a:xfrm>
            <a:off x="947880" y="4858920"/>
            <a:ext cx="5208480" cy="4606920"/>
          </a:xfrm>
          <a:prstGeom prst="rect">
            <a:avLst/>
          </a:prstGeom>
        </p:spPr>
        <p:txBody>
          <a:bodyPr lIns="99000" rIns="99000" tIns="49680" bIns="49680">
            <a:noAutofit/>
          </a:bodyPr>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Arial"/>
                <a:ea typeface="宋体"/>
              </a:rPr>
              <a:t>教学笔记</a:t>
            </a:r>
            <a:endParaRPr b="0" lang="en-US" sz="12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6EA236F-56F0-4986-8F77-300C6FBE82A4}"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48" name="PlaceHolder 2"/>
          <p:cNvSpPr>
            <a:spLocks noGrp="1"/>
          </p:cNvSpPr>
          <p:nvPr>
            <p:ph type="sldImg"/>
          </p:nvPr>
        </p:nvSpPr>
        <p:spPr>
          <a:xfrm>
            <a:off x="1192320" y="773280"/>
            <a:ext cx="4721040" cy="3825720"/>
          </a:xfrm>
          <a:prstGeom prst="rect">
            <a:avLst/>
          </a:prstGeom>
        </p:spPr>
      </p:sp>
      <p:sp>
        <p:nvSpPr>
          <p:cNvPr id="249"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68B624-B07F-43B4-97FA-DE9B002C4190}"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51" name="PlaceHolder 2"/>
          <p:cNvSpPr>
            <a:spLocks noGrp="1"/>
          </p:cNvSpPr>
          <p:nvPr>
            <p:ph type="sldImg"/>
          </p:nvPr>
        </p:nvSpPr>
        <p:spPr>
          <a:xfrm>
            <a:off x="1192320" y="773280"/>
            <a:ext cx="4721040" cy="3825720"/>
          </a:xfrm>
          <a:prstGeom prst="rect">
            <a:avLst/>
          </a:prstGeom>
        </p:spPr>
      </p:sp>
      <p:sp>
        <p:nvSpPr>
          <p:cNvPr id="252"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716576-E0CC-4BFA-91A1-B80FDC336E6F}"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54" name="PlaceHolder 2"/>
          <p:cNvSpPr>
            <a:spLocks noGrp="1"/>
          </p:cNvSpPr>
          <p:nvPr>
            <p:ph type="sldImg"/>
          </p:nvPr>
        </p:nvSpPr>
        <p:spPr>
          <a:xfrm>
            <a:off x="1192320" y="773280"/>
            <a:ext cx="4721040" cy="3825720"/>
          </a:xfrm>
          <a:prstGeom prst="rect">
            <a:avLst/>
          </a:prstGeom>
        </p:spPr>
      </p:sp>
      <p:sp>
        <p:nvSpPr>
          <p:cNvPr id="255"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48C45FC-A310-468A-B011-963131BE4E79}"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57" name="PlaceHolder 2"/>
          <p:cNvSpPr>
            <a:spLocks noGrp="1"/>
          </p:cNvSpPr>
          <p:nvPr>
            <p:ph type="sldImg"/>
          </p:nvPr>
        </p:nvSpPr>
        <p:spPr>
          <a:xfrm>
            <a:off x="1192320" y="773280"/>
            <a:ext cx="4721040" cy="3825720"/>
          </a:xfrm>
          <a:prstGeom prst="rect">
            <a:avLst/>
          </a:prstGeom>
        </p:spPr>
      </p:sp>
      <p:sp>
        <p:nvSpPr>
          <p:cNvPr id="258"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B0F7261-79FE-4FF4-91B3-CC4E986FB252}"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60" name="PlaceHolder 2"/>
          <p:cNvSpPr>
            <a:spLocks noGrp="1"/>
          </p:cNvSpPr>
          <p:nvPr>
            <p:ph type="sldImg"/>
          </p:nvPr>
        </p:nvSpPr>
        <p:spPr>
          <a:xfrm>
            <a:off x="1192320" y="773280"/>
            <a:ext cx="4721040" cy="3825720"/>
          </a:xfrm>
          <a:prstGeom prst="rect">
            <a:avLst/>
          </a:prstGeom>
        </p:spPr>
      </p:sp>
      <p:sp>
        <p:nvSpPr>
          <p:cNvPr id="261" name="PlaceHolder 3"/>
          <p:cNvSpPr>
            <a:spLocks noGrp="1"/>
          </p:cNvSpPr>
          <p:nvPr>
            <p:ph type="body"/>
          </p:nvPr>
        </p:nvSpPr>
        <p:spPr>
          <a:xfrm>
            <a:off x="947880" y="4858920"/>
            <a:ext cx="5208480" cy="4606920"/>
          </a:xfrm>
          <a:prstGeom prst="rect">
            <a:avLst/>
          </a:prstGeom>
        </p:spPr>
        <p:txBody>
          <a:bodyPr lIns="99000" rIns="99000" tIns="49680" bIns="49680">
            <a:noAutofit/>
          </a:bodyPr>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Arial"/>
                <a:ea typeface="宋体"/>
              </a:rPr>
              <a:t>教学笔记</a:t>
            </a:r>
            <a:endParaRPr b="0" lang="en-US" sz="1200" spc="-1" strike="noStrike">
              <a:solidFill>
                <a:srgbClr val="000000"/>
              </a:solidFill>
              <a:latin typeface="Arial"/>
            </a:endParaRPr>
          </a:p>
          <a:p>
            <a:pPr lvl="1" marL="457200" rtl="0" algn="l">
              <a:lnSpc>
                <a:spcPct val="90000"/>
              </a:lnSpc>
              <a:spcBef>
                <a:spcPts val="448"/>
              </a:spcBef>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ea typeface="宋体"/>
              </a:rPr>
              <a:t>本幻灯片将与沟通焦点相关的定义和关键术语置于利益相关者的背景下。</a:t>
            </a:r>
            <a:endParaRPr b="0" lang="en-US" sz="12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A9E0C8-A8C3-4D94-9C05-1CE35909BC95}"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63" name="PlaceHolder 2"/>
          <p:cNvSpPr>
            <a:spLocks noGrp="1"/>
          </p:cNvSpPr>
          <p:nvPr>
            <p:ph type="sldImg"/>
          </p:nvPr>
        </p:nvSpPr>
        <p:spPr>
          <a:xfrm>
            <a:off x="1192320" y="773280"/>
            <a:ext cx="4721040" cy="3825720"/>
          </a:xfrm>
          <a:prstGeom prst="rect">
            <a:avLst/>
          </a:prstGeom>
        </p:spPr>
      </p:sp>
      <p:sp>
        <p:nvSpPr>
          <p:cNvPr id="264" name="PlaceHolder 3"/>
          <p:cNvSpPr>
            <a:spLocks noGrp="1"/>
          </p:cNvSpPr>
          <p:nvPr>
            <p:ph type="body"/>
          </p:nvPr>
        </p:nvSpPr>
        <p:spPr>
          <a:xfrm>
            <a:off x="947880" y="4858920"/>
            <a:ext cx="5208480" cy="4606920"/>
          </a:xfrm>
          <a:prstGeom prst="rect">
            <a:avLst/>
          </a:prstGeom>
        </p:spPr>
        <p:txBody>
          <a:bodyPr lIns="99000" rIns="99000" tIns="49680" bIns="49680">
            <a:noAutofit/>
          </a:bodyPr>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Arial"/>
                <a:ea typeface="宋体"/>
              </a:rPr>
              <a:t>教学笔记</a:t>
            </a:r>
            <a:endParaRPr b="0" lang="en-US" sz="1200" spc="-1" strike="noStrike">
              <a:solidFill>
                <a:srgbClr val="000000"/>
              </a:solidFill>
              <a:latin typeface="Arial"/>
            </a:endParaRPr>
          </a:p>
          <a:p>
            <a:pPr lvl="1" marL="457200" rtl="0" algn="l">
              <a:lnSpc>
                <a:spcPct val="90000"/>
              </a:lnSpc>
              <a:spcBef>
                <a:spcPts val="448"/>
              </a:spcBef>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ea typeface="宋体"/>
              </a:rPr>
              <a:t>本幻灯片将与沟通焦点相关的定义和关键术语置于利益相关者的背景下。</a:t>
            </a:r>
            <a:endParaRPr b="0" lang="en-US" sz="12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3AB453C-7D46-48AD-A83C-C965F9027A9A}"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66" name="PlaceHolder 2"/>
          <p:cNvSpPr>
            <a:spLocks noGrp="1"/>
          </p:cNvSpPr>
          <p:nvPr>
            <p:ph type="sldImg"/>
          </p:nvPr>
        </p:nvSpPr>
        <p:spPr>
          <a:xfrm>
            <a:off x="1192320" y="773280"/>
            <a:ext cx="4721040" cy="3825720"/>
          </a:xfrm>
          <a:prstGeom prst="rect">
            <a:avLst/>
          </a:prstGeom>
        </p:spPr>
      </p:sp>
      <p:sp>
        <p:nvSpPr>
          <p:cNvPr id="267" name="PlaceHolder 3"/>
          <p:cNvSpPr>
            <a:spLocks noGrp="1"/>
          </p:cNvSpPr>
          <p:nvPr>
            <p:ph type="body"/>
          </p:nvPr>
        </p:nvSpPr>
        <p:spPr>
          <a:xfrm>
            <a:off x="947880" y="4858920"/>
            <a:ext cx="5208480" cy="4606920"/>
          </a:xfrm>
          <a:prstGeom prst="rect">
            <a:avLst/>
          </a:prstGeom>
        </p:spPr>
        <p:txBody>
          <a:bodyPr lIns="99000" rIns="99000" tIns="49680" bIns="49680">
            <a:noAutofit/>
          </a:bodyPr>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Arial"/>
                <a:ea typeface="宋体"/>
              </a:rPr>
              <a:t>教学笔记</a:t>
            </a:r>
            <a:endParaRPr b="0" lang="en-US" sz="1200" spc="-1" strike="noStrike">
              <a:solidFill>
                <a:srgbClr val="000000"/>
              </a:solidFill>
              <a:latin typeface="Arial"/>
            </a:endParaRPr>
          </a:p>
          <a:p>
            <a:pPr lvl="1" marL="457200" rtl="0" algn="l">
              <a:lnSpc>
                <a:spcPct val="90000"/>
              </a:lnSpc>
              <a:spcBef>
                <a:spcPts val="448"/>
              </a:spcBef>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ea typeface="宋体"/>
              </a:rPr>
              <a:t>本幻灯片将与沟通焦点相关的定义和关键术语置于利益相关者的背景下。</a:t>
            </a:r>
            <a:endParaRPr b="0" lang="en-US" sz="12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4379191-2B8F-45A9-AD91-64A2012436AD}"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69" name="PlaceHolder 2"/>
          <p:cNvSpPr>
            <a:spLocks noGrp="1"/>
          </p:cNvSpPr>
          <p:nvPr>
            <p:ph type="sldImg"/>
          </p:nvPr>
        </p:nvSpPr>
        <p:spPr>
          <a:xfrm>
            <a:off x="1192320" y="773280"/>
            <a:ext cx="4721040" cy="3825720"/>
          </a:xfrm>
          <a:prstGeom prst="rect">
            <a:avLst/>
          </a:prstGeom>
        </p:spPr>
      </p:sp>
      <p:sp>
        <p:nvSpPr>
          <p:cNvPr id="270"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EDB4540-52B0-453F-87FC-6107D94E0FC6}"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197" name="PlaceHolder 2"/>
          <p:cNvSpPr>
            <a:spLocks noGrp="1"/>
          </p:cNvSpPr>
          <p:nvPr>
            <p:ph type="sldImg"/>
          </p:nvPr>
        </p:nvSpPr>
        <p:spPr>
          <a:xfrm>
            <a:off x="1192320" y="773280"/>
            <a:ext cx="4721040" cy="3825720"/>
          </a:xfrm>
          <a:prstGeom prst="rect">
            <a:avLst/>
          </a:prstGeom>
        </p:spPr>
      </p:sp>
      <p:sp>
        <p:nvSpPr>
          <p:cNvPr id="198" name="PlaceHolder 3"/>
          <p:cNvSpPr>
            <a:spLocks noGrp="1"/>
          </p:cNvSpPr>
          <p:nvPr>
            <p:ph type="body"/>
          </p:nvPr>
        </p:nvSpPr>
        <p:spPr>
          <a:xfrm>
            <a:off x="947880" y="4858920"/>
            <a:ext cx="5208480" cy="4606920"/>
          </a:xfrm>
          <a:prstGeom prst="rect">
            <a:avLst/>
          </a:prstGeom>
        </p:spPr>
        <p:txBody>
          <a:bodyPr lIns="99360" rIns="99360" tIns="49680" bIns="49680">
            <a:noAutofit/>
          </a:bodyPr>
          <a:p>
            <a:pPr rtl="0" algn="l">
              <a:spcBef>
                <a:spcPts val="4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ea typeface="宋体"/>
              </a:rPr>
              <a:t>没有额外的注释</a:t>
            </a:r>
            <a:endParaRPr b="0" lang="en-US"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4024440" y="9721800"/>
            <a:ext cx="3078000" cy="511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9000" rIns="99000" tIns="49680" bIns="49680" anchor="b">
            <a:no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A2FFA64-E6DC-4406-9565-7CA9C6E7C029}" type="slidenum">
              <a:rPr b="0" lang="zh-CN" sz="1300" spc="-1" strike="noStrike">
                <a:solidFill>
                  <a:srgbClr val="000000"/>
                </a:solidFill>
                <a:latin typeface="Arial"/>
                <a:ea typeface="宋体"/>
              </a:rPr>
              <a:t>&lt;数字&gt;</a:t>
            </a:fld>
            <a:endParaRPr b="0" lang="en-US" sz="1300" spc="-1" strike="noStrike">
              <a:solidFill>
                <a:srgbClr val="000000"/>
              </a:solidFill>
              <a:latin typeface="Arial"/>
            </a:endParaRPr>
          </a:p>
        </p:txBody>
      </p:sp>
      <p:sp>
        <p:nvSpPr>
          <p:cNvPr id="200" name="PlaceHolder 2"/>
          <p:cNvSpPr>
            <a:spLocks noGrp="1"/>
          </p:cNvSpPr>
          <p:nvPr>
            <p:ph type="sldImg"/>
          </p:nvPr>
        </p:nvSpPr>
        <p:spPr>
          <a:xfrm>
            <a:off x="1192320" y="773280"/>
            <a:ext cx="4721040" cy="3825720"/>
          </a:xfrm>
          <a:prstGeom prst="rect">
            <a:avLst/>
          </a:prstGeom>
        </p:spPr>
      </p:sp>
      <p:sp>
        <p:nvSpPr>
          <p:cNvPr id="201" name="PlaceHolder 3"/>
          <p:cNvSpPr>
            <a:spLocks noGrp="1"/>
          </p:cNvSpPr>
          <p:nvPr>
            <p:ph type="body"/>
          </p:nvPr>
        </p:nvSpPr>
        <p:spPr>
          <a:xfrm>
            <a:off x="947880" y="4858920"/>
            <a:ext cx="5208480" cy="4606920"/>
          </a:xfrm>
          <a:prstGeom prst="rect">
            <a:avLst/>
          </a:prstGeom>
        </p:spPr>
        <p:txBody>
          <a:bodyPr lIns="0" rIns="0" tIns="0" bIns="0">
            <a:noAutofit/>
          </a:bodyPr>
          <a:p>
            <a:pPr rtl="0" algn="l"/>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26" name="PlaceHolder 2"/>
          <p:cNvSpPr>
            <a:spLocks noGrp="1"/>
          </p:cNvSpPr>
          <p:nvPr>
            <p:ph type="body"/>
          </p:nvPr>
        </p:nvSpPr>
        <p:spPr>
          <a:xfrm>
            <a:off x="914400" y="1600200"/>
            <a:ext cx="815328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7" name="PlaceHolder 3"/>
          <p:cNvSpPr>
            <a:spLocks noGrp="1"/>
          </p:cNvSpPr>
          <p:nvPr>
            <p:ph type="body"/>
          </p:nvPr>
        </p:nvSpPr>
        <p:spPr>
          <a:xfrm>
            <a:off x="914400" y="4187160"/>
            <a:ext cx="815328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29" name="PlaceHolder 2"/>
          <p:cNvSpPr>
            <a:spLocks noGrp="1"/>
          </p:cNvSpPr>
          <p:nvPr>
            <p:ph type="body"/>
          </p:nvPr>
        </p:nvSpPr>
        <p:spPr>
          <a:xfrm>
            <a:off x="91440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0" name="PlaceHolder 3"/>
          <p:cNvSpPr>
            <a:spLocks noGrp="1"/>
          </p:cNvSpPr>
          <p:nvPr>
            <p:ph type="body"/>
          </p:nvPr>
        </p:nvSpPr>
        <p:spPr>
          <a:xfrm>
            <a:off x="509256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1" name="PlaceHolder 4"/>
          <p:cNvSpPr>
            <a:spLocks noGrp="1"/>
          </p:cNvSpPr>
          <p:nvPr>
            <p:ph type="body"/>
          </p:nvPr>
        </p:nvSpPr>
        <p:spPr>
          <a:xfrm>
            <a:off x="91440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2" name="PlaceHolder 5"/>
          <p:cNvSpPr>
            <a:spLocks noGrp="1"/>
          </p:cNvSpPr>
          <p:nvPr>
            <p:ph type="body"/>
          </p:nvPr>
        </p:nvSpPr>
        <p:spPr>
          <a:xfrm>
            <a:off x="509256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34" name="PlaceHolder 2"/>
          <p:cNvSpPr>
            <a:spLocks noGrp="1"/>
          </p:cNvSpPr>
          <p:nvPr>
            <p:ph type="body"/>
          </p:nvPr>
        </p:nvSpPr>
        <p:spPr>
          <a:xfrm>
            <a:off x="914400" y="160020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5" name="PlaceHolder 3"/>
          <p:cNvSpPr>
            <a:spLocks noGrp="1"/>
          </p:cNvSpPr>
          <p:nvPr>
            <p:ph type="body"/>
          </p:nvPr>
        </p:nvSpPr>
        <p:spPr>
          <a:xfrm>
            <a:off x="3671280" y="160020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6" name="PlaceHolder 4"/>
          <p:cNvSpPr>
            <a:spLocks noGrp="1"/>
          </p:cNvSpPr>
          <p:nvPr>
            <p:ph type="body"/>
          </p:nvPr>
        </p:nvSpPr>
        <p:spPr>
          <a:xfrm>
            <a:off x="6427800" y="160020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7" name="PlaceHolder 5"/>
          <p:cNvSpPr>
            <a:spLocks noGrp="1"/>
          </p:cNvSpPr>
          <p:nvPr>
            <p:ph type="body"/>
          </p:nvPr>
        </p:nvSpPr>
        <p:spPr>
          <a:xfrm>
            <a:off x="914400" y="418716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8" name="PlaceHolder 6"/>
          <p:cNvSpPr>
            <a:spLocks noGrp="1"/>
          </p:cNvSpPr>
          <p:nvPr>
            <p:ph type="body"/>
          </p:nvPr>
        </p:nvSpPr>
        <p:spPr>
          <a:xfrm>
            <a:off x="3671280" y="418716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9" name="PlaceHolder 7"/>
          <p:cNvSpPr>
            <a:spLocks noGrp="1"/>
          </p:cNvSpPr>
          <p:nvPr>
            <p:ph type="body"/>
          </p:nvPr>
        </p:nvSpPr>
        <p:spPr>
          <a:xfrm>
            <a:off x="6427800" y="418716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46" name="PlaceHolder 2"/>
          <p:cNvSpPr>
            <a:spLocks noGrp="1"/>
          </p:cNvSpPr>
          <p:nvPr>
            <p:ph type="subTitle"/>
          </p:nvPr>
        </p:nvSpPr>
        <p:spPr>
          <a:xfrm>
            <a:off x="914400" y="1600200"/>
            <a:ext cx="8153280" cy="495288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48" name="PlaceHolder 2"/>
          <p:cNvSpPr>
            <a:spLocks noGrp="1"/>
          </p:cNvSpPr>
          <p:nvPr>
            <p:ph type="body"/>
          </p:nvPr>
        </p:nvSpPr>
        <p:spPr>
          <a:xfrm>
            <a:off x="914400" y="1600200"/>
            <a:ext cx="815328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50" name="PlaceHolder 2"/>
          <p:cNvSpPr>
            <a:spLocks noGrp="1"/>
          </p:cNvSpPr>
          <p:nvPr>
            <p:ph type="body"/>
          </p:nvPr>
        </p:nvSpPr>
        <p:spPr>
          <a:xfrm>
            <a:off x="91440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51" name="PlaceHolder 3"/>
          <p:cNvSpPr>
            <a:spLocks noGrp="1"/>
          </p:cNvSpPr>
          <p:nvPr>
            <p:ph type="body"/>
          </p:nvPr>
        </p:nvSpPr>
        <p:spPr>
          <a:xfrm>
            <a:off x="509256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990720" y="75960"/>
            <a:ext cx="8153280" cy="5299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55" name="PlaceHolder 2"/>
          <p:cNvSpPr>
            <a:spLocks noGrp="1"/>
          </p:cNvSpPr>
          <p:nvPr>
            <p:ph type="body"/>
          </p:nvPr>
        </p:nvSpPr>
        <p:spPr>
          <a:xfrm>
            <a:off x="91440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56" name="PlaceHolder 3"/>
          <p:cNvSpPr>
            <a:spLocks noGrp="1"/>
          </p:cNvSpPr>
          <p:nvPr>
            <p:ph type="body"/>
          </p:nvPr>
        </p:nvSpPr>
        <p:spPr>
          <a:xfrm>
            <a:off x="509256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57" name="PlaceHolder 4"/>
          <p:cNvSpPr>
            <a:spLocks noGrp="1"/>
          </p:cNvSpPr>
          <p:nvPr>
            <p:ph type="body"/>
          </p:nvPr>
        </p:nvSpPr>
        <p:spPr>
          <a:xfrm>
            <a:off x="91440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5" name="PlaceHolder 2"/>
          <p:cNvSpPr>
            <a:spLocks noGrp="1"/>
          </p:cNvSpPr>
          <p:nvPr>
            <p:ph type="subTitle"/>
          </p:nvPr>
        </p:nvSpPr>
        <p:spPr>
          <a:xfrm>
            <a:off x="914400" y="1600200"/>
            <a:ext cx="8153280" cy="495288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59" name="PlaceHolder 2"/>
          <p:cNvSpPr>
            <a:spLocks noGrp="1"/>
          </p:cNvSpPr>
          <p:nvPr>
            <p:ph type="body"/>
          </p:nvPr>
        </p:nvSpPr>
        <p:spPr>
          <a:xfrm>
            <a:off x="91440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0" name="PlaceHolder 3"/>
          <p:cNvSpPr>
            <a:spLocks noGrp="1"/>
          </p:cNvSpPr>
          <p:nvPr>
            <p:ph type="body"/>
          </p:nvPr>
        </p:nvSpPr>
        <p:spPr>
          <a:xfrm>
            <a:off x="509256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1" name="PlaceHolder 4"/>
          <p:cNvSpPr>
            <a:spLocks noGrp="1"/>
          </p:cNvSpPr>
          <p:nvPr>
            <p:ph type="body"/>
          </p:nvPr>
        </p:nvSpPr>
        <p:spPr>
          <a:xfrm>
            <a:off x="509256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63" name="PlaceHolder 2"/>
          <p:cNvSpPr>
            <a:spLocks noGrp="1"/>
          </p:cNvSpPr>
          <p:nvPr>
            <p:ph type="body"/>
          </p:nvPr>
        </p:nvSpPr>
        <p:spPr>
          <a:xfrm>
            <a:off x="91440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4" name="PlaceHolder 3"/>
          <p:cNvSpPr>
            <a:spLocks noGrp="1"/>
          </p:cNvSpPr>
          <p:nvPr>
            <p:ph type="body"/>
          </p:nvPr>
        </p:nvSpPr>
        <p:spPr>
          <a:xfrm>
            <a:off x="509256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5" name="PlaceHolder 4"/>
          <p:cNvSpPr>
            <a:spLocks noGrp="1"/>
          </p:cNvSpPr>
          <p:nvPr>
            <p:ph type="body"/>
          </p:nvPr>
        </p:nvSpPr>
        <p:spPr>
          <a:xfrm>
            <a:off x="914400" y="4187160"/>
            <a:ext cx="815328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67" name="PlaceHolder 2"/>
          <p:cNvSpPr>
            <a:spLocks noGrp="1"/>
          </p:cNvSpPr>
          <p:nvPr>
            <p:ph type="body"/>
          </p:nvPr>
        </p:nvSpPr>
        <p:spPr>
          <a:xfrm>
            <a:off x="914400" y="1600200"/>
            <a:ext cx="815328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8" name="PlaceHolder 3"/>
          <p:cNvSpPr>
            <a:spLocks noGrp="1"/>
          </p:cNvSpPr>
          <p:nvPr>
            <p:ph type="body"/>
          </p:nvPr>
        </p:nvSpPr>
        <p:spPr>
          <a:xfrm>
            <a:off x="914400" y="4187160"/>
            <a:ext cx="815328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70" name="PlaceHolder 2"/>
          <p:cNvSpPr>
            <a:spLocks noGrp="1"/>
          </p:cNvSpPr>
          <p:nvPr>
            <p:ph type="body"/>
          </p:nvPr>
        </p:nvSpPr>
        <p:spPr>
          <a:xfrm>
            <a:off x="91440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1" name="PlaceHolder 3"/>
          <p:cNvSpPr>
            <a:spLocks noGrp="1"/>
          </p:cNvSpPr>
          <p:nvPr>
            <p:ph type="body"/>
          </p:nvPr>
        </p:nvSpPr>
        <p:spPr>
          <a:xfrm>
            <a:off x="509256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2" name="PlaceHolder 4"/>
          <p:cNvSpPr>
            <a:spLocks noGrp="1"/>
          </p:cNvSpPr>
          <p:nvPr>
            <p:ph type="body"/>
          </p:nvPr>
        </p:nvSpPr>
        <p:spPr>
          <a:xfrm>
            <a:off x="91440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3" name="PlaceHolder 5"/>
          <p:cNvSpPr>
            <a:spLocks noGrp="1"/>
          </p:cNvSpPr>
          <p:nvPr>
            <p:ph type="body"/>
          </p:nvPr>
        </p:nvSpPr>
        <p:spPr>
          <a:xfrm>
            <a:off x="509256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75" name="PlaceHolder 2"/>
          <p:cNvSpPr>
            <a:spLocks noGrp="1"/>
          </p:cNvSpPr>
          <p:nvPr>
            <p:ph type="body"/>
          </p:nvPr>
        </p:nvSpPr>
        <p:spPr>
          <a:xfrm>
            <a:off x="914400" y="160020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6" name="PlaceHolder 3"/>
          <p:cNvSpPr>
            <a:spLocks noGrp="1"/>
          </p:cNvSpPr>
          <p:nvPr>
            <p:ph type="body"/>
          </p:nvPr>
        </p:nvSpPr>
        <p:spPr>
          <a:xfrm>
            <a:off x="3671280" y="160020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7" name="PlaceHolder 4"/>
          <p:cNvSpPr>
            <a:spLocks noGrp="1"/>
          </p:cNvSpPr>
          <p:nvPr>
            <p:ph type="body"/>
          </p:nvPr>
        </p:nvSpPr>
        <p:spPr>
          <a:xfrm>
            <a:off x="6427800" y="160020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8" name="PlaceHolder 5"/>
          <p:cNvSpPr>
            <a:spLocks noGrp="1"/>
          </p:cNvSpPr>
          <p:nvPr>
            <p:ph type="body"/>
          </p:nvPr>
        </p:nvSpPr>
        <p:spPr>
          <a:xfrm>
            <a:off x="914400" y="418716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9" name="PlaceHolder 6"/>
          <p:cNvSpPr>
            <a:spLocks noGrp="1"/>
          </p:cNvSpPr>
          <p:nvPr>
            <p:ph type="body"/>
          </p:nvPr>
        </p:nvSpPr>
        <p:spPr>
          <a:xfrm>
            <a:off x="3671280" y="418716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80" name="PlaceHolder 7"/>
          <p:cNvSpPr>
            <a:spLocks noGrp="1"/>
          </p:cNvSpPr>
          <p:nvPr>
            <p:ph type="body"/>
          </p:nvPr>
        </p:nvSpPr>
        <p:spPr>
          <a:xfrm>
            <a:off x="6427800" y="4187160"/>
            <a:ext cx="26251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7" name="PlaceHolder 2"/>
          <p:cNvSpPr>
            <a:spLocks noGrp="1"/>
          </p:cNvSpPr>
          <p:nvPr>
            <p:ph type="body"/>
          </p:nvPr>
        </p:nvSpPr>
        <p:spPr>
          <a:xfrm>
            <a:off x="914400" y="1600200"/>
            <a:ext cx="815328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9" name="PlaceHolder 2"/>
          <p:cNvSpPr>
            <a:spLocks noGrp="1"/>
          </p:cNvSpPr>
          <p:nvPr>
            <p:ph type="body"/>
          </p:nvPr>
        </p:nvSpPr>
        <p:spPr>
          <a:xfrm>
            <a:off x="91440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0" name="PlaceHolder 3"/>
          <p:cNvSpPr>
            <a:spLocks noGrp="1"/>
          </p:cNvSpPr>
          <p:nvPr>
            <p:ph type="body"/>
          </p:nvPr>
        </p:nvSpPr>
        <p:spPr>
          <a:xfrm>
            <a:off x="509256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990720" y="75960"/>
            <a:ext cx="8153280" cy="5299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14" name="PlaceHolder 2"/>
          <p:cNvSpPr>
            <a:spLocks noGrp="1"/>
          </p:cNvSpPr>
          <p:nvPr>
            <p:ph type="body"/>
          </p:nvPr>
        </p:nvSpPr>
        <p:spPr>
          <a:xfrm>
            <a:off x="91440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5" name="PlaceHolder 3"/>
          <p:cNvSpPr>
            <a:spLocks noGrp="1"/>
          </p:cNvSpPr>
          <p:nvPr>
            <p:ph type="body"/>
          </p:nvPr>
        </p:nvSpPr>
        <p:spPr>
          <a:xfrm>
            <a:off x="509256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6" name="PlaceHolder 4"/>
          <p:cNvSpPr>
            <a:spLocks noGrp="1"/>
          </p:cNvSpPr>
          <p:nvPr>
            <p:ph type="body"/>
          </p:nvPr>
        </p:nvSpPr>
        <p:spPr>
          <a:xfrm>
            <a:off x="91440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18" name="PlaceHolder 2"/>
          <p:cNvSpPr>
            <a:spLocks noGrp="1"/>
          </p:cNvSpPr>
          <p:nvPr>
            <p:ph type="body"/>
          </p:nvPr>
        </p:nvSpPr>
        <p:spPr>
          <a:xfrm>
            <a:off x="914400" y="1600200"/>
            <a:ext cx="3978720" cy="49528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9" name="PlaceHolder 3"/>
          <p:cNvSpPr>
            <a:spLocks noGrp="1"/>
          </p:cNvSpPr>
          <p:nvPr>
            <p:ph type="body"/>
          </p:nvPr>
        </p:nvSpPr>
        <p:spPr>
          <a:xfrm>
            <a:off x="509256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0" name="PlaceHolder 4"/>
          <p:cNvSpPr>
            <a:spLocks noGrp="1"/>
          </p:cNvSpPr>
          <p:nvPr>
            <p:ph type="body"/>
          </p:nvPr>
        </p:nvSpPr>
        <p:spPr>
          <a:xfrm>
            <a:off x="5092560" y="418716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endParaRPr b="0" lang="en-US" sz="4400" spc="-1" strike="noStrike">
              <a:solidFill>
                <a:srgbClr val="ffff00"/>
              </a:solidFill>
              <a:latin typeface="Arial"/>
            </a:endParaRPr>
          </a:p>
        </p:txBody>
      </p:sp>
      <p:sp>
        <p:nvSpPr>
          <p:cNvPr id="22" name="PlaceHolder 2"/>
          <p:cNvSpPr>
            <a:spLocks noGrp="1"/>
          </p:cNvSpPr>
          <p:nvPr>
            <p:ph type="body"/>
          </p:nvPr>
        </p:nvSpPr>
        <p:spPr>
          <a:xfrm>
            <a:off x="91440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3" name="PlaceHolder 3"/>
          <p:cNvSpPr>
            <a:spLocks noGrp="1"/>
          </p:cNvSpPr>
          <p:nvPr>
            <p:ph type="body"/>
          </p:nvPr>
        </p:nvSpPr>
        <p:spPr>
          <a:xfrm>
            <a:off x="5092560" y="1600200"/>
            <a:ext cx="397872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4" name="PlaceHolder 4"/>
          <p:cNvSpPr>
            <a:spLocks noGrp="1"/>
          </p:cNvSpPr>
          <p:nvPr>
            <p:ph type="body"/>
          </p:nvPr>
        </p:nvSpPr>
        <p:spPr>
          <a:xfrm>
            <a:off x="914400" y="4187160"/>
            <a:ext cx="8153280" cy="236232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contentslide"/>
          <p:cNvPicPr/>
          <p:nvPr/>
        </p:nvPicPr>
        <p:blipFill>
          <a:blip r:embed="rId2"/>
          <a:stretch/>
        </p:blipFill>
        <p:spPr>
          <a:xfrm>
            <a:off x="0" y="0"/>
            <a:ext cx="9144000" cy="6858000"/>
          </a:xfrm>
          <a:prstGeom prst="rect">
            <a:avLst/>
          </a:prstGeom>
          <a:ln w="0">
            <a:noFill/>
          </a:ln>
        </p:spPr>
      </p:pic>
      <p:sp>
        <p:nvSpPr>
          <p:cNvPr id="1" name="PlaceHolder 1"/>
          <p:cNvSpPr>
            <a:spLocks noGrp="1"/>
          </p:cNvSpPr>
          <p:nvPr>
            <p:ph type="title"/>
          </p:nvPr>
        </p:nvSpPr>
        <p:spPr>
          <a:xfrm>
            <a:off x="990720" y="75960"/>
            <a:ext cx="8153280" cy="1143000"/>
          </a:xfrm>
          <a:prstGeom prst="rect">
            <a:avLst/>
          </a:prstGeom>
        </p:spPr>
        <p:txBody>
          <a:bodyPr lIns="90000" rIns="90000" tIns="46800" bIns="46800" anchor="ctr">
            <a:noAutofit/>
          </a:bodyPr>
          <a:p>
            <a:r>
              <a:rPr b="0" lang="en-US" sz="4400" spc="-1" strike="noStrike">
                <a:solidFill>
                  <a:srgbClr val="ffff00"/>
                </a:solidFill>
                <a:latin typeface="Arial"/>
              </a:rPr>
              <a:t>Click to edit the title text format</a:t>
            </a:r>
            <a:endParaRPr b="0" lang="en-US" sz="4400" spc="-1" strike="noStrike">
              <a:solidFill>
                <a:srgbClr val="ffff00"/>
              </a:solidFill>
              <a:latin typeface="Arial"/>
            </a:endParaRPr>
          </a:p>
        </p:txBody>
      </p:sp>
      <p:sp>
        <p:nvSpPr>
          <p:cNvPr id="2" name="PlaceHolder 2"/>
          <p:cNvSpPr>
            <a:spLocks noGrp="1"/>
          </p:cNvSpPr>
          <p:nvPr>
            <p:ph type="body"/>
          </p:nvPr>
        </p:nvSpPr>
        <p:spPr>
          <a:xfrm>
            <a:off x="914400" y="1600200"/>
            <a:ext cx="8153280" cy="4952880"/>
          </a:xfrm>
          <a:prstGeom prst="rect">
            <a:avLst/>
          </a:prstGeom>
        </p:spPr>
        <p:txBody>
          <a:bodyPr lIns="90000" rIns="90000" tIns="46800" bIns="46800">
            <a:normAutofit/>
          </a:bodyPr>
          <a:p>
            <a:pPr marL="342720" indent="-342720">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2680" indent="-285480">
              <a:spcBef>
                <a:spcPts val="7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3" name="PlaceHolder 3"/>
          <p:cNvSpPr>
            <a:spLocks noGrp="1"/>
          </p:cNvSpPr>
          <p:nvPr>
            <p:ph type="sldNum"/>
          </p:nvPr>
        </p:nvSpPr>
        <p:spPr>
          <a:xfrm>
            <a:off x="0" y="6229080"/>
            <a:ext cx="914400" cy="476280"/>
          </a:xfrm>
          <a:prstGeom prst="rect">
            <a:avLst/>
          </a:prstGeom>
        </p:spPr>
        <p:txBody>
          <a:bodyPr lIns="90000" rIns="90000" tIns="46800" bIns="46800">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8BFD179D-5E83-47F4-978A-1A20F3622DE5}" type="slidenum">
              <a:rPr b="1" lang="en-US" sz="1400" spc="-1" strike="noStrike">
                <a:solidFill>
                  <a:srgbClr val="ffffff"/>
                </a:solidFill>
                <a:latin typeface="Arial"/>
                <a:ea typeface="宋体"/>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2" descr="Titleslide"/>
          <p:cNvPicPr/>
          <p:nvPr/>
        </p:nvPicPr>
        <p:blipFill>
          <a:blip r:embed="rId2"/>
          <a:stretch/>
        </p:blipFill>
        <p:spPr>
          <a:xfrm>
            <a:off x="0" y="0"/>
            <a:ext cx="9144000" cy="6858000"/>
          </a:xfrm>
          <a:prstGeom prst="rect">
            <a:avLst/>
          </a:prstGeom>
          <a:ln w="0">
            <a:noFill/>
          </a:ln>
        </p:spPr>
      </p:pic>
      <p:sp>
        <p:nvSpPr>
          <p:cNvPr id="41" name="Line 1"/>
          <p:cNvSpPr/>
          <p:nvPr/>
        </p:nvSpPr>
        <p:spPr>
          <a:xfrm>
            <a:off x="2895480" y="1981080"/>
            <a:ext cx="5759640" cy="0"/>
          </a:xfrm>
          <a:prstGeom prst="line">
            <a:avLst/>
          </a:prstGeom>
          <a:ln w="44280">
            <a:solidFill>
              <a:srgbClr val="ffffff"/>
            </a:solidFill>
            <a:miter/>
          </a:ln>
        </p:spPr>
        <p:style>
          <a:lnRef idx="0"/>
          <a:fillRef idx="0"/>
          <a:effectRef idx="0"/>
          <a:fontRef idx="minor"/>
        </p:style>
      </p:sp>
      <p:sp>
        <p:nvSpPr>
          <p:cNvPr id="42" name="CustomShape 2"/>
          <p:cNvSpPr/>
          <p:nvPr/>
        </p:nvSpPr>
        <p:spPr>
          <a:xfrm rot="16210200">
            <a:off x="-2918160" y="2918520"/>
            <a:ext cx="6858000" cy="1020960"/>
          </a:xfrm>
          <a:custGeom>
            <a:avLst/>
            <a:gdLst/>
            <a:ahLst/>
            <a:rect l="l" t="t" r="r" b="b"/>
            <a:pathLst>
              <a:path w="21600" h="21600">
                <a:moveTo>
                  <a:pt x="0" y="0"/>
                </a:moveTo>
                <a:lnTo>
                  <a:pt x="21600" y="0"/>
                </a:lnTo>
                <a:lnTo>
                  <a:pt x="21600" y="21600"/>
                </a:lnTo>
                <a:lnTo>
                  <a:pt x="0" y="21600"/>
                </a:lnTo>
                <a:lnTo>
                  <a:pt x="0" y="0"/>
                </a:lnTo>
                <a:close/>
              </a:path>
            </a:pathLst>
          </a:custGeom>
          <a:solidFill>
            <a:srgbClr val="336699"/>
          </a:solidFill>
          <a:ln w="0">
            <a:noFill/>
          </a:ln>
        </p:spPr>
        <p:style>
          <a:lnRef idx="0"/>
          <a:fillRef idx="0"/>
          <a:effectRef idx="0"/>
          <a:fontRef idx="minor"/>
        </p:style>
        <p:txBody>
          <a:bodyPr lIns="90000" rIns="90000" tIns="108000" bIns="1080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zh-CN" sz="2400" spc="-1" strike="noStrike">
                <a:solidFill>
                  <a:srgbClr val="336699"/>
                </a:solidFill>
                <a:latin typeface="Lucida Console"/>
                <a:ea typeface="宋体"/>
              </a:rPr>
              <a:t>    </a:t>
            </a:r>
            <a:r>
              <a:rPr b="1" i="1" lang="en-US" sz="2400" spc="-1" strike="noStrike">
                <a:solidFill>
                  <a:srgbClr val="336699"/>
                </a:solidFill>
                <a:latin typeface="Lucida Console"/>
                <a:ea typeface="宋体"/>
              </a:rPr>
              <a:t>Systems </a:t>
            </a:r>
            <a:endParaRPr b="0" lang="en-US" sz="2400" spc="-1" strike="noStrike">
              <a:solidFill>
                <a:srgbClr val="000000"/>
              </a:solidFill>
              <a:latin typeface="Arial"/>
            </a:endParaRPr>
          </a:p>
          <a:p>
            <a:pPr algn="ct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3600" spc="-1" strike="noStrike">
                <a:solidFill>
                  <a:srgbClr val="336699"/>
                </a:solidFill>
                <a:latin typeface="Times New Roman"/>
                <a:ea typeface="宋体"/>
              </a:rPr>
              <a:t>Analysis &amp; Design</a:t>
            </a:r>
            <a:endParaRPr b="0" lang="en-US" sz="3600" spc="-1" strike="noStrike">
              <a:solidFill>
                <a:srgbClr val="000000"/>
              </a:solidFill>
              <a:latin typeface="Arial"/>
            </a:endParaRPr>
          </a:p>
        </p:txBody>
      </p:sp>
      <p:sp>
        <p:nvSpPr>
          <p:cNvPr id="43" name="PlaceHolder 3"/>
          <p:cNvSpPr>
            <a:spLocks noGrp="1"/>
          </p:cNvSpPr>
          <p:nvPr>
            <p:ph type="title"/>
          </p:nvPr>
        </p:nvSpPr>
        <p:spPr>
          <a:xfrm>
            <a:off x="990720" y="75960"/>
            <a:ext cx="8153280" cy="1143000"/>
          </a:xfrm>
          <a:prstGeom prst="rect">
            <a:avLst/>
          </a:prstGeom>
        </p:spPr>
        <p:txBody>
          <a:bodyPr lIns="90000" rIns="90000" tIns="46800" bIns="46800" anchor="ctr">
            <a:noAutofit/>
          </a:bodyPr>
          <a:p>
            <a:r>
              <a:rPr b="0" lang="en-US" sz="4400" spc="-1" strike="noStrike">
                <a:solidFill>
                  <a:srgbClr val="ffff00"/>
                </a:solidFill>
                <a:latin typeface="Arial"/>
              </a:rPr>
              <a:t>Click to edit the title text format</a:t>
            </a:r>
            <a:endParaRPr b="0" lang="en-US" sz="4400" spc="-1" strike="noStrike">
              <a:solidFill>
                <a:srgbClr val="ffff00"/>
              </a:solidFill>
              <a:latin typeface="Arial"/>
            </a:endParaRPr>
          </a:p>
        </p:txBody>
      </p:sp>
      <p:sp>
        <p:nvSpPr>
          <p:cNvPr id="44" name="PlaceHolder 4"/>
          <p:cNvSpPr>
            <a:spLocks noGrp="1"/>
          </p:cNvSpPr>
          <p:nvPr>
            <p:ph type="body"/>
          </p:nvPr>
        </p:nvSpPr>
        <p:spPr>
          <a:xfrm>
            <a:off x="914400" y="1600200"/>
            <a:ext cx="8153280" cy="4952880"/>
          </a:xfrm>
          <a:prstGeom prst="rect">
            <a:avLst/>
          </a:prstGeom>
        </p:spPr>
        <p:txBody>
          <a:bodyPr lIns="90000" rIns="90000" tIns="46800" bIns="46800">
            <a:normAutofit/>
          </a:bodyPr>
          <a:p>
            <a:pPr marL="342720" indent="-342720">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2680" indent="-285480">
              <a:spcBef>
                <a:spcPts val="7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_odt_hyperlink" Type="http://schemas.openxmlformats.org/officeDocument/2006/relationships/hyperlink" Target="https://www.onlinedoctranslator.com/zh-CN/?utm_source=onlinedoctranslator&amp;utm_medium=ppt&amp;utm_campaign=attribution" TargetMode="External"/><Relationship Id="r_odt_logo" Type="http://schemas.openxmlformats.org/officeDocument/2006/relationships/image" Target="../media/odt_attribution_logo.png"/></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94AB2ADC-213B-41D0-9739-6CBB402CC6F9}"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89" name="CustomShape 2"/>
          <p:cNvSpPr/>
          <p:nvPr/>
        </p:nvSpPr>
        <p:spPr>
          <a:xfrm>
            <a:off x="762120" y="5257800"/>
            <a:ext cx="8153280" cy="609480"/>
          </a:xfrm>
          <a:prstGeom prst="rect">
            <a:avLst/>
          </a:prstGeom>
          <a:noFill/>
          <a:ln w="0">
            <a:noFill/>
          </a:ln>
        </p:spPr>
        <p:style>
          <a:lnRef idx="0"/>
          <a:fillRef idx="0"/>
          <a:effectRef idx="0"/>
          <a:fontRef idx="minor"/>
        </p:style>
        <p:txBody>
          <a:bodyPr lIns="90000" rIns="90000" tIns="46800" bIns="46800">
            <a:noAutofit/>
          </a:bodyPr>
          <a:p>
            <a:pPr marL="342720" indent="-342720" algn="l" rtl="0">
              <a:lnSpc>
                <a:spcPct val="10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pc="-1" strike="noStrike">
                <a:solidFill>
                  <a:srgbClr val="000000"/>
                </a:solidFill>
                <a:latin typeface="Comic Sans MS"/>
                <a:ea typeface="宋体"/>
              </a:rPr>
              <a:t>—</a:t>
            </a:r>
            <a:r>
              <a:rPr b="1" i="1" lang="en-US" sz="2400" spc="-1" strike="noStrike">
                <a:solidFill>
                  <a:srgbClr val="000000"/>
                </a:solidFill>
                <a:latin typeface="Comic Sans MS"/>
                <a:ea typeface="宋体"/>
              </a:rPr>
              <a:t>课程的目标是知识和能力</a:t>
            </a:r>
            <a:endParaRPr b="0" lang="en-US" sz="2400" spc="-1" strike="noStrike">
              <a:solidFill>
                <a:srgbClr val="000000"/>
              </a:solidFill>
              <a:latin typeface="Arial"/>
            </a:endParaRPr>
          </a:p>
        </p:txBody>
      </p:sp>
      <p:sp>
        <p:nvSpPr>
          <p:cNvPr id="90" name="CustomShape 3"/>
          <p:cNvSpPr/>
          <p:nvPr/>
        </p:nvSpPr>
        <p:spPr>
          <a:xfrm>
            <a:off x="1523880" y="2057400"/>
            <a:ext cx="7239240" cy="1981080"/>
          </a:xfrm>
          <a:prstGeom prst="rect">
            <a:avLst/>
          </a:prstGeom>
          <a:noFill/>
          <a:ln w="0">
            <a:noFill/>
          </a:ln>
        </p:spPr>
        <p:style>
          <a:lnRef idx="0"/>
          <a:fillRef idx="0"/>
          <a:effectRef idx="0"/>
          <a:fontRef idx="minor"/>
        </p:style>
        <p:txBody>
          <a:bodyPr lIns="90000" rIns="90000" tIns="46800" bIns="46800" anchor="ctr">
            <a:noAutofit/>
          </a:bodyPr>
          <a:p>
            <a:pPr rtl="0" algn="l">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zh-CN" sz="5100" spc="-1" strike="noStrike">
                <a:solidFill>
                  <a:srgbClr val="ff9900"/>
                </a:solidFill>
                <a:latin typeface="Arial"/>
                <a:ea typeface="宋体"/>
              </a:rPr>
              <a:t> </a:t>
            </a:r>
            <a:r>
              <a:rPr b="1" i="1" lang="en-US" sz="4000" spc="-1" strike="noStrike">
                <a:solidFill>
                  <a:srgbClr val="660066"/>
                </a:solidFill>
                <a:latin typeface="Arial"/>
                <a:ea typeface="宋体"/>
              </a:rPr>
              <a:t>信息系统</a:t>
            </a:r>
            <a:br/>
            <a:r>
              <a:rPr b="1" i="1" lang="en-US" sz="4000" spc="-1" strike="noStrike">
                <a:solidFill>
                  <a:srgbClr val="660066"/>
                </a:solidFill>
                <a:latin typeface="Arial"/>
                <a:ea typeface="宋体"/>
              </a:rPr>
              <a:t>分析与设计</a:t>
            </a:r>
            <a:endParaRPr b="0" lang="en-US" sz="4000" spc="-1" strike="noStrike">
              <a:solidFill>
                <a:srgbClr val="000000"/>
              </a:solidFill>
              <a:latin typeface="Arial"/>
            </a:endParaRPr>
          </a:p>
        </p:txBody>
      </p:sp>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从英语翻译成中文(简体)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9AC639B7-D1B2-420C-A9C2-8752AFA35D19}"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17" name="TextShape 2"/>
          <p:cNvSpPr txBox="1"/>
          <p:nvPr/>
        </p:nvSpPr>
        <p:spPr>
          <a:xfrm>
            <a:off x="990720" y="75960"/>
            <a:ext cx="8153280" cy="1143000"/>
          </a:xfrm>
          <a:prstGeom prst="rect">
            <a:avLst/>
          </a:prstGeom>
          <a:noFill/>
          <a:ln w="0">
            <a:noFill/>
          </a:ln>
        </p:spPr>
        <p:txBody>
          <a:bodyPr lIns="90000" rIns="90000" tIns="46800" bIns="46800" anchor="ctr">
            <a:noAutofit/>
          </a:bodyPr>
          <a:p>
            <a:pPr rtl="0" algn="l"/>
            <a:endParaRPr b="0" lang="en-US" sz="4400" spc="-1" strike="noStrike">
              <a:solidFill>
                <a:srgbClr val="ffff00"/>
              </a:solidFill>
              <a:latin typeface="Arial"/>
            </a:endParaRPr>
          </a:p>
        </p:txBody>
      </p:sp>
      <p:sp>
        <p:nvSpPr>
          <p:cNvPr id="118" name="TextShape 3"/>
          <p:cNvSpPr txBox="1"/>
          <p:nvPr/>
        </p:nvSpPr>
        <p:spPr>
          <a:xfrm>
            <a:off x="914400" y="1600200"/>
            <a:ext cx="8153280" cy="4952880"/>
          </a:xfrm>
          <a:prstGeom prst="rect">
            <a:avLst/>
          </a:prstGeom>
          <a:noFill/>
          <a:ln w="0">
            <a:noFill/>
          </a:ln>
        </p:spPr>
        <p:txBody>
          <a:bodyPr lIns="90000" rIns="90000" tIns="46800" bIns="46800">
            <a:normAutofit/>
          </a:bodyPr>
          <a:p>
            <a:pPr rtl="0" algn="l"/>
            <a:endParaRPr b="0" lang="en-US" sz="3200" spc="-1" strike="noStrike">
              <a:solidFill>
                <a:srgbClr val="000000"/>
              </a:solidFill>
              <a:latin typeface="Arial"/>
            </a:endParaRPr>
          </a:p>
        </p:txBody>
      </p:sp>
      <p:pic>
        <p:nvPicPr>
          <p:cNvPr id="119" name="Picture 4" descr="whi52337_01011"/>
          <p:cNvPicPr/>
          <p:nvPr/>
        </p:nvPicPr>
        <p:blipFill>
          <a:blip r:embed="rId1"/>
          <a:stretch/>
        </p:blipFill>
        <p:spPr>
          <a:xfrm>
            <a:off x="-152280" y="0"/>
            <a:ext cx="9505800" cy="6858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3C1903C7-C5D8-460B-9069-AE6FB0939312}"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21"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系统所有者</a:t>
            </a:r>
            <a:endParaRPr b="0" lang="en-US" sz="4400" spc="-1" strike="noStrike">
              <a:solidFill>
                <a:srgbClr val="ffff00"/>
              </a:solidFill>
              <a:latin typeface="Arial"/>
            </a:endParaRPr>
          </a:p>
        </p:txBody>
      </p:sp>
      <p:sp>
        <p:nvSpPr>
          <p:cNvPr id="122" name="TextShape 3"/>
          <p:cNvSpPr txBox="1"/>
          <p:nvPr/>
        </p:nvSpPr>
        <p:spPr>
          <a:xfrm>
            <a:off x="1066320" y="1960200"/>
            <a:ext cx="8001000" cy="4592520"/>
          </a:xfrm>
          <a:prstGeom prst="rect">
            <a:avLst/>
          </a:prstGeom>
          <a:noFill/>
          <a:ln w="0">
            <a:noFill/>
          </a:ln>
        </p:spPr>
        <p:txBody>
          <a:bodyPr>
            <a:normAutofit/>
          </a:bodyPr>
          <a:p>
            <a:pPr rtl="0" algn="l">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Arial"/>
                <a:ea typeface="宋体"/>
              </a:rPr>
              <a:t>系统所有者</a:t>
            </a:r>
            <a:r>
              <a:rPr b="0" lang="en-US" sz="3200" spc="-1" strike="noStrike">
                <a:solidFill>
                  <a:srgbClr val="000000"/>
                </a:solidFill>
                <a:latin typeface="Arial"/>
                <a:ea typeface="宋体"/>
              </a:rPr>
              <a:t>– 信息系统的发起人和执行倡导者（</a:t>
            </a:r>
            <a:r>
              <a:rPr b="1" lang="zh-CN" sz="3200" spc="-1" strike="noStrike">
                <a:solidFill>
                  <a:srgbClr val="000000"/>
                </a:solidFill>
                <a:latin typeface="Arial"/>
                <a:ea typeface="宋体"/>
              </a:rPr>
              <a:t>发起人和主要发起人</a:t>
            </a:r>
            <a:r>
              <a:rPr b="0" lang="en-US" sz="3200" spc="-1" strike="noStrike">
                <a:solidFill>
                  <a:srgbClr val="000000"/>
                </a:solidFill>
                <a:latin typeface="Arial"/>
                <a:ea typeface="宋体"/>
              </a:rPr>
              <a:t>），通常负责资助开发、运营和维护信息系统的项目。</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25B2A583-2FB3-4360-ADE5-01EB5A604469}"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24"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系统用户</a:t>
            </a:r>
            <a:endParaRPr b="0" lang="en-US" sz="4400" spc="-1" strike="noStrike">
              <a:solidFill>
                <a:srgbClr val="ffff00"/>
              </a:solidFill>
              <a:latin typeface="Arial"/>
            </a:endParaRPr>
          </a:p>
        </p:txBody>
      </p:sp>
      <p:sp>
        <p:nvSpPr>
          <p:cNvPr id="125" name="TextShape 3"/>
          <p:cNvSpPr txBox="1"/>
          <p:nvPr/>
        </p:nvSpPr>
        <p:spPr>
          <a:xfrm>
            <a:off x="1066680" y="1599840"/>
            <a:ext cx="7848720" cy="4800600"/>
          </a:xfrm>
          <a:prstGeom prst="rect">
            <a:avLst/>
          </a:prstGeom>
          <a:noFill/>
          <a:ln w="0">
            <a:noFill/>
          </a:ln>
        </p:spPr>
        <p:txBody>
          <a:bodyPr>
            <a:normAutofit/>
          </a:bodyPr>
          <a:p>
            <a:pPr marL="342720" indent="-342720" rtl="0" algn="l">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zh-CN" sz="3200" spc="-1" strike="noStrike">
                <a:solidFill>
                  <a:srgbClr val="000000"/>
                </a:solidFill>
                <a:latin typeface="Arial"/>
                <a:ea typeface="宋体"/>
              </a:rPr>
              <a:t> </a:t>
            </a:r>
            <a:r>
              <a:rPr b="1" lang="en-US" sz="3200" spc="-1" strike="noStrike">
                <a:solidFill>
                  <a:srgbClr val="000000"/>
                </a:solidFill>
                <a:latin typeface="Arial"/>
                <a:ea typeface="宋体"/>
              </a:rPr>
              <a:t>系统用户</a:t>
            </a:r>
            <a:r>
              <a:rPr b="0" lang="en-US" sz="3200" spc="-1" strike="noStrike">
                <a:solidFill>
                  <a:srgbClr val="000000"/>
                </a:solidFill>
                <a:latin typeface="Arial"/>
                <a:ea typeface="宋体"/>
              </a:rPr>
              <a:t>– 定期使用信息系统或受信息系统影响的“客户” – 捕获、验证、输入、响应、存储和交换数据和信息。</a:t>
            </a:r>
            <a:endParaRPr b="0" lang="en-US" sz="3200" spc="-1" strike="noStrike">
              <a:solidFill>
                <a:srgbClr val="000000"/>
              </a:solidFill>
              <a:latin typeface="Arial"/>
            </a:endParaRPr>
          </a:p>
          <a:p>
            <a:pPr marL="342720" indent="-342720" rtl="0" algn="l">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zh-CN" sz="3200" spc="-1" strike="noStrike">
                <a:solidFill>
                  <a:srgbClr val="000000"/>
                </a:solidFill>
                <a:latin typeface="Arial"/>
                <a:ea typeface="宋体"/>
              </a:rPr>
              <a:t> </a:t>
            </a:r>
            <a:r>
              <a:rPr b="0" lang="en-US" sz="3200" spc="-1" strike="noStrike">
                <a:solidFill>
                  <a:srgbClr val="0000ff"/>
                </a:solidFill>
                <a:latin typeface="Arial"/>
                <a:ea typeface="宋体"/>
              </a:rPr>
              <a:t>-- 内部系统用户</a:t>
            </a:r>
            <a:endParaRPr b="0" lang="en-US" sz="3200" spc="-1" strike="noStrike">
              <a:solidFill>
                <a:srgbClr val="000000"/>
              </a:solidFill>
              <a:latin typeface="Arial"/>
            </a:endParaRPr>
          </a:p>
          <a:p>
            <a:pPr marL="342720" indent="-342720" rtl="0" algn="l">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ff"/>
                </a:solidFill>
                <a:latin typeface="Arial"/>
                <a:ea typeface="宋体"/>
              </a:rPr>
              <a:t> </a:t>
            </a:r>
            <a:r>
              <a:rPr b="0" lang="en-US" sz="3200" spc="-1" strike="noStrike">
                <a:solidFill>
                  <a:srgbClr val="0000ff"/>
                </a:solidFill>
                <a:latin typeface="Arial"/>
                <a:ea typeface="宋体"/>
              </a:rPr>
              <a:t>-- 外部系统用户</a:t>
            </a:r>
            <a:endParaRPr b="0" lang="en-US" sz="3200" spc="-1" strike="noStrike">
              <a:solidFill>
                <a:srgbClr val="000000"/>
              </a:solidFill>
              <a:latin typeface="Arial"/>
            </a:endParaRPr>
          </a:p>
          <a:p>
            <a:pPr marL="342720" indent="-342720" rtl="0" algn="l">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86F57402-6944-4D8A-927F-13D428370D14}"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27"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内部系统用户</a:t>
            </a:r>
            <a:endParaRPr b="0" lang="en-US" sz="4400" spc="-1" strike="noStrike">
              <a:solidFill>
                <a:srgbClr val="ffff00"/>
              </a:solidFill>
              <a:latin typeface="Arial"/>
            </a:endParaRPr>
          </a:p>
        </p:txBody>
      </p:sp>
      <p:sp>
        <p:nvSpPr>
          <p:cNvPr id="128" name="TextShape 3"/>
          <p:cNvSpPr txBox="1"/>
          <p:nvPr/>
        </p:nvSpPr>
        <p:spPr>
          <a:xfrm>
            <a:off x="914400" y="1600200"/>
            <a:ext cx="8153280" cy="4952880"/>
          </a:xfrm>
          <a:prstGeom prst="rect">
            <a:avLst/>
          </a:prstGeom>
          <a:noFill/>
          <a:ln w="0">
            <a:noFill/>
          </a:ln>
        </p:spPr>
        <p:txBody>
          <a:bodyPr>
            <a:normAutofit/>
          </a:bodyPr>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Arial"/>
                <a:ea typeface="宋体"/>
              </a:rPr>
              <a:t>文员和服务人员</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Arial"/>
                <a:ea typeface="宋体"/>
              </a:rPr>
              <a:t>技术及专业人员</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 </a:t>
            </a:r>
            <a:r>
              <a:rPr b="1" lang="en-US" sz="3200" spc="-1" strike="noStrike">
                <a:solidFill>
                  <a:srgbClr val="000000"/>
                </a:solidFill>
                <a:latin typeface="Arial"/>
                <a:ea typeface="宋体"/>
              </a:rPr>
              <a:t>主管、中层管理人员、行政管理人员</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4E91FB8E-0C31-4CC0-9AA5-D28F4D4C032D}"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30"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外部系统用户</a:t>
            </a:r>
            <a:endParaRPr b="0" lang="en-US" sz="4400" spc="-1" strike="noStrike">
              <a:solidFill>
                <a:srgbClr val="ffff00"/>
              </a:solidFill>
              <a:latin typeface="Arial"/>
            </a:endParaRPr>
          </a:p>
        </p:txBody>
      </p:sp>
      <p:sp>
        <p:nvSpPr>
          <p:cNvPr id="131" name="TextShape 3"/>
          <p:cNvSpPr txBox="1"/>
          <p:nvPr/>
        </p:nvSpPr>
        <p:spPr>
          <a:xfrm>
            <a:off x="990720" y="1371600"/>
            <a:ext cx="8153280" cy="4952880"/>
          </a:xfrm>
          <a:prstGeom prst="rect">
            <a:avLst/>
          </a:prstGeom>
          <a:noFill/>
          <a:ln w="0">
            <a:noFill/>
          </a:ln>
        </p:spPr>
        <p:txBody>
          <a:bodyPr>
            <a:normAutofit fontScale="88000"/>
          </a:bodyPr>
          <a:p>
            <a:pPr marL="342720" indent="-342720" rtl="0" algn="l">
              <a:lnSpc>
                <a:spcPct val="90000"/>
              </a:lnSpc>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顾客</a:t>
            </a:r>
            <a:endParaRPr b="0" lang="en-US" sz="3200" spc="-1" strike="noStrike">
              <a:solidFill>
                <a:srgbClr val="000000"/>
              </a:solidFill>
              <a:latin typeface="Arial"/>
            </a:endParaRPr>
          </a:p>
          <a:p>
            <a:pPr marL="342720" indent="-342720" rtl="0" algn="l">
              <a:lnSpc>
                <a:spcPct val="90000"/>
              </a:lnSpc>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供应商</a:t>
            </a:r>
            <a:endParaRPr b="0" lang="en-US" sz="3200" spc="-1" strike="noStrike">
              <a:solidFill>
                <a:srgbClr val="000000"/>
              </a:solidFill>
              <a:latin typeface="Arial"/>
            </a:endParaRPr>
          </a:p>
          <a:p>
            <a:pPr marL="342720" indent="-342720" rtl="0" algn="l">
              <a:lnSpc>
                <a:spcPct val="90000"/>
              </a:lnSpc>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伙伴</a:t>
            </a:r>
            <a:endParaRPr b="0" lang="en-US" sz="3200" spc="-1" strike="noStrike">
              <a:solidFill>
                <a:srgbClr val="000000"/>
              </a:solidFill>
              <a:latin typeface="Arial"/>
            </a:endParaRPr>
          </a:p>
          <a:p>
            <a:pPr marL="342720" indent="-342720" rtl="0" algn="l">
              <a:lnSpc>
                <a:spcPct val="90000"/>
              </a:lnSpc>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u="sng">
                <a:solidFill>
                  <a:srgbClr val="000000"/>
                </a:solidFill>
                <a:uFillTx/>
                <a:latin typeface="Arial"/>
                <a:ea typeface="宋体"/>
              </a:rPr>
              <a:t>远程用户</a:t>
            </a:r>
            <a:r>
              <a:rPr b="0" lang="en-US" sz="3200" spc="-1" strike="noStrike">
                <a:solidFill>
                  <a:srgbClr val="000000"/>
                </a:solidFill>
                <a:latin typeface="Arial"/>
                <a:ea typeface="宋体"/>
              </a:rPr>
              <a:t>- 实际不在场所但仍需要访问信息系统的用户。</a:t>
            </a:r>
            <a:endParaRPr b="0" lang="en-US" sz="3200" spc="-1" strike="noStrike">
              <a:solidFill>
                <a:srgbClr val="000000"/>
              </a:solidFill>
              <a:latin typeface="Arial"/>
            </a:endParaRPr>
          </a:p>
          <a:p>
            <a:pPr marL="342720" indent="-342720" rtl="0" algn="l">
              <a:lnSpc>
                <a:spcPct val="90000"/>
              </a:lnSpc>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u="sng">
                <a:solidFill>
                  <a:srgbClr val="000000"/>
                </a:solidFill>
                <a:uFillTx/>
                <a:latin typeface="Arial"/>
                <a:ea typeface="宋体"/>
              </a:rPr>
              <a:t>移动用户</a:t>
            </a:r>
            <a:r>
              <a:rPr b="0" lang="en-US" sz="3200" spc="-1" strike="noStrike">
                <a:solidFill>
                  <a:srgbClr val="000000"/>
                </a:solidFill>
                <a:latin typeface="Arial"/>
                <a:ea typeface="宋体"/>
              </a:rPr>
              <a:t>- 位置不断变化但需要从任何位置访问信息系统的用户</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4952880"/>
            <a:ext cx="1905120" cy="457200"/>
          </a:xfrm>
          <a:prstGeom prst="ellipse">
            <a:avLst/>
          </a:prstGeom>
          <a:solidFill>
            <a:srgbClr val="bbe0e3"/>
          </a:solidFill>
          <a:ln w="25560">
            <a:solidFill>
              <a:srgbClr val="89a4a7"/>
            </a:solidFill>
            <a:miter/>
          </a:ln>
        </p:spPr>
        <p:style>
          <a:lnRef idx="0"/>
          <a:fillRef idx="0"/>
          <a:effectRef idx="0"/>
          <a:fontRef idx="minor"/>
        </p:style>
      </p:sp>
      <p:sp>
        <p:nvSpPr>
          <p:cNvPr id="133" name="CustomShape 2"/>
          <p:cNvSpPr/>
          <p:nvPr/>
        </p:nvSpPr>
        <p:spPr>
          <a:xfrm>
            <a:off x="914400" y="2819520"/>
            <a:ext cx="1371600" cy="457200"/>
          </a:xfrm>
          <a:prstGeom prst="ellipse">
            <a:avLst/>
          </a:prstGeom>
          <a:solidFill>
            <a:srgbClr val="bbe0e3"/>
          </a:solidFill>
          <a:ln w="25560">
            <a:solidFill>
              <a:srgbClr val="89a4a7"/>
            </a:solidFill>
            <a:miter/>
          </a:ln>
        </p:spPr>
        <p:style>
          <a:lnRef idx="0"/>
          <a:fillRef idx="0"/>
          <a:effectRef idx="0"/>
          <a:fontRef idx="minor"/>
        </p:style>
      </p:sp>
      <p:sp>
        <p:nvSpPr>
          <p:cNvPr id="134" name="CustomShape 3"/>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E03C056F-CA86-4B26-8729-DDC1E7B446B5}"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35" name="TextShape 4"/>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系统设计师和</a:t>
            </a:r>
            <a:br/>
            <a:r>
              <a:rPr b="0" lang="en-US" sz="4400" spc="-1" strike="noStrike">
                <a:solidFill>
                  <a:srgbClr val="ffff00"/>
                </a:solidFill>
                <a:latin typeface="Arial"/>
                <a:ea typeface="宋体"/>
              </a:rPr>
              <a:t>系统构建者</a:t>
            </a:r>
            <a:endParaRPr b="0" lang="en-US" sz="4400" spc="-1" strike="noStrike">
              <a:solidFill>
                <a:srgbClr val="ffff00"/>
              </a:solidFill>
              <a:latin typeface="Arial"/>
            </a:endParaRPr>
          </a:p>
        </p:txBody>
      </p:sp>
      <p:sp>
        <p:nvSpPr>
          <p:cNvPr id="136" name="TextShape 5"/>
          <p:cNvSpPr txBox="1"/>
          <p:nvPr/>
        </p:nvSpPr>
        <p:spPr>
          <a:xfrm>
            <a:off x="914400" y="1679400"/>
            <a:ext cx="8153280" cy="4873680"/>
          </a:xfrm>
          <a:prstGeom prst="rect">
            <a:avLst/>
          </a:prstGeom>
          <a:noFill/>
          <a:ln w="0">
            <a:noFill/>
          </a:ln>
        </p:spPr>
        <p:txBody>
          <a:bodyPr>
            <a:normAutofit/>
          </a:bodyPr>
          <a:p>
            <a:pPr rtl="0" algn="l">
              <a:lnSpc>
                <a:spcPct val="9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系统设计师</a:t>
            </a:r>
            <a:r>
              <a:rPr b="0" lang="en-US" sz="2800" spc="-1" strike="noStrike">
                <a:solidFill>
                  <a:srgbClr val="000000"/>
                </a:solidFill>
                <a:latin typeface="Arial"/>
                <a:ea typeface="宋体"/>
              </a:rPr>
              <a:t>– 将系统用户的业务需求和限制转化为技术解决方案的技术专家。她或他设计满足系统用户要求的计算机数据库、输入、输出、屏幕、网络和软件。</a:t>
            </a:r>
            <a:endParaRPr b="0" lang="en-US" sz="2800" spc="-1" strike="noStrike">
              <a:solidFill>
                <a:srgbClr val="000000"/>
              </a:solidFill>
              <a:latin typeface="Arial"/>
            </a:endParaRPr>
          </a:p>
          <a:p>
            <a:pPr rtl="0" algn="l">
              <a:lnSpc>
                <a:spcPct val="9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rtl="0" algn="l">
              <a:lnSpc>
                <a:spcPct val="9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系统建设者</a:t>
            </a:r>
            <a:r>
              <a:rPr b="0" lang="en-US" sz="2800" spc="-1" strike="noStrike">
                <a:solidFill>
                  <a:srgbClr val="000000"/>
                </a:solidFill>
                <a:latin typeface="Arial"/>
                <a:ea typeface="宋体"/>
              </a:rPr>
              <a:t>– 根据系统设计者生成的设计规范构建信息系统和组件的技术专家。</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CC0B2943-43E9-4923-A0A5-5429D29F420D}"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38"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系统分析师</a:t>
            </a:r>
            <a:endParaRPr b="0" lang="en-US" sz="4400" spc="-1" strike="noStrike">
              <a:solidFill>
                <a:srgbClr val="ffff00"/>
              </a:solidFill>
              <a:latin typeface="Arial"/>
            </a:endParaRPr>
          </a:p>
        </p:txBody>
      </p:sp>
      <p:sp>
        <p:nvSpPr>
          <p:cNvPr id="139" name="CustomShape 3"/>
          <p:cNvSpPr/>
          <p:nvPr/>
        </p:nvSpPr>
        <p:spPr>
          <a:xfrm>
            <a:off x="990720" y="1295280"/>
            <a:ext cx="7907040" cy="5229360"/>
          </a:xfrm>
          <a:prstGeom prst="rect">
            <a:avLst/>
          </a:prstGeom>
          <a:noFill/>
          <a:ln w="0">
            <a:noFill/>
          </a:ln>
        </p:spPr>
        <p:style>
          <a:lnRef idx="0"/>
          <a:fillRef idx="0"/>
          <a:effectRef idx="0"/>
          <a:fontRef idx="minor"/>
        </p:style>
        <p:txBody>
          <a:bodyPr lIns="90000" rIns="90000" tIns="46800" bIns="46800">
            <a:normAutofit/>
          </a:bodyPr>
          <a:p>
            <a:pPr marL="342720" indent="-342720" rtl="0" algn="l">
              <a:lnSpc>
                <a:spcPct val="100000"/>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zh-CN" sz="2800" spc="-1" strike="noStrike">
                <a:solidFill>
                  <a:srgbClr val="000000"/>
                </a:solidFill>
                <a:latin typeface="Times New Roman"/>
                <a:ea typeface="宋体"/>
              </a:rPr>
              <a:t> </a:t>
            </a:r>
            <a:r>
              <a:rPr b="1" lang="en-US" sz="3200" spc="-1" strike="noStrike">
                <a:solidFill>
                  <a:srgbClr val="000000"/>
                </a:solidFill>
                <a:latin typeface="Times New Roman"/>
                <a:ea typeface="宋体"/>
              </a:rPr>
              <a:t>系统分析</a:t>
            </a:r>
            <a:r>
              <a:rPr b="0" lang="en-US" sz="3200" spc="-1" strike="noStrike">
                <a:solidFill>
                  <a:srgbClr val="000000"/>
                </a:solidFill>
                <a:latin typeface="Times New Roman"/>
                <a:ea typeface="宋体"/>
              </a:rPr>
              <a:t>– 研究该领域的专家</a:t>
            </a:r>
            <a:r>
              <a:rPr b="0" lang="en-US" sz="3200" spc="-1" strike="noStrike">
                <a:solidFill>
                  <a:srgbClr val="00b050"/>
                </a:solidFill>
                <a:latin typeface="Times New Roman"/>
                <a:ea typeface="宋体"/>
              </a:rPr>
              <a:t>问题</a:t>
            </a:r>
            <a:r>
              <a:rPr b="0" lang="en-US" sz="3200" spc="-1" strike="noStrike">
                <a:solidFill>
                  <a:srgbClr val="000000"/>
                </a:solidFill>
                <a:latin typeface="Times New Roman"/>
                <a:ea typeface="宋体"/>
              </a:rPr>
              <a:t>以及组织的需求，以确定人员、数据、流程和信息技术如何最好地实现业务改进。</a:t>
            </a:r>
            <a:endParaRPr b="0" lang="en-US" sz="3200" spc="-1" strike="noStrike">
              <a:solidFill>
                <a:srgbClr val="000000"/>
              </a:solidFill>
              <a:latin typeface="Arial"/>
            </a:endParaRPr>
          </a:p>
          <a:p>
            <a:pPr lvl="1" marL="742680" indent="-285480" rtl="0" algn="l">
              <a:lnSpc>
                <a:spcPct val="10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DC1B2BE9-30E9-4043-B542-488BAC815DCE}"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41"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系统分析师</a:t>
            </a:r>
            <a:br/>
            <a:r>
              <a:rPr b="0" lang="en-US" sz="4400" spc="-1" strike="noStrike">
                <a:solidFill>
                  <a:srgbClr val="ffff00"/>
                </a:solidFill>
                <a:latin typeface="Arial"/>
                <a:ea typeface="宋体"/>
              </a:rPr>
              <a:t>作为问题解决者</a:t>
            </a:r>
            <a:endParaRPr b="0" lang="en-US" sz="4400" spc="-1" strike="noStrike">
              <a:solidFill>
                <a:srgbClr val="ffff00"/>
              </a:solidFill>
              <a:latin typeface="Arial"/>
            </a:endParaRPr>
          </a:p>
        </p:txBody>
      </p:sp>
      <p:sp>
        <p:nvSpPr>
          <p:cNvPr id="142" name="TextShape 3"/>
          <p:cNvSpPr txBox="1"/>
          <p:nvPr/>
        </p:nvSpPr>
        <p:spPr>
          <a:xfrm>
            <a:off x="990720" y="1676520"/>
            <a:ext cx="7696080" cy="5029200"/>
          </a:xfrm>
          <a:prstGeom prst="rect">
            <a:avLst/>
          </a:prstGeom>
          <a:noFill/>
          <a:ln w="0">
            <a:noFill/>
          </a:ln>
        </p:spPr>
        <p:txBody>
          <a:bodyPr>
            <a:normAutofit/>
          </a:bodyPr>
          <a:p>
            <a:pPr marL="342720" indent="-342720" rtl="0" algn="l">
              <a:lnSpc>
                <a:spcPct val="130000"/>
              </a:lnSpc>
              <a:spcBef>
                <a:spcPts val="6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需要解决的“问题”是指：</a:t>
            </a:r>
            <a:endParaRPr b="0" lang="en-US" sz="2800" spc="-1" strike="noStrike">
              <a:solidFill>
                <a:srgbClr val="000000"/>
              </a:solidFill>
              <a:latin typeface="Arial"/>
            </a:endParaRPr>
          </a:p>
          <a:p>
            <a:pPr lvl="1" marL="742680" indent="-285480" rtl="0" algn="l">
              <a:lnSpc>
                <a:spcPct val="13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u="sng">
                <a:solidFill>
                  <a:srgbClr val="000000"/>
                </a:solidFill>
                <a:uFillTx/>
                <a:latin typeface="Arial"/>
                <a:ea typeface="宋体"/>
              </a:rPr>
              <a:t>问题</a:t>
            </a:r>
            <a:r>
              <a:rPr b="0" lang="en-US" sz="2400" spc="-1" strike="noStrike">
                <a:solidFill>
                  <a:srgbClr val="000000"/>
                </a:solidFill>
                <a:latin typeface="Arial"/>
                <a:ea typeface="宋体"/>
              </a:rPr>
              <a:t>，无论是真实的还是预期的，都需要采取纠正措施</a:t>
            </a:r>
            <a:endParaRPr b="0" lang="en-US" sz="2400" spc="-1" strike="noStrike">
              <a:solidFill>
                <a:srgbClr val="000000"/>
              </a:solidFill>
              <a:latin typeface="Arial"/>
            </a:endParaRPr>
          </a:p>
          <a:p>
            <a:pPr lvl="1" marL="742680" indent="-285480" rtl="0" algn="l">
              <a:lnSpc>
                <a:spcPct val="13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u="sng">
                <a:solidFill>
                  <a:srgbClr val="000000"/>
                </a:solidFill>
                <a:uFillTx/>
                <a:latin typeface="Arial"/>
                <a:ea typeface="宋体"/>
              </a:rPr>
              <a:t>机会</a:t>
            </a:r>
            <a:r>
              <a:rPr b="0" lang="en-US" sz="2400" spc="-1" strike="noStrike">
                <a:solidFill>
                  <a:srgbClr val="000000"/>
                </a:solidFill>
                <a:latin typeface="Arial"/>
                <a:ea typeface="宋体"/>
              </a:rPr>
              <a:t>尽管没有投诉，但仍能改善情况</a:t>
            </a:r>
            <a:endParaRPr b="0" lang="en-US" sz="2400" spc="-1" strike="noStrike">
              <a:solidFill>
                <a:srgbClr val="000000"/>
              </a:solidFill>
              <a:latin typeface="Arial"/>
            </a:endParaRPr>
          </a:p>
          <a:p>
            <a:pPr lvl="1" marL="742680" indent="-285480" rtl="0" algn="l">
              <a:lnSpc>
                <a:spcPct val="13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u="sng">
                <a:solidFill>
                  <a:srgbClr val="000000"/>
                </a:solidFill>
                <a:uFillTx/>
                <a:latin typeface="Arial"/>
                <a:ea typeface="宋体"/>
              </a:rPr>
              <a:t>指令</a:t>
            </a:r>
            <a:r>
              <a:rPr b="0" lang="en-US" sz="2400" spc="-1" strike="noStrike">
                <a:solidFill>
                  <a:srgbClr val="000000"/>
                </a:solidFill>
                <a:latin typeface="Arial"/>
                <a:ea typeface="宋体"/>
              </a:rPr>
              <a:t>改变情况，无论是否有人抱怨当前情况</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56877CAB-0974-42C6-B794-79BE5268CEBB}"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44"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2.2前台和后台</a:t>
            </a:r>
            <a:br/>
            <a:r>
              <a:rPr b="0" lang="en-US" sz="4400" spc="-1" strike="noStrike">
                <a:solidFill>
                  <a:srgbClr val="ffff00"/>
                </a:solidFill>
                <a:latin typeface="Arial"/>
                <a:ea typeface="宋体"/>
              </a:rPr>
              <a:t>信息系统</a:t>
            </a:r>
            <a:endParaRPr b="0" lang="en-US" sz="4400" spc="-1" strike="noStrike">
              <a:solidFill>
                <a:srgbClr val="ffff00"/>
              </a:solidFill>
              <a:latin typeface="Arial"/>
            </a:endParaRPr>
          </a:p>
        </p:txBody>
      </p:sp>
      <p:sp>
        <p:nvSpPr>
          <p:cNvPr id="145" name="TextShape 3"/>
          <p:cNvSpPr txBox="1"/>
          <p:nvPr/>
        </p:nvSpPr>
        <p:spPr>
          <a:xfrm>
            <a:off x="1066320" y="1447560"/>
            <a:ext cx="7620120" cy="5105160"/>
          </a:xfrm>
          <a:prstGeom prst="rect">
            <a:avLst/>
          </a:prstGeom>
          <a:noFill/>
          <a:ln w="0">
            <a:noFill/>
          </a:ln>
        </p:spPr>
        <p:txBody>
          <a:bodyPr>
            <a:normAutofit/>
          </a:bodyPr>
          <a:p>
            <a:pPr marL="342720" indent="-342720" rtl="0" algn="l">
              <a:lnSpc>
                <a:spcPct val="90000"/>
              </a:lnSpc>
              <a:spcBef>
                <a:spcPts val="598"/>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前台</a:t>
            </a:r>
            <a:r>
              <a:rPr b="0" lang="en-US" sz="2400" spc="-1" strike="noStrike">
                <a:solidFill>
                  <a:srgbClr val="000000"/>
                </a:solidFill>
                <a:latin typeface="Arial"/>
                <a:ea typeface="宋体"/>
              </a:rPr>
              <a:t> </a:t>
            </a:r>
            <a:r>
              <a:rPr b="1" lang="en-US" sz="2400" spc="-1" strike="noStrike">
                <a:solidFill>
                  <a:srgbClr val="000000"/>
                </a:solidFill>
                <a:latin typeface="Arial"/>
                <a:ea typeface="宋体"/>
              </a:rPr>
              <a:t>信息系统</a:t>
            </a:r>
            <a:r>
              <a:rPr b="0" lang="en-US" sz="2400" spc="-1" strike="noStrike">
                <a:solidFill>
                  <a:srgbClr val="000000"/>
                </a:solidFill>
                <a:latin typeface="Arial"/>
                <a:ea typeface="宋体"/>
              </a:rPr>
              <a:t>支持扩展到组织的客户（或选民）的业务功能</a:t>
            </a:r>
            <a:r>
              <a:rPr b="0" lang="zh-CN" sz="2400" spc="-1" strike="noStrike">
                <a:solidFill>
                  <a:srgbClr val="000000"/>
                </a:solidFill>
                <a:latin typeface="Arial"/>
                <a:ea typeface="宋体"/>
              </a:rPr>
              <a:t>委托人</a:t>
            </a:r>
            <a:r>
              <a:rPr b="0" lang="en-US" sz="2400" spc="-1" strike="noStrike">
                <a:solidFill>
                  <a:srgbClr val="000000"/>
                </a:solidFill>
                <a:latin typeface="Arial"/>
                <a:ea typeface="宋体"/>
              </a:rPr>
              <a:t>）。</a:t>
            </a:r>
            <a:endParaRPr b="0" lang="en-US" sz="24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营销</a:t>
            </a:r>
            <a:endParaRPr b="0" lang="en-US" sz="20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销售量</a:t>
            </a:r>
            <a:endParaRPr b="0" lang="en-US" sz="20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用户管理</a:t>
            </a:r>
            <a:endParaRPr b="0" lang="en-US" sz="2000" spc="-1" strike="noStrike">
              <a:solidFill>
                <a:srgbClr val="000000"/>
              </a:solidFill>
              <a:latin typeface="Arial"/>
            </a:endParaRPr>
          </a:p>
          <a:p>
            <a:pPr marL="342720" indent="-342720" rtl="0" algn="l">
              <a:lnSpc>
                <a:spcPct val="90000"/>
              </a:lnSpc>
              <a:spcBef>
                <a:spcPts val="598"/>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后台</a:t>
            </a:r>
            <a:r>
              <a:rPr b="0" lang="en-US" sz="2400" spc="-1" strike="noStrike">
                <a:solidFill>
                  <a:srgbClr val="000000"/>
                </a:solidFill>
                <a:latin typeface="Arial"/>
                <a:ea typeface="宋体"/>
              </a:rPr>
              <a:t> </a:t>
            </a:r>
            <a:r>
              <a:rPr b="1" lang="en-US" sz="2400" spc="-1" strike="noStrike">
                <a:solidFill>
                  <a:srgbClr val="000000"/>
                </a:solidFill>
                <a:latin typeface="Arial"/>
                <a:ea typeface="宋体"/>
              </a:rPr>
              <a:t>信息系统</a:t>
            </a:r>
            <a:r>
              <a:rPr b="0" lang="en-US" sz="2400" spc="-1" strike="noStrike">
                <a:solidFill>
                  <a:srgbClr val="000000"/>
                </a:solidFill>
                <a:latin typeface="Arial"/>
                <a:ea typeface="宋体"/>
              </a:rPr>
              <a:t>支持组织的内部业务运营，并联系供应商（材料、设备、用品和服务）。</a:t>
            </a:r>
            <a:endParaRPr b="0" lang="en-US" sz="24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人力资源</a:t>
            </a:r>
            <a:endParaRPr b="0" lang="en-US" sz="20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财务管理</a:t>
            </a:r>
            <a:endParaRPr b="0" lang="en-US" sz="20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制造业</a:t>
            </a:r>
            <a:endParaRPr b="0" lang="en-US" sz="2000" spc="-1" strike="noStrike">
              <a:solidFill>
                <a:srgbClr val="000000"/>
              </a:solidFill>
              <a:latin typeface="Arial"/>
            </a:endParaRPr>
          </a:p>
          <a:p>
            <a:pPr lvl="1" marL="742680" indent="-285480" rtl="0" algn="l">
              <a:lnSpc>
                <a:spcPct val="90000"/>
              </a:lnSpc>
              <a:spcBef>
                <a:spcPts val="499"/>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宋体"/>
              </a:rPr>
              <a:t>库存控制</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7B1916DB-371E-4ED9-A4B4-22CA03CD050A}"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47" name="TextShape 2"/>
          <p:cNvSpPr txBox="1"/>
          <p:nvPr/>
        </p:nvSpPr>
        <p:spPr>
          <a:xfrm>
            <a:off x="990720" y="151920"/>
            <a:ext cx="8153280" cy="6858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00"/>
                </a:solidFill>
                <a:latin typeface="Arial"/>
                <a:ea typeface="宋体"/>
              </a:rPr>
              <a:t>信息系统联盟</a:t>
            </a:r>
            <a:br/>
            <a:endParaRPr b="0" lang="en-US" sz="3600" spc="-1" strike="noStrike">
              <a:solidFill>
                <a:srgbClr val="ffff00"/>
              </a:solidFill>
              <a:latin typeface="Arial"/>
            </a:endParaRPr>
          </a:p>
        </p:txBody>
      </p:sp>
      <p:pic>
        <p:nvPicPr>
          <p:cNvPr id="148" name="Picture 5" descr="Untitled-1"/>
          <p:cNvPicPr/>
          <p:nvPr/>
        </p:nvPicPr>
        <p:blipFill>
          <a:blip r:embed="rId1"/>
          <a:stretch/>
        </p:blipFill>
        <p:spPr>
          <a:xfrm>
            <a:off x="228600" y="609480"/>
            <a:ext cx="8686800" cy="5943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990720" y="1294920"/>
            <a:ext cx="8153280" cy="4953240"/>
          </a:xfrm>
          <a:prstGeom prst="rect">
            <a:avLst/>
          </a:prstGeom>
          <a:noFill/>
          <a:ln w="0">
            <a:noFill/>
          </a:ln>
        </p:spPr>
        <p:txBody>
          <a:bodyPr>
            <a:normAutofit/>
          </a:bodyPr>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系统分析与设计方法</a:t>
            </a:r>
            <a:endParaRPr b="0" lang="en-US" sz="3200" spc="-1" strike="noStrike">
              <a:solidFill>
                <a:srgbClr val="000000"/>
              </a:solidFill>
              <a:latin typeface="Arial"/>
            </a:endParaRPr>
          </a:p>
          <a:p>
            <a:pPr marL="342720" indent="-342720" rtl="0" algn="l">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zh-CN" sz="3200" spc="-1" strike="noStrike">
                <a:solidFill>
                  <a:srgbClr val="000000"/>
                </a:solidFill>
                <a:latin typeface="Arial"/>
                <a:ea typeface="宋体"/>
              </a:rPr>
              <a:t>（</a:t>
            </a:r>
            <a:r>
              <a:rPr b="0" lang="en-US" sz="3200" spc="-1" strike="noStrike">
                <a:solidFill>
                  <a:srgbClr val="000000"/>
                </a:solidFill>
                <a:latin typeface="Arial"/>
                <a:ea typeface="宋体"/>
              </a:rPr>
              <a:t>第七版</a:t>
            </a:r>
            <a:r>
              <a:rPr b="0" lang="zh-CN" sz="3200" spc="-1" strike="noStrike">
                <a:solidFill>
                  <a:srgbClr val="000000"/>
                </a:solidFill>
                <a:latin typeface="Arial"/>
                <a:ea typeface="宋体"/>
              </a:rPr>
              <a:t>）</a:t>
            </a:r>
            <a:r>
              <a:rPr b="0" lang="en-US" sz="3200" spc="-1" strike="noStrike">
                <a:solidFill>
                  <a:srgbClr val="000000"/>
                </a:solidFill>
                <a:latin typeface="Arial"/>
                <a:ea typeface="宋体"/>
              </a:rPr>
              <a:t>, L.惠顿 ,</a:t>
            </a:r>
            <a:r>
              <a:rPr b="0" lang="zh-CN" sz="3200" spc="-1" strike="noStrike">
                <a:solidFill>
                  <a:srgbClr val="000000"/>
                </a:solidFill>
                <a:latin typeface="Arial"/>
                <a:ea typeface="宋体"/>
              </a:rPr>
              <a:t> </a:t>
            </a:r>
            <a:r>
              <a:rPr b="0" lang="en-US" sz="3200" spc="-1" strike="noStrike">
                <a:solidFill>
                  <a:srgbClr val="000000"/>
                </a:solidFill>
                <a:latin typeface="Arial"/>
                <a:ea typeface="宋体"/>
              </a:rPr>
              <a:t>宾利</a:t>
            </a:r>
            <a:endParaRPr b="0" lang="en-US" sz="3200" spc="-1" strike="noStrike">
              <a:solidFill>
                <a:srgbClr val="000000"/>
              </a:solidFill>
              <a:latin typeface="Arial"/>
            </a:endParaRPr>
          </a:p>
          <a:p>
            <a:pPr marL="342720" indent="-342720" rtl="0" algn="l">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zh-CN" sz="2800" spc="-1" strike="noStrike">
                <a:solidFill>
                  <a:srgbClr val="000000"/>
                </a:solidFill>
                <a:latin typeface="Arial"/>
                <a:ea typeface="宋体"/>
              </a:rPr>
              <a:t>系统分析与设计方法</a:t>
            </a:r>
            <a:endParaRPr b="0" lang="en-US" sz="2800" spc="-1" strike="noStrike">
              <a:solidFill>
                <a:srgbClr val="000000"/>
              </a:solidFill>
              <a:latin typeface="Arial"/>
            </a:endParaRPr>
          </a:p>
          <a:p>
            <a:pPr marL="342720" indent="-342720" rtl="0" algn="l">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zh-CN" sz="2800" spc="-1" strike="noStrike">
                <a:solidFill>
                  <a:srgbClr val="000000"/>
                </a:solidFill>
                <a:latin typeface="Arial"/>
                <a:ea typeface="宋体"/>
              </a:rPr>
              <a:t>（原书第七版）</a:t>
            </a:r>
            <a:endParaRPr b="0" lang="en-US" sz="2800" spc="-1" strike="noStrike">
              <a:solidFill>
                <a:srgbClr val="000000"/>
              </a:solidFill>
              <a:latin typeface="Arial"/>
            </a:endParaRPr>
          </a:p>
          <a:p>
            <a:pPr marL="342720" indent="-342720" rtl="0" algn="l">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zh-CN" sz="2800" spc="-1" strike="noStrike">
                <a:solidFill>
                  <a:srgbClr val="000000"/>
                </a:solidFill>
                <a:latin typeface="Arial"/>
                <a:ea typeface="宋体"/>
              </a:rPr>
              <a:t>肖刚，孙慧译，</a:t>
            </a:r>
            <a:endParaRPr b="0" lang="en-US" sz="2800" spc="-1" strike="noStrike">
              <a:solidFill>
                <a:srgbClr val="000000"/>
              </a:solidFill>
              <a:latin typeface="Arial"/>
            </a:endParaRPr>
          </a:p>
          <a:p>
            <a:pPr marL="342720" indent="-342720" rtl="0" algn="l">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zh-CN" sz="2800" spc="-1" strike="noStrike">
                <a:solidFill>
                  <a:srgbClr val="000000"/>
                </a:solidFill>
                <a:latin typeface="Arial"/>
                <a:ea typeface="宋体"/>
              </a:rPr>
              <a:t>机械工业出版社</a:t>
            </a:r>
            <a:endParaRPr b="0" lang="en-US" sz="2800" spc="-1" strike="noStrike">
              <a:solidFill>
                <a:srgbClr val="000000"/>
              </a:solidFill>
              <a:latin typeface="Arial"/>
            </a:endParaRPr>
          </a:p>
        </p:txBody>
      </p:sp>
      <p:sp>
        <p:nvSpPr>
          <p:cNvPr id="92"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教科书</a:t>
            </a:r>
            <a:r>
              <a:rPr b="0" lang="zh-CN" sz="4400" spc="-1" strike="noStrike">
                <a:solidFill>
                  <a:srgbClr val="ffff00"/>
                </a:solidFill>
                <a:latin typeface="Arial"/>
                <a:ea typeface="宋体"/>
              </a:rPr>
              <a:t>：</a:t>
            </a:r>
            <a:endParaRPr b="0" lang="en-US" sz="4400" spc="-1" strike="noStrike">
              <a:solidFill>
                <a:srgbClr val="ffff00"/>
              </a:solidFill>
              <a:latin typeface="Arial"/>
            </a:endParaRPr>
          </a:p>
        </p:txBody>
      </p:sp>
      <p:sp>
        <p:nvSpPr>
          <p:cNvPr id="93" name="CustomShape 3"/>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DB237F7B-8649-43DB-8AAC-562902FA3FCE}"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pic>
        <p:nvPicPr>
          <p:cNvPr id="94" name="Picture 6" descr=""/>
          <p:cNvPicPr/>
          <p:nvPr/>
        </p:nvPicPr>
        <p:blipFill>
          <a:blip r:embed="rId1"/>
          <a:stretch/>
        </p:blipFill>
        <p:spPr>
          <a:xfrm>
            <a:off x="5181480" y="2438280"/>
            <a:ext cx="3506760" cy="42674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456508D0-1E24-4385-A1C5-BA0B4663E21B}"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50"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信息系统的构建模块</a:t>
            </a:r>
            <a:endParaRPr b="0" lang="en-US" sz="4400" spc="-1" strike="noStrike">
              <a:solidFill>
                <a:srgbClr val="ffff00"/>
              </a:solidFill>
              <a:latin typeface="Arial"/>
            </a:endParaRPr>
          </a:p>
        </p:txBody>
      </p:sp>
      <p:sp>
        <p:nvSpPr>
          <p:cNvPr id="151" name="TextShape 3"/>
          <p:cNvSpPr txBox="1"/>
          <p:nvPr/>
        </p:nvSpPr>
        <p:spPr>
          <a:xfrm>
            <a:off x="914400" y="1734840"/>
            <a:ext cx="8153280" cy="4817880"/>
          </a:xfrm>
          <a:prstGeom prst="rect">
            <a:avLst/>
          </a:prstGeom>
          <a:noFill/>
          <a:ln w="0">
            <a:noFill/>
          </a:ln>
        </p:spPr>
        <p:txBody>
          <a:bodyPr>
            <a:normAutofit/>
          </a:bodyPr>
          <a:p>
            <a:pPr marL="342720" indent="-342720" rtl="0" algn="l">
              <a:lnSpc>
                <a:spcPct val="100000"/>
              </a:lnSpc>
              <a:spcBef>
                <a:spcPts val="298"/>
              </a:spcBef>
              <a:spcAft>
                <a:spcPts val="298"/>
              </a:spcAft>
              <a:buClr>
                <a:srgbClr val="818a42"/>
              </a:buClr>
              <a:buFont typeface="New Yor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New York"/>
                <a:ea typeface="宋体"/>
              </a:rPr>
              <a:t>知识</a:t>
            </a:r>
            <a:r>
              <a:rPr b="0" lang="en-US" sz="3200" spc="-1" strike="noStrike">
                <a:solidFill>
                  <a:srgbClr val="000000"/>
                </a:solidFill>
                <a:latin typeface="New York"/>
                <a:ea typeface="宋体"/>
              </a:rPr>
              <a:t>——用于创建有用信息的材料。</a:t>
            </a:r>
            <a:endParaRPr b="0" lang="en-US" sz="3200" spc="-1" strike="noStrike">
              <a:solidFill>
                <a:srgbClr val="000000"/>
              </a:solidFill>
              <a:latin typeface="Arial"/>
            </a:endParaRPr>
          </a:p>
          <a:p>
            <a:pPr marL="342720" indent="-342720" rtl="0" algn="l">
              <a:lnSpc>
                <a:spcPct val="100000"/>
              </a:lnSpc>
              <a:spcBef>
                <a:spcPts val="298"/>
              </a:spcBef>
              <a:spcAft>
                <a:spcPts val="298"/>
              </a:spcAft>
              <a:buClr>
                <a:srgbClr val="818a42"/>
              </a:buClr>
              <a:buFont typeface="New Yor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New York"/>
                <a:ea typeface="宋体"/>
              </a:rPr>
              <a:t>过程</a:t>
            </a:r>
            <a:r>
              <a:rPr b="0" lang="en-US" sz="3200" spc="-1" strike="noStrike">
                <a:solidFill>
                  <a:srgbClr val="000000"/>
                </a:solidFill>
                <a:latin typeface="New York"/>
                <a:ea typeface="宋体"/>
              </a:rPr>
              <a:t>——执行企业使命的活动（包括管理）。</a:t>
            </a:r>
            <a:endParaRPr b="0" lang="en-US" sz="3200" spc="-1" strike="noStrike">
              <a:solidFill>
                <a:srgbClr val="000000"/>
              </a:solidFill>
              <a:latin typeface="Arial"/>
            </a:endParaRPr>
          </a:p>
          <a:p>
            <a:pPr marL="342720" indent="-342720" rtl="0" algn="l">
              <a:lnSpc>
                <a:spcPct val="100000"/>
              </a:lnSpc>
              <a:spcBef>
                <a:spcPts val="799"/>
              </a:spcBef>
              <a:buClr>
                <a:srgbClr val="818a42"/>
              </a:buClr>
              <a:buFont typeface="New Yor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New York"/>
                <a:ea typeface="宋体"/>
              </a:rPr>
              <a:t>沟通</a:t>
            </a:r>
            <a:r>
              <a:rPr b="0" lang="en-US" sz="3200" spc="-1" strike="noStrike">
                <a:solidFill>
                  <a:srgbClr val="000000"/>
                </a:solidFill>
                <a:latin typeface="New York"/>
                <a:ea typeface="宋体"/>
              </a:rPr>
              <a:t>——系统如何与其用户和其他信息系统交互。</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7A54FBD3-9E99-460C-8223-9D27BD026FAF}"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53"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00"/>
                </a:solidFill>
                <a:latin typeface="Arial"/>
                <a:ea typeface="宋体"/>
              </a:rPr>
              <a:t>信息系统构建模块</a:t>
            </a:r>
            <a:endParaRPr b="0" lang="en-US" sz="3600" spc="-1" strike="noStrike">
              <a:solidFill>
                <a:srgbClr val="ffff00"/>
              </a:solidFill>
              <a:latin typeface="Arial"/>
            </a:endParaRPr>
          </a:p>
        </p:txBody>
      </p:sp>
      <p:pic>
        <p:nvPicPr>
          <p:cNvPr id="154" name="Picture 7" descr="whi52337_0203"/>
          <p:cNvPicPr/>
          <p:nvPr/>
        </p:nvPicPr>
        <p:blipFill>
          <a:blip r:embed="rId1"/>
          <a:stretch/>
        </p:blipFill>
        <p:spPr>
          <a:xfrm>
            <a:off x="0" y="914400"/>
            <a:ext cx="9144000" cy="59436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A5B781C6-7AD0-4E5D-8A2A-0C98D654C772}"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56"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知识积木</a:t>
            </a:r>
            <a:endParaRPr b="0" lang="en-US" sz="4400" spc="-1" strike="noStrike">
              <a:solidFill>
                <a:srgbClr val="ffff00"/>
              </a:solidFill>
              <a:latin typeface="Arial"/>
            </a:endParaRPr>
          </a:p>
        </p:txBody>
      </p:sp>
      <p:pic>
        <p:nvPicPr>
          <p:cNvPr id="157" name="Picture 5" descr="whi74173_0204"/>
          <p:cNvPicPr/>
          <p:nvPr/>
        </p:nvPicPr>
        <p:blipFill>
          <a:blip r:embed="rId1"/>
          <a:stretch/>
        </p:blipFill>
        <p:spPr>
          <a:xfrm>
            <a:off x="2666880" y="1295280"/>
            <a:ext cx="6248520" cy="5096160"/>
          </a:xfrm>
          <a:prstGeom prst="rect">
            <a:avLst/>
          </a:prstGeom>
          <a:ln w="0">
            <a:noFill/>
          </a:ln>
        </p:spPr>
      </p:pic>
      <p:sp>
        <p:nvSpPr>
          <p:cNvPr id="158" name="CustomShape 3"/>
          <p:cNvSpPr/>
          <p:nvPr/>
        </p:nvSpPr>
        <p:spPr>
          <a:xfrm>
            <a:off x="1143000" y="1219320"/>
            <a:ext cx="2666880" cy="838080"/>
          </a:xfrm>
          <a:prstGeom prst="wedgeRectCallout">
            <a:avLst>
              <a:gd name="adj1" fmla="val 57740"/>
              <a:gd name="adj2" fmla="val 108064"/>
            </a:avLst>
          </a:prstGeom>
          <a:solidFill>
            <a:srgbClr val="bbe0e3"/>
          </a:solidFill>
          <a:ln w="25560">
            <a:solidFill>
              <a:srgbClr val="89a4a7"/>
            </a:solidFill>
            <a:miter/>
          </a:ln>
        </p:spPr>
        <p:style>
          <a:lnRef idx="0"/>
          <a:fillRef idx="0"/>
          <a:effectRef idx="0"/>
          <a:fontRef idx="minor"/>
        </p:style>
        <p:txBody>
          <a:bodyPr lIns="90000" rIns="90000" tIns="46800" bIns="46800" anchor="ctr">
            <a:noAutofit/>
          </a:bodyPr>
          <a:p>
            <a:pPr algn="ctr"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宋体"/>
              </a:rPr>
              <a:t>信息范围与愿景</a:t>
            </a:r>
            <a:endParaRPr b="0" lang="en-US" sz="1800" spc="-1" strike="noStrike">
              <a:solidFill>
                <a:srgbClr val="000000"/>
              </a:solidFill>
              <a:latin typeface="Arial"/>
            </a:endParaRPr>
          </a:p>
        </p:txBody>
      </p:sp>
      <p:sp>
        <p:nvSpPr>
          <p:cNvPr id="159" name="CustomShape 4"/>
          <p:cNvSpPr/>
          <p:nvPr/>
        </p:nvSpPr>
        <p:spPr>
          <a:xfrm>
            <a:off x="1066680" y="2590920"/>
            <a:ext cx="2667240" cy="685800"/>
          </a:xfrm>
          <a:prstGeom prst="wedgeRectCallout">
            <a:avLst>
              <a:gd name="adj1" fmla="val 70120"/>
              <a:gd name="adj2" fmla="val 80791"/>
            </a:avLst>
          </a:prstGeom>
          <a:solidFill>
            <a:srgbClr val="bbe0e3"/>
          </a:solidFill>
          <a:ln w="25560">
            <a:solidFill>
              <a:srgbClr val="89a4a7"/>
            </a:solidFill>
            <a:miter/>
          </a:ln>
        </p:spPr>
        <p:style>
          <a:lnRef idx="0"/>
          <a:fillRef idx="0"/>
          <a:effectRef idx="0"/>
          <a:fontRef idx="minor"/>
        </p:style>
        <p:txBody>
          <a:bodyPr lIns="90000" rIns="90000" tIns="46800" bIns="46800" anchor="ctr">
            <a:noAutofit/>
          </a:bodyPr>
          <a:p>
            <a:pPr algn="ctr"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宋体"/>
              </a:rPr>
              <a:t>业务数据要求</a:t>
            </a:r>
            <a:endParaRPr b="0" lang="en-US" sz="1800" spc="-1" strike="noStrike">
              <a:solidFill>
                <a:srgbClr val="000000"/>
              </a:solidFill>
              <a:latin typeface="Arial"/>
            </a:endParaRPr>
          </a:p>
        </p:txBody>
      </p:sp>
      <p:sp>
        <p:nvSpPr>
          <p:cNvPr id="160" name="CustomShape 5"/>
          <p:cNvSpPr/>
          <p:nvPr/>
        </p:nvSpPr>
        <p:spPr>
          <a:xfrm>
            <a:off x="1066680" y="4267080"/>
            <a:ext cx="2667240" cy="609840"/>
          </a:xfrm>
          <a:prstGeom prst="wedgeRectCallout">
            <a:avLst>
              <a:gd name="adj1" fmla="val 67263"/>
              <a:gd name="adj2" fmla="val 3518"/>
            </a:avLst>
          </a:prstGeom>
          <a:solidFill>
            <a:srgbClr val="bbe0e3"/>
          </a:solidFill>
          <a:ln w="25560">
            <a:solidFill>
              <a:srgbClr val="89a4a7"/>
            </a:solidFill>
            <a:miter/>
          </a:ln>
        </p:spPr>
        <p:style>
          <a:lnRef idx="0"/>
          <a:fillRef idx="0"/>
          <a:effectRef idx="0"/>
          <a:fontRef idx="minor"/>
        </p:style>
        <p:txBody>
          <a:bodyPr lIns="90000" rIns="90000" tIns="46800" bIns="46800" anchor="ctr">
            <a:noAutofit/>
          </a:bodyPr>
          <a:p>
            <a:pPr algn="ctr"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宋体"/>
              </a:rPr>
              <a:t>数据库创建</a:t>
            </a:r>
            <a:endParaRPr b="0" lang="en-US" sz="1800" spc="-1" strike="noStrike">
              <a:solidFill>
                <a:srgbClr val="000000"/>
              </a:solidFill>
              <a:latin typeface="Arial"/>
            </a:endParaRPr>
          </a:p>
        </p:txBody>
      </p:sp>
      <p:sp>
        <p:nvSpPr>
          <p:cNvPr id="161" name="CustomShape 6"/>
          <p:cNvSpPr/>
          <p:nvPr/>
        </p:nvSpPr>
        <p:spPr>
          <a:xfrm>
            <a:off x="1143000" y="5638680"/>
            <a:ext cx="2666880" cy="533520"/>
          </a:xfrm>
          <a:prstGeom prst="wedgeRectCallout">
            <a:avLst>
              <a:gd name="adj1" fmla="val 63930"/>
              <a:gd name="adj2" fmla="val -103407"/>
            </a:avLst>
          </a:prstGeom>
          <a:solidFill>
            <a:srgbClr val="bbe0e3"/>
          </a:solidFill>
          <a:ln w="25560">
            <a:solidFill>
              <a:srgbClr val="89a4a7"/>
            </a:solidFill>
            <a:miter/>
          </a:ln>
        </p:spPr>
        <p:style>
          <a:lnRef idx="0"/>
          <a:fillRef idx="0"/>
          <a:effectRef idx="0"/>
          <a:fontRef idx="minor"/>
        </p:style>
        <p:txBody>
          <a:bodyPr lIns="90000" rIns="90000" tIns="46800" bIns="46800" anchor="ctr">
            <a:noAutofit/>
          </a:bodyPr>
          <a:p>
            <a:pPr algn="ctr"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宋体"/>
              </a:rPr>
              <a:t>数据库解决方案</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561DE7A3-BAC7-41EF-88E6-7F34309ACEC8}"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63"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知识观</a:t>
            </a:r>
            <a:endParaRPr b="0" lang="en-US" sz="4400" spc="-1" strike="noStrike">
              <a:solidFill>
                <a:srgbClr val="ffff00"/>
              </a:solidFill>
              <a:latin typeface="Arial"/>
            </a:endParaRPr>
          </a:p>
        </p:txBody>
      </p:sp>
      <p:sp>
        <p:nvSpPr>
          <p:cNvPr id="164" name="TextShape 3"/>
          <p:cNvSpPr txBox="1"/>
          <p:nvPr/>
        </p:nvSpPr>
        <p:spPr>
          <a:xfrm>
            <a:off x="990360" y="1142640"/>
            <a:ext cx="7754760" cy="5334120"/>
          </a:xfrm>
          <a:prstGeom prst="rect">
            <a:avLst/>
          </a:prstGeom>
          <a:noFill/>
          <a:ln w="0">
            <a:noFill/>
          </a:ln>
        </p:spPr>
        <p:txBody>
          <a:bodyPr>
            <a:normAutofit fontScale="94000"/>
          </a:bodyPr>
          <a:p>
            <a:pPr marL="342720" indent="-342720" rtl="0" algn="l">
              <a:lnSpc>
                <a:spcPct val="95000"/>
              </a:lnSpc>
              <a:spcBef>
                <a:spcPts val="524"/>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系统所有者的观点</a:t>
            </a:r>
            <a:endParaRPr b="0" lang="en-US" sz="2800" spc="-1" strike="noStrike">
              <a:solidFill>
                <a:srgbClr val="000000"/>
              </a:solidFill>
              <a:latin typeface="Arial"/>
            </a:endParaRPr>
          </a:p>
          <a:p>
            <a:pPr lvl="1" marL="742680" indent="-285480" rtl="0" algn="l">
              <a:lnSpc>
                <a:spcPct val="9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感兴趣的</a:t>
            </a:r>
            <a:r>
              <a:rPr b="1" lang="en-US" sz="2800" spc="-1" strike="noStrike">
                <a:solidFill>
                  <a:srgbClr val="ff0000"/>
                </a:solidFill>
                <a:latin typeface="Arial"/>
                <a:ea typeface="宋体"/>
              </a:rPr>
              <a:t>不是</a:t>
            </a:r>
            <a:r>
              <a:rPr b="0" lang="en-US" sz="2400" spc="-1" strike="noStrike">
                <a:solidFill>
                  <a:srgbClr val="000000"/>
                </a:solidFill>
                <a:latin typeface="Arial"/>
                <a:ea typeface="宋体"/>
              </a:rPr>
              <a:t>在原始数据中，但在增加新业务知识并帮助管理者做出决策的信息中。</a:t>
            </a:r>
            <a:endParaRPr b="0" lang="en-US" sz="2400" spc="-1" strike="noStrike">
              <a:solidFill>
                <a:srgbClr val="000000"/>
              </a:solidFill>
              <a:latin typeface="Arial"/>
            </a:endParaRPr>
          </a:p>
          <a:p>
            <a:pPr lvl="1" marL="742680" indent="-285480" rtl="0" algn="l">
              <a:lnSpc>
                <a:spcPct val="9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商业实体和商业规则。</a:t>
            </a:r>
            <a:endParaRPr b="0" lang="en-US" sz="2400" spc="-1" strike="noStrike">
              <a:solidFill>
                <a:srgbClr val="000000"/>
              </a:solidFill>
              <a:latin typeface="Arial"/>
            </a:endParaRPr>
          </a:p>
          <a:p>
            <a:pPr marL="342720" indent="-342720" rtl="0" algn="l">
              <a:lnSpc>
                <a:spcPct val="95000"/>
              </a:lnSpc>
              <a:spcBef>
                <a:spcPts val="524"/>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系统用户视图</a:t>
            </a:r>
            <a:endParaRPr b="0" lang="en-US" sz="2800" spc="-1" strike="noStrike">
              <a:solidFill>
                <a:srgbClr val="000000"/>
              </a:solidFill>
              <a:latin typeface="Arial"/>
            </a:endParaRPr>
          </a:p>
          <a:p>
            <a:pPr lvl="1" marL="742680" indent="-285480" rtl="0" algn="l">
              <a:lnSpc>
                <a:spcPct val="9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将数据视为记录在表格中、存储在文件柜中、记录在书籍和电子表格中或存储在计算机上的内容。</a:t>
            </a:r>
            <a:endParaRPr b="0" lang="en-US" sz="2400" spc="-1" strike="noStrike">
              <a:solidFill>
                <a:srgbClr val="000000"/>
              </a:solidFill>
              <a:latin typeface="Arial"/>
            </a:endParaRPr>
          </a:p>
          <a:p>
            <a:pPr lvl="1" marL="742680" indent="-285480" rtl="0" algn="l">
              <a:lnSpc>
                <a:spcPct val="9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关注与业务相关的问题</a:t>
            </a:r>
            <a:r>
              <a:rPr b="0" lang="zh-CN" sz="2400" spc="-1" strike="noStrike">
                <a:solidFill>
                  <a:srgbClr val="000000"/>
                </a:solidFill>
                <a:latin typeface="Arial"/>
                <a:ea typeface="宋体"/>
              </a:rPr>
              <a:t>（属于，涉及）</a:t>
            </a:r>
            <a:r>
              <a:rPr b="0" lang="en-US" sz="2400" spc="-1" strike="noStrike">
                <a:solidFill>
                  <a:srgbClr val="000000"/>
                </a:solidFill>
                <a:latin typeface="Arial"/>
                <a:ea typeface="宋体"/>
              </a:rPr>
              <a:t>数据。</a:t>
            </a:r>
            <a:endParaRPr b="0" lang="en-US" sz="2400" spc="-1" strike="noStrike">
              <a:solidFill>
                <a:srgbClr val="000000"/>
              </a:solidFill>
              <a:latin typeface="Arial"/>
            </a:endParaRPr>
          </a:p>
          <a:p>
            <a:pPr lvl="1" marL="742680" indent="-285480" rtl="0" algn="l">
              <a:lnSpc>
                <a:spcPct val="9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数据要求</a:t>
            </a:r>
            <a:r>
              <a:rPr b="0" lang="en-US" sz="2400" spc="-1" strike="noStrike">
                <a:solidFill>
                  <a:srgbClr val="000000"/>
                </a:solidFill>
                <a:latin typeface="Arial"/>
                <a:ea typeface="宋体"/>
              </a:rPr>
              <a:t>– 以独立于数据技术的实体、属性、关系和规则来表示用户数据。</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C60762E0-AB7B-41B5-B4CD-0266FC77F6B3}"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66"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知识的观点（续）</a:t>
            </a:r>
            <a:endParaRPr b="0" lang="en-US" sz="4400" spc="-1" strike="noStrike">
              <a:solidFill>
                <a:srgbClr val="ffff00"/>
              </a:solidFill>
              <a:latin typeface="Arial"/>
            </a:endParaRPr>
          </a:p>
        </p:txBody>
      </p:sp>
      <p:sp>
        <p:nvSpPr>
          <p:cNvPr id="167" name="TextShape 3"/>
          <p:cNvSpPr txBox="1"/>
          <p:nvPr/>
        </p:nvSpPr>
        <p:spPr>
          <a:xfrm>
            <a:off x="1066320" y="1447920"/>
            <a:ext cx="7831080" cy="4952880"/>
          </a:xfrm>
          <a:prstGeom prst="rect">
            <a:avLst/>
          </a:prstGeom>
          <a:noFill/>
          <a:ln w="0">
            <a:noFill/>
          </a:ln>
        </p:spPr>
        <p:txBody>
          <a:bodyPr>
            <a:normAutofit/>
          </a:bodyPr>
          <a:p>
            <a:pPr marL="342720" indent="-342720" rtl="0" algn="l">
              <a:lnSpc>
                <a:spcPct val="95000"/>
              </a:lnSpc>
              <a:spcBef>
                <a:spcPts val="675"/>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Arial"/>
                <a:ea typeface="宋体"/>
              </a:rPr>
              <a:t>系统设计者的观点</a:t>
            </a:r>
            <a:endParaRPr b="0" lang="en-US" sz="3600" spc="-1" strike="noStrike">
              <a:solidFill>
                <a:srgbClr val="000000"/>
              </a:solidFill>
              <a:latin typeface="Arial"/>
            </a:endParaRPr>
          </a:p>
          <a:p>
            <a:pPr lvl="1" marL="742680" indent="-285480" rtl="0" algn="l">
              <a:lnSpc>
                <a:spcPct val="95000"/>
              </a:lnSpc>
              <a:spcBef>
                <a:spcPts val="524"/>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特定数据库管理系统 (DBMS) 的数据结构、数据库模式、字段、索引和约束。</a:t>
            </a:r>
            <a:endParaRPr b="0" lang="en-US" sz="2800" spc="-1" strike="noStrike">
              <a:solidFill>
                <a:srgbClr val="000000"/>
              </a:solidFill>
              <a:latin typeface="Arial"/>
            </a:endParaRPr>
          </a:p>
          <a:p>
            <a:pPr marL="342720" indent="-342720" rtl="0" algn="l">
              <a:lnSpc>
                <a:spcPct val="95000"/>
              </a:lnSpc>
              <a:spcBef>
                <a:spcPts val="675"/>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Arial"/>
                <a:ea typeface="宋体"/>
              </a:rPr>
              <a:t>系统构建者的观点</a:t>
            </a:r>
            <a:endParaRPr b="0" lang="en-US" sz="3600" spc="-1" strike="noStrike">
              <a:solidFill>
                <a:srgbClr val="000000"/>
              </a:solidFill>
              <a:latin typeface="Arial"/>
            </a:endParaRPr>
          </a:p>
          <a:p>
            <a:pPr lvl="1" marL="742680" indent="-285480" rtl="0" algn="l">
              <a:lnSpc>
                <a:spcPct val="95000"/>
              </a:lnSpc>
              <a:spcBef>
                <a:spcPts val="524"/>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SQL</a:t>
            </a:r>
            <a:endParaRPr b="0" lang="en-US" sz="2800" spc="-1" strike="noStrike">
              <a:solidFill>
                <a:srgbClr val="000000"/>
              </a:solidFill>
              <a:latin typeface="Arial"/>
            </a:endParaRPr>
          </a:p>
          <a:p>
            <a:pPr lvl="1" marL="742680" indent="-285480" rtl="0" algn="l">
              <a:lnSpc>
                <a:spcPct val="95000"/>
              </a:lnSpc>
              <a:spcBef>
                <a:spcPts val="524"/>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DBMS 或其他数据技术</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4DF09A3E-B33B-4202-B26F-1AC09105907C}"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69" name="TextShape 2"/>
          <p:cNvSpPr txBox="1"/>
          <p:nvPr/>
        </p:nvSpPr>
        <p:spPr>
          <a:xfrm>
            <a:off x="990720" y="-228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00"/>
                </a:solidFill>
                <a:latin typeface="Arial"/>
                <a:ea typeface="宋体"/>
              </a:rPr>
              <a:t>2.3.2 流程构建块</a:t>
            </a:r>
            <a:endParaRPr b="0" lang="en-US" sz="3200" spc="-1" strike="noStrike">
              <a:solidFill>
                <a:srgbClr val="ffff00"/>
              </a:solidFill>
              <a:latin typeface="Arial"/>
            </a:endParaRPr>
          </a:p>
        </p:txBody>
      </p:sp>
      <p:pic>
        <p:nvPicPr>
          <p:cNvPr id="170" name="Picture 6" descr="whi52337_0205"/>
          <p:cNvPicPr/>
          <p:nvPr/>
        </p:nvPicPr>
        <p:blipFill>
          <a:blip r:embed="rId1"/>
          <a:stretch/>
        </p:blipFill>
        <p:spPr>
          <a:xfrm>
            <a:off x="0" y="685800"/>
            <a:ext cx="9144000" cy="61722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26490228-86DA-4307-85E4-8C9521259B6B}"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72"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流程的观点</a:t>
            </a:r>
            <a:endParaRPr b="0" lang="en-US" sz="4400" spc="-1" strike="noStrike">
              <a:solidFill>
                <a:srgbClr val="ffff00"/>
              </a:solidFill>
              <a:latin typeface="Arial"/>
            </a:endParaRPr>
          </a:p>
        </p:txBody>
      </p:sp>
      <p:sp>
        <p:nvSpPr>
          <p:cNvPr id="173" name="TextShape 3"/>
          <p:cNvSpPr txBox="1"/>
          <p:nvPr/>
        </p:nvSpPr>
        <p:spPr>
          <a:xfrm>
            <a:off x="1066320" y="1295280"/>
            <a:ext cx="8077320" cy="5105520"/>
          </a:xfrm>
          <a:prstGeom prst="rect">
            <a:avLst/>
          </a:prstGeom>
          <a:noFill/>
          <a:ln w="0">
            <a:noFill/>
          </a:ln>
        </p:spPr>
        <p:txBody>
          <a:bodyPr>
            <a:normAutofit/>
          </a:bodyPr>
          <a:p>
            <a:pPr marL="342720" indent="-342720" rtl="0" algn="l">
              <a:spcBef>
                <a:spcPts val="873"/>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系统所有者的观点</a:t>
            </a:r>
            <a:endParaRPr b="0" lang="en-US" sz="2800" spc="-1" strike="noStrike">
              <a:solidFill>
                <a:srgbClr val="000000"/>
              </a:solidFill>
              <a:latin typeface="Arial"/>
            </a:endParaRPr>
          </a:p>
          <a:p>
            <a:pPr lvl="1" marL="742680" indent="-285480" rtl="0" algn="l">
              <a:spcBef>
                <a:spcPts val="7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关注称为高级流程</a:t>
            </a:r>
            <a:r>
              <a:rPr b="1" lang="en-US" sz="2400" spc="-1" strike="noStrike">
                <a:solidFill>
                  <a:srgbClr val="000000"/>
                </a:solidFill>
                <a:latin typeface="Arial"/>
                <a:ea typeface="宋体"/>
              </a:rPr>
              <a:t>业务功能。</a:t>
            </a:r>
            <a:endParaRPr b="0" lang="en-US" sz="2400" spc="-1" strike="noStrike">
              <a:solidFill>
                <a:srgbClr val="000000"/>
              </a:solidFill>
              <a:latin typeface="Arial"/>
            </a:endParaRPr>
          </a:p>
          <a:p>
            <a:pPr lvl="1" marL="742680" indent="-285480" rtl="0" algn="l">
              <a:spcBef>
                <a:spcPts val="7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业务功能</a:t>
            </a:r>
            <a:r>
              <a:rPr b="0" lang="en-US" sz="2400" spc="-1" strike="noStrike">
                <a:solidFill>
                  <a:srgbClr val="000000"/>
                </a:solidFill>
                <a:latin typeface="Arial"/>
                <a:ea typeface="宋体"/>
              </a:rPr>
              <a:t>– 支持业务的一组相关流程。功能可以分解为其他子功能，并最终分解为执行特定任务的流程。</a:t>
            </a:r>
            <a:endParaRPr b="0" lang="en-US" sz="2400" spc="-1" strike="noStrike">
              <a:solidFill>
                <a:srgbClr val="000000"/>
              </a:solidFill>
              <a:latin typeface="Arial"/>
            </a:endParaRPr>
          </a:p>
          <a:p>
            <a:pPr lvl="1" marL="742680" indent="-285480" rtl="0" algn="l">
              <a:spcBef>
                <a:spcPts val="7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A</a:t>
            </a:r>
            <a:r>
              <a:rPr b="1" lang="en-US" sz="2400" spc="-1" strike="noStrike">
                <a:solidFill>
                  <a:srgbClr val="000000"/>
                </a:solidFill>
                <a:latin typeface="Arial"/>
                <a:ea typeface="宋体"/>
              </a:rPr>
              <a:t>跨职能</a:t>
            </a:r>
            <a:r>
              <a:rPr b="0" lang="en-US" sz="2400" spc="-1" strike="noStrike">
                <a:solidFill>
                  <a:srgbClr val="000000"/>
                </a:solidFill>
                <a:latin typeface="Arial"/>
                <a:ea typeface="宋体"/>
              </a:rPr>
              <a:t> </a:t>
            </a:r>
            <a:r>
              <a:rPr b="1" lang="en-US" sz="2400" spc="-1" strike="noStrike">
                <a:solidFill>
                  <a:srgbClr val="000000"/>
                </a:solidFill>
                <a:latin typeface="Arial"/>
                <a:ea typeface="宋体"/>
              </a:rPr>
              <a:t>信息系统</a:t>
            </a:r>
            <a:r>
              <a:rPr b="0" lang="en-US" sz="2400" spc="-1" strike="noStrike">
                <a:solidFill>
                  <a:srgbClr val="000000"/>
                </a:solidFill>
                <a:latin typeface="Arial"/>
                <a:ea typeface="宋体"/>
              </a:rPr>
              <a:t>– 一个支持多个业务职能相关业务流程的系统，不受部门、部门、中心和办公室等传统组织边界的影响。</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FB39858D-1C1B-4FD6-9223-4CA74F14D336}"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75"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PROCESS 的观点（续）</a:t>
            </a:r>
            <a:endParaRPr b="0" lang="en-US" sz="4400" spc="-1" strike="noStrike">
              <a:solidFill>
                <a:srgbClr val="ffff00"/>
              </a:solidFill>
              <a:latin typeface="Arial"/>
            </a:endParaRPr>
          </a:p>
        </p:txBody>
      </p:sp>
      <p:sp>
        <p:nvSpPr>
          <p:cNvPr id="176" name="TextShape 3"/>
          <p:cNvSpPr txBox="1"/>
          <p:nvPr/>
        </p:nvSpPr>
        <p:spPr>
          <a:xfrm>
            <a:off x="838080" y="1219320"/>
            <a:ext cx="8229600" cy="5410080"/>
          </a:xfrm>
          <a:prstGeom prst="rect">
            <a:avLst/>
          </a:prstGeom>
          <a:noFill/>
          <a:ln w="0">
            <a:noFill/>
          </a:ln>
        </p:spPr>
        <p:txBody>
          <a:bodyPr>
            <a:normAutofit fontScale="94000"/>
          </a:bodyPr>
          <a:p>
            <a:pPr marL="342720" indent="-342720" rtl="0" algn="l">
              <a:lnSpc>
                <a:spcPct val="80000"/>
              </a:lnSpc>
              <a:spcBef>
                <a:spcPts val="6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系统用户视图</a:t>
            </a:r>
            <a:endParaRPr b="0" lang="en-US" sz="2800" spc="-1" strike="noStrike">
              <a:solidFill>
                <a:srgbClr val="000000"/>
              </a:solidFill>
              <a:latin typeface="Arial"/>
            </a:endParaRPr>
          </a:p>
          <a:p>
            <a:pPr lvl="1" marL="742680" indent="-285480" rtl="0" algn="l">
              <a:lnSpc>
                <a:spcPct val="8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关注为对业务事件提供适当响应而必须执行的工作。</a:t>
            </a:r>
            <a:r>
              <a:rPr b="1" lang="en-US" sz="2400" spc="-1" strike="noStrike">
                <a:solidFill>
                  <a:srgbClr val="000000"/>
                </a:solidFill>
                <a:latin typeface="Arial"/>
                <a:ea typeface="宋体"/>
              </a:rPr>
              <a:t> </a:t>
            </a:r>
            <a:endParaRPr b="0" lang="en-US" sz="2400" spc="-1" strike="noStrike">
              <a:solidFill>
                <a:srgbClr val="000000"/>
              </a:solidFill>
              <a:latin typeface="Arial"/>
            </a:endParaRPr>
          </a:p>
          <a:p>
            <a:pPr lvl="1" marL="742680" indent="-285480" rtl="0" algn="l">
              <a:lnSpc>
                <a:spcPct val="8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业务流程</a:t>
            </a:r>
            <a:r>
              <a:rPr b="0" lang="en-US" sz="2400" spc="-1" strike="noStrike">
                <a:solidFill>
                  <a:srgbClr val="000000"/>
                </a:solidFill>
                <a:latin typeface="Arial"/>
                <a:ea typeface="宋体"/>
              </a:rPr>
              <a:t>– 响应业务事件的活动。</a:t>
            </a:r>
            <a:endParaRPr b="0" lang="en-US" sz="2400" spc="-1" strike="noStrike">
              <a:solidFill>
                <a:srgbClr val="000000"/>
              </a:solidFill>
              <a:latin typeface="Arial"/>
            </a:endParaRPr>
          </a:p>
          <a:p>
            <a:pPr lvl="1" marL="742680" indent="-285480" rtl="0" algn="l">
              <a:lnSpc>
                <a:spcPct val="8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工艺要求</a:t>
            </a:r>
            <a:r>
              <a:rPr b="0" lang="en-US" sz="2400" spc="-1" strike="noStrike">
                <a:solidFill>
                  <a:srgbClr val="000000"/>
                </a:solidFill>
                <a:latin typeface="Arial"/>
                <a:ea typeface="宋体"/>
              </a:rPr>
              <a:t>– 用户的期望</a:t>
            </a:r>
            <a:r>
              <a:rPr b="0" lang="zh-CN" sz="2400" spc="-1" strike="noStrike">
                <a:solidFill>
                  <a:srgbClr val="000000"/>
                </a:solidFill>
                <a:latin typeface="Arial"/>
                <a:ea typeface="宋体"/>
              </a:rPr>
              <a:t>（理解）</a:t>
            </a:r>
            <a:r>
              <a:rPr b="0" lang="en-US" sz="2400" spc="-1" strike="noStrike">
                <a:solidFill>
                  <a:srgbClr val="000000"/>
                </a:solidFill>
                <a:latin typeface="Arial"/>
                <a:ea typeface="宋体"/>
              </a:rPr>
              <a:t>业务流程及其信息系统的处理要求。</a:t>
            </a:r>
            <a:endParaRPr b="0" lang="en-US" sz="2400" spc="-1" strike="noStrike">
              <a:solidFill>
                <a:srgbClr val="000000"/>
              </a:solidFill>
              <a:latin typeface="Arial"/>
            </a:endParaRPr>
          </a:p>
          <a:p>
            <a:pPr lvl="1" marL="742680" indent="-285480" rtl="0" algn="l">
              <a:lnSpc>
                <a:spcPct val="8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政策</a:t>
            </a:r>
            <a:r>
              <a:rPr b="0" lang="en-US" sz="2400" spc="-1" strike="noStrike">
                <a:solidFill>
                  <a:srgbClr val="000000"/>
                </a:solidFill>
                <a:latin typeface="Arial"/>
                <a:ea typeface="宋体"/>
              </a:rPr>
              <a:t>– 管理业务流程的一组规则。</a:t>
            </a:r>
            <a:endParaRPr b="0" lang="en-US" sz="2400" spc="-1" strike="noStrike">
              <a:solidFill>
                <a:srgbClr val="000000"/>
              </a:solidFill>
              <a:latin typeface="Arial"/>
            </a:endParaRPr>
          </a:p>
          <a:p>
            <a:pPr lvl="1" marL="742680" indent="-285480" rtl="0" algn="l">
              <a:lnSpc>
                <a:spcPct val="8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程序</a:t>
            </a:r>
            <a:r>
              <a:rPr b="1" lang="zh-CN" sz="2400" spc="-1" strike="noStrike">
                <a:solidFill>
                  <a:srgbClr val="000000"/>
                </a:solidFill>
                <a:latin typeface="Arial"/>
                <a:ea typeface="宋体"/>
              </a:rPr>
              <a:t>（程序）</a:t>
            </a:r>
            <a:r>
              <a:rPr b="0" lang="zh-CN" sz="2400" spc="-1" strike="noStrike">
                <a:solidFill>
                  <a:srgbClr val="000000"/>
                </a:solidFill>
                <a:latin typeface="Arial"/>
                <a:ea typeface="宋体"/>
              </a:rPr>
              <a:t> </a:t>
            </a:r>
            <a:r>
              <a:rPr b="0" lang="en-US" sz="2400" spc="-1" strike="noStrike">
                <a:solidFill>
                  <a:srgbClr val="000000"/>
                </a:solidFill>
                <a:latin typeface="Arial"/>
                <a:ea typeface="宋体"/>
              </a:rPr>
              <a:t>–</a:t>
            </a:r>
            <a:r>
              <a:rPr b="0" lang="en-US" sz="2400" spc="-1" strike="noStrike">
                <a:solidFill>
                  <a:srgbClr val="000000"/>
                </a:solidFill>
                <a:latin typeface="Arial"/>
                <a:ea typeface="宋体"/>
              </a:rPr>
              <a:t>用于完成业务流程的逐步指令和逻辑集。</a:t>
            </a:r>
            <a:endParaRPr b="0" lang="en-US" sz="2400" spc="-1" strike="noStrike">
              <a:solidFill>
                <a:srgbClr val="000000"/>
              </a:solidFill>
              <a:latin typeface="Arial"/>
            </a:endParaRPr>
          </a:p>
          <a:p>
            <a:pPr lvl="1" marL="742680" indent="-285480" rtl="0" algn="l">
              <a:lnSpc>
                <a:spcPct val="80000"/>
              </a:lnSpc>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工作流程</a:t>
            </a:r>
            <a:r>
              <a:rPr b="0" lang="en-US" sz="2400" spc="-1" strike="noStrike">
                <a:solidFill>
                  <a:srgbClr val="000000"/>
                </a:solidFill>
                <a:latin typeface="Arial"/>
                <a:ea typeface="宋体"/>
              </a:rPr>
              <a:t>– 业务流程中的交易流程，以确保实施适当的检查和批准。</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3D92254D-8551-4C98-8721-BFA506337736}"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78"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PROCESS 的观点（续）</a:t>
            </a:r>
            <a:endParaRPr b="0" lang="en-US" sz="4400" spc="-1" strike="noStrike">
              <a:solidFill>
                <a:srgbClr val="ffff00"/>
              </a:solidFill>
              <a:latin typeface="Arial"/>
            </a:endParaRPr>
          </a:p>
        </p:txBody>
      </p:sp>
      <p:sp>
        <p:nvSpPr>
          <p:cNvPr id="179" name="TextShape 3"/>
          <p:cNvSpPr txBox="1"/>
          <p:nvPr/>
        </p:nvSpPr>
        <p:spPr>
          <a:xfrm>
            <a:off x="1066320" y="1447920"/>
            <a:ext cx="7831080" cy="4114800"/>
          </a:xfrm>
          <a:prstGeom prst="rect">
            <a:avLst/>
          </a:prstGeom>
          <a:noFill/>
          <a:ln w="0">
            <a:noFill/>
          </a:ln>
        </p:spPr>
        <p:txBody>
          <a:bodyPr>
            <a:normAutofit/>
          </a:bodyPr>
          <a:p>
            <a:pPr marL="342720" indent="-342720" rtl="0" algn="l">
              <a:lnSpc>
                <a:spcPct val="95000"/>
              </a:lnSpc>
              <a:spcBef>
                <a:spcPts val="675"/>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Arial"/>
                <a:ea typeface="宋体"/>
              </a:rPr>
              <a:t>系统设计者的观点</a:t>
            </a:r>
            <a:endParaRPr b="0" lang="en-US" sz="3600" spc="-1" strike="noStrike">
              <a:solidFill>
                <a:srgbClr val="000000"/>
              </a:solidFill>
              <a:latin typeface="Arial"/>
            </a:endParaRPr>
          </a:p>
          <a:p>
            <a:pPr lvl="1" marL="742680" indent="-285480" rtl="0" algn="l">
              <a:lnSpc>
                <a:spcPct val="95000"/>
              </a:lnSpc>
              <a:spcBef>
                <a:spcPts val="524"/>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关心哪些流程要自动化以及如何自动化它们</a:t>
            </a:r>
            <a:endParaRPr b="0" lang="en-US" sz="2800" spc="-1" strike="noStrike">
              <a:solidFill>
                <a:srgbClr val="000000"/>
              </a:solidFill>
              <a:latin typeface="Arial"/>
            </a:endParaRPr>
          </a:p>
          <a:p>
            <a:pPr lvl="1" marL="742680" indent="-285480" rtl="0" algn="l">
              <a:lnSpc>
                <a:spcPct val="95000"/>
              </a:lnSpc>
              <a:spcBef>
                <a:spcPts val="524"/>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受到所使用的应用程序开发技术的限制</a:t>
            </a:r>
            <a:endParaRPr b="0" lang="en-US" sz="2800" spc="-1" strike="noStrike">
              <a:solidFill>
                <a:srgbClr val="000000"/>
              </a:solidFill>
              <a:latin typeface="Arial"/>
            </a:endParaRPr>
          </a:p>
          <a:p>
            <a:pPr lvl="1" marL="742680" indent="-285480" rtl="0" algn="l">
              <a:lnSpc>
                <a:spcPct val="90000"/>
              </a:lnSpc>
              <a:spcBef>
                <a:spcPts val="524"/>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软件规格</a:t>
            </a:r>
            <a:r>
              <a:rPr b="0" lang="en-US" sz="2800" spc="-1" strike="noStrike">
                <a:solidFill>
                  <a:srgbClr val="000000"/>
                </a:solidFill>
                <a:latin typeface="Arial"/>
                <a:ea typeface="宋体"/>
              </a:rPr>
              <a:t>– 业务流程的技术设计将由系统构建者编写的计算机程序实现自动化或支持。</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AFFF4546-DA61-4717-9173-6CE49101EDAF}"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81"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PROCESS 的观点（续）</a:t>
            </a:r>
            <a:endParaRPr b="0" lang="en-US" sz="4400" spc="-1" strike="noStrike">
              <a:solidFill>
                <a:srgbClr val="ffff00"/>
              </a:solidFill>
              <a:latin typeface="Arial"/>
            </a:endParaRPr>
          </a:p>
        </p:txBody>
      </p:sp>
      <p:sp>
        <p:nvSpPr>
          <p:cNvPr id="182" name="TextShape 3"/>
          <p:cNvSpPr txBox="1"/>
          <p:nvPr/>
        </p:nvSpPr>
        <p:spPr>
          <a:xfrm>
            <a:off x="1142640" y="1371240"/>
            <a:ext cx="7754760" cy="4876920"/>
          </a:xfrm>
          <a:prstGeom prst="rect">
            <a:avLst/>
          </a:prstGeom>
          <a:noFill/>
          <a:ln w="0">
            <a:noFill/>
          </a:ln>
        </p:spPr>
        <p:txBody>
          <a:bodyPr>
            <a:normAutofit/>
          </a:bodyPr>
          <a:p>
            <a:pPr marL="342720" indent="-342720" rtl="0" algn="l">
              <a:lnSpc>
                <a:spcPct val="85000"/>
              </a:lnSpc>
              <a:spcBef>
                <a:spcPts val="598"/>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系统构建者的观点</a:t>
            </a:r>
            <a:endParaRPr b="0" lang="en-US" sz="3200" spc="-1" strike="noStrike">
              <a:solidFill>
                <a:srgbClr val="000000"/>
              </a:solidFill>
              <a:latin typeface="Arial"/>
            </a:endParaRPr>
          </a:p>
          <a:p>
            <a:pPr lvl="1" marL="742680" indent="-285480" rtl="0" algn="l">
              <a:lnSpc>
                <a:spcPct val="8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关注实现自动化流程的编程逻辑</a:t>
            </a:r>
            <a:endParaRPr b="0" lang="en-US" sz="2400" spc="-1" strike="noStrike">
              <a:solidFill>
                <a:srgbClr val="000000"/>
              </a:solidFill>
              <a:latin typeface="Arial"/>
            </a:endParaRPr>
          </a:p>
          <a:p>
            <a:pPr lvl="1" marL="742680" indent="-285480" rtl="0" algn="l">
              <a:lnSpc>
                <a:spcPct val="85000"/>
              </a:lnSpc>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应用程序</a:t>
            </a:r>
            <a:r>
              <a:rPr b="0" lang="en-US" sz="2400" spc="-1" strike="noStrike">
                <a:solidFill>
                  <a:srgbClr val="000000"/>
                </a:solidFill>
                <a:latin typeface="Arial"/>
                <a:ea typeface="宋体"/>
              </a:rPr>
              <a:t>– 基于语言的机器可读表示，表示软件过程应该做什么，或者软件过程应该如何完成其​​任务。</a:t>
            </a:r>
            <a:endParaRPr b="0" lang="en-US" sz="2400" spc="-1" strike="noStrike">
              <a:solidFill>
                <a:srgbClr val="000000"/>
              </a:solidFill>
              <a:latin typeface="Arial"/>
            </a:endParaRPr>
          </a:p>
          <a:p>
            <a:pPr lvl="1" marL="742680" indent="-285480" rtl="0" algn="l">
              <a:spcBef>
                <a:spcPts val="44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原型制作</a:t>
            </a:r>
            <a:r>
              <a:rPr b="0" lang="en-US" sz="2400" spc="-1" strike="noStrike">
                <a:solidFill>
                  <a:srgbClr val="000000"/>
                </a:solidFill>
                <a:latin typeface="Arial"/>
                <a:ea typeface="宋体"/>
              </a:rPr>
              <a:t>– 一种使用快速应用程序开发工具快速构建功能正常但不完整的信息系统模型的技术。</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2FF192B1-4D7D-455F-A1C4-012684ECF98A}"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96"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参考</a:t>
            </a:r>
            <a:endParaRPr b="0" lang="en-US" sz="4400" spc="-1" strike="noStrike">
              <a:solidFill>
                <a:srgbClr val="ffff00"/>
              </a:solidFill>
              <a:latin typeface="Arial"/>
            </a:endParaRPr>
          </a:p>
        </p:txBody>
      </p:sp>
      <p:sp>
        <p:nvSpPr>
          <p:cNvPr id="97" name="TextShape 3"/>
          <p:cNvSpPr txBox="1"/>
          <p:nvPr/>
        </p:nvSpPr>
        <p:spPr>
          <a:xfrm>
            <a:off x="914400" y="1600200"/>
            <a:ext cx="8153280" cy="4952880"/>
          </a:xfrm>
          <a:prstGeom prst="rect">
            <a:avLst/>
          </a:prstGeom>
          <a:noFill/>
          <a:ln w="0">
            <a:noFill/>
          </a:ln>
        </p:spPr>
        <p:txBody>
          <a:bodyPr>
            <a:normAutofit/>
          </a:bodyPr>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约翰·扎克曼. 信息系统架构的框架。IBM 系统杂志，第 26 卷，第 3 期，1987 年</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9479FDEB-D6D1-44A1-A754-D176C456797A}"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84"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传播观点</a:t>
            </a:r>
            <a:endParaRPr b="0" lang="en-US" sz="4400" spc="-1" strike="noStrike">
              <a:solidFill>
                <a:srgbClr val="ffff00"/>
              </a:solidFill>
              <a:latin typeface="Arial"/>
            </a:endParaRPr>
          </a:p>
        </p:txBody>
      </p:sp>
      <p:sp>
        <p:nvSpPr>
          <p:cNvPr id="185" name="TextShape 3"/>
          <p:cNvSpPr txBox="1"/>
          <p:nvPr/>
        </p:nvSpPr>
        <p:spPr>
          <a:xfrm>
            <a:off x="1142640" y="1371600"/>
            <a:ext cx="7754760" cy="5076720"/>
          </a:xfrm>
          <a:prstGeom prst="rect">
            <a:avLst/>
          </a:prstGeom>
          <a:noFill/>
          <a:ln w="0">
            <a:noFill/>
          </a:ln>
        </p:spPr>
        <p:txBody>
          <a:bodyPr>
            <a:normAutofit/>
          </a:bodyPr>
          <a:p>
            <a:pPr marL="342720" indent="-342720" rtl="0" algn="l">
              <a:spcBef>
                <a:spcPts val="6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系统所有者的观点</a:t>
            </a:r>
            <a:endParaRPr b="0" lang="en-US" sz="28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Arial"/>
                <a:ea typeface="宋体"/>
              </a:rPr>
              <a:t>WHO</a:t>
            </a:r>
            <a:r>
              <a:rPr b="0" lang="en-US" sz="2400" spc="-1" strike="noStrike">
                <a:solidFill>
                  <a:srgbClr val="000000"/>
                </a:solidFill>
                <a:latin typeface="Arial"/>
                <a:ea typeface="宋体"/>
              </a:rPr>
              <a:t>（哪些业务部门、员工、客户和合作伙伴）必须与系统交互？</a:t>
            </a:r>
            <a:endParaRPr b="0" lang="en-US" sz="24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Arial"/>
                <a:ea typeface="宋体"/>
              </a:rPr>
              <a:t>在哪里</a:t>
            </a:r>
            <a:r>
              <a:rPr b="0" lang="en-US" sz="2400" spc="-1" strike="noStrike">
                <a:solidFill>
                  <a:srgbClr val="000000"/>
                </a:solidFill>
                <a:latin typeface="Arial"/>
                <a:ea typeface="宋体"/>
              </a:rPr>
              <a:t>这些业务部门、员工、客户和合作伙伴位于何处？</a:t>
            </a:r>
            <a:endParaRPr b="0" lang="en-US" sz="24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Arial"/>
                <a:ea typeface="宋体"/>
              </a:rPr>
              <a:t>什么</a:t>
            </a:r>
            <a:r>
              <a:rPr b="0" lang="en-US" sz="2400" spc="-1" strike="noStrike">
                <a:solidFill>
                  <a:srgbClr val="000000"/>
                </a:solidFill>
                <a:latin typeface="Arial"/>
                <a:ea typeface="宋体"/>
              </a:rPr>
              <a:t>该系统必须与其他信息系统交互吗？</a:t>
            </a:r>
            <a:br/>
            <a:r>
              <a:rPr b="0" lang="en-US" sz="2400" spc="-1" strike="noStrike">
                <a:solidFill>
                  <a:srgbClr val="000000"/>
                </a:solidFill>
                <a:latin typeface="Arial"/>
              </a:rPr>
              <a:t> </a:t>
            </a:r>
            <a:endParaRPr b="0" lang="en-US" sz="2400" spc="-1" strike="noStrike">
              <a:solidFill>
                <a:srgbClr val="000000"/>
              </a:solidFill>
              <a:latin typeface="Arial"/>
            </a:endParaRPr>
          </a:p>
          <a:p>
            <a:pPr marL="342720" indent="-342720" rtl="0" algn="l">
              <a:spcBef>
                <a:spcPts val="6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系统用户视图</a:t>
            </a:r>
            <a:endParaRPr b="0" lang="en-US" sz="28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关注信息系统的输入和输出。</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7BFC44C0-7C52-4F4D-A8B3-7693E8AB79C0}"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87"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沟通的观点（续）</a:t>
            </a:r>
            <a:endParaRPr b="0" lang="en-US" sz="4400" spc="-1" strike="noStrike">
              <a:solidFill>
                <a:srgbClr val="ffff00"/>
              </a:solidFill>
              <a:latin typeface="Arial"/>
            </a:endParaRPr>
          </a:p>
        </p:txBody>
      </p:sp>
      <p:sp>
        <p:nvSpPr>
          <p:cNvPr id="188" name="TextShape 3"/>
          <p:cNvSpPr txBox="1"/>
          <p:nvPr/>
        </p:nvSpPr>
        <p:spPr>
          <a:xfrm>
            <a:off x="1142640" y="1447920"/>
            <a:ext cx="7754760" cy="4876560"/>
          </a:xfrm>
          <a:prstGeom prst="rect">
            <a:avLst/>
          </a:prstGeom>
          <a:noFill/>
          <a:ln w="0">
            <a:noFill/>
          </a:ln>
        </p:spPr>
        <p:txBody>
          <a:bodyPr>
            <a:normAutofit/>
          </a:bodyPr>
          <a:p>
            <a:pPr marL="342720" indent="-342720" rtl="0" algn="l">
              <a:spcBef>
                <a:spcPts val="6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系统设计者的观点</a:t>
            </a:r>
            <a:endParaRPr b="0" lang="en-US" sz="28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ea typeface="宋体"/>
              </a:rPr>
              <a:t>关注用户和系统间通信接口的技术设计。</a:t>
            </a:r>
            <a:endParaRPr b="0" lang="en-US" sz="24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接口规格</a:t>
            </a:r>
            <a:r>
              <a:rPr b="0" lang="en-US" sz="2400" spc="-1" strike="noStrike">
                <a:solidFill>
                  <a:srgbClr val="000000"/>
                </a:solidFill>
                <a:latin typeface="Arial"/>
                <a:ea typeface="宋体"/>
              </a:rPr>
              <a:t>– 记录系统用户如何与系统交互以及系统如何与其他系统交互的技术设计。</a:t>
            </a:r>
            <a:endParaRPr b="0" lang="en-US" sz="2400" spc="-1" strike="noStrike">
              <a:solidFill>
                <a:srgbClr val="000000"/>
              </a:solidFill>
              <a:latin typeface="Arial"/>
            </a:endParaRPr>
          </a:p>
          <a:p>
            <a:pPr lvl="1" marL="742680" indent="-285480" rtl="0" algn="l">
              <a:spcBef>
                <a:spcPts val="598"/>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用户对话</a:t>
            </a:r>
            <a:r>
              <a:rPr b="0" lang="en-US" sz="2400" spc="-1" strike="noStrike">
                <a:solidFill>
                  <a:srgbClr val="000000"/>
                </a:solidFill>
                <a:latin typeface="Arial"/>
                <a:ea typeface="宋体"/>
              </a:rPr>
              <a:t>– 用户如何从一个窗口移动到另一个窗口或从一个页面移动到另一个页面，与应用程序交互以执行有用工作的规范。</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108E1CCC-D027-4302-B92B-F37B0178B099}"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90"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沟通的观点（续）</a:t>
            </a:r>
            <a:endParaRPr b="0" lang="en-US" sz="4400" spc="-1" strike="noStrike">
              <a:solidFill>
                <a:srgbClr val="ffff00"/>
              </a:solidFill>
              <a:latin typeface="Arial"/>
            </a:endParaRPr>
          </a:p>
        </p:txBody>
      </p:sp>
      <p:sp>
        <p:nvSpPr>
          <p:cNvPr id="191" name="TextShape 3"/>
          <p:cNvSpPr txBox="1"/>
          <p:nvPr/>
        </p:nvSpPr>
        <p:spPr>
          <a:xfrm>
            <a:off x="1142640" y="1294920"/>
            <a:ext cx="7754760" cy="4038840"/>
          </a:xfrm>
          <a:prstGeom prst="rect">
            <a:avLst/>
          </a:prstGeom>
          <a:noFill/>
          <a:ln w="0">
            <a:noFill/>
          </a:ln>
        </p:spPr>
        <p:txBody>
          <a:bodyPr>
            <a:normAutofit/>
          </a:bodyPr>
          <a:p>
            <a:pPr marL="342720" indent="-342720" rtl="0" algn="l">
              <a:lnSpc>
                <a:spcPct val="90000"/>
              </a:lnSpc>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系统构建者的观点</a:t>
            </a:r>
            <a:endParaRPr b="0" lang="en-US" sz="3200" spc="-1" strike="noStrike">
              <a:solidFill>
                <a:srgbClr val="000000"/>
              </a:solidFill>
              <a:latin typeface="Arial"/>
            </a:endParaRPr>
          </a:p>
          <a:p>
            <a:pPr lvl="1" marL="742680" indent="-285480" rtl="0" algn="l">
              <a:lnSpc>
                <a:spcPct val="90000"/>
              </a:lnSpc>
              <a:spcBef>
                <a:spcPts val="697"/>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ea typeface="宋体"/>
              </a:rPr>
              <a:t>关注用户和系统间接口解决方案的构建、安装、测试和实施。</a:t>
            </a:r>
            <a:endParaRPr b="0" lang="en-US" sz="2800" spc="-1" strike="noStrike">
              <a:solidFill>
                <a:srgbClr val="000000"/>
              </a:solidFill>
              <a:latin typeface="Arial"/>
            </a:endParaRPr>
          </a:p>
          <a:p>
            <a:pPr lvl="1" marL="742680" indent="-285480" rtl="0" algn="l">
              <a:lnSpc>
                <a:spcPct val="90000"/>
              </a:lnSpc>
              <a:spcBef>
                <a:spcPts val="697"/>
              </a:spcBef>
              <a:buClr>
                <a:srgbClr val="660066"/>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中间件</a:t>
            </a:r>
            <a:r>
              <a:rPr b="0" lang="en-US" sz="2800" spc="-1" strike="noStrike">
                <a:solidFill>
                  <a:srgbClr val="000000"/>
                </a:solidFill>
                <a:latin typeface="Arial"/>
                <a:ea typeface="宋体"/>
              </a:rPr>
              <a:t>– 实用软件，允许利用不同技术的应用软件和系统软件进行互操作。</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BFE7D6F1-F98E-4849-BD52-98D65DEF1875}"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93"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00"/>
                </a:solidFill>
                <a:latin typeface="Arial"/>
                <a:ea typeface="宋体"/>
              </a:rPr>
              <a:t>2.4 网络技术及</a:t>
            </a:r>
            <a:br/>
            <a:r>
              <a:rPr b="0" lang="en-US" sz="3200" spc="-1" strike="noStrike">
                <a:solidFill>
                  <a:srgbClr val="ffff00"/>
                </a:solidFill>
                <a:latin typeface="Arial"/>
                <a:ea typeface="宋体"/>
              </a:rPr>
              <a:t>IS 积木</a:t>
            </a:r>
            <a:endParaRPr b="0" lang="en-US" sz="3200" spc="-1" strike="noStrike">
              <a:solidFill>
                <a:srgbClr val="ffff00"/>
              </a:solidFill>
              <a:latin typeface="Arial"/>
            </a:endParaRPr>
          </a:p>
        </p:txBody>
      </p:sp>
      <p:sp>
        <p:nvSpPr>
          <p:cNvPr id="194" name="TextShape 3"/>
          <p:cNvSpPr txBox="1"/>
          <p:nvPr/>
        </p:nvSpPr>
        <p:spPr>
          <a:xfrm>
            <a:off x="1066680" y="5105520"/>
            <a:ext cx="7925040" cy="1371600"/>
          </a:xfrm>
          <a:prstGeom prst="rect">
            <a:avLst/>
          </a:prstGeom>
          <a:noFill/>
          <a:ln w="0">
            <a:noFill/>
          </a:ln>
        </p:spPr>
        <p:txBody>
          <a:bodyPr>
            <a:normAutofit/>
          </a:bodyPr>
          <a:p>
            <a:pPr rtl="0" algn="l">
              <a:lnSpc>
                <a:spcPct val="9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ea typeface="宋体"/>
              </a:rPr>
              <a:t>干净的层次感</a:t>
            </a:r>
            <a:r>
              <a:rPr b="0" lang="en-US" sz="2400" spc="-1" strike="noStrike">
                <a:solidFill>
                  <a:srgbClr val="000000"/>
                </a:solidFill>
                <a:latin typeface="Arial"/>
                <a:ea typeface="宋体"/>
              </a:rPr>
              <a:t>方法允许将任何一个构建块替换为另一个构建块，同时对其他构建块影响很小或没有影响</a:t>
            </a:r>
            <a:endParaRPr b="0" lang="en-US" sz="2400" spc="-1" strike="noStrike">
              <a:solidFill>
                <a:srgbClr val="000000"/>
              </a:solidFill>
              <a:latin typeface="Arial"/>
            </a:endParaRPr>
          </a:p>
        </p:txBody>
      </p:sp>
      <p:pic>
        <p:nvPicPr>
          <p:cNvPr id="195" name="Picture 7" descr="Untitled-1"/>
          <p:cNvPicPr/>
          <p:nvPr/>
        </p:nvPicPr>
        <p:blipFill>
          <a:blip r:embed="rId1"/>
          <a:stretch/>
        </p:blipFill>
        <p:spPr>
          <a:xfrm>
            <a:off x="1295280" y="2138400"/>
            <a:ext cx="7620120" cy="2581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990720" y="75960"/>
            <a:ext cx="8153280" cy="1143000"/>
          </a:xfrm>
          <a:prstGeom prst="rect">
            <a:avLst/>
          </a:prstGeom>
          <a:noFill/>
          <a:ln w="0">
            <a:noFill/>
          </a:ln>
        </p:spPr>
        <p:txBody>
          <a:bodyPr lIns="90000" rIns="90000" tIns="46800" bIns="46800" anchor="ctr">
            <a:noAutofit/>
          </a:bodyPr>
          <a:p>
            <a:pPr rtl="0" algn="l"/>
            <a:endParaRPr b="0" lang="en-US" sz="4400" spc="-1" strike="noStrike">
              <a:solidFill>
                <a:srgbClr val="ffff00"/>
              </a:solidFill>
              <a:latin typeface="Arial"/>
            </a:endParaRPr>
          </a:p>
        </p:txBody>
      </p:sp>
      <p:sp>
        <p:nvSpPr>
          <p:cNvPr id="99" name="CustomShape 2"/>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72D37E39-68A8-4675-B326-9F58A28AFD05}"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pic>
        <p:nvPicPr>
          <p:cNvPr id="100" name="内容占位符 6" descr=""/>
          <p:cNvPicPr/>
          <p:nvPr/>
        </p:nvPicPr>
        <p:blipFill>
          <a:blip r:embed="rId1"/>
          <a:stretch/>
        </p:blipFill>
        <p:spPr>
          <a:xfrm>
            <a:off x="457200" y="76320"/>
            <a:ext cx="8610480" cy="6476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914400" y="1600200"/>
            <a:ext cx="8153280" cy="4952880"/>
          </a:xfrm>
          <a:prstGeom prst="rect">
            <a:avLst/>
          </a:prstGeom>
          <a:noFill/>
          <a:ln w="0">
            <a:noFill/>
          </a:ln>
        </p:spPr>
        <p:txBody>
          <a:bodyPr>
            <a:normAutofit/>
          </a:bodyPr>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信息系统的组成</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发展信息系统</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项目管理</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系统分析</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系统设计</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可行性分析</a:t>
            </a:r>
            <a:endParaRPr b="0" lang="en-US" sz="3200" spc="-1" strike="noStrike">
              <a:solidFill>
                <a:srgbClr val="000000"/>
              </a:solidFill>
              <a:latin typeface="Arial"/>
            </a:endParaRPr>
          </a:p>
          <a:p>
            <a:pPr marL="342720" indent="-342720" rtl="0" algn="l">
              <a:spcBef>
                <a:spcPts val="799"/>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应用架构</a:t>
            </a:r>
            <a:endParaRPr b="0" lang="en-US" sz="3200" spc="-1" strike="noStrike">
              <a:solidFill>
                <a:srgbClr val="000000"/>
              </a:solidFill>
              <a:latin typeface="Arial"/>
            </a:endParaRPr>
          </a:p>
        </p:txBody>
      </p:sp>
      <p:sp>
        <p:nvSpPr>
          <p:cNvPr id="102"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内容</a:t>
            </a:r>
            <a:endParaRPr b="0" lang="en-US" sz="4400" spc="-1" strike="noStrike">
              <a:solidFill>
                <a:srgbClr val="ffff00"/>
              </a:solidFill>
              <a:latin typeface="Arial"/>
            </a:endParaRPr>
          </a:p>
        </p:txBody>
      </p:sp>
      <p:sp>
        <p:nvSpPr>
          <p:cNvPr id="103" name="CustomShape 3"/>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ABCC6EFA-5607-4A59-8EE8-51CA1CD9C9CC}"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工具</a:t>
            </a:r>
            <a:endParaRPr b="0" lang="en-US" sz="4400" spc="-1" strike="noStrike">
              <a:solidFill>
                <a:srgbClr val="ffff00"/>
              </a:solidFill>
              <a:latin typeface="Arial"/>
            </a:endParaRPr>
          </a:p>
        </p:txBody>
      </p:sp>
      <p:sp>
        <p:nvSpPr>
          <p:cNvPr id="105" name="CustomShape 2"/>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D73873EF-95EA-41B7-A9A2-C588BB97174D}"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06" name="TextShape 3"/>
          <p:cNvSpPr txBox="1"/>
          <p:nvPr/>
        </p:nvSpPr>
        <p:spPr>
          <a:xfrm>
            <a:off x="914400" y="1447920"/>
            <a:ext cx="8153280" cy="4952880"/>
          </a:xfrm>
          <a:prstGeom prst="rect">
            <a:avLst/>
          </a:prstGeom>
          <a:noFill/>
          <a:ln w="0">
            <a:noFill/>
          </a:ln>
        </p:spPr>
        <p:txBody>
          <a:bodyPr>
            <a:normAutofit/>
          </a:bodyPr>
          <a:p>
            <a:pPr marL="342720" indent="-342720" rtl="0" algn="l">
              <a:lnSpc>
                <a:spcPts val="3399"/>
              </a:lnSpc>
              <a:spcBef>
                <a:spcPts val="799"/>
              </a:spcBef>
              <a:buClr>
                <a:srgbClr val="818a42"/>
              </a:buClr>
              <a:buFont typeface="Helvetica Neue"/>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统一建模语言</a:t>
            </a:r>
            <a:r>
              <a:rPr b="0" lang="zh-CN" sz="3200" spc="-1" strike="noStrike">
                <a:solidFill>
                  <a:srgbClr val="333333"/>
                </a:solidFill>
                <a:latin typeface="Helvetica Neue"/>
                <a:ea typeface="宋体"/>
              </a:rPr>
              <a:t>，</a:t>
            </a:r>
            <a:r>
              <a:rPr b="0" lang="en-US" sz="3200" spc="-1" strike="noStrike">
                <a:solidFill>
                  <a:srgbClr val="333333"/>
                </a:solidFill>
                <a:latin typeface="Helvetica Neue"/>
                <a:ea typeface="宋体"/>
              </a:rPr>
              <a:t>统一建模语言</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 </a:t>
            </a:r>
            <a:r>
              <a:rPr b="0" lang="en-US" sz="3200" spc="-1" strike="noStrike">
                <a:solidFill>
                  <a:srgbClr val="333333"/>
                </a:solidFill>
                <a:latin typeface="Helvetica Neue"/>
                <a:ea typeface="宋体"/>
              </a:rPr>
              <a:t>理性玫瑰</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 </a:t>
            </a:r>
            <a:r>
              <a:rPr b="0" lang="en-US" sz="3200" spc="-1" strike="noStrike">
                <a:solidFill>
                  <a:srgbClr val="333333"/>
                </a:solidFill>
                <a:latin typeface="Helvetica Neue"/>
                <a:ea typeface="宋体"/>
              </a:rPr>
              <a:t>星型UML</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 </a:t>
            </a:r>
            <a:r>
              <a:rPr b="0" lang="en-US" sz="3200" spc="-1" strike="noStrike">
                <a:solidFill>
                  <a:srgbClr val="333333"/>
                </a:solidFill>
                <a:latin typeface="Helvetica Neue"/>
                <a:ea typeface="宋体"/>
              </a:rPr>
              <a:t>电源设计器</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 </a:t>
            </a:r>
            <a:r>
              <a:rPr b="0" lang="en-US" sz="3200" spc="-1" strike="noStrike">
                <a:solidFill>
                  <a:srgbClr val="333333"/>
                </a:solidFill>
                <a:latin typeface="Helvetica Neue"/>
                <a:ea typeface="宋体"/>
              </a:rPr>
              <a:t>维西奥</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a:t>
            </a:r>
            <a:r>
              <a:rPr b="0" lang="en-US" sz="3200" spc="-1" strike="noStrike">
                <a:solidFill>
                  <a:srgbClr val="333333"/>
                </a:solidFill>
                <a:latin typeface="Helvetica Neue"/>
                <a:ea typeface="宋体"/>
              </a:rPr>
              <a:t>..</a:t>
            </a:r>
            <a:endParaRPr b="0" lang="en-US" sz="3200" spc="-1" strike="noStrike">
              <a:solidFill>
                <a:srgbClr val="000000"/>
              </a:solidFill>
              <a:latin typeface="Arial"/>
            </a:endParaRPr>
          </a:p>
          <a:p>
            <a:pPr marL="342720" indent="-342720" rtl="0" algn="l">
              <a:lnSpc>
                <a:spcPts val="3399"/>
              </a:lnSpc>
              <a:spcBef>
                <a:spcPts val="799"/>
              </a:spcBef>
              <a:buClr>
                <a:srgbClr val="818a42"/>
              </a:buClr>
              <a:buFont typeface="Helvetica Neue"/>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项目管理</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 </a:t>
            </a:r>
            <a:r>
              <a:rPr b="0" lang="en-US" sz="3200" spc="-1" strike="noStrike">
                <a:solidFill>
                  <a:srgbClr val="333333"/>
                </a:solidFill>
                <a:latin typeface="Helvetica Neue"/>
                <a:ea typeface="宋体"/>
              </a:rPr>
              <a:t>项目</a:t>
            </a:r>
            <a:endParaRPr b="0" lang="en-US" sz="3200" spc="-1" strike="noStrike">
              <a:solidFill>
                <a:srgbClr val="000000"/>
              </a:solidFill>
              <a:latin typeface="Arial"/>
            </a:endParaRPr>
          </a:p>
          <a:p>
            <a:pPr marL="342720" indent="-342720" rtl="0" algn="l">
              <a:lnSpc>
                <a:spcPts val="3399"/>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33333"/>
                </a:solidFill>
                <a:latin typeface="Helvetica Neue"/>
                <a:ea typeface="宋体"/>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FC99BD52-29F5-4B34-9907-5BB98634D4C6}"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08"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5400" spc="-1" strike="noStrike">
                <a:solidFill>
                  <a:srgbClr val="ffff00"/>
                </a:solidFill>
                <a:latin typeface="Arial"/>
                <a:ea typeface="宋体"/>
              </a:rPr>
              <a:t>第2章</a:t>
            </a:r>
            <a:endParaRPr b="0" lang="en-US" sz="5400" spc="-1" strike="noStrike">
              <a:solidFill>
                <a:srgbClr val="ffff00"/>
              </a:solidFill>
              <a:latin typeface="Arial"/>
            </a:endParaRPr>
          </a:p>
        </p:txBody>
      </p:sp>
      <p:sp>
        <p:nvSpPr>
          <p:cNvPr id="109" name="TextShape 3"/>
          <p:cNvSpPr txBox="1"/>
          <p:nvPr/>
        </p:nvSpPr>
        <p:spPr>
          <a:xfrm>
            <a:off x="1294920" y="2209320"/>
            <a:ext cx="8153640" cy="3581640"/>
          </a:xfrm>
          <a:prstGeom prst="rect">
            <a:avLst/>
          </a:prstGeom>
          <a:noFill/>
          <a:ln w="0">
            <a:noFill/>
          </a:ln>
        </p:spPr>
        <p:txBody>
          <a:bodyPr>
            <a:normAutofit/>
          </a:bodyPr>
          <a:p>
            <a:pPr marL="342720" indent="-342720" rtl="0" algn="l">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660066"/>
                </a:solidFill>
                <a:latin typeface="Arial"/>
                <a:ea typeface="宋体"/>
              </a:rPr>
              <a:t>组件</a:t>
            </a:r>
            <a:endParaRPr b="0" lang="en-US" sz="6000" spc="-1" strike="noStrike">
              <a:solidFill>
                <a:srgbClr val="000000"/>
              </a:solidFill>
              <a:latin typeface="Arial"/>
            </a:endParaRPr>
          </a:p>
          <a:p>
            <a:pPr marL="342720" indent="-342720" rtl="0" algn="l">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660066"/>
                </a:solidFill>
                <a:latin typeface="Arial"/>
                <a:ea typeface="宋体"/>
              </a:rPr>
              <a:t> </a:t>
            </a:r>
            <a:r>
              <a:rPr b="0" lang="en-US" sz="6000" spc="-1" strike="noStrike">
                <a:solidFill>
                  <a:srgbClr val="660066"/>
                </a:solidFill>
                <a:latin typeface="Arial"/>
                <a:ea typeface="宋体"/>
              </a:rPr>
              <a:t>的</a:t>
            </a:r>
            <a:endParaRPr b="0" lang="en-US" sz="6000" spc="-1" strike="noStrike">
              <a:solidFill>
                <a:srgbClr val="000000"/>
              </a:solidFill>
              <a:latin typeface="Arial"/>
            </a:endParaRPr>
          </a:p>
          <a:p>
            <a:pPr marL="342720" indent="-342720" rtl="0" algn="l">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660066"/>
                </a:solidFill>
                <a:latin typeface="Arial"/>
                <a:ea typeface="宋体"/>
              </a:rPr>
              <a:t> </a:t>
            </a:r>
            <a:r>
              <a:rPr b="0" lang="en-US" sz="6000" spc="-1" strike="noStrike">
                <a:solidFill>
                  <a:srgbClr val="660066"/>
                </a:solidFill>
                <a:latin typeface="Arial"/>
                <a:ea typeface="宋体"/>
              </a:rPr>
              <a:t>信息系统</a:t>
            </a: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2BDD3380-2A15-4400-9A66-DBBD97496205}"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11"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目标</a:t>
            </a:r>
            <a:endParaRPr b="0" lang="en-US" sz="4400" spc="-1" strike="noStrike">
              <a:solidFill>
                <a:srgbClr val="ffff00"/>
              </a:solidFill>
              <a:latin typeface="Arial"/>
            </a:endParaRPr>
          </a:p>
        </p:txBody>
      </p:sp>
      <p:sp>
        <p:nvSpPr>
          <p:cNvPr id="112" name="TextShape 3"/>
          <p:cNvSpPr txBox="1"/>
          <p:nvPr/>
        </p:nvSpPr>
        <p:spPr>
          <a:xfrm>
            <a:off x="1143000" y="1371600"/>
            <a:ext cx="7848720" cy="5076720"/>
          </a:xfrm>
          <a:prstGeom prst="rect">
            <a:avLst/>
          </a:prstGeom>
          <a:noFill/>
          <a:ln w="0">
            <a:noFill/>
          </a:ln>
        </p:spPr>
        <p:txBody>
          <a:bodyPr>
            <a:normAutofit/>
          </a:bodyPr>
          <a:p>
            <a:pPr marL="342720" indent="-342720" rtl="0" algn="l">
              <a:lnSpc>
                <a:spcPct val="90000"/>
              </a:lnSpc>
              <a:spcBef>
                <a:spcPts val="6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识别不同类型的</a:t>
            </a:r>
            <a:r>
              <a:rPr b="1" i="1" lang="en-US" sz="2800" spc="-1" strike="noStrike">
                <a:solidFill>
                  <a:srgbClr val="000000"/>
                </a:solidFill>
                <a:latin typeface="Arial"/>
                <a:ea typeface="宋体"/>
              </a:rPr>
              <a:t>利益相关者</a:t>
            </a:r>
            <a:r>
              <a:rPr b="1" lang="en-US" sz="2800" spc="-1" strike="noStrike">
                <a:solidFill>
                  <a:srgbClr val="000000"/>
                </a:solidFill>
                <a:latin typeface="Arial"/>
                <a:ea typeface="宋体"/>
              </a:rPr>
              <a:t>谁使用或开发信息系统，并举例说明。</a:t>
            </a:r>
            <a:endParaRPr b="0" lang="en-US" sz="2800" spc="-1" strike="noStrike">
              <a:solidFill>
                <a:srgbClr val="000000"/>
              </a:solidFill>
              <a:latin typeface="Arial"/>
            </a:endParaRPr>
          </a:p>
          <a:p>
            <a:pPr marL="342720" indent="-342720" rtl="0" algn="l">
              <a:lnSpc>
                <a:spcPct val="85000"/>
              </a:lnSpc>
              <a:spcBef>
                <a:spcPts val="1225"/>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区分</a:t>
            </a:r>
            <a:r>
              <a:rPr b="1" i="1" lang="en-US" sz="2800" spc="-1" strike="noStrike">
                <a:solidFill>
                  <a:srgbClr val="000000"/>
                </a:solidFill>
                <a:latin typeface="Arial"/>
                <a:ea typeface="宋体"/>
              </a:rPr>
              <a:t>正面</a:t>
            </a:r>
            <a:r>
              <a:rPr b="1" lang="en-US" sz="2800" spc="-1" strike="noStrike">
                <a:solidFill>
                  <a:srgbClr val="000000"/>
                </a:solidFill>
                <a:latin typeface="Arial"/>
                <a:ea typeface="宋体"/>
              </a:rPr>
              <a:t>- 和</a:t>
            </a:r>
            <a:r>
              <a:rPr b="1" i="1" lang="en-US" sz="2800" spc="-1" strike="noStrike">
                <a:solidFill>
                  <a:srgbClr val="000000"/>
                </a:solidFill>
                <a:latin typeface="Arial"/>
                <a:ea typeface="宋体"/>
              </a:rPr>
              <a:t>后台</a:t>
            </a:r>
            <a:r>
              <a:rPr b="1" lang="en-US" sz="2800" spc="-1" strike="noStrike">
                <a:solidFill>
                  <a:srgbClr val="000000"/>
                </a:solidFill>
                <a:latin typeface="Arial"/>
                <a:ea typeface="宋体"/>
              </a:rPr>
              <a:t>信息系统。</a:t>
            </a:r>
            <a:endParaRPr b="0" lang="en-US" sz="2800" spc="-1" strike="noStrike">
              <a:solidFill>
                <a:srgbClr val="000000"/>
              </a:solidFill>
              <a:latin typeface="Arial"/>
            </a:endParaRPr>
          </a:p>
          <a:p>
            <a:pPr marL="342720" indent="-342720" rtl="0" algn="l">
              <a:lnSpc>
                <a:spcPct val="90000"/>
              </a:lnSpc>
              <a:spcBef>
                <a:spcPts val="1225"/>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描述信息系统的构建块。</a:t>
            </a:r>
            <a:endParaRPr b="0" lang="en-US" sz="2800" spc="-1" strike="noStrike">
              <a:solidFill>
                <a:srgbClr val="000000"/>
              </a:solidFill>
              <a:latin typeface="Arial"/>
            </a:endParaRPr>
          </a:p>
          <a:p>
            <a:pPr marL="342720" indent="-342720" rtl="0" algn="l">
              <a:lnSpc>
                <a:spcPct val="90000"/>
              </a:lnSpc>
              <a:spcBef>
                <a:spcPts val="12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 </a:t>
            </a:r>
            <a:r>
              <a:rPr b="1" lang="en-US" sz="2800" spc="-1" strike="noStrike">
                <a:solidFill>
                  <a:srgbClr val="000000"/>
                </a:solidFill>
                <a:latin typeface="Arial"/>
                <a:ea typeface="宋体"/>
              </a:rPr>
              <a:t>知识</a:t>
            </a:r>
            <a:endParaRPr b="0" lang="en-US" sz="2800" spc="-1" strike="noStrike">
              <a:solidFill>
                <a:srgbClr val="000000"/>
              </a:solidFill>
              <a:latin typeface="Arial"/>
            </a:endParaRPr>
          </a:p>
          <a:p>
            <a:pPr marL="342720" indent="-342720" rtl="0" algn="l">
              <a:lnSpc>
                <a:spcPct val="90000"/>
              </a:lnSpc>
              <a:spcBef>
                <a:spcPts val="12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 </a:t>
            </a:r>
            <a:r>
              <a:rPr b="1" lang="en-US" sz="2800" spc="-1" strike="noStrike">
                <a:solidFill>
                  <a:srgbClr val="000000"/>
                </a:solidFill>
                <a:latin typeface="Arial"/>
                <a:ea typeface="宋体"/>
              </a:rPr>
              <a:t>过程</a:t>
            </a:r>
            <a:endParaRPr b="0" lang="en-US" sz="2800" spc="-1" strike="noStrike">
              <a:solidFill>
                <a:srgbClr val="000000"/>
              </a:solidFill>
              <a:latin typeface="Arial"/>
            </a:endParaRPr>
          </a:p>
          <a:p>
            <a:pPr marL="342720" indent="-342720" rtl="0" algn="l">
              <a:lnSpc>
                <a:spcPct val="90000"/>
              </a:lnSpc>
              <a:spcBef>
                <a:spcPts val="12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ea typeface="宋体"/>
              </a:rPr>
              <a:t> </a:t>
            </a:r>
            <a:r>
              <a:rPr b="1" lang="en-US" sz="2800" spc="-1" strike="noStrike">
                <a:solidFill>
                  <a:srgbClr val="000000"/>
                </a:solidFill>
                <a:latin typeface="Arial"/>
                <a:ea typeface="宋体"/>
              </a:rPr>
              <a:t>通讯</a:t>
            </a:r>
            <a:endParaRPr b="0" lang="en-US" sz="2800" spc="-1" strike="noStrike">
              <a:solidFill>
                <a:srgbClr val="000000"/>
              </a:solidFill>
              <a:latin typeface="Arial"/>
            </a:endParaRPr>
          </a:p>
          <a:p>
            <a:pPr marL="342720" indent="-342720" rtl="0" algn="l">
              <a:lnSpc>
                <a:spcPct val="85000"/>
              </a:lnSpc>
              <a:spcBef>
                <a:spcPts val="1225"/>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0" y="6229440"/>
            <a:ext cx="914400" cy="4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ormAutofit/>
          </a:bodyPr>
          <a:p>
            <a:pPr algn="l" rtl="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ea typeface="宋体"/>
              </a:rPr>
              <a:t>2-</a:t>
            </a:r>
            <a:fld id="{F9F35C93-1CF0-4CF2-A200-44527ACD3E23}" type="slidenum">
              <a:rPr b="1" lang="en-US" sz="1400" spc="-1" strike="noStrike">
                <a:solidFill>
                  <a:srgbClr val="ffffff"/>
                </a:solidFill>
                <a:latin typeface="Arial"/>
                <a:ea typeface="宋体"/>
              </a:rPr>
              <a:t>&lt;数字&gt;</a:t>
            </a:fld>
            <a:endParaRPr b="0" lang="en-US" sz="1400" spc="-1" strike="noStrike">
              <a:solidFill>
                <a:srgbClr val="000000"/>
              </a:solidFill>
              <a:latin typeface="Arial"/>
            </a:endParaRPr>
          </a:p>
        </p:txBody>
      </p:sp>
      <p:sp>
        <p:nvSpPr>
          <p:cNvPr id="114" name="TextShape 2"/>
          <p:cNvSpPr txBox="1"/>
          <p:nvPr/>
        </p:nvSpPr>
        <p:spPr>
          <a:xfrm>
            <a:off x="990720" y="75960"/>
            <a:ext cx="8153280" cy="1143000"/>
          </a:xfrm>
          <a:prstGeom prst="rect">
            <a:avLst/>
          </a:prstGeom>
          <a:noFill/>
          <a:ln w="0">
            <a:noFill/>
          </a:ln>
        </p:spPr>
        <p:txBody>
          <a:bodyPr anchor="ctr">
            <a:noAutofit/>
          </a:bodyPr>
          <a:p>
            <a:pPr rtl="0" algn="l">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Arial"/>
                <a:ea typeface="宋体"/>
              </a:rPr>
              <a:t>2.1 利益相关者：参与者</a:t>
            </a:r>
            <a:br/>
            <a:r>
              <a:rPr b="0" lang="en-US" sz="4400" spc="-1" strike="noStrike">
                <a:solidFill>
                  <a:srgbClr val="ffff00"/>
                </a:solidFill>
                <a:latin typeface="Arial"/>
                <a:ea typeface="宋体"/>
              </a:rPr>
              <a:t>系统博弈</a:t>
            </a:r>
            <a:endParaRPr b="0" lang="en-US" sz="4400" spc="-1" strike="noStrike">
              <a:solidFill>
                <a:srgbClr val="ffff00"/>
              </a:solidFill>
              <a:latin typeface="Arial"/>
            </a:endParaRPr>
          </a:p>
        </p:txBody>
      </p:sp>
      <p:sp>
        <p:nvSpPr>
          <p:cNvPr id="115" name="TextShape 3"/>
          <p:cNvSpPr txBox="1"/>
          <p:nvPr/>
        </p:nvSpPr>
        <p:spPr>
          <a:xfrm>
            <a:off x="914400" y="1600200"/>
            <a:ext cx="8153280" cy="4952880"/>
          </a:xfrm>
          <a:prstGeom prst="rect">
            <a:avLst/>
          </a:prstGeom>
          <a:noFill/>
          <a:ln w="0">
            <a:noFill/>
          </a:ln>
        </p:spPr>
        <p:txBody>
          <a:bodyPr>
            <a:normAutofit/>
          </a:bodyPr>
          <a:p>
            <a:pPr marL="342720" indent="-342720" rtl="0" algn="l">
              <a:lnSpc>
                <a:spcPct val="95000"/>
              </a:lnSpc>
              <a:spcBef>
                <a:spcPts val="1397"/>
              </a:spcBef>
              <a:buClr>
                <a:srgbClr val="818a4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ea typeface="宋体"/>
              </a:rPr>
              <a:t>A</a:t>
            </a:r>
            <a:r>
              <a:rPr b="1" lang="en-US" sz="3200" spc="-1" strike="noStrike">
                <a:solidFill>
                  <a:srgbClr val="000000"/>
                </a:solidFill>
                <a:latin typeface="Arial"/>
                <a:ea typeface="宋体"/>
              </a:rPr>
              <a:t>利益相关者</a:t>
            </a:r>
            <a:r>
              <a:rPr b="0" lang="en-US" sz="3200" spc="-1" strike="noStrike">
                <a:solidFill>
                  <a:srgbClr val="000000"/>
                </a:solidFill>
                <a:latin typeface="Arial"/>
                <a:ea typeface="宋体"/>
              </a:rPr>
              <a:t>是对现有或提议的信息系统感兴趣的任何人。利益相关者可以是技术人员或非技术人员。他们还可能包括内部和外部工人。</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3734</TotalTime>
  <Application>LibreOffice/7.0.6.2$Linux_X86_64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2005-07-26T12:31:42Z</dcterms:created>
  <dc:creator>Gary Randolph</dc:creator>
  <dc:description/>
  <dc:language>en-US</dc:language>
  <cp:lastModifiedBy>lei sun</cp:lastModifiedBy>
  <cp:lastPrinted>2022-12-26T11:42:46Z</cp:lastPrinted>
  <dcterms:modified xsi:type="dcterms:W3CDTF">2024-02-22T02:42:41Z</dcterms:modified>
  <cp:revision>199</cp:revision>
  <dc:subject/>
  <dc:title>Chapter 2</dc:title>
</cp:coreProperties>
</file>