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25"/>
  </p:notesMasterIdLst>
  <p:sldIdLst>
    <p:sldId id="256" r:id="rId2"/>
    <p:sldId id="275" r:id="rId3"/>
    <p:sldId id="276" r:id="rId4"/>
    <p:sldId id="277" r:id="rId5"/>
    <p:sldId id="278" r:id="rId6"/>
    <p:sldId id="273" r:id="rId7"/>
    <p:sldId id="265" r:id="rId8"/>
    <p:sldId id="266" r:id="rId9"/>
    <p:sldId id="267" r:id="rId10"/>
    <p:sldId id="274" r:id="rId11"/>
    <p:sldId id="257" r:id="rId12"/>
    <p:sldId id="289" r:id="rId13"/>
    <p:sldId id="281" r:id="rId14"/>
    <p:sldId id="279" r:id="rId15"/>
    <p:sldId id="259" r:id="rId16"/>
    <p:sldId id="282" r:id="rId17"/>
    <p:sldId id="283" r:id="rId18"/>
    <p:sldId id="284" r:id="rId19"/>
    <p:sldId id="286" r:id="rId20"/>
    <p:sldId id="287" r:id="rId21"/>
    <p:sldId id="288" r:id="rId22"/>
    <p:sldId id="290" r:id="rId23"/>
    <p:sldId id="29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254" autoAdjust="0"/>
  </p:normalViewPr>
  <p:slideViewPr>
    <p:cSldViewPr snapToGrid="0">
      <p:cViewPr varScale="1">
        <p:scale>
          <a:sx n="68" d="100"/>
          <a:sy n="68" d="100"/>
        </p:scale>
        <p:origin x="66" y="22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79426-FF31-4BBA-ACCC-16A9A3201256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1B70B-E8FB-4C76-9822-5037E34E00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https://blog.csdn.net/lys_828/article/details/133754558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【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科学文献计量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】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利用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pybibx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分析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Scopus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文献数据集（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EDA,N-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Grams,Cluster,Network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 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analysis,NLP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31B70B-E8FB-4C76-9822-5037E34E005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10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86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5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784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74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944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27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80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81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20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53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03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8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21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56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365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06C5E-83DF-4C2F-B4C9-22EF77C7784D}" type="datetimeFigureOut">
              <a:rPr lang="zh-CN" altLang="en-US" smtClean="0"/>
              <a:t>2023/11/10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07A74E-CFB7-41C8-BA02-596C9D5A2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826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huanlan.zhihu.com/p/446729622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27473-211F-4A84-953A-323AB5D39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信息计量学实验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45D9A-4869-45C2-B17A-80A9991F4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859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12A2821-E4CB-43A1-BFF8-102F31AD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188" y="0"/>
            <a:ext cx="91528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76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A8D510-E66C-4481-B6BE-F0A909682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8" y="1211737"/>
            <a:ext cx="8993080" cy="5198001"/>
          </a:xfr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1D2A88C8-B7C0-466F-8450-C66743A855EE}"/>
              </a:ext>
            </a:extLst>
          </p:cNvPr>
          <p:cNvGrpSpPr/>
          <p:nvPr/>
        </p:nvGrpSpPr>
        <p:grpSpPr>
          <a:xfrm>
            <a:off x="1084552" y="1832047"/>
            <a:ext cx="8140823" cy="4369766"/>
            <a:chOff x="2203142" y="1450309"/>
            <a:chExt cx="8140823" cy="436976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8EB05FE4-49B5-42A9-8E29-C3C5F68BC68D}"/>
                </a:ext>
              </a:extLst>
            </p:cNvPr>
            <p:cNvSpPr/>
            <p:nvPr/>
          </p:nvSpPr>
          <p:spPr>
            <a:xfrm>
              <a:off x="3400148" y="1464814"/>
              <a:ext cx="967666" cy="6605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C5D5DDD-A59D-4E26-A198-496CD925C831}"/>
                </a:ext>
              </a:extLst>
            </p:cNvPr>
            <p:cNvSpPr/>
            <p:nvPr/>
          </p:nvSpPr>
          <p:spPr>
            <a:xfrm>
              <a:off x="2203142" y="4449193"/>
              <a:ext cx="967666" cy="6605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2EE1563-ABC4-491D-956C-E9CB9CA3C468}"/>
                </a:ext>
              </a:extLst>
            </p:cNvPr>
            <p:cNvSpPr/>
            <p:nvPr/>
          </p:nvSpPr>
          <p:spPr>
            <a:xfrm>
              <a:off x="5726097" y="2186226"/>
              <a:ext cx="967666" cy="66058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75232DA-B0DE-453D-BA8E-2DAB5B23336D}"/>
                </a:ext>
              </a:extLst>
            </p:cNvPr>
            <p:cNvSpPr/>
            <p:nvPr/>
          </p:nvSpPr>
          <p:spPr>
            <a:xfrm>
              <a:off x="9376299" y="1450309"/>
              <a:ext cx="967666" cy="660580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0FB63C0-B3ED-4644-B46B-03A5E471BDC8}"/>
                </a:ext>
              </a:extLst>
            </p:cNvPr>
            <p:cNvSpPr/>
            <p:nvPr/>
          </p:nvSpPr>
          <p:spPr>
            <a:xfrm>
              <a:off x="4533113" y="1464814"/>
              <a:ext cx="967666" cy="66058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AFE612D-54E0-45E0-A123-123CE566054D}"/>
                </a:ext>
              </a:extLst>
            </p:cNvPr>
            <p:cNvSpPr/>
            <p:nvPr/>
          </p:nvSpPr>
          <p:spPr>
            <a:xfrm>
              <a:off x="3412726" y="5159495"/>
              <a:ext cx="967666" cy="6605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9792634-A2D6-430C-8E9F-F3E913CF3164}"/>
                </a:ext>
              </a:extLst>
            </p:cNvPr>
            <p:cNvSpPr/>
            <p:nvPr/>
          </p:nvSpPr>
          <p:spPr>
            <a:xfrm>
              <a:off x="8172636" y="1450309"/>
              <a:ext cx="967666" cy="6605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E9B0BB9-E7DD-4A1C-B5E7-A82645689AA5}"/>
                </a:ext>
              </a:extLst>
            </p:cNvPr>
            <p:cNvSpPr/>
            <p:nvPr/>
          </p:nvSpPr>
          <p:spPr>
            <a:xfrm>
              <a:off x="3399410" y="3696380"/>
              <a:ext cx="967666" cy="66058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0019AE3F-EBB9-4C81-9723-C8F536497333}"/>
                </a:ext>
              </a:extLst>
            </p:cNvPr>
            <p:cNvSpPr/>
            <p:nvPr/>
          </p:nvSpPr>
          <p:spPr>
            <a:xfrm>
              <a:off x="6969712" y="3696380"/>
              <a:ext cx="967666" cy="66058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C61FCCB-47E4-4A6B-B8C4-00F35FC8D83A}"/>
                </a:ext>
              </a:extLst>
            </p:cNvPr>
            <p:cNvSpPr/>
            <p:nvPr/>
          </p:nvSpPr>
          <p:spPr>
            <a:xfrm>
              <a:off x="3373515" y="2209525"/>
              <a:ext cx="967666" cy="660580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76D7C1DD-9B49-4CB4-9511-45D6BDA848C3}"/>
              </a:ext>
            </a:extLst>
          </p:cNvPr>
          <p:cNvSpPr/>
          <p:nvPr/>
        </p:nvSpPr>
        <p:spPr>
          <a:xfrm>
            <a:off x="11008311" y="1083076"/>
            <a:ext cx="798990" cy="6036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4850CE1-A690-4464-BFDB-8BD726438F59}"/>
              </a:ext>
            </a:extLst>
          </p:cNvPr>
          <p:cNvSpPr/>
          <p:nvPr/>
        </p:nvSpPr>
        <p:spPr>
          <a:xfrm>
            <a:off x="11049748" y="2052221"/>
            <a:ext cx="798990" cy="60368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257D50-DA93-4127-8C90-2E9A5B7DB2F8}"/>
              </a:ext>
            </a:extLst>
          </p:cNvPr>
          <p:cNvSpPr/>
          <p:nvPr/>
        </p:nvSpPr>
        <p:spPr>
          <a:xfrm>
            <a:off x="11086734" y="3056879"/>
            <a:ext cx="798990" cy="6036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4237259-5EFE-4752-8FD1-305F4CD8A898}"/>
              </a:ext>
            </a:extLst>
          </p:cNvPr>
          <p:cNvSpPr/>
          <p:nvPr/>
        </p:nvSpPr>
        <p:spPr>
          <a:xfrm>
            <a:off x="11077856" y="4965578"/>
            <a:ext cx="798990" cy="60368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E9FEFB-0168-4560-B157-52DF2F861405}"/>
              </a:ext>
            </a:extLst>
          </p:cNvPr>
          <p:cNvSpPr txBox="1"/>
          <p:nvPr/>
        </p:nvSpPr>
        <p:spPr>
          <a:xfrm>
            <a:off x="11077856" y="4078118"/>
            <a:ext cx="72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spss</a:t>
            </a:r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D52F4F05-A4AC-469A-9163-26D19CA84381}"/>
              </a:ext>
            </a:extLst>
          </p:cNvPr>
          <p:cNvSpPr/>
          <p:nvPr/>
        </p:nvSpPr>
        <p:spPr>
          <a:xfrm>
            <a:off x="10404629" y="1211737"/>
            <a:ext cx="218981" cy="42797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AE6F30-2F5E-42FA-B2D6-05D2A830322D}"/>
              </a:ext>
            </a:extLst>
          </p:cNvPr>
          <p:cNvSpPr txBox="1"/>
          <p:nvPr/>
        </p:nvSpPr>
        <p:spPr>
          <a:xfrm>
            <a:off x="10005134" y="443883"/>
            <a:ext cx="188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学习顺序（建议）</a:t>
            </a:r>
          </a:p>
        </p:txBody>
      </p:sp>
    </p:spTree>
    <p:extLst>
      <p:ext uri="{BB962C8B-B14F-4D97-AF65-F5344CB8AC3E}">
        <p14:creationId xmlns:p14="http://schemas.microsoft.com/office/powerpoint/2010/main" val="391037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F83115E-F93C-4394-5B82-AA41BF64E1D0}"/>
              </a:ext>
            </a:extLst>
          </p:cNvPr>
          <p:cNvSpPr txBox="1"/>
          <p:nvPr/>
        </p:nvSpPr>
        <p:spPr>
          <a:xfrm>
            <a:off x="2707341" y="94488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科研利器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——</a:t>
            </a:r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Histcite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/>
              <a:t> </a:t>
            </a:r>
            <a:r>
              <a:rPr lang="zh-CN" altLang="en-US" dirty="0">
                <a:hlinkClick r:id="rId2"/>
              </a:rPr>
              <a:t>https://zhuanlan.zhihu.com/p/446729622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AEEC69-6DC9-E3B5-1DF5-9528866A4C5C}"/>
              </a:ext>
            </a:extLst>
          </p:cNvPr>
          <p:cNvSpPr txBox="1"/>
          <p:nvPr/>
        </p:nvSpPr>
        <p:spPr>
          <a:xfrm>
            <a:off x="2707341" y="186821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 err="1">
                <a:solidFill>
                  <a:srgbClr val="121212"/>
                </a:solidFill>
                <a:effectLst/>
                <a:latin typeface="-apple-system"/>
              </a:rPr>
              <a:t>HistCite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 |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快速找到研究领域的关键文献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https://zhuanlan.zhihu.com/p/113685114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B03759-9744-C056-2678-9CBAFAAACA3A}"/>
              </a:ext>
            </a:extLst>
          </p:cNvPr>
          <p:cNvSpPr txBox="1"/>
          <p:nvPr/>
        </p:nvSpPr>
        <p:spPr>
          <a:xfrm>
            <a:off x="2707341" y="279154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引文分析软件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histcite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简介（中科大 罗昭锋）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https://blog.csdn.net/yypyzzyt/article/details/10061641</a:t>
            </a:r>
            <a:endParaRPr lang="zh-CN" altLang="en-US" b="1" i="0" dirty="0">
              <a:solidFill>
                <a:srgbClr val="222226"/>
              </a:solidFill>
              <a:effectLst/>
              <a:latin typeface="PingFang SC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E7B30D-129E-8ED2-9201-DCEC1007BC9C}"/>
              </a:ext>
            </a:extLst>
          </p:cNvPr>
          <p:cNvSpPr txBox="1"/>
          <p:nvPr/>
        </p:nvSpPr>
        <p:spPr>
          <a:xfrm>
            <a:off x="2707341" y="39741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https://www.citnetexplorer.nl/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3547F3-52ED-B39C-EC59-CD069EBFFE3F}"/>
              </a:ext>
            </a:extLst>
          </p:cNvPr>
          <p:cNvSpPr txBox="1"/>
          <p:nvPr/>
        </p:nvSpPr>
        <p:spPr>
          <a:xfrm>
            <a:off x="2707340" y="4418034"/>
            <a:ext cx="85164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刘冬潇　许振亮　王春博　阎鑫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en-US" altLang="zh-CN" b="0" i="0" dirty="0" err="1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CitNetExplorer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——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一款新的科学文献分析软件介绍与评价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[J]. </a:t>
            </a:r>
            <a:r>
              <a:rPr lang="zh-CN" altLang="en-US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信息资源管理学报</a:t>
            </a:r>
            <a:r>
              <a:rPr lang="en-US" altLang="zh-CN" b="0" i="0" dirty="0">
                <a:solidFill>
                  <a:srgbClr val="666666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2016, 6(2): 51-62.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107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899859-E248-3145-1500-E36D480E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课程安排与考核要求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E1ED24-31F2-BC0A-3162-E157ACE19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06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7777E-0C5B-7527-EC14-5D196EA5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时间地点安排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C4BA72-0AB8-895B-C771-4806659D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日周五     下午 </a:t>
            </a:r>
            <a:r>
              <a:rPr lang="en-US" altLang="zh-CN" dirty="0"/>
              <a:t>2:00-</a:t>
            </a:r>
            <a:r>
              <a:rPr lang="zh-CN" altLang="en-US" dirty="0"/>
              <a:t>晚上</a:t>
            </a:r>
            <a:r>
              <a:rPr lang="en-US" altLang="zh-CN" dirty="0"/>
              <a:t>8:30</a:t>
            </a:r>
            <a:r>
              <a:rPr lang="zh-CN" altLang="en-US" dirty="0"/>
              <a:t>  </a:t>
            </a:r>
            <a:r>
              <a:rPr lang="en-US" altLang="zh-CN" dirty="0"/>
              <a:t>  8</a:t>
            </a:r>
            <a:r>
              <a:rPr lang="zh-CN" altLang="en-US" dirty="0"/>
              <a:t>课时  </a:t>
            </a:r>
            <a:r>
              <a:rPr lang="en-US" altLang="zh-CN" dirty="0"/>
              <a:t>F</a:t>
            </a:r>
            <a:r>
              <a:rPr lang="zh-CN" altLang="en-US" dirty="0"/>
              <a:t>楼</a:t>
            </a:r>
            <a:r>
              <a:rPr lang="en-US" altLang="zh-CN" dirty="0"/>
              <a:t>117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17</a:t>
            </a:r>
            <a:r>
              <a:rPr lang="zh-CN" altLang="en-US" dirty="0"/>
              <a:t>日周五     下午 </a:t>
            </a:r>
            <a:r>
              <a:rPr lang="en-US" altLang="zh-CN" dirty="0"/>
              <a:t>2:00-</a:t>
            </a:r>
            <a:r>
              <a:rPr lang="zh-CN" altLang="en-US" dirty="0"/>
              <a:t>晚上</a:t>
            </a:r>
            <a:r>
              <a:rPr lang="en-US" altLang="zh-CN" dirty="0"/>
              <a:t>8:30</a:t>
            </a:r>
            <a:r>
              <a:rPr lang="zh-CN" altLang="en-US" dirty="0"/>
              <a:t>  </a:t>
            </a:r>
            <a:r>
              <a:rPr lang="en-US" altLang="zh-CN" dirty="0"/>
              <a:t>  8</a:t>
            </a:r>
            <a:r>
              <a:rPr lang="zh-CN" altLang="en-US" dirty="0"/>
              <a:t>课时  </a:t>
            </a:r>
            <a:r>
              <a:rPr lang="en-US" altLang="zh-CN" dirty="0"/>
              <a:t>F</a:t>
            </a:r>
            <a:r>
              <a:rPr lang="zh-CN" altLang="en-US" dirty="0"/>
              <a:t>楼</a:t>
            </a:r>
            <a:r>
              <a:rPr lang="en-US" altLang="zh-CN" dirty="0"/>
              <a:t>117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日周五     下午 </a:t>
            </a:r>
            <a:r>
              <a:rPr lang="en-US" altLang="zh-CN" dirty="0"/>
              <a:t>2:00-</a:t>
            </a:r>
            <a:r>
              <a:rPr lang="zh-CN" altLang="en-US" dirty="0"/>
              <a:t>晚上</a:t>
            </a:r>
            <a:r>
              <a:rPr lang="en-US" altLang="zh-CN" dirty="0"/>
              <a:t>8:30</a:t>
            </a:r>
            <a:r>
              <a:rPr lang="zh-CN" altLang="en-US" dirty="0"/>
              <a:t>  </a:t>
            </a:r>
            <a:r>
              <a:rPr lang="en-US" altLang="zh-CN" dirty="0"/>
              <a:t>  8</a:t>
            </a:r>
            <a:r>
              <a:rPr lang="zh-CN" altLang="en-US" dirty="0"/>
              <a:t>课时  </a:t>
            </a:r>
            <a:r>
              <a:rPr lang="en-US" altLang="zh-CN" dirty="0"/>
              <a:t>F</a:t>
            </a:r>
            <a:r>
              <a:rPr lang="zh-CN" altLang="en-US" dirty="0"/>
              <a:t>楼</a:t>
            </a:r>
            <a:r>
              <a:rPr lang="en-US" altLang="zh-CN" dirty="0"/>
              <a:t>117</a:t>
            </a:r>
          </a:p>
          <a:p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日周五       下午 </a:t>
            </a:r>
            <a:r>
              <a:rPr lang="en-US" altLang="zh-CN" dirty="0"/>
              <a:t>2:00-</a:t>
            </a:r>
            <a:r>
              <a:rPr lang="zh-CN" altLang="en-US" dirty="0"/>
              <a:t>晚上</a:t>
            </a:r>
            <a:r>
              <a:rPr lang="en-US" altLang="zh-CN" dirty="0"/>
              <a:t>8:30</a:t>
            </a:r>
            <a:r>
              <a:rPr lang="zh-CN" altLang="en-US" dirty="0"/>
              <a:t>  </a:t>
            </a:r>
            <a:r>
              <a:rPr lang="en-US" altLang="zh-CN" dirty="0"/>
              <a:t>  8</a:t>
            </a:r>
            <a:r>
              <a:rPr lang="zh-CN" altLang="en-US" dirty="0"/>
              <a:t>课时  </a:t>
            </a:r>
            <a:r>
              <a:rPr lang="en-US" altLang="zh-CN" dirty="0"/>
              <a:t>F</a:t>
            </a:r>
            <a:r>
              <a:rPr lang="zh-CN" altLang="en-US" dirty="0"/>
              <a:t>楼</a:t>
            </a:r>
            <a:r>
              <a:rPr lang="en-US" altLang="zh-CN" dirty="0"/>
              <a:t>117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6A3D440-62C2-4131-989A-7C3A1F9EBC7C}"/>
              </a:ext>
            </a:extLst>
          </p:cNvPr>
          <p:cNvSpPr txBox="1">
            <a:spLocks/>
          </p:cNvSpPr>
          <p:nvPr/>
        </p:nvSpPr>
        <p:spPr>
          <a:xfrm>
            <a:off x="3405000" y="946778"/>
            <a:ext cx="3505199" cy="976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CCE6CB2-077C-172F-5ACE-62F933691C55}"/>
              </a:ext>
            </a:extLst>
          </p:cNvPr>
          <p:cNvSpPr/>
          <p:nvPr/>
        </p:nvSpPr>
        <p:spPr>
          <a:xfrm>
            <a:off x="7046912" y="4288113"/>
            <a:ext cx="2760107" cy="6173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最后</a:t>
            </a:r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机时用于小组汇报</a:t>
            </a:r>
          </a:p>
        </p:txBody>
      </p:sp>
    </p:spTree>
    <p:extLst>
      <p:ext uri="{BB962C8B-B14F-4D97-AF65-F5344CB8AC3E}">
        <p14:creationId xmlns:p14="http://schemas.microsoft.com/office/powerpoint/2010/main" val="1677947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69261B-2C9C-4FCE-AF39-FBD8BE28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405" y="794352"/>
            <a:ext cx="4313901" cy="1280890"/>
          </a:xfrm>
        </p:spPr>
        <p:txBody>
          <a:bodyPr/>
          <a:lstStyle/>
          <a:p>
            <a:r>
              <a:rPr lang="zh-CN" altLang="en-US" dirty="0"/>
              <a:t>成绩计算标准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2091D-50F9-4A0E-BDBA-D25A475FC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  完成小组版实验报告（</a:t>
            </a:r>
            <a:r>
              <a:rPr lang="zh-CN" altLang="en-US" sz="2000" dirty="0">
                <a:highlight>
                  <a:srgbClr val="FFFF00"/>
                </a:highlight>
              </a:rPr>
              <a:t>可独自完成，可</a:t>
            </a:r>
            <a:r>
              <a:rPr lang="en-US" altLang="zh-CN" sz="2000" dirty="0">
                <a:highlight>
                  <a:srgbClr val="FFFF00"/>
                </a:highlight>
              </a:rPr>
              <a:t>2</a:t>
            </a:r>
            <a:r>
              <a:rPr lang="zh-CN" altLang="en-US" sz="2000" dirty="0">
                <a:highlight>
                  <a:srgbClr val="FFFF00"/>
                </a:highlight>
              </a:rPr>
              <a:t>人一组，最多一个</a:t>
            </a:r>
            <a:r>
              <a:rPr lang="en-US" altLang="zh-CN" sz="2000" dirty="0">
                <a:highlight>
                  <a:srgbClr val="FFFF00"/>
                </a:highlight>
              </a:rPr>
              <a:t>3</a:t>
            </a:r>
            <a:r>
              <a:rPr lang="zh-CN" altLang="en-US" sz="2000" dirty="0">
                <a:highlight>
                  <a:srgbClr val="FFFF00"/>
                </a:highlight>
              </a:rPr>
              <a:t>人组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dirty="0"/>
              <a:t>         ① 基于文献数据库的信息计量实验报告（可自拟）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（</a:t>
            </a:r>
            <a:r>
              <a:rPr lang="en-US" altLang="zh-CN" dirty="0"/>
              <a:t>HISCITE</a:t>
            </a:r>
            <a:r>
              <a:rPr lang="zh-CN" altLang="en-US" dirty="0"/>
              <a:t>；</a:t>
            </a:r>
            <a:r>
              <a:rPr lang="en-US" altLang="zh-CN" dirty="0"/>
              <a:t>sati</a:t>
            </a:r>
            <a:r>
              <a:rPr lang="zh-CN" altLang="en-US" dirty="0"/>
              <a:t>；</a:t>
            </a:r>
            <a:r>
              <a:rPr lang="en-US" altLang="zh-CN" dirty="0" err="1"/>
              <a:t>spss</a:t>
            </a:r>
            <a:r>
              <a:rPr lang="zh-CN" altLang="en-US" dirty="0"/>
              <a:t>；</a:t>
            </a:r>
            <a:r>
              <a:rPr lang="en-US" altLang="zh-CN" dirty="0" err="1"/>
              <a:t>ucinet</a:t>
            </a:r>
            <a:r>
              <a:rPr lang="en-US" altLang="zh-CN" dirty="0"/>
              <a:t>/</a:t>
            </a:r>
            <a:r>
              <a:rPr lang="en-US" altLang="zh-CN" dirty="0" err="1"/>
              <a:t>gephi</a:t>
            </a:r>
            <a:r>
              <a:rPr lang="zh-CN" altLang="en-US" dirty="0"/>
              <a:t>；</a:t>
            </a:r>
            <a:r>
              <a:rPr lang="en-US" altLang="zh-CN" dirty="0" err="1"/>
              <a:t>citespace</a:t>
            </a:r>
            <a:r>
              <a:rPr lang="zh-CN" altLang="en-US" dirty="0"/>
              <a:t>；</a:t>
            </a:r>
            <a:r>
              <a:rPr lang="en-US" altLang="zh-CN" dirty="0" err="1"/>
              <a:t>vosviewer</a:t>
            </a:r>
            <a:r>
              <a:rPr lang="zh-CN" altLang="en-US" dirty="0"/>
              <a:t>等工具）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鼓励尝试抓取网络信息计量数据，用非书目数据进行信息计量分析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zh-CN" altLang="en-US" dirty="0"/>
              <a:t>鼓励在现有文献分析软件之外，自己通过</a:t>
            </a:r>
            <a:r>
              <a:rPr lang="en-US" altLang="zh-CN" dirty="0"/>
              <a:t>python</a:t>
            </a:r>
            <a:r>
              <a:rPr lang="zh-CN" altLang="en-US" dirty="0"/>
              <a:t>等完成实验任务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②实验中的问题与解决（实验报告的心得部分）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实验课，鼓励互相讨论、商量，经验分享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实验课成绩，包含出勤，成果展示等综合评判。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0DE68ED0-AC13-4B32-8664-F964A3DF7090}"/>
              </a:ext>
            </a:extLst>
          </p:cNvPr>
          <p:cNvSpPr/>
          <p:nvPr/>
        </p:nvSpPr>
        <p:spPr>
          <a:xfrm>
            <a:off x="8005483" y="5005289"/>
            <a:ext cx="2760107" cy="6173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最后</a:t>
            </a:r>
            <a:r>
              <a:rPr lang="en-US" altLang="zh-CN" dirty="0">
                <a:solidFill>
                  <a:srgbClr val="C00000"/>
                </a:solidFill>
              </a:rPr>
              <a:t>6</a:t>
            </a:r>
            <a:r>
              <a:rPr lang="zh-CN" altLang="en-US" dirty="0">
                <a:solidFill>
                  <a:srgbClr val="C00000"/>
                </a:solidFill>
              </a:rPr>
              <a:t>机时用于小组汇报</a:t>
            </a:r>
          </a:p>
        </p:txBody>
      </p:sp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6E8A15A4-CF34-CE17-8A33-5632B9E86AD9}"/>
              </a:ext>
            </a:extLst>
          </p:cNvPr>
          <p:cNvSpPr/>
          <p:nvPr/>
        </p:nvSpPr>
        <p:spPr>
          <a:xfrm>
            <a:off x="1176530" y="3720353"/>
            <a:ext cx="1075765" cy="952654"/>
          </a:xfrm>
          <a:prstGeom prst="cloudCallout">
            <a:avLst>
              <a:gd name="adj1" fmla="val 168334"/>
              <a:gd name="adj2" fmla="val -410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r>
              <a:rPr lang="zh-CN" altLang="en-US" dirty="0"/>
              <a:t>分</a:t>
            </a:r>
          </a:p>
        </p:txBody>
      </p:sp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B236119D-36E8-9A93-B2A1-A8C6703ADC3C}"/>
              </a:ext>
            </a:extLst>
          </p:cNvPr>
          <p:cNvSpPr/>
          <p:nvPr/>
        </p:nvSpPr>
        <p:spPr>
          <a:xfrm>
            <a:off x="1513447" y="1469536"/>
            <a:ext cx="1075765" cy="952654"/>
          </a:xfrm>
          <a:prstGeom prst="cloudCallout">
            <a:avLst>
              <a:gd name="adj1" fmla="val 97501"/>
              <a:gd name="adj2" fmla="val 860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80</a:t>
            </a:r>
            <a:r>
              <a:rPr lang="zh-CN" altLang="en-US" dirty="0"/>
              <a:t>分</a:t>
            </a:r>
          </a:p>
        </p:txBody>
      </p:sp>
      <p:sp>
        <p:nvSpPr>
          <p:cNvPr id="14" name="思想气泡: 云 13">
            <a:extLst>
              <a:ext uri="{FF2B5EF4-FFF2-40B4-BE49-F238E27FC236}">
                <a16:creationId xmlns:a16="http://schemas.microsoft.com/office/drawing/2014/main" id="{96A91E66-57F1-A146-B465-61A599E333CC}"/>
              </a:ext>
            </a:extLst>
          </p:cNvPr>
          <p:cNvSpPr/>
          <p:nvPr/>
        </p:nvSpPr>
        <p:spPr>
          <a:xfrm>
            <a:off x="10363200" y="3720353"/>
            <a:ext cx="1075765" cy="952654"/>
          </a:xfrm>
          <a:prstGeom prst="cloudCallout">
            <a:avLst>
              <a:gd name="adj1" fmla="val -220832"/>
              <a:gd name="adj2" fmla="val 879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r>
              <a:rPr lang="zh-CN" altLang="en-US" dirty="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763567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2AFC59A-AE0E-4E44-B511-1054D42F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第一个 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94A910-10C8-4720-9D34-F82F951C8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熟悉图书馆资源，学习如何检索（表达检索需求、检索策略、筛选检索结果）；通过了解</a:t>
            </a:r>
            <a:r>
              <a:rPr lang="en-US" altLang="zh-CN" dirty="0"/>
              <a:t>WOS, SCOPUS,CITESEER, ESI, JCR, Incites</a:t>
            </a:r>
            <a:r>
              <a:rPr lang="zh-CN" altLang="en-US" dirty="0"/>
              <a:t>等数据库自带分析工具的功能，了解文献计量分析类产品的功能。</a:t>
            </a:r>
            <a:endParaRPr lang="en-US" altLang="zh-CN" dirty="0"/>
          </a:p>
          <a:p>
            <a:r>
              <a:rPr lang="zh-CN" altLang="en-US" dirty="0"/>
              <a:t>了解一下相关数据库的内容和使用</a:t>
            </a:r>
            <a:endParaRPr lang="en-US" altLang="zh-CN" dirty="0"/>
          </a:p>
          <a:p>
            <a:pPr lvl="1"/>
            <a:r>
              <a:rPr lang="en-US" altLang="zh-CN" dirty="0"/>
              <a:t>CNKI</a:t>
            </a:r>
            <a:r>
              <a:rPr lang="zh-CN" altLang="en-US" dirty="0"/>
              <a:t>（必）</a:t>
            </a:r>
            <a:r>
              <a:rPr lang="en-US" altLang="zh-CN" dirty="0"/>
              <a:t>, CSSCI</a:t>
            </a:r>
            <a:r>
              <a:rPr lang="zh-CN" altLang="en-US" dirty="0"/>
              <a:t>（必），万方</a:t>
            </a:r>
            <a:r>
              <a:rPr lang="en-US" altLang="zh-CN" dirty="0"/>
              <a:t>(</a:t>
            </a:r>
            <a:r>
              <a:rPr lang="zh-CN" altLang="en-US" dirty="0"/>
              <a:t>选）</a:t>
            </a:r>
            <a:endParaRPr lang="en-US" altLang="zh-CN" dirty="0"/>
          </a:p>
          <a:p>
            <a:pPr lvl="1"/>
            <a:r>
              <a:rPr lang="en-US" altLang="zh-CN" dirty="0"/>
              <a:t>Web of science</a:t>
            </a:r>
            <a:r>
              <a:rPr lang="zh-CN" altLang="en-US" dirty="0"/>
              <a:t>（必），</a:t>
            </a:r>
            <a:r>
              <a:rPr lang="en-US" altLang="zh-CN" dirty="0"/>
              <a:t>ESI</a:t>
            </a:r>
            <a:r>
              <a:rPr lang="zh-CN" altLang="en-US" dirty="0"/>
              <a:t>，</a:t>
            </a:r>
            <a:r>
              <a:rPr lang="en-US" altLang="zh-CN" dirty="0"/>
              <a:t>Incites</a:t>
            </a:r>
            <a:r>
              <a:rPr lang="zh-CN" altLang="en-US" dirty="0"/>
              <a:t>（后两者是</a:t>
            </a:r>
            <a:r>
              <a:rPr lang="en-US" altLang="zh-CN" dirty="0" err="1"/>
              <a:t>wos</a:t>
            </a:r>
            <a:r>
              <a:rPr lang="zh-CN" altLang="en-US" dirty="0"/>
              <a:t>旗下产品，了解其功能以及文献计量在其中的应用，任选一个）</a:t>
            </a:r>
            <a:endParaRPr lang="en-US" altLang="zh-CN" dirty="0"/>
          </a:p>
          <a:p>
            <a:pPr lvl="1"/>
            <a:r>
              <a:rPr lang="en-US" altLang="zh-CN" dirty="0"/>
              <a:t>SCOPUS</a:t>
            </a:r>
            <a:r>
              <a:rPr lang="zh-CN" altLang="en-US" dirty="0"/>
              <a:t>（鼓励试一试）</a:t>
            </a:r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-US" altLang="zh-CN" dirty="0"/>
              <a:t>30</a:t>
            </a:r>
            <a:r>
              <a:rPr lang="zh-CN" altLang="en-US" dirty="0"/>
              <a:t>分钟，随机抽演示以下问题</a:t>
            </a:r>
            <a:endParaRPr lang="en-US" altLang="zh-CN" dirty="0"/>
          </a:p>
          <a:p>
            <a:pPr lvl="1"/>
            <a:r>
              <a:rPr lang="zh-CN" altLang="en-US" dirty="0"/>
              <a:t>自拟题目，用</a:t>
            </a:r>
            <a:r>
              <a:rPr lang="en-US" altLang="zh-CN" dirty="0"/>
              <a:t>CNKI</a:t>
            </a:r>
            <a:r>
              <a:rPr lang="zh-CN" altLang="en-US" dirty="0"/>
              <a:t>检索的过程，</a:t>
            </a:r>
            <a:r>
              <a:rPr lang="en-US" altLang="zh-CN" dirty="0" err="1"/>
              <a:t>cnki</a:t>
            </a:r>
            <a:r>
              <a:rPr lang="zh-CN" altLang="en-US" dirty="0"/>
              <a:t>提供哪些形式的下载，</a:t>
            </a:r>
            <a:r>
              <a:rPr lang="en-US" altLang="zh-CN" dirty="0" err="1"/>
              <a:t>cnki</a:t>
            </a:r>
            <a:r>
              <a:rPr lang="zh-CN" altLang="en-US" dirty="0"/>
              <a:t>自带的文献分析功能</a:t>
            </a:r>
            <a:endParaRPr lang="en-US" altLang="zh-CN" dirty="0"/>
          </a:p>
          <a:p>
            <a:pPr lvl="1"/>
            <a:r>
              <a:rPr lang="zh-CN" altLang="en-US" dirty="0"/>
              <a:t>自拟题目，用</a:t>
            </a:r>
            <a:r>
              <a:rPr lang="en-US" altLang="zh-CN" dirty="0"/>
              <a:t>CSSCI</a:t>
            </a:r>
            <a:r>
              <a:rPr lang="zh-CN" altLang="en-US" dirty="0"/>
              <a:t>，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自拟题目，用</a:t>
            </a:r>
            <a:r>
              <a:rPr lang="en-US" altLang="zh-CN" dirty="0"/>
              <a:t>WOS</a:t>
            </a:r>
            <a:r>
              <a:rPr lang="zh-CN" altLang="en-US" dirty="0"/>
              <a:t>检索的过程，同上</a:t>
            </a:r>
            <a:endParaRPr lang="en-US" altLang="zh-CN" dirty="0"/>
          </a:p>
          <a:p>
            <a:pPr lvl="1"/>
            <a:r>
              <a:rPr lang="zh-CN" altLang="en-US" dirty="0"/>
              <a:t>自拟题目，用</a:t>
            </a:r>
            <a:r>
              <a:rPr lang="en-US" altLang="zh-CN" dirty="0"/>
              <a:t>SCOPUS</a:t>
            </a:r>
            <a:r>
              <a:rPr lang="zh-CN" altLang="en-US" dirty="0"/>
              <a:t>检索，同上</a:t>
            </a:r>
            <a:endParaRPr lang="en-US" altLang="zh-CN" dirty="0"/>
          </a:p>
          <a:p>
            <a:pPr lvl="1"/>
            <a:r>
              <a:rPr lang="en-US" altLang="zh-CN" dirty="0"/>
              <a:t>ESI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r>
              <a:rPr lang="en-US" altLang="zh-CN" dirty="0"/>
              <a:t>Incites</a:t>
            </a:r>
            <a:r>
              <a:rPr lang="zh-CN" altLang="en-US" dirty="0"/>
              <a:t>的使用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9C54E5-A131-71DD-1FFB-F631AEDD9258}"/>
              </a:ext>
            </a:extLst>
          </p:cNvPr>
          <p:cNvSpPr txBox="1"/>
          <p:nvPr/>
        </p:nvSpPr>
        <p:spPr>
          <a:xfrm>
            <a:off x="6795247" y="788894"/>
            <a:ext cx="3496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确定实验任务的具体选题</a:t>
            </a:r>
          </a:p>
        </p:txBody>
      </p:sp>
    </p:spTree>
    <p:extLst>
      <p:ext uri="{BB962C8B-B14F-4D97-AF65-F5344CB8AC3E}">
        <p14:creationId xmlns:p14="http://schemas.microsoft.com/office/powerpoint/2010/main" val="2195245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3F69A-FE10-4E46-8B49-61028B8A1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第二个  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C11F9-AC88-4EF6-8DC3-AA94216B3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dirty="0"/>
              <a:t>选题的文献数据库检索与数据下载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回顾以往作业，完成选题的传统文献计量学规律的验证（含修正完善等），验证</a:t>
            </a:r>
            <a:r>
              <a:rPr lang="en-US" altLang="zh-CN" dirty="0"/>
              <a:t>2</a:t>
            </a:r>
            <a:r>
              <a:rPr lang="zh-CN" altLang="en-US" dirty="0"/>
              <a:t>条即可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zh-CN" altLang="en-US" dirty="0"/>
              <a:t>完成引文分析，</a:t>
            </a:r>
            <a:r>
              <a:rPr lang="en-US" altLang="zh-CN" dirty="0" err="1"/>
              <a:t>Histcite</a:t>
            </a:r>
            <a:r>
              <a:rPr lang="en-US" altLang="zh-CN" dirty="0"/>
              <a:t>/</a:t>
            </a:r>
            <a:r>
              <a:rPr lang="en-US" altLang="zh-CN" dirty="0" err="1"/>
              <a:t>citnetexplorer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4360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7B734-CE67-42F5-9173-EB17A883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第二、三次实验课 </a:t>
            </a:r>
            <a:r>
              <a:rPr lang="en-US" altLang="zh-CN" dirty="0"/>
              <a:t>8+8</a:t>
            </a:r>
            <a:r>
              <a:rPr lang="zh-CN" altLang="en-US" dirty="0"/>
              <a:t>课时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DD0CF-4D05-4E31-A145-CDD3D929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完成作者（含合作）、关键词（含共词）、共被引、耦合等基本的信息计量分析</a:t>
            </a:r>
            <a:endParaRPr lang="en-US" altLang="zh-CN" dirty="0"/>
          </a:p>
          <a:p>
            <a:r>
              <a:rPr lang="zh-CN" altLang="en-US" dirty="0"/>
              <a:t>完成</a:t>
            </a:r>
            <a:r>
              <a:rPr lang="en-US" altLang="zh-CN" dirty="0" err="1"/>
              <a:t>spss</a:t>
            </a:r>
            <a:r>
              <a:rPr lang="zh-CN" altLang="en-US" dirty="0"/>
              <a:t>统计分析</a:t>
            </a:r>
            <a:endParaRPr lang="en-US" altLang="zh-CN" dirty="0"/>
          </a:p>
          <a:p>
            <a:r>
              <a:rPr lang="zh-CN" altLang="en-US" dirty="0"/>
              <a:t>工具的使用包含</a:t>
            </a:r>
            <a:r>
              <a:rPr lang="en-US" altLang="zh-CN" dirty="0" err="1"/>
              <a:t>spss</a:t>
            </a:r>
            <a:r>
              <a:rPr lang="zh-CN" altLang="en-US" dirty="0"/>
              <a:t>，</a:t>
            </a:r>
            <a:r>
              <a:rPr lang="en-US" altLang="zh-CN" dirty="0" err="1"/>
              <a:t>citespace</a:t>
            </a:r>
            <a:r>
              <a:rPr lang="zh-CN" altLang="en-US" dirty="0"/>
              <a:t>，</a:t>
            </a:r>
            <a:r>
              <a:rPr lang="en-US" altLang="zh-CN" dirty="0" err="1"/>
              <a:t>vosviewer</a:t>
            </a:r>
            <a:r>
              <a:rPr lang="zh-CN" altLang="en-US" dirty="0"/>
              <a:t>，</a:t>
            </a:r>
            <a:r>
              <a:rPr lang="en-US" altLang="zh-CN" dirty="0" err="1"/>
              <a:t>gephi</a:t>
            </a:r>
            <a:r>
              <a:rPr lang="en-US" altLang="zh-CN" dirty="0"/>
              <a:t>/</a:t>
            </a:r>
            <a:r>
              <a:rPr lang="en-US" altLang="zh-CN" dirty="0" err="1"/>
              <a:t>ucinet</a:t>
            </a:r>
            <a:r>
              <a:rPr lang="zh-CN" altLang="en-US" dirty="0"/>
              <a:t>（鼓励用前者）</a:t>
            </a:r>
            <a:endParaRPr lang="en-US" altLang="zh-CN" dirty="0"/>
          </a:p>
          <a:p>
            <a:r>
              <a:rPr lang="zh-CN" altLang="en-US" dirty="0"/>
              <a:t>数据的中间处理可能用到</a:t>
            </a:r>
            <a:r>
              <a:rPr lang="en-US" altLang="zh-CN" dirty="0"/>
              <a:t>sati</a:t>
            </a:r>
            <a:r>
              <a:rPr lang="zh-CN" altLang="en-US" dirty="0"/>
              <a:t>（有推荐用在线版），</a:t>
            </a:r>
            <a:r>
              <a:rPr lang="en-US" altLang="zh-CN" dirty="0" err="1"/>
              <a:t>bibexcel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D5CF7-E80D-4A9E-B299-D741D42A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第四次实验课  </a:t>
            </a:r>
            <a:r>
              <a:rPr lang="en-US" altLang="zh-CN" dirty="0"/>
              <a:t>8</a:t>
            </a:r>
            <a:r>
              <a:rPr lang="zh-CN" altLang="en-US" dirty="0"/>
              <a:t>课时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E86A59-9B27-4921-9360-D4839E1F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完善、整理、提交实验报告</a:t>
            </a:r>
            <a:endParaRPr lang="en-US" altLang="zh-CN" dirty="0"/>
          </a:p>
          <a:p>
            <a:r>
              <a:rPr lang="zh-CN" altLang="en-US" dirty="0"/>
              <a:t>分组汇报</a:t>
            </a:r>
          </a:p>
        </p:txBody>
      </p:sp>
    </p:spTree>
    <p:extLst>
      <p:ext uri="{BB962C8B-B14F-4D97-AF65-F5344CB8AC3E}">
        <p14:creationId xmlns:p14="http://schemas.microsoft.com/office/powerpoint/2010/main" val="2126055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4C5FA-4600-4C27-BE85-1D0F9621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科学知识图谱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6ED53-3F09-4891-82FD-74332859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</a:t>
            </a:r>
            <a:r>
              <a:rPr lang="zh-CN" altLang="en-US" dirty="0"/>
              <a:t>科学研究的时间信息，某主题随时间的演变，整个网络链接的时间分布</a:t>
            </a:r>
            <a:r>
              <a:rPr lang="en-US" altLang="zh-CN" dirty="0"/>
              <a:t>/</a:t>
            </a:r>
            <a:r>
              <a:rPr lang="zh-CN" altLang="en-US" dirty="0"/>
              <a:t>随时间增长及周期性规律等</a:t>
            </a:r>
            <a:endParaRPr lang="en-US" altLang="zh-CN" dirty="0"/>
          </a:p>
          <a:p>
            <a:r>
              <a:rPr lang="en-US" altLang="zh-CN" dirty="0"/>
              <a:t>Where </a:t>
            </a:r>
            <a:r>
              <a:rPr lang="zh-CN" altLang="en-US" dirty="0"/>
              <a:t>科学研究的地理信息。作者地理信息，机构地理信息等，空间分布，某项研究的关键区域，科学研究的转移规律</a:t>
            </a:r>
            <a:endParaRPr lang="en-US" altLang="zh-CN" dirty="0"/>
          </a:p>
          <a:p>
            <a:r>
              <a:rPr lang="en-US" altLang="zh-CN" dirty="0"/>
              <a:t>Who </a:t>
            </a:r>
            <a:r>
              <a:rPr lang="zh-CN" altLang="en-US" dirty="0"/>
              <a:t>那些人</a:t>
            </a:r>
            <a:r>
              <a:rPr lang="en-US" altLang="zh-CN" dirty="0"/>
              <a:t>/</a:t>
            </a:r>
            <a:r>
              <a:rPr lang="zh-CN" altLang="en-US" dirty="0"/>
              <a:t>团队，统计学特征</a:t>
            </a:r>
            <a:endParaRPr lang="en-US" altLang="zh-CN" dirty="0"/>
          </a:p>
          <a:p>
            <a:r>
              <a:rPr lang="en-US" altLang="zh-CN" dirty="0"/>
              <a:t>What </a:t>
            </a:r>
            <a:r>
              <a:rPr lang="zh-CN" altLang="en-US" dirty="0"/>
              <a:t>科学文献的主题挖掘和分析。研究前沿和方向等</a:t>
            </a:r>
            <a:endParaRPr lang="en-US" altLang="zh-CN" dirty="0"/>
          </a:p>
          <a:p>
            <a:r>
              <a:rPr lang="en-US" altLang="zh-CN" dirty="0"/>
              <a:t>Why </a:t>
            </a:r>
            <a:r>
              <a:rPr lang="zh-CN" altLang="en-US" dirty="0"/>
              <a:t>图谱</a:t>
            </a:r>
            <a:r>
              <a:rPr lang="en-US" altLang="zh-CN" dirty="0"/>
              <a:t>+</a:t>
            </a:r>
            <a:r>
              <a:rPr lang="zh-CN" altLang="en-US" dirty="0"/>
              <a:t>专业背景 解读图谱，预测趋势</a:t>
            </a:r>
            <a:r>
              <a:rPr lang="en-US" altLang="zh-CN" dirty="0"/>
              <a:t>/</a:t>
            </a:r>
            <a:r>
              <a:rPr lang="zh-CN" altLang="en-US" dirty="0"/>
              <a:t>原因分析等</a:t>
            </a:r>
            <a:endParaRPr lang="en-US" altLang="zh-CN" dirty="0"/>
          </a:p>
          <a:p>
            <a:r>
              <a:rPr lang="en-US" altLang="zh-CN" dirty="0"/>
              <a:t>How </a:t>
            </a:r>
            <a:r>
              <a:rPr lang="zh-CN" altLang="en-US" dirty="0"/>
              <a:t>支持科技决策等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3696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46AFA5-0AEA-9BA0-5B67-D5F62BA48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140" y="353013"/>
            <a:ext cx="4733365" cy="60308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43F6C46-17C5-AE05-10F6-91F7E9F7E3BD}"/>
              </a:ext>
            </a:extLst>
          </p:cNvPr>
          <p:cNvSpPr txBox="1"/>
          <p:nvPr/>
        </p:nvSpPr>
        <p:spPr>
          <a:xfrm>
            <a:off x="1837764" y="6669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选取主题为</a:t>
            </a:r>
            <a:r>
              <a:rPr lang="en-US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coronavirus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（冠状病毒）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C77573-6D0E-D51A-4141-6764D3954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586" y="530167"/>
            <a:ext cx="5102938" cy="57976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18BA477-557E-AAE5-C246-DC81E2AB6396}"/>
              </a:ext>
            </a:extLst>
          </p:cNvPr>
          <p:cNvSpPr txBox="1"/>
          <p:nvPr/>
        </p:nvSpPr>
        <p:spPr>
          <a:xfrm>
            <a:off x="7933764" y="2754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研究的主题是“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Business Analytics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18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（中文名“商业分析”）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439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48FA66-13D4-D48B-6147-0F7C82E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98" y="208548"/>
            <a:ext cx="4077414" cy="65095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5578114-3BC1-B24B-8FF9-803D58867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005"/>
            <a:ext cx="3831796" cy="307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68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195C497-2CE3-CFF2-5B28-E52E447A3666}"/>
              </a:ext>
            </a:extLst>
          </p:cNvPr>
          <p:cNvSpPr txBox="1"/>
          <p:nvPr/>
        </p:nvSpPr>
        <p:spPr>
          <a:xfrm>
            <a:off x="2595622" y="1245203"/>
            <a:ext cx="7972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学术快递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|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文献计量学分析：基于模型的系统工程的过去、现在和未来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https://zhuanlan.zhihu.com/p/587732628</a:t>
            </a: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11959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35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C7605F-D300-4EDE-BC38-CB5AFF3C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信息计量</a:t>
            </a:r>
            <a:r>
              <a:rPr lang="en-US" altLang="zh-CN" dirty="0"/>
              <a:t>/</a:t>
            </a:r>
            <a:r>
              <a:rPr lang="zh-CN" altLang="zh-CN" dirty="0"/>
              <a:t>科学计量描绘科学知识图谱的</a:t>
            </a:r>
            <a:br>
              <a:rPr lang="en-US" altLang="zh-CN" dirty="0"/>
            </a:br>
            <a:r>
              <a:rPr lang="zh-CN" altLang="zh-CN" dirty="0"/>
              <a:t>基本步骤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B7031-EABE-4D6F-BD97-5009DECE5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 </a:t>
            </a:r>
            <a:r>
              <a:rPr lang="zh-CN" altLang="zh-CN" dirty="0"/>
              <a:t>确定研究目的</a:t>
            </a:r>
          </a:p>
          <a:p>
            <a:pPr marL="0" indent="0">
              <a:buNone/>
            </a:pPr>
            <a:r>
              <a:rPr lang="zh-CN" altLang="zh-CN" dirty="0"/>
              <a:t>明确自己的研究目的，根据目的制定可行的研究计划，筛选将要使用的数据库。</a:t>
            </a:r>
          </a:p>
          <a:p>
            <a:r>
              <a:rPr lang="en-US" altLang="zh-CN" dirty="0"/>
              <a:t>Step2 </a:t>
            </a:r>
            <a:r>
              <a:rPr lang="zh-CN" altLang="zh-CN" dirty="0"/>
              <a:t>数据检索</a:t>
            </a:r>
          </a:p>
          <a:p>
            <a:pPr marL="0" indent="0">
              <a:buNone/>
            </a:pPr>
            <a:r>
              <a:rPr lang="zh-CN" altLang="zh-CN" dirty="0"/>
              <a:t>很关键，研究目的需要的数据要准确充分。</a:t>
            </a:r>
            <a:r>
              <a:rPr lang="en-US" altLang="zh-CN" dirty="0" err="1"/>
              <a:t>Wos</a:t>
            </a:r>
            <a:r>
              <a:rPr lang="zh-CN" altLang="zh-CN" dirty="0"/>
              <a:t>数据库</a:t>
            </a:r>
            <a:r>
              <a:rPr lang="en-US" altLang="zh-CN" dirty="0"/>
              <a:t>/</a:t>
            </a:r>
            <a:r>
              <a:rPr lang="en-US" altLang="zh-CN" dirty="0" err="1"/>
              <a:t>scopus</a:t>
            </a:r>
            <a:r>
              <a:rPr lang="zh-CN" altLang="zh-CN" dirty="0"/>
              <a:t>数据库</a:t>
            </a:r>
            <a:r>
              <a:rPr lang="en-US" altLang="zh-CN" dirty="0"/>
              <a:t>/</a:t>
            </a:r>
            <a:r>
              <a:rPr lang="zh-CN" altLang="zh-CN" dirty="0"/>
              <a:t>专利数据库</a:t>
            </a:r>
            <a:r>
              <a:rPr lang="en-US" altLang="zh-CN" dirty="0"/>
              <a:t>/</a:t>
            </a:r>
            <a:r>
              <a:rPr lang="en-US" altLang="zh-CN" dirty="0" err="1"/>
              <a:t>cnki</a:t>
            </a:r>
            <a:r>
              <a:rPr lang="en-US" altLang="zh-CN" dirty="0"/>
              <a:t>/</a:t>
            </a:r>
            <a:r>
              <a:rPr lang="zh-CN" altLang="zh-CN" dirty="0"/>
              <a:t>万方</a:t>
            </a:r>
            <a:r>
              <a:rPr lang="en-US" altLang="zh-CN" dirty="0"/>
              <a:t>/</a:t>
            </a:r>
            <a:r>
              <a:rPr lang="en-US" altLang="zh-CN" dirty="0" err="1"/>
              <a:t>cssci</a:t>
            </a:r>
            <a:r>
              <a:rPr lang="zh-CN" altLang="zh-CN" dirty="0"/>
              <a:t>等等。</a:t>
            </a:r>
            <a:r>
              <a:rPr lang="en-US" altLang="zh-CN" dirty="0" err="1"/>
              <a:t>Wos</a:t>
            </a:r>
            <a:r>
              <a:rPr lang="en-US" altLang="zh-CN" dirty="0"/>
              <a:t>/</a:t>
            </a:r>
            <a:r>
              <a:rPr lang="en-US" altLang="zh-CN" dirty="0" err="1"/>
              <a:t>cssci</a:t>
            </a:r>
            <a:r>
              <a:rPr lang="zh-CN" altLang="zh-CN" dirty="0"/>
              <a:t>是引文数据库</a:t>
            </a:r>
          </a:p>
          <a:p>
            <a:r>
              <a:rPr lang="en-US" altLang="zh-CN" dirty="0"/>
              <a:t>Step3 </a:t>
            </a:r>
            <a:r>
              <a:rPr lang="zh-CN" altLang="zh-CN" dirty="0"/>
              <a:t>数据预处理</a:t>
            </a:r>
          </a:p>
          <a:p>
            <a:pPr marL="0" indent="0">
              <a:buNone/>
            </a:pPr>
            <a:r>
              <a:rPr lang="zh-CN" altLang="zh-CN" dirty="0"/>
              <a:t>数据去重</a:t>
            </a:r>
            <a:r>
              <a:rPr lang="en-US" altLang="zh-CN" dirty="0"/>
              <a:t>/</a:t>
            </a:r>
            <a:r>
              <a:rPr lang="zh-CN" altLang="zh-CN" dirty="0"/>
              <a:t>消歧</a:t>
            </a:r>
            <a:r>
              <a:rPr lang="en-US" altLang="zh-CN" dirty="0"/>
              <a:t>/</a:t>
            </a:r>
            <a:r>
              <a:rPr lang="zh-CN" altLang="zh-CN" dirty="0"/>
              <a:t>格式转化</a:t>
            </a:r>
            <a:r>
              <a:rPr lang="en-US" altLang="zh-CN" dirty="0"/>
              <a:t>/</a:t>
            </a:r>
            <a:r>
              <a:rPr lang="zh-CN" altLang="zh-CN" dirty="0"/>
              <a:t>排序等等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2E889B-23BB-410F-B5C0-C07DE0C8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26" y="4720054"/>
            <a:ext cx="3667186" cy="17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99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ABA99-C083-4B7E-9AC5-ABA8C263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信息计量</a:t>
            </a:r>
            <a:r>
              <a:rPr lang="en-US" altLang="zh-CN" dirty="0"/>
              <a:t>/</a:t>
            </a:r>
            <a:r>
              <a:rPr lang="zh-CN" altLang="zh-CN" dirty="0"/>
              <a:t>科学计量描绘科学知识图谱的</a:t>
            </a:r>
            <a:br>
              <a:rPr lang="en-US" altLang="zh-CN" dirty="0"/>
            </a:br>
            <a:r>
              <a:rPr lang="zh-CN" altLang="zh-CN" dirty="0"/>
              <a:t>基本步骤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5B8C11-E0DE-46EC-A823-B4F9CD04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Step4 </a:t>
            </a:r>
            <a:r>
              <a:rPr lang="zh-CN" altLang="zh-CN" dirty="0"/>
              <a:t>提取知识单元</a:t>
            </a:r>
          </a:p>
          <a:p>
            <a:pPr marL="0" indent="0">
              <a:buNone/>
            </a:pPr>
            <a:r>
              <a:rPr lang="zh-CN" altLang="zh-CN" dirty="0"/>
              <a:t>知识单元：标题</a:t>
            </a:r>
            <a:r>
              <a:rPr lang="en-US" altLang="zh-CN" dirty="0"/>
              <a:t>/</a:t>
            </a:r>
            <a:r>
              <a:rPr lang="zh-CN" altLang="zh-CN" dirty="0"/>
              <a:t>作者</a:t>
            </a:r>
            <a:r>
              <a:rPr lang="en-US" altLang="zh-CN" dirty="0"/>
              <a:t>/</a:t>
            </a:r>
            <a:r>
              <a:rPr lang="zh-CN" altLang="zh-CN" dirty="0"/>
              <a:t>机构</a:t>
            </a:r>
            <a:r>
              <a:rPr lang="en-US" altLang="zh-CN" dirty="0"/>
              <a:t>/</a:t>
            </a:r>
            <a:r>
              <a:rPr lang="zh-CN" altLang="zh-CN" dirty="0"/>
              <a:t>地址</a:t>
            </a:r>
            <a:r>
              <a:rPr lang="en-US" altLang="zh-CN" dirty="0"/>
              <a:t>/</a:t>
            </a:r>
            <a:r>
              <a:rPr lang="zh-CN" altLang="zh-CN" dirty="0"/>
              <a:t>摘要</a:t>
            </a:r>
            <a:r>
              <a:rPr lang="en-US" altLang="zh-CN" dirty="0"/>
              <a:t>/</a:t>
            </a:r>
            <a:r>
              <a:rPr lang="zh-CN" altLang="zh-CN" dirty="0"/>
              <a:t>关键词</a:t>
            </a:r>
            <a:r>
              <a:rPr lang="en-US" altLang="zh-CN" dirty="0"/>
              <a:t>/</a:t>
            </a:r>
            <a:r>
              <a:rPr lang="zh-CN" altLang="zh-CN" dirty="0"/>
              <a:t>参考文献等等</a:t>
            </a:r>
          </a:p>
          <a:p>
            <a:r>
              <a:rPr lang="en-US" altLang="zh-CN" dirty="0"/>
              <a:t>Step5 </a:t>
            </a:r>
            <a:r>
              <a:rPr lang="zh-CN" altLang="zh-CN" dirty="0"/>
              <a:t>提取共现矩阵</a:t>
            </a:r>
          </a:p>
          <a:p>
            <a:pPr marL="0" indent="0">
              <a:buNone/>
            </a:pPr>
            <a:r>
              <a:rPr lang="zh-CN" altLang="zh-CN" dirty="0"/>
              <a:t>“知识单元</a:t>
            </a:r>
            <a:r>
              <a:rPr lang="en-US" altLang="zh-CN" dirty="0"/>
              <a:t>-</a:t>
            </a:r>
            <a:r>
              <a:rPr lang="zh-CN" altLang="zh-CN" dirty="0"/>
              <a:t>文献”矩阵，用矩阵乘法来获得相应的共现矩阵。</a:t>
            </a:r>
          </a:p>
          <a:p>
            <a:pPr marL="0" indent="0">
              <a:buNone/>
            </a:pPr>
            <a:r>
              <a:rPr lang="zh-CN" altLang="zh-CN" dirty="0"/>
              <a:t>如作者合作矩阵，首先得到“作者</a:t>
            </a:r>
            <a:r>
              <a:rPr lang="en-US" altLang="zh-CN" dirty="0"/>
              <a:t>-</a:t>
            </a:r>
            <a:r>
              <a:rPr lang="zh-CN" altLang="zh-CN" dirty="0"/>
              <a:t>文献”矩阵（有联系则为</a:t>
            </a:r>
            <a:r>
              <a:rPr lang="en-US" altLang="zh-CN" dirty="0"/>
              <a:t>1</a:t>
            </a:r>
            <a:r>
              <a:rPr lang="zh-CN" altLang="zh-CN" dirty="0"/>
              <a:t>，否则</a:t>
            </a:r>
            <a:r>
              <a:rPr lang="en-US" altLang="zh-CN" dirty="0"/>
              <a:t>0</a:t>
            </a:r>
            <a:r>
              <a:rPr lang="zh-CN" altLang="zh-CN" dirty="0"/>
              <a:t>），然后该矩阵与其转置矩阵相乘，得到“作者</a:t>
            </a:r>
            <a:r>
              <a:rPr lang="en-US" altLang="zh-CN" dirty="0"/>
              <a:t>-</a:t>
            </a:r>
            <a:r>
              <a:rPr lang="zh-CN" altLang="zh-CN" dirty="0"/>
              <a:t>作者”合作矩阵。</a:t>
            </a:r>
          </a:p>
          <a:p>
            <a:r>
              <a:rPr lang="en-US" altLang="zh-CN" dirty="0"/>
              <a:t>Step6 </a:t>
            </a:r>
            <a:r>
              <a:rPr lang="zh-CN" altLang="zh-CN" dirty="0"/>
              <a:t>共现矩阵标准化</a:t>
            </a:r>
          </a:p>
          <a:p>
            <a:pPr marL="0" indent="0">
              <a:buNone/>
            </a:pPr>
            <a:r>
              <a:rPr lang="zh-CN" altLang="zh-CN" dirty="0"/>
              <a:t>常用基于集合论的矩阵标准化方法，如</a:t>
            </a:r>
            <a:r>
              <a:rPr lang="en-US" altLang="zh-CN" dirty="0"/>
              <a:t>cosine/</a:t>
            </a:r>
            <a:r>
              <a:rPr lang="en-US" altLang="zh-CN" dirty="0" err="1"/>
              <a:t>jaccard</a:t>
            </a:r>
            <a:r>
              <a:rPr lang="en-US" altLang="zh-CN" dirty="0"/>
              <a:t>/dice</a:t>
            </a:r>
            <a:r>
              <a:rPr lang="zh-CN" altLang="zh-CN" dirty="0"/>
              <a:t>等方法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6870C65-9DC5-424B-ADD5-EEBADF24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352" y="5211192"/>
            <a:ext cx="3418547" cy="164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3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F6BDB-141F-4A07-90BE-D5F8E556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信息计量</a:t>
            </a:r>
            <a:r>
              <a:rPr lang="en-US" altLang="zh-CN" dirty="0"/>
              <a:t>/</a:t>
            </a:r>
            <a:r>
              <a:rPr lang="zh-CN" altLang="zh-CN" dirty="0"/>
              <a:t>科学计量描绘科学知识图谱的</a:t>
            </a:r>
            <a:br>
              <a:rPr lang="en-US" altLang="zh-CN" dirty="0"/>
            </a:br>
            <a:r>
              <a:rPr lang="zh-CN" altLang="zh-CN" dirty="0"/>
              <a:t>基本步骤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DCF7E-379D-4A2A-91A7-F4FD677B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Step7 </a:t>
            </a:r>
            <a:r>
              <a:rPr lang="zh-CN" altLang="zh-CN" dirty="0"/>
              <a:t>可视化分析</a:t>
            </a:r>
          </a:p>
          <a:p>
            <a:pPr marL="0" indent="0">
              <a:buNone/>
            </a:pPr>
            <a:r>
              <a:rPr lang="zh-CN" altLang="zh-CN" dirty="0"/>
              <a:t>对分析结果的可视化展示。包括知识单元共现网络可视化</a:t>
            </a:r>
            <a:r>
              <a:rPr lang="en-US" altLang="zh-CN" dirty="0"/>
              <a:t>/</a:t>
            </a:r>
            <a:r>
              <a:rPr lang="zh-CN" altLang="zh-CN" dirty="0"/>
              <a:t>多维尺度可视化</a:t>
            </a:r>
            <a:r>
              <a:rPr lang="en-US" altLang="zh-CN" dirty="0"/>
              <a:t>/</a:t>
            </a:r>
            <a:r>
              <a:rPr lang="zh-CN" altLang="zh-CN" dirty="0"/>
              <a:t>多种方法融合等。计算相似性</a:t>
            </a:r>
            <a:r>
              <a:rPr lang="en-US" altLang="zh-CN" dirty="0"/>
              <a:t>/</a:t>
            </a:r>
            <a:r>
              <a:rPr lang="zh-CN" altLang="zh-CN" dirty="0"/>
              <a:t>网络聚类</a:t>
            </a:r>
            <a:r>
              <a:rPr lang="en-US" altLang="zh-CN" dirty="0"/>
              <a:t>/</a:t>
            </a:r>
            <a:r>
              <a:rPr lang="zh-CN" altLang="zh-CN" dirty="0"/>
              <a:t>标记颜色等</a:t>
            </a:r>
          </a:p>
          <a:p>
            <a:r>
              <a:rPr lang="en-US" altLang="zh-CN" dirty="0"/>
              <a:t>Step8 </a:t>
            </a:r>
            <a:r>
              <a:rPr lang="zh-CN" altLang="zh-CN" dirty="0"/>
              <a:t>结果解读</a:t>
            </a:r>
          </a:p>
          <a:p>
            <a:pPr marL="0" indent="0">
              <a:buNone/>
            </a:pPr>
            <a:r>
              <a:rPr lang="zh-CN" altLang="zh-CN" dirty="0"/>
              <a:t>对绘制的科学知识图谱结合专业背景进行解读，进行优化修正，甚至返回重新检索。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A344EB-3384-4027-9AB4-FABBF97B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857" y="4305671"/>
            <a:ext cx="4806701" cy="231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60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0D29AFA-F269-4F20-B745-A43238416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如何设计一个信息计量学研究项目</a:t>
            </a:r>
            <a:r>
              <a:rPr lang="en-US" altLang="zh-CN" dirty="0"/>
              <a:t>/</a:t>
            </a:r>
            <a:br>
              <a:rPr lang="en-US" altLang="zh-CN" dirty="0"/>
            </a:br>
            <a:r>
              <a:rPr lang="zh-CN" altLang="en-US" dirty="0"/>
              <a:t>信息计量分析项目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B820A9-2EA0-4200-AA9E-5E7C2F287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61A281-A8ED-47EF-9CB2-A604E37D0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749" y="3631595"/>
            <a:ext cx="734480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3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CDB9E1-057E-484E-8E26-741AC814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数据源介绍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1786D3-C933-477D-BC6B-7236E07D0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9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08385-BCCD-4089-845E-8361E6A8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A6184-0397-463F-88D2-53385C74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图书馆的各类数据库（题录和引文）</a:t>
            </a:r>
            <a:endParaRPr lang="en-US" altLang="zh-CN" dirty="0"/>
          </a:p>
          <a:p>
            <a:pPr lvl="1"/>
            <a:r>
              <a:rPr lang="en-US" altLang="zh-CN" dirty="0"/>
              <a:t>Web of science</a:t>
            </a:r>
            <a:r>
              <a:rPr lang="zh-CN" altLang="en-US" dirty="0"/>
              <a:t>系列  </a:t>
            </a:r>
            <a:r>
              <a:rPr lang="en-US" altLang="zh-CN" dirty="0"/>
              <a:t>sci/</a:t>
            </a:r>
            <a:r>
              <a:rPr lang="en-US" altLang="zh-CN" dirty="0" err="1"/>
              <a:t>ssci</a:t>
            </a:r>
            <a:r>
              <a:rPr lang="zh-CN" altLang="en-US" dirty="0"/>
              <a:t>等等；</a:t>
            </a:r>
            <a:r>
              <a:rPr lang="en-US" altLang="zh-CN" dirty="0"/>
              <a:t>Scopus</a:t>
            </a:r>
          </a:p>
          <a:p>
            <a:pPr lvl="1"/>
            <a:r>
              <a:rPr lang="en-US" altLang="zh-CN" dirty="0" err="1"/>
              <a:t>Cnki</a:t>
            </a:r>
            <a:r>
              <a:rPr lang="zh-CN" altLang="en-US" dirty="0"/>
              <a:t>；</a:t>
            </a:r>
            <a:r>
              <a:rPr lang="en-US" altLang="zh-CN" dirty="0" err="1"/>
              <a:t>Cssci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替代计量数据源（下载</a:t>
            </a:r>
            <a:r>
              <a:rPr lang="en-US" altLang="zh-CN" dirty="0"/>
              <a:t>/</a:t>
            </a:r>
            <a:r>
              <a:rPr lang="zh-CN" altLang="en-US" dirty="0"/>
              <a:t>关注</a:t>
            </a:r>
            <a:r>
              <a:rPr lang="en-US" altLang="zh-CN" dirty="0"/>
              <a:t>/</a:t>
            </a:r>
            <a:r>
              <a:rPr lang="zh-CN" altLang="en-US" dirty="0"/>
              <a:t>评论</a:t>
            </a:r>
            <a:r>
              <a:rPr lang="en-US" altLang="zh-CN" dirty="0"/>
              <a:t>/</a:t>
            </a:r>
            <a:r>
              <a:rPr lang="zh-CN" altLang="en-US" dirty="0"/>
              <a:t>收藏等）</a:t>
            </a:r>
            <a:endParaRPr lang="en-US" altLang="zh-CN" dirty="0"/>
          </a:p>
          <a:p>
            <a:pPr lvl="1"/>
            <a:r>
              <a:rPr lang="zh-CN" altLang="en-US" dirty="0"/>
              <a:t>传统数据库服务商；开放期刊</a:t>
            </a:r>
            <a:r>
              <a:rPr lang="en-US" altLang="zh-CN" dirty="0" err="1"/>
              <a:t>plos</a:t>
            </a:r>
            <a:r>
              <a:rPr lang="zh-CN" altLang="en-US" dirty="0"/>
              <a:t>等；第三方工具</a:t>
            </a:r>
            <a:r>
              <a:rPr lang="en-US" altLang="zh-CN" dirty="0" err="1"/>
              <a:t>altmetric</a:t>
            </a:r>
            <a:r>
              <a:rPr lang="zh-CN" altLang="en-US" dirty="0"/>
              <a:t>等；网络爬虫；八爪鱼</a:t>
            </a:r>
            <a:r>
              <a:rPr lang="en-US" altLang="zh-CN" dirty="0"/>
              <a:t>……</a:t>
            </a:r>
            <a:r>
              <a:rPr lang="zh-CN" altLang="en-US" dirty="0"/>
              <a:t>微博等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0F2067-7A49-44A7-8B00-BD2BE404CDFF}"/>
              </a:ext>
            </a:extLst>
          </p:cNvPr>
          <p:cNvSpPr/>
          <p:nvPr/>
        </p:nvSpPr>
        <p:spPr>
          <a:xfrm>
            <a:off x="8664606" y="2246050"/>
            <a:ext cx="2565646" cy="13582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先学会检索</a:t>
            </a:r>
            <a:endParaRPr lang="en-US" altLang="zh-CN" dirty="0"/>
          </a:p>
          <a:p>
            <a:pPr algn="ctr"/>
            <a:r>
              <a:rPr lang="zh-CN" altLang="en-US" dirty="0"/>
              <a:t>图书馆有那些数据库，你喜欢的话题的相关文献在那个数据库？怎么检索？下载？</a:t>
            </a:r>
          </a:p>
        </p:txBody>
      </p:sp>
    </p:spTree>
    <p:extLst>
      <p:ext uri="{BB962C8B-B14F-4D97-AF65-F5344CB8AC3E}">
        <p14:creationId xmlns:p14="http://schemas.microsoft.com/office/powerpoint/2010/main" val="24751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4241B8-6C01-43EF-8461-D17F0E89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分析工具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7063235-EDA0-434D-9B5D-A8D4C46F8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09702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544</TotalTime>
  <Words>1218</Words>
  <Application>Microsoft Office PowerPoint</Application>
  <PresentationFormat>宽屏</PresentationFormat>
  <Paragraphs>100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-apple-system</vt:lpstr>
      <vt:lpstr>PingFang SC</vt:lpstr>
      <vt:lpstr>等线</vt:lpstr>
      <vt:lpstr>Microsoft YaHei</vt:lpstr>
      <vt:lpstr>Arial</vt:lpstr>
      <vt:lpstr>Century Gothic</vt:lpstr>
      <vt:lpstr>Times New Roman</vt:lpstr>
      <vt:lpstr>Wingdings 3</vt:lpstr>
      <vt:lpstr>丝状</vt:lpstr>
      <vt:lpstr>信息计量学实验</vt:lpstr>
      <vt:lpstr>科学知识图谱</vt:lpstr>
      <vt:lpstr>信息计量/科学计量描绘科学知识图谱的 基本步骤</vt:lpstr>
      <vt:lpstr>信息计量/科学计量描绘科学知识图谱的 基本步骤</vt:lpstr>
      <vt:lpstr>信息计量/科学计量描绘科学知识图谱的 基本步骤</vt:lpstr>
      <vt:lpstr>如何设计一个信息计量学研究项目/ 信息计量分析项目</vt:lpstr>
      <vt:lpstr>数据源介绍</vt:lpstr>
      <vt:lpstr>PowerPoint 演示文稿</vt:lpstr>
      <vt:lpstr>分析工具</vt:lpstr>
      <vt:lpstr>PowerPoint 演示文稿</vt:lpstr>
      <vt:lpstr>PowerPoint 演示文稿</vt:lpstr>
      <vt:lpstr>PowerPoint 演示文稿</vt:lpstr>
      <vt:lpstr>课程安排与考核要求</vt:lpstr>
      <vt:lpstr>时间地点安排 </vt:lpstr>
      <vt:lpstr>成绩计算标准</vt:lpstr>
      <vt:lpstr>第一个 4课时</vt:lpstr>
      <vt:lpstr>第二个  4课时</vt:lpstr>
      <vt:lpstr>第二、三次实验课 8+8课时</vt:lpstr>
      <vt:lpstr>第四次实验课  8课时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liu</dc:creator>
  <cp:lastModifiedBy>wei liu</cp:lastModifiedBy>
  <cp:revision>23</cp:revision>
  <dcterms:created xsi:type="dcterms:W3CDTF">2019-10-22T00:25:28Z</dcterms:created>
  <dcterms:modified xsi:type="dcterms:W3CDTF">2023-11-10T02:33:10Z</dcterms:modified>
</cp:coreProperties>
</file>