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7" r:id="rId15"/>
    <p:sldId id="293" r:id="rId16"/>
    <p:sldId id="294" r:id="rId17"/>
    <p:sldId id="298" r:id="rId18"/>
    <p:sldId id="299" r:id="rId19"/>
    <p:sldId id="295" r:id="rId20"/>
    <p:sldId id="296" r:id="rId21"/>
    <p:sldId id="297" r:id="rId22"/>
    <p:sldId id="300" r:id="rId23"/>
    <p:sldId id="301" r:id="rId24"/>
    <p:sldId id="302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8B4E-BAD9-4FD4-B44E-3CC5016C176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399E8-FB1B-4AC6-A363-2D8C9AC35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5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35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4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22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3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33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7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9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98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27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43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53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07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57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4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2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5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0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5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6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8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6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6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8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AD5E-7809-45D5-9BDD-145AD1CA8285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612571" y="3605689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26174" y="2682359"/>
            <a:ext cx="4339650" cy="92333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口红销量预测</a:t>
            </a:r>
            <a:endParaRPr lang="zh-CN" altLang="zh-CN" sz="5400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5634" y="3800288"/>
            <a:ext cx="6471241" cy="156966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周伟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2017110949</a:t>
            </a: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数字媒体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0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879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54684"/>
            <a:ext cx="3902030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销售总量离散化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8140" y="2417972"/>
            <a:ext cx="4493771" cy="433055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260725" y="2417972"/>
            <a:ext cx="1912807" cy="43879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346" y="2417971"/>
            <a:ext cx="3407879" cy="4330559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29206"/>
              </p:ext>
            </p:extLst>
          </p:nvPr>
        </p:nvGraphicFramePr>
        <p:xfrm>
          <a:off x="6654455" y="689341"/>
          <a:ext cx="4743347" cy="1480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741"/>
                <a:gridCol w="1579741"/>
                <a:gridCol w="1583865"/>
              </a:tblGrid>
              <a:tr h="73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9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566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507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0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15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40349"/>
            <a:ext cx="328647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功效数值化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288982" y="2529167"/>
            <a:ext cx="3484527" cy="4219363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465304" y="2529167"/>
            <a:ext cx="1832465" cy="4221043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6925324" y="2519349"/>
            <a:ext cx="1532003" cy="4219363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53745"/>
              </p:ext>
            </p:extLst>
          </p:nvPr>
        </p:nvGraphicFramePr>
        <p:xfrm>
          <a:off x="4402521" y="968384"/>
          <a:ext cx="5833942" cy="1352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1824"/>
                <a:gridCol w="621824"/>
                <a:gridCol w="622533"/>
                <a:gridCol w="622533"/>
                <a:gridCol w="622533"/>
                <a:gridCol w="622533"/>
                <a:gridCol w="622533"/>
                <a:gridCol w="712580"/>
                <a:gridCol w="765049"/>
              </a:tblGrid>
              <a:tr h="332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易上色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滋润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持久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保湿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防脱色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易卸妆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补水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温和卸妆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均匀肤色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不掉色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防水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水润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哑光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不沾杯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咬唇妆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不脱色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提亮肤色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其他功能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713" y="2490855"/>
            <a:ext cx="30099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67294" y="325449"/>
            <a:ext cx="328647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数据归一化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738" y="423672"/>
            <a:ext cx="4785127" cy="16479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69650" y="111256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最大最小值方法</a:t>
            </a:r>
          </a:p>
        </p:txBody>
      </p:sp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1481453" y="2318535"/>
            <a:ext cx="9229093" cy="44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37431" y="588190"/>
            <a:ext cx="2981544" cy="12432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0274" y="152332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54095" y="766329"/>
            <a:ext cx="98545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模型的因变量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销售总量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已分段处理，故在数据抽样的时候，将按照分层抽样的规则进行，并对训练集和测试集按照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3:1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的原则进行。调用包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sampling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strata()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函数进行分层抽样。其中，训练集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1154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386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48" y="2748689"/>
            <a:ext cx="10438304" cy="27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4041905" cy="3908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80075" y="196173"/>
            <a:ext cx="4451860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朴素贝叶斯判别分析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45" y="329311"/>
            <a:ext cx="5296147" cy="120313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308105" y="1604823"/>
            <a:ext cx="9697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字段描述分密度图中，销售总量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主要集中在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0.82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0.73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；在字段价格分密度图中，类型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的数量比其他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类型要小。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301917" y="2661819"/>
            <a:ext cx="4254802" cy="392214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617654" y="2661819"/>
            <a:ext cx="4513410" cy="39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35559" y="181831"/>
            <a:ext cx="4451860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朴素贝叶斯判别分析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77456" y="218858"/>
            <a:ext cx="531576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pred_Bayes&lt;-predict(data6_Bayes,data7)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pred_Bayes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混淆矩阵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table(data7$sales_num,pred_Bayes$class)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corrplot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cor_Bayes,method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="number")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corrplot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cor_Bayes,method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="pie")</a:t>
            </a: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53.11%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，通过绘制各变量之间的相关性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图可知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，不满足各变量之间独立的条件，因此造成的错误率较高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50" y="862354"/>
            <a:ext cx="4522579" cy="2239588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845083" y="3276136"/>
            <a:ext cx="4370861" cy="3472393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6"/>
          <a:stretch>
            <a:fillRect/>
          </a:stretch>
        </p:blipFill>
        <p:spPr>
          <a:xfrm>
            <a:off x="6370982" y="3358503"/>
            <a:ext cx="4576060" cy="33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2415" y="154943"/>
            <a:ext cx="3722494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08338" y="790111"/>
            <a:ext cx="9820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boosting(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sales_num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,data4,boos = TRUE,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mfinal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500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参数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mfinal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代表算法的迭代次数，即基分类器的个数，本实验设置其大小为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为采用各观测样本的相应权值来抽取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boostrap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sort(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boost$importance,decreasing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TRUE)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可以查看变量的重要性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87548" y="4565092"/>
            <a:ext cx="5579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predict(boost2,data5)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进行预测，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pred_boost$confusion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函数生成混淆矩阵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观察发现，在预测时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，模型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的预测错误率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17.88%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50954"/>
              </p:ext>
            </p:extLst>
          </p:nvPr>
        </p:nvGraphicFramePr>
        <p:xfrm>
          <a:off x="1601565" y="2139798"/>
          <a:ext cx="10015178" cy="195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4"/>
                <a:gridCol w="2002794"/>
                <a:gridCol w="2002794"/>
                <a:gridCol w="2002794"/>
                <a:gridCol w="2004002"/>
              </a:tblGrid>
              <a:tr h="450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evaluate_num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describe_score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effect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price_score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60.13014995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13.44923611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5.65788338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5.23803415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4.91359794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0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country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quality_score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service_score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sunScreen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imported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3.71546100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3.38505195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2.81904101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0.59512376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0.09642075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47858"/>
              </p:ext>
            </p:extLst>
          </p:nvPr>
        </p:nvGraphicFramePr>
        <p:xfrm>
          <a:off x="1062024" y="4313554"/>
          <a:ext cx="4900893" cy="2306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8139"/>
                <a:gridCol w="1224640"/>
                <a:gridCol w="1224640"/>
                <a:gridCol w="1223474"/>
              </a:tblGrid>
              <a:tr h="56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5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5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0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2415" y="154943"/>
            <a:ext cx="3594254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67450" y="3267097"/>
            <a:ext cx="59245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randomForest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(sales_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~.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name,data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=data3,</a:t>
            </a:r>
          </a:p>
          <a:p>
            <a:pPr algn="just">
              <a:spcAft>
                <a:spcPts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ntree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=500,importance=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TRUE,proximity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=TRUE,</a:t>
            </a:r>
          </a:p>
          <a:p>
            <a:pPr algn="just"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subset=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Train_data_num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决策树的数量为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OOB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估计错误率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29.12%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importance(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data.rf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可以查看随机森林模型中变量的重要值，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09657" y="2948071"/>
            <a:ext cx="5122197" cy="37602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142" y="856668"/>
            <a:ext cx="9172450" cy="19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2415" y="154943"/>
            <a:ext cx="5091458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54095" y="771551"/>
            <a:ext cx="9983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节点最优变量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通过参数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mtry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来改变节点变量的个数，即从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逐渐增加到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10(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为自变量的个数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所示。从输出结果可以观察到，当决策树节点所选变量时为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时，模型的误判率均值是最低的，因此将参数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mtry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的值设置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586" y="4119307"/>
            <a:ext cx="7305675" cy="2562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386" y="2094990"/>
            <a:ext cx="73818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31589" y="224260"/>
            <a:ext cx="5091458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27610" y="726089"/>
            <a:ext cx="97908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确定了模型中决策树的节点节点最优变量个数之后，还需要进一步确定模型中决策树的数量。在确定该参数时，将用到模型的可视化分析。通过调用函数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model,col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=1:6)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，绘制模型误差与决策树数量的关系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图，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可以观察到当决策树的数量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，模型误差趋于稳定，因此将模型中的决策树数量大致确定为左右，以此来达到最优模型。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018369" y="2441636"/>
            <a:ext cx="5177146" cy="43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7726" y="642212"/>
            <a:ext cx="1723549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背景及意义</a:t>
            </a:r>
            <a:endParaRPr lang="zh-CN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9531" y="2088112"/>
            <a:ext cx="8015439" cy="3785652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美容</a:t>
            </a:r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界曾有过一个著名的调查：“假如你只能拥有一个化妆品，你想要的是什么产品？”</a:t>
            </a: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95%</a:t>
            </a:r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以上的亚洲女性都选择了口红。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</a:t>
            </a:r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商家生产出更符合消费者的口红，提高其销量，也为了消费者能够买到更理想的口红，在京东网站上抓取了</a:t>
            </a: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1600</a:t>
            </a:r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多条销售数据。在这诸多影响口红销量的影响因素中，分析哪些因素对口红销量至关重要，以及商家在生产口红要注意哪些因素能提高产品的销售量。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77" y="1103877"/>
            <a:ext cx="2019561" cy="21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0018" y="181832"/>
            <a:ext cx="5091458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08338" y="703760"/>
            <a:ext cx="97947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实验确定最优模型为决策树节点处变量个数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模型中决策树数量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模型。再次进行建模，模型基于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OOB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数据的总体误判率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29.03%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；模型中决策树的节点数最少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，而节点数最多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示；其中，评论总数、价格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价格分字段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模型的预测能力影响比较大；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类别在左上角出现严重交叉现象，这也说明模型预测精度低的原因。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86635" y="2503844"/>
            <a:ext cx="5099010" cy="4036986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952615" y="2503844"/>
            <a:ext cx="4895948" cy="40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0018" y="181832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20017" y="928609"/>
            <a:ext cx="8433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通过调用函数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predict(model2,Test_data,type="class")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来对模型进行预测，其混淆矩阵为下表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所示，其错误率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6.99%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7250" y="2249683"/>
            <a:ext cx="6503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pre_data3=predict(model2,Test_data,type="class")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显示预测结果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pre_data3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获取混淆矩阵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table(Test_data$sales_num,pre_data3)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计算错误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error_randomForest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=sum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(as.numeric(pre_data3!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_data$sales_num))/nrow(Test_data)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randomForest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9" y="2377521"/>
            <a:ext cx="5344673" cy="27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39551" y="323167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5853" y="489469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230" y="75370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65729" y="753311"/>
            <a:ext cx="1739601" cy="39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3540" y="258636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9551" y="2915339"/>
            <a:ext cx="116745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数据集不符合朴素贝叶斯判别分析执行的前提条件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各变量条件独立，即参与建立判别分析规则的这些变量是有着显著的相关性的，很大程度上影响了预测结果的好坏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数值自变量在一定程度上不能归一化处理，在预测时有一定影响；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随机森林中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类别存在严重交叉，对预测有一定影响，但模型的鲁棒性较强，预测的错误率在三个模型中最低。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40" y="1219447"/>
            <a:ext cx="9506055" cy="14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433845" y="771363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64306" y="308195"/>
            <a:ext cx="1963999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实验总结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09" y="2616580"/>
            <a:ext cx="9200747" cy="37519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06332" y="1218057"/>
            <a:ext cx="4048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多分类问题，该用什么指标判断？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433845" y="771363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64306" y="308195"/>
            <a:ext cx="1963999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实验总结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06331" y="1218057"/>
            <a:ext cx="6070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神经网络对文本的处理？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自变量已经转化为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，为什么还报错？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9" y="3221642"/>
            <a:ext cx="10899786" cy="24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739"/>
            <a:ext cx="12192000" cy="6858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028840" y="3535739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39695" y="2547812"/>
            <a:ext cx="4185761" cy="92333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谢  观  赏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4246" y="1773106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8547" y="2778298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3547405">
            <a:off x="4881351" y="-519592"/>
            <a:ext cx="2793594" cy="2330961"/>
          </a:xfrm>
          <a:prstGeom prst="triangle">
            <a:avLst/>
          </a:prstGeom>
          <a:solidFill>
            <a:schemeClr val="tx1">
              <a:lumMod val="95000"/>
              <a:lumOff val="5000"/>
              <a:alpha val="7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38138" y="808794"/>
            <a:ext cx="2441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CONTENTS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8719" y="136350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目录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588357" y="1748228"/>
            <a:ext cx="7123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35418" y="1754742"/>
            <a:ext cx="7123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632858" y="3168288"/>
            <a:ext cx="1345870" cy="1345870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533400" dir="918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54207" y="3289637"/>
            <a:ext cx="1103172" cy="110317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62956" y="4719374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2095" y="34948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81378" y="3168288"/>
            <a:ext cx="1345870" cy="1345870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419100" dir="918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02727" y="3289637"/>
            <a:ext cx="1103172" cy="110317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46426" y="4728247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60615" y="34948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929898" y="3168288"/>
            <a:ext cx="1345870" cy="1345870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419100" dir="918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051247" y="3289637"/>
            <a:ext cx="1103172" cy="110317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911671" y="4719374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09135" y="34948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578418" y="3168288"/>
            <a:ext cx="1345870" cy="1345870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419100" dir="918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699767" y="3289637"/>
            <a:ext cx="1103172" cy="110317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559748" y="4745574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57655" y="34948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1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 animBg="1"/>
      <p:bldP spid="11" grpId="0" animBg="1"/>
      <p:bldP spid="12" grpId="0"/>
      <p:bldP spid="14" grpId="0"/>
      <p:bldP spid="15" grpId="0" animBg="1"/>
      <p:bldP spid="16" grpId="0" animBg="1"/>
      <p:bldP spid="17" grpId="0"/>
      <p:bldP spid="19" grpId="0"/>
      <p:bldP spid="20" grpId="0" animBg="1"/>
      <p:bldP spid="21" grpId="0" animBg="1"/>
      <p:bldP spid="22" grpId="0"/>
      <p:bldP spid="24" grpId="0"/>
      <p:bldP spid="25" grpId="0" animBg="1"/>
      <p:bldP spid="26" grpId="0" animBg="1"/>
      <p:bldP spid="27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18488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599" y="987750"/>
            <a:ext cx="7470814" cy="4514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04" y="2169887"/>
            <a:ext cx="72673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879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11924"/>
            <a:ext cx="3594254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价格字段处理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63362" y="939891"/>
            <a:ext cx="87293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价格有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￥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，需要处理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字段存在缺失值；</a:t>
            </a:r>
          </a:p>
          <a:p>
            <a:pPr lvl="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字段“适合肤质”、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保质期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规格类型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适合人群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差异性不大，可以删去；</a:t>
            </a:r>
          </a:p>
          <a:p>
            <a:pPr lvl="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销量的差异性大，为连续值，可划分等级处理；</a:t>
            </a: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1956663" y="2790699"/>
            <a:ext cx="1800755" cy="38731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465304" y="2777253"/>
            <a:ext cx="1725814" cy="39130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538" y="2781997"/>
            <a:ext cx="4018239" cy="38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296785"/>
            <a:ext cx="328647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值处理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49849" y="914451"/>
            <a:ext cx="8274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加载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mice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包，调用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md.pattern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函数，可以查看缺失</a:t>
            </a:r>
            <a:r>
              <a:rPr lang="zh-CN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en-US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2624725" y="2573838"/>
            <a:ext cx="8708683" cy="2177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49273" y="4788788"/>
            <a:ext cx="10811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观看，可以发现除了店名，其余非数值的字段，都存在缺失的现象，记录共缺失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155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行，其中字段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功效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缺失的最多。为便于下文模型的分析，将缺失的字段全部删除，剩余非空数据的行数为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1540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行。</a:t>
            </a:r>
            <a:endParaRPr lang="zh-CN" altLang="en-US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3790" y="1247667"/>
            <a:ext cx="6942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查看缺失数据的情况，各行各列统计</a:t>
            </a:r>
          </a:p>
          <a:p>
            <a:pPr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md_data=md.pattern(data)</a:t>
            </a:r>
          </a:p>
          <a:p>
            <a:pPr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可以观测到，缺失的数据，都是非数值的变量</a:t>
            </a:r>
          </a:p>
          <a:p>
            <a:pPr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fix(md_data)</a:t>
            </a:r>
          </a:p>
        </p:txBody>
      </p:sp>
    </p:spTree>
    <p:extLst>
      <p:ext uri="{BB962C8B-B14F-4D97-AF65-F5344CB8AC3E}">
        <p14:creationId xmlns:p14="http://schemas.microsoft.com/office/powerpoint/2010/main" val="22266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89777" y="325449"/>
            <a:ext cx="328647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字符串变换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46985" y="987922"/>
            <a:ext cx="94018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  <a:defRPr/>
            </a:pPr>
            <a:r>
              <a:rPr lang="en-US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文本数据转换格式，文本数字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character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numeric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，文本字符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character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，同时删去字段“适合肤质”、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保质期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规格类型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适合人群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09" y="2517126"/>
            <a:ext cx="11505759" cy="1394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09" y="4425057"/>
            <a:ext cx="7143320" cy="11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92899" y="325449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颜色词云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95" y="2777253"/>
            <a:ext cx="4030252" cy="3995707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791201" y="2796091"/>
            <a:ext cx="1552293" cy="3995706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6"/>
          <a:stretch>
            <a:fillRect/>
          </a:stretch>
        </p:blipFill>
        <p:spPr>
          <a:xfrm>
            <a:off x="7287075" y="2777252"/>
            <a:ext cx="3614649" cy="39957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03706" y="532741"/>
            <a:ext cx="7627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library(jiebaR)</a:t>
            </a:r>
            <a:endParaRPr lang="en-US" altLang="zh-CN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wk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&lt;-worker()</a:t>
            </a: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new_user_word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wk,word_color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seg_color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&lt;-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wk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f_color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pPr indent="266700">
              <a:defRPr/>
            </a:pP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制作词云</a:t>
            </a: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wordcloud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data_color$seg_color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data_color$Freq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0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defRPr/>
            </a:pPr>
            <a:r>
              <a:rPr lang="en-US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colors 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rainbow(100), 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random.order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=F)</a:t>
            </a:r>
          </a:p>
          <a:p>
            <a:pPr indent="266700">
              <a:defRPr/>
            </a:pPr>
            <a:endParaRPr lang="zh-CN" altLang="en-US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9969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58960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功效词云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74" y="2631552"/>
            <a:ext cx="4058818" cy="404722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4877405" y="2631552"/>
            <a:ext cx="2437189" cy="4047222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7881907" y="2631552"/>
            <a:ext cx="3820183" cy="40472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22097" y="903776"/>
            <a:ext cx="967497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word_fenci&lt;-c("易上色","易卸妆","不沾杯","不脱妆","防脱色","非小样唇膏","均匀肤色","防脱妆","不掉色","双色口红</a:t>
            </a:r>
            <a:r>
              <a:rPr lang="zh-CN" altLang="en-US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","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不脱色","温和卸妆","不粘杯","姨妈色","咬唇妆","提亮肤色","均匀肤色","清爽不油腻“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indent="266700">
              <a:defRPr/>
            </a:pP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R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worker()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不起作用</a:t>
            </a: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new_user_word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wk,word_fenci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072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1595</Words>
  <Application>Microsoft Office PowerPoint</Application>
  <PresentationFormat>宽屏</PresentationFormat>
  <Paragraphs>259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方正大标宋简体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</dc:title>
  <dc:creator>第一PPT</dc:creator>
  <cp:keywords>www.1ppt.com</cp:keywords>
  <cp:lastModifiedBy>muli</cp:lastModifiedBy>
  <cp:revision>108</cp:revision>
  <dcterms:created xsi:type="dcterms:W3CDTF">2016-07-15T05:28:08Z</dcterms:created>
  <dcterms:modified xsi:type="dcterms:W3CDTF">2018-07-01T05:31:00Z</dcterms:modified>
</cp:coreProperties>
</file>