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6"/>
  </p:handoutMasterIdLst>
  <p:sldIdLst>
    <p:sldId id="773" r:id="rId3"/>
    <p:sldId id="294" r:id="rId4"/>
    <p:sldId id="295" r:id="rId5"/>
    <p:sldId id="296" r:id="rId6"/>
    <p:sldId id="313" r:id="rId7"/>
    <p:sldId id="298" r:id="rId9"/>
    <p:sldId id="299" r:id="rId10"/>
    <p:sldId id="300" r:id="rId11"/>
    <p:sldId id="320" r:id="rId12"/>
    <p:sldId id="301" r:id="rId13"/>
    <p:sldId id="321" r:id="rId14"/>
    <p:sldId id="302" r:id="rId15"/>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29" userDrawn="1">
          <p15:clr>
            <a:srgbClr val="A4A3A4"/>
          </p15:clr>
        </p15:guide>
        <p15:guide id="4" pos="73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3648F"/>
    <a:srgbClr val="C8C8C8"/>
    <a:srgbClr val="FFAFE6"/>
    <a:srgbClr val="E3C9B9"/>
    <a:srgbClr val="0000FF"/>
    <a:srgbClr val="D60093"/>
    <a:srgbClr val="FFCCCC"/>
    <a:srgbClr val="FF0066"/>
    <a:srgbClr val="DCBB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634" autoAdjust="0"/>
  </p:normalViewPr>
  <p:slideViewPr>
    <p:cSldViewPr showGuides="1">
      <p:cViewPr varScale="1">
        <p:scale>
          <a:sx n="106" d="100"/>
          <a:sy n="106" d="100"/>
        </p:scale>
        <p:origin x="756" y="120"/>
      </p:cViewPr>
      <p:guideLst>
        <p:guide orient="horz" pos="2160"/>
        <p:guide pos="3840"/>
        <p:guide pos="529"/>
        <p:guide pos="73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a:defRPr/>
            </a:pPr>
            <a:endParaRPr lang="zh-CN" altLang="en-US"/>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a:defRPr/>
            </a:pPr>
            <a:fld id="{8142311B-FB7E-4307-B2D8-D6D17AF319EF}" type="datetime5">
              <a:rPr lang="zh-CN" altLang="en-US"/>
            </a:fld>
            <a:endParaRPr lang="en-US" altLang="zh-CN"/>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a:defRPr/>
            </a:pPr>
            <a:endParaRPr lang="en-US" altLang="zh-CN"/>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defRPr>
            </a:lvl1pPr>
          </a:lstStyle>
          <a:p>
            <a:pPr>
              <a:defRPr/>
            </a:pPr>
            <a:fld id="{D2169F9C-6FC5-4BFF-A205-25FF1ADFF7F2}"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a:defRPr/>
            </a:pPr>
            <a:endParaRPr lang="zh-CN" altLang="en-US"/>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a:defRPr/>
            </a:pPr>
            <a:fld id="{141616D4-CCDC-49E5-8EB9-6E61FE1108C2}" type="datetime5">
              <a:rPr lang="zh-CN" altLang="en-US"/>
            </a:fld>
            <a:endParaRPr lang="en-US" altLang="zh-CN"/>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defRPr>
            </a:lvl1pPr>
          </a:lstStyle>
          <a:p>
            <a:pPr>
              <a:defRPr/>
            </a:pPr>
            <a:fld id="{0A2068E5-6550-4BC1-BA6D-AE5E13F3EA13}" type="slidenum">
              <a:rPr lang="zh-CN" altLang="en-US"/>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a:xfrm>
            <a:off x="381000" y="685800"/>
            <a:ext cx="6096000" cy="3429000"/>
          </a:xfrm>
        </p:spPr>
      </p:sp>
      <p:sp>
        <p:nvSpPr>
          <p:cNvPr id="368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8" name="日期占位符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8477A65-5F74-418C-A1D8-7F588B17CD09}" type="datetime5">
              <a:rPr kumimoji="1" lang="zh-CN" altLang="en-US" smtClean="0">
                <a:latin typeface="Times New Roman" panose="02020603050405020304" pitchFamily="18" charset="0"/>
              </a:rPr>
            </a:fld>
            <a:endParaRPr kumimoji="1" lang="en-US" altLang="zh-CN">
              <a:latin typeface="Times New Roman" panose="02020603050405020304" pitchFamily="18" charset="0"/>
            </a:endParaRPr>
          </a:p>
        </p:txBody>
      </p:sp>
      <p:sp>
        <p:nvSpPr>
          <p:cNvPr id="36869" name="灯片编号占位符 4"/>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E64678CA-3AD2-44EF-865F-C7D899CF1D05}" type="slidenum">
              <a:rPr kumimoji="1" lang="zh-CN" altLang="en-US" smtClean="0">
                <a:latin typeface="Times New Roman" panose="02020603050405020304" pitchFamily="18" charset="0"/>
              </a:rPr>
            </a:fld>
            <a:endParaRPr kumimoji="1"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
          </p:nvPr>
        </p:nvSpPr>
        <p:spPr/>
        <p:txBody>
          <a:bodyPr/>
          <a:lstStyle/>
          <a:p>
            <a:pPr>
              <a:defRPr/>
            </a:pPr>
            <a:fld id="{141616D4-CCDC-49E5-8EB9-6E61FE1108C2}" type="datetime5">
              <a:rPr lang="zh-CN" altLang="en-US" smtClean="0"/>
            </a:fld>
            <a:endParaRPr lang="en-US" altLang="zh-CN"/>
          </a:p>
        </p:txBody>
      </p:sp>
      <p:sp>
        <p:nvSpPr>
          <p:cNvPr id="5" name="灯片编号占位符 4"/>
          <p:cNvSpPr>
            <a:spLocks noGrp="1"/>
          </p:cNvSpPr>
          <p:nvPr>
            <p:ph type="sldNum" sz="quarter" idx="5"/>
          </p:nvPr>
        </p:nvSpPr>
        <p:spPr/>
        <p:txBody>
          <a:bodyPr/>
          <a:lstStyle/>
          <a:p>
            <a:pPr>
              <a:defRPr/>
            </a:pPr>
            <a:fld id="{0A2068E5-6550-4BC1-BA6D-AE5E13F3EA1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128" y="2286000"/>
            <a:ext cx="9720073" cy="4023360"/>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pPr>
              <a:defRPr/>
            </a:pPr>
            <a:fld id="{BF1D93F1-29A4-4FB7-9B9E-BDC9E947645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a:prstGeom prst="rect">
            <a:avLst/>
          </a:prstGeo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pPr>
              <a:defRPr/>
            </a:pPr>
            <a:fld id="{8E430B50-7405-4A4F-B61C-546E86080F04}" type="slidenum">
              <a:rPr lang="zh-CN" altLang="en-US" smtClean="0"/>
            </a:fld>
            <a:endParaRPr lang="en-US" altLang="zh-C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1_标题幻灯片">
    <p:spTree>
      <p:nvGrpSpPr>
        <p:cNvPr id="1" name=""/>
        <p:cNvGrpSpPr/>
        <p:nvPr/>
      </p:nvGrpSpPr>
      <p:grpSpPr>
        <a:xfrm>
          <a:off x="0" y="0"/>
          <a:ext cx="0" cy="0"/>
          <a:chOff x="0" y="0"/>
          <a:chExt cx="0" cy="0"/>
        </a:xfrm>
      </p:grpSpPr>
      <p:sp>
        <p:nvSpPr>
          <p:cNvPr id="3"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lvl1pPr>
          </a:lstStyle>
          <a:p>
            <a:pPr>
              <a:defRPr/>
            </a:pPr>
            <a:endParaRPr lang="en-US" altLang="zh-CN"/>
          </a:p>
        </p:txBody>
      </p:sp>
      <p:sp>
        <p:nvSpPr>
          <p:cNvPr id="4" name="Rectangle 8"/>
          <p:cNvSpPr>
            <a:spLocks noGrp="1" noChangeArrowheads="1"/>
          </p:cNvSpPr>
          <p:nvPr>
            <p:ph type="sldNum" sz="quarter" idx="11"/>
          </p:nvPr>
        </p:nvSpPr>
        <p:spPr>
          <a:xfrm>
            <a:off x="8737600" y="6245225"/>
            <a:ext cx="2844800" cy="476250"/>
          </a:xfrm>
          <a:prstGeom prst="rect">
            <a:avLst/>
          </a:prstGeom>
        </p:spPr>
        <p:txBody>
          <a:bodyPr/>
          <a:lstStyle>
            <a:lvl1pPr algn="l">
              <a:defRPr sz="1200"/>
            </a:lvl1pPr>
          </a:lstStyle>
          <a:p>
            <a:pPr>
              <a:defRPr/>
            </a:pPr>
            <a:fld id="{78926CE7-A17B-4BED-BAF8-EBF6F73DDEEF}"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743200" y="609601"/>
            <a:ext cx="8026400" cy="4873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19667" y="1555751"/>
            <a:ext cx="5369984" cy="49688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90"/>
          <p:cNvSpPr>
            <a:spLocks noGrp="1" noChangeArrowheads="1"/>
          </p:cNvSpPr>
          <p:nvPr>
            <p:ph type="sldNum" sz="quarter" idx="10"/>
          </p:nvPr>
        </p:nvSpPr>
        <p:spPr>
          <a:xfrm>
            <a:off x="10837333" y="6470704"/>
            <a:ext cx="973667" cy="274320"/>
          </a:xfrm>
          <a:prstGeom prst="rect">
            <a:avLst/>
          </a:prstGeom>
        </p:spPr>
        <p:txBody>
          <a:bodyPr/>
          <a:lstStyle>
            <a:lvl1pPr>
              <a:defRPr/>
            </a:lvl1pPr>
          </a:lstStyle>
          <a:p>
            <a:pPr>
              <a:defRPr/>
            </a:pPr>
            <a:fld id="{B94B63A3-0518-4351-B047-574FCD7F23A4}" type="slidenum">
              <a:rPr lang="zh-CN" altLang="en-US"/>
            </a:fld>
            <a:endParaRPr lang="en-US" altLang="zh-CN"/>
          </a:p>
        </p:txBody>
      </p:sp>
      <p:sp>
        <p:nvSpPr>
          <p:cNvPr id="7" name="Rectangle 92"/>
          <p:cNvSpPr>
            <a:spLocks noGrp="1" noChangeArrowheads="1"/>
          </p:cNvSpPr>
          <p:nvPr>
            <p:ph type="dt" sz="half" idx="11"/>
          </p:nvPr>
        </p:nvSpPr>
        <p:spPr>
          <a:xfrm>
            <a:off x="1024129" y="6470704"/>
            <a:ext cx="2154143" cy="27432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showMasterSp="0" userDrawn="1">
  <p:cSld name="3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endParaRPr lang="zh-CN" altLang="en-US"/>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lvl1pPr>
          </a:lstStyle>
          <a:p>
            <a:pPr>
              <a:defRPr/>
            </a:pPr>
            <a:fld id="{E7830880-F4A0-447D-88AD-9F55C698587C}"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024128" y="2286000"/>
            <a:ext cx="9720073" cy="4023360"/>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pPr>
              <a:defRPr/>
            </a:pPr>
            <a:fld id="{DEB83319-AECE-492A-A802-69447235BDED}"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pPr>
              <a:defRPr/>
            </a:pPr>
            <a:fld id="{C3FD29BD-0D08-4AA6-8F05-95A4843EC276}"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a:prstGeom prst="rect">
            <a:avLst/>
          </a:prstGeo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24128" y="2967788"/>
            <a:ext cx="4754880" cy="3341572"/>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a:prstGeom prst="rect">
            <a:avLst/>
          </a:prstGeo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5990888" y="2967788"/>
            <a:ext cx="4754880" cy="3341572"/>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8" name="Footer Placeholder 7"/>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p>
            <a:pPr>
              <a:defRPr/>
            </a:pPr>
            <a:fld id="{E4F5B312-0DA4-4C8C-B0E8-352BC0DB875B}"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p>
            <a:pPr>
              <a:defRPr/>
            </a:pPr>
            <a:fld id="{91945114-95E7-481C-9A9B-D5F4DCC0CAA1}"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p>
            <a:pPr>
              <a:defRPr/>
            </a:pPr>
            <a:fld id="{CF443608-3E2F-44A0-A23D-F4B45CB89877}"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a:prstGeom prst="rect">
            <a:avLst/>
          </a:prstGeo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a:prstGeom prst="rect">
            <a:avLst/>
          </a:prstGeo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a:prstGeom prst="rect">
            <a:avLst/>
          </a:prstGeo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pPr>
              <a:defRPr/>
            </a:pPr>
            <a:fld id="{C565E748-9A6B-4E8C-A3AC-8B1B6F023723}"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a:prstGeom prst="rect">
            <a:avLst/>
          </a:prstGeo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prstGeom prst="rect">
            <a:avLst/>
          </a:prstGeo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a:prstGeom prst="rect">
            <a:avLst/>
          </a:prstGeo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pPr>
              <a:defRPr/>
            </a:pPr>
            <a:fld id="{2D08A1B2-6497-4C12-B319-90DF42F21A75}" type="slidenum">
              <a:rPr lang="zh-CN" altLang="en-US" smtClean="0"/>
            </a:fld>
            <a:endParaRPr lang="en-US" altLang="zh-C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20195;&#30721;/chapter1/&#20363;&#23376;1/Hello.java"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422019">
            <a:off x="-1566334" y="-964228"/>
            <a:ext cx="10286886" cy="9395104"/>
          </a:xfrm>
          <a:custGeom>
            <a:avLst/>
            <a:gdLst>
              <a:gd name="connsiteX0" fmla="*/ 0 w 10286886"/>
              <a:gd name="connsiteY0" fmla="*/ 4169914 h 9395104"/>
              <a:gd name="connsiteX1" fmla="*/ 4905357 w 10286886"/>
              <a:gd name="connsiteY1" fmla="*/ 0 h 9395104"/>
              <a:gd name="connsiteX2" fmla="*/ 10286886 w 10286886"/>
              <a:gd name="connsiteY2" fmla="*/ 0 h 9395104"/>
              <a:gd name="connsiteX3" fmla="*/ 10286886 w 10286886"/>
              <a:gd name="connsiteY3" fmla="*/ 4426347 h 9395104"/>
              <a:gd name="connsiteX4" fmla="*/ 4441796 w 10286886"/>
              <a:gd name="connsiteY4" fmla="*/ 9395104 h 939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886" h="9395104">
                <a:moveTo>
                  <a:pt x="0" y="4169914"/>
                </a:moveTo>
                <a:lnTo>
                  <a:pt x="4905357" y="0"/>
                </a:lnTo>
                <a:lnTo>
                  <a:pt x="10286886" y="0"/>
                </a:lnTo>
                <a:lnTo>
                  <a:pt x="10286886" y="4426347"/>
                </a:lnTo>
                <a:lnTo>
                  <a:pt x="4441796" y="9395104"/>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9" name="组合 18"/>
          <p:cNvGrpSpPr/>
          <p:nvPr/>
        </p:nvGrpSpPr>
        <p:grpSpPr>
          <a:xfrm>
            <a:off x="395267" y="1811437"/>
            <a:ext cx="8694687" cy="3445329"/>
            <a:chOff x="395267" y="1811437"/>
            <a:chExt cx="8694687" cy="3445329"/>
          </a:xfrm>
        </p:grpSpPr>
        <p:sp>
          <p:nvSpPr>
            <p:cNvPr id="9" name="文本框 8"/>
            <p:cNvSpPr txBox="1"/>
            <p:nvPr/>
          </p:nvSpPr>
          <p:spPr>
            <a:xfrm>
              <a:off x="395267" y="1811437"/>
              <a:ext cx="8694687" cy="1445260"/>
            </a:xfrm>
            <a:prstGeom prst="rect">
              <a:avLst/>
            </a:prstGeom>
            <a:noFill/>
          </p:spPr>
          <p:txBody>
            <a:bodyPr wrap="square" rtlCol="0">
              <a:spAutoFit/>
            </a:bodyPr>
            <a:lstStyle/>
            <a:p>
              <a:r>
                <a:rPr lang="zh-CN" altLang="en-US" sz="8800" dirty="0">
                  <a:solidFill>
                    <a:schemeClr val="bg1"/>
                  </a:solidFill>
                  <a:latin typeface="微软雅黑" panose="020B0503020204020204" charset="-122"/>
                  <a:ea typeface="微软雅黑" panose="020B0503020204020204" charset="-122"/>
                </a:rPr>
                <a:t>第</a:t>
              </a:r>
              <a:r>
                <a:rPr lang="en-US" altLang="zh-CN" sz="8800" dirty="0">
                  <a:solidFill>
                    <a:schemeClr val="bg1"/>
                  </a:solidFill>
                  <a:latin typeface="微软雅黑" panose="020B0503020204020204" charset="-122"/>
                  <a:ea typeface="微软雅黑" panose="020B0503020204020204" charset="-122"/>
                </a:rPr>
                <a:t>1</a:t>
              </a:r>
              <a:r>
                <a:rPr lang="zh-CN" altLang="en-US" sz="8800" dirty="0">
                  <a:solidFill>
                    <a:schemeClr val="bg1"/>
                  </a:solidFill>
                  <a:latin typeface="微软雅黑" panose="020B0503020204020204" charset="-122"/>
                  <a:ea typeface="微软雅黑" panose="020B0503020204020204" charset="-122"/>
                </a:rPr>
                <a:t>次上机</a:t>
              </a:r>
              <a:endParaRPr lang="zh-CN" altLang="en-US" sz="88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602312" y="3890526"/>
              <a:ext cx="4843196" cy="583565"/>
            </a:xfrm>
            <a:prstGeom prst="rect">
              <a:avLst/>
            </a:prstGeom>
            <a:noFill/>
          </p:spPr>
          <p:txBody>
            <a:bodyPr wrap="square" rtlCol="0">
              <a:spAutoFit/>
            </a:bodyPr>
            <a:lstStyle/>
            <a:p>
              <a:r>
                <a:rPr lang="en-US" altLang="zh-CN" sz="3200" dirty="0">
                  <a:solidFill>
                    <a:schemeClr val="bg1"/>
                  </a:solidFill>
                  <a:latin typeface="微软雅黑" panose="020B0503020204020204" charset="-122"/>
                  <a:ea typeface="微软雅黑" panose="020B0503020204020204" charset="-122"/>
                </a:rPr>
                <a:t>Java</a:t>
              </a:r>
              <a:r>
                <a:rPr lang="zh-CN" altLang="en-US" sz="3200" dirty="0">
                  <a:solidFill>
                    <a:schemeClr val="bg1"/>
                  </a:solidFill>
                  <a:latin typeface="微软雅黑" panose="020B0503020204020204" charset="-122"/>
                  <a:ea typeface="微软雅黑" panose="020B0503020204020204" charset="-122"/>
                </a:rPr>
                <a:t>入门</a:t>
              </a:r>
              <a:endParaRPr lang="zh-CN" altLang="en-US" sz="3200" dirty="0">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602312" y="4856656"/>
              <a:ext cx="2685376" cy="40011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温浩宇 扈忠权 李一鸣</a:t>
              </a:r>
              <a:endParaRPr lang="zh-CN" altLang="en-US" sz="2000" dirty="0">
                <a:solidFill>
                  <a:schemeClr val="bg1"/>
                </a:solidFill>
                <a:latin typeface="微软雅黑" panose="020B0503020204020204" charset="-122"/>
                <a:ea typeface="微软雅黑" panose="020B0503020204020204" charset="-122"/>
              </a:endParaRPr>
            </a:p>
          </p:txBody>
        </p:sp>
      </p:grpSp>
      <p:pic>
        <p:nvPicPr>
          <p:cNvPr id="18" name="图片 17" descr="卡通人物&#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72464" y="59255"/>
            <a:ext cx="2171341" cy="1203590"/>
          </a:xfrm>
          <a:prstGeom prst="rect">
            <a:avLst/>
          </a:prstGeom>
        </p:spPr>
      </p:pic>
      <p:pic>
        <p:nvPicPr>
          <p:cNvPr id="3" name="图片 2"/>
          <p:cNvPicPr>
            <a:picLocks noChangeAspect="1"/>
          </p:cNvPicPr>
          <p:nvPr/>
        </p:nvPicPr>
        <p:blipFill>
          <a:blip r:embed="rId2"/>
          <a:stretch>
            <a:fillRect/>
          </a:stretch>
        </p:blipFill>
        <p:spPr>
          <a:xfrm>
            <a:off x="8964204" y="6251388"/>
            <a:ext cx="3148539" cy="5341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p:cNvSpPr>
          <p:nvPr>
            <p:ph idx="1"/>
          </p:nvPr>
        </p:nvSpPr>
        <p:spPr>
          <a:xfrm>
            <a:off x="1415480" y="2402098"/>
            <a:ext cx="10513168" cy="2091281"/>
          </a:xfrm>
        </p:spPr>
        <p:txBody>
          <a:bodyPr rtlCol="0">
            <a:noAutofit/>
          </a:bodyPr>
          <a:lstStyle/>
          <a:p>
            <a:pPr marL="128270" lvl="1" indent="0" algn="just" eaLnBrk="1" fontAlgn="auto" hangingPunct="1">
              <a:lnSpc>
                <a:spcPct val="150000"/>
              </a:lnSpc>
              <a:buClr>
                <a:srgbClr val="0000FF"/>
              </a:buClr>
              <a:buNone/>
              <a:defRPr/>
            </a:pPr>
            <a:r>
              <a:rPr lang="zh-CN" altLang="en-US" sz="2200" b="1">
                <a:latin typeface="微软雅黑" panose="020B0503020204020204" charset="-122"/>
                <a:ea typeface="微软雅黑" panose="020B0503020204020204" charset="-122"/>
              </a:rPr>
              <a:t>进入</a:t>
            </a:r>
            <a:r>
              <a:rPr lang="zh-CN" altLang="en-US" sz="2200" b="1" dirty="0">
                <a:latin typeface="微软雅黑" panose="020B0503020204020204" charset="-122"/>
                <a:ea typeface="微软雅黑" panose="020B0503020204020204" charset="-122"/>
              </a:rPr>
              <a:t>逻辑分区</a:t>
            </a:r>
            <a:r>
              <a:rPr lang="en-US" altLang="zh-CN" sz="2200" b="1" dirty="0">
                <a:latin typeface="微软雅黑" panose="020B0503020204020204" charset="-122"/>
                <a:ea typeface="微软雅黑" panose="020B0503020204020204" charset="-122"/>
              </a:rPr>
              <a:t>C</a:t>
            </a:r>
            <a:r>
              <a:rPr lang="zh-CN" altLang="en-US" sz="2200" b="1" dirty="0">
                <a:latin typeface="微软雅黑" panose="020B0503020204020204" charset="-122"/>
                <a:ea typeface="微软雅黑" panose="020B0503020204020204" charset="-122"/>
              </a:rPr>
              <a:t>的</a:t>
            </a:r>
            <a:r>
              <a:rPr lang="en-US" altLang="zh-CN" sz="2200" b="1" dirty="0">
                <a:latin typeface="微软雅黑" panose="020B0503020204020204" charset="-122"/>
                <a:ea typeface="微软雅黑" panose="020B0503020204020204" charset="-122"/>
              </a:rPr>
              <a:t>chapter1</a:t>
            </a:r>
            <a:r>
              <a:rPr lang="zh-CN" altLang="en-US" sz="2200" b="1" dirty="0">
                <a:latin typeface="微软雅黑" panose="020B0503020204020204" charset="-122"/>
                <a:ea typeface="微软雅黑" panose="020B0503020204020204" charset="-122"/>
              </a:rPr>
              <a:t>目录中，使用编译器</a:t>
            </a:r>
            <a:r>
              <a:rPr lang="en-US" altLang="zh-CN" sz="2200" b="1" dirty="0" err="1">
                <a:solidFill>
                  <a:srgbClr val="C00000"/>
                </a:solidFill>
                <a:latin typeface="微软雅黑" panose="020B0503020204020204" charset="-122"/>
                <a:ea typeface="微软雅黑" panose="020B0503020204020204" charset="-122"/>
              </a:rPr>
              <a:t>javac</a:t>
            </a:r>
            <a:r>
              <a:rPr lang="zh-CN" altLang="en-US" sz="2200" b="1">
                <a:latin typeface="微软雅黑" panose="020B0503020204020204" charset="-122"/>
                <a:ea typeface="微软雅黑" panose="020B0503020204020204" charset="-122"/>
              </a:rPr>
              <a:t>编译源文件</a:t>
            </a:r>
            <a:endParaRPr lang="en-US" altLang="zh-CN" sz="2200" b="1">
              <a:latin typeface="微软雅黑" panose="020B0503020204020204" charset="-122"/>
              <a:ea typeface="微软雅黑" panose="020B0503020204020204" charset="-122"/>
            </a:endParaRPr>
          </a:p>
          <a:p>
            <a:pPr marL="128270" lvl="1" indent="0" algn="just" eaLnBrk="1" fontAlgn="auto" hangingPunct="1">
              <a:lnSpc>
                <a:spcPct val="150000"/>
              </a:lnSpc>
              <a:buClr>
                <a:srgbClr val="0000FF"/>
              </a:buClr>
              <a:buNone/>
              <a:defRPr/>
            </a:pPr>
            <a:endParaRPr lang="en-US" altLang="zh-CN" sz="700" b="1">
              <a:latin typeface="微软雅黑" panose="020B0503020204020204" charset="-122"/>
              <a:ea typeface="微软雅黑" panose="020B0503020204020204" charset="-122"/>
            </a:endParaRPr>
          </a:p>
          <a:p>
            <a:pPr marL="128270" lvl="1" indent="0" algn="just" eaLnBrk="1" fontAlgn="auto" hangingPunct="1">
              <a:lnSpc>
                <a:spcPct val="150000"/>
              </a:lnSpc>
              <a:buClr>
                <a:srgbClr val="0000FF"/>
              </a:buClr>
              <a:buNone/>
              <a:defRPr/>
            </a:pPr>
            <a:r>
              <a:rPr lang="zh-CN" altLang="en-US" sz="2200" b="1">
                <a:latin typeface="微软雅黑" panose="020B0503020204020204" charset="-122"/>
                <a:ea typeface="微软雅黑" panose="020B0503020204020204" charset="-122"/>
              </a:rPr>
              <a:t>如果</a:t>
            </a:r>
            <a:r>
              <a:rPr lang="zh-CN" altLang="en-US" sz="2200" b="1" dirty="0">
                <a:latin typeface="微软雅黑" panose="020B0503020204020204" charset="-122"/>
                <a:ea typeface="微软雅黑" panose="020B0503020204020204" charset="-122"/>
              </a:rPr>
              <a:t>保存</a:t>
            </a:r>
            <a:r>
              <a:rPr lang="en-US" altLang="zh-CN" sz="2200" b="1" dirty="0">
                <a:latin typeface="微软雅黑" panose="020B0503020204020204" charset="-122"/>
                <a:ea typeface="微软雅黑" panose="020B0503020204020204" charset="-122"/>
              </a:rPr>
              <a:t>java</a:t>
            </a:r>
            <a:r>
              <a:rPr lang="zh-CN" altLang="en-US" sz="2200" b="1" dirty="0">
                <a:latin typeface="微软雅黑" panose="020B0503020204020204" charset="-122"/>
                <a:ea typeface="微软雅黑" panose="020B0503020204020204" charset="-122"/>
              </a:rPr>
              <a:t>源文件时选择的编码是</a:t>
            </a:r>
            <a:r>
              <a:rPr lang="en-US" altLang="zh-CN" sz="2200" b="1" dirty="0">
                <a:solidFill>
                  <a:srgbClr val="53648F"/>
                </a:solidFill>
                <a:latin typeface="微软雅黑" panose="020B0503020204020204" charset="-122"/>
                <a:ea typeface="微软雅黑" panose="020B0503020204020204" charset="-122"/>
              </a:rPr>
              <a:t>ANSI</a:t>
            </a:r>
            <a:r>
              <a:rPr lang="zh-CN" altLang="en-US" sz="2200" b="1" dirty="0">
                <a:latin typeface="微软雅黑" panose="020B0503020204020204" charset="-122"/>
                <a:ea typeface="微软雅黑" panose="020B0503020204020204" charset="-122"/>
              </a:rPr>
              <a:t>，那么可以直接使用</a:t>
            </a:r>
            <a:r>
              <a:rPr lang="en-US" altLang="zh-CN" sz="2200" b="1" dirty="0" err="1">
                <a:solidFill>
                  <a:srgbClr val="C00000"/>
                </a:solidFill>
                <a:latin typeface="微软雅黑" panose="020B0503020204020204" charset="-122"/>
                <a:ea typeface="微软雅黑" panose="020B0503020204020204" charset="-122"/>
              </a:rPr>
              <a:t>javac</a:t>
            </a:r>
            <a:r>
              <a:rPr lang="zh-CN" altLang="en-US" sz="2200" b="1" dirty="0">
                <a:latin typeface="微软雅黑" panose="020B0503020204020204" charset="-122"/>
                <a:ea typeface="微软雅黑" panose="020B0503020204020204" charset="-122"/>
              </a:rPr>
              <a:t>编译源文件</a:t>
            </a:r>
            <a:endParaRPr lang="zh-CN" altLang="en-US" sz="2200" b="1" dirty="0">
              <a:latin typeface="微软雅黑" panose="020B0503020204020204" charset="-122"/>
              <a:ea typeface="微软雅黑" panose="020B0503020204020204" charset="-122"/>
            </a:endParaRPr>
          </a:p>
          <a:p>
            <a:pPr marL="0" indent="0" algn="just">
              <a:lnSpc>
                <a:spcPct val="150000"/>
              </a:lnSpc>
              <a:buNone/>
              <a:defRPr/>
            </a:pPr>
            <a:r>
              <a:rPr lang="en-US" altLang="zh-CN" b="1" dirty="0">
                <a:solidFill>
                  <a:srgbClr val="53648F"/>
                </a:solidFill>
                <a:latin typeface="微软雅黑" panose="020B0503020204020204" charset="-122"/>
                <a:ea typeface="微软雅黑" panose="020B0503020204020204" charset="-122"/>
              </a:rPr>
              <a:t>              C:\chapter1&gt; </a:t>
            </a:r>
            <a:r>
              <a:rPr lang="en-US" altLang="zh-CN" b="1" dirty="0" err="1">
                <a:solidFill>
                  <a:srgbClr val="53648F"/>
                </a:solidFill>
                <a:latin typeface="微软雅黑" panose="020B0503020204020204" charset="-122"/>
                <a:ea typeface="微软雅黑" panose="020B0503020204020204" charset="-122"/>
              </a:rPr>
              <a:t>javac</a:t>
            </a:r>
            <a:r>
              <a:rPr lang="en-US" altLang="zh-CN" b="1" dirty="0">
                <a:solidFill>
                  <a:srgbClr val="53648F"/>
                </a:solidFill>
                <a:latin typeface="微软雅黑" panose="020B0503020204020204" charset="-122"/>
                <a:ea typeface="微软雅黑" panose="020B0503020204020204" charset="-122"/>
              </a:rPr>
              <a:t> Hello.java</a:t>
            </a:r>
            <a:r>
              <a:rPr lang="zh-CN" altLang="en-US" b="1" dirty="0">
                <a:solidFill>
                  <a:srgbClr val="53648F"/>
                </a:solidFill>
                <a:latin typeface="微软雅黑" panose="020B0503020204020204" charset="-122"/>
                <a:ea typeface="微软雅黑" panose="020B0503020204020204" charset="-122"/>
              </a:rPr>
              <a:t> </a:t>
            </a:r>
            <a:endParaRPr lang="zh-CN" altLang="en-US" b="1" dirty="0">
              <a:solidFill>
                <a:srgbClr val="53648F"/>
              </a:solidFill>
              <a:latin typeface="微软雅黑" panose="020B0503020204020204" charset="-122"/>
              <a:ea typeface="微软雅黑" panose="020B0503020204020204" charset="-122"/>
            </a:endParaRPr>
          </a:p>
          <a:p>
            <a:pPr marL="0" indent="0" algn="just">
              <a:lnSpc>
                <a:spcPct val="150000"/>
              </a:lnSpc>
              <a:buNone/>
              <a:defRPr/>
            </a:pPr>
            <a:endParaRPr lang="zh-CN" altLang="en-US" b="1" dirty="0">
              <a:latin typeface="微软雅黑" panose="020B0503020204020204" charset="-122"/>
              <a:ea typeface="微软雅黑" panose="020B0503020204020204" charset="-122"/>
            </a:endParaRPr>
          </a:p>
        </p:txBody>
      </p:sp>
      <p:pic>
        <p:nvPicPr>
          <p:cNvPr id="4198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1050" y="4941168"/>
            <a:ext cx="55499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1.3 </a:t>
              </a:r>
              <a:r>
                <a:rPr lang="zh-CN" altLang="en-US" sz="3200" b="1" dirty="0">
                  <a:solidFill>
                    <a:srgbClr val="53648F"/>
                  </a:solidFill>
                  <a:latin typeface="微软雅黑" panose="020B0503020204020204" charset="-122"/>
                  <a:ea typeface="微软雅黑" panose="020B0503020204020204" charset="-122"/>
                </a:rPr>
                <a:t>简单的</a:t>
              </a:r>
              <a:r>
                <a:rPr lang="en-US" altLang="zh-CN" sz="3200" b="1" dirty="0">
                  <a:solidFill>
                    <a:srgbClr val="53648F"/>
                  </a:solidFill>
                  <a:latin typeface="微软雅黑" panose="020B0503020204020204" charset="-122"/>
                  <a:ea typeface="微软雅黑" panose="020B0503020204020204" charset="-122"/>
                </a:rPr>
                <a:t>Java</a:t>
              </a:r>
              <a:r>
                <a:rPr lang="zh-CN" altLang="en-US" sz="3200" b="1" dirty="0">
                  <a:solidFill>
                    <a:srgbClr val="53648F"/>
                  </a:solidFill>
                  <a:latin typeface="微软雅黑" panose="020B0503020204020204" charset="-122"/>
                  <a:ea typeface="微软雅黑" panose="020B0503020204020204" charset="-122"/>
                </a:rPr>
                <a:t>应用程序</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447929" y="492200"/>
              <a:ext cx="4585776"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17550" y="951111"/>
            <a:ext cx="383829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1.3.2 </a:t>
            </a:r>
            <a:r>
              <a:rPr lang="zh-CN" altLang="en-US" sz="2400" dirty="0">
                <a:latin typeface="微软雅黑" panose="020B0503020204020204" charset="-122"/>
                <a:ea typeface="微软雅黑" panose="020B0503020204020204" charset="-122"/>
              </a:rPr>
              <a:t>编译</a:t>
            </a:r>
            <a:endParaRPr lang="zh-CN" altLang="en-US" sz="2400" dirty="0">
              <a:latin typeface="微软雅黑" panose="020B0503020204020204" charset="-122"/>
              <a:ea typeface="微软雅黑" panose="020B0503020204020204" charset="-122"/>
            </a:endParaRPr>
          </a:p>
        </p:txBody>
      </p:sp>
      <p:sp>
        <p:nvSpPr>
          <p:cNvPr id="14" name="文本框 13"/>
          <p:cNvSpPr txBox="1"/>
          <p:nvPr/>
        </p:nvSpPr>
        <p:spPr>
          <a:xfrm>
            <a:off x="1055440" y="1629223"/>
            <a:ext cx="6405824" cy="460375"/>
          </a:xfrm>
          <a:prstGeom prst="rect">
            <a:avLst/>
          </a:prstGeom>
          <a:noFill/>
        </p:spPr>
        <p:txBody>
          <a:bodyPr wrap="square">
            <a:spAutoFit/>
          </a:bodyPr>
          <a:lstStyle/>
          <a:p>
            <a:pPr marL="91440" indent="-91440" algn="just" eaLnBrk="1" fontAlgn="auto" hangingPunct="1">
              <a:buNone/>
              <a:defRPr/>
            </a:pPr>
            <a:r>
              <a:rPr lang="en-US" altLang="zh-CN" sz="2400" b="1">
                <a:solidFill>
                  <a:srgbClr val="53648F"/>
                </a:solidFill>
                <a:latin typeface="微软雅黑" panose="020B0503020204020204" charset="-122"/>
                <a:ea typeface="微软雅黑" panose="020B0503020204020204" charset="-122"/>
              </a:rPr>
              <a:t>1</a:t>
            </a:r>
            <a:r>
              <a:rPr lang="zh-CN" altLang="en-US" sz="2400" b="1">
                <a:solidFill>
                  <a:srgbClr val="53648F"/>
                </a:solidFill>
                <a:latin typeface="微软雅黑" panose="020B0503020204020204" charset="-122"/>
                <a:ea typeface="微软雅黑" panose="020B0503020204020204" charset="-122"/>
              </a:rPr>
              <a:t>．编译器（</a:t>
            </a:r>
            <a:r>
              <a:rPr lang="en-US" altLang="zh-CN" sz="2400" b="1">
                <a:solidFill>
                  <a:srgbClr val="C00000"/>
                </a:solidFill>
                <a:latin typeface="微软雅黑" panose="020B0503020204020204" charset="-122"/>
                <a:ea typeface="微软雅黑" panose="020B0503020204020204" charset="-122"/>
              </a:rPr>
              <a:t>javac</a:t>
            </a:r>
            <a:r>
              <a:rPr lang="en-US" altLang="zh-CN" sz="2400" b="1">
                <a:solidFill>
                  <a:srgbClr val="53648F"/>
                </a:solidFill>
                <a:latin typeface="微软雅黑" panose="020B0503020204020204" charset="-122"/>
                <a:ea typeface="微软雅黑" panose="020B0503020204020204" charset="-122"/>
              </a:rPr>
              <a:t>）</a:t>
            </a:r>
            <a:endParaRPr lang="en-US" altLang="zh-CN" sz="2400" b="1" dirty="0">
              <a:solidFill>
                <a:srgbClr val="53648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9939">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9939">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9939">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10"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文本框 6"/>
          <p:cNvSpPr txBox="1">
            <a:spLocks noChangeArrowheads="1"/>
          </p:cNvSpPr>
          <p:nvPr/>
        </p:nvSpPr>
        <p:spPr bwMode="auto">
          <a:xfrm>
            <a:off x="875420" y="1653968"/>
            <a:ext cx="10441160"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eaLnBrk="1" hangingPunct="1">
              <a:lnSpc>
                <a:spcPct val="150000"/>
              </a:lnSpc>
            </a:pPr>
            <a:r>
              <a:rPr lang="zh-CN" altLang="en-US" sz="2200">
                <a:latin typeface="微软雅黑" panose="020B0503020204020204" charset="-122"/>
                <a:ea typeface="微软雅黑" panose="020B0503020204020204" charset="-122"/>
              </a:rPr>
              <a:t>    如果保存</a:t>
            </a:r>
            <a:r>
              <a:rPr lang="en-US" altLang="zh-CN" sz="2200">
                <a:latin typeface="微软雅黑" panose="020B0503020204020204" charset="-122"/>
                <a:ea typeface="微软雅黑" panose="020B0503020204020204" charset="-122"/>
              </a:rPr>
              <a:t>java</a:t>
            </a:r>
            <a:r>
              <a:rPr lang="zh-CN" altLang="en-US" sz="2200">
                <a:latin typeface="微软雅黑" panose="020B0503020204020204" charset="-122"/>
                <a:ea typeface="微软雅黑" panose="020B0503020204020204" charset="-122"/>
              </a:rPr>
              <a:t>源文件时选择的编码是</a:t>
            </a:r>
            <a:r>
              <a:rPr lang="en-US" altLang="zh-CN" sz="2200" b="1">
                <a:solidFill>
                  <a:srgbClr val="53648F"/>
                </a:solidFill>
                <a:latin typeface="微软雅黑" panose="020B0503020204020204" charset="-122"/>
                <a:ea typeface="微软雅黑" panose="020B0503020204020204" charset="-122"/>
              </a:rPr>
              <a:t>UTF-8</a:t>
            </a:r>
            <a:r>
              <a:rPr lang="zh-CN" altLang="en-US" sz="2200">
                <a:latin typeface="微软雅黑" panose="020B0503020204020204" charset="-122"/>
                <a:ea typeface="微软雅黑" panose="020B0503020204020204" charset="-122"/>
              </a:rPr>
              <a:t>，那么使用</a:t>
            </a:r>
            <a:r>
              <a:rPr lang="en-US" altLang="zh-CN" sz="2200" b="1">
                <a:solidFill>
                  <a:srgbClr val="53648F"/>
                </a:solidFill>
                <a:latin typeface="微软雅黑" panose="020B0503020204020204" charset="-122"/>
                <a:ea typeface="微软雅黑" panose="020B0503020204020204" charset="-122"/>
              </a:rPr>
              <a:t>javac</a:t>
            </a:r>
            <a:r>
              <a:rPr lang="zh-CN" altLang="en-US" sz="2200">
                <a:latin typeface="微软雅黑" panose="020B0503020204020204" charset="-122"/>
                <a:ea typeface="微软雅黑" panose="020B0503020204020204" charset="-122"/>
              </a:rPr>
              <a:t>编译源文件时必须显式用</a:t>
            </a:r>
            <a:r>
              <a:rPr lang="en-US" altLang="zh-CN" sz="2200">
                <a:solidFill>
                  <a:srgbClr val="53648F"/>
                </a:solidFill>
                <a:latin typeface="微软雅黑" panose="020B0503020204020204" charset="-122"/>
                <a:ea typeface="微软雅黑" panose="020B0503020204020204" charset="-122"/>
              </a:rPr>
              <a:t>-encoding</a:t>
            </a:r>
            <a:r>
              <a:rPr lang="zh-CN" altLang="en-US" sz="2200">
                <a:latin typeface="微软雅黑" panose="020B0503020204020204" charset="-122"/>
                <a:ea typeface="微软雅黑" panose="020B0503020204020204" charset="-122"/>
              </a:rPr>
              <a:t>参数，告知编译器使用怎样的编码解析、编译源文件，即</a:t>
            </a:r>
            <a:r>
              <a:rPr lang="en-US" altLang="zh-CN" sz="2200">
                <a:latin typeface="微软雅黑" panose="020B0503020204020204" charset="-122"/>
                <a:ea typeface="微软雅黑" panose="020B0503020204020204" charset="-122"/>
              </a:rPr>
              <a:t>-encodeing</a:t>
            </a:r>
            <a:r>
              <a:rPr lang="zh-CN" altLang="en-US" sz="2200">
                <a:latin typeface="微软雅黑" panose="020B0503020204020204" charset="-122"/>
                <a:ea typeface="微软雅黑" panose="020B0503020204020204" charset="-122"/>
              </a:rPr>
              <a:t>给出的值必须和源文件的编码相同（不显式使用</a:t>
            </a:r>
            <a:r>
              <a:rPr lang="en-US" altLang="zh-CN" sz="2200">
                <a:latin typeface="微软雅黑" panose="020B0503020204020204" charset="-122"/>
                <a:ea typeface="微软雅黑" panose="020B0503020204020204" charset="-122"/>
              </a:rPr>
              <a:t>-encodeing</a:t>
            </a:r>
            <a:r>
              <a:rPr lang="zh-CN" altLang="en-US" sz="2200">
                <a:latin typeface="微软雅黑" panose="020B0503020204020204" charset="-122"/>
                <a:ea typeface="微软雅黑" panose="020B0503020204020204" charset="-122"/>
              </a:rPr>
              <a:t>参数，那么默认该参数的值是</a:t>
            </a:r>
            <a:r>
              <a:rPr lang="en-US" altLang="zh-CN" sz="2200">
                <a:latin typeface="微软雅黑" panose="020B0503020204020204" charset="-122"/>
                <a:ea typeface="微软雅黑" panose="020B0503020204020204" charset="-122"/>
              </a:rPr>
              <a:t>GBK</a:t>
            </a:r>
            <a:r>
              <a:rPr lang="zh-CN" altLang="en-US" sz="2200">
                <a:latin typeface="微软雅黑" panose="020B0503020204020204" charset="-122"/>
                <a:ea typeface="微软雅黑" panose="020B0503020204020204" charset="-122"/>
              </a:rPr>
              <a:t>）</a:t>
            </a:r>
            <a:endParaRPr lang="zh-CN" altLang="en-US" sz="2200">
              <a:latin typeface="微软雅黑" panose="020B0503020204020204" charset="-122"/>
              <a:ea typeface="微软雅黑" panose="020B0503020204020204" charset="-122"/>
            </a:endParaRPr>
          </a:p>
        </p:txBody>
      </p:sp>
      <p:pic>
        <p:nvPicPr>
          <p:cNvPr id="430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5112" y="4306666"/>
            <a:ext cx="658177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1.3 </a:t>
              </a:r>
              <a:r>
                <a:rPr lang="zh-CN" altLang="en-US" sz="3200" b="1" dirty="0">
                  <a:solidFill>
                    <a:srgbClr val="53648F"/>
                  </a:solidFill>
                  <a:latin typeface="微软雅黑" panose="020B0503020204020204" charset="-122"/>
                  <a:ea typeface="微软雅黑" panose="020B0503020204020204" charset="-122"/>
                </a:rPr>
                <a:t>简单的</a:t>
              </a:r>
              <a:r>
                <a:rPr lang="en-US" altLang="zh-CN" sz="3200" b="1" dirty="0">
                  <a:solidFill>
                    <a:srgbClr val="53648F"/>
                  </a:solidFill>
                  <a:latin typeface="微软雅黑" panose="020B0503020204020204" charset="-122"/>
                  <a:ea typeface="微软雅黑" panose="020B0503020204020204" charset="-122"/>
                </a:rPr>
                <a:t>Java</a:t>
              </a:r>
              <a:r>
                <a:rPr lang="zh-CN" altLang="en-US" sz="3200" b="1" dirty="0">
                  <a:solidFill>
                    <a:srgbClr val="53648F"/>
                  </a:solidFill>
                  <a:latin typeface="微软雅黑" panose="020B0503020204020204" charset="-122"/>
                  <a:ea typeface="微软雅黑" panose="020B0503020204020204" charset="-122"/>
                </a:rPr>
                <a:t>应用程序</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447929" y="492200"/>
              <a:ext cx="4585776"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17550" y="951111"/>
            <a:ext cx="383829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1.3.2 </a:t>
            </a:r>
            <a:r>
              <a:rPr lang="zh-CN" altLang="en-US" sz="2400" dirty="0">
                <a:latin typeface="微软雅黑" panose="020B0503020204020204" charset="-122"/>
                <a:ea typeface="微软雅黑" panose="020B0503020204020204" charset="-122"/>
              </a:rPr>
              <a:t>编译</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301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3"/>
          <p:cNvSpPr>
            <a:spLocks noGrp="1"/>
          </p:cNvSpPr>
          <p:nvPr>
            <p:ph idx="1"/>
          </p:nvPr>
        </p:nvSpPr>
        <p:spPr>
          <a:xfrm>
            <a:off x="1063689" y="3068960"/>
            <a:ext cx="10144879" cy="3212976"/>
          </a:xfrm>
        </p:spPr>
        <p:txBody>
          <a:bodyPr rtlCol="0">
            <a:normAutofit fontScale="90000"/>
          </a:bodyPr>
          <a:lstStyle/>
          <a:p>
            <a:pPr marL="91440" indent="-91440" eaLnBrk="1" fontAlgn="auto" hangingPunct="1">
              <a:buNone/>
              <a:defRPr/>
            </a:pPr>
            <a:r>
              <a:rPr lang="zh-CN" altLang="en-US" sz="2400" b="1">
                <a:solidFill>
                  <a:srgbClr val="53648F"/>
                </a:solidFill>
                <a:latin typeface="微软雅黑" panose="020B0503020204020204" charset="-122"/>
                <a:ea typeface="微软雅黑" panose="020B0503020204020204" charset="-122"/>
              </a:rPr>
              <a:t>2</a:t>
            </a:r>
            <a:r>
              <a:rPr lang="zh-CN" altLang="en-US" sz="2400" b="1" dirty="0">
                <a:solidFill>
                  <a:srgbClr val="53648F"/>
                </a:solidFill>
                <a:latin typeface="微软雅黑" panose="020B0503020204020204" charset="-122"/>
                <a:ea typeface="微软雅黑" panose="020B0503020204020204" charset="-122"/>
              </a:rPr>
              <a:t>．解释器（</a:t>
            </a:r>
            <a:r>
              <a:rPr lang="en-US" altLang="zh-CN" sz="2400" b="1" dirty="0">
                <a:solidFill>
                  <a:srgbClr val="C00000"/>
                </a:solidFill>
                <a:latin typeface="微软雅黑" panose="020B0503020204020204" charset="-122"/>
                <a:ea typeface="微软雅黑" panose="020B0503020204020204" charset="-122"/>
              </a:rPr>
              <a:t>java</a:t>
            </a:r>
            <a:r>
              <a:rPr lang="en-US" altLang="zh-CN" sz="2400" b="1" dirty="0">
                <a:solidFill>
                  <a:srgbClr val="53648F"/>
                </a:solidFill>
                <a:latin typeface="微软雅黑" panose="020B0503020204020204" charset="-122"/>
                <a:ea typeface="微软雅黑" panose="020B0503020204020204" charset="-122"/>
              </a:rPr>
              <a:t>）</a:t>
            </a:r>
            <a:endParaRPr lang="en-US" altLang="zh-CN" sz="2400" b="1" dirty="0">
              <a:solidFill>
                <a:srgbClr val="53648F"/>
              </a:solidFill>
              <a:latin typeface="微软雅黑" panose="020B0503020204020204" charset="-122"/>
              <a:ea typeface="微软雅黑" panose="020B0503020204020204" charset="-122"/>
            </a:endParaRPr>
          </a:p>
          <a:p>
            <a:pPr marL="91440" indent="-91440" algn="just" eaLnBrk="1" fontAlgn="auto" hangingPunct="1">
              <a:lnSpc>
                <a:spcPct val="150000"/>
              </a:lnSpc>
              <a:buNone/>
              <a:defRPr/>
            </a:pPr>
            <a:r>
              <a:rPr lang="zh-CN" altLang="en-US" sz="2400"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使用</a:t>
            </a:r>
            <a:r>
              <a:rPr lang="en-US" altLang="zh-CN" sz="2000" b="1" dirty="0">
                <a:latin typeface="微软雅黑" panose="020B0503020204020204" charset="-122"/>
                <a:ea typeface="微软雅黑" panose="020B0503020204020204" charset="-122"/>
              </a:rPr>
              <a:t>Java</a:t>
            </a:r>
            <a:r>
              <a:rPr lang="zh-CN" altLang="en-US" sz="2000" b="1" dirty="0">
                <a:latin typeface="微软雅黑" panose="020B0503020204020204" charset="-122"/>
                <a:ea typeface="微软雅黑" panose="020B0503020204020204" charset="-122"/>
              </a:rPr>
              <a:t>虚拟机中的</a:t>
            </a:r>
            <a:r>
              <a:rPr lang="en-US" altLang="zh-CN" sz="2000" b="1" dirty="0">
                <a:latin typeface="微软雅黑" panose="020B0503020204020204" charset="-122"/>
                <a:ea typeface="微软雅黑" panose="020B0503020204020204" charset="-122"/>
              </a:rPr>
              <a:t>Java</a:t>
            </a:r>
            <a:r>
              <a:rPr lang="zh-CN" altLang="en-US" sz="2000" b="1" dirty="0">
                <a:latin typeface="微软雅黑" panose="020B0503020204020204" charset="-122"/>
                <a:ea typeface="微软雅黑" panose="020B0503020204020204" charset="-122"/>
              </a:rPr>
              <a:t>解释器（</a:t>
            </a:r>
            <a:r>
              <a:rPr lang="en-US" altLang="zh-CN" sz="2000" b="1" dirty="0">
                <a:latin typeface="微软雅黑" panose="020B0503020204020204" charset="-122"/>
                <a:ea typeface="微软雅黑" panose="020B0503020204020204" charset="-122"/>
              </a:rPr>
              <a:t>java.exe）</a:t>
            </a:r>
            <a:r>
              <a:rPr lang="zh-CN" altLang="en-US" sz="2000" b="1" dirty="0">
                <a:latin typeface="微软雅黑" panose="020B0503020204020204" charset="-122"/>
                <a:ea typeface="微软雅黑" panose="020B0503020204020204" charset="-122"/>
              </a:rPr>
              <a:t>来解释执行其字节码文件。</a:t>
            </a:r>
            <a:r>
              <a:rPr lang="en-US" altLang="zh-CN" sz="2000" b="1" dirty="0">
                <a:latin typeface="微软雅黑" panose="020B0503020204020204" charset="-122"/>
                <a:ea typeface="微软雅黑" panose="020B0503020204020204" charset="-122"/>
              </a:rPr>
              <a:t>Java</a:t>
            </a:r>
            <a:r>
              <a:rPr lang="zh-CN" altLang="en-US" sz="2000" b="1" dirty="0">
                <a:latin typeface="微软雅黑" panose="020B0503020204020204" charset="-122"/>
                <a:ea typeface="微软雅黑" panose="020B0503020204020204" charset="-122"/>
              </a:rPr>
              <a:t>应用程序总是从主类的</a:t>
            </a:r>
            <a:r>
              <a:rPr lang="en-US" altLang="zh-CN" sz="2000" b="1" dirty="0">
                <a:latin typeface="微软雅黑" panose="020B0503020204020204" charset="-122"/>
                <a:ea typeface="微软雅黑" panose="020B0503020204020204" charset="-122"/>
              </a:rPr>
              <a:t>main</a:t>
            </a:r>
            <a:r>
              <a:rPr lang="zh-CN" altLang="en-US" sz="2000" b="1" dirty="0">
                <a:latin typeface="微软雅黑" panose="020B0503020204020204" charset="-122"/>
                <a:ea typeface="微软雅黑" panose="020B0503020204020204" charset="-122"/>
              </a:rPr>
              <a:t>方法开始执行。因此，需进入主类字节码所在目录，比如</a:t>
            </a:r>
            <a:r>
              <a:rPr lang="en-US" altLang="zh-CN" sz="2000" b="1" dirty="0">
                <a:latin typeface="微软雅黑" panose="020B0503020204020204" charset="-122"/>
                <a:ea typeface="微软雅黑" panose="020B0503020204020204" charset="-122"/>
              </a:rPr>
              <a:t>C:\chapter1，</a:t>
            </a:r>
            <a:r>
              <a:rPr lang="zh-CN" altLang="en-US" sz="2000" b="1" dirty="0">
                <a:latin typeface="微软雅黑" panose="020B0503020204020204" charset="-122"/>
                <a:ea typeface="微软雅黑" panose="020B0503020204020204" charset="-122"/>
              </a:rPr>
              <a:t>然后使用</a:t>
            </a:r>
            <a:r>
              <a:rPr lang="en-US" altLang="zh-CN" sz="2000" b="1" dirty="0">
                <a:latin typeface="微软雅黑" panose="020B0503020204020204" charset="-122"/>
                <a:ea typeface="微软雅黑" panose="020B0503020204020204" charset="-122"/>
              </a:rPr>
              <a:t>Java</a:t>
            </a:r>
            <a:r>
              <a:rPr lang="zh-CN" altLang="en-US" sz="2000" b="1" dirty="0">
                <a:latin typeface="微软雅黑" panose="020B0503020204020204" charset="-122"/>
                <a:ea typeface="微软雅黑" panose="020B0503020204020204" charset="-122"/>
              </a:rPr>
              <a:t>解释器（</a:t>
            </a:r>
            <a:r>
              <a:rPr lang="en-US" altLang="zh-CN" sz="2000" b="1" dirty="0">
                <a:solidFill>
                  <a:srgbClr val="C00000"/>
                </a:solidFill>
                <a:latin typeface="微软雅黑" panose="020B0503020204020204" charset="-122"/>
                <a:ea typeface="微软雅黑" panose="020B0503020204020204" charset="-122"/>
              </a:rPr>
              <a:t>java.exe</a:t>
            </a:r>
            <a:r>
              <a:rPr lang="en-US" altLang="zh-CN" sz="2000" b="1"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运行主类的字节码. 使用</a:t>
            </a:r>
            <a:r>
              <a:rPr lang="en-US" altLang="zh-CN" sz="2000" b="1" dirty="0">
                <a:latin typeface="微软雅黑" panose="020B0503020204020204" charset="-122"/>
                <a:ea typeface="微软雅黑" panose="020B0503020204020204" charset="-122"/>
              </a:rPr>
              <a:t>java</a:t>
            </a:r>
            <a:r>
              <a:rPr lang="zh-CN" altLang="en-US" sz="2000" b="1" dirty="0">
                <a:latin typeface="微软雅黑" panose="020B0503020204020204" charset="-122"/>
                <a:ea typeface="微软雅黑" panose="020B0503020204020204" charset="-122"/>
              </a:rPr>
              <a:t>解释器运行程序 </a:t>
            </a:r>
            <a:endParaRPr lang="zh-CN" altLang="en-US" sz="2000" b="1" dirty="0">
              <a:latin typeface="微软雅黑" panose="020B0503020204020204" charset="-122"/>
              <a:ea typeface="微软雅黑" panose="020B0503020204020204" charset="-122"/>
            </a:endParaRPr>
          </a:p>
          <a:p>
            <a:pPr marL="91440" indent="-91440" eaLnBrk="1" fontAlgn="auto" hangingPunct="1">
              <a:lnSpc>
                <a:spcPct val="150000"/>
              </a:lnSpc>
              <a:buNone/>
              <a:defRPr/>
            </a:pPr>
            <a:r>
              <a:rPr lang="en-US" altLang="zh-CN" sz="2000" b="1">
                <a:solidFill>
                  <a:srgbClr val="53648F"/>
                </a:solidFill>
                <a:latin typeface="微软雅黑" panose="020B0503020204020204" charset="-122"/>
                <a:ea typeface="微软雅黑" panose="020B0503020204020204" charset="-122"/>
              </a:rPr>
              <a:t>   </a:t>
            </a:r>
            <a:endParaRPr lang="en-US" altLang="zh-CN" sz="2000" b="1">
              <a:solidFill>
                <a:srgbClr val="53648F"/>
              </a:solidFill>
              <a:latin typeface="微软雅黑" panose="020B0503020204020204" charset="-122"/>
              <a:ea typeface="微软雅黑" panose="020B0503020204020204" charset="-122"/>
            </a:endParaRPr>
          </a:p>
          <a:p>
            <a:pPr marL="91440" indent="-91440" eaLnBrk="1" fontAlgn="auto" hangingPunct="1">
              <a:lnSpc>
                <a:spcPct val="150000"/>
              </a:lnSpc>
              <a:buNone/>
              <a:defRPr/>
            </a:pPr>
            <a:r>
              <a:rPr lang="en-US" altLang="zh-CN" sz="2000" b="1">
                <a:solidFill>
                  <a:srgbClr val="53648F"/>
                </a:solidFill>
                <a:latin typeface="微软雅黑" panose="020B0503020204020204" charset="-122"/>
                <a:ea typeface="微软雅黑" panose="020B0503020204020204" charset="-122"/>
              </a:rPr>
              <a:t>  </a:t>
            </a:r>
            <a:r>
              <a:rPr lang="en-US" altLang="zh-CN" sz="2000" b="1" dirty="0">
                <a:solidFill>
                  <a:srgbClr val="53648F"/>
                </a:solidFill>
                <a:latin typeface="微软雅黑" panose="020B0503020204020204" charset="-122"/>
                <a:ea typeface="微软雅黑" panose="020B0503020204020204" charset="-122"/>
              </a:rPr>
              <a:t>C:\chapter1\&gt; java Hello               </a:t>
            </a:r>
            <a:endParaRPr lang="zh-CN" altLang="en-US" sz="2000" b="1" dirty="0">
              <a:solidFill>
                <a:srgbClr val="53648F"/>
              </a:solidFill>
              <a:latin typeface="微软雅黑" panose="020B0503020204020204" charset="-122"/>
              <a:ea typeface="微软雅黑" panose="020B0503020204020204" charset="-122"/>
            </a:endParaRPr>
          </a:p>
        </p:txBody>
      </p:sp>
      <p:pic>
        <p:nvPicPr>
          <p:cNvPr id="4403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7929" y="5227503"/>
            <a:ext cx="619125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1.3 </a:t>
              </a:r>
              <a:r>
                <a:rPr lang="zh-CN" altLang="en-US" sz="3200" b="1" dirty="0">
                  <a:solidFill>
                    <a:srgbClr val="53648F"/>
                  </a:solidFill>
                  <a:latin typeface="微软雅黑" panose="020B0503020204020204" charset="-122"/>
                  <a:ea typeface="微软雅黑" panose="020B0503020204020204" charset="-122"/>
                </a:rPr>
                <a:t>简单的</a:t>
              </a:r>
              <a:r>
                <a:rPr lang="en-US" altLang="zh-CN" sz="3200" b="1" dirty="0">
                  <a:solidFill>
                    <a:srgbClr val="53648F"/>
                  </a:solidFill>
                  <a:latin typeface="微软雅黑" panose="020B0503020204020204" charset="-122"/>
                  <a:ea typeface="微软雅黑" panose="020B0503020204020204" charset="-122"/>
                </a:rPr>
                <a:t>Java</a:t>
              </a:r>
              <a:r>
                <a:rPr lang="zh-CN" altLang="en-US" sz="3200" b="1" dirty="0">
                  <a:solidFill>
                    <a:srgbClr val="53648F"/>
                  </a:solidFill>
                  <a:latin typeface="微软雅黑" panose="020B0503020204020204" charset="-122"/>
                  <a:ea typeface="微软雅黑" panose="020B0503020204020204" charset="-122"/>
                </a:rPr>
                <a:t>应用程序</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447929" y="492200"/>
              <a:ext cx="4585776"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17550" y="879103"/>
            <a:ext cx="383829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1.3.3 </a:t>
            </a:r>
            <a:r>
              <a:rPr lang="zh-CN" altLang="en-US" sz="2400" dirty="0">
                <a:latin typeface="微软雅黑" panose="020B0503020204020204" charset="-122"/>
                <a:ea typeface="微软雅黑" panose="020B0503020204020204" charset="-122"/>
              </a:rPr>
              <a:t>运行</a:t>
            </a:r>
            <a:endParaRPr lang="zh-CN" altLang="en-US" sz="2400" dirty="0">
              <a:latin typeface="微软雅黑" panose="020B0503020204020204" charset="-122"/>
              <a:ea typeface="微软雅黑" panose="020B0503020204020204" charset="-122"/>
            </a:endParaRPr>
          </a:p>
        </p:txBody>
      </p:sp>
      <p:sp>
        <p:nvSpPr>
          <p:cNvPr id="14" name="文本框 13"/>
          <p:cNvSpPr txBox="1"/>
          <p:nvPr/>
        </p:nvSpPr>
        <p:spPr>
          <a:xfrm>
            <a:off x="1063688" y="1458196"/>
            <a:ext cx="10288895" cy="1537970"/>
          </a:xfrm>
          <a:prstGeom prst="rect">
            <a:avLst/>
          </a:prstGeom>
          <a:noFill/>
        </p:spPr>
        <p:txBody>
          <a:bodyPr wrap="square">
            <a:spAutoFit/>
          </a:bodyPr>
          <a:lstStyle/>
          <a:p>
            <a:pPr marL="91440" indent="-91440" eaLnBrk="1" fontAlgn="auto" hangingPunct="1">
              <a:buNone/>
              <a:defRPr/>
            </a:pPr>
            <a:r>
              <a:rPr lang="zh-CN" altLang="en-US" sz="2400" b="1">
                <a:solidFill>
                  <a:srgbClr val="53648F"/>
                </a:solidFill>
                <a:latin typeface="微软雅黑" panose="020B0503020204020204" charset="-122"/>
                <a:ea typeface="微软雅黑" panose="020B0503020204020204" charset="-122"/>
              </a:rPr>
              <a:t>1.应用程序的主类</a:t>
            </a:r>
            <a:endParaRPr lang="en-US" altLang="zh-CN" sz="2400" b="1">
              <a:solidFill>
                <a:srgbClr val="53648F"/>
              </a:solidFill>
              <a:latin typeface="微软雅黑" panose="020B0503020204020204" charset="-122"/>
              <a:ea typeface="微软雅黑" panose="020B0503020204020204" charset="-122"/>
            </a:endParaRPr>
          </a:p>
          <a:p>
            <a:pPr marL="91440" indent="-91440" eaLnBrk="1" fontAlgn="auto" hangingPunct="1">
              <a:buNone/>
              <a:defRPr/>
            </a:pPr>
            <a:endParaRPr lang="zh-CN" altLang="en-US" sz="1000" b="1">
              <a:solidFill>
                <a:srgbClr val="53648F"/>
              </a:solidFill>
              <a:latin typeface="微软雅黑" panose="020B0503020204020204" charset="-122"/>
              <a:ea typeface="微软雅黑" panose="020B0503020204020204" charset="-122"/>
            </a:endParaRPr>
          </a:p>
          <a:p>
            <a:pPr marL="91440" indent="-91440" eaLnBrk="1" fontAlgn="auto" hangingPunct="1">
              <a:lnSpc>
                <a:spcPct val="150000"/>
              </a:lnSpc>
              <a:buNone/>
              <a:defRPr/>
            </a:pPr>
            <a:r>
              <a:rPr lang="zh-CN" altLang="en-US" sz="2000">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 一个</a:t>
            </a: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应用程序必须有一个类含有</a:t>
            </a:r>
            <a:r>
              <a:rPr lang="en-US" altLang="zh-CN" sz="2000" b="1">
                <a:solidFill>
                  <a:srgbClr val="53648F"/>
                </a:solidFill>
                <a:latin typeface="微软雅黑" panose="020B0503020204020204" charset="-122"/>
                <a:ea typeface="微软雅黑" panose="020B0503020204020204" charset="-122"/>
              </a:rPr>
              <a:t>public static void main（String args[ ]）</a:t>
            </a:r>
            <a:r>
              <a:rPr lang="zh-CN" altLang="en-US" sz="2000" b="1">
                <a:latin typeface="微软雅黑" panose="020B0503020204020204" charset="-122"/>
                <a:ea typeface="微软雅黑" panose="020B0503020204020204" charset="-122"/>
              </a:rPr>
              <a:t>方法，称这个类是应用程序的主类。</a:t>
            </a:r>
            <a:endParaRPr lang="zh-CN" altLang="en-US" sz="20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0963">
                                            <p:txEl>
                                              <p:pRg st="0" end="0"/>
                                            </p:txEl>
                                          </p:spTgt>
                                        </p:tgtEl>
                                        <p:attrNameLst>
                                          <p:attrName>style.visibility</p:attrName>
                                        </p:attrNameLst>
                                      </p:cBhvr>
                                      <p:to>
                                        <p:strVal val="visible"/>
                                      </p:to>
                                    </p:set>
                                    <p:animEffect transition="in" filter="fade">
                                      <p:cBhvr>
                                        <p:cTn id="21" dur="1000"/>
                                        <p:tgtEl>
                                          <p:spTgt spid="40963">
                                            <p:txEl>
                                              <p:pRg st="0" end="0"/>
                                            </p:txEl>
                                          </p:spTgt>
                                        </p:tgtEl>
                                      </p:cBhvr>
                                    </p:animEffect>
                                    <p:anim calcmode="lin" valueType="num">
                                      <p:cBhvr>
                                        <p:cTn id="22"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40963">
                                            <p:txEl>
                                              <p:pRg st="1" end="1"/>
                                            </p:txEl>
                                          </p:spTgt>
                                        </p:tgtEl>
                                        <p:attrNameLst>
                                          <p:attrName>style.visibility</p:attrName>
                                        </p:attrNameLst>
                                      </p:cBhvr>
                                      <p:to>
                                        <p:strVal val="visible"/>
                                      </p:to>
                                    </p:set>
                                    <p:animEffect transition="in" filter="fade">
                                      <p:cBhvr>
                                        <p:cTn id="27" dur="1000"/>
                                        <p:tgtEl>
                                          <p:spTgt spid="40963">
                                            <p:txEl>
                                              <p:pRg st="1" end="1"/>
                                            </p:txEl>
                                          </p:spTgt>
                                        </p:tgtEl>
                                      </p:cBhvr>
                                    </p:animEffect>
                                    <p:anim calcmode="lin" valueType="num">
                                      <p:cBhvr>
                                        <p:cTn id="2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40963">
                                            <p:txEl>
                                              <p:pRg st="2" end="2"/>
                                            </p:txEl>
                                          </p:spTgt>
                                        </p:tgtEl>
                                        <p:attrNameLst>
                                          <p:attrName>style.visibility</p:attrName>
                                        </p:attrNameLst>
                                      </p:cBhvr>
                                      <p:to>
                                        <p:strVal val="visible"/>
                                      </p:to>
                                    </p:set>
                                    <p:animEffect transition="in" filter="fade">
                                      <p:cBhvr>
                                        <p:cTn id="33" dur="1000"/>
                                        <p:tgtEl>
                                          <p:spTgt spid="40963">
                                            <p:txEl>
                                              <p:pRg st="2" end="2"/>
                                            </p:txEl>
                                          </p:spTgt>
                                        </p:tgtEl>
                                      </p:cBhvr>
                                    </p:animEffect>
                                    <p:anim calcmode="lin" valueType="num">
                                      <p:cBhvr>
                                        <p:cTn id="34"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40963">
                                            <p:txEl>
                                              <p:pRg st="3" end="3"/>
                                            </p:txEl>
                                          </p:spTgt>
                                        </p:tgtEl>
                                        <p:attrNameLst>
                                          <p:attrName>style.visibility</p:attrName>
                                        </p:attrNameLst>
                                      </p:cBhvr>
                                      <p:to>
                                        <p:strVal val="visible"/>
                                      </p:to>
                                    </p:set>
                                    <p:animEffect transition="in" filter="fade">
                                      <p:cBhvr>
                                        <p:cTn id="39" dur="1000"/>
                                        <p:tgtEl>
                                          <p:spTgt spid="40963">
                                            <p:txEl>
                                              <p:pRg st="3" end="3"/>
                                            </p:txEl>
                                          </p:spTgt>
                                        </p:tgtEl>
                                      </p:cBhvr>
                                    </p:animEffect>
                                    <p:anim calcmode="lin" valueType="num">
                                      <p:cBhvr>
                                        <p:cTn id="40"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4036"/>
                                        </p:tgtEl>
                                        <p:attrNameLst>
                                          <p:attrName>style.visibility</p:attrName>
                                        </p:attrNameLst>
                                      </p:cBhvr>
                                      <p:to>
                                        <p:strVal val="visible"/>
                                      </p:to>
                                    </p:set>
                                    <p:animEffect transition="in" filter="fade">
                                      <p:cBhvr>
                                        <p:cTn id="44" dur="1000"/>
                                        <p:tgtEl>
                                          <p:spTgt spid="44036"/>
                                        </p:tgtEl>
                                      </p:cBhvr>
                                    </p:animEffect>
                                    <p:anim calcmode="lin" valueType="num">
                                      <p:cBhvr>
                                        <p:cTn id="45" dur="1000" fill="hold"/>
                                        <p:tgtEl>
                                          <p:spTgt spid="44036"/>
                                        </p:tgtEl>
                                        <p:attrNameLst>
                                          <p:attrName>ppt_x</p:attrName>
                                        </p:attrNameLst>
                                      </p:cBhvr>
                                      <p:tavLst>
                                        <p:tav tm="0">
                                          <p:val>
                                            <p:strVal val="#ppt_x"/>
                                          </p:val>
                                        </p:tav>
                                        <p:tav tm="100000">
                                          <p:val>
                                            <p:strVal val="#ppt_x"/>
                                          </p:val>
                                        </p:tav>
                                      </p:tavLst>
                                    </p:anim>
                                    <p:anim calcmode="lin" valueType="num">
                                      <p:cBhvr>
                                        <p:cTn id="46" dur="1000" fill="hold"/>
                                        <p:tgtEl>
                                          <p:spTgt spid="44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10"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993249" y="1700808"/>
            <a:ext cx="8497887" cy="2736304"/>
          </a:xfrm>
        </p:spPr>
        <p:txBody>
          <a:bodyPr/>
          <a:lstStyle/>
          <a:p>
            <a:pPr eaLnBrk="1" hangingPunct="1">
              <a:buFontTx/>
              <a:buNone/>
            </a:pPr>
            <a:r>
              <a:rPr lang="zh-CN" altLang="en-US" sz="2400" b="1">
                <a:latin typeface="微软雅黑" panose="020B0503020204020204" charset="-122"/>
                <a:ea typeface="微软雅黑" panose="020B0503020204020204" charset="-122"/>
              </a:rPr>
              <a:t>	</a:t>
            </a:r>
            <a:r>
              <a:rPr lang="zh-CN" altLang="en-US" sz="2200" b="1">
                <a:latin typeface="微软雅黑" panose="020B0503020204020204" charset="-122"/>
                <a:ea typeface="微软雅黑" panose="020B0503020204020204" charset="-122"/>
              </a:rPr>
              <a:t>目前</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平台主要分为下列3个版本:</a:t>
            </a:r>
            <a:r>
              <a:rPr lang="zh-CN" altLang="en-US" sz="2200" b="1">
                <a:solidFill>
                  <a:srgbClr val="0000FF"/>
                </a:solidFill>
                <a:latin typeface="微软雅黑" panose="020B0503020204020204" charset="-122"/>
                <a:ea typeface="微软雅黑" panose="020B0503020204020204" charset="-122"/>
              </a:rPr>
              <a:t> </a:t>
            </a:r>
            <a:endParaRPr lang="en-US" altLang="zh-CN" sz="2200" b="1">
              <a:solidFill>
                <a:srgbClr val="0000FF"/>
              </a:solidFill>
              <a:latin typeface="微软雅黑" panose="020B0503020204020204" charset="-122"/>
              <a:ea typeface="微软雅黑" panose="020B0503020204020204" charset="-122"/>
            </a:endParaRPr>
          </a:p>
          <a:p>
            <a:pPr eaLnBrk="1" hangingPunct="1">
              <a:buFontTx/>
              <a:buNone/>
            </a:pPr>
            <a:endParaRPr lang="zh-CN" altLang="en-US" sz="100" b="1">
              <a:solidFill>
                <a:srgbClr val="0000FF"/>
              </a:solidFill>
              <a:latin typeface="微软雅黑" panose="020B0503020204020204" charset="-122"/>
              <a:ea typeface="微软雅黑" panose="020B0503020204020204" charset="-122"/>
            </a:endParaRPr>
          </a:p>
          <a:p>
            <a:pPr eaLnBrk="1" hangingPunct="1">
              <a:lnSpc>
                <a:spcPct val="150000"/>
              </a:lnSpc>
              <a:buFontTx/>
              <a:buNone/>
            </a:pPr>
            <a:r>
              <a:rPr lang="zh-CN" altLang="en-US" sz="2200" b="1">
                <a:solidFill>
                  <a:srgbClr val="53648F"/>
                </a:solidFill>
                <a:latin typeface="微软雅黑" panose="020B0503020204020204" charset="-122"/>
                <a:ea typeface="微软雅黑" panose="020B0503020204020204" charset="-122"/>
              </a:rPr>
              <a:t>	（1）</a:t>
            </a:r>
            <a:r>
              <a:rPr lang="en-US" altLang="zh-CN" sz="2200" b="1">
                <a:solidFill>
                  <a:srgbClr val="53648F"/>
                </a:solidFill>
                <a:latin typeface="微软雅黑" panose="020B0503020204020204" charset="-122"/>
                <a:ea typeface="微软雅黑" panose="020B0503020204020204" charset="-122"/>
              </a:rPr>
              <a:t>Java SE</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曾称为</a:t>
            </a:r>
            <a:r>
              <a:rPr lang="en-US" altLang="zh-CN" sz="2200" b="1">
                <a:latin typeface="微软雅黑" panose="020B0503020204020204" charset="-122"/>
                <a:ea typeface="微软雅黑" panose="020B0503020204020204" charset="-122"/>
              </a:rPr>
              <a:t>J2SE）</a:t>
            </a:r>
            <a:r>
              <a:rPr lang="zh-CN" altLang="en-US" sz="2200" b="1">
                <a:latin typeface="微软雅黑" panose="020B0503020204020204" charset="-122"/>
                <a:ea typeface="微软雅黑" panose="020B0503020204020204" charset="-122"/>
              </a:rPr>
              <a:t>称为</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标准版或</a:t>
            </a:r>
            <a:r>
              <a:rPr lang="en-US" altLang="zh-CN" sz="2200" b="1">
                <a:latin typeface="微软雅黑" panose="020B0503020204020204" charset="-122"/>
                <a:ea typeface="微软雅黑" panose="020B0503020204020204" charset="-122"/>
              </a:rPr>
              <a:t>Java </a:t>
            </a:r>
            <a:r>
              <a:rPr lang="zh-CN" altLang="en-US" sz="2200" b="1">
                <a:latin typeface="微软雅黑" panose="020B0503020204020204" charset="-122"/>
                <a:ea typeface="微软雅黑" panose="020B0503020204020204" charset="-122"/>
              </a:rPr>
              <a:t>标准平台</a:t>
            </a:r>
            <a:r>
              <a:rPr lang="en-US" altLang="zh-CN" sz="2200" b="1">
                <a:latin typeface="微软雅黑" panose="020B0503020204020204" charset="-122"/>
                <a:ea typeface="微软雅黑" panose="020B0503020204020204" charset="-122"/>
              </a:rPr>
              <a:t>.  </a:t>
            </a:r>
            <a:endParaRPr lang="en-US" altLang="zh-CN" sz="2200" b="1">
              <a:latin typeface="微软雅黑" panose="020B0503020204020204" charset="-122"/>
              <a:ea typeface="微软雅黑" panose="020B0503020204020204" charset="-122"/>
            </a:endParaRPr>
          </a:p>
          <a:p>
            <a:pPr eaLnBrk="1" hangingPunct="1">
              <a:lnSpc>
                <a:spcPct val="150000"/>
              </a:lnSpc>
              <a:buFontTx/>
              <a:buNone/>
            </a:pPr>
            <a:r>
              <a:rPr lang="en-US" altLang="zh-CN" sz="2200" b="1">
                <a:solidFill>
                  <a:srgbClr val="53648F"/>
                </a:solidFill>
                <a:latin typeface="微软雅黑" panose="020B0503020204020204" charset="-122"/>
                <a:ea typeface="微软雅黑" panose="020B0503020204020204" charset="-122"/>
              </a:rPr>
              <a:t>	（2）Java EE</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曾称为</a:t>
            </a:r>
            <a:r>
              <a:rPr lang="en-US" altLang="zh-CN" sz="2200" b="1">
                <a:latin typeface="微软雅黑" panose="020B0503020204020204" charset="-122"/>
                <a:ea typeface="微软雅黑" panose="020B0503020204020204" charset="-122"/>
              </a:rPr>
              <a:t>J2EE）</a:t>
            </a:r>
            <a:r>
              <a:rPr lang="zh-CN" altLang="en-US" sz="2200" b="1">
                <a:latin typeface="微软雅黑" panose="020B0503020204020204" charset="-122"/>
                <a:ea typeface="微软雅黑" panose="020B0503020204020204" charset="-122"/>
              </a:rPr>
              <a:t>称为</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企业版或</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企业平台</a:t>
            </a:r>
            <a:r>
              <a:rPr lang="en-US" altLang="zh-CN" sz="2200" b="1">
                <a:latin typeface="微软雅黑" panose="020B0503020204020204" charset="-122"/>
                <a:ea typeface="微软雅黑" panose="020B0503020204020204" charset="-122"/>
              </a:rPr>
              <a:t>.</a:t>
            </a:r>
            <a:endParaRPr lang="en-US" altLang="zh-CN" sz="2200" b="1">
              <a:latin typeface="微软雅黑" panose="020B0503020204020204" charset="-122"/>
              <a:ea typeface="微软雅黑" panose="020B0503020204020204" charset="-122"/>
            </a:endParaRPr>
          </a:p>
          <a:p>
            <a:pPr eaLnBrk="1" hangingPunct="1">
              <a:lnSpc>
                <a:spcPct val="150000"/>
              </a:lnSpc>
              <a:buFontTx/>
              <a:buNone/>
            </a:pPr>
            <a:r>
              <a:rPr lang="en-US" altLang="zh-CN" sz="2200" b="1">
                <a:solidFill>
                  <a:srgbClr val="0000FF"/>
                </a:solidFill>
                <a:latin typeface="微软雅黑" panose="020B0503020204020204" charset="-122"/>
                <a:ea typeface="微软雅黑" panose="020B0503020204020204" charset="-122"/>
              </a:rPr>
              <a:t>	</a:t>
            </a:r>
            <a:r>
              <a:rPr lang="en-US" altLang="zh-CN" sz="2200" b="1">
                <a:solidFill>
                  <a:srgbClr val="53648F"/>
                </a:solidFill>
                <a:latin typeface="微软雅黑" panose="020B0503020204020204" charset="-122"/>
                <a:ea typeface="微软雅黑" panose="020B0503020204020204" charset="-122"/>
              </a:rPr>
              <a:t>（3）Java ME</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曾称为</a:t>
            </a:r>
            <a:r>
              <a:rPr lang="en-US" altLang="zh-CN" sz="2200" b="1">
                <a:latin typeface="微软雅黑" panose="020B0503020204020204" charset="-122"/>
                <a:ea typeface="微软雅黑" panose="020B0503020204020204" charset="-122"/>
              </a:rPr>
              <a:t>J2ME）</a:t>
            </a:r>
            <a:r>
              <a:rPr lang="zh-CN" altLang="en-US" sz="2200" b="1">
                <a:latin typeface="微软雅黑" panose="020B0503020204020204" charset="-122"/>
                <a:ea typeface="微软雅黑" panose="020B0503020204020204" charset="-122"/>
              </a:rPr>
              <a:t>称为</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微型版或</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小型平台</a:t>
            </a:r>
            <a:r>
              <a:rPr lang="en-US" altLang="zh-CN" sz="2200" b="1">
                <a:latin typeface="微软雅黑" panose="020B0503020204020204" charset="-122"/>
                <a:ea typeface="微软雅黑" panose="020B0503020204020204" charset="-122"/>
              </a:rPr>
              <a:t>. </a:t>
            </a:r>
            <a:r>
              <a:rPr lang="en-US" altLang="zh-CN" sz="2200" b="1">
                <a:solidFill>
                  <a:schemeClr val="accent2"/>
                </a:solidFill>
                <a:latin typeface="微软雅黑" panose="020B0503020204020204" charset="-122"/>
                <a:ea typeface="微软雅黑" panose="020B0503020204020204" charset="-122"/>
              </a:rPr>
              <a:t>               </a:t>
            </a:r>
            <a:endParaRPr lang="en-US" altLang="zh-CN" sz="2200" b="1">
              <a:solidFill>
                <a:schemeClr val="accent2"/>
              </a:solidFill>
              <a:latin typeface="微软雅黑" panose="020B0503020204020204" charset="-122"/>
              <a:ea typeface="微软雅黑" panose="020B0503020204020204" charset="-122"/>
            </a:endParaRPr>
          </a:p>
          <a:p>
            <a:pPr marL="0" indent="0" eaLnBrk="1" hangingPunct="1">
              <a:buClr>
                <a:srgbClr val="0000FF"/>
              </a:buClr>
              <a:buNone/>
            </a:pPr>
            <a:endParaRPr lang="zh-CN" altLang="en-US" sz="2200" b="1">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rgbClr val="53648F"/>
                  </a:solidFill>
                  <a:latin typeface="微软雅黑" panose="020B0503020204020204" charset="-122"/>
                  <a:ea typeface="微软雅黑" panose="020B0503020204020204" charset="-122"/>
                </a:rPr>
                <a:t> </a:t>
              </a:r>
              <a:r>
                <a:rPr lang="en-US" altLang="zh-CN" sz="3200" b="1" dirty="0">
                  <a:solidFill>
                    <a:srgbClr val="53648F"/>
                  </a:solidFill>
                  <a:latin typeface="微软雅黑" panose="020B0503020204020204" charset="-122"/>
                  <a:ea typeface="微软雅黑" panose="020B0503020204020204" charset="-122"/>
                </a:rPr>
                <a:t>1.1  </a:t>
              </a:r>
              <a:r>
                <a:rPr lang="zh-CN" altLang="en-US" sz="3200" b="1" dirty="0">
                  <a:solidFill>
                    <a:srgbClr val="53648F"/>
                  </a:solidFill>
                  <a:latin typeface="微软雅黑" panose="020B0503020204020204" charset="-122"/>
                  <a:ea typeface="微软雅黑" panose="020B0503020204020204" charset="-122"/>
                </a:rPr>
                <a:t>安装</a:t>
              </a:r>
              <a:r>
                <a:rPr lang="en-US" altLang="zh-CN" sz="3200" b="1" dirty="0">
                  <a:solidFill>
                    <a:srgbClr val="53648F"/>
                  </a:solidFill>
                  <a:latin typeface="微软雅黑" panose="020B0503020204020204" charset="-122"/>
                  <a:ea typeface="微软雅黑" panose="020B0503020204020204" charset="-122"/>
                </a:rPr>
                <a:t>JDK</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7550" y="980728"/>
            <a:ext cx="304620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 </a:t>
            </a:r>
            <a:r>
              <a:rPr lang="en-US" altLang="zh-CN" sz="2400">
                <a:latin typeface="微软雅黑" panose="020B0503020204020204" charset="-122"/>
                <a:ea typeface="微软雅黑" panose="020B0503020204020204" charset="-122"/>
              </a:rPr>
              <a:t>1.3.1 </a:t>
            </a:r>
            <a:r>
              <a:rPr lang="zh-CN" altLang="en-US" sz="2400">
                <a:latin typeface="微软雅黑" panose="020B0503020204020204" charset="-122"/>
                <a:ea typeface="微软雅黑" panose="020B0503020204020204" charset="-122"/>
              </a:rPr>
              <a:t>三种平台简介</a:t>
            </a:r>
            <a:endParaRPr lang="zh-CN" altLang="en-US" sz="2400">
              <a:latin typeface="微软雅黑" panose="020B0503020204020204" charset="-122"/>
              <a:ea typeface="微软雅黑" panose="020B0503020204020204" charset="-122"/>
            </a:endParaRPr>
          </a:p>
        </p:txBody>
      </p:sp>
      <p:sp>
        <p:nvSpPr>
          <p:cNvPr id="13" name="文本框 12"/>
          <p:cNvSpPr txBox="1"/>
          <p:nvPr/>
        </p:nvSpPr>
        <p:spPr>
          <a:xfrm>
            <a:off x="932344" y="4797152"/>
            <a:ext cx="10585698" cy="1476375"/>
          </a:xfrm>
          <a:prstGeom prst="rect">
            <a:avLst/>
          </a:prstGeom>
          <a:noFill/>
          <a:ln w="50800">
            <a:solidFill>
              <a:srgbClr val="53648F"/>
            </a:solidFill>
          </a:ln>
        </p:spPr>
        <p:txBody>
          <a:bodyPr wrap="square">
            <a:spAutoFit/>
          </a:bodyPr>
          <a:lstStyle/>
          <a:p>
            <a:pPr eaLnBrk="1" hangingPunct="1">
              <a:lnSpc>
                <a:spcPct val="150000"/>
              </a:lnSpc>
              <a:buClr>
                <a:srgbClr val="53648F"/>
              </a:buClr>
              <a:buFont typeface="Wingdings" panose="05000000000000000000" pitchFamily="2" charset="2"/>
              <a:buChar char="v"/>
            </a:pPr>
            <a:r>
              <a:rPr lang="zh-CN" altLang="en-US" sz="2000" b="1">
                <a:solidFill>
                  <a:srgbClr val="53648F"/>
                </a:solidFill>
                <a:latin typeface="微软雅黑" panose="020B0503020204020204" charset="-122"/>
                <a:ea typeface="微软雅黑" panose="020B0503020204020204" charset="-122"/>
              </a:rPr>
              <a:t>无论上述哪种</a:t>
            </a:r>
            <a:r>
              <a:rPr lang="en-US" altLang="zh-CN" sz="2000" b="1">
                <a:solidFill>
                  <a:srgbClr val="53648F"/>
                </a:solidFill>
                <a:latin typeface="微软雅黑" panose="020B0503020204020204" charset="-122"/>
                <a:ea typeface="微软雅黑" panose="020B0503020204020204" charset="-122"/>
              </a:rPr>
              <a:t>Java</a:t>
            </a:r>
            <a:r>
              <a:rPr lang="zh-CN" altLang="en-US" sz="2000" b="1">
                <a:solidFill>
                  <a:srgbClr val="53648F"/>
                </a:solidFill>
                <a:latin typeface="微软雅黑" panose="020B0503020204020204" charset="-122"/>
                <a:ea typeface="微软雅黑" panose="020B0503020204020204" charset="-122"/>
              </a:rPr>
              <a:t>运行平台都包括了相应的</a:t>
            </a:r>
            <a:r>
              <a:rPr lang="en-US" altLang="zh-CN" sz="2000" b="1">
                <a:solidFill>
                  <a:srgbClr val="53648F"/>
                </a:solidFill>
                <a:latin typeface="微软雅黑" panose="020B0503020204020204" charset="-122"/>
                <a:ea typeface="微软雅黑" panose="020B0503020204020204" charset="-122"/>
              </a:rPr>
              <a:t>Java</a:t>
            </a:r>
            <a:r>
              <a:rPr lang="zh-CN" altLang="en-US" sz="2000" b="1">
                <a:solidFill>
                  <a:srgbClr val="53648F"/>
                </a:solidFill>
                <a:latin typeface="微软雅黑" panose="020B0503020204020204" charset="-122"/>
                <a:ea typeface="微软雅黑" panose="020B0503020204020204" charset="-122"/>
              </a:rPr>
              <a:t>虚拟机（</a:t>
            </a:r>
            <a:r>
              <a:rPr lang="en-US" altLang="zh-CN" sz="2000" b="1">
                <a:solidFill>
                  <a:srgbClr val="53648F"/>
                </a:solidFill>
                <a:latin typeface="微软雅黑" panose="020B0503020204020204" charset="-122"/>
                <a:ea typeface="微软雅黑" panose="020B0503020204020204" charset="-122"/>
              </a:rPr>
              <a:t>Java Virtual Machine），</a:t>
            </a:r>
            <a:r>
              <a:rPr lang="zh-CN" altLang="en-US" sz="2000" b="1">
                <a:solidFill>
                  <a:srgbClr val="53648F"/>
                </a:solidFill>
                <a:latin typeface="微软雅黑" panose="020B0503020204020204" charset="-122"/>
                <a:ea typeface="微软雅黑" panose="020B0503020204020204" charset="-122"/>
              </a:rPr>
              <a:t>虚拟机负责将字节码文件（包括程序使用的类库中的字节码）加载到内存，然后采用解释方式来执行字节码文件，即根据相应平台的机器指令翻译一句执行一句。 </a:t>
            </a:r>
            <a:endParaRPr lang="zh-CN" altLang="en-US" sz="2000">
              <a:solidFill>
                <a:srgbClr val="53648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2771">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2771">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11" grpId="0"/>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7"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7401" y="2476927"/>
            <a:ext cx="3233737"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959382" y="1198115"/>
            <a:ext cx="10343060" cy="1106805"/>
          </a:xfrm>
          <a:prstGeom prst="rect">
            <a:avLst/>
          </a:prstGeom>
          <a:noFill/>
        </p:spPr>
        <p:txBody>
          <a:bodyPr wrap="square">
            <a:spAutoFit/>
          </a:bodyPr>
          <a:lstStyle/>
          <a:p>
            <a:pPr algn="just" eaLnBrk="1" fontAlgn="auto" hangingPunct="1">
              <a:lnSpc>
                <a:spcPct val="150000"/>
              </a:lnSpc>
              <a:spcAft>
                <a:spcPts val="0"/>
              </a:spcAft>
              <a:buClr>
                <a:srgbClr val="0000FF"/>
              </a:buClr>
              <a:defRPr/>
            </a:pPr>
            <a:r>
              <a:rPr lang="en-US" altLang="zh-CN" sz="2200" b="1">
                <a:latin typeface="微软雅黑" panose="020B0503020204020204" charset="-122"/>
                <a:ea typeface="微软雅黑" panose="020B0503020204020204" charset="-122"/>
              </a:rPr>
              <a:t>    Java SE</a:t>
            </a:r>
            <a:r>
              <a:rPr lang="zh-CN" altLang="en-US" sz="2200" b="1">
                <a:latin typeface="微软雅黑" panose="020B0503020204020204" charset="-122"/>
                <a:ea typeface="微软雅黑" panose="020B0503020204020204" charset="-122"/>
              </a:rPr>
              <a:t>平台是学习掌握</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语言的最佳平台，而掌握</a:t>
            </a:r>
            <a:r>
              <a:rPr lang="en-US" altLang="zh-CN" sz="2200" b="1">
                <a:latin typeface="微软雅黑" panose="020B0503020204020204" charset="-122"/>
                <a:ea typeface="微软雅黑" panose="020B0503020204020204" charset="-122"/>
              </a:rPr>
              <a:t>Java SE</a:t>
            </a:r>
            <a:r>
              <a:rPr lang="zh-CN" altLang="en-US" sz="2200" b="1">
                <a:latin typeface="微软雅黑" panose="020B0503020204020204" charset="-122"/>
                <a:ea typeface="微软雅黑" panose="020B0503020204020204" charset="-122"/>
              </a:rPr>
              <a:t>又是进一步学习</a:t>
            </a:r>
            <a:r>
              <a:rPr lang="en-US" altLang="zh-CN" sz="2200" b="1">
                <a:latin typeface="微软雅黑" panose="020B0503020204020204" charset="-122"/>
                <a:ea typeface="微软雅黑" panose="020B0503020204020204" charset="-122"/>
              </a:rPr>
              <a:t>Java EE</a:t>
            </a:r>
            <a:r>
              <a:rPr lang="zh-CN" altLang="en-US" sz="2200" b="1">
                <a:latin typeface="微软雅黑" panose="020B0503020204020204" charset="-122"/>
                <a:ea typeface="微软雅黑" panose="020B0503020204020204" charset="-122"/>
              </a:rPr>
              <a:t>和</a:t>
            </a:r>
            <a:r>
              <a:rPr lang="en-US" altLang="zh-CN" sz="2200" b="1">
                <a:latin typeface="微软雅黑" panose="020B0503020204020204" charset="-122"/>
                <a:ea typeface="微软雅黑" panose="020B0503020204020204" charset="-122"/>
              </a:rPr>
              <a:t>Android</a:t>
            </a:r>
            <a:r>
              <a:rPr lang="zh-CN" altLang="en-US" sz="2200" b="1">
                <a:latin typeface="微软雅黑" panose="020B0503020204020204" charset="-122"/>
                <a:ea typeface="微软雅黑" panose="020B0503020204020204" charset="-122"/>
              </a:rPr>
              <a:t>所必须的。</a:t>
            </a:r>
            <a:endParaRPr lang="zh-CN" altLang="en-US" sz="2200" b="1" dirty="0">
              <a:latin typeface="微软雅黑" panose="020B0503020204020204" charset="-122"/>
              <a:ea typeface="微软雅黑" panose="020B0503020204020204" charset="-122"/>
            </a:endParaRPr>
          </a:p>
        </p:txBody>
      </p:sp>
      <p:sp>
        <p:nvSpPr>
          <p:cNvPr id="16" name="文本框 15"/>
          <p:cNvSpPr txBox="1"/>
          <p:nvPr/>
        </p:nvSpPr>
        <p:spPr>
          <a:xfrm>
            <a:off x="1050272" y="2433716"/>
            <a:ext cx="3965608" cy="400110"/>
          </a:xfrm>
          <a:prstGeom prst="rect">
            <a:avLst/>
          </a:prstGeom>
          <a:noFill/>
        </p:spPr>
        <p:txBody>
          <a:bodyPr wrap="square">
            <a:spAutoFit/>
          </a:bodyPr>
          <a:lstStyle/>
          <a:p>
            <a:pPr marL="381000" lvl="1" indent="-285750" algn="just" eaLnBrk="1" fontAlgn="auto" hangingPunct="1">
              <a:spcBef>
                <a:spcPts val="1200"/>
              </a:spcBef>
              <a:spcAft>
                <a:spcPts val="0"/>
              </a:spcAft>
              <a:buClr>
                <a:srgbClr val="53648F"/>
              </a:buClr>
              <a:buFont typeface="Wingdings" panose="05000000000000000000" pitchFamily="2" charset="2"/>
              <a:buChar char="Ø"/>
              <a:defRPr/>
            </a:pPr>
            <a:r>
              <a:rPr lang="zh-CN" altLang="en-US" sz="2000" b="1" dirty="0">
                <a:solidFill>
                  <a:srgbClr val="53648F"/>
                </a:solidFill>
                <a:latin typeface="微软雅黑" panose="020B0503020204020204" charset="-122"/>
                <a:ea typeface="微软雅黑" panose="020B0503020204020204" charset="-122"/>
              </a:rPr>
              <a:t>下载</a:t>
            </a:r>
            <a:r>
              <a:rPr lang="en-US" altLang="zh-CN" sz="2000" b="1" dirty="0">
                <a:solidFill>
                  <a:srgbClr val="53648F"/>
                </a:solidFill>
                <a:latin typeface="微软雅黑" panose="020B0503020204020204" charset="-122"/>
                <a:ea typeface="微软雅黑" panose="020B0503020204020204" charset="-122"/>
              </a:rPr>
              <a:t>JDK14 （</a:t>
            </a:r>
            <a:r>
              <a:rPr lang="zh-CN" altLang="en-US" sz="2000" b="1" dirty="0">
                <a:solidFill>
                  <a:srgbClr val="53648F"/>
                </a:solidFill>
                <a:latin typeface="微软雅黑" panose="020B0503020204020204" charset="-122"/>
                <a:ea typeface="微软雅黑" panose="020B0503020204020204" charset="-122"/>
              </a:rPr>
              <a:t>或其他版本）</a:t>
            </a:r>
            <a:endParaRPr lang="en-US" altLang="zh-CN" sz="2000" b="1" dirty="0">
              <a:solidFill>
                <a:srgbClr val="53648F"/>
              </a:solidFill>
              <a:latin typeface="微软雅黑" panose="020B0503020204020204" charset="-122"/>
              <a:ea typeface="微软雅黑" panose="020B0503020204020204" charset="-122"/>
            </a:endParaRPr>
          </a:p>
        </p:txBody>
      </p:sp>
      <p:sp>
        <p:nvSpPr>
          <p:cNvPr id="18" name="文本框 17"/>
          <p:cNvSpPr txBox="1"/>
          <p:nvPr/>
        </p:nvSpPr>
        <p:spPr>
          <a:xfrm>
            <a:off x="1221961" y="4221088"/>
            <a:ext cx="1107118" cy="398780"/>
          </a:xfrm>
          <a:prstGeom prst="rect">
            <a:avLst/>
          </a:prstGeom>
          <a:noFill/>
        </p:spPr>
        <p:txBody>
          <a:bodyPr wrap="square">
            <a:spAutoFit/>
          </a:bodyPr>
          <a:lstStyle>
            <a:defPPr>
              <a:defRPr lang="en-US"/>
            </a:defPPr>
            <a:lvl2pPr marL="95250" lvl="1" indent="361950" algn="just" fontAlgn="auto">
              <a:spcBef>
                <a:spcPts val="1200"/>
              </a:spcBef>
              <a:spcAft>
                <a:spcPts val="0"/>
              </a:spcAft>
              <a:buClr>
                <a:srgbClr val="0000FF"/>
              </a:buClr>
              <a:buFont typeface="Wingdings" panose="05000000000000000000" pitchFamily="2" charset="2"/>
              <a:buChar char="Ø"/>
              <a:defRPr b="1">
                <a:solidFill>
                  <a:srgbClr val="0000FF"/>
                </a:solidFill>
                <a:latin typeface="楷体" panose="02010609060101010101" pitchFamily="49" charset="-122"/>
                <a:ea typeface="楷体" panose="02010609060101010101" pitchFamily="49" charset="-122"/>
              </a:defRPr>
            </a:lvl2pPr>
          </a:lstStyle>
          <a:p>
            <a:pPr marL="285750" indent="-285750">
              <a:buClr>
                <a:srgbClr val="53648F"/>
              </a:buClr>
              <a:buFont typeface="Wingdings" panose="05000000000000000000" pitchFamily="2" charset="2"/>
              <a:buChar char="Ø"/>
            </a:pPr>
            <a:r>
              <a:rPr lang="zh-CN" altLang="en-US" sz="2000" b="1">
                <a:solidFill>
                  <a:srgbClr val="53648F"/>
                </a:solidFill>
                <a:latin typeface="微软雅黑" panose="020B0503020204020204" charset="-122"/>
                <a:ea typeface="微软雅黑" panose="020B0503020204020204" charset="-122"/>
              </a:rPr>
              <a:t>安装</a:t>
            </a:r>
            <a:endParaRPr lang="zh-CN" altLang="en-US" sz="2000" b="1">
              <a:solidFill>
                <a:srgbClr val="53648F"/>
              </a:solidFill>
              <a:latin typeface="微软雅黑" panose="020B0503020204020204" charset="-122"/>
              <a:ea typeface="微软雅黑" panose="020B0503020204020204" charset="-122"/>
            </a:endParaRPr>
          </a:p>
        </p:txBody>
      </p:sp>
      <p:sp>
        <p:nvSpPr>
          <p:cNvPr id="20" name="文本框 19"/>
          <p:cNvSpPr txBox="1"/>
          <p:nvPr/>
        </p:nvSpPr>
        <p:spPr>
          <a:xfrm>
            <a:off x="1398522" y="2844812"/>
            <a:ext cx="6857717" cy="1322070"/>
          </a:xfrm>
          <a:prstGeom prst="rect">
            <a:avLst/>
          </a:prstGeom>
          <a:noFill/>
        </p:spPr>
        <p:txBody>
          <a:bodyPr wrap="square">
            <a:spAutoFit/>
          </a:bodyPr>
          <a:lstStyle/>
          <a:p>
            <a:pPr marL="95250" lvl="1" indent="0" algn="just" eaLnBrk="1" fontAlgn="auto" hangingPunct="1">
              <a:lnSpc>
                <a:spcPct val="200000"/>
              </a:lnSpc>
              <a:spcBef>
                <a:spcPts val="1200"/>
              </a:spcBef>
              <a:spcAft>
                <a:spcPts val="0"/>
              </a:spcAft>
              <a:buClr>
                <a:srgbClr val="0000FF"/>
              </a:buClr>
              <a:buNone/>
              <a:defRPr/>
            </a:pPr>
            <a:r>
              <a:rPr lang="zh-CN" altLang="en-US" sz="2000" b="1">
                <a:latin typeface="微软雅黑" panose="020B0503020204020204" charset="-122"/>
                <a:ea typeface="微软雅黑" panose="020B0503020204020204" charset="-122"/>
              </a:rPr>
              <a:t>本书将使用针对</a:t>
            </a:r>
            <a:r>
              <a:rPr lang="en-US" altLang="zh-CN" sz="2000" b="1">
                <a:latin typeface="微软雅黑" panose="020B0503020204020204" charset="-122"/>
                <a:ea typeface="微软雅黑" panose="020B0503020204020204" charset="-122"/>
              </a:rPr>
              <a:t>Window</a:t>
            </a:r>
            <a:r>
              <a:rPr lang="zh-CN" altLang="en-US" sz="2000" b="1">
                <a:latin typeface="微软雅黑" panose="020B0503020204020204" charset="-122"/>
                <a:ea typeface="微软雅黑" panose="020B0503020204020204" charset="-122"/>
              </a:rPr>
              <a:t>操作系统平台的</a:t>
            </a:r>
            <a:r>
              <a:rPr lang="en-US" altLang="zh-CN" sz="2000" b="1">
                <a:latin typeface="微软雅黑" panose="020B0503020204020204" charset="-122"/>
                <a:ea typeface="微软雅黑" panose="020B0503020204020204" charset="-122"/>
              </a:rPr>
              <a:t>JDK，</a:t>
            </a:r>
            <a:r>
              <a:rPr lang="zh-CN" altLang="en-US" sz="2000" b="1">
                <a:latin typeface="微软雅黑" panose="020B0503020204020204" charset="-122"/>
                <a:ea typeface="微软雅黑" panose="020B0503020204020204" charset="-122"/>
              </a:rPr>
              <a:t>因此下载的版本为</a:t>
            </a:r>
            <a:r>
              <a:rPr lang="en-US" altLang="zh-CN" sz="2000" b="1" kern="100" spc="-20">
                <a:solidFill>
                  <a:srgbClr val="C00000"/>
                </a:solidFill>
                <a:latin typeface="微软雅黑" panose="020B0503020204020204" charset="-122"/>
                <a:ea typeface="微软雅黑" panose="020B0503020204020204" charset="-122"/>
              </a:rPr>
              <a:t>jdk-14.0.1_windows-x64_bin.zip</a:t>
            </a:r>
            <a:r>
              <a:rPr lang="en-US" altLang="zh-CN" sz="2000" b="1" kern="100">
                <a:solidFill>
                  <a:srgbClr val="C00000"/>
                </a:solidFill>
                <a:latin typeface="微软雅黑" panose="020B0503020204020204" charset="-122"/>
                <a:ea typeface="微软雅黑" panose="020B0503020204020204" charset="-122"/>
              </a:rPr>
              <a:t> </a:t>
            </a:r>
            <a:endParaRPr lang="en-US" altLang="zh-CN" sz="2000" b="1" kern="100">
              <a:solidFill>
                <a:srgbClr val="C00000"/>
              </a:solidFill>
              <a:latin typeface="微软雅黑" panose="020B0503020204020204" charset="-122"/>
              <a:ea typeface="微软雅黑" panose="020B0503020204020204" charset="-122"/>
            </a:endParaRPr>
          </a:p>
        </p:txBody>
      </p:sp>
      <p:sp>
        <p:nvSpPr>
          <p:cNvPr id="24" name="文本框 23"/>
          <p:cNvSpPr txBox="1"/>
          <p:nvPr/>
        </p:nvSpPr>
        <p:spPr>
          <a:xfrm>
            <a:off x="1397028" y="4600567"/>
            <a:ext cx="7435275" cy="1230593"/>
          </a:xfrm>
          <a:prstGeom prst="rect">
            <a:avLst/>
          </a:prstGeom>
          <a:noFill/>
        </p:spPr>
        <p:txBody>
          <a:bodyPr wrap="square">
            <a:spAutoFit/>
          </a:bodyPr>
          <a:lstStyle/>
          <a:p>
            <a:pPr marL="95250" lvl="1" indent="0" defTabSz="457200">
              <a:lnSpc>
                <a:spcPct val="200000"/>
              </a:lnSpc>
              <a:spcBef>
                <a:spcPts val="1200"/>
              </a:spcBef>
              <a:spcAft>
                <a:spcPts val="0"/>
              </a:spcAft>
              <a:buClr>
                <a:srgbClr val="0000FF"/>
              </a:buClr>
              <a:buNone/>
            </a:pPr>
            <a:r>
              <a:rPr lang="en-US" altLang="zh-CN" sz="2000" b="1" dirty="0">
                <a:latin typeface="微软雅黑" panose="020B0503020204020204" charset="-122"/>
                <a:ea typeface="微软雅黑" panose="020B0503020204020204" charset="-122"/>
              </a:rPr>
              <a:t>JDK14</a:t>
            </a:r>
            <a:r>
              <a:rPr lang="zh-CN" altLang="en-US" sz="2000" b="1" dirty="0">
                <a:latin typeface="微软雅黑" panose="020B0503020204020204" charset="-122"/>
                <a:ea typeface="微软雅黑" panose="020B0503020204020204" charset="-122"/>
              </a:rPr>
              <a:t>版本提供的</a:t>
            </a:r>
            <a:r>
              <a:rPr lang="en-US" altLang="zh-CN" sz="2000" b="1" dirty="0">
                <a:latin typeface="微软雅黑" panose="020B0503020204020204" charset="-122"/>
                <a:ea typeface="微软雅黑" panose="020B0503020204020204" charset="-122"/>
              </a:rPr>
              <a:t>zip</a:t>
            </a:r>
            <a:r>
              <a:rPr lang="zh-CN" altLang="en-US" sz="2000" b="1" dirty="0">
                <a:latin typeface="微软雅黑" panose="020B0503020204020204" charset="-122"/>
                <a:ea typeface="微软雅黑" panose="020B0503020204020204" charset="-122"/>
              </a:rPr>
              <a:t>安装文件</a:t>
            </a:r>
            <a:r>
              <a:rPr lang="en-US" altLang="zh-CN" sz="2000" b="1"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使得安装更加便利。将下载的</a:t>
            </a:r>
            <a:r>
              <a:rPr lang="en-US" altLang="zh-CN" sz="2000" b="1" dirty="0">
                <a:latin typeface="微软雅黑" panose="020B0503020204020204" charset="-122"/>
                <a:ea typeface="微软雅黑" panose="020B0503020204020204" charset="-122"/>
              </a:rPr>
              <a:t>jdk-14.0.1_windows-x64_bin.zip</a:t>
            </a:r>
            <a:r>
              <a:rPr lang="zh-CN" altLang="en-US" sz="2000" b="1" dirty="0">
                <a:latin typeface="微软雅黑" panose="020B0503020204020204" charset="-122"/>
                <a:ea typeface="微软雅黑" panose="020B0503020204020204" charset="-122"/>
              </a:rPr>
              <a:t>解压到 </a:t>
            </a:r>
            <a:r>
              <a:rPr lang="en-US" altLang="zh-CN" sz="2000" b="1" dirty="0">
                <a:latin typeface="微软雅黑" panose="020B0503020204020204" charset="-122"/>
                <a:ea typeface="微软雅黑" panose="020B0503020204020204" charset="-122"/>
              </a:rPr>
              <a:t>C:\</a:t>
            </a:r>
            <a:r>
              <a:rPr lang="zh-CN" altLang="en-US" sz="2000" b="1" dirty="0">
                <a:latin typeface="微软雅黑" panose="020B0503020204020204" charset="-122"/>
                <a:ea typeface="微软雅黑" panose="020B0503020204020204" charset="-122"/>
              </a:rPr>
              <a:t>磁盘</a:t>
            </a:r>
            <a:r>
              <a:rPr lang="en-US" altLang="zh-CN"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p:txBody>
      </p:sp>
      <p:grpSp>
        <p:nvGrpSpPr>
          <p:cNvPr id="25" name="组合 24"/>
          <p:cNvGrpSpPr/>
          <p:nvPr/>
        </p:nvGrpSpPr>
        <p:grpSpPr>
          <a:xfrm>
            <a:off x="103941" y="116632"/>
            <a:ext cx="9929764" cy="614705"/>
            <a:chOff x="103941" y="116632"/>
            <a:chExt cx="9929764" cy="614705"/>
          </a:xfrm>
        </p:grpSpPr>
        <p:sp>
          <p:nvSpPr>
            <p:cNvPr id="26" name="文本框 25"/>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rgbClr val="53648F"/>
                  </a:solidFill>
                  <a:latin typeface="微软雅黑" panose="020B0503020204020204" charset="-122"/>
                  <a:ea typeface="微软雅黑" panose="020B0503020204020204" charset="-122"/>
                </a:rPr>
                <a:t> </a:t>
              </a:r>
              <a:r>
                <a:rPr lang="en-US" altLang="zh-CN" sz="3200" b="1" dirty="0">
                  <a:solidFill>
                    <a:srgbClr val="53648F"/>
                  </a:solidFill>
                  <a:latin typeface="微软雅黑" panose="020B0503020204020204" charset="-122"/>
                  <a:ea typeface="微软雅黑" panose="020B0503020204020204" charset="-122"/>
                </a:rPr>
                <a:t>1.1  </a:t>
              </a:r>
              <a:r>
                <a:rPr lang="zh-CN" altLang="en-US" sz="3200" b="1" dirty="0">
                  <a:solidFill>
                    <a:srgbClr val="53648F"/>
                  </a:solidFill>
                  <a:latin typeface="微软雅黑" panose="020B0503020204020204" charset="-122"/>
                  <a:ea typeface="微软雅黑" panose="020B0503020204020204" charset="-122"/>
                </a:rPr>
                <a:t>安装</a:t>
              </a:r>
              <a:r>
                <a:rPr lang="en-US" altLang="zh-CN" sz="3200" b="1" dirty="0">
                  <a:solidFill>
                    <a:srgbClr val="53648F"/>
                  </a:solidFill>
                  <a:latin typeface="微软雅黑" panose="020B0503020204020204" charset="-122"/>
                  <a:ea typeface="微软雅黑" panose="020B0503020204020204" charset="-122"/>
                </a:rPr>
                <a:t>JDK</a:t>
              </a:r>
              <a:endParaRPr lang="zh-CN" altLang="en-US" sz="3200" b="1" dirty="0">
                <a:solidFill>
                  <a:srgbClr val="53648F"/>
                </a:solidFill>
                <a:latin typeface="微软雅黑" panose="020B0503020204020204" charset="-122"/>
                <a:ea typeface="微软雅黑" panose="020B0503020204020204" charset="-122"/>
              </a:endParaRPr>
            </a:p>
          </p:txBody>
        </p:sp>
        <p:pic>
          <p:nvPicPr>
            <p:cNvPr id="27" name="图片 2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29" name="平行四边形 28"/>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889558" y="764704"/>
            <a:ext cx="369427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1.1.2 </a:t>
            </a:r>
            <a:r>
              <a:rPr lang="zh-CN" altLang="en-US" sz="2400" dirty="0">
                <a:latin typeface="微软雅黑" panose="020B0503020204020204" charset="-122"/>
                <a:ea typeface="微软雅黑" panose="020B0503020204020204" charset="-122"/>
              </a:rPr>
              <a:t>安装</a:t>
            </a:r>
            <a:r>
              <a:rPr lang="en-US" altLang="zh-CN" sz="2400" dirty="0">
                <a:latin typeface="微软雅黑" panose="020B0503020204020204" charset="-122"/>
                <a:ea typeface="微软雅黑" panose="020B0503020204020204" charset="-122"/>
              </a:rPr>
              <a:t>Java SE</a:t>
            </a:r>
            <a:r>
              <a:rPr lang="zh-CN" altLang="en-US" sz="2400" dirty="0">
                <a:latin typeface="微软雅黑" panose="020B0503020204020204" charset="-122"/>
                <a:ea typeface="微软雅黑" panose="020B0503020204020204" charset="-122"/>
              </a:rPr>
              <a:t>平台 </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3797"/>
                                        </p:tgtEl>
                                        <p:attrNameLst>
                                          <p:attrName>style.visibility</p:attrName>
                                        </p:attrNameLst>
                                      </p:cBhvr>
                                      <p:to>
                                        <p:strVal val="visible"/>
                                      </p:to>
                                    </p:set>
                                    <p:animEffect transition="in" filter="fade">
                                      <p:cBhvr>
                                        <p:cTn id="35" dur="1000"/>
                                        <p:tgtEl>
                                          <p:spTgt spid="33797"/>
                                        </p:tgtEl>
                                      </p:cBhvr>
                                    </p:animEffect>
                                    <p:anim calcmode="lin" valueType="num">
                                      <p:cBhvr>
                                        <p:cTn id="36" dur="1000" fill="hold"/>
                                        <p:tgtEl>
                                          <p:spTgt spid="33797"/>
                                        </p:tgtEl>
                                        <p:attrNameLst>
                                          <p:attrName>ppt_x</p:attrName>
                                        </p:attrNameLst>
                                      </p:cBhvr>
                                      <p:tavLst>
                                        <p:tav tm="0">
                                          <p:val>
                                            <p:strVal val="#ppt_x"/>
                                          </p:val>
                                        </p:tav>
                                        <p:tav tm="100000">
                                          <p:val>
                                            <p:strVal val="#ppt_x"/>
                                          </p:val>
                                        </p:tav>
                                      </p:tavLst>
                                    </p:anim>
                                    <p:anim calcmode="lin" valueType="num">
                                      <p:cBhvr>
                                        <p:cTn id="37" dur="1000" fill="hold"/>
                                        <p:tgtEl>
                                          <p:spTgt spid="3379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4"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3249" y="1556792"/>
            <a:ext cx="3800475" cy="3860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57200"/>
            <a:r>
              <a:rPr lang="zh-CN" altLang="en-US" sz="2400" b="1" dirty="0">
                <a:solidFill>
                  <a:srgbClr val="53648F"/>
                </a:solidFill>
                <a:latin typeface="微软雅黑" panose="020B0503020204020204" charset="-122"/>
                <a:ea typeface="微软雅黑" panose="020B0503020204020204" charset="-122"/>
                <a:cs typeface="+mn-cs"/>
              </a:rPr>
              <a:t>1</a:t>
            </a:r>
            <a:r>
              <a:rPr lang="zh-CN" altLang="en-US" sz="2400" b="1">
                <a:solidFill>
                  <a:srgbClr val="53648F"/>
                </a:solidFill>
                <a:latin typeface="微软雅黑" panose="020B0503020204020204" charset="-122"/>
                <a:ea typeface="微软雅黑" panose="020B0503020204020204" charset="-122"/>
                <a:cs typeface="+mn-cs"/>
              </a:rPr>
              <a:t>．系统环境</a:t>
            </a:r>
            <a:r>
              <a:rPr lang="en-US" altLang="zh-CN" sz="2400" b="1" dirty="0">
                <a:solidFill>
                  <a:srgbClr val="53648F"/>
                </a:solidFill>
                <a:latin typeface="微软雅黑" panose="020B0503020204020204" charset="-122"/>
                <a:ea typeface="微软雅黑" panose="020B0503020204020204" charset="-122"/>
                <a:cs typeface="+mn-cs"/>
              </a:rPr>
              <a:t>path</a:t>
            </a:r>
            <a:r>
              <a:rPr lang="zh-CN" altLang="en-US" sz="2400" b="1" dirty="0">
                <a:solidFill>
                  <a:srgbClr val="53648F"/>
                </a:solidFill>
                <a:latin typeface="微软雅黑" panose="020B0503020204020204" charset="-122"/>
                <a:ea typeface="微软雅黑" panose="020B0503020204020204" charset="-122"/>
                <a:cs typeface="+mn-cs"/>
              </a:rPr>
              <a:t>的设置</a:t>
            </a:r>
            <a:endParaRPr lang="zh-CN" altLang="en-US" sz="2400" b="1" dirty="0">
              <a:solidFill>
                <a:srgbClr val="53648F"/>
              </a:solidFill>
              <a:latin typeface="微软雅黑" panose="020B0503020204020204" charset="-122"/>
              <a:ea typeface="微软雅黑" panose="020B0503020204020204" charset="-122"/>
              <a:cs typeface="+mn-cs"/>
            </a:endParaRPr>
          </a:p>
        </p:txBody>
      </p:sp>
      <p:sp>
        <p:nvSpPr>
          <p:cNvPr id="34819" name="矩形 2"/>
          <p:cNvSpPr>
            <a:spLocks noChangeArrowheads="1"/>
          </p:cNvSpPr>
          <p:nvPr/>
        </p:nvSpPr>
        <p:spPr bwMode="auto">
          <a:xfrm>
            <a:off x="1291474" y="2099820"/>
            <a:ext cx="4437380" cy="429895"/>
          </a:xfrm>
          <a:prstGeom prst="rect">
            <a:avLst/>
          </a:prstGeom>
          <a:solidFill>
            <a:srgbClr val="53648F"/>
          </a:solidFill>
          <a:ln>
            <a:noFill/>
          </a:ln>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eaLnBrk="1" hangingPunct="1"/>
            <a:r>
              <a:rPr lang="zh-CN" altLang="en-US" sz="2200" b="1">
                <a:solidFill>
                  <a:schemeClr val="bg1"/>
                </a:solidFill>
                <a:latin typeface="微软雅黑" panose="020B0503020204020204" charset="-122"/>
                <a:ea typeface="微软雅黑" panose="020B0503020204020204" charset="-122"/>
              </a:rPr>
              <a:t>①首先</a:t>
            </a:r>
            <a:r>
              <a:rPr lang="zh-CN" altLang="zh-CN" sz="2200" b="1">
                <a:solidFill>
                  <a:schemeClr val="bg1"/>
                </a:solidFill>
                <a:latin typeface="微软雅黑" panose="020B0503020204020204" charset="-122"/>
                <a:ea typeface="微软雅黑" panose="020B0503020204020204" charset="-122"/>
              </a:rPr>
              <a:t>设置系统变量</a:t>
            </a:r>
            <a:r>
              <a:rPr lang="en-US" altLang="zh-CN" sz="2200" b="1">
                <a:solidFill>
                  <a:schemeClr val="bg1"/>
                </a:solidFill>
                <a:latin typeface="微软雅黑" panose="020B0503020204020204" charset="-122"/>
                <a:ea typeface="微软雅黑" panose="020B0503020204020204" charset="-122"/>
              </a:rPr>
              <a:t>JAVA_HOME</a:t>
            </a:r>
            <a:endParaRPr lang="zh-CN" altLang="zh-CN" sz="2200" b="1">
              <a:solidFill>
                <a:schemeClr val="bg1"/>
              </a:solidFill>
              <a:latin typeface="微软雅黑" panose="020B0503020204020204" charset="-122"/>
              <a:ea typeface="微软雅黑" panose="020B0503020204020204" charset="-122"/>
            </a:endParaRPr>
          </a:p>
        </p:txBody>
      </p:sp>
      <p:sp>
        <p:nvSpPr>
          <p:cNvPr id="33797" name="矩形 3"/>
          <p:cNvSpPr>
            <a:spLocks noChangeArrowheads="1"/>
          </p:cNvSpPr>
          <p:nvPr/>
        </p:nvSpPr>
        <p:spPr bwMode="auto">
          <a:xfrm>
            <a:off x="993249" y="2835597"/>
            <a:ext cx="4992681" cy="3784600"/>
          </a:xfrm>
          <a:prstGeom prst="rect">
            <a:avLst/>
          </a:prstGeom>
          <a:noFill/>
          <a:ln>
            <a:noFill/>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auto" hangingPunct="1">
              <a:lnSpc>
                <a:spcPct val="150000"/>
              </a:lnSpc>
              <a:spcBef>
                <a:spcPts val="0"/>
              </a:spcBef>
              <a:spcAft>
                <a:spcPts val="0"/>
              </a:spcAft>
              <a:defRPr/>
            </a:pPr>
            <a:r>
              <a:rPr lang="en-US" altLang="zh-CN" sz="2000" b="1">
                <a:latin typeface="微软雅黑" panose="020B0503020204020204" charset="-122"/>
                <a:ea typeface="微软雅黑" panose="020B0503020204020204" charset="-122"/>
              </a:rPr>
              <a:t>    </a:t>
            </a:r>
            <a:r>
              <a:rPr lang="zh-CN" altLang="zh-CN" sz="2000" b="1">
                <a:latin typeface="微软雅黑" panose="020B0503020204020204" charset="-122"/>
                <a:ea typeface="微软雅黑" panose="020B0503020204020204" charset="-122"/>
              </a:rPr>
              <a:t>右键</a:t>
            </a:r>
            <a:r>
              <a:rPr lang="zh-CN" altLang="zh-CN" sz="2000" b="1" dirty="0">
                <a:latin typeface="微软雅黑" panose="020B0503020204020204" charset="-122"/>
                <a:ea typeface="微软雅黑" panose="020B0503020204020204" charset="-122"/>
              </a:rPr>
              <a:t>单击“我的电脑或计算机”，在弹出的快捷菜单中选择“属性”，弹出“系统特性”对话框，再单击该对话框中的“高级属性设置”，然后单击按钮“环境变量”，添加系统环境变量</a:t>
            </a:r>
            <a:r>
              <a:rPr lang="en-US" altLang="zh-CN" sz="2000" b="1" dirty="0">
                <a:latin typeface="微软雅黑" panose="020B0503020204020204" charset="-122"/>
                <a:ea typeface="微软雅黑" panose="020B0503020204020204" charset="-122"/>
              </a:rPr>
              <a:t>JAVA_HOME</a:t>
            </a:r>
            <a:r>
              <a:rPr lang="zh-CN" altLang="zh-CN" sz="2000" b="1" dirty="0">
                <a:latin typeface="微软雅黑" panose="020B0503020204020204" charset="-122"/>
                <a:ea typeface="微软雅黑" panose="020B0503020204020204" charset="-122"/>
              </a:rPr>
              <a:t>，让该环境变量的值是</a:t>
            </a:r>
            <a:r>
              <a:rPr lang="en-US" altLang="zh-CN" sz="2000" b="1" dirty="0">
                <a:latin typeface="微软雅黑" panose="020B0503020204020204" charset="-122"/>
                <a:ea typeface="微软雅黑" panose="020B0503020204020204" charset="-122"/>
              </a:rPr>
              <a:t>JDK</a:t>
            </a:r>
            <a:r>
              <a:rPr lang="zh-CN" altLang="zh-CN" sz="2000" b="1" dirty="0">
                <a:latin typeface="微软雅黑" panose="020B0503020204020204" charset="-122"/>
                <a:ea typeface="微软雅黑" panose="020B0503020204020204" charset="-122"/>
              </a:rPr>
              <a:t>目录结构的根目录，</a:t>
            </a:r>
            <a:r>
              <a:rPr lang="zh-CN"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例如</a:t>
            </a:r>
            <a:r>
              <a:rPr lang="en-US"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  </a:t>
            </a:r>
            <a:r>
              <a:rPr lang="en-US" altLang="zh-CN" sz="2000" b="1" kern="100" dirty="0">
                <a:solidFill>
                  <a:srgbClr val="53648F"/>
                </a:solidFill>
                <a:latin typeface="微软雅黑" panose="020B0503020204020204" charset="-122"/>
                <a:ea typeface="微软雅黑" panose="020B0503020204020204" charset="-122"/>
              </a:rPr>
              <a:t>C:\jdk-14.0.1 </a:t>
            </a:r>
            <a:endParaRPr lang="zh-CN" altLang="zh-CN" sz="2000" b="1" kern="100" dirty="0">
              <a:solidFill>
                <a:srgbClr val="53648F"/>
              </a:solidFill>
              <a:latin typeface="微软雅黑" panose="020B0503020204020204" charset="-122"/>
              <a:ea typeface="微软雅黑" panose="020B0503020204020204" charset="-122"/>
            </a:endParaRPr>
          </a:p>
          <a:p>
            <a:pPr algn="just" eaLnBrk="1" fontAlgn="auto" hangingPunct="1">
              <a:lnSpc>
                <a:spcPct val="150000"/>
              </a:lnSpc>
              <a:spcBef>
                <a:spcPts val="0"/>
              </a:spcBef>
              <a:spcAft>
                <a:spcPts val="0"/>
              </a:spcAft>
              <a:defRPr/>
            </a:pPr>
            <a:endParaRPr lang="zh-CN" altLang="en-US" sz="2000" b="1" dirty="0">
              <a:latin typeface="微软雅黑" panose="020B0503020204020204" charset="-122"/>
              <a:ea typeface="微软雅黑" panose="020B0503020204020204" charset="-122"/>
            </a:endParaRPr>
          </a:p>
        </p:txBody>
      </p:sp>
      <p:grpSp>
        <p:nvGrpSpPr>
          <p:cNvPr id="5" name="组合 4"/>
          <p:cNvGrpSpPr/>
          <p:nvPr/>
        </p:nvGrpSpPr>
        <p:grpSpPr>
          <a:xfrm>
            <a:off x="5985930" y="2312611"/>
            <a:ext cx="5942718" cy="4644781"/>
            <a:chOff x="5519936" y="1688666"/>
            <a:chExt cx="6845190" cy="5429982"/>
          </a:xfrm>
        </p:grpSpPr>
        <p:pic>
          <p:nvPicPr>
            <p:cNvPr id="4" name="图片 3" descr="电脑萤幕亮着&#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19936" y="1688666"/>
              <a:ext cx="6845190" cy="5429982"/>
            </a:xfrm>
            <a:prstGeom prst="rect">
              <a:avLst/>
            </a:prstGeom>
          </p:spPr>
        </p:pic>
        <p:pic>
          <p:nvPicPr>
            <p:cNvPr id="3482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836" y="2636912"/>
              <a:ext cx="4917756"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103941" y="116632"/>
            <a:ext cx="9929764" cy="614705"/>
            <a:chOff x="103941" y="116632"/>
            <a:chExt cx="9929764" cy="614705"/>
          </a:xfrm>
        </p:grpSpPr>
        <p:sp>
          <p:nvSpPr>
            <p:cNvPr id="16" name="文本框 15"/>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rgbClr val="53648F"/>
                  </a:solidFill>
                  <a:latin typeface="微软雅黑" panose="020B0503020204020204" charset="-122"/>
                  <a:ea typeface="微软雅黑" panose="020B0503020204020204" charset="-122"/>
                </a:rPr>
                <a:t> </a:t>
              </a:r>
              <a:r>
                <a:rPr lang="en-US" altLang="zh-CN" sz="3200" b="1" dirty="0">
                  <a:solidFill>
                    <a:srgbClr val="53648F"/>
                  </a:solidFill>
                  <a:latin typeface="微软雅黑" panose="020B0503020204020204" charset="-122"/>
                  <a:ea typeface="微软雅黑" panose="020B0503020204020204" charset="-122"/>
                </a:rPr>
                <a:t>1.1  </a:t>
              </a:r>
              <a:r>
                <a:rPr lang="zh-CN" altLang="en-US" sz="3200" b="1" dirty="0">
                  <a:solidFill>
                    <a:srgbClr val="53648F"/>
                  </a:solidFill>
                  <a:latin typeface="微软雅黑" panose="020B0503020204020204" charset="-122"/>
                  <a:ea typeface="微软雅黑" panose="020B0503020204020204" charset="-122"/>
                </a:rPr>
                <a:t>安装</a:t>
              </a:r>
              <a:r>
                <a:rPr lang="en-US" altLang="zh-CN" sz="3200" b="1" dirty="0">
                  <a:solidFill>
                    <a:srgbClr val="53648F"/>
                  </a:solidFill>
                  <a:latin typeface="微软雅黑" panose="020B0503020204020204" charset="-122"/>
                  <a:ea typeface="微软雅黑" panose="020B0503020204020204" charset="-122"/>
                </a:rPr>
                <a:t>JDK</a:t>
              </a:r>
              <a:endParaRPr lang="zh-CN" altLang="en-US" sz="3200" b="1" dirty="0">
                <a:solidFill>
                  <a:srgbClr val="53648F"/>
                </a:solidFill>
                <a:latin typeface="微软雅黑" panose="020B0503020204020204" charset="-122"/>
                <a:ea typeface="微软雅黑" panose="020B0503020204020204" charset="-122"/>
              </a:endParaRPr>
            </a:p>
          </p:txBody>
        </p:sp>
        <p:pic>
          <p:nvPicPr>
            <p:cNvPr id="17" name="图片 1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9" name="平行四边形 18"/>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889558" y="951111"/>
            <a:ext cx="369427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1.1.2 </a:t>
            </a:r>
            <a:r>
              <a:rPr lang="zh-CN" altLang="en-US" sz="2400" dirty="0">
                <a:latin typeface="微软雅黑" panose="020B0503020204020204" charset="-122"/>
                <a:ea typeface="微软雅黑" panose="020B0503020204020204" charset="-122"/>
              </a:rPr>
              <a:t>安装</a:t>
            </a:r>
            <a:r>
              <a:rPr lang="en-US" altLang="zh-CN" sz="2400" dirty="0">
                <a:latin typeface="微软雅黑" panose="020B0503020204020204" charset="-122"/>
                <a:ea typeface="微软雅黑" panose="020B0503020204020204" charset="-122"/>
              </a:rPr>
              <a:t>Java SE</a:t>
            </a:r>
            <a:r>
              <a:rPr lang="zh-CN" altLang="en-US" sz="2400" dirty="0">
                <a:latin typeface="微软雅黑" panose="020B0503020204020204" charset="-122"/>
                <a:ea typeface="微软雅黑" panose="020B0503020204020204" charset="-122"/>
              </a:rPr>
              <a:t>平台 </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945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481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379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34819" grpId="0" bldLvl="0" animBg="1"/>
      <p:bldP spid="3379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矩形 4"/>
          <p:cNvSpPr>
            <a:spLocks noChangeArrowheads="1"/>
          </p:cNvSpPr>
          <p:nvPr/>
        </p:nvSpPr>
        <p:spPr bwMode="auto">
          <a:xfrm>
            <a:off x="1271464" y="889456"/>
            <a:ext cx="3616325" cy="429895"/>
          </a:xfrm>
          <a:prstGeom prst="rect">
            <a:avLst/>
          </a:prstGeom>
          <a:solidFill>
            <a:srgbClr val="53648F"/>
          </a:solidFill>
          <a:ln>
            <a:noFill/>
          </a:ln>
        </p:spPr>
        <p:txBody>
          <a:bodyPr wrap="none">
            <a:spAutoFit/>
          </a:bodyPr>
          <a:lstStyle/>
          <a:p>
            <a:r>
              <a:rPr lang="zh-CN" altLang="en-US" sz="2200" b="1">
                <a:solidFill>
                  <a:schemeClr val="bg1"/>
                </a:solidFill>
                <a:latin typeface="微软雅黑" panose="020B0503020204020204" charset="-122"/>
                <a:ea typeface="微软雅黑" panose="020B0503020204020204" charset="-122"/>
              </a:rPr>
              <a:t>②设置</a:t>
            </a:r>
            <a:r>
              <a:rPr lang="zh-CN" altLang="zh-CN" sz="2200" b="1">
                <a:solidFill>
                  <a:schemeClr val="bg1"/>
                </a:solidFill>
                <a:latin typeface="微软雅黑" panose="020B0503020204020204" charset="-122"/>
                <a:ea typeface="微软雅黑" panose="020B0503020204020204" charset="-122"/>
              </a:rPr>
              <a:t>系统环境</a:t>
            </a:r>
            <a:r>
              <a:rPr lang="en-US" altLang="zh-CN" sz="2200" b="1">
                <a:solidFill>
                  <a:schemeClr val="bg1"/>
                </a:solidFill>
                <a:latin typeface="微软雅黑" panose="020B0503020204020204" charset="-122"/>
                <a:ea typeface="微软雅黑" panose="020B0503020204020204" charset="-122"/>
              </a:rPr>
              <a:t>path</a:t>
            </a:r>
            <a:r>
              <a:rPr lang="zh-CN" altLang="zh-CN" sz="2200" b="1">
                <a:solidFill>
                  <a:schemeClr val="bg1"/>
                </a:solidFill>
                <a:latin typeface="微软雅黑" panose="020B0503020204020204" charset="-122"/>
                <a:ea typeface="微软雅黑" panose="020B0503020204020204" charset="-122"/>
              </a:rPr>
              <a:t>的</a:t>
            </a:r>
            <a:r>
              <a:rPr lang="zh-CN" altLang="en-US" sz="2200" b="1">
                <a:solidFill>
                  <a:schemeClr val="bg1"/>
                </a:solidFill>
                <a:latin typeface="微软雅黑" panose="020B0503020204020204" charset="-122"/>
                <a:ea typeface="微软雅黑" panose="020B0503020204020204" charset="-122"/>
              </a:rPr>
              <a:t>的值</a:t>
            </a:r>
            <a:endParaRPr lang="zh-CN" altLang="en-US" sz="2200" b="1">
              <a:solidFill>
                <a:schemeClr val="bg1"/>
              </a:solidFill>
              <a:latin typeface="微软雅黑" panose="020B0503020204020204" charset="-122"/>
              <a:ea typeface="微软雅黑" panose="020B0503020204020204" charset="-122"/>
            </a:endParaRPr>
          </a:p>
        </p:txBody>
      </p:sp>
      <p:sp>
        <p:nvSpPr>
          <p:cNvPr id="35843" name="矩形 5"/>
          <p:cNvSpPr>
            <a:spLocks noChangeArrowheads="1"/>
          </p:cNvSpPr>
          <p:nvPr/>
        </p:nvSpPr>
        <p:spPr bwMode="auto">
          <a:xfrm>
            <a:off x="963125" y="1484784"/>
            <a:ext cx="5276891" cy="533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algn="just" eaLnBrk="1" hangingPunct="1">
              <a:lnSpc>
                <a:spcPct val="120000"/>
              </a:lnSpc>
            </a:pPr>
            <a:r>
              <a:rPr lang="en-US" altLang="zh-CN" sz="2400" b="1">
                <a:latin typeface="微软雅黑" panose="020B0503020204020204" charset="-122"/>
                <a:ea typeface="微软雅黑" panose="020B0503020204020204" charset="-122"/>
              </a:rPr>
              <a:t> </a:t>
            </a:r>
            <a:r>
              <a:rPr lang="zh-CN" altLang="zh-CN" sz="2000" b="1">
                <a:latin typeface="微软雅黑" panose="020B0503020204020204" charset="-122"/>
                <a:ea typeface="微软雅黑" panose="020B0503020204020204" charset="-122"/>
              </a:rPr>
              <a:t>用鼠标右键单击“计算机”</a:t>
            </a:r>
            <a:r>
              <a:rPr lang="en-US" altLang="zh-CN" sz="2000" b="1">
                <a:latin typeface="微软雅黑" panose="020B0503020204020204" charset="-122"/>
                <a:ea typeface="微软雅黑" panose="020B0503020204020204" charset="-122"/>
              </a:rPr>
              <a:t>/</a:t>
            </a:r>
            <a:r>
              <a:rPr lang="zh-CN" altLang="zh-CN" sz="2000" b="1">
                <a:latin typeface="微软雅黑" panose="020B0503020204020204" charset="-122"/>
                <a:ea typeface="微软雅黑" panose="020B0503020204020204" charset="-122"/>
              </a:rPr>
              <a:t>“我的电脑”，在弹出的快捷菜单中选择“属性”命令弹出“系统”对话框单击该对话框中的“高级系统设置”</a:t>
            </a:r>
            <a:r>
              <a:rPr lang="en-US" altLang="zh-CN" sz="2000" b="1">
                <a:latin typeface="微软雅黑" panose="020B0503020204020204" charset="-122"/>
                <a:ea typeface="微软雅黑" panose="020B0503020204020204" charset="-122"/>
              </a:rPr>
              <a:t>/</a:t>
            </a:r>
            <a:r>
              <a:rPr lang="zh-CN" altLang="zh-CN" sz="2000" b="1">
                <a:latin typeface="微软雅黑" panose="020B0503020204020204" charset="-122"/>
                <a:ea typeface="微软雅黑" panose="020B0503020204020204" charset="-122"/>
              </a:rPr>
              <a:t>“高级选项”，然后单击按钮“环境变量”弹出环境变量设置对话框，在该对话框中的“系统变量</a:t>
            </a:r>
            <a:r>
              <a:rPr lang="en-US" altLang="zh-CN" sz="2000" b="1">
                <a:latin typeface="微软雅黑" panose="020B0503020204020204" charset="-122"/>
                <a:ea typeface="微软雅黑" panose="020B0503020204020204" charset="-122"/>
              </a:rPr>
              <a:t>(S)</a:t>
            </a:r>
            <a:r>
              <a:rPr lang="zh-CN" altLang="zh-CN" sz="2000" b="1">
                <a:latin typeface="微软雅黑" panose="020B0503020204020204" charset="-122"/>
                <a:ea typeface="微软雅黑" panose="020B0503020204020204" charset="-122"/>
              </a:rPr>
              <a:t>”中找到</a:t>
            </a:r>
            <a:r>
              <a:rPr lang="en-US" altLang="zh-CN" sz="2000" b="1">
                <a:latin typeface="微软雅黑" panose="020B0503020204020204" charset="-122"/>
                <a:ea typeface="微软雅黑" panose="020B0503020204020204" charset="-122"/>
              </a:rPr>
              <a:t>path</a:t>
            </a:r>
            <a:r>
              <a:rPr lang="zh-CN" altLang="zh-CN" sz="2000" b="1">
                <a:latin typeface="微软雅黑" panose="020B0503020204020204" charset="-122"/>
                <a:ea typeface="微软雅黑" panose="020B0503020204020204" charset="-122"/>
              </a:rPr>
              <a:t>、单击按钮“编辑</a:t>
            </a:r>
            <a:r>
              <a:rPr lang="en-US" altLang="zh-CN" sz="2000" b="1">
                <a:latin typeface="微软雅黑" panose="020B0503020204020204" charset="-122"/>
                <a:ea typeface="微软雅黑" panose="020B0503020204020204" charset="-122"/>
              </a:rPr>
              <a:t>(I)</a:t>
            </a:r>
            <a:r>
              <a:rPr lang="zh-CN" altLang="zh-CN" sz="2000" b="1">
                <a:latin typeface="微软雅黑" panose="020B0503020204020204" charset="-122"/>
                <a:ea typeface="微软雅黑" panose="020B0503020204020204" charset="-122"/>
              </a:rPr>
              <a:t> 弹出编辑系统变量对话框，在该对话框中编辑</a:t>
            </a:r>
            <a:r>
              <a:rPr lang="en-US" altLang="zh-CN" sz="2000" b="1">
                <a:latin typeface="微软雅黑" panose="020B0503020204020204" charset="-122"/>
                <a:ea typeface="微软雅黑" panose="020B0503020204020204" charset="-122"/>
              </a:rPr>
              <a:t>path</a:t>
            </a:r>
            <a:r>
              <a:rPr lang="zh-CN" altLang="zh-CN" sz="2000" b="1">
                <a:latin typeface="微软雅黑" panose="020B0503020204020204" charset="-122"/>
                <a:ea typeface="微软雅黑" panose="020B0503020204020204" charset="-122"/>
              </a:rPr>
              <a:t>的值即可。这里，我们为</a:t>
            </a:r>
            <a:r>
              <a:rPr lang="en-US" altLang="zh-CN" sz="2000" b="1">
                <a:latin typeface="微软雅黑" panose="020B0503020204020204" charset="-122"/>
                <a:ea typeface="微软雅黑" panose="020B0503020204020204" charset="-122"/>
              </a:rPr>
              <a:t>path</a:t>
            </a:r>
            <a:r>
              <a:rPr lang="zh-CN" altLang="zh-CN" sz="2000" b="1">
                <a:latin typeface="微软雅黑" panose="020B0503020204020204" charset="-122"/>
                <a:ea typeface="微软雅黑" panose="020B0503020204020204" charset="-122"/>
              </a:rPr>
              <a:t>添加的新值就是</a:t>
            </a:r>
            <a:r>
              <a:rPr lang="en-US" altLang="zh-CN" sz="2000" b="1">
                <a:solidFill>
                  <a:srgbClr val="53648F"/>
                </a:solidFill>
                <a:latin typeface="微软雅黑" panose="020B0503020204020204" charset="-122"/>
                <a:ea typeface="微软雅黑" panose="020B0503020204020204" charset="-122"/>
              </a:rPr>
              <a:t>C:\jdk-14.0.1</a:t>
            </a:r>
            <a:r>
              <a:rPr lang="zh-CN" altLang="zh-CN" sz="2000" b="1">
                <a:latin typeface="微软雅黑" panose="020B0503020204020204" charset="-122"/>
                <a:ea typeface="微软雅黑" panose="020B0503020204020204" charset="-122"/>
              </a:rPr>
              <a:t>。由于已经设置了系统变量</a:t>
            </a:r>
            <a:r>
              <a:rPr lang="en-US" altLang="zh-CN" sz="2000" b="1">
                <a:solidFill>
                  <a:srgbClr val="53648F"/>
                </a:solidFill>
                <a:latin typeface="微软雅黑" panose="020B0503020204020204" charset="-122"/>
                <a:ea typeface="微软雅黑" panose="020B0503020204020204" charset="-122"/>
              </a:rPr>
              <a:t>JAVA_HOME</a:t>
            </a:r>
            <a:r>
              <a:rPr lang="zh-CN" altLang="zh-CN" sz="2000" b="1">
                <a:latin typeface="微软雅黑" panose="020B0503020204020204" charset="-122"/>
                <a:ea typeface="微软雅黑" panose="020B0503020204020204" charset="-122"/>
              </a:rPr>
              <a:t>的值是</a:t>
            </a:r>
            <a:r>
              <a:rPr lang="en-US" altLang="zh-CN" sz="2000" b="1">
                <a:solidFill>
                  <a:srgbClr val="53648F"/>
                </a:solidFill>
                <a:latin typeface="微软雅黑" panose="020B0503020204020204" charset="-122"/>
                <a:ea typeface="微软雅黑" panose="020B0503020204020204" charset="-122"/>
              </a:rPr>
              <a:t>C:\jdk-14.0.1</a:t>
            </a:r>
            <a:r>
              <a:rPr lang="zh-CN" altLang="zh-CN" sz="2000" b="1">
                <a:latin typeface="微软雅黑" panose="020B0503020204020204" charset="-122"/>
                <a:ea typeface="微软雅黑" panose="020B0503020204020204" charset="-122"/>
              </a:rPr>
              <a:t>，因此可以用</a:t>
            </a:r>
            <a:r>
              <a:rPr lang="en-US" altLang="zh-CN" sz="2000" b="1">
                <a:solidFill>
                  <a:srgbClr val="53648F"/>
                </a:solidFill>
                <a:latin typeface="微软雅黑" panose="020B0503020204020204" charset="-122"/>
                <a:ea typeface="微软雅黑" panose="020B0503020204020204" charset="-122"/>
              </a:rPr>
              <a:t>%JAVA_HOME%</a:t>
            </a:r>
            <a:r>
              <a:rPr lang="zh-CN" altLang="zh-CN" sz="2000" b="1">
                <a:latin typeface="微软雅黑" panose="020B0503020204020204" charset="-122"/>
                <a:ea typeface="微软雅黑" panose="020B0503020204020204" charset="-122"/>
              </a:rPr>
              <a:t>代替</a:t>
            </a:r>
            <a:r>
              <a:rPr lang="en-US" altLang="zh-CN" sz="2000" b="1">
                <a:solidFill>
                  <a:srgbClr val="53648F"/>
                </a:solidFill>
                <a:latin typeface="微软雅黑" panose="020B0503020204020204" charset="-122"/>
                <a:ea typeface="微软雅黑" panose="020B0503020204020204" charset="-122"/>
              </a:rPr>
              <a:t>C:\jdk-14.0.1</a:t>
            </a:r>
            <a:r>
              <a:rPr lang="zh-CN" altLang="zh-CN" sz="2000" b="1">
                <a:latin typeface="微软雅黑" panose="020B0503020204020204" charset="-122"/>
                <a:ea typeface="微软雅黑" panose="020B0503020204020204" charset="-122"/>
              </a:rPr>
              <a:t>。在弹出编辑系统变量对话框中为</a:t>
            </a:r>
            <a:r>
              <a:rPr lang="en-US" altLang="zh-CN" sz="2000" b="1">
                <a:latin typeface="微软雅黑" panose="020B0503020204020204" charset="-122"/>
                <a:ea typeface="微软雅黑" panose="020B0503020204020204" charset="-122"/>
              </a:rPr>
              <a:t>path</a:t>
            </a:r>
            <a:r>
              <a:rPr lang="zh-CN" altLang="zh-CN" sz="2000" b="1">
                <a:latin typeface="微软雅黑" panose="020B0503020204020204" charset="-122"/>
                <a:ea typeface="微软雅黑" panose="020B0503020204020204" charset="-122"/>
              </a:rPr>
              <a:t>添加的新值是</a:t>
            </a:r>
            <a:r>
              <a:rPr lang="en-US" altLang="zh-CN" sz="2000" b="1">
                <a:solidFill>
                  <a:srgbClr val="53648F"/>
                </a:solidFill>
                <a:latin typeface="微软雅黑" panose="020B0503020204020204" charset="-122"/>
                <a:ea typeface="微软雅黑" panose="020B0503020204020204" charset="-122"/>
              </a:rPr>
              <a:t>%JAVA_HOME%\bin</a:t>
            </a:r>
            <a:r>
              <a:rPr lang="zh-CN" altLang="zh-CN" sz="2000" b="1">
                <a:latin typeface="微软雅黑" panose="020B0503020204020204" charset="-122"/>
                <a:ea typeface="微软雅黑" panose="020B0503020204020204" charset="-122"/>
              </a:rPr>
              <a:t>，如图。</a:t>
            </a:r>
            <a:endParaRPr lang="zh-CN" altLang="en-US" sz="2000" b="1">
              <a:latin typeface="微软雅黑" panose="020B0503020204020204" charset="-122"/>
              <a:ea typeface="微软雅黑" panose="020B0503020204020204" charset="-122"/>
            </a:endParaRPr>
          </a:p>
        </p:txBody>
      </p:sp>
      <p:pic>
        <p:nvPicPr>
          <p:cNvPr id="3584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6160" y="3140968"/>
            <a:ext cx="3480916" cy="35744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975588" y="809590"/>
            <a:ext cx="4418012" cy="208407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just">
              <a:lnSpc>
                <a:spcPct val="130000"/>
              </a:lnSpc>
              <a:defRPr sz="2400" b="1">
                <a:latin typeface="楷体" panose="02010609060101010101" pitchFamily="49" charset="-122"/>
                <a:ea typeface="楷体" panose="02010609060101010101" pitchFamily="49" charset="-122"/>
              </a:defRPr>
            </a:lvl1pPr>
            <a:lvl2pPr marL="742950" indent="-285750">
              <a:defRPr>
                <a:latin typeface="Tw Cen MT" panose="020B0602020104020603" pitchFamily="34" charset="0"/>
              </a:defRPr>
            </a:lvl2pPr>
            <a:lvl3pPr marL="1143000" indent="-228600">
              <a:defRPr>
                <a:latin typeface="Tw Cen MT" panose="020B0602020104020603" pitchFamily="34" charset="0"/>
              </a:defRPr>
            </a:lvl3pPr>
            <a:lvl4pPr marL="1600200" indent="-228600">
              <a:defRPr>
                <a:latin typeface="Tw Cen MT" panose="020B0602020104020603" pitchFamily="34" charset="0"/>
              </a:defRPr>
            </a:lvl4pPr>
            <a:lvl5pPr marL="2057400" indent="-228600">
              <a:defRPr>
                <a:latin typeface="Tw Cen MT" panose="020B0602020104020603" pitchFamily="34" charset="0"/>
              </a:defRPr>
            </a:lvl5pPr>
            <a:lvl6pPr marL="2514600" indent="-228600" eaLnBrk="0" fontAlgn="base" hangingPunct="0">
              <a:spcBef>
                <a:spcPct val="0"/>
              </a:spcBef>
              <a:spcAft>
                <a:spcPct val="0"/>
              </a:spcAft>
              <a:defRPr>
                <a:latin typeface="Tw Cen MT" panose="020B0602020104020603" pitchFamily="34" charset="0"/>
              </a:defRPr>
            </a:lvl6pPr>
            <a:lvl7pPr marL="2971800" indent="-228600" eaLnBrk="0" fontAlgn="base" hangingPunct="0">
              <a:spcBef>
                <a:spcPct val="0"/>
              </a:spcBef>
              <a:spcAft>
                <a:spcPct val="0"/>
              </a:spcAft>
              <a:defRPr>
                <a:latin typeface="Tw Cen MT" panose="020B0602020104020603" pitchFamily="34" charset="0"/>
              </a:defRPr>
            </a:lvl7pPr>
            <a:lvl8pPr marL="3429000" indent="-228600" eaLnBrk="0" fontAlgn="base" hangingPunct="0">
              <a:spcBef>
                <a:spcPct val="0"/>
              </a:spcBef>
              <a:spcAft>
                <a:spcPct val="0"/>
              </a:spcAft>
              <a:defRPr>
                <a:latin typeface="Tw Cen MT" panose="020B0602020104020603" pitchFamily="34" charset="0"/>
              </a:defRPr>
            </a:lvl8pPr>
            <a:lvl9pPr marL="3886200" indent="-228600" eaLnBrk="0" fontAlgn="base" hangingPunct="0">
              <a:spcBef>
                <a:spcPct val="0"/>
              </a:spcBef>
              <a:spcAft>
                <a:spcPct val="0"/>
              </a:spcAft>
              <a:defRPr>
                <a:latin typeface="Tw Cen MT" panose="020B0602020104020603" pitchFamily="34" charset="0"/>
              </a:defRPr>
            </a:lvl9pPr>
          </a:lstStyle>
          <a:p>
            <a:pPr>
              <a:lnSpc>
                <a:spcPct val="120000"/>
              </a:lnSpc>
            </a:pPr>
            <a:r>
              <a:rPr lang="zh-CN" altLang="zh-CN" sz="1800" dirty="0">
                <a:latin typeface="微软雅黑" panose="020B0503020204020204" charset="-122"/>
                <a:ea typeface="微软雅黑" panose="020B0503020204020204" charset="-122"/>
              </a:rPr>
              <a:t>在弹出的编辑对话框中，单击右侧的新建按钮，并在左边的列表里为</a:t>
            </a:r>
            <a:r>
              <a:rPr lang="en-US" altLang="zh-CN" sz="1800" dirty="0">
                <a:latin typeface="微软雅黑" panose="020B0503020204020204" charset="-122"/>
                <a:ea typeface="微软雅黑" panose="020B0503020204020204" charset="-122"/>
              </a:rPr>
              <a:t>path</a:t>
            </a:r>
            <a:r>
              <a:rPr lang="zh-CN" altLang="zh-CN" sz="1800" dirty="0">
                <a:latin typeface="微软雅黑" panose="020B0503020204020204" charset="-122"/>
                <a:ea typeface="微软雅黑" panose="020B0503020204020204" charset="-122"/>
              </a:rPr>
              <a:t>添加新的值：</a:t>
            </a:r>
            <a:r>
              <a:rPr lang="en-US" altLang="zh-CN" sz="1800" dirty="0">
                <a:latin typeface="微软雅黑" panose="020B0503020204020204" charset="-122"/>
                <a:ea typeface="微软雅黑" panose="020B0503020204020204" charset="-122"/>
              </a:rPr>
              <a:t>%JAVA_HOME%\bin</a:t>
            </a:r>
            <a:endParaRPr lang="en-US" altLang="zh-CN" sz="1800" dirty="0">
              <a:latin typeface="微软雅黑" panose="020B0503020204020204" charset="-122"/>
              <a:ea typeface="微软雅黑" panose="020B0503020204020204" charset="-122"/>
            </a:endParaRPr>
          </a:p>
          <a:p>
            <a:pPr>
              <a:lnSpc>
                <a:spcPct val="120000"/>
              </a:lnSpc>
            </a:pPr>
            <a:r>
              <a:rPr lang="en-US" altLang="zh-CN" sz="1800" dirty="0">
                <a:latin typeface="微软雅黑" panose="020B0503020204020204" charset="-122"/>
                <a:ea typeface="微软雅黑" panose="020B0503020204020204" charset="-122"/>
              </a:rPr>
              <a:t> </a:t>
            </a:r>
            <a:r>
              <a:rPr lang="zh-CN" altLang="zh-CN" sz="1800" dirty="0">
                <a:latin typeface="微软雅黑" panose="020B0503020204020204" charset="-122"/>
                <a:ea typeface="微软雅黑" panose="020B0503020204020204" charset="-122"/>
              </a:rPr>
              <a:t>建议将新添加的值移动到列表的最上方。如果计算机中安装了多个</a:t>
            </a:r>
            <a:r>
              <a:rPr lang="en-US" altLang="zh-CN" sz="1800" dirty="0">
                <a:latin typeface="微软雅黑" panose="020B0503020204020204" charset="-122"/>
                <a:ea typeface="微软雅黑" panose="020B0503020204020204" charset="-122"/>
              </a:rPr>
              <a:t>JDK</a:t>
            </a:r>
            <a:r>
              <a:rPr lang="zh-CN" altLang="zh-CN" sz="1800" dirty="0">
                <a:latin typeface="微软雅黑" panose="020B0503020204020204" charset="-122"/>
                <a:ea typeface="微软雅黑" panose="020B0503020204020204" charset="-122"/>
              </a:rPr>
              <a:t>版本，那么默认使用列表中最上方给出的版本。 </a:t>
            </a:r>
            <a:r>
              <a:rPr lang="en-US" altLang="zh-CN" sz="1800" dirty="0">
                <a:latin typeface="微软雅黑" panose="020B0503020204020204" charset="-122"/>
                <a:ea typeface="微软雅黑" panose="020B0503020204020204" charset="-122"/>
              </a:rPr>
              <a:t> </a:t>
            </a:r>
            <a:endParaRPr lang="zh-CN" altLang="zh-CN" sz="1800" dirty="0">
              <a:latin typeface="微软雅黑" panose="020B0503020204020204" charset="-122"/>
              <a:ea typeface="微软雅黑" panose="020B0503020204020204" charset="-122"/>
            </a:endParaRPr>
          </a:p>
        </p:txBody>
      </p:sp>
      <p:sp>
        <p:nvSpPr>
          <p:cNvPr id="3" name="箭头: 右 2"/>
          <p:cNvSpPr/>
          <p:nvPr/>
        </p:nvSpPr>
        <p:spPr>
          <a:xfrm rot="5400000">
            <a:off x="9120115" y="2876649"/>
            <a:ext cx="241300" cy="287338"/>
          </a:xfrm>
          <a:prstGeom prst="rightArrow">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 name="组合 12"/>
          <p:cNvGrpSpPr/>
          <p:nvPr/>
        </p:nvGrpSpPr>
        <p:grpSpPr>
          <a:xfrm>
            <a:off x="103941" y="116632"/>
            <a:ext cx="9929764" cy="614705"/>
            <a:chOff x="103941" y="116632"/>
            <a:chExt cx="9929764" cy="614705"/>
          </a:xfrm>
        </p:grpSpPr>
        <p:sp>
          <p:nvSpPr>
            <p:cNvPr id="14" name="文本框 13"/>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rgbClr val="53648F"/>
                  </a:solidFill>
                  <a:latin typeface="微软雅黑" panose="020B0503020204020204" charset="-122"/>
                  <a:ea typeface="微软雅黑" panose="020B0503020204020204" charset="-122"/>
                </a:rPr>
                <a:t> </a:t>
              </a:r>
              <a:r>
                <a:rPr lang="en-US" altLang="zh-CN" sz="3200" b="1" dirty="0">
                  <a:solidFill>
                    <a:srgbClr val="53648F"/>
                  </a:solidFill>
                  <a:latin typeface="微软雅黑" panose="020B0503020204020204" charset="-122"/>
                  <a:ea typeface="微软雅黑" panose="020B0503020204020204" charset="-122"/>
                </a:rPr>
                <a:t>1.1  </a:t>
              </a:r>
              <a:r>
                <a:rPr lang="zh-CN" altLang="en-US" sz="3200" b="1" dirty="0">
                  <a:solidFill>
                    <a:srgbClr val="53648F"/>
                  </a:solidFill>
                  <a:latin typeface="微软雅黑" panose="020B0503020204020204" charset="-122"/>
                  <a:ea typeface="微软雅黑" panose="020B0503020204020204" charset="-122"/>
                </a:rPr>
                <a:t>安装</a:t>
              </a:r>
              <a:r>
                <a:rPr lang="en-US" altLang="zh-CN" sz="3200" b="1" dirty="0">
                  <a:solidFill>
                    <a:srgbClr val="53648F"/>
                  </a:solidFill>
                  <a:latin typeface="微软雅黑" panose="020B0503020204020204" charset="-122"/>
                  <a:ea typeface="微软雅黑" panose="020B0503020204020204" charset="-122"/>
                </a:rPr>
                <a:t>JDK</a:t>
              </a:r>
              <a:endParaRPr lang="zh-CN" altLang="en-US" sz="3200" b="1" dirty="0">
                <a:solidFill>
                  <a:srgbClr val="53648F"/>
                </a:solidFill>
                <a:latin typeface="微软雅黑" panose="020B0503020204020204" charset="-122"/>
                <a:ea typeface="微软雅黑" panose="020B0503020204020204" charset="-122"/>
              </a:endParaRPr>
            </a:p>
          </p:txBody>
        </p:sp>
        <p:pic>
          <p:nvPicPr>
            <p:cNvPr id="15" name="图片 14"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7" name="平行四边形 16"/>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584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584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nimBg="1"/>
      <p:bldP spid="35843" grpId="0"/>
      <p:bldP spid="10" grpId="0" bldLvl="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2" name="Picture 6" descr="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3592" y="4797251"/>
            <a:ext cx="73882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3" cy="614705"/>
            <a:chOff x="103941" y="116632"/>
            <a:chExt cx="9929763" cy="614705"/>
          </a:xfrm>
        </p:grpSpPr>
        <p:sp>
          <p:nvSpPr>
            <p:cNvPr id="6" name="文本框 5"/>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rgbClr val="53648F"/>
                  </a:solidFill>
                  <a:latin typeface="微软雅黑" panose="020B0503020204020204" charset="-122"/>
                  <a:ea typeface="微软雅黑" panose="020B0503020204020204" charset="-122"/>
                </a:rPr>
                <a:t> </a:t>
              </a:r>
              <a:r>
                <a:rPr lang="en-US" altLang="zh-CN" sz="3200" b="1" dirty="0">
                  <a:solidFill>
                    <a:srgbClr val="53648F"/>
                  </a:solidFill>
                  <a:latin typeface="微软雅黑" panose="020B0503020204020204" charset="-122"/>
                  <a:ea typeface="微软雅黑" panose="020B0503020204020204" charset="-122"/>
                </a:rPr>
                <a:t>1.2   Java</a:t>
              </a:r>
              <a:r>
                <a:rPr lang="zh-CN" altLang="en-US" sz="3200" b="1" dirty="0">
                  <a:solidFill>
                    <a:srgbClr val="53648F"/>
                  </a:solidFill>
                  <a:latin typeface="微软雅黑" panose="020B0503020204020204" charset="-122"/>
                  <a:ea typeface="微软雅黑" panose="020B0503020204020204" charset="-122"/>
                </a:rPr>
                <a:t>程序的开发步骤 </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807967" y="458688"/>
              <a:ext cx="422573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264685" y="1196752"/>
            <a:ext cx="2815091" cy="845167"/>
            <a:chOff x="1264685" y="1457777"/>
            <a:chExt cx="2815091" cy="845167"/>
          </a:xfrm>
        </p:grpSpPr>
        <p:sp>
          <p:nvSpPr>
            <p:cNvPr id="4" name="箭头: V 形 3"/>
            <p:cNvSpPr/>
            <p:nvPr/>
          </p:nvSpPr>
          <p:spPr>
            <a:xfrm>
              <a:off x="1264685" y="1457777"/>
              <a:ext cx="2762567" cy="845167"/>
            </a:xfrm>
            <a:prstGeom prst="chevron">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434964" y="1660738"/>
              <a:ext cx="2644812" cy="398780"/>
            </a:xfrm>
            <a:prstGeom prst="rect">
              <a:avLst/>
            </a:prstGeom>
            <a:noFill/>
          </p:spPr>
          <p:txBody>
            <a:bodyPr wrap="square">
              <a:spAutoFit/>
            </a:bodyPr>
            <a:lstStyle/>
            <a:p>
              <a:r>
                <a:rPr lang="en-US" altLang="zh-CN" sz="2000" b="1">
                  <a:solidFill>
                    <a:schemeClr val="bg1"/>
                  </a:solidFill>
                  <a:latin typeface="微软雅黑" panose="020B0503020204020204" charset="-122"/>
                  <a:ea typeface="微软雅黑" panose="020B0503020204020204" charset="-122"/>
                </a:rPr>
                <a:t>	1)</a:t>
              </a:r>
              <a:r>
                <a:rPr lang="zh-CN" altLang="en-US" sz="2000" b="1">
                  <a:solidFill>
                    <a:schemeClr val="bg1"/>
                  </a:solidFill>
                  <a:latin typeface="微软雅黑" panose="020B0503020204020204" charset="-122"/>
                  <a:ea typeface="微软雅黑" panose="020B0503020204020204" charset="-122"/>
                </a:rPr>
                <a:t>编写源文件</a:t>
              </a:r>
              <a:endParaRPr lang="zh-CN" altLang="en-US" sz="2000">
                <a:solidFill>
                  <a:schemeClr val="bg1"/>
                </a:solidFill>
                <a:latin typeface="微软雅黑" panose="020B0503020204020204" charset="-122"/>
                <a:ea typeface="微软雅黑" panose="020B0503020204020204" charset="-122"/>
              </a:endParaRPr>
            </a:p>
          </p:txBody>
        </p:sp>
      </p:grpSp>
      <p:grpSp>
        <p:nvGrpSpPr>
          <p:cNvPr id="25" name="组合 24"/>
          <p:cNvGrpSpPr/>
          <p:nvPr/>
        </p:nvGrpSpPr>
        <p:grpSpPr>
          <a:xfrm>
            <a:off x="4655840" y="1196752"/>
            <a:ext cx="2854058" cy="845167"/>
            <a:chOff x="4655840" y="1457777"/>
            <a:chExt cx="2854058" cy="845167"/>
          </a:xfrm>
        </p:grpSpPr>
        <p:sp>
          <p:nvSpPr>
            <p:cNvPr id="13" name="箭头: V 形 12"/>
            <p:cNvSpPr/>
            <p:nvPr/>
          </p:nvSpPr>
          <p:spPr>
            <a:xfrm>
              <a:off x="4747331" y="1457777"/>
              <a:ext cx="2762567" cy="845167"/>
            </a:xfrm>
            <a:prstGeom prst="chevron">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p:cNvSpPr txBox="1"/>
            <p:nvPr/>
          </p:nvSpPr>
          <p:spPr>
            <a:xfrm>
              <a:off x="4655840" y="1660738"/>
              <a:ext cx="2762567" cy="398780"/>
            </a:xfrm>
            <a:prstGeom prst="rect">
              <a:avLst/>
            </a:prstGeom>
            <a:noFill/>
          </p:spPr>
          <p:txBody>
            <a:bodyPr wrap="square">
              <a:spAutoFit/>
            </a:bodyPr>
            <a:lstStyle/>
            <a:p>
              <a:r>
                <a:rPr lang="zh-CN" altLang="en-US" sz="2000" b="1">
                  <a:solidFill>
                    <a:schemeClr val="bg1"/>
                  </a:solidFill>
                  <a:latin typeface="微软雅黑" panose="020B0503020204020204" charset="-122"/>
                  <a:ea typeface="微软雅黑" panose="020B0503020204020204" charset="-122"/>
                </a:rPr>
                <a:t>	</a:t>
              </a:r>
              <a:r>
                <a:rPr lang="en-US" altLang="zh-CN" sz="2000" b="1">
                  <a:solidFill>
                    <a:schemeClr val="bg1"/>
                  </a:solidFill>
                  <a:latin typeface="微软雅黑" panose="020B0503020204020204" charset="-122"/>
                  <a:ea typeface="微软雅黑" panose="020B0503020204020204" charset="-122"/>
                </a:rPr>
                <a:t>2)</a:t>
              </a:r>
              <a:r>
                <a:rPr lang="zh-CN" altLang="en-US" sz="2000" b="1">
                  <a:solidFill>
                    <a:schemeClr val="bg1"/>
                  </a:solidFill>
                  <a:latin typeface="微软雅黑" panose="020B0503020204020204" charset="-122"/>
                  <a:ea typeface="微软雅黑" panose="020B0503020204020204" charset="-122"/>
                </a:rPr>
                <a:t>编译</a:t>
              </a:r>
              <a:r>
                <a:rPr lang="en-US" altLang="zh-CN" sz="2000" b="1">
                  <a:solidFill>
                    <a:schemeClr val="bg1"/>
                  </a:solidFill>
                  <a:latin typeface="微软雅黑" panose="020B0503020204020204" charset="-122"/>
                  <a:ea typeface="微软雅黑" panose="020B0503020204020204" charset="-122"/>
                </a:rPr>
                <a:t>Java</a:t>
              </a:r>
              <a:r>
                <a:rPr lang="zh-CN" altLang="en-US" sz="2000" b="1">
                  <a:solidFill>
                    <a:schemeClr val="bg1"/>
                  </a:solidFill>
                  <a:latin typeface="微软雅黑" panose="020B0503020204020204" charset="-122"/>
                  <a:ea typeface="微软雅黑" panose="020B0503020204020204" charset="-122"/>
                </a:rPr>
                <a:t>源程序</a:t>
              </a:r>
              <a:endParaRPr lang="zh-CN" altLang="en-US" sz="2000">
                <a:solidFill>
                  <a:schemeClr val="bg1"/>
                </a:solidFill>
                <a:latin typeface="微软雅黑" panose="020B0503020204020204" charset="-122"/>
                <a:ea typeface="微软雅黑" panose="020B0503020204020204" charset="-122"/>
              </a:endParaRPr>
            </a:p>
          </p:txBody>
        </p:sp>
      </p:grpSp>
      <p:grpSp>
        <p:nvGrpSpPr>
          <p:cNvPr id="26" name="组合 25"/>
          <p:cNvGrpSpPr/>
          <p:nvPr/>
        </p:nvGrpSpPr>
        <p:grpSpPr>
          <a:xfrm>
            <a:off x="8229977" y="1196752"/>
            <a:ext cx="2762567" cy="845167"/>
            <a:chOff x="8229977" y="1457777"/>
            <a:chExt cx="2762567" cy="845167"/>
          </a:xfrm>
        </p:grpSpPr>
        <p:sp>
          <p:nvSpPr>
            <p:cNvPr id="14" name="箭头: V 形 13"/>
            <p:cNvSpPr/>
            <p:nvPr/>
          </p:nvSpPr>
          <p:spPr>
            <a:xfrm>
              <a:off x="8229977" y="1457777"/>
              <a:ext cx="2762567" cy="845167"/>
            </a:xfrm>
            <a:prstGeom prst="chevron">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8275722" y="1660738"/>
              <a:ext cx="2644812" cy="398780"/>
            </a:xfrm>
            <a:prstGeom prst="rect">
              <a:avLst/>
            </a:prstGeom>
            <a:noFill/>
          </p:spPr>
          <p:txBody>
            <a:bodyPr wrap="square">
              <a:spAutoFit/>
            </a:bodyPr>
            <a:lstStyle/>
            <a:p>
              <a:r>
                <a:rPr lang="zh-CN" altLang="en-US" sz="2000" b="1">
                  <a:solidFill>
                    <a:schemeClr val="bg1"/>
                  </a:solidFill>
                  <a:latin typeface="微软雅黑" panose="020B0503020204020204" charset="-122"/>
                  <a:ea typeface="微软雅黑" panose="020B0503020204020204" charset="-122"/>
                </a:rPr>
                <a:t>	</a:t>
              </a:r>
              <a:r>
                <a:rPr lang="en-US" altLang="zh-CN" sz="2000" b="1">
                  <a:solidFill>
                    <a:schemeClr val="bg1"/>
                  </a:solidFill>
                  <a:latin typeface="微软雅黑" panose="020B0503020204020204" charset="-122"/>
                  <a:ea typeface="微软雅黑" panose="020B0503020204020204" charset="-122"/>
                </a:rPr>
                <a:t>3)</a:t>
              </a:r>
              <a:r>
                <a:rPr lang="zh-CN" altLang="en-US" sz="2000" b="1">
                  <a:solidFill>
                    <a:schemeClr val="bg1"/>
                  </a:solidFill>
                  <a:latin typeface="微软雅黑" panose="020B0503020204020204" charset="-122"/>
                  <a:ea typeface="微软雅黑" panose="020B0503020204020204" charset="-122"/>
                </a:rPr>
                <a:t>运行</a:t>
              </a:r>
              <a:r>
                <a:rPr lang="en-US" altLang="zh-CN" sz="2000" b="1">
                  <a:solidFill>
                    <a:schemeClr val="bg1"/>
                  </a:solidFill>
                  <a:latin typeface="微软雅黑" panose="020B0503020204020204" charset="-122"/>
                  <a:ea typeface="微软雅黑" panose="020B0503020204020204" charset="-122"/>
                </a:rPr>
                <a:t>Java</a:t>
              </a:r>
              <a:r>
                <a:rPr lang="zh-CN" altLang="en-US" sz="2000" b="1">
                  <a:solidFill>
                    <a:schemeClr val="bg1"/>
                  </a:solidFill>
                  <a:latin typeface="微软雅黑" panose="020B0503020204020204" charset="-122"/>
                  <a:ea typeface="微软雅黑" panose="020B0503020204020204" charset="-122"/>
                </a:rPr>
                <a:t>程序</a:t>
              </a:r>
              <a:endParaRPr lang="zh-CN" altLang="en-US" sz="2000">
                <a:solidFill>
                  <a:schemeClr val="bg1"/>
                </a:solidFill>
                <a:latin typeface="微软雅黑" panose="020B0503020204020204" charset="-122"/>
                <a:ea typeface="微软雅黑" panose="020B0503020204020204" charset="-122"/>
              </a:endParaRPr>
            </a:p>
          </p:txBody>
        </p:sp>
      </p:grpSp>
      <p:grpSp>
        <p:nvGrpSpPr>
          <p:cNvPr id="28" name="组合 27"/>
          <p:cNvGrpSpPr/>
          <p:nvPr/>
        </p:nvGrpSpPr>
        <p:grpSpPr>
          <a:xfrm>
            <a:off x="1200632" y="2539265"/>
            <a:ext cx="2762567" cy="1885102"/>
            <a:chOff x="1200632" y="2800290"/>
            <a:chExt cx="2762567" cy="1885102"/>
          </a:xfrm>
        </p:grpSpPr>
        <p:sp>
          <p:nvSpPr>
            <p:cNvPr id="20" name="文本框 19"/>
            <p:cNvSpPr txBox="1"/>
            <p:nvPr/>
          </p:nvSpPr>
          <p:spPr>
            <a:xfrm>
              <a:off x="1313239" y="3480331"/>
              <a:ext cx="2537351" cy="398780"/>
            </a:xfrm>
            <a:prstGeom prst="rect">
              <a:avLst/>
            </a:prstGeom>
            <a:noFill/>
          </p:spPr>
          <p:txBody>
            <a:bodyPr wrap="square">
              <a:spAutoFit/>
            </a:bodyPr>
            <a:lstStyle/>
            <a:p>
              <a:r>
                <a:rPr lang="zh-CN" altLang="en-US" sz="2000" b="1">
                  <a:latin typeface="微软雅黑" panose="020B0503020204020204" charset="-122"/>
                  <a:ea typeface="微软雅黑" panose="020B0503020204020204" charset="-122"/>
                </a:rPr>
                <a:t>扩展名必须是 .</a:t>
              </a:r>
              <a:r>
                <a:rPr lang="en-US" altLang="zh-CN" sz="2000" b="1">
                  <a:latin typeface="微软雅黑" panose="020B0503020204020204" charset="-122"/>
                  <a:ea typeface="微软雅黑" panose="020B0503020204020204" charset="-122"/>
                </a:rPr>
                <a:t>java。 </a:t>
              </a:r>
              <a:endParaRPr lang="zh-CN" altLang="en-US" sz="2000">
                <a:latin typeface="微软雅黑" panose="020B0503020204020204" charset="-122"/>
                <a:ea typeface="微软雅黑" panose="020B0503020204020204" charset="-122"/>
              </a:endParaRPr>
            </a:p>
          </p:txBody>
        </p:sp>
        <p:sp>
          <p:nvSpPr>
            <p:cNvPr id="27" name="矩形: 圆角 26"/>
            <p:cNvSpPr/>
            <p:nvPr/>
          </p:nvSpPr>
          <p:spPr>
            <a:xfrm>
              <a:off x="1200632" y="2800290"/>
              <a:ext cx="2762567" cy="1885102"/>
            </a:xfrm>
            <a:prstGeom prst="roundRect">
              <a:avLst/>
            </a:prstGeom>
            <a:noFill/>
            <a:ln w="50800">
              <a:solidFill>
                <a:srgbClr val="536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4712171" y="2511601"/>
            <a:ext cx="2762567" cy="1938020"/>
            <a:chOff x="4712171" y="2772626"/>
            <a:chExt cx="2762567" cy="1938020"/>
          </a:xfrm>
        </p:grpSpPr>
        <p:sp>
          <p:nvSpPr>
            <p:cNvPr id="22" name="文本框 21"/>
            <p:cNvSpPr txBox="1"/>
            <p:nvPr/>
          </p:nvSpPr>
          <p:spPr>
            <a:xfrm>
              <a:off x="4719186" y="2772626"/>
              <a:ext cx="2699221" cy="1938020"/>
            </a:xfrm>
            <a:prstGeom prst="rect">
              <a:avLst/>
            </a:prstGeom>
            <a:noFill/>
          </p:spPr>
          <p:txBody>
            <a:bodyPr wrap="square">
              <a:spAutoFit/>
            </a:bodyPr>
            <a:lstStyle/>
            <a:p>
              <a:pPr algn="ctr" eaLnBrk="1" hangingPunct="1">
                <a:lnSpc>
                  <a:spcPct val="150000"/>
                </a:lnSpc>
                <a:buFontTx/>
                <a:buNone/>
              </a:pPr>
              <a:r>
                <a:rPr lang="zh-CN" altLang="en-US" sz="2000" b="1">
                  <a:latin typeface="微软雅黑" panose="020B0503020204020204" charset="-122"/>
                  <a:ea typeface="微软雅黑" panose="020B0503020204020204" charset="-122"/>
                </a:rPr>
                <a:t>用</a:t>
              </a: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编译器（</a:t>
              </a:r>
              <a:r>
                <a:rPr lang="en-US" altLang="zh-CN" sz="2000" b="1">
                  <a:latin typeface="微软雅黑" panose="020B0503020204020204" charset="-122"/>
                  <a:ea typeface="微软雅黑" panose="020B0503020204020204" charset="-122"/>
                </a:rPr>
                <a:t>javac.exe）</a:t>
              </a:r>
              <a:r>
                <a:rPr lang="zh-CN" altLang="en-US" sz="2000" b="1">
                  <a:latin typeface="微软雅黑" panose="020B0503020204020204" charset="-122"/>
                  <a:ea typeface="微软雅黑" panose="020B0503020204020204" charset="-122"/>
                </a:rPr>
                <a:t>编译源文件，得到字节码文件。 </a:t>
              </a:r>
              <a:endParaRPr lang="zh-CN" altLang="en-US" sz="2000" b="1">
                <a:latin typeface="微软雅黑" panose="020B0503020204020204" charset="-122"/>
                <a:ea typeface="微软雅黑" panose="020B0503020204020204" charset="-122"/>
              </a:endParaRPr>
            </a:p>
          </p:txBody>
        </p:sp>
        <p:sp>
          <p:nvSpPr>
            <p:cNvPr id="31" name="矩形: 圆角 30"/>
            <p:cNvSpPr/>
            <p:nvPr/>
          </p:nvSpPr>
          <p:spPr>
            <a:xfrm>
              <a:off x="4712171" y="2800290"/>
              <a:ext cx="2762567" cy="1885102"/>
            </a:xfrm>
            <a:prstGeom prst="roundRect">
              <a:avLst/>
            </a:prstGeom>
            <a:noFill/>
            <a:ln w="50800">
              <a:solidFill>
                <a:srgbClr val="536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8223710" y="2539265"/>
            <a:ext cx="2769582" cy="1885102"/>
            <a:chOff x="8223710" y="2800290"/>
            <a:chExt cx="2769582" cy="1885102"/>
          </a:xfrm>
        </p:grpSpPr>
        <p:sp>
          <p:nvSpPr>
            <p:cNvPr id="24" name="文本框 23"/>
            <p:cNvSpPr txBox="1"/>
            <p:nvPr/>
          </p:nvSpPr>
          <p:spPr>
            <a:xfrm>
              <a:off x="8230725" y="2939414"/>
              <a:ext cx="2762567" cy="1476375"/>
            </a:xfrm>
            <a:prstGeom prst="rect">
              <a:avLst/>
            </a:prstGeom>
            <a:noFill/>
          </p:spPr>
          <p:txBody>
            <a:bodyPr wrap="square">
              <a:spAutoFit/>
            </a:bodyPr>
            <a:lstStyle/>
            <a:p>
              <a:pPr algn="ctr">
                <a:lnSpc>
                  <a:spcPct val="150000"/>
                </a:lnSpc>
              </a:pPr>
              <a:r>
                <a:rPr lang="zh-CN" altLang="en-US" sz="2000" b="1">
                  <a:latin typeface="微软雅黑" panose="020B0503020204020204" charset="-122"/>
                  <a:ea typeface="微软雅黑" panose="020B0503020204020204" charset="-122"/>
                </a:rPr>
                <a:t>使用</a:t>
              </a: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解释器（</a:t>
              </a:r>
              <a:r>
                <a:rPr lang="en-US" altLang="zh-CN" sz="2000" b="1">
                  <a:latin typeface="微软雅黑" panose="020B0503020204020204" charset="-122"/>
                  <a:ea typeface="微软雅黑" panose="020B0503020204020204" charset="-122"/>
                </a:rPr>
                <a:t>java.exe）</a:t>
              </a:r>
              <a:r>
                <a:rPr lang="zh-CN" altLang="en-US" sz="2000" b="1">
                  <a:latin typeface="微软雅黑" panose="020B0503020204020204" charset="-122"/>
                  <a:ea typeface="微软雅黑" panose="020B0503020204020204" charset="-122"/>
                </a:rPr>
                <a:t>来解释执行字节码文件。</a:t>
              </a:r>
              <a:endParaRPr lang="zh-CN" altLang="en-US" sz="2000">
                <a:latin typeface="微软雅黑" panose="020B0503020204020204" charset="-122"/>
                <a:ea typeface="微软雅黑" panose="020B0503020204020204" charset="-122"/>
              </a:endParaRPr>
            </a:p>
          </p:txBody>
        </p:sp>
        <p:sp>
          <p:nvSpPr>
            <p:cNvPr id="32" name="矩形: 圆角 31"/>
            <p:cNvSpPr/>
            <p:nvPr/>
          </p:nvSpPr>
          <p:spPr>
            <a:xfrm>
              <a:off x="8223710" y="2800290"/>
              <a:ext cx="2762567" cy="1885102"/>
            </a:xfrm>
            <a:prstGeom prst="roundRect">
              <a:avLst/>
            </a:prstGeom>
            <a:noFill/>
            <a:ln w="50800">
              <a:solidFill>
                <a:srgbClr val="536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7892"/>
                                        </p:tgtEl>
                                        <p:attrNameLst>
                                          <p:attrName>style.visibility</p:attrName>
                                        </p:attrNameLst>
                                      </p:cBhvr>
                                      <p:to>
                                        <p:strVal val="visible"/>
                                      </p:to>
                                    </p:set>
                                    <p:animEffect transition="in" filter="fade">
                                      <p:cBhvr>
                                        <p:cTn id="36" dur="1000"/>
                                        <p:tgtEl>
                                          <p:spTgt spid="37892"/>
                                        </p:tgtEl>
                                      </p:cBhvr>
                                    </p:animEffect>
                                    <p:anim calcmode="lin" valueType="num">
                                      <p:cBhvr>
                                        <p:cTn id="37" dur="1000" fill="hold"/>
                                        <p:tgtEl>
                                          <p:spTgt spid="37892"/>
                                        </p:tgtEl>
                                        <p:attrNameLst>
                                          <p:attrName>ppt_x</p:attrName>
                                        </p:attrNameLst>
                                      </p:cBhvr>
                                      <p:tavLst>
                                        <p:tav tm="0">
                                          <p:val>
                                            <p:strVal val="#ppt_x"/>
                                          </p:val>
                                        </p:tav>
                                        <p:tav tm="100000">
                                          <p:val>
                                            <p:strVal val="#ppt_x"/>
                                          </p:val>
                                        </p:tav>
                                      </p:tavLst>
                                    </p:anim>
                                    <p:anim calcmode="lin" valueType="num">
                                      <p:cBhvr>
                                        <p:cTn id="38" dur="1000" fill="hold"/>
                                        <p:tgtEl>
                                          <p:spTgt spid="378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852849" y="1988840"/>
            <a:ext cx="5695258" cy="1106805"/>
          </a:xfrm>
          <a:ln w="50800">
            <a:solidFill>
              <a:srgbClr val="53648F"/>
            </a:solidFill>
          </a:ln>
        </p:spPr>
        <p:txBody>
          <a:bodyPr/>
          <a:lstStyle/>
          <a:p>
            <a:pPr algn="just" eaLnBrk="1" hangingPunct="1">
              <a:lnSpc>
                <a:spcPct val="150000"/>
              </a:lnSpc>
              <a:spcBef>
                <a:spcPct val="0"/>
              </a:spcBef>
              <a:buFontTx/>
              <a:buNone/>
            </a:pPr>
            <a:r>
              <a:rPr lang="en-US" altLang="zh-CN" sz="2200" b="1" dirty="0">
                <a:latin typeface="微软雅黑" panose="020B0503020204020204" charset="-122"/>
                <a:ea typeface="微软雅黑" panose="020B0503020204020204" charset="-122"/>
              </a:rPr>
              <a:t>	    Java</a:t>
            </a:r>
            <a:r>
              <a:rPr lang="zh-CN" altLang="en-US" sz="2200" b="1" dirty="0">
                <a:latin typeface="微软雅黑" panose="020B0503020204020204" charset="-122"/>
                <a:ea typeface="微软雅黑" panose="020B0503020204020204" charset="-122"/>
              </a:rPr>
              <a:t>应用程序的源文件是由若干个书写形式互相独立的类组成。</a:t>
            </a:r>
            <a:endParaRPr lang="zh-CN" altLang="en-US" sz="2200" b="1" dirty="0">
              <a:latin typeface="微软雅黑" panose="020B0503020204020204" charset="-122"/>
              <a:ea typeface="微软雅黑" panose="020B0503020204020204" charset="-122"/>
            </a:endParaRPr>
          </a:p>
          <a:p>
            <a:pPr eaLnBrk="1" hangingPunct="1">
              <a:lnSpc>
                <a:spcPct val="150000"/>
              </a:lnSpc>
              <a:buFontTx/>
              <a:buNone/>
            </a:pPr>
            <a:endParaRPr lang="zh-CN" altLang="en-US" sz="1800" b="1" dirty="0">
              <a:solidFill>
                <a:srgbClr val="0000FF"/>
              </a:solidFill>
              <a:latin typeface="微软雅黑" panose="020B0503020204020204" charset="-122"/>
              <a:ea typeface="微软雅黑" panose="020B0503020204020204" charset="-122"/>
            </a:endParaRPr>
          </a:p>
        </p:txBody>
      </p:sp>
      <p:sp>
        <p:nvSpPr>
          <p:cNvPr id="68612" name="Rectangle 4"/>
          <p:cNvSpPr>
            <a:spLocks noChangeArrowheads="1"/>
          </p:cNvSpPr>
          <p:nvPr/>
        </p:nvSpPr>
        <p:spPr bwMode="auto">
          <a:xfrm>
            <a:off x="6852739" y="1988840"/>
            <a:ext cx="4788399" cy="4461510"/>
          </a:xfrm>
          <a:prstGeom prst="rect">
            <a:avLst/>
          </a:prstGeom>
          <a:solidFill>
            <a:schemeClr val="bg1"/>
          </a:solidFill>
          <a:ln w="50800">
            <a:solidFill>
              <a:srgbClr val="53648F"/>
            </a:solidFill>
            <a:miter lim="800000"/>
          </a:ln>
        </p:spPr>
        <p:txBody>
          <a:bodyPr wrap="square">
            <a:spAutoFit/>
          </a:bodyPr>
          <a:lstStyle>
            <a:lvl1pPr indent="2667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public class</a:t>
            </a:r>
            <a:r>
              <a:rPr lang="en-US" altLang="zh-CN" sz="1600">
                <a:solidFill>
                  <a:srgbClr val="53648F"/>
                </a:solidFill>
                <a:latin typeface="微软雅黑" panose="020B0503020204020204" charset="-122"/>
                <a:ea typeface="微软雅黑" panose="020B0503020204020204" charset="-122"/>
                <a:cs typeface="Arial" panose="020B0604020202020204" pitchFamily="34" charset="0"/>
              </a:rPr>
              <a:t> Hello </a:t>
            </a:r>
            <a:r>
              <a:rPr lang="en-US" altLang="zh-CN" sz="1600">
                <a:latin typeface="微软雅黑" panose="020B0503020204020204" charset="-122"/>
                <a:ea typeface="微软雅黑" panose="020B0503020204020204" charset="-122"/>
                <a:cs typeface="Arial" panose="020B0604020202020204" pitchFamily="34" charset="0"/>
              </a:rPr>
              <a:t>{</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public static void main (String args[]) {</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System.out.println("</a:t>
            </a:r>
            <a:r>
              <a:rPr lang="zh-CN" altLang="en-US" sz="1600" b="1">
                <a:latin typeface="微软雅黑" panose="020B0503020204020204" charset="-122"/>
                <a:ea typeface="微软雅黑" panose="020B0503020204020204" charset="-122"/>
                <a:cs typeface="Arial" panose="020B0604020202020204" pitchFamily="34" charset="0"/>
              </a:rPr>
              <a:t>大家好!</a:t>
            </a:r>
            <a:r>
              <a:rPr lang="zh-CN" altLang="en-US" sz="1600">
                <a:latin typeface="微软雅黑" panose="020B0503020204020204" charset="-122"/>
                <a:ea typeface="微软雅黑" panose="020B0503020204020204" charset="-122"/>
                <a:cs typeface="Arial" panose="020B0604020202020204" pitchFamily="34" charset="0"/>
              </a:rPr>
              <a:t>");</a:t>
            </a:r>
            <a:endParaRPr lang="zh-CN" altLang="en-US"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zh-CN" altLang="en-US" sz="1600">
                <a:latin typeface="微软雅黑" panose="020B0503020204020204" charset="-122"/>
                <a:ea typeface="微软雅黑" panose="020B0503020204020204" charset="-122"/>
                <a:cs typeface="Arial" panose="020B0604020202020204" pitchFamily="34" charset="0"/>
              </a:rPr>
              <a:t>             </a:t>
            </a:r>
            <a:r>
              <a:rPr lang="en-US" altLang="zh-CN" sz="1600">
                <a:latin typeface="微软雅黑" panose="020B0503020204020204" charset="-122"/>
                <a:ea typeface="微软雅黑" panose="020B0503020204020204" charset="-122"/>
                <a:cs typeface="Arial" panose="020B0604020202020204" pitchFamily="34" charset="0"/>
              </a:rPr>
              <a:t>System.out.println("Nice to meet you");</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Student stu = new Student();</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stu.speak("We are students");</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class</a:t>
            </a:r>
            <a:r>
              <a:rPr lang="en-US" altLang="zh-CN" sz="1600">
                <a:solidFill>
                  <a:srgbClr val="0000FF"/>
                </a:solidFill>
                <a:latin typeface="微软雅黑" panose="020B0503020204020204" charset="-122"/>
                <a:ea typeface="微软雅黑" panose="020B0503020204020204" charset="-122"/>
                <a:cs typeface="Arial" panose="020B0604020202020204" pitchFamily="34" charset="0"/>
              </a:rPr>
              <a:t> </a:t>
            </a:r>
            <a:r>
              <a:rPr lang="en-US" altLang="zh-CN" sz="1600">
                <a:solidFill>
                  <a:srgbClr val="53648F"/>
                </a:solidFill>
                <a:latin typeface="微软雅黑" panose="020B0503020204020204" charset="-122"/>
                <a:ea typeface="微软雅黑" panose="020B0503020204020204" charset="-122"/>
                <a:cs typeface="Arial" panose="020B0604020202020204" pitchFamily="34" charset="0"/>
              </a:rPr>
              <a:t>Student </a:t>
            </a:r>
            <a:r>
              <a:rPr lang="en-US" altLang="zh-CN" sz="1600">
                <a:latin typeface="微软雅黑" panose="020B0503020204020204" charset="-122"/>
                <a:ea typeface="微软雅黑" panose="020B0503020204020204" charset="-122"/>
                <a:cs typeface="Arial" panose="020B0604020202020204" pitchFamily="34" charset="0"/>
              </a:rPr>
              <a:t>{</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public void speak(String s) {</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System.out.println(s);</a:t>
            </a:r>
            <a:endParaRPr lang="en-US" altLang="zh-CN" sz="1600">
              <a:latin typeface="微软雅黑" panose="020B0503020204020204" charset="-122"/>
              <a:ea typeface="微软雅黑" panose="020B0503020204020204" charset="-122"/>
              <a:cs typeface="Arial" panose="020B0604020202020204" pitchFamily="34" charset="0"/>
            </a:endParaRPr>
          </a:p>
          <a:p>
            <a:pPr algn="just"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a:t>
            </a:r>
            <a:endParaRPr lang="en-US" altLang="zh-CN" sz="1600">
              <a:latin typeface="微软雅黑" panose="020B0503020204020204" charset="-122"/>
              <a:ea typeface="微软雅黑" panose="020B0503020204020204" charset="-122"/>
              <a:cs typeface="Arial" panose="020B0604020202020204" pitchFamily="34" charset="0"/>
            </a:endParaRPr>
          </a:p>
          <a:p>
            <a:pPr eaLnBrk="1" hangingPunct="1">
              <a:spcBef>
                <a:spcPts val="600"/>
              </a:spcBef>
            </a:pPr>
            <a:r>
              <a:rPr lang="en-US" altLang="zh-CN" sz="1600">
                <a:latin typeface="微软雅黑" panose="020B0503020204020204" charset="-122"/>
                <a:ea typeface="微软雅黑" panose="020B0503020204020204" charset="-122"/>
                <a:cs typeface="Arial" panose="020B0604020202020204" pitchFamily="34" charset="0"/>
              </a:rPr>
              <a:t>} </a:t>
            </a:r>
            <a:endParaRPr lang="en-US" altLang="zh-CN" sz="1600">
              <a:latin typeface="微软雅黑" panose="020B0503020204020204" charset="-122"/>
              <a:ea typeface="微软雅黑" panose="020B0503020204020204" charset="-122"/>
              <a:cs typeface="Arial" panose="020B0604020202020204" pitchFamily="34" charset="0"/>
            </a:endParaRPr>
          </a:p>
        </p:txBody>
      </p:sp>
      <p:sp>
        <p:nvSpPr>
          <p:cNvPr id="38917" name="文本框 5"/>
          <p:cNvSpPr txBox="1">
            <a:spLocks noChangeArrowheads="1"/>
          </p:cNvSpPr>
          <p:nvPr/>
        </p:nvSpPr>
        <p:spPr bwMode="auto">
          <a:xfrm>
            <a:off x="6743999" y="1213809"/>
            <a:ext cx="1584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eaLnBrk="1" hangingPunct="1"/>
            <a:r>
              <a:rPr lang="zh-CN" altLang="en-US" sz="2400" b="1">
                <a:solidFill>
                  <a:srgbClr val="C00000"/>
                </a:solidFill>
                <a:latin typeface="微软雅黑" panose="020B0503020204020204" charset="-122"/>
                <a:ea typeface="微软雅黑" panose="020B0503020204020204" charset="-122"/>
                <a:hlinkClick r:id="rId1" action="ppaction://hlinkfile"/>
              </a:rPr>
              <a:t>例子</a:t>
            </a:r>
            <a:r>
              <a:rPr lang="en-US" altLang="zh-CN" sz="2400" b="1">
                <a:solidFill>
                  <a:srgbClr val="C00000"/>
                </a:solidFill>
                <a:latin typeface="微软雅黑" panose="020B0503020204020204" charset="-122"/>
                <a:ea typeface="微软雅黑" panose="020B0503020204020204" charset="-122"/>
                <a:hlinkClick r:id="rId1" action="ppaction://hlinkfile"/>
              </a:rPr>
              <a:t>1</a:t>
            </a:r>
            <a:endParaRPr lang="zh-CN" altLang="en-US" sz="2400" b="1">
              <a:solidFill>
                <a:srgbClr val="C00000"/>
              </a:solidFill>
              <a:latin typeface="微软雅黑" panose="020B0503020204020204" charset="-122"/>
              <a:ea typeface="微软雅黑" panose="020B0503020204020204" charset="-122"/>
            </a:endParaRPr>
          </a:p>
        </p:txBody>
      </p:sp>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1.3 </a:t>
              </a:r>
              <a:r>
                <a:rPr lang="zh-CN" altLang="en-US" sz="3200" b="1" dirty="0">
                  <a:solidFill>
                    <a:srgbClr val="53648F"/>
                  </a:solidFill>
                  <a:latin typeface="微软雅黑" panose="020B0503020204020204" charset="-122"/>
                  <a:ea typeface="微软雅黑" panose="020B0503020204020204" charset="-122"/>
                </a:rPr>
                <a:t>简单的</a:t>
              </a:r>
              <a:r>
                <a:rPr lang="en-US" altLang="zh-CN" sz="3200" b="1" dirty="0">
                  <a:solidFill>
                    <a:srgbClr val="53648F"/>
                  </a:solidFill>
                  <a:latin typeface="微软雅黑" panose="020B0503020204020204" charset="-122"/>
                  <a:ea typeface="微软雅黑" panose="020B0503020204020204" charset="-122"/>
                </a:rPr>
                <a:t>Java</a:t>
              </a:r>
              <a:r>
                <a:rPr lang="zh-CN" altLang="en-US" sz="3200" b="1" dirty="0">
                  <a:solidFill>
                    <a:srgbClr val="53648F"/>
                  </a:solidFill>
                  <a:latin typeface="微软雅黑" panose="020B0503020204020204" charset="-122"/>
                  <a:ea typeface="微软雅黑" panose="020B0503020204020204" charset="-122"/>
                </a:rPr>
                <a:t>应用程序</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5447929" y="492200"/>
              <a:ext cx="4585776"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817550" y="951111"/>
            <a:ext cx="383829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1.3.1 </a:t>
            </a:r>
            <a:r>
              <a:rPr lang="zh-CN" altLang="en-US" sz="2400" dirty="0">
                <a:latin typeface="微软雅黑" panose="020B0503020204020204" charset="-122"/>
                <a:ea typeface="微软雅黑" panose="020B0503020204020204" charset="-122"/>
              </a:rPr>
              <a:t>源文件的编写与保存</a:t>
            </a:r>
            <a:endParaRPr lang="zh-CN" altLang="en-US" sz="2400" dirty="0">
              <a:latin typeface="微软雅黑" panose="020B0503020204020204" charset="-122"/>
              <a:ea typeface="微软雅黑" panose="020B0503020204020204" charset="-122"/>
            </a:endParaRPr>
          </a:p>
        </p:txBody>
      </p:sp>
      <p:sp>
        <p:nvSpPr>
          <p:cNvPr id="15" name="文本框 14"/>
          <p:cNvSpPr txBox="1"/>
          <p:nvPr/>
        </p:nvSpPr>
        <p:spPr>
          <a:xfrm>
            <a:off x="767408" y="4653708"/>
            <a:ext cx="5695258" cy="1106805"/>
          </a:xfrm>
          <a:prstGeom prst="rect">
            <a:avLst/>
          </a:prstGeom>
          <a:noFill/>
        </p:spPr>
        <p:txBody>
          <a:bodyPr wrap="square">
            <a:spAutoFit/>
          </a:bodyPr>
          <a:lstStyle/>
          <a:p>
            <a:pPr algn="just" eaLnBrk="1" hangingPunct="1">
              <a:lnSpc>
                <a:spcPct val="150000"/>
              </a:lnSpc>
              <a:spcBef>
                <a:spcPct val="0"/>
              </a:spcBef>
              <a:buFontTx/>
              <a:buNone/>
            </a:pPr>
            <a:r>
              <a:rPr lang="zh-CN" altLang="en-US" sz="2200" b="1">
                <a:solidFill>
                  <a:srgbClr val="0000FF"/>
                </a:solidFill>
                <a:latin typeface="微软雅黑" panose="020B0503020204020204" charset="-122"/>
                <a:ea typeface="微软雅黑" panose="020B0503020204020204" charset="-122"/>
              </a:rPr>
              <a:t>	</a:t>
            </a:r>
            <a:r>
              <a:rPr lang="zh-CN" altLang="en-US" sz="2200" b="1">
                <a:solidFill>
                  <a:srgbClr val="C00000"/>
                </a:solidFill>
                <a:latin typeface="微软雅黑" panose="020B0503020204020204" charset="-122"/>
                <a:ea typeface="微软雅黑" panose="020B0503020204020204" charset="-122"/>
                <a:hlinkClick r:id="rId1" action="ppaction://hlinkfile"/>
              </a:rPr>
              <a:t>例子1</a:t>
            </a:r>
            <a:r>
              <a:rPr lang="zh-CN" altLang="en-US" sz="2200" b="1">
                <a:solidFill>
                  <a:srgbClr val="53648F"/>
                </a:solidFill>
                <a:latin typeface="微软雅黑" panose="020B0503020204020204" charset="-122"/>
                <a:ea typeface="微软雅黑" panose="020B0503020204020204" charset="-122"/>
              </a:rPr>
              <a:t>中的</a:t>
            </a:r>
            <a:r>
              <a:rPr lang="en-US" altLang="zh-CN" sz="2200" b="1">
                <a:solidFill>
                  <a:srgbClr val="53648F"/>
                </a:solidFill>
                <a:latin typeface="微软雅黑" panose="020B0503020204020204" charset="-122"/>
                <a:ea typeface="微软雅黑" panose="020B0503020204020204" charset="-122"/>
              </a:rPr>
              <a:t>Java</a:t>
            </a:r>
            <a:r>
              <a:rPr lang="zh-CN" altLang="en-US" sz="2200" b="1">
                <a:solidFill>
                  <a:srgbClr val="53648F"/>
                </a:solidFill>
                <a:latin typeface="微软雅黑" panose="020B0503020204020204" charset="-122"/>
                <a:ea typeface="微软雅黑" panose="020B0503020204020204" charset="-122"/>
              </a:rPr>
              <a:t>源文件</a:t>
            </a:r>
            <a:r>
              <a:rPr lang="en-US" altLang="zh-CN" sz="2200" b="1">
                <a:solidFill>
                  <a:srgbClr val="53648F"/>
                </a:solidFill>
                <a:latin typeface="微软雅黑" panose="020B0503020204020204" charset="-122"/>
                <a:ea typeface="微软雅黑" panose="020B0503020204020204" charset="-122"/>
              </a:rPr>
              <a:t>Hello.java</a:t>
            </a:r>
            <a:r>
              <a:rPr lang="zh-CN" altLang="en-US" sz="2200" b="1">
                <a:solidFill>
                  <a:srgbClr val="53648F"/>
                </a:solidFill>
                <a:latin typeface="微软雅黑" panose="020B0503020204020204" charset="-122"/>
                <a:ea typeface="微软雅黑" panose="020B0503020204020204" charset="-122"/>
              </a:rPr>
              <a:t>是由两个名字分别为</a:t>
            </a:r>
            <a:r>
              <a:rPr lang="en-US" altLang="zh-CN" sz="2200" b="1">
                <a:latin typeface="微软雅黑" panose="020B0503020204020204" charset="-122"/>
                <a:ea typeface="微软雅黑" panose="020B0503020204020204" charset="-122"/>
              </a:rPr>
              <a:t>Hello</a:t>
            </a:r>
            <a:r>
              <a:rPr lang="zh-CN" altLang="en-US" sz="2200" b="1">
                <a:solidFill>
                  <a:srgbClr val="53648F"/>
                </a:solidFill>
                <a:latin typeface="微软雅黑" panose="020B0503020204020204" charset="-122"/>
                <a:ea typeface="微软雅黑" panose="020B0503020204020204" charset="-122"/>
              </a:rPr>
              <a:t>和</a:t>
            </a:r>
            <a:r>
              <a:rPr lang="en-US" altLang="zh-CN" sz="2200" b="1">
                <a:latin typeface="微软雅黑" panose="020B0503020204020204" charset="-122"/>
                <a:ea typeface="微软雅黑" panose="020B0503020204020204" charset="-122"/>
              </a:rPr>
              <a:t>Student</a:t>
            </a:r>
            <a:r>
              <a:rPr lang="zh-CN" altLang="en-US" sz="2200" b="1">
                <a:solidFill>
                  <a:srgbClr val="53648F"/>
                </a:solidFill>
                <a:latin typeface="微软雅黑" panose="020B0503020204020204" charset="-122"/>
                <a:ea typeface="微软雅黑" panose="020B0503020204020204" charset="-122"/>
              </a:rPr>
              <a:t>的类组成。 </a:t>
            </a:r>
            <a:endParaRPr lang="zh-CN" altLang="en-US" sz="2200" b="1">
              <a:solidFill>
                <a:srgbClr val="53648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8915">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8612"/>
                                        </p:tgtEl>
                                        <p:attrNameLst>
                                          <p:attrName>style.visibility</p:attrName>
                                        </p:attrNameLst>
                                      </p:cBhvr>
                                      <p:to>
                                        <p:strVal val="visible"/>
                                      </p:to>
                                    </p:set>
                                    <p:anim calcmode="lin" valueType="num">
                                      <p:cBhvr additive="base">
                                        <p:cTn id="21" dur="500" fill="hold"/>
                                        <p:tgtEl>
                                          <p:spTgt spid="68612"/>
                                        </p:tgtEl>
                                        <p:attrNameLst>
                                          <p:attrName>ppt_x</p:attrName>
                                        </p:attrNameLst>
                                      </p:cBhvr>
                                      <p:tavLst>
                                        <p:tav tm="0">
                                          <p:val>
                                            <p:strVal val="#ppt_x"/>
                                          </p:val>
                                        </p:tav>
                                        <p:tav tm="100000">
                                          <p:val>
                                            <p:strVal val="#ppt_x"/>
                                          </p:val>
                                        </p:tav>
                                      </p:tavLst>
                                    </p:anim>
                                    <p:anim calcmode="lin" valueType="num">
                                      <p:cBhvr additive="base">
                                        <p:cTn id="22" dur="500" fill="hold"/>
                                        <p:tgtEl>
                                          <p:spTgt spid="686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8917"/>
                                        </p:tgtEl>
                                        <p:attrNameLst>
                                          <p:attrName>style.visibility</p:attrName>
                                        </p:attrNameLst>
                                      </p:cBhvr>
                                      <p:to>
                                        <p:strVal val="visible"/>
                                      </p:to>
                                    </p:set>
                                    <p:anim calcmode="lin" valueType="num">
                                      <p:cBhvr additive="base">
                                        <p:cTn id="25" dur="500" fill="hold"/>
                                        <p:tgtEl>
                                          <p:spTgt spid="38917"/>
                                        </p:tgtEl>
                                        <p:attrNameLst>
                                          <p:attrName>ppt_x</p:attrName>
                                        </p:attrNameLst>
                                      </p:cBhvr>
                                      <p:tavLst>
                                        <p:tav tm="0">
                                          <p:val>
                                            <p:strVal val="#ppt_x"/>
                                          </p:val>
                                        </p:tav>
                                        <p:tav tm="100000">
                                          <p:val>
                                            <p:strVal val="#ppt_x"/>
                                          </p:val>
                                        </p:tav>
                                      </p:tavLst>
                                    </p:anim>
                                    <p:anim calcmode="lin" valueType="num">
                                      <p:cBhvr additive="base">
                                        <p:cTn id="26" dur="500" fill="hold"/>
                                        <p:tgtEl>
                                          <p:spTgt spid="389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build="p"/>
      <p:bldP spid="68612" grpId="0" bldLvl="0" animBg="1"/>
      <p:bldP spid="38917"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264547" y="2419885"/>
            <a:ext cx="4968553" cy="4221088"/>
          </a:xfrm>
        </p:spPr>
        <p:txBody>
          <a:bodyPr/>
          <a:lstStyle/>
          <a:p>
            <a:pPr lvl="1" algn="just" eaLnBrk="1" hangingPunct="1">
              <a:lnSpc>
                <a:spcPct val="120000"/>
              </a:lnSpc>
              <a:buClr>
                <a:srgbClr val="53648F"/>
              </a:buClr>
              <a:buFont typeface="Wingdings" panose="05000000000000000000" pitchFamily="2" charset="2"/>
              <a:buChar char="Ø"/>
            </a:pPr>
            <a:r>
              <a:rPr lang="zh-CN" altLang="en-US" sz="2000" b="1">
                <a:latin typeface="微软雅黑" panose="020B0503020204020204" charset="-122"/>
                <a:ea typeface="微软雅黑" panose="020B0503020204020204" charset="-122"/>
              </a:rPr>
              <a:t>如果源文件中有多个类，那么只能有一个类是</a:t>
            </a:r>
            <a:r>
              <a:rPr lang="en-US" altLang="zh-CN" sz="2000" b="1">
                <a:solidFill>
                  <a:srgbClr val="53648F"/>
                </a:solidFill>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类；如果</a:t>
            </a:r>
            <a:r>
              <a:rPr lang="zh-CN" altLang="en-US" sz="2000" b="1">
                <a:solidFill>
                  <a:srgbClr val="53648F"/>
                </a:solidFill>
                <a:latin typeface="微软雅黑" panose="020B0503020204020204" charset="-122"/>
                <a:ea typeface="微软雅黑" panose="020B0503020204020204" charset="-122"/>
              </a:rPr>
              <a:t>有一个类是</a:t>
            </a:r>
            <a:r>
              <a:rPr lang="en-US" altLang="zh-CN" sz="2000" b="1">
                <a:solidFill>
                  <a:srgbClr val="53648F"/>
                </a:solidFill>
                <a:latin typeface="微软雅黑" panose="020B0503020204020204" charset="-122"/>
                <a:ea typeface="微软雅黑" panose="020B0503020204020204" charset="-122"/>
              </a:rPr>
              <a:t>public</a:t>
            </a:r>
            <a:r>
              <a:rPr lang="zh-CN" altLang="en-US" sz="2000" b="1">
                <a:solidFill>
                  <a:srgbClr val="53648F"/>
                </a:solidFill>
                <a:latin typeface="微软雅黑" panose="020B0503020204020204" charset="-122"/>
                <a:ea typeface="微软雅黑" panose="020B0503020204020204" charset="-122"/>
              </a:rPr>
              <a:t>类</a:t>
            </a:r>
            <a:r>
              <a:rPr lang="zh-CN" altLang="en-US" sz="2000" b="1">
                <a:latin typeface="微软雅黑" panose="020B0503020204020204" charset="-122"/>
                <a:ea typeface="微软雅黑" panose="020B0503020204020204" charset="-122"/>
              </a:rPr>
              <a:t>，那么源文件的名字</a:t>
            </a:r>
            <a:r>
              <a:rPr lang="zh-CN" altLang="en-US" sz="2000" b="1">
                <a:solidFill>
                  <a:srgbClr val="53648F"/>
                </a:solidFill>
                <a:latin typeface="微软雅黑" panose="020B0503020204020204" charset="-122"/>
                <a:ea typeface="微软雅黑" panose="020B0503020204020204" charset="-122"/>
              </a:rPr>
              <a:t>必须与这个类的名字完全相同</a:t>
            </a:r>
            <a:r>
              <a:rPr lang="zh-CN" altLang="en-US" sz="2000" b="1">
                <a:latin typeface="微软雅黑" panose="020B0503020204020204" charset="-122"/>
                <a:ea typeface="微软雅黑" panose="020B0503020204020204" charset="-122"/>
              </a:rPr>
              <a:t>，扩展名是</a:t>
            </a: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如果源文件</a:t>
            </a:r>
            <a:r>
              <a:rPr lang="zh-CN" altLang="en-US" sz="2000" b="1">
                <a:solidFill>
                  <a:srgbClr val="53648F"/>
                </a:solidFill>
                <a:latin typeface="微软雅黑" panose="020B0503020204020204" charset="-122"/>
                <a:ea typeface="微软雅黑" panose="020B0503020204020204" charset="-122"/>
              </a:rPr>
              <a:t>没有</a:t>
            </a:r>
            <a:r>
              <a:rPr lang="en-US" altLang="zh-CN" sz="2000" b="1">
                <a:solidFill>
                  <a:srgbClr val="53648F"/>
                </a:solidFill>
                <a:latin typeface="微软雅黑" panose="020B0503020204020204" charset="-122"/>
                <a:ea typeface="微软雅黑" panose="020B0503020204020204" charset="-122"/>
              </a:rPr>
              <a:t>public</a:t>
            </a:r>
            <a:r>
              <a:rPr lang="zh-CN" altLang="en-US" sz="2000" b="1">
                <a:solidFill>
                  <a:srgbClr val="53648F"/>
                </a:solidFill>
                <a:latin typeface="微软雅黑" panose="020B0503020204020204" charset="-122"/>
                <a:ea typeface="微软雅黑" panose="020B0503020204020204" charset="-122"/>
              </a:rPr>
              <a:t>类</a:t>
            </a:r>
            <a:r>
              <a:rPr lang="zh-CN" altLang="en-US" sz="2000" b="1">
                <a:latin typeface="微软雅黑" panose="020B0503020204020204" charset="-122"/>
                <a:ea typeface="微软雅黑" panose="020B0503020204020204" charset="-122"/>
              </a:rPr>
              <a:t>，那么</a:t>
            </a:r>
            <a:r>
              <a:rPr lang="zh-CN" altLang="en-US" sz="2000" b="1">
                <a:solidFill>
                  <a:srgbClr val="53648F"/>
                </a:solidFill>
                <a:latin typeface="微软雅黑" panose="020B0503020204020204" charset="-122"/>
                <a:ea typeface="微软雅黑" panose="020B0503020204020204" charset="-122"/>
              </a:rPr>
              <a:t>源文件的名字只要和某个类的名字相同</a:t>
            </a:r>
            <a:r>
              <a:rPr lang="zh-CN" altLang="en-US" sz="2000" b="1">
                <a:latin typeface="微软雅黑" panose="020B0503020204020204" charset="-122"/>
                <a:ea typeface="微软雅黑" panose="020B0503020204020204" charset="-122"/>
              </a:rPr>
              <a:t>，并且</a:t>
            </a:r>
            <a:r>
              <a:rPr lang="zh-CN" altLang="en-US" sz="2000" b="1">
                <a:solidFill>
                  <a:srgbClr val="53648F"/>
                </a:solidFill>
                <a:latin typeface="微软雅黑" panose="020B0503020204020204" charset="-122"/>
                <a:ea typeface="微软雅黑" panose="020B0503020204020204" charset="-122"/>
              </a:rPr>
              <a:t>扩展名是</a:t>
            </a:r>
            <a:r>
              <a:rPr lang="en-US" altLang="zh-CN" sz="2000" b="1">
                <a:solidFill>
                  <a:srgbClr val="53648F"/>
                </a:solidFill>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就可以了。</a:t>
            </a:r>
            <a:endParaRPr lang="en-US" altLang="zh-CN" sz="2000" b="1">
              <a:latin typeface="微软雅黑" panose="020B0503020204020204" charset="-122"/>
              <a:ea typeface="微软雅黑" panose="020B0503020204020204" charset="-122"/>
            </a:endParaRPr>
          </a:p>
          <a:p>
            <a:pPr lvl="1" algn="just" eaLnBrk="1" hangingPunct="1">
              <a:lnSpc>
                <a:spcPct val="120000"/>
              </a:lnSpc>
              <a:buClr>
                <a:srgbClr val="53648F"/>
              </a:buClr>
              <a:buFont typeface="Wingdings" panose="05000000000000000000" pitchFamily="2" charset="2"/>
              <a:buChar char="Ø"/>
            </a:pPr>
            <a:endParaRPr lang="zh-CN" altLang="en-US" sz="500" b="1">
              <a:latin typeface="微软雅黑" panose="020B0503020204020204" charset="-122"/>
              <a:ea typeface="微软雅黑" panose="020B0503020204020204" charset="-122"/>
            </a:endParaRPr>
          </a:p>
          <a:p>
            <a:pPr lvl="1" algn="just" eaLnBrk="1" hangingPunct="1">
              <a:lnSpc>
                <a:spcPct val="120000"/>
              </a:lnSpc>
              <a:buClr>
                <a:srgbClr val="53648F"/>
              </a:buClr>
              <a:buFont typeface="Wingdings" panose="05000000000000000000" pitchFamily="2" charset="2"/>
              <a:buChar char="Ø"/>
            </a:pPr>
            <a:r>
              <a:rPr lang="zh-CN" altLang="en-US" sz="2000" b="1">
                <a:latin typeface="微软雅黑" panose="020B0503020204020204" charset="-122"/>
                <a:ea typeface="微软雅黑" panose="020B0503020204020204" charset="-122"/>
              </a:rPr>
              <a:t>上述例子1中的源文件必须命名为</a:t>
            </a:r>
            <a:r>
              <a:rPr lang="en-US" altLang="zh-CN" sz="2000" b="1">
                <a:latin typeface="微软雅黑" panose="020B0503020204020204" charset="-122"/>
                <a:ea typeface="微软雅黑" panose="020B0503020204020204" charset="-122"/>
              </a:rPr>
              <a:t>Hello.java。</a:t>
            </a:r>
            <a:r>
              <a:rPr lang="zh-CN" altLang="en-US" sz="2000" b="1">
                <a:latin typeface="微软雅黑" panose="020B0503020204020204" charset="-122"/>
                <a:ea typeface="微软雅黑" panose="020B0503020204020204" charset="-122"/>
              </a:rPr>
              <a:t>我们将</a:t>
            </a:r>
            <a:r>
              <a:rPr lang="en-US" altLang="zh-CN" sz="2000" b="1">
                <a:solidFill>
                  <a:srgbClr val="C00000"/>
                </a:solidFill>
                <a:latin typeface="微软雅黑" panose="020B0503020204020204" charset="-122"/>
                <a:ea typeface="微软雅黑" panose="020B0503020204020204" charset="-122"/>
              </a:rPr>
              <a:t>Hello.java</a:t>
            </a:r>
            <a:r>
              <a:rPr lang="zh-CN" altLang="en-US" sz="2000" b="1">
                <a:latin typeface="微软雅黑" panose="020B0503020204020204" charset="-122"/>
                <a:ea typeface="微软雅黑" panose="020B0503020204020204" charset="-122"/>
              </a:rPr>
              <a:t>保存到</a:t>
            </a:r>
            <a:r>
              <a:rPr lang="en-US" altLang="zh-CN" sz="2000" b="1">
                <a:solidFill>
                  <a:srgbClr val="53648F"/>
                </a:solidFill>
                <a:latin typeface="微软雅黑" panose="020B0503020204020204" charset="-122"/>
                <a:ea typeface="微软雅黑" panose="020B0503020204020204" charset="-122"/>
              </a:rPr>
              <a:t>C:\chapter1</a:t>
            </a:r>
            <a:r>
              <a:rPr lang="zh-CN" altLang="en-US" sz="2000" b="1">
                <a:latin typeface="微软雅黑" panose="020B0503020204020204" charset="-122"/>
                <a:ea typeface="微软雅黑" panose="020B0503020204020204" charset="-122"/>
              </a:rPr>
              <a:t>文件夹中。 </a:t>
            </a:r>
            <a:endParaRPr lang="zh-CN" altLang="en-US" sz="2000" b="1">
              <a:solidFill>
                <a:srgbClr val="0000FF"/>
              </a:solidFill>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1.3 </a:t>
              </a:r>
              <a:r>
                <a:rPr lang="zh-CN" altLang="en-US" sz="3200" b="1" dirty="0">
                  <a:solidFill>
                    <a:srgbClr val="53648F"/>
                  </a:solidFill>
                  <a:latin typeface="微软雅黑" panose="020B0503020204020204" charset="-122"/>
                  <a:ea typeface="微软雅黑" panose="020B0503020204020204" charset="-122"/>
                </a:rPr>
                <a:t>简单的</a:t>
              </a:r>
              <a:r>
                <a:rPr lang="en-US" altLang="zh-CN" sz="3200" b="1" dirty="0">
                  <a:solidFill>
                    <a:srgbClr val="53648F"/>
                  </a:solidFill>
                  <a:latin typeface="微软雅黑" panose="020B0503020204020204" charset="-122"/>
                  <a:ea typeface="微软雅黑" panose="020B0503020204020204" charset="-122"/>
                </a:rPr>
                <a:t>Java</a:t>
              </a:r>
              <a:r>
                <a:rPr lang="zh-CN" altLang="en-US" sz="3200" b="1" dirty="0">
                  <a:solidFill>
                    <a:srgbClr val="53648F"/>
                  </a:solidFill>
                  <a:latin typeface="微软雅黑" panose="020B0503020204020204" charset="-122"/>
                  <a:ea typeface="微软雅黑" panose="020B0503020204020204" charset="-122"/>
                </a:rPr>
                <a:t>应用程序</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447929" y="492200"/>
              <a:ext cx="4585776"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7550" y="951111"/>
            <a:ext cx="383829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1.3.1 </a:t>
            </a:r>
            <a:r>
              <a:rPr lang="zh-CN" altLang="en-US" sz="2400" dirty="0">
                <a:latin typeface="微软雅黑" panose="020B0503020204020204" charset="-122"/>
                <a:ea typeface="微软雅黑" panose="020B0503020204020204" charset="-122"/>
              </a:rPr>
              <a:t>源文件的编写与保存</a:t>
            </a:r>
            <a:endParaRPr lang="zh-CN" altLang="en-US" sz="2400" dirty="0">
              <a:latin typeface="微软雅黑" panose="020B0503020204020204" charset="-122"/>
              <a:ea typeface="微软雅黑" panose="020B0503020204020204" charset="-122"/>
            </a:endParaRPr>
          </a:p>
        </p:txBody>
      </p:sp>
      <p:sp>
        <p:nvSpPr>
          <p:cNvPr id="13" name="文本框 12"/>
          <p:cNvSpPr txBox="1"/>
          <p:nvPr/>
        </p:nvSpPr>
        <p:spPr>
          <a:xfrm>
            <a:off x="621271" y="2388835"/>
            <a:ext cx="4968553" cy="3692525"/>
          </a:xfrm>
          <a:prstGeom prst="rect">
            <a:avLst/>
          </a:prstGeom>
          <a:noFill/>
        </p:spPr>
        <p:txBody>
          <a:bodyPr wrap="square">
            <a:spAutoFit/>
          </a:bodyPr>
          <a:lstStyle/>
          <a:p>
            <a:pPr lvl="1" algn="just" eaLnBrk="1" hangingPunct="1">
              <a:lnSpc>
                <a:spcPct val="130000"/>
              </a:lnSpc>
              <a:buClr>
                <a:srgbClr val="53648F"/>
              </a:buClr>
              <a:buFont typeface="Wingdings" panose="05000000000000000000" pitchFamily="2" charset="2"/>
              <a:buChar char="Ø"/>
            </a:pPr>
            <a:r>
              <a:rPr lang="zh-CN" altLang="en-US" sz="2000" b="1">
                <a:latin typeface="微软雅黑" panose="020B0503020204020204" charset="-122"/>
                <a:ea typeface="微软雅黑" panose="020B0503020204020204" charset="-122"/>
              </a:rPr>
              <a:t>使用一个文本编辑器，如</a:t>
            </a:r>
            <a:r>
              <a:rPr lang="en-US" altLang="zh-CN" sz="2000" b="1">
                <a:latin typeface="微软雅黑" panose="020B0503020204020204" charset="-122"/>
                <a:ea typeface="微软雅黑" panose="020B0503020204020204" charset="-122"/>
              </a:rPr>
              <a:t>Edit</a:t>
            </a:r>
            <a:r>
              <a:rPr lang="zh-CN" altLang="en-US" sz="2000" b="1">
                <a:latin typeface="微软雅黑" panose="020B0503020204020204" charset="-122"/>
                <a:ea typeface="微软雅黑" panose="020B0503020204020204" charset="-122"/>
              </a:rPr>
              <a:t>或记事本编写上述例子1给出的源文件。</a:t>
            </a:r>
            <a:endParaRPr lang="en-US" altLang="zh-CN" sz="2000" b="1">
              <a:latin typeface="微软雅黑" panose="020B0503020204020204" charset="-122"/>
              <a:ea typeface="微软雅黑" panose="020B0503020204020204" charset="-122"/>
            </a:endParaRPr>
          </a:p>
          <a:p>
            <a:pPr lvl="1" algn="just" eaLnBrk="1" hangingPunct="1">
              <a:lnSpc>
                <a:spcPct val="130000"/>
              </a:lnSpc>
              <a:buClr>
                <a:srgbClr val="53648F"/>
              </a:buClr>
              <a:buFont typeface="Wingdings" panose="05000000000000000000" pitchFamily="2" charset="2"/>
              <a:buChar char="Ø"/>
            </a:pPr>
            <a:endParaRPr lang="zh-CN" altLang="en-US" sz="2000" b="1">
              <a:latin typeface="微软雅黑" panose="020B0503020204020204" charset="-122"/>
              <a:ea typeface="微软雅黑" panose="020B0503020204020204" charset="-122"/>
            </a:endParaRPr>
          </a:p>
          <a:p>
            <a:pPr lvl="1" algn="just" eaLnBrk="1" hangingPunct="1">
              <a:lnSpc>
                <a:spcPct val="130000"/>
              </a:lnSpc>
              <a:buClr>
                <a:srgbClr val="53648F"/>
              </a:buClr>
              <a:buFont typeface="Wingdings" panose="05000000000000000000" pitchFamily="2" charset="2"/>
              <a:buChar char="Ø"/>
            </a:pP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源程序中语句所涉及到的小括号及标点符号都是英文状态下输入的括号和标点符号，比如“大家好!”中的引号必须是英文状态下的引号，而字符串里面的符号不受汉字符或英文字符的限制。 </a:t>
            </a:r>
            <a:endParaRPr lang="zh-CN" altLang="en-US" sz="2000" b="1">
              <a:latin typeface="微软雅黑" panose="020B0503020204020204" charset="-122"/>
              <a:ea typeface="微软雅黑" panose="020B0503020204020204" charset="-122"/>
            </a:endParaRPr>
          </a:p>
        </p:txBody>
      </p:sp>
      <p:grpSp>
        <p:nvGrpSpPr>
          <p:cNvPr id="16" name="组合 15"/>
          <p:cNvGrpSpPr/>
          <p:nvPr/>
        </p:nvGrpSpPr>
        <p:grpSpPr>
          <a:xfrm>
            <a:off x="1775520" y="1628800"/>
            <a:ext cx="2376264" cy="544011"/>
            <a:chOff x="1919535" y="2091751"/>
            <a:chExt cx="2376264" cy="544011"/>
          </a:xfrm>
        </p:grpSpPr>
        <p:sp>
          <p:nvSpPr>
            <p:cNvPr id="14" name="矩形: 圆角 13"/>
            <p:cNvSpPr/>
            <p:nvPr/>
          </p:nvSpPr>
          <p:spPr>
            <a:xfrm>
              <a:off x="1919535" y="2091751"/>
              <a:ext cx="2376264" cy="544011"/>
            </a:xfrm>
            <a:prstGeom prst="roundRect">
              <a:avLst>
                <a:gd name="adj" fmla="val 50000"/>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203327" y="2134036"/>
              <a:ext cx="2092472" cy="460375"/>
            </a:xfrm>
            <a:prstGeom prst="rect">
              <a:avLst/>
            </a:prstGeom>
            <a:noFill/>
          </p:spPr>
          <p:txBody>
            <a:bodyPr wrap="square">
              <a:spAutoFit/>
            </a:bodyPr>
            <a:lstStyle/>
            <a:p>
              <a:pPr eaLnBrk="1" hangingPunct="1">
                <a:lnSpc>
                  <a:spcPct val="120000"/>
                </a:lnSpc>
                <a:buFontTx/>
                <a:buNone/>
              </a:pP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编写源文件</a:t>
              </a:r>
              <a:endParaRPr lang="zh-CN" altLang="en-US" sz="2000" b="1">
                <a:solidFill>
                  <a:schemeClr val="bg1"/>
                </a:solidFill>
                <a:latin typeface="微软雅黑" panose="020B0503020204020204" charset="-122"/>
                <a:ea typeface="微软雅黑" panose="020B0503020204020204" charset="-122"/>
              </a:endParaRPr>
            </a:p>
          </p:txBody>
        </p:sp>
      </p:grpSp>
      <p:grpSp>
        <p:nvGrpSpPr>
          <p:cNvPr id="20" name="组合 19"/>
          <p:cNvGrpSpPr/>
          <p:nvPr/>
        </p:nvGrpSpPr>
        <p:grpSpPr>
          <a:xfrm>
            <a:off x="7630811" y="1628800"/>
            <a:ext cx="2376264" cy="544011"/>
            <a:chOff x="1919535" y="2091751"/>
            <a:chExt cx="2376264" cy="544011"/>
          </a:xfrm>
        </p:grpSpPr>
        <p:sp>
          <p:nvSpPr>
            <p:cNvPr id="21" name="矩形: 圆角 20"/>
            <p:cNvSpPr/>
            <p:nvPr/>
          </p:nvSpPr>
          <p:spPr>
            <a:xfrm>
              <a:off x="1919535" y="2091751"/>
              <a:ext cx="2376264" cy="544011"/>
            </a:xfrm>
            <a:prstGeom prst="roundRect">
              <a:avLst>
                <a:gd name="adj" fmla="val 50000"/>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203327" y="2134036"/>
              <a:ext cx="1997821" cy="460375"/>
            </a:xfrm>
            <a:prstGeom prst="rect">
              <a:avLst/>
            </a:prstGeom>
            <a:noFill/>
          </p:spPr>
          <p:txBody>
            <a:bodyPr wrap="square">
              <a:spAutoFit/>
            </a:bodyPr>
            <a:lstStyle/>
            <a:p>
              <a:pPr eaLnBrk="1" hangingPunct="1">
                <a:lnSpc>
                  <a:spcPct val="120000"/>
                </a:lnSpc>
                <a:buFontTx/>
                <a:buNone/>
              </a:pPr>
              <a:r>
                <a:rPr lang="en-US" altLang="zh-CN" sz="2000" b="1">
                  <a:solidFill>
                    <a:schemeClr val="bg1"/>
                  </a:solidFill>
                  <a:latin typeface="微软雅黑" panose="020B0503020204020204" charset="-122"/>
                  <a:ea typeface="微软雅黑" panose="020B0503020204020204" charset="-122"/>
                </a:rPr>
                <a:t>2. </a:t>
              </a:r>
              <a:r>
                <a:rPr lang="zh-CN" altLang="en-US" sz="2000" b="1">
                  <a:solidFill>
                    <a:schemeClr val="bg1"/>
                  </a:solidFill>
                  <a:latin typeface="微软雅黑" panose="020B0503020204020204" charset="-122"/>
                  <a:ea typeface="微软雅黑" panose="020B0503020204020204" charset="-122"/>
                </a:rPr>
                <a:t>保存源文件</a:t>
              </a:r>
              <a:endParaRPr lang="zh-CN" altLang="en-US" sz="2000" b="1">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9939">
                                            <p:txEl>
                                              <p:pRg st="0" end="0"/>
                                            </p:txEl>
                                          </p:spTgt>
                                        </p:tgtEl>
                                        <p:attrNameLst>
                                          <p:attrName>style.visibility</p:attrName>
                                        </p:attrNameLst>
                                      </p:cBhvr>
                                      <p:to>
                                        <p:strVal val="visible"/>
                                      </p:to>
                                    </p:set>
                                    <p:animEffect transition="in" filter="fade">
                                      <p:cBhvr>
                                        <p:cTn id="32" dur="1000"/>
                                        <p:tgtEl>
                                          <p:spTgt spid="39939">
                                            <p:txEl>
                                              <p:pRg st="0" end="0"/>
                                            </p:txEl>
                                          </p:spTgt>
                                        </p:tgtEl>
                                      </p:cBhvr>
                                    </p:animEffect>
                                    <p:anim calcmode="lin" valueType="num">
                                      <p:cBhvr>
                                        <p:cTn id="33"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9939">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9939">
                                            <p:txEl>
                                              <p:pRg st="2" end="2"/>
                                            </p:txEl>
                                          </p:spTgt>
                                        </p:tgtEl>
                                        <p:attrNameLst>
                                          <p:attrName>style.visibility</p:attrName>
                                        </p:attrNameLst>
                                      </p:cBhvr>
                                      <p:to>
                                        <p:strVal val="visible"/>
                                      </p:to>
                                    </p:set>
                                    <p:animEffect transition="in" filter="fade">
                                      <p:cBhvr>
                                        <p:cTn id="37" dur="1000"/>
                                        <p:tgtEl>
                                          <p:spTgt spid="39939">
                                            <p:txEl>
                                              <p:pRg st="2" end="2"/>
                                            </p:txEl>
                                          </p:spTgt>
                                        </p:tgtEl>
                                      </p:cBhvr>
                                    </p:animEffect>
                                    <p:anim calcmode="lin" valueType="num">
                                      <p:cBhvr>
                                        <p:cTn id="38"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99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1271464" y="1556792"/>
            <a:ext cx="10153128" cy="1106805"/>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在保存文件时，必须将“保存类型”选择为“所有文件”，将“编码”选择为</a:t>
            </a:r>
            <a:r>
              <a:rPr lang="en-US" altLang="zh-CN" sz="2200" kern="100" dirty="0">
                <a:solidFill>
                  <a:srgbClr val="53648F"/>
                </a:solidFill>
                <a:latin typeface="微软雅黑" panose="020B0503020204020204" charset="-122"/>
                <a:ea typeface="微软雅黑" panose="020B0503020204020204" charset="-122"/>
              </a:rPr>
              <a:t>ANSI</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或</a:t>
            </a:r>
            <a:r>
              <a:rPr lang="en-US" altLang="zh-CN" sz="2200" kern="100" dirty="0">
                <a:solidFill>
                  <a:srgbClr val="53648F"/>
                </a:solidFill>
                <a:latin typeface="微软雅黑" panose="020B0503020204020204" charset="-122"/>
                <a:ea typeface="微软雅黑" panose="020B0503020204020204" charset="-122"/>
              </a:rPr>
              <a:t>UTF-8</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（不可以选择“带有</a:t>
            </a:r>
            <a:r>
              <a:rPr lang="en-US" altLang="zh-CN" sz="2200" kern="100" dirty="0">
                <a:solidFill>
                  <a:srgbClr val="000000"/>
                </a:solidFill>
                <a:latin typeface="微软雅黑" panose="020B0503020204020204" charset="-122"/>
                <a:ea typeface="微软雅黑" panose="020B0503020204020204" charset="-122"/>
              </a:rPr>
              <a:t>BOM</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的</a:t>
            </a:r>
            <a:r>
              <a:rPr lang="en-US" altLang="zh-CN" sz="2200" kern="100" dirty="0">
                <a:solidFill>
                  <a:srgbClr val="000000"/>
                </a:solidFill>
                <a:latin typeface="微软雅黑" panose="020B0503020204020204" charset="-122"/>
                <a:ea typeface="微软雅黑" panose="020B0503020204020204" charset="-122"/>
              </a:rPr>
              <a:t>UTF-8 </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endParaRPr lang="zh-CN" altLang="en-US" sz="2200" dirty="0">
              <a:latin typeface="微软雅黑" panose="020B0503020204020204" charset="-122"/>
              <a:ea typeface="微软雅黑" panose="020B0503020204020204" charset="-122"/>
            </a:endParaRPr>
          </a:p>
        </p:txBody>
      </p:sp>
      <p:pic>
        <p:nvPicPr>
          <p:cNvPr id="409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9422" y="2759955"/>
            <a:ext cx="8177212"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1256148" y="5496664"/>
            <a:ext cx="10153128" cy="1106805"/>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2200" kern="100" dirty="0">
                <a:solidFill>
                  <a:srgbClr val="000000"/>
                </a:solidFill>
                <a:latin typeface="微软雅黑" panose="020B0503020204020204" charset="-122"/>
                <a:ea typeface="微软雅黑" panose="020B0503020204020204" charset="-122"/>
              </a:rPr>
              <a:t>ANSI</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编码在不同的系统中代表着不同的编码。在</a:t>
            </a:r>
            <a:r>
              <a:rPr lang="en-US" altLang="zh-CN" sz="2200" kern="100" dirty="0">
                <a:solidFill>
                  <a:srgbClr val="000000"/>
                </a:solidFill>
                <a:latin typeface="微软雅黑" panose="020B0503020204020204" charset="-122"/>
                <a:ea typeface="微软雅黑" panose="020B0503020204020204" charset="-122"/>
              </a:rPr>
              <a:t>Windows</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简体中文系统下，</a:t>
            </a:r>
            <a:r>
              <a:rPr lang="en-US" altLang="zh-CN" sz="2200" b="1" kern="100" dirty="0">
                <a:solidFill>
                  <a:srgbClr val="C00000"/>
                </a:solidFill>
                <a:latin typeface="微软雅黑" panose="020B0503020204020204" charset="-122"/>
                <a:ea typeface="微软雅黑" panose="020B0503020204020204" charset="-122"/>
              </a:rPr>
              <a:t>ANSI </a:t>
            </a:r>
            <a:r>
              <a:rPr lang="zh-CN" altLang="zh-CN" sz="2200" b="1" kern="100" dirty="0">
                <a:solidFill>
                  <a:srgbClr val="C00000"/>
                </a:solidFill>
                <a:latin typeface="微软雅黑" panose="020B0503020204020204" charset="-122"/>
                <a:ea typeface="微软雅黑" panose="020B0503020204020204" charset="-122"/>
                <a:cs typeface="Times New Roman" panose="02020603050405020304" pitchFamily="18" charset="0"/>
              </a:rPr>
              <a:t>编码代表</a:t>
            </a:r>
            <a:r>
              <a:rPr lang="en-US" altLang="zh-CN" sz="2200" b="1" kern="100" dirty="0">
                <a:solidFill>
                  <a:srgbClr val="C00000"/>
                </a:solidFill>
                <a:latin typeface="微软雅黑" panose="020B0503020204020204" charset="-122"/>
                <a:ea typeface="微软雅黑" panose="020B0503020204020204" charset="-122"/>
              </a:rPr>
              <a:t> GBK </a:t>
            </a:r>
            <a:r>
              <a:rPr lang="zh-CN" altLang="zh-CN" sz="2200" b="1" kern="100" dirty="0">
                <a:solidFill>
                  <a:srgbClr val="C00000"/>
                </a:solidFill>
                <a:latin typeface="微软雅黑" panose="020B0503020204020204" charset="-122"/>
                <a:ea typeface="微软雅黑" panose="020B0503020204020204" charset="-122"/>
                <a:cs typeface="Times New Roman" panose="02020603050405020304" pitchFamily="18" charset="0"/>
              </a:rPr>
              <a:t>编码</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，在</a:t>
            </a:r>
            <a:r>
              <a:rPr lang="en-US" altLang="zh-CN" sz="2200" kern="100" dirty="0">
                <a:solidFill>
                  <a:srgbClr val="000000"/>
                </a:solidFill>
                <a:latin typeface="微软雅黑" panose="020B0503020204020204" charset="-122"/>
                <a:ea typeface="微软雅黑" panose="020B0503020204020204" charset="-122"/>
              </a:rPr>
              <a:t>Windows</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日文系统下，</a:t>
            </a:r>
            <a:r>
              <a:rPr lang="en-US" altLang="zh-CN" sz="2200" kern="100" dirty="0">
                <a:solidFill>
                  <a:srgbClr val="000000"/>
                </a:solidFill>
                <a:latin typeface="微软雅黑" panose="020B0503020204020204" charset="-122"/>
                <a:ea typeface="微软雅黑" panose="020B0503020204020204" charset="-122"/>
              </a:rPr>
              <a:t>ANSI </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编码代表</a:t>
            </a:r>
            <a:r>
              <a:rPr lang="en-US" altLang="zh-CN" sz="2200" kern="100" dirty="0">
                <a:solidFill>
                  <a:srgbClr val="000000"/>
                </a:solidFill>
                <a:latin typeface="微软雅黑" panose="020B0503020204020204" charset="-122"/>
                <a:ea typeface="微软雅黑" panose="020B0503020204020204" charset="-122"/>
              </a:rPr>
              <a:t> JIS </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编码</a:t>
            </a:r>
            <a:endParaRPr lang="zh-CN" altLang="en-US" sz="2200" dirty="0">
              <a:latin typeface="微软雅黑" panose="020B0503020204020204" charset="-122"/>
              <a:ea typeface="微软雅黑" panose="020B0503020204020204" charset="-122"/>
            </a:endParaRPr>
          </a:p>
        </p:txBody>
      </p:sp>
      <p:grpSp>
        <p:nvGrpSpPr>
          <p:cNvPr id="8" name="组合 7"/>
          <p:cNvGrpSpPr/>
          <p:nvPr/>
        </p:nvGrpSpPr>
        <p:grpSpPr>
          <a:xfrm>
            <a:off x="103941" y="116632"/>
            <a:ext cx="9929764" cy="614705"/>
            <a:chOff x="103941" y="116632"/>
            <a:chExt cx="9929764" cy="614705"/>
          </a:xfrm>
        </p:grpSpPr>
        <p:sp>
          <p:nvSpPr>
            <p:cNvPr id="10" name="文本框 9"/>
            <p:cNvSpPr txBox="1"/>
            <p:nvPr/>
          </p:nvSpPr>
          <p:spPr>
            <a:xfrm>
              <a:off x="767408" y="147772"/>
              <a:ext cx="5112568" cy="58356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1.3 </a:t>
              </a:r>
              <a:r>
                <a:rPr lang="zh-CN" altLang="en-US" sz="3200" b="1" dirty="0">
                  <a:solidFill>
                    <a:srgbClr val="53648F"/>
                  </a:solidFill>
                  <a:latin typeface="微软雅黑" panose="020B0503020204020204" charset="-122"/>
                  <a:ea typeface="微软雅黑" panose="020B0503020204020204" charset="-122"/>
                </a:rPr>
                <a:t>简单的</a:t>
              </a:r>
              <a:r>
                <a:rPr lang="en-US" altLang="zh-CN" sz="3200" b="1" dirty="0">
                  <a:solidFill>
                    <a:srgbClr val="53648F"/>
                  </a:solidFill>
                  <a:latin typeface="微软雅黑" panose="020B0503020204020204" charset="-122"/>
                  <a:ea typeface="微软雅黑" panose="020B0503020204020204" charset="-122"/>
                </a:rPr>
                <a:t>Java</a:t>
              </a:r>
              <a:r>
                <a:rPr lang="zh-CN" altLang="en-US" sz="3200" b="1" dirty="0">
                  <a:solidFill>
                    <a:srgbClr val="53648F"/>
                  </a:solidFill>
                  <a:latin typeface="微软雅黑" panose="020B0503020204020204" charset="-122"/>
                  <a:ea typeface="微软雅黑" panose="020B0503020204020204" charset="-122"/>
                </a:rPr>
                <a:t>应用程序</a:t>
              </a:r>
              <a:endParaRPr lang="zh-CN" altLang="en-US" sz="3200" b="1" dirty="0">
                <a:solidFill>
                  <a:srgbClr val="53648F"/>
                </a:solidFill>
                <a:latin typeface="微软雅黑" panose="020B0503020204020204" charset="-122"/>
                <a:ea typeface="微软雅黑" panose="020B0503020204020204" charset="-122"/>
              </a:endParaRPr>
            </a:p>
          </p:txBody>
        </p:sp>
        <p:pic>
          <p:nvPicPr>
            <p:cNvPr id="11" name="图片 10"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3" name="平行四边形 12"/>
            <p:cNvSpPr/>
            <p:nvPr/>
          </p:nvSpPr>
          <p:spPr>
            <a:xfrm>
              <a:off x="5447929" y="492200"/>
              <a:ext cx="4585776"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17550" y="951111"/>
            <a:ext cx="383829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dirty="0">
                <a:latin typeface="微软雅黑" panose="020B0503020204020204" charset="-122"/>
                <a:ea typeface="微软雅黑" panose="020B0503020204020204" charset="-122"/>
              </a:rPr>
              <a:t>1.3.1 </a:t>
            </a:r>
            <a:r>
              <a:rPr lang="zh-CN" altLang="en-US" sz="2400" dirty="0">
                <a:latin typeface="微软雅黑" panose="020B0503020204020204" charset="-122"/>
                <a:ea typeface="微软雅黑" panose="020B0503020204020204" charset="-122"/>
              </a:rPr>
              <a:t>源文件的编写与保存</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0964"/>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Lst>
  </p:timing>
</p:sld>
</file>

<file path=ppt/tags/tag1.xml><?xml version="1.0" encoding="utf-8"?>
<p:tagLst xmlns:p="http://schemas.openxmlformats.org/presentationml/2006/main">
  <p:tag name="FULLTEXTBEAUTIFYED" val="1"/>
  <p:tag name="COMMONDATA" val="eyJoZGlkIjoiYzU1YTgxNGVjNDBiMmM3MzkxZjQxYjhkNGExZmE1OT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2949</Words>
  <Application>WPS 演示</Application>
  <PresentationFormat>宽屏</PresentationFormat>
  <Paragraphs>147</Paragraphs>
  <Slides>12</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Tw Cen MT</vt:lpstr>
      <vt:lpstr>Segoe Print</vt:lpstr>
      <vt:lpstr>Wingdings 3</vt:lpstr>
      <vt:lpstr>Times New Roman</vt:lpstr>
      <vt:lpstr>微软雅黑</vt:lpstr>
      <vt:lpstr>思源黑体 CN Heavy</vt:lpstr>
      <vt:lpstr>黑体</vt:lpstr>
      <vt:lpstr>楷体</vt:lpstr>
      <vt:lpstr>Arial Unicode MS</vt:lpstr>
      <vt:lpstr>Tw Cen MT Condensed</vt:lpstr>
      <vt:lpstr>华文仿宋</vt:lpstr>
      <vt:lpstr>Calibri</vt:lpstr>
      <vt:lpstr>积分</vt:lpstr>
      <vt:lpstr>PowerPoint 演示文稿</vt:lpstr>
      <vt:lpstr>PowerPoint 演示文稿</vt:lpstr>
      <vt:lpstr>PowerPoint 演示文稿</vt:lpstr>
      <vt:lpstr>1．系统环境path的设置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神秘的辣椒</dc:creator>
  <cp:lastModifiedBy>李一鸣</cp:lastModifiedBy>
  <cp:revision>434</cp:revision>
  <dcterms:created xsi:type="dcterms:W3CDTF">2113-01-01T00:00:00Z</dcterms:created>
  <dcterms:modified xsi:type="dcterms:W3CDTF">2023-10-10T07:46:09Z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256D0773AC9F409AB59595C47546E6D1</vt:lpwstr>
  </property>
  <property fmtid="{D5CDD505-2E9C-101B-9397-08002B2CF9AE}" pid="3" name="KSOProductBuildVer">
    <vt:lpwstr>2052-11.1.0.14309</vt:lpwstr>
  </property>
</Properties>
</file>