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4"/>
  </p:notesMasterIdLst>
  <p:handoutMasterIdLst>
    <p:handoutMasterId r:id="rId35"/>
  </p:handoutMasterIdLst>
  <p:sldIdLst>
    <p:sldId id="853" r:id="rId2"/>
    <p:sldId id="292" r:id="rId3"/>
    <p:sldId id="774" r:id="rId4"/>
    <p:sldId id="298" r:id="rId5"/>
    <p:sldId id="488" r:id="rId6"/>
    <p:sldId id="489" r:id="rId7"/>
    <p:sldId id="490" r:id="rId8"/>
    <p:sldId id="460" r:id="rId9"/>
    <p:sldId id="491" r:id="rId10"/>
    <p:sldId id="492" r:id="rId11"/>
    <p:sldId id="493" r:id="rId12"/>
    <p:sldId id="494" r:id="rId13"/>
    <p:sldId id="495" r:id="rId14"/>
    <p:sldId id="498" r:id="rId15"/>
    <p:sldId id="496" r:id="rId16"/>
    <p:sldId id="497" r:id="rId17"/>
    <p:sldId id="499" r:id="rId18"/>
    <p:sldId id="500" r:id="rId19"/>
    <p:sldId id="501" r:id="rId20"/>
    <p:sldId id="502" r:id="rId21"/>
    <p:sldId id="503" r:id="rId22"/>
    <p:sldId id="504" r:id="rId23"/>
    <p:sldId id="505" r:id="rId24"/>
    <p:sldId id="506" r:id="rId25"/>
    <p:sldId id="507" r:id="rId26"/>
    <p:sldId id="515" r:id="rId27"/>
    <p:sldId id="516" r:id="rId28"/>
    <p:sldId id="508" r:id="rId29"/>
    <p:sldId id="509" r:id="rId30"/>
    <p:sldId id="510" r:id="rId31"/>
    <p:sldId id="511" r:id="rId32"/>
    <p:sldId id="779" r:id="rId33"/>
  </p:sldIdLst>
  <p:sldSz cx="12192000" cy="6858000"/>
  <p:notesSz cx="6858000" cy="9144000"/>
  <p:custDataLst>
    <p:tags r:id="rId36"/>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pos="529">
          <p15:clr>
            <a:srgbClr val="A4A3A4"/>
          </p15:clr>
        </p15:guide>
        <p15:guide id="4" pos="733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53648F"/>
    <a:srgbClr val="C8C8C8"/>
    <a:srgbClr val="FFAFE6"/>
    <a:srgbClr val="E3C9B9"/>
    <a:srgbClr val="0000FF"/>
    <a:srgbClr val="D60093"/>
    <a:srgbClr val="FFCCCC"/>
    <a:srgbClr val="FF0066"/>
    <a:srgbClr val="DCBB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749" autoAdjust="0"/>
    <p:restoredTop sz="94720" autoAdjust="0"/>
  </p:normalViewPr>
  <p:slideViewPr>
    <p:cSldViewPr showGuides="1">
      <p:cViewPr varScale="1">
        <p:scale>
          <a:sx n="204" d="100"/>
          <a:sy n="204" d="100"/>
        </p:scale>
        <p:origin x="232" y="360"/>
      </p:cViewPr>
      <p:guideLst>
        <p:guide orient="horz" pos="2160"/>
        <p:guide pos="3840"/>
        <p:guide pos="529"/>
        <p:guide pos="733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howGuides="1">
      <p:cViewPr varScale="1">
        <p:scale>
          <a:sx n="51" d="100"/>
          <a:sy n="51" d="100"/>
        </p:scale>
        <p:origin x="-291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eaLnBrk="1" fontAlgn="auto" hangingPunct="1">
              <a:spcBef>
                <a:spcPts val="0"/>
              </a:spcBef>
              <a:spcAft>
                <a:spcPts val="0"/>
              </a:spcAft>
              <a:defRPr sz="1200">
                <a:latin typeface="+mn-lt"/>
              </a:defRPr>
            </a:lvl1pPr>
          </a:lstStyle>
          <a:p>
            <a:pPr>
              <a:defRPr/>
            </a:pPr>
            <a:endParaRPr lang="zh-CN" altLang="en-US">
              <a:latin typeface="楷体" panose="02010609060101010101" pitchFamily="49" charset="-122"/>
            </a:endParaRPr>
          </a:p>
        </p:txBody>
      </p:sp>
      <p:sp>
        <p:nvSpPr>
          <p:cNvPr id="37891" name="Rectangle 3"/>
          <p:cNvSpPr>
            <a:spLocks noGrp="1" noChangeArrowheads="1"/>
          </p:cNvSpPr>
          <p:nvPr>
            <p:ph type="dt" sz="quarter"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eaLnBrk="1" fontAlgn="auto" hangingPunct="1">
              <a:spcBef>
                <a:spcPts val="0"/>
              </a:spcBef>
              <a:spcAft>
                <a:spcPts val="0"/>
              </a:spcAft>
              <a:defRPr sz="1200">
                <a:latin typeface="+mn-lt"/>
              </a:defRPr>
            </a:lvl1pPr>
          </a:lstStyle>
          <a:p>
            <a:pPr>
              <a:defRPr/>
            </a:pPr>
            <a:fld id="{8142311B-FB7E-4307-B2D8-D6D17AF319EF}" type="datetime5">
              <a:rPr lang="zh-CN" altLang="en-US">
                <a:latin typeface="楷体" panose="02010609060101010101" pitchFamily="49" charset="-122"/>
              </a:rPr>
              <a:t>2023/11/7</a:t>
            </a:fld>
            <a:endParaRPr lang="en-US" altLang="zh-CN">
              <a:latin typeface="楷体" panose="02010609060101010101" pitchFamily="49" charset="-122"/>
            </a:endParaRPr>
          </a:p>
        </p:txBody>
      </p:sp>
      <p:sp>
        <p:nvSpPr>
          <p:cNvPr id="37892" name="Rectangle 4"/>
          <p:cNvSpPr>
            <a:spLocks noGrp="1" noChangeArrowheads="1"/>
          </p:cNvSpPr>
          <p:nvPr>
            <p:ph type="ftr" sz="quarter" idx="2"/>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eaLnBrk="1" fontAlgn="auto" hangingPunct="1">
              <a:spcBef>
                <a:spcPts val="0"/>
              </a:spcBef>
              <a:spcAft>
                <a:spcPts val="0"/>
              </a:spcAft>
              <a:defRPr sz="1200">
                <a:latin typeface="+mn-lt"/>
              </a:defRPr>
            </a:lvl1pPr>
          </a:lstStyle>
          <a:p>
            <a:pPr>
              <a:defRPr/>
            </a:pPr>
            <a:endParaRPr lang="en-US" altLang="zh-CN">
              <a:latin typeface="楷体" panose="02010609060101010101" pitchFamily="49" charset="-122"/>
            </a:endParaRPr>
          </a:p>
        </p:txBody>
      </p:sp>
      <p:sp>
        <p:nvSpPr>
          <p:cNvPr id="37893" name="Rectangle 5"/>
          <p:cNvSpPr>
            <a:spLocks noGrp="1" noChangeArrowheads="1"/>
          </p:cNvSpPr>
          <p:nvPr>
            <p:ph type="sldNum" sz="quarter" idx="3"/>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lstStyle>
            <a:lvl1pPr algn="r" eaLnBrk="1" fontAlgn="auto" hangingPunct="1">
              <a:spcBef>
                <a:spcPts val="0"/>
              </a:spcBef>
              <a:spcAft>
                <a:spcPts val="0"/>
              </a:spcAft>
              <a:defRPr sz="1200">
                <a:latin typeface="+mn-lt"/>
              </a:defRPr>
            </a:lvl1pPr>
          </a:lstStyle>
          <a:p>
            <a:pPr>
              <a:defRPr/>
            </a:pPr>
            <a:fld id="{D2169F9C-6FC5-4BFF-A205-25FF1ADFF7F2}" type="slidenum">
              <a:rPr lang="zh-CN" altLang="en-US">
                <a:latin typeface="楷体" panose="02010609060101010101" pitchFamily="49" charset="-122"/>
              </a:rPr>
              <a:t>‹#›</a:t>
            </a:fld>
            <a:endParaRPr lang="en-US" altLang="zh-CN">
              <a:latin typeface="楷体" panose="02010609060101010101" pitchFamily="49" charset="-122"/>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eaLnBrk="1" fontAlgn="auto" hangingPunct="1">
              <a:spcBef>
                <a:spcPts val="0"/>
              </a:spcBef>
              <a:spcAft>
                <a:spcPts val="0"/>
              </a:spcAft>
              <a:defRPr sz="1200">
                <a:latin typeface="楷体" panose="02010609060101010101" pitchFamily="49" charset="-122"/>
              </a:defRPr>
            </a:lvl1pPr>
          </a:lstStyle>
          <a:p>
            <a:pPr>
              <a:defRPr/>
            </a:pPr>
            <a:endParaRPr lang="zh-CN" altLang="en-US"/>
          </a:p>
        </p:txBody>
      </p:sp>
      <p:sp>
        <p:nvSpPr>
          <p:cNvPr id="36867"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eaLnBrk="1" fontAlgn="auto" hangingPunct="1">
              <a:spcBef>
                <a:spcPts val="0"/>
              </a:spcBef>
              <a:spcAft>
                <a:spcPts val="0"/>
              </a:spcAft>
              <a:defRPr sz="1200">
                <a:latin typeface="楷体" panose="02010609060101010101" pitchFamily="49" charset="-122"/>
              </a:defRPr>
            </a:lvl1pPr>
          </a:lstStyle>
          <a:p>
            <a:pPr>
              <a:defRPr/>
            </a:pPr>
            <a:fld id="{141616D4-CCDC-49E5-8EB9-6E61FE1108C2}" type="datetime5">
              <a:rPr lang="zh-CN" altLang="en-US" smtClean="0"/>
              <a:t>2023/11/7</a:t>
            </a:fld>
            <a:endParaRPr lang="en-US" altLang="zh-CN"/>
          </a:p>
        </p:txBody>
      </p:sp>
      <p:sp>
        <p:nvSpPr>
          <p:cNvPr id="17412"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36869"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6870"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eaLnBrk="1" fontAlgn="auto" hangingPunct="1">
              <a:spcBef>
                <a:spcPts val="0"/>
              </a:spcBef>
              <a:spcAft>
                <a:spcPts val="0"/>
              </a:spcAft>
              <a:defRPr sz="1200">
                <a:latin typeface="楷体" panose="02010609060101010101" pitchFamily="49" charset="-122"/>
              </a:defRPr>
            </a:lvl1pPr>
          </a:lstStyle>
          <a:p>
            <a:pPr>
              <a:defRPr/>
            </a:pPr>
            <a:endParaRPr lang="en-US" altLang="zh-CN"/>
          </a:p>
        </p:txBody>
      </p:sp>
      <p:sp>
        <p:nvSpPr>
          <p:cNvPr id="36871"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lstStyle>
            <a:lvl1pPr algn="r" eaLnBrk="1" fontAlgn="auto" hangingPunct="1">
              <a:spcBef>
                <a:spcPts val="0"/>
              </a:spcBef>
              <a:spcAft>
                <a:spcPts val="0"/>
              </a:spcAft>
              <a:defRPr sz="1200">
                <a:latin typeface="楷体" panose="02010609060101010101" pitchFamily="49" charset="-122"/>
              </a:defRPr>
            </a:lvl1pPr>
          </a:lstStyle>
          <a:p>
            <a:pPr>
              <a:defRPr/>
            </a:pPr>
            <a:fld id="{0A2068E5-6550-4BC1-BA6D-AE5E13F3EA13}" type="slidenum">
              <a:rPr lang="zh-CN" altLang="en-US" smtClean="0"/>
              <a:t>‹#›</a:t>
            </a:fld>
            <a:endParaRPr lang="en-US" altLang="zh-CN"/>
          </a:p>
        </p:txBody>
      </p:sp>
    </p:spTree>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a:prstGeom prst="rect">
            <a:avLst/>
          </a:prstGeom>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024128" y="2286000"/>
            <a:ext cx="9720073" cy="4023360"/>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1024129" y="6470704"/>
            <a:ext cx="2154143" cy="274320"/>
          </a:xfrm>
          <a:prstGeom prst="rect">
            <a:avLst/>
          </a:prstGeom>
        </p:spPr>
        <p:txBody>
          <a:bodyPr/>
          <a:lstStyle/>
          <a:p>
            <a:pPr>
              <a:defRPr/>
            </a:pPr>
            <a:endParaRPr lang="en-US" altLang="zh-CN"/>
          </a:p>
        </p:txBody>
      </p:sp>
      <p:sp>
        <p:nvSpPr>
          <p:cNvPr id="5" name="Footer Placeholder 4"/>
          <p:cNvSpPr>
            <a:spLocks noGrp="1"/>
          </p:cNvSpPr>
          <p:nvPr>
            <p:ph type="ftr" sz="quarter" idx="11"/>
          </p:nvPr>
        </p:nvSpPr>
        <p:spPr>
          <a:xfrm>
            <a:off x="4842932" y="6470704"/>
            <a:ext cx="5901459" cy="274320"/>
          </a:xfrm>
          <a:prstGeom prst="rect">
            <a:avLst/>
          </a:prstGeom>
        </p:spPr>
        <p:txBody>
          <a:bodyPr/>
          <a:lstStyle/>
          <a:p>
            <a:pPr>
              <a:defRPr/>
            </a:pPr>
            <a:endParaRPr lang="zh-CN" altLang="en-US"/>
          </a:p>
        </p:txBody>
      </p:sp>
      <p:sp>
        <p:nvSpPr>
          <p:cNvPr id="6" name="Slide Number Placeholder 5"/>
          <p:cNvSpPr>
            <a:spLocks noGrp="1"/>
          </p:cNvSpPr>
          <p:nvPr>
            <p:ph type="sldNum" sz="quarter" idx="12"/>
          </p:nvPr>
        </p:nvSpPr>
        <p:spPr>
          <a:xfrm>
            <a:off x="10837333" y="6470704"/>
            <a:ext cx="973667" cy="274320"/>
          </a:xfrm>
          <a:prstGeom prst="rect">
            <a:avLst/>
          </a:prstGeom>
        </p:spPr>
        <p:txBody>
          <a:bodyPr/>
          <a:lstStyle/>
          <a:p>
            <a:pPr>
              <a:defRPr/>
            </a:pPr>
            <a:fld id="{BF1D93F1-29A4-4FB7-9B9E-BDC9E947645C}" type="slidenum">
              <a:rPr lang="zh-CN" altLang="en-US" smtClean="0"/>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a:prstGeom prst="rect">
            <a:avLst/>
          </a:prstGeom>
        </p:spPr>
        <p:txBody>
          <a:bodyPr vert="eaVert" lIns="45720" tIns="91440" rIns="45720" bIns="9144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990601" y="762000"/>
            <a:ext cx="7581900" cy="5410200"/>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1024129" y="6470704"/>
            <a:ext cx="2154143" cy="274320"/>
          </a:xfrm>
          <a:prstGeom prst="rect">
            <a:avLst/>
          </a:prstGeom>
        </p:spPr>
        <p:txBody>
          <a:bodyPr/>
          <a:lstStyle/>
          <a:p>
            <a:pPr>
              <a:defRPr/>
            </a:pPr>
            <a:endParaRPr lang="en-US" altLang="zh-CN"/>
          </a:p>
        </p:txBody>
      </p:sp>
      <p:sp>
        <p:nvSpPr>
          <p:cNvPr id="5" name="Footer Placeholder 4"/>
          <p:cNvSpPr>
            <a:spLocks noGrp="1"/>
          </p:cNvSpPr>
          <p:nvPr>
            <p:ph type="ftr" sz="quarter" idx="11"/>
          </p:nvPr>
        </p:nvSpPr>
        <p:spPr>
          <a:xfrm>
            <a:off x="4842932" y="6470704"/>
            <a:ext cx="5901459" cy="274320"/>
          </a:xfrm>
          <a:prstGeom prst="rect">
            <a:avLst/>
          </a:prstGeom>
        </p:spPr>
        <p:txBody>
          <a:bodyPr/>
          <a:lstStyle/>
          <a:p>
            <a:pPr>
              <a:defRPr/>
            </a:pPr>
            <a:endParaRPr lang="zh-CN" altLang="en-US"/>
          </a:p>
        </p:txBody>
      </p:sp>
      <p:sp>
        <p:nvSpPr>
          <p:cNvPr id="6" name="Slide Number Placeholder 5"/>
          <p:cNvSpPr>
            <a:spLocks noGrp="1"/>
          </p:cNvSpPr>
          <p:nvPr>
            <p:ph type="sldNum" sz="quarter" idx="12"/>
          </p:nvPr>
        </p:nvSpPr>
        <p:spPr>
          <a:xfrm>
            <a:off x="10837333" y="6470704"/>
            <a:ext cx="973667" cy="274320"/>
          </a:xfrm>
          <a:prstGeom prst="rect">
            <a:avLst/>
          </a:prstGeom>
        </p:spPr>
        <p:txBody>
          <a:bodyPr/>
          <a:lstStyle/>
          <a:p>
            <a:pPr>
              <a:defRPr/>
            </a:pPr>
            <a:fld id="{8E430B50-7405-4A4F-B61C-546E86080F04}" type="slidenum">
              <a:rPr lang="zh-CN" altLang="en-US" smtClean="0"/>
              <a:t>‹#›</a:t>
            </a:fld>
            <a:endParaRPr lang="en-US" altLang="zh-C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showMasterPhAnim="0" type="title">
  <p:cSld name="1_标题幻灯片">
    <p:spTree>
      <p:nvGrpSpPr>
        <p:cNvPr id="1" name=""/>
        <p:cNvGrpSpPr/>
        <p:nvPr/>
      </p:nvGrpSpPr>
      <p:grpSpPr>
        <a:xfrm>
          <a:off x="0" y="0"/>
          <a:ext cx="0" cy="0"/>
          <a:chOff x="0" y="0"/>
          <a:chExt cx="0" cy="0"/>
        </a:xfrm>
      </p:grpSpPr>
      <p:sp>
        <p:nvSpPr>
          <p:cNvPr id="3" name="Rectangle 7"/>
          <p:cNvSpPr>
            <a:spLocks noGrp="1" noChangeArrowheads="1"/>
          </p:cNvSpPr>
          <p:nvPr>
            <p:ph type="dt" sz="half" idx="10"/>
          </p:nvPr>
        </p:nvSpPr>
        <p:spPr>
          <a:xfrm>
            <a:off x="609600" y="6245225"/>
            <a:ext cx="2844800" cy="476250"/>
          </a:xfrm>
          <a:prstGeom prst="rect">
            <a:avLst/>
          </a:prstGeom>
        </p:spPr>
        <p:txBody>
          <a:bodyPr/>
          <a:lstStyle>
            <a:lvl1pPr algn="ctr">
              <a:defRPr sz="1200"/>
            </a:lvl1pPr>
          </a:lstStyle>
          <a:p>
            <a:pPr>
              <a:defRPr/>
            </a:pPr>
            <a:endParaRPr lang="en-US" altLang="zh-CN"/>
          </a:p>
        </p:txBody>
      </p:sp>
      <p:sp>
        <p:nvSpPr>
          <p:cNvPr id="4" name="Rectangle 8"/>
          <p:cNvSpPr>
            <a:spLocks noGrp="1" noChangeArrowheads="1"/>
          </p:cNvSpPr>
          <p:nvPr>
            <p:ph type="sldNum" sz="quarter" idx="11"/>
          </p:nvPr>
        </p:nvSpPr>
        <p:spPr>
          <a:xfrm>
            <a:off x="8737600" y="6245225"/>
            <a:ext cx="2844800" cy="476250"/>
          </a:xfrm>
          <a:prstGeom prst="rect">
            <a:avLst/>
          </a:prstGeom>
        </p:spPr>
        <p:txBody>
          <a:bodyPr/>
          <a:lstStyle>
            <a:lvl1pPr algn="l">
              <a:defRPr sz="1200"/>
            </a:lvl1pPr>
          </a:lstStyle>
          <a:p>
            <a:pPr>
              <a:defRPr/>
            </a:pPr>
            <a:fld id="{78926CE7-A17B-4BED-BAF8-EBF6F73DDEEF}" type="slidenum">
              <a:rPr lang="zh-CN" altLang="en-US"/>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showMasterPhAnim="0" userDrawn="1">
  <p:cSld name="2_标题幻灯片">
    <p:spTree>
      <p:nvGrpSpPr>
        <p:cNvPr id="1" name=""/>
        <p:cNvGrpSpPr/>
        <p:nvPr/>
      </p:nvGrpSpPr>
      <p:grpSpPr>
        <a:xfrm>
          <a:off x="0" y="0"/>
          <a:ext cx="0" cy="0"/>
          <a:chOff x="0" y="0"/>
          <a:chExt cx="0" cy="0"/>
        </a:xfrm>
      </p:grpSpPr>
      <p:sp>
        <p:nvSpPr>
          <p:cNvPr id="16" name="标题 15"/>
          <p:cNvSpPr>
            <a:spLocks noGrp="1"/>
          </p:cNvSpPr>
          <p:nvPr>
            <p:ph type="ctrTitle"/>
          </p:nvPr>
        </p:nvSpPr>
        <p:spPr>
          <a:xfrm>
            <a:off x="914400" y="2130426"/>
            <a:ext cx="10363200" cy="1470025"/>
          </a:xfrm>
          <a:prstGeom prst="rect">
            <a:avLst/>
          </a:prstGeom>
        </p:spPr>
        <p:txBody>
          <a:bodyPr/>
          <a:lstStyle/>
          <a:p>
            <a:r>
              <a:rPr lang="zh-CN" altLang="en-US"/>
              <a:t>单击此处编辑母版标题样式</a:t>
            </a:r>
          </a:p>
        </p:txBody>
      </p:sp>
      <p:sp>
        <p:nvSpPr>
          <p:cNvPr id="5" name="Rectangle 7"/>
          <p:cNvSpPr>
            <a:spLocks noGrp="1" noChangeArrowheads="1"/>
          </p:cNvSpPr>
          <p:nvPr>
            <p:ph type="dt" sz="half" idx="10"/>
          </p:nvPr>
        </p:nvSpPr>
        <p:spPr>
          <a:xfrm>
            <a:off x="609600" y="6245225"/>
            <a:ext cx="2844800" cy="476250"/>
          </a:xfrm>
          <a:prstGeom prst="rect">
            <a:avLst/>
          </a:prstGeom>
        </p:spPr>
        <p:txBody>
          <a:bodyPr/>
          <a:lstStyle>
            <a:lvl1pPr algn="ctr">
              <a:defRPr sz="1200"/>
            </a:lvl1pPr>
          </a:lstStyle>
          <a:p>
            <a:pPr>
              <a:defRPr/>
            </a:pPr>
            <a:endParaRPr lang="en-US" altLang="zh-CN"/>
          </a:p>
        </p:txBody>
      </p:sp>
      <p:sp>
        <p:nvSpPr>
          <p:cNvPr id="6" name="Rectangle 8"/>
          <p:cNvSpPr>
            <a:spLocks noGrp="1" noChangeArrowheads="1"/>
          </p:cNvSpPr>
          <p:nvPr>
            <p:ph type="sldNum" sz="quarter" idx="11"/>
          </p:nvPr>
        </p:nvSpPr>
        <p:spPr>
          <a:xfrm>
            <a:off x="8737600" y="6245225"/>
            <a:ext cx="2844800" cy="476250"/>
          </a:xfrm>
          <a:prstGeom prst="rect">
            <a:avLst/>
          </a:prstGeom>
        </p:spPr>
        <p:txBody>
          <a:bodyPr/>
          <a:lstStyle>
            <a:lvl1pPr algn="l">
              <a:defRPr/>
            </a:lvl1pPr>
          </a:lstStyle>
          <a:p>
            <a:pPr>
              <a:defRPr/>
            </a:pPr>
            <a:fld id="{594AED26-F5F9-45FD-9039-E36D9B5D7D3E}" type="slidenum">
              <a:rPr lang="zh-CN" altLang="en-US"/>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showMasterPhAnim="0" userDrawn="1">
  <p:cSld name="3_标题幻灯片">
    <p:spTree>
      <p:nvGrpSpPr>
        <p:cNvPr id="1" name=""/>
        <p:cNvGrpSpPr/>
        <p:nvPr/>
      </p:nvGrpSpPr>
      <p:grpSpPr>
        <a:xfrm>
          <a:off x="0" y="0"/>
          <a:ext cx="0" cy="0"/>
          <a:chOff x="0" y="0"/>
          <a:chExt cx="0" cy="0"/>
        </a:xfrm>
      </p:grpSpPr>
      <p:sp>
        <p:nvSpPr>
          <p:cNvPr id="16" name="标题 15"/>
          <p:cNvSpPr>
            <a:spLocks noGrp="1"/>
          </p:cNvSpPr>
          <p:nvPr>
            <p:ph type="ctrTitle"/>
          </p:nvPr>
        </p:nvSpPr>
        <p:spPr>
          <a:xfrm>
            <a:off x="914400" y="2130426"/>
            <a:ext cx="10363200" cy="1470025"/>
          </a:xfrm>
          <a:prstGeom prst="rect">
            <a:avLst/>
          </a:prstGeom>
        </p:spPr>
        <p:txBody>
          <a:bodyPr/>
          <a:lstStyle/>
          <a:p>
            <a:r>
              <a:rPr lang="zh-CN" altLang="en-US"/>
              <a:t>单击此处编辑母版标题样式</a:t>
            </a:r>
          </a:p>
        </p:txBody>
      </p:sp>
      <p:sp>
        <p:nvSpPr>
          <p:cNvPr id="5" name="Rectangle 7"/>
          <p:cNvSpPr>
            <a:spLocks noGrp="1" noChangeArrowheads="1"/>
          </p:cNvSpPr>
          <p:nvPr>
            <p:ph type="dt" sz="half" idx="10"/>
          </p:nvPr>
        </p:nvSpPr>
        <p:spPr>
          <a:xfrm>
            <a:off x="609600" y="6245225"/>
            <a:ext cx="2844800" cy="476250"/>
          </a:xfrm>
          <a:prstGeom prst="rect">
            <a:avLst/>
          </a:prstGeom>
        </p:spPr>
        <p:txBody>
          <a:bodyPr/>
          <a:lstStyle>
            <a:lvl1pPr algn="ctr">
              <a:defRPr sz="1200"/>
            </a:lvl1pPr>
          </a:lstStyle>
          <a:p>
            <a:pPr>
              <a:defRPr/>
            </a:pPr>
            <a:endParaRPr lang="en-US" altLang="zh-CN"/>
          </a:p>
        </p:txBody>
      </p:sp>
      <p:sp>
        <p:nvSpPr>
          <p:cNvPr id="6" name="Rectangle 8"/>
          <p:cNvSpPr>
            <a:spLocks noGrp="1" noChangeArrowheads="1"/>
          </p:cNvSpPr>
          <p:nvPr>
            <p:ph type="sldNum" sz="quarter" idx="11"/>
          </p:nvPr>
        </p:nvSpPr>
        <p:spPr>
          <a:xfrm>
            <a:off x="8737600" y="6245225"/>
            <a:ext cx="2844800" cy="476250"/>
          </a:xfrm>
          <a:prstGeom prst="rect">
            <a:avLst/>
          </a:prstGeom>
        </p:spPr>
        <p:txBody>
          <a:bodyPr/>
          <a:lstStyle>
            <a:lvl1pPr algn="l">
              <a:defRPr/>
            </a:lvl1pPr>
          </a:lstStyle>
          <a:p>
            <a:pPr>
              <a:defRPr/>
            </a:pPr>
            <a:fld id="{E7830880-F4A0-447D-88AD-9F55C698587C}" type="slidenum">
              <a:rPr lang="zh-CN" altLang="en-US"/>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a:prstGeom prst="rect">
            <a:avLst/>
          </a:prstGeo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1024128" y="2286000"/>
            <a:ext cx="9720073" cy="4023360"/>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1024129" y="6470704"/>
            <a:ext cx="2154143" cy="274320"/>
          </a:xfrm>
          <a:prstGeom prst="rect">
            <a:avLst/>
          </a:prstGeom>
        </p:spPr>
        <p:txBody>
          <a:bodyPr/>
          <a:lstStyle/>
          <a:p>
            <a:pPr>
              <a:defRPr/>
            </a:pPr>
            <a:endParaRPr lang="en-US" altLang="zh-CN"/>
          </a:p>
        </p:txBody>
      </p:sp>
      <p:sp>
        <p:nvSpPr>
          <p:cNvPr id="5" name="Footer Placeholder 4"/>
          <p:cNvSpPr>
            <a:spLocks noGrp="1"/>
          </p:cNvSpPr>
          <p:nvPr>
            <p:ph type="ftr" sz="quarter" idx="11"/>
          </p:nvPr>
        </p:nvSpPr>
        <p:spPr>
          <a:xfrm>
            <a:off x="4842932" y="6470704"/>
            <a:ext cx="5901459" cy="274320"/>
          </a:xfrm>
          <a:prstGeom prst="rect">
            <a:avLst/>
          </a:prstGeom>
        </p:spPr>
        <p:txBody>
          <a:bodyPr/>
          <a:lstStyle/>
          <a:p>
            <a:pPr>
              <a:defRPr/>
            </a:pPr>
            <a:endParaRPr lang="zh-CN" altLang="en-US"/>
          </a:p>
        </p:txBody>
      </p:sp>
      <p:sp>
        <p:nvSpPr>
          <p:cNvPr id="6" name="Slide Number Placeholder 5"/>
          <p:cNvSpPr>
            <a:spLocks noGrp="1"/>
          </p:cNvSpPr>
          <p:nvPr>
            <p:ph type="sldNum" sz="quarter" idx="12"/>
          </p:nvPr>
        </p:nvSpPr>
        <p:spPr>
          <a:xfrm>
            <a:off x="10837333" y="6470704"/>
            <a:ext cx="973667" cy="274320"/>
          </a:xfrm>
          <a:prstGeom prst="rect">
            <a:avLst/>
          </a:prstGeom>
        </p:spPr>
        <p:txBody>
          <a:bodyPr/>
          <a:lstStyle/>
          <a:p>
            <a:pPr>
              <a:defRPr/>
            </a:pPr>
            <a:fld id="{DEB83319-AECE-492A-A802-69447235BDED}" type="slidenum">
              <a:rPr lang="zh-CN" altLang="en-US" smtClean="0"/>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a:prstGeom prst="rect">
            <a:avLst/>
          </a:prstGeo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24127" y="2286000"/>
            <a:ext cx="4754880" cy="4023360"/>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989320" y="2286000"/>
            <a:ext cx="4754880" cy="4023360"/>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a:xfrm>
            <a:off x="1024129" y="6470704"/>
            <a:ext cx="2154143" cy="274320"/>
          </a:xfrm>
          <a:prstGeom prst="rect">
            <a:avLst/>
          </a:prstGeom>
        </p:spPr>
        <p:txBody>
          <a:bodyPr/>
          <a:lstStyle/>
          <a:p>
            <a:pPr>
              <a:defRPr/>
            </a:pPr>
            <a:endParaRPr lang="en-US" altLang="zh-CN"/>
          </a:p>
        </p:txBody>
      </p:sp>
      <p:sp>
        <p:nvSpPr>
          <p:cNvPr id="6" name="Footer Placeholder 5"/>
          <p:cNvSpPr>
            <a:spLocks noGrp="1"/>
          </p:cNvSpPr>
          <p:nvPr>
            <p:ph type="ftr" sz="quarter" idx="11"/>
          </p:nvPr>
        </p:nvSpPr>
        <p:spPr>
          <a:xfrm>
            <a:off x="4842932" y="6470704"/>
            <a:ext cx="5901459" cy="274320"/>
          </a:xfrm>
          <a:prstGeom prst="rect">
            <a:avLst/>
          </a:prstGeom>
        </p:spPr>
        <p:txBody>
          <a:bodyPr/>
          <a:lstStyle/>
          <a:p>
            <a:pPr>
              <a:defRPr/>
            </a:pPr>
            <a:endParaRPr lang="zh-CN" altLang="en-US"/>
          </a:p>
        </p:txBody>
      </p:sp>
      <p:sp>
        <p:nvSpPr>
          <p:cNvPr id="7" name="Slide Number Placeholder 6"/>
          <p:cNvSpPr>
            <a:spLocks noGrp="1"/>
          </p:cNvSpPr>
          <p:nvPr>
            <p:ph type="sldNum" sz="quarter" idx="12"/>
          </p:nvPr>
        </p:nvSpPr>
        <p:spPr>
          <a:xfrm>
            <a:off x="10837333" y="6470704"/>
            <a:ext cx="973667" cy="274320"/>
          </a:xfrm>
          <a:prstGeom prst="rect">
            <a:avLst/>
          </a:prstGeom>
        </p:spPr>
        <p:txBody>
          <a:bodyPr/>
          <a:lstStyle/>
          <a:p>
            <a:pPr>
              <a:defRPr/>
            </a:pPr>
            <a:fld id="{C3FD29BD-0D08-4AA6-8F05-95A4843EC276}" type="slidenum">
              <a:rPr lang="zh-CN" altLang="en-US" smtClean="0"/>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a:prstGeom prst="rect">
            <a:avLst/>
          </a:prstGeo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179636"/>
            <a:ext cx="4754880" cy="822960"/>
          </a:xfrm>
          <a:prstGeom prst="rect">
            <a:avLst/>
          </a:prstGeo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24128" y="2967788"/>
            <a:ext cx="4754880" cy="3341572"/>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990888" y="2179636"/>
            <a:ext cx="4754880" cy="822960"/>
          </a:xfrm>
          <a:prstGeom prst="rect">
            <a:avLst/>
          </a:prstGeo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zh-CN" altLang="en-US"/>
              <a:t>单击此处编辑母版文本样式</a:t>
            </a:r>
          </a:p>
        </p:txBody>
      </p:sp>
      <p:sp>
        <p:nvSpPr>
          <p:cNvPr id="6" name="Content Placeholder 5"/>
          <p:cNvSpPr>
            <a:spLocks noGrp="1"/>
          </p:cNvSpPr>
          <p:nvPr>
            <p:ph sz="quarter" idx="4"/>
          </p:nvPr>
        </p:nvSpPr>
        <p:spPr>
          <a:xfrm>
            <a:off x="5990888" y="2967788"/>
            <a:ext cx="4754880" cy="3341572"/>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a:xfrm>
            <a:off x="1024129" y="6470704"/>
            <a:ext cx="2154143" cy="274320"/>
          </a:xfrm>
          <a:prstGeom prst="rect">
            <a:avLst/>
          </a:prstGeom>
        </p:spPr>
        <p:txBody>
          <a:bodyPr/>
          <a:lstStyle/>
          <a:p>
            <a:pPr>
              <a:defRPr/>
            </a:pPr>
            <a:endParaRPr lang="en-US" altLang="zh-CN"/>
          </a:p>
        </p:txBody>
      </p:sp>
      <p:sp>
        <p:nvSpPr>
          <p:cNvPr id="8" name="Footer Placeholder 7"/>
          <p:cNvSpPr>
            <a:spLocks noGrp="1"/>
          </p:cNvSpPr>
          <p:nvPr>
            <p:ph type="ftr" sz="quarter" idx="11"/>
          </p:nvPr>
        </p:nvSpPr>
        <p:spPr>
          <a:xfrm>
            <a:off x="4842932" y="6470704"/>
            <a:ext cx="5901459" cy="274320"/>
          </a:xfrm>
          <a:prstGeom prst="rect">
            <a:avLst/>
          </a:prstGeom>
        </p:spPr>
        <p:txBody>
          <a:bodyPr/>
          <a:lstStyle/>
          <a:p>
            <a:pPr>
              <a:defRPr/>
            </a:pPr>
            <a:endParaRPr lang="zh-CN" altLang="en-US"/>
          </a:p>
        </p:txBody>
      </p:sp>
      <p:sp>
        <p:nvSpPr>
          <p:cNvPr id="9" name="Slide Number Placeholder 8"/>
          <p:cNvSpPr>
            <a:spLocks noGrp="1"/>
          </p:cNvSpPr>
          <p:nvPr>
            <p:ph type="sldNum" sz="quarter" idx="12"/>
          </p:nvPr>
        </p:nvSpPr>
        <p:spPr>
          <a:xfrm>
            <a:off x="10837333" y="6470704"/>
            <a:ext cx="973667" cy="274320"/>
          </a:xfrm>
          <a:prstGeom prst="rect">
            <a:avLst/>
          </a:prstGeom>
        </p:spPr>
        <p:txBody>
          <a:bodyPr/>
          <a:lstStyle/>
          <a:p>
            <a:pPr>
              <a:defRPr/>
            </a:pPr>
            <a:fld id="{E4F5B312-0DA4-4C8C-B0E8-352BC0DB875B}" type="slidenum">
              <a:rPr lang="zh-CN" altLang="en-US" smtClean="0"/>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a:prstGeom prst="rect">
            <a:avLst/>
          </a:prstGeo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a:xfrm>
            <a:off x="1024129" y="6470704"/>
            <a:ext cx="2154143" cy="274320"/>
          </a:xfrm>
          <a:prstGeom prst="rect">
            <a:avLst/>
          </a:prstGeom>
        </p:spPr>
        <p:txBody>
          <a:bodyPr/>
          <a:lstStyle/>
          <a:p>
            <a:pPr>
              <a:defRPr/>
            </a:pPr>
            <a:endParaRPr lang="en-US" altLang="zh-CN"/>
          </a:p>
        </p:txBody>
      </p:sp>
      <p:sp>
        <p:nvSpPr>
          <p:cNvPr id="4" name="Footer Placeholder 3"/>
          <p:cNvSpPr>
            <a:spLocks noGrp="1"/>
          </p:cNvSpPr>
          <p:nvPr>
            <p:ph type="ftr" sz="quarter" idx="11"/>
          </p:nvPr>
        </p:nvSpPr>
        <p:spPr>
          <a:xfrm>
            <a:off x="4842932" y="6470704"/>
            <a:ext cx="5901459" cy="274320"/>
          </a:xfrm>
          <a:prstGeom prst="rect">
            <a:avLst/>
          </a:prstGeom>
        </p:spPr>
        <p:txBody>
          <a:bodyPr/>
          <a:lstStyle/>
          <a:p>
            <a:pPr>
              <a:defRPr/>
            </a:pPr>
            <a:endParaRPr lang="zh-CN" altLang="en-US"/>
          </a:p>
        </p:txBody>
      </p:sp>
      <p:sp>
        <p:nvSpPr>
          <p:cNvPr id="5" name="Slide Number Placeholder 4"/>
          <p:cNvSpPr>
            <a:spLocks noGrp="1"/>
          </p:cNvSpPr>
          <p:nvPr>
            <p:ph type="sldNum" sz="quarter" idx="12"/>
          </p:nvPr>
        </p:nvSpPr>
        <p:spPr>
          <a:xfrm>
            <a:off x="10837333" y="6470704"/>
            <a:ext cx="973667" cy="274320"/>
          </a:xfrm>
          <a:prstGeom prst="rect">
            <a:avLst/>
          </a:prstGeom>
        </p:spPr>
        <p:txBody>
          <a:bodyPr/>
          <a:lstStyle/>
          <a:p>
            <a:pPr>
              <a:defRPr/>
            </a:pPr>
            <a:fld id="{91945114-95E7-481C-9A9B-D5F4DCC0CAA1}" type="slidenum">
              <a:rPr lang="zh-CN" altLang="en-US" smtClean="0"/>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024129" y="6470704"/>
            <a:ext cx="2154143" cy="274320"/>
          </a:xfrm>
          <a:prstGeom prst="rect">
            <a:avLst/>
          </a:prstGeom>
        </p:spPr>
        <p:txBody>
          <a:bodyPr/>
          <a:lstStyle/>
          <a:p>
            <a:pPr>
              <a:defRPr/>
            </a:pPr>
            <a:endParaRPr lang="en-US" altLang="zh-CN"/>
          </a:p>
        </p:txBody>
      </p:sp>
      <p:sp>
        <p:nvSpPr>
          <p:cNvPr id="3" name="Footer Placeholder 2"/>
          <p:cNvSpPr>
            <a:spLocks noGrp="1"/>
          </p:cNvSpPr>
          <p:nvPr>
            <p:ph type="ftr" sz="quarter" idx="11"/>
          </p:nvPr>
        </p:nvSpPr>
        <p:spPr>
          <a:xfrm>
            <a:off x="4842932" y="6470704"/>
            <a:ext cx="5901459" cy="274320"/>
          </a:xfrm>
          <a:prstGeom prst="rect">
            <a:avLst/>
          </a:prstGeom>
        </p:spPr>
        <p:txBody>
          <a:bodyPr/>
          <a:lstStyle/>
          <a:p>
            <a:pPr>
              <a:defRPr/>
            </a:pPr>
            <a:endParaRPr lang="zh-CN" altLang="en-US"/>
          </a:p>
        </p:txBody>
      </p:sp>
      <p:sp>
        <p:nvSpPr>
          <p:cNvPr id="4" name="Slide Number Placeholder 3"/>
          <p:cNvSpPr>
            <a:spLocks noGrp="1"/>
          </p:cNvSpPr>
          <p:nvPr>
            <p:ph type="sldNum" sz="quarter" idx="12"/>
          </p:nvPr>
        </p:nvSpPr>
        <p:spPr>
          <a:xfrm>
            <a:off x="10837333" y="6470704"/>
            <a:ext cx="973667" cy="274320"/>
          </a:xfrm>
          <a:prstGeom prst="rect">
            <a:avLst/>
          </a:prstGeom>
        </p:spPr>
        <p:txBody>
          <a:bodyPr/>
          <a:lstStyle/>
          <a:p>
            <a:pPr>
              <a:defRPr/>
            </a:pPr>
            <a:fld id="{CF443608-3E2F-44A0-A23D-F4B45CB89877}" type="slidenum">
              <a:rPr lang="zh-CN" altLang="en-US" smtClean="0"/>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a:prstGeom prst="rect">
            <a:avLst/>
          </a:prstGeom>
        </p:spPr>
        <p:txBody>
          <a:bodyPr>
            <a:noAutofit/>
          </a:bodyPr>
          <a:lstStyle>
            <a:lvl1pPr>
              <a:lnSpc>
                <a:spcPct val="80000"/>
              </a:lnSpc>
              <a:defRPr sz="4000"/>
            </a:lvl1pPr>
          </a:lstStyle>
          <a:p>
            <a:r>
              <a:rPr lang="zh-CN" altLang="en-US"/>
              <a:t>单击此处编辑母版标题样式</a:t>
            </a:r>
            <a:endParaRPr lang="en-US" dirty="0"/>
          </a:p>
        </p:txBody>
      </p:sp>
      <p:sp>
        <p:nvSpPr>
          <p:cNvPr id="3" name="Content Placeholder 2"/>
          <p:cNvSpPr>
            <a:spLocks noGrp="1"/>
          </p:cNvSpPr>
          <p:nvPr>
            <p:ph idx="1"/>
          </p:nvPr>
        </p:nvSpPr>
        <p:spPr>
          <a:xfrm>
            <a:off x="5715000" y="822960"/>
            <a:ext cx="5678424" cy="5184648"/>
          </a:xfrm>
          <a:prstGeom prst="rect">
            <a:avLst/>
          </a:prstGeo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024128" y="2257506"/>
            <a:ext cx="4389120" cy="3762294"/>
          </a:xfrm>
          <a:prstGeom prst="rect">
            <a:avLst/>
          </a:prstGeo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a:xfrm>
            <a:off x="1024129" y="6470704"/>
            <a:ext cx="2154143" cy="274320"/>
          </a:xfrm>
          <a:prstGeom prst="rect">
            <a:avLst/>
          </a:prstGeom>
        </p:spPr>
        <p:txBody>
          <a:bodyPr/>
          <a:lstStyle/>
          <a:p>
            <a:pPr>
              <a:defRPr/>
            </a:pPr>
            <a:endParaRPr lang="en-US" altLang="zh-CN"/>
          </a:p>
        </p:txBody>
      </p:sp>
      <p:sp>
        <p:nvSpPr>
          <p:cNvPr id="6" name="Footer Placeholder 5"/>
          <p:cNvSpPr>
            <a:spLocks noGrp="1"/>
          </p:cNvSpPr>
          <p:nvPr>
            <p:ph type="ftr" sz="quarter" idx="11"/>
          </p:nvPr>
        </p:nvSpPr>
        <p:spPr>
          <a:xfrm>
            <a:off x="4842932" y="6470704"/>
            <a:ext cx="5901459" cy="274320"/>
          </a:xfrm>
          <a:prstGeom prst="rect">
            <a:avLst/>
          </a:prstGeom>
        </p:spPr>
        <p:txBody>
          <a:bodyPr/>
          <a:lstStyle/>
          <a:p>
            <a:pPr>
              <a:defRPr/>
            </a:pPr>
            <a:endParaRPr lang="zh-CN" altLang="en-US"/>
          </a:p>
        </p:txBody>
      </p:sp>
      <p:sp>
        <p:nvSpPr>
          <p:cNvPr id="7" name="Slide Number Placeholder 6"/>
          <p:cNvSpPr>
            <a:spLocks noGrp="1"/>
          </p:cNvSpPr>
          <p:nvPr>
            <p:ph type="sldNum" sz="quarter" idx="12"/>
          </p:nvPr>
        </p:nvSpPr>
        <p:spPr>
          <a:xfrm>
            <a:off x="10837333" y="6470704"/>
            <a:ext cx="973667" cy="274320"/>
          </a:xfrm>
          <a:prstGeom prst="rect">
            <a:avLst/>
          </a:prstGeom>
        </p:spPr>
        <p:txBody>
          <a:bodyPr/>
          <a:lstStyle/>
          <a:p>
            <a:pPr>
              <a:defRPr/>
            </a:pPr>
            <a:fld id="{C565E748-9A6B-4E8C-A3AC-8B1B6F023723}" type="slidenum">
              <a:rPr lang="zh-CN" altLang="en-US" smtClean="0"/>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a:prstGeom prst="rect">
            <a:avLst/>
          </a:prstGeom>
        </p:spPr>
        <p:txBody>
          <a:bodyPr anchor="ctr">
            <a:normAutofit/>
          </a:bodyPr>
          <a:lstStyle>
            <a:lvl1pPr algn="r">
              <a:defRPr sz="5000" spc="2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1"/>
            <a:ext cx="12188952" cy="4572000"/>
          </a:xfrm>
          <a:prstGeom prst="rect">
            <a:avLst/>
          </a:prstGeo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610600" y="4960138"/>
            <a:ext cx="3200400" cy="1463040"/>
          </a:xfrm>
          <a:prstGeom prst="rect">
            <a:avLst/>
          </a:prstGeo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1024129" y="6470704"/>
            <a:ext cx="2154143" cy="274320"/>
          </a:xfrm>
          <a:prstGeom prst="rect">
            <a:avLst/>
          </a:prstGeom>
        </p:spPr>
        <p:txBody>
          <a:bodyPr/>
          <a:lstStyle/>
          <a:p>
            <a:pPr>
              <a:defRPr/>
            </a:pPr>
            <a:endParaRPr lang="en-US" altLang="zh-CN"/>
          </a:p>
        </p:txBody>
      </p:sp>
      <p:sp>
        <p:nvSpPr>
          <p:cNvPr id="6" name="Footer Placeholder 5"/>
          <p:cNvSpPr>
            <a:spLocks noGrp="1"/>
          </p:cNvSpPr>
          <p:nvPr>
            <p:ph type="ftr" sz="quarter" idx="11"/>
          </p:nvPr>
        </p:nvSpPr>
        <p:spPr>
          <a:xfrm>
            <a:off x="4842932" y="6470704"/>
            <a:ext cx="5901459" cy="274320"/>
          </a:xfrm>
          <a:prstGeom prst="rect">
            <a:avLst/>
          </a:prstGeom>
        </p:spPr>
        <p:txBody>
          <a:bodyPr/>
          <a:lstStyle/>
          <a:p>
            <a:pPr>
              <a:defRPr/>
            </a:pPr>
            <a:endParaRPr lang="zh-CN" altLang="en-US"/>
          </a:p>
        </p:txBody>
      </p:sp>
      <p:sp>
        <p:nvSpPr>
          <p:cNvPr id="7" name="Slide Number Placeholder 6"/>
          <p:cNvSpPr>
            <a:spLocks noGrp="1"/>
          </p:cNvSpPr>
          <p:nvPr>
            <p:ph type="sldNum" sz="quarter" idx="12"/>
          </p:nvPr>
        </p:nvSpPr>
        <p:spPr>
          <a:xfrm>
            <a:off x="10837333" y="6470704"/>
            <a:ext cx="973667" cy="274320"/>
          </a:xfrm>
          <a:prstGeom prst="rect">
            <a:avLst/>
          </a:prstGeom>
        </p:spPr>
        <p:txBody>
          <a:bodyPr/>
          <a:lstStyle/>
          <a:p>
            <a:pPr>
              <a:defRPr/>
            </a:pPr>
            <a:fld id="{2D08A1B2-6497-4C12-B319-90DF42F21A75}" type="slidenum">
              <a:rPr lang="zh-CN" altLang="en-US" smtClean="0"/>
              <a:t>‹#›</a:t>
            </a:fld>
            <a:endParaRPr lang="en-US" altLang="zh-C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43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31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45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025"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71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20195;&#30721;/chapter5/&#20363;&#23376;2/Example5_2.java" TargetMode="External"/><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20195;&#30721;/chapter5/&#20363;&#23376;3/Goods.java" TargetMode="External"/><Relationship Id="rId2" Type="http://schemas.openxmlformats.org/officeDocument/2006/relationships/hyperlink" Target="&#20195;&#30721;/chapter5/&#20363;&#23376;3/Example5_3.java" TargetMode="Externa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9.png"/><Relationship Id="rId4" Type="http://schemas.openxmlformats.org/officeDocument/2006/relationships/hyperlink" Target="&#20195;&#30721;/chapter5/&#20363;&#23376;3/CheapGoods.java"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20195;&#30721;/chapter5/&#20363;&#23376;4/ImportantUniversity.java" TargetMode="External"/><Relationship Id="rId2" Type="http://schemas.openxmlformats.org/officeDocument/2006/relationships/hyperlink" Target="&#20195;&#30721;/chapter5/&#20363;&#23376;4/Example5_4.java" TargetMode="Externa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0.png"/><Relationship Id="rId4" Type="http://schemas.openxmlformats.org/officeDocument/2006/relationships/hyperlink" Target="&#20195;&#30721;/chapter5/&#20363;&#23376;4/University.java"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20195;&#30721;/chapter5/&#20363;&#23376;7/Example5_7.java" TargetMode="Externa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20195;&#30721;/chapter5/&#20363;&#23376;8/Example5_8.java" TargetMode="Externa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20195;&#30721;/chapter5/&#20363;&#23376;9/Example5_9.java" TargetMode="Externa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20195;&#30721;/chapter5/&#20363;&#23376;10/Example5_10.java" TargetMode="Externa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20195;&#30721;/chapter5/&#20363;&#23376;11/Example5_11.java" TargetMode="Externa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20195;&#30721;/chapter5/&#20363;&#23376;12/Example5_12.java" TargetMode="Externa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hyperlink" Target="&#20195;&#30721;/chapter5/5.10&#33410;&#38754;&#21521;&#25277;&#35937;&#32534;&#31243;&#65288;&#20195;&#30721;&#65289;/Geometry.java" TargetMode="External"/><Relationship Id="rId7" Type="http://schemas.openxmlformats.org/officeDocument/2006/relationships/image" Target="../media/image2.png"/><Relationship Id="rId2" Type="http://schemas.openxmlformats.org/officeDocument/2006/relationships/hyperlink" Target="&#20195;&#30721;/chapter5/5.10&#33410;&#38754;&#21521;&#25277;&#35937;&#32534;&#31243;&#65288;&#20195;&#30721;&#65289;/Pillar.java" TargetMode="External"/><Relationship Id="rId1" Type="http://schemas.openxmlformats.org/officeDocument/2006/relationships/slideLayout" Target="../slideLayouts/slideLayout1.xml"/><Relationship Id="rId6" Type="http://schemas.openxmlformats.org/officeDocument/2006/relationships/hyperlink" Target="&#20195;&#30721;/chapter5/5.10&#33410;&#38754;&#21521;&#25277;&#35937;&#32534;&#31243;&#65288;&#20195;&#30721;&#65289;/Application.java" TargetMode="External"/><Relationship Id="rId5" Type="http://schemas.openxmlformats.org/officeDocument/2006/relationships/hyperlink" Target="&#20195;&#30721;/chapter5/5.10&#33410;&#38754;&#21521;&#25277;&#35937;&#32534;&#31243;&#65288;&#20195;&#30721;&#65289;/Rectangle.java" TargetMode="External"/><Relationship Id="rId4" Type="http://schemas.openxmlformats.org/officeDocument/2006/relationships/hyperlink" Target="&#20195;&#30721;/chapter5/5.10&#33410;&#38754;&#21521;&#25277;&#35937;&#32534;&#31243;&#65288;&#20195;&#30721;&#65289;/Circle.java" TargetMode="Externa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hyperlink" Target="&#20195;&#30721;/chapter5/&#20363;&#23376;13/SIM.java" TargetMode="External"/><Relationship Id="rId7" Type="http://schemas.openxmlformats.org/officeDocument/2006/relationships/image" Target="../media/image17.png"/><Relationship Id="rId2" Type="http://schemas.openxmlformats.org/officeDocument/2006/relationships/hyperlink" Target="&#20195;&#30721;/chapter5/&#20363;&#23376;13/MobileTelephone.java" TargetMode="External"/><Relationship Id="rId1" Type="http://schemas.openxmlformats.org/officeDocument/2006/relationships/slideLayout" Target="../slideLayouts/slideLayout1.xml"/><Relationship Id="rId6" Type="http://schemas.openxmlformats.org/officeDocument/2006/relationships/hyperlink" Target="&#20195;&#30721;/chapter5/&#20363;&#23376;13/Application.java" TargetMode="External"/><Relationship Id="rId5" Type="http://schemas.openxmlformats.org/officeDocument/2006/relationships/hyperlink" Target="&#20195;&#30721;/chapter5/&#20363;&#23376;13/SIMOfChinaUnicom.java" TargetMode="External"/><Relationship Id="rId4" Type="http://schemas.openxmlformats.org/officeDocument/2006/relationships/hyperlink" Target="&#20195;&#30721;/chapter5/&#20363;&#23376;13/SIMOfChinaMobile.java" TargetMode="External"/><Relationship Id="rId9"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20195;&#30721;/chapter5/&#20363;&#23376;1/People.java" TargetMode="External"/><Relationship Id="rId7" Type="http://schemas.openxmlformats.org/officeDocument/2006/relationships/image" Target="../media/image2.png"/><Relationship Id="rId2" Type="http://schemas.openxmlformats.org/officeDocument/2006/relationships/hyperlink" Target="&#20195;&#30721;/chapter5/&#20363;&#23376;1/Example5_1.java" TargetMode="Externa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hyperlink" Target="&#20195;&#30721;/chapter5/&#20363;&#23376;1/UniverStudent.java" TargetMode="External"/><Relationship Id="rId4" Type="http://schemas.openxmlformats.org/officeDocument/2006/relationships/hyperlink" Target="&#20195;&#30721;/chapter5/&#20363;&#23376;1/Student.jav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任意多边形: 形状 13"/>
          <p:cNvSpPr/>
          <p:nvPr/>
        </p:nvSpPr>
        <p:spPr>
          <a:xfrm rot="2422019">
            <a:off x="-1566334" y="-964228"/>
            <a:ext cx="10286886" cy="9395104"/>
          </a:xfrm>
          <a:custGeom>
            <a:avLst/>
            <a:gdLst>
              <a:gd name="connsiteX0" fmla="*/ 0 w 10286886"/>
              <a:gd name="connsiteY0" fmla="*/ 4169914 h 9395104"/>
              <a:gd name="connsiteX1" fmla="*/ 4905357 w 10286886"/>
              <a:gd name="connsiteY1" fmla="*/ 0 h 9395104"/>
              <a:gd name="connsiteX2" fmla="*/ 10286886 w 10286886"/>
              <a:gd name="connsiteY2" fmla="*/ 0 h 9395104"/>
              <a:gd name="connsiteX3" fmla="*/ 10286886 w 10286886"/>
              <a:gd name="connsiteY3" fmla="*/ 4426347 h 9395104"/>
              <a:gd name="connsiteX4" fmla="*/ 4441796 w 10286886"/>
              <a:gd name="connsiteY4" fmla="*/ 9395104 h 9395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886" h="9395104">
                <a:moveTo>
                  <a:pt x="0" y="4169914"/>
                </a:moveTo>
                <a:lnTo>
                  <a:pt x="4905357" y="0"/>
                </a:lnTo>
                <a:lnTo>
                  <a:pt x="10286886" y="0"/>
                </a:lnTo>
                <a:lnTo>
                  <a:pt x="10286886" y="4426347"/>
                </a:lnTo>
                <a:lnTo>
                  <a:pt x="4441796" y="9395104"/>
                </a:lnTo>
                <a:close/>
              </a:path>
            </a:pathLst>
          </a:cu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19" name="组合 18"/>
          <p:cNvGrpSpPr/>
          <p:nvPr/>
        </p:nvGrpSpPr>
        <p:grpSpPr>
          <a:xfrm>
            <a:off x="395267" y="1811437"/>
            <a:ext cx="8694687" cy="3445329"/>
            <a:chOff x="395267" y="1811437"/>
            <a:chExt cx="8694687" cy="3445329"/>
          </a:xfrm>
        </p:grpSpPr>
        <p:sp>
          <p:nvSpPr>
            <p:cNvPr id="9" name="文本框 8"/>
            <p:cNvSpPr txBox="1"/>
            <p:nvPr/>
          </p:nvSpPr>
          <p:spPr>
            <a:xfrm>
              <a:off x="395267" y="1811437"/>
              <a:ext cx="8694687" cy="1445260"/>
            </a:xfrm>
            <a:prstGeom prst="rect">
              <a:avLst/>
            </a:prstGeom>
            <a:noFill/>
          </p:spPr>
          <p:txBody>
            <a:bodyPr wrap="square" rtlCol="0">
              <a:spAutoFit/>
            </a:bodyPr>
            <a:lstStyle/>
            <a:p>
              <a:r>
                <a:rPr lang="zh-CN" altLang="en-US" sz="8800" dirty="0">
                  <a:solidFill>
                    <a:schemeClr val="bg1"/>
                  </a:solidFill>
                  <a:latin typeface="微软雅黑" panose="020B0503020204020204" charset="-122"/>
                  <a:ea typeface="微软雅黑" panose="020B0503020204020204" charset="-122"/>
                </a:rPr>
                <a:t>第</a:t>
              </a:r>
              <a:r>
                <a:rPr lang="en-US" altLang="zh-CN" sz="8800" dirty="0">
                  <a:solidFill>
                    <a:schemeClr val="bg1"/>
                  </a:solidFill>
                  <a:latin typeface="微软雅黑" panose="020B0503020204020204" charset="-122"/>
                  <a:ea typeface="微软雅黑" panose="020B0503020204020204" charset="-122"/>
                </a:rPr>
                <a:t>3</a:t>
              </a:r>
              <a:r>
                <a:rPr lang="zh-CN" altLang="en-US" sz="8800" dirty="0">
                  <a:solidFill>
                    <a:schemeClr val="bg1"/>
                  </a:solidFill>
                  <a:latin typeface="微软雅黑" panose="020B0503020204020204" charset="-122"/>
                  <a:ea typeface="微软雅黑" panose="020B0503020204020204" charset="-122"/>
                </a:rPr>
                <a:t>次上机</a:t>
              </a:r>
            </a:p>
          </p:txBody>
        </p:sp>
        <p:sp>
          <p:nvSpPr>
            <p:cNvPr id="10" name="文本框 9"/>
            <p:cNvSpPr txBox="1"/>
            <p:nvPr/>
          </p:nvSpPr>
          <p:spPr>
            <a:xfrm>
              <a:off x="602312" y="3890526"/>
              <a:ext cx="4843196" cy="583565"/>
            </a:xfrm>
            <a:prstGeom prst="rect">
              <a:avLst/>
            </a:prstGeom>
            <a:noFill/>
          </p:spPr>
          <p:txBody>
            <a:bodyPr wrap="square" rtlCol="0">
              <a:spAutoFit/>
            </a:bodyPr>
            <a:lstStyle/>
            <a:p>
              <a:r>
                <a:rPr lang="zh-CN" altLang="en-US" sz="3200" dirty="0">
                  <a:solidFill>
                    <a:schemeClr val="bg1"/>
                  </a:solidFill>
                  <a:latin typeface="微软雅黑" panose="020B0503020204020204" charset="-122"/>
                  <a:ea typeface="微软雅黑" panose="020B0503020204020204" charset="-122"/>
                </a:rPr>
                <a:t>子类与继承</a:t>
              </a:r>
            </a:p>
          </p:txBody>
        </p:sp>
        <p:sp>
          <p:nvSpPr>
            <p:cNvPr id="11" name="文本框 10"/>
            <p:cNvSpPr txBox="1"/>
            <p:nvPr/>
          </p:nvSpPr>
          <p:spPr>
            <a:xfrm>
              <a:off x="602312" y="4856656"/>
              <a:ext cx="2685376" cy="400110"/>
            </a:xfrm>
            <a:prstGeom prst="rect">
              <a:avLst/>
            </a:prstGeom>
            <a:noFill/>
          </p:spPr>
          <p:txBody>
            <a:bodyPr wrap="square" rtlCol="0">
              <a:spAutoFit/>
            </a:bodyPr>
            <a:lstStyle/>
            <a:p>
              <a:r>
                <a:rPr lang="zh-CN" altLang="en-US" sz="2000" dirty="0">
                  <a:solidFill>
                    <a:schemeClr val="bg1"/>
                  </a:solidFill>
                  <a:latin typeface="微软雅黑" panose="020B0503020204020204" charset="-122"/>
                  <a:ea typeface="微软雅黑" panose="020B0503020204020204" charset="-122"/>
                </a:rPr>
                <a:t>温浩宇 扈忠权 李一鸣</a:t>
              </a:r>
            </a:p>
          </p:txBody>
        </p:sp>
      </p:grpSp>
      <p:pic>
        <p:nvPicPr>
          <p:cNvPr id="18" name="图片 17" descr="卡通人物&#10;&#10;中度可信度描述已自动生成"/>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72464" y="59255"/>
            <a:ext cx="2171341" cy="1203590"/>
          </a:xfrm>
          <a:prstGeom prst="rect">
            <a:avLst/>
          </a:prstGeom>
        </p:spPr>
      </p:pic>
      <p:pic>
        <p:nvPicPr>
          <p:cNvPr id="3" name="图片 2"/>
          <p:cNvPicPr>
            <a:picLocks noChangeAspect="1"/>
          </p:cNvPicPr>
          <p:nvPr/>
        </p:nvPicPr>
        <p:blipFill>
          <a:blip r:embed="rId3"/>
          <a:stretch>
            <a:fillRect/>
          </a:stretch>
        </p:blipFill>
        <p:spPr>
          <a:xfrm>
            <a:off x="8964204" y="6251388"/>
            <a:ext cx="3148539" cy="53412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290">
                                          <p:stCondLst>
                                            <p:cond delay="0"/>
                                          </p:stCondLst>
                                        </p:cTn>
                                        <p:tgtEl>
                                          <p:spTgt spid="18"/>
                                        </p:tgtEl>
                                      </p:cBhvr>
                                    </p:animEffect>
                                    <p:anim calcmode="lin" valueType="num">
                                      <p:cBhvr>
                                        <p:cTn id="8" dur="911"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18"/>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18"/>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18"/>
                                        </p:tgtEl>
                                        <p:attrNameLst>
                                          <p:attrName>ppt_y</p:attrName>
                                        </p:attrNameLst>
                                      </p:cBhvr>
                                      <p:tavLst>
                                        <p:tav tm="0" fmla="#ppt_y-sin(pi*$)/81">
                                          <p:val>
                                            <p:fltVal val="0"/>
                                          </p:val>
                                        </p:tav>
                                        <p:tav tm="100000">
                                          <p:val>
                                            <p:fltVal val="1"/>
                                          </p:val>
                                        </p:tav>
                                      </p:tavLst>
                                    </p:anim>
                                    <p:animScale>
                                      <p:cBhvr>
                                        <p:cTn id="13" dur="13">
                                          <p:stCondLst>
                                            <p:cond delay="325"/>
                                          </p:stCondLst>
                                        </p:cTn>
                                        <p:tgtEl>
                                          <p:spTgt spid="18"/>
                                        </p:tgtEl>
                                      </p:cBhvr>
                                      <p:to x="100000" y="60000"/>
                                    </p:animScale>
                                    <p:animScale>
                                      <p:cBhvr>
                                        <p:cTn id="14" dur="83" decel="50000">
                                          <p:stCondLst>
                                            <p:cond delay="338"/>
                                          </p:stCondLst>
                                        </p:cTn>
                                        <p:tgtEl>
                                          <p:spTgt spid="18"/>
                                        </p:tgtEl>
                                      </p:cBhvr>
                                      <p:to x="100000" y="100000"/>
                                    </p:animScale>
                                    <p:animScale>
                                      <p:cBhvr>
                                        <p:cTn id="15" dur="13">
                                          <p:stCondLst>
                                            <p:cond delay="656"/>
                                          </p:stCondLst>
                                        </p:cTn>
                                        <p:tgtEl>
                                          <p:spTgt spid="18"/>
                                        </p:tgtEl>
                                      </p:cBhvr>
                                      <p:to x="100000" y="80000"/>
                                    </p:animScale>
                                    <p:animScale>
                                      <p:cBhvr>
                                        <p:cTn id="16" dur="83" decel="50000">
                                          <p:stCondLst>
                                            <p:cond delay="669"/>
                                          </p:stCondLst>
                                        </p:cTn>
                                        <p:tgtEl>
                                          <p:spTgt spid="18"/>
                                        </p:tgtEl>
                                      </p:cBhvr>
                                      <p:to x="100000" y="100000"/>
                                    </p:animScale>
                                    <p:animScale>
                                      <p:cBhvr>
                                        <p:cTn id="17" dur="13">
                                          <p:stCondLst>
                                            <p:cond delay="821"/>
                                          </p:stCondLst>
                                        </p:cTn>
                                        <p:tgtEl>
                                          <p:spTgt spid="18"/>
                                        </p:tgtEl>
                                      </p:cBhvr>
                                      <p:to x="100000" y="90000"/>
                                    </p:animScale>
                                    <p:animScale>
                                      <p:cBhvr>
                                        <p:cTn id="18" dur="83" decel="50000">
                                          <p:stCondLst>
                                            <p:cond delay="834"/>
                                          </p:stCondLst>
                                        </p:cTn>
                                        <p:tgtEl>
                                          <p:spTgt spid="18"/>
                                        </p:tgtEl>
                                      </p:cBhvr>
                                      <p:to x="100000" y="100000"/>
                                    </p:animScale>
                                    <p:animScale>
                                      <p:cBhvr>
                                        <p:cTn id="19" dur="13">
                                          <p:stCondLst>
                                            <p:cond delay="904"/>
                                          </p:stCondLst>
                                        </p:cTn>
                                        <p:tgtEl>
                                          <p:spTgt spid="18"/>
                                        </p:tgtEl>
                                      </p:cBhvr>
                                      <p:to x="100000" y="95000"/>
                                    </p:animScale>
                                    <p:animScale>
                                      <p:cBhvr>
                                        <p:cTn id="20" dur="83" decel="50000">
                                          <p:stCondLst>
                                            <p:cond delay="917"/>
                                          </p:stCondLst>
                                        </p:cTn>
                                        <p:tgtEl>
                                          <p:spTgt spid="18"/>
                                        </p:tgtEl>
                                      </p:cBhvr>
                                      <p:to x="100000" y="100000"/>
                                    </p:animScale>
                                  </p:childTnLst>
                                </p:cTn>
                              </p:par>
                              <p:par>
                                <p:cTn id="21" presetID="31"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anim calcmode="lin" valueType="num">
                                      <p:cBhvr>
                                        <p:cTn id="23" dur="1000" fill="hold"/>
                                        <p:tgtEl>
                                          <p:spTgt spid="19"/>
                                        </p:tgtEl>
                                        <p:attrNameLst>
                                          <p:attrName>ppt_w</p:attrName>
                                        </p:attrNameLst>
                                      </p:cBhvr>
                                      <p:tavLst>
                                        <p:tav tm="0">
                                          <p:val>
                                            <p:fltVal val="0"/>
                                          </p:val>
                                        </p:tav>
                                        <p:tav tm="100000">
                                          <p:val>
                                            <p:strVal val="#ppt_w"/>
                                          </p:val>
                                        </p:tav>
                                      </p:tavLst>
                                    </p:anim>
                                    <p:anim calcmode="lin" valueType="num">
                                      <p:cBhvr>
                                        <p:cTn id="24" dur="1000" fill="hold"/>
                                        <p:tgtEl>
                                          <p:spTgt spid="19"/>
                                        </p:tgtEl>
                                        <p:attrNameLst>
                                          <p:attrName>ppt_h</p:attrName>
                                        </p:attrNameLst>
                                      </p:cBhvr>
                                      <p:tavLst>
                                        <p:tav tm="0">
                                          <p:val>
                                            <p:fltVal val="0"/>
                                          </p:val>
                                        </p:tav>
                                        <p:tav tm="100000">
                                          <p:val>
                                            <p:strVal val="#ppt_h"/>
                                          </p:val>
                                        </p:tav>
                                      </p:tavLst>
                                    </p:anim>
                                    <p:anim calcmode="lin" valueType="num">
                                      <p:cBhvr>
                                        <p:cTn id="25" dur="1000" fill="hold"/>
                                        <p:tgtEl>
                                          <p:spTgt spid="19"/>
                                        </p:tgtEl>
                                        <p:attrNameLst>
                                          <p:attrName>style.rotation</p:attrName>
                                        </p:attrNameLst>
                                      </p:cBhvr>
                                      <p:tavLst>
                                        <p:tav tm="0">
                                          <p:val>
                                            <p:fltVal val="90"/>
                                          </p:val>
                                        </p:tav>
                                        <p:tav tm="100000">
                                          <p:val>
                                            <p:fltVal val="0"/>
                                          </p:val>
                                        </p:tav>
                                      </p:tavLst>
                                    </p:anim>
                                    <p:animEffect transition="in" filter="fade">
                                      <p:cBhvr>
                                        <p:cTn id="26"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body" idx="4294967295"/>
          </p:nvPr>
        </p:nvSpPr>
        <p:spPr>
          <a:xfrm>
            <a:off x="752434" y="1340619"/>
            <a:ext cx="11104206" cy="1584325"/>
          </a:xfrm>
          <a:prstGeom prst="rect">
            <a:avLst/>
          </a:prstGeom>
        </p:spPr>
        <p:txBody>
          <a:bodyPr/>
          <a:lstStyle/>
          <a:p>
            <a:pPr eaLnBrk="1" hangingPunct="1">
              <a:lnSpc>
                <a:spcPct val="150000"/>
              </a:lnSpc>
            </a:pPr>
            <a:r>
              <a:rPr lang="zh-CN" altLang="en-US" sz="2400" b="1">
                <a:latin typeface="微软雅黑" panose="020B0503020204020204" charset="-122"/>
                <a:ea typeface="微软雅黑" panose="020B0503020204020204" charset="-122"/>
              </a:rPr>
              <a:t>如果子类和父类不在同一个包中，那么，子类</a:t>
            </a:r>
            <a:r>
              <a:rPr lang="zh-CN" altLang="en-US" sz="2400" b="1">
                <a:solidFill>
                  <a:srgbClr val="53648F"/>
                </a:solidFill>
                <a:latin typeface="微软雅黑" panose="020B0503020204020204" charset="-122"/>
                <a:ea typeface="微软雅黑" panose="020B0503020204020204" charset="-122"/>
              </a:rPr>
              <a:t>继承了父类的</a:t>
            </a:r>
            <a:r>
              <a:rPr lang="en-US" altLang="zh-CN" sz="2400" b="1">
                <a:solidFill>
                  <a:srgbClr val="53648F"/>
                </a:solidFill>
                <a:latin typeface="微软雅黑" panose="020B0503020204020204" charset="-122"/>
                <a:ea typeface="微软雅黑" panose="020B0503020204020204" charset="-122"/>
              </a:rPr>
              <a:t>protected、public</a:t>
            </a:r>
            <a:r>
              <a:rPr lang="zh-CN" altLang="en-US" sz="2400" b="1">
                <a:solidFill>
                  <a:srgbClr val="53648F"/>
                </a:solidFill>
                <a:latin typeface="微软雅黑" panose="020B0503020204020204" charset="-122"/>
                <a:ea typeface="微软雅黑" panose="020B0503020204020204" charset="-122"/>
              </a:rPr>
              <a:t>成员变量</a:t>
            </a:r>
            <a:r>
              <a:rPr lang="zh-CN" altLang="en-US" sz="2400" b="1">
                <a:latin typeface="微软雅黑" panose="020B0503020204020204" charset="-122"/>
                <a:ea typeface="微软雅黑" panose="020B0503020204020204" charset="-122"/>
              </a:rPr>
              <a:t>做为子类的成员变量，并且</a:t>
            </a:r>
            <a:r>
              <a:rPr lang="zh-CN" altLang="en-US" sz="2400" b="1">
                <a:solidFill>
                  <a:srgbClr val="53648F"/>
                </a:solidFill>
                <a:latin typeface="微软雅黑" panose="020B0503020204020204" charset="-122"/>
                <a:ea typeface="微软雅黑" panose="020B0503020204020204" charset="-122"/>
              </a:rPr>
              <a:t>继承了父类的</a:t>
            </a:r>
            <a:r>
              <a:rPr lang="en-US" altLang="zh-CN" sz="2400" b="1">
                <a:solidFill>
                  <a:srgbClr val="53648F"/>
                </a:solidFill>
                <a:latin typeface="微软雅黑" panose="020B0503020204020204" charset="-122"/>
                <a:ea typeface="微软雅黑" panose="020B0503020204020204" charset="-122"/>
              </a:rPr>
              <a:t>protected、public</a:t>
            </a:r>
            <a:r>
              <a:rPr lang="zh-CN" altLang="en-US" sz="2400" b="1">
                <a:solidFill>
                  <a:srgbClr val="53648F"/>
                </a:solidFill>
                <a:latin typeface="微软雅黑" panose="020B0503020204020204" charset="-122"/>
                <a:ea typeface="微软雅黑" panose="020B0503020204020204" charset="-122"/>
              </a:rPr>
              <a:t>方法</a:t>
            </a:r>
            <a:r>
              <a:rPr lang="zh-CN" altLang="en-US" sz="2400" b="1">
                <a:latin typeface="微软雅黑" panose="020B0503020204020204" charset="-122"/>
                <a:ea typeface="微软雅黑" panose="020B0503020204020204" charset="-122"/>
              </a:rPr>
              <a:t>为子类的方法，继承的成员或方法的</a:t>
            </a:r>
            <a:r>
              <a:rPr lang="zh-CN" altLang="en-US" sz="2400" b="1">
                <a:solidFill>
                  <a:srgbClr val="53648F"/>
                </a:solidFill>
                <a:latin typeface="微软雅黑" panose="020B0503020204020204" charset="-122"/>
                <a:ea typeface="微软雅黑" panose="020B0503020204020204" charset="-122"/>
              </a:rPr>
              <a:t>访问权限</a:t>
            </a:r>
            <a:r>
              <a:rPr lang="zh-CN" altLang="en-US" sz="2400" b="1">
                <a:latin typeface="微软雅黑" panose="020B0503020204020204" charset="-122"/>
                <a:ea typeface="微软雅黑" panose="020B0503020204020204" charset="-122"/>
              </a:rPr>
              <a:t>保持不变。请看下例。</a:t>
            </a:r>
            <a:endParaRPr lang="en-US" altLang="zh-CN" sz="2400" b="1">
              <a:latin typeface="微软雅黑" panose="020B0503020204020204" charset="-122"/>
              <a:ea typeface="微软雅黑" panose="020B0503020204020204" charset="-122"/>
            </a:endParaRPr>
          </a:p>
        </p:txBody>
      </p:sp>
      <p:sp>
        <p:nvSpPr>
          <p:cNvPr id="356356" name="Rectangle 4"/>
          <p:cNvSpPr>
            <a:spLocks noChangeArrowheads="1"/>
          </p:cNvSpPr>
          <p:nvPr/>
        </p:nvSpPr>
        <p:spPr bwMode="auto">
          <a:xfrm>
            <a:off x="961523" y="3068960"/>
            <a:ext cx="7006685" cy="2461260"/>
          </a:xfrm>
          <a:prstGeom prst="rect">
            <a:avLst/>
          </a:prstGeom>
          <a:solidFill>
            <a:schemeClr val="bg1"/>
          </a:solidFill>
          <a:ln w="50800">
            <a:solidFill>
              <a:srgbClr val="53648F"/>
            </a:solidFill>
            <a:miter lim="800000"/>
          </a:ln>
        </p:spPr>
        <p:txBody>
          <a:bodyPr wrap="square">
            <a:spAutoFit/>
          </a:bodyPr>
          <a:lstStyle>
            <a:lvl1pPr>
              <a:spcBef>
                <a:spcPct val="20000"/>
              </a:spcBef>
              <a:buClr>
                <a:srgbClr val="0000FF"/>
              </a:buClr>
              <a:buFont typeface="Wingdings" panose="05000000000000000000" pitchFamily="2" charset="2"/>
              <a:buChar char="Ø"/>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Times New Roman" panose="02020603050405020304" pitchFamily="18" charset="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sz="2200">
                <a:latin typeface="微软雅黑" panose="020B0503020204020204" charset="-122"/>
                <a:ea typeface="微软雅黑" panose="020B0503020204020204" charset="-122"/>
              </a:rPr>
              <a:t>public class People { </a:t>
            </a:r>
          </a:p>
          <a:p>
            <a:pPr eaLnBrk="1" hangingPunct="1">
              <a:spcBef>
                <a:spcPct val="0"/>
              </a:spcBef>
              <a:buClrTx/>
              <a:buFontTx/>
              <a:buNone/>
            </a:pPr>
            <a:r>
              <a:rPr lang="en-US" altLang="zh-CN" sz="2200">
                <a:latin typeface="微软雅黑" panose="020B0503020204020204" charset="-122"/>
                <a:ea typeface="微软雅黑" panose="020B0503020204020204" charset="-122"/>
              </a:rPr>
              <a:t>    int age,leg = 2,hand = 2;</a:t>
            </a:r>
          </a:p>
          <a:p>
            <a:pPr eaLnBrk="1" hangingPunct="1">
              <a:spcBef>
                <a:spcPct val="0"/>
              </a:spcBef>
              <a:buClrTx/>
              <a:buFontTx/>
              <a:buNone/>
            </a:pPr>
            <a:r>
              <a:rPr lang="en-US" altLang="zh-CN" sz="2200">
                <a:latin typeface="微软雅黑" panose="020B0503020204020204" charset="-122"/>
                <a:ea typeface="微软雅黑" panose="020B0503020204020204" charset="-122"/>
              </a:rPr>
              <a:t>    public void showPeopleMess() {</a:t>
            </a:r>
          </a:p>
          <a:p>
            <a:pPr eaLnBrk="1" hangingPunct="1">
              <a:spcBef>
                <a:spcPct val="0"/>
              </a:spcBef>
              <a:buClrTx/>
              <a:buFontTx/>
              <a:buNone/>
            </a:pPr>
            <a:r>
              <a:rPr lang="en-US" altLang="zh-CN" sz="2200">
                <a:latin typeface="微软雅黑" panose="020B0503020204020204" charset="-122"/>
                <a:ea typeface="微软雅黑" panose="020B0503020204020204" charset="-122"/>
              </a:rPr>
              <a:t>       System.out.printf("%d</a:t>
            </a:r>
            <a:r>
              <a:rPr lang="zh-CN" altLang="en-US" sz="2200">
                <a:latin typeface="微软雅黑" panose="020B0503020204020204" charset="-122"/>
                <a:ea typeface="微软雅黑" panose="020B0503020204020204" charset="-122"/>
              </a:rPr>
              <a:t>岁，</a:t>
            </a:r>
            <a:r>
              <a:rPr lang="en-US" altLang="zh-CN" sz="2200">
                <a:latin typeface="微软雅黑" panose="020B0503020204020204" charset="-122"/>
                <a:ea typeface="微软雅黑" panose="020B0503020204020204" charset="-122"/>
              </a:rPr>
              <a:t>%d</a:t>
            </a:r>
            <a:r>
              <a:rPr lang="zh-CN" altLang="en-US" sz="2200">
                <a:latin typeface="微软雅黑" panose="020B0503020204020204" charset="-122"/>
                <a:ea typeface="微软雅黑" panose="020B0503020204020204" charset="-122"/>
              </a:rPr>
              <a:t>只脚</a:t>
            </a:r>
            <a:r>
              <a:rPr lang="en-US" altLang="zh-CN" sz="2200">
                <a:latin typeface="微软雅黑" panose="020B0503020204020204" charset="-122"/>
                <a:ea typeface="微软雅黑" panose="020B0503020204020204" charset="-122"/>
              </a:rPr>
              <a:t>,%d</a:t>
            </a:r>
            <a:r>
              <a:rPr lang="zh-CN" altLang="en-US" sz="2200">
                <a:latin typeface="微软雅黑" panose="020B0503020204020204" charset="-122"/>
                <a:ea typeface="微软雅黑" panose="020B0503020204020204" charset="-122"/>
              </a:rPr>
              <a:t>只手</a:t>
            </a:r>
            <a:r>
              <a:rPr lang="en-US" altLang="zh-CN" sz="2200">
                <a:latin typeface="微软雅黑" panose="020B0503020204020204" charset="-122"/>
                <a:ea typeface="微软雅黑" panose="020B0503020204020204" charset="-122"/>
              </a:rPr>
              <a:t>\t",age,leg,hand);</a:t>
            </a:r>
          </a:p>
          <a:p>
            <a:pPr eaLnBrk="1" hangingPunct="1">
              <a:spcBef>
                <a:spcPct val="0"/>
              </a:spcBef>
              <a:buClrTx/>
              <a:buFontTx/>
              <a:buNone/>
            </a:pPr>
            <a:r>
              <a:rPr lang="en-US" altLang="zh-CN" sz="2200">
                <a:latin typeface="微软雅黑" panose="020B0503020204020204" charset="-122"/>
                <a:ea typeface="微软雅黑" panose="020B0503020204020204" charset="-122"/>
              </a:rPr>
              <a:t>    }    </a:t>
            </a:r>
          </a:p>
          <a:p>
            <a:pPr eaLnBrk="1" hangingPunct="1">
              <a:spcBef>
                <a:spcPct val="0"/>
              </a:spcBef>
              <a:buClrTx/>
              <a:buFontTx/>
              <a:buNone/>
            </a:pPr>
            <a:r>
              <a:rPr lang="en-US" altLang="zh-CN" sz="2200">
                <a:latin typeface="微软雅黑" panose="020B0503020204020204" charset="-122"/>
                <a:ea typeface="微软雅黑" panose="020B0503020204020204" charset="-122"/>
              </a:rPr>
              <a:t>}</a:t>
            </a:r>
            <a:endParaRPr lang="zh-CN" altLang="en-US" sz="2200">
              <a:latin typeface="微软雅黑" panose="020B0503020204020204" charset="-122"/>
              <a:ea typeface="微软雅黑" panose="020B0503020204020204" charset="-122"/>
            </a:endParaRPr>
          </a:p>
        </p:txBody>
      </p:sp>
      <p:sp>
        <p:nvSpPr>
          <p:cNvPr id="356357" name="Rectangle 5"/>
          <p:cNvSpPr>
            <a:spLocks noChangeArrowheads="1"/>
          </p:cNvSpPr>
          <p:nvPr/>
        </p:nvSpPr>
        <p:spPr bwMode="auto">
          <a:xfrm>
            <a:off x="4295800" y="4563040"/>
            <a:ext cx="6840538" cy="2122805"/>
          </a:xfrm>
          <a:prstGeom prst="rect">
            <a:avLst/>
          </a:prstGeom>
          <a:solidFill>
            <a:schemeClr val="bg1"/>
          </a:solidFill>
          <a:ln w="50800">
            <a:solidFill>
              <a:srgbClr val="53648F"/>
            </a:solidFill>
            <a:miter lim="800000"/>
          </a:ln>
        </p:spPr>
        <p:txBody>
          <a:bodyPr>
            <a:spAutoFit/>
          </a:bodyPr>
          <a:lstStyle>
            <a:lvl1pPr>
              <a:spcBef>
                <a:spcPct val="20000"/>
              </a:spcBef>
              <a:buClr>
                <a:srgbClr val="0000FF"/>
              </a:buClr>
              <a:buFont typeface="Wingdings" panose="05000000000000000000" pitchFamily="2" charset="2"/>
              <a:buChar char="Ø"/>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Times New Roman" panose="02020603050405020304" pitchFamily="18" charset="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sz="2200">
                <a:latin typeface="微软雅黑" panose="020B0503020204020204" charset="-122"/>
                <a:ea typeface="微软雅黑" panose="020B0503020204020204" charset="-122"/>
              </a:rPr>
              <a:t>public class Student extends People {</a:t>
            </a:r>
          </a:p>
          <a:p>
            <a:pPr eaLnBrk="1" hangingPunct="1">
              <a:spcBef>
                <a:spcPct val="0"/>
              </a:spcBef>
              <a:buClrTx/>
              <a:buFontTx/>
              <a:buNone/>
            </a:pPr>
            <a:r>
              <a:rPr lang="en-US" altLang="zh-CN" sz="2200">
                <a:latin typeface="微软雅黑" panose="020B0503020204020204" charset="-122"/>
                <a:ea typeface="微软雅黑" panose="020B0503020204020204" charset="-122"/>
              </a:rPr>
              <a:t>   int number;</a:t>
            </a:r>
          </a:p>
          <a:p>
            <a:pPr eaLnBrk="1" hangingPunct="1">
              <a:spcBef>
                <a:spcPct val="0"/>
              </a:spcBef>
              <a:buClrTx/>
              <a:buFontTx/>
              <a:buNone/>
            </a:pPr>
            <a:r>
              <a:rPr lang="en-US" altLang="zh-CN" sz="2200">
                <a:latin typeface="微软雅黑" panose="020B0503020204020204" charset="-122"/>
                <a:ea typeface="微软雅黑" panose="020B0503020204020204" charset="-122"/>
              </a:rPr>
              <a:t>   void tellMessage() {</a:t>
            </a:r>
          </a:p>
          <a:p>
            <a:pPr eaLnBrk="1" hangingPunct="1">
              <a:spcBef>
                <a:spcPct val="0"/>
              </a:spcBef>
              <a:buClrTx/>
              <a:buFontTx/>
              <a:buNone/>
            </a:pPr>
            <a:r>
              <a:rPr lang="en-US" altLang="zh-CN" sz="2200">
                <a:latin typeface="微软雅黑" panose="020B0503020204020204" charset="-122"/>
                <a:ea typeface="微软雅黑" panose="020B0503020204020204" charset="-122"/>
              </a:rPr>
              <a:t>        showPeopleMess();</a:t>
            </a:r>
          </a:p>
          <a:p>
            <a:pPr eaLnBrk="1" hangingPunct="1">
              <a:spcBef>
                <a:spcPct val="0"/>
              </a:spcBef>
              <a:buClrTx/>
              <a:buFontTx/>
              <a:buNone/>
            </a:pPr>
            <a:r>
              <a:rPr lang="en-US" altLang="zh-CN" sz="2200">
                <a:latin typeface="微软雅黑" panose="020B0503020204020204" charset="-122"/>
                <a:ea typeface="微软雅黑" panose="020B0503020204020204" charset="-122"/>
              </a:rPr>
              <a:t>   }</a:t>
            </a:r>
          </a:p>
          <a:p>
            <a:pPr eaLnBrk="1" hangingPunct="1">
              <a:spcBef>
                <a:spcPct val="0"/>
              </a:spcBef>
              <a:buClrTx/>
              <a:buFontTx/>
              <a:buNone/>
            </a:pPr>
            <a:r>
              <a:rPr lang="en-US" altLang="zh-CN" sz="2200">
                <a:latin typeface="微软雅黑" panose="020B0503020204020204" charset="-122"/>
                <a:ea typeface="微软雅黑" panose="020B0503020204020204" charset="-122"/>
              </a:rPr>
              <a:t>} </a:t>
            </a:r>
            <a:endParaRPr lang="zh-CN" altLang="en-US" sz="2200">
              <a:latin typeface="微软雅黑" panose="020B0503020204020204" charset="-122"/>
              <a:ea typeface="微软雅黑" panose="020B0503020204020204" charset="-122"/>
            </a:endParaRPr>
          </a:p>
        </p:txBody>
      </p:sp>
      <p:sp>
        <p:nvSpPr>
          <p:cNvPr id="356358" name="Line 6"/>
          <p:cNvSpPr>
            <a:spLocks noChangeShapeType="1"/>
          </p:cNvSpPr>
          <p:nvPr/>
        </p:nvSpPr>
        <p:spPr bwMode="auto">
          <a:xfrm>
            <a:off x="5375920" y="6093296"/>
            <a:ext cx="2592387" cy="0"/>
          </a:xfrm>
          <a:prstGeom prst="line">
            <a:avLst/>
          </a:prstGeom>
          <a:noFill/>
          <a:ln w="25400">
            <a:solidFill>
              <a:srgbClr val="800000"/>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7" name="组合 6"/>
          <p:cNvGrpSpPr/>
          <p:nvPr/>
        </p:nvGrpSpPr>
        <p:grpSpPr>
          <a:xfrm>
            <a:off x="103941" y="116632"/>
            <a:ext cx="9929764" cy="614705"/>
            <a:chOff x="103941" y="116632"/>
            <a:chExt cx="9929764" cy="614705"/>
          </a:xfrm>
        </p:grpSpPr>
        <p:sp>
          <p:nvSpPr>
            <p:cNvPr id="8" name="文本框 7"/>
            <p:cNvSpPr txBox="1"/>
            <p:nvPr/>
          </p:nvSpPr>
          <p:spPr>
            <a:xfrm>
              <a:off x="767408" y="147772"/>
              <a:ext cx="4608512" cy="583565"/>
            </a:xfrm>
            <a:prstGeom prst="rect">
              <a:avLst/>
            </a:prstGeom>
            <a:noFill/>
          </p:spPr>
          <p:txBody>
            <a:bodyPr wrap="square">
              <a:spAutoFit/>
            </a:bodyPr>
            <a:lstStyle/>
            <a:p>
              <a:pPr eaLnBrk="1" fontAlgn="auto" hangingPunct="1">
                <a:spcBef>
                  <a:spcPts val="0"/>
                </a:spcBef>
                <a:spcAft>
                  <a:spcPts val="0"/>
                </a:spcAft>
                <a:defRPr/>
              </a:pPr>
              <a:r>
                <a:rPr lang="en-US" altLang="zh-CN" sz="3200" b="1">
                  <a:solidFill>
                    <a:srgbClr val="53648F"/>
                  </a:solidFill>
                  <a:latin typeface="微软雅黑" panose="020B0503020204020204" charset="-122"/>
                  <a:ea typeface="微软雅黑" panose="020B0503020204020204" charset="-122"/>
                </a:rPr>
                <a:t>5.2   </a:t>
              </a:r>
              <a:r>
                <a:rPr lang="zh-CN" altLang="en-US" sz="3200" b="1">
                  <a:solidFill>
                    <a:srgbClr val="53648F"/>
                  </a:solidFill>
                  <a:latin typeface="微软雅黑" panose="020B0503020204020204" charset="-122"/>
                  <a:ea typeface="微软雅黑" panose="020B0503020204020204" charset="-122"/>
                </a:rPr>
                <a:t>子类的继承性</a:t>
              </a:r>
              <a:endParaRPr lang="zh-CN" altLang="en-US" sz="3200" b="1" dirty="0">
                <a:solidFill>
                  <a:srgbClr val="53648F"/>
                </a:solidFill>
                <a:latin typeface="微软雅黑" panose="020B0503020204020204" charset="-122"/>
                <a:ea typeface="微软雅黑" panose="020B0503020204020204" charset="-122"/>
              </a:endParaRPr>
            </a:p>
          </p:txBody>
        </p:sp>
        <p:pic>
          <p:nvPicPr>
            <p:cNvPr id="9" name="图片 8" descr="卡通人物&#10;&#10;中度可信度描述已自动生成"/>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941" y="116632"/>
              <a:ext cx="889308" cy="492950"/>
            </a:xfrm>
            <a:prstGeom prst="rect">
              <a:avLst/>
            </a:prstGeom>
          </p:spPr>
        </p:pic>
        <p:sp>
          <p:nvSpPr>
            <p:cNvPr id="11" name="平行四边形 10"/>
            <p:cNvSpPr/>
            <p:nvPr/>
          </p:nvSpPr>
          <p:spPr>
            <a:xfrm>
              <a:off x="4223792" y="476672"/>
              <a:ext cx="5809913" cy="162000"/>
            </a:xfrm>
            <a:prstGeom prst="parallelogram">
              <a:avLst>
                <a:gd name="adj" fmla="val 49021"/>
              </a:avLst>
            </a:pr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文本框 11"/>
          <p:cNvSpPr txBox="1"/>
          <p:nvPr/>
        </p:nvSpPr>
        <p:spPr>
          <a:xfrm>
            <a:off x="817550" y="908720"/>
            <a:ext cx="5998530" cy="460375"/>
          </a:xfrm>
          <a:prstGeom prst="rect">
            <a:avLst/>
          </a:prstGeom>
          <a:noFill/>
        </p:spPr>
        <p:txBody>
          <a:bodyPr wrap="square">
            <a:spAutoFit/>
          </a:bodyPr>
          <a:lstStyle>
            <a:defPPr>
              <a:defRPr lang="en-US"/>
            </a:defPPr>
            <a:lvl1pPr fontAlgn="auto">
              <a:spcBef>
                <a:spcPts val="0"/>
              </a:spcBef>
              <a:spcAft>
                <a:spcPts val="0"/>
              </a:spcAft>
              <a:defRPr sz="3200" b="1">
                <a:solidFill>
                  <a:srgbClr val="53648F"/>
                </a:solidFill>
                <a:latin typeface="思源黑体 CN Heavy" panose="020B0A00000000000000" pitchFamily="34" charset="-122"/>
                <a:ea typeface="思源黑体 CN Heavy" panose="020B0A00000000000000" pitchFamily="34" charset="-122"/>
              </a:defRPr>
            </a:lvl1pPr>
          </a:lstStyle>
          <a:p>
            <a:r>
              <a:rPr lang="en-US" altLang="zh-CN" sz="2400">
                <a:latin typeface="微软雅黑" panose="020B0503020204020204" charset="-122"/>
                <a:ea typeface="微软雅黑" panose="020B0503020204020204" charset="-122"/>
              </a:rPr>
              <a:t>5.2.2   </a:t>
            </a:r>
            <a:r>
              <a:rPr lang="zh-CN" altLang="en-US" sz="2400">
                <a:latin typeface="微软雅黑" panose="020B0503020204020204" charset="-122"/>
                <a:ea typeface="微软雅黑" panose="020B0503020204020204" charset="-122"/>
              </a:rPr>
              <a:t>子类和父类不在同一包中的继承性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14339">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56356"/>
                                        </p:tgtEl>
                                        <p:attrNameLst>
                                          <p:attrName>style.visibility</p:attrName>
                                        </p:attrNameLst>
                                      </p:cBhvr>
                                      <p:to>
                                        <p:strVal val="visible"/>
                                      </p:to>
                                    </p:set>
                                    <p:animEffect transition="in" filter="blinds(horizontal)">
                                      <p:cBhvr>
                                        <p:cTn id="18" dur="500"/>
                                        <p:tgtEl>
                                          <p:spTgt spid="356356"/>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56357"/>
                                        </p:tgtEl>
                                        <p:attrNameLst>
                                          <p:attrName>style.visibility</p:attrName>
                                        </p:attrNameLst>
                                      </p:cBhvr>
                                      <p:to>
                                        <p:strVal val="visible"/>
                                      </p:to>
                                    </p:set>
                                    <p:anim calcmode="lin" valueType="num">
                                      <p:cBhvr additive="base">
                                        <p:cTn id="23" dur="500" fill="hold"/>
                                        <p:tgtEl>
                                          <p:spTgt spid="356357"/>
                                        </p:tgtEl>
                                        <p:attrNameLst>
                                          <p:attrName>ppt_x</p:attrName>
                                        </p:attrNameLst>
                                      </p:cBhvr>
                                      <p:tavLst>
                                        <p:tav tm="0">
                                          <p:val>
                                            <p:strVal val="#ppt_x"/>
                                          </p:val>
                                        </p:tav>
                                        <p:tav tm="100000">
                                          <p:val>
                                            <p:strVal val="#ppt_x"/>
                                          </p:val>
                                        </p:tav>
                                      </p:tavLst>
                                    </p:anim>
                                    <p:anim calcmode="lin" valueType="num">
                                      <p:cBhvr additive="base">
                                        <p:cTn id="24" dur="500" fill="hold"/>
                                        <p:tgtEl>
                                          <p:spTgt spid="356357"/>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nodeType="clickEffect">
                                  <p:stCondLst>
                                    <p:cond delay="0"/>
                                  </p:stCondLst>
                                  <p:childTnLst>
                                    <p:set>
                                      <p:cBhvr>
                                        <p:cTn id="28" dur="1" fill="hold">
                                          <p:stCondLst>
                                            <p:cond delay="0"/>
                                          </p:stCondLst>
                                        </p:cTn>
                                        <p:tgtEl>
                                          <p:spTgt spid="356358"/>
                                        </p:tgtEl>
                                        <p:attrNameLst>
                                          <p:attrName>style.visibility</p:attrName>
                                        </p:attrNameLst>
                                      </p:cBhvr>
                                      <p:to>
                                        <p:strVal val="visible"/>
                                      </p:to>
                                    </p:set>
                                    <p:animEffect transition="in" filter="box(in)">
                                      <p:cBhvr>
                                        <p:cTn id="29" dur="500"/>
                                        <p:tgtEl>
                                          <p:spTgt spid="3563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p:bldP spid="356356" grpId="0" bldLvl="0" animBg="1"/>
      <p:bldP spid="356357" grpId="0" bldLvl="0" animBg="1"/>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type="body" idx="4294967295"/>
          </p:nvPr>
        </p:nvSpPr>
        <p:spPr>
          <a:xfrm>
            <a:off x="993248" y="2132856"/>
            <a:ext cx="5462791" cy="3557717"/>
          </a:xfrm>
          <a:prstGeom prst="rect">
            <a:avLst/>
          </a:prstGeom>
          <a:ln w="50800">
            <a:solidFill>
              <a:srgbClr val="53648F"/>
            </a:solidFill>
          </a:ln>
        </p:spPr>
        <p:txBody>
          <a:bodyPr/>
          <a:lstStyle/>
          <a:p>
            <a:pPr eaLnBrk="1" hangingPunct="1">
              <a:lnSpc>
                <a:spcPct val="150000"/>
              </a:lnSpc>
            </a:pPr>
            <a:r>
              <a:rPr lang="zh-CN" altLang="en-US" sz="2400" b="1">
                <a:latin typeface="微软雅黑" panose="020B0503020204020204" charset="-122"/>
                <a:ea typeface="微软雅黑" panose="020B0503020204020204" charset="-122"/>
              </a:rPr>
              <a:t>如果一个类是另一个类的子类，那么</a:t>
            </a:r>
            <a:r>
              <a:rPr lang="en-US" altLang="zh-CN" sz="2400" b="1">
                <a:latin typeface="微软雅黑" panose="020B0503020204020204" charset="-122"/>
                <a:ea typeface="微软雅黑" panose="020B0503020204020204" charset="-122"/>
              </a:rPr>
              <a:t>UML</a:t>
            </a:r>
            <a:r>
              <a:rPr lang="zh-CN" altLang="en-US" sz="2400" b="1">
                <a:latin typeface="微软雅黑" panose="020B0503020204020204" charset="-122"/>
                <a:ea typeface="微软雅黑" panose="020B0503020204020204" charset="-122"/>
              </a:rPr>
              <a:t>通过使用一个实线连接两个类的</a:t>
            </a:r>
            <a:r>
              <a:rPr lang="en-US" altLang="zh-CN" sz="2400" b="1">
                <a:latin typeface="微软雅黑" panose="020B0503020204020204" charset="-122"/>
                <a:ea typeface="微软雅黑" panose="020B0503020204020204" charset="-122"/>
              </a:rPr>
              <a:t>UML</a:t>
            </a:r>
            <a:r>
              <a:rPr lang="zh-CN" altLang="en-US" sz="2400" b="1">
                <a:latin typeface="微软雅黑" panose="020B0503020204020204" charset="-122"/>
                <a:ea typeface="微软雅黑" panose="020B0503020204020204" charset="-122"/>
              </a:rPr>
              <a:t>图来表示二者之间的继承关系，实线的起始端是子类的</a:t>
            </a:r>
            <a:r>
              <a:rPr lang="en-US" altLang="zh-CN" sz="2400" b="1">
                <a:latin typeface="微软雅黑" panose="020B0503020204020204" charset="-122"/>
                <a:ea typeface="微软雅黑" panose="020B0503020204020204" charset="-122"/>
              </a:rPr>
              <a:t>UML</a:t>
            </a:r>
            <a:r>
              <a:rPr lang="zh-CN" altLang="en-US" sz="2400" b="1">
                <a:latin typeface="微软雅黑" panose="020B0503020204020204" charset="-122"/>
                <a:ea typeface="微软雅黑" panose="020B0503020204020204" charset="-122"/>
              </a:rPr>
              <a:t>图，终点端是父类的</a:t>
            </a:r>
            <a:r>
              <a:rPr lang="en-US" altLang="zh-CN" sz="2400" b="1">
                <a:latin typeface="微软雅黑" panose="020B0503020204020204" charset="-122"/>
                <a:ea typeface="微软雅黑" panose="020B0503020204020204" charset="-122"/>
              </a:rPr>
              <a:t>UML</a:t>
            </a:r>
            <a:r>
              <a:rPr lang="zh-CN" altLang="en-US" sz="2400" b="1">
                <a:latin typeface="微软雅黑" panose="020B0503020204020204" charset="-122"/>
                <a:ea typeface="微软雅黑" panose="020B0503020204020204" charset="-122"/>
              </a:rPr>
              <a:t>图，但终点端使用一个</a:t>
            </a:r>
            <a:r>
              <a:rPr lang="zh-CN" altLang="en-US" sz="2400" b="1">
                <a:solidFill>
                  <a:srgbClr val="53648F"/>
                </a:solidFill>
                <a:latin typeface="微软雅黑" panose="020B0503020204020204" charset="-122"/>
                <a:ea typeface="微软雅黑" panose="020B0503020204020204" charset="-122"/>
              </a:rPr>
              <a:t>空心的三角形</a:t>
            </a:r>
            <a:r>
              <a:rPr lang="zh-CN" altLang="en-US" sz="2400" b="1">
                <a:latin typeface="微软雅黑" panose="020B0503020204020204" charset="-122"/>
                <a:ea typeface="微软雅黑" panose="020B0503020204020204" charset="-122"/>
              </a:rPr>
              <a:t>表示实线的结束。 </a:t>
            </a:r>
          </a:p>
          <a:p>
            <a:pPr eaLnBrk="1" hangingPunct="1">
              <a:lnSpc>
                <a:spcPct val="150000"/>
              </a:lnSpc>
            </a:pPr>
            <a:endParaRPr lang="zh-CN" altLang="en-US" sz="2400">
              <a:latin typeface="微软雅黑" panose="020B0503020204020204" charset="-122"/>
              <a:ea typeface="微软雅黑" panose="020B0503020204020204" charset="-122"/>
            </a:endParaRPr>
          </a:p>
        </p:txBody>
      </p:sp>
      <p:pic>
        <p:nvPicPr>
          <p:cNvPr id="1536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0136" y="1427127"/>
            <a:ext cx="3095625" cy="508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组合 4"/>
          <p:cNvGrpSpPr/>
          <p:nvPr/>
        </p:nvGrpSpPr>
        <p:grpSpPr>
          <a:xfrm>
            <a:off x="103941" y="116632"/>
            <a:ext cx="9929764" cy="614705"/>
            <a:chOff x="103941" y="116632"/>
            <a:chExt cx="9929764" cy="614705"/>
          </a:xfrm>
        </p:grpSpPr>
        <p:sp>
          <p:nvSpPr>
            <p:cNvPr id="6" name="文本框 5"/>
            <p:cNvSpPr txBox="1"/>
            <p:nvPr/>
          </p:nvSpPr>
          <p:spPr>
            <a:xfrm>
              <a:off x="767408" y="147772"/>
              <a:ext cx="4608512" cy="583565"/>
            </a:xfrm>
            <a:prstGeom prst="rect">
              <a:avLst/>
            </a:prstGeom>
            <a:noFill/>
          </p:spPr>
          <p:txBody>
            <a:bodyPr wrap="square">
              <a:spAutoFit/>
            </a:bodyPr>
            <a:lstStyle/>
            <a:p>
              <a:pPr eaLnBrk="1" fontAlgn="auto" hangingPunct="1">
                <a:spcBef>
                  <a:spcPts val="0"/>
                </a:spcBef>
                <a:spcAft>
                  <a:spcPts val="0"/>
                </a:spcAft>
                <a:defRPr/>
              </a:pPr>
              <a:r>
                <a:rPr lang="en-US" altLang="zh-CN" sz="3200" b="1">
                  <a:solidFill>
                    <a:srgbClr val="53648F"/>
                  </a:solidFill>
                  <a:latin typeface="微软雅黑" panose="020B0503020204020204" charset="-122"/>
                  <a:ea typeface="微软雅黑" panose="020B0503020204020204" charset="-122"/>
                </a:rPr>
                <a:t>5.2   </a:t>
              </a:r>
              <a:r>
                <a:rPr lang="zh-CN" altLang="en-US" sz="3200" b="1">
                  <a:solidFill>
                    <a:srgbClr val="53648F"/>
                  </a:solidFill>
                  <a:latin typeface="微软雅黑" panose="020B0503020204020204" charset="-122"/>
                  <a:ea typeface="微软雅黑" panose="020B0503020204020204" charset="-122"/>
                </a:rPr>
                <a:t>子类的继承性</a:t>
              </a:r>
              <a:endParaRPr lang="zh-CN" altLang="en-US" sz="3200" b="1" dirty="0">
                <a:solidFill>
                  <a:srgbClr val="53648F"/>
                </a:solidFill>
                <a:latin typeface="微软雅黑" panose="020B0503020204020204" charset="-122"/>
                <a:ea typeface="微软雅黑" panose="020B0503020204020204" charset="-122"/>
              </a:endParaRPr>
            </a:p>
          </p:txBody>
        </p:sp>
        <p:pic>
          <p:nvPicPr>
            <p:cNvPr id="7" name="图片 6" descr="卡通人物&#10;&#10;中度可信度描述已自动生成"/>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941" y="116632"/>
              <a:ext cx="889308" cy="492950"/>
            </a:xfrm>
            <a:prstGeom prst="rect">
              <a:avLst/>
            </a:prstGeom>
          </p:spPr>
        </p:pic>
        <p:sp>
          <p:nvSpPr>
            <p:cNvPr id="9" name="平行四边形 8"/>
            <p:cNvSpPr/>
            <p:nvPr/>
          </p:nvSpPr>
          <p:spPr>
            <a:xfrm>
              <a:off x="4223792" y="476672"/>
              <a:ext cx="5809913" cy="162000"/>
            </a:xfrm>
            <a:prstGeom prst="parallelogram">
              <a:avLst>
                <a:gd name="adj" fmla="val 49021"/>
              </a:avLst>
            </a:pr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817550" y="908720"/>
            <a:ext cx="6646602" cy="460375"/>
          </a:xfrm>
          <a:prstGeom prst="rect">
            <a:avLst/>
          </a:prstGeom>
          <a:noFill/>
        </p:spPr>
        <p:txBody>
          <a:bodyPr wrap="square">
            <a:spAutoFit/>
          </a:bodyPr>
          <a:lstStyle>
            <a:defPPr>
              <a:defRPr lang="en-US"/>
            </a:defPPr>
            <a:lvl1pPr fontAlgn="auto">
              <a:spcBef>
                <a:spcPts val="0"/>
              </a:spcBef>
              <a:spcAft>
                <a:spcPts val="0"/>
              </a:spcAft>
              <a:defRPr sz="3200" b="1">
                <a:solidFill>
                  <a:srgbClr val="53648F"/>
                </a:solidFill>
                <a:latin typeface="思源黑体 CN Heavy" panose="020B0A00000000000000" pitchFamily="34" charset="-122"/>
                <a:ea typeface="思源黑体 CN Heavy" panose="020B0A00000000000000" pitchFamily="34" charset="-122"/>
              </a:defRPr>
            </a:lvl1pPr>
          </a:lstStyle>
          <a:p>
            <a:r>
              <a:rPr lang="en-US" altLang="zh-CN" sz="2400">
                <a:latin typeface="微软雅黑" panose="020B0503020204020204" charset="-122"/>
                <a:ea typeface="微软雅黑" panose="020B0503020204020204" charset="-122"/>
              </a:rPr>
              <a:t>5.2.3  </a:t>
            </a:r>
            <a:r>
              <a:rPr lang="zh-CN" altLang="en-US" sz="2400">
                <a:latin typeface="微软雅黑" panose="020B0503020204020204" charset="-122"/>
                <a:ea typeface="微软雅黑" panose="020B0503020204020204" charset="-122"/>
              </a:rPr>
              <a:t>继承关系</a:t>
            </a:r>
            <a:r>
              <a:rPr lang="en-US" altLang="zh-CN" sz="2400">
                <a:latin typeface="微软雅黑" panose="020B0503020204020204" charset="-122"/>
                <a:ea typeface="微软雅黑" panose="020B0503020204020204" charset="-122"/>
              </a:rPr>
              <a:t>(GENERALIZATION)</a:t>
            </a:r>
            <a:r>
              <a:rPr lang="zh-CN" altLang="en-US" sz="2400">
                <a:latin typeface="微软雅黑" panose="020B0503020204020204" charset="-122"/>
                <a:ea typeface="微软雅黑" panose="020B0503020204020204" charset="-122"/>
              </a:rPr>
              <a:t>的</a:t>
            </a:r>
            <a:r>
              <a:rPr lang="en-US" altLang="zh-CN" sz="2400">
                <a:latin typeface="微软雅黑" panose="020B0503020204020204" charset="-122"/>
                <a:ea typeface="微软雅黑" panose="020B0503020204020204" charset="-122"/>
              </a:rPr>
              <a:t>UML</a:t>
            </a:r>
            <a:r>
              <a:rPr lang="zh-CN" altLang="en-US" sz="2400">
                <a:latin typeface="微软雅黑" panose="020B0503020204020204" charset="-122"/>
                <a:ea typeface="微软雅黑" panose="020B0503020204020204" charset="-122"/>
              </a:rPr>
              <a:t>图</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15363">
                                            <p:bg/>
                                          </p:spTgt>
                                        </p:tgtEl>
                                        <p:attrNameLst>
                                          <p:attrName>style.visibility</p:attrName>
                                        </p:attrNameLst>
                                      </p:cBhvr>
                                      <p:to>
                                        <p:strVal val="visible"/>
                                      </p:to>
                                    </p:set>
                                    <p:animEffect transition="in" filter="wipe(up)">
                                      <p:cBhvr>
                                        <p:cTn id="14" dur="500"/>
                                        <p:tgtEl>
                                          <p:spTgt spid="15363">
                                            <p:bg/>
                                          </p:spTgt>
                                        </p:tgtEl>
                                      </p:cBhvr>
                                    </p:animEffect>
                                  </p:childTnLst>
                                </p:cTn>
                              </p:par>
                              <p:par>
                                <p:cTn id="15" presetID="22" presetClass="entr" presetSubtype="1" fill="hold" grpId="0" nodeType="withEffect">
                                  <p:stCondLst>
                                    <p:cond delay="0"/>
                                  </p:stCondLst>
                                  <p:childTnLst>
                                    <p:set>
                                      <p:cBhvr>
                                        <p:cTn id="16" dur="1" fill="hold">
                                          <p:stCondLst>
                                            <p:cond delay="0"/>
                                          </p:stCondLst>
                                        </p:cTn>
                                        <p:tgtEl>
                                          <p:spTgt spid="15363">
                                            <p:txEl>
                                              <p:pRg st="0" end="0"/>
                                            </p:txEl>
                                          </p:spTgt>
                                        </p:tgtEl>
                                        <p:attrNameLst>
                                          <p:attrName>style.visibility</p:attrName>
                                        </p:attrNameLst>
                                      </p:cBhvr>
                                      <p:to>
                                        <p:strVal val="visible"/>
                                      </p:to>
                                    </p:set>
                                    <p:animEffect transition="in" filter="wipe(up)">
                                      <p:cBhvr>
                                        <p:cTn id="17" dur="500"/>
                                        <p:tgtEl>
                                          <p:spTgt spid="1536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2" fill="hold" nodeType="clickEffect">
                                  <p:stCondLst>
                                    <p:cond delay="0"/>
                                  </p:stCondLst>
                                  <p:childTnLst>
                                    <p:set>
                                      <p:cBhvr>
                                        <p:cTn id="21" dur="1" fill="hold">
                                          <p:stCondLst>
                                            <p:cond delay="0"/>
                                          </p:stCondLst>
                                        </p:cTn>
                                        <p:tgtEl>
                                          <p:spTgt spid="15364"/>
                                        </p:tgtEl>
                                        <p:attrNameLst>
                                          <p:attrName>style.visibility</p:attrName>
                                        </p:attrNameLst>
                                      </p:cBhvr>
                                      <p:to>
                                        <p:strVal val="visible"/>
                                      </p:to>
                                    </p:set>
                                    <p:anim calcmode="lin" valueType="num">
                                      <p:cBhvr additive="base">
                                        <p:cTn id="22" dur="500" fill="hold"/>
                                        <p:tgtEl>
                                          <p:spTgt spid="15364"/>
                                        </p:tgtEl>
                                        <p:attrNameLst>
                                          <p:attrName>ppt_x</p:attrName>
                                        </p:attrNameLst>
                                      </p:cBhvr>
                                      <p:tavLst>
                                        <p:tav tm="0">
                                          <p:val>
                                            <p:strVal val="1+#ppt_w/2"/>
                                          </p:val>
                                        </p:tav>
                                        <p:tav tm="100000">
                                          <p:val>
                                            <p:strVal val="#ppt_x"/>
                                          </p:val>
                                        </p:tav>
                                      </p:tavLst>
                                    </p:anim>
                                    <p:anim calcmode="lin" valueType="num">
                                      <p:cBhvr additive="base">
                                        <p:cTn id="23" dur="500" fill="hold"/>
                                        <p:tgtEl>
                                          <p:spTgt spid="1536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uiExpand="1" build="p" animBg="1"/>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body" idx="4294967295"/>
          </p:nvPr>
        </p:nvSpPr>
        <p:spPr>
          <a:xfrm>
            <a:off x="839788" y="860786"/>
            <a:ext cx="10758789" cy="1223962"/>
          </a:xfrm>
          <a:prstGeom prst="rect">
            <a:avLst/>
          </a:prstGeom>
        </p:spPr>
        <p:txBody>
          <a:bodyPr/>
          <a:lstStyle/>
          <a:p>
            <a:pPr eaLnBrk="1" hangingPunct="1">
              <a:lnSpc>
                <a:spcPct val="150000"/>
              </a:lnSpc>
            </a:pPr>
            <a:r>
              <a:rPr lang="zh-CN" altLang="en-US" sz="2400" b="1">
                <a:latin typeface="微软雅黑" panose="020B0503020204020204" charset="-122"/>
                <a:ea typeface="微软雅黑" panose="020B0503020204020204" charset="-122"/>
              </a:rPr>
              <a:t>类继承了父类的很多东西，那么子类在创建对象的时候，他又是</a:t>
            </a:r>
            <a:r>
              <a:rPr lang="zh-CN" altLang="en-US" sz="2400" b="1">
                <a:solidFill>
                  <a:srgbClr val="C00000"/>
                </a:solidFill>
                <a:latin typeface="微软雅黑" panose="020B0503020204020204" charset="-122"/>
                <a:ea typeface="微软雅黑" panose="020B0503020204020204" charset="-122"/>
              </a:rPr>
              <a:t>怎么生成自己的对象</a:t>
            </a:r>
            <a:r>
              <a:rPr lang="zh-CN" altLang="en-US" sz="2400" b="1">
                <a:latin typeface="微软雅黑" panose="020B0503020204020204" charset="-122"/>
                <a:ea typeface="微软雅黑" panose="020B0503020204020204" charset="-122"/>
              </a:rPr>
              <a:t>的呢。子类生产的对象会有哪些东西呢。</a:t>
            </a:r>
          </a:p>
          <a:p>
            <a:pPr eaLnBrk="1" hangingPunct="1">
              <a:lnSpc>
                <a:spcPct val="150000"/>
              </a:lnSpc>
            </a:pPr>
            <a:endParaRPr lang="zh-CN" altLang="en-US" sz="2400" b="1">
              <a:latin typeface="微软雅黑" panose="020B0503020204020204" charset="-122"/>
              <a:ea typeface="微软雅黑" panose="020B0503020204020204" charset="-122"/>
            </a:endParaRPr>
          </a:p>
          <a:p>
            <a:pPr eaLnBrk="1" hangingPunct="1">
              <a:lnSpc>
                <a:spcPct val="150000"/>
              </a:lnSpc>
            </a:pPr>
            <a:endParaRPr lang="zh-CN" altLang="en-US" sz="2400">
              <a:latin typeface="微软雅黑" panose="020B0503020204020204" charset="-122"/>
              <a:ea typeface="微软雅黑" panose="020B0503020204020204" charset="-122"/>
            </a:endParaRPr>
          </a:p>
        </p:txBody>
      </p:sp>
      <p:sp>
        <p:nvSpPr>
          <p:cNvPr id="358404" name="Rectangle 4"/>
          <p:cNvSpPr>
            <a:spLocks noChangeArrowheads="1"/>
          </p:cNvSpPr>
          <p:nvPr/>
        </p:nvSpPr>
        <p:spPr bwMode="auto">
          <a:xfrm>
            <a:off x="1836798" y="2340321"/>
            <a:ext cx="3527425" cy="4092575"/>
          </a:xfrm>
          <a:prstGeom prst="rect">
            <a:avLst/>
          </a:prstGeom>
          <a:solidFill>
            <a:schemeClr val="bg1"/>
          </a:solidFill>
          <a:ln w="50800">
            <a:solidFill>
              <a:srgbClr val="53648F"/>
            </a:solidFill>
            <a:miter lim="800000"/>
          </a:ln>
        </p:spPr>
        <p:txBody>
          <a:bodyPr>
            <a:spAutoFit/>
          </a:bodyPr>
          <a:lstStyle>
            <a:lvl1pPr>
              <a:spcBef>
                <a:spcPct val="20000"/>
              </a:spcBef>
              <a:buClr>
                <a:srgbClr val="0000FF"/>
              </a:buClr>
              <a:buFont typeface="Wingdings" panose="05000000000000000000" pitchFamily="2" charset="2"/>
              <a:buChar char="Ø"/>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Times New Roman" panose="02020603050405020304" pitchFamily="18" charset="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kumimoji="0" lang="zh-CN" altLang="en-US" sz="2000">
                <a:latin typeface="微软雅黑" panose="020B0503020204020204" charset="-122"/>
                <a:ea typeface="微软雅黑" panose="020B0503020204020204" charset="-122"/>
              </a:rPr>
              <a:t>例题：子类的继承</a:t>
            </a:r>
          </a:p>
          <a:p>
            <a:pPr eaLnBrk="1" hangingPunct="1">
              <a:spcBef>
                <a:spcPct val="0"/>
              </a:spcBef>
              <a:buClrTx/>
              <a:buFontTx/>
              <a:buNone/>
            </a:pPr>
            <a:r>
              <a:rPr kumimoji="0" lang="en-US" altLang="zh-CN" sz="2000">
                <a:latin typeface="微软雅黑" panose="020B0503020204020204" charset="-122"/>
                <a:ea typeface="微软雅黑" panose="020B0503020204020204" charset="-122"/>
              </a:rPr>
              <a:t>class Father </a:t>
            </a:r>
          </a:p>
          <a:p>
            <a:pPr eaLnBrk="1" hangingPunct="1">
              <a:spcBef>
                <a:spcPct val="0"/>
              </a:spcBef>
              <a:buClrTx/>
              <a:buFontTx/>
              <a:buNone/>
            </a:pPr>
            <a:r>
              <a:rPr kumimoji="0" lang="en-US" altLang="zh-CN" sz="2000">
                <a:latin typeface="微软雅黑" panose="020B0503020204020204" charset="-122"/>
                <a:ea typeface="微软雅黑" panose="020B0503020204020204" charset="-122"/>
              </a:rPr>
              <a:t>{  float weight,height;</a:t>
            </a:r>
          </a:p>
          <a:p>
            <a:pPr eaLnBrk="1" hangingPunct="1">
              <a:spcBef>
                <a:spcPct val="0"/>
              </a:spcBef>
              <a:buClrTx/>
              <a:buFontTx/>
              <a:buNone/>
            </a:pPr>
            <a:r>
              <a:rPr kumimoji="0" lang="en-US" altLang="zh-CN" sz="2000">
                <a:latin typeface="微软雅黑" panose="020B0503020204020204" charset="-122"/>
                <a:ea typeface="微软雅黑" panose="020B0503020204020204" charset="-122"/>
              </a:rPr>
              <a:t>    String head;</a:t>
            </a:r>
          </a:p>
          <a:p>
            <a:pPr eaLnBrk="1" hangingPunct="1">
              <a:spcBef>
                <a:spcPct val="0"/>
              </a:spcBef>
              <a:buClrTx/>
              <a:buFontTx/>
              <a:buNone/>
            </a:pPr>
            <a:r>
              <a:rPr kumimoji="0" lang="en-US" altLang="zh-CN" sz="2000">
                <a:latin typeface="微软雅黑" panose="020B0503020204020204" charset="-122"/>
                <a:ea typeface="微软雅黑" panose="020B0503020204020204" charset="-122"/>
              </a:rPr>
              <a:t>    void speak(String s)</a:t>
            </a:r>
          </a:p>
          <a:p>
            <a:pPr eaLnBrk="1" hangingPunct="1">
              <a:spcBef>
                <a:spcPct val="0"/>
              </a:spcBef>
              <a:buClrTx/>
              <a:buFontTx/>
              <a:buNone/>
            </a:pPr>
            <a:r>
              <a:rPr kumimoji="0" lang="en-US" altLang="zh-CN" sz="2000">
                <a:latin typeface="微软雅黑" panose="020B0503020204020204" charset="-122"/>
                <a:ea typeface="微软雅黑" panose="020B0503020204020204" charset="-122"/>
              </a:rPr>
              <a:t>    {  System.out.println(s);</a:t>
            </a:r>
          </a:p>
          <a:p>
            <a:pPr eaLnBrk="1" hangingPunct="1">
              <a:spcBef>
                <a:spcPct val="0"/>
              </a:spcBef>
              <a:buClrTx/>
              <a:buFontTx/>
              <a:buNone/>
            </a:pPr>
            <a:r>
              <a:rPr kumimoji="0" lang="en-US" altLang="zh-CN" sz="2000">
                <a:latin typeface="微软雅黑" panose="020B0503020204020204" charset="-122"/>
                <a:ea typeface="微软雅黑" panose="020B0503020204020204" charset="-122"/>
              </a:rPr>
              <a:t>    }</a:t>
            </a:r>
          </a:p>
          <a:p>
            <a:pPr eaLnBrk="1" hangingPunct="1">
              <a:spcBef>
                <a:spcPct val="0"/>
              </a:spcBef>
              <a:buClrTx/>
              <a:buFontTx/>
              <a:buNone/>
            </a:pPr>
            <a:r>
              <a:rPr kumimoji="0" lang="en-US" altLang="zh-CN" sz="2000">
                <a:latin typeface="微软雅黑" panose="020B0503020204020204" charset="-122"/>
                <a:ea typeface="微软雅黑" panose="020B0503020204020204" charset="-122"/>
              </a:rPr>
              <a:t>}</a:t>
            </a:r>
          </a:p>
          <a:p>
            <a:pPr eaLnBrk="1" hangingPunct="1">
              <a:spcBef>
                <a:spcPct val="0"/>
              </a:spcBef>
              <a:buClrTx/>
              <a:buFontTx/>
              <a:buNone/>
            </a:pPr>
            <a:r>
              <a:rPr kumimoji="0" lang="en-US" altLang="zh-CN" sz="2000">
                <a:latin typeface="微软雅黑" panose="020B0503020204020204" charset="-122"/>
                <a:ea typeface="微软雅黑" panose="020B0503020204020204" charset="-122"/>
              </a:rPr>
              <a:t>class Son extends Father </a:t>
            </a:r>
          </a:p>
          <a:p>
            <a:pPr eaLnBrk="1" hangingPunct="1">
              <a:spcBef>
                <a:spcPct val="0"/>
              </a:spcBef>
              <a:buClrTx/>
              <a:buFontTx/>
              <a:buNone/>
            </a:pPr>
            <a:r>
              <a:rPr kumimoji="0" lang="en-US" altLang="zh-CN" sz="2000">
                <a:latin typeface="微软雅黑" panose="020B0503020204020204" charset="-122"/>
                <a:ea typeface="微软雅黑" panose="020B0503020204020204" charset="-122"/>
              </a:rPr>
              <a:t>{   String hand,foot;</a:t>
            </a:r>
          </a:p>
          <a:p>
            <a:pPr eaLnBrk="1" hangingPunct="1">
              <a:spcBef>
                <a:spcPct val="0"/>
              </a:spcBef>
              <a:buClrTx/>
              <a:buFontTx/>
              <a:buNone/>
            </a:pPr>
            <a:r>
              <a:rPr kumimoji="0" lang="en-US" altLang="zh-CN" sz="2000">
                <a:latin typeface="微软雅黑" panose="020B0503020204020204" charset="-122"/>
                <a:ea typeface="微软雅黑" panose="020B0503020204020204" charset="-122"/>
              </a:rPr>
              <a:t>}</a:t>
            </a:r>
          </a:p>
          <a:p>
            <a:pPr eaLnBrk="1" hangingPunct="1">
              <a:spcBef>
                <a:spcPct val="0"/>
              </a:spcBef>
              <a:buClrTx/>
              <a:buFontTx/>
              <a:buNone/>
            </a:pPr>
            <a:r>
              <a:rPr kumimoji="0" lang="en-US" altLang="zh-CN" sz="2000">
                <a:latin typeface="微软雅黑" panose="020B0503020204020204" charset="-122"/>
                <a:ea typeface="微软雅黑" panose="020B0503020204020204" charset="-122"/>
              </a:rPr>
              <a:t> </a:t>
            </a:r>
          </a:p>
          <a:p>
            <a:pPr eaLnBrk="1" hangingPunct="1">
              <a:spcBef>
                <a:spcPct val="0"/>
              </a:spcBef>
              <a:buClrTx/>
              <a:buFontTx/>
              <a:buNone/>
            </a:pPr>
            <a:r>
              <a:rPr kumimoji="0" lang="en-US" altLang="zh-CN" sz="2000">
                <a:latin typeface="微软雅黑" panose="020B0503020204020204" charset="-122"/>
                <a:ea typeface="微软雅黑" panose="020B0503020204020204" charset="-122"/>
              </a:rPr>
              <a:t>   Son s=new Son();</a:t>
            </a:r>
          </a:p>
        </p:txBody>
      </p:sp>
      <p:pic>
        <p:nvPicPr>
          <p:cNvPr id="35840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2064" y="2996952"/>
            <a:ext cx="4354512" cy="309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组合 5"/>
          <p:cNvGrpSpPr/>
          <p:nvPr/>
        </p:nvGrpSpPr>
        <p:grpSpPr>
          <a:xfrm>
            <a:off x="103941" y="116632"/>
            <a:ext cx="9929764" cy="614705"/>
            <a:chOff x="103941" y="116632"/>
            <a:chExt cx="9929764" cy="614705"/>
          </a:xfrm>
        </p:grpSpPr>
        <p:sp>
          <p:nvSpPr>
            <p:cNvPr id="7" name="文本框 6"/>
            <p:cNvSpPr txBox="1"/>
            <p:nvPr/>
          </p:nvSpPr>
          <p:spPr>
            <a:xfrm>
              <a:off x="767408" y="147772"/>
              <a:ext cx="4608512" cy="583565"/>
            </a:xfrm>
            <a:prstGeom prst="rect">
              <a:avLst/>
            </a:prstGeom>
            <a:noFill/>
          </p:spPr>
          <p:txBody>
            <a:bodyPr wrap="square">
              <a:spAutoFit/>
            </a:bodyPr>
            <a:lstStyle/>
            <a:p>
              <a:pPr eaLnBrk="1" fontAlgn="auto" hangingPunct="1">
                <a:spcBef>
                  <a:spcPts val="0"/>
                </a:spcBef>
                <a:spcAft>
                  <a:spcPts val="0"/>
                </a:spcAft>
                <a:defRPr/>
              </a:pPr>
              <a:r>
                <a:rPr lang="en-US" altLang="zh-CN" sz="3200" b="1">
                  <a:solidFill>
                    <a:srgbClr val="53648F"/>
                  </a:solidFill>
                  <a:latin typeface="微软雅黑" panose="020B0503020204020204" charset="-122"/>
                  <a:ea typeface="微软雅黑" panose="020B0503020204020204" charset="-122"/>
                </a:rPr>
                <a:t>5.3  </a:t>
              </a:r>
              <a:r>
                <a:rPr lang="zh-CN" altLang="en-US" sz="3200" b="1">
                  <a:solidFill>
                    <a:srgbClr val="53648F"/>
                  </a:solidFill>
                  <a:latin typeface="微软雅黑" panose="020B0503020204020204" charset="-122"/>
                  <a:ea typeface="微软雅黑" panose="020B0503020204020204" charset="-122"/>
                </a:rPr>
                <a:t>子类与对象</a:t>
              </a:r>
              <a:endParaRPr lang="zh-CN" altLang="en-US" sz="3200" b="1" dirty="0">
                <a:solidFill>
                  <a:srgbClr val="53648F"/>
                </a:solidFill>
                <a:latin typeface="微软雅黑" panose="020B0503020204020204" charset="-122"/>
                <a:ea typeface="微软雅黑" panose="020B0503020204020204" charset="-122"/>
              </a:endParaRPr>
            </a:p>
          </p:txBody>
        </p:sp>
        <p:pic>
          <p:nvPicPr>
            <p:cNvPr id="8" name="图片 7" descr="卡通人物&#10;&#10;中度可信度描述已自动生成"/>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941" y="116632"/>
              <a:ext cx="889308" cy="492950"/>
            </a:xfrm>
            <a:prstGeom prst="rect">
              <a:avLst/>
            </a:prstGeom>
          </p:spPr>
        </p:pic>
        <p:sp>
          <p:nvSpPr>
            <p:cNvPr id="10" name="平行四边形 9"/>
            <p:cNvSpPr/>
            <p:nvPr/>
          </p:nvSpPr>
          <p:spPr>
            <a:xfrm>
              <a:off x="3935760" y="476672"/>
              <a:ext cx="6097945" cy="162000"/>
            </a:xfrm>
            <a:prstGeom prst="parallelogram">
              <a:avLst>
                <a:gd name="adj" fmla="val 49021"/>
              </a:avLst>
            </a:pr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638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58404"/>
                                        </p:tgtEl>
                                        <p:attrNameLst>
                                          <p:attrName>style.visibility</p:attrName>
                                        </p:attrNameLst>
                                      </p:cBhvr>
                                      <p:to>
                                        <p:strVal val="visible"/>
                                      </p:to>
                                    </p:set>
                                    <p:animEffect transition="in" filter="blinds(horizontal)">
                                      <p:cBhvr>
                                        <p:cTn id="15" dur="500"/>
                                        <p:tgtEl>
                                          <p:spTgt spid="358404"/>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58405"/>
                                        </p:tgtEl>
                                        <p:attrNameLst>
                                          <p:attrName>style.visibility</p:attrName>
                                        </p:attrNameLst>
                                      </p:cBhvr>
                                      <p:to>
                                        <p:strVal val="visible"/>
                                      </p:to>
                                    </p:set>
                                    <p:anim calcmode="lin" valueType="num">
                                      <p:cBhvr additive="base">
                                        <p:cTn id="20" dur="500" fill="hold"/>
                                        <p:tgtEl>
                                          <p:spTgt spid="358405"/>
                                        </p:tgtEl>
                                        <p:attrNameLst>
                                          <p:attrName>ppt_x</p:attrName>
                                        </p:attrNameLst>
                                      </p:cBhvr>
                                      <p:tavLst>
                                        <p:tav tm="0">
                                          <p:val>
                                            <p:strVal val="#ppt_x"/>
                                          </p:val>
                                        </p:tav>
                                        <p:tav tm="100000">
                                          <p:val>
                                            <p:strVal val="#ppt_x"/>
                                          </p:val>
                                        </p:tav>
                                      </p:tavLst>
                                    </p:anim>
                                    <p:anim calcmode="lin" valueType="num">
                                      <p:cBhvr additive="base">
                                        <p:cTn id="21" dur="500" fill="hold"/>
                                        <p:tgtEl>
                                          <p:spTgt spid="35840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P spid="358404"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body" idx="4294967295"/>
          </p:nvPr>
        </p:nvSpPr>
        <p:spPr>
          <a:xfrm>
            <a:off x="839788" y="1677445"/>
            <a:ext cx="10909474" cy="3186833"/>
          </a:xfrm>
          <a:prstGeom prst="rect">
            <a:avLst/>
          </a:prstGeom>
          <a:ln w="50800">
            <a:solidFill>
              <a:srgbClr val="53648F"/>
            </a:solidFill>
          </a:ln>
        </p:spPr>
        <p:txBody>
          <a:bodyPr/>
          <a:lstStyle/>
          <a:p>
            <a:pPr eaLnBrk="1" hangingPunct="1">
              <a:lnSpc>
                <a:spcPct val="130000"/>
              </a:lnSpc>
              <a:buClr>
                <a:srgbClr val="53648F"/>
              </a:buClr>
              <a:buFont typeface="Wingdings" panose="05000000000000000000" pitchFamily="2" charset="2"/>
              <a:buChar char="u"/>
            </a:pPr>
            <a:r>
              <a:rPr lang="zh-CN" altLang="en-US" b="1">
                <a:latin typeface="微软雅黑" panose="020B0503020204020204" charset="-122"/>
                <a:ea typeface="微软雅黑" panose="020B0503020204020204" charset="-122"/>
              </a:rPr>
              <a:t>子类创建对象时，</a:t>
            </a:r>
            <a:r>
              <a:rPr lang="zh-CN" altLang="en-US" b="1">
                <a:solidFill>
                  <a:srgbClr val="C00000"/>
                </a:solidFill>
                <a:latin typeface="微软雅黑" panose="020B0503020204020204" charset="-122"/>
                <a:ea typeface="微软雅黑" panose="020B0503020204020204" charset="-122"/>
              </a:rPr>
              <a:t>子类的构造方法</a:t>
            </a:r>
            <a:r>
              <a:rPr lang="zh-CN" altLang="en-US" b="1">
                <a:latin typeface="微软雅黑" panose="020B0503020204020204" charset="-122"/>
                <a:ea typeface="微软雅黑" panose="020B0503020204020204" charset="-122"/>
              </a:rPr>
              <a:t>总是先调用父类的某个构造方法，完成父类部分的创建；然后再调用子类自己的构造方法，完成子类部分的创建。如果子类的构造方法没有明显地指明使用父类的哪个构造方法，子类就调用父类的不带参数的构造方法 。</a:t>
            </a:r>
          </a:p>
          <a:p>
            <a:pPr eaLnBrk="1" hangingPunct="1">
              <a:lnSpc>
                <a:spcPct val="130000"/>
              </a:lnSpc>
              <a:buClr>
                <a:srgbClr val="53648F"/>
              </a:buClr>
              <a:buFont typeface="Wingdings" panose="05000000000000000000" pitchFamily="2" charset="2"/>
              <a:buChar char="u"/>
            </a:pPr>
            <a:r>
              <a:rPr lang="zh-CN" altLang="en-US" b="1">
                <a:latin typeface="微软雅黑" panose="020B0503020204020204" charset="-122"/>
                <a:ea typeface="微软雅黑" panose="020B0503020204020204" charset="-122"/>
              </a:rPr>
              <a:t>子类在创建一个子类对象时，不仅</a:t>
            </a:r>
            <a:r>
              <a:rPr lang="zh-CN" altLang="en-US" b="1">
                <a:solidFill>
                  <a:srgbClr val="000000"/>
                </a:solidFill>
                <a:latin typeface="微软雅黑" panose="020B0503020204020204" charset="-122"/>
                <a:ea typeface="微软雅黑" panose="020B0503020204020204" charset="-122"/>
              </a:rPr>
              <a:t>子类中声明的成员变量被分配了内存，而且父类的所有的成员变量也都分配了内存空间，但</a:t>
            </a:r>
            <a:r>
              <a:rPr lang="zh-CN" altLang="en-US" b="1">
                <a:solidFill>
                  <a:srgbClr val="53648F"/>
                </a:solidFill>
                <a:latin typeface="微软雅黑" panose="020B0503020204020204" charset="-122"/>
                <a:ea typeface="微软雅黑" panose="020B0503020204020204" charset="-122"/>
              </a:rPr>
              <a:t>子类只能操作继承的那部分成员变量 </a:t>
            </a:r>
            <a:r>
              <a:rPr lang="zh-CN" altLang="en-US" b="1">
                <a:latin typeface="微软雅黑" panose="020B0503020204020204" charset="-122"/>
                <a:ea typeface="微软雅黑" panose="020B0503020204020204" charset="-122"/>
              </a:rPr>
              <a:t>。</a:t>
            </a:r>
          </a:p>
          <a:p>
            <a:pPr eaLnBrk="1" hangingPunct="1">
              <a:lnSpc>
                <a:spcPct val="130000"/>
              </a:lnSpc>
              <a:buClr>
                <a:srgbClr val="53648F"/>
              </a:buClr>
              <a:buFont typeface="Wingdings" panose="05000000000000000000" pitchFamily="2" charset="2"/>
              <a:buChar char="u"/>
            </a:pPr>
            <a:r>
              <a:rPr lang="zh-CN" altLang="en-US" b="1">
                <a:latin typeface="微软雅黑" panose="020B0503020204020204" charset="-122"/>
                <a:ea typeface="微软雅黑" panose="020B0503020204020204" charset="-122"/>
              </a:rPr>
              <a:t>子类可以通过继承的方法来操作子类未继承的变量和方法 </a:t>
            </a:r>
            <a:r>
              <a:rPr lang="en-US" altLang="zh-CN" b="1">
                <a:latin typeface="微软雅黑" panose="020B0503020204020204" charset="-122"/>
                <a:ea typeface="微软雅黑" panose="020B0503020204020204" charset="-122"/>
              </a:rPr>
              <a:t>.</a:t>
            </a:r>
          </a:p>
        </p:txBody>
      </p:sp>
      <p:pic>
        <p:nvPicPr>
          <p:cNvPr id="3594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3825" y="5329055"/>
            <a:ext cx="4359275" cy="1287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9429" name="Text Box 5"/>
          <p:cNvSpPr txBox="1">
            <a:spLocks noChangeArrowheads="1"/>
          </p:cNvSpPr>
          <p:nvPr/>
        </p:nvSpPr>
        <p:spPr bwMode="auto">
          <a:xfrm>
            <a:off x="1095359" y="5278303"/>
            <a:ext cx="4249737" cy="1445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568325">
              <a:spcBef>
                <a:spcPct val="20000"/>
              </a:spcBef>
              <a:buClr>
                <a:srgbClr val="0000FF"/>
              </a:buClr>
              <a:buFont typeface="Wingdings" panose="05000000000000000000" pitchFamily="2" charset="2"/>
              <a:buChar char="Ø"/>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Times New Roman" panose="02020603050405020304" pitchFamily="18" charset="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0000"/>
              </a:lnSpc>
              <a:spcBef>
                <a:spcPct val="0"/>
              </a:spcBef>
              <a:buClrTx/>
              <a:buFontTx/>
              <a:buNone/>
            </a:pPr>
            <a:r>
              <a:rPr lang="zh-CN" altLang="en-US" sz="2000" b="1">
                <a:solidFill>
                  <a:srgbClr val="C00000"/>
                </a:solidFill>
                <a:latin typeface="微软雅黑" panose="020B0503020204020204" charset="-122"/>
                <a:ea typeface="微软雅黑" panose="020B0503020204020204" charset="-122"/>
                <a:hlinkClick r:id="rId3"/>
              </a:rPr>
              <a:t>例子2</a:t>
            </a:r>
            <a:r>
              <a:rPr lang="zh-CN" altLang="en-US" sz="2000">
                <a:solidFill>
                  <a:srgbClr val="53648F"/>
                </a:solidFill>
                <a:latin typeface="微软雅黑" panose="020B0503020204020204" charset="-122"/>
                <a:ea typeface="微软雅黑" panose="020B0503020204020204" charset="-122"/>
              </a:rPr>
              <a:t>中，子类</a:t>
            </a:r>
            <a:r>
              <a:rPr lang="en-US" altLang="zh-CN" sz="2000">
                <a:solidFill>
                  <a:srgbClr val="53648F"/>
                </a:solidFill>
                <a:latin typeface="微软雅黑" panose="020B0503020204020204" charset="-122"/>
                <a:ea typeface="微软雅黑" panose="020B0503020204020204" charset="-122"/>
              </a:rPr>
              <a:t>ChinaPeople</a:t>
            </a:r>
            <a:r>
              <a:rPr lang="zh-CN" altLang="en-US" sz="2000">
                <a:solidFill>
                  <a:srgbClr val="53648F"/>
                </a:solidFill>
                <a:latin typeface="微软雅黑" panose="020B0503020204020204" charset="-122"/>
                <a:ea typeface="微软雅黑" panose="020B0503020204020204" charset="-122"/>
              </a:rPr>
              <a:t>的对象调用继承的方法操作未被子类继承却分配了内存空间的变量。程序运行效果如图5.3。</a:t>
            </a:r>
            <a:endParaRPr lang="en-US" altLang="zh-CN" sz="2000">
              <a:solidFill>
                <a:srgbClr val="53648F"/>
              </a:solidFill>
              <a:latin typeface="微软雅黑" panose="020B0503020204020204" charset="-122"/>
              <a:ea typeface="微软雅黑" panose="020B0503020204020204" charset="-122"/>
            </a:endParaRPr>
          </a:p>
        </p:txBody>
      </p:sp>
      <p:grpSp>
        <p:nvGrpSpPr>
          <p:cNvPr id="6" name="组合 5"/>
          <p:cNvGrpSpPr/>
          <p:nvPr/>
        </p:nvGrpSpPr>
        <p:grpSpPr>
          <a:xfrm>
            <a:off x="103941" y="116632"/>
            <a:ext cx="9929764" cy="614705"/>
            <a:chOff x="103941" y="116632"/>
            <a:chExt cx="9929764" cy="614705"/>
          </a:xfrm>
        </p:grpSpPr>
        <p:sp>
          <p:nvSpPr>
            <p:cNvPr id="7" name="文本框 6"/>
            <p:cNvSpPr txBox="1"/>
            <p:nvPr/>
          </p:nvSpPr>
          <p:spPr>
            <a:xfrm>
              <a:off x="767408" y="147772"/>
              <a:ext cx="4608512" cy="583565"/>
            </a:xfrm>
            <a:prstGeom prst="rect">
              <a:avLst/>
            </a:prstGeom>
            <a:noFill/>
          </p:spPr>
          <p:txBody>
            <a:bodyPr wrap="square">
              <a:spAutoFit/>
            </a:bodyPr>
            <a:lstStyle/>
            <a:p>
              <a:pPr eaLnBrk="1" fontAlgn="auto" hangingPunct="1">
                <a:spcBef>
                  <a:spcPts val="0"/>
                </a:spcBef>
                <a:spcAft>
                  <a:spcPts val="0"/>
                </a:spcAft>
                <a:defRPr/>
              </a:pPr>
              <a:r>
                <a:rPr lang="en-US" altLang="zh-CN" sz="3200" b="1">
                  <a:solidFill>
                    <a:srgbClr val="53648F"/>
                  </a:solidFill>
                  <a:latin typeface="微软雅黑" panose="020B0503020204020204" charset="-122"/>
                  <a:ea typeface="微软雅黑" panose="020B0503020204020204" charset="-122"/>
                </a:rPr>
                <a:t>5.3  </a:t>
              </a:r>
              <a:r>
                <a:rPr lang="zh-CN" altLang="en-US" sz="3200" b="1">
                  <a:solidFill>
                    <a:srgbClr val="53648F"/>
                  </a:solidFill>
                  <a:latin typeface="微软雅黑" panose="020B0503020204020204" charset="-122"/>
                  <a:ea typeface="微软雅黑" panose="020B0503020204020204" charset="-122"/>
                </a:rPr>
                <a:t>子类与对象</a:t>
              </a:r>
              <a:endParaRPr lang="zh-CN" altLang="en-US" sz="3200" b="1" dirty="0">
                <a:solidFill>
                  <a:srgbClr val="53648F"/>
                </a:solidFill>
                <a:latin typeface="微软雅黑" panose="020B0503020204020204" charset="-122"/>
                <a:ea typeface="微软雅黑" panose="020B0503020204020204" charset="-122"/>
              </a:endParaRPr>
            </a:p>
          </p:txBody>
        </p:sp>
        <p:pic>
          <p:nvPicPr>
            <p:cNvPr id="8" name="图片 7" descr="卡通人物&#10;&#10;中度可信度描述已自动生成"/>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941" y="116632"/>
              <a:ext cx="889308" cy="492950"/>
            </a:xfrm>
            <a:prstGeom prst="rect">
              <a:avLst/>
            </a:prstGeom>
          </p:spPr>
        </p:pic>
        <p:sp>
          <p:nvSpPr>
            <p:cNvPr id="10" name="平行四边形 9"/>
            <p:cNvSpPr/>
            <p:nvPr/>
          </p:nvSpPr>
          <p:spPr>
            <a:xfrm>
              <a:off x="3935760" y="476672"/>
              <a:ext cx="6097945" cy="162000"/>
            </a:xfrm>
            <a:prstGeom prst="parallelogram">
              <a:avLst>
                <a:gd name="adj" fmla="val 49021"/>
              </a:avLst>
            </a:pr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817550" y="908720"/>
            <a:ext cx="3334234" cy="460375"/>
          </a:xfrm>
          <a:prstGeom prst="rect">
            <a:avLst/>
          </a:prstGeom>
          <a:noFill/>
        </p:spPr>
        <p:txBody>
          <a:bodyPr wrap="square">
            <a:spAutoFit/>
          </a:bodyPr>
          <a:lstStyle>
            <a:defPPr>
              <a:defRPr lang="en-US"/>
            </a:defPPr>
            <a:lvl1pPr fontAlgn="auto">
              <a:spcBef>
                <a:spcPts val="0"/>
              </a:spcBef>
              <a:spcAft>
                <a:spcPts val="0"/>
              </a:spcAft>
              <a:defRPr sz="3200" b="1">
                <a:solidFill>
                  <a:srgbClr val="53648F"/>
                </a:solidFill>
                <a:latin typeface="思源黑体 CN Heavy" panose="020B0A00000000000000" pitchFamily="34" charset="-122"/>
                <a:ea typeface="思源黑体 CN Heavy" panose="020B0A00000000000000" pitchFamily="34" charset="-122"/>
              </a:defRPr>
            </a:lvl1pPr>
          </a:lstStyle>
          <a:p>
            <a:r>
              <a:rPr lang="zh-CN" altLang="en-US" sz="2400">
                <a:latin typeface="微软雅黑" panose="020B0503020204020204" charset="-122"/>
                <a:ea typeface="微软雅黑" panose="020B0503020204020204" charset="-122"/>
              </a:rPr>
              <a:t>5.3.1 子类对象的生成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17411">
                                            <p:bg/>
                                          </p:spTgt>
                                        </p:tgtEl>
                                        <p:attrNameLst>
                                          <p:attrName>style.visibility</p:attrName>
                                        </p:attrNameLst>
                                      </p:cBhvr>
                                      <p:to>
                                        <p:strVal val="visible"/>
                                      </p:to>
                                    </p:set>
                                    <p:animEffect transition="in" filter="wipe(up)">
                                      <p:cBhvr>
                                        <p:cTn id="14" dur="500"/>
                                        <p:tgtEl>
                                          <p:spTgt spid="17411">
                                            <p:bg/>
                                          </p:spTgt>
                                        </p:tgtEl>
                                      </p:cBhvr>
                                    </p:animEffect>
                                  </p:childTnLst>
                                </p:cTn>
                              </p:par>
                            </p:childTnLst>
                          </p:cTn>
                        </p:par>
                        <p:par>
                          <p:cTn id="15" fill="hold">
                            <p:stCondLst>
                              <p:cond delay="1000"/>
                            </p:stCondLst>
                            <p:childTnLst>
                              <p:par>
                                <p:cTn id="16" presetID="22" presetClass="entr" presetSubtype="1" fill="hold" grpId="0" nodeType="afterEffect">
                                  <p:stCondLst>
                                    <p:cond delay="0"/>
                                  </p:stCondLst>
                                  <p:childTnLst>
                                    <p:set>
                                      <p:cBhvr>
                                        <p:cTn id="17" dur="1" fill="hold">
                                          <p:stCondLst>
                                            <p:cond delay="0"/>
                                          </p:stCondLst>
                                        </p:cTn>
                                        <p:tgtEl>
                                          <p:spTgt spid="17411">
                                            <p:txEl>
                                              <p:pRg st="0" end="0"/>
                                            </p:txEl>
                                          </p:spTgt>
                                        </p:tgtEl>
                                        <p:attrNameLst>
                                          <p:attrName>style.visibility</p:attrName>
                                        </p:attrNameLst>
                                      </p:cBhvr>
                                      <p:to>
                                        <p:strVal val="visible"/>
                                      </p:to>
                                    </p:set>
                                    <p:animEffect transition="in" filter="wipe(up)">
                                      <p:cBhvr>
                                        <p:cTn id="18" dur="500"/>
                                        <p:tgtEl>
                                          <p:spTgt spid="17411">
                                            <p:txEl>
                                              <p:pRg st="0" end="0"/>
                                            </p:txEl>
                                          </p:spTgt>
                                        </p:tgtEl>
                                      </p:cBhvr>
                                    </p:animEffect>
                                  </p:childTnLst>
                                </p:cTn>
                              </p:par>
                            </p:childTnLst>
                          </p:cTn>
                        </p:par>
                        <p:par>
                          <p:cTn id="19" fill="hold">
                            <p:stCondLst>
                              <p:cond delay="1500"/>
                            </p:stCondLst>
                            <p:childTnLst>
                              <p:par>
                                <p:cTn id="20" presetID="22" presetClass="entr" presetSubtype="1" fill="hold" grpId="0" nodeType="afterEffect">
                                  <p:stCondLst>
                                    <p:cond delay="0"/>
                                  </p:stCondLst>
                                  <p:childTnLst>
                                    <p:set>
                                      <p:cBhvr>
                                        <p:cTn id="21" dur="1" fill="hold">
                                          <p:stCondLst>
                                            <p:cond delay="0"/>
                                          </p:stCondLst>
                                        </p:cTn>
                                        <p:tgtEl>
                                          <p:spTgt spid="17411">
                                            <p:txEl>
                                              <p:pRg st="1" end="1"/>
                                            </p:txEl>
                                          </p:spTgt>
                                        </p:tgtEl>
                                        <p:attrNameLst>
                                          <p:attrName>style.visibility</p:attrName>
                                        </p:attrNameLst>
                                      </p:cBhvr>
                                      <p:to>
                                        <p:strVal val="visible"/>
                                      </p:to>
                                    </p:set>
                                    <p:animEffect transition="in" filter="wipe(up)">
                                      <p:cBhvr>
                                        <p:cTn id="22" dur="500"/>
                                        <p:tgtEl>
                                          <p:spTgt spid="17411">
                                            <p:txEl>
                                              <p:pRg st="1" end="1"/>
                                            </p:txEl>
                                          </p:spTgt>
                                        </p:tgtEl>
                                      </p:cBhvr>
                                    </p:animEffect>
                                  </p:childTnLst>
                                </p:cTn>
                              </p:par>
                            </p:childTnLst>
                          </p:cTn>
                        </p:par>
                        <p:par>
                          <p:cTn id="23" fill="hold">
                            <p:stCondLst>
                              <p:cond delay="2000"/>
                            </p:stCondLst>
                            <p:childTnLst>
                              <p:par>
                                <p:cTn id="24" presetID="22" presetClass="entr" presetSubtype="1" fill="hold" grpId="0" nodeType="afterEffect">
                                  <p:stCondLst>
                                    <p:cond delay="0"/>
                                  </p:stCondLst>
                                  <p:childTnLst>
                                    <p:set>
                                      <p:cBhvr>
                                        <p:cTn id="25" dur="1" fill="hold">
                                          <p:stCondLst>
                                            <p:cond delay="0"/>
                                          </p:stCondLst>
                                        </p:cTn>
                                        <p:tgtEl>
                                          <p:spTgt spid="17411">
                                            <p:txEl>
                                              <p:pRg st="2" end="2"/>
                                            </p:txEl>
                                          </p:spTgt>
                                        </p:tgtEl>
                                        <p:attrNameLst>
                                          <p:attrName>style.visibility</p:attrName>
                                        </p:attrNameLst>
                                      </p:cBhvr>
                                      <p:to>
                                        <p:strVal val="visible"/>
                                      </p:to>
                                    </p:set>
                                    <p:animEffect transition="in" filter="wipe(up)">
                                      <p:cBhvr>
                                        <p:cTn id="26" dur="500"/>
                                        <p:tgtEl>
                                          <p:spTgt spid="17411">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359429"/>
                                        </p:tgtEl>
                                        <p:attrNameLst>
                                          <p:attrName>style.visibility</p:attrName>
                                        </p:attrNameLst>
                                      </p:cBhvr>
                                      <p:to>
                                        <p:strVal val="visible"/>
                                      </p:to>
                                    </p:set>
                                    <p:animEffect transition="in" filter="blinds(horizontal)">
                                      <p:cBhvr>
                                        <p:cTn id="31" dur="500"/>
                                        <p:tgtEl>
                                          <p:spTgt spid="359429"/>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359428"/>
                                        </p:tgtEl>
                                        <p:attrNameLst>
                                          <p:attrName>style.visibility</p:attrName>
                                        </p:attrNameLst>
                                      </p:cBhvr>
                                      <p:to>
                                        <p:strVal val="visible"/>
                                      </p:to>
                                    </p:set>
                                    <p:animEffect transition="in" filter="blinds(horizontal)">
                                      <p:cBhvr>
                                        <p:cTn id="36" dur="500"/>
                                        <p:tgtEl>
                                          <p:spTgt spid="3594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uiExpand="1" build="p" animBg="1"/>
      <p:bldP spid="359429" grpId="0"/>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type="body" idx="4294967295"/>
          </p:nvPr>
        </p:nvSpPr>
        <p:spPr>
          <a:xfrm>
            <a:off x="1296075" y="2687564"/>
            <a:ext cx="9599850" cy="3003301"/>
          </a:xfrm>
          <a:prstGeom prst="rect">
            <a:avLst/>
          </a:prstGeom>
          <a:ln w="50800">
            <a:solidFill>
              <a:srgbClr val="53648F"/>
            </a:solidFill>
          </a:ln>
        </p:spPr>
        <p:txBody>
          <a:bodyPr/>
          <a:lstStyle/>
          <a:p>
            <a:pPr eaLnBrk="1" hangingPunct="1">
              <a:lnSpc>
                <a:spcPct val="150000"/>
              </a:lnSpc>
            </a:pPr>
            <a:r>
              <a:rPr lang="en-US" altLang="zh-CN">
                <a:latin typeface="微软雅黑" panose="020B0503020204020204" charset="-122"/>
                <a:ea typeface="微软雅黑" panose="020B0503020204020204" charset="-122"/>
              </a:rPr>
              <a:t>1</a:t>
            </a:r>
            <a:r>
              <a:rPr lang="zh-CN" altLang="en-US">
                <a:latin typeface="微软雅黑" panose="020B0503020204020204" charset="-122"/>
                <a:ea typeface="微软雅黑" panose="020B0503020204020204" charset="-122"/>
              </a:rPr>
              <a:t>）</a:t>
            </a:r>
            <a:r>
              <a:rPr lang="zh-CN" altLang="en-US" b="1">
                <a:latin typeface="微软雅黑" panose="020B0503020204020204" charset="-122"/>
                <a:ea typeface="微软雅黑" panose="020B0503020204020204" charset="-122"/>
              </a:rPr>
              <a:t>创建子类对象时，子类总是按</a:t>
            </a:r>
            <a:r>
              <a:rPr lang="zh-CN" altLang="en-US" b="1">
                <a:solidFill>
                  <a:srgbClr val="C00000"/>
                </a:solidFill>
                <a:latin typeface="微软雅黑" panose="020B0503020204020204" charset="-122"/>
                <a:ea typeface="微软雅黑" panose="020B0503020204020204" charset="-122"/>
              </a:rPr>
              <a:t>层次结构从上到下</a:t>
            </a:r>
            <a:r>
              <a:rPr lang="zh-CN" altLang="en-US" b="1">
                <a:latin typeface="微软雅黑" panose="020B0503020204020204" charset="-122"/>
                <a:ea typeface="微软雅黑" panose="020B0503020204020204" charset="-122"/>
              </a:rPr>
              <a:t>的顺序调用所有超类的构造函数。</a:t>
            </a:r>
            <a:endParaRPr lang="zh-CN" altLang="en-US">
              <a:latin typeface="微软雅黑" panose="020B0503020204020204" charset="-122"/>
              <a:ea typeface="微软雅黑" panose="020B0503020204020204" charset="-122"/>
            </a:endParaRPr>
          </a:p>
          <a:p>
            <a:pPr eaLnBrk="1" hangingPunct="1">
              <a:lnSpc>
                <a:spcPct val="150000"/>
              </a:lnSpc>
            </a:pPr>
            <a:r>
              <a:rPr lang="en-US" altLang="zh-CN">
                <a:latin typeface="微软雅黑" panose="020B0503020204020204" charset="-122"/>
                <a:ea typeface="微软雅黑" panose="020B0503020204020204" charset="-122"/>
              </a:rPr>
              <a:t>2</a:t>
            </a:r>
            <a:r>
              <a:rPr lang="zh-CN" altLang="en-US">
                <a:latin typeface="微软雅黑" panose="020B0503020204020204" charset="-122"/>
                <a:ea typeface="微软雅黑" panose="020B0503020204020204" charset="-122"/>
              </a:rPr>
              <a:t>）</a:t>
            </a:r>
            <a:r>
              <a:rPr lang="zh-CN" altLang="en-US" b="1">
                <a:latin typeface="微软雅黑" panose="020B0503020204020204" charset="-122"/>
                <a:ea typeface="微软雅黑" panose="020B0503020204020204" charset="-122"/>
              </a:rPr>
              <a:t>如果父类没有不带参数的构造方法，则在子类的构造方法中必须明确的告诉调用父类的某个带参数的构造方法，通过</a:t>
            </a:r>
            <a:r>
              <a:rPr lang="en-US" altLang="zh-CN" b="1">
                <a:solidFill>
                  <a:srgbClr val="C00000"/>
                </a:solidFill>
                <a:latin typeface="微软雅黑" panose="020B0503020204020204" charset="-122"/>
                <a:ea typeface="微软雅黑" panose="020B0503020204020204" charset="-122"/>
              </a:rPr>
              <a:t>super</a:t>
            </a:r>
            <a:r>
              <a:rPr lang="zh-CN" altLang="en-US" b="1">
                <a:solidFill>
                  <a:srgbClr val="C00000"/>
                </a:solidFill>
                <a:latin typeface="微软雅黑" panose="020B0503020204020204" charset="-122"/>
                <a:ea typeface="微软雅黑" panose="020B0503020204020204" charset="-122"/>
              </a:rPr>
              <a:t>关键字</a:t>
            </a:r>
            <a:r>
              <a:rPr lang="zh-CN" altLang="en-US" b="1">
                <a:latin typeface="微软雅黑" panose="020B0503020204020204" charset="-122"/>
                <a:ea typeface="微软雅黑" panose="020B0503020204020204" charset="-122"/>
              </a:rPr>
              <a:t>，这条语句还必须出现在构造方法的第一句。</a:t>
            </a:r>
            <a:endParaRPr lang="zh-CN" altLang="en-US">
              <a:latin typeface="微软雅黑" panose="020B0503020204020204" charset="-122"/>
              <a:ea typeface="微软雅黑" panose="020B0503020204020204" charset="-122"/>
            </a:endParaRPr>
          </a:p>
        </p:txBody>
      </p:sp>
      <p:grpSp>
        <p:nvGrpSpPr>
          <p:cNvPr id="4" name="组合 3"/>
          <p:cNvGrpSpPr/>
          <p:nvPr/>
        </p:nvGrpSpPr>
        <p:grpSpPr>
          <a:xfrm>
            <a:off x="103941" y="116632"/>
            <a:ext cx="9929764" cy="614705"/>
            <a:chOff x="103941" y="116632"/>
            <a:chExt cx="9929764" cy="614705"/>
          </a:xfrm>
        </p:grpSpPr>
        <p:sp>
          <p:nvSpPr>
            <p:cNvPr id="5" name="文本框 4"/>
            <p:cNvSpPr txBox="1"/>
            <p:nvPr/>
          </p:nvSpPr>
          <p:spPr>
            <a:xfrm>
              <a:off x="767408" y="147772"/>
              <a:ext cx="4608512" cy="583565"/>
            </a:xfrm>
            <a:prstGeom prst="rect">
              <a:avLst/>
            </a:prstGeom>
            <a:noFill/>
          </p:spPr>
          <p:txBody>
            <a:bodyPr wrap="square">
              <a:spAutoFit/>
            </a:bodyPr>
            <a:lstStyle/>
            <a:p>
              <a:pPr eaLnBrk="1" fontAlgn="auto" hangingPunct="1">
                <a:spcBef>
                  <a:spcPts val="0"/>
                </a:spcBef>
                <a:spcAft>
                  <a:spcPts val="0"/>
                </a:spcAft>
                <a:defRPr/>
              </a:pPr>
              <a:r>
                <a:rPr lang="en-US" altLang="zh-CN" sz="3200" b="1">
                  <a:solidFill>
                    <a:srgbClr val="53648F"/>
                  </a:solidFill>
                  <a:latin typeface="微软雅黑" panose="020B0503020204020204" charset="-122"/>
                  <a:ea typeface="微软雅黑" panose="020B0503020204020204" charset="-122"/>
                </a:rPr>
                <a:t>5.3  </a:t>
              </a:r>
              <a:r>
                <a:rPr lang="zh-CN" altLang="en-US" sz="3200" b="1">
                  <a:solidFill>
                    <a:srgbClr val="53648F"/>
                  </a:solidFill>
                  <a:latin typeface="微软雅黑" panose="020B0503020204020204" charset="-122"/>
                  <a:ea typeface="微软雅黑" panose="020B0503020204020204" charset="-122"/>
                </a:rPr>
                <a:t>子类与对象</a:t>
              </a:r>
              <a:endParaRPr lang="zh-CN" altLang="en-US" sz="3200" b="1" dirty="0">
                <a:solidFill>
                  <a:srgbClr val="53648F"/>
                </a:solidFill>
                <a:latin typeface="微软雅黑" panose="020B0503020204020204" charset="-122"/>
                <a:ea typeface="微软雅黑" panose="020B0503020204020204" charset="-122"/>
              </a:endParaRPr>
            </a:p>
          </p:txBody>
        </p:sp>
        <p:pic>
          <p:nvPicPr>
            <p:cNvPr id="6" name="图片 5" descr="卡通人物&#10;&#10;中度可信度描述已自动生成"/>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941" y="116632"/>
              <a:ext cx="889308" cy="492950"/>
            </a:xfrm>
            <a:prstGeom prst="rect">
              <a:avLst/>
            </a:prstGeom>
          </p:spPr>
        </p:pic>
        <p:sp>
          <p:nvSpPr>
            <p:cNvPr id="8" name="平行四边形 7"/>
            <p:cNvSpPr/>
            <p:nvPr/>
          </p:nvSpPr>
          <p:spPr>
            <a:xfrm>
              <a:off x="3935760" y="476672"/>
              <a:ext cx="6097945" cy="162000"/>
            </a:xfrm>
            <a:prstGeom prst="parallelogram">
              <a:avLst>
                <a:gd name="adj" fmla="val 49021"/>
              </a:avLst>
            </a:pr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文本框 8"/>
          <p:cNvSpPr txBox="1"/>
          <p:nvPr/>
        </p:nvSpPr>
        <p:spPr>
          <a:xfrm>
            <a:off x="817550" y="908720"/>
            <a:ext cx="3334234" cy="460375"/>
          </a:xfrm>
          <a:prstGeom prst="rect">
            <a:avLst/>
          </a:prstGeom>
          <a:noFill/>
        </p:spPr>
        <p:txBody>
          <a:bodyPr wrap="square">
            <a:spAutoFit/>
          </a:bodyPr>
          <a:lstStyle>
            <a:defPPr>
              <a:defRPr lang="en-US"/>
            </a:defPPr>
            <a:lvl1pPr fontAlgn="auto">
              <a:spcBef>
                <a:spcPts val="0"/>
              </a:spcBef>
              <a:spcAft>
                <a:spcPts val="0"/>
              </a:spcAft>
              <a:defRPr sz="3200" b="1">
                <a:solidFill>
                  <a:srgbClr val="53648F"/>
                </a:solidFill>
                <a:latin typeface="思源黑体 CN Heavy" panose="020B0A00000000000000" pitchFamily="34" charset="-122"/>
                <a:ea typeface="思源黑体 CN Heavy" panose="020B0A00000000000000" pitchFamily="34" charset="-122"/>
              </a:defRPr>
            </a:lvl1pPr>
          </a:lstStyle>
          <a:p>
            <a:r>
              <a:rPr lang="zh-CN" altLang="en-US" sz="2400">
                <a:latin typeface="微软雅黑" panose="020B0503020204020204" charset="-122"/>
                <a:ea typeface="微软雅黑" panose="020B0503020204020204" charset="-122"/>
              </a:rPr>
              <a:t>5.3.1 子类对象的生成 </a:t>
            </a:r>
          </a:p>
        </p:txBody>
      </p:sp>
      <p:sp>
        <p:nvSpPr>
          <p:cNvPr id="11" name="文本框 10"/>
          <p:cNvSpPr txBox="1"/>
          <p:nvPr/>
        </p:nvSpPr>
        <p:spPr>
          <a:xfrm>
            <a:off x="1271464" y="1722932"/>
            <a:ext cx="1368152" cy="423545"/>
          </a:xfrm>
          <a:prstGeom prst="rect">
            <a:avLst/>
          </a:prstGeom>
          <a:noFill/>
        </p:spPr>
        <p:txBody>
          <a:bodyPr wrap="square">
            <a:spAutoFit/>
          </a:bodyPr>
          <a:lstStyle/>
          <a:p>
            <a:pPr eaLnBrk="1" hangingPunct="1">
              <a:lnSpc>
                <a:spcPct val="90000"/>
              </a:lnSpc>
              <a:buFont typeface="Wingdings" panose="05000000000000000000" pitchFamily="2" charset="2"/>
              <a:buNone/>
            </a:pPr>
            <a:r>
              <a:rPr lang="zh-CN" altLang="en-US" sz="2400" b="1">
                <a:latin typeface="微软雅黑" panose="020B0503020204020204" charset="-122"/>
                <a:ea typeface="微软雅黑" panose="020B0503020204020204" charset="-122"/>
              </a:rPr>
              <a:t>结论：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11"/>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0"/>
                                          </p:stCondLst>
                                        </p:cTn>
                                        <p:tgtEl>
                                          <p:spTgt spid="18435">
                                            <p:bg/>
                                          </p:spTgt>
                                        </p:tgtEl>
                                        <p:attrNameLst>
                                          <p:attrName>style.visibility</p:attrName>
                                        </p:attrNameLst>
                                      </p:cBhvr>
                                      <p:to>
                                        <p:strVal val="visible"/>
                                      </p:to>
                                    </p:set>
                                  </p:childTnLst>
                                </p:cTn>
                              </p:par>
                            </p:childTnLst>
                          </p:cTn>
                        </p:par>
                        <p:par>
                          <p:cTn id="17" fill="hold">
                            <p:stCondLst>
                              <p:cond delay="500"/>
                            </p:stCondLst>
                            <p:childTnLst>
                              <p:par>
                                <p:cTn id="18" presetID="1" presetClass="entr" presetSubtype="0" fill="hold" grpId="0" nodeType="afterEffect">
                                  <p:stCondLst>
                                    <p:cond delay="0"/>
                                  </p:stCondLst>
                                  <p:childTnLst>
                                    <p:set>
                                      <p:cBhvr>
                                        <p:cTn id="19" dur="1" fill="hold">
                                          <p:stCondLst>
                                            <p:cond delay="0"/>
                                          </p:stCondLst>
                                        </p:cTn>
                                        <p:tgtEl>
                                          <p:spTgt spid="18435">
                                            <p:txEl>
                                              <p:pRg st="0" end="0"/>
                                            </p:txEl>
                                          </p:spTgt>
                                        </p:tgtEl>
                                        <p:attrNameLst>
                                          <p:attrName>style.visibility</p:attrName>
                                        </p:attrNameLst>
                                      </p:cBhvr>
                                      <p:to>
                                        <p:strVal val="visible"/>
                                      </p:to>
                                    </p:se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1843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animBg="1"/>
      <p:bldP spid="9" grpId="0"/>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type="body" idx="4294967295"/>
          </p:nvPr>
        </p:nvSpPr>
        <p:spPr>
          <a:xfrm>
            <a:off x="995188" y="1484784"/>
            <a:ext cx="10501412" cy="1739872"/>
          </a:xfrm>
          <a:prstGeom prst="rect">
            <a:avLst/>
          </a:prstGeom>
          <a:ln>
            <a:noFill/>
          </a:ln>
        </p:spPr>
        <p:txBody>
          <a:bodyPr/>
          <a:lstStyle/>
          <a:p>
            <a:pPr eaLnBrk="1" hangingPunct="1">
              <a:lnSpc>
                <a:spcPct val="150000"/>
              </a:lnSpc>
            </a:pPr>
            <a:r>
              <a:rPr lang="en-US" altLang="zh-CN" sz="2400" b="1">
                <a:latin typeface="微软雅黑" panose="020B0503020204020204" charset="-122"/>
                <a:ea typeface="微软雅黑" panose="020B0503020204020204" charset="-122"/>
              </a:rPr>
              <a:t>instanceof</a:t>
            </a:r>
            <a:r>
              <a:rPr lang="zh-CN" altLang="en-US" sz="2400" b="1">
                <a:latin typeface="微软雅黑" panose="020B0503020204020204" charset="-122"/>
                <a:ea typeface="微软雅黑" panose="020B0503020204020204" charset="-122"/>
              </a:rPr>
              <a:t>运算符是</a:t>
            </a:r>
            <a:r>
              <a:rPr lang="en-US" altLang="zh-CN" sz="2400" b="1">
                <a:latin typeface="微软雅黑" panose="020B0503020204020204" charset="-122"/>
                <a:ea typeface="微软雅黑" panose="020B0503020204020204" charset="-122"/>
              </a:rPr>
              <a:t>Java</a:t>
            </a:r>
            <a:r>
              <a:rPr lang="zh-CN" altLang="en-US" sz="2400" b="1">
                <a:latin typeface="微软雅黑" panose="020B0503020204020204" charset="-122"/>
                <a:ea typeface="微软雅黑" panose="020B0503020204020204" charset="-122"/>
              </a:rPr>
              <a:t>独有的双目运算符，其左面的操作元是对象，右面的操作元是类，当</a:t>
            </a:r>
            <a:r>
              <a:rPr lang="zh-CN" altLang="en-US" sz="2400" b="1">
                <a:solidFill>
                  <a:srgbClr val="53648F"/>
                </a:solidFill>
                <a:latin typeface="微软雅黑" panose="020B0503020204020204" charset="-122"/>
                <a:ea typeface="微软雅黑" panose="020B0503020204020204" charset="-122"/>
              </a:rPr>
              <a:t>左面的操作元是右面的类或其子类所创建的对象时</a:t>
            </a:r>
            <a:r>
              <a:rPr lang="zh-CN" altLang="en-US" sz="2400" b="1">
                <a:latin typeface="微软雅黑" panose="020B0503020204020204" charset="-122"/>
                <a:ea typeface="微软雅黑" panose="020B0503020204020204" charset="-122"/>
              </a:rPr>
              <a:t>，</a:t>
            </a:r>
            <a:r>
              <a:rPr lang="en-US" altLang="zh-CN" sz="2400" b="1">
                <a:latin typeface="微软雅黑" panose="020B0503020204020204" charset="-122"/>
                <a:ea typeface="微软雅黑" panose="020B0503020204020204" charset="-122"/>
              </a:rPr>
              <a:t>instanceof</a:t>
            </a:r>
            <a:r>
              <a:rPr lang="zh-CN" altLang="en-US" sz="2400" b="1">
                <a:latin typeface="微软雅黑" panose="020B0503020204020204" charset="-122"/>
                <a:ea typeface="微软雅黑" panose="020B0503020204020204" charset="-122"/>
              </a:rPr>
              <a:t>运算的结果是</a:t>
            </a:r>
            <a:r>
              <a:rPr lang="en-US" altLang="zh-CN" sz="2400" b="1">
                <a:latin typeface="微软雅黑" panose="020B0503020204020204" charset="-122"/>
                <a:ea typeface="微软雅黑" panose="020B0503020204020204" charset="-122"/>
              </a:rPr>
              <a:t>true，</a:t>
            </a:r>
            <a:r>
              <a:rPr lang="zh-CN" altLang="en-US" sz="2400" b="1">
                <a:latin typeface="微软雅黑" panose="020B0503020204020204" charset="-122"/>
                <a:ea typeface="微软雅黑" panose="020B0503020204020204" charset="-122"/>
              </a:rPr>
              <a:t>否则是</a:t>
            </a:r>
            <a:r>
              <a:rPr lang="en-US" altLang="zh-CN" sz="2400" b="1">
                <a:latin typeface="微软雅黑" panose="020B0503020204020204" charset="-122"/>
                <a:ea typeface="微软雅黑" panose="020B0503020204020204" charset="-122"/>
              </a:rPr>
              <a:t>false </a:t>
            </a:r>
            <a:r>
              <a:rPr lang="zh-CN" altLang="en-US" sz="2400" b="1">
                <a:latin typeface="微软雅黑" panose="020B0503020204020204" charset="-122"/>
                <a:ea typeface="微软雅黑" panose="020B0503020204020204" charset="-122"/>
              </a:rPr>
              <a:t>。请看例题。</a:t>
            </a:r>
          </a:p>
        </p:txBody>
      </p:sp>
      <p:sp>
        <p:nvSpPr>
          <p:cNvPr id="360452" name="Rectangle 4"/>
          <p:cNvSpPr>
            <a:spLocks noChangeArrowheads="1"/>
          </p:cNvSpPr>
          <p:nvPr/>
        </p:nvSpPr>
        <p:spPr bwMode="auto">
          <a:xfrm>
            <a:off x="3647728" y="3340345"/>
            <a:ext cx="4824536" cy="3476625"/>
          </a:xfrm>
          <a:prstGeom prst="rect">
            <a:avLst/>
          </a:prstGeom>
          <a:solidFill>
            <a:schemeClr val="bg1"/>
          </a:solidFill>
          <a:ln w="50800">
            <a:solidFill>
              <a:srgbClr val="53648F"/>
            </a:solidFill>
            <a:miter lim="800000"/>
          </a:ln>
        </p:spPr>
        <p:txBody>
          <a:bodyPr wrap="square">
            <a:spAutoFit/>
          </a:bodyPr>
          <a:lstStyle>
            <a:lvl1pPr>
              <a:spcBef>
                <a:spcPct val="20000"/>
              </a:spcBef>
              <a:buClr>
                <a:srgbClr val="0000FF"/>
              </a:buClr>
              <a:buFont typeface="Wingdings" panose="05000000000000000000" pitchFamily="2" charset="2"/>
              <a:buChar char="Ø"/>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Times New Roman" panose="02020603050405020304" pitchFamily="18" charset="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sz="2200">
                <a:latin typeface="微软雅黑" panose="020B0503020204020204" charset="-122"/>
                <a:ea typeface="微软雅黑" panose="020B0503020204020204" charset="-122"/>
              </a:rPr>
              <a:t>class Test</a:t>
            </a:r>
          </a:p>
          <a:p>
            <a:pPr eaLnBrk="1" hangingPunct="1">
              <a:spcBef>
                <a:spcPct val="0"/>
              </a:spcBef>
              <a:buClrTx/>
              <a:buFontTx/>
              <a:buNone/>
            </a:pPr>
            <a:r>
              <a:rPr lang="en-US" altLang="zh-CN" sz="2200">
                <a:latin typeface="微软雅黑" panose="020B0503020204020204" charset="-122"/>
                <a:ea typeface="微软雅黑" panose="020B0503020204020204" charset="-122"/>
              </a:rPr>
              <a:t>{   String s; </a:t>
            </a:r>
          </a:p>
          <a:p>
            <a:pPr eaLnBrk="1" hangingPunct="1">
              <a:spcBef>
                <a:spcPct val="0"/>
              </a:spcBef>
              <a:buClrTx/>
              <a:buFontTx/>
              <a:buNone/>
            </a:pPr>
            <a:r>
              <a:rPr lang="en-US" altLang="zh-CN" sz="2200">
                <a:latin typeface="微软雅黑" panose="020B0503020204020204" charset="-122"/>
                <a:ea typeface="微软雅黑" panose="020B0503020204020204" charset="-122"/>
              </a:rPr>
              <a:t>     Test()</a:t>
            </a:r>
          </a:p>
          <a:p>
            <a:pPr eaLnBrk="1" hangingPunct="1">
              <a:spcBef>
                <a:spcPct val="0"/>
              </a:spcBef>
              <a:buClrTx/>
              <a:buFontTx/>
              <a:buNone/>
            </a:pPr>
            <a:r>
              <a:rPr lang="en-US" altLang="zh-CN" sz="2200">
                <a:latin typeface="微软雅黑" panose="020B0503020204020204" charset="-122"/>
                <a:ea typeface="微软雅黑" panose="020B0503020204020204" charset="-122"/>
              </a:rPr>
              <a:t>     {   stu  s=new String(); </a:t>
            </a:r>
          </a:p>
          <a:p>
            <a:pPr eaLnBrk="1" hangingPunct="1">
              <a:spcBef>
                <a:spcPct val="0"/>
              </a:spcBef>
              <a:buClrTx/>
              <a:buFontTx/>
              <a:buNone/>
            </a:pPr>
            <a:r>
              <a:rPr lang="en-US" altLang="zh-CN" sz="2200">
                <a:latin typeface="微软雅黑" panose="020B0503020204020204" charset="-122"/>
                <a:ea typeface="微软雅黑" panose="020B0503020204020204" charset="-122"/>
              </a:rPr>
              <a:t>          if(s instanceof String)</a:t>
            </a:r>
          </a:p>
          <a:p>
            <a:pPr eaLnBrk="1" hangingPunct="1">
              <a:spcBef>
                <a:spcPct val="0"/>
              </a:spcBef>
              <a:buClrTx/>
              <a:buFontTx/>
              <a:buNone/>
            </a:pPr>
            <a:r>
              <a:rPr lang="en-US" altLang="zh-CN" sz="2200">
                <a:latin typeface="微软雅黑" panose="020B0503020204020204" charset="-122"/>
                <a:ea typeface="微软雅黑" panose="020B0503020204020204" charset="-122"/>
              </a:rPr>
              <a:t>          { System.out.println(“YES”);</a:t>
            </a:r>
          </a:p>
          <a:p>
            <a:pPr eaLnBrk="1" hangingPunct="1">
              <a:spcBef>
                <a:spcPct val="0"/>
              </a:spcBef>
              <a:buClrTx/>
              <a:buFontTx/>
              <a:buNone/>
            </a:pPr>
            <a:r>
              <a:rPr lang="en-US" altLang="zh-CN" sz="2200">
                <a:latin typeface="微软雅黑" panose="020B0503020204020204" charset="-122"/>
                <a:ea typeface="微软雅黑" panose="020B0503020204020204" charset="-122"/>
              </a:rPr>
              <a:t>           }</a:t>
            </a:r>
          </a:p>
          <a:p>
            <a:pPr eaLnBrk="1" hangingPunct="1">
              <a:spcBef>
                <a:spcPct val="0"/>
              </a:spcBef>
              <a:buClrTx/>
              <a:buFontTx/>
              <a:buNone/>
            </a:pPr>
            <a:r>
              <a:rPr lang="en-US" altLang="zh-CN" sz="2200">
                <a:latin typeface="微软雅黑" panose="020B0503020204020204" charset="-122"/>
                <a:ea typeface="微软雅黑" panose="020B0503020204020204" charset="-122"/>
              </a:rPr>
              <a:t>     }   </a:t>
            </a:r>
          </a:p>
          <a:p>
            <a:pPr eaLnBrk="1" hangingPunct="1">
              <a:spcBef>
                <a:spcPct val="0"/>
              </a:spcBef>
              <a:buClrTx/>
              <a:buFontTx/>
              <a:buNone/>
            </a:pPr>
            <a:r>
              <a:rPr lang="en-US" altLang="zh-CN" sz="2200">
                <a:latin typeface="微软雅黑" panose="020B0503020204020204" charset="-122"/>
                <a:ea typeface="微软雅黑" panose="020B0503020204020204" charset="-122"/>
              </a:rPr>
              <a:t>}</a:t>
            </a:r>
          </a:p>
        </p:txBody>
      </p:sp>
      <p:grpSp>
        <p:nvGrpSpPr>
          <p:cNvPr id="5" name="组合 4"/>
          <p:cNvGrpSpPr/>
          <p:nvPr/>
        </p:nvGrpSpPr>
        <p:grpSpPr>
          <a:xfrm>
            <a:off x="103941" y="116632"/>
            <a:ext cx="9929764" cy="614705"/>
            <a:chOff x="103941" y="116632"/>
            <a:chExt cx="9929764" cy="614705"/>
          </a:xfrm>
        </p:grpSpPr>
        <p:sp>
          <p:nvSpPr>
            <p:cNvPr id="6" name="文本框 5"/>
            <p:cNvSpPr txBox="1"/>
            <p:nvPr/>
          </p:nvSpPr>
          <p:spPr>
            <a:xfrm>
              <a:off x="767408" y="147772"/>
              <a:ext cx="4608512" cy="583565"/>
            </a:xfrm>
            <a:prstGeom prst="rect">
              <a:avLst/>
            </a:prstGeom>
            <a:noFill/>
          </p:spPr>
          <p:txBody>
            <a:bodyPr wrap="square">
              <a:spAutoFit/>
            </a:bodyPr>
            <a:lstStyle/>
            <a:p>
              <a:pPr eaLnBrk="1" fontAlgn="auto" hangingPunct="1">
                <a:spcBef>
                  <a:spcPts val="0"/>
                </a:spcBef>
                <a:spcAft>
                  <a:spcPts val="0"/>
                </a:spcAft>
                <a:defRPr/>
              </a:pPr>
              <a:r>
                <a:rPr lang="en-US" altLang="zh-CN" sz="3200" b="1">
                  <a:solidFill>
                    <a:srgbClr val="53648F"/>
                  </a:solidFill>
                  <a:latin typeface="微软雅黑" panose="020B0503020204020204" charset="-122"/>
                  <a:ea typeface="微软雅黑" panose="020B0503020204020204" charset="-122"/>
                </a:rPr>
                <a:t>5.3  </a:t>
              </a:r>
              <a:r>
                <a:rPr lang="zh-CN" altLang="en-US" sz="3200" b="1">
                  <a:solidFill>
                    <a:srgbClr val="53648F"/>
                  </a:solidFill>
                  <a:latin typeface="微软雅黑" panose="020B0503020204020204" charset="-122"/>
                  <a:ea typeface="微软雅黑" panose="020B0503020204020204" charset="-122"/>
                </a:rPr>
                <a:t>子类与对象</a:t>
              </a:r>
              <a:endParaRPr lang="zh-CN" altLang="en-US" sz="3200" b="1" dirty="0">
                <a:solidFill>
                  <a:srgbClr val="53648F"/>
                </a:solidFill>
                <a:latin typeface="微软雅黑" panose="020B0503020204020204" charset="-122"/>
                <a:ea typeface="微软雅黑" panose="020B0503020204020204" charset="-122"/>
              </a:endParaRPr>
            </a:p>
          </p:txBody>
        </p:sp>
        <p:pic>
          <p:nvPicPr>
            <p:cNvPr id="7" name="图片 6" descr="卡通人物&#10;&#10;中度可信度描述已自动生成"/>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941" y="116632"/>
              <a:ext cx="889308" cy="492950"/>
            </a:xfrm>
            <a:prstGeom prst="rect">
              <a:avLst/>
            </a:prstGeom>
          </p:spPr>
        </p:pic>
        <p:sp>
          <p:nvSpPr>
            <p:cNvPr id="9" name="平行四边形 8"/>
            <p:cNvSpPr/>
            <p:nvPr/>
          </p:nvSpPr>
          <p:spPr>
            <a:xfrm>
              <a:off x="3935760" y="476672"/>
              <a:ext cx="6097945" cy="162000"/>
            </a:xfrm>
            <a:prstGeom prst="parallelogram">
              <a:avLst>
                <a:gd name="adj" fmla="val 49021"/>
              </a:avLst>
            </a:pr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817550" y="908720"/>
            <a:ext cx="4824536" cy="460375"/>
          </a:xfrm>
          <a:prstGeom prst="rect">
            <a:avLst/>
          </a:prstGeom>
          <a:noFill/>
        </p:spPr>
        <p:txBody>
          <a:bodyPr wrap="square">
            <a:spAutoFit/>
          </a:bodyPr>
          <a:lstStyle>
            <a:defPPr>
              <a:defRPr lang="en-US"/>
            </a:defPPr>
            <a:lvl1pPr fontAlgn="auto">
              <a:spcBef>
                <a:spcPts val="0"/>
              </a:spcBef>
              <a:spcAft>
                <a:spcPts val="0"/>
              </a:spcAft>
              <a:defRPr sz="3200" b="1">
                <a:solidFill>
                  <a:srgbClr val="53648F"/>
                </a:solidFill>
                <a:latin typeface="思源黑体 CN Heavy" panose="020B0A00000000000000" pitchFamily="34" charset="-122"/>
                <a:ea typeface="思源黑体 CN Heavy" panose="020B0A00000000000000" pitchFamily="34" charset="-122"/>
              </a:defRPr>
            </a:lvl1pPr>
          </a:lstStyle>
          <a:p>
            <a:r>
              <a:rPr lang="zh-CN" altLang="en-US" sz="2400">
                <a:latin typeface="微软雅黑" panose="020B0503020204020204" charset="-122"/>
                <a:ea typeface="微软雅黑" panose="020B0503020204020204" charset="-122"/>
              </a:rPr>
              <a:t>5.3.2  关于</a:t>
            </a:r>
            <a:r>
              <a:rPr lang="en-US" altLang="zh-CN" sz="2400">
                <a:latin typeface="微软雅黑" panose="020B0503020204020204" charset="-122"/>
                <a:ea typeface="微软雅黑" panose="020B0503020204020204" charset="-122"/>
              </a:rPr>
              <a:t>INSTANCEOF</a:t>
            </a:r>
            <a:r>
              <a:rPr lang="zh-CN" altLang="en-US" sz="2400">
                <a:latin typeface="微软雅黑" panose="020B0503020204020204" charset="-122"/>
                <a:ea typeface="微软雅黑" panose="020B0503020204020204" charset="-122"/>
              </a:rPr>
              <a:t>运算符</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19459">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60452"/>
                                        </p:tgtEl>
                                        <p:attrNameLst>
                                          <p:attrName>style.visibility</p:attrName>
                                        </p:attrNameLst>
                                      </p:cBhvr>
                                      <p:to>
                                        <p:strVal val="visible"/>
                                      </p:to>
                                    </p:set>
                                    <p:animEffect transition="in" filter="blinds(horizontal)">
                                      <p:cBhvr>
                                        <p:cTn id="18" dur="500"/>
                                        <p:tgtEl>
                                          <p:spTgt spid="3604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P spid="360452" grpId="0" bldLvl="0" animBg="1"/>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type="body" idx="4294967295"/>
          </p:nvPr>
        </p:nvSpPr>
        <p:spPr>
          <a:xfrm>
            <a:off x="1055440" y="1532979"/>
            <a:ext cx="10513168" cy="2060886"/>
          </a:xfrm>
          <a:prstGeom prst="rect">
            <a:avLst/>
          </a:prstGeom>
        </p:spPr>
        <p:txBody>
          <a:bodyPr/>
          <a:lstStyle/>
          <a:p>
            <a:pPr eaLnBrk="1" hangingPunct="1">
              <a:lnSpc>
                <a:spcPct val="130000"/>
              </a:lnSpc>
              <a:buClr>
                <a:srgbClr val="53648F"/>
              </a:buClr>
              <a:buFont typeface="Wingdings" panose="05000000000000000000" pitchFamily="2" charset="2"/>
              <a:buChar char="u"/>
            </a:pPr>
            <a:r>
              <a:rPr lang="zh-CN" altLang="en-US" sz="2400" b="1" dirty="0">
                <a:latin typeface="微软雅黑" panose="020B0503020204020204" charset="-122"/>
                <a:ea typeface="微软雅黑" panose="020B0503020204020204" charset="-122"/>
              </a:rPr>
              <a:t>对于子类可以从父类继承的成员变量，</a:t>
            </a:r>
            <a:r>
              <a:rPr lang="zh-CN" altLang="en-US" sz="2400" b="1" dirty="0">
                <a:solidFill>
                  <a:srgbClr val="53648F"/>
                </a:solidFill>
                <a:latin typeface="微软雅黑" panose="020B0503020204020204" charset="-122"/>
                <a:ea typeface="微软雅黑" panose="020B0503020204020204" charset="-122"/>
              </a:rPr>
              <a:t>只要子类中声明的成员变量和父类中的成员变量同名时，子类就隐藏了继承的成员变量</a:t>
            </a:r>
            <a:r>
              <a:rPr lang="zh-CN" altLang="en-US" sz="2400" b="1" dirty="0">
                <a:latin typeface="微软雅黑" panose="020B0503020204020204" charset="-122"/>
                <a:ea typeface="微软雅黑" panose="020B0503020204020204" charset="-122"/>
              </a:rPr>
              <a:t>。</a:t>
            </a:r>
          </a:p>
          <a:p>
            <a:pPr eaLnBrk="1" hangingPunct="1">
              <a:lnSpc>
                <a:spcPct val="130000"/>
              </a:lnSpc>
              <a:buClr>
                <a:srgbClr val="53648F"/>
              </a:buClr>
              <a:buFont typeface="Wingdings" panose="05000000000000000000" pitchFamily="2" charset="2"/>
              <a:buChar char="u"/>
            </a:pPr>
            <a:r>
              <a:rPr lang="zh-CN" altLang="en-US" sz="2400" b="1" dirty="0">
                <a:latin typeface="微软雅黑" panose="020B0503020204020204" charset="-122"/>
                <a:ea typeface="微软雅黑" panose="020B0503020204020204" charset="-122"/>
              </a:rPr>
              <a:t>在子类中要操作这个与父类同名的成员变量时，子类操作的是子类重新声明的这个成员变量。而不是被隐藏掉的。</a:t>
            </a:r>
          </a:p>
        </p:txBody>
      </p:sp>
      <p:sp>
        <p:nvSpPr>
          <p:cNvPr id="361476" name="Rectangle 4"/>
          <p:cNvSpPr>
            <a:spLocks noChangeArrowheads="1"/>
          </p:cNvSpPr>
          <p:nvPr/>
        </p:nvSpPr>
        <p:spPr bwMode="auto">
          <a:xfrm>
            <a:off x="993249" y="4005064"/>
            <a:ext cx="4824537" cy="2461260"/>
          </a:xfrm>
          <a:prstGeom prst="rect">
            <a:avLst/>
          </a:prstGeom>
          <a:solidFill>
            <a:schemeClr val="bg1"/>
          </a:solidFill>
          <a:ln w="50800">
            <a:solidFill>
              <a:srgbClr val="53648F"/>
            </a:solidFill>
            <a:miter lim="800000"/>
          </a:ln>
        </p:spPr>
        <p:txBody>
          <a:bodyPr wrap="square">
            <a:spAutoFit/>
          </a:bodyPr>
          <a:lstStyle>
            <a:lvl1pPr>
              <a:spcBef>
                <a:spcPct val="20000"/>
              </a:spcBef>
              <a:buClr>
                <a:srgbClr val="0000FF"/>
              </a:buClr>
              <a:buFont typeface="Wingdings" panose="05000000000000000000" pitchFamily="2" charset="2"/>
              <a:buChar char="Ø"/>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Times New Roman" panose="02020603050405020304" pitchFamily="18" charset="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ClrTx/>
              <a:buFontTx/>
              <a:buNone/>
            </a:pPr>
            <a:r>
              <a:rPr lang="zh-CN" altLang="en-US" sz="2200">
                <a:solidFill>
                  <a:srgbClr val="C00000"/>
                </a:solidFill>
                <a:latin typeface="微软雅黑" panose="020B0503020204020204" charset="-122"/>
                <a:ea typeface="微软雅黑" panose="020B0503020204020204" charset="-122"/>
                <a:hlinkClick r:id="rId2"/>
              </a:rPr>
              <a:t>例子3(</a:t>
            </a:r>
            <a:r>
              <a:rPr lang="en-US" altLang="zh-CN" sz="2200">
                <a:solidFill>
                  <a:srgbClr val="C00000"/>
                </a:solidFill>
                <a:latin typeface="微软雅黑" panose="020B0503020204020204" charset="-122"/>
                <a:ea typeface="微软雅黑" panose="020B0503020204020204" charset="-122"/>
                <a:hlinkClick r:id="rId2"/>
              </a:rPr>
              <a:t>Example5_3.java)</a:t>
            </a:r>
            <a:r>
              <a:rPr lang="zh-CN" altLang="en-US" sz="2200">
                <a:solidFill>
                  <a:srgbClr val="53648F"/>
                </a:solidFill>
                <a:latin typeface="微软雅黑" panose="020B0503020204020204" charset="-122"/>
                <a:ea typeface="微软雅黑" panose="020B0503020204020204" charset="-122"/>
              </a:rPr>
              <a:t>中，</a:t>
            </a:r>
            <a:r>
              <a:rPr lang="en-US" altLang="zh-CN" sz="2200">
                <a:solidFill>
                  <a:srgbClr val="C00000"/>
                </a:solidFill>
                <a:latin typeface="微软雅黑" panose="020B0503020204020204" charset="-122"/>
                <a:ea typeface="微软雅黑" panose="020B0503020204020204" charset="-122"/>
                <a:hlinkClick r:id="rId3"/>
              </a:rPr>
              <a:t>Goods</a:t>
            </a:r>
            <a:r>
              <a:rPr lang="zh-CN" altLang="en-US" sz="2200">
                <a:solidFill>
                  <a:srgbClr val="C00000"/>
                </a:solidFill>
                <a:latin typeface="微软雅黑" panose="020B0503020204020204" charset="-122"/>
                <a:ea typeface="微软雅黑" panose="020B0503020204020204" charset="-122"/>
                <a:hlinkClick r:id="rId3"/>
              </a:rPr>
              <a:t>类</a:t>
            </a:r>
            <a:r>
              <a:rPr lang="zh-CN" altLang="en-US" sz="2200">
                <a:solidFill>
                  <a:srgbClr val="53648F"/>
                </a:solidFill>
                <a:latin typeface="微软雅黑" panose="020B0503020204020204" charset="-122"/>
                <a:ea typeface="微软雅黑" panose="020B0503020204020204" charset="-122"/>
              </a:rPr>
              <a:t>有一个名字为</a:t>
            </a:r>
            <a:r>
              <a:rPr lang="en-US" altLang="zh-CN" sz="2200">
                <a:solidFill>
                  <a:srgbClr val="53648F"/>
                </a:solidFill>
                <a:latin typeface="微软雅黑" panose="020B0503020204020204" charset="-122"/>
                <a:ea typeface="微软雅黑" panose="020B0503020204020204" charset="-122"/>
              </a:rPr>
              <a:t>weight</a:t>
            </a:r>
            <a:r>
              <a:rPr lang="zh-CN" altLang="en-US" sz="2200">
                <a:solidFill>
                  <a:srgbClr val="53648F"/>
                </a:solidFill>
                <a:latin typeface="微软雅黑" panose="020B0503020204020204" charset="-122"/>
                <a:ea typeface="微软雅黑" panose="020B0503020204020204" charset="-122"/>
              </a:rPr>
              <a:t>的</a:t>
            </a:r>
            <a:r>
              <a:rPr lang="en-US" altLang="zh-CN" sz="2200">
                <a:solidFill>
                  <a:srgbClr val="53648F"/>
                </a:solidFill>
                <a:latin typeface="微软雅黑" panose="020B0503020204020204" charset="-122"/>
                <a:ea typeface="微软雅黑" panose="020B0503020204020204" charset="-122"/>
              </a:rPr>
              <a:t>double</a:t>
            </a:r>
            <a:r>
              <a:rPr lang="zh-CN" altLang="en-US" sz="2200">
                <a:solidFill>
                  <a:srgbClr val="53648F"/>
                </a:solidFill>
                <a:latin typeface="微软雅黑" panose="020B0503020204020204" charset="-122"/>
                <a:ea typeface="微软雅黑" panose="020B0503020204020204" charset="-122"/>
              </a:rPr>
              <a:t>型成员变量，本来</a:t>
            </a:r>
            <a:r>
              <a:rPr lang="zh-CN" altLang="en-US" sz="2200">
                <a:solidFill>
                  <a:srgbClr val="C00000"/>
                </a:solidFill>
                <a:latin typeface="微软雅黑" panose="020B0503020204020204" charset="-122"/>
                <a:ea typeface="微软雅黑" panose="020B0503020204020204" charset="-122"/>
                <a:hlinkClick r:id="rId4"/>
              </a:rPr>
              <a:t>子类</a:t>
            </a:r>
            <a:r>
              <a:rPr lang="en-US" altLang="zh-CN" sz="2200">
                <a:solidFill>
                  <a:srgbClr val="C00000"/>
                </a:solidFill>
                <a:latin typeface="微软雅黑" panose="020B0503020204020204" charset="-122"/>
                <a:ea typeface="微软雅黑" panose="020B0503020204020204" charset="-122"/>
                <a:hlinkClick r:id="rId4"/>
              </a:rPr>
              <a:t>CheapGoods</a:t>
            </a:r>
            <a:r>
              <a:rPr lang="zh-CN" altLang="en-US" sz="2200">
                <a:solidFill>
                  <a:srgbClr val="53648F"/>
                </a:solidFill>
                <a:latin typeface="微软雅黑" panose="020B0503020204020204" charset="-122"/>
                <a:ea typeface="微软雅黑" panose="020B0503020204020204" charset="-122"/>
              </a:rPr>
              <a:t>可以继承这个成员变量，但是子类</a:t>
            </a:r>
            <a:r>
              <a:rPr lang="en-US" altLang="zh-CN" sz="2200">
                <a:solidFill>
                  <a:srgbClr val="53648F"/>
                </a:solidFill>
                <a:latin typeface="微软雅黑" panose="020B0503020204020204" charset="-122"/>
                <a:ea typeface="微软雅黑" panose="020B0503020204020204" charset="-122"/>
              </a:rPr>
              <a:t>CheapGoods</a:t>
            </a:r>
            <a:r>
              <a:rPr lang="zh-CN" altLang="en-US" sz="2200">
                <a:solidFill>
                  <a:srgbClr val="53648F"/>
                </a:solidFill>
                <a:latin typeface="微软雅黑" panose="020B0503020204020204" charset="-122"/>
                <a:ea typeface="微软雅黑" panose="020B0503020204020204" charset="-122"/>
              </a:rPr>
              <a:t>又重新声明了一个</a:t>
            </a:r>
            <a:r>
              <a:rPr lang="en-US" altLang="zh-CN" sz="2200">
                <a:solidFill>
                  <a:srgbClr val="53648F"/>
                </a:solidFill>
                <a:latin typeface="微软雅黑" panose="020B0503020204020204" charset="-122"/>
                <a:ea typeface="微软雅黑" panose="020B0503020204020204" charset="-122"/>
              </a:rPr>
              <a:t>int</a:t>
            </a:r>
            <a:r>
              <a:rPr lang="zh-CN" altLang="en-US" sz="2200">
                <a:solidFill>
                  <a:srgbClr val="53648F"/>
                </a:solidFill>
                <a:latin typeface="微软雅黑" panose="020B0503020204020204" charset="-122"/>
                <a:ea typeface="微软雅黑" panose="020B0503020204020204" charset="-122"/>
              </a:rPr>
              <a:t>型的名字为</a:t>
            </a:r>
            <a:r>
              <a:rPr lang="en-US" altLang="zh-CN" sz="2200">
                <a:solidFill>
                  <a:srgbClr val="53648F"/>
                </a:solidFill>
                <a:latin typeface="微软雅黑" panose="020B0503020204020204" charset="-122"/>
                <a:ea typeface="微软雅黑" panose="020B0503020204020204" charset="-122"/>
              </a:rPr>
              <a:t>weight</a:t>
            </a:r>
            <a:r>
              <a:rPr lang="zh-CN" altLang="en-US" sz="2200">
                <a:solidFill>
                  <a:srgbClr val="53648F"/>
                </a:solidFill>
                <a:latin typeface="微软雅黑" panose="020B0503020204020204" charset="-122"/>
                <a:ea typeface="微软雅黑" panose="020B0503020204020204" charset="-122"/>
              </a:rPr>
              <a:t>的成员变量.程序运行效果如图5.4 . </a:t>
            </a:r>
          </a:p>
        </p:txBody>
      </p:sp>
      <p:pic>
        <p:nvPicPr>
          <p:cNvPr id="36147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51985" y="3861048"/>
            <a:ext cx="5832648" cy="224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组合 5"/>
          <p:cNvGrpSpPr/>
          <p:nvPr/>
        </p:nvGrpSpPr>
        <p:grpSpPr>
          <a:xfrm>
            <a:off x="103941" y="116632"/>
            <a:ext cx="9929764" cy="614705"/>
            <a:chOff x="103941" y="116632"/>
            <a:chExt cx="9929764" cy="614705"/>
          </a:xfrm>
        </p:grpSpPr>
        <p:sp>
          <p:nvSpPr>
            <p:cNvPr id="7" name="文本框 6"/>
            <p:cNvSpPr txBox="1"/>
            <p:nvPr/>
          </p:nvSpPr>
          <p:spPr>
            <a:xfrm>
              <a:off x="767408" y="147772"/>
              <a:ext cx="6120680" cy="583565"/>
            </a:xfrm>
            <a:prstGeom prst="rect">
              <a:avLst/>
            </a:prstGeom>
            <a:noFill/>
          </p:spPr>
          <p:txBody>
            <a:bodyPr wrap="square">
              <a:spAutoFit/>
            </a:bodyPr>
            <a:lstStyle/>
            <a:p>
              <a:pPr eaLnBrk="1" fontAlgn="auto" hangingPunct="1">
                <a:spcBef>
                  <a:spcPts val="0"/>
                </a:spcBef>
                <a:spcAft>
                  <a:spcPts val="0"/>
                </a:spcAft>
                <a:defRPr/>
              </a:pPr>
              <a:r>
                <a:rPr lang="en-US" altLang="zh-CN" sz="3200" b="1">
                  <a:solidFill>
                    <a:srgbClr val="53648F"/>
                  </a:solidFill>
                  <a:latin typeface="微软雅黑" panose="020B0503020204020204" charset="-122"/>
                  <a:ea typeface="微软雅黑" panose="020B0503020204020204" charset="-122"/>
                </a:rPr>
                <a:t>5.4   </a:t>
              </a:r>
              <a:r>
                <a:rPr lang="zh-CN" altLang="en-US" sz="3200" b="1">
                  <a:solidFill>
                    <a:srgbClr val="53648F"/>
                  </a:solidFill>
                  <a:latin typeface="微软雅黑" panose="020B0503020204020204" charset="-122"/>
                  <a:ea typeface="微软雅黑" panose="020B0503020204020204" charset="-122"/>
                </a:rPr>
                <a:t>成员变量的隐藏和方法重写</a:t>
              </a:r>
              <a:endParaRPr lang="zh-CN" altLang="en-US" sz="3200" b="1" dirty="0">
                <a:solidFill>
                  <a:srgbClr val="53648F"/>
                </a:solidFill>
                <a:latin typeface="微软雅黑" panose="020B0503020204020204" charset="-122"/>
                <a:ea typeface="微软雅黑" panose="020B0503020204020204" charset="-122"/>
              </a:endParaRPr>
            </a:p>
          </p:txBody>
        </p:sp>
        <p:pic>
          <p:nvPicPr>
            <p:cNvPr id="8" name="图片 7" descr="卡通人物&#10;&#10;中度可信度描述已自动生成"/>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3941" y="116632"/>
              <a:ext cx="889308" cy="492950"/>
            </a:xfrm>
            <a:prstGeom prst="rect">
              <a:avLst/>
            </a:prstGeom>
          </p:spPr>
        </p:pic>
        <p:sp>
          <p:nvSpPr>
            <p:cNvPr id="10" name="平行四边形 9"/>
            <p:cNvSpPr/>
            <p:nvPr/>
          </p:nvSpPr>
          <p:spPr>
            <a:xfrm>
              <a:off x="6672064" y="476672"/>
              <a:ext cx="3361641" cy="162000"/>
            </a:xfrm>
            <a:prstGeom prst="parallelogram">
              <a:avLst>
                <a:gd name="adj" fmla="val 49021"/>
              </a:avLst>
            </a:pr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817550" y="908720"/>
            <a:ext cx="4824536" cy="460375"/>
          </a:xfrm>
          <a:prstGeom prst="rect">
            <a:avLst/>
          </a:prstGeom>
          <a:noFill/>
        </p:spPr>
        <p:txBody>
          <a:bodyPr wrap="square">
            <a:spAutoFit/>
          </a:bodyPr>
          <a:lstStyle>
            <a:defPPr>
              <a:defRPr lang="en-US"/>
            </a:defPPr>
            <a:lvl1pPr fontAlgn="auto">
              <a:spcBef>
                <a:spcPts val="0"/>
              </a:spcBef>
              <a:spcAft>
                <a:spcPts val="0"/>
              </a:spcAft>
              <a:defRPr sz="3200" b="1">
                <a:solidFill>
                  <a:srgbClr val="53648F"/>
                </a:solidFill>
                <a:latin typeface="思源黑体 CN Heavy" panose="020B0A00000000000000" pitchFamily="34" charset="-122"/>
                <a:ea typeface="思源黑体 CN Heavy" panose="020B0A00000000000000" pitchFamily="34" charset="-122"/>
              </a:defRPr>
            </a:lvl1pPr>
          </a:lstStyle>
          <a:p>
            <a:r>
              <a:rPr lang="en-US" altLang="zh-CN" sz="2400">
                <a:latin typeface="微软雅黑" panose="020B0503020204020204" charset="-122"/>
                <a:ea typeface="微软雅黑" panose="020B0503020204020204" charset="-122"/>
              </a:rPr>
              <a:t>5.4.1  </a:t>
            </a:r>
            <a:r>
              <a:rPr lang="zh-CN" altLang="en-US" sz="2400">
                <a:latin typeface="微软雅黑" panose="020B0503020204020204" charset="-122"/>
                <a:ea typeface="微软雅黑" panose="020B0503020204020204" charset="-122"/>
              </a:rPr>
              <a:t>成员变量的隐藏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20483">
                                            <p:txEl>
                                              <p:pRg st="0" end="0"/>
                                            </p:txEl>
                                          </p:spTgt>
                                        </p:tgtEl>
                                        <p:attrNameLst>
                                          <p:attrName>style.visibility</p:attrName>
                                        </p:attrNameLst>
                                      </p:cBhvr>
                                      <p:to>
                                        <p:strVal val="visible"/>
                                      </p:to>
                                    </p:set>
                                    <p:animEffect transition="in" filter="wipe(up)">
                                      <p:cBhvr>
                                        <p:cTn id="14" dur="500"/>
                                        <p:tgtEl>
                                          <p:spTgt spid="20483">
                                            <p:txEl>
                                              <p:pRg st="0" end="0"/>
                                            </p:txEl>
                                          </p:spTgt>
                                        </p:tgtEl>
                                      </p:cBhvr>
                                    </p:animEffect>
                                  </p:childTnLst>
                                </p:cTn>
                              </p:par>
                            </p:childTnLst>
                          </p:cTn>
                        </p:par>
                        <p:par>
                          <p:cTn id="15" fill="hold">
                            <p:stCondLst>
                              <p:cond delay="1000"/>
                            </p:stCondLst>
                            <p:childTnLst>
                              <p:par>
                                <p:cTn id="16" presetID="22" presetClass="entr" presetSubtype="1" fill="hold" grpId="0" nodeType="afterEffect">
                                  <p:stCondLst>
                                    <p:cond delay="0"/>
                                  </p:stCondLst>
                                  <p:childTnLst>
                                    <p:set>
                                      <p:cBhvr>
                                        <p:cTn id="17" dur="1" fill="hold">
                                          <p:stCondLst>
                                            <p:cond delay="0"/>
                                          </p:stCondLst>
                                        </p:cTn>
                                        <p:tgtEl>
                                          <p:spTgt spid="20483">
                                            <p:txEl>
                                              <p:pRg st="1" end="1"/>
                                            </p:txEl>
                                          </p:spTgt>
                                        </p:tgtEl>
                                        <p:attrNameLst>
                                          <p:attrName>style.visibility</p:attrName>
                                        </p:attrNameLst>
                                      </p:cBhvr>
                                      <p:to>
                                        <p:strVal val="visible"/>
                                      </p:to>
                                    </p:set>
                                    <p:animEffect transition="in" filter="wipe(up)">
                                      <p:cBhvr>
                                        <p:cTn id="18" dur="500"/>
                                        <p:tgtEl>
                                          <p:spTgt spid="2048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61476"/>
                                        </p:tgtEl>
                                        <p:attrNameLst>
                                          <p:attrName>style.visibility</p:attrName>
                                        </p:attrNameLst>
                                      </p:cBhvr>
                                      <p:to>
                                        <p:strVal val="visible"/>
                                      </p:to>
                                    </p:set>
                                    <p:animEffect transition="in" filter="blinds(horizontal)">
                                      <p:cBhvr>
                                        <p:cTn id="23" dur="500"/>
                                        <p:tgtEl>
                                          <p:spTgt spid="361476"/>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361478"/>
                                        </p:tgtEl>
                                        <p:attrNameLst>
                                          <p:attrName>style.visibility</p:attrName>
                                        </p:attrNameLst>
                                      </p:cBhvr>
                                      <p:to>
                                        <p:strVal val="visible"/>
                                      </p:to>
                                    </p:set>
                                    <p:anim calcmode="lin" valueType="num">
                                      <p:cBhvr additive="base">
                                        <p:cTn id="28" dur="500" fill="hold"/>
                                        <p:tgtEl>
                                          <p:spTgt spid="361478"/>
                                        </p:tgtEl>
                                        <p:attrNameLst>
                                          <p:attrName>ppt_x</p:attrName>
                                        </p:attrNameLst>
                                      </p:cBhvr>
                                      <p:tavLst>
                                        <p:tav tm="0">
                                          <p:val>
                                            <p:strVal val="#ppt_x"/>
                                          </p:val>
                                        </p:tav>
                                        <p:tav tm="100000">
                                          <p:val>
                                            <p:strVal val="#ppt_x"/>
                                          </p:val>
                                        </p:tav>
                                      </p:tavLst>
                                    </p:anim>
                                    <p:anim calcmode="lin" valueType="num">
                                      <p:cBhvr additive="base">
                                        <p:cTn id="29" dur="500" fill="hold"/>
                                        <p:tgtEl>
                                          <p:spTgt spid="3614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uiExpand="1" build="p"/>
      <p:bldP spid="361476" grpId="0" bldLvl="0" animBg="1"/>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body" idx="4294967295"/>
          </p:nvPr>
        </p:nvSpPr>
        <p:spPr>
          <a:xfrm>
            <a:off x="993248" y="1484785"/>
            <a:ext cx="10863391" cy="4896544"/>
          </a:xfrm>
          <a:prstGeom prst="rect">
            <a:avLst/>
          </a:prstGeom>
        </p:spPr>
        <p:txBody>
          <a:bodyPr/>
          <a:lstStyle/>
          <a:p>
            <a:pPr eaLnBrk="1" hangingPunct="1">
              <a:lnSpc>
                <a:spcPct val="90000"/>
              </a:lnSpc>
              <a:buFont typeface="Wingdings" panose="05000000000000000000" pitchFamily="2" charset="2"/>
              <a:buNone/>
            </a:pPr>
            <a:r>
              <a:rPr lang="zh-CN" altLang="en-US" b="1">
                <a:latin typeface="微软雅黑" panose="020B0503020204020204" charset="-122"/>
                <a:ea typeface="微软雅黑" panose="020B0503020204020204" charset="-122"/>
              </a:rPr>
              <a:t>同样，子类通过重写可以隐藏已继承的实例方法。</a:t>
            </a:r>
          </a:p>
          <a:p>
            <a:pPr eaLnBrk="1" hangingPunct="1">
              <a:lnSpc>
                <a:spcPct val="90000"/>
              </a:lnSpc>
              <a:buFont typeface="Wingdings" panose="05000000000000000000" pitchFamily="2" charset="2"/>
              <a:buNone/>
            </a:pPr>
            <a:r>
              <a:rPr lang="zh-CN" altLang="en-US" b="1">
                <a:solidFill>
                  <a:srgbClr val="53648F"/>
                </a:solidFill>
                <a:latin typeface="微软雅黑" panose="020B0503020204020204" charset="-122"/>
                <a:ea typeface="微软雅黑" panose="020B0503020204020204" charset="-122"/>
              </a:rPr>
              <a:t>1．重写的语法规则</a:t>
            </a:r>
          </a:p>
          <a:p>
            <a:pPr lvl="1" eaLnBrk="1" hangingPunct="1">
              <a:lnSpc>
                <a:spcPct val="120000"/>
              </a:lnSpc>
              <a:buClr>
                <a:srgbClr val="53648F"/>
              </a:buClr>
            </a:pPr>
            <a:r>
              <a:rPr lang="zh-CN" altLang="en-US" sz="2000">
                <a:latin typeface="微软雅黑" panose="020B0503020204020204" charset="-122"/>
                <a:ea typeface="微软雅黑" panose="020B0503020204020204" charset="-122"/>
              </a:rPr>
              <a:t>如果子类继承了父类的实例方法，那么子类就有权利重写这个方法。</a:t>
            </a:r>
          </a:p>
          <a:p>
            <a:pPr lvl="1" eaLnBrk="1" hangingPunct="1">
              <a:lnSpc>
                <a:spcPct val="120000"/>
              </a:lnSpc>
              <a:buClr>
                <a:srgbClr val="53648F"/>
              </a:buClr>
            </a:pPr>
            <a:r>
              <a:rPr lang="zh-CN" altLang="en-US" sz="2000">
                <a:latin typeface="微软雅黑" panose="020B0503020204020204" charset="-122"/>
                <a:ea typeface="微软雅黑" panose="020B0503020204020204" charset="-122"/>
              </a:rPr>
              <a:t>方法重写是指：子类中定义一个方法，这个方法的类型和父类的方法的类型一致或是父类方法的类型的子类型，且这个方法的名字、参数个数、参数的类型和父类的方法完全相同</a:t>
            </a:r>
            <a:r>
              <a:rPr lang="en-US" altLang="zh-CN" sz="2000">
                <a:latin typeface="微软雅黑" panose="020B0503020204020204" charset="-122"/>
                <a:ea typeface="微软雅黑" panose="020B0503020204020204" charset="-122"/>
              </a:rPr>
              <a:t>.</a:t>
            </a:r>
          </a:p>
          <a:p>
            <a:pPr eaLnBrk="1" hangingPunct="1">
              <a:lnSpc>
                <a:spcPct val="90000"/>
              </a:lnSpc>
              <a:buFont typeface="Wingdings" panose="05000000000000000000" pitchFamily="2" charset="2"/>
              <a:buNone/>
            </a:pPr>
            <a:r>
              <a:rPr lang="zh-CN" altLang="en-US" b="1">
                <a:solidFill>
                  <a:srgbClr val="53648F"/>
                </a:solidFill>
                <a:latin typeface="微软雅黑" panose="020B0503020204020204" charset="-122"/>
                <a:ea typeface="微软雅黑" panose="020B0503020204020204" charset="-122"/>
              </a:rPr>
              <a:t> 2．重写的目的</a:t>
            </a:r>
          </a:p>
          <a:p>
            <a:pPr lvl="1" eaLnBrk="1" hangingPunct="1">
              <a:lnSpc>
                <a:spcPct val="120000"/>
              </a:lnSpc>
              <a:buClr>
                <a:srgbClr val="53648F"/>
              </a:buClr>
            </a:pPr>
            <a:r>
              <a:rPr lang="zh-CN" altLang="en-US" sz="2000">
                <a:latin typeface="微软雅黑" panose="020B0503020204020204" charset="-122"/>
                <a:ea typeface="微软雅黑" panose="020B0503020204020204" charset="-122"/>
              </a:rPr>
              <a:t>子类通过方法的重写可以隐藏继承的方法，子类通过方法的重写可以把父类的状态和行为改变为自身的状态和行为。</a:t>
            </a:r>
          </a:p>
          <a:p>
            <a:pPr eaLnBrk="1" hangingPunct="1">
              <a:lnSpc>
                <a:spcPct val="90000"/>
              </a:lnSpc>
              <a:buFont typeface="Wingdings" panose="05000000000000000000" pitchFamily="2" charset="2"/>
              <a:buNone/>
            </a:pPr>
            <a:r>
              <a:rPr lang="en-US" altLang="zh-CN" b="1">
                <a:solidFill>
                  <a:srgbClr val="53648F"/>
                </a:solidFill>
                <a:latin typeface="微软雅黑" panose="020B0503020204020204" charset="-122"/>
                <a:ea typeface="微软雅黑" panose="020B0503020204020204" charset="-122"/>
              </a:rPr>
              <a:t>3.  </a:t>
            </a:r>
            <a:r>
              <a:rPr lang="zh-CN" altLang="en-US" b="1">
                <a:solidFill>
                  <a:srgbClr val="53648F"/>
                </a:solidFill>
                <a:latin typeface="微软雅黑" panose="020B0503020204020204" charset="-122"/>
                <a:ea typeface="微软雅黑" panose="020B0503020204020204" charset="-122"/>
              </a:rPr>
              <a:t>重写后方法的调用</a:t>
            </a:r>
          </a:p>
          <a:p>
            <a:pPr lvl="1" eaLnBrk="1" hangingPunct="1">
              <a:lnSpc>
                <a:spcPct val="120000"/>
              </a:lnSpc>
              <a:buClr>
                <a:srgbClr val="53648F"/>
              </a:buClr>
            </a:pPr>
            <a:r>
              <a:rPr lang="zh-CN" altLang="en-US" sz="2000">
                <a:latin typeface="微软雅黑" panose="020B0503020204020204" charset="-122"/>
                <a:ea typeface="微软雅黑" panose="020B0503020204020204" charset="-122"/>
              </a:rPr>
              <a:t>子类创建的一个对象，如果子类重写了父类的方法，则运行时系统调用的是</a:t>
            </a:r>
            <a:r>
              <a:rPr lang="zh-CN" altLang="en-US" sz="2000">
                <a:solidFill>
                  <a:srgbClr val="C00000"/>
                </a:solidFill>
                <a:latin typeface="微软雅黑" panose="020B0503020204020204" charset="-122"/>
                <a:ea typeface="微软雅黑" panose="020B0503020204020204" charset="-122"/>
              </a:rPr>
              <a:t>子类重写的方法</a:t>
            </a:r>
            <a:r>
              <a:rPr lang="en-US" altLang="zh-CN" sz="2000">
                <a:latin typeface="微软雅黑" panose="020B0503020204020204" charset="-122"/>
                <a:ea typeface="微软雅黑" panose="020B0503020204020204" charset="-122"/>
              </a:rPr>
              <a:t>;</a:t>
            </a:r>
          </a:p>
          <a:p>
            <a:pPr lvl="1" eaLnBrk="1" hangingPunct="1">
              <a:lnSpc>
                <a:spcPct val="120000"/>
              </a:lnSpc>
              <a:buClr>
                <a:srgbClr val="53648F"/>
              </a:buClr>
            </a:pPr>
            <a:r>
              <a:rPr lang="zh-CN" altLang="en-US" sz="2000">
                <a:latin typeface="微软雅黑" panose="020B0503020204020204" charset="-122"/>
                <a:ea typeface="微软雅黑" panose="020B0503020204020204" charset="-122"/>
              </a:rPr>
              <a:t>子类创建的一个对象，如果子类未重写父类的方法，则运行时系统调用的是</a:t>
            </a:r>
            <a:r>
              <a:rPr lang="zh-CN" altLang="en-US" sz="2000">
                <a:solidFill>
                  <a:srgbClr val="C00000"/>
                </a:solidFill>
                <a:latin typeface="微软雅黑" panose="020B0503020204020204" charset="-122"/>
                <a:ea typeface="微软雅黑" panose="020B0503020204020204" charset="-122"/>
              </a:rPr>
              <a:t>子类继承的方法</a:t>
            </a:r>
            <a:r>
              <a:rPr lang="en-US" altLang="zh-CN" sz="2000">
                <a:latin typeface="微软雅黑" panose="020B0503020204020204" charset="-122"/>
                <a:ea typeface="微软雅黑" panose="020B0503020204020204" charset="-122"/>
              </a:rPr>
              <a:t>;</a:t>
            </a:r>
            <a:endParaRPr lang="zh-CN" altLang="en-US" sz="2000">
              <a:latin typeface="微软雅黑" panose="020B0503020204020204" charset="-122"/>
              <a:ea typeface="微软雅黑" panose="020B0503020204020204" charset="-122"/>
            </a:endParaRPr>
          </a:p>
        </p:txBody>
      </p:sp>
      <p:grpSp>
        <p:nvGrpSpPr>
          <p:cNvPr id="4" name="组合 3"/>
          <p:cNvGrpSpPr/>
          <p:nvPr/>
        </p:nvGrpSpPr>
        <p:grpSpPr>
          <a:xfrm>
            <a:off x="103941" y="116632"/>
            <a:ext cx="9929764" cy="614705"/>
            <a:chOff x="103941" y="116632"/>
            <a:chExt cx="9929764" cy="614705"/>
          </a:xfrm>
        </p:grpSpPr>
        <p:sp>
          <p:nvSpPr>
            <p:cNvPr id="5" name="文本框 4"/>
            <p:cNvSpPr txBox="1"/>
            <p:nvPr/>
          </p:nvSpPr>
          <p:spPr>
            <a:xfrm>
              <a:off x="767408" y="147772"/>
              <a:ext cx="6120680" cy="583565"/>
            </a:xfrm>
            <a:prstGeom prst="rect">
              <a:avLst/>
            </a:prstGeom>
            <a:noFill/>
          </p:spPr>
          <p:txBody>
            <a:bodyPr wrap="square">
              <a:spAutoFit/>
            </a:bodyPr>
            <a:lstStyle/>
            <a:p>
              <a:pPr eaLnBrk="1" fontAlgn="auto" hangingPunct="1">
                <a:spcBef>
                  <a:spcPts val="0"/>
                </a:spcBef>
                <a:spcAft>
                  <a:spcPts val="0"/>
                </a:spcAft>
                <a:defRPr/>
              </a:pPr>
              <a:r>
                <a:rPr lang="en-US" altLang="zh-CN" sz="3200" b="1">
                  <a:solidFill>
                    <a:srgbClr val="53648F"/>
                  </a:solidFill>
                  <a:latin typeface="微软雅黑" panose="020B0503020204020204" charset="-122"/>
                  <a:ea typeface="微软雅黑" panose="020B0503020204020204" charset="-122"/>
                </a:rPr>
                <a:t>5.4   </a:t>
              </a:r>
              <a:r>
                <a:rPr lang="zh-CN" altLang="en-US" sz="3200" b="1">
                  <a:solidFill>
                    <a:srgbClr val="53648F"/>
                  </a:solidFill>
                  <a:latin typeface="微软雅黑" panose="020B0503020204020204" charset="-122"/>
                  <a:ea typeface="微软雅黑" panose="020B0503020204020204" charset="-122"/>
                </a:rPr>
                <a:t>成员变量的隐藏和方法重写</a:t>
              </a:r>
              <a:endParaRPr lang="zh-CN" altLang="en-US" sz="3200" b="1" dirty="0">
                <a:solidFill>
                  <a:srgbClr val="53648F"/>
                </a:solidFill>
                <a:latin typeface="微软雅黑" panose="020B0503020204020204" charset="-122"/>
                <a:ea typeface="微软雅黑" panose="020B0503020204020204" charset="-122"/>
              </a:endParaRPr>
            </a:p>
          </p:txBody>
        </p:sp>
        <p:pic>
          <p:nvPicPr>
            <p:cNvPr id="6" name="图片 5" descr="卡通人物&#10;&#10;中度可信度描述已自动生成"/>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941" y="116632"/>
              <a:ext cx="889308" cy="492950"/>
            </a:xfrm>
            <a:prstGeom prst="rect">
              <a:avLst/>
            </a:prstGeom>
          </p:spPr>
        </p:pic>
        <p:sp>
          <p:nvSpPr>
            <p:cNvPr id="8" name="平行四边形 7"/>
            <p:cNvSpPr/>
            <p:nvPr/>
          </p:nvSpPr>
          <p:spPr>
            <a:xfrm>
              <a:off x="6672064" y="476672"/>
              <a:ext cx="3361641" cy="162000"/>
            </a:xfrm>
            <a:prstGeom prst="parallelogram">
              <a:avLst>
                <a:gd name="adj" fmla="val 49021"/>
              </a:avLst>
            </a:pr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文本框 8"/>
          <p:cNvSpPr txBox="1"/>
          <p:nvPr/>
        </p:nvSpPr>
        <p:spPr>
          <a:xfrm>
            <a:off x="817550" y="908720"/>
            <a:ext cx="4824536" cy="460375"/>
          </a:xfrm>
          <a:prstGeom prst="rect">
            <a:avLst/>
          </a:prstGeom>
          <a:noFill/>
        </p:spPr>
        <p:txBody>
          <a:bodyPr wrap="square">
            <a:spAutoFit/>
          </a:bodyPr>
          <a:lstStyle>
            <a:defPPr>
              <a:defRPr lang="en-US"/>
            </a:defPPr>
            <a:lvl1pPr fontAlgn="auto">
              <a:spcBef>
                <a:spcPts val="0"/>
              </a:spcBef>
              <a:spcAft>
                <a:spcPts val="0"/>
              </a:spcAft>
              <a:defRPr sz="3200" b="1">
                <a:solidFill>
                  <a:srgbClr val="53648F"/>
                </a:solidFill>
                <a:latin typeface="思源黑体 CN Heavy" panose="020B0A00000000000000" pitchFamily="34" charset="-122"/>
                <a:ea typeface="思源黑体 CN Heavy" panose="020B0A00000000000000" pitchFamily="34" charset="-122"/>
              </a:defRPr>
            </a:lvl1pPr>
          </a:lstStyle>
          <a:p>
            <a:r>
              <a:rPr lang="zh-CN" altLang="en-US" sz="2400">
                <a:latin typeface="微软雅黑" panose="020B0503020204020204" charset="-122"/>
                <a:ea typeface="微软雅黑" panose="020B0503020204020204" charset="-122"/>
              </a:rPr>
              <a:t>5.4.2    方法重写（</a:t>
            </a:r>
            <a:r>
              <a:rPr lang="en-US" altLang="zh-CN" sz="2400">
                <a:latin typeface="微软雅黑" panose="020B0503020204020204" charset="-122"/>
                <a:ea typeface="微软雅黑" panose="020B0503020204020204" charset="-122"/>
              </a:rPr>
              <a:t>OVERRIDE）</a:t>
            </a:r>
            <a:endParaRPr lang="zh-CN" altLang="en-US" sz="240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21507">
                                            <p:txEl>
                                              <p:pRg st="0" end="0"/>
                                            </p:txEl>
                                          </p:spTgt>
                                        </p:tgtEl>
                                        <p:attrNameLst>
                                          <p:attrName>style.visibility</p:attrName>
                                        </p:attrNameLst>
                                      </p:cBhvr>
                                      <p:to>
                                        <p:strVal val="visible"/>
                                      </p:to>
                                    </p:set>
                                    <p:animEffect transition="in" filter="wipe(up)">
                                      <p:cBhvr>
                                        <p:cTn id="14" dur="500"/>
                                        <p:tgtEl>
                                          <p:spTgt spid="21507">
                                            <p:txEl>
                                              <p:pRg st="0" end="0"/>
                                            </p:txEl>
                                          </p:spTgt>
                                        </p:tgtEl>
                                      </p:cBhvr>
                                    </p:animEffect>
                                  </p:childTnLst>
                                </p:cTn>
                              </p:par>
                            </p:childTnLst>
                          </p:cTn>
                        </p:par>
                        <p:par>
                          <p:cTn id="15" fill="hold">
                            <p:stCondLst>
                              <p:cond delay="1000"/>
                            </p:stCondLst>
                            <p:childTnLst>
                              <p:par>
                                <p:cTn id="16" presetID="22" presetClass="entr" presetSubtype="1" fill="hold" grpId="0" nodeType="afterEffect">
                                  <p:stCondLst>
                                    <p:cond delay="0"/>
                                  </p:stCondLst>
                                  <p:childTnLst>
                                    <p:set>
                                      <p:cBhvr>
                                        <p:cTn id="17" dur="1" fill="hold">
                                          <p:stCondLst>
                                            <p:cond delay="0"/>
                                          </p:stCondLst>
                                        </p:cTn>
                                        <p:tgtEl>
                                          <p:spTgt spid="21507">
                                            <p:txEl>
                                              <p:pRg st="1" end="1"/>
                                            </p:txEl>
                                          </p:spTgt>
                                        </p:tgtEl>
                                        <p:attrNameLst>
                                          <p:attrName>style.visibility</p:attrName>
                                        </p:attrNameLst>
                                      </p:cBhvr>
                                      <p:to>
                                        <p:strVal val="visible"/>
                                      </p:to>
                                    </p:set>
                                    <p:animEffect transition="in" filter="wipe(up)">
                                      <p:cBhvr>
                                        <p:cTn id="18" dur="500"/>
                                        <p:tgtEl>
                                          <p:spTgt spid="21507">
                                            <p:txEl>
                                              <p:pRg st="1" end="1"/>
                                            </p:txEl>
                                          </p:spTgt>
                                        </p:tgtEl>
                                      </p:cBhvr>
                                    </p:animEffect>
                                  </p:childTnLst>
                                </p:cTn>
                              </p:par>
                            </p:childTnLst>
                          </p:cTn>
                        </p:par>
                        <p:par>
                          <p:cTn id="19" fill="hold">
                            <p:stCondLst>
                              <p:cond delay="1500"/>
                            </p:stCondLst>
                            <p:childTnLst>
                              <p:par>
                                <p:cTn id="20" presetID="22" presetClass="entr" presetSubtype="1" fill="hold" grpId="0" nodeType="afterEffect">
                                  <p:stCondLst>
                                    <p:cond delay="0"/>
                                  </p:stCondLst>
                                  <p:childTnLst>
                                    <p:set>
                                      <p:cBhvr>
                                        <p:cTn id="21" dur="1" fill="hold">
                                          <p:stCondLst>
                                            <p:cond delay="0"/>
                                          </p:stCondLst>
                                        </p:cTn>
                                        <p:tgtEl>
                                          <p:spTgt spid="21507">
                                            <p:txEl>
                                              <p:pRg st="2" end="2"/>
                                            </p:txEl>
                                          </p:spTgt>
                                        </p:tgtEl>
                                        <p:attrNameLst>
                                          <p:attrName>style.visibility</p:attrName>
                                        </p:attrNameLst>
                                      </p:cBhvr>
                                      <p:to>
                                        <p:strVal val="visible"/>
                                      </p:to>
                                    </p:set>
                                    <p:animEffect transition="in" filter="wipe(up)">
                                      <p:cBhvr>
                                        <p:cTn id="22" dur="500"/>
                                        <p:tgtEl>
                                          <p:spTgt spid="21507">
                                            <p:txEl>
                                              <p:pRg st="2" end="2"/>
                                            </p:txEl>
                                          </p:spTgt>
                                        </p:tgtEl>
                                      </p:cBhvr>
                                    </p:animEffect>
                                  </p:childTnLst>
                                </p:cTn>
                              </p:par>
                            </p:childTnLst>
                          </p:cTn>
                        </p:par>
                        <p:par>
                          <p:cTn id="23" fill="hold">
                            <p:stCondLst>
                              <p:cond delay="2000"/>
                            </p:stCondLst>
                            <p:childTnLst>
                              <p:par>
                                <p:cTn id="24" presetID="22" presetClass="entr" presetSubtype="1" fill="hold" grpId="0" nodeType="afterEffect">
                                  <p:stCondLst>
                                    <p:cond delay="0"/>
                                  </p:stCondLst>
                                  <p:childTnLst>
                                    <p:set>
                                      <p:cBhvr>
                                        <p:cTn id="25" dur="1" fill="hold">
                                          <p:stCondLst>
                                            <p:cond delay="0"/>
                                          </p:stCondLst>
                                        </p:cTn>
                                        <p:tgtEl>
                                          <p:spTgt spid="21507">
                                            <p:txEl>
                                              <p:pRg st="3" end="3"/>
                                            </p:txEl>
                                          </p:spTgt>
                                        </p:tgtEl>
                                        <p:attrNameLst>
                                          <p:attrName>style.visibility</p:attrName>
                                        </p:attrNameLst>
                                      </p:cBhvr>
                                      <p:to>
                                        <p:strVal val="visible"/>
                                      </p:to>
                                    </p:set>
                                    <p:animEffect transition="in" filter="wipe(up)">
                                      <p:cBhvr>
                                        <p:cTn id="26" dur="500"/>
                                        <p:tgtEl>
                                          <p:spTgt spid="21507">
                                            <p:txEl>
                                              <p:pRg st="3" end="3"/>
                                            </p:txEl>
                                          </p:spTgt>
                                        </p:tgtEl>
                                      </p:cBhvr>
                                    </p:animEffect>
                                  </p:childTnLst>
                                </p:cTn>
                              </p:par>
                            </p:childTnLst>
                          </p:cTn>
                        </p:par>
                        <p:par>
                          <p:cTn id="27" fill="hold">
                            <p:stCondLst>
                              <p:cond delay="2500"/>
                            </p:stCondLst>
                            <p:childTnLst>
                              <p:par>
                                <p:cTn id="28" presetID="22" presetClass="entr" presetSubtype="1" fill="hold" grpId="0" nodeType="afterEffect">
                                  <p:stCondLst>
                                    <p:cond delay="0"/>
                                  </p:stCondLst>
                                  <p:childTnLst>
                                    <p:set>
                                      <p:cBhvr>
                                        <p:cTn id="29" dur="1" fill="hold">
                                          <p:stCondLst>
                                            <p:cond delay="0"/>
                                          </p:stCondLst>
                                        </p:cTn>
                                        <p:tgtEl>
                                          <p:spTgt spid="21507">
                                            <p:txEl>
                                              <p:pRg st="4" end="4"/>
                                            </p:txEl>
                                          </p:spTgt>
                                        </p:tgtEl>
                                        <p:attrNameLst>
                                          <p:attrName>style.visibility</p:attrName>
                                        </p:attrNameLst>
                                      </p:cBhvr>
                                      <p:to>
                                        <p:strVal val="visible"/>
                                      </p:to>
                                    </p:set>
                                    <p:animEffect transition="in" filter="wipe(up)">
                                      <p:cBhvr>
                                        <p:cTn id="30" dur="500"/>
                                        <p:tgtEl>
                                          <p:spTgt spid="21507">
                                            <p:txEl>
                                              <p:pRg st="4" end="4"/>
                                            </p:txEl>
                                          </p:spTgt>
                                        </p:tgtEl>
                                      </p:cBhvr>
                                    </p:animEffect>
                                  </p:childTnLst>
                                </p:cTn>
                              </p:par>
                            </p:childTnLst>
                          </p:cTn>
                        </p:par>
                        <p:par>
                          <p:cTn id="31" fill="hold">
                            <p:stCondLst>
                              <p:cond delay="3000"/>
                            </p:stCondLst>
                            <p:childTnLst>
                              <p:par>
                                <p:cTn id="32" presetID="22" presetClass="entr" presetSubtype="1" fill="hold" grpId="0" nodeType="afterEffect">
                                  <p:stCondLst>
                                    <p:cond delay="0"/>
                                  </p:stCondLst>
                                  <p:childTnLst>
                                    <p:set>
                                      <p:cBhvr>
                                        <p:cTn id="33" dur="1" fill="hold">
                                          <p:stCondLst>
                                            <p:cond delay="0"/>
                                          </p:stCondLst>
                                        </p:cTn>
                                        <p:tgtEl>
                                          <p:spTgt spid="21507">
                                            <p:txEl>
                                              <p:pRg st="5" end="5"/>
                                            </p:txEl>
                                          </p:spTgt>
                                        </p:tgtEl>
                                        <p:attrNameLst>
                                          <p:attrName>style.visibility</p:attrName>
                                        </p:attrNameLst>
                                      </p:cBhvr>
                                      <p:to>
                                        <p:strVal val="visible"/>
                                      </p:to>
                                    </p:set>
                                    <p:animEffect transition="in" filter="wipe(up)">
                                      <p:cBhvr>
                                        <p:cTn id="34" dur="500"/>
                                        <p:tgtEl>
                                          <p:spTgt spid="21507">
                                            <p:txEl>
                                              <p:pRg st="5" end="5"/>
                                            </p:txEl>
                                          </p:spTgt>
                                        </p:tgtEl>
                                      </p:cBhvr>
                                    </p:animEffect>
                                  </p:childTnLst>
                                </p:cTn>
                              </p:par>
                            </p:childTnLst>
                          </p:cTn>
                        </p:par>
                        <p:par>
                          <p:cTn id="35" fill="hold">
                            <p:stCondLst>
                              <p:cond delay="3500"/>
                            </p:stCondLst>
                            <p:childTnLst>
                              <p:par>
                                <p:cTn id="36" presetID="22" presetClass="entr" presetSubtype="1" fill="hold" grpId="0" nodeType="afterEffect">
                                  <p:stCondLst>
                                    <p:cond delay="0"/>
                                  </p:stCondLst>
                                  <p:childTnLst>
                                    <p:set>
                                      <p:cBhvr>
                                        <p:cTn id="37" dur="1" fill="hold">
                                          <p:stCondLst>
                                            <p:cond delay="0"/>
                                          </p:stCondLst>
                                        </p:cTn>
                                        <p:tgtEl>
                                          <p:spTgt spid="21507">
                                            <p:txEl>
                                              <p:pRg st="6" end="6"/>
                                            </p:txEl>
                                          </p:spTgt>
                                        </p:tgtEl>
                                        <p:attrNameLst>
                                          <p:attrName>style.visibility</p:attrName>
                                        </p:attrNameLst>
                                      </p:cBhvr>
                                      <p:to>
                                        <p:strVal val="visible"/>
                                      </p:to>
                                    </p:set>
                                    <p:animEffect transition="in" filter="wipe(up)">
                                      <p:cBhvr>
                                        <p:cTn id="38" dur="500"/>
                                        <p:tgtEl>
                                          <p:spTgt spid="21507">
                                            <p:txEl>
                                              <p:pRg st="6" end="6"/>
                                            </p:txEl>
                                          </p:spTgt>
                                        </p:tgtEl>
                                      </p:cBhvr>
                                    </p:animEffect>
                                  </p:childTnLst>
                                </p:cTn>
                              </p:par>
                            </p:childTnLst>
                          </p:cTn>
                        </p:par>
                        <p:par>
                          <p:cTn id="39" fill="hold">
                            <p:stCondLst>
                              <p:cond delay="4000"/>
                            </p:stCondLst>
                            <p:childTnLst>
                              <p:par>
                                <p:cTn id="40" presetID="22" presetClass="entr" presetSubtype="1" fill="hold" grpId="0" nodeType="afterEffect">
                                  <p:stCondLst>
                                    <p:cond delay="0"/>
                                  </p:stCondLst>
                                  <p:childTnLst>
                                    <p:set>
                                      <p:cBhvr>
                                        <p:cTn id="41" dur="1" fill="hold">
                                          <p:stCondLst>
                                            <p:cond delay="0"/>
                                          </p:stCondLst>
                                        </p:cTn>
                                        <p:tgtEl>
                                          <p:spTgt spid="21507">
                                            <p:txEl>
                                              <p:pRg st="7" end="7"/>
                                            </p:txEl>
                                          </p:spTgt>
                                        </p:tgtEl>
                                        <p:attrNameLst>
                                          <p:attrName>style.visibility</p:attrName>
                                        </p:attrNameLst>
                                      </p:cBhvr>
                                      <p:to>
                                        <p:strVal val="visible"/>
                                      </p:to>
                                    </p:set>
                                    <p:animEffect transition="in" filter="wipe(up)">
                                      <p:cBhvr>
                                        <p:cTn id="42" dur="500"/>
                                        <p:tgtEl>
                                          <p:spTgt spid="21507">
                                            <p:txEl>
                                              <p:pRg st="7" end="7"/>
                                            </p:txEl>
                                          </p:spTgt>
                                        </p:tgtEl>
                                      </p:cBhvr>
                                    </p:animEffect>
                                  </p:childTnLst>
                                </p:cTn>
                              </p:par>
                            </p:childTnLst>
                          </p:cTn>
                        </p:par>
                        <p:par>
                          <p:cTn id="43" fill="hold">
                            <p:stCondLst>
                              <p:cond delay="4500"/>
                            </p:stCondLst>
                            <p:childTnLst>
                              <p:par>
                                <p:cTn id="44" presetID="22" presetClass="entr" presetSubtype="1" fill="hold" grpId="0" nodeType="afterEffect">
                                  <p:stCondLst>
                                    <p:cond delay="0"/>
                                  </p:stCondLst>
                                  <p:childTnLst>
                                    <p:set>
                                      <p:cBhvr>
                                        <p:cTn id="45" dur="1" fill="hold">
                                          <p:stCondLst>
                                            <p:cond delay="0"/>
                                          </p:stCondLst>
                                        </p:cTn>
                                        <p:tgtEl>
                                          <p:spTgt spid="21507">
                                            <p:txEl>
                                              <p:pRg st="8" end="8"/>
                                            </p:txEl>
                                          </p:spTgt>
                                        </p:tgtEl>
                                        <p:attrNameLst>
                                          <p:attrName>style.visibility</p:attrName>
                                        </p:attrNameLst>
                                      </p:cBhvr>
                                      <p:to>
                                        <p:strVal val="visible"/>
                                      </p:to>
                                    </p:set>
                                    <p:animEffect transition="in" filter="wipe(up)">
                                      <p:cBhvr>
                                        <p:cTn id="46" dur="500"/>
                                        <p:tgtEl>
                                          <p:spTgt spid="2150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type="body" idx="4294967295"/>
          </p:nvPr>
        </p:nvSpPr>
        <p:spPr>
          <a:xfrm>
            <a:off x="1096595" y="1628800"/>
            <a:ext cx="10153128" cy="1768501"/>
          </a:xfrm>
          <a:prstGeom prst="rect">
            <a:avLst/>
          </a:prstGeom>
        </p:spPr>
        <p:txBody>
          <a:bodyPr/>
          <a:lstStyle/>
          <a:p>
            <a:pPr eaLnBrk="1" hangingPunct="1">
              <a:lnSpc>
                <a:spcPct val="120000"/>
              </a:lnSpc>
              <a:buFont typeface="Wingdings" panose="05000000000000000000" pitchFamily="2" charset="2"/>
              <a:buNone/>
            </a:pPr>
            <a:r>
              <a:rPr lang="en-US" altLang="zh-CN" b="1">
                <a:solidFill>
                  <a:srgbClr val="53648F"/>
                </a:solidFill>
                <a:latin typeface="微软雅黑" panose="020B0503020204020204" charset="-122"/>
                <a:ea typeface="微软雅黑" panose="020B0503020204020204" charset="-122"/>
              </a:rPr>
              <a:t>4.</a:t>
            </a:r>
            <a:r>
              <a:rPr lang="zh-CN" altLang="en-US" b="1">
                <a:solidFill>
                  <a:srgbClr val="53648F"/>
                </a:solidFill>
                <a:latin typeface="微软雅黑" panose="020B0503020204020204" charset="-122"/>
                <a:ea typeface="微软雅黑" panose="020B0503020204020204" charset="-122"/>
              </a:rPr>
              <a:t>重写的注意事项</a:t>
            </a:r>
            <a:r>
              <a:rPr lang="zh-CN" altLang="en-US">
                <a:solidFill>
                  <a:srgbClr val="53648F"/>
                </a:solidFill>
                <a:latin typeface="微软雅黑" panose="020B0503020204020204" charset="-122"/>
                <a:ea typeface="微软雅黑" panose="020B0503020204020204" charset="-122"/>
              </a:rPr>
              <a:t> </a:t>
            </a:r>
          </a:p>
          <a:p>
            <a:pPr eaLnBrk="1" hangingPunct="1">
              <a:lnSpc>
                <a:spcPct val="120000"/>
              </a:lnSpc>
            </a:pPr>
            <a:r>
              <a:rPr lang="zh-CN" altLang="en-US">
                <a:latin typeface="微软雅黑" panose="020B0503020204020204" charset="-122"/>
                <a:ea typeface="微软雅黑" panose="020B0503020204020204" charset="-122"/>
              </a:rPr>
              <a:t>重写父类的方法时，</a:t>
            </a:r>
            <a:r>
              <a:rPr lang="zh-CN" altLang="en-US" b="1">
                <a:solidFill>
                  <a:srgbClr val="53648F"/>
                </a:solidFill>
                <a:latin typeface="微软雅黑" panose="020B0503020204020204" charset="-122"/>
                <a:ea typeface="微软雅黑" panose="020B0503020204020204" charset="-122"/>
              </a:rPr>
              <a:t>不允许降低</a:t>
            </a:r>
            <a:r>
              <a:rPr lang="zh-CN" altLang="en-US">
                <a:latin typeface="微软雅黑" panose="020B0503020204020204" charset="-122"/>
                <a:ea typeface="微软雅黑" panose="020B0503020204020204" charset="-122"/>
              </a:rPr>
              <a:t>方法的访问权限，但</a:t>
            </a:r>
            <a:r>
              <a:rPr lang="zh-CN" altLang="en-US" b="1">
                <a:solidFill>
                  <a:srgbClr val="53648F"/>
                </a:solidFill>
                <a:latin typeface="微软雅黑" panose="020B0503020204020204" charset="-122"/>
                <a:ea typeface="微软雅黑" panose="020B0503020204020204" charset="-122"/>
              </a:rPr>
              <a:t>可以提高访问权限</a:t>
            </a:r>
            <a:r>
              <a:rPr lang="zh-CN" altLang="en-US">
                <a:latin typeface="微软雅黑" panose="020B0503020204020204" charset="-122"/>
                <a:ea typeface="微软雅黑" panose="020B0503020204020204" charset="-122"/>
              </a:rPr>
              <a:t>（访问限制修饰符按访问权限从高到低的排列顺序是：</a:t>
            </a:r>
            <a:r>
              <a:rPr lang="en-US" altLang="zh-CN">
                <a:latin typeface="微软雅黑" panose="020B0503020204020204" charset="-122"/>
                <a:ea typeface="微软雅黑" panose="020B0503020204020204" charset="-122"/>
              </a:rPr>
              <a:t>public、protected、</a:t>
            </a:r>
            <a:r>
              <a:rPr lang="zh-CN" altLang="en-US">
                <a:latin typeface="微软雅黑" panose="020B0503020204020204" charset="-122"/>
                <a:ea typeface="微软雅黑" panose="020B0503020204020204" charset="-122"/>
              </a:rPr>
              <a:t>友好的、</a:t>
            </a:r>
            <a:r>
              <a:rPr lang="en-US" altLang="zh-CN">
                <a:latin typeface="微软雅黑" panose="020B0503020204020204" charset="-122"/>
                <a:ea typeface="微软雅黑" panose="020B0503020204020204" charset="-122"/>
              </a:rPr>
              <a:t>private。） </a:t>
            </a:r>
            <a:endParaRPr lang="zh-CN" altLang="en-US">
              <a:latin typeface="微软雅黑" panose="020B0503020204020204" charset="-122"/>
              <a:ea typeface="微软雅黑" panose="020B0503020204020204" charset="-122"/>
            </a:endParaRPr>
          </a:p>
        </p:txBody>
      </p:sp>
      <p:sp>
        <p:nvSpPr>
          <p:cNvPr id="364548" name="Rectangle 4"/>
          <p:cNvSpPr>
            <a:spLocks noChangeArrowheads="1"/>
          </p:cNvSpPr>
          <p:nvPr/>
        </p:nvSpPr>
        <p:spPr bwMode="auto">
          <a:xfrm>
            <a:off x="1119828" y="4097469"/>
            <a:ext cx="4464496" cy="1783715"/>
          </a:xfrm>
          <a:prstGeom prst="rect">
            <a:avLst/>
          </a:prstGeom>
          <a:noFill/>
          <a:ln w="50800">
            <a:solidFill>
              <a:srgbClr val="53648F"/>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rgbClr val="0000FF"/>
              </a:buClr>
              <a:buFont typeface="Wingdings" panose="05000000000000000000" pitchFamily="2" charset="2"/>
              <a:buChar char="Ø"/>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Times New Roman" panose="02020603050405020304" pitchFamily="18" charset="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zh-CN" altLang="en-US" sz="2200">
                <a:solidFill>
                  <a:srgbClr val="53648F"/>
                </a:solidFill>
                <a:latin typeface="微软雅黑" panose="020B0503020204020204" charset="-122"/>
                <a:ea typeface="微软雅黑" panose="020B0503020204020204" charset="-122"/>
              </a:rPr>
              <a:t>在下面的</a:t>
            </a:r>
            <a:r>
              <a:rPr lang="zh-CN" altLang="en-US" sz="2200">
                <a:solidFill>
                  <a:srgbClr val="C00000"/>
                </a:solidFill>
                <a:latin typeface="微软雅黑" panose="020B0503020204020204" charset="-122"/>
                <a:ea typeface="微软雅黑" panose="020B0503020204020204" charset="-122"/>
              </a:rPr>
              <a:t>例子4(</a:t>
            </a:r>
            <a:r>
              <a:rPr lang="en-US" altLang="zh-CN" sz="2200">
                <a:solidFill>
                  <a:srgbClr val="C00000"/>
                </a:solidFill>
                <a:latin typeface="微软雅黑" panose="020B0503020204020204" charset="-122"/>
                <a:ea typeface="微软雅黑" panose="020B0503020204020204" charset="-122"/>
                <a:hlinkClick r:id="rId2"/>
              </a:rPr>
              <a:t>Example5_4.java</a:t>
            </a:r>
            <a:r>
              <a:rPr lang="en-US" altLang="zh-CN" sz="2200">
                <a:solidFill>
                  <a:srgbClr val="C00000"/>
                </a:solidFill>
                <a:latin typeface="微软雅黑" panose="020B0503020204020204" charset="-122"/>
                <a:ea typeface="微软雅黑" panose="020B0503020204020204" charset="-122"/>
              </a:rPr>
              <a:t>)</a:t>
            </a:r>
            <a:r>
              <a:rPr lang="zh-CN" altLang="en-US" sz="2200">
                <a:solidFill>
                  <a:srgbClr val="53648F"/>
                </a:solidFill>
                <a:latin typeface="微软雅黑" panose="020B0503020204020204" charset="-122"/>
                <a:ea typeface="微软雅黑" panose="020B0503020204020204" charset="-122"/>
              </a:rPr>
              <a:t>中，</a:t>
            </a:r>
            <a:r>
              <a:rPr lang="en-US" altLang="zh-CN" sz="2200">
                <a:solidFill>
                  <a:srgbClr val="C00000"/>
                </a:solidFill>
                <a:latin typeface="微软雅黑" panose="020B0503020204020204" charset="-122"/>
                <a:ea typeface="微软雅黑" panose="020B0503020204020204" charset="-122"/>
                <a:hlinkClick r:id="rId3"/>
              </a:rPr>
              <a:t>ImportantUniversity</a:t>
            </a:r>
            <a:r>
              <a:rPr lang="zh-CN" altLang="en-US" sz="2200">
                <a:solidFill>
                  <a:srgbClr val="53648F"/>
                </a:solidFill>
                <a:latin typeface="微软雅黑" panose="020B0503020204020204" charset="-122"/>
                <a:ea typeface="微软雅黑" panose="020B0503020204020204" charset="-122"/>
              </a:rPr>
              <a:t>是</a:t>
            </a:r>
            <a:r>
              <a:rPr lang="en-US" altLang="zh-CN" sz="2200">
                <a:solidFill>
                  <a:srgbClr val="C00000"/>
                </a:solidFill>
                <a:latin typeface="微软雅黑" panose="020B0503020204020204" charset="-122"/>
                <a:ea typeface="微软雅黑" panose="020B0503020204020204" charset="-122"/>
                <a:hlinkClick r:id="rId4"/>
              </a:rPr>
              <a:t>University</a:t>
            </a:r>
            <a:r>
              <a:rPr lang="zh-CN" altLang="en-US" sz="2200">
                <a:solidFill>
                  <a:srgbClr val="53648F"/>
                </a:solidFill>
                <a:latin typeface="微软雅黑" panose="020B0503020204020204" charset="-122"/>
                <a:ea typeface="微软雅黑" panose="020B0503020204020204" charset="-122"/>
              </a:rPr>
              <a:t>类的子类，子类重写了父类的</a:t>
            </a:r>
            <a:r>
              <a:rPr lang="en-US" altLang="zh-CN" sz="2200">
                <a:solidFill>
                  <a:srgbClr val="53648F"/>
                </a:solidFill>
                <a:latin typeface="微软雅黑" panose="020B0503020204020204" charset="-122"/>
                <a:ea typeface="微软雅黑" panose="020B0503020204020204" charset="-122"/>
              </a:rPr>
              <a:t>enterRule()</a:t>
            </a:r>
            <a:r>
              <a:rPr lang="zh-CN" altLang="en-US" sz="2200">
                <a:solidFill>
                  <a:srgbClr val="53648F"/>
                </a:solidFill>
                <a:latin typeface="微软雅黑" panose="020B0503020204020204" charset="-122"/>
                <a:ea typeface="微软雅黑" panose="020B0503020204020204" charset="-122"/>
              </a:rPr>
              <a:t>方法，运行效果如图5.5。 </a:t>
            </a:r>
          </a:p>
        </p:txBody>
      </p:sp>
      <p:pic>
        <p:nvPicPr>
          <p:cNvPr id="36455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73159" y="4078057"/>
            <a:ext cx="5184775"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组合 5"/>
          <p:cNvGrpSpPr/>
          <p:nvPr/>
        </p:nvGrpSpPr>
        <p:grpSpPr>
          <a:xfrm>
            <a:off x="103941" y="116632"/>
            <a:ext cx="9929764" cy="614705"/>
            <a:chOff x="103941" y="116632"/>
            <a:chExt cx="9929764" cy="614705"/>
          </a:xfrm>
        </p:grpSpPr>
        <p:sp>
          <p:nvSpPr>
            <p:cNvPr id="7" name="文本框 6"/>
            <p:cNvSpPr txBox="1"/>
            <p:nvPr/>
          </p:nvSpPr>
          <p:spPr>
            <a:xfrm>
              <a:off x="767408" y="147772"/>
              <a:ext cx="6120680" cy="583565"/>
            </a:xfrm>
            <a:prstGeom prst="rect">
              <a:avLst/>
            </a:prstGeom>
            <a:noFill/>
          </p:spPr>
          <p:txBody>
            <a:bodyPr wrap="square">
              <a:spAutoFit/>
            </a:bodyPr>
            <a:lstStyle/>
            <a:p>
              <a:pPr eaLnBrk="1" fontAlgn="auto" hangingPunct="1">
                <a:spcBef>
                  <a:spcPts val="0"/>
                </a:spcBef>
                <a:spcAft>
                  <a:spcPts val="0"/>
                </a:spcAft>
                <a:defRPr/>
              </a:pPr>
              <a:r>
                <a:rPr lang="en-US" altLang="zh-CN" sz="3200" b="1">
                  <a:solidFill>
                    <a:srgbClr val="53648F"/>
                  </a:solidFill>
                  <a:latin typeface="微软雅黑" panose="020B0503020204020204" charset="-122"/>
                  <a:ea typeface="微软雅黑" panose="020B0503020204020204" charset="-122"/>
                </a:rPr>
                <a:t>5.4   </a:t>
              </a:r>
              <a:r>
                <a:rPr lang="zh-CN" altLang="en-US" sz="3200" b="1">
                  <a:solidFill>
                    <a:srgbClr val="53648F"/>
                  </a:solidFill>
                  <a:latin typeface="微软雅黑" panose="020B0503020204020204" charset="-122"/>
                  <a:ea typeface="微软雅黑" panose="020B0503020204020204" charset="-122"/>
                </a:rPr>
                <a:t>成员变量的隐藏和方法重写</a:t>
              </a:r>
              <a:endParaRPr lang="zh-CN" altLang="en-US" sz="3200" b="1" dirty="0">
                <a:solidFill>
                  <a:srgbClr val="53648F"/>
                </a:solidFill>
                <a:latin typeface="微软雅黑" panose="020B0503020204020204" charset="-122"/>
                <a:ea typeface="微软雅黑" panose="020B0503020204020204" charset="-122"/>
              </a:endParaRPr>
            </a:p>
          </p:txBody>
        </p:sp>
        <p:pic>
          <p:nvPicPr>
            <p:cNvPr id="8" name="图片 7" descr="卡通人物&#10;&#10;中度可信度描述已自动生成"/>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3941" y="116632"/>
              <a:ext cx="889308" cy="492950"/>
            </a:xfrm>
            <a:prstGeom prst="rect">
              <a:avLst/>
            </a:prstGeom>
          </p:spPr>
        </p:pic>
        <p:sp>
          <p:nvSpPr>
            <p:cNvPr id="10" name="平行四边形 9"/>
            <p:cNvSpPr/>
            <p:nvPr/>
          </p:nvSpPr>
          <p:spPr>
            <a:xfrm>
              <a:off x="6672064" y="476672"/>
              <a:ext cx="3361641" cy="162000"/>
            </a:xfrm>
            <a:prstGeom prst="parallelogram">
              <a:avLst>
                <a:gd name="adj" fmla="val 49021"/>
              </a:avLst>
            </a:pr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817550" y="908720"/>
            <a:ext cx="4824536" cy="460375"/>
          </a:xfrm>
          <a:prstGeom prst="rect">
            <a:avLst/>
          </a:prstGeom>
          <a:noFill/>
        </p:spPr>
        <p:txBody>
          <a:bodyPr wrap="square">
            <a:spAutoFit/>
          </a:bodyPr>
          <a:lstStyle>
            <a:defPPr>
              <a:defRPr lang="en-US"/>
            </a:defPPr>
            <a:lvl1pPr fontAlgn="auto">
              <a:spcBef>
                <a:spcPts val="0"/>
              </a:spcBef>
              <a:spcAft>
                <a:spcPts val="0"/>
              </a:spcAft>
              <a:defRPr sz="3200" b="1">
                <a:solidFill>
                  <a:srgbClr val="53648F"/>
                </a:solidFill>
                <a:latin typeface="思源黑体 CN Heavy" panose="020B0A00000000000000" pitchFamily="34" charset="-122"/>
                <a:ea typeface="思源黑体 CN Heavy" panose="020B0A00000000000000" pitchFamily="34" charset="-122"/>
              </a:defRPr>
            </a:lvl1pPr>
          </a:lstStyle>
          <a:p>
            <a:r>
              <a:rPr lang="zh-CN" altLang="en-US" sz="2400">
                <a:latin typeface="微软雅黑" panose="020B0503020204020204" charset="-122"/>
                <a:ea typeface="微软雅黑" panose="020B0503020204020204" charset="-122"/>
              </a:rPr>
              <a:t>5.4.2    方法重写（</a:t>
            </a:r>
            <a:r>
              <a:rPr lang="en-US" altLang="zh-CN" sz="2400">
                <a:latin typeface="微软雅黑" panose="020B0503020204020204" charset="-122"/>
                <a:ea typeface="微软雅黑" panose="020B0503020204020204" charset="-122"/>
              </a:rPr>
              <a:t>OVERRIDE）</a:t>
            </a:r>
            <a:endParaRPr lang="zh-CN" altLang="en-US" sz="240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22531">
                                            <p:txEl>
                                              <p:pRg st="0" end="0"/>
                                            </p:txEl>
                                          </p:spTgt>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0"/>
                                          </p:stCondLst>
                                        </p:cTn>
                                        <p:tgtEl>
                                          <p:spTgt spid="22531">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364548"/>
                                        </p:tgtEl>
                                        <p:attrNameLst>
                                          <p:attrName>style.visibility</p:attrName>
                                        </p:attrNameLst>
                                      </p:cBhvr>
                                      <p:to>
                                        <p:strVal val="visible"/>
                                      </p:to>
                                    </p:set>
                                    <p:animEffect transition="in" filter="blinds(horizontal)">
                                      <p:cBhvr>
                                        <p:cTn id="21" dur="500"/>
                                        <p:tgtEl>
                                          <p:spTgt spid="364548"/>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364550"/>
                                        </p:tgtEl>
                                        <p:attrNameLst>
                                          <p:attrName>style.visibility</p:attrName>
                                        </p:attrNameLst>
                                      </p:cBhvr>
                                      <p:to>
                                        <p:strVal val="visible"/>
                                      </p:to>
                                    </p:set>
                                    <p:animEffect transition="in" filter="blinds(horizontal)">
                                      <p:cBhvr>
                                        <p:cTn id="26" dur="500"/>
                                        <p:tgtEl>
                                          <p:spTgt spid="3645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p:bldP spid="364548" grpId="0" bldLvl="0" animBg="1"/>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type="body" idx="4294967295"/>
          </p:nvPr>
        </p:nvSpPr>
        <p:spPr>
          <a:xfrm>
            <a:off x="1212875" y="1854058"/>
            <a:ext cx="10297144" cy="2026339"/>
          </a:xfrm>
          <a:prstGeom prst="rect">
            <a:avLst/>
          </a:prstGeom>
        </p:spPr>
        <p:txBody>
          <a:bodyPr/>
          <a:lstStyle/>
          <a:p>
            <a:pPr eaLnBrk="1" hangingPunct="1">
              <a:lnSpc>
                <a:spcPct val="150000"/>
              </a:lnSpc>
            </a:pPr>
            <a:r>
              <a:rPr lang="zh-CN" altLang="en-US" b="1">
                <a:latin typeface="微软雅黑" panose="020B0503020204020204" charset="-122"/>
                <a:ea typeface="微软雅黑" panose="020B0503020204020204" charset="-122"/>
              </a:rPr>
              <a:t>子类可以隐藏从父类继承的成员变量和方法，如果在子类中想使用被子类隐藏的成员变量或方法就可以使用关键字</a:t>
            </a:r>
            <a:r>
              <a:rPr lang="en-US" altLang="zh-CN" b="1">
                <a:latin typeface="微软雅黑" panose="020B0503020204020204" charset="-122"/>
                <a:ea typeface="微软雅黑" panose="020B0503020204020204" charset="-122"/>
              </a:rPr>
              <a:t>super。</a:t>
            </a:r>
            <a:r>
              <a:rPr lang="zh-CN" altLang="en-US" b="1">
                <a:latin typeface="微软雅黑" panose="020B0503020204020204" charset="-122"/>
                <a:ea typeface="微软雅黑" panose="020B0503020204020204" charset="-122"/>
              </a:rPr>
              <a:t>比如</a:t>
            </a:r>
            <a:r>
              <a:rPr lang="en-US" altLang="zh-CN" b="1">
                <a:solidFill>
                  <a:srgbClr val="53648F"/>
                </a:solidFill>
                <a:latin typeface="微软雅黑" panose="020B0503020204020204" charset="-122"/>
                <a:ea typeface="微软雅黑" panose="020B0503020204020204" charset="-122"/>
              </a:rPr>
              <a:t>super.x、super.play()</a:t>
            </a:r>
            <a:r>
              <a:rPr lang="zh-CN" altLang="en-US" b="1">
                <a:latin typeface="微软雅黑" panose="020B0503020204020204" charset="-122"/>
                <a:ea typeface="微软雅黑" panose="020B0503020204020204" charset="-122"/>
              </a:rPr>
              <a:t>就是访问和调用被子类隐藏的成员变量</a:t>
            </a:r>
            <a:r>
              <a:rPr lang="en-US" altLang="zh-CN" b="1">
                <a:latin typeface="微软雅黑" panose="020B0503020204020204" charset="-122"/>
                <a:ea typeface="微软雅黑" panose="020B0503020204020204" charset="-122"/>
              </a:rPr>
              <a:t>x</a:t>
            </a:r>
            <a:r>
              <a:rPr lang="zh-CN" altLang="en-US" b="1">
                <a:latin typeface="微软雅黑" panose="020B0503020204020204" charset="-122"/>
                <a:ea typeface="微软雅黑" panose="020B0503020204020204" charset="-122"/>
              </a:rPr>
              <a:t>和方法</a:t>
            </a:r>
            <a:r>
              <a:rPr lang="en-US" altLang="zh-CN" b="1">
                <a:latin typeface="微软雅黑" panose="020B0503020204020204" charset="-122"/>
                <a:ea typeface="微软雅黑" panose="020B0503020204020204" charset="-122"/>
              </a:rPr>
              <a:t>play().</a:t>
            </a:r>
            <a:endParaRPr lang="zh-CN" altLang="en-US" b="1">
              <a:solidFill>
                <a:srgbClr val="0000FF"/>
              </a:solidFill>
              <a:latin typeface="微软雅黑" panose="020B0503020204020204" charset="-122"/>
              <a:ea typeface="微软雅黑" panose="020B0503020204020204" charset="-122"/>
            </a:endParaRPr>
          </a:p>
        </p:txBody>
      </p:sp>
      <p:sp>
        <p:nvSpPr>
          <p:cNvPr id="365572" name="Rectangle 4"/>
          <p:cNvSpPr>
            <a:spLocks noChangeArrowheads="1"/>
          </p:cNvSpPr>
          <p:nvPr/>
        </p:nvSpPr>
        <p:spPr bwMode="auto">
          <a:xfrm>
            <a:off x="1271413" y="4295717"/>
            <a:ext cx="4392539" cy="1614805"/>
          </a:xfrm>
          <a:prstGeom prst="rect">
            <a:avLst/>
          </a:prstGeom>
          <a:noFill/>
          <a:ln w="50800">
            <a:solidFill>
              <a:srgbClr val="53648F"/>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rgbClr val="0000FF"/>
              </a:buClr>
              <a:buFont typeface="Wingdings" panose="05000000000000000000" pitchFamily="2" charset="2"/>
              <a:buChar char="Ø"/>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Times New Roman" panose="02020603050405020304" pitchFamily="18" charset="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spcBef>
                <a:spcPct val="0"/>
              </a:spcBef>
              <a:buClrTx/>
              <a:buFontTx/>
              <a:buNone/>
            </a:pPr>
            <a:r>
              <a:rPr lang="zh-CN" altLang="en-US" sz="2200" b="1">
                <a:solidFill>
                  <a:srgbClr val="C00000"/>
                </a:solidFill>
                <a:latin typeface="微软雅黑" panose="020B0503020204020204" charset="-122"/>
                <a:ea typeface="微软雅黑" panose="020B0503020204020204" charset="-122"/>
                <a:hlinkClick r:id="rId2"/>
              </a:rPr>
              <a:t>例子7</a:t>
            </a:r>
            <a:r>
              <a:rPr lang="zh-CN" altLang="en-US" sz="2200" b="1">
                <a:solidFill>
                  <a:srgbClr val="53648F"/>
                </a:solidFill>
                <a:latin typeface="微软雅黑" panose="020B0503020204020204" charset="-122"/>
                <a:ea typeface="微软雅黑" panose="020B0503020204020204" charset="-122"/>
              </a:rPr>
              <a:t>中，子类使用</a:t>
            </a:r>
            <a:r>
              <a:rPr lang="en-US" altLang="zh-CN" sz="2200" b="1">
                <a:solidFill>
                  <a:srgbClr val="53648F"/>
                </a:solidFill>
                <a:latin typeface="微软雅黑" panose="020B0503020204020204" charset="-122"/>
                <a:ea typeface="微软雅黑" panose="020B0503020204020204" charset="-122"/>
              </a:rPr>
              <a:t>super</a:t>
            </a:r>
            <a:r>
              <a:rPr lang="zh-CN" altLang="en-US" sz="2200" b="1">
                <a:solidFill>
                  <a:srgbClr val="53648F"/>
                </a:solidFill>
                <a:latin typeface="微软雅黑" panose="020B0503020204020204" charset="-122"/>
                <a:ea typeface="微软雅黑" panose="020B0503020204020204" charset="-122"/>
              </a:rPr>
              <a:t>访问和调用被子类隐藏的成员变量和方法，运行效果如图5.7。 </a:t>
            </a:r>
          </a:p>
        </p:txBody>
      </p:sp>
      <p:pic>
        <p:nvPicPr>
          <p:cNvPr id="36557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6105" y="4293096"/>
            <a:ext cx="3690937" cy="161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组合 5"/>
          <p:cNvGrpSpPr/>
          <p:nvPr/>
        </p:nvGrpSpPr>
        <p:grpSpPr>
          <a:xfrm>
            <a:off x="103941" y="116632"/>
            <a:ext cx="9929764" cy="614705"/>
            <a:chOff x="103941" y="116632"/>
            <a:chExt cx="9929764" cy="614705"/>
          </a:xfrm>
        </p:grpSpPr>
        <p:sp>
          <p:nvSpPr>
            <p:cNvPr id="7" name="文本框 6"/>
            <p:cNvSpPr txBox="1"/>
            <p:nvPr/>
          </p:nvSpPr>
          <p:spPr>
            <a:xfrm>
              <a:off x="767408" y="147772"/>
              <a:ext cx="4248472" cy="583565"/>
            </a:xfrm>
            <a:prstGeom prst="rect">
              <a:avLst/>
            </a:prstGeom>
            <a:noFill/>
          </p:spPr>
          <p:txBody>
            <a:bodyPr wrap="square">
              <a:spAutoFit/>
            </a:bodyPr>
            <a:lstStyle/>
            <a:p>
              <a:pPr eaLnBrk="1" fontAlgn="auto" hangingPunct="1">
                <a:spcBef>
                  <a:spcPts val="0"/>
                </a:spcBef>
                <a:spcAft>
                  <a:spcPts val="0"/>
                </a:spcAft>
                <a:defRPr/>
              </a:pPr>
              <a:r>
                <a:rPr lang="en-US" altLang="zh-CN" sz="3200" b="1">
                  <a:solidFill>
                    <a:srgbClr val="53648F"/>
                  </a:solidFill>
                  <a:latin typeface="微软雅黑" panose="020B0503020204020204" charset="-122"/>
                  <a:ea typeface="微软雅黑" panose="020B0503020204020204" charset="-122"/>
                </a:rPr>
                <a:t>5.5    SUPER</a:t>
              </a:r>
              <a:r>
                <a:rPr lang="zh-CN" altLang="en-US" sz="3200" b="1">
                  <a:solidFill>
                    <a:srgbClr val="53648F"/>
                  </a:solidFill>
                  <a:latin typeface="微软雅黑" panose="020B0503020204020204" charset="-122"/>
                  <a:ea typeface="微软雅黑" panose="020B0503020204020204" charset="-122"/>
                </a:rPr>
                <a:t>关键字</a:t>
              </a:r>
              <a:endParaRPr lang="zh-CN" altLang="en-US" sz="3200" b="1" dirty="0">
                <a:solidFill>
                  <a:srgbClr val="53648F"/>
                </a:solidFill>
                <a:latin typeface="微软雅黑" panose="020B0503020204020204" charset="-122"/>
                <a:ea typeface="微软雅黑" panose="020B0503020204020204" charset="-122"/>
              </a:endParaRPr>
            </a:p>
          </p:txBody>
        </p:sp>
        <p:pic>
          <p:nvPicPr>
            <p:cNvPr id="8" name="图片 7" descr="卡通人物&#10;&#10;中度可信度描述已自动生成"/>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941" y="116632"/>
              <a:ext cx="889308" cy="492950"/>
            </a:xfrm>
            <a:prstGeom prst="rect">
              <a:avLst/>
            </a:prstGeom>
          </p:spPr>
        </p:pic>
        <p:sp>
          <p:nvSpPr>
            <p:cNvPr id="10" name="平行四边形 9"/>
            <p:cNvSpPr/>
            <p:nvPr/>
          </p:nvSpPr>
          <p:spPr>
            <a:xfrm>
              <a:off x="4583832" y="458688"/>
              <a:ext cx="5449873" cy="162000"/>
            </a:xfrm>
            <a:prstGeom prst="parallelogram">
              <a:avLst>
                <a:gd name="adj" fmla="val 49021"/>
              </a:avLst>
            </a:pr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文本框 12"/>
          <p:cNvSpPr txBox="1"/>
          <p:nvPr/>
        </p:nvSpPr>
        <p:spPr>
          <a:xfrm>
            <a:off x="919847" y="1143231"/>
            <a:ext cx="6405824" cy="460375"/>
          </a:xfrm>
          <a:prstGeom prst="rect">
            <a:avLst/>
          </a:prstGeom>
          <a:noFill/>
        </p:spPr>
        <p:txBody>
          <a:bodyPr wrap="square">
            <a:spAutoFit/>
          </a:bodyPr>
          <a:lstStyle/>
          <a:p>
            <a:pPr eaLnBrk="1" hangingPunct="1">
              <a:buFont typeface="Wingdings" panose="05000000000000000000" pitchFamily="2" charset="2"/>
              <a:buNone/>
            </a:pPr>
            <a:r>
              <a:rPr lang="zh-CN" altLang="en-US" sz="2400" b="1">
                <a:solidFill>
                  <a:srgbClr val="53648F"/>
                </a:solidFill>
                <a:latin typeface="微软雅黑" panose="020B0503020204020204" charset="-122"/>
                <a:ea typeface="微软雅黑" panose="020B0503020204020204" charset="-122"/>
              </a:rPr>
              <a:t>1 用</a:t>
            </a:r>
            <a:r>
              <a:rPr lang="en-US" altLang="zh-CN" sz="2400" b="1">
                <a:solidFill>
                  <a:srgbClr val="53648F"/>
                </a:solidFill>
                <a:latin typeface="微软雅黑" panose="020B0503020204020204" charset="-122"/>
                <a:ea typeface="微软雅黑" panose="020B0503020204020204" charset="-122"/>
              </a:rPr>
              <a:t>super</a:t>
            </a:r>
            <a:r>
              <a:rPr lang="zh-CN" altLang="en-US" sz="2400" b="1">
                <a:solidFill>
                  <a:srgbClr val="53648F"/>
                </a:solidFill>
                <a:latin typeface="微软雅黑" panose="020B0503020204020204" charset="-122"/>
                <a:ea typeface="微软雅黑" panose="020B0503020204020204" charset="-122"/>
              </a:rPr>
              <a:t>操作被隐藏的成员变量和方法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23555">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65572"/>
                                        </p:tgtEl>
                                        <p:attrNameLst>
                                          <p:attrName>style.visibility</p:attrName>
                                        </p:attrNameLst>
                                      </p:cBhvr>
                                      <p:to>
                                        <p:strVal val="visible"/>
                                      </p:to>
                                    </p:set>
                                    <p:animEffect transition="in" filter="blinds(horizontal)">
                                      <p:cBhvr>
                                        <p:cTn id="18" dur="500"/>
                                        <p:tgtEl>
                                          <p:spTgt spid="365572"/>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65574"/>
                                        </p:tgtEl>
                                        <p:attrNameLst>
                                          <p:attrName>style.visibility</p:attrName>
                                        </p:attrNameLst>
                                      </p:cBhvr>
                                      <p:to>
                                        <p:strVal val="visible"/>
                                      </p:to>
                                    </p:set>
                                    <p:animEffect transition="in" filter="blinds(horizontal)">
                                      <p:cBhvr>
                                        <p:cTn id="23" dur="500"/>
                                        <p:tgtEl>
                                          <p:spTgt spid="3655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p:bldP spid="365572" grpId="0" bldLvl="0" animBg="1"/>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任意多边形: 形状 3"/>
          <p:cNvSpPr/>
          <p:nvPr/>
        </p:nvSpPr>
        <p:spPr>
          <a:xfrm>
            <a:off x="0" y="0"/>
            <a:ext cx="12192000" cy="6858000"/>
          </a:xfrm>
          <a:custGeom>
            <a:avLst/>
            <a:gdLst>
              <a:gd name="connsiteX0" fmla="*/ 0 w 12192000"/>
              <a:gd name="connsiteY0" fmla="*/ 6244372 h 6858000"/>
              <a:gd name="connsiteX1" fmla="*/ 429855 w 12192000"/>
              <a:gd name="connsiteY1" fmla="*/ 6316513 h 6858000"/>
              <a:gd name="connsiteX2" fmla="*/ 6096000 w 12192000"/>
              <a:gd name="connsiteY2" fmla="*/ 6712857 h 6858000"/>
              <a:gd name="connsiteX3" fmla="*/ 11762146 w 12192000"/>
              <a:gd name="connsiteY3" fmla="*/ 6316513 h 6858000"/>
              <a:gd name="connsiteX4" fmla="*/ 12192000 w 12192000"/>
              <a:gd name="connsiteY4" fmla="*/ 6244372 h 6858000"/>
              <a:gd name="connsiteX5" fmla="*/ 12192000 w 12192000"/>
              <a:gd name="connsiteY5" fmla="*/ 6858000 h 6858000"/>
              <a:gd name="connsiteX6" fmla="*/ 0 w 12192000"/>
              <a:gd name="connsiteY6" fmla="*/ 6858000 h 6858000"/>
              <a:gd name="connsiteX7" fmla="*/ 0 w 12192000"/>
              <a:gd name="connsiteY7" fmla="*/ 0 h 6858000"/>
              <a:gd name="connsiteX8" fmla="*/ 12192000 w 12192000"/>
              <a:gd name="connsiteY8" fmla="*/ 0 h 6858000"/>
              <a:gd name="connsiteX9" fmla="*/ 12192000 w 12192000"/>
              <a:gd name="connsiteY9" fmla="*/ 613628 h 6858000"/>
              <a:gd name="connsiteX10" fmla="*/ 11762146 w 12192000"/>
              <a:gd name="connsiteY10" fmla="*/ 541487 h 6858000"/>
              <a:gd name="connsiteX11" fmla="*/ 6096000 w 12192000"/>
              <a:gd name="connsiteY11" fmla="*/ 145143 h 6858000"/>
              <a:gd name="connsiteX12" fmla="*/ 429855 w 12192000"/>
              <a:gd name="connsiteY12" fmla="*/ 541487 h 6858000"/>
              <a:gd name="connsiteX13" fmla="*/ 0 w 12192000"/>
              <a:gd name="connsiteY13" fmla="*/ 6136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6858000">
                <a:moveTo>
                  <a:pt x="0" y="6244372"/>
                </a:moveTo>
                <a:lnTo>
                  <a:pt x="429855" y="6316513"/>
                </a:lnTo>
                <a:cubicBezTo>
                  <a:pt x="2114191" y="6569280"/>
                  <a:pt x="4044401" y="6712857"/>
                  <a:pt x="6096000" y="6712857"/>
                </a:cubicBezTo>
                <a:cubicBezTo>
                  <a:pt x="8147600" y="6712857"/>
                  <a:pt x="10077809" y="6569280"/>
                  <a:pt x="11762146" y="6316513"/>
                </a:cubicBezTo>
                <a:lnTo>
                  <a:pt x="12192000" y="6244372"/>
                </a:lnTo>
                <a:lnTo>
                  <a:pt x="12192000" y="6858000"/>
                </a:lnTo>
                <a:lnTo>
                  <a:pt x="0" y="6858000"/>
                </a:lnTo>
                <a:close/>
                <a:moveTo>
                  <a:pt x="0" y="0"/>
                </a:moveTo>
                <a:lnTo>
                  <a:pt x="12192000" y="0"/>
                </a:lnTo>
                <a:lnTo>
                  <a:pt x="12192000" y="613628"/>
                </a:lnTo>
                <a:lnTo>
                  <a:pt x="11762146" y="541487"/>
                </a:lnTo>
                <a:cubicBezTo>
                  <a:pt x="10077809" y="288721"/>
                  <a:pt x="8147600" y="145143"/>
                  <a:pt x="6096000" y="145143"/>
                </a:cubicBezTo>
                <a:cubicBezTo>
                  <a:pt x="4044401" y="145143"/>
                  <a:pt x="2114191" y="288721"/>
                  <a:pt x="429855" y="541487"/>
                </a:cubicBezTo>
                <a:lnTo>
                  <a:pt x="0" y="613628"/>
                </a:lnTo>
                <a:close/>
              </a:path>
            </a:pathLst>
          </a:cu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748441" y="2815265"/>
            <a:ext cx="2474633" cy="842548"/>
          </a:xfrm>
          <a:prstGeom prst="rect">
            <a:avLst/>
          </a:pr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2857064" y="2350720"/>
            <a:ext cx="2156559" cy="2156559"/>
          </a:xfrm>
          <a:prstGeom prst="ellipse">
            <a:avLst/>
          </a:pr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3138080" y="3073038"/>
            <a:ext cx="1656184" cy="768350"/>
          </a:xfrm>
          <a:prstGeom prst="rect">
            <a:avLst/>
          </a:prstGeom>
          <a:noFill/>
        </p:spPr>
        <p:txBody>
          <a:bodyPr wrap="square">
            <a:spAutoFit/>
          </a:bodyPr>
          <a:lstStyle/>
          <a:p>
            <a:r>
              <a:rPr lang="zh-CN" altLang="en-US" sz="4400" b="1">
                <a:solidFill>
                  <a:schemeClr val="bg1"/>
                </a:solidFill>
                <a:latin typeface="微软雅黑" panose="020B0503020204020204" charset="-122"/>
                <a:ea typeface="微软雅黑" panose="020B0503020204020204" charset="-122"/>
              </a:rPr>
              <a:t>第</a:t>
            </a:r>
            <a:r>
              <a:rPr lang="en-US" altLang="zh-CN" sz="4400" b="1">
                <a:solidFill>
                  <a:schemeClr val="bg1"/>
                </a:solidFill>
                <a:latin typeface="微软雅黑" panose="020B0503020204020204" charset="-122"/>
                <a:ea typeface="微软雅黑" panose="020B0503020204020204" charset="-122"/>
              </a:rPr>
              <a:t>5</a:t>
            </a:r>
            <a:r>
              <a:rPr lang="zh-CN" altLang="en-US" sz="4400" b="1">
                <a:solidFill>
                  <a:schemeClr val="bg1"/>
                </a:solidFill>
                <a:latin typeface="微软雅黑" panose="020B0503020204020204" charset="-122"/>
                <a:ea typeface="微软雅黑" panose="020B0503020204020204" charset="-122"/>
              </a:rPr>
              <a:t>章 </a:t>
            </a:r>
            <a:endParaRPr lang="zh-CN" altLang="en-US" sz="4400">
              <a:solidFill>
                <a:schemeClr val="bg1"/>
              </a:solidFill>
              <a:latin typeface="微软雅黑" panose="020B0503020204020204" charset="-122"/>
              <a:ea typeface="微软雅黑" panose="020B0503020204020204" charset="-122"/>
            </a:endParaRPr>
          </a:p>
        </p:txBody>
      </p:sp>
      <p:sp>
        <p:nvSpPr>
          <p:cNvPr id="14" name="文本框 13"/>
          <p:cNvSpPr txBox="1"/>
          <p:nvPr/>
        </p:nvSpPr>
        <p:spPr>
          <a:xfrm>
            <a:off x="5748441" y="2965317"/>
            <a:ext cx="2402626" cy="583565"/>
          </a:xfrm>
          <a:prstGeom prst="rect">
            <a:avLst/>
          </a:prstGeom>
          <a:noFill/>
        </p:spPr>
        <p:txBody>
          <a:bodyPr wrap="square">
            <a:spAutoFit/>
          </a:bodyPr>
          <a:lstStyle/>
          <a:p>
            <a:r>
              <a:rPr lang="zh-CN" altLang="en-US" sz="3200" b="1" dirty="0">
                <a:solidFill>
                  <a:schemeClr val="bg1"/>
                </a:solidFill>
                <a:latin typeface="微软雅黑" panose="020B0503020204020204" charset="-122"/>
                <a:ea typeface="微软雅黑" panose="020B0503020204020204" charset="-122"/>
              </a:rPr>
              <a:t>子类与继承 </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6" name="Rectangle 4"/>
          <p:cNvSpPr>
            <a:spLocks noChangeArrowheads="1"/>
          </p:cNvSpPr>
          <p:nvPr/>
        </p:nvSpPr>
        <p:spPr bwMode="auto">
          <a:xfrm>
            <a:off x="1127448" y="4091596"/>
            <a:ext cx="5089164" cy="2122805"/>
          </a:xfrm>
          <a:prstGeom prst="rect">
            <a:avLst/>
          </a:prstGeom>
          <a:noFill/>
          <a:ln w="50800">
            <a:solidFill>
              <a:srgbClr val="53648F"/>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rgbClr val="0000FF"/>
              </a:buClr>
              <a:buFont typeface="Wingdings" panose="05000000000000000000" pitchFamily="2" charset="2"/>
              <a:buChar char="Ø"/>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Times New Roman" panose="02020603050405020304" pitchFamily="18" charset="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spcBef>
                <a:spcPct val="0"/>
              </a:spcBef>
              <a:buClrTx/>
              <a:buFontTx/>
              <a:buNone/>
            </a:pPr>
            <a:r>
              <a:rPr lang="zh-CN" altLang="en-US" sz="2200" b="1">
                <a:solidFill>
                  <a:srgbClr val="C00000"/>
                </a:solidFill>
                <a:latin typeface="微软雅黑" panose="020B0503020204020204" charset="-122"/>
                <a:ea typeface="微软雅黑" panose="020B0503020204020204" charset="-122"/>
                <a:hlinkClick r:id="rId2"/>
              </a:rPr>
              <a:t>例子8</a:t>
            </a:r>
            <a:r>
              <a:rPr lang="zh-CN" altLang="en-US" sz="2200" b="1">
                <a:solidFill>
                  <a:srgbClr val="53648F"/>
                </a:solidFill>
                <a:latin typeface="微软雅黑" panose="020B0503020204020204" charset="-122"/>
                <a:ea typeface="微软雅黑" panose="020B0503020204020204" charset="-122"/>
              </a:rPr>
              <a:t>中，</a:t>
            </a:r>
            <a:r>
              <a:rPr lang="en-US" altLang="zh-CN" sz="2200" b="1">
                <a:solidFill>
                  <a:srgbClr val="53648F"/>
                </a:solidFill>
                <a:latin typeface="微软雅黑" panose="020B0503020204020204" charset="-122"/>
                <a:ea typeface="微软雅黑" panose="020B0503020204020204" charset="-122"/>
              </a:rPr>
              <a:t>UniverStudent</a:t>
            </a:r>
            <a:r>
              <a:rPr lang="zh-CN" altLang="en-US" sz="2200" b="1">
                <a:solidFill>
                  <a:srgbClr val="53648F"/>
                </a:solidFill>
                <a:latin typeface="微软雅黑" panose="020B0503020204020204" charset="-122"/>
                <a:ea typeface="微软雅黑" panose="020B0503020204020204" charset="-122"/>
              </a:rPr>
              <a:t>是</a:t>
            </a:r>
            <a:r>
              <a:rPr lang="en-US" altLang="zh-CN" sz="2200" b="1">
                <a:solidFill>
                  <a:srgbClr val="53648F"/>
                </a:solidFill>
                <a:latin typeface="微软雅黑" panose="020B0503020204020204" charset="-122"/>
                <a:ea typeface="微软雅黑" panose="020B0503020204020204" charset="-122"/>
              </a:rPr>
              <a:t>Student</a:t>
            </a:r>
            <a:r>
              <a:rPr lang="zh-CN" altLang="en-US" sz="2200" b="1">
                <a:solidFill>
                  <a:srgbClr val="53648F"/>
                </a:solidFill>
                <a:latin typeface="微软雅黑" panose="020B0503020204020204" charset="-122"/>
                <a:ea typeface="微软雅黑" panose="020B0503020204020204" charset="-122"/>
              </a:rPr>
              <a:t>的子类，</a:t>
            </a:r>
            <a:r>
              <a:rPr lang="en-US" altLang="zh-CN" sz="2200" b="1">
                <a:solidFill>
                  <a:srgbClr val="53648F"/>
                </a:solidFill>
                <a:latin typeface="微软雅黑" panose="020B0503020204020204" charset="-122"/>
                <a:ea typeface="微软雅黑" panose="020B0503020204020204" charset="-122"/>
              </a:rPr>
              <a:t>UniverStudent</a:t>
            </a:r>
            <a:r>
              <a:rPr lang="zh-CN" altLang="en-US" sz="2200" b="1">
                <a:solidFill>
                  <a:srgbClr val="53648F"/>
                </a:solidFill>
                <a:latin typeface="微软雅黑" panose="020B0503020204020204" charset="-122"/>
                <a:ea typeface="微软雅黑" panose="020B0503020204020204" charset="-122"/>
              </a:rPr>
              <a:t>子类在构造方法中使用了</a:t>
            </a:r>
            <a:r>
              <a:rPr lang="en-US" altLang="zh-CN" sz="2200" b="1">
                <a:solidFill>
                  <a:srgbClr val="53648F"/>
                </a:solidFill>
                <a:latin typeface="微软雅黑" panose="020B0503020204020204" charset="-122"/>
                <a:ea typeface="微软雅黑" panose="020B0503020204020204" charset="-122"/>
              </a:rPr>
              <a:t>super</a:t>
            </a:r>
            <a:r>
              <a:rPr lang="zh-CN" altLang="en-US" sz="2200" b="1">
                <a:solidFill>
                  <a:srgbClr val="53648F"/>
                </a:solidFill>
                <a:latin typeface="微软雅黑" panose="020B0503020204020204" charset="-122"/>
                <a:ea typeface="微软雅黑" panose="020B0503020204020204" charset="-122"/>
              </a:rPr>
              <a:t>关键字，运行效果如图5.8。 </a:t>
            </a:r>
          </a:p>
        </p:txBody>
      </p:sp>
      <p:pic>
        <p:nvPicPr>
          <p:cNvPr id="36659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8048" y="4160606"/>
            <a:ext cx="4848225" cy="155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txBox="1">
            <a:spLocks noChangeArrowheads="1"/>
          </p:cNvSpPr>
          <p:nvPr/>
        </p:nvSpPr>
        <p:spPr>
          <a:xfrm>
            <a:off x="1212875" y="1854058"/>
            <a:ext cx="10297144" cy="2026339"/>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43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31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45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025"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71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lnSpc>
                <a:spcPct val="150000"/>
              </a:lnSpc>
            </a:pPr>
            <a:r>
              <a:rPr lang="zh-CN" altLang="en-US" b="1">
                <a:latin typeface="微软雅黑" panose="020B0503020204020204" charset="-122"/>
                <a:ea typeface="微软雅黑" panose="020B0503020204020204" charset="-122"/>
              </a:rPr>
              <a:t>子类不继承父类的构造方法，因此，子类如果想使用父类的构造方法，必须在子类的构造方法中使用，并且必须使用关键字</a:t>
            </a:r>
            <a:r>
              <a:rPr lang="en-US" altLang="zh-CN" b="1">
                <a:latin typeface="微软雅黑" panose="020B0503020204020204" charset="-122"/>
                <a:ea typeface="微软雅黑" panose="020B0503020204020204" charset="-122"/>
              </a:rPr>
              <a:t>super</a:t>
            </a:r>
            <a:r>
              <a:rPr lang="zh-CN" altLang="en-US" b="1">
                <a:latin typeface="微软雅黑" panose="020B0503020204020204" charset="-122"/>
                <a:ea typeface="微软雅黑" panose="020B0503020204020204" charset="-122"/>
              </a:rPr>
              <a:t>来表示，而且</a:t>
            </a:r>
            <a:r>
              <a:rPr lang="en-US" altLang="zh-CN" b="1">
                <a:latin typeface="微软雅黑" panose="020B0503020204020204" charset="-122"/>
                <a:ea typeface="微软雅黑" panose="020B0503020204020204" charset="-122"/>
              </a:rPr>
              <a:t>super</a:t>
            </a:r>
            <a:r>
              <a:rPr lang="zh-CN" altLang="en-US" b="1">
                <a:latin typeface="微软雅黑" panose="020B0503020204020204" charset="-122"/>
                <a:ea typeface="微软雅黑" panose="020B0503020204020204" charset="-122"/>
              </a:rPr>
              <a:t>必须是子类构造方法中的头一条语句。</a:t>
            </a:r>
          </a:p>
        </p:txBody>
      </p:sp>
      <p:grpSp>
        <p:nvGrpSpPr>
          <p:cNvPr id="7" name="组合 6"/>
          <p:cNvGrpSpPr/>
          <p:nvPr/>
        </p:nvGrpSpPr>
        <p:grpSpPr>
          <a:xfrm>
            <a:off x="103941" y="116632"/>
            <a:ext cx="9929764" cy="614705"/>
            <a:chOff x="103941" y="116632"/>
            <a:chExt cx="9929764" cy="614705"/>
          </a:xfrm>
        </p:grpSpPr>
        <p:sp>
          <p:nvSpPr>
            <p:cNvPr id="8" name="文本框 7"/>
            <p:cNvSpPr txBox="1"/>
            <p:nvPr/>
          </p:nvSpPr>
          <p:spPr>
            <a:xfrm>
              <a:off x="767408" y="147772"/>
              <a:ext cx="4248472" cy="583565"/>
            </a:xfrm>
            <a:prstGeom prst="rect">
              <a:avLst/>
            </a:prstGeom>
            <a:noFill/>
          </p:spPr>
          <p:txBody>
            <a:bodyPr wrap="square">
              <a:spAutoFit/>
            </a:bodyPr>
            <a:lstStyle/>
            <a:p>
              <a:pPr eaLnBrk="1" fontAlgn="auto" hangingPunct="1">
                <a:spcBef>
                  <a:spcPts val="0"/>
                </a:spcBef>
                <a:spcAft>
                  <a:spcPts val="0"/>
                </a:spcAft>
                <a:defRPr/>
              </a:pPr>
              <a:r>
                <a:rPr lang="en-US" altLang="zh-CN" sz="3200" b="1">
                  <a:solidFill>
                    <a:srgbClr val="53648F"/>
                  </a:solidFill>
                  <a:latin typeface="微软雅黑" panose="020B0503020204020204" charset="-122"/>
                  <a:ea typeface="微软雅黑" panose="020B0503020204020204" charset="-122"/>
                </a:rPr>
                <a:t>5.5    SUPER</a:t>
              </a:r>
              <a:r>
                <a:rPr lang="zh-CN" altLang="en-US" sz="3200" b="1">
                  <a:solidFill>
                    <a:srgbClr val="53648F"/>
                  </a:solidFill>
                  <a:latin typeface="微软雅黑" panose="020B0503020204020204" charset="-122"/>
                  <a:ea typeface="微软雅黑" panose="020B0503020204020204" charset="-122"/>
                </a:rPr>
                <a:t>关键字</a:t>
              </a:r>
              <a:endParaRPr lang="zh-CN" altLang="en-US" sz="3200" b="1" dirty="0">
                <a:solidFill>
                  <a:srgbClr val="53648F"/>
                </a:solidFill>
                <a:latin typeface="微软雅黑" panose="020B0503020204020204" charset="-122"/>
                <a:ea typeface="微软雅黑" panose="020B0503020204020204" charset="-122"/>
              </a:endParaRPr>
            </a:p>
          </p:txBody>
        </p:sp>
        <p:pic>
          <p:nvPicPr>
            <p:cNvPr id="9" name="图片 8" descr="卡通人物&#10;&#10;中度可信度描述已自动生成"/>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941" y="116632"/>
              <a:ext cx="889308" cy="492950"/>
            </a:xfrm>
            <a:prstGeom prst="rect">
              <a:avLst/>
            </a:prstGeom>
          </p:spPr>
        </p:pic>
        <p:sp>
          <p:nvSpPr>
            <p:cNvPr id="11" name="平行四边形 10"/>
            <p:cNvSpPr/>
            <p:nvPr/>
          </p:nvSpPr>
          <p:spPr>
            <a:xfrm>
              <a:off x="4583832" y="458688"/>
              <a:ext cx="5449873" cy="162000"/>
            </a:xfrm>
            <a:prstGeom prst="parallelogram">
              <a:avLst>
                <a:gd name="adj" fmla="val 49021"/>
              </a:avLst>
            </a:pr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文本框 11"/>
          <p:cNvSpPr txBox="1"/>
          <p:nvPr/>
        </p:nvSpPr>
        <p:spPr>
          <a:xfrm>
            <a:off x="919847" y="1143231"/>
            <a:ext cx="6405824" cy="460375"/>
          </a:xfrm>
          <a:prstGeom prst="rect">
            <a:avLst/>
          </a:prstGeom>
          <a:noFill/>
        </p:spPr>
        <p:txBody>
          <a:bodyPr wrap="square">
            <a:spAutoFit/>
          </a:bodyPr>
          <a:lstStyle/>
          <a:p>
            <a:r>
              <a:rPr lang="en-US" altLang="zh-CN" sz="2400" b="1">
                <a:solidFill>
                  <a:srgbClr val="53648F"/>
                </a:solidFill>
                <a:latin typeface="微软雅黑" panose="020B0503020204020204" charset="-122"/>
                <a:ea typeface="微软雅黑" panose="020B0503020204020204" charset="-122"/>
              </a:rPr>
              <a:t>2  </a:t>
            </a:r>
            <a:r>
              <a:rPr lang="zh-CN" altLang="en-US" sz="2400" b="1">
                <a:solidFill>
                  <a:srgbClr val="53648F"/>
                </a:solidFill>
                <a:latin typeface="微软雅黑" panose="020B0503020204020204" charset="-122"/>
                <a:ea typeface="微软雅黑" panose="020B0503020204020204" charset="-122"/>
              </a:rPr>
              <a:t>使用</a:t>
            </a:r>
            <a:r>
              <a:rPr lang="en-US" altLang="zh-CN" sz="2400" b="1">
                <a:solidFill>
                  <a:srgbClr val="53648F"/>
                </a:solidFill>
                <a:latin typeface="微软雅黑" panose="020B0503020204020204" charset="-122"/>
                <a:ea typeface="微软雅黑" panose="020B0503020204020204" charset="-122"/>
              </a:rPr>
              <a:t>super</a:t>
            </a:r>
            <a:r>
              <a:rPr lang="zh-CN" altLang="en-US" sz="2400" b="1">
                <a:solidFill>
                  <a:srgbClr val="53648F"/>
                </a:solidFill>
                <a:latin typeface="微软雅黑" panose="020B0503020204020204" charset="-122"/>
                <a:ea typeface="微软雅黑" panose="020B0503020204020204" charset="-122"/>
              </a:rPr>
              <a:t>调用父类的构造方法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66596"/>
                                        </p:tgtEl>
                                        <p:attrNameLst>
                                          <p:attrName>style.visibility</p:attrName>
                                        </p:attrNameLst>
                                      </p:cBhvr>
                                      <p:to>
                                        <p:strVal val="visible"/>
                                      </p:to>
                                    </p:set>
                                    <p:animEffect transition="in" filter="blinds(horizontal)">
                                      <p:cBhvr>
                                        <p:cTn id="18" dur="500"/>
                                        <p:tgtEl>
                                          <p:spTgt spid="366596"/>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66598"/>
                                        </p:tgtEl>
                                        <p:attrNameLst>
                                          <p:attrName>style.visibility</p:attrName>
                                        </p:attrNameLst>
                                      </p:cBhvr>
                                      <p:to>
                                        <p:strVal val="visible"/>
                                      </p:to>
                                    </p:set>
                                    <p:animEffect transition="in" filter="blinds(horizontal)">
                                      <p:cBhvr>
                                        <p:cTn id="23" dur="500"/>
                                        <p:tgtEl>
                                          <p:spTgt spid="3665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6596" grpId="0" bldLvl="0" animBg="1"/>
      <p:bldP spid="6" grpId="0" build="p"/>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type="body" idx="4294967295"/>
          </p:nvPr>
        </p:nvSpPr>
        <p:spPr>
          <a:xfrm>
            <a:off x="1595500" y="1560786"/>
            <a:ext cx="9001000" cy="4388493"/>
          </a:xfrm>
          <a:prstGeom prst="rect">
            <a:avLst/>
          </a:prstGeom>
          <a:ln w="50800">
            <a:solidFill>
              <a:srgbClr val="53648F"/>
            </a:solidFill>
          </a:ln>
        </p:spPr>
        <p:txBody>
          <a:bodyPr/>
          <a:lstStyle/>
          <a:p>
            <a:pPr lvl="1" eaLnBrk="1" hangingPunct="1">
              <a:lnSpc>
                <a:spcPct val="150000"/>
              </a:lnSpc>
              <a:buClr>
                <a:srgbClr val="53648F"/>
              </a:buClr>
            </a:pPr>
            <a:r>
              <a:rPr lang="zh-CN" altLang="en-US" sz="2200" b="1">
                <a:latin typeface="微软雅黑" panose="020B0503020204020204" charset="-122"/>
                <a:ea typeface="微软雅黑" panose="020B0503020204020204" charset="-122"/>
              </a:rPr>
              <a:t>可以使用</a:t>
            </a:r>
            <a:r>
              <a:rPr lang="en-US" altLang="zh-CN" sz="2200" b="1">
                <a:latin typeface="微软雅黑" panose="020B0503020204020204" charset="-122"/>
                <a:ea typeface="微软雅黑" panose="020B0503020204020204" charset="-122"/>
              </a:rPr>
              <a:t>final</a:t>
            </a:r>
            <a:r>
              <a:rPr lang="zh-CN" altLang="en-US" sz="2200" b="1">
                <a:latin typeface="微软雅黑" panose="020B0503020204020204" charset="-122"/>
                <a:ea typeface="微软雅黑" panose="020B0503020204020204" charset="-122"/>
              </a:rPr>
              <a:t>将类声明为</a:t>
            </a:r>
            <a:r>
              <a:rPr lang="en-US" altLang="zh-CN" sz="2200" b="1">
                <a:latin typeface="微软雅黑" panose="020B0503020204020204" charset="-122"/>
                <a:ea typeface="微软雅黑" panose="020B0503020204020204" charset="-122"/>
              </a:rPr>
              <a:t>final</a:t>
            </a:r>
            <a:r>
              <a:rPr lang="zh-CN" altLang="en-US" sz="2200" b="1">
                <a:latin typeface="微软雅黑" panose="020B0503020204020204" charset="-122"/>
                <a:ea typeface="微软雅黑" panose="020B0503020204020204" charset="-122"/>
              </a:rPr>
              <a:t>类。</a:t>
            </a:r>
            <a:r>
              <a:rPr lang="en-US" altLang="zh-CN" sz="2200" b="1">
                <a:latin typeface="微软雅黑" panose="020B0503020204020204" charset="-122"/>
                <a:ea typeface="微软雅黑" panose="020B0503020204020204" charset="-122"/>
              </a:rPr>
              <a:t>final</a:t>
            </a:r>
            <a:r>
              <a:rPr lang="zh-CN" altLang="en-US" sz="2200" b="1">
                <a:latin typeface="微软雅黑" panose="020B0503020204020204" charset="-122"/>
                <a:ea typeface="微软雅黑" panose="020B0503020204020204" charset="-122"/>
              </a:rPr>
              <a:t>类不能被继承，即不能有子类。</a:t>
            </a:r>
          </a:p>
          <a:p>
            <a:pPr lvl="1" eaLnBrk="1" hangingPunct="1">
              <a:lnSpc>
                <a:spcPct val="150000"/>
              </a:lnSpc>
              <a:buFontTx/>
              <a:buNone/>
            </a:pPr>
            <a:r>
              <a:rPr lang="zh-CN" altLang="en-US" sz="2200" b="1">
                <a:latin typeface="微软雅黑" panose="020B0503020204020204" charset="-122"/>
                <a:ea typeface="微软雅黑" panose="020B0503020204020204" charset="-122"/>
              </a:rPr>
              <a:t>    如：</a:t>
            </a:r>
            <a:r>
              <a:rPr lang="en-US" altLang="zh-CN" sz="2200" b="1">
                <a:solidFill>
                  <a:srgbClr val="0000FF"/>
                </a:solidFill>
                <a:latin typeface="微软雅黑" panose="020B0503020204020204" charset="-122"/>
                <a:ea typeface="微软雅黑" panose="020B0503020204020204" charset="-122"/>
              </a:rPr>
              <a:t> </a:t>
            </a:r>
            <a:r>
              <a:rPr lang="en-US" altLang="zh-CN" sz="2200" b="1">
                <a:solidFill>
                  <a:srgbClr val="53648F"/>
                </a:solidFill>
                <a:latin typeface="微软雅黑" panose="020B0503020204020204" charset="-122"/>
                <a:ea typeface="微软雅黑" panose="020B0503020204020204" charset="-122"/>
              </a:rPr>
              <a:t>final class A {</a:t>
            </a:r>
          </a:p>
          <a:p>
            <a:pPr eaLnBrk="1" hangingPunct="1">
              <a:lnSpc>
                <a:spcPct val="150000"/>
              </a:lnSpc>
              <a:buFont typeface="Wingdings" panose="05000000000000000000" pitchFamily="2" charset="2"/>
              <a:buNone/>
            </a:pPr>
            <a:r>
              <a:rPr lang="en-US" altLang="zh-CN" sz="2400" b="1">
                <a:solidFill>
                  <a:srgbClr val="53648F"/>
                </a:solidFill>
                <a:latin typeface="微软雅黑" panose="020B0503020204020204" charset="-122"/>
                <a:ea typeface="微软雅黑" panose="020B0503020204020204" charset="-122"/>
              </a:rPr>
              <a:t>		         … …</a:t>
            </a:r>
          </a:p>
          <a:p>
            <a:pPr eaLnBrk="1" hangingPunct="1">
              <a:lnSpc>
                <a:spcPct val="150000"/>
              </a:lnSpc>
              <a:buFont typeface="Wingdings" panose="05000000000000000000" pitchFamily="2" charset="2"/>
              <a:buNone/>
            </a:pPr>
            <a:r>
              <a:rPr lang="en-US" altLang="zh-CN" sz="2400" b="1">
                <a:solidFill>
                  <a:srgbClr val="53648F"/>
                </a:solidFill>
                <a:latin typeface="微软雅黑" panose="020B0503020204020204" charset="-122"/>
                <a:ea typeface="微软雅黑" panose="020B0503020204020204" charset="-122"/>
              </a:rPr>
              <a:t>   		      } </a:t>
            </a:r>
          </a:p>
          <a:p>
            <a:pPr lvl="1" eaLnBrk="1" hangingPunct="1">
              <a:lnSpc>
                <a:spcPct val="150000"/>
              </a:lnSpc>
              <a:buClr>
                <a:srgbClr val="53648F"/>
              </a:buClr>
            </a:pPr>
            <a:r>
              <a:rPr lang="zh-CN" altLang="en-US" sz="2200" b="1">
                <a:latin typeface="微软雅黑" panose="020B0503020204020204" charset="-122"/>
                <a:ea typeface="微软雅黑" panose="020B0503020204020204" charset="-122"/>
              </a:rPr>
              <a:t>如果用</a:t>
            </a:r>
            <a:r>
              <a:rPr lang="en-US" altLang="zh-CN" sz="2200" b="1">
                <a:latin typeface="微软雅黑" panose="020B0503020204020204" charset="-122"/>
                <a:ea typeface="微软雅黑" panose="020B0503020204020204" charset="-122"/>
              </a:rPr>
              <a:t>final</a:t>
            </a:r>
            <a:r>
              <a:rPr lang="zh-CN" altLang="en-US" sz="2200" b="1">
                <a:latin typeface="微软雅黑" panose="020B0503020204020204" charset="-122"/>
                <a:ea typeface="微软雅黑" panose="020B0503020204020204" charset="-122"/>
              </a:rPr>
              <a:t>修饰父类中的一个方法，那么这个方法不允许子类重写。</a:t>
            </a:r>
          </a:p>
          <a:p>
            <a:pPr lvl="1" eaLnBrk="1" hangingPunct="1">
              <a:lnSpc>
                <a:spcPct val="150000"/>
              </a:lnSpc>
              <a:buClr>
                <a:srgbClr val="53648F"/>
              </a:buClr>
            </a:pPr>
            <a:r>
              <a:rPr lang="zh-CN" altLang="en-US" sz="2200" b="1">
                <a:latin typeface="微软雅黑" panose="020B0503020204020204" charset="-122"/>
                <a:ea typeface="微软雅黑" panose="020B0503020204020204" charset="-122"/>
              </a:rPr>
              <a:t>如果成员变量或局部变量被修饰为</a:t>
            </a:r>
            <a:r>
              <a:rPr lang="en-US" altLang="zh-CN" sz="2200" b="1">
                <a:latin typeface="微软雅黑" panose="020B0503020204020204" charset="-122"/>
                <a:ea typeface="微软雅黑" panose="020B0503020204020204" charset="-122"/>
              </a:rPr>
              <a:t>final</a:t>
            </a:r>
            <a:r>
              <a:rPr lang="zh-CN" altLang="en-US" sz="2200" b="1">
                <a:latin typeface="微软雅黑" panose="020B0503020204020204" charset="-122"/>
                <a:ea typeface="微软雅黑" panose="020B0503020204020204" charset="-122"/>
              </a:rPr>
              <a:t>的，就是常量。</a:t>
            </a:r>
          </a:p>
        </p:txBody>
      </p:sp>
      <p:sp>
        <p:nvSpPr>
          <p:cNvPr id="367620" name="Rectangle 4"/>
          <p:cNvSpPr>
            <a:spLocks noChangeArrowheads="1"/>
          </p:cNvSpPr>
          <p:nvPr/>
        </p:nvSpPr>
        <p:spPr bwMode="auto">
          <a:xfrm>
            <a:off x="1559496" y="6185793"/>
            <a:ext cx="3376930" cy="429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FF"/>
              </a:buClr>
              <a:buFont typeface="Wingdings" panose="05000000000000000000" pitchFamily="2" charset="2"/>
              <a:buChar char="Ø"/>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Times New Roman" panose="02020603050405020304" pitchFamily="18" charset="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zh-CN" altLang="en-US" sz="2200" b="1">
                <a:solidFill>
                  <a:srgbClr val="C00000"/>
                </a:solidFill>
                <a:latin typeface="微软雅黑" panose="020B0503020204020204" charset="-122"/>
                <a:ea typeface="微软雅黑" panose="020B0503020204020204" charset="-122"/>
                <a:hlinkClick r:id="rId2"/>
              </a:rPr>
              <a:t>例子</a:t>
            </a:r>
            <a:r>
              <a:rPr lang="zh-CN" altLang="en-US" sz="2200" b="1">
                <a:solidFill>
                  <a:srgbClr val="C00000"/>
                </a:solidFill>
                <a:latin typeface="微软雅黑" panose="020B0503020204020204" charset="-122"/>
                <a:ea typeface="微软雅黑" panose="020B0503020204020204" charset="-122"/>
                <a:cs typeface="Times New Roman" panose="02020603050405020304" pitchFamily="18" charset="0"/>
                <a:hlinkClick r:id="rId2"/>
              </a:rPr>
              <a:t>9</a:t>
            </a:r>
            <a:r>
              <a:rPr lang="zh-CN" altLang="en-US" sz="2200" b="1">
                <a:solidFill>
                  <a:srgbClr val="C00000"/>
                </a:solidFill>
                <a:latin typeface="微软雅黑" panose="020B0503020204020204" charset="-122"/>
                <a:ea typeface="微软雅黑" panose="020B0503020204020204" charset="-122"/>
                <a:cs typeface="Times New Roman" panose="02020603050405020304" pitchFamily="18" charset="0"/>
              </a:rPr>
              <a:t>  </a:t>
            </a:r>
            <a:r>
              <a:rPr lang="zh-CN" altLang="en-US" sz="2200" b="1">
                <a:solidFill>
                  <a:srgbClr val="53648F"/>
                </a:solidFill>
                <a:latin typeface="微软雅黑" panose="020B0503020204020204" charset="-122"/>
                <a:ea typeface="微软雅黑" panose="020B0503020204020204" charset="-122"/>
              </a:rPr>
              <a:t>使用了</a:t>
            </a:r>
            <a:r>
              <a:rPr lang="en-US" altLang="zh-CN" sz="2200" b="1">
                <a:solidFill>
                  <a:srgbClr val="53648F"/>
                </a:solidFill>
                <a:latin typeface="微软雅黑" panose="020B0503020204020204" charset="-122"/>
                <a:ea typeface="微软雅黑" panose="020B0503020204020204" charset="-122"/>
                <a:cs typeface="Times New Roman" panose="02020603050405020304" pitchFamily="18" charset="0"/>
              </a:rPr>
              <a:t>final</a:t>
            </a:r>
            <a:r>
              <a:rPr lang="zh-CN" altLang="en-US" sz="2200" b="1">
                <a:solidFill>
                  <a:srgbClr val="53648F"/>
                </a:solidFill>
                <a:latin typeface="微软雅黑" panose="020B0503020204020204" charset="-122"/>
                <a:ea typeface="微软雅黑" panose="020B0503020204020204" charset="-122"/>
              </a:rPr>
              <a:t>关键字</a:t>
            </a:r>
          </a:p>
        </p:txBody>
      </p:sp>
      <p:grpSp>
        <p:nvGrpSpPr>
          <p:cNvPr id="5" name="组合 4"/>
          <p:cNvGrpSpPr/>
          <p:nvPr/>
        </p:nvGrpSpPr>
        <p:grpSpPr>
          <a:xfrm>
            <a:off x="103941" y="116632"/>
            <a:ext cx="9929764" cy="614705"/>
            <a:chOff x="103941" y="116632"/>
            <a:chExt cx="9929764" cy="614705"/>
          </a:xfrm>
        </p:grpSpPr>
        <p:sp>
          <p:nvSpPr>
            <p:cNvPr id="6" name="文本框 5"/>
            <p:cNvSpPr txBox="1"/>
            <p:nvPr/>
          </p:nvSpPr>
          <p:spPr>
            <a:xfrm>
              <a:off x="767408" y="147772"/>
              <a:ext cx="4248472" cy="583565"/>
            </a:xfrm>
            <a:prstGeom prst="rect">
              <a:avLst/>
            </a:prstGeom>
            <a:noFill/>
          </p:spPr>
          <p:txBody>
            <a:bodyPr wrap="square">
              <a:spAutoFit/>
            </a:bodyPr>
            <a:lstStyle/>
            <a:p>
              <a:pPr eaLnBrk="1" fontAlgn="auto" hangingPunct="1">
                <a:spcBef>
                  <a:spcPts val="0"/>
                </a:spcBef>
                <a:spcAft>
                  <a:spcPts val="0"/>
                </a:spcAft>
                <a:defRPr/>
              </a:pPr>
              <a:r>
                <a:rPr lang="en-US" altLang="zh-CN" sz="3200" b="1">
                  <a:solidFill>
                    <a:srgbClr val="53648F"/>
                  </a:solidFill>
                  <a:latin typeface="微软雅黑" panose="020B0503020204020204" charset="-122"/>
                  <a:ea typeface="微软雅黑" panose="020B0503020204020204" charset="-122"/>
                </a:rPr>
                <a:t>5.6    FINAL</a:t>
              </a:r>
              <a:r>
                <a:rPr lang="zh-CN" altLang="en-US" sz="3200" b="1">
                  <a:solidFill>
                    <a:srgbClr val="53648F"/>
                  </a:solidFill>
                  <a:latin typeface="微软雅黑" panose="020B0503020204020204" charset="-122"/>
                  <a:ea typeface="微软雅黑" panose="020B0503020204020204" charset="-122"/>
                </a:rPr>
                <a:t>关键字</a:t>
              </a:r>
              <a:endParaRPr lang="zh-CN" altLang="en-US" sz="3200" b="1" dirty="0">
                <a:solidFill>
                  <a:srgbClr val="53648F"/>
                </a:solidFill>
                <a:latin typeface="微软雅黑" panose="020B0503020204020204" charset="-122"/>
                <a:ea typeface="微软雅黑" panose="020B0503020204020204" charset="-122"/>
              </a:endParaRPr>
            </a:p>
          </p:txBody>
        </p:sp>
        <p:pic>
          <p:nvPicPr>
            <p:cNvPr id="7" name="图片 6" descr="卡通人物&#10;&#10;中度可信度描述已自动生成"/>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941" y="116632"/>
              <a:ext cx="889308" cy="492950"/>
            </a:xfrm>
            <a:prstGeom prst="rect">
              <a:avLst/>
            </a:prstGeom>
          </p:spPr>
        </p:pic>
        <p:sp>
          <p:nvSpPr>
            <p:cNvPr id="9" name="平行四边形 8"/>
            <p:cNvSpPr/>
            <p:nvPr/>
          </p:nvSpPr>
          <p:spPr>
            <a:xfrm>
              <a:off x="4583832" y="458688"/>
              <a:ext cx="5449873" cy="162000"/>
            </a:xfrm>
            <a:prstGeom prst="parallelogram">
              <a:avLst>
                <a:gd name="adj" fmla="val 49021"/>
              </a:avLst>
            </a:pr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1199456" y="980728"/>
            <a:ext cx="8352928" cy="423545"/>
          </a:xfrm>
          <a:prstGeom prst="rect">
            <a:avLst/>
          </a:prstGeom>
          <a:noFill/>
        </p:spPr>
        <p:txBody>
          <a:bodyPr wrap="square">
            <a:spAutoFit/>
          </a:bodyPr>
          <a:lstStyle/>
          <a:p>
            <a:pPr eaLnBrk="1" hangingPunct="1">
              <a:lnSpc>
                <a:spcPct val="90000"/>
              </a:lnSpc>
            </a:pPr>
            <a:r>
              <a:rPr lang="en-US" altLang="zh-CN" sz="2400" b="1">
                <a:latin typeface="微软雅黑" panose="020B0503020204020204" charset="-122"/>
                <a:ea typeface="微软雅黑" panose="020B0503020204020204" charset="-122"/>
              </a:rPr>
              <a:t>final</a:t>
            </a:r>
            <a:r>
              <a:rPr lang="zh-CN" altLang="en-US" sz="2400" b="1">
                <a:latin typeface="微软雅黑" panose="020B0503020204020204" charset="-122"/>
                <a:ea typeface="微软雅黑" panose="020B0503020204020204" charset="-122"/>
              </a:rPr>
              <a:t>关键字可以修饰类、成员变量和方法中的局部变量。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25603">
                                            <p:bg/>
                                          </p:spTgt>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25603">
                                            <p:txEl>
                                              <p:pRg st="0" end="0"/>
                                            </p:txEl>
                                          </p:spTgt>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0"/>
                                          </p:stCondLst>
                                        </p:cTn>
                                        <p:tgtEl>
                                          <p:spTgt spid="25603">
                                            <p:txEl>
                                              <p:pRg st="1" end="1"/>
                                            </p:txEl>
                                          </p:spTgt>
                                        </p:tgtEl>
                                        <p:attrNameLst>
                                          <p:attrName>style.visibility</p:attrName>
                                        </p:attrNameLst>
                                      </p:cBhvr>
                                      <p:to>
                                        <p:strVal val="visible"/>
                                      </p:to>
                                    </p:set>
                                  </p:childTnLst>
                                </p:cTn>
                              </p:par>
                            </p:childTnLst>
                          </p:cTn>
                        </p:par>
                        <p:par>
                          <p:cTn id="17" fill="hold">
                            <p:stCondLst>
                              <p:cond delay="500"/>
                            </p:stCondLst>
                            <p:childTnLst>
                              <p:par>
                                <p:cTn id="18" presetID="1" presetClass="entr" presetSubtype="0" fill="hold" grpId="0" nodeType="afterEffect">
                                  <p:stCondLst>
                                    <p:cond delay="0"/>
                                  </p:stCondLst>
                                  <p:childTnLst>
                                    <p:set>
                                      <p:cBhvr>
                                        <p:cTn id="19" dur="1" fill="hold">
                                          <p:stCondLst>
                                            <p:cond delay="0"/>
                                          </p:stCondLst>
                                        </p:cTn>
                                        <p:tgtEl>
                                          <p:spTgt spid="25603">
                                            <p:txEl>
                                              <p:pRg st="2" end="2"/>
                                            </p:txEl>
                                          </p:spTgt>
                                        </p:tgtEl>
                                        <p:attrNameLst>
                                          <p:attrName>style.visibility</p:attrName>
                                        </p:attrNameLst>
                                      </p:cBhvr>
                                      <p:to>
                                        <p:strVal val="visible"/>
                                      </p:to>
                                    </p:se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25603">
                                            <p:txEl>
                                              <p:pRg st="3" end="3"/>
                                            </p:txEl>
                                          </p:spTgt>
                                        </p:tgtEl>
                                        <p:attrNameLst>
                                          <p:attrName>style.visibility</p:attrName>
                                        </p:attrNameLst>
                                      </p:cBhvr>
                                      <p:to>
                                        <p:strVal val="visible"/>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25603">
                                            <p:txEl>
                                              <p:pRg st="4" end="4"/>
                                            </p:txEl>
                                          </p:spTgt>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25603">
                                            <p:txEl>
                                              <p:pRg st="5" end="5"/>
                                            </p:txEl>
                                          </p:spTgt>
                                        </p:tgtEl>
                                        <p:attrNameLst>
                                          <p:attrName>style.visibility</p:attrName>
                                        </p:attrNameLst>
                                      </p:cBhvr>
                                      <p:to>
                                        <p:strVal val="visible"/>
                                      </p:to>
                                    </p:set>
                                  </p:childTnLst>
                                </p:cTn>
                              </p:par>
                            </p:childTnLst>
                          </p:cTn>
                        </p:par>
                        <p:par>
                          <p:cTn id="29" fill="hold">
                            <p:stCondLst>
                              <p:cond delay="500"/>
                            </p:stCondLst>
                            <p:childTnLst>
                              <p:par>
                                <p:cTn id="30" presetID="1" presetClass="entr" presetSubtype="0"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367620"/>
                                        </p:tgtEl>
                                        <p:attrNameLst>
                                          <p:attrName>style.visibility</p:attrName>
                                        </p:attrNameLst>
                                      </p:cBhvr>
                                      <p:to>
                                        <p:strVal val="visible"/>
                                      </p:to>
                                    </p:set>
                                    <p:animEffect transition="in" filter="blinds(horizontal)">
                                      <p:cBhvr>
                                        <p:cTn id="36" dur="500"/>
                                        <p:tgtEl>
                                          <p:spTgt spid="3676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animBg="1"/>
      <p:bldP spid="367620" grpId="0"/>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type="body" idx="4294967295"/>
          </p:nvPr>
        </p:nvSpPr>
        <p:spPr>
          <a:xfrm>
            <a:off x="1199456" y="1618887"/>
            <a:ext cx="10225136" cy="3970354"/>
          </a:xfrm>
          <a:prstGeom prst="rect">
            <a:avLst/>
          </a:prstGeom>
          <a:ln w="50800">
            <a:solidFill>
              <a:srgbClr val="53648F"/>
            </a:solidFill>
          </a:ln>
        </p:spPr>
        <p:txBody>
          <a:bodyPr/>
          <a:lstStyle/>
          <a:p>
            <a:pPr eaLnBrk="1" hangingPunct="1">
              <a:lnSpc>
                <a:spcPct val="150000"/>
              </a:lnSpc>
            </a:pPr>
            <a:r>
              <a:rPr lang="zh-CN" altLang="en-US" sz="2400" b="1">
                <a:latin typeface="微软雅黑" panose="020B0503020204020204" charset="-122"/>
                <a:ea typeface="微软雅黑" panose="020B0503020204020204" charset="-122"/>
              </a:rPr>
              <a:t>假设，</a:t>
            </a:r>
            <a:r>
              <a:rPr lang="en-US" altLang="zh-CN" sz="2400" b="1">
                <a:latin typeface="微软雅黑" panose="020B0503020204020204" charset="-122"/>
                <a:ea typeface="微软雅黑" panose="020B0503020204020204" charset="-122"/>
              </a:rPr>
              <a:t>A</a:t>
            </a:r>
            <a:r>
              <a:rPr lang="zh-CN" altLang="en-US" sz="2400" b="1">
                <a:latin typeface="微软雅黑" panose="020B0503020204020204" charset="-122"/>
                <a:ea typeface="微软雅黑" panose="020B0503020204020204" charset="-122"/>
              </a:rPr>
              <a:t>类是</a:t>
            </a:r>
            <a:r>
              <a:rPr lang="en-US" altLang="zh-CN" sz="2400" b="1">
                <a:latin typeface="微软雅黑" panose="020B0503020204020204" charset="-122"/>
                <a:ea typeface="微软雅黑" panose="020B0503020204020204" charset="-122"/>
              </a:rPr>
              <a:t>B</a:t>
            </a:r>
            <a:r>
              <a:rPr lang="zh-CN" altLang="en-US" sz="2400" b="1">
                <a:latin typeface="微软雅黑" panose="020B0503020204020204" charset="-122"/>
                <a:ea typeface="微软雅黑" panose="020B0503020204020204" charset="-122"/>
              </a:rPr>
              <a:t>类的父类，当用子类创建一个对象，并把这个对象的引用放到父类的对象中时，称对象</a:t>
            </a:r>
            <a:r>
              <a:rPr lang="en-US" altLang="zh-CN" sz="2400" b="1">
                <a:latin typeface="微软雅黑" panose="020B0503020204020204" charset="-122"/>
                <a:ea typeface="微软雅黑" panose="020B0503020204020204" charset="-122"/>
              </a:rPr>
              <a:t>a</a:t>
            </a:r>
            <a:r>
              <a:rPr lang="zh-CN" altLang="en-US" sz="2400" b="1">
                <a:latin typeface="微软雅黑" panose="020B0503020204020204" charset="-122"/>
                <a:ea typeface="微软雅黑" panose="020B0503020204020204" charset="-122"/>
              </a:rPr>
              <a:t>是对象</a:t>
            </a:r>
            <a:r>
              <a:rPr lang="en-US" altLang="zh-CN" sz="2400" b="1">
                <a:latin typeface="微软雅黑" panose="020B0503020204020204" charset="-122"/>
                <a:ea typeface="微软雅黑" panose="020B0503020204020204" charset="-122"/>
              </a:rPr>
              <a:t>b</a:t>
            </a:r>
            <a:r>
              <a:rPr lang="zh-CN" altLang="en-US" sz="2400" b="1">
                <a:latin typeface="微软雅黑" panose="020B0503020204020204" charset="-122"/>
                <a:ea typeface="微软雅黑" panose="020B0503020204020204" charset="-122"/>
              </a:rPr>
              <a:t>的上转型对象。比如：</a:t>
            </a:r>
          </a:p>
          <a:p>
            <a:pPr eaLnBrk="1" hangingPunct="1">
              <a:lnSpc>
                <a:spcPct val="150000"/>
              </a:lnSpc>
            </a:pPr>
            <a:endParaRPr lang="zh-CN" altLang="en-US" sz="2400" b="1">
              <a:latin typeface="微软雅黑" panose="020B0503020204020204" charset="-122"/>
              <a:ea typeface="微软雅黑" panose="020B0503020204020204" charset="-122"/>
            </a:endParaRPr>
          </a:p>
        </p:txBody>
      </p:sp>
      <p:sp>
        <p:nvSpPr>
          <p:cNvPr id="368644" name="Text Box 4"/>
          <p:cNvSpPr txBox="1">
            <a:spLocks noChangeArrowheads="1"/>
          </p:cNvSpPr>
          <p:nvPr/>
        </p:nvSpPr>
        <p:spPr bwMode="auto">
          <a:xfrm>
            <a:off x="5106963" y="2996952"/>
            <a:ext cx="2471794" cy="2471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000FF"/>
              </a:buClr>
              <a:buFont typeface="Wingdings" panose="05000000000000000000" pitchFamily="2" charset="2"/>
              <a:buChar char="Ø"/>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Times New Roman" panose="02020603050405020304" pitchFamily="18" charset="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90000"/>
              </a:lnSpc>
              <a:spcBef>
                <a:spcPct val="0"/>
              </a:spcBef>
              <a:buClrTx/>
              <a:buFontTx/>
              <a:buNone/>
            </a:pPr>
            <a:r>
              <a:rPr lang="en-US" altLang="zh-CN" sz="2400">
                <a:latin typeface="微软雅黑" panose="020B0503020204020204" charset="-122"/>
                <a:ea typeface="微软雅黑" panose="020B0503020204020204" charset="-122"/>
              </a:rPr>
              <a:t>A a;</a:t>
            </a:r>
          </a:p>
          <a:p>
            <a:pPr algn="just" eaLnBrk="1" hangingPunct="1">
              <a:lnSpc>
                <a:spcPct val="90000"/>
              </a:lnSpc>
              <a:spcBef>
                <a:spcPct val="0"/>
              </a:spcBef>
              <a:buClrTx/>
              <a:buFontTx/>
              <a:buNone/>
            </a:pPr>
            <a:r>
              <a:rPr lang="en-US" altLang="zh-CN" sz="2400">
                <a:latin typeface="微软雅黑" panose="020B0503020204020204" charset="-122"/>
                <a:ea typeface="微软雅黑" panose="020B0503020204020204" charset="-122"/>
              </a:rPr>
              <a:t>a=new B();</a:t>
            </a:r>
          </a:p>
          <a:p>
            <a:pPr algn="just" eaLnBrk="1" hangingPunct="1">
              <a:lnSpc>
                <a:spcPct val="90000"/>
              </a:lnSpc>
              <a:spcBef>
                <a:spcPct val="0"/>
              </a:spcBef>
              <a:buClrTx/>
              <a:buFontTx/>
              <a:buNone/>
            </a:pPr>
            <a:r>
              <a:rPr lang="zh-CN" altLang="en-US" sz="2400">
                <a:latin typeface="微软雅黑" panose="020B0503020204020204" charset="-122"/>
                <a:ea typeface="微软雅黑" panose="020B0503020204020204" charset="-122"/>
              </a:rPr>
              <a:t> 或</a:t>
            </a:r>
          </a:p>
          <a:p>
            <a:pPr algn="just" eaLnBrk="1" hangingPunct="1">
              <a:lnSpc>
                <a:spcPct val="90000"/>
              </a:lnSpc>
              <a:spcBef>
                <a:spcPct val="0"/>
              </a:spcBef>
              <a:buClrTx/>
              <a:buFontTx/>
              <a:buNone/>
            </a:pPr>
            <a:r>
              <a:rPr lang="en-US" altLang="zh-CN" sz="2400">
                <a:latin typeface="微软雅黑" panose="020B0503020204020204" charset="-122"/>
                <a:ea typeface="微软雅黑" panose="020B0503020204020204" charset="-122"/>
              </a:rPr>
              <a:t>A a;</a:t>
            </a:r>
          </a:p>
          <a:p>
            <a:pPr algn="just" eaLnBrk="1" hangingPunct="1">
              <a:lnSpc>
                <a:spcPct val="90000"/>
              </a:lnSpc>
              <a:spcBef>
                <a:spcPct val="0"/>
              </a:spcBef>
              <a:buClrTx/>
              <a:buFontTx/>
              <a:buNone/>
            </a:pPr>
            <a:r>
              <a:rPr lang="en-US" altLang="zh-CN" sz="2400">
                <a:latin typeface="微软雅黑" panose="020B0503020204020204" charset="-122"/>
                <a:ea typeface="微软雅黑" panose="020B0503020204020204" charset="-122"/>
              </a:rPr>
              <a:t>B b=new B();</a:t>
            </a:r>
          </a:p>
          <a:p>
            <a:pPr algn="just" eaLnBrk="1" hangingPunct="1">
              <a:lnSpc>
                <a:spcPct val="90000"/>
              </a:lnSpc>
              <a:spcBef>
                <a:spcPct val="0"/>
              </a:spcBef>
              <a:buClrTx/>
              <a:buFontTx/>
              <a:buNone/>
            </a:pPr>
            <a:r>
              <a:rPr lang="en-US" altLang="zh-CN" sz="2400">
                <a:latin typeface="微软雅黑" panose="020B0503020204020204" charset="-122"/>
                <a:ea typeface="微软雅黑" panose="020B0503020204020204" charset="-122"/>
              </a:rPr>
              <a:t>a=b;</a:t>
            </a:r>
          </a:p>
          <a:p>
            <a:pPr algn="just" eaLnBrk="1" hangingPunct="1">
              <a:lnSpc>
                <a:spcPct val="90000"/>
              </a:lnSpc>
              <a:spcBef>
                <a:spcPct val="0"/>
              </a:spcBef>
              <a:buClrTx/>
              <a:buFontTx/>
              <a:buNone/>
            </a:pPr>
            <a:endParaRPr lang="zh-CN" altLang="en-US">
              <a:latin typeface="微软雅黑" panose="020B0503020204020204" charset="-122"/>
              <a:ea typeface="微软雅黑" panose="020B0503020204020204" charset="-122"/>
            </a:endParaRPr>
          </a:p>
        </p:txBody>
      </p:sp>
      <p:grpSp>
        <p:nvGrpSpPr>
          <p:cNvPr id="5" name="组合 4"/>
          <p:cNvGrpSpPr/>
          <p:nvPr/>
        </p:nvGrpSpPr>
        <p:grpSpPr>
          <a:xfrm>
            <a:off x="103941" y="116632"/>
            <a:ext cx="9929764" cy="615915"/>
            <a:chOff x="103941" y="116632"/>
            <a:chExt cx="9929764" cy="615915"/>
          </a:xfrm>
        </p:grpSpPr>
        <p:sp>
          <p:nvSpPr>
            <p:cNvPr id="6" name="文本框 5"/>
            <p:cNvSpPr txBox="1"/>
            <p:nvPr/>
          </p:nvSpPr>
          <p:spPr>
            <a:xfrm>
              <a:off x="767408" y="147772"/>
              <a:ext cx="4356484" cy="584775"/>
            </a:xfrm>
            <a:prstGeom prst="rect">
              <a:avLst/>
            </a:prstGeom>
            <a:noFill/>
          </p:spPr>
          <p:txBody>
            <a:bodyPr wrap="square">
              <a:spAutoFit/>
            </a:bodyPr>
            <a:lstStyle/>
            <a:p>
              <a:pPr eaLnBrk="1" fontAlgn="auto" hangingPunct="1">
                <a:spcBef>
                  <a:spcPts val="0"/>
                </a:spcBef>
                <a:spcAft>
                  <a:spcPts val="0"/>
                </a:spcAft>
                <a:defRPr/>
              </a:pPr>
              <a:r>
                <a:rPr lang="en-US" altLang="zh-CN" sz="3200" b="1" dirty="0">
                  <a:solidFill>
                    <a:srgbClr val="53648F"/>
                  </a:solidFill>
                  <a:latin typeface="微软雅黑" panose="020B0503020204020204" charset="-122"/>
                  <a:ea typeface="微软雅黑" panose="020B0503020204020204" charset="-122"/>
                </a:rPr>
                <a:t>5.7  </a:t>
              </a:r>
              <a:r>
                <a:rPr lang="zh-CN" altLang="en-US" sz="3200" b="1" dirty="0">
                  <a:solidFill>
                    <a:srgbClr val="53648F"/>
                  </a:solidFill>
                  <a:latin typeface="微软雅黑" panose="020B0503020204020204" charset="-122"/>
                  <a:ea typeface="微软雅黑" panose="020B0503020204020204" charset="-122"/>
                </a:rPr>
                <a:t>对象的上转型对象</a:t>
              </a:r>
            </a:p>
          </p:txBody>
        </p:sp>
        <p:pic>
          <p:nvPicPr>
            <p:cNvPr id="7" name="图片 6" descr="卡通人物&#10;&#10;中度可信度描述已自动生成"/>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941" y="116632"/>
              <a:ext cx="889308" cy="492950"/>
            </a:xfrm>
            <a:prstGeom prst="rect">
              <a:avLst/>
            </a:prstGeom>
          </p:spPr>
        </p:pic>
        <p:sp>
          <p:nvSpPr>
            <p:cNvPr id="9" name="平行四边形 8"/>
            <p:cNvSpPr/>
            <p:nvPr/>
          </p:nvSpPr>
          <p:spPr>
            <a:xfrm>
              <a:off x="5123892" y="476672"/>
              <a:ext cx="4909813" cy="144016"/>
            </a:xfrm>
            <a:prstGeom prst="parallelogram">
              <a:avLst>
                <a:gd name="adj" fmla="val 49021"/>
              </a:avLst>
            </a:pr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26627">
                                            <p:bg/>
                                          </p:spTgt>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26627">
                                            <p:txEl>
                                              <p:pRg st="0" end="0"/>
                                            </p:txEl>
                                          </p:spTgt>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0"/>
                                          </p:stCondLst>
                                        </p:cTn>
                                        <p:tgtEl>
                                          <p:spTgt spid="3686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animBg="1"/>
      <p:bldP spid="36864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70" name="Rectangle 6"/>
          <p:cNvSpPr>
            <a:spLocks noChangeArrowheads="1"/>
          </p:cNvSpPr>
          <p:nvPr/>
        </p:nvSpPr>
        <p:spPr bwMode="auto">
          <a:xfrm>
            <a:off x="7032104" y="4206383"/>
            <a:ext cx="4367808" cy="2630170"/>
          </a:xfrm>
          <a:prstGeom prst="rect">
            <a:avLst/>
          </a:prstGeom>
          <a:noFill/>
          <a:ln w="25400">
            <a:solidFill>
              <a:srgbClr val="53648F"/>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rgbClr val="0000FF"/>
              </a:buClr>
              <a:buFont typeface="Wingdings" panose="05000000000000000000" pitchFamily="2" charset="2"/>
              <a:buChar char="Ø"/>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Times New Roman" panose="02020603050405020304" pitchFamily="18" charset="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50000"/>
              </a:lnSpc>
              <a:spcBef>
                <a:spcPct val="0"/>
              </a:spcBef>
              <a:buClrTx/>
              <a:buFontTx/>
              <a:buNone/>
            </a:pPr>
            <a:r>
              <a:rPr lang="zh-CN" altLang="en-US" sz="2200" b="1">
                <a:solidFill>
                  <a:srgbClr val="C00000"/>
                </a:solidFill>
                <a:latin typeface="微软雅黑" panose="020B0503020204020204" charset="-122"/>
                <a:ea typeface="微软雅黑" panose="020B0503020204020204" charset="-122"/>
                <a:hlinkClick r:id="rId2"/>
              </a:rPr>
              <a:t>例子10</a:t>
            </a:r>
            <a:r>
              <a:rPr lang="zh-CN" altLang="en-US" sz="2200" b="1">
                <a:solidFill>
                  <a:srgbClr val="C00000"/>
                </a:solidFill>
                <a:latin typeface="微软雅黑" panose="020B0503020204020204" charset="-122"/>
                <a:ea typeface="微软雅黑" panose="020B0503020204020204" charset="-122"/>
              </a:rPr>
              <a:t> </a:t>
            </a:r>
            <a:r>
              <a:rPr lang="zh-CN" altLang="en-US" sz="2200" b="1">
                <a:solidFill>
                  <a:srgbClr val="53648F"/>
                </a:solidFill>
                <a:latin typeface="微软雅黑" panose="020B0503020204020204" charset="-122"/>
                <a:ea typeface="微软雅黑" panose="020B0503020204020204" charset="-122"/>
              </a:rPr>
              <a:t>中，</a:t>
            </a:r>
            <a:r>
              <a:rPr lang="en-US" altLang="zh-CN" sz="2200" b="1">
                <a:solidFill>
                  <a:srgbClr val="53648F"/>
                </a:solidFill>
                <a:latin typeface="微软雅黑" panose="020B0503020204020204" charset="-122"/>
                <a:ea typeface="微软雅黑" panose="020B0503020204020204" charset="-122"/>
              </a:rPr>
              <a:t>monkey</a:t>
            </a:r>
            <a:r>
              <a:rPr lang="zh-CN" altLang="en-US" sz="2200" b="1">
                <a:solidFill>
                  <a:srgbClr val="53648F"/>
                </a:solidFill>
                <a:latin typeface="微软雅黑" panose="020B0503020204020204" charset="-122"/>
                <a:ea typeface="微软雅黑" panose="020B0503020204020204" charset="-122"/>
              </a:rPr>
              <a:t>是</a:t>
            </a:r>
            <a:r>
              <a:rPr lang="en-US" altLang="zh-CN" sz="2200" b="1">
                <a:solidFill>
                  <a:srgbClr val="53648F"/>
                </a:solidFill>
                <a:latin typeface="微软雅黑" panose="020B0503020204020204" charset="-122"/>
                <a:ea typeface="微软雅黑" panose="020B0503020204020204" charset="-122"/>
              </a:rPr>
              <a:t>People</a:t>
            </a:r>
            <a:r>
              <a:rPr lang="zh-CN" altLang="en-US" sz="2200" b="1">
                <a:solidFill>
                  <a:srgbClr val="53648F"/>
                </a:solidFill>
                <a:latin typeface="微软雅黑" panose="020B0503020204020204" charset="-122"/>
                <a:ea typeface="微软雅黑" panose="020B0503020204020204" charset="-122"/>
              </a:rPr>
              <a:t>类型对象的上转型对象，运行效果如图5.10。</a:t>
            </a:r>
          </a:p>
          <a:p>
            <a:pPr algn="just" eaLnBrk="1" hangingPunct="1">
              <a:lnSpc>
                <a:spcPct val="150000"/>
              </a:lnSpc>
              <a:spcBef>
                <a:spcPct val="0"/>
              </a:spcBef>
              <a:buClrTx/>
              <a:buFontTx/>
              <a:buNone/>
            </a:pPr>
            <a:endParaRPr lang="zh-CN" altLang="en-US" sz="2200" b="1">
              <a:solidFill>
                <a:srgbClr val="53648F"/>
              </a:solidFill>
              <a:latin typeface="微软雅黑" panose="020B0503020204020204" charset="-122"/>
              <a:ea typeface="微软雅黑" panose="020B0503020204020204" charset="-122"/>
            </a:endParaRPr>
          </a:p>
          <a:p>
            <a:pPr algn="just" eaLnBrk="1" hangingPunct="1">
              <a:lnSpc>
                <a:spcPct val="150000"/>
              </a:lnSpc>
              <a:spcBef>
                <a:spcPct val="0"/>
              </a:spcBef>
              <a:buClrTx/>
              <a:buFontTx/>
              <a:buNone/>
            </a:pPr>
            <a:r>
              <a:rPr lang="zh-CN" altLang="en-US" sz="2200" b="1">
                <a:solidFill>
                  <a:srgbClr val="53648F"/>
                </a:solidFill>
                <a:latin typeface="微软雅黑" panose="020B0503020204020204" charset="-122"/>
                <a:ea typeface="微软雅黑" panose="020B0503020204020204" charset="-122"/>
              </a:rPr>
              <a:t> </a:t>
            </a:r>
          </a:p>
        </p:txBody>
      </p:sp>
      <p:pic>
        <p:nvPicPr>
          <p:cNvPr id="2765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5257" y="3947463"/>
            <a:ext cx="5112791" cy="276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组合 5"/>
          <p:cNvGrpSpPr/>
          <p:nvPr/>
        </p:nvGrpSpPr>
        <p:grpSpPr>
          <a:xfrm>
            <a:off x="103941" y="116632"/>
            <a:ext cx="9929764" cy="615915"/>
            <a:chOff x="103941" y="116632"/>
            <a:chExt cx="9929764" cy="615915"/>
          </a:xfrm>
        </p:grpSpPr>
        <p:sp>
          <p:nvSpPr>
            <p:cNvPr id="7" name="文本框 6"/>
            <p:cNvSpPr txBox="1"/>
            <p:nvPr/>
          </p:nvSpPr>
          <p:spPr>
            <a:xfrm>
              <a:off x="767408" y="147772"/>
              <a:ext cx="4356484" cy="584775"/>
            </a:xfrm>
            <a:prstGeom prst="rect">
              <a:avLst/>
            </a:prstGeom>
            <a:noFill/>
          </p:spPr>
          <p:txBody>
            <a:bodyPr wrap="square">
              <a:spAutoFit/>
            </a:bodyPr>
            <a:lstStyle/>
            <a:p>
              <a:pPr eaLnBrk="1" fontAlgn="auto" hangingPunct="1">
                <a:spcBef>
                  <a:spcPts val="0"/>
                </a:spcBef>
                <a:spcAft>
                  <a:spcPts val="0"/>
                </a:spcAft>
                <a:defRPr/>
              </a:pPr>
              <a:r>
                <a:rPr lang="en-US" altLang="zh-CN" sz="3200" b="1" dirty="0">
                  <a:solidFill>
                    <a:srgbClr val="53648F"/>
                  </a:solidFill>
                  <a:latin typeface="微软雅黑" panose="020B0503020204020204" charset="-122"/>
                  <a:ea typeface="微软雅黑" panose="020B0503020204020204" charset="-122"/>
                </a:rPr>
                <a:t>5.7  </a:t>
              </a:r>
              <a:r>
                <a:rPr lang="zh-CN" altLang="en-US" sz="3200" b="1" dirty="0">
                  <a:solidFill>
                    <a:srgbClr val="53648F"/>
                  </a:solidFill>
                  <a:latin typeface="微软雅黑" panose="020B0503020204020204" charset="-122"/>
                  <a:ea typeface="微软雅黑" panose="020B0503020204020204" charset="-122"/>
                </a:rPr>
                <a:t>对象的上转型对象</a:t>
              </a:r>
            </a:p>
          </p:txBody>
        </p:sp>
        <p:pic>
          <p:nvPicPr>
            <p:cNvPr id="8" name="图片 7" descr="卡通人物&#10;&#10;中度可信度描述已自动生成"/>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941" y="116632"/>
              <a:ext cx="889308" cy="492950"/>
            </a:xfrm>
            <a:prstGeom prst="rect">
              <a:avLst/>
            </a:prstGeom>
          </p:spPr>
        </p:pic>
        <p:sp>
          <p:nvSpPr>
            <p:cNvPr id="10" name="平行四边形 9"/>
            <p:cNvSpPr/>
            <p:nvPr/>
          </p:nvSpPr>
          <p:spPr>
            <a:xfrm>
              <a:off x="5123892" y="476672"/>
              <a:ext cx="4909813" cy="144016"/>
            </a:xfrm>
            <a:prstGeom prst="parallelogram">
              <a:avLst>
                <a:gd name="adj" fmla="val 49021"/>
              </a:avLst>
            </a:pr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文本框 11"/>
          <p:cNvSpPr txBox="1"/>
          <p:nvPr/>
        </p:nvSpPr>
        <p:spPr>
          <a:xfrm>
            <a:off x="993249" y="807095"/>
            <a:ext cx="3230543" cy="460375"/>
          </a:xfrm>
          <a:prstGeom prst="rect">
            <a:avLst/>
          </a:prstGeom>
          <a:noFill/>
        </p:spPr>
        <p:txBody>
          <a:bodyPr wrap="square">
            <a:spAutoFit/>
          </a:bodyPr>
          <a:lstStyle/>
          <a:p>
            <a:pPr eaLnBrk="1" hangingPunct="1"/>
            <a:r>
              <a:rPr lang="zh-CN" altLang="en-US" sz="2400" b="1">
                <a:latin typeface="微软雅黑" panose="020B0503020204020204" charset="-122"/>
                <a:ea typeface="微软雅黑" panose="020B0503020204020204" charset="-122"/>
              </a:rPr>
              <a:t>上转型对象的使用</a:t>
            </a:r>
          </a:p>
        </p:txBody>
      </p:sp>
      <p:sp>
        <p:nvSpPr>
          <p:cNvPr id="27651" name="Rectangle 3"/>
          <p:cNvSpPr>
            <a:spLocks noGrp="1" noChangeArrowheads="1"/>
          </p:cNvSpPr>
          <p:nvPr>
            <p:ph type="body" idx="4294967295"/>
          </p:nvPr>
        </p:nvSpPr>
        <p:spPr>
          <a:xfrm>
            <a:off x="1271464" y="1332783"/>
            <a:ext cx="10369674" cy="2808287"/>
          </a:xfrm>
          <a:prstGeom prst="rect">
            <a:avLst/>
          </a:prstGeom>
          <a:ln w="50800">
            <a:solidFill>
              <a:srgbClr val="53648F"/>
            </a:solidFill>
          </a:ln>
        </p:spPr>
        <p:txBody>
          <a:bodyPr/>
          <a:lstStyle/>
          <a:p>
            <a:pPr lvl="1" eaLnBrk="1" hangingPunct="1">
              <a:lnSpc>
                <a:spcPct val="150000"/>
              </a:lnSpc>
              <a:buFontTx/>
              <a:buNone/>
            </a:pPr>
            <a:r>
              <a:rPr lang="zh-CN" altLang="en-US" sz="2000" b="1">
                <a:latin typeface="微软雅黑" panose="020B0503020204020204" charset="-122"/>
                <a:ea typeface="微软雅黑" panose="020B0503020204020204" charset="-122"/>
              </a:rPr>
              <a:t>1</a:t>
            </a:r>
            <a:r>
              <a:rPr lang="en-US" altLang="zh-CN" sz="2000" b="1">
                <a:latin typeface="微软雅黑" panose="020B0503020204020204" charset="-122"/>
                <a:ea typeface="微软雅黑" panose="020B0503020204020204" charset="-122"/>
              </a:rPr>
              <a:t>.</a:t>
            </a:r>
            <a:r>
              <a:rPr lang="zh-CN" altLang="en-US" sz="2000" b="1">
                <a:latin typeface="微软雅黑" panose="020B0503020204020204" charset="-122"/>
                <a:ea typeface="微软雅黑" panose="020B0503020204020204" charset="-122"/>
              </a:rPr>
              <a:t>上转型对象不能操作子类新增的成员变量；不能调用子类新增的方法。</a:t>
            </a:r>
          </a:p>
          <a:p>
            <a:pPr lvl="1" eaLnBrk="1" hangingPunct="1">
              <a:lnSpc>
                <a:spcPct val="150000"/>
              </a:lnSpc>
              <a:buFontTx/>
              <a:buNone/>
            </a:pPr>
            <a:r>
              <a:rPr lang="zh-CN" altLang="en-US" sz="2000" b="1">
                <a:latin typeface="微软雅黑" panose="020B0503020204020204" charset="-122"/>
                <a:ea typeface="微软雅黑" panose="020B0503020204020204" charset="-122"/>
              </a:rPr>
              <a:t>2</a:t>
            </a:r>
            <a:r>
              <a:rPr lang="en-US" altLang="zh-CN" sz="2000" b="1">
                <a:latin typeface="微软雅黑" panose="020B0503020204020204" charset="-122"/>
                <a:ea typeface="微软雅黑" panose="020B0503020204020204" charset="-122"/>
              </a:rPr>
              <a:t>.</a:t>
            </a:r>
            <a:r>
              <a:rPr lang="zh-CN" altLang="en-US" sz="2000" b="1">
                <a:latin typeface="微软雅黑" panose="020B0503020204020204" charset="-122"/>
                <a:ea typeface="微软雅黑" panose="020B0503020204020204" charset="-122"/>
              </a:rPr>
              <a:t>上转型对象可以</a:t>
            </a:r>
            <a:r>
              <a:rPr lang="zh-CN" altLang="en-US" sz="2000" b="1">
                <a:solidFill>
                  <a:srgbClr val="C00000"/>
                </a:solidFill>
                <a:latin typeface="微软雅黑" panose="020B0503020204020204" charset="-122"/>
                <a:ea typeface="微软雅黑" panose="020B0503020204020204" charset="-122"/>
              </a:rPr>
              <a:t>访问子类继承或隐藏的成员变量，也可以调用子类继承的方法或子类重写的实例方法</a:t>
            </a:r>
            <a:r>
              <a:rPr lang="zh-CN" altLang="en-US" sz="2000" b="1">
                <a:latin typeface="微软雅黑" panose="020B0503020204020204" charset="-122"/>
                <a:ea typeface="微软雅黑" panose="020B0503020204020204" charset="-122"/>
              </a:rPr>
              <a:t>。</a:t>
            </a:r>
          </a:p>
          <a:p>
            <a:pPr lvl="1" eaLnBrk="1" hangingPunct="1">
              <a:lnSpc>
                <a:spcPct val="150000"/>
              </a:lnSpc>
              <a:buFontTx/>
              <a:buNone/>
            </a:pPr>
            <a:r>
              <a:rPr lang="en-US" altLang="zh-CN" sz="2000" b="1">
                <a:latin typeface="微软雅黑" panose="020B0503020204020204" charset="-122"/>
                <a:ea typeface="微软雅黑" panose="020B0503020204020204" charset="-122"/>
              </a:rPr>
              <a:t>3.</a:t>
            </a:r>
            <a:r>
              <a:rPr lang="zh-CN" altLang="en-US" sz="2000" b="1">
                <a:latin typeface="微软雅黑" panose="020B0503020204020204" charset="-122"/>
                <a:ea typeface="微软雅黑" panose="020B0503020204020204" charset="-122"/>
              </a:rPr>
              <a:t> 如果子类重写了父类的某个实例方法后，当用</a:t>
            </a:r>
            <a:r>
              <a:rPr lang="zh-CN" altLang="en-US" sz="2000" b="1">
                <a:solidFill>
                  <a:srgbClr val="53648F"/>
                </a:solidFill>
                <a:latin typeface="微软雅黑" panose="020B0503020204020204" charset="-122"/>
                <a:ea typeface="微软雅黑" panose="020B0503020204020204" charset="-122"/>
              </a:rPr>
              <a:t>上转型对象调用这个实例方法时一定是调用了子类重写的实例方法。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27651">
                                            <p:bg/>
                                          </p:spTgt>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0"/>
                                          </p:stCondLst>
                                        </p:cTn>
                                        <p:tgtEl>
                                          <p:spTgt spid="27651">
                                            <p:txEl>
                                              <p:pRg st="0" end="0"/>
                                            </p:txEl>
                                          </p:spTgt>
                                        </p:tgtEl>
                                        <p:attrNameLst>
                                          <p:attrName>style.visibility</p:attrName>
                                        </p:attrNameLst>
                                      </p:cBhvr>
                                      <p:to>
                                        <p:strVal val="visible"/>
                                      </p:to>
                                    </p:set>
                                  </p:childTnLst>
                                </p:cTn>
                              </p:par>
                            </p:childTnLst>
                          </p:cTn>
                        </p:par>
                        <p:par>
                          <p:cTn id="17" fill="hold">
                            <p:stCondLst>
                              <p:cond delay="500"/>
                            </p:stCondLst>
                            <p:childTnLst>
                              <p:par>
                                <p:cTn id="18" presetID="1" presetClass="entr" presetSubtype="0" fill="hold" grpId="0" nodeType="afterEffect">
                                  <p:stCondLst>
                                    <p:cond delay="0"/>
                                  </p:stCondLst>
                                  <p:childTnLst>
                                    <p:set>
                                      <p:cBhvr>
                                        <p:cTn id="19" dur="1" fill="hold">
                                          <p:stCondLst>
                                            <p:cond delay="0"/>
                                          </p:stCondLst>
                                        </p:cTn>
                                        <p:tgtEl>
                                          <p:spTgt spid="27651">
                                            <p:txEl>
                                              <p:pRg st="1" end="1"/>
                                            </p:txEl>
                                          </p:spTgt>
                                        </p:tgtEl>
                                        <p:attrNameLst>
                                          <p:attrName>style.visibility</p:attrName>
                                        </p:attrNameLst>
                                      </p:cBhvr>
                                      <p:to>
                                        <p:strVal val="visible"/>
                                      </p:to>
                                    </p:se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27651">
                                            <p:txEl>
                                              <p:pRg st="2" end="2"/>
                                            </p:txEl>
                                          </p:spTgt>
                                        </p:tgtEl>
                                        <p:attrNameLst>
                                          <p:attrName>style.visibility</p:attrName>
                                        </p:attrNameLst>
                                      </p:cBhvr>
                                      <p:to>
                                        <p:strVal val="visible"/>
                                      </p:to>
                                    </p:set>
                                  </p:childTnLst>
                                </p:cTn>
                              </p:par>
                            </p:childTnLst>
                          </p:cTn>
                        </p:par>
                        <p:par>
                          <p:cTn id="23" fill="hold">
                            <p:stCondLst>
                              <p:cond delay="500"/>
                            </p:stCondLst>
                            <p:childTnLst>
                              <p:par>
                                <p:cTn id="24" presetID="1" presetClass="entr" presetSubtype="0" fill="hold" nodeType="afterEffect">
                                  <p:stCondLst>
                                    <p:cond delay="0"/>
                                  </p:stCondLst>
                                  <p:childTnLst>
                                    <p:set>
                                      <p:cBhvr>
                                        <p:cTn id="25" dur="1" fill="hold">
                                          <p:stCondLst>
                                            <p:cond delay="0"/>
                                          </p:stCondLst>
                                        </p:cTn>
                                        <p:tgtEl>
                                          <p:spTgt spid="27653"/>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369670"/>
                                        </p:tgtEl>
                                        <p:attrNameLst>
                                          <p:attrName>style.visibility</p:attrName>
                                        </p:attrNameLst>
                                      </p:cBhvr>
                                      <p:to>
                                        <p:strVal val="visible"/>
                                      </p:to>
                                    </p:set>
                                    <p:animEffect transition="in" filter="blinds(horizontal)">
                                      <p:cBhvr>
                                        <p:cTn id="30" dur="500"/>
                                        <p:tgtEl>
                                          <p:spTgt spid="3696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670" grpId="0" bldLvl="0" animBg="1"/>
      <p:bldP spid="12" grpId="0"/>
      <p:bldP spid="27651" grpId="0" build="p"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type="body" idx="4294967295"/>
          </p:nvPr>
        </p:nvSpPr>
        <p:spPr>
          <a:xfrm>
            <a:off x="1337771" y="3429000"/>
            <a:ext cx="4619913" cy="1584325"/>
          </a:xfrm>
          <a:prstGeom prst="rect">
            <a:avLst/>
          </a:prstGeom>
          <a:ln w="50800">
            <a:solidFill>
              <a:srgbClr val="53648F"/>
            </a:solidFill>
          </a:ln>
        </p:spPr>
        <p:txBody>
          <a:bodyPr/>
          <a:lstStyle/>
          <a:p>
            <a:pPr eaLnBrk="1" hangingPunct="1">
              <a:lnSpc>
                <a:spcPct val="200000"/>
              </a:lnSpc>
            </a:pPr>
            <a:r>
              <a:rPr lang="zh-CN" altLang="en-US" sz="2400" b="1">
                <a:latin typeface="微软雅黑" panose="020B0503020204020204" charset="-122"/>
                <a:ea typeface="微软雅黑" panose="020B0503020204020204" charset="-122"/>
              </a:rPr>
              <a:t>下面的</a:t>
            </a:r>
            <a:r>
              <a:rPr lang="zh-CN" altLang="en-US" sz="2400" b="1">
                <a:latin typeface="微软雅黑" panose="020B0503020204020204" charset="-122"/>
                <a:ea typeface="微软雅黑" panose="020B0503020204020204" charset="-122"/>
                <a:hlinkClick r:id="rId2" action="ppaction://hlinkfile"/>
              </a:rPr>
              <a:t>例子11</a:t>
            </a:r>
            <a:r>
              <a:rPr lang="zh-CN" altLang="en-US" sz="2400" b="1">
                <a:latin typeface="微软雅黑" panose="020B0503020204020204" charset="-122"/>
                <a:ea typeface="微软雅黑" panose="020B0503020204020204" charset="-122"/>
              </a:rPr>
              <a:t>展示了多态，运行效果如图5.11。</a:t>
            </a:r>
          </a:p>
        </p:txBody>
      </p:sp>
      <p:pic>
        <p:nvPicPr>
          <p:cNvPr id="37069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2026" y="3382051"/>
            <a:ext cx="4968875" cy="188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组合 4"/>
          <p:cNvGrpSpPr/>
          <p:nvPr/>
        </p:nvGrpSpPr>
        <p:grpSpPr>
          <a:xfrm>
            <a:off x="103941" y="116632"/>
            <a:ext cx="9929764" cy="614705"/>
            <a:chOff x="103941" y="116632"/>
            <a:chExt cx="9929764" cy="614705"/>
          </a:xfrm>
        </p:grpSpPr>
        <p:sp>
          <p:nvSpPr>
            <p:cNvPr id="6" name="文本框 5"/>
            <p:cNvSpPr txBox="1"/>
            <p:nvPr/>
          </p:nvSpPr>
          <p:spPr>
            <a:xfrm>
              <a:off x="767408" y="147772"/>
              <a:ext cx="3215630" cy="583565"/>
            </a:xfrm>
            <a:prstGeom prst="rect">
              <a:avLst/>
            </a:prstGeom>
            <a:noFill/>
          </p:spPr>
          <p:txBody>
            <a:bodyPr wrap="square">
              <a:spAutoFit/>
            </a:bodyPr>
            <a:lstStyle/>
            <a:p>
              <a:pPr eaLnBrk="1" fontAlgn="auto" hangingPunct="1">
                <a:spcBef>
                  <a:spcPts val="0"/>
                </a:spcBef>
                <a:spcAft>
                  <a:spcPts val="0"/>
                </a:spcAft>
                <a:defRPr/>
              </a:pPr>
              <a:r>
                <a:rPr lang="en-US" altLang="zh-CN" sz="3200" b="1">
                  <a:solidFill>
                    <a:srgbClr val="53648F"/>
                  </a:solidFill>
                  <a:latin typeface="微软雅黑" panose="020B0503020204020204" charset="-122"/>
                  <a:ea typeface="微软雅黑" panose="020B0503020204020204" charset="-122"/>
                </a:rPr>
                <a:t>5.8 </a:t>
              </a:r>
              <a:r>
                <a:rPr lang="zh-CN" altLang="en-US" sz="3200" b="1">
                  <a:solidFill>
                    <a:srgbClr val="53648F"/>
                  </a:solidFill>
                  <a:latin typeface="微软雅黑" panose="020B0503020204020204" charset="-122"/>
                  <a:ea typeface="微软雅黑" panose="020B0503020204020204" charset="-122"/>
                </a:rPr>
                <a:t>继承与多态</a:t>
              </a:r>
              <a:endParaRPr lang="zh-CN" altLang="en-US" sz="3200" b="1" dirty="0">
                <a:solidFill>
                  <a:srgbClr val="53648F"/>
                </a:solidFill>
                <a:latin typeface="微软雅黑" panose="020B0503020204020204" charset="-122"/>
                <a:ea typeface="微软雅黑" panose="020B0503020204020204" charset="-122"/>
              </a:endParaRPr>
            </a:p>
          </p:txBody>
        </p:sp>
        <p:pic>
          <p:nvPicPr>
            <p:cNvPr id="7" name="图片 6" descr="卡通人物&#10;&#10;中度可信度描述已自动生成"/>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941" y="116632"/>
              <a:ext cx="889308" cy="492950"/>
            </a:xfrm>
            <a:prstGeom prst="rect">
              <a:avLst/>
            </a:prstGeom>
          </p:spPr>
        </p:pic>
        <p:sp>
          <p:nvSpPr>
            <p:cNvPr id="9" name="平行四边形 8"/>
            <p:cNvSpPr/>
            <p:nvPr/>
          </p:nvSpPr>
          <p:spPr>
            <a:xfrm>
              <a:off x="3647728" y="476672"/>
              <a:ext cx="6385977" cy="144016"/>
            </a:xfrm>
            <a:prstGeom prst="parallelogram">
              <a:avLst>
                <a:gd name="adj" fmla="val 49021"/>
              </a:avLst>
            </a:pr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1199456" y="1211495"/>
            <a:ext cx="10081120" cy="1568450"/>
          </a:xfrm>
          <a:prstGeom prst="rect">
            <a:avLst/>
          </a:prstGeom>
          <a:noFill/>
        </p:spPr>
        <p:txBody>
          <a:bodyPr wrap="square">
            <a:spAutoFit/>
          </a:bodyPr>
          <a:lstStyle/>
          <a:p>
            <a:pPr eaLnBrk="1" hangingPunct="1">
              <a:lnSpc>
                <a:spcPct val="200000"/>
              </a:lnSpc>
            </a:pPr>
            <a:r>
              <a:rPr lang="zh-CN" altLang="en-US" sz="2400" b="1">
                <a:latin typeface="微软雅黑" panose="020B0503020204020204" charset="-122"/>
                <a:ea typeface="微软雅黑" panose="020B0503020204020204" charset="-122"/>
              </a:rPr>
              <a:t>    多态性就是指父类的某个方法被其子类重写时，可以各自产生自己的功能行为。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28675">
                                            <p:bg/>
                                          </p:spTgt>
                                        </p:tgtEl>
                                        <p:attrNameLst>
                                          <p:attrName>style.visibility</p:attrName>
                                        </p:attrNameLst>
                                      </p:cBhvr>
                                      <p:to>
                                        <p:strVal val="visible"/>
                                      </p:to>
                                    </p:set>
                                    <p:animEffect transition="in" filter="fade">
                                      <p:cBhvr>
                                        <p:cTn id="15" dur="1000"/>
                                        <p:tgtEl>
                                          <p:spTgt spid="28675">
                                            <p:bg/>
                                          </p:spTgt>
                                        </p:tgtEl>
                                      </p:cBhvr>
                                    </p:animEffect>
                                    <p:anim calcmode="lin" valueType="num">
                                      <p:cBhvr>
                                        <p:cTn id="16" dur="1000" fill="hold"/>
                                        <p:tgtEl>
                                          <p:spTgt spid="28675">
                                            <p:bg/>
                                          </p:spTgt>
                                        </p:tgtEl>
                                        <p:attrNameLst>
                                          <p:attrName>ppt_x</p:attrName>
                                        </p:attrNameLst>
                                      </p:cBhvr>
                                      <p:tavLst>
                                        <p:tav tm="0">
                                          <p:val>
                                            <p:strVal val="#ppt_x"/>
                                          </p:val>
                                        </p:tav>
                                        <p:tav tm="100000">
                                          <p:val>
                                            <p:strVal val="#ppt_x"/>
                                          </p:val>
                                        </p:tav>
                                      </p:tavLst>
                                    </p:anim>
                                    <p:anim calcmode="lin" valueType="num">
                                      <p:cBhvr>
                                        <p:cTn id="17" dur="1000" fill="hold"/>
                                        <p:tgtEl>
                                          <p:spTgt spid="28675">
                                            <p:bg/>
                                          </p:spTgt>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28675">
                                            <p:txEl>
                                              <p:pRg st="0" end="0"/>
                                            </p:txEl>
                                          </p:spTgt>
                                        </p:tgtEl>
                                        <p:attrNameLst>
                                          <p:attrName>style.visibility</p:attrName>
                                        </p:attrNameLst>
                                      </p:cBhvr>
                                      <p:to>
                                        <p:strVal val="visible"/>
                                      </p:to>
                                    </p:set>
                                    <p:animEffect transition="in" filter="fade">
                                      <p:cBhvr>
                                        <p:cTn id="20" dur="1000"/>
                                        <p:tgtEl>
                                          <p:spTgt spid="28675">
                                            <p:txEl>
                                              <p:pRg st="0" end="0"/>
                                            </p:txEl>
                                          </p:spTgt>
                                        </p:tgtEl>
                                      </p:cBhvr>
                                    </p:animEffect>
                                    <p:anim calcmode="lin" valueType="num">
                                      <p:cBhvr>
                                        <p:cTn id="21" dur="1000" fill="hold"/>
                                        <p:tgtEl>
                                          <p:spTgt spid="28675">
                                            <p:txEl>
                                              <p:pRg st="0" end="0"/>
                                            </p:txEl>
                                          </p:spTgt>
                                        </p:tgtEl>
                                        <p:attrNameLst>
                                          <p:attrName>ppt_x</p:attrName>
                                        </p:attrNameLst>
                                      </p:cBhvr>
                                      <p:tavLst>
                                        <p:tav tm="0">
                                          <p:val>
                                            <p:strVal val="#ppt_x"/>
                                          </p:val>
                                        </p:tav>
                                        <p:tav tm="100000">
                                          <p:val>
                                            <p:strVal val="#ppt_x"/>
                                          </p:val>
                                        </p:tav>
                                      </p:tavLst>
                                    </p:anim>
                                    <p:anim calcmode="lin" valueType="num">
                                      <p:cBhvr>
                                        <p:cTn id="22" dur="1000" fill="hold"/>
                                        <p:tgtEl>
                                          <p:spTgt spid="28675">
                                            <p:txEl>
                                              <p:pRg st="0" end="0"/>
                                            </p:txEl>
                                          </p:spTgt>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0"/>
                                  </p:stCondLst>
                                  <p:childTnLst>
                                    <p:set>
                                      <p:cBhvr>
                                        <p:cTn id="24" dur="1" fill="hold">
                                          <p:stCondLst>
                                            <p:cond delay="0"/>
                                          </p:stCondLst>
                                        </p:cTn>
                                        <p:tgtEl>
                                          <p:spTgt spid="370693"/>
                                        </p:tgtEl>
                                        <p:attrNameLst>
                                          <p:attrName>style.visibility</p:attrName>
                                        </p:attrNameLst>
                                      </p:cBhvr>
                                      <p:to>
                                        <p:strVal val="visible"/>
                                      </p:to>
                                    </p:set>
                                    <p:animEffect transition="in" filter="fade">
                                      <p:cBhvr>
                                        <p:cTn id="25" dur="1000"/>
                                        <p:tgtEl>
                                          <p:spTgt spid="370693"/>
                                        </p:tgtEl>
                                      </p:cBhvr>
                                    </p:animEffect>
                                    <p:anim calcmode="lin" valueType="num">
                                      <p:cBhvr>
                                        <p:cTn id="26" dur="1000" fill="hold"/>
                                        <p:tgtEl>
                                          <p:spTgt spid="370693"/>
                                        </p:tgtEl>
                                        <p:attrNameLst>
                                          <p:attrName>ppt_x</p:attrName>
                                        </p:attrNameLst>
                                      </p:cBhvr>
                                      <p:tavLst>
                                        <p:tav tm="0">
                                          <p:val>
                                            <p:strVal val="#ppt_x"/>
                                          </p:val>
                                        </p:tav>
                                        <p:tav tm="100000">
                                          <p:val>
                                            <p:strVal val="#ppt_x"/>
                                          </p:val>
                                        </p:tav>
                                      </p:tavLst>
                                    </p:anim>
                                    <p:anim calcmode="lin" valueType="num">
                                      <p:cBhvr>
                                        <p:cTn id="27" dur="1000" fill="hold"/>
                                        <p:tgtEl>
                                          <p:spTgt spid="37069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uiExpand="1" build="p" animBg="1"/>
      <p:bldP spid="1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type="body" idx="4294967295"/>
          </p:nvPr>
        </p:nvSpPr>
        <p:spPr>
          <a:xfrm>
            <a:off x="1142650" y="4060070"/>
            <a:ext cx="10225136" cy="2561148"/>
          </a:xfrm>
          <a:prstGeom prst="rect">
            <a:avLst/>
          </a:prstGeom>
          <a:ln w="50800">
            <a:solidFill>
              <a:srgbClr val="53648F"/>
            </a:solidFill>
          </a:ln>
        </p:spPr>
        <p:txBody>
          <a:bodyPr/>
          <a:lstStyle/>
          <a:p>
            <a:pPr lvl="1" eaLnBrk="1" hangingPunct="1">
              <a:lnSpc>
                <a:spcPct val="130000"/>
              </a:lnSpc>
              <a:buClr>
                <a:srgbClr val="53648F"/>
              </a:buClr>
              <a:buFont typeface="Wingdings" panose="05000000000000000000" pitchFamily="2" charset="2"/>
              <a:buChar char="l"/>
            </a:pPr>
            <a:r>
              <a:rPr lang="zh-CN" altLang="en-US" sz="2000">
                <a:latin typeface="微软雅黑" panose="020B0503020204020204" charset="-122"/>
                <a:ea typeface="微软雅黑" panose="020B0503020204020204" charset="-122"/>
              </a:rPr>
              <a:t>和普通的类相比，</a:t>
            </a:r>
            <a:r>
              <a:rPr lang="en-US" altLang="zh-CN" sz="2000">
                <a:latin typeface="微软雅黑" panose="020B0503020204020204" charset="-122"/>
                <a:ea typeface="微软雅黑" panose="020B0503020204020204" charset="-122"/>
              </a:rPr>
              <a:t>abstract</a:t>
            </a:r>
            <a:r>
              <a:rPr lang="zh-CN" altLang="en-US" sz="2000">
                <a:latin typeface="微软雅黑" panose="020B0503020204020204" charset="-122"/>
                <a:ea typeface="微软雅黑" panose="020B0503020204020204" charset="-122"/>
              </a:rPr>
              <a:t>类里可以有</a:t>
            </a:r>
            <a:r>
              <a:rPr lang="en-US" altLang="zh-CN" sz="2000">
                <a:latin typeface="微软雅黑" panose="020B0503020204020204" charset="-122"/>
                <a:ea typeface="微软雅黑" panose="020B0503020204020204" charset="-122"/>
              </a:rPr>
              <a:t>abstract</a:t>
            </a:r>
            <a:r>
              <a:rPr lang="zh-CN" altLang="en-US" sz="2000">
                <a:latin typeface="微软雅黑" panose="020B0503020204020204" charset="-122"/>
                <a:ea typeface="微软雅黑" panose="020B0503020204020204" charset="-122"/>
              </a:rPr>
              <a:t>方法。也可以没有。对于</a:t>
            </a:r>
            <a:r>
              <a:rPr lang="en-US" altLang="zh-CN" sz="2000">
                <a:latin typeface="微软雅黑" panose="020B0503020204020204" charset="-122"/>
                <a:ea typeface="微软雅黑" panose="020B0503020204020204" charset="-122"/>
              </a:rPr>
              <a:t>abstract</a:t>
            </a:r>
            <a:r>
              <a:rPr lang="zh-CN" altLang="en-US" sz="2000">
                <a:latin typeface="微软雅黑" panose="020B0503020204020204" charset="-122"/>
                <a:ea typeface="微软雅黑" panose="020B0503020204020204" charset="-122"/>
              </a:rPr>
              <a:t>方法，只允许声明，不允许实现，而且不允许使用</a:t>
            </a:r>
            <a:r>
              <a:rPr lang="en-US" altLang="zh-CN" sz="2000">
                <a:latin typeface="微软雅黑" panose="020B0503020204020204" charset="-122"/>
                <a:ea typeface="微软雅黑" panose="020B0503020204020204" charset="-122"/>
              </a:rPr>
              <a:t>final</a:t>
            </a:r>
            <a:r>
              <a:rPr lang="zh-CN" altLang="en-US" sz="2000">
                <a:latin typeface="微软雅黑" panose="020B0503020204020204" charset="-122"/>
                <a:ea typeface="微软雅黑" panose="020B0503020204020204" charset="-122"/>
              </a:rPr>
              <a:t>修饰</a:t>
            </a:r>
            <a:r>
              <a:rPr lang="en-US" altLang="zh-CN" sz="2000">
                <a:latin typeface="微软雅黑" panose="020B0503020204020204" charset="-122"/>
                <a:ea typeface="微软雅黑" panose="020B0503020204020204" charset="-122"/>
              </a:rPr>
              <a:t>abstract</a:t>
            </a:r>
            <a:r>
              <a:rPr lang="zh-CN" altLang="en-US" sz="2000">
                <a:latin typeface="微软雅黑" panose="020B0503020204020204" charset="-122"/>
                <a:ea typeface="微软雅黑" panose="020B0503020204020204" charset="-122"/>
              </a:rPr>
              <a:t>方法。</a:t>
            </a:r>
          </a:p>
          <a:p>
            <a:pPr lvl="1" eaLnBrk="1" hangingPunct="1">
              <a:lnSpc>
                <a:spcPct val="130000"/>
              </a:lnSpc>
              <a:buClr>
                <a:srgbClr val="53648F"/>
              </a:buClr>
              <a:buFont typeface="Wingdings" panose="05000000000000000000" pitchFamily="2" charset="2"/>
              <a:buChar char="l"/>
            </a:pPr>
            <a:r>
              <a:rPr lang="zh-CN" altLang="en-US" sz="2000">
                <a:latin typeface="微软雅黑" panose="020B0503020204020204" charset="-122"/>
                <a:ea typeface="微软雅黑" panose="020B0503020204020204" charset="-122"/>
              </a:rPr>
              <a:t>对于</a:t>
            </a:r>
            <a:r>
              <a:rPr lang="en-US" altLang="zh-CN" sz="2000">
                <a:latin typeface="微软雅黑" panose="020B0503020204020204" charset="-122"/>
                <a:ea typeface="微软雅黑" panose="020B0503020204020204" charset="-122"/>
              </a:rPr>
              <a:t>abstract</a:t>
            </a:r>
            <a:r>
              <a:rPr lang="zh-CN" altLang="en-US" sz="2000">
                <a:latin typeface="微软雅黑" panose="020B0503020204020204" charset="-122"/>
                <a:ea typeface="微软雅黑" panose="020B0503020204020204" charset="-122"/>
              </a:rPr>
              <a:t>类，</a:t>
            </a:r>
            <a:r>
              <a:rPr lang="zh-CN" altLang="en-US" sz="2000">
                <a:solidFill>
                  <a:srgbClr val="C00000"/>
                </a:solidFill>
                <a:latin typeface="微软雅黑" panose="020B0503020204020204" charset="-122"/>
                <a:ea typeface="微软雅黑" panose="020B0503020204020204" charset="-122"/>
              </a:rPr>
              <a:t>不能使用</a:t>
            </a:r>
            <a:r>
              <a:rPr lang="en-US" altLang="zh-CN" sz="2000">
                <a:solidFill>
                  <a:srgbClr val="C00000"/>
                </a:solidFill>
                <a:latin typeface="微软雅黑" panose="020B0503020204020204" charset="-122"/>
                <a:ea typeface="微软雅黑" panose="020B0503020204020204" charset="-122"/>
              </a:rPr>
              <a:t>new</a:t>
            </a:r>
            <a:r>
              <a:rPr lang="zh-CN" altLang="en-US" sz="2000">
                <a:solidFill>
                  <a:srgbClr val="C00000"/>
                </a:solidFill>
                <a:latin typeface="微软雅黑" panose="020B0503020204020204" charset="-122"/>
                <a:ea typeface="微软雅黑" panose="020B0503020204020204" charset="-122"/>
              </a:rPr>
              <a:t>运算符创建</a:t>
            </a:r>
            <a:r>
              <a:rPr lang="zh-CN" altLang="en-US" sz="2000">
                <a:latin typeface="微软雅黑" panose="020B0503020204020204" charset="-122"/>
                <a:ea typeface="微软雅黑" panose="020B0503020204020204" charset="-122"/>
              </a:rPr>
              <a:t>该类的对象，只能产生其子类，由子类创建对象。</a:t>
            </a:r>
          </a:p>
          <a:p>
            <a:pPr lvl="1" eaLnBrk="1" hangingPunct="1">
              <a:lnSpc>
                <a:spcPct val="130000"/>
              </a:lnSpc>
              <a:buClr>
                <a:srgbClr val="53648F"/>
              </a:buClr>
              <a:buFont typeface="Wingdings" panose="05000000000000000000" pitchFamily="2" charset="2"/>
              <a:buChar char="l"/>
            </a:pPr>
            <a:r>
              <a:rPr lang="zh-CN" altLang="en-US" sz="2000">
                <a:latin typeface="微软雅黑" panose="020B0503020204020204" charset="-122"/>
                <a:ea typeface="微软雅黑" panose="020B0503020204020204" charset="-122"/>
              </a:rPr>
              <a:t>如果一个类是</a:t>
            </a:r>
            <a:r>
              <a:rPr lang="en-US" altLang="zh-CN" sz="2000">
                <a:latin typeface="微软雅黑" panose="020B0503020204020204" charset="-122"/>
                <a:ea typeface="微软雅黑" panose="020B0503020204020204" charset="-122"/>
              </a:rPr>
              <a:t>abstract</a:t>
            </a:r>
            <a:r>
              <a:rPr lang="zh-CN" altLang="en-US" sz="2000">
                <a:latin typeface="微软雅黑" panose="020B0503020204020204" charset="-122"/>
                <a:ea typeface="微软雅黑" panose="020B0503020204020204" charset="-122"/>
              </a:rPr>
              <a:t>类的子类，它必须具体实现父类的所有的</a:t>
            </a:r>
            <a:r>
              <a:rPr lang="en-US" altLang="zh-CN" sz="2000">
                <a:latin typeface="微软雅黑" panose="020B0503020204020204" charset="-122"/>
                <a:ea typeface="微软雅黑" panose="020B0503020204020204" charset="-122"/>
              </a:rPr>
              <a:t>abstract</a:t>
            </a:r>
            <a:r>
              <a:rPr lang="zh-CN" altLang="en-US" sz="2000">
                <a:latin typeface="微软雅黑" panose="020B0503020204020204" charset="-122"/>
                <a:ea typeface="微软雅黑" panose="020B0503020204020204" charset="-122"/>
              </a:rPr>
              <a:t>方法。</a:t>
            </a:r>
          </a:p>
        </p:txBody>
      </p:sp>
      <p:grpSp>
        <p:nvGrpSpPr>
          <p:cNvPr id="4" name="组合 3"/>
          <p:cNvGrpSpPr/>
          <p:nvPr/>
        </p:nvGrpSpPr>
        <p:grpSpPr>
          <a:xfrm>
            <a:off x="103941" y="116632"/>
            <a:ext cx="9929764" cy="614705"/>
            <a:chOff x="103941" y="116632"/>
            <a:chExt cx="9929764" cy="614705"/>
          </a:xfrm>
        </p:grpSpPr>
        <p:sp>
          <p:nvSpPr>
            <p:cNvPr id="5" name="文本框 4"/>
            <p:cNvSpPr txBox="1"/>
            <p:nvPr/>
          </p:nvSpPr>
          <p:spPr>
            <a:xfrm>
              <a:off x="767408" y="147772"/>
              <a:ext cx="7560840" cy="583565"/>
            </a:xfrm>
            <a:prstGeom prst="rect">
              <a:avLst/>
            </a:prstGeom>
            <a:noFill/>
          </p:spPr>
          <p:txBody>
            <a:bodyPr wrap="square">
              <a:spAutoFit/>
            </a:bodyPr>
            <a:lstStyle/>
            <a:p>
              <a:pPr eaLnBrk="1" fontAlgn="auto" hangingPunct="1">
                <a:spcBef>
                  <a:spcPts val="0"/>
                </a:spcBef>
                <a:spcAft>
                  <a:spcPts val="0"/>
                </a:spcAft>
                <a:defRPr/>
              </a:pPr>
              <a:r>
                <a:rPr lang="en-US" altLang="zh-CN" sz="3200" b="1">
                  <a:solidFill>
                    <a:srgbClr val="53648F"/>
                  </a:solidFill>
                  <a:latin typeface="微软雅黑" panose="020B0503020204020204" charset="-122"/>
                  <a:ea typeface="微软雅黑" panose="020B0503020204020204" charset="-122"/>
                </a:rPr>
                <a:t>5.9 ABSTRACT</a:t>
              </a:r>
              <a:r>
                <a:rPr lang="zh-CN" altLang="en-US" sz="3200" b="1">
                  <a:solidFill>
                    <a:srgbClr val="53648F"/>
                  </a:solidFill>
                  <a:latin typeface="微软雅黑" panose="020B0503020204020204" charset="-122"/>
                  <a:ea typeface="微软雅黑" panose="020B0503020204020204" charset="-122"/>
                </a:rPr>
                <a:t>类和</a:t>
              </a:r>
              <a:r>
                <a:rPr lang="en-US" altLang="zh-CN" sz="3200" b="1">
                  <a:solidFill>
                    <a:srgbClr val="53648F"/>
                  </a:solidFill>
                  <a:latin typeface="微软雅黑" panose="020B0503020204020204" charset="-122"/>
                  <a:ea typeface="微软雅黑" panose="020B0503020204020204" charset="-122"/>
                </a:rPr>
                <a:t>ABSTRACT()</a:t>
              </a:r>
              <a:r>
                <a:rPr lang="zh-CN" altLang="en-US" sz="3200" b="1">
                  <a:solidFill>
                    <a:srgbClr val="53648F"/>
                  </a:solidFill>
                  <a:latin typeface="微软雅黑" panose="020B0503020204020204" charset="-122"/>
                  <a:ea typeface="微软雅黑" panose="020B0503020204020204" charset="-122"/>
                </a:rPr>
                <a:t>方法</a:t>
              </a:r>
              <a:endParaRPr lang="zh-CN" altLang="en-US" sz="3200" b="1" dirty="0">
                <a:solidFill>
                  <a:srgbClr val="53648F"/>
                </a:solidFill>
                <a:latin typeface="微软雅黑" panose="020B0503020204020204" charset="-122"/>
                <a:ea typeface="微软雅黑" panose="020B0503020204020204" charset="-122"/>
              </a:endParaRPr>
            </a:p>
          </p:txBody>
        </p:sp>
        <p:pic>
          <p:nvPicPr>
            <p:cNvPr id="6" name="图片 5" descr="卡通人物&#10;&#10;中度可信度描述已自动生成"/>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941" y="116632"/>
              <a:ext cx="889308" cy="492950"/>
            </a:xfrm>
            <a:prstGeom prst="rect">
              <a:avLst/>
            </a:prstGeom>
          </p:spPr>
        </p:pic>
        <p:sp>
          <p:nvSpPr>
            <p:cNvPr id="8" name="平行四边形 7"/>
            <p:cNvSpPr/>
            <p:nvPr/>
          </p:nvSpPr>
          <p:spPr>
            <a:xfrm>
              <a:off x="7896200" y="476672"/>
              <a:ext cx="2137505" cy="144016"/>
            </a:xfrm>
            <a:prstGeom prst="parallelogram">
              <a:avLst>
                <a:gd name="adj" fmla="val 49021"/>
              </a:avLst>
            </a:pr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1127448" y="791850"/>
            <a:ext cx="9217024" cy="2730500"/>
          </a:xfrm>
          <a:prstGeom prst="rect">
            <a:avLst/>
          </a:prstGeom>
          <a:noFill/>
        </p:spPr>
        <p:txBody>
          <a:bodyPr wrap="square">
            <a:spAutoFit/>
          </a:bodyPr>
          <a:lstStyle/>
          <a:p>
            <a:pPr eaLnBrk="1" hangingPunct="1">
              <a:lnSpc>
                <a:spcPct val="130000"/>
              </a:lnSpc>
            </a:pPr>
            <a:r>
              <a:rPr lang="zh-CN" altLang="en-US" sz="2200" b="1">
                <a:latin typeface="微软雅黑" panose="020B0503020204020204" charset="-122"/>
                <a:ea typeface="微软雅黑" panose="020B0503020204020204" charset="-122"/>
              </a:rPr>
              <a:t>用关键字</a:t>
            </a:r>
            <a:r>
              <a:rPr lang="en-US" altLang="zh-CN" sz="2200" b="1">
                <a:latin typeface="微软雅黑" panose="020B0503020204020204" charset="-122"/>
                <a:ea typeface="微软雅黑" panose="020B0503020204020204" charset="-122"/>
              </a:rPr>
              <a:t>abstract</a:t>
            </a:r>
            <a:r>
              <a:rPr lang="zh-CN" altLang="en-US" sz="2200" b="1">
                <a:latin typeface="微软雅黑" panose="020B0503020204020204" charset="-122"/>
                <a:ea typeface="微软雅黑" panose="020B0503020204020204" charset="-122"/>
              </a:rPr>
              <a:t>修饰的类称为</a:t>
            </a:r>
            <a:r>
              <a:rPr lang="en-US" altLang="zh-CN" sz="2200" b="1">
                <a:latin typeface="微软雅黑" panose="020B0503020204020204" charset="-122"/>
                <a:ea typeface="微软雅黑" panose="020B0503020204020204" charset="-122"/>
              </a:rPr>
              <a:t>abstract</a:t>
            </a:r>
            <a:r>
              <a:rPr lang="zh-CN" altLang="en-US" sz="2200" b="1">
                <a:latin typeface="微软雅黑" panose="020B0503020204020204" charset="-122"/>
                <a:ea typeface="微软雅黑" panose="020B0503020204020204" charset="-122"/>
              </a:rPr>
              <a:t>类（抽象类）。</a:t>
            </a:r>
          </a:p>
          <a:p>
            <a:pPr eaLnBrk="1" hangingPunct="1">
              <a:lnSpc>
                <a:spcPct val="130000"/>
              </a:lnSpc>
              <a:buFont typeface="Wingdings" panose="05000000000000000000" pitchFamily="2" charset="2"/>
              <a:buNone/>
            </a:pPr>
            <a:r>
              <a:rPr lang="zh-CN" altLang="en-US" sz="2200" b="1">
                <a:latin typeface="微软雅黑" panose="020B0503020204020204" charset="-122"/>
                <a:ea typeface="微软雅黑" panose="020B0503020204020204" charset="-122"/>
              </a:rPr>
              <a:t>     </a:t>
            </a:r>
            <a:r>
              <a:rPr lang="zh-CN" altLang="en-US" sz="2200">
                <a:latin typeface="微软雅黑" panose="020B0503020204020204" charset="-122"/>
                <a:ea typeface="微软雅黑" panose="020B0503020204020204" charset="-122"/>
              </a:rPr>
              <a:t>例如：</a:t>
            </a:r>
            <a:r>
              <a:rPr lang="en-US" altLang="zh-CN" sz="2200">
                <a:solidFill>
                  <a:srgbClr val="53648F"/>
                </a:solidFill>
                <a:latin typeface="微软雅黑" panose="020B0503020204020204" charset="-122"/>
                <a:ea typeface="微软雅黑" panose="020B0503020204020204" charset="-122"/>
              </a:rPr>
              <a:t>abstract class A {</a:t>
            </a:r>
          </a:p>
          <a:p>
            <a:pPr eaLnBrk="1" hangingPunct="1">
              <a:lnSpc>
                <a:spcPct val="130000"/>
              </a:lnSpc>
              <a:buFont typeface="Wingdings" panose="05000000000000000000" pitchFamily="2" charset="2"/>
              <a:buNone/>
            </a:pPr>
            <a:r>
              <a:rPr lang="en-US" altLang="zh-CN" sz="2200">
                <a:solidFill>
                  <a:srgbClr val="53648F"/>
                </a:solidFill>
                <a:latin typeface="微软雅黑" panose="020B0503020204020204" charset="-122"/>
                <a:ea typeface="微软雅黑" panose="020B0503020204020204" charset="-122"/>
              </a:rPr>
              <a:t>                     … …</a:t>
            </a:r>
          </a:p>
          <a:p>
            <a:pPr eaLnBrk="1" hangingPunct="1">
              <a:lnSpc>
                <a:spcPct val="130000"/>
              </a:lnSpc>
              <a:buFont typeface="Wingdings" panose="05000000000000000000" pitchFamily="2" charset="2"/>
              <a:buNone/>
            </a:pPr>
            <a:r>
              <a:rPr lang="en-US" altLang="zh-CN" sz="2200">
                <a:solidFill>
                  <a:srgbClr val="53648F"/>
                </a:solidFill>
                <a:latin typeface="微软雅黑" panose="020B0503020204020204" charset="-122"/>
                <a:ea typeface="微软雅黑" panose="020B0503020204020204" charset="-122"/>
              </a:rPr>
              <a:t>                  }</a:t>
            </a:r>
            <a:endParaRPr lang="zh-CN" altLang="en-US" sz="2200">
              <a:solidFill>
                <a:srgbClr val="53648F"/>
              </a:solidFill>
              <a:latin typeface="微软雅黑" panose="020B0503020204020204" charset="-122"/>
              <a:ea typeface="微软雅黑" panose="020B0503020204020204" charset="-122"/>
            </a:endParaRPr>
          </a:p>
          <a:p>
            <a:pPr eaLnBrk="1" hangingPunct="1">
              <a:lnSpc>
                <a:spcPct val="130000"/>
              </a:lnSpc>
            </a:pPr>
            <a:r>
              <a:rPr lang="zh-CN" altLang="en-US" sz="2200" b="1">
                <a:latin typeface="微软雅黑" panose="020B0503020204020204" charset="-122"/>
                <a:ea typeface="微软雅黑" panose="020B0503020204020204" charset="-122"/>
              </a:rPr>
              <a:t>用关键字</a:t>
            </a:r>
            <a:r>
              <a:rPr lang="en-US" altLang="zh-CN" sz="2200" b="1">
                <a:latin typeface="微软雅黑" panose="020B0503020204020204" charset="-122"/>
                <a:ea typeface="微软雅黑" panose="020B0503020204020204" charset="-122"/>
              </a:rPr>
              <a:t>abstract</a:t>
            </a:r>
            <a:r>
              <a:rPr lang="zh-CN" altLang="en-US" sz="2200" b="1">
                <a:latin typeface="微软雅黑" panose="020B0503020204020204" charset="-122"/>
                <a:ea typeface="微软雅黑" panose="020B0503020204020204" charset="-122"/>
              </a:rPr>
              <a:t>修饰的方法称为</a:t>
            </a:r>
            <a:r>
              <a:rPr lang="en-US" altLang="zh-CN" sz="2200" b="1">
                <a:latin typeface="微软雅黑" panose="020B0503020204020204" charset="-122"/>
                <a:ea typeface="微软雅黑" panose="020B0503020204020204" charset="-122"/>
              </a:rPr>
              <a:t>abstract</a:t>
            </a:r>
            <a:r>
              <a:rPr lang="zh-CN" altLang="en-US" sz="2200" b="1">
                <a:latin typeface="微软雅黑" panose="020B0503020204020204" charset="-122"/>
                <a:ea typeface="微软雅黑" panose="020B0503020204020204" charset="-122"/>
              </a:rPr>
              <a:t>方法</a:t>
            </a:r>
            <a:r>
              <a:rPr lang="en-US" altLang="zh-CN" sz="2200" b="1">
                <a:latin typeface="微软雅黑" panose="020B0503020204020204" charset="-122"/>
                <a:ea typeface="微软雅黑" panose="020B0503020204020204" charset="-122"/>
              </a:rPr>
              <a:t>(</a:t>
            </a:r>
            <a:r>
              <a:rPr lang="zh-CN" altLang="en-US" sz="2200" b="1">
                <a:latin typeface="微软雅黑" panose="020B0503020204020204" charset="-122"/>
                <a:ea typeface="微软雅黑" panose="020B0503020204020204" charset="-122"/>
              </a:rPr>
              <a:t>抽象方法</a:t>
            </a:r>
            <a:r>
              <a:rPr lang="en-US" altLang="zh-CN" sz="2200" b="1">
                <a:latin typeface="微软雅黑" panose="020B0503020204020204" charset="-122"/>
                <a:ea typeface="微软雅黑" panose="020B0503020204020204" charset="-122"/>
              </a:rPr>
              <a:t>)</a:t>
            </a:r>
          </a:p>
          <a:p>
            <a:pPr eaLnBrk="1" hangingPunct="1">
              <a:lnSpc>
                <a:spcPct val="130000"/>
              </a:lnSpc>
              <a:buFont typeface="Wingdings" panose="05000000000000000000" pitchFamily="2" charset="2"/>
              <a:buNone/>
            </a:pPr>
            <a:r>
              <a:rPr lang="zh-CN" altLang="en-US" sz="2200" b="1">
                <a:latin typeface="微软雅黑" panose="020B0503020204020204" charset="-122"/>
                <a:ea typeface="微软雅黑" panose="020B0503020204020204" charset="-122"/>
              </a:rPr>
              <a:t>    </a:t>
            </a:r>
            <a:r>
              <a:rPr lang="zh-CN" altLang="en-US" sz="2200">
                <a:latin typeface="微软雅黑" panose="020B0503020204020204" charset="-122"/>
                <a:ea typeface="微软雅黑" panose="020B0503020204020204" charset="-122"/>
              </a:rPr>
              <a:t>例如：</a:t>
            </a:r>
            <a:r>
              <a:rPr lang="en-US" altLang="zh-CN" sz="2200">
                <a:solidFill>
                  <a:srgbClr val="53648F"/>
                </a:solidFill>
                <a:latin typeface="微软雅黑" panose="020B0503020204020204" charset="-122"/>
                <a:ea typeface="微软雅黑" panose="020B0503020204020204" charset="-122"/>
              </a:rPr>
              <a:t>abstract int min(int x,int y); </a:t>
            </a:r>
          </a:p>
        </p:txBody>
      </p:sp>
      <p:sp>
        <p:nvSpPr>
          <p:cNvPr id="12" name="文本框 11"/>
          <p:cNvSpPr txBox="1"/>
          <p:nvPr/>
        </p:nvSpPr>
        <p:spPr>
          <a:xfrm>
            <a:off x="1142650" y="3590005"/>
            <a:ext cx="3096344" cy="530860"/>
          </a:xfrm>
          <a:prstGeom prst="rect">
            <a:avLst/>
          </a:prstGeom>
          <a:solidFill>
            <a:srgbClr val="53648F"/>
          </a:solidFill>
        </p:spPr>
        <p:txBody>
          <a:bodyPr wrap="square">
            <a:spAutoFit/>
          </a:bodyPr>
          <a:lstStyle/>
          <a:p>
            <a:pPr eaLnBrk="1" hangingPunct="1">
              <a:lnSpc>
                <a:spcPct val="130000"/>
              </a:lnSpc>
            </a:pPr>
            <a:r>
              <a:rPr lang="en-US" altLang="zh-CN" sz="2200" b="1">
                <a:solidFill>
                  <a:schemeClr val="bg1"/>
                </a:solidFill>
                <a:latin typeface="微软雅黑" panose="020B0503020204020204" charset="-122"/>
                <a:ea typeface="微软雅黑" panose="020B0503020204020204" charset="-122"/>
              </a:rPr>
              <a:t>abstract</a:t>
            </a:r>
            <a:r>
              <a:rPr lang="zh-CN" altLang="en-US" sz="2200" b="1">
                <a:solidFill>
                  <a:schemeClr val="bg1"/>
                </a:solidFill>
                <a:latin typeface="微软雅黑" panose="020B0503020204020204" charset="-122"/>
                <a:ea typeface="微软雅黑" panose="020B0503020204020204" charset="-122"/>
              </a:rPr>
              <a:t>类有如下特点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1000"/>
                                        <p:tgtEl>
                                          <p:spTgt spid="12"/>
                                        </p:tgtEl>
                                      </p:cBhvr>
                                    </p:animEffect>
                                    <p:anim calcmode="lin" valueType="num">
                                      <p:cBhvr>
                                        <p:cTn id="16" dur="1000" fill="hold"/>
                                        <p:tgtEl>
                                          <p:spTgt spid="12"/>
                                        </p:tgtEl>
                                        <p:attrNameLst>
                                          <p:attrName>ppt_x</p:attrName>
                                        </p:attrNameLst>
                                      </p:cBhvr>
                                      <p:tavLst>
                                        <p:tav tm="0">
                                          <p:val>
                                            <p:strVal val="#ppt_x"/>
                                          </p:val>
                                        </p:tav>
                                        <p:tav tm="100000">
                                          <p:val>
                                            <p:strVal val="#ppt_x"/>
                                          </p:val>
                                        </p:tav>
                                      </p:tavLst>
                                    </p:anim>
                                    <p:anim calcmode="lin" valueType="num">
                                      <p:cBhvr>
                                        <p:cTn id="17" dur="1000" fill="hold"/>
                                        <p:tgtEl>
                                          <p:spTgt spid="12"/>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29699">
                                            <p:bg/>
                                          </p:spTgt>
                                        </p:tgtEl>
                                        <p:attrNameLst>
                                          <p:attrName>style.visibility</p:attrName>
                                        </p:attrNameLst>
                                      </p:cBhvr>
                                      <p:to>
                                        <p:strVal val="visible"/>
                                      </p:to>
                                    </p:set>
                                    <p:animEffect transition="in" filter="fade">
                                      <p:cBhvr>
                                        <p:cTn id="20" dur="1000"/>
                                        <p:tgtEl>
                                          <p:spTgt spid="29699">
                                            <p:bg/>
                                          </p:spTgt>
                                        </p:tgtEl>
                                      </p:cBhvr>
                                    </p:animEffect>
                                    <p:anim calcmode="lin" valueType="num">
                                      <p:cBhvr>
                                        <p:cTn id="21" dur="1000" fill="hold"/>
                                        <p:tgtEl>
                                          <p:spTgt spid="29699">
                                            <p:bg/>
                                          </p:spTgt>
                                        </p:tgtEl>
                                        <p:attrNameLst>
                                          <p:attrName>ppt_x</p:attrName>
                                        </p:attrNameLst>
                                      </p:cBhvr>
                                      <p:tavLst>
                                        <p:tav tm="0">
                                          <p:val>
                                            <p:strVal val="#ppt_x"/>
                                          </p:val>
                                        </p:tav>
                                        <p:tav tm="100000">
                                          <p:val>
                                            <p:strVal val="#ppt_x"/>
                                          </p:val>
                                        </p:tav>
                                      </p:tavLst>
                                    </p:anim>
                                    <p:anim calcmode="lin" valueType="num">
                                      <p:cBhvr>
                                        <p:cTn id="22" dur="1000" fill="hold"/>
                                        <p:tgtEl>
                                          <p:spTgt spid="29699">
                                            <p:bg/>
                                          </p:spTgt>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29699">
                                            <p:txEl>
                                              <p:pRg st="0" end="0"/>
                                            </p:txEl>
                                          </p:spTgt>
                                        </p:tgtEl>
                                        <p:attrNameLst>
                                          <p:attrName>style.visibility</p:attrName>
                                        </p:attrNameLst>
                                      </p:cBhvr>
                                      <p:to>
                                        <p:strVal val="visible"/>
                                      </p:to>
                                    </p:set>
                                    <p:animEffect transition="in" filter="fade">
                                      <p:cBhvr>
                                        <p:cTn id="25" dur="1000"/>
                                        <p:tgtEl>
                                          <p:spTgt spid="29699">
                                            <p:txEl>
                                              <p:pRg st="0" end="0"/>
                                            </p:txEl>
                                          </p:spTgt>
                                        </p:tgtEl>
                                      </p:cBhvr>
                                    </p:animEffect>
                                    <p:anim calcmode="lin" valueType="num">
                                      <p:cBhvr>
                                        <p:cTn id="26" dur="1000" fill="hold"/>
                                        <p:tgtEl>
                                          <p:spTgt spid="29699">
                                            <p:txEl>
                                              <p:pRg st="0" end="0"/>
                                            </p:txEl>
                                          </p:spTgt>
                                        </p:tgtEl>
                                        <p:attrNameLst>
                                          <p:attrName>ppt_x</p:attrName>
                                        </p:attrNameLst>
                                      </p:cBhvr>
                                      <p:tavLst>
                                        <p:tav tm="0">
                                          <p:val>
                                            <p:strVal val="#ppt_x"/>
                                          </p:val>
                                        </p:tav>
                                        <p:tav tm="100000">
                                          <p:val>
                                            <p:strVal val="#ppt_x"/>
                                          </p:val>
                                        </p:tav>
                                      </p:tavLst>
                                    </p:anim>
                                    <p:anim calcmode="lin" valueType="num">
                                      <p:cBhvr>
                                        <p:cTn id="27" dur="1000" fill="hold"/>
                                        <p:tgtEl>
                                          <p:spTgt spid="29699">
                                            <p:txEl>
                                              <p:pRg st="0" end="0"/>
                                            </p:txEl>
                                          </p:spTgt>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29699">
                                            <p:txEl>
                                              <p:pRg st="1" end="1"/>
                                            </p:txEl>
                                          </p:spTgt>
                                        </p:tgtEl>
                                        <p:attrNameLst>
                                          <p:attrName>style.visibility</p:attrName>
                                        </p:attrNameLst>
                                      </p:cBhvr>
                                      <p:to>
                                        <p:strVal val="visible"/>
                                      </p:to>
                                    </p:set>
                                    <p:animEffect transition="in" filter="fade">
                                      <p:cBhvr>
                                        <p:cTn id="30" dur="1000"/>
                                        <p:tgtEl>
                                          <p:spTgt spid="29699">
                                            <p:txEl>
                                              <p:pRg st="1" end="1"/>
                                            </p:txEl>
                                          </p:spTgt>
                                        </p:tgtEl>
                                      </p:cBhvr>
                                    </p:animEffect>
                                    <p:anim calcmode="lin" valueType="num">
                                      <p:cBhvr>
                                        <p:cTn id="31" dur="1000" fill="hold"/>
                                        <p:tgtEl>
                                          <p:spTgt spid="29699">
                                            <p:txEl>
                                              <p:pRg st="1" end="1"/>
                                            </p:txEl>
                                          </p:spTgt>
                                        </p:tgtEl>
                                        <p:attrNameLst>
                                          <p:attrName>ppt_x</p:attrName>
                                        </p:attrNameLst>
                                      </p:cBhvr>
                                      <p:tavLst>
                                        <p:tav tm="0">
                                          <p:val>
                                            <p:strVal val="#ppt_x"/>
                                          </p:val>
                                        </p:tav>
                                        <p:tav tm="100000">
                                          <p:val>
                                            <p:strVal val="#ppt_x"/>
                                          </p:val>
                                        </p:tav>
                                      </p:tavLst>
                                    </p:anim>
                                    <p:anim calcmode="lin" valueType="num">
                                      <p:cBhvr>
                                        <p:cTn id="32" dur="1000" fill="hold"/>
                                        <p:tgtEl>
                                          <p:spTgt spid="29699">
                                            <p:txEl>
                                              <p:pRg st="1" end="1"/>
                                            </p:txEl>
                                          </p:spTgt>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29699">
                                            <p:txEl>
                                              <p:pRg st="2" end="2"/>
                                            </p:txEl>
                                          </p:spTgt>
                                        </p:tgtEl>
                                        <p:attrNameLst>
                                          <p:attrName>style.visibility</p:attrName>
                                        </p:attrNameLst>
                                      </p:cBhvr>
                                      <p:to>
                                        <p:strVal val="visible"/>
                                      </p:to>
                                    </p:set>
                                    <p:animEffect transition="in" filter="fade">
                                      <p:cBhvr>
                                        <p:cTn id="35" dur="1000"/>
                                        <p:tgtEl>
                                          <p:spTgt spid="29699">
                                            <p:txEl>
                                              <p:pRg st="2" end="2"/>
                                            </p:txEl>
                                          </p:spTgt>
                                        </p:tgtEl>
                                      </p:cBhvr>
                                    </p:animEffect>
                                    <p:anim calcmode="lin" valueType="num">
                                      <p:cBhvr>
                                        <p:cTn id="36" dur="1000" fill="hold"/>
                                        <p:tgtEl>
                                          <p:spTgt spid="29699">
                                            <p:txEl>
                                              <p:pRg st="2" end="2"/>
                                            </p:txEl>
                                          </p:spTgt>
                                        </p:tgtEl>
                                        <p:attrNameLst>
                                          <p:attrName>ppt_x</p:attrName>
                                        </p:attrNameLst>
                                      </p:cBhvr>
                                      <p:tavLst>
                                        <p:tav tm="0">
                                          <p:val>
                                            <p:strVal val="#ppt_x"/>
                                          </p:val>
                                        </p:tav>
                                        <p:tav tm="100000">
                                          <p:val>
                                            <p:strVal val="#ppt_x"/>
                                          </p:val>
                                        </p:tav>
                                      </p:tavLst>
                                    </p:anim>
                                    <p:anim calcmode="lin" valueType="num">
                                      <p:cBhvr>
                                        <p:cTn id="37" dur="1000" fill="hold"/>
                                        <p:tgtEl>
                                          <p:spTgt spid="29699">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animBg="1"/>
      <p:bldP spid="10" grpId="0"/>
      <p:bldP spid="12"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矩形 3"/>
          <p:cNvSpPr>
            <a:spLocks noChangeArrowheads="1"/>
          </p:cNvSpPr>
          <p:nvPr/>
        </p:nvSpPr>
        <p:spPr bwMode="auto">
          <a:xfrm>
            <a:off x="1055440" y="905608"/>
            <a:ext cx="3558123" cy="387798"/>
          </a:xfrm>
          <a:prstGeom prst="rect">
            <a:avLst/>
          </a:prstGeom>
        </p:spPr>
        <p:txBody>
          <a:bodyPr/>
          <a:lstStyle/>
          <a:p>
            <a:pPr defTabSz="914400">
              <a:lnSpc>
                <a:spcPct val="80000"/>
              </a:lnSpc>
              <a:spcBef>
                <a:spcPct val="0"/>
              </a:spcBef>
            </a:pPr>
            <a:r>
              <a:rPr lang="zh-CN" altLang="zh-CN" sz="2400" cap="all" spc="100">
                <a:solidFill>
                  <a:schemeClr val="tx1">
                    <a:lumMod val="95000"/>
                    <a:lumOff val="5000"/>
                  </a:schemeClr>
                </a:solidFill>
                <a:latin typeface="微软雅黑" panose="020B0503020204020204" charset="-122"/>
                <a:ea typeface="微软雅黑" panose="020B0503020204020204" charset="-122"/>
                <a:cs typeface="+mj-cs"/>
              </a:rPr>
              <a:t>理解</a:t>
            </a:r>
            <a:r>
              <a:rPr lang="zh-CN" altLang="en-US" sz="2400" cap="all" spc="100">
                <a:solidFill>
                  <a:schemeClr val="tx1">
                    <a:lumMod val="95000"/>
                    <a:lumOff val="5000"/>
                  </a:schemeClr>
                </a:solidFill>
                <a:latin typeface="微软雅黑" panose="020B0503020204020204" charset="-122"/>
                <a:ea typeface="微软雅黑" panose="020B0503020204020204" charset="-122"/>
                <a:cs typeface="+mj-cs"/>
              </a:rPr>
              <a:t>抽象类</a:t>
            </a:r>
            <a:r>
              <a:rPr lang="zh-CN" altLang="zh-CN" sz="2400" cap="all" spc="100">
                <a:solidFill>
                  <a:schemeClr val="tx1">
                    <a:lumMod val="95000"/>
                    <a:lumOff val="5000"/>
                  </a:schemeClr>
                </a:solidFill>
                <a:latin typeface="微软雅黑" panose="020B0503020204020204" charset="-122"/>
                <a:ea typeface="微软雅黑" panose="020B0503020204020204" charset="-122"/>
                <a:cs typeface="+mj-cs"/>
              </a:rPr>
              <a:t>的关键点是：</a:t>
            </a:r>
            <a:endParaRPr lang="zh-CN" altLang="en-US" sz="2400" cap="all" spc="100">
              <a:solidFill>
                <a:schemeClr val="tx1">
                  <a:lumMod val="95000"/>
                  <a:lumOff val="5000"/>
                </a:schemeClr>
              </a:solidFill>
              <a:latin typeface="微软雅黑" panose="020B0503020204020204" charset="-122"/>
              <a:ea typeface="微软雅黑" panose="020B0503020204020204" charset="-122"/>
              <a:cs typeface="+mj-cs"/>
            </a:endParaRPr>
          </a:p>
        </p:txBody>
      </p:sp>
      <p:sp>
        <p:nvSpPr>
          <p:cNvPr id="5" name="矩形 4"/>
          <p:cNvSpPr/>
          <p:nvPr/>
        </p:nvSpPr>
        <p:spPr>
          <a:xfrm>
            <a:off x="1196324" y="1484784"/>
            <a:ext cx="10297144" cy="1491615"/>
          </a:xfrm>
          <a:prstGeom prst="rect">
            <a:avLst/>
          </a:prstGeom>
          <a:noFill/>
          <a:ln w="50800">
            <a:solidFill>
              <a:srgbClr val="53648F"/>
            </a:solidFill>
          </a:ln>
        </p:spPr>
        <p:txBody>
          <a:bodyPr wrap="square">
            <a:spAutoFit/>
          </a:bodyPr>
          <a:lstStyle/>
          <a:p>
            <a:pPr eaLnBrk="1" hangingPunct="1">
              <a:defRPr/>
            </a:pPr>
            <a:r>
              <a:rPr lang="zh-CN" altLang="zh-CN" sz="2000" dirty="0">
                <a:latin typeface="微软雅黑" panose="020B0503020204020204" charset="-122"/>
                <a:ea typeface="微软雅黑" panose="020B0503020204020204" charset="-122"/>
              </a:rPr>
              <a:t>（</a:t>
            </a:r>
            <a:r>
              <a:rPr lang="en-US" altLang="zh-CN" sz="2000" dirty="0">
                <a:latin typeface="微软雅黑" panose="020B0503020204020204" charset="-122"/>
                <a:ea typeface="微软雅黑" panose="020B0503020204020204" charset="-122"/>
              </a:rPr>
              <a:t>1</a:t>
            </a:r>
            <a:r>
              <a:rPr lang="zh-CN" altLang="zh-CN" sz="2000" dirty="0">
                <a:latin typeface="微软雅黑" panose="020B0503020204020204" charset="-122"/>
                <a:ea typeface="微软雅黑" panose="020B0503020204020204" charset="-122"/>
              </a:rPr>
              <a:t>）抽象类可以抽象出重要的行为标准，该行为标准用抽象方法来表示。即抽象类封装了子类必需要有的行为</a:t>
            </a:r>
            <a:r>
              <a:rPr lang="zh-CN" altLang="zh-CN" sz="2000">
                <a:latin typeface="微软雅黑" panose="020B0503020204020204" charset="-122"/>
                <a:ea typeface="微软雅黑" panose="020B0503020204020204" charset="-122"/>
              </a:rPr>
              <a:t>标准。</a:t>
            </a:r>
            <a:endParaRPr lang="en-US" altLang="zh-CN" sz="2000">
              <a:latin typeface="微软雅黑" panose="020B0503020204020204" charset="-122"/>
              <a:ea typeface="微软雅黑" panose="020B0503020204020204" charset="-122"/>
            </a:endParaRPr>
          </a:p>
          <a:p>
            <a:pPr eaLnBrk="1" hangingPunct="1">
              <a:defRPr/>
            </a:pPr>
            <a:endParaRPr lang="zh-CN" altLang="zh-CN" sz="1100" dirty="0">
              <a:latin typeface="微软雅黑" panose="020B0503020204020204" charset="-122"/>
              <a:ea typeface="微软雅黑" panose="020B0503020204020204" charset="-122"/>
            </a:endParaRPr>
          </a:p>
          <a:p>
            <a:pPr eaLnBrk="1" hangingPunct="1">
              <a:defRPr/>
            </a:pPr>
            <a:r>
              <a:rPr lang="zh-CN" altLang="zh-CN" sz="2000" dirty="0">
                <a:latin typeface="微软雅黑" panose="020B0503020204020204" charset="-122"/>
                <a:ea typeface="微软雅黑" panose="020B0503020204020204" charset="-122"/>
              </a:rPr>
              <a:t>（</a:t>
            </a:r>
            <a:r>
              <a:rPr lang="en-US" altLang="zh-CN" sz="2000" dirty="0">
                <a:latin typeface="微软雅黑" panose="020B0503020204020204" charset="-122"/>
                <a:ea typeface="微软雅黑" panose="020B0503020204020204" charset="-122"/>
              </a:rPr>
              <a:t>2</a:t>
            </a:r>
            <a:r>
              <a:rPr lang="zh-CN" altLang="zh-CN" sz="2000" dirty="0">
                <a:latin typeface="微软雅黑" panose="020B0503020204020204" charset="-122"/>
                <a:ea typeface="微软雅黑" panose="020B0503020204020204" charset="-122"/>
              </a:rPr>
              <a:t>）抽象类声明的对象可以成为其子类的对象的上转型对象，调用子类重写的方法，即体现子类根据抽象类里的行为标准给出的具体行为。</a:t>
            </a:r>
          </a:p>
        </p:txBody>
      </p:sp>
      <p:sp>
        <p:nvSpPr>
          <p:cNvPr id="30725" name="矩形 5"/>
          <p:cNvSpPr>
            <a:spLocks noChangeArrowheads="1"/>
          </p:cNvSpPr>
          <p:nvPr/>
        </p:nvSpPr>
        <p:spPr bwMode="auto">
          <a:xfrm>
            <a:off x="1196324" y="3313064"/>
            <a:ext cx="10296376" cy="1630045"/>
          </a:xfrm>
          <a:prstGeom prst="rect">
            <a:avLst/>
          </a:prstGeom>
          <a:solidFill>
            <a:srgbClr val="53648F"/>
          </a:solidFill>
          <a:ln>
            <a:noFill/>
          </a:ln>
        </p:spPr>
        <p:txBody>
          <a:bodyPr wrap="square">
            <a:spAutoFit/>
          </a:bodyPr>
          <a:lstStyle>
            <a:lvl1pPr>
              <a:spcBef>
                <a:spcPct val="20000"/>
              </a:spcBef>
              <a:buClr>
                <a:srgbClr val="0000FF"/>
              </a:buClr>
              <a:buFont typeface="Wingdings" panose="05000000000000000000" pitchFamily="2" charset="2"/>
              <a:buChar char="Ø"/>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Times New Roman" panose="02020603050405020304" pitchFamily="18" charset="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zh-CN" altLang="zh-CN" sz="2000">
                <a:solidFill>
                  <a:schemeClr val="bg1"/>
                </a:solidFill>
                <a:latin typeface="微软雅黑" panose="020B0503020204020204" charset="-122"/>
                <a:ea typeface="微软雅黑" panose="020B0503020204020204" charset="-122"/>
              </a:rPr>
              <a:t>人们已经习惯给别人介绍数量标准，例如，在介绍人时候，可以说，人的身高可以是</a:t>
            </a:r>
            <a:r>
              <a:rPr lang="en-US" altLang="zh-CN" sz="2000">
                <a:solidFill>
                  <a:schemeClr val="bg1"/>
                </a:solidFill>
                <a:latin typeface="微软雅黑" panose="020B0503020204020204" charset="-122"/>
                <a:ea typeface="微软雅黑" panose="020B0503020204020204" charset="-122"/>
              </a:rPr>
              <a:t>float</a:t>
            </a:r>
            <a:r>
              <a:rPr lang="zh-CN" altLang="zh-CN" sz="2000">
                <a:solidFill>
                  <a:schemeClr val="bg1"/>
                </a:solidFill>
                <a:latin typeface="微软雅黑" panose="020B0503020204020204" charset="-122"/>
                <a:ea typeface="微软雅黑" panose="020B0503020204020204" charset="-122"/>
              </a:rPr>
              <a:t>型的，头发的个数可以是</a:t>
            </a:r>
            <a:r>
              <a:rPr lang="en-US" altLang="zh-CN" sz="2000">
                <a:solidFill>
                  <a:schemeClr val="bg1"/>
                </a:solidFill>
                <a:latin typeface="微软雅黑" panose="020B0503020204020204" charset="-122"/>
                <a:ea typeface="微软雅黑" panose="020B0503020204020204" charset="-122"/>
              </a:rPr>
              <a:t>int</a:t>
            </a:r>
            <a:r>
              <a:rPr lang="zh-CN" altLang="zh-CN" sz="2000">
                <a:solidFill>
                  <a:schemeClr val="bg1"/>
                </a:solidFill>
                <a:latin typeface="微软雅黑" panose="020B0503020204020204" charset="-122"/>
                <a:ea typeface="微软雅黑" panose="020B0503020204020204" charset="-122"/>
              </a:rPr>
              <a:t>型的，但是学习了类以后，也要习惯介绍行为标准。所谓行为的标准仅仅是方法的名字，方法的类型而已，就像介绍人的头发数量标准是</a:t>
            </a:r>
            <a:r>
              <a:rPr lang="en-US" altLang="zh-CN" sz="2000">
                <a:solidFill>
                  <a:schemeClr val="bg1"/>
                </a:solidFill>
                <a:latin typeface="微软雅黑" panose="020B0503020204020204" charset="-122"/>
                <a:ea typeface="微软雅黑" panose="020B0503020204020204" charset="-122"/>
              </a:rPr>
              <a:t>int</a:t>
            </a:r>
            <a:r>
              <a:rPr lang="zh-CN" altLang="zh-CN" sz="2000">
                <a:solidFill>
                  <a:schemeClr val="bg1"/>
                </a:solidFill>
                <a:latin typeface="微软雅黑" panose="020B0503020204020204" charset="-122"/>
                <a:ea typeface="微软雅黑" panose="020B0503020204020204" charset="-122"/>
              </a:rPr>
              <a:t>型，但不要说出有多少根头发。例如，人具有</a:t>
            </a:r>
            <a:r>
              <a:rPr lang="en-US" altLang="zh-CN" sz="2000">
                <a:solidFill>
                  <a:schemeClr val="bg1"/>
                </a:solidFill>
                <a:latin typeface="微软雅黑" panose="020B0503020204020204" charset="-122"/>
                <a:ea typeface="微软雅黑" panose="020B0503020204020204" charset="-122"/>
              </a:rPr>
              <a:t>run</a:t>
            </a:r>
            <a:r>
              <a:rPr lang="zh-CN" altLang="zh-CN" sz="2000">
                <a:solidFill>
                  <a:schemeClr val="bg1"/>
                </a:solidFill>
                <a:latin typeface="微软雅黑" panose="020B0503020204020204" charset="-122"/>
                <a:ea typeface="微软雅黑" panose="020B0503020204020204" charset="-122"/>
              </a:rPr>
              <a:t>行为，或</a:t>
            </a:r>
            <a:r>
              <a:rPr lang="en-US" altLang="zh-CN" sz="2000">
                <a:solidFill>
                  <a:schemeClr val="bg1"/>
                </a:solidFill>
                <a:latin typeface="微软雅黑" panose="020B0503020204020204" charset="-122"/>
                <a:ea typeface="微软雅黑" panose="020B0503020204020204" charset="-122"/>
              </a:rPr>
              <a:t>speak</a:t>
            </a:r>
            <a:r>
              <a:rPr lang="zh-CN" altLang="zh-CN" sz="2000">
                <a:solidFill>
                  <a:schemeClr val="bg1"/>
                </a:solidFill>
                <a:latin typeface="微软雅黑" panose="020B0503020204020204" charset="-122"/>
                <a:ea typeface="微软雅黑" panose="020B0503020204020204" charset="-122"/>
              </a:rPr>
              <a:t>行为，但仅仅说出行为标准，不要说出</a:t>
            </a:r>
            <a:r>
              <a:rPr lang="en-US" altLang="zh-CN" sz="2000">
                <a:solidFill>
                  <a:schemeClr val="bg1"/>
                </a:solidFill>
                <a:latin typeface="微软雅黑" panose="020B0503020204020204" charset="-122"/>
                <a:ea typeface="微软雅黑" panose="020B0503020204020204" charset="-122"/>
              </a:rPr>
              <a:t>speak</a:t>
            </a:r>
            <a:r>
              <a:rPr lang="zh-CN" altLang="zh-CN" sz="2000">
                <a:solidFill>
                  <a:schemeClr val="bg1"/>
                </a:solidFill>
                <a:latin typeface="微软雅黑" panose="020B0503020204020204" charset="-122"/>
                <a:ea typeface="微软雅黑" panose="020B0503020204020204" charset="-122"/>
              </a:rPr>
              <a:t>行为的具体体现，即不要说</a:t>
            </a:r>
            <a:r>
              <a:rPr lang="en-US" altLang="zh-CN" sz="2000">
                <a:solidFill>
                  <a:schemeClr val="bg1"/>
                </a:solidFill>
                <a:latin typeface="微软雅黑" panose="020B0503020204020204" charset="-122"/>
                <a:ea typeface="微软雅黑" panose="020B0503020204020204" charset="-122"/>
              </a:rPr>
              <a:t>speak</a:t>
            </a:r>
            <a:r>
              <a:rPr lang="zh-CN" altLang="zh-CN" sz="2000">
                <a:solidFill>
                  <a:schemeClr val="bg1"/>
                </a:solidFill>
                <a:latin typeface="微软雅黑" panose="020B0503020204020204" charset="-122"/>
                <a:ea typeface="微软雅黑" panose="020B0503020204020204" charset="-122"/>
              </a:rPr>
              <a:t>行为是用英语说话或中文说话</a:t>
            </a:r>
            <a:endParaRPr lang="zh-CN" altLang="en-US" sz="2000">
              <a:solidFill>
                <a:schemeClr val="bg1"/>
              </a:solidFill>
              <a:latin typeface="微软雅黑" panose="020B0503020204020204" charset="-122"/>
              <a:ea typeface="微软雅黑" panose="020B0503020204020204" charset="-122"/>
            </a:endParaRPr>
          </a:p>
        </p:txBody>
      </p:sp>
      <p:sp>
        <p:nvSpPr>
          <p:cNvPr id="30726" name="矩形 6"/>
          <p:cNvSpPr>
            <a:spLocks noChangeArrowheads="1"/>
          </p:cNvSpPr>
          <p:nvPr/>
        </p:nvSpPr>
        <p:spPr bwMode="auto">
          <a:xfrm>
            <a:off x="1199456" y="5229200"/>
            <a:ext cx="10441682" cy="1014730"/>
          </a:xfrm>
          <a:prstGeom prst="rect">
            <a:avLst/>
          </a:prstGeom>
          <a:noFill/>
          <a:ln w="50800">
            <a:solidFill>
              <a:srgbClr val="53648F"/>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rgbClr val="0000FF"/>
              </a:buClr>
              <a:buFont typeface="Wingdings" panose="05000000000000000000" pitchFamily="2" charset="2"/>
              <a:buChar char="Ø"/>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Times New Roman" panose="02020603050405020304" pitchFamily="18" charset="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zh-CN" altLang="zh-CN" sz="2000">
                <a:solidFill>
                  <a:srgbClr val="53648F"/>
                </a:solidFill>
                <a:latin typeface="微软雅黑" panose="020B0503020204020204" charset="-122"/>
                <a:ea typeface="微软雅黑" panose="020B0503020204020204" charset="-122"/>
              </a:rPr>
              <a:t>开发者可以把主要精力放在一个应用中需要那些行为标准（不用关心行为的细节），不仅节省时间，而且非常有利于设计出易维护、易扩展的程序（见后面的</a:t>
            </a:r>
            <a:r>
              <a:rPr lang="en-US" altLang="zh-CN" sz="2000">
                <a:solidFill>
                  <a:srgbClr val="53648F"/>
                </a:solidFill>
                <a:latin typeface="微软雅黑" panose="020B0503020204020204" charset="-122"/>
                <a:ea typeface="微软雅黑" panose="020B0503020204020204" charset="-122"/>
              </a:rPr>
              <a:t>5.10</a:t>
            </a:r>
            <a:r>
              <a:rPr lang="zh-CN" altLang="zh-CN" sz="2000">
                <a:solidFill>
                  <a:srgbClr val="53648F"/>
                </a:solidFill>
                <a:latin typeface="微软雅黑" panose="020B0503020204020204" charset="-122"/>
                <a:ea typeface="微软雅黑" panose="020B0503020204020204" charset="-122"/>
              </a:rPr>
              <a:t>节）。抽象类中的抽象方法，可以由子类去实现，即行为标准的实现由子类完成。</a:t>
            </a:r>
          </a:p>
        </p:txBody>
      </p:sp>
      <p:grpSp>
        <p:nvGrpSpPr>
          <p:cNvPr id="7" name="组合 6"/>
          <p:cNvGrpSpPr/>
          <p:nvPr/>
        </p:nvGrpSpPr>
        <p:grpSpPr>
          <a:xfrm>
            <a:off x="103941" y="116632"/>
            <a:ext cx="9929764" cy="614705"/>
            <a:chOff x="103941" y="116632"/>
            <a:chExt cx="9929764" cy="614705"/>
          </a:xfrm>
        </p:grpSpPr>
        <p:sp>
          <p:nvSpPr>
            <p:cNvPr id="8" name="文本框 7"/>
            <p:cNvSpPr txBox="1"/>
            <p:nvPr/>
          </p:nvSpPr>
          <p:spPr>
            <a:xfrm>
              <a:off x="767408" y="147772"/>
              <a:ext cx="7560840" cy="583565"/>
            </a:xfrm>
            <a:prstGeom prst="rect">
              <a:avLst/>
            </a:prstGeom>
            <a:noFill/>
          </p:spPr>
          <p:txBody>
            <a:bodyPr wrap="square">
              <a:spAutoFit/>
            </a:bodyPr>
            <a:lstStyle/>
            <a:p>
              <a:pPr eaLnBrk="1" fontAlgn="auto" hangingPunct="1">
                <a:spcBef>
                  <a:spcPts val="0"/>
                </a:spcBef>
                <a:spcAft>
                  <a:spcPts val="0"/>
                </a:spcAft>
                <a:defRPr/>
              </a:pPr>
              <a:r>
                <a:rPr lang="en-US" altLang="zh-CN" sz="3200" b="1">
                  <a:solidFill>
                    <a:srgbClr val="53648F"/>
                  </a:solidFill>
                  <a:latin typeface="微软雅黑" panose="020B0503020204020204" charset="-122"/>
                  <a:ea typeface="微软雅黑" panose="020B0503020204020204" charset="-122"/>
                </a:rPr>
                <a:t>5.9 ABSTRACT</a:t>
              </a:r>
              <a:r>
                <a:rPr lang="zh-CN" altLang="en-US" sz="3200" b="1">
                  <a:solidFill>
                    <a:srgbClr val="53648F"/>
                  </a:solidFill>
                  <a:latin typeface="微软雅黑" panose="020B0503020204020204" charset="-122"/>
                  <a:ea typeface="微软雅黑" panose="020B0503020204020204" charset="-122"/>
                </a:rPr>
                <a:t>类和</a:t>
              </a:r>
              <a:r>
                <a:rPr lang="en-US" altLang="zh-CN" sz="3200" b="1">
                  <a:solidFill>
                    <a:srgbClr val="53648F"/>
                  </a:solidFill>
                  <a:latin typeface="微软雅黑" panose="020B0503020204020204" charset="-122"/>
                  <a:ea typeface="微软雅黑" panose="020B0503020204020204" charset="-122"/>
                </a:rPr>
                <a:t>ABSTRACT()</a:t>
              </a:r>
              <a:r>
                <a:rPr lang="zh-CN" altLang="en-US" sz="3200" b="1">
                  <a:solidFill>
                    <a:srgbClr val="53648F"/>
                  </a:solidFill>
                  <a:latin typeface="微软雅黑" panose="020B0503020204020204" charset="-122"/>
                  <a:ea typeface="微软雅黑" panose="020B0503020204020204" charset="-122"/>
                </a:rPr>
                <a:t>方法</a:t>
              </a:r>
              <a:endParaRPr lang="zh-CN" altLang="en-US" sz="3200" b="1" dirty="0">
                <a:solidFill>
                  <a:srgbClr val="53648F"/>
                </a:solidFill>
                <a:latin typeface="微软雅黑" panose="020B0503020204020204" charset="-122"/>
                <a:ea typeface="微软雅黑" panose="020B0503020204020204" charset="-122"/>
              </a:endParaRPr>
            </a:p>
          </p:txBody>
        </p:sp>
        <p:pic>
          <p:nvPicPr>
            <p:cNvPr id="9" name="图片 8" descr="卡通人物&#10;&#10;中度可信度描述已自动生成"/>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941" y="116632"/>
              <a:ext cx="889308" cy="492950"/>
            </a:xfrm>
            <a:prstGeom prst="rect">
              <a:avLst/>
            </a:prstGeom>
          </p:spPr>
        </p:pic>
        <p:sp>
          <p:nvSpPr>
            <p:cNvPr id="11" name="平行四边形 10"/>
            <p:cNvSpPr/>
            <p:nvPr/>
          </p:nvSpPr>
          <p:spPr>
            <a:xfrm>
              <a:off x="7896200" y="476672"/>
              <a:ext cx="2137505" cy="144016"/>
            </a:xfrm>
            <a:prstGeom prst="parallelogram">
              <a:avLst>
                <a:gd name="adj" fmla="val 49021"/>
              </a:avLst>
            </a:pr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30723"/>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30725"/>
                                        </p:tgtEl>
                                        <p:attrNameLst>
                                          <p:attrName>style.visibility</p:attrName>
                                        </p:attrNameLst>
                                      </p:cBhvr>
                                      <p:to>
                                        <p:strVal val="visible"/>
                                      </p:to>
                                    </p:set>
                                    <p:animEffect transition="in" filter="fade">
                                      <p:cBhvr>
                                        <p:cTn id="18" dur="1000"/>
                                        <p:tgtEl>
                                          <p:spTgt spid="30725"/>
                                        </p:tgtEl>
                                      </p:cBhvr>
                                    </p:animEffect>
                                    <p:anim calcmode="lin" valueType="num">
                                      <p:cBhvr>
                                        <p:cTn id="19" dur="1000" fill="hold"/>
                                        <p:tgtEl>
                                          <p:spTgt spid="30725"/>
                                        </p:tgtEl>
                                        <p:attrNameLst>
                                          <p:attrName>ppt_x</p:attrName>
                                        </p:attrNameLst>
                                      </p:cBhvr>
                                      <p:tavLst>
                                        <p:tav tm="0">
                                          <p:val>
                                            <p:strVal val="#ppt_x"/>
                                          </p:val>
                                        </p:tav>
                                        <p:tav tm="100000">
                                          <p:val>
                                            <p:strVal val="#ppt_x"/>
                                          </p:val>
                                        </p:tav>
                                      </p:tavLst>
                                    </p:anim>
                                    <p:anim calcmode="lin" valueType="num">
                                      <p:cBhvr>
                                        <p:cTn id="20" dur="1000" fill="hold"/>
                                        <p:tgtEl>
                                          <p:spTgt spid="30725"/>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30726"/>
                                        </p:tgtEl>
                                        <p:attrNameLst>
                                          <p:attrName>style.visibility</p:attrName>
                                        </p:attrNameLst>
                                      </p:cBhvr>
                                      <p:to>
                                        <p:strVal val="visible"/>
                                      </p:to>
                                    </p:set>
                                    <p:animEffect transition="in" filter="fade">
                                      <p:cBhvr>
                                        <p:cTn id="25" dur="1000"/>
                                        <p:tgtEl>
                                          <p:spTgt spid="30726"/>
                                        </p:tgtEl>
                                      </p:cBhvr>
                                    </p:animEffect>
                                    <p:anim calcmode="lin" valueType="num">
                                      <p:cBhvr>
                                        <p:cTn id="26" dur="1000" fill="hold"/>
                                        <p:tgtEl>
                                          <p:spTgt spid="30726"/>
                                        </p:tgtEl>
                                        <p:attrNameLst>
                                          <p:attrName>ppt_x</p:attrName>
                                        </p:attrNameLst>
                                      </p:cBhvr>
                                      <p:tavLst>
                                        <p:tav tm="0">
                                          <p:val>
                                            <p:strVal val="#ppt_x"/>
                                          </p:val>
                                        </p:tav>
                                        <p:tav tm="100000">
                                          <p:val>
                                            <p:strVal val="#ppt_x"/>
                                          </p:val>
                                        </p:tav>
                                      </p:tavLst>
                                    </p:anim>
                                    <p:anim calcmode="lin" valueType="num">
                                      <p:cBhvr>
                                        <p:cTn id="27" dur="1000" fill="hold"/>
                                        <p:tgtEl>
                                          <p:spTgt spid="307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p:bldP spid="5" grpId="0" bldLvl="0" animBg="1"/>
      <p:bldP spid="30725" grpId="0" bldLvl="0" animBg="1"/>
      <p:bldP spid="30726"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矩形 4"/>
          <p:cNvSpPr>
            <a:spLocks noChangeArrowheads="1"/>
          </p:cNvSpPr>
          <p:nvPr/>
        </p:nvSpPr>
        <p:spPr bwMode="auto">
          <a:xfrm>
            <a:off x="971690" y="980728"/>
            <a:ext cx="10369152"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000FF"/>
              </a:buClr>
              <a:buFont typeface="Wingdings" panose="05000000000000000000" pitchFamily="2" charset="2"/>
              <a:buChar char="Ø"/>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Times New Roman" panose="02020603050405020304" pitchFamily="18" charset="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spcBef>
                <a:spcPct val="0"/>
              </a:spcBef>
              <a:buClrTx/>
              <a:buFontTx/>
              <a:buNone/>
            </a:pPr>
            <a:r>
              <a:rPr lang="zh-CN" altLang="zh-CN" sz="2400" b="1">
                <a:solidFill>
                  <a:srgbClr val="C00000"/>
                </a:solidFill>
                <a:latin typeface="微软雅黑" panose="020B0503020204020204" charset="-122"/>
                <a:ea typeface="微软雅黑" panose="020B0503020204020204" charset="-122"/>
                <a:hlinkClick r:id="rId2" action="ppaction://hlinkfile"/>
              </a:rPr>
              <a:t>例子</a:t>
            </a:r>
            <a:r>
              <a:rPr lang="en-US" altLang="zh-CN" sz="2400" b="1">
                <a:solidFill>
                  <a:srgbClr val="C00000"/>
                </a:solidFill>
                <a:latin typeface="微软雅黑" panose="020B0503020204020204" charset="-122"/>
                <a:ea typeface="微软雅黑" panose="020B0503020204020204" charset="-122"/>
                <a:hlinkClick r:id="rId2" action="ppaction://hlinkfile"/>
              </a:rPr>
              <a:t>12</a:t>
            </a:r>
            <a:r>
              <a:rPr lang="zh-CN" altLang="zh-CN" sz="2400" b="1">
                <a:solidFill>
                  <a:srgbClr val="53648F"/>
                </a:solidFill>
                <a:latin typeface="微软雅黑" panose="020B0503020204020204" charset="-122"/>
                <a:ea typeface="微软雅黑" panose="020B0503020204020204" charset="-122"/>
              </a:rPr>
              <a:t>使用了</a:t>
            </a:r>
            <a:r>
              <a:rPr lang="en-US" altLang="zh-CN" sz="2400" b="1">
                <a:solidFill>
                  <a:srgbClr val="53648F"/>
                </a:solidFill>
                <a:latin typeface="微软雅黑" panose="020B0503020204020204" charset="-122"/>
                <a:ea typeface="微软雅黑" panose="020B0503020204020204" charset="-122"/>
              </a:rPr>
              <a:t>abstract</a:t>
            </a:r>
            <a:r>
              <a:rPr lang="zh-CN" altLang="zh-CN" sz="2400" b="1">
                <a:solidFill>
                  <a:srgbClr val="53648F"/>
                </a:solidFill>
                <a:latin typeface="微软雅黑" panose="020B0503020204020204" charset="-122"/>
                <a:ea typeface="微软雅黑" panose="020B0503020204020204" charset="-122"/>
              </a:rPr>
              <a:t>类封装了男孩对女朋友的行为要求，即封装了他要找的任何具体女朋友都应该具有的行为</a:t>
            </a:r>
            <a:endParaRPr lang="zh-CN" altLang="en-US" sz="2400" b="1">
              <a:solidFill>
                <a:srgbClr val="53648F"/>
              </a:solidFill>
              <a:latin typeface="微软雅黑" panose="020B0503020204020204" charset="-122"/>
              <a:ea typeface="微软雅黑" panose="020B0503020204020204" charset="-122"/>
            </a:endParaRPr>
          </a:p>
        </p:txBody>
      </p:sp>
      <p:sp>
        <p:nvSpPr>
          <p:cNvPr id="31748" name="矩形 5"/>
          <p:cNvSpPr>
            <a:spLocks noChangeArrowheads="1"/>
          </p:cNvSpPr>
          <p:nvPr/>
        </p:nvSpPr>
        <p:spPr bwMode="auto">
          <a:xfrm>
            <a:off x="2303403" y="2536788"/>
            <a:ext cx="7705725" cy="1322070"/>
          </a:xfrm>
          <a:prstGeom prst="rect">
            <a:avLst/>
          </a:prstGeom>
          <a:noFill/>
          <a:ln w="50800">
            <a:solidFill>
              <a:srgbClr val="53648F"/>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0000FF"/>
              </a:buClr>
              <a:buFont typeface="Wingdings" panose="05000000000000000000" pitchFamily="2" charset="2"/>
              <a:buChar char="Ø"/>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Times New Roman" panose="02020603050405020304" pitchFamily="18" charset="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sz="2000">
                <a:latin typeface="微软雅黑" panose="020B0503020204020204" charset="-122"/>
                <a:ea typeface="微软雅黑" panose="020B0503020204020204" charset="-122"/>
              </a:rPr>
              <a:t>abstract class GirlFriend {  //</a:t>
            </a:r>
            <a:r>
              <a:rPr lang="zh-CN" altLang="zh-CN" sz="2000">
                <a:latin typeface="微软雅黑" panose="020B0503020204020204" charset="-122"/>
                <a:ea typeface="微软雅黑" panose="020B0503020204020204" charset="-122"/>
              </a:rPr>
              <a:t>抽象类，封装了两个行为标准</a:t>
            </a:r>
          </a:p>
          <a:p>
            <a:pPr eaLnBrk="1" hangingPunct="1">
              <a:spcBef>
                <a:spcPct val="0"/>
              </a:spcBef>
              <a:buClrTx/>
              <a:buFontTx/>
              <a:buNone/>
            </a:pPr>
            <a:r>
              <a:rPr lang="en-US" altLang="zh-CN" sz="2000">
                <a:latin typeface="微软雅黑" panose="020B0503020204020204" charset="-122"/>
                <a:ea typeface="微软雅黑" panose="020B0503020204020204" charset="-122"/>
              </a:rPr>
              <a:t>   abstract void speak();</a:t>
            </a:r>
            <a:endParaRPr lang="zh-CN" altLang="zh-CN" sz="2000">
              <a:latin typeface="微软雅黑" panose="020B0503020204020204" charset="-122"/>
              <a:ea typeface="微软雅黑" panose="020B0503020204020204" charset="-122"/>
            </a:endParaRPr>
          </a:p>
          <a:p>
            <a:pPr eaLnBrk="1" hangingPunct="1">
              <a:spcBef>
                <a:spcPct val="0"/>
              </a:spcBef>
              <a:buClrTx/>
              <a:buFontTx/>
              <a:buNone/>
            </a:pPr>
            <a:r>
              <a:rPr lang="en-US" altLang="zh-CN" sz="2000">
                <a:latin typeface="微软雅黑" panose="020B0503020204020204" charset="-122"/>
                <a:ea typeface="微软雅黑" panose="020B0503020204020204" charset="-122"/>
              </a:rPr>
              <a:t>   abstract void cooking();</a:t>
            </a:r>
            <a:endParaRPr lang="zh-CN" altLang="zh-CN" sz="2000">
              <a:latin typeface="微软雅黑" panose="020B0503020204020204" charset="-122"/>
              <a:ea typeface="微软雅黑" panose="020B0503020204020204" charset="-122"/>
            </a:endParaRPr>
          </a:p>
          <a:p>
            <a:pPr eaLnBrk="1" hangingPunct="1">
              <a:spcBef>
                <a:spcPct val="0"/>
              </a:spcBef>
              <a:buClrTx/>
              <a:buFontTx/>
              <a:buNone/>
            </a:pPr>
            <a:r>
              <a:rPr lang="en-US" altLang="zh-CN" sz="2000">
                <a:latin typeface="微软雅黑" panose="020B0503020204020204" charset="-122"/>
                <a:ea typeface="微软雅黑" panose="020B0503020204020204" charset="-122"/>
              </a:rPr>
              <a:t>}</a:t>
            </a:r>
            <a:endParaRPr lang="zh-CN" altLang="zh-CN" sz="2000">
              <a:latin typeface="微软雅黑" panose="020B0503020204020204" charset="-122"/>
              <a:ea typeface="微软雅黑" panose="020B0503020204020204" charset="-122"/>
            </a:endParaRPr>
          </a:p>
        </p:txBody>
      </p:sp>
      <p:sp>
        <p:nvSpPr>
          <p:cNvPr id="31749" name="矩形 6"/>
          <p:cNvSpPr>
            <a:spLocks noChangeArrowheads="1"/>
          </p:cNvSpPr>
          <p:nvPr/>
        </p:nvSpPr>
        <p:spPr bwMode="auto">
          <a:xfrm>
            <a:off x="1487488" y="4532674"/>
            <a:ext cx="353504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FF"/>
              </a:buClr>
              <a:buFont typeface="Wingdings" panose="05000000000000000000" pitchFamily="2" charset="2"/>
              <a:buChar char="Ø"/>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Times New Roman" panose="02020603050405020304" pitchFamily="18" charset="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zh-CN" altLang="zh-CN" sz="2400">
                <a:latin typeface="微软雅黑" panose="020B0503020204020204" charset="-122"/>
                <a:ea typeface="微软雅黑" panose="020B0503020204020204" charset="-122"/>
              </a:rPr>
              <a:t>程序运行效果如图</a:t>
            </a:r>
            <a:r>
              <a:rPr lang="en-US" altLang="zh-CN" sz="2400">
                <a:latin typeface="微软雅黑" panose="020B0503020204020204" charset="-122"/>
                <a:ea typeface="微软雅黑" panose="020B0503020204020204" charset="-122"/>
              </a:rPr>
              <a:t>5.12</a:t>
            </a:r>
            <a:r>
              <a:rPr lang="zh-CN" altLang="zh-CN" sz="2400">
                <a:latin typeface="微软雅黑" panose="020B0503020204020204" charset="-122"/>
                <a:ea typeface="微软雅黑" panose="020B0503020204020204" charset="-122"/>
              </a:rPr>
              <a:t>。</a:t>
            </a:r>
          </a:p>
        </p:txBody>
      </p:sp>
      <p:pic>
        <p:nvPicPr>
          <p:cNvPr id="317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4339803"/>
            <a:ext cx="3403600" cy="204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组合 6"/>
          <p:cNvGrpSpPr/>
          <p:nvPr/>
        </p:nvGrpSpPr>
        <p:grpSpPr>
          <a:xfrm>
            <a:off x="119336" y="156657"/>
            <a:ext cx="9929764" cy="614705"/>
            <a:chOff x="103941" y="116632"/>
            <a:chExt cx="9929764" cy="614705"/>
          </a:xfrm>
        </p:grpSpPr>
        <p:sp>
          <p:nvSpPr>
            <p:cNvPr id="8" name="文本框 7"/>
            <p:cNvSpPr txBox="1"/>
            <p:nvPr/>
          </p:nvSpPr>
          <p:spPr>
            <a:xfrm>
              <a:off x="767408" y="147772"/>
              <a:ext cx="7560840" cy="583565"/>
            </a:xfrm>
            <a:prstGeom prst="rect">
              <a:avLst/>
            </a:prstGeom>
            <a:noFill/>
          </p:spPr>
          <p:txBody>
            <a:bodyPr wrap="square">
              <a:spAutoFit/>
            </a:bodyPr>
            <a:lstStyle/>
            <a:p>
              <a:pPr eaLnBrk="1" fontAlgn="auto" hangingPunct="1">
                <a:spcBef>
                  <a:spcPts val="0"/>
                </a:spcBef>
                <a:spcAft>
                  <a:spcPts val="0"/>
                </a:spcAft>
                <a:defRPr/>
              </a:pPr>
              <a:r>
                <a:rPr lang="en-US" altLang="zh-CN" sz="3200" b="1">
                  <a:solidFill>
                    <a:srgbClr val="53648F"/>
                  </a:solidFill>
                  <a:latin typeface="微软雅黑" panose="020B0503020204020204" charset="-122"/>
                  <a:ea typeface="微软雅黑" panose="020B0503020204020204" charset="-122"/>
                </a:rPr>
                <a:t>5.9 ABSTRACT</a:t>
              </a:r>
              <a:r>
                <a:rPr lang="zh-CN" altLang="en-US" sz="3200" b="1">
                  <a:solidFill>
                    <a:srgbClr val="53648F"/>
                  </a:solidFill>
                  <a:latin typeface="微软雅黑" panose="020B0503020204020204" charset="-122"/>
                  <a:ea typeface="微软雅黑" panose="020B0503020204020204" charset="-122"/>
                </a:rPr>
                <a:t>类和</a:t>
              </a:r>
              <a:r>
                <a:rPr lang="en-US" altLang="zh-CN" sz="3200" b="1">
                  <a:solidFill>
                    <a:srgbClr val="53648F"/>
                  </a:solidFill>
                  <a:latin typeface="微软雅黑" panose="020B0503020204020204" charset="-122"/>
                  <a:ea typeface="微软雅黑" panose="020B0503020204020204" charset="-122"/>
                </a:rPr>
                <a:t>ABSTRACT()</a:t>
              </a:r>
              <a:r>
                <a:rPr lang="zh-CN" altLang="en-US" sz="3200" b="1">
                  <a:solidFill>
                    <a:srgbClr val="53648F"/>
                  </a:solidFill>
                  <a:latin typeface="微软雅黑" panose="020B0503020204020204" charset="-122"/>
                  <a:ea typeface="微软雅黑" panose="020B0503020204020204" charset="-122"/>
                </a:rPr>
                <a:t>方法</a:t>
              </a:r>
              <a:endParaRPr lang="zh-CN" altLang="en-US" sz="3200" b="1" dirty="0">
                <a:solidFill>
                  <a:srgbClr val="53648F"/>
                </a:solidFill>
                <a:latin typeface="微软雅黑" panose="020B0503020204020204" charset="-122"/>
                <a:ea typeface="微软雅黑" panose="020B0503020204020204" charset="-122"/>
              </a:endParaRPr>
            </a:p>
          </p:txBody>
        </p:sp>
        <p:pic>
          <p:nvPicPr>
            <p:cNvPr id="9" name="图片 8" descr="卡通人物&#10;&#10;中度可信度描述已自动生成"/>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941" y="116632"/>
              <a:ext cx="889308" cy="492950"/>
            </a:xfrm>
            <a:prstGeom prst="rect">
              <a:avLst/>
            </a:prstGeom>
          </p:spPr>
        </p:pic>
        <p:sp>
          <p:nvSpPr>
            <p:cNvPr id="11" name="平行四边形 10"/>
            <p:cNvSpPr/>
            <p:nvPr/>
          </p:nvSpPr>
          <p:spPr>
            <a:xfrm>
              <a:off x="7896200" y="476672"/>
              <a:ext cx="2137505" cy="144016"/>
            </a:xfrm>
            <a:prstGeom prst="parallelogram">
              <a:avLst>
                <a:gd name="adj" fmla="val 49021"/>
              </a:avLst>
            </a:pr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31747"/>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31748"/>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0"/>
                                          </p:stCondLst>
                                        </p:cTn>
                                        <p:tgtEl>
                                          <p:spTgt spid="31749"/>
                                        </p:tgtEl>
                                        <p:attrNameLst>
                                          <p:attrName>style.visibility</p:attrName>
                                        </p:attrNameLst>
                                      </p:cBhvr>
                                      <p:to>
                                        <p:strVal val="visible"/>
                                      </p:to>
                                    </p:set>
                                  </p:childTnLst>
                                </p:cTn>
                              </p:par>
                            </p:childTnLst>
                          </p:cTn>
                        </p:par>
                        <p:par>
                          <p:cTn id="17" fill="hold">
                            <p:stCondLst>
                              <p:cond delay="500"/>
                            </p:stCondLst>
                            <p:childTnLst>
                              <p:par>
                                <p:cTn id="18" presetID="1" presetClass="entr" presetSubtype="0" fill="hold" nodeType="afterEffect">
                                  <p:stCondLst>
                                    <p:cond delay="0"/>
                                  </p:stCondLst>
                                  <p:childTnLst>
                                    <p:set>
                                      <p:cBhvr>
                                        <p:cTn id="19" dur="1" fill="hold">
                                          <p:stCondLst>
                                            <p:cond delay="0"/>
                                          </p:stCondLst>
                                        </p:cTn>
                                        <p:tgtEl>
                                          <p:spTgt spid="317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p:bldP spid="31748" grpId="0" bldLvl="0" animBg="1"/>
      <p:bldP spid="3174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type="body" idx="4294967295"/>
          </p:nvPr>
        </p:nvSpPr>
        <p:spPr>
          <a:xfrm>
            <a:off x="839788" y="1052736"/>
            <a:ext cx="10369674" cy="3960812"/>
          </a:xfrm>
          <a:prstGeom prst="rect">
            <a:avLst/>
          </a:prstGeom>
        </p:spPr>
        <p:txBody>
          <a:bodyPr/>
          <a:lstStyle/>
          <a:p>
            <a:pPr eaLnBrk="1" hangingPunct="1">
              <a:lnSpc>
                <a:spcPct val="120000"/>
              </a:lnSpc>
              <a:buClr>
                <a:srgbClr val="53648F"/>
              </a:buClr>
              <a:buFont typeface="Wingdings" panose="05000000000000000000" pitchFamily="2" charset="2"/>
              <a:buChar char="u"/>
            </a:pPr>
            <a:r>
              <a:rPr lang="zh-CN" altLang="en-US" dirty="0">
                <a:latin typeface="微软雅黑" panose="020B0503020204020204" charset="-122"/>
                <a:ea typeface="微软雅黑" panose="020B0503020204020204" charset="-122"/>
              </a:rPr>
              <a:t>在设计一个程序时，可以先声明一个</a:t>
            </a:r>
            <a:r>
              <a:rPr lang="en-US" altLang="zh-CN" dirty="0">
                <a:latin typeface="微软雅黑" panose="020B0503020204020204" charset="-122"/>
                <a:ea typeface="微软雅黑" panose="020B0503020204020204" charset="-122"/>
              </a:rPr>
              <a:t>abstract</a:t>
            </a:r>
            <a:r>
              <a:rPr lang="zh-CN" altLang="en-US" dirty="0">
                <a:latin typeface="微软雅黑" panose="020B0503020204020204" charset="-122"/>
                <a:ea typeface="微软雅黑" panose="020B0503020204020204" charset="-122"/>
              </a:rPr>
              <a:t>类，通过在类中声明若干个</a:t>
            </a:r>
            <a:r>
              <a:rPr lang="en-US" altLang="zh-CN" dirty="0">
                <a:latin typeface="微软雅黑" panose="020B0503020204020204" charset="-122"/>
                <a:ea typeface="微软雅黑" panose="020B0503020204020204" charset="-122"/>
              </a:rPr>
              <a:t>abstract</a:t>
            </a:r>
            <a:r>
              <a:rPr lang="zh-CN" altLang="en-US" dirty="0">
                <a:latin typeface="微软雅黑" panose="020B0503020204020204" charset="-122"/>
                <a:ea typeface="微软雅黑" panose="020B0503020204020204" charset="-122"/>
              </a:rPr>
              <a:t>方法，表明这些方法在整个系统设计中的重要性，方法体的内容细节由它的非</a:t>
            </a:r>
            <a:r>
              <a:rPr lang="en-US" altLang="zh-CN" dirty="0">
                <a:latin typeface="微软雅黑" panose="020B0503020204020204" charset="-122"/>
                <a:ea typeface="微软雅黑" panose="020B0503020204020204" charset="-122"/>
              </a:rPr>
              <a:t>abstract</a:t>
            </a:r>
            <a:r>
              <a:rPr lang="zh-CN" altLang="en-US" dirty="0">
                <a:latin typeface="微软雅黑" panose="020B0503020204020204" charset="-122"/>
                <a:ea typeface="微软雅黑" panose="020B0503020204020204" charset="-122"/>
              </a:rPr>
              <a:t>子类去完成。</a:t>
            </a:r>
          </a:p>
          <a:p>
            <a:pPr eaLnBrk="1" hangingPunct="1">
              <a:lnSpc>
                <a:spcPct val="120000"/>
              </a:lnSpc>
              <a:buClr>
                <a:srgbClr val="53648F"/>
              </a:buClr>
              <a:buFont typeface="Wingdings" panose="05000000000000000000" pitchFamily="2" charset="2"/>
              <a:buChar char="u"/>
            </a:pPr>
            <a:r>
              <a:rPr lang="zh-CN" altLang="en-US" dirty="0">
                <a:latin typeface="微软雅黑" panose="020B0503020204020204" charset="-122"/>
                <a:ea typeface="微软雅黑" panose="020B0503020204020204" charset="-122"/>
              </a:rPr>
              <a:t>然后利用多态实现编程。使用多态进行程序设计的核心技术是使用方法重写和上转型对象，即将</a:t>
            </a:r>
            <a:r>
              <a:rPr lang="en-US" altLang="zh-CN" dirty="0">
                <a:latin typeface="微软雅黑" panose="020B0503020204020204" charset="-122"/>
                <a:ea typeface="微软雅黑" panose="020B0503020204020204" charset="-122"/>
              </a:rPr>
              <a:t>abstract</a:t>
            </a:r>
            <a:r>
              <a:rPr lang="zh-CN" altLang="en-US" dirty="0">
                <a:latin typeface="微软雅黑" panose="020B0503020204020204" charset="-122"/>
                <a:ea typeface="微软雅黑" panose="020B0503020204020204" charset="-122"/>
              </a:rPr>
              <a:t>类声明对象作为其子类的上转型对象，那么这个上转型对象就可以调用子类重写的方法。</a:t>
            </a:r>
          </a:p>
          <a:p>
            <a:pPr eaLnBrk="1" hangingPunct="1">
              <a:lnSpc>
                <a:spcPct val="120000"/>
              </a:lnSpc>
              <a:buClr>
                <a:srgbClr val="53648F"/>
              </a:buClr>
              <a:buFont typeface="Wingdings" panose="05000000000000000000" pitchFamily="2" charset="2"/>
              <a:buChar char="u"/>
            </a:pPr>
            <a:r>
              <a:rPr lang="zh-CN" altLang="en-US" dirty="0">
                <a:latin typeface="微软雅黑" panose="020B0503020204020204" charset="-122"/>
                <a:ea typeface="微软雅黑" panose="020B0503020204020204" charset="-122"/>
              </a:rPr>
              <a:t>所谓面向抽象编程，是指当设计某种重要的类时，不让该类面向具体的类，而是面向抽象类，即所设计类中的重要数据是抽象类声明的对象，而不是具体类声明的对象。</a:t>
            </a:r>
          </a:p>
        </p:txBody>
      </p:sp>
      <p:sp>
        <p:nvSpPr>
          <p:cNvPr id="372740" name="Rectangle 4"/>
          <p:cNvSpPr>
            <a:spLocks noChangeArrowheads="1"/>
          </p:cNvSpPr>
          <p:nvPr/>
        </p:nvSpPr>
        <p:spPr bwMode="auto">
          <a:xfrm>
            <a:off x="1013335" y="5445224"/>
            <a:ext cx="10294038" cy="1014730"/>
          </a:xfrm>
          <a:prstGeom prst="rect">
            <a:avLst/>
          </a:prstGeom>
          <a:noFill/>
          <a:ln w="50800">
            <a:solidFill>
              <a:srgbClr val="53648F"/>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rgbClr val="0000FF"/>
              </a:buClr>
              <a:buFont typeface="Wingdings" panose="05000000000000000000" pitchFamily="2" charset="2"/>
              <a:buChar char="Ø"/>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Times New Roman" panose="02020603050405020304" pitchFamily="18" charset="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50000"/>
              </a:lnSpc>
              <a:spcBef>
                <a:spcPct val="0"/>
              </a:spcBef>
              <a:buClrTx/>
              <a:buFontTx/>
              <a:buNone/>
            </a:pPr>
            <a:r>
              <a:rPr lang="zh-CN" altLang="en-US" sz="2000" b="1">
                <a:solidFill>
                  <a:srgbClr val="53648F"/>
                </a:solidFill>
                <a:latin typeface="微软雅黑" panose="020B0503020204020204" charset="-122"/>
                <a:ea typeface="微软雅黑" panose="020B0503020204020204" charset="-122"/>
              </a:rPr>
              <a:t>例题： </a:t>
            </a:r>
            <a:r>
              <a:rPr lang="en-US" altLang="zh-CN" sz="2000" b="1">
                <a:solidFill>
                  <a:srgbClr val="C00000"/>
                </a:solidFill>
                <a:latin typeface="微软雅黑" panose="020B0503020204020204" charset="-122"/>
                <a:ea typeface="微软雅黑" panose="020B0503020204020204" charset="-122"/>
                <a:hlinkClick r:id="rId2"/>
              </a:rPr>
              <a:t>Pillar</a:t>
            </a:r>
            <a:r>
              <a:rPr lang="zh-CN" altLang="en-US" sz="2000" b="1">
                <a:solidFill>
                  <a:srgbClr val="53648F"/>
                </a:solidFill>
                <a:latin typeface="微软雅黑" panose="020B0503020204020204" charset="-122"/>
                <a:ea typeface="微软雅黑" panose="020B0503020204020204" charset="-122"/>
              </a:rPr>
              <a:t>类就是面向抽象类</a:t>
            </a:r>
            <a:r>
              <a:rPr lang="en-US" altLang="zh-CN" sz="2000" b="1">
                <a:solidFill>
                  <a:srgbClr val="C00000"/>
                </a:solidFill>
                <a:latin typeface="微软雅黑" panose="020B0503020204020204" charset="-122"/>
                <a:ea typeface="微软雅黑" panose="020B0503020204020204" charset="-122"/>
                <a:hlinkClick r:id="rId3"/>
              </a:rPr>
              <a:t>Geometry</a:t>
            </a:r>
            <a:r>
              <a:rPr lang="en-US" altLang="zh-CN" sz="2000" b="1">
                <a:solidFill>
                  <a:srgbClr val="C00000"/>
                </a:solidFill>
                <a:latin typeface="微软雅黑" panose="020B0503020204020204" charset="-122"/>
                <a:ea typeface="微软雅黑" panose="020B0503020204020204" charset="-122"/>
              </a:rPr>
              <a:t>，</a:t>
            </a:r>
            <a:r>
              <a:rPr lang="en-US" altLang="zh-CN" sz="2000" b="1">
                <a:solidFill>
                  <a:srgbClr val="C00000"/>
                </a:solidFill>
                <a:latin typeface="微软雅黑" panose="020B0503020204020204" charset="-122"/>
                <a:ea typeface="微软雅黑" panose="020B0503020204020204" charset="-122"/>
                <a:hlinkClick r:id="rId4"/>
              </a:rPr>
              <a:t>Cirle</a:t>
            </a:r>
            <a:r>
              <a:rPr lang="zh-CN" altLang="en-US" sz="2000" b="1">
                <a:solidFill>
                  <a:srgbClr val="53648F"/>
                </a:solidFill>
                <a:latin typeface="微软雅黑" panose="020B0503020204020204" charset="-122"/>
                <a:ea typeface="微软雅黑" panose="020B0503020204020204" charset="-122"/>
              </a:rPr>
              <a:t>和</a:t>
            </a:r>
            <a:r>
              <a:rPr lang="en-US" altLang="zh-CN" sz="2000" b="1">
                <a:solidFill>
                  <a:srgbClr val="C00000"/>
                </a:solidFill>
                <a:latin typeface="微软雅黑" panose="020B0503020204020204" charset="-122"/>
                <a:ea typeface="微软雅黑" panose="020B0503020204020204" charset="-122"/>
                <a:hlinkClick r:id="rId5"/>
              </a:rPr>
              <a:t>Rectangle </a:t>
            </a:r>
            <a:r>
              <a:rPr lang="zh-CN" altLang="en-US" sz="2000" b="1">
                <a:solidFill>
                  <a:srgbClr val="53648F"/>
                </a:solidFill>
                <a:latin typeface="微软雅黑" panose="020B0503020204020204" charset="-122"/>
                <a:ea typeface="微软雅黑" panose="020B0503020204020204" charset="-122"/>
              </a:rPr>
              <a:t>都是</a:t>
            </a:r>
            <a:r>
              <a:rPr lang="en-US" altLang="zh-CN" sz="2000" b="1">
                <a:solidFill>
                  <a:srgbClr val="C00000"/>
                </a:solidFill>
                <a:latin typeface="微软雅黑" panose="020B0503020204020204" charset="-122"/>
                <a:ea typeface="微软雅黑" panose="020B0503020204020204" charset="-122"/>
                <a:hlinkClick r:id="rId3"/>
              </a:rPr>
              <a:t>Geometry</a:t>
            </a:r>
            <a:r>
              <a:rPr lang="zh-CN" altLang="en-US" sz="2000" b="1">
                <a:solidFill>
                  <a:srgbClr val="53648F"/>
                </a:solidFill>
                <a:latin typeface="微软雅黑" panose="020B0503020204020204" charset="-122"/>
                <a:ea typeface="微软雅黑" panose="020B0503020204020204" charset="-122"/>
              </a:rPr>
              <a:t>的子类．</a:t>
            </a:r>
            <a:r>
              <a:rPr lang="en-US" altLang="zh-CN" sz="2000" b="1">
                <a:solidFill>
                  <a:srgbClr val="C00000"/>
                </a:solidFill>
                <a:latin typeface="微软雅黑" panose="020B0503020204020204" charset="-122"/>
                <a:ea typeface="微软雅黑" panose="020B0503020204020204" charset="-122"/>
                <a:hlinkClick r:id="rId6"/>
              </a:rPr>
              <a:t>Application.java</a:t>
            </a:r>
            <a:r>
              <a:rPr lang="zh-CN" altLang="en-US" sz="2000" b="1">
                <a:solidFill>
                  <a:srgbClr val="53648F"/>
                </a:solidFill>
                <a:latin typeface="微软雅黑" panose="020B0503020204020204" charset="-122"/>
                <a:ea typeface="微软雅黑" panose="020B0503020204020204" charset="-122"/>
              </a:rPr>
              <a:t>可以用</a:t>
            </a:r>
            <a:r>
              <a:rPr lang="en-US" altLang="zh-CN" sz="2000" b="1">
                <a:solidFill>
                  <a:srgbClr val="53648F"/>
                </a:solidFill>
                <a:latin typeface="微软雅黑" panose="020B0503020204020204" charset="-122"/>
                <a:ea typeface="微软雅黑" panose="020B0503020204020204" charset="-122"/>
              </a:rPr>
              <a:t>Pillar </a:t>
            </a:r>
            <a:r>
              <a:rPr lang="zh-CN" altLang="en-US" sz="2000" b="1">
                <a:solidFill>
                  <a:srgbClr val="53648F"/>
                </a:solidFill>
                <a:latin typeface="微软雅黑" panose="020B0503020204020204" charset="-122"/>
                <a:ea typeface="微软雅黑" panose="020B0503020204020204" charset="-122"/>
              </a:rPr>
              <a:t>类创建出具有矩形底或圆形底的柱体了。 </a:t>
            </a:r>
          </a:p>
        </p:txBody>
      </p:sp>
      <p:grpSp>
        <p:nvGrpSpPr>
          <p:cNvPr id="5" name="组合 4"/>
          <p:cNvGrpSpPr/>
          <p:nvPr/>
        </p:nvGrpSpPr>
        <p:grpSpPr>
          <a:xfrm>
            <a:off x="103941" y="116632"/>
            <a:ext cx="9929764" cy="614705"/>
            <a:chOff x="103941" y="116632"/>
            <a:chExt cx="9929764" cy="614705"/>
          </a:xfrm>
        </p:grpSpPr>
        <p:sp>
          <p:nvSpPr>
            <p:cNvPr id="6" name="文本框 5"/>
            <p:cNvSpPr txBox="1"/>
            <p:nvPr/>
          </p:nvSpPr>
          <p:spPr>
            <a:xfrm>
              <a:off x="767408" y="147772"/>
              <a:ext cx="4176464" cy="583565"/>
            </a:xfrm>
            <a:prstGeom prst="rect">
              <a:avLst/>
            </a:prstGeom>
            <a:noFill/>
          </p:spPr>
          <p:txBody>
            <a:bodyPr wrap="square">
              <a:spAutoFit/>
            </a:bodyPr>
            <a:lstStyle/>
            <a:p>
              <a:pPr eaLnBrk="1" fontAlgn="auto" hangingPunct="1">
                <a:spcBef>
                  <a:spcPts val="0"/>
                </a:spcBef>
                <a:spcAft>
                  <a:spcPts val="0"/>
                </a:spcAft>
                <a:defRPr/>
              </a:pPr>
              <a:r>
                <a:rPr lang="en-US" altLang="zh-CN" sz="3200" b="1">
                  <a:solidFill>
                    <a:srgbClr val="53648F"/>
                  </a:solidFill>
                  <a:latin typeface="微软雅黑" panose="020B0503020204020204" charset="-122"/>
                  <a:ea typeface="微软雅黑" panose="020B0503020204020204" charset="-122"/>
                </a:rPr>
                <a:t>5.10    </a:t>
              </a:r>
              <a:r>
                <a:rPr lang="zh-CN" altLang="en-US" sz="3200" b="1">
                  <a:solidFill>
                    <a:srgbClr val="53648F"/>
                  </a:solidFill>
                  <a:latin typeface="微软雅黑" panose="020B0503020204020204" charset="-122"/>
                  <a:ea typeface="微软雅黑" panose="020B0503020204020204" charset="-122"/>
                </a:rPr>
                <a:t>面向抽象编程</a:t>
              </a:r>
              <a:endParaRPr lang="zh-CN" altLang="en-US" sz="3200" b="1" dirty="0">
                <a:solidFill>
                  <a:srgbClr val="53648F"/>
                </a:solidFill>
                <a:latin typeface="微软雅黑" panose="020B0503020204020204" charset="-122"/>
                <a:ea typeface="微软雅黑" panose="020B0503020204020204" charset="-122"/>
              </a:endParaRPr>
            </a:p>
          </p:txBody>
        </p:sp>
        <p:pic>
          <p:nvPicPr>
            <p:cNvPr id="7" name="图片 6" descr="卡通人物&#10;&#10;中度可信度描述已自动生成"/>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3941" y="116632"/>
              <a:ext cx="889308" cy="492950"/>
            </a:xfrm>
            <a:prstGeom prst="rect">
              <a:avLst/>
            </a:prstGeom>
          </p:spPr>
        </p:pic>
        <p:sp>
          <p:nvSpPr>
            <p:cNvPr id="9" name="平行四边形 8"/>
            <p:cNvSpPr/>
            <p:nvPr/>
          </p:nvSpPr>
          <p:spPr>
            <a:xfrm>
              <a:off x="4727848" y="458688"/>
              <a:ext cx="5305857" cy="162000"/>
            </a:xfrm>
            <a:prstGeom prst="parallelogram">
              <a:avLst>
                <a:gd name="adj" fmla="val 49021"/>
              </a:avLst>
            </a:pr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2771">
                                            <p:txEl>
                                              <p:pRg st="0" end="0"/>
                                            </p:txEl>
                                          </p:spTgt>
                                        </p:tgtEl>
                                        <p:attrNameLst>
                                          <p:attrName>style.visibility</p:attrName>
                                        </p:attrNameLst>
                                      </p:cBhvr>
                                      <p:to>
                                        <p:strVal val="visible"/>
                                      </p:to>
                                    </p:set>
                                    <p:animEffect transition="in" filter="wipe(up)">
                                      <p:cBhvr>
                                        <p:cTn id="11" dur="500"/>
                                        <p:tgtEl>
                                          <p:spTgt spid="32771">
                                            <p:txEl>
                                              <p:pRg st="0" end="0"/>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2771">
                                            <p:txEl>
                                              <p:pRg st="1" end="1"/>
                                            </p:txEl>
                                          </p:spTgt>
                                        </p:tgtEl>
                                        <p:attrNameLst>
                                          <p:attrName>style.visibility</p:attrName>
                                        </p:attrNameLst>
                                      </p:cBhvr>
                                      <p:to>
                                        <p:strVal val="visible"/>
                                      </p:to>
                                    </p:set>
                                    <p:animEffect transition="in" filter="wipe(up)">
                                      <p:cBhvr>
                                        <p:cTn id="15" dur="500"/>
                                        <p:tgtEl>
                                          <p:spTgt spid="32771">
                                            <p:txEl>
                                              <p:pRg st="1" end="1"/>
                                            </p:txEl>
                                          </p:spTgt>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32771">
                                            <p:txEl>
                                              <p:pRg st="2" end="2"/>
                                            </p:txEl>
                                          </p:spTgt>
                                        </p:tgtEl>
                                        <p:attrNameLst>
                                          <p:attrName>style.visibility</p:attrName>
                                        </p:attrNameLst>
                                      </p:cBhvr>
                                      <p:to>
                                        <p:strVal val="visible"/>
                                      </p:to>
                                    </p:set>
                                    <p:animEffect transition="in" filter="wipe(up)">
                                      <p:cBhvr>
                                        <p:cTn id="19" dur="500"/>
                                        <p:tgtEl>
                                          <p:spTgt spid="32771">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372740"/>
                                        </p:tgtEl>
                                        <p:attrNameLst>
                                          <p:attrName>style.visibility</p:attrName>
                                        </p:attrNameLst>
                                      </p:cBhvr>
                                      <p:to>
                                        <p:strVal val="visible"/>
                                      </p:to>
                                    </p:set>
                                    <p:animEffect transition="in" filter="blinds(horizontal)">
                                      <p:cBhvr>
                                        <p:cTn id="24" dur="500"/>
                                        <p:tgtEl>
                                          <p:spTgt spid="3727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P spid="372740"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type="body" idx="4294967295"/>
          </p:nvPr>
        </p:nvSpPr>
        <p:spPr>
          <a:xfrm>
            <a:off x="839788" y="1258644"/>
            <a:ext cx="10647889" cy="4967607"/>
          </a:xfrm>
          <a:prstGeom prst="rect">
            <a:avLst/>
          </a:prstGeom>
          <a:ln w="50800">
            <a:solidFill>
              <a:srgbClr val="53648F"/>
            </a:solidFill>
          </a:ln>
        </p:spPr>
        <p:txBody>
          <a:bodyPr/>
          <a:lstStyle/>
          <a:p>
            <a:pPr eaLnBrk="1" hangingPunct="1">
              <a:lnSpc>
                <a:spcPct val="150000"/>
              </a:lnSpc>
              <a:buClr>
                <a:srgbClr val="53648F"/>
              </a:buClr>
              <a:buFont typeface="Wingdings" panose="05000000000000000000" pitchFamily="2" charset="2"/>
              <a:buChar char="u"/>
            </a:pPr>
            <a:r>
              <a:rPr lang="zh-CN" altLang="en-US" sz="2400">
                <a:latin typeface="微软雅黑" panose="020B0503020204020204" charset="-122"/>
                <a:ea typeface="微软雅黑" panose="020B0503020204020204" charset="-122"/>
              </a:rPr>
              <a:t>所谓“开-闭原则”(</a:t>
            </a:r>
            <a:r>
              <a:rPr lang="en-US" altLang="zh-CN" sz="2400">
                <a:latin typeface="微软雅黑" panose="020B0503020204020204" charset="-122"/>
                <a:ea typeface="微软雅黑" panose="020B0503020204020204" charset="-122"/>
              </a:rPr>
              <a:t>Open-Closed Principle)</a:t>
            </a:r>
            <a:r>
              <a:rPr lang="zh-CN" altLang="en-US" sz="2400">
                <a:latin typeface="微软雅黑" panose="020B0503020204020204" charset="-122"/>
                <a:ea typeface="微软雅黑" panose="020B0503020204020204" charset="-122"/>
              </a:rPr>
              <a:t>就是让设计的系统应当对扩展开放，对修改关闭。 </a:t>
            </a:r>
          </a:p>
          <a:p>
            <a:pPr eaLnBrk="1" hangingPunct="1">
              <a:lnSpc>
                <a:spcPct val="150000"/>
              </a:lnSpc>
              <a:buClr>
                <a:srgbClr val="53648F"/>
              </a:buClr>
              <a:buFont typeface="Wingdings" panose="05000000000000000000" pitchFamily="2" charset="2"/>
              <a:buChar char="u"/>
            </a:pPr>
            <a:r>
              <a:rPr lang="zh-CN" altLang="en-US" sz="2400">
                <a:latin typeface="微软雅黑" panose="020B0503020204020204" charset="-122"/>
                <a:ea typeface="微软雅黑" panose="020B0503020204020204" charset="-122"/>
              </a:rPr>
              <a:t>在设计系统时，应当首先考虑到用户需求的变化，将应对用户变化的部分设计为对扩展开放，而设计的核心部分是经过精心考虑之后确定下来的基本结构，这部分应当是对修改关闭的，即不能因为用户的需求变化而再发生变化，因为这部分不是用来应对需求变化的。</a:t>
            </a:r>
          </a:p>
          <a:p>
            <a:pPr eaLnBrk="1" hangingPunct="1">
              <a:lnSpc>
                <a:spcPct val="150000"/>
              </a:lnSpc>
              <a:buClr>
                <a:srgbClr val="53648F"/>
              </a:buClr>
              <a:buFont typeface="Wingdings" panose="05000000000000000000" pitchFamily="2" charset="2"/>
              <a:buChar char="u"/>
            </a:pPr>
            <a:r>
              <a:rPr lang="zh-CN" altLang="en-US" sz="2400">
                <a:latin typeface="微软雅黑" panose="020B0503020204020204" charset="-122"/>
                <a:ea typeface="微软雅黑" panose="020B0503020204020204" charset="-122"/>
              </a:rPr>
              <a:t>如果系统的设计遵守了“开-闭原则”，那么这个系统一定是易维护的，因为在系统中增加新的模块时，不必去修改系统中的核心模块。 </a:t>
            </a:r>
          </a:p>
          <a:p>
            <a:pPr eaLnBrk="1" hangingPunct="1">
              <a:lnSpc>
                <a:spcPct val="150000"/>
              </a:lnSpc>
              <a:buClr>
                <a:srgbClr val="53648F"/>
              </a:buClr>
              <a:buFont typeface="Wingdings" panose="05000000000000000000" pitchFamily="2" charset="2"/>
              <a:buChar char="u"/>
            </a:pPr>
            <a:endParaRPr lang="zh-CN" altLang="en-US" sz="2400">
              <a:latin typeface="微软雅黑" panose="020B0503020204020204" charset="-122"/>
              <a:ea typeface="微软雅黑" panose="020B0503020204020204" charset="-122"/>
            </a:endParaRPr>
          </a:p>
        </p:txBody>
      </p:sp>
      <p:grpSp>
        <p:nvGrpSpPr>
          <p:cNvPr id="4" name="组合 3"/>
          <p:cNvGrpSpPr/>
          <p:nvPr/>
        </p:nvGrpSpPr>
        <p:grpSpPr>
          <a:xfrm>
            <a:off x="103941" y="116632"/>
            <a:ext cx="9929764" cy="614705"/>
            <a:chOff x="103941" y="116632"/>
            <a:chExt cx="9929764" cy="614705"/>
          </a:xfrm>
        </p:grpSpPr>
        <p:sp>
          <p:nvSpPr>
            <p:cNvPr id="5" name="文本框 4"/>
            <p:cNvSpPr txBox="1"/>
            <p:nvPr/>
          </p:nvSpPr>
          <p:spPr>
            <a:xfrm>
              <a:off x="767408" y="147772"/>
              <a:ext cx="4176464" cy="583565"/>
            </a:xfrm>
            <a:prstGeom prst="rect">
              <a:avLst/>
            </a:prstGeom>
            <a:noFill/>
          </p:spPr>
          <p:txBody>
            <a:bodyPr wrap="square">
              <a:spAutoFit/>
            </a:bodyPr>
            <a:lstStyle/>
            <a:p>
              <a:pPr eaLnBrk="1" fontAlgn="auto" hangingPunct="1">
                <a:spcBef>
                  <a:spcPts val="0"/>
                </a:spcBef>
                <a:spcAft>
                  <a:spcPts val="0"/>
                </a:spcAft>
                <a:defRPr/>
              </a:pPr>
              <a:r>
                <a:rPr lang="en-US" altLang="zh-CN" sz="3200" b="1">
                  <a:solidFill>
                    <a:srgbClr val="53648F"/>
                  </a:solidFill>
                  <a:latin typeface="微软雅黑" panose="020B0503020204020204" charset="-122"/>
                  <a:ea typeface="微软雅黑" panose="020B0503020204020204" charset="-122"/>
                </a:rPr>
                <a:t>5.11   </a:t>
              </a:r>
              <a:r>
                <a:rPr lang="zh-CN" altLang="en-US" sz="3200" b="1">
                  <a:solidFill>
                    <a:srgbClr val="53648F"/>
                  </a:solidFill>
                  <a:latin typeface="微软雅黑" panose="020B0503020204020204" charset="-122"/>
                  <a:ea typeface="微软雅黑" panose="020B0503020204020204" charset="-122"/>
                </a:rPr>
                <a:t>开</a:t>
              </a:r>
              <a:r>
                <a:rPr lang="en-US" altLang="zh-CN" sz="3200" b="1">
                  <a:solidFill>
                    <a:srgbClr val="53648F"/>
                  </a:solidFill>
                  <a:latin typeface="微软雅黑" panose="020B0503020204020204" charset="-122"/>
                  <a:ea typeface="微软雅黑" panose="020B0503020204020204" charset="-122"/>
                </a:rPr>
                <a:t>-</a:t>
              </a:r>
              <a:r>
                <a:rPr lang="zh-CN" altLang="en-US" sz="3200" b="1">
                  <a:solidFill>
                    <a:srgbClr val="53648F"/>
                  </a:solidFill>
                  <a:latin typeface="微软雅黑" panose="020B0503020204020204" charset="-122"/>
                  <a:ea typeface="微软雅黑" panose="020B0503020204020204" charset="-122"/>
                </a:rPr>
                <a:t>闭原则</a:t>
              </a:r>
              <a:endParaRPr lang="zh-CN" altLang="en-US" sz="3200" b="1" dirty="0">
                <a:solidFill>
                  <a:srgbClr val="53648F"/>
                </a:solidFill>
                <a:latin typeface="微软雅黑" panose="020B0503020204020204" charset="-122"/>
                <a:ea typeface="微软雅黑" panose="020B0503020204020204" charset="-122"/>
              </a:endParaRPr>
            </a:p>
          </p:txBody>
        </p:sp>
        <p:pic>
          <p:nvPicPr>
            <p:cNvPr id="6" name="图片 5" descr="卡通人物&#10;&#10;中度可信度描述已自动生成"/>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941" y="116632"/>
              <a:ext cx="889308" cy="492950"/>
            </a:xfrm>
            <a:prstGeom prst="rect">
              <a:avLst/>
            </a:prstGeom>
          </p:spPr>
        </p:pic>
        <p:sp>
          <p:nvSpPr>
            <p:cNvPr id="8" name="平行四边形 7"/>
            <p:cNvSpPr/>
            <p:nvPr/>
          </p:nvSpPr>
          <p:spPr>
            <a:xfrm>
              <a:off x="3935760" y="458688"/>
              <a:ext cx="6097945" cy="162000"/>
            </a:xfrm>
            <a:prstGeom prst="parallelogram">
              <a:avLst>
                <a:gd name="adj" fmla="val 49021"/>
              </a:avLst>
            </a:pr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3795">
                                            <p:txEl>
                                              <p:pRg st="0" end="0"/>
                                            </p:txEl>
                                          </p:spTgt>
                                        </p:tgtEl>
                                        <p:attrNameLst>
                                          <p:attrName>style.visibility</p:attrName>
                                        </p:attrNameLst>
                                      </p:cBhvr>
                                      <p:to>
                                        <p:strVal val="visible"/>
                                      </p:to>
                                    </p:set>
                                    <p:animEffect transition="in" filter="wipe(up)">
                                      <p:cBhvr>
                                        <p:cTn id="11" dur="500"/>
                                        <p:tgtEl>
                                          <p:spTgt spid="33795">
                                            <p:txEl>
                                              <p:pRg st="0" end="0"/>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3795">
                                            <p:txEl>
                                              <p:pRg st="1" end="1"/>
                                            </p:txEl>
                                          </p:spTgt>
                                        </p:tgtEl>
                                        <p:attrNameLst>
                                          <p:attrName>style.visibility</p:attrName>
                                        </p:attrNameLst>
                                      </p:cBhvr>
                                      <p:to>
                                        <p:strVal val="visible"/>
                                      </p:to>
                                    </p:set>
                                    <p:animEffect transition="in" filter="wipe(up)">
                                      <p:cBhvr>
                                        <p:cTn id="15" dur="500"/>
                                        <p:tgtEl>
                                          <p:spTgt spid="33795">
                                            <p:txEl>
                                              <p:pRg st="1" end="1"/>
                                            </p:txEl>
                                          </p:spTgt>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33795">
                                            <p:txEl>
                                              <p:pRg st="2" end="2"/>
                                            </p:txEl>
                                          </p:spTgt>
                                        </p:tgtEl>
                                        <p:attrNameLst>
                                          <p:attrName>style.visibility</p:attrName>
                                        </p:attrNameLst>
                                      </p:cBhvr>
                                      <p:to>
                                        <p:strVal val="visible"/>
                                      </p:to>
                                    </p:set>
                                    <p:animEffect transition="in" filter="wipe(up)">
                                      <p:cBhvr>
                                        <p:cTn id="19" dur="500"/>
                                        <p:tgtEl>
                                          <p:spTgt spid="3379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551384" y="1219832"/>
            <a:ext cx="4485026" cy="5210721"/>
            <a:chOff x="767408" y="1219832"/>
            <a:chExt cx="4485026" cy="5210721"/>
          </a:xfrm>
        </p:grpSpPr>
        <p:grpSp>
          <p:nvGrpSpPr>
            <p:cNvPr id="11" name="组合 10"/>
            <p:cNvGrpSpPr/>
            <p:nvPr/>
          </p:nvGrpSpPr>
          <p:grpSpPr>
            <a:xfrm>
              <a:off x="767408" y="1219832"/>
              <a:ext cx="4392487" cy="5210721"/>
              <a:chOff x="807674" y="1340768"/>
              <a:chExt cx="4392487" cy="5210721"/>
            </a:xfrm>
          </p:grpSpPr>
          <p:sp>
            <p:nvSpPr>
              <p:cNvPr id="12" name="矩形: 圆角 11"/>
              <p:cNvSpPr/>
              <p:nvPr/>
            </p:nvSpPr>
            <p:spPr>
              <a:xfrm rot="604243">
                <a:off x="1660845" y="5798110"/>
                <a:ext cx="3464096" cy="753379"/>
              </a:xfrm>
              <a:prstGeom prst="roundRect">
                <a:avLst>
                  <a:gd name="adj" fmla="val 15751"/>
                </a:avLst>
              </a:prstGeom>
              <a:solidFill>
                <a:schemeClr val="bg2">
                  <a:lumMod val="75000"/>
                  <a:alpha val="40000"/>
                </a:scheme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圆顶角 2"/>
              <p:cNvSpPr/>
              <p:nvPr/>
            </p:nvSpPr>
            <p:spPr>
              <a:xfrm rot="5400000">
                <a:off x="1147581" y="2060837"/>
                <a:ext cx="4536502" cy="3568659"/>
              </a:xfrm>
              <a:prstGeom prst="round2SameRect">
                <a:avLst/>
              </a:pr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1204826" y="1530849"/>
                <a:ext cx="930734" cy="4628634"/>
              </a:xfrm>
              <a:prstGeom prst="ellipse">
                <a:avLst/>
              </a:prstGeom>
              <a:gradFill flip="none" rotWithShape="1">
                <a:gsLst>
                  <a:gs pos="0">
                    <a:schemeClr val="tx1">
                      <a:alpha val="0"/>
                    </a:schemeClr>
                  </a:gs>
                  <a:gs pos="100000">
                    <a:srgbClr val="53648F"/>
                  </a:gs>
                </a:gsLst>
                <a:lin ang="10800000" scaled="0"/>
                <a:tileRect/>
              </a:gra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807674" y="1340768"/>
                <a:ext cx="823829" cy="49685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1199456" y="2175507"/>
              <a:ext cx="4052978" cy="3476625"/>
            </a:xfrm>
            <a:prstGeom prst="rect">
              <a:avLst/>
            </a:prstGeom>
            <a:noFill/>
          </p:spPr>
          <p:txBody>
            <a:bodyPr wrap="square">
              <a:spAutoFit/>
            </a:bodyPr>
            <a:lstStyle/>
            <a:p>
              <a:pPr marL="742950" lvl="1" indent="-285750" eaLnBrk="1" hangingPunct="1">
                <a:buFont typeface="Wingdings" panose="05000000000000000000" pitchFamily="2" charset="2"/>
                <a:buChar char="l"/>
              </a:pPr>
              <a:r>
                <a:rPr lang="zh-CN" altLang="en-US" sz="2000" b="1">
                  <a:solidFill>
                    <a:schemeClr val="bg1"/>
                  </a:solidFill>
                  <a:latin typeface="微软雅黑" panose="020B0503020204020204" charset="-122"/>
                  <a:ea typeface="微软雅黑" panose="020B0503020204020204" charset="-122"/>
                </a:rPr>
                <a:t>子类与父类</a:t>
              </a:r>
            </a:p>
            <a:p>
              <a:pPr marL="742950" lvl="1" indent="-285750" eaLnBrk="1" hangingPunct="1">
                <a:buFont typeface="Wingdings" panose="05000000000000000000" pitchFamily="2" charset="2"/>
                <a:buChar char="l"/>
              </a:pPr>
              <a:r>
                <a:rPr lang="zh-CN" altLang="en-US" sz="2000" b="1">
                  <a:solidFill>
                    <a:schemeClr val="bg1"/>
                  </a:solidFill>
                  <a:latin typeface="微软雅黑" panose="020B0503020204020204" charset="-122"/>
                  <a:ea typeface="微软雅黑" panose="020B0503020204020204" charset="-122"/>
                </a:rPr>
                <a:t>子类的继承性</a:t>
              </a:r>
            </a:p>
            <a:p>
              <a:pPr marL="742950" lvl="1" indent="-285750" eaLnBrk="1" hangingPunct="1">
                <a:buFont typeface="Wingdings" panose="05000000000000000000" pitchFamily="2" charset="2"/>
                <a:buChar char="l"/>
              </a:pPr>
              <a:r>
                <a:rPr lang="zh-CN" altLang="en-US" sz="2000" b="1">
                  <a:solidFill>
                    <a:schemeClr val="bg1"/>
                  </a:solidFill>
                  <a:latin typeface="微软雅黑" panose="020B0503020204020204" charset="-122"/>
                  <a:ea typeface="微软雅黑" panose="020B0503020204020204" charset="-122"/>
                </a:rPr>
                <a:t>子类与对象</a:t>
              </a:r>
            </a:p>
            <a:p>
              <a:pPr marL="742950" lvl="1" indent="-285750" eaLnBrk="1" hangingPunct="1">
                <a:buFont typeface="Wingdings" panose="05000000000000000000" pitchFamily="2" charset="2"/>
                <a:buChar char="l"/>
              </a:pPr>
              <a:r>
                <a:rPr lang="zh-CN" altLang="en-US" sz="2000" b="1">
                  <a:solidFill>
                    <a:schemeClr val="bg1"/>
                  </a:solidFill>
                  <a:latin typeface="微软雅黑" panose="020B0503020204020204" charset="-122"/>
                  <a:ea typeface="微软雅黑" panose="020B0503020204020204" charset="-122"/>
                </a:rPr>
                <a:t>成员变量的隐藏和方法重写</a:t>
              </a:r>
            </a:p>
            <a:p>
              <a:pPr marL="742950" lvl="1" indent="-285750" eaLnBrk="1" hangingPunct="1">
                <a:buFont typeface="Wingdings" panose="05000000000000000000" pitchFamily="2" charset="2"/>
                <a:buChar char="l"/>
              </a:pPr>
              <a:r>
                <a:rPr lang="en-US" altLang="zh-CN" sz="2000" b="1">
                  <a:solidFill>
                    <a:schemeClr val="bg1"/>
                  </a:solidFill>
                  <a:latin typeface="微软雅黑" panose="020B0503020204020204" charset="-122"/>
                  <a:ea typeface="微软雅黑" panose="020B0503020204020204" charset="-122"/>
                </a:rPr>
                <a:t>super</a:t>
              </a:r>
              <a:r>
                <a:rPr lang="zh-CN" altLang="en-US" sz="2000" b="1">
                  <a:solidFill>
                    <a:schemeClr val="bg1"/>
                  </a:solidFill>
                  <a:latin typeface="微软雅黑" panose="020B0503020204020204" charset="-122"/>
                  <a:ea typeface="微软雅黑" panose="020B0503020204020204" charset="-122"/>
                </a:rPr>
                <a:t>关键字</a:t>
              </a:r>
            </a:p>
            <a:p>
              <a:pPr marL="742950" lvl="1" indent="-285750" eaLnBrk="1" hangingPunct="1">
                <a:buFont typeface="Wingdings" panose="05000000000000000000" pitchFamily="2" charset="2"/>
                <a:buChar char="l"/>
              </a:pPr>
              <a:r>
                <a:rPr lang="en-US" altLang="zh-CN" sz="2000" b="1">
                  <a:solidFill>
                    <a:schemeClr val="bg1"/>
                  </a:solidFill>
                  <a:latin typeface="微软雅黑" panose="020B0503020204020204" charset="-122"/>
                  <a:ea typeface="微软雅黑" panose="020B0503020204020204" charset="-122"/>
                </a:rPr>
                <a:t>final</a:t>
              </a:r>
              <a:r>
                <a:rPr lang="zh-CN" altLang="en-US" sz="2000" b="1">
                  <a:solidFill>
                    <a:schemeClr val="bg1"/>
                  </a:solidFill>
                  <a:latin typeface="微软雅黑" panose="020B0503020204020204" charset="-122"/>
                  <a:ea typeface="微软雅黑" panose="020B0503020204020204" charset="-122"/>
                </a:rPr>
                <a:t>关键字</a:t>
              </a:r>
            </a:p>
            <a:p>
              <a:pPr marL="742950" lvl="1" indent="-285750" eaLnBrk="1" hangingPunct="1">
                <a:buFont typeface="Wingdings" panose="05000000000000000000" pitchFamily="2" charset="2"/>
                <a:buChar char="l"/>
              </a:pPr>
              <a:r>
                <a:rPr lang="zh-CN" altLang="en-US" sz="2000" b="1">
                  <a:solidFill>
                    <a:schemeClr val="bg1"/>
                  </a:solidFill>
                  <a:latin typeface="微软雅黑" panose="020B0503020204020204" charset="-122"/>
                  <a:ea typeface="微软雅黑" panose="020B0503020204020204" charset="-122"/>
                </a:rPr>
                <a:t>对象的上转型对象</a:t>
              </a:r>
            </a:p>
            <a:p>
              <a:pPr marL="742950" lvl="1" indent="-285750" eaLnBrk="1" hangingPunct="1">
                <a:buFont typeface="Wingdings" panose="05000000000000000000" pitchFamily="2" charset="2"/>
                <a:buChar char="l"/>
              </a:pPr>
              <a:r>
                <a:rPr lang="zh-CN" altLang="en-US" sz="2000" b="1">
                  <a:solidFill>
                    <a:schemeClr val="bg1"/>
                  </a:solidFill>
                  <a:latin typeface="微软雅黑" panose="020B0503020204020204" charset="-122"/>
                  <a:ea typeface="微软雅黑" panose="020B0503020204020204" charset="-122"/>
                </a:rPr>
                <a:t>继承与多态</a:t>
              </a:r>
            </a:p>
            <a:p>
              <a:pPr marL="742950" lvl="1" indent="-285750" eaLnBrk="1" hangingPunct="1">
                <a:buFont typeface="Wingdings" panose="05000000000000000000" pitchFamily="2" charset="2"/>
                <a:buChar char="l"/>
              </a:pPr>
              <a:r>
                <a:rPr lang="en-US" altLang="zh-CN" sz="2000" b="1">
                  <a:solidFill>
                    <a:schemeClr val="bg1"/>
                  </a:solidFill>
                  <a:latin typeface="微软雅黑" panose="020B0503020204020204" charset="-122"/>
                  <a:ea typeface="微软雅黑" panose="020B0503020204020204" charset="-122"/>
                </a:rPr>
                <a:t>abstract</a:t>
              </a:r>
              <a:r>
                <a:rPr lang="zh-CN" altLang="en-US" sz="2000" b="1">
                  <a:solidFill>
                    <a:schemeClr val="bg1"/>
                  </a:solidFill>
                  <a:latin typeface="微软雅黑" panose="020B0503020204020204" charset="-122"/>
                  <a:ea typeface="微软雅黑" panose="020B0503020204020204" charset="-122"/>
                </a:rPr>
                <a:t>类与</a:t>
              </a:r>
              <a:r>
                <a:rPr lang="en-US" altLang="zh-CN" sz="2000" b="1">
                  <a:solidFill>
                    <a:schemeClr val="bg1"/>
                  </a:solidFill>
                  <a:latin typeface="微软雅黑" panose="020B0503020204020204" charset="-122"/>
                  <a:ea typeface="微软雅黑" panose="020B0503020204020204" charset="-122"/>
                </a:rPr>
                <a:t>abstract</a:t>
              </a:r>
              <a:r>
                <a:rPr lang="zh-CN" altLang="en-US" sz="2000" b="1">
                  <a:solidFill>
                    <a:schemeClr val="bg1"/>
                  </a:solidFill>
                  <a:latin typeface="微软雅黑" panose="020B0503020204020204" charset="-122"/>
                  <a:ea typeface="微软雅黑" panose="020B0503020204020204" charset="-122"/>
                </a:rPr>
                <a:t>方法</a:t>
              </a:r>
            </a:p>
            <a:p>
              <a:pPr marL="742950" lvl="1" indent="-285750" eaLnBrk="1" hangingPunct="1">
                <a:buFont typeface="Wingdings" panose="05000000000000000000" pitchFamily="2" charset="2"/>
                <a:buChar char="l"/>
              </a:pPr>
              <a:r>
                <a:rPr lang="zh-CN" altLang="en-US" sz="2000" b="1">
                  <a:solidFill>
                    <a:schemeClr val="bg1"/>
                  </a:solidFill>
                  <a:latin typeface="微软雅黑" panose="020B0503020204020204" charset="-122"/>
                  <a:ea typeface="微软雅黑" panose="020B0503020204020204" charset="-122"/>
                </a:rPr>
                <a:t>面向抽象编程</a:t>
              </a:r>
            </a:p>
            <a:p>
              <a:pPr marL="742950" lvl="1" indent="-285750" eaLnBrk="1" hangingPunct="1">
                <a:buFont typeface="Wingdings" panose="05000000000000000000" pitchFamily="2" charset="2"/>
                <a:buChar char="l"/>
              </a:pPr>
              <a:r>
                <a:rPr lang="zh-CN" altLang="en-US" sz="2000" b="1">
                  <a:solidFill>
                    <a:schemeClr val="bg1"/>
                  </a:solidFill>
                  <a:latin typeface="微软雅黑" panose="020B0503020204020204" charset="-122"/>
                  <a:ea typeface="微软雅黑" panose="020B0503020204020204" charset="-122"/>
                </a:rPr>
                <a:t>开</a:t>
              </a:r>
              <a:r>
                <a:rPr lang="en-US" altLang="zh-CN" sz="2000" b="1">
                  <a:solidFill>
                    <a:schemeClr val="bg1"/>
                  </a:solidFill>
                  <a:latin typeface="微软雅黑" panose="020B0503020204020204" charset="-122"/>
                  <a:ea typeface="微软雅黑" panose="020B0503020204020204" charset="-122"/>
                </a:rPr>
                <a:t>-</a:t>
              </a:r>
              <a:r>
                <a:rPr lang="zh-CN" altLang="en-US" sz="2000" b="1">
                  <a:solidFill>
                    <a:schemeClr val="bg1"/>
                  </a:solidFill>
                  <a:latin typeface="微软雅黑" panose="020B0503020204020204" charset="-122"/>
                  <a:ea typeface="微软雅黑" panose="020B0503020204020204" charset="-122"/>
                </a:rPr>
                <a:t>闭原则</a:t>
              </a:r>
            </a:p>
          </p:txBody>
        </p:sp>
        <p:sp>
          <p:nvSpPr>
            <p:cNvPr id="19" name="文本框 18"/>
            <p:cNvSpPr txBox="1"/>
            <p:nvPr/>
          </p:nvSpPr>
          <p:spPr>
            <a:xfrm>
              <a:off x="2419890" y="1772816"/>
              <a:ext cx="1295024" cy="398780"/>
            </a:xfrm>
            <a:prstGeom prst="rect">
              <a:avLst/>
            </a:prstGeom>
            <a:noFill/>
          </p:spPr>
          <p:txBody>
            <a:bodyPr wrap="square">
              <a:spAutoFit/>
            </a:bodyPr>
            <a:lstStyle/>
            <a:p>
              <a:pPr eaLnBrk="1" hangingPunct="1">
                <a:buFont typeface="Wingdings" panose="05000000000000000000" pitchFamily="2" charset="2"/>
                <a:buNone/>
              </a:pPr>
              <a:r>
                <a:rPr lang="zh-CN" altLang="en-US" sz="2000" b="1">
                  <a:solidFill>
                    <a:schemeClr val="bg1"/>
                  </a:solidFill>
                  <a:latin typeface="微软雅黑" panose="020B0503020204020204" charset="-122"/>
                  <a:ea typeface="微软雅黑" panose="020B0503020204020204" charset="-122"/>
                </a:rPr>
                <a:t>主要内容</a:t>
              </a:r>
            </a:p>
          </p:txBody>
        </p:sp>
      </p:grpSp>
      <p:grpSp>
        <p:nvGrpSpPr>
          <p:cNvPr id="31" name="组合 30"/>
          <p:cNvGrpSpPr/>
          <p:nvPr/>
        </p:nvGrpSpPr>
        <p:grpSpPr>
          <a:xfrm>
            <a:off x="103941" y="116632"/>
            <a:ext cx="9929764" cy="614705"/>
            <a:chOff x="103941" y="116632"/>
            <a:chExt cx="9929764" cy="614705"/>
          </a:xfrm>
        </p:grpSpPr>
        <p:sp>
          <p:nvSpPr>
            <p:cNvPr id="32" name="文本框 31"/>
            <p:cNvSpPr txBox="1"/>
            <p:nvPr/>
          </p:nvSpPr>
          <p:spPr>
            <a:xfrm>
              <a:off x="767408" y="147772"/>
              <a:ext cx="1080120" cy="583565"/>
            </a:xfrm>
            <a:prstGeom prst="rect">
              <a:avLst/>
            </a:prstGeom>
            <a:noFill/>
          </p:spPr>
          <p:txBody>
            <a:bodyPr wrap="square">
              <a:spAutoFit/>
            </a:bodyPr>
            <a:lstStyle/>
            <a:p>
              <a:pPr eaLnBrk="1" fontAlgn="auto" hangingPunct="1">
                <a:spcBef>
                  <a:spcPts val="0"/>
                </a:spcBef>
                <a:spcAft>
                  <a:spcPts val="0"/>
                </a:spcAft>
                <a:defRPr/>
              </a:pPr>
              <a:r>
                <a:rPr lang="zh-CN" altLang="en-US" sz="3200" b="1">
                  <a:solidFill>
                    <a:srgbClr val="53648F"/>
                  </a:solidFill>
                  <a:latin typeface="微软雅黑" panose="020B0503020204020204" charset="-122"/>
                  <a:ea typeface="微软雅黑" panose="020B0503020204020204" charset="-122"/>
                </a:rPr>
                <a:t>导读</a:t>
              </a:r>
              <a:endParaRPr lang="zh-CN" altLang="en-US" sz="3200" b="1" dirty="0">
                <a:solidFill>
                  <a:srgbClr val="53648F"/>
                </a:solidFill>
                <a:latin typeface="微软雅黑" panose="020B0503020204020204" charset="-122"/>
                <a:ea typeface="微软雅黑" panose="020B0503020204020204" charset="-122"/>
              </a:endParaRPr>
            </a:p>
          </p:txBody>
        </p:sp>
        <p:pic>
          <p:nvPicPr>
            <p:cNvPr id="33" name="图片 32" descr="卡通人物&#10;&#10;中度可信度描述已自动生成"/>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941" y="116632"/>
              <a:ext cx="889308" cy="492950"/>
            </a:xfrm>
            <a:prstGeom prst="rect">
              <a:avLst/>
            </a:prstGeom>
          </p:spPr>
        </p:pic>
        <p:sp>
          <p:nvSpPr>
            <p:cNvPr id="35" name="平行四边形 34"/>
            <p:cNvSpPr/>
            <p:nvPr/>
          </p:nvSpPr>
          <p:spPr>
            <a:xfrm>
              <a:off x="1775520" y="458688"/>
              <a:ext cx="8258185" cy="162000"/>
            </a:xfrm>
            <a:prstGeom prst="parallelogram">
              <a:avLst>
                <a:gd name="adj" fmla="val 49021"/>
              </a:avLst>
            </a:pr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a:off x="6312024" y="1219832"/>
            <a:ext cx="4356864" cy="5214210"/>
            <a:chOff x="6528048" y="1219832"/>
            <a:chExt cx="4356864" cy="5214210"/>
          </a:xfrm>
        </p:grpSpPr>
        <p:grpSp>
          <p:nvGrpSpPr>
            <p:cNvPr id="14" name="组合 13"/>
            <p:cNvGrpSpPr/>
            <p:nvPr/>
          </p:nvGrpSpPr>
          <p:grpSpPr>
            <a:xfrm>
              <a:off x="6528048" y="1219832"/>
              <a:ext cx="4356864" cy="5214210"/>
              <a:chOff x="6528048" y="1219832"/>
              <a:chExt cx="4356864" cy="5214210"/>
            </a:xfrm>
          </p:grpSpPr>
          <p:grpSp>
            <p:nvGrpSpPr>
              <p:cNvPr id="21" name="组合 20"/>
              <p:cNvGrpSpPr/>
              <p:nvPr/>
            </p:nvGrpSpPr>
            <p:grpSpPr>
              <a:xfrm>
                <a:off x="6528048" y="1219832"/>
                <a:ext cx="4356864" cy="5214210"/>
                <a:chOff x="767408" y="1219832"/>
                <a:chExt cx="4356864" cy="5214210"/>
              </a:xfrm>
            </p:grpSpPr>
            <p:grpSp>
              <p:nvGrpSpPr>
                <p:cNvPr id="22" name="组合 21"/>
                <p:cNvGrpSpPr/>
                <p:nvPr/>
              </p:nvGrpSpPr>
              <p:grpSpPr>
                <a:xfrm>
                  <a:off x="767408" y="1219832"/>
                  <a:ext cx="4356864" cy="5214210"/>
                  <a:chOff x="807674" y="1340768"/>
                  <a:chExt cx="4356864" cy="5214210"/>
                </a:xfrm>
              </p:grpSpPr>
              <p:sp>
                <p:nvSpPr>
                  <p:cNvPr id="25" name="矩形: 圆角 24"/>
                  <p:cNvSpPr/>
                  <p:nvPr/>
                </p:nvSpPr>
                <p:spPr>
                  <a:xfrm rot="604243">
                    <a:off x="1660537" y="5801599"/>
                    <a:ext cx="3504001" cy="753379"/>
                  </a:xfrm>
                  <a:prstGeom prst="roundRect">
                    <a:avLst>
                      <a:gd name="adj" fmla="val 15751"/>
                    </a:avLst>
                  </a:prstGeom>
                  <a:solidFill>
                    <a:schemeClr val="bg2">
                      <a:lumMod val="75000"/>
                      <a:alpha val="40000"/>
                    </a:scheme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顶角 25"/>
                  <p:cNvSpPr/>
                  <p:nvPr/>
                </p:nvSpPr>
                <p:spPr>
                  <a:xfrm rot="5400000">
                    <a:off x="1121103" y="2106366"/>
                    <a:ext cx="4536502" cy="3477600"/>
                  </a:xfrm>
                  <a:prstGeom prst="round2SameRect">
                    <a:avLst/>
                  </a:pr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1204826" y="1530849"/>
                    <a:ext cx="930734" cy="4628634"/>
                  </a:xfrm>
                  <a:prstGeom prst="ellipse">
                    <a:avLst/>
                  </a:prstGeom>
                  <a:gradFill flip="none" rotWithShape="1">
                    <a:gsLst>
                      <a:gs pos="0">
                        <a:schemeClr val="tx1">
                          <a:alpha val="0"/>
                        </a:schemeClr>
                      </a:gs>
                      <a:gs pos="100000">
                        <a:srgbClr val="53648F"/>
                      </a:gs>
                    </a:gsLst>
                    <a:lin ang="10800000" scaled="0"/>
                    <a:tileRect/>
                  </a:gra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807674" y="1340768"/>
                    <a:ext cx="823829" cy="49685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p:cNvSpPr txBox="1"/>
                <p:nvPr/>
              </p:nvSpPr>
              <p:spPr>
                <a:xfrm>
                  <a:off x="1257262" y="2193122"/>
                  <a:ext cx="3252520" cy="2553335"/>
                </a:xfrm>
                <a:prstGeom prst="rect">
                  <a:avLst/>
                </a:prstGeom>
                <a:noFill/>
              </p:spPr>
              <p:txBody>
                <a:bodyPr wrap="square">
                  <a:spAutoFit/>
                </a:bodyPr>
                <a:lstStyle/>
                <a:p>
                  <a:pPr marL="742950" lvl="1" indent="-285750" eaLnBrk="1" hangingPunct="1">
                    <a:lnSpc>
                      <a:spcPct val="200000"/>
                    </a:lnSpc>
                    <a:buFont typeface="Wingdings" panose="05000000000000000000" pitchFamily="2" charset="2"/>
                    <a:buChar char="l"/>
                  </a:pPr>
                  <a:r>
                    <a:rPr lang="zh-CN" altLang="en-US" sz="2000" b="1">
                      <a:solidFill>
                        <a:schemeClr val="bg1"/>
                      </a:solidFill>
                      <a:latin typeface="微软雅黑" panose="020B0503020204020204" charset="-122"/>
                      <a:ea typeface="微软雅黑" panose="020B0503020204020204" charset="-122"/>
                    </a:rPr>
                    <a:t>重点：</a:t>
                  </a:r>
                  <a:endParaRPr lang="en-US" altLang="zh-CN" sz="2000" b="1">
                    <a:solidFill>
                      <a:schemeClr val="bg1"/>
                    </a:solidFill>
                    <a:latin typeface="微软雅黑" panose="020B0503020204020204" charset="-122"/>
                    <a:ea typeface="微软雅黑" panose="020B0503020204020204" charset="-122"/>
                  </a:endParaRPr>
                </a:p>
                <a:p>
                  <a:pPr lvl="1" eaLnBrk="1" hangingPunct="1">
                    <a:lnSpc>
                      <a:spcPct val="200000"/>
                    </a:lnSpc>
                  </a:pPr>
                  <a:endParaRPr lang="en-US" altLang="zh-CN" sz="2000" b="1">
                    <a:solidFill>
                      <a:schemeClr val="bg1"/>
                    </a:solidFill>
                    <a:latin typeface="微软雅黑" panose="020B0503020204020204" charset="-122"/>
                    <a:ea typeface="微软雅黑" panose="020B0503020204020204" charset="-122"/>
                  </a:endParaRPr>
                </a:p>
                <a:p>
                  <a:pPr lvl="1" eaLnBrk="1" hangingPunct="1">
                    <a:lnSpc>
                      <a:spcPct val="200000"/>
                    </a:lnSpc>
                  </a:pPr>
                  <a:r>
                    <a:rPr lang="en-US" altLang="zh-CN" sz="2000" b="1">
                      <a:solidFill>
                        <a:schemeClr val="bg1"/>
                      </a:solidFill>
                      <a:latin typeface="微软雅黑" panose="020B0503020204020204" charset="-122"/>
                      <a:ea typeface="微软雅黑" panose="020B0503020204020204" charset="-122"/>
                    </a:rPr>
                    <a:t>  </a:t>
                  </a:r>
                  <a:endParaRPr lang="zh-CN" altLang="en-US" sz="2000" b="1">
                    <a:solidFill>
                      <a:schemeClr val="bg1"/>
                    </a:solidFill>
                    <a:latin typeface="微软雅黑" panose="020B0503020204020204" charset="-122"/>
                    <a:ea typeface="微软雅黑" panose="020B0503020204020204" charset="-122"/>
                  </a:endParaRPr>
                </a:p>
                <a:p>
                  <a:pPr marL="742950" lvl="1" indent="-285750" eaLnBrk="1" hangingPunct="1">
                    <a:lnSpc>
                      <a:spcPct val="200000"/>
                    </a:lnSpc>
                    <a:buFont typeface="Wingdings" panose="05000000000000000000" pitchFamily="2" charset="2"/>
                    <a:buChar char="l"/>
                  </a:pPr>
                  <a:r>
                    <a:rPr lang="zh-CN" altLang="en-US" sz="2000" b="1">
                      <a:solidFill>
                        <a:schemeClr val="bg1"/>
                      </a:solidFill>
                      <a:latin typeface="微软雅黑" panose="020B0503020204020204" charset="-122"/>
                      <a:ea typeface="微软雅黑" panose="020B0503020204020204" charset="-122"/>
                    </a:rPr>
                    <a:t>难点：</a:t>
                  </a:r>
                  <a:endParaRPr lang="en-US" altLang="zh-CN" sz="2000" b="1">
                    <a:solidFill>
                      <a:schemeClr val="bg1"/>
                    </a:solidFill>
                    <a:latin typeface="微软雅黑" panose="020B0503020204020204" charset="-122"/>
                    <a:ea typeface="微软雅黑" panose="020B0503020204020204" charset="-122"/>
                  </a:endParaRPr>
                </a:p>
              </p:txBody>
            </p:sp>
            <p:sp>
              <p:nvSpPr>
                <p:cNvPr id="24" name="文本框 23"/>
                <p:cNvSpPr txBox="1"/>
                <p:nvPr/>
              </p:nvSpPr>
              <p:spPr>
                <a:xfrm>
                  <a:off x="2299409" y="1804754"/>
                  <a:ext cx="1512168" cy="398780"/>
                </a:xfrm>
                <a:prstGeom prst="rect">
                  <a:avLst/>
                </a:prstGeom>
                <a:noFill/>
              </p:spPr>
              <p:txBody>
                <a:bodyPr wrap="square">
                  <a:spAutoFit/>
                </a:bodyPr>
                <a:lstStyle/>
                <a:p>
                  <a:pPr eaLnBrk="1" hangingPunct="1">
                    <a:buFont typeface="Wingdings" panose="05000000000000000000" pitchFamily="2" charset="2"/>
                    <a:buNone/>
                  </a:pPr>
                  <a:r>
                    <a:rPr lang="zh-CN" altLang="en-US" sz="2000" b="1">
                      <a:solidFill>
                        <a:schemeClr val="bg1"/>
                      </a:solidFill>
                      <a:latin typeface="微软雅黑" panose="020B0503020204020204" charset="-122"/>
                      <a:ea typeface="微软雅黑" panose="020B0503020204020204" charset="-122"/>
                    </a:rPr>
                    <a:t>重点和难点</a:t>
                  </a:r>
                </a:p>
              </p:txBody>
            </p:sp>
          </p:grpSp>
          <p:sp>
            <p:nvSpPr>
              <p:cNvPr id="30" name="文本框 29"/>
              <p:cNvSpPr txBox="1"/>
              <p:nvPr/>
            </p:nvSpPr>
            <p:spPr>
              <a:xfrm>
                <a:off x="7855934" y="2736311"/>
                <a:ext cx="2848578" cy="1198880"/>
              </a:xfrm>
              <a:prstGeom prst="rect">
                <a:avLst/>
              </a:prstGeom>
              <a:noFill/>
            </p:spPr>
            <p:txBody>
              <a:bodyPr wrap="square">
                <a:spAutoFit/>
              </a:bodyPr>
              <a:lstStyle/>
              <a:p>
                <a:pPr>
                  <a:lnSpc>
                    <a:spcPct val="200000"/>
                  </a:lnSpc>
                </a:pPr>
                <a:r>
                  <a:rPr lang="zh-CN" altLang="en-US" b="1">
                    <a:solidFill>
                      <a:schemeClr val="bg1"/>
                    </a:solidFill>
                    <a:latin typeface="微软雅黑" panose="020B0503020204020204" charset="-122"/>
                    <a:ea typeface="微软雅黑" panose="020B0503020204020204" charset="-122"/>
                  </a:rPr>
                  <a:t>类的继承性、上转型对象和多态技术</a:t>
                </a:r>
              </a:p>
            </p:txBody>
          </p:sp>
        </p:grpSp>
        <p:sp>
          <p:nvSpPr>
            <p:cNvPr id="36" name="文本框 35"/>
            <p:cNvSpPr txBox="1"/>
            <p:nvPr/>
          </p:nvSpPr>
          <p:spPr>
            <a:xfrm>
              <a:off x="7444579" y="4582344"/>
              <a:ext cx="3165518" cy="1198880"/>
            </a:xfrm>
            <a:prstGeom prst="rect">
              <a:avLst/>
            </a:prstGeom>
            <a:noFill/>
          </p:spPr>
          <p:txBody>
            <a:bodyPr wrap="square">
              <a:spAutoFit/>
            </a:bodyPr>
            <a:lstStyle/>
            <a:p>
              <a:pPr lvl="1" eaLnBrk="1" hangingPunct="1">
                <a:lnSpc>
                  <a:spcPct val="200000"/>
                </a:lnSpc>
              </a:pPr>
              <a:r>
                <a:rPr lang="zh-CN" altLang="en-US" sz="1800" b="1">
                  <a:solidFill>
                    <a:schemeClr val="bg1"/>
                  </a:solidFill>
                  <a:latin typeface="微软雅黑" panose="020B0503020204020204" charset="-122"/>
                  <a:ea typeface="微软雅黑" panose="020B0503020204020204" charset="-122"/>
                </a:rPr>
                <a:t>理解上转型对象和多态技术的理解和运用 </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barn(inVertical)">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circle(in)">
                                      <p:cBhvr>
                                        <p:cTn id="12" dur="10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circle(in)">
                                      <p:cBhvr>
                                        <p:cTn id="17"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type="body" idx="4294967295"/>
          </p:nvPr>
        </p:nvSpPr>
        <p:spPr>
          <a:xfrm>
            <a:off x="839788" y="1268760"/>
            <a:ext cx="10728970" cy="2522962"/>
          </a:xfrm>
          <a:prstGeom prst="rect">
            <a:avLst/>
          </a:prstGeom>
          <a:ln w="50800">
            <a:solidFill>
              <a:srgbClr val="53648F"/>
            </a:solidFill>
          </a:ln>
        </p:spPr>
        <p:txBody>
          <a:bodyPr/>
          <a:lstStyle/>
          <a:p>
            <a:pPr eaLnBrk="1" hangingPunct="1">
              <a:lnSpc>
                <a:spcPct val="120000"/>
              </a:lnSpc>
            </a:pPr>
            <a:r>
              <a:rPr lang="zh-CN" altLang="en-US">
                <a:latin typeface="微软雅黑" panose="020B0503020204020204" charset="-122"/>
                <a:ea typeface="微软雅黑" panose="020B0503020204020204" charset="-122"/>
              </a:rPr>
              <a:t>    如果将5.10节中的</a:t>
            </a:r>
            <a:r>
              <a:rPr lang="en-US" altLang="zh-CN">
                <a:solidFill>
                  <a:srgbClr val="53648F"/>
                </a:solidFill>
                <a:latin typeface="微软雅黑" panose="020B0503020204020204" charset="-122"/>
                <a:ea typeface="微软雅黑" panose="020B0503020204020204" charset="-122"/>
              </a:rPr>
              <a:t>Pillar</a:t>
            </a:r>
            <a:r>
              <a:rPr lang="zh-CN" altLang="en-US">
                <a:solidFill>
                  <a:srgbClr val="53648F"/>
                </a:solidFill>
                <a:latin typeface="微软雅黑" panose="020B0503020204020204" charset="-122"/>
                <a:ea typeface="微软雅黑" panose="020B0503020204020204" charset="-122"/>
              </a:rPr>
              <a:t>类、</a:t>
            </a:r>
            <a:r>
              <a:rPr lang="en-US" altLang="zh-CN">
                <a:solidFill>
                  <a:srgbClr val="53648F"/>
                </a:solidFill>
                <a:latin typeface="微软雅黑" panose="020B0503020204020204" charset="-122"/>
                <a:ea typeface="微软雅黑" panose="020B0503020204020204" charset="-122"/>
              </a:rPr>
              <a:t>Geometry</a:t>
            </a:r>
            <a:r>
              <a:rPr lang="zh-CN" altLang="en-US">
                <a:solidFill>
                  <a:srgbClr val="53648F"/>
                </a:solidFill>
                <a:latin typeface="微软雅黑" panose="020B0503020204020204" charset="-122"/>
                <a:ea typeface="微软雅黑" panose="020B0503020204020204" charset="-122"/>
              </a:rPr>
              <a:t>类以及</a:t>
            </a:r>
            <a:r>
              <a:rPr lang="en-US" altLang="zh-CN">
                <a:solidFill>
                  <a:srgbClr val="53648F"/>
                </a:solidFill>
                <a:latin typeface="微软雅黑" panose="020B0503020204020204" charset="-122"/>
                <a:ea typeface="微软雅黑" panose="020B0503020204020204" charset="-122"/>
              </a:rPr>
              <a:t>Circle</a:t>
            </a:r>
            <a:r>
              <a:rPr lang="zh-CN" altLang="en-US">
                <a:solidFill>
                  <a:srgbClr val="53648F"/>
                </a:solidFill>
                <a:latin typeface="微软雅黑" panose="020B0503020204020204" charset="-122"/>
                <a:ea typeface="微软雅黑" panose="020B0503020204020204" charset="-122"/>
              </a:rPr>
              <a:t>和</a:t>
            </a:r>
            <a:r>
              <a:rPr lang="en-US" altLang="zh-CN">
                <a:solidFill>
                  <a:srgbClr val="53648F"/>
                </a:solidFill>
                <a:latin typeface="微软雅黑" panose="020B0503020204020204" charset="-122"/>
                <a:ea typeface="微软雅黑" panose="020B0503020204020204" charset="-122"/>
              </a:rPr>
              <a:t>Rectangle</a:t>
            </a:r>
            <a:r>
              <a:rPr lang="zh-CN" altLang="en-US">
                <a:solidFill>
                  <a:srgbClr val="53648F"/>
                </a:solidFill>
                <a:latin typeface="微软雅黑" panose="020B0503020204020204" charset="-122"/>
                <a:ea typeface="微软雅黑" panose="020B0503020204020204" charset="-122"/>
              </a:rPr>
              <a:t>类看作是一个小的开发框架，</a:t>
            </a:r>
            <a:r>
              <a:rPr lang="zh-CN" altLang="en-US">
                <a:latin typeface="微软雅黑" panose="020B0503020204020204" charset="-122"/>
                <a:ea typeface="微软雅黑" panose="020B0503020204020204" charset="-122"/>
              </a:rPr>
              <a:t>将</a:t>
            </a:r>
            <a:r>
              <a:rPr lang="en-US" altLang="zh-CN">
                <a:latin typeface="微软雅黑" panose="020B0503020204020204" charset="-122"/>
                <a:ea typeface="微软雅黑" panose="020B0503020204020204" charset="-122"/>
              </a:rPr>
              <a:t>Application.java</a:t>
            </a:r>
            <a:r>
              <a:rPr lang="zh-CN" altLang="en-US">
                <a:latin typeface="微软雅黑" panose="020B0503020204020204" charset="-122"/>
                <a:ea typeface="微软雅黑" panose="020B0503020204020204" charset="-122"/>
              </a:rPr>
              <a:t>看作是使用该框架进行应用开发的用户程序，那么框架满足“开-闭”原则，该框架相对用户的需求就比较容易维护，因为，当用户程序需要使用</a:t>
            </a:r>
            <a:r>
              <a:rPr lang="en-US" altLang="zh-CN">
                <a:latin typeface="微软雅黑" panose="020B0503020204020204" charset="-122"/>
                <a:ea typeface="微软雅黑" panose="020B0503020204020204" charset="-122"/>
              </a:rPr>
              <a:t>Pillar</a:t>
            </a:r>
            <a:r>
              <a:rPr lang="zh-CN" altLang="en-US">
                <a:latin typeface="微软雅黑" panose="020B0503020204020204" charset="-122"/>
                <a:ea typeface="微软雅黑" panose="020B0503020204020204" charset="-122"/>
              </a:rPr>
              <a:t>创建出具有三角形底的柱体时，系统只需简单的扩展框架，即在框架中</a:t>
            </a:r>
            <a:r>
              <a:rPr lang="zh-CN" altLang="en-US">
                <a:solidFill>
                  <a:srgbClr val="53648F"/>
                </a:solidFill>
                <a:latin typeface="微软雅黑" panose="020B0503020204020204" charset="-122"/>
                <a:ea typeface="微软雅黑" panose="020B0503020204020204" charset="-122"/>
              </a:rPr>
              <a:t>增加一个</a:t>
            </a:r>
            <a:r>
              <a:rPr lang="en-US" altLang="zh-CN">
                <a:solidFill>
                  <a:srgbClr val="53648F"/>
                </a:solidFill>
                <a:latin typeface="微软雅黑" panose="020B0503020204020204" charset="-122"/>
                <a:ea typeface="微软雅黑" panose="020B0503020204020204" charset="-122"/>
              </a:rPr>
              <a:t>Geometry</a:t>
            </a:r>
            <a:r>
              <a:rPr lang="zh-CN" altLang="en-US">
                <a:solidFill>
                  <a:srgbClr val="53648F"/>
                </a:solidFill>
                <a:latin typeface="微软雅黑" panose="020B0503020204020204" charset="-122"/>
                <a:ea typeface="微软雅黑" panose="020B0503020204020204" charset="-122"/>
              </a:rPr>
              <a:t>的</a:t>
            </a:r>
            <a:r>
              <a:rPr lang="en-US" altLang="zh-CN">
                <a:solidFill>
                  <a:srgbClr val="53648F"/>
                </a:solidFill>
                <a:latin typeface="微软雅黑" panose="020B0503020204020204" charset="-122"/>
                <a:ea typeface="微软雅黑" panose="020B0503020204020204" charset="-122"/>
              </a:rPr>
              <a:t>Triangle</a:t>
            </a:r>
            <a:r>
              <a:rPr lang="zh-CN" altLang="en-US">
                <a:solidFill>
                  <a:srgbClr val="53648F"/>
                </a:solidFill>
                <a:latin typeface="微软雅黑" panose="020B0503020204020204" charset="-122"/>
                <a:ea typeface="微软雅黑" panose="020B0503020204020204" charset="-122"/>
              </a:rPr>
              <a:t>子类，而无需修改框架中的其他类</a:t>
            </a:r>
            <a:r>
              <a:rPr lang="zh-CN" altLang="en-US">
                <a:latin typeface="微软雅黑" panose="020B0503020204020204" charset="-122"/>
                <a:ea typeface="微软雅黑" panose="020B0503020204020204" charset="-122"/>
              </a:rPr>
              <a:t>，如图5.14所示</a:t>
            </a:r>
          </a:p>
        </p:txBody>
      </p:sp>
      <p:pic>
        <p:nvPicPr>
          <p:cNvPr id="37478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1450" y="3937397"/>
            <a:ext cx="6769100" cy="2947987"/>
          </a:xfrm>
          <a:prstGeom prst="rect">
            <a:avLst/>
          </a:prstGeom>
          <a:noFill/>
          <a:ln w="25400">
            <a:noFill/>
            <a:miter lim="800000"/>
            <a:headEnd/>
            <a:tailEnd/>
          </a:ln>
          <a:extLst>
            <a:ext uri="{909E8E84-426E-40DD-AFC4-6F175D3DCCD1}">
              <a14:hiddenFill xmlns:a14="http://schemas.microsoft.com/office/drawing/2010/main">
                <a:solidFill>
                  <a:srgbClr val="FFFFFF"/>
                </a:solidFill>
              </a14:hiddenFill>
            </a:ext>
          </a:extLst>
        </p:spPr>
      </p:pic>
      <p:grpSp>
        <p:nvGrpSpPr>
          <p:cNvPr id="5" name="组合 4"/>
          <p:cNvGrpSpPr/>
          <p:nvPr/>
        </p:nvGrpSpPr>
        <p:grpSpPr>
          <a:xfrm>
            <a:off x="103941" y="116632"/>
            <a:ext cx="9929764" cy="614705"/>
            <a:chOff x="103941" y="116632"/>
            <a:chExt cx="9929764" cy="614705"/>
          </a:xfrm>
        </p:grpSpPr>
        <p:sp>
          <p:nvSpPr>
            <p:cNvPr id="6" name="文本框 5"/>
            <p:cNvSpPr txBox="1"/>
            <p:nvPr/>
          </p:nvSpPr>
          <p:spPr>
            <a:xfrm>
              <a:off x="767408" y="147772"/>
              <a:ext cx="4176464" cy="583565"/>
            </a:xfrm>
            <a:prstGeom prst="rect">
              <a:avLst/>
            </a:prstGeom>
            <a:noFill/>
          </p:spPr>
          <p:txBody>
            <a:bodyPr wrap="square">
              <a:spAutoFit/>
            </a:bodyPr>
            <a:lstStyle/>
            <a:p>
              <a:pPr eaLnBrk="1" fontAlgn="auto" hangingPunct="1">
                <a:spcBef>
                  <a:spcPts val="0"/>
                </a:spcBef>
                <a:spcAft>
                  <a:spcPts val="0"/>
                </a:spcAft>
                <a:defRPr/>
              </a:pPr>
              <a:r>
                <a:rPr lang="en-US" altLang="zh-CN" sz="3200" b="1">
                  <a:solidFill>
                    <a:srgbClr val="53648F"/>
                  </a:solidFill>
                  <a:latin typeface="微软雅黑" panose="020B0503020204020204" charset="-122"/>
                  <a:ea typeface="微软雅黑" panose="020B0503020204020204" charset="-122"/>
                </a:rPr>
                <a:t>5.11   </a:t>
              </a:r>
              <a:r>
                <a:rPr lang="zh-CN" altLang="en-US" sz="3200" b="1">
                  <a:solidFill>
                    <a:srgbClr val="53648F"/>
                  </a:solidFill>
                  <a:latin typeface="微软雅黑" panose="020B0503020204020204" charset="-122"/>
                  <a:ea typeface="微软雅黑" panose="020B0503020204020204" charset="-122"/>
                </a:rPr>
                <a:t>开</a:t>
              </a:r>
              <a:r>
                <a:rPr lang="en-US" altLang="zh-CN" sz="3200" b="1">
                  <a:solidFill>
                    <a:srgbClr val="53648F"/>
                  </a:solidFill>
                  <a:latin typeface="微软雅黑" panose="020B0503020204020204" charset="-122"/>
                  <a:ea typeface="微软雅黑" panose="020B0503020204020204" charset="-122"/>
                </a:rPr>
                <a:t>-</a:t>
              </a:r>
              <a:r>
                <a:rPr lang="zh-CN" altLang="en-US" sz="3200" b="1">
                  <a:solidFill>
                    <a:srgbClr val="53648F"/>
                  </a:solidFill>
                  <a:latin typeface="微软雅黑" panose="020B0503020204020204" charset="-122"/>
                  <a:ea typeface="微软雅黑" panose="020B0503020204020204" charset="-122"/>
                </a:rPr>
                <a:t>闭原则</a:t>
              </a:r>
              <a:endParaRPr lang="zh-CN" altLang="en-US" sz="3200" b="1" dirty="0">
                <a:solidFill>
                  <a:srgbClr val="53648F"/>
                </a:solidFill>
                <a:latin typeface="微软雅黑" panose="020B0503020204020204" charset="-122"/>
                <a:ea typeface="微软雅黑" panose="020B0503020204020204" charset="-122"/>
              </a:endParaRPr>
            </a:p>
          </p:txBody>
        </p:sp>
        <p:pic>
          <p:nvPicPr>
            <p:cNvPr id="7" name="图片 6" descr="卡通人物&#10;&#10;中度可信度描述已自动生成"/>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941" y="116632"/>
              <a:ext cx="889308" cy="492950"/>
            </a:xfrm>
            <a:prstGeom prst="rect">
              <a:avLst/>
            </a:prstGeom>
          </p:spPr>
        </p:pic>
        <p:sp>
          <p:nvSpPr>
            <p:cNvPr id="9" name="平行四边形 8"/>
            <p:cNvSpPr/>
            <p:nvPr/>
          </p:nvSpPr>
          <p:spPr>
            <a:xfrm>
              <a:off x="3935760" y="458688"/>
              <a:ext cx="6097945" cy="162000"/>
            </a:xfrm>
            <a:prstGeom prst="parallelogram">
              <a:avLst>
                <a:gd name="adj" fmla="val 49021"/>
              </a:avLst>
            </a:pr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767408" y="720083"/>
            <a:ext cx="6275194" cy="534035"/>
          </a:xfrm>
          <a:prstGeom prst="rect">
            <a:avLst/>
          </a:prstGeom>
          <a:noFill/>
        </p:spPr>
        <p:txBody>
          <a:bodyPr wrap="square">
            <a:spAutoFit/>
          </a:bodyPr>
          <a:lstStyle/>
          <a:p>
            <a:pPr eaLnBrk="1" hangingPunct="1">
              <a:lnSpc>
                <a:spcPct val="120000"/>
              </a:lnSpc>
            </a:pPr>
            <a:r>
              <a:rPr lang="zh-CN" altLang="en-US" sz="2400" b="1">
                <a:latin typeface="微软雅黑" panose="020B0503020204020204" charset="-122"/>
                <a:ea typeface="微软雅黑" panose="020B0503020204020204" charset="-122"/>
              </a:rPr>
              <a:t>结合 5.10节例题说明开-闭原则</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34819">
                                            <p:bg/>
                                          </p:spTgt>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34819">
                                            <p:txEl>
                                              <p:pRg st="0" end="0"/>
                                            </p:txEl>
                                          </p:spTgt>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74789"/>
                                        </p:tgtEl>
                                        <p:attrNameLst>
                                          <p:attrName>style.visibility</p:attrName>
                                        </p:attrNameLst>
                                      </p:cBhvr>
                                      <p:to>
                                        <p:strVal val="visible"/>
                                      </p:to>
                                    </p:set>
                                    <p:anim calcmode="lin" valueType="num">
                                      <p:cBhvr additive="base">
                                        <p:cTn id="21" dur="500" fill="hold"/>
                                        <p:tgtEl>
                                          <p:spTgt spid="374789"/>
                                        </p:tgtEl>
                                        <p:attrNameLst>
                                          <p:attrName>ppt_x</p:attrName>
                                        </p:attrNameLst>
                                      </p:cBhvr>
                                      <p:tavLst>
                                        <p:tav tm="0">
                                          <p:val>
                                            <p:strVal val="#ppt_x"/>
                                          </p:val>
                                        </p:tav>
                                        <p:tav tm="100000">
                                          <p:val>
                                            <p:strVal val="#ppt_x"/>
                                          </p:val>
                                        </p:tav>
                                      </p:tavLst>
                                    </p:anim>
                                    <p:anim calcmode="lin" valueType="num">
                                      <p:cBhvr additive="base">
                                        <p:cTn id="22" dur="500" fill="hold"/>
                                        <p:tgtEl>
                                          <p:spTgt spid="37478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animBg="1"/>
      <p:bldP spid="1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type="body" idx="4294967295"/>
          </p:nvPr>
        </p:nvSpPr>
        <p:spPr>
          <a:xfrm>
            <a:off x="904007" y="804283"/>
            <a:ext cx="10737131" cy="1368425"/>
          </a:xfrm>
          <a:prstGeom prst="rect">
            <a:avLst/>
          </a:prstGeom>
        </p:spPr>
        <p:txBody>
          <a:bodyPr/>
          <a:lstStyle/>
          <a:p>
            <a:pPr>
              <a:lnSpc>
                <a:spcPct val="150000"/>
              </a:lnSpc>
            </a:pPr>
            <a:r>
              <a:rPr lang="zh-CN" altLang="en-US" dirty="0">
                <a:latin typeface="微软雅黑" panose="020B0503020204020204" charset="-122"/>
                <a:ea typeface="微软雅黑" panose="020B0503020204020204" charset="-122"/>
              </a:rPr>
              <a:t>用类封装手机的基本属性和功能，要求手机即可以使用移动公司的</a:t>
            </a:r>
            <a:r>
              <a:rPr lang="en-US" altLang="zh-CN" dirty="0">
                <a:latin typeface="微软雅黑" panose="020B0503020204020204" charset="-122"/>
                <a:ea typeface="微软雅黑" panose="020B0503020204020204" charset="-122"/>
              </a:rPr>
              <a:t>SIM</a:t>
            </a:r>
            <a:r>
              <a:rPr lang="zh-CN" altLang="en-US" dirty="0">
                <a:latin typeface="微软雅黑" panose="020B0503020204020204" charset="-122"/>
                <a:ea typeface="微软雅黑" panose="020B0503020204020204" charset="-122"/>
              </a:rPr>
              <a:t>卡也可以使用联通公司</a:t>
            </a:r>
            <a:r>
              <a:rPr lang="en-US" altLang="zh-CN" dirty="0">
                <a:latin typeface="微软雅黑" panose="020B0503020204020204" charset="-122"/>
                <a:ea typeface="微软雅黑" panose="020B0503020204020204" charset="-122"/>
              </a:rPr>
              <a:t>SIM</a:t>
            </a:r>
            <a:r>
              <a:rPr lang="zh-CN" altLang="en-US" dirty="0">
                <a:latin typeface="微软雅黑" panose="020B0503020204020204" charset="-122"/>
                <a:ea typeface="微软雅黑" panose="020B0503020204020204" charset="-122"/>
              </a:rPr>
              <a:t>卡（可以使用任何公司提供的</a:t>
            </a:r>
            <a:r>
              <a:rPr lang="en-US" altLang="zh-CN" dirty="0">
                <a:latin typeface="微软雅黑" panose="020B0503020204020204" charset="-122"/>
                <a:ea typeface="微软雅黑" panose="020B0503020204020204" charset="-122"/>
              </a:rPr>
              <a:t>SIM</a:t>
            </a:r>
            <a:r>
              <a:rPr lang="zh-CN" altLang="en-US" dirty="0">
                <a:latin typeface="微软雅黑" panose="020B0503020204020204" charset="-122"/>
                <a:ea typeface="微软雅黑" panose="020B0503020204020204" charset="-122"/>
              </a:rPr>
              <a:t>卡）</a:t>
            </a:r>
          </a:p>
        </p:txBody>
      </p:sp>
      <p:sp>
        <p:nvSpPr>
          <p:cNvPr id="375812" name="Rectangle 4"/>
          <p:cNvSpPr>
            <a:spLocks noChangeArrowheads="1"/>
          </p:cNvSpPr>
          <p:nvPr/>
        </p:nvSpPr>
        <p:spPr bwMode="auto">
          <a:xfrm>
            <a:off x="1055440" y="2060848"/>
            <a:ext cx="10383985" cy="1476375"/>
          </a:xfrm>
          <a:prstGeom prst="rect">
            <a:avLst/>
          </a:prstGeom>
          <a:noFill/>
          <a:ln w="25400">
            <a:solidFill>
              <a:srgbClr val="800000"/>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rgbClr val="0000FF"/>
              </a:buClr>
              <a:buFont typeface="Wingdings" panose="05000000000000000000" pitchFamily="2" charset="2"/>
              <a:buChar char="Ø"/>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Times New Roman" panose="02020603050405020304" pitchFamily="18" charset="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50000"/>
              </a:lnSpc>
              <a:spcBef>
                <a:spcPct val="0"/>
              </a:spcBef>
              <a:buClrTx/>
              <a:buFontTx/>
              <a:buNone/>
            </a:pPr>
            <a:r>
              <a:rPr lang="zh-CN" altLang="en-US" sz="2000" b="1">
                <a:solidFill>
                  <a:srgbClr val="53648F"/>
                </a:solidFill>
                <a:latin typeface="微软雅黑" panose="020B0503020204020204" charset="-122"/>
                <a:ea typeface="微软雅黑" panose="020B0503020204020204" charset="-122"/>
              </a:rPr>
              <a:t>例子13中的</a:t>
            </a:r>
            <a:r>
              <a:rPr lang="zh-CN" altLang="en-US" sz="2000" b="1">
                <a:solidFill>
                  <a:srgbClr val="53648F"/>
                </a:solidFill>
                <a:latin typeface="微软雅黑" panose="020B0503020204020204" charset="-122"/>
                <a:ea typeface="微软雅黑" panose="020B0503020204020204" charset="-122"/>
                <a:hlinkClick r:id="rId2"/>
              </a:rPr>
              <a:t>类:</a:t>
            </a:r>
            <a:r>
              <a:rPr lang="en-US" altLang="zh-CN" sz="2000" b="1">
                <a:solidFill>
                  <a:srgbClr val="C00000"/>
                </a:solidFill>
                <a:latin typeface="微软雅黑" panose="020B0503020204020204" charset="-122"/>
                <a:ea typeface="微软雅黑" panose="020B0503020204020204" charset="-122"/>
                <a:hlinkClick r:id="rId2"/>
              </a:rPr>
              <a:t>MobileTelephone</a:t>
            </a:r>
            <a:r>
              <a:rPr lang="en-US" altLang="zh-CN" sz="2000" b="1">
                <a:solidFill>
                  <a:srgbClr val="C00000"/>
                </a:solidFill>
                <a:latin typeface="微软雅黑" panose="020B0503020204020204" charset="-122"/>
                <a:ea typeface="微软雅黑" panose="020B0503020204020204" charset="-122"/>
              </a:rPr>
              <a:t>，</a:t>
            </a:r>
            <a:r>
              <a:rPr lang="en-US" altLang="zh-CN" sz="2000" b="1">
                <a:solidFill>
                  <a:srgbClr val="C00000"/>
                </a:solidFill>
                <a:latin typeface="微软雅黑" panose="020B0503020204020204" charset="-122"/>
                <a:ea typeface="微软雅黑" panose="020B0503020204020204" charset="-122"/>
                <a:hlinkClick r:id="rId3"/>
              </a:rPr>
              <a:t>SIM</a:t>
            </a:r>
            <a:r>
              <a:rPr lang="en-US" altLang="zh-CN" sz="2000" b="1">
                <a:solidFill>
                  <a:srgbClr val="C00000"/>
                </a:solidFill>
                <a:latin typeface="微软雅黑" panose="020B0503020204020204" charset="-122"/>
                <a:ea typeface="微软雅黑" panose="020B0503020204020204" charset="-122"/>
              </a:rPr>
              <a:t>，</a:t>
            </a:r>
            <a:r>
              <a:rPr lang="en-US" altLang="zh-CN" sz="2000" b="1">
                <a:solidFill>
                  <a:srgbClr val="C00000"/>
                </a:solidFill>
                <a:latin typeface="微软雅黑" panose="020B0503020204020204" charset="-122"/>
                <a:ea typeface="微软雅黑" panose="020B0503020204020204" charset="-122"/>
                <a:hlinkClick r:id="rId4"/>
              </a:rPr>
              <a:t>SIMOfChinaMobile</a:t>
            </a:r>
            <a:r>
              <a:rPr lang="en-US" altLang="zh-CN" sz="2000" b="1">
                <a:solidFill>
                  <a:srgbClr val="C00000"/>
                </a:solidFill>
                <a:latin typeface="微软雅黑" panose="020B0503020204020204" charset="-122"/>
                <a:ea typeface="微软雅黑" panose="020B0503020204020204" charset="-122"/>
              </a:rPr>
              <a:t>, </a:t>
            </a:r>
            <a:r>
              <a:rPr lang="en-US" altLang="zh-CN" sz="2000" b="1">
                <a:solidFill>
                  <a:srgbClr val="C00000"/>
                </a:solidFill>
                <a:latin typeface="微软雅黑" panose="020B0503020204020204" charset="-122"/>
                <a:ea typeface="微软雅黑" panose="020B0503020204020204" charset="-122"/>
                <a:hlinkClick r:id="rId5"/>
              </a:rPr>
              <a:t>SIMOfChinaUnicom</a:t>
            </a:r>
            <a:r>
              <a:rPr lang="en-US" altLang="zh-CN" sz="2000" b="1">
                <a:solidFill>
                  <a:srgbClr val="C00000"/>
                </a:solidFill>
                <a:latin typeface="微软雅黑" panose="020B0503020204020204" charset="-122"/>
                <a:ea typeface="微软雅黑" panose="020B0503020204020204" charset="-122"/>
              </a:rPr>
              <a:t> , </a:t>
            </a:r>
            <a:r>
              <a:rPr lang="en-US" altLang="zh-CN" sz="2000" b="1">
                <a:solidFill>
                  <a:srgbClr val="C00000"/>
                </a:solidFill>
                <a:latin typeface="微软雅黑" panose="020B0503020204020204" charset="-122"/>
                <a:ea typeface="微软雅黑" panose="020B0503020204020204" charset="-122"/>
                <a:hlinkClick r:id="rId6"/>
              </a:rPr>
              <a:t>Application</a:t>
            </a:r>
            <a:endParaRPr lang="en-US" altLang="zh-CN" sz="2000" b="1">
              <a:solidFill>
                <a:srgbClr val="C00000"/>
              </a:solidFill>
              <a:latin typeface="微软雅黑" panose="020B0503020204020204" charset="-122"/>
              <a:ea typeface="微软雅黑" panose="020B0503020204020204" charset="-122"/>
            </a:endParaRPr>
          </a:p>
          <a:p>
            <a:pPr>
              <a:lnSpc>
                <a:spcPct val="150000"/>
              </a:lnSpc>
              <a:spcBef>
                <a:spcPct val="0"/>
              </a:spcBef>
              <a:buClrTx/>
              <a:buFontTx/>
              <a:buNone/>
            </a:pPr>
            <a:r>
              <a:rPr lang="zh-CN" altLang="en-US" sz="2000" b="1">
                <a:solidFill>
                  <a:srgbClr val="53648F"/>
                </a:solidFill>
                <a:latin typeface="微软雅黑" panose="020B0503020204020204" charset="-122"/>
                <a:ea typeface="微软雅黑" panose="020B0503020204020204" charset="-122"/>
              </a:rPr>
              <a:t>程序运行效果如图5.1</a:t>
            </a:r>
            <a:r>
              <a:rPr lang="en-US" altLang="zh-CN" sz="2000" b="1">
                <a:solidFill>
                  <a:srgbClr val="53648F"/>
                </a:solidFill>
                <a:latin typeface="微软雅黑" panose="020B0503020204020204" charset="-122"/>
                <a:ea typeface="微软雅黑" panose="020B0503020204020204" charset="-122"/>
              </a:rPr>
              <a:t>6</a:t>
            </a:r>
            <a:r>
              <a:rPr lang="zh-CN" altLang="en-US" sz="2000" b="1">
                <a:solidFill>
                  <a:srgbClr val="53648F"/>
                </a:solidFill>
                <a:latin typeface="微软雅黑" panose="020B0503020204020204" charset="-122"/>
                <a:ea typeface="微软雅黑" panose="020B0503020204020204" charset="-122"/>
              </a:rPr>
              <a:t>。</a:t>
            </a:r>
            <a:r>
              <a:rPr lang="zh-CN" altLang="en-US" sz="1100" b="1">
                <a:solidFill>
                  <a:srgbClr val="53648F"/>
                </a:solidFill>
                <a:latin typeface="微软雅黑" panose="020B0503020204020204" charset="-122"/>
                <a:ea typeface="微软雅黑" panose="020B0503020204020204" charset="-122"/>
              </a:rPr>
              <a:t> </a:t>
            </a:r>
          </a:p>
        </p:txBody>
      </p:sp>
      <p:pic>
        <p:nvPicPr>
          <p:cNvPr id="375813"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87488" y="5092083"/>
            <a:ext cx="30099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5814"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84032" y="3570875"/>
            <a:ext cx="4535487" cy="280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5815" name="Text Box 7"/>
          <p:cNvSpPr txBox="1">
            <a:spLocks noChangeArrowheads="1"/>
          </p:cNvSpPr>
          <p:nvPr/>
        </p:nvSpPr>
        <p:spPr bwMode="auto">
          <a:xfrm>
            <a:off x="1613564" y="3603501"/>
            <a:ext cx="2520280" cy="1106805"/>
          </a:xfrm>
          <a:prstGeom prst="rect">
            <a:avLst/>
          </a:prstGeom>
          <a:solidFill>
            <a:srgbClr val="53648F"/>
          </a:solidFill>
          <a:ln>
            <a:noFill/>
          </a:ln>
        </p:spPr>
        <p:txBody>
          <a:bodyPr wrap="square">
            <a:spAutoFit/>
          </a:bodyPr>
          <a:lstStyle>
            <a:lvl1pPr>
              <a:spcBef>
                <a:spcPct val="20000"/>
              </a:spcBef>
              <a:buClr>
                <a:srgbClr val="0000FF"/>
              </a:buClr>
              <a:buFont typeface="Wingdings" panose="05000000000000000000" pitchFamily="2" charset="2"/>
              <a:buChar char="Ø"/>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Times New Roman" panose="02020603050405020304" pitchFamily="18" charset="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sz="2200" b="1">
                <a:solidFill>
                  <a:schemeClr val="bg1"/>
                </a:solidFill>
                <a:latin typeface="微软雅黑" panose="020B0503020204020204" charset="-122"/>
                <a:ea typeface="微软雅黑" panose="020B0503020204020204" charset="-122"/>
              </a:rPr>
              <a:t>1</a:t>
            </a:r>
            <a:r>
              <a:rPr lang="zh-CN" altLang="en-US" sz="2200" b="1">
                <a:solidFill>
                  <a:schemeClr val="bg1"/>
                </a:solidFill>
                <a:latin typeface="微软雅黑" panose="020B0503020204020204" charset="-122"/>
                <a:ea typeface="微软雅黑" panose="020B0503020204020204" charset="-122"/>
              </a:rPr>
              <a:t>．问题的分析 </a:t>
            </a:r>
          </a:p>
          <a:p>
            <a:pPr eaLnBrk="1" hangingPunct="1">
              <a:spcBef>
                <a:spcPct val="0"/>
              </a:spcBef>
              <a:buClrTx/>
              <a:buFontTx/>
              <a:buNone/>
            </a:pPr>
            <a:r>
              <a:rPr lang="en-US" altLang="zh-CN" sz="2200" b="1">
                <a:solidFill>
                  <a:schemeClr val="bg1"/>
                </a:solidFill>
                <a:latin typeface="微软雅黑" panose="020B0503020204020204" charset="-122"/>
                <a:ea typeface="微软雅黑" panose="020B0503020204020204" charset="-122"/>
              </a:rPr>
              <a:t>2</a:t>
            </a:r>
            <a:r>
              <a:rPr lang="zh-CN" altLang="en-US" sz="2200" b="1">
                <a:solidFill>
                  <a:schemeClr val="bg1"/>
                </a:solidFill>
                <a:latin typeface="微软雅黑" panose="020B0503020204020204" charset="-122"/>
                <a:ea typeface="微软雅黑" panose="020B0503020204020204" charset="-122"/>
              </a:rPr>
              <a:t>．设计抽象类 </a:t>
            </a:r>
          </a:p>
          <a:p>
            <a:pPr eaLnBrk="1" hangingPunct="1">
              <a:spcBef>
                <a:spcPct val="0"/>
              </a:spcBef>
              <a:buClrTx/>
              <a:buFontTx/>
              <a:buNone/>
            </a:pPr>
            <a:r>
              <a:rPr lang="en-US" altLang="zh-CN" sz="2200" b="1">
                <a:solidFill>
                  <a:schemeClr val="bg1"/>
                </a:solidFill>
                <a:latin typeface="微软雅黑" panose="020B0503020204020204" charset="-122"/>
                <a:ea typeface="微软雅黑" panose="020B0503020204020204" charset="-122"/>
              </a:rPr>
              <a:t>3</a:t>
            </a:r>
            <a:r>
              <a:rPr lang="zh-CN" altLang="en-US" sz="2200" b="1">
                <a:solidFill>
                  <a:schemeClr val="bg1"/>
                </a:solidFill>
                <a:latin typeface="微软雅黑" panose="020B0503020204020204" charset="-122"/>
                <a:ea typeface="微软雅黑" panose="020B0503020204020204" charset="-122"/>
              </a:rPr>
              <a:t>．设计手机类 </a:t>
            </a:r>
          </a:p>
        </p:txBody>
      </p:sp>
      <p:grpSp>
        <p:nvGrpSpPr>
          <p:cNvPr id="13" name="组合 12"/>
          <p:cNvGrpSpPr/>
          <p:nvPr/>
        </p:nvGrpSpPr>
        <p:grpSpPr>
          <a:xfrm>
            <a:off x="103941" y="116632"/>
            <a:ext cx="9929764" cy="614705"/>
            <a:chOff x="103941" y="116632"/>
            <a:chExt cx="9929764" cy="614705"/>
          </a:xfrm>
        </p:grpSpPr>
        <p:sp>
          <p:nvSpPr>
            <p:cNvPr id="14" name="文本框 13"/>
            <p:cNvSpPr txBox="1"/>
            <p:nvPr/>
          </p:nvSpPr>
          <p:spPr>
            <a:xfrm>
              <a:off x="767408" y="147772"/>
              <a:ext cx="4176464" cy="583565"/>
            </a:xfrm>
            <a:prstGeom prst="rect">
              <a:avLst/>
            </a:prstGeom>
            <a:noFill/>
          </p:spPr>
          <p:txBody>
            <a:bodyPr wrap="square">
              <a:spAutoFit/>
            </a:bodyPr>
            <a:lstStyle/>
            <a:p>
              <a:pPr eaLnBrk="1" fontAlgn="auto" hangingPunct="1">
                <a:spcBef>
                  <a:spcPts val="0"/>
                </a:spcBef>
                <a:spcAft>
                  <a:spcPts val="0"/>
                </a:spcAft>
                <a:defRPr/>
              </a:pPr>
              <a:r>
                <a:rPr lang="en-US" altLang="zh-CN" sz="3200" b="1">
                  <a:solidFill>
                    <a:srgbClr val="53648F"/>
                  </a:solidFill>
                  <a:latin typeface="微软雅黑" panose="020B0503020204020204" charset="-122"/>
                  <a:ea typeface="微软雅黑" panose="020B0503020204020204" charset="-122"/>
                </a:rPr>
                <a:t>5.12 </a:t>
              </a:r>
              <a:r>
                <a:rPr lang="zh-CN" altLang="en-US" sz="3200" b="1">
                  <a:solidFill>
                    <a:srgbClr val="53648F"/>
                  </a:solidFill>
                  <a:latin typeface="微软雅黑" panose="020B0503020204020204" charset="-122"/>
                  <a:ea typeface="微软雅黑" panose="020B0503020204020204" charset="-122"/>
                </a:rPr>
                <a:t>应用举例</a:t>
              </a:r>
              <a:endParaRPr lang="zh-CN" altLang="en-US" sz="3200" b="1" dirty="0">
                <a:solidFill>
                  <a:srgbClr val="53648F"/>
                </a:solidFill>
                <a:latin typeface="微软雅黑" panose="020B0503020204020204" charset="-122"/>
                <a:ea typeface="微软雅黑" panose="020B0503020204020204" charset="-122"/>
              </a:endParaRPr>
            </a:p>
          </p:txBody>
        </p:sp>
        <p:pic>
          <p:nvPicPr>
            <p:cNvPr id="15" name="图片 14" descr="卡通人物&#10;&#10;中度可信度描述已自动生成"/>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3941" y="116632"/>
              <a:ext cx="889308" cy="492950"/>
            </a:xfrm>
            <a:prstGeom prst="rect">
              <a:avLst/>
            </a:prstGeom>
          </p:spPr>
        </p:pic>
        <p:sp>
          <p:nvSpPr>
            <p:cNvPr id="17" name="平行四边形 16"/>
            <p:cNvSpPr/>
            <p:nvPr/>
          </p:nvSpPr>
          <p:spPr>
            <a:xfrm>
              <a:off x="3791744" y="476248"/>
              <a:ext cx="6241961" cy="144439"/>
            </a:xfrm>
            <a:prstGeom prst="parallelogram">
              <a:avLst>
                <a:gd name="adj" fmla="val 49021"/>
              </a:avLst>
            </a:pr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3584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75812"/>
                                        </p:tgtEl>
                                        <p:attrNameLst>
                                          <p:attrName>style.visibility</p:attrName>
                                        </p:attrNameLst>
                                      </p:cBhvr>
                                      <p:to>
                                        <p:strVal val="visible"/>
                                      </p:to>
                                    </p:set>
                                    <p:animEffect transition="in" filter="blinds(horizontal)">
                                      <p:cBhvr>
                                        <p:cTn id="15" dur="500"/>
                                        <p:tgtEl>
                                          <p:spTgt spid="375812"/>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75815"/>
                                        </p:tgtEl>
                                        <p:attrNameLst>
                                          <p:attrName>style.visibility</p:attrName>
                                        </p:attrNameLst>
                                      </p:cBhvr>
                                      <p:to>
                                        <p:strVal val="visible"/>
                                      </p:to>
                                    </p:set>
                                    <p:animEffect transition="in" filter="blinds(horizontal)">
                                      <p:cBhvr>
                                        <p:cTn id="20" dur="500"/>
                                        <p:tgtEl>
                                          <p:spTgt spid="375815"/>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75814"/>
                                        </p:tgtEl>
                                        <p:attrNameLst>
                                          <p:attrName>style.visibility</p:attrName>
                                        </p:attrNameLst>
                                      </p:cBhvr>
                                      <p:to>
                                        <p:strVal val="visible"/>
                                      </p:to>
                                    </p:set>
                                    <p:anim calcmode="lin" valueType="num">
                                      <p:cBhvr additive="base">
                                        <p:cTn id="25" dur="500" fill="hold"/>
                                        <p:tgtEl>
                                          <p:spTgt spid="375814"/>
                                        </p:tgtEl>
                                        <p:attrNameLst>
                                          <p:attrName>ppt_x</p:attrName>
                                        </p:attrNameLst>
                                      </p:cBhvr>
                                      <p:tavLst>
                                        <p:tav tm="0">
                                          <p:val>
                                            <p:strVal val="#ppt_x"/>
                                          </p:val>
                                        </p:tav>
                                        <p:tav tm="100000">
                                          <p:val>
                                            <p:strVal val="#ppt_x"/>
                                          </p:val>
                                        </p:tav>
                                      </p:tavLst>
                                    </p:anim>
                                    <p:anim calcmode="lin" valueType="num">
                                      <p:cBhvr additive="base">
                                        <p:cTn id="26" dur="500" fill="hold"/>
                                        <p:tgtEl>
                                          <p:spTgt spid="37581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75813"/>
                                        </p:tgtEl>
                                        <p:attrNameLst>
                                          <p:attrName>style.visibility</p:attrName>
                                        </p:attrNameLst>
                                      </p:cBhvr>
                                      <p:to>
                                        <p:strVal val="visible"/>
                                      </p:to>
                                    </p:set>
                                    <p:anim calcmode="lin" valueType="num">
                                      <p:cBhvr additive="base">
                                        <p:cTn id="31" dur="500" fill="hold"/>
                                        <p:tgtEl>
                                          <p:spTgt spid="375813"/>
                                        </p:tgtEl>
                                        <p:attrNameLst>
                                          <p:attrName>ppt_x</p:attrName>
                                        </p:attrNameLst>
                                      </p:cBhvr>
                                      <p:tavLst>
                                        <p:tav tm="0">
                                          <p:val>
                                            <p:strVal val="#ppt_x"/>
                                          </p:val>
                                        </p:tav>
                                        <p:tav tm="100000">
                                          <p:val>
                                            <p:strVal val="#ppt_x"/>
                                          </p:val>
                                        </p:tav>
                                      </p:tavLst>
                                    </p:anim>
                                    <p:anim calcmode="lin" valueType="num">
                                      <p:cBhvr additive="base">
                                        <p:cTn id="32" dur="500" fill="hold"/>
                                        <p:tgtEl>
                                          <p:spTgt spid="3758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p:bldP spid="375812" grpId="0" bldLvl="0" animBg="1"/>
      <p:bldP spid="375815" grpId="0" bldLvl="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03941" y="116632"/>
            <a:ext cx="9951579" cy="614705"/>
            <a:chOff x="103941" y="116632"/>
            <a:chExt cx="9951579" cy="614705"/>
          </a:xfrm>
        </p:grpSpPr>
        <p:sp>
          <p:nvSpPr>
            <p:cNvPr id="6" name="文本框 5"/>
            <p:cNvSpPr txBox="1"/>
            <p:nvPr/>
          </p:nvSpPr>
          <p:spPr>
            <a:xfrm>
              <a:off x="767409" y="147772"/>
              <a:ext cx="1080119" cy="583565"/>
            </a:xfrm>
            <a:prstGeom prst="rect">
              <a:avLst/>
            </a:prstGeom>
            <a:noFill/>
          </p:spPr>
          <p:txBody>
            <a:bodyPr wrap="square">
              <a:spAutoFit/>
            </a:bodyPr>
            <a:lstStyle/>
            <a:p>
              <a:pPr eaLnBrk="1" fontAlgn="auto" hangingPunct="1">
                <a:spcBef>
                  <a:spcPts val="0"/>
                </a:spcBef>
                <a:spcAft>
                  <a:spcPts val="0"/>
                </a:spcAft>
                <a:defRPr/>
              </a:pPr>
              <a:r>
                <a:rPr lang="zh-CN" altLang="en-US" sz="3200" b="1">
                  <a:solidFill>
                    <a:srgbClr val="53648F"/>
                  </a:solidFill>
                  <a:latin typeface="微软雅黑" panose="020B0503020204020204" charset="-122"/>
                  <a:ea typeface="微软雅黑" panose="020B0503020204020204" charset="-122"/>
                </a:rPr>
                <a:t>总结</a:t>
              </a:r>
              <a:endParaRPr lang="zh-CN" altLang="en-US" sz="3200" b="1" dirty="0">
                <a:solidFill>
                  <a:srgbClr val="53648F"/>
                </a:solidFill>
                <a:latin typeface="微软雅黑" panose="020B0503020204020204" charset="-122"/>
                <a:ea typeface="微软雅黑" panose="020B0503020204020204" charset="-122"/>
              </a:endParaRPr>
            </a:p>
          </p:txBody>
        </p:sp>
        <p:pic>
          <p:nvPicPr>
            <p:cNvPr id="7" name="图片 6" descr="卡通人物&#10;&#10;中度可信度描述已自动生成"/>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941" y="116632"/>
              <a:ext cx="889308" cy="492950"/>
            </a:xfrm>
            <a:prstGeom prst="rect">
              <a:avLst/>
            </a:prstGeom>
          </p:spPr>
        </p:pic>
        <p:sp>
          <p:nvSpPr>
            <p:cNvPr id="9" name="平行四边形 8"/>
            <p:cNvSpPr/>
            <p:nvPr/>
          </p:nvSpPr>
          <p:spPr>
            <a:xfrm>
              <a:off x="1775520" y="427277"/>
              <a:ext cx="8280000" cy="182306"/>
            </a:xfrm>
            <a:prstGeom prst="parallelogram">
              <a:avLst>
                <a:gd name="adj" fmla="val 49021"/>
              </a:avLst>
            </a:pr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楷体" panose="02010609060101010101" pitchFamily="49" charset="-122"/>
              </a:endParaRPr>
            </a:p>
          </p:txBody>
        </p:sp>
      </p:grpSp>
      <p:grpSp>
        <p:nvGrpSpPr>
          <p:cNvPr id="10" name="组合 23"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nvGrpSpPr>
        <p:grpSpPr>
          <a:xfrm>
            <a:off x="10200456" y="889088"/>
            <a:ext cx="1590194" cy="3307762"/>
            <a:chOff x="5064059" y="1235060"/>
            <a:chExt cx="2109458" cy="4387882"/>
          </a:xfrm>
        </p:grpSpPr>
        <p:sp>
          <p:nvSpPr>
            <p:cNvPr id="11" name="íṩļîde"/>
            <p:cNvSpPr/>
            <p:nvPr/>
          </p:nvSpPr>
          <p:spPr bwMode="auto">
            <a:xfrm>
              <a:off x="5064059" y="1366241"/>
              <a:ext cx="2086042" cy="4256701"/>
            </a:xfrm>
            <a:custGeom>
              <a:avLst/>
              <a:gdLst>
                <a:gd name="T0" fmla="*/ 4950 w 6875"/>
                <a:gd name="T1" fmla="*/ 6773 h 14021"/>
                <a:gd name="T2" fmla="*/ 4988 w 6875"/>
                <a:gd name="T3" fmla="*/ 5399 h 14021"/>
                <a:gd name="T4" fmla="*/ 4950 w 6875"/>
                <a:gd name="T5" fmla="*/ 6773 h 14021"/>
                <a:gd name="T6" fmla="*/ 1768 w 6875"/>
                <a:gd name="T7" fmla="*/ 6773 h 14021"/>
                <a:gd name="T8" fmla="*/ 1826 w 6875"/>
                <a:gd name="T9" fmla="*/ 5281 h 14021"/>
                <a:gd name="T10" fmla="*/ 1768 w 6875"/>
                <a:gd name="T11" fmla="*/ 6773 h 14021"/>
                <a:gd name="T12" fmla="*/ 3397 w 6875"/>
                <a:gd name="T13" fmla="*/ 0 h 14021"/>
                <a:gd name="T14" fmla="*/ 2062 w 6875"/>
                <a:gd name="T15" fmla="*/ 1748 h 14021"/>
                <a:gd name="T16" fmla="*/ 1904 w 6875"/>
                <a:gd name="T17" fmla="*/ 2198 h 14021"/>
                <a:gd name="T18" fmla="*/ 2200 w 6875"/>
                <a:gd name="T19" fmla="*/ 2551 h 14021"/>
                <a:gd name="T20" fmla="*/ 2828 w 6875"/>
                <a:gd name="T21" fmla="*/ 3319 h 14021"/>
                <a:gd name="T22" fmla="*/ 2651 w 6875"/>
                <a:gd name="T23" fmla="*/ 3790 h 14021"/>
                <a:gd name="T24" fmla="*/ 1080 w 6875"/>
                <a:gd name="T25" fmla="*/ 4555 h 14021"/>
                <a:gd name="T26" fmla="*/ 0 w 6875"/>
                <a:gd name="T27" fmla="*/ 6773 h 14021"/>
                <a:gd name="T28" fmla="*/ 0 w 6875"/>
                <a:gd name="T29" fmla="*/ 7148 h 14021"/>
                <a:gd name="T30" fmla="*/ 0 w 6875"/>
                <a:gd name="T31" fmla="*/ 7148 h 14021"/>
                <a:gd name="T32" fmla="*/ 982 w 6875"/>
                <a:gd name="T33" fmla="*/ 9248 h 14021"/>
                <a:gd name="T34" fmla="*/ 1866 w 6875"/>
                <a:gd name="T35" fmla="*/ 13470 h 14021"/>
                <a:gd name="T36" fmla="*/ 1138 w 6875"/>
                <a:gd name="T37" fmla="*/ 13489 h 14021"/>
                <a:gd name="T38" fmla="*/ 5577 w 6875"/>
                <a:gd name="T39" fmla="*/ 14020 h 14021"/>
                <a:gd name="T40" fmla="*/ 4968 w 6875"/>
                <a:gd name="T41" fmla="*/ 13489 h 14021"/>
                <a:gd name="T42" fmla="*/ 4852 w 6875"/>
                <a:gd name="T43" fmla="*/ 9248 h 14021"/>
                <a:gd name="T44" fmla="*/ 6874 w 6875"/>
                <a:gd name="T45" fmla="*/ 7148 h 14021"/>
                <a:gd name="T46" fmla="*/ 6874 w 6875"/>
                <a:gd name="T47" fmla="*/ 6773 h 14021"/>
                <a:gd name="T48" fmla="*/ 5655 w 6875"/>
                <a:gd name="T49" fmla="*/ 4555 h 14021"/>
                <a:gd name="T50" fmla="*/ 4260 w 6875"/>
                <a:gd name="T51" fmla="*/ 3790 h 14021"/>
                <a:gd name="T52" fmla="*/ 4026 w 6875"/>
                <a:gd name="T53" fmla="*/ 3790 h 14021"/>
                <a:gd name="T54" fmla="*/ 4615 w 6875"/>
                <a:gd name="T55" fmla="*/ 2533 h 14021"/>
                <a:gd name="T56" fmla="*/ 4693 w 6875"/>
                <a:gd name="T57" fmla="*/ 2551 h 14021"/>
                <a:gd name="T58" fmla="*/ 4832 w 6875"/>
                <a:gd name="T59" fmla="*/ 1748 h 14021"/>
                <a:gd name="T60" fmla="*/ 4812 w 6875"/>
                <a:gd name="T61" fmla="*/ 1748 h 14021"/>
                <a:gd name="T62" fmla="*/ 3397 w 6875"/>
                <a:gd name="T63" fmla="*/ 0 h 14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875" h="14021">
                  <a:moveTo>
                    <a:pt x="4950" y="6773"/>
                  </a:moveTo>
                  <a:lnTo>
                    <a:pt x="4950" y="6773"/>
                  </a:lnTo>
                  <a:cubicBezTo>
                    <a:pt x="4950" y="5439"/>
                    <a:pt x="4950" y="5439"/>
                    <a:pt x="4950" y="5439"/>
                  </a:cubicBezTo>
                  <a:cubicBezTo>
                    <a:pt x="4988" y="5399"/>
                    <a:pt x="4988" y="5399"/>
                    <a:pt x="4988" y="5399"/>
                  </a:cubicBezTo>
                  <a:cubicBezTo>
                    <a:pt x="4988" y="6773"/>
                    <a:pt x="4988" y="6773"/>
                    <a:pt x="4988" y="6773"/>
                  </a:cubicBezTo>
                  <a:cubicBezTo>
                    <a:pt x="4950" y="6773"/>
                    <a:pt x="4950" y="6773"/>
                    <a:pt x="4950" y="6773"/>
                  </a:cubicBezTo>
                  <a:lnTo>
                    <a:pt x="1768" y="6773"/>
                  </a:lnTo>
                  <a:lnTo>
                    <a:pt x="1768" y="6773"/>
                  </a:lnTo>
                  <a:cubicBezTo>
                    <a:pt x="1768" y="5242"/>
                    <a:pt x="1768" y="5242"/>
                    <a:pt x="1768" y="5242"/>
                  </a:cubicBezTo>
                  <a:cubicBezTo>
                    <a:pt x="1826" y="5281"/>
                    <a:pt x="1826" y="5281"/>
                    <a:pt x="1826" y="5281"/>
                  </a:cubicBezTo>
                  <a:cubicBezTo>
                    <a:pt x="1826" y="6773"/>
                    <a:pt x="1826" y="6773"/>
                    <a:pt x="1826" y="6773"/>
                  </a:cubicBezTo>
                  <a:cubicBezTo>
                    <a:pt x="1768" y="6773"/>
                    <a:pt x="1768" y="6773"/>
                    <a:pt x="1768" y="6773"/>
                  </a:cubicBezTo>
                  <a:lnTo>
                    <a:pt x="3397" y="0"/>
                  </a:lnTo>
                  <a:lnTo>
                    <a:pt x="3397" y="0"/>
                  </a:lnTo>
                  <a:cubicBezTo>
                    <a:pt x="2593" y="0"/>
                    <a:pt x="1609" y="587"/>
                    <a:pt x="2082" y="1748"/>
                  </a:cubicBezTo>
                  <a:lnTo>
                    <a:pt x="2062" y="1748"/>
                  </a:lnTo>
                  <a:cubicBezTo>
                    <a:pt x="2062" y="1748"/>
                    <a:pt x="2062" y="1748"/>
                    <a:pt x="2042" y="1748"/>
                  </a:cubicBezTo>
                  <a:cubicBezTo>
                    <a:pt x="1924" y="1786"/>
                    <a:pt x="1866" y="1982"/>
                    <a:pt x="1904" y="2198"/>
                  </a:cubicBezTo>
                  <a:cubicBezTo>
                    <a:pt x="1944" y="2395"/>
                    <a:pt x="2062" y="2551"/>
                    <a:pt x="2180" y="2551"/>
                  </a:cubicBezTo>
                  <a:cubicBezTo>
                    <a:pt x="2200" y="2551"/>
                    <a:pt x="2200" y="2551"/>
                    <a:pt x="2200" y="2551"/>
                  </a:cubicBezTo>
                  <a:cubicBezTo>
                    <a:pt x="2218" y="2551"/>
                    <a:pt x="2238" y="2533"/>
                    <a:pt x="2258" y="2533"/>
                  </a:cubicBezTo>
                  <a:cubicBezTo>
                    <a:pt x="2377" y="2846"/>
                    <a:pt x="2593" y="3140"/>
                    <a:pt x="2828" y="3319"/>
                  </a:cubicBezTo>
                  <a:cubicBezTo>
                    <a:pt x="2828" y="3475"/>
                    <a:pt x="2828" y="3631"/>
                    <a:pt x="2828" y="3790"/>
                  </a:cubicBezTo>
                  <a:cubicBezTo>
                    <a:pt x="2651" y="3790"/>
                    <a:pt x="2651" y="3790"/>
                    <a:pt x="2651" y="3790"/>
                  </a:cubicBezTo>
                  <a:cubicBezTo>
                    <a:pt x="2593" y="3790"/>
                    <a:pt x="2593" y="3790"/>
                    <a:pt x="2593" y="3790"/>
                  </a:cubicBezTo>
                  <a:cubicBezTo>
                    <a:pt x="1846" y="3790"/>
                    <a:pt x="1317" y="3926"/>
                    <a:pt x="1080" y="4555"/>
                  </a:cubicBezTo>
                  <a:cubicBezTo>
                    <a:pt x="1080" y="6773"/>
                    <a:pt x="1080" y="6773"/>
                    <a:pt x="1080" y="6773"/>
                  </a:cubicBezTo>
                  <a:cubicBezTo>
                    <a:pt x="0" y="6773"/>
                    <a:pt x="0" y="6773"/>
                    <a:pt x="0" y="6773"/>
                  </a:cubicBezTo>
                  <a:cubicBezTo>
                    <a:pt x="0" y="7148"/>
                    <a:pt x="0" y="7148"/>
                    <a:pt x="0" y="7148"/>
                  </a:cubicBezTo>
                  <a:lnTo>
                    <a:pt x="0" y="7148"/>
                  </a:lnTo>
                  <a:lnTo>
                    <a:pt x="0" y="7148"/>
                  </a:lnTo>
                  <a:lnTo>
                    <a:pt x="0" y="7148"/>
                  </a:lnTo>
                  <a:lnTo>
                    <a:pt x="0" y="7148"/>
                  </a:lnTo>
                  <a:cubicBezTo>
                    <a:pt x="982" y="9248"/>
                    <a:pt x="982" y="9248"/>
                    <a:pt x="982" y="9248"/>
                  </a:cubicBezTo>
                  <a:cubicBezTo>
                    <a:pt x="1866" y="9248"/>
                    <a:pt x="1866" y="9248"/>
                    <a:pt x="1866" y="9248"/>
                  </a:cubicBezTo>
                  <a:cubicBezTo>
                    <a:pt x="1866" y="13470"/>
                    <a:pt x="1866" y="13470"/>
                    <a:pt x="1866" y="13470"/>
                  </a:cubicBezTo>
                  <a:cubicBezTo>
                    <a:pt x="1846" y="13470"/>
                    <a:pt x="1846" y="13489"/>
                    <a:pt x="1826" y="13489"/>
                  </a:cubicBezTo>
                  <a:cubicBezTo>
                    <a:pt x="1138" y="13489"/>
                    <a:pt x="1138" y="13489"/>
                    <a:pt x="1138" y="13489"/>
                  </a:cubicBezTo>
                  <a:cubicBezTo>
                    <a:pt x="1138" y="14020"/>
                    <a:pt x="1138" y="14020"/>
                    <a:pt x="1138" y="14020"/>
                  </a:cubicBezTo>
                  <a:cubicBezTo>
                    <a:pt x="5577" y="14020"/>
                    <a:pt x="5577" y="14020"/>
                    <a:pt x="5577" y="14020"/>
                  </a:cubicBezTo>
                  <a:cubicBezTo>
                    <a:pt x="5577" y="13489"/>
                    <a:pt x="5577" y="13489"/>
                    <a:pt x="5577" y="13489"/>
                  </a:cubicBezTo>
                  <a:cubicBezTo>
                    <a:pt x="4968" y="13489"/>
                    <a:pt x="4968" y="13489"/>
                    <a:pt x="4968" y="13489"/>
                  </a:cubicBezTo>
                  <a:cubicBezTo>
                    <a:pt x="4930" y="13470"/>
                    <a:pt x="4890" y="13450"/>
                    <a:pt x="4852" y="13430"/>
                  </a:cubicBezTo>
                  <a:cubicBezTo>
                    <a:pt x="4852" y="9248"/>
                    <a:pt x="4852" y="9248"/>
                    <a:pt x="4852" y="9248"/>
                  </a:cubicBezTo>
                  <a:cubicBezTo>
                    <a:pt x="5892" y="9248"/>
                    <a:pt x="5892" y="9248"/>
                    <a:pt x="5892" y="9248"/>
                  </a:cubicBezTo>
                  <a:cubicBezTo>
                    <a:pt x="6874" y="7148"/>
                    <a:pt x="6874" y="7148"/>
                    <a:pt x="6874" y="7148"/>
                  </a:cubicBezTo>
                  <a:lnTo>
                    <a:pt x="6874" y="7148"/>
                  </a:lnTo>
                  <a:cubicBezTo>
                    <a:pt x="6874" y="6773"/>
                    <a:pt x="6874" y="6773"/>
                    <a:pt x="6874" y="6773"/>
                  </a:cubicBezTo>
                  <a:cubicBezTo>
                    <a:pt x="5655" y="6773"/>
                    <a:pt x="5655" y="6773"/>
                    <a:pt x="5655" y="6773"/>
                  </a:cubicBezTo>
                  <a:cubicBezTo>
                    <a:pt x="5655" y="4555"/>
                    <a:pt x="5655" y="4555"/>
                    <a:pt x="5655" y="4555"/>
                  </a:cubicBezTo>
                  <a:lnTo>
                    <a:pt x="5655" y="4555"/>
                  </a:lnTo>
                  <a:cubicBezTo>
                    <a:pt x="5617" y="4024"/>
                    <a:pt x="4751" y="3790"/>
                    <a:pt x="4260" y="3790"/>
                  </a:cubicBezTo>
                  <a:cubicBezTo>
                    <a:pt x="4222" y="3790"/>
                    <a:pt x="4222" y="3790"/>
                    <a:pt x="4222" y="3790"/>
                  </a:cubicBezTo>
                  <a:cubicBezTo>
                    <a:pt x="4026" y="3790"/>
                    <a:pt x="4026" y="3790"/>
                    <a:pt x="4026" y="3790"/>
                  </a:cubicBezTo>
                  <a:cubicBezTo>
                    <a:pt x="4026" y="3651"/>
                    <a:pt x="4026" y="3495"/>
                    <a:pt x="4026" y="3337"/>
                  </a:cubicBezTo>
                  <a:cubicBezTo>
                    <a:pt x="4280" y="3140"/>
                    <a:pt x="4497" y="2846"/>
                    <a:pt x="4615" y="2533"/>
                  </a:cubicBezTo>
                  <a:cubicBezTo>
                    <a:pt x="4635" y="2533"/>
                    <a:pt x="4653" y="2551"/>
                    <a:pt x="4673" y="2551"/>
                  </a:cubicBezTo>
                  <a:lnTo>
                    <a:pt x="4693" y="2551"/>
                  </a:lnTo>
                  <a:cubicBezTo>
                    <a:pt x="4812" y="2551"/>
                    <a:pt x="4930" y="2395"/>
                    <a:pt x="4968" y="2198"/>
                  </a:cubicBezTo>
                  <a:cubicBezTo>
                    <a:pt x="5008" y="1982"/>
                    <a:pt x="4950" y="1786"/>
                    <a:pt x="4832" y="1748"/>
                  </a:cubicBezTo>
                  <a:lnTo>
                    <a:pt x="4812" y="1748"/>
                  </a:lnTo>
                  <a:lnTo>
                    <a:pt x="4812" y="1748"/>
                  </a:lnTo>
                  <a:cubicBezTo>
                    <a:pt x="5008" y="1295"/>
                    <a:pt x="4910" y="371"/>
                    <a:pt x="4202" y="333"/>
                  </a:cubicBezTo>
                  <a:cubicBezTo>
                    <a:pt x="4066" y="96"/>
                    <a:pt x="3751" y="0"/>
                    <a:pt x="3397" y="0"/>
                  </a:cubicBezTo>
                  <a:lnTo>
                    <a:pt x="4950" y="6773"/>
                  </a:lnTo>
                </a:path>
              </a:pathLst>
            </a:custGeom>
            <a:solidFill>
              <a:srgbClr val="E6E9EB"/>
            </a:solidFill>
            <a:ln>
              <a:noFill/>
            </a:ln>
            <a:effectLst/>
          </p:spPr>
          <p:txBody>
            <a:bodyPr anchor="ctr"/>
            <a:lstStyle/>
            <a:p>
              <a:pPr algn="ctr"/>
              <a:endParaRPr/>
            </a:p>
          </p:txBody>
        </p:sp>
        <p:sp>
          <p:nvSpPr>
            <p:cNvPr id="12" name="i$ḻïḍê"/>
            <p:cNvSpPr/>
            <p:nvPr/>
          </p:nvSpPr>
          <p:spPr bwMode="auto">
            <a:xfrm>
              <a:off x="5391884" y="2749000"/>
              <a:ext cx="208738" cy="1251577"/>
            </a:xfrm>
            <a:custGeom>
              <a:avLst/>
              <a:gdLst>
                <a:gd name="T0" fmla="*/ 688 w 689"/>
                <a:gd name="T1" fmla="*/ 4124 h 4125"/>
                <a:gd name="T2" fmla="*/ 0 w 689"/>
                <a:gd name="T3" fmla="*/ 4124 h 4125"/>
                <a:gd name="T4" fmla="*/ 0 w 689"/>
                <a:gd name="T5" fmla="*/ 0 h 4125"/>
                <a:gd name="T6" fmla="*/ 688 w 689"/>
                <a:gd name="T7" fmla="*/ 0 h 4125"/>
                <a:gd name="T8" fmla="*/ 688 w 689"/>
                <a:gd name="T9" fmla="*/ 4124 h 4125"/>
              </a:gdLst>
              <a:ahLst/>
              <a:cxnLst>
                <a:cxn ang="0">
                  <a:pos x="T0" y="T1"/>
                </a:cxn>
                <a:cxn ang="0">
                  <a:pos x="T2" y="T3"/>
                </a:cxn>
                <a:cxn ang="0">
                  <a:pos x="T4" y="T5"/>
                </a:cxn>
                <a:cxn ang="0">
                  <a:pos x="T6" y="T7"/>
                </a:cxn>
                <a:cxn ang="0">
                  <a:pos x="T8" y="T9"/>
                </a:cxn>
              </a:cxnLst>
              <a:rect l="0" t="0" r="r" b="b"/>
              <a:pathLst>
                <a:path w="689" h="4125">
                  <a:moveTo>
                    <a:pt x="688" y="4124"/>
                  </a:moveTo>
                  <a:lnTo>
                    <a:pt x="0" y="4124"/>
                  </a:lnTo>
                  <a:lnTo>
                    <a:pt x="0" y="0"/>
                  </a:lnTo>
                  <a:lnTo>
                    <a:pt x="688" y="0"/>
                  </a:lnTo>
                  <a:lnTo>
                    <a:pt x="688" y="4124"/>
                  </a:lnTo>
                </a:path>
              </a:pathLst>
            </a:custGeom>
            <a:solidFill>
              <a:srgbClr val="1B2633"/>
            </a:solidFill>
            <a:ln>
              <a:noFill/>
            </a:ln>
            <a:effectLst/>
          </p:spPr>
          <p:txBody>
            <a:bodyPr anchor="ctr"/>
            <a:lstStyle/>
            <a:p>
              <a:pPr algn="ctr"/>
              <a:endParaRPr/>
            </a:p>
          </p:txBody>
        </p:sp>
        <p:sp>
          <p:nvSpPr>
            <p:cNvPr id="13" name="íşľídé"/>
            <p:cNvSpPr/>
            <p:nvPr/>
          </p:nvSpPr>
          <p:spPr bwMode="auto">
            <a:xfrm>
              <a:off x="5564495" y="4000577"/>
              <a:ext cx="72255" cy="155276"/>
            </a:xfrm>
            <a:custGeom>
              <a:avLst/>
              <a:gdLst>
                <a:gd name="T0" fmla="*/ 177 w 238"/>
                <a:gd name="T1" fmla="*/ 78 h 512"/>
                <a:gd name="T2" fmla="*/ 177 w 238"/>
                <a:gd name="T3" fmla="*/ 78 h 512"/>
                <a:gd name="T4" fmla="*/ 98 w 238"/>
                <a:gd name="T5" fmla="*/ 0 h 512"/>
                <a:gd name="T6" fmla="*/ 0 w 238"/>
                <a:gd name="T7" fmla="*/ 0 h 512"/>
                <a:gd name="T8" fmla="*/ 20 w 238"/>
                <a:gd name="T9" fmla="*/ 511 h 512"/>
                <a:gd name="T10" fmla="*/ 237 w 238"/>
                <a:gd name="T11" fmla="*/ 353 h 512"/>
                <a:gd name="T12" fmla="*/ 177 w 238"/>
                <a:gd name="T13" fmla="*/ 78 h 512"/>
              </a:gdLst>
              <a:ahLst/>
              <a:cxnLst>
                <a:cxn ang="0">
                  <a:pos x="T0" y="T1"/>
                </a:cxn>
                <a:cxn ang="0">
                  <a:pos x="T2" y="T3"/>
                </a:cxn>
                <a:cxn ang="0">
                  <a:pos x="T4" y="T5"/>
                </a:cxn>
                <a:cxn ang="0">
                  <a:pos x="T6" y="T7"/>
                </a:cxn>
                <a:cxn ang="0">
                  <a:pos x="T8" y="T9"/>
                </a:cxn>
                <a:cxn ang="0">
                  <a:pos x="T10" y="T11"/>
                </a:cxn>
                <a:cxn ang="0">
                  <a:pos x="T12" y="T13"/>
                </a:cxn>
              </a:cxnLst>
              <a:rect l="0" t="0" r="r" b="b"/>
              <a:pathLst>
                <a:path w="238" h="512">
                  <a:moveTo>
                    <a:pt x="177" y="78"/>
                  </a:moveTo>
                  <a:lnTo>
                    <a:pt x="177" y="78"/>
                  </a:lnTo>
                  <a:cubicBezTo>
                    <a:pt x="159" y="38"/>
                    <a:pt x="119" y="18"/>
                    <a:pt x="98" y="0"/>
                  </a:cubicBezTo>
                  <a:cubicBezTo>
                    <a:pt x="0" y="0"/>
                    <a:pt x="0" y="0"/>
                    <a:pt x="0" y="0"/>
                  </a:cubicBezTo>
                  <a:cubicBezTo>
                    <a:pt x="20" y="511"/>
                    <a:pt x="20" y="511"/>
                    <a:pt x="20" y="511"/>
                  </a:cubicBezTo>
                  <a:cubicBezTo>
                    <a:pt x="20" y="511"/>
                    <a:pt x="197" y="411"/>
                    <a:pt x="237" y="353"/>
                  </a:cubicBezTo>
                  <a:cubicBezTo>
                    <a:pt x="237" y="333"/>
                    <a:pt x="237" y="156"/>
                    <a:pt x="177" y="78"/>
                  </a:cubicBezTo>
                </a:path>
              </a:pathLst>
            </a:custGeom>
            <a:solidFill>
              <a:srgbClr val="DBAD78"/>
            </a:solidFill>
            <a:ln>
              <a:noFill/>
            </a:ln>
            <a:effectLst/>
          </p:spPr>
          <p:txBody>
            <a:bodyPr anchor="ctr"/>
            <a:lstStyle/>
            <a:p>
              <a:pPr algn="ctr"/>
              <a:endParaRPr/>
            </a:p>
          </p:txBody>
        </p:sp>
        <p:sp>
          <p:nvSpPr>
            <p:cNvPr id="14" name="ïŝḻidé"/>
            <p:cNvSpPr/>
            <p:nvPr/>
          </p:nvSpPr>
          <p:spPr bwMode="auto">
            <a:xfrm>
              <a:off x="5361109" y="4000577"/>
              <a:ext cx="251556" cy="160630"/>
            </a:xfrm>
            <a:custGeom>
              <a:avLst/>
              <a:gdLst>
                <a:gd name="T0" fmla="*/ 727 w 827"/>
                <a:gd name="T1" fmla="*/ 0 h 530"/>
                <a:gd name="T2" fmla="*/ 727 w 827"/>
                <a:gd name="T3" fmla="*/ 0 h 530"/>
                <a:gd name="T4" fmla="*/ 118 w 827"/>
                <a:gd name="T5" fmla="*/ 0 h 530"/>
                <a:gd name="T6" fmla="*/ 0 w 827"/>
                <a:gd name="T7" fmla="*/ 217 h 530"/>
                <a:gd name="T8" fmla="*/ 0 w 827"/>
                <a:gd name="T9" fmla="*/ 255 h 530"/>
                <a:gd name="T10" fmla="*/ 274 w 827"/>
                <a:gd name="T11" fmla="*/ 529 h 530"/>
                <a:gd name="T12" fmla="*/ 549 w 827"/>
                <a:gd name="T13" fmla="*/ 529 h 530"/>
                <a:gd name="T14" fmla="*/ 826 w 827"/>
                <a:gd name="T15" fmla="*/ 255 h 530"/>
                <a:gd name="T16" fmla="*/ 826 w 827"/>
                <a:gd name="T17" fmla="*/ 217 h 530"/>
                <a:gd name="T18" fmla="*/ 727 w 827"/>
                <a:gd name="T19" fmla="*/ 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7" h="530">
                  <a:moveTo>
                    <a:pt x="727" y="0"/>
                  </a:moveTo>
                  <a:lnTo>
                    <a:pt x="727" y="0"/>
                  </a:lnTo>
                  <a:cubicBezTo>
                    <a:pt x="118" y="0"/>
                    <a:pt x="118" y="0"/>
                    <a:pt x="118" y="0"/>
                  </a:cubicBezTo>
                  <a:cubicBezTo>
                    <a:pt x="40" y="38"/>
                    <a:pt x="0" y="118"/>
                    <a:pt x="0" y="217"/>
                  </a:cubicBezTo>
                  <a:cubicBezTo>
                    <a:pt x="0" y="255"/>
                    <a:pt x="0" y="255"/>
                    <a:pt x="0" y="255"/>
                  </a:cubicBezTo>
                  <a:cubicBezTo>
                    <a:pt x="0" y="411"/>
                    <a:pt x="138" y="529"/>
                    <a:pt x="274" y="529"/>
                  </a:cubicBezTo>
                  <a:cubicBezTo>
                    <a:pt x="549" y="529"/>
                    <a:pt x="549" y="529"/>
                    <a:pt x="549" y="529"/>
                  </a:cubicBezTo>
                  <a:cubicBezTo>
                    <a:pt x="707" y="529"/>
                    <a:pt x="826" y="411"/>
                    <a:pt x="826" y="255"/>
                  </a:cubicBezTo>
                  <a:cubicBezTo>
                    <a:pt x="826" y="217"/>
                    <a:pt x="826" y="217"/>
                    <a:pt x="826" y="217"/>
                  </a:cubicBezTo>
                  <a:cubicBezTo>
                    <a:pt x="826" y="118"/>
                    <a:pt x="786" y="38"/>
                    <a:pt x="727" y="0"/>
                  </a:cubicBezTo>
                </a:path>
              </a:pathLst>
            </a:custGeom>
            <a:solidFill>
              <a:srgbClr val="E8BD87"/>
            </a:solidFill>
            <a:ln>
              <a:noFill/>
            </a:ln>
            <a:effectLst/>
          </p:spPr>
          <p:txBody>
            <a:bodyPr anchor="ctr"/>
            <a:lstStyle/>
            <a:p>
              <a:pPr algn="ctr"/>
              <a:endParaRPr/>
            </a:p>
          </p:txBody>
        </p:sp>
        <p:sp>
          <p:nvSpPr>
            <p:cNvPr id="15" name="îśḷîḓè"/>
            <p:cNvSpPr/>
            <p:nvPr/>
          </p:nvSpPr>
          <p:spPr bwMode="auto">
            <a:xfrm>
              <a:off x="6577409" y="2749000"/>
              <a:ext cx="202048" cy="1251577"/>
            </a:xfrm>
            <a:custGeom>
              <a:avLst/>
              <a:gdLst>
                <a:gd name="T0" fmla="*/ 0 w 668"/>
                <a:gd name="T1" fmla="*/ 4124 h 4125"/>
                <a:gd name="T2" fmla="*/ 667 w 668"/>
                <a:gd name="T3" fmla="*/ 4124 h 4125"/>
                <a:gd name="T4" fmla="*/ 667 w 668"/>
                <a:gd name="T5" fmla="*/ 0 h 4125"/>
                <a:gd name="T6" fmla="*/ 0 w 668"/>
                <a:gd name="T7" fmla="*/ 0 h 4125"/>
                <a:gd name="T8" fmla="*/ 0 w 668"/>
                <a:gd name="T9" fmla="*/ 4124 h 4125"/>
              </a:gdLst>
              <a:ahLst/>
              <a:cxnLst>
                <a:cxn ang="0">
                  <a:pos x="T0" y="T1"/>
                </a:cxn>
                <a:cxn ang="0">
                  <a:pos x="T2" y="T3"/>
                </a:cxn>
                <a:cxn ang="0">
                  <a:pos x="T4" y="T5"/>
                </a:cxn>
                <a:cxn ang="0">
                  <a:pos x="T6" y="T7"/>
                </a:cxn>
                <a:cxn ang="0">
                  <a:pos x="T8" y="T9"/>
                </a:cxn>
              </a:cxnLst>
              <a:rect l="0" t="0" r="r" b="b"/>
              <a:pathLst>
                <a:path w="668" h="4125">
                  <a:moveTo>
                    <a:pt x="0" y="4124"/>
                  </a:moveTo>
                  <a:lnTo>
                    <a:pt x="667" y="4124"/>
                  </a:lnTo>
                  <a:lnTo>
                    <a:pt x="667" y="0"/>
                  </a:lnTo>
                  <a:lnTo>
                    <a:pt x="0" y="0"/>
                  </a:lnTo>
                  <a:lnTo>
                    <a:pt x="0" y="4124"/>
                  </a:lnTo>
                </a:path>
              </a:pathLst>
            </a:custGeom>
            <a:solidFill>
              <a:srgbClr val="1B2633"/>
            </a:solidFill>
            <a:ln>
              <a:noFill/>
            </a:ln>
            <a:effectLst/>
          </p:spPr>
          <p:txBody>
            <a:bodyPr anchor="ctr"/>
            <a:lstStyle/>
            <a:p>
              <a:pPr algn="ctr"/>
              <a:endParaRPr/>
            </a:p>
          </p:txBody>
        </p:sp>
        <p:sp>
          <p:nvSpPr>
            <p:cNvPr id="16" name="ïṩḻîḋê"/>
            <p:cNvSpPr/>
            <p:nvPr/>
          </p:nvSpPr>
          <p:spPr bwMode="auto">
            <a:xfrm>
              <a:off x="5647455" y="3696718"/>
              <a:ext cx="893827" cy="1919531"/>
            </a:xfrm>
            <a:custGeom>
              <a:avLst/>
              <a:gdLst>
                <a:gd name="T0" fmla="*/ 2946 w 2947"/>
                <a:gd name="T1" fmla="*/ 0 h 6324"/>
                <a:gd name="T2" fmla="*/ 2946 w 2947"/>
                <a:gd name="T3" fmla="*/ 0 h 6324"/>
                <a:gd name="T4" fmla="*/ 2827 w 2947"/>
                <a:gd name="T5" fmla="*/ 6323 h 6324"/>
                <a:gd name="T6" fmla="*/ 1591 w 2947"/>
                <a:gd name="T7" fmla="*/ 6323 h 6324"/>
                <a:gd name="T8" fmla="*/ 1591 w 2947"/>
                <a:gd name="T9" fmla="*/ 1768 h 6324"/>
                <a:gd name="T10" fmla="*/ 1493 w 2947"/>
                <a:gd name="T11" fmla="*/ 1669 h 6324"/>
                <a:gd name="T12" fmla="*/ 1415 w 2947"/>
                <a:gd name="T13" fmla="*/ 1768 h 6324"/>
                <a:gd name="T14" fmla="*/ 1415 w 2947"/>
                <a:gd name="T15" fmla="*/ 6323 h 6324"/>
                <a:gd name="T16" fmla="*/ 118 w 2947"/>
                <a:gd name="T17" fmla="*/ 6323 h 6324"/>
                <a:gd name="T18" fmla="*/ 0 w 2947"/>
                <a:gd name="T19" fmla="*/ 20 h 6324"/>
                <a:gd name="T20" fmla="*/ 2946 w 2947"/>
                <a:gd name="T21" fmla="*/ 0 h 6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47" h="6324">
                  <a:moveTo>
                    <a:pt x="2946" y="0"/>
                  </a:moveTo>
                  <a:lnTo>
                    <a:pt x="2946" y="0"/>
                  </a:lnTo>
                  <a:cubicBezTo>
                    <a:pt x="2827" y="6323"/>
                    <a:pt x="2827" y="6323"/>
                    <a:pt x="2827" y="6323"/>
                  </a:cubicBezTo>
                  <a:cubicBezTo>
                    <a:pt x="1591" y="6323"/>
                    <a:pt x="1591" y="6323"/>
                    <a:pt x="1591" y="6323"/>
                  </a:cubicBezTo>
                  <a:cubicBezTo>
                    <a:pt x="1591" y="1768"/>
                    <a:pt x="1591" y="1768"/>
                    <a:pt x="1591" y="1768"/>
                  </a:cubicBezTo>
                  <a:cubicBezTo>
                    <a:pt x="1591" y="1708"/>
                    <a:pt x="1551" y="1669"/>
                    <a:pt x="1493" y="1669"/>
                  </a:cubicBezTo>
                  <a:cubicBezTo>
                    <a:pt x="1455" y="1669"/>
                    <a:pt x="1415" y="1708"/>
                    <a:pt x="1415" y="1768"/>
                  </a:cubicBezTo>
                  <a:cubicBezTo>
                    <a:pt x="1415" y="6323"/>
                    <a:pt x="1415" y="6323"/>
                    <a:pt x="1415" y="6323"/>
                  </a:cubicBezTo>
                  <a:cubicBezTo>
                    <a:pt x="118" y="6323"/>
                    <a:pt x="118" y="6323"/>
                    <a:pt x="118" y="6323"/>
                  </a:cubicBezTo>
                  <a:cubicBezTo>
                    <a:pt x="0" y="20"/>
                    <a:pt x="0" y="20"/>
                    <a:pt x="0" y="20"/>
                  </a:cubicBezTo>
                  <a:lnTo>
                    <a:pt x="2946" y="0"/>
                  </a:lnTo>
                </a:path>
              </a:pathLst>
            </a:custGeom>
            <a:solidFill>
              <a:srgbClr val="1D1C1A"/>
            </a:solidFill>
            <a:ln>
              <a:noFill/>
            </a:ln>
            <a:effectLst/>
          </p:spPr>
          <p:txBody>
            <a:bodyPr anchor="ctr"/>
            <a:lstStyle/>
            <a:p>
              <a:pPr algn="ctr"/>
              <a:endParaRPr/>
            </a:p>
          </p:txBody>
        </p:sp>
        <p:sp>
          <p:nvSpPr>
            <p:cNvPr id="17" name="îṩḷïḍé"/>
            <p:cNvSpPr/>
            <p:nvPr/>
          </p:nvSpPr>
          <p:spPr bwMode="auto">
            <a:xfrm>
              <a:off x="6130496" y="5419477"/>
              <a:ext cx="500436" cy="196772"/>
            </a:xfrm>
            <a:custGeom>
              <a:avLst/>
              <a:gdLst>
                <a:gd name="T0" fmla="*/ 0 w 1650"/>
                <a:gd name="T1" fmla="*/ 648 h 649"/>
                <a:gd name="T2" fmla="*/ 0 w 1650"/>
                <a:gd name="T3" fmla="*/ 648 h 649"/>
                <a:gd name="T4" fmla="*/ 1060 w 1650"/>
                <a:gd name="T5" fmla="*/ 58 h 649"/>
                <a:gd name="T6" fmla="*/ 1611 w 1650"/>
                <a:gd name="T7" fmla="*/ 648 h 649"/>
                <a:gd name="T8" fmla="*/ 0 w 1650"/>
                <a:gd name="T9" fmla="*/ 648 h 649"/>
              </a:gdLst>
              <a:ahLst/>
              <a:cxnLst>
                <a:cxn ang="0">
                  <a:pos x="T0" y="T1"/>
                </a:cxn>
                <a:cxn ang="0">
                  <a:pos x="T2" y="T3"/>
                </a:cxn>
                <a:cxn ang="0">
                  <a:pos x="T4" y="T5"/>
                </a:cxn>
                <a:cxn ang="0">
                  <a:pos x="T6" y="T7"/>
                </a:cxn>
                <a:cxn ang="0">
                  <a:pos x="T8" y="T9"/>
                </a:cxn>
              </a:cxnLst>
              <a:rect l="0" t="0" r="r" b="b"/>
              <a:pathLst>
                <a:path w="1650" h="649">
                  <a:moveTo>
                    <a:pt x="0" y="648"/>
                  </a:moveTo>
                  <a:lnTo>
                    <a:pt x="0" y="648"/>
                  </a:lnTo>
                  <a:cubicBezTo>
                    <a:pt x="0" y="0"/>
                    <a:pt x="629" y="58"/>
                    <a:pt x="1060" y="58"/>
                  </a:cubicBezTo>
                  <a:cubicBezTo>
                    <a:pt x="1493" y="58"/>
                    <a:pt x="1649" y="255"/>
                    <a:pt x="1611" y="648"/>
                  </a:cubicBezTo>
                  <a:lnTo>
                    <a:pt x="0" y="648"/>
                  </a:lnTo>
                </a:path>
              </a:pathLst>
            </a:custGeom>
            <a:solidFill>
              <a:srgbClr val="1B2633"/>
            </a:solidFill>
            <a:ln>
              <a:noFill/>
            </a:ln>
            <a:effectLst/>
          </p:spPr>
          <p:txBody>
            <a:bodyPr anchor="ctr"/>
            <a:lstStyle/>
            <a:p>
              <a:pPr algn="ctr"/>
              <a:endParaRPr/>
            </a:p>
          </p:txBody>
        </p:sp>
        <p:sp>
          <p:nvSpPr>
            <p:cNvPr id="18" name="í$liḍe"/>
            <p:cNvSpPr/>
            <p:nvPr/>
          </p:nvSpPr>
          <p:spPr bwMode="auto">
            <a:xfrm>
              <a:off x="5557804" y="5419477"/>
              <a:ext cx="501775" cy="196772"/>
            </a:xfrm>
            <a:custGeom>
              <a:avLst/>
              <a:gdLst>
                <a:gd name="T0" fmla="*/ 1652 w 1653"/>
                <a:gd name="T1" fmla="*/ 648 h 649"/>
                <a:gd name="T2" fmla="*/ 1652 w 1653"/>
                <a:gd name="T3" fmla="*/ 648 h 649"/>
                <a:gd name="T4" fmla="*/ 589 w 1653"/>
                <a:gd name="T5" fmla="*/ 58 h 649"/>
                <a:gd name="T6" fmla="*/ 40 w 1653"/>
                <a:gd name="T7" fmla="*/ 648 h 649"/>
                <a:gd name="T8" fmla="*/ 1652 w 1653"/>
                <a:gd name="T9" fmla="*/ 648 h 649"/>
              </a:gdLst>
              <a:ahLst/>
              <a:cxnLst>
                <a:cxn ang="0">
                  <a:pos x="T0" y="T1"/>
                </a:cxn>
                <a:cxn ang="0">
                  <a:pos x="T2" y="T3"/>
                </a:cxn>
                <a:cxn ang="0">
                  <a:pos x="T4" y="T5"/>
                </a:cxn>
                <a:cxn ang="0">
                  <a:pos x="T6" y="T7"/>
                </a:cxn>
                <a:cxn ang="0">
                  <a:pos x="T8" y="T9"/>
                </a:cxn>
              </a:cxnLst>
              <a:rect l="0" t="0" r="r" b="b"/>
              <a:pathLst>
                <a:path w="1653" h="649">
                  <a:moveTo>
                    <a:pt x="1652" y="648"/>
                  </a:moveTo>
                  <a:lnTo>
                    <a:pt x="1652" y="648"/>
                  </a:lnTo>
                  <a:cubicBezTo>
                    <a:pt x="1652" y="0"/>
                    <a:pt x="1002" y="58"/>
                    <a:pt x="589" y="58"/>
                  </a:cubicBezTo>
                  <a:cubicBezTo>
                    <a:pt x="159" y="58"/>
                    <a:pt x="0" y="255"/>
                    <a:pt x="40" y="648"/>
                  </a:cubicBezTo>
                  <a:lnTo>
                    <a:pt x="1652" y="648"/>
                  </a:lnTo>
                </a:path>
              </a:pathLst>
            </a:custGeom>
            <a:solidFill>
              <a:srgbClr val="1B2633"/>
            </a:solidFill>
            <a:ln>
              <a:noFill/>
            </a:ln>
            <a:effectLst/>
          </p:spPr>
          <p:txBody>
            <a:bodyPr anchor="ctr"/>
            <a:lstStyle/>
            <a:p>
              <a:pPr algn="ctr"/>
              <a:endParaRPr/>
            </a:p>
          </p:txBody>
        </p:sp>
        <p:sp>
          <p:nvSpPr>
            <p:cNvPr id="19" name="ïṡļiḍe"/>
            <p:cNvSpPr/>
            <p:nvPr/>
          </p:nvSpPr>
          <p:spPr bwMode="auto">
            <a:xfrm>
              <a:off x="5391884" y="2517425"/>
              <a:ext cx="1388911" cy="1489846"/>
            </a:xfrm>
            <a:custGeom>
              <a:avLst/>
              <a:gdLst>
                <a:gd name="T0" fmla="*/ 746 w 4576"/>
                <a:gd name="T1" fmla="*/ 4907 h 4908"/>
                <a:gd name="T2" fmla="*/ 746 w 4576"/>
                <a:gd name="T3" fmla="*/ 4907 h 4908"/>
                <a:gd name="T4" fmla="*/ 746 w 4576"/>
                <a:gd name="T5" fmla="*/ 1491 h 4908"/>
                <a:gd name="T6" fmla="*/ 0 w 4576"/>
                <a:gd name="T7" fmla="*/ 765 h 4908"/>
                <a:gd name="T8" fmla="*/ 1513 w 4576"/>
                <a:gd name="T9" fmla="*/ 0 h 4908"/>
                <a:gd name="T10" fmla="*/ 3180 w 4576"/>
                <a:gd name="T11" fmla="*/ 0 h 4908"/>
                <a:gd name="T12" fmla="*/ 4575 w 4576"/>
                <a:gd name="T13" fmla="*/ 803 h 4908"/>
                <a:gd name="T14" fmla="*/ 3870 w 4576"/>
                <a:gd name="T15" fmla="*/ 1649 h 4908"/>
                <a:gd name="T16" fmla="*/ 3870 w 4576"/>
                <a:gd name="T17" fmla="*/ 4907 h 4908"/>
                <a:gd name="T18" fmla="*/ 746 w 4576"/>
                <a:gd name="T19" fmla="*/ 4907 h 4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76" h="4908">
                  <a:moveTo>
                    <a:pt x="746" y="4907"/>
                  </a:moveTo>
                  <a:lnTo>
                    <a:pt x="746" y="4907"/>
                  </a:lnTo>
                  <a:cubicBezTo>
                    <a:pt x="746" y="1491"/>
                    <a:pt x="746" y="1491"/>
                    <a:pt x="746" y="1491"/>
                  </a:cubicBezTo>
                  <a:cubicBezTo>
                    <a:pt x="0" y="765"/>
                    <a:pt x="0" y="765"/>
                    <a:pt x="0" y="765"/>
                  </a:cubicBezTo>
                  <a:cubicBezTo>
                    <a:pt x="237" y="136"/>
                    <a:pt x="766" y="0"/>
                    <a:pt x="1513" y="0"/>
                  </a:cubicBezTo>
                  <a:cubicBezTo>
                    <a:pt x="3180" y="0"/>
                    <a:pt x="3180" y="0"/>
                    <a:pt x="3180" y="0"/>
                  </a:cubicBezTo>
                  <a:cubicBezTo>
                    <a:pt x="3671" y="0"/>
                    <a:pt x="4575" y="234"/>
                    <a:pt x="4575" y="803"/>
                  </a:cubicBezTo>
                  <a:cubicBezTo>
                    <a:pt x="3870" y="1649"/>
                    <a:pt x="3870" y="1649"/>
                    <a:pt x="3870" y="1649"/>
                  </a:cubicBezTo>
                  <a:cubicBezTo>
                    <a:pt x="3870" y="4907"/>
                    <a:pt x="3870" y="4907"/>
                    <a:pt x="3870" y="4907"/>
                  </a:cubicBezTo>
                  <a:lnTo>
                    <a:pt x="746" y="4907"/>
                  </a:lnTo>
                </a:path>
              </a:pathLst>
            </a:custGeom>
            <a:solidFill>
              <a:srgbClr val="2D3D49"/>
            </a:solidFill>
            <a:ln>
              <a:noFill/>
            </a:ln>
            <a:effectLst/>
          </p:spPr>
          <p:txBody>
            <a:bodyPr anchor="ctr"/>
            <a:lstStyle/>
            <a:p>
              <a:pPr algn="ctr"/>
              <a:endParaRPr/>
            </a:p>
          </p:txBody>
        </p:sp>
        <p:sp>
          <p:nvSpPr>
            <p:cNvPr id="20" name="ïṡľïdê"/>
            <p:cNvSpPr/>
            <p:nvPr/>
          </p:nvSpPr>
          <p:spPr bwMode="auto">
            <a:xfrm>
              <a:off x="5868235" y="2517425"/>
              <a:ext cx="476351" cy="1020002"/>
            </a:xfrm>
            <a:custGeom>
              <a:avLst/>
              <a:gdLst>
                <a:gd name="T0" fmla="*/ 0 w 1572"/>
                <a:gd name="T1" fmla="*/ 0 h 3359"/>
                <a:gd name="T2" fmla="*/ 1571 w 1572"/>
                <a:gd name="T3" fmla="*/ 0 h 3359"/>
                <a:gd name="T4" fmla="*/ 1571 w 1572"/>
                <a:gd name="T5" fmla="*/ 254 h 3359"/>
                <a:gd name="T6" fmla="*/ 786 w 1572"/>
                <a:gd name="T7" fmla="*/ 3358 h 3359"/>
                <a:gd name="T8" fmla="*/ 0 w 1572"/>
                <a:gd name="T9" fmla="*/ 254 h 3359"/>
                <a:gd name="T10" fmla="*/ 0 w 1572"/>
                <a:gd name="T11" fmla="*/ 0 h 3359"/>
              </a:gdLst>
              <a:ahLst/>
              <a:cxnLst>
                <a:cxn ang="0">
                  <a:pos x="T0" y="T1"/>
                </a:cxn>
                <a:cxn ang="0">
                  <a:pos x="T2" y="T3"/>
                </a:cxn>
                <a:cxn ang="0">
                  <a:pos x="T4" y="T5"/>
                </a:cxn>
                <a:cxn ang="0">
                  <a:pos x="T6" y="T7"/>
                </a:cxn>
                <a:cxn ang="0">
                  <a:pos x="T8" y="T9"/>
                </a:cxn>
                <a:cxn ang="0">
                  <a:pos x="T10" y="T11"/>
                </a:cxn>
              </a:cxnLst>
              <a:rect l="0" t="0" r="r" b="b"/>
              <a:pathLst>
                <a:path w="1572" h="3359">
                  <a:moveTo>
                    <a:pt x="0" y="0"/>
                  </a:moveTo>
                  <a:lnTo>
                    <a:pt x="1571" y="0"/>
                  </a:lnTo>
                  <a:lnTo>
                    <a:pt x="1571" y="254"/>
                  </a:lnTo>
                  <a:lnTo>
                    <a:pt x="786" y="3358"/>
                  </a:lnTo>
                  <a:lnTo>
                    <a:pt x="0" y="254"/>
                  </a:lnTo>
                  <a:lnTo>
                    <a:pt x="0" y="0"/>
                  </a:lnTo>
                </a:path>
              </a:pathLst>
            </a:custGeom>
            <a:solidFill>
              <a:srgbClr val="FFFFFF"/>
            </a:solidFill>
            <a:ln>
              <a:noFill/>
            </a:ln>
            <a:effectLst/>
          </p:spPr>
          <p:txBody>
            <a:bodyPr anchor="ctr"/>
            <a:lstStyle/>
            <a:p>
              <a:pPr algn="ctr"/>
              <a:endParaRPr/>
            </a:p>
          </p:txBody>
        </p:sp>
        <p:sp>
          <p:nvSpPr>
            <p:cNvPr id="21" name="íṩľíďê"/>
            <p:cNvSpPr/>
            <p:nvPr/>
          </p:nvSpPr>
          <p:spPr bwMode="auto">
            <a:xfrm>
              <a:off x="6011409" y="2612465"/>
              <a:ext cx="179301" cy="89685"/>
            </a:xfrm>
            <a:custGeom>
              <a:avLst/>
              <a:gdLst>
                <a:gd name="T0" fmla="*/ 159 w 590"/>
                <a:gd name="T1" fmla="*/ 295 h 296"/>
                <a:gd name="T2" fmla="*/ 433 w 590"/>
                <a:gd name="T3" fmla="*/ 295 h 296"/>
                <a:gd name="T4" fmla="*/ 589 w 590"/>
                <a:gd name="T5" fmla="*/ 0 h 296"/>
                <a:gd name="T6" fmla="*/ 0 w 590"/>
                <a:gd name="T7" fmla="*/ 0 h 296"/>
                <a:gd name="T8" fmla="*/ 159 w 590"/>
                <a:gd name="T9" fmla="*/ 295 h 296"/>
              </a:gdLst>
              <a:ahLst/>
              <a:cxnLst>
                <a:cxn ang="0">
                  <a:pos x="T0" y="T1"/>
                </a:cxn>
                <a:cxn ang="0">
                  <a:pos x="T2" y="T3"/>
                </a:cxn>
                <a:cxn ang="0">
                  <a:pos x="T4" y="T5"/>
                </a:cxn>
                <a:cxn ang="0">
                  <a:pos x="T6" y="T7"/>
                </a:cxn>
                <a:cxn ang="0">
                  <a:pos x="T8" y="T9"/>
                </a:cxn>
              </a:cxnLst>
              <a:rect l="0" t="0" r="r" b="b"/>
              <a:pathLst>
                <a:path w="590" h="296">
                  <a:moveTo>
                    <a:pt x="159" y="295"/>
                  </a:moveTo>
                  <a:lnTo>
                    <a:pt x="433" y="295"/>
                  </a:lnTo>
                  <a:lnTo>
                    <a:pt x="589" y="0"/>
                  </a:lnTo>
                  <a:lnTo>
                    <a:pt x="0" y="0"/>
                  </a:lnTo>
                  <a:lnTo>
                    <a:pt x="159" y="295"/>
                  </a:lnTo>
                </a:path>
              </a:pathLst>
            </a:custGeom>
            <a:solidFill>
              <a:srgbClr val="1D1C1A"/>
            </a:solidFill>
            <a:ln>
              <a:noFill/>
            </a:ln>
            <a:effectLst/>
          </p:spPr>
          <p:txBody>
            <a:bodyPr anchor="ctr"/>
            <a:lstStyle/>
            <a:p>
              <a:pPr algn="ctr"/>
              <a:endParaRPr/>
            </a:p>
          </p:txBody>
        </p:sp>
        <p:sp>
          <p:nvSpPr>
            <p:cNvPr id="22" name="ïṣḷíďé"/>
            <p:cNvSpPr/>
            <p:nvPr/>
          </p:nvSpPr>
          <p:spPr bwMode="auto">
            <a:xfrm>
              <a:off x="5921758" y="1944510"/>
              <a:ext cx="363954" cy="697403"/>
            </a:xfrm>
            <a:custGeom>
              <a:avLst/>
              <a:gdLst>
                <a:gd name="T0" fmla="*/ 0 w 1199"/>
                <a:gd name="T1" fmla="*/ 1944 h 2297"/>
                <a:gd name="T2" fmla="*/ 0 w 1199"/>
                <a:gd name="T3" fmla="*/ 1944 h 2297"/>
                <a:gd name="T4" fmla="*/ 589 w 1199"/>
                <a:gd name="T5" fmla="*/ 2296 h 2297"/>
                <a:gd name="T6" fmla="*/ 1198 w 1199"/>
                <a:gd name="T7" fmla="*/ 1924 h 2297"/>
                <a:gd name="T8" fmla="*/ 1198 w 1199"/>
                <a:gd name="T9" fmla="*/ 0 h 2297"/>
                <a:gd name="T10" fmla="*/ 0 w 1199"/>
                <a:gd name="T11" fmla="*/ 0 h 2297"/>
                <a:gd name="T12" fmla="*/ 0 w 1199"/>
                <a:gd name="T13" fmla="*/ 1944 h 2297"/>
              </a:gdLst>
              <a:ahLst/>
              <a:cxnLst>
                <a:cxn ang="0">
                  <a:pos x="T0" y="T1"/>
                </a:cxn>
                <a:cxn ang="0">
                  <a:pos x="T2" y="T3"/>
                </a:cxn>
                <a:cxn ang="0">
                  <a:pos x="T4" y="T5"/>
                </a:cxn>
                <a:cxn ang="0">
                  <a:pos x="T6" y="T7"/>
                </a:cxn>
                <a:cxn ang="0">
                  <a:pos x="T8" y="T9"/>
                </a:cxn>
                <a:cxn ang="0">
                  <a:pos x="T10" y="T11"/>
                </a:cxn>
                <a:cxn ang="0">
                  <a:pos x="T12" y="T13"/>
                </a:cxn>
              </a:cxnLst>
              <a:rect l="0" t="0" r="r" b="b"/>
              <a:pathLst>
                <a:path w="1199" h="2297">
                  <a:moveTo>
                    <a:pt x="0" y="1944"/>
                  </a:moveTo>
                  <a:lnTo>
                    <a:pt x="0" y="1944"/>
                  </a:lnTo>
                  <a:cubicBezTo>
                    <a:pt x="0" y="1944"/>
                    <a:pt x="294" y="2296"/>
                    <a:pt x="589" y="2296"/>
                  </a:cubicBezTo>
                  <a:cubicBezTo>
                    <a:pt x="903" y="2296"/>
                    <a:pt x="1198" y="1924"/>
                    <a:pt x="1198" y="1924"/>
                  </a:cubicBezTo>
                  <a:cubicBezTo>
                    <a:pt x="1198" y="1216"/>
                    <a:pt x="1198" y="0"/>
                    <a:pt x="1198" y="0"/>
                  </a:cubicBezTo>
                  <a:cubicBezTo>
                    <a:pt x="0" y="0"/>
                    <a:pt x="0" y="0"/>
                    <a:pt x="0" y="0"/>
                  </a:cubicBezTo>
                  <a:cubicBezTo>
                    <a:pt x="0" y="0"/>
                    <a:pt x="0" y="1138"/>
                    <a:pt x="0" y="1944"/>
                  </a:cubicBezTo>
                </a:path>
              </a:pathLst>
            </a:custGeom>
            <a:solidFill>
              <a:srgbClr val="DBAD78"/>
            </a:solidFill>
            <a:ln>
              <a:noFill/>
            </a:ln>
            <a:effectLst/>
          </p:spPr>
          <p:txBody>
            <a:bodyPr anchor="ctr"/>
            <a:lstStyle/>
            <a:p>
              <a:pPr algn="ctr"/>
              <a:endParaRPr/>
            </a:p>
          </p:txBody>
        </p:sp>
        <p:sp>
          <p:nvSpPr>
            <p:cNvPr id="23" name="ïšlíḓê"/>
            <p:cNvSpPr/>
            <p:nvPr/>
          </p:nvSpPr>
          <p:spPr bwMode="auto">
            <a:xfrm>
              <a:off x="5630060" y="1450573"/>
              <a:ext cx="954040" cy="995907"/>
            </a:xfrm>
            <a:custGeom>
              <a:avLst/>
              <a:gdLst>
                <a:gd name="T0" fmla="*/ 176 w 3143"/>
                <a:gd name="T1" fmla="*/ 1473 h 3279"/>
                <a:gd name="T2" fmla="*/ 176 w 3143"/>
                <a:gd name="T3" fmla="*/ 1473 h 3279"/>
                <a:gd name="T4" fmla="*/ 236 w 3143"/>
                <a:gd name="T5" fmla="*/ 1473 h 3279"/>
                <a:gd name="T6" fmla="*/ 1571 w 3143"/>
                <a:gd name="T7" fmla="*/ 0 h 3279"/>
                <a:gd name="T8" fmla="*/ 2905 w 3143"/>
                <a:gd name="T9" fmla="*/ 1473 h 3279"/>
                <a:gd name="T10" fmla="*/ 2966 w 3143"/>
                <a:gd name="T11" fmla="*/ 1473 h 3279"/>
                <a:gd name="T12" fmla="*/ 3102 w 3143"/>
                <a:gd name="T13" fmla="*/ 1923 h 3279"/>
                <a:gd name="T14" fmla="*/ 2807 w 3143"/>
                <a:gd name="T15" fmla="*/ 2276 h 3279"/>
                <a:gd name="T16" fmla="*/ 2749 w 3143"/>
                <a:gd name="T17" fmla="*/ 2258 h 3279"/>
                <a:gd name="T18" fmla="*/ 1571 w 3143"/>
                <a:gd name="T19" fmla="*/ 3278 h 3279"/>
                <a:gd name="T20" fmla="*/ 392 w 3143"/>
                <a:gd name="T21" fmla="*/ 2258 h 3279"/>
                <a:gd name="T22" fmla="*/ 334 w 3143"/>
                <a:gd name="T23" fmla="*/ 2276 h 3279"/>
                <a:gd name="T24" fmla="*/ 38 w 3143"/>
                <a:gd name="T25" fmla="*/ 1923 h 3279"/>
                <a:gd name="T26" fmla="*/ 176 w 3143"/>
                <a:gd name="T27" fmla="*/ 1473 h 3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43" h="3279">
                  <a:moveTo>
                    <a:pt x="176" y="1473"/>
                  </a:moveTo>
                  <a:lnTo>
                    <a:pt x="176" y="1473"/>
                  </a:lnTo>
                  <a:cubicBezTo>
                    <a:pt x="196" y="1473"/>
                    <a:pt x="216" y="1473"/>
                    <a:pt x="236" y="1473"/>
                  </a:cubicBezTo>
                  <a:cubicBezTo>
                    <a:pt x="254" y="705"/>
                    <a:pt x="785" y="0"/>
                    <a:pt x="1571" y="0"/>
                  </a:cubicBezTo>
                  <a:cubicBezTo>
                    <a:pt x="2356" y="0"/>
                    <a:pt x="2885" y="705"/>
                    <a:pt x="2905" y="1473"/>
                  </a:cubicBezTo>
                  <a:cubicBezTo>
                    <a:pt x="2926" y="1473"/>
                    <a:pt x="2946" y="1473"/>
                    <a:pt x="2966" y="1473"/>
                  </a:cubicBezTo>
                  <a:cubicBezTo>
                    <a:pt x="3084" y="1511"/>
                    <a:pt x="3142" y="1707"/>
                    <a:pt x="3102" y="1923"/>
                  </a:cubicBezTo>
                  <a:cubicBezTo>
                    <a:pt x="3064" y="2140"/>
                    <a:pt x="2926" y="2296"/>
                    <a:pt x="2807" y="2276"/>
                  </a:cubicBezTo>
                  <a:cubicBezTo>
                    <a:pt x="2787" y="2276"/>
                    <a:pt x="2769" y="2258"/>
                    <a:pt x="2749" y="2258"/>
                  </a:cubicBezTo>
                  <a:cubicBezTo>
                    <a:pt x="2533" y="2827"/>
                    <a:pt x="2062" y="3278"/>
                    <a:pt x="1571" y="3278"/>
                  </a:cubicBezTo>
                  <a:cubicBezTo>
                    <a:pt x="1080" y="3278"/>
                    <a:pt x="629" y="2827"/>
                    <a:pt x="392" y="2258"/>
                  </a:cubicBezTo>
                  <a:cubicBezTo>
                    <a:pt x="372" y="2258"/>
                    <a:pt x="352" y="2276"/>
                    <a:pt x="334" y="2276"/>
                  </a:cubicBezTo>
                  <a:cubicBezTo>
                    <a:pt x="216" y="2296"/>
                    <a:pt x="78" y="2140"/>
                    <a:pt x="38" y="1923"/>
                  </a:cubicBezTo>
                  <a:cubicBezTo>
                    <a:pt x="0" y="1707"/>
                    <a:pt x="58" y="1511"/>
                    <a:pt x="176" y="1473"/>
                  </a:cubicBezTo>
                </a:path>
              </a:pathLst>
            </a:custGeom>
            <a:solidFill>
              <a:srgbClr val="E8BD87"/>
            </a:solidFill>
            <a:ln>
              <a:noFill/>
            </a:ln>
            <a:effectLst/>
          </p:spPr>
          <p:txBody>
            <a:bodyPr anchor="ctr"/>
            <a:lstStyle/>
            <a:p>
              <a:pPr algn="ctr"/>
              <a:endParaRPr/>
            </a:p>
          </p:txBody>
        </p:sp>
        <p:sp>
          <p:nvSpPr>
            <p:cNvPr id="24" name="îŝḻîďè"/>
            <p:cNvSpPr/>
            <p:nvPr/>
          </p:nvSpPr>
          <p:spPr bwMode="auto">
            <a:xfrm>
              <a:off x="5445407" y="1235060"/>
              <a:ext cx="1145383" cy="709450"/>
            </a:xfrm>
            <a:custGeom>
              <a:avLst/>
              <a:gdLst>
                <a:gd name="T0" fmla="*/ 3457 w 3773"/>
                <a:gd name="T1" fmla="*/ 2337 h 2338"/>
                <a:gd name="T2" fmla="*/ 3457 w 3773"/>
                <a:gd name="T3" fmla="*/ 2337 h 2338"/>
                <a:gd name="T4" fmla="*/ 2946 w 3773"/>
                <a:gd name="T5" fmla="*/ 766 h 2338"/>
                <a:gd name="T6" fmla="*/ 884 w 3773"/>
                <a:gd name="T7" fmla="*/ 2337 h 2338"/>
                <a:gd name="T8" fmla="*/ 1101 w 3773"/>
                <a:gd name="T9" fmla="*/ 1846 h 2338"/>
                <a:gd name="T10" fmla="*/ 2946 w 3773"/>
                <a:gd name="T11" fmla="*/ 1473 h 2338"/>
                <a:gd name="T12" fmla="*/ 3457 w 3773"/>
                <a:gd name="T13" fmla="*/ 2337 h 2338"/>
              </a:gdLst>
              <a:ahLst/>
              <a:cxnLst>
                <a:cxn ang="0">
                  <a:pos x="T0" y="T1"/>
                </a:cxn>
                <a:cxn ang="0">
                  <a:pos x="T2" y="T3"/>
                </a:cxn>
                <a:cxn ang="0">
                  <a:pos x="T4" y="T5"/>
                </a:cxn>
                <a:cxn ang="0">
                  <a:pos x="T6" y="T7"/>
                </a:cxn>
                <a:cxn ang="0">
                  <a:pos x="T8" y="T9"/>
                </a:cxn>
                <a:cxn ang="0">
                  <a:pos x="T10" y="T11"/>
                </a:cxn>
                <a:cxn ang="0">
                  <a:pos x="T12" y="T13"/>
                </a:cxn>
              </a:cxnLst>
              <a:rect l="0" t="0" r="r" b="b"/>
              <a:pathLst>
                <a:path w="3773" h="2338">
                  <a:moveTo>
                    <a:pt x="3457" y="2337"/>
                  </a:moveTo>
                  <a:lnTo>
                    <a:pt x="3457" y="2337"/>
                  </a:lnTo>
                  <a:cubicBezTo>
                    <a:pt x="3772" y="2002"/>
                    <a:pt x="3752" y="826"/>
                    <a:pt x="2946" y="766"/>
                  </a:cubicBezTo>
                  <a:cubicBezTo>
                    <a:pt x="2435" y="0"/>
                    <a:pt x="0" y="549"/>
                    <a:pt x="884" y="2337"/>
                  </a:cubicBezTo>
                  <a:cubicBezTo>
                    <a:pt x="864" y="1964"/>
                    <a:pt x="1101" y="1846"/>
                    <a:pt x="1101" y="1846"/>
                  </a:cubicBezTo>
                  <a:cubicBezTo>
                    <a:pt x="1355" y="2199"/>
                    <a:pt x="2632" y="2062"/>
                    <a:pt x="2946" y="1473"/>
                  </a:cubicBezTo>
                  <a:cubicBezTo>
                    <a:pt x="3103" y="1806"/>
                    <a:pt x="3417" y="1826"/>
                    <a:pt x="3457" y="2337"/>
                  </a:cubicBezTo>
                </a:path>
              </a:pathLst>
            </a:custGeom>
            <a:solidFill>
              <a:srgbClr val="433626"/>
            </a:solidFill>
            <a:ln>
              <a:noFill/>
            </a:ln>
            <a:effectLst/>
          </p:spPr>
          <p:txBody>
            <a:bodyPr anchor="ctr"/>
            <a:lstStyle/>
            <a:p>
              <a:pPr algn="ctr"/>
              <a:endParaRPr/>
            </a:p>
          </p:txBody>
        </p:sp>
        <p:sp>
          <p:nvSpPr>
            <p:cNvPr id="25" name="ïŝ1ïďê"/>
            <p:cNvSpPr/>
            <p:nvPr/>
          </p:nvSpPr>
          <p:spPr bwMode="auto">
            <a:xfrm>
              <a:off x="6028803" y="2702149"/>
              <a:ext cx="143173" cy="858033"/>
            </a:xfrm>
            <a:custGeom>
              <a:avLst/>
              <a:gdLst>
                <a:gd name="T0" fmla="*/ 257 w 474"/>
                <a:gd name="T1" fmla="*/ 2827 h 2828"/>
                <a:gd name="T2" fmla="*/ 0 w 474"/>
                <a:gd name="T3" fmla="*/ 1785 h 2828"/>
                <a:gd name="T4" fmla="*/ 101 w 474"/>
                <a:gd name="T5" fmla="*/ 0 h 2828"/>
                <a:gd name="T6" fmla="*/ 375 w 474"/>
                <a:gd name="T7" fmla="*/ 0 h 2828"/>
                <a:gd name="T8" fmla="*/ 473 w 474"/>
                <a:gd name="T9" fmla="*/ 1942 h 2828"/>
                <a:gd name="T10" fmla="*/ 257 w 474"/>
                <a:gd name="T11" fmla="*/ 2827 h 2828"/>
              </a:gdLst>
              <a:ahLst/>
              <a:cxnLst>
                <a:cxn ang="0">
                  <a:pos x="T0" y="T1"/>
                </a:cxn>
                <a:cxn ang="0">
                  <a:pos x="T2" y="T3"/>
                </a:cxn>
                <a:cxn ang="0">
                  <a:pos x="T4" y="T5"/>
                </a:cxn>
                <a:cxn ang="0">
                  <a:pos x="T6" y="T7"/>
                </a:cxn>
                <a:cxn ang="0">
                  <a:pos x="T8" y="T9"/>
                </a:cxn>
                <a:cxn ang="0">
                  <a:pos x="T10" y="T11"/>
                </a:cxn>
              </a:cxnLst>
              <a:rect l="0" t="0" r="r" b="b"/>
              <a:pathLst>
                <a:path w="474" h="2828">
                  <a:moveTo>
                    <a:pt x="257" y="2827"/>
                  </a:moveTo>
                  <a:lnTo>
                    <a:pt x="0" y="1785"/>
                  </a:lnTo>
                  <a:lnTo>
                    <a:pt x="101" y="0"/>
                  </a:lnTo>
                  <a:lnTo>
                    <a:pt x="375" y="0"/>
                  </a:lnTo>
                  <a:lnTo>
                    <a:pt x="473" y="1942"/>
                  </a:lnTo>
                  <a:lnTo>
                    <a:pt x="257" y="2827"/>
                  </a:lnTo>
                </a:path>
              </a:pathLst>
            </a:custGeom>
            <a:solidFill>
              <a:srgbClr val="1D1C1A"/>
            </a:solidFill>
            <a:ln>
              <a:noFill/>
            </a:ln>
            <a:effectLst/>
          </p:spPr>
          <p:txBody>
            <a:bodyPr anchor="ctr"/>
            <a:lstStyle/>
            <a:p>
              <a:pPr algn="ctr"/>
              <a:endParaRPr/>
            </a:p>
          </p:txBody>
        </p:sp>
        <p:sp>
          <p:nvSpPr>
            <p:cNvPr id="26" name="íṧľiḑê"/>
            <p:cNvSpPr/>
            <p:nvPr/>
          </p:nvSpPr>
          <p:spPr bwMode="auto">
            <a:xfrm>
              <a:off x="6535930" y="4000577"/>
              <a:ext cx="77608" cy="155276"/>
            </a:xfrm>
            <a:custGeom>
              <a:avLst/>
              <a:gdLst>
                <a:gd name="T0" fmla="*/ 58 w 255"/>
                <a:gd name="T1" fmla="*/ 78 h 512"/>
                <a:gd name="T2" fmla="*/ 58 w 255"/>
                <a:gd name="T3" fmla="*/ 78 h 512"/>
                <a:gd name="T4" fmla="*/ 156 w 255"/>
                <a:gd name="T5" fmla="*/ 0 h 512"/>
                <a:gd name="T6" fmla="*/ 254 w 255"/>
                <a:gd name="T7" fmla="*/ 0 h 512"/>
                <a:gd name="T8" fmla="*/ 234 w 255"/>
                <a:gd name="T9" fmla="*/ 511 h 512"/>
                <a:gd name="T10" fmla="*/ 18 w 255"/>
                <a:gd name="T11" fmla="*/ 353 h 512"/>
                <a:gd name="T12" fmla="*/ 58 w 255"/>
                <a:gd name="T13" fmla="*/ 78 h 512"/>
              </a:gdLst>
              <a:ahLst/>
              <a:cxnLst>
                <a:cxn ang="0">
                  <a:pos x="T0" y="T1"/>
                </a:cxn>
                <a:cxn ang="0">
                  <a:pos x="T2" y="T3"/>
                </a:cxn>
                <a:cxn ang="0">
                  <a:pos x="T4" y="T5"/>
                </a:cxn>
                <a:cxn ang="0">
                  <a:pos x="T6" y="T7"/>
                </a:cxn>
                <a:cxn ang="0">
                  <a:pos x="T8" y="T9"/>
                </a:cxn>
                <a:cxn ang="0">
                  <a:pos x="T10" y="T11"/>
                </a:cxn>
                <a:cxn ang="0">
                  <a:pos x="T12" y="T13"/>
                </a:cxn>
              </a:cxnLst>
              <a:rect l="0" t="0" r="r" b="b"/>
              <a:pathLst>
                <a:path w="255" h="512">
                  <a:moveTo>
                    <a:pt x="58" y="78"/>
                  </a:moveTo>
                  <a:lnTo>
                    <a:pt x="58" y="78"/>
                  </a:lnTo>
                  <a:cubicBezTo>
                    <a:pt x="78" y="38"/>
                    <a:pt x="116" y="18"/>
                    <a:pt x="156" y="0"/>
                  </a:cubicBezTo>
                  <a:cubicBezTo>
                    <a:pt x="254" y="0"/>
                    <a:pt x="254" y="0"/>
                    <a:pt x="254" y="0"/>
                  </a:cubicBezTo>
                  <a:cubicBezTo>
                    <a:pt x="234" y="511"/>
                    <a:pt x="234" y="511"/>
                    <a:pt x="234" y="511"/>
                  </a:cubicBezTo>
                  <a:cubicBezTo>
                    <a:pt x="234" y="511"/>
                    <a:pt x="58" y="411"/>
                    <a:pt x="18" y="353"/>
                  </a:cubicBezTo>
                  <a:cubicBezTo>
                    <a:pt x="0" y="333"/>
                    <a:pt x="18" y="156"/>
                    <a:pt x="58" y="78"/>
                  </a:cubicBezTo>
                </a:path>
              </a:pathLst>
            </a:custGeom>
            <a:solidFill>
              <a:srgbClr val="DBAD78"/>
            </a:solidFill>
            <a:ln>
              <a:noFill/>
            </a:ln>
            <a:effectLst/>
          </p:spPr>
          <p:txBody>
            <a:bodyPr anchor="ctr"/>
            <a:lstStyle/>
            <a:p>
              <a:pPr algn="ctr"/>
              <a:endParaRPr/>
            </a:p>
          </p:txBody>
        </p:sp>
        <p:sp>
          <p:nvSpPr>
            <p:cNvPr id="27" name="išlidê"/>
            <p:cNvSpPr/>
            <p:nvPr/>
          </p:nvSpPr>
          <p:spPr bwMode="auto">
            <a:xfrm>
              <a:off x="6565367" y="4000577"/>
              <a:ext cx="243528" cy="160630"/>
            </a:xfrm>
            <a:custGeom>
              <a:avLst/>
              <a:gdLst>
                <a:gd name="T0" fmla="*/ 96 w 804"/>
                <a:gd name="T1" fmla="*/ 0 h 530"/>
                <a:gd name="T2" fmla="*/ 96 w 804"/>
                <a:gd name="T3" fmla="*/ 0 h 530"/>
                <a:gd name="T4" fmla="*/ 705 w 804"/>
                <a:gd name="T5" fmla="*/ 0 h 530"/>
                <a:gd name="T6" fmla="*/ 803 w 804"/>
                <a:gd name="T7" fmla="*/ 217 h 530"/>
                <a:gd name="T8" fmla="*/ 803 w 804"/>
                <a:gd name="T9" fmla="*/ 255 h 530"/>
                <a:gd name="T10" fmla="*/ 529 w 804"/>
                <a:gd name="T11" fmla="*/ 529 h 530"/>
                <a:gd name="T12" fmla="*/ 274 w 804"/>
                <a:gd name="T13" fmla="*/ 529 h 530"/>
                <a:gd name="T14" fmla="*/ 0 w 804"/>
                <a:gd name="T15" fmla="*/ 255 h 530"/>
                <a:gd name="T16" fmla="*/ 0 w 804"/>
                <a:gd name="T17" fmla="*/ 217 h 530"/>
                <a:gd name="T18" fmla="*/ 96 w 804"/>
                <a:gd name="T19" fmla="*/ 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4" h="530">
                  <a:moveTo>
                    <a:pt x="96" y="0"/>
                  </a:moveTo>
                  <a:lnTo>
                    <a:pt x="96" y="0"/>
                  </a:lnTo>
                  <a:cubicBezTo>
                    <a:pt x="705" y="0"/>
                    <a:pt x="705" y="0"/>
                    <a:pt x="705" y="0"/>
                  </a:cubicBezTo>
                  <a:cubicBezTo>
                    <a:pt x="765" y="38"/>
                    <a:pt x="803" y="118"/>
                    <a:pt x="803" y="217"/>
                  </a:cubicBezTo>
                  <a:cubicBezTo>
                    <a:pt x="803" y="255"/>
                    <a:pt x="803" y="255"/>
                    <a:pt x="803" y="255"/>
                  </a:cubicBezTo>
                  <a:cubicBezTo>
                    <a:pt x="803" y="411"/>
                    <a:pt x="687" y="529"/>
                    <a:pt x="529" y="529"/>
                  </a:cubicBezTo>
                  <a:cubicBezTo>
                    <a:pt x="274" y="529"/>
                    <a:pt x="274" y="529"/>
                    <a:pt x="274" y="529"/>
                  </a:cubicBezTo>
                  <a:cubicBezTo>
                    <a:pt x="116" y="529"/>
                    <a:pt x="0" y="411"/>
                    <a:pt x="0" y="255"/>
                  </a:cubicBezTo>
                  <a:cubicBezTo>
                    <a:pt x="0" y="217"/>
                    <a:pt x="0" y="217"/>
                    <a:pt x="0" y="217"/>
                  </a:cubicBezTo>
                  <a:cubicBezTo>
                    <a:pt x="0" y="118"/>
                    <a:pt x="38" y="38"/>
                    <a:pt x="96" y="0"/>
                  </a:cubicBezTo>
                </a:path>
              </a:pathLst>
            </a:custGeom>
            <a:solidFill>
              <a:srgbClr val="E8BD87"/>
            </a:solidFill>
            <a:ln>
              <a:noFill/>
            </a:ln>
            <a:effectLst/>
          </p:spPr>
          <p:txBody>
            <a:bodyPr anchor="ctr"/>
            <a:lstStyle/>
            <a:p>
              <a:pPr algn="ctr"/>
              <a:endParaRPr/>
            </a:p>
          </p:txBody>
        </p:sp>
        <p:sp>
          <p:nvSpPr>
            <p:cNvPr id="28" name="íṡļïḋé"/>
            <p:cNvSpPr/>
            <p:nvPr/>
          </p:nvSpPr>
          <p:spPr bwMode="auto">
            <a:xfrm>
              <a:off x="5064059" y="3536088"/>
              <a:ext cx="2086042" cy="637167"/>
            </a:xfrm>
            <a:custGeom>
              <a:avLst/>
              <a:gdLst>
                <a:gd name="T0" fmla="*/ 5892 w 6875"/>
                <a:gd name="T1" fmla="*/ 2100 h 2101"/>
                <a:gd name="T2" fmla="*/ 982 w 6875"/>
                <a:gd name="T3" fmla="*/ 2100 h 2101"/>
                <a:gd name="T4" fmla="*/ 0 w 6875"/>
                <a:gd name="T5" fmla="*/ 0 h 2101"/>
                <a:gd name="T6" fmla="*/ 6874 w 6875"/>
                <a:gd name="T7" fmla="*/ 0 h 2101"/>
                <a:gd name="T8" fmla="*/ 5892 w 6875"/>
                <a:gd name="T9" fmla="*/ 2100 h 2101"/>
              </a:gdLst>
              <a:ahLst/>
              <a:cxnLst>
                <a:cxn ang="0">
                  <a:pos x="T0" y="T1"/>
                </a:cxn>
                <a:cxn ang="0">
                  <a:pos x="T2" y="T3"/>
                </a:cxn>
                <a:cxn ang="0">
                  <a:pos x="T4" y="T5"/>
                </a:cxn>
                <a:cxn ang="0">
                  <a:pos x="T6" y="T7"/>
                </a:cxn>
                <a:cxn ang="0">
                  <a:pos x="T8" y="T9"/>
                </a:cxn>
              </a:cxnLst>
              <a:rect l="0" t="0" r="r" b="b"/>
              <a:pathLst>
                <a:path w="6875" h="2101">
                  <a:moveTo>
                    <a:pt x="5892" y="2100"/>
                  </a:moveTo>
                  <a:lnTo>
                    <a:pt x="982" y="2100"/>
                  </a:lnTo>
                  <a:lnTo>
                    <a:pt x="0" y="0"/>
                  </a:lnTo>
                  <a:lnTo>
                    <a:pt x="6874" y="0"/>
                  </a:lnTo>
                  <a:lnTo>
                    <a:pt x="5892" y="2100"/>
                  </a:lnTo>
                </a:path>
              </a:pathLst>
            </a:custGeom>
            <a:solidFill>
              <a:srgbClr val="53648F"/>
            </a:solidFill>
            <a:ln>
              <a:noFill/>
            </a:ln>
            <a:effectLst/>
          </p:spPr>
          <p:txBody>
            <a:bodyPr anchor="ctr"/>
            <a:lstStyle/>
            <a:p>
              <a:pPr algn="ctr"/>
              <a:endParaRPr/>
            </a:p>
          </p:txBody>
        </p:sp>
        <p:sp>
          <p:nvSpPr>
            <p:cNvPr id="29" name="ïṥļîḋè"/>
            <p:cNvSpPr/>
            <p:nvPr/>
          </p:nvSpPr>
          <p:spPr bwMode="auto">
            <a:xfrm>
              <a:off x="5630060" y="3762309"/>
              <a:ext cx="905870" cy="1764255"/>
            </a:xfrm>
            <a:custGeom>
              <a:avLst/>
              <a:gdLst>
                <a:gd name="T0" fmla="*/ 2986 w 2987"/>
                <a:gd name="T1" fmla="*/ 5811 h 5812"/>
                <a:gd name="T2" fmla="*/ 0 w 2987"/>
                <a:gd name="T3" fmla="*/ 5811 h 5812"/>
                <a:gd name="T4" fmla="*/ 0 w 2987"/>
                <a:gd name="T5" fmla="*/ 0 h 5812"/>
                <a:gd name="T6" fmla="*/ 2986 w 2987"/>
                <a:gd name="T7" fmla="*/ 0 h 5812"/>
                <a:gd name="T8" fmla="*/ 2986 w 2987"/>
                <a:gd name="T9" fmla="*/ 5811 h 5812"/>
              </a:gdLst>
              <a:ahLst/>
              <a:cxnLst>
                <a:cxn ang="0">
                  <a:pos x="T0" y="T1"/>
                </a:cxn>
                <a:cxn ang="0">
                  <a:pos x="T2" y="T3"/>
                </a:cxn>
                <a:cxn ang="0">
                  <a:pos x="T4" y="T5"/>
                </a:cxn>
                <a:cxn ang="0">
                  <a:pos x="T6" y="T7"/>
                </a:cxn>
                <a:cxn ang="0">
                  <a:pos x="T8" y="T9"/>
                </a:cxn>
              </a:cxnLst>
              <a:rect l="0" t="0" r="r" b="b"/>
              <a:pathLst>
                <a:path w="2987" h="5812">
                  <a:moveTo>
                    <a:pt x="2986" y="5811"/>
                  </a:moveTo>
                  <a:lnTo>
                    <a:pt x="0" y="5811"/>
                  </a:lnTo>
                  <a:lnTo>
                    <a:pt x="0" y="0"/>
                  </a:lnTo>
                  <a:lnTo>
                    <a:pt x="2986" y="0"/>
                  </a:lnTo>
                  <a:lnTo>
                    <a:pt x="2986" y="5811"/>
                  </a:lnTo>
                </a:path>
              </a:pathLst>
            </a:custGeom>
            <a:solidFill>
              <a:srgbClr val="53648F"/>
            </a:solidFill>
            <a:ln>
              <a:noFill/>
            </a:ln>
            <a:effectLst/>
          </p:spPr>
          <p:txBody>
            <a:bodyPr anchor="ctr"/>
            <a:lstStyle/>
            <a:p>
              <a:pPr algn="ctr"/>
              <a:endParaRPr/>
            </a:p>
          </p:txBody>
        </p:sp>
        <p:sp>
          <p:nvSpPr>
            <p:cNvPr id="30" name="ïŝļïḑe"/>
            <p:cNvSpPr/>
            <p:nvPr/>
          </p:nvSpPr>
          <p:spPr bwMode="auto">
            <a:xfrm>
              <a:off x="5409280" y="5460974"/>
              <a:ext cx="1347430" cy="161968"/>
            </a:xfrm>
            <a:custGeom>
              <a:avLst/>
              <a:gdLst>
                <a:gd name="T0" fmla="*/ 4439 w 4440"/>
                <a:gd name="T1" fmla="*/ 0 h 532"/>
                <a:gd name="T2" fmla="*/ 0 w 4440"/>
                <a:gd name="T3" fmla="*/ 0 h 532"/>
                <a:gd name="T4" fmla="*/ 0 w 4440"/>
                <a:gd name="T5" fmla="*/ 531 h 532"/>
                <a:gd name="T6" fmla="*/ 4439 w 4440"/>
                <a:gd name="T7" fmla="*/ 531 h 532"/>
                <a:gd name="T8" fmla="*/ 4439 w 4440"/>
                <a:gd name="T9" fmla="*/ 0 h 532"/>
              </a:gdLst>
              <a:ahLst/>
              <a:cxnLst>
                <a:cxn ang="0">
                  <a:pos x="T0" y="T1"/>
                </a:cxn>
                <a:cxn ang="0">
                  <a:pos x="T2" y="T3"/>
                </a:cxn>
                <a:cxn ang="0">
                  <a:pos x="T4" y="T5"/>
                </a:cxn>
                <a:cxn ang="0">
                  <a:pos x="T6" y="T7"/>
                </a:cxn>
                <a:cxn ang="0">
                  <a:pos x="T8" y="T9"/>
                </a:cxn>
              </a:cxnLst>
              <a:rect l="0" t="0" r="r" b="b"/>
              <a:pathLst>
                <a:path w="4440" h="532">
                  <a:moveTo>
                    <a:pt x="4439" y="0"/>
                  </a:moveTo>
                  <a:lnTo>
                    <a:pt x="0" y="0"/>
                  </a:lnTo>
                  <a:lnTo>
                    <a:pt x="0" y="531"/>
                  </a:lnTo>
                  <a:lnTo>
                    <a:pt x="4439" y="531"/>
                  </a:lnTo>
                  <a:lnTo>
                    <a:pt x="4439" y="0"/>
                  </a:lnTo>
                </a:path>
              </a:pathLst>
            </a:custGeom>
            <a:solidFill>
              <a:srgbClr val="53648F"/>
            </a:solidFill>
            <a:ln>
              <a:noFill/>
            </a:ln>
            <a:effectLst/>
          </p:spPr>
          <p:txBody>
            <a:bodyPr anchor="ctr"/>
            <a:lstStyle/>
            <a:p>
              <a:pPr algn="ctr"/>
              <a:endParaRPr/>
            </a:p>
          </p:txBody>
        </p:sp>
        <p:sp>
          <p:nvSpPr>
            <p:cNvPr id="31" name="ïsḷïďe"/>
            <p:cNvSpPr/>
            <p:nvPr/>
          </p:nvSpPr>
          <p:spPr bwMode="auto">
            <a:xfrm>
              <a:off x="5087475" y="3431009"/>
              <a:ext cx="2086042" cy="113780"/>
            </a:xfrm>
            <a:custGeom>
              <a:avLst/>
              <a:gdLst>
                <a:gd name="T0" fmla="*/ 6874 w 6875"/>
                <a:gd name="T1" fmla="*/ 0 h 376"/>
                <a:gd name="T2" fmla="*/ 0 w 6875"/>
                <a:gd name="T3" fmla="*/ 0 h 376"/>
                <a:gd name="T4" fmla="*/ 0 w 6875"/>
                <a:gd name="T5" fmla="*/ 375 h 376"/>
                <a:gd name="T6" fmla="*/ 6874 w 6875"/>
                <a:gd name="T7" fmla="*/ 375 h 376"/>
                <a:gd name="T8" fmla="*/ 6874 w 6875"/>
                <a:gd name="T9" fmla="*/ 0 h 376"/>
              </a:gdLst>
              <a:ahLst/>
              <a:cxnLst>
                <a:cxn ang="0">
                  <a:pos x="T0" y="T1"/>
                </a:cxn>
                <a:cxn ang="0">
                  <a:pos x="T2" y="T3"/>
                </a:cxn>
                <a:cxn ang="0">
                  <a:pos x="T4" y="T5"/>
                </a:cxn>
                <a:cxn ang="0">
                  <a:pos x="T6" y="T7"/>
                </a:cxn>
                <a:cxn ang="0">
                  <a:pos x="T8" y="T9"/>
                </a:cxn>
              </a:cxnLst>
              <a:rect l="0" t="0" r="r" b="b"/>
              <a:pathLst>
                <a:path w="6875" h="376">
                  <a:moveTo>
                    <a:pt x="6874" y="0"/>
                  </a:moveTo>
                  <a:lnTo>
                    <a:pt x="0" y="0"/>
                  </a:lnTo>
                  <a:lnTo>
                    <a:pt x="0" y="375"/>
                  </a:lnTo>
                  <a:lnTo>
                    <a:pt x="6874" y="375"/>
                  </a:lnTo>
                  <a:lnTo>
                    <a:pt x="6874" y="0"/>
                  </a:lnTo>
                </a:path>
              </a:pathLst>
            </a:custGeom>
            <a:solidFill>
              <a:srgbClr val="53648F"/>
            </a:solidFill>
            <a:ln>
              <a:noFill/>
            </a:ln>
            <a:effectLst/>
          </p:spPr>
          <p:txBody>
            <a:bodyPr anchor="ctr"/>
            <a:lstStyle/>
            <a:p>
              <a:pPr algn="ctr"/>
              <a:endParaRPr/>
            </a:p>
          </p:txBody>
        </p:sp>
      </p:grpSp>
      <p:sp>
        <p:nvSpPr>
          <p:cNvPr id="33" name="Rectangle 3"/>
          <p:cNvSpPr txBox="1">
            <a:spLocks noChangeArrowheads="1"/>
          </p:cNvSpPr>
          <p:nvPr/>
        </p:nvSpPr>
        <p:spPr>
          <a:xfrm>
            <a:off x="1127193" y="987978"/>
            <a:ext cx="8934063" cy="5609374"/>
          </a:xfrm>
          <a:prstGeom prst="rect">
            <a:avLst/>
          </a:prstGeom>
          <a:noFill/>
          <a:ln w="50800">
            <a:solidFill>
              <a:srgbClr val="53648F"/>
            </a:solidFill>
          </a:ln>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43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31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45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025"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71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533400">
              <a:lnSpc>
                <a:spcPct val="120000"/>
              </a:lnSpc>
              <a:buClr>
                <a:srgbClr val="53648F"/>
              </a:buClr>
              <a:buFont typeface="Wingdings" panose="05000000000000000000" pitchFamily="2" charset="2"/>
              <a:buChar char="Ø"/>
            </a:pPr>
            <a:r>
              <a:rPr lang="zh-CN" altLang="en-US" b="1">
                <a:latin typeface="微软雅黑" panose="020B0503020204020204" charset="-122"/>
                <a:ea typeface="微软雅黑" panose="020B0503020204020204" charset="-122"/>
              </a:rPr>
              <a:t>继承是一种由已有的类创建新类的机制。</a:t>
            </a:r>
          </a:p>
          <a:p>
            <a:pPr marL="0" indent="-533400">
              <a:lnSpc>
                <a:spcPct val="120000"/>
              </a:lnSpc>
              <a:buClr>
                <a:srgbClr val="53648F"/>
              </a:buClr>
              <a:buFont typeface="Wingdings" panose="05000000000000000000" pitchFamily="2" charset="2"/>
              <a:buChar char="Ø"/>
            </a:pPr>
            <a:r>
              <a:rPr lang="zh-CN" altLang="en-US" b="1">
                <a:latin typeface="微软雅黑" panose="020B0503020204020204" charset="-122"/>
                <a:ea typeface="微软雅黑" panose="020B0503020204020204" charset="-122"/>
              </a:rPr>
              <a:t>子类继承父类的成员变量。</a:t>
            </a:r>
          </a:p>
          <a:p>
            <a:pPr marL="0" indent="-533400">
              <a:lnSpc>
                <a:spcPct val="120000"/>
              </a:lnSpc>
              <a:buClr>
                <a:srgbClr val="53648F"/>
              </a:buClr>
              <a:buFont typeface="Wingdings" panose="05000000000000000000" pitchFamily="2" charset="2"/>
              <a:buChar char="Ø"/>
            </a:pPr>
            <a:r>
              <a:rPr lang="zh-CN" altLang="en-US" b="1">
                <a:latin typeface="微软雅黑" panose="020B0503020204020204" charset="-122"/>
                <a:ea typeface="微软雅黑" panose="020B0503020204020204" charset="-122"/>
              </a:rPr>
              <a:t>子类继承父类的方法。</a:t>
            </a:r>
          </a:p>
          <a:p>
            <a:pPr marL="0" indent="-533400">
              <a:lnSpc>
                <a:spcPct val="120000"/>
              </a:lnSpc>
              <a:buClr>
                <a:srgbClr val="53648F"/>
              </a:buClr>
              <a:buFont typeface="Wingdings" panose="05000000000000000000" pitchFamily="2" charset="2"/>
              <a:buChar char="Ø"/>
            </a:pPr>
            <a:r>
              <a:rPr lang="zh-CN" altLang="en-US" b="1">
                <a:latin typeface="微软雅黑" panose="020B0503020204020204" charset="-122"/>
                <a:ea typeface="微软雅黑" panose="020B0503020204020204" charset="-122"/>
              </a:rPr>
              <a:t>子类继承过程中可以实现变量隐藏与方法重写。</a:t>
            </a:r>
          </a:p>
          <a:p>
            <a:pPr marL="0" indent="-533400">
              <a:lnSpc>
                <a:spcPct val="120000"/>
              </a:lnSpc>
              <a:buClr>
                <a:srgbClr val="53648F"/>
              </a:buClr>
              <a:buFont typeface="Wingdings" panose="05000000000000000000" pitchFamily="2" charset="2"/>
              <a:buChar char="Ø"/>
            </a:pPr>
            <a:r>
              <a:rPr lang="zh-CN" altLang="en-US" b="1">
                <a:latin typeface="微软雅黑" panose="020B0503020204020204" charset="-122"/>
                <a:ea typeface="微软雅黑" panose="020B0503020204020204" charset="-122"/>
              </a:rPr>
              <a:t>上转型对象可以访问子类继承或隐藏的成员变量，也可以调用子类继承的方法或子类重写的实例方法</a:t>
            </a:r>
          </a:p>
          <a:p>
            <a:pPr marL="0" indent="-533400">
              <a:lnSpc>
                <a:spcPct val="120000"/>
              </a:lnSpc>
              <a:buClr>
                <a:srgbClr val="53648F"/>
              </a:buClr>
              <a:buFont typeface="Wingdings" panose="05000000000000000000" pitchFamily="2" charset="2"/>
              <a:buChar char="Ø"/>
            </a:pPr>
            <a:r>
              <a:rPr lang="zh-CN" altLang="en-US" b="1">
                <a:latin typeface="微软雅黑" panose="020B0503020204020204" charset="-122"/>
                <a:ea typeface="微软雅黑" panose="020B0503020204020204" charset="-122"/>
              </a:rPr>
              <a:t>多态是面向对象编程的又一重要特性。子类可以体现多态，即子类可以根据各自的需要重写的父类的某个方法，子类通过方法的重写可以把父类的状态和行为改变为自身的状态和行为。</a:t>
            </a:r>
          </a:p>
          <a:p>
            <a:pPr marL="0" indent="-533400">
              <a:lnSpc>
                <a:spcPct val="120000"/>
              </a:lnSpc>
              <a:buClr>
                <a:srgbClr val="53648F"/>
              </a:buClr>
              <a:buFont typeface="Wingdings" panose="05000000000000000000" pitchFamily="2" charset="2"/>
              <a:buChar char="Ø"/>
            </a:pPr>
            <a:r>
              <a:rPr lang="zh-CN" altLang="en-US" b="1">
                <a:latin typeface="微软雅黑" panose="020B0503020204020204" charset="-122"/>
                <a:ea typeface="微软雅黑" panose="020B0503020204020204" charset="-122"/>
              </a:rPr>
              <a:t>熟练使用上转型对象以及面向抽象编程的思想，以便体现程序设计所提倡的“开</a:t>
            </a:r>
            <a:r>
              <a:rPr lang="en-US" altLang="zh-CN" b="1">
                <a:latin typeface="微软雅黑" panose="020B0503020204020204" charset="-122"/>
                <a:ea typeface="微软雅黑" panose="020B0503020204020204" charset="-122"/>
              </a:rPr>
              <a:t>-</a:t>
            </a:r>
            <a:r>
              <a:rPr lang="zh-CN" altLang="en-US" b="1">
                <a:latin typeface="微软雅黑" panose="020B0503020204020204" charset="-122"/>
                <a:ea typeface="微软雅黑" panose="020B0503020204020204" charset="-122"/>
              </a:rPr>
              <a:t>闭”原则。</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9336" y="444689"/>
            <a:ext cx="9929764" cy="614705"/>
            <a:chOff x="103941" y="116632"/>
            <a:chExt cx="9929764" cy="614705"/>
          </a:xfrm>
        </p:grpSpPr>
        <p:sp>
          <p:nvSpPr>
            <p:cNvPr id="6" name="文本框 5"/>
            <p:cNvSpPr txBox="1"/>
            <p:nvPr/>
          </p:nvSpPr>
          <p:spPr>
            <a:xfrm>
              <a:off x="767408" y="147772"/>
              <a:ext cx="4608512" cy="583565"/>
            </a:xfrm>
            <a:prstGeom prst="rect">
              <a:avLst/>
            </a:prstGeom>
            <a:noFill/>
          </p:spPr>
          <p:txBody>
            <a:bodyPr wrap="square">
              <a:spAutoFit/>
            </a:bodyPr>
            <a:lstStyle/>
            <a:p>
              <a:pPr eaLnBrk="1" fontAlgn="auto" hangingPunct="1">
                <a:spcBef>
                  <a:spcPts val="0"/>
                </a:spcBef>
                <a:spcAft>
                  <a:spcPts val="0"/>
                </a:spcAft>
                <a:defRPr/>
              </a:pPr>
              <a:r>
                <a:rPr lang="en-US" altLang="zh-CN" sz="3200" b="1">
                  <a:solidFill>
                    <a:srgbClr val="53648F"/>
                  </a:solidFill>
                  <a:latin typeface="微软雅黑" panose="020B0503020204020204" charset="-122"/>
                  <a:ea typeface="微软雅黑" panose="020B0503020204020204" charset="-122"/>
                </a:rPr>
                <a:t>5.1   </a:t>
              </a:r>
              <a:r>
                <a:rPr lang="zh-CN" altLang="en-US" sz="3200" b="1">
                  <a:solidFill>
                    <a:srgbClr val="53648F"/>
                  </a:solidFill>
                  <a:latin typeface="微软雅黑" panose="020B0503020204020204" charset="-122"/>
                  <a:ea typeface="微软雅黑" panose="020B0503020204020204" charset="-122"/>
                </a:rPr>
                <a:t>子类与父类</a:t>
              </a:r>
              <a:endParaRPr lang="zh-CN" altLang="en-US" sz="3200" b="1" dirty="0">
                <a:solidFill>
                  <a:srgbClr val="53648F"/>
                </a:solidFill>
                <a:latin typeface="微软雅黑" panose="020B0503020204020204" charset="-122"/>
                <a:ea typeface="微软雅黑" panose="020B0503020204020204" charset="-122"/>
              </a:endParaRPr>
            </a:p>
          </p:txBody>
        </p:sp>
        <p:pic>
          <p:nvPicPr>
            <p:cNvPr id="7" name="图片 6" descr="卡通人物&#10;&#10;中度可信度描述已自动生成"/>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941" y="116632"/>
              <a:ext cx="889308" cy="492950"/>
            </a:xfrm>
            <a:prstGeom prst="rect">
              <a:avLst/>
            </a:prstGeom>
          </p:spPr>
        </p:pic>
        <p:sp>
          <p:nvSpPr>
            <p:cNvPr id="9" name="平行四边形 8"/>
            <p:cNvSpPr/>
            <p:nvPr/>
          </p:nvSpPr>
          <p:spPr>
            <a:xfrm>
              <a:off x="4223792" y="476672"/>
              <a:ext cx="5809913" cy="162000"/>
            </a:xfrm>
            <a:prstGeom prst="parallelogram">
              <a:avLst>
                <a:gd name="adj" fmla="val 49021"/>
              </a:avLst>
            </a:pr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Rectangle 3"/>
          <p:cNvSpPr txBox="1">
            <a:spLocks noChangeArrowheads="1"/>
          </p:cNvSpPr>
          <p:nvPr/>
        </p:nvSpPr>
        <p:spPr>
          <a:xfrm>
            <a:off x="802551" y="2060848"/>
            <a:ext cx="10801200" cy="3222376"/>
          </a:xfrm>
          <a:prstGeom prst="rect">
            <a:avLst/>
          </a:prstGeom>
          <a:ln w="50800">
            <a:solidFill>
              <a:srgbClr val="53648F"/>
            </a:solidFill>
          </a:ln>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43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31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45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025"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71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lnSpc>
                <a:spcPct val="150000"/>
              </a:lnSpc>
              <a:buClr>
                <a:srgbClr val="53648F"/>
              </a:buClr>
              <a:buFont typeface="Wingdings" panose="05000000000000000000" pitchFamily="2" charset="2"/>
              <a:buChar char="Ø"/>
            </a:pPr>
            <a:r>
              <a:rPr lang="zh-CN" altLang="en-US" sz="2400" b="1">
                <a:solidFill>
                  <a:srgbClr val="C00000"/>
                </a:solidFill>
                <a:latin typeface="微软雅黑" panose="020B0503020204020204" charset="-122"/>
                <a:ea typeface="微软雅黑" panose="020B0503020204020204" charset="-122"/>
              </a:rPr>
              <a:t>继承</a:t>
            </a:r>
            <a:r>
              <a:rPr lang="zh-CN" altLang="en-US" sz="2400" b="1">
                <a:latin typeface="微软雅黑" panose="020B0503020204020204" charset="-122"/>
                <a:ea typeface="微软雅黑" panose="020B0503020204020204" charset="-122"/>
              </a:rPr>
              <a:t>是一种由已有的类创建新类的机制。利用继承，我们可以先创建一个共有属性的一般类，根据该一般类再创建具有特殊属性的新类，新类继承一般类的状态和行为，并根据需要增加它自己的新的状态和行为。由继承而得到的类称为</a:t>
            </a:r>
            <a:r>
              <a:rPr lang="zh-CN" altLang="en-US" sz="2400" b="1">
                <a:solidFill>
                  <a:srgbClr val="C00000"/>
                </a:solidFill>
                <a:latin typeface="微软雅黑" panose="020B0503020204020204" charset="-122"/>
                <a:ea typeface="微软雅黑" panose="020B0503020204020204" charset="-122"/>
              </a:rPr>
              <a:t>子类</a:t>
            </a:r>
            <a:r>
              <a:rPr lang="zh-CN" altLang="en-US" sz="2400" b="1">
                <a:latin typeface="微软雅黑" panose="020B0503020204020204" charset="-122"/>
                <a:ea typeface="微软雅黑" panose="020B0503020204020204" charset="-122"/>
              </a:rPr>
              <a:t>，被继承的类称为</a:t>
            </a:r>
            <a:r>
              <a:rPr lang="zh-CN" altLang="en-US" sz="2400" b="1">
                <a:solidFill>
                  <a:srgbClr val="C00000"/>
                </a:solidFill>
                <a:latin typeface="微软雅黑" panose="020B0503020204020204" charset="-122"/>
                <a:ea typeface="微软雅黑" panose="020B0503020204020204" charset="-122"/>
              </a:rPr>
              <a:t>父类</a:t>
            </a:r>
            <a:r>
              <a:rPr lang="zh-CN" altLang="en-US" sz="2400" b="1">
                <a:latin typeface="微软雅黑" panose="020B0503020204020204" charset="-122"/>
                <a:ea typeface="微软雅黑" panose="020B0503020204020204" charset="-122"/>
              </a:rPr>
              <a:t>（超类）。</a:t>
            </a:r>
          </a:p>
          <a:p>
            <a:pPr>
              <a:lnSpc>
                <a:spcPct val="150000"/>
              </a:lnSpc>
              <a:buClr>
                <a:srgbClr val="53648F"/>
              </a:buClr>
              <a:buFont typeface="Wingdings" panose="05000000000000000000" pitchFamily="2" charset="2"/>
              <a:buChar char="Ø"/>
            </a:pPr>
            <a:r>
              <a:rPr lang="en-US" altLang="zh-CN" sz="2400" b="1">
                <a:latin typeface="微软雅黑" panose="020B0503020204020204" charset="-122"/>
                <a:ea typeface="微软雅黑" panose="020B0503020204020204" charset="-122"/>
              </a:rPr>
              <a:t>Java</a:t>
            </a:r>
            <a:r>
              <a:rPr lang="zh-CN" altLang="en-US" sz="2400" b="1">
                <a:solidFill>
                  <a:srgbClr val="C00000"/>
                </a:solidFill>
                <a:latin typeface="微软雅黑" panose="020B0503020204020204" charset="-122"/>
                <a:ea typeface="微软雅黑" panose="020B0503020204020204" charset="-122"/>
              </a:rPr>
              <a:t>不支持多重继承</a:t>
            </a:r>
            <a:r>
              <a:rPr lang="zh-CN" altLang="en-US" sz="2400" b="1">
                <a:latin typeface="微软雅黑" panose="020B0503020204020204" charset="-122"/>
                <a:ea typeface="微软雅黑" panose="020B0503020204020204" charset="-122"/>
              </a:rPr>
              <a:t>（子类只能有一个父类）。</a:t>
            </a:r>
            <a:endParaRPr lang="zh-CN" altLang="en-US" sz="240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up)">
                                      <p:cBhvr>
                                        <p:cTn id="1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body" idx="4294967295"/>
          </p:nvPr>
        </p:nvSpPr>
        <p:spPr>
          <a:xfrm>
            <a:off x="1343472" y="1772816"/>
            <a:ext cx="9649072" cy="4713639"/>
          </a:xfrm>
          <a:prstGeom prst="rect">
            <a:avLst/>
          </a:prstGeom>
        </p:spPr>
        <p:txBody>
          <a:bodyPr/>
          <a:lstStyle/>
          <a:p>
            <a:pPr eaLnBrk="1" hangingPunct="1"/>
            <a:r>
              <a:rPr lang="zh-CN" altLang="en-US" sz="2400" b="1">
                <a:latin typeface="微软雅黑" panose="020B0503020204020204" charset="-122"/>
                <a:ea typeface="微软雅黑" panose="020B0503020204020204" charset="-122"/>
              </a:rPr>
              <a:t>使用关键字</a:t>
            </a:r>
            <a:r>
              <a:rPr lang="en-US" altLang="zh-CN" sz="2400" b="1">
                <a:solidFill>
                  <a:srgbClr val="53648F"/>
                </a:solidFill>
                <a:latin typeface="微软雅黑" panose="020B0503020204020204" charset="-122"/>
                <a:ea typeface="微软雅黑" panose="020B0503020204020204" charset="-122"/>
              </a:rPr>
              <a:t>extends</a:t>
            </a:r>
            <a:r>
              <a:rPr lang="zh-CN" altLang="en-US" sz="2400" b="1">
                <a:latin typeface="微软雅黑" panose="020B0503020204020204" charset="-122"/>
                <a:ea typeface="微软雅黑" panose="020B0503020204020204" charset="-122"/>
              </a:rPr>
              <a:t>来定义一个类的</a:t>
            </a:r>
            <a:r>
              <a:rPr lang="zh-CN" altLang="en-US" sz="2400" b="1">
                <a:solidFill>
                  <a:srgbClr val="C00000"/>
                </a:solidFill>
                <a:latin typeface="微软雅黑" panose="020B0503020204020204" charset="-122"/>
                <a:ea typeface="微软雅黑" panose="020B0503020204020204" charset="-122"/>
              </a:rPr>
              <a:t>子类</a:t>
            </a:r>
            <a:r>
              <a:rPr lang="zh-CN" altLang="en-US" sz="2400" b="1">
                <a:latin typeface="微软雅黑" panose="020B0503020204020204" charset="-122"/>
                <a:ea typeface="微软雅黑" panose="020B0503020204020204" charset="-122"/>
              </a:rPr>
              <a:t>,格式如下：</a:t>
            </a:r>
          </a:p>
          <a:p>
            <a:pPr eaLnBrk="1" hangingPunct="1">
              <a:buFont typeface="Wingdings" panose="05000000000000000000" pitchFamily="2" charset="2"/>
              <a:buNone/>
            </a:pPr>
            <a:r>
              <a:rPr lang="en-US" altLang="zh-CN" sz="2400" b="1">
                <a:solidFill>
                  <a:srgbClr val="53648F"/>
                </a:solidFill>
                <a:latin typeface="微软雅黑" panose="020B0503020204020204" charset="-122"/>
                <a:ea typeface="微软雅黑" panose="020B0503020204020204" charset="-122"/>
              </a:rPr>
              <a:t>           class </a:t>
            </a:r>
            <a:r>
              <a:rPr lang="zh-CN" altLang="en-US" sz="2400" b="1">
                <a:solidFill>
                  <a:srgbClr val="C00000"/>
                </a:solidFill>
                <a:latin typeface="微软雅黑" panose="020B0503020204020204" charset="-122"/>
                <a:ea typeface="微软雅黑" panose="020B0503020204020204" charset="-122"/>
              </a:rPr>
              <a:t>子类名  </a:t>
            </a:r>
            <a:r>
              <a:rPr lang="en-US" altLang="zh-CN" sz="2400" b="1">
                <a:solidFill>
                  <a:srgbClr val="53648F"/>
                </a:solidFill>
                <a:latin typeface="微软雅黑" panose="020B0503020204020204" charset="-122"/>
                <a:ea typeface="微软雅黑" panose="020B0503020204020204" charset="-122"/>
              </a:rPr>
              <a:t>extends  </a:t>
            </a:r>
            <a:r>
              <a:rPr lang="zh-CN" altLang="en-US" sz="2400" b="1">
                <a:solidFill>
                  <a:srgbClr val="53648F"/>
                </a:solidFill>
                <a:latin typeface="微软雅黑" panose="020B0503020204020204" charset="-122"/>
                <a:ea typeface="微软雅黑" panose="020B0503020204020204" charset="-122"/>
              </a:rPr>
              <a:t>父类名 {</a:t>
            </a:r>
          </a:p>
          <a:p>
            <a:pPr eaLnBrk="1" hangingPunct="1">
              <a:buFont typeface="Wingdings" panose="05000000000000000000" pitchFamily="2" charset="2"/>
              <a:buNone/>
            </a:pPr>
            <a:r>
              <a:rPr lang="zh-CN" altLang="en-US" sz="2400" b="1">
                <a:solidFill>
                  <a:srgbClr val="53648F"/>
                </a:solidFill>
                <a:latin typeface="微软雅黑" panose="020B0503020204020204" charset="-122"/>
                <a:ea typeface="微软雅黑" panose="020B0503020204020204" charset="-122"/>
              </a:rPr>
              <a:t>                 … </a:t>
            </a:r>
          </a:p>
          <a:p>
            <a:pPr eaLnBrk="1" hangingPunct="1">
              <a:buFont typeface="Wingdings" panose="05000000000000000000" pitchFamily="2" charset="2"/>
              <a:buNone/>
            </a:pPr>
            <a:r>
              <a:rPr lang="zh-CN" altLang="en-US" sz="2400" b="1">
                <a:solidFill>
                  <a:srgbClr val="53648F"/>
                </a:solidFill>
                <a:latin typeface="微软雅黑" panose="020B0503020204020204" charset="-122"/>
                <a:ea typeface="微软雅黑" panose="020B0503020204020204" charset="-122"/>
              </a:rPr>
              <a:t>           } </a:t>
            </a:r>
          </a:p>
          <a:p>
            <a:pPr eaLnBrk="1" hangingPunct="1"/>
            <a:r>
              <a:rPr lang="zh-CN" altLang="en-US" sz="2400">
                <a:latin typeface="微软雅黑" panose="020B0503020204020204" charset="-122"/>
                <a:ea typeface="微软雅黑" panose="020B0503020204020204" charset="-122"/>
              </a:rPr>
              <a:t>例如：</a:t>
            </a:r>
          </a:p>
          <a:p>
            <a:pPr eaLnBrk="1" hangingPunct="1">
              <a:buFont typeface="Wingdings" panose="05000000000000000000" pitchFamily="2" charset="2"/>
              <a:buNone/>
            </a:pPr>
            <a:r>
              <a:rPr lang="en-US" altLang="zh-CN" sz="2400">
                <a:latin typeface="微软雅黑" panose="020B0503020204020204" charset="-122"/>
                <a:ea typeface="微软雅黑" panose="020B0503020204020204" charset="-122"/>
              </a:rPr>
              <a:t>          </a:t>
            </a:r>
            <a:r>
              <a:rPr lang="en-US" altLang="zh-CN" sz="2400">
                <a:solidFill>
                  <a:srgbClr val="53648F"/>
                </a:solidFill>
                <a:latin typeface="微软雅黑" panose="020B0503020204020204" charset="-122"/>
                <a:ea typeface="微软雅黑" panose="020B0503020204020204" charset="-122"/>
              </a:rPr>
              <a:t> class Student extends People {</a:t>
            </a:r>
          </a:p>
          <a:p>
            <a:pPr eaLnBrk="1" hangingPunct="1">
              <a:buFont typeface="Wingdings" panose="05000000000000000000" pitchFamily="2" charset="2"/>
              <a:buNone/>
            </a:pPr>
            <a:r>
              <a:rPr lang="en-US" altLang="zh-CN" sz="2400">
                <a:solidFill>
                  <a:srgbClr val="53648F"/>
                </a:solidFill>
                <a:latin typeface="微软雅黑" panose="020B0503020204020204" charset="-122"/>
                <a:ea typeface="微软雅黑" panose="020B0503020204020204" charset="-122"/>
              </a:rPr>
              <a:t>                … </a:t>
            </a:r>
          </a:p>
          <a:p>
            <a:pPr eaLnBrk="1" hangingPunct="1">
              <a:buFont typeface="Wingdings" panose="05000000000000000000" pitchFamily="2" charset="2"/>
              <a:buNone/>
            </a:pPr>
            <a:r>
              <a:rPr lang="en-US" altLang="zh-CN" sz="2400">
                <a:solidFill>
                  <a:srgbClr val="53648F"/>
                </a:solidFill>
                <a:latin typeface="微软雅黑" panose="020B0503020204020204" charset="-122"/>
                <a:ea typeface="微软雅黑" panose="020B0503020204020204" charset="-122"/>
              </a:rPr>
              <a:t>           }</a:t>
            </a:r>
          </a:p>
          <a:p>
            <a:pPr eaLnBrk="1" hangingPunct="1">
              <a:buFont typeface="Wingdings" panose="05000000000000000000" pitchFamily="2" charset="2"/>
              <a:buNone/>
            </a:pPr>
            <a:r>
              <a:rPr lang="zh-CN" altLang="en-US" b="1">
                <a:solidFill>
                  <a:srgbClr val="53648F"/>
                </a:solidFill>
                <a:latin typeface="微软雅黑" panose="020B0503020204020204" charset="-122"/>
                <a:ea typeface="微软雅黑" panose="020B0503020204020204" charset="-122"/>
              </a:rPr>
              <a:t>	说明</a:t>
            </a:r>
            <a:r>
              <a:rPr lang="zh-CN" altLang="en-US" b="1">
                <a:latin typeface="微软雅黑" panose="020B0503020204020204" charset="-122"/>
                <a:ea typeface="微软雅黑" panose="020B0503020204020204" charset="-122"/>
              </a:rPr>
              <a:t>：把</a:t>
            </a:r>
            <a:r>
              <a:rPr lang="en-US" altLang="zh-CN" b="1">
                <a:latin typeface="微软雅黑" panose="020B0503020204020204" charset="-122"/>
                <a:ea typeface="微软雅黑" panose="020B0503020204020204" charset="-122"/>
              </a:rPr>
              <a:t>Student</a:t>
            </a:r>
            <a:r>
              <a:rPr lang="zh-CN" altLang="en-US" b="1">
                <a:latin typeface="微软雅黑" panose="020B0503020204020204" charset="-122"/>
                <a:ea typeface="微软雅黑" panose="020B0503020204020204" charset="-122"/>
              </a:rPr>
              <a:t>类定义为</a:t>
            </a:r>
            <a:r>
              <a:rPr lang="en-US" altLang="zh-CN" b="1">
                <a:latin typeface="微软雅黑" panose="020B0503020204020204" charset="-122"/>
                <a:ea typeface="微软雅黑" panose="020B0503020204020204" charset="-122"/>
              </a:rPr>
              <a:t>People</a:t>
            </a:r>
            <a:r>
              <a:rPr lang="zh-CN" altLang="en-US" b="1">
                <a:latin typeface="微软雅黑" panose="020B0503020204020204" charset="-122"/>
                <a:ea typeface="微软雅黑" panose="020B0503020204020204" charset="-122"/>
              </a:rPr>
              <a:t>类的子类、</a:t>
            </a:r>
            <a:r>
              <a:rPr lang="en-US" altLang="zh-CN" b="1">
                <a:latin typeface="微软雅黑" panose="020B0503020204020204" charset="-122"/>
                <a:ea typeface="微软雅黑" panose="020B0503020204020204" charset="-122"/>
              </a:rPr>
              <a:t>People</a:t>
            </a:r>
            <a:r>
              <a:rPr lang="zh-CN" altLang="en-US" b="1">
                <a:latin typeface="微软雅黑" panose="020B0503020204020204" charset="-122"/>
                <a:ea typeface="微软雅黑" panose="020B0503020204020204" charset="-122"/>
              </a:rPr>
              <a:t>类是</a:t>
            </a:r>
            <a:r>
              <a:rPr lang="en-US" altLang="zh-CN" b="1">
                <a:latin typeface="微软雅黑" panose="020B0503020204020204" charset="-122"/>
                <a:ea typeface="微软雅黑" panose="020B0503020204020204" charset="-122"/>
              </a:rPr>
              <a:t>Student</a:t>
            </a:r>
            <a:r>
              <a:rPr lang="zh-CN" altLang="en-US" b="1">
                <a:latin typeface="微软雅黑" panose="020B0503020204020204" charset="-122"/>
                <a:ea typeface="微软雅黑" panose="020B0503020204020204" charset="-122"/>
              </a:rPr>
              <a:t>类的父类</a:t>
            </a:r>
            <a:r>
              <a:rPr lang="zh-CN" altLang="en-US" sz="2400" b="1">
                <a:latin typeface="微软雅黑" panose="020B0503020204020204" charset="-122"/>
                <a:ea typeface="微软雅黑" panose="020B0503020204020204" charset="-122"/>
              </a:rPr>
              <a:t> </a:t>
            </a:r>
          </a:p>
          <a:p>
            <a:pPr eaLnBrk="1" hangingPunct="1"/>
            <a:endParaRPr lang="zh-CN" altLang="en-US" sz="2400">
              <a:latin typeface="微软雅黑" panose="020B0503020204020204" charset="-122"/>
              <a:ea typeface="微软雅黑" panose="020B0503020204020204" charset="-122"/>
            </a:endParaRPr>
          </a:p>
        </p:txBody>
      </p:sp>
      <p:sp>
        <p:nvSpPr>
          <p:cNvPr id="4" name="文本框 3"/>
          <p:cNvSpPr txBox="1"/>
          <p:nvPr/>
        </p:nvSpPr>
        <p:spPr>
          <a:xfrm>
            <a:off x="817550" y="1052736"/>
            <a:ext cx="2326122" cy="460375"/>
          </a:xfrm>
          <a:prstGeom prst="rect">
            <a:avLst/>
          </a:prstGeom>
          <a:noFill/>
        </p:spPr>
        <p:txBody>
          <a:bodyPr wrap="square">
            <a:spAutoFit/>
          </a:bodyPr>
          <a:lstStyle>
            <a:defPPr>
              <a:defRPr lang="en-US"/>
            </a:defPPr>
            <a:lvl1pPr fontAlgn="auto">
              <a:spcBef>
                <a:spcPts val="0"/>
              </a:spcBef>
              <a:spcAft>
                <a:spcPts val="0"/>
              </a:spcAft>
              <a:defRPr sz="3200" b="1">
                <a:solidFill>
                  <a:srgbClr val="53648F"/>
                </a:solidFill>
                <a:latin typeface="思源黑体 CN Heavy" panose="020B0A00000000000000" pitchFamily="34" charset="-122"/>
                <a:ea typeface="思源黑体 CN Heavy" panose="020B0A00000000000000" pitchFamily="34" charset="-122"/>
              </a:defRPr>
            </a:lvl1pPr>
          </a:lstStyle>
          <a:p>
            <a:r>
              <a:rPr lang="zh-CN" altLang="en-US" sz="2400">
                <a:latin typeface="微软雅黑" panose="020B0503020204020204" charset="-122"/>
                <a:ea typeface="微软雅黑" panose="020B0503020204020204" charset="-122"/>
              </a:rPr>
              <a:t>5.1.1 声明子类</a:t>
            </a:r>
            <a:r>
              <a:rPr lang="zh-CN" altLang="en-US" sz="2400">
                <a:solidFill>
                  <a:schemeClr val="tx1"/>
                </a:solidFill>
                <a:latin typeface="微软雅黑" panose="020B0503020204020204" charset="-122"/>
                <a:ea typeface="微软雅黑" panose="020B0503020204020204" charset="-122"/>
              </a:rPr>
              <a:t> </a:t>
            </a:r>
            <a:endParaRPr lang="zh-CN" altLang="en-US" sz="2400">
              <a:latin typeface="微软雅黑" panose="020B0503020204020204" charset="-122"/>
              <a:ea typeface="微软雅黑" panose="020B0503020204020204" charset="-122"/>
            </a:endParaRPr>
          </a:p>
        </p:txBody>
      </p:sp>
      <p:grpSp>
        <p:nvGrpSpPr>
          <p:cNvPr id="5" name="组合 4"/>
          <p:cNvGrpSpPr/>
          <p:nvPr/>
        </p:nvGrpSpPr>
        <p:grpSpPr>
          <a:xfrm>
            <a:off x="103941" y="116632"/>
            <a:ext cx="9929764" cy="614705"/>
            <a:chOff x="103941" y="116632"/>
            <a:chExt cx="9929764" cy="614705"/>
          </a:xfrm>
        </p:grpSpPr>
        <p:sp>
          <p:nvSpPr>
            <p:cNvPr id="6" name="文本框 5"/>
            <p:cNvSpPr txBox="1"/>
            <p:nvPr/>
          </p:nvSpPr>
          <p:spPr>
            <a:xfrm>
              <a:off x="767408" y="147772"/>
              <a:ext cx="4608512" cy="583565"/>
            </a:xfrm>
            <a:prstGeom prst="rect">
              <a:avLst/>
            </a:prstGeom>
            <a:noFill/>
          </p:spPr>
          <p:txBody>
            <a:bodyPr wrap="square">
              <a:spAutoFit/>
            </a:bodyPr>
            <a:lstStyle/>
            <a:p>
              <a:pPr eaLnBrk="1" fontAlgn="auto" hangingPunct="1">
                <a:spcBef>
                  <a:spcPts val="0"/>
                </a:spcBef>
                <a:spcAft>
                  <a:spcPts val="0"/>
                </a:spcAft>
                <a:defRPr/>
              </a:pPr>
              <a:r>
                <a:rPr lang="en-US" altLang="zh-CN" sz="3200" b="1">
                  <a:solidFill>
                    <a:srgbClr val="53648F"/>
                  </a:solidFill>
                  <a:latin typeface="微软雅黑" panose="020B0503020204020204" charset="-122"/>
                  <a:ea typeface="微软雅黑" panose="020B0503020204020204" charset="-122"/>
                </a:rPr>
                <a:t>5.1   </a:t>
              </a:r>
              <a:r>
                <a:rPr lang="zh-CN" altLang="en-US" sz="3200" b="1">
                  <a:solidFill>
                    <a:srgbClr val="53648F"/>
                  </a:solidFill>
                  <a:latin typeface="微软雅黑" panose="020B0503020204020204" charset="-122"/>
                  <a:ea typeface="微软雅黑" panose="020B0503020204020204" charset="-122"/>
                </a:rPr>
                <a:t>子类与父类</a:t>
              </a:r>
              <a:endParaRPr lang="zh-CN" altLang="en-US" sz="3200" b="1" dirty="0">
                <a:solidFill>
                  <a:srgbClr val="53648F"/>
                </a:solidFill>
                <a:latin typeface="微软雅黑" panose="020B0503020204020204" charset="-122"/>
                <a:ea typeface="微软雅黑" panose="020B0503020204020204" charset="-122"/>
              </a:endParaRPr>
            </a:p>
          </p:txBody>
        </p:sp>
        <p:pic>
          <p:nvPicPr>
            <p:cNvPr id="7" name="图片 6" descr="卡通人物&#10;&#10;中度可信度描述已自动生成"/>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941" y="116632"/>
              <a:ext cx="889308" cy="492950"/>
            </a:xfrm>
            <a:prstGeom prst="rect">
              <a:avLst/>
            </a:prstGeom>
          </p:spPr>
        </p:pic>
        <p:sp>
          <p:nvSpPr>
            <p:cNvPr id="9" name="平行四边形 8"/>
            <p:cNvSpPr/>
            <p:nvPr/>
          </p:nvSpPr>
          <p:spPr>
            <a:xfrm>
              <a:off x="4223792" y="476672"/>
              <a:ext cx="5809913" cy="162000"/>
            </a:xfrm>
            <a:prstGeom prst="parallelogram">
              <a:avLst>
                <a:gd name="adj" fmla="val 49021"/>
              </a:avLst>
            </a:pr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9219">
                                            <p:txEl>
                                              <p:pRg st="0" end="0"/>
                                            </p:txEl>
                                          </p:spTgt>
                                        </p:tgtEl>
                                        <p:attrNameLst>
                                          <p:attrName>style.visibility</p:attrName>
                                        </p:attrNameLst>
                                      </p:cBhvr>
                                      <p:to>
                                        <p:strVal val="visible"/>
                                      </p:to>
                                    </p:set>
                                    <p:animEffect transition="in" filter="wipe(up)">
                                      <p:cBhvr>
                                        <p:cTn id="14" dur="500"/>
                                        <p:tgtEl>
                                          <p:spTgt spid="9219">
                                            <p:txEl>
                                              <p:pRg st="0" end="0"/>
                                            </p:txEl>
                                          </p:spTgt>
                                        </p:tgtEl>
                                      </p:cBhvr>
                                    </p:animEffect>
                                  </p:childTnLst>
                                </p:cTn>
                              </p:par>
                            </p:childTnLst>
                          </p:cTn>
                        </p:par>
                        <p:par>
                          <p:cTn id="15" fill="hold">
                            <p:stCondLst>
                              <p:cond delay="1000"/>
                            </p:stCondLst>
                            <p:childTnLst>
                              <p:par>
                                <p:cTn id="16" presetID="22" presetClass="entr" presetSubtype="1" fill="hold" grpId="0" nodeType="afterEffect">
                                  <p:stCondLst>
                                    <p:cond delay="0"/>
                                  </p:stCondLst>
                                  <p:childTnLst>
                                    <p:set>
                                      <p:cBhvr>
                                        <p:cTn id="17" dur="1" fill="hold">
                                          <p:stCondLst>
                                            <p:cond delay="0"/>
                                          </p:stCondLst>
                                        </p:cTn>
                                        <p:tgtEl>
                                          <p:spTgt spid="9219">
                                            <p:txEl>
                                              <p:pRg st="1" end="1"/>
                                            </p:txEl>
                                          </p:spTgt>
                                        </p:tgtEl>
                                        <p:attrNameLst>
                                          <p:attrName>style.visibility</p:attrName>
                                        </p:attrNameLst>
                                      </p:cBhvr>
                                      <p:to>
                                        <p:strVal val="visible"/>
                                      </p:to>
                                    </p:set>
                                    <p:animEffect transition="in" filter="wipe(up)">
                                      <p:cBhvr>
                                        <p:cTn id="18" dur="500"/>
                                        <p:tgtEl>
                                          <p:spTgt spid="9219">
                                            <p:txEl>
                                              <p:pRg st="1" end="1"/>
                                            </p:txEl>
                                          </p:spTgt>
                                        </p:tgtEl>
                                      </p:cBhvr>
                                    </p:animEffect>
                                  </p:childTnLst>
                                </p:cTn>
                              </p:par>
                            </p:childTnLst>
                          </p:cTn>
                        </p:par>
                        <p:par>
                          <p:cTn id="19" fill="hold">
                            <p:stCondLst>
                              <p:cond delay="1500"/>
                            </p:stCondLst>
                            <p:childTnLst>
                              <p:par>
                                <p:cTn id="20" presetID="22" presetClass="entr" presetSubtype="1" fill="hold" grpId="0" nodeType="afterEffect">
                                  <p:stCondLst>
                                    <p:cond delay="0"/>
                                  </p:stCondLst>
                                  <p:childTnLst>
                                    <p:set>
                                      <p:cBhvr>
                                        <p:cTn id="21" dur="1" fill="hold">
                                          <p:stCondLst>
                                            <p:cond delay="0"/>
                                          </p:stCondLst>
                                        </p:cTn>
                                        <p:tgtEl>
                                          <p:spTgt spid="9219">
                                            <p:txEl>
                                              <p:pRg st="2" end="2"/>
                                            </p:txEl>
                                          </p:spTgt>
                                        </p:tgtEl>
                                        <p:attrNameLst>
                                          <p:attrName>style.visibility</p:attrName>
                                        </p:attrNameLst>
                                      </p:cBhvr>
                                      <p:to>
                                        <p:strVal val="visible"/>
                                      </p:to>
                                    </p:set>
                                    <p:animEffect transition="in" filter="wipe(up)">
                                      <p:cBhvr>
                                        <p:cTn id="22" dur="500"/>
                                        <p:tgtEl>
                                          <p:spTgt spid="9219">
                                            <p:txEl>
                                              <p:pRg st="2" end="2"/>
                                            </p:txEl>
                                          </p:spTgt>
                                        </p:tgtEl>
                                      </p:cBhvr>
                                    </p:animEffect>
                                  </p:childTnLst>
                                </p:cTn>
                              </p:par>
                            </p:childTnLst>
                          </p:cTn>
                        </p:par>
                        <p:par>
                          <p:cTn id="23" fill="hold">
                            <p:stCondLst>
                              <p:cond delay="2000"/>
                            </p:stCondLst>
                            <p:childTnLst>
                              <p:par>
                                <p:cTn id="24" presetID="22" presetClass="entr" presetSubtype="1" fill="hold" grpId="0" nodeType="afterEffect">
                                  <p:stCondLst>
                                    <p:cond delay="0"/>
                                  </p:stCondLst>
                                  <p:childTnLst>
                                    <p:set>
                                      <p:cBhvr>
                                        <p:cTn id="25" dur="1" fill="hold">
                                          <p:stCondLst>
                                            <p:cond delay="0"/>
                                          </p:stCondLst>
                                        </p:cTn>
                                        <p:tgtEl>
                                          <p:spTgt spid="9219">
                                            <p:txEl>
                                              <p:pRg st="3" end="3"/>
                                            </p:txEl>
                                          </p:spTgt>
                                        </p:tgtEl>
                                        <p:attrNameLst>
                                          <p:attrName>style.visibility</p:attrName>
                                        </p:attrNameLst>
                                      </p:cBhvr>
                                      <p:to>
                                        <p:strVal val="visible"/>
                                      </p:to>
                                    </p:set>
                                    <p:animEffect transition="in" filter="wipe(up)">
                                      <p:cBhvr>
                                        <p:cTn id="26" dur="500"/>
                                        <p:tgtEl>
                                          <p:spTgt spid="9219">
                                            <p:txEl>
                                              <p:pRg st="3" end="3"/>
                                            </p:txEl>
                                          </p:spTgt>
                                        </p:tgtEl>
                                      </p:cBhvr>
                                    </p:animEffect>
                                  </p:childTnLst>
                                </p:cTn>
                              </p:par>
                            </p:childTnLst>
                          </p:cTn>
                        </p:par>
                        <p:par>
                          <p:cTn id="27" fill="hold">
                            <p:stCondLst>
                              <p:cond delay="2500"/>
                            </p:stCondLst>
                            <p:childTnLst>
                              <p:par>
                                <p:cTn id="28" presetID="22" presetClass="entr" presetSubtype="1" fill="hold" grpId="0" nodeType="afterEffect">
                                  <p:stCondLst>
                                    <p:cond delay="0"/>
                                  </p:stCondLst>
                                  <p:childTnLst>
                                    <p:set>
                                      <p:cBhvr>
                                        <p:cTn id="29" dur="1" fill="hold">
                                          <p:stCondLst>
                                            <p:cond delay="0"/>
                                          </p:stCondLst>
                                        </p:cTn>
                                        <p:tgtEl>
                                          <p:spTgt spid="9219">
                                            <p:txEl>
                                              <p:pRg st="4" end="4"/>
                                            </p:txEl>
                                          </p:spTgt>
                                        </p:tgtEl>
                                        <p:attrNameLst>
                                          <p:attrName>style.visibility</p:attrName>
                                        </p:attrNameLst>
                                      </p:cBhvr>
                                      <p:to>
                                        <p:strVal val="visible"/>
                                      </p:to>
                                    </p:set>
                                    <p:animEffect transition="in" filter="wipe(up)">
                                      <p:cBhvr>
                                        <p:cTn id="30" dur="500"/>
                                        <p:tgtEl>
                                          <p:spTgt spid="9219">
                                            <p:txEl>
                                              <p:pRg st="4" end="4"/>
                                            </p:txEl>
                                          </p:spTgt>
                                        </p:tgtEl>
                                      </p:cBhvr>
                                    </p:animEffect>
                                  </p:childTnLst>
                                </p:cTn>
                              </p:par>
                            </p:childTnLst>
                          </p:cTn>
                        </p:par>
                        <p:par>
                          <p:cTn id="31" fill="hold">
                            <p:stCondLst>
                              <p:cond delay="3000"/>
                            </p:stCondLst>
                            <p:childTnLst>
                              <p:par>
                                <p:cTn id="32" presetID="22" presetClass="entr" presetSubtype="1" fill="hold" grpId="0" nodeType="afterEffect">
                                  <p:stCondLst>
                                    <p:cond delay="0"/>
                                  </p:stCondLst>
                                  <p:childTnLst>
                                    <p:set>
                                      <p:cBhvr>
                                        <p:cTn id="33" dur="1" fill="hold">
                                          <p:stCondLst>
                                            <p:cond delay="0"/>
                                          </p:stCondLst>
                                        </p:cTn>
                                        <p:tgtEl>
                                          <p:spTgt spid="9219">
                                            <p:txEl>
                                              <p:pRg st="5" end="5"/>
                                            </p:txEl>
                                          </p:spTgt>
                                        </p:tgtEl>
                                        <p:attrNameLst>
                                          <p:attrName>style.visibility</p:attrName>
                                        </p:attrNameLst>
                                      </p:cBhvr>
                                      <p:to>
                                        <p:strVal val="visible"/>
                                      </p:to>
                                    </p:set>
                                    <p:animEffect transition="in" filter="wipe(up)">
                                      <p:cBhvr>
                                        <p:cTn id="34" dur="500"/>
                                        <p:tgtEl>
                                          <p:spTgt spid="9219">
                                            <p:txEl>
                                              <p:pRg st="5" end="5"/>
                                            </p:txEl>
                                          </p:spTgt>
                                        </p:tgtEl>
                                      </p:cBhvr>
                                    </p:animEffect>
                                  </p:childTnLst>
                                </p:cTn>
                              </p:par>
                            </p:childTnLst>
                          </p:cTn>
                        </p:par>
                        <p:par>
                          <p:cTn id="35" fill="hold">
                            <p:stCondLst>
                              <p:cond delay="3500"/>
                            </p:stCondLst>
                            <p:childTnLst>
                              <p:par>
                                <p:cTn id="36" presetID="22" presetClass="entr" presetSubtype="1" fill="hold" grpId="0" nodeType="afterEffect">
                                  <p:stCondLst>
                                    <p:cond delay="0"/>
                                  </p:stCondLst>
                                  <p:childTnLst>
                                    <p:set>
                                      <p:cBhvr>
                                        <p:cTn id="37" dur="1" fill="hold">
                                          <p:stCondLst>
                                            <p:cond delay="0"/>
                                          </p:stCondLst>
                                        </p:cTn>
                                        <p:tgtEl>
                                          <p:spTgt spid="9219">
                                            <p:txEl>
                                              <p:pRg st="6" end="6"/>
                                            </p:txEl>
                                          </p:spTgt>
                                        </p:tgtEl>
                                        <p:attrNameLst>
                                          <p:attrName>style.visibility</p:attrName>
                                        </p:attrNameLst>
                                      </p:cBhvr>
                                      <p:to>
                                        <p:strVal val="visible"/>
                                      </p:to>
                                    </p:set>
                                    <p:animEffect transition="in" filter="wipe(up)">
                                      <p:cBhvr>
                                        <p:cTn id="38" dur="500"/>
                                        <p:tgtEl>
                                          <p:spTgt spid="9219">
                                            <p:txEl>
                                              <p:pRg st="6" end="6"/>
                                            </p:txEl>
                                          </p:spTgt>
                                        </p:tgtEl>
                                      </p:cBhvr>
                                    </p:animEffect>
                                  </p:childTnLst>
                                </p:cTn>
                              </p:par>
                            </p:childTnLst>
                          </p:cTn>
                        </p:par>
                        <p:par>
                          <p:cTn id="39" fill="hold">
                            <p:stCondLst>
                              <p:cond delay="4000"/>
                            </p:stCondLst>
                            <p:childTnLst>
                              <p:par>
                                <p:cTn id="40" presetID="22" presetClass="entr" presetSubtype="1" fill="hold" grpId="0" nodeType="afterEffect">
                                  <p:stCondLst>
                                    <p:cond delay="0"/>
                                  </p:stCondLst>
                                  <p:childTnLst>
                                    <p:set>
                                      <p:cBhvr>
                                        <p:cTn id="41" dur="1" fill="hold">
                                          <p:stCondLst>
                                            <p:cond delay="0"/>
                                          </p:stCondLst>
                                        </p:cTn>
                                        <p:tgtEl>
                                          <p:spTgt spid="9219">
                                            <p:txEl>
                                              <p:pRg st="7" end="7"/>
                                            </p:txEl>
                                          </p:spTgt>
                                        </p:tgtEl>
                                        <p:attrNameLst>
                                          <p:attrName>style.visibility</p:attrName>
                                        </p:attrNameLst>
                                      </p:cBhvr>
                                      <p:to>
                                        <p:strVal val="visible"/>
                                      </p:to>
                                    </p:set>
                                    <p:animEffect transition="in" filter="wipe(up)">
                                      <p:cBhvr>
                                        <p:cTn id="42" dur="500"/>
                                        <p:tgtEl>
                                          <p:spTgt spid="9219">
                                            <p:txEl>
                                              <p:pRg st="7" end="7"/>
                                            </p:txEl>
                                          </p:spTgt>
                                        </p:tgtEl>
                                      </p:cBhvr>
                                    </p:animEffect>
                                  </p:childTnLst>
                                </p:cTn>
                              </p:par>
                            </p:childTnLst>
                          </p:cTn>
                        </p:par>
                        <p:par>
                          <p:cTn id="43" fill="hold">
                            <p:stCondLst>
                              <p:cond delay="4500"/>
                            </p:stCondLst>
                            <p:childTnLst>
                              <p:par>
                                <p:cTn id="44" presetID="22" presetClass="entr" presetSubtype="1" fill="hold" grpId="0" nodeType="afterEffect">
                                  <p:stCondLst>
                                    <p:cond delay="0"/>
                                  </p:stCondLst>
                                  <p:childTnLst>
                                    <p:set>
                                      <p:cBhvr>
                                        <p:cTn id="45" dur="1" fill="hold">
                                          <p:stCondLst>
                                            <p:cond delay="0"/>
                                          </p:stCondLst>
                                        </p:cTn>
                                        <p:tgtEl>
                                          <p:spTgt spid="9219">
                                            <p:txEl>
                                              <p:pRg st="8" end="8"/>
                                            </p:txEl>
                                          </p:spTgt>
                                        </p:tgtEl>
                                        <p:attrNameLst>
                                          <p:attrName>style.visibility</p:attrName>
                                        </p:attrNameLst>
                                      </p:cBhvr>
                                      <p:to>
                                        <p:strVal val="visible"/>
                                      </p:to>
                                    </p:set>
                                    <p:animEffect transition="in" filter="wipe(up)">
                                      <p:cBhvr>
                                        <p:cTn id="46" dur="500"/>
                                        <p:tgtEl>
                                          <p:spTgt spid="921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4294967295"/>
          </p:nvPr>
        </p:nvSpPr>
        <p:spPr>
          <a:xfrm>
            <a:off x="1055440" y="1556792"/>
            <a:ext cx="10441160" cy="1199575"/>
          </a:xfrm>
          <a:prstGeom prst="rect">
            <a:avLst/>
          </a:prstGeom>
        </p:spPr>
        <p:txBody>
          <a:bodyPr/>
          <a:lstStyle/>
          <a:p>
            <a:pPr eaLnBrk="1" hangingPunct="1">
              <a:lnSpc>
                <a:spcPct val="150000"/>
              </a:lnSpc>
              <a:buClr>
                <a:srgbClr val="53648F"/>
              </a:buClr>
              <a:buFont typeface="Wingdings" panose="05000000000000000000" pitchFamily="2" charset="2"/>
              <a:buChar char="u"/>
            </a:pPr>
            <a:r>
              <a:rPr lang="en-US" altLang="zh-CN" sz="2400">
                <a:latin typeface="微软雅黑" panose="020B0503020204020204" charset="-122"/>
                <a:ea typeface="微软雅黑" panose="020B0503020204020204" charset="-122"/>
              </a:rPr>
              <a:t>Java</a:t>
            </a:r>
            <a:r>
              <a:rPr lang="zh-CN" altLang="en-US" sz="2400">
                <a:latin typeface="微软雅黑" panose="020B0503020204020204" charset="-122"/>
                <a:ea typeface="微软雅黑" panose="020B0503020204020204" charset="-122"/>
              </a:rPr>
              <a:t>的类按继承关系形成树形结构这个树形结构中，根节点是</a:t>
            </a:r>
            <a:r>
              <a:rPr lang="en-US" altLang="zh-CN" sz="2400" b="1">
                <a:solidFill>
                  <a:srgbClr val="53648F"/>
                </a:solidFill>
                <a:latin typeface="微软雅黑" panose="020B0503020204020204" charset="-122"/>
                <a:ea typeface="微软雅黑" panose="020B0503020204020204" charset="-122"/>
              </a:rPr>
              <a:t>Object</a:t>
            </a:r>
            <a:r>
              <a:rPr lang="zh-CN" altLang="en-US" sz="2400">
                <a:latin typeface="微软雅黑" panose="020B0503020204020204" charset="-122"/>
                <a:ea typeface="微软雅黑" panose="020B0503020204020204" charset="-122"/>
              </a:rPr>
              <a:t>类（</a:t>
            </a:r>
            <a:r>
              <a:rPr lang="en-US" altLang="zh-CN" sz="2400">
                <a:latin typeface="微软雅黑" panose="020B0503020204020204" charset="-122"/>
                <a:ea typeface="微软雅黑" panose="020B0503020204020204" charset="-122"/>
              </a:rPr>
              <a:t>Object</a:t>
            </a:r>
            <a:r>
              <a:rPr lang="zh-CN" altLang="en-US" sz="2400">
                <a:latin typeface="微软雅黑" panose="020B0503020204020204" charset="-122"/>
                <a:ea typeface="微软雅黑" panose="020B0503020204020204" charset="-122"/>
              </a:rPr>
              <a:t>是</a:t>
            </a:r>
            <a:r>
              <a:rPr lang="en-US" altLang="zh-CN" sz="2400">
                <a:latin typeface="微软雅黑" panose="020B0503020204020204" charset="-122"/>
                <a:ea typeface="微软雅黑" panose="020B0503020204020204" charset="-122"/>
              </a:rPr>
              <a:t>java.lang</a:t>
            </a:r>
            <a:r>
              <a:rPr lang="zh-CN" altLang="en-US" sz="2400">
                <a:latin typeface="微软雅黑" panose="020B0503020204020204" charset="-122"/>
                <a:ea typeface="微软雅黑" panose="020B0503020204020204" charset="-122"/>
              </a:rPr>
              <a:t>包中的类），即</a:t>
            </a:r>
            <a:r>
              <a:rPr lang="en-US" altLang="zh-CN" sz="2400">
                <a:latin typeface="微软雅黑" panose="020B0503020204020204" charset="-122"/>
                <a:ea typeface="微软雅黑" panose="020B0503020204020204" charset="-122"/>
              </a:rPr>
              <a:t>Object</a:t>
            </a:r>
            <a:r>
              <a:rPr lang="zh-CN" altLang="en-US" sz="2400">
                <a:latin typeface="微软雅黑" panose="020B0503020204020204" charset="-122"/>
                <a:ea typeface="微软雅黑" panose="020B0503020204020204" charset="-122"/>
              </a:rPr>
              <a:t>是所有类的祖先类。</a:t>
            </a:r>
          </a:p>
        </p:txBody>
      </p:sp>
      <p:pic>
        <p:nvPicPr>
          <p:cNvPr id="35328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8208" y="3580612"/>
            <a:ext cx="3024188" cy="1784350"/>
          </a:xfrm>
          <a:prstGeom prst="rect">
            <a:avLst/>
          </a:prstGeom>
          <a:noFill/>
          <a:ln w="25400">
            <a:solidFill>
              <a:srgbClr val="800000"/>
            </a:solidFill>
            <a:miter lim="800000"/>
            <a:headEnd/>
            <a:tailEnd/>
          </a:ln>
          <a:extLst>
            <a:ext uri="{909E8E84-426E-40DD-AFC4-6F175D3DCCD1}">
              <a14:hiddenFill xmlns:a14="http://schemas.microsoft.com/office/drawing/2010/main">
                <a:solidFill>
                  <a:srgbClr val="FFFFFF"/>
                </a:solidFill>
              </a14:hiddenFill>
            </a:ext>
          </a:extLst>
        </p:spPr>
      </p:pic>
      <p:sp>
        <p:nvSpPr>
          <p:cNvPr id="5" name="文本框 4"/>
          <p:cNvSpPr txBox="1"/>
          <p:nvPr/>
        </p:nvSpPr>
        <p:spPr>
          <a:xfrm>
            <a:off x="817550" y="1052736"/>
            <a:ext cx="3334234" cy="460375"/>
          </a:xfrm>
          <a:prstGeom prst="rect">
            <a:avLst/>
          </a:prstGeom>
          <a:noFill/>
        </p:spPr>
        <p:txBody>
          <a:bodyPr wrap="square">
            <a:spAutoFit/>
          </a:bodyPr>
          <a:lstStyle>
            <a:defPPr>
              <a:defRPr lang="en-US"/>
            </a:defPPr>
            <a:lvl1pPr fontAlgn="auto">
              <a:spcBef>
                <a:spcPts val="0"/>
              </a:spcBef>
              <a:spcAft>
                <a:spcPts val="0"/>
              </a:spcAft>
              <a:defRPr sz="3200" b="1">
                <a:solidFill>
                  <a:srgbClr val="53648F"/>
                </a:solidFill>
                <a:latin typeface="思源黑体 CN Heavy" panose="020B0A00000000000000" pitchFamily="34" charset="-122"/>
                <a:ea typeface="思源黑体 CN Heavy" panose="020B0A00000000000000" pitchFamily="34" charset="-122"/>
              </a:defRPr>
            </a:lvl1pPr>
          </a:lstStyle>
          <a:p>
            <a:r>
              <a:rPr lang="en-US" altLang="zh-CN" sz="2400">
                <a:latin typeface="微软雅黑" panose="020B0503020204020204" charset="-122"/>
                <a:ea typeface="微软雅黑" panose="020B0503020204020204" charset="-122"/>
              </a:rPr>
              <a:t>5.1.2  </a:t>
            </a:r>
            <a:r>
              <a:rPr lang="zh-CN" altLang="en-US" sz="2400">
                <a:latin typeface="微软雅黑" panose="020B0503020204020204" charset="-122"/>
                <a:ea typeface="微软雅黑" panose="020B0503020204020204" charset="-122"/>
              </a:rPr>
              <a:t>类的树形结构</a:t>
            </a:r>
          </a:p>
        </p:txBody>
      </p:sp>
      <p:grpSp>
        <p:nvGrpSpPr>
          <p:cNvPr id="6" name="组合 5"/>
          <p:cNvGrpSpPr/>
          <p:nvPr/>
        </p:nvGrpSpPr>
        <p:grpSpPr>
          <a:xfrm>
            <a:off x="103941" y="116632"/>
            <a:ext cx="9929764" cy="614705"/>
            <a:chOff x="103941" y="116632"/>
            <a:chExt cx="9929764" cy="614705"/>
          </a:xfrm>
        </p:grpSpPr>
        <p:sp>
          <p:nvSpPr>
            <p:cNvPr id="7" name="文本框 6"/>
            <p:cNvSpPr txBox="1"/>
            <p:nvPr/>
          </p:nvSpPr>
          <p:spPr>
            <a:xfrm>
              <a:off x="767408" y="147772"/>
              <a:ext cx="4608512" cy="583565"/>
            </a:xfrm>
            <a:prstGeom prst="rect">
              <a:avLst/>
            </a:prstGeom>
            <a:noFill/>
          </p:spPr>
          <p:txBody>
            <a:bodyPr wrap="square">
              <a:spAutoFit/>
            </a:bodyPr>
            <a:lstStyle/>
            <a:p>
              <a:pPr eaLnBrk="1" fontAlgn="auto" hangingPunct="1">
                <a:spcBef>
                  <a:spcPts val="0"/>
                </a:spcBef>
                <a:spcAft>
                  <a:spcPts val="0"/>
                </a:spcAft>
                <a:defRPr/>
              </a:pPr>
              <a:r>
                <a:rPr lang="en-US" altLang="zh-CN" sz="3200" b="1">
                  <a:solidFill>
                    <a:srgbClr val="53648F"/>
                  </a:solidFill>
                  <a:latin typeface="微软雅黑" panose="020B0503020204020204" charset="-122"/>
                  <a:ea typeface="微软雅黑" panose="020B0503020204020204" charset="-122"/>
                </a:rPr>
                <a:t>5.1   </a:t>
              </a:r>
              <a:r>
                <a:rPr lang="zh-CN" altLang="en-US" sz="3200" b="1">
                  <a:solidFill>
                    <a:srgbClr val="53648F"/>
                  </a:solidFill>
                  <a:latin typeface="微软雅黑" panose="020B0503020204020204" charset="-122"/>
                  <a:ea typeface="微软雅黑" panose="020B0503020204020204" charset="-122"/>
                </a:rPr>
                <a:t>子类与父类</a:t>
              </a:r>
              <a:endParaRPr lang="zh-CN" altLang="en-US" sz="3200" b="1" dirty="0">
                <a:solidFill>
                  <a:srgbClr val="53648F"/>
                </a:solidFill>
                <a:latin typeface="微软雅黑" panose="020B0503020204020204" charset="-122"/>
                <a:ea typeface="微软雅黑" panose="020B0503020204020204" charset="-122"/>
              </a:endParaRPr>
            </a:p>
          </p:txBody>
        </p:sp>
        <p:pic>
          <p:nvPicPr>
            <p:cNvPr id="8" name="图片 7" descr="卡通人物&#10;&#10;中度可信度描述已自动生成"/>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941" y="116632"/>
              <a:ext cx="889308" cy="492950"/>
            </a:xfrm>
            <a:prstGeom prst="rect">
              <a:avLst/>
            </a:prstGeom>
          </p:spPr>
        </p:pic>
        <p:sp>
          <p:nvSpPr>
            <p:cNvPr id="10" name="平行四边形 9"/>
            <p:cNvSpPr/>
            <p:nvPr/>
          </p:nvSpPr>
          <p:spPr>
            <a:xfrm>
              <a:off x="4223792" y="476672"/>
              <a:ext cx="5809913" cy="162000"/>
            </a:xfrm>
            <a:prstGeom prst="parallelogram">
              <a:avLst>
                <a:gd name="adj" fmla="val 49021"/>
              </a:avLst>
            </a:pr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文本框 11"/>
          <p:cNvSpPr txBox="1"/>
          <p:nvPr/>
        </p:nvSpPr>
        <p:spPr>
          <a:xfrm>
            <a:off x="1044942" y="3100761"/>
            <a:ext cx="6275194" cy="3138170"/>
          </a:xfrm>
          <a:prstGeom prst="rect">
            <a:avLst/>
          </a:prstGeom>
          <a:noFill/>
        </p:spPr>
        <p:txBody>
          <a:bodyPr wrap="square">
            <a:spAutoFit/>
          </a:bodyPr>
          <a:lstStyle/>
          <a:p>
            <a:pPr eaLnBrk="1" hangingPunct="1">
              <a:lnSpc>
                <a:spcPct val="150000"/>
              </a:lnSpc>
              <a:buClr>
                <a:srgbClr val="53648F"/>
              </a:buClr>
              <a:buFont typeface="Wingdings" panose="05000000000000000000" pitchFamily="2" charset="2"/>
              <a:buChar char="u"/>
            </a:pPr>
            <a:r>
              <a:rPr lang="zh-CN" altLang="en-US" sz="2200">
                <a:latin typeface="微软雅黑" panose="020B0503020204020204" charset="-122"/>
                <a:ea typeface="微软雅黑" panose="020B0503020204020204" charset="-122"/>
              </a:rPr>
              <a:t>除了</a:t>
            </a:r>
            <a:r>
              <a:rPr lang="en-US" altLang="zh-CN" sz="2200">
                <a:latin typeface="微软雅黑" panose="020B0503020204020204" charset="-122"/>
                <a:ea typeface="微软雅黑" panose="020B0503020204020204" charset="-122"/>
              </a:rPr>
              <a:t>Object</a:t>
            </a:r>
            <a:r>
              <a:rPr lang="zh-CN" altLang="en-US" sz="2200">
                <a:latin typeface="微软雅黑" panose="020B0503020204020204" charset="-122"/>
                <a:ea typeface="微软雅黑" panose="020B0503020204020204" charset="-122"/>
              </a:rPr>
              <a:t>类，每个类都</a:t>
            </a:r>
            <a:r>
              <a:rPr lang="zh-CN" altLang="en-US" sz="2200" b="1">
                <a:solidFill>
                  <a:srgbClr val="53648F"/>
                </a:solidFill>
                <a:latin typeface="微软雅黑" panose="020B0503020204020204" charset="-122"/>
                <a:ea typeface="微软雅黑" panose="020B0503020204020204" charset="-122"/>
              </a:rPr>
              <a:t>有且仅有一个父类</a:t>
            </a:r>
            <a:r>
              <a:rPr lang="zh-CN" altLang="en-US" sz="2200">
                <a:latin typeface="微软雅黑" panose="020B0503020204020204" charset="-122"/>
                <a:ea typeface="微软雅黑" panose="020B0503020204020204" charset="-122"/>
              </a:rPr>
              <a:t>，一个类可以有多个或零个子类。如果一个类（除了</a:t>
            </a:r>
            <a:r>
              <a:rPr lang="en-US" altLang="zh-CN" sz="2200">
                <a:latin typeface="微软雅黑" panose="020B0503020204020204" charset="-122"/>
                <a:ea typeface="微软雅黑" panose="020B0503020204020204" charset="-122"/>
              </a:rPr>
              <a:t>Object</a:t>
            </a:r>
            <a:r>
              <a:rPr lang="zh-CN" altLang="en-US" sz="2200">
                <a:latin typeface="微软雅黑" panose="020B0503020204020204" charset="-122"/>
                <a:ea typeface="微软雅黑" panose="020B0503020204020204" charset="-122"/>
              </a:rPr>
              <a:t>类）的声明中没有使用</a:t>
            </a:r>
            <a:r>
              <a:rPr lang="en-US" altLang="zh-CN" sz="2200">
                <a:latin typeface="微软雅黑" panose="020B0503020204020204" charset="-122"/>
                <a:ea typeface="微软雅黑" panose="020B0503020204020204" charset="-122"/>
              </a:rPr>
              <a:t>extends</a:t>
            </a:r>
            <a:r>
              <a:rPr lang="zh-CN" altLang="en-US" sz="2200">
                <a:latin typeface="微软雅黑" panose="020B0503020204020204" charset="-122"/>
                <a:ea typeface="微软雅黑" panose="020B0503020204020204" charset="-122"/>
              </a:rPr>
              <a:t>关键字，这个类被系统默认为是</a:t>
            </a:r>
            <a:r>
              <a:rPr lang="en-US" altLang="zh-CN" sz="2200">
                <a:latin typeface="微软雅黑" panose="020B0503020204020204" charset="-122"/>
                <a:ea typeface="微软雅黑" panose="020B0503020204020204" charset="-122"/>
              </a:rPr>
              <a:t>Object</a:t>
            </a:r>
            <a:r>
              <a:rPr lang="zh-CN" altLang="en-US" sz="2200">
                <a:latin typeface="微软雅黑" panose="020B0503020204020204" charset="-122"/>
                <a:ea typeface="微软雅黑" panose="020B0503020204020204" charset="-122"/>
              </a:rPr>
              <a:t>的子类，即类声明“</a:t>
            </a:r>
            <a:r>
              <a:rPr lang="en-US" altLang="zh-CN" sz="2200">
                <a:latin typeface="微软雅黑" panose="020B0503020204020204" charset="-122"/>
                <a:ea typeface="微软雅黑" panose="020B0503020204020204" charset="-122"/>
              </a:rPr>
              <a:t>class A”</a:t>
            </a:r>
            <a:r>
              <a:rPr lang="zh-CN" altLang="en-US" sz="2200">
                <a:latin typeface="微软雅黑" panose="020B0503020204020204" charset="-122"/>
                <a:ea typeface="微软雅黑" panose="020B0503020204020204" charset="-122"/>
              </a:rPr>
              <a:t>与“</a:t>
            </a:r>
            <a:r>
              <a:rPr lang="en-US" altLang="zh-CN" sz="2200">
                <a:latin typeface="微软雅黑" panose="020B0503020204020204" charset="-122"/>
                <a:ea typeface="微软雅黑" panose="020B0503020204020204" charset="-122"/>
              </a:rPr>
              <a:t>class A extends Object”</a:t>
            </a:r>
            <a:r>
              <a:rPr lang="zh-CN" altLang="en-US" sz="2200">
                <a:latin typeface="微软雅黑" panose="020B0503020204020204" charset="-122"/>
                <a:ea typeface="微软雅黑" panose="020B0503020204020204" charset="-122"/>
              </a:rPr>
              <a:t>是等同的。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10243">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1000"/>
                                        <p:tgtEl>
                                          <p:spTgt spid="12"/>
                                        </p:tgtEl>
                                      </p:cBhvr>
                                    </p:animEffect>
                                    <p:anim calcmode="lin" valueType="num">
                                      <p:cBhvr>
                                        <p:cTn id="19" dur="1000" fill="hold"/>
                                        <p:tgtEl>
                                          <p:spTgt spid="12"/>
                                        </p:tgtEl>
                                        <p:attrNameLst>
                                          <p:attrName>ppt_x</p:attrName>
                                        </p:attrNameLst>
                                      </p:cBhvr>
                                      <p:tavLst>
                                        <p:tav tm="0">
                                          <p:val>
                                            <p:strVal val="#ppt_x"/>
                                          </p:val>
                                        </p:tav>
                                        <p:tav tm="100000">
                                          <p:val>
                                            <p:strVal val="#ppt_x"/>
                                          </p:val>
                                        </p:tav>
                                      </p:tavLst>
                                    </p:anim>
                                    <p:anim calcmode="lin" valueType="num">
                                      <p:cBhvr>
                                        <p:cTn id="20"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353284"/>
                                        </p:tgtEl>
                                        <p:attrNameLst>
                                          <p:attrName>style.visibility</p:attrName>
                                        </p:attrNameLst>
                                      </p:cBhvr>
                                      <p:to>
                                        <p:strVal val="visible"/>
                                      </p:to>
                                    </p:set>
                                    <p:animEffect transition="in" filter="fade">
                                      <p:cBhvr>
                                        <p:cTn id="25" dur="1000"/>
                                        <p:tgtEl>
                                          <p:spTgt spid="353284"/>
                                        </p:tgtEl>
                                      </p:cBhvr>
                                    </p:animEffect>
                                    <p:anim calcmode="lin" valueType="num">
                                      <p:cBhvr>
                                        <p:cTn id="26" dur="1000" fill="hold"/>
                                        <p:tgtEl>
                                          <p:spTgt spid="353284"/>
                                        </p:tgtEl>
                                        <p:attrNameLst>
                                          <p:attrName>ppt_x</p:attrName>
                                        </p:attrNameLst>
                                      </p:cBhvr>
                                      <p:tavLst>
                                        <p:tav tm="0">
                                          <p:val>
                                            <p:strVal val="#ppt_x"/>
                                          </p:val>
                                        </p:tav>
                                        <p:tav tm="100000">
                                          <p:val>
                                            <p:strVal val="#ppt_x"/>
                                          </p:val>
                                        </p:tav>
                                      </p:tavLst>
                                    </p:anim>
                                    <p:anim calcmode="lin" valueType="num">
                                      <p:cBhvr>
                                        <p:cTn id="27" dur="1000" fill="hold"/>
                                        <p:tgtEl>
                                          <p:spTgt spid="35328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P spid="5" grpId="0"/>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body" idx="4294967295"/>
          </p:nvPr>
        </p:nvSpPr>
        <p:spPr>
          <a:xfrm>
            <a:off x="772055" y="1628801"/>
            <a:ext cx="10647889" cy="3582415"/>
          </a:xfrm>
          <a:prstGeom prst="rect">
            <a:avLst/>
          </a:prstGeom>
          <a:ln w="50800">
            <a:solidFill>
              <a:srgbClr val="53648F"/>
            </a:solidFill>
          </a:ln>
        </p:spPr>
        <p:txBody>
          <a:bodyPr/>
          <a:lstStyle/>
          <a:p>
            <a:pPr eaLnBrk="1" hangingPunct="1">
              <a:lnSpc>
                <a:spcPct val="150000"/>
              </a:lnSpc>
              <a:buClr>
                <a:srgbClr val="53648F"/>
              </a:buClr>
              <a:buFont typeface="Wingdings" panose="05000000000000000000" pitchFamily="2" charset="2"/>
              <a:buChar char="Ø"/>
            </a:pPr>
            <a:r>
              <a:rPr lang="zh-CN" altLang="en-US" b="1">
                <a:latin typeface="微软雅黑" panose="020B0503020204020204" charset="-122"/>
                <a:ea typeface="微软雅黑" panose="020B0503020204020204" charset="-122"/>
              </a:rPr>
              <a:t>  类可以有两种重要的成员：</a:t>
            </a:r>
            <a:r>
              <a:rPr lang="zh-CN" altLang="en-US" b="1">
                <a:solidFill>
                  <a:srgbClr val="C00000"/>
                </a:solidFill>
                <a:latin typeface="微软雅黑" panose="020B0503020204020204" charset="-122"/>
                <a:ea typeface="微软雅黑" panose="020B0503020204020204" charset="-122"/>
              </a:rPr>
              <a:t>成员变量</a:t>
            </a:r>
            <a:r>
              <a:rPr lang="zh-CN" altLang="en-US" b="1">
                <a:latin typeface="微软雅黑" panose="020B0503020204020204" charset="-122"/>
                <a:ea typeface="微软雅黑" panose="020B0503020204020204" charset="-122"/>
              </a:rPr>
              <a:t>和</a:t>
            </a:r>
            <a:r>
              <a:rPr lang="zh-CN" altLang="en-US" b="1">
                <a:solidFill>
                  <a:srgbClr val="C00000"/>
                </a:solidFill>
                <a:latin typeface="微软雅黑" panose="020B0503020204020204" charset="-122"/>
                <a:ea typeface="微软雅黑" panose="020B0503020204020204" charset="-122"/>
              </a:rPr>
              <a:t>方法</a:t>
            </a:r>
            <a:r>
              <a:rPr lang="zh-CN" altLang="en-US" b="1">
                <a:latin typeface="微软雅黑" panose="020B0503020204020204" charset="-122"/>
                <a:ea typeface="微软雅黑" panose="020B0503020204020204" charset="-122"/>
              </a:rPr>
              <a:t>。子类的成员中有一部分是</a:t>
            </a:r>
            <a:r>
              <a:rPr lang="zh-CN" altLang="en-US" b="1">
                <a:solidFill>
                  <a:srgbClr val="C00000"/>
                </a:solidFill>
                <a:latin typeface="微软雅黑" panose="020B0503020204020204" charset="-122"/>
                <a:ea typeface="微软雅黑" panose="020B0503020204020204" charset="-122"/>
              </a:rPr>
              <a:t>子类自己声明定义</a:t>
            </a:r>
            <a:r>
              <a:rPr lang="zh-CN" altLang="en-US" b="1">
                <a:latin typeface="微软雅黑" panose="020B0503020204020204" charset="-122"/>
                <a:ea typeface="微软雅黑" panose="020B0503020204020204" charset="-122"/>
              </a:rPr>
              <a:t>的，另一部分</a:t>
            </a:r>
            <a:r>
              <a:rPr lang="zh-CN" altLang="en-US" b="1">
                <a:solidFill>
                  <a:srgbClr val="C00000"/>
                </a:solidFill>
                <a:latin typeface="微软雅黑" panose="020B0503020204020204" charset="-122"/>
                <a:ea typeface="微软雅黑" panose="020B0503020204020204" charset="-122"/>
              </a:rPr>
              <a:t>是从它的父类继承</a:t>
            </a:r>
            <a:r>
              <a:rPr lang="zh-CN" altLang="en-US" b="1">
                <a:latin typeface="微软雅黑" panose="020B0503020204020204" charset="-122"/>
                <a:ea typeface="微软雅黑" panose="020B0503020204020204" charset="-122"/>
              </a:rPr>
              <a:t>的。 </a:t>
            </a:r>
          </a:p>
          <a:p>
            <a:pPr eaLnBrk="1" hangingPunct="1">
              <a:lnSpc>
                <a:spcPct val="150000"/>
              </a:lnSpc>
              <a:buClr>
                <a:srgbClr val="53648F"/>
              </a:buClr>
              <a:buFont typeface="Wingdings" panose="05000000000000000000" pitchFamily="2" charset="2"/>
              <a:buChar char="Ø"/>
            </a:pPr>
            <a:r>
              <a:rPr lang="zh-CN" altLang="en-US" b="1">
                <a:latin typeface="微软雅黑" panose="020B0503020204020204" charset="-122"/>
                <a:ea typeface="微软雅黑" panose="020B0503020204020204" charset="-122"/>
              </a:rPr>
              <a:t>  所谓子类继承父类的成员变量就是把继承来的变量作为自己的一个成员变量，</a:t>
            </a:r>
            <a:r>
              <a:rPr lang="zh-CN" altLang="en-US" b="1">
                <a:solidFill>
                  <a:srgbClr val="53648F"/>
                </a:solidFill>
                <a:latin typeface="微软雅黑" panose="020B0503020204020204" charset="-122"/>
                <a:ea typeface="微软雅黑" panose="020B0503020204020204" charset="-122"/>
              </a:rPr>
              <a:t>就好象它们是在子类中直接声明一样</a:t>
            </a:r>
            <a:r>
              <a:rPr lang="zh-CN" altLang="en-US" b="1">
                <a:latin typeface="微软雅黑" panose="020B0503020204020204" charset="-122"/>
                <a:ea typeface="微软雅黑" panose="020B0503020204020204" charset="-122"/>
              </a:rPr>
              <a:t>，可以被子类中自己定义的任何实例方法操作。</a:t>
            </a:r>
          </a:p>
          <a:p>
            <a:pPr eaLnBrk="1" hangingPunct="1">
              <a:lnSpc>
                <a:spcPct val="150000"/>
              </a:lnSpc>
              <a:buClr>
                <a:srgbClr val="53648F"/>
              </a:buClr>
              <a:buFont typeface="Wingdings" panose="05000000000000000000" pitchFamily="2" charset="2"/>
              <a:buChar char="Ø"/>
            </a:pPr>
            <a:r>
              <a:rPr lang="zh-CN" altLang="en-US" b="1">
                <a:latin typeface="微软雅黑" panose="020B0503020204020204" charset="-122"/>
                <a:ea typeface="微软雅黑" panose="020B0503020204020204" charset="-122"/>
              </a:rPr>
              <a:t>  所谓子类继承父类的方法就是把继承来的方法作为子类中的一个方法，</a:t>
            </a:r>
            <a:r>
              <a:rPr lang="zh-CN" altLang="en-US" b="1">
                <a:solidFill>
                  <a:srgbClr val="53648F"/>
                </a:solidFill>
                <a:latin typeface="微软雅黑" panose="020B0503020204020204" charset="-122"/>
                <a:ea typeface="微软雅黑" panose="020B0503020204020204" charset="-122"/>
              </a:rPr>
              <a:t>就好象它们是在子类中直接定义了一样</a:t>
            </a:r>
            <a:r>
              <a:rPr lang="zh-CN" altLang="en-US" b="1">
                <a:latin typeface="微软雅黑" panose="020B0503020204020204" charset="-122"/>
                <a:ea typeface="微软雅黑" panose="020B0503020204020204" charset="-122"/>
              </a:rPr>
              <a:t>，可以被子类中自己定义的任何实例方法调用。</a:t>
            </a:r>
          </a:p>
        </p:txBody>
      </p:sp>
      <p:grpSp>
        <p:nvGrpSpPr>
          <p:cNvPr id="5" name="组合 4"/>
          <p:cNvGrpSpPr/>
          <p:nvPr/>
        </p:nvGrpSpPr>
        <p:grpSpPr>
          <a:xfrm>
            <a:off x="103941" y="116632"/>
            <a:ext cx="9929764" cy="614705"/>
            <a:chOff x="103941" y="116632"/>
            <a:chExt cx="9929764" cy="614705"/>
          </a:xfrm>
        </p:grpSpPr>
        <p:sp>
          <p:nvSpPr>
            <p:cNvPr id="6" name="文本框 5"/>
            <p:cNvSpPr txBox="1"/>
            <p:nvPr/>
          </p:nvSpPr>
          <p:spPr>
            <a:xfrm>
              <a:off x="767408" y="147772"/>
              <a:ext cx="4608512" cy="583565"/>
            </a:xfrm>
            <a:prstGeom prst="rect">
              <a:avLst/>
            </a:prstGeom>
            <a:noFill/>
          </p:spPr>
          <p:txBody>
            <a:bodyPr wrap="square">
              <a:spAutoFit/>
            </a:bodyPr>
            <a:lstStyle/>
            <a:p>
              <a:pPr eaLnBrk="1" fontAlgn="auto" hangingPunct="1">
                <a:spcBef>
                  <a:spcPts val="0"/>
                </a:spcBef>
                <a:spcAft>
                  <a:spcPts val="0"/>
                </a:spcAft>
                <a:defRPr/>
              </a:pPr>
              <a:r>
                <a:rPr lang="en-US" altLang="zh-CN" sz="3200" b="1">
                  <a:solidFill>
                    <a:srgbClr val="53648F"/>
                  </a:solidFill>
                  <a:latin typeface="微软雅黑" panose="020B0503020204020204" charset="-122"/>
                  <a:ea typeface="微软雅黑" panose="020B0503020204020204" charset="-122"/>
                </a:rPr>
                <a:t>5.2   </a:t>
              </a:r>
              <a:r>
                <a:rPr lang="zh-CN" altLang="en-US" sz="3200" b="1">
                  <a:solidFill>
                    <a:srgbClr val="53648F"/>
                  </a:solidFill>
                  <a:latin typeface="微软雅黑" panose="020B0503020204020204" charset="-122"/>
                  <a:ea typeface="微软雅黑" panose="020B0503020204020204" charset="-122"/>
                </a:rPr>
                <a:t>子类的继承性</a:t>
              </a:r>
              <a:endParaRPr lang="zh-CN" altLang="en-US" sz="3200" b="1" dirty="0">
                <a:solidFill>
                  <a:srgbClr val="53648F"/>
                </a:solidFill>
                <a:latin typeface="微软雅黑" panose="020B0503020204020204" charset="-122"/>
                <a:ea typeface="微软雅黑" panose="020B0503020204020204" charset="-122"/>
              </a:endParaRPr>
            </a:p>
          </p:txBody>
        </p:sp>
        <p:pic>
          <p:nvPicPr>
            <p:cNvPr id="7" name="图片 6" descr="卡通人物&#10;&#10;中度可信度描述已自动生成"/>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941" y="116632"/>
              <a:ext cx="889308" cy="492950"/>
            </a:xfrm>
            <a:prstGeom prst="rect">
              <a:avLst/>
            </a:prstGeom>
          </p:spPr>
        </p:pic>
        <p:sp>
          <p:nvSpPr>
            <p:cNvPr id="9" name="平行四边形 8"/>
            <p:cNvSpPr/>
            <p:nvPr/>
          </p:nvSpPr>
          <p:spPr>
            <a:xfrm>
              <a:off x="4223792" y="476672"/>
              <a:ext cx="5809913" cy="162000"/>
            </a:xfrm>
            <a:prstGeom prst="parallelogram">
              <a:avLst>
                <a:gd name="adj" fmla="val 49021"/>
              </a:avLst>
            </a:pr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1267">
                                            <p:bg/>
                                          </p:spTgt>
                                        </p:tgtEl>
                                        <p:attrNameLst>
                                          <p:attrName>style.visibility</p:attrName>
                                        </p:attrNameLst>
                                      </p:cBhvr>
                                      <p:to>
                                        <p:strVal val="visible"/>
                                      </p:to>
                                    </p:set>
                                    <p:animEffect transition="in" filter="wipe(up)">
                                      <p:cBhvr>
                                        <p:cTn id="11" dur="500"/>
                                        <p:tgtEl>
                                          <p:spTgt spid="11267">
                                            <p:bg/>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1267">
                                            <p:txEl>
                                              <p:pRg st="0" end="0"/>
                                            </p:txEl>
                                          </p:spTgt>
                                        </p:tgtEl>
                                        <p:attrNameLst>
                                          <p:attrName>style.visibility</p:attrName>
                                        </p:attrNameLst>
                                      </p:cBhvr>
                                      <p:to>
                                        <p:strVal val="visible"/>
                                      </p:to>
                                    </p:set>
                                    <p:animEffect transition="in" filter="wipe(up)">
                                      <p:cBhvr>
                                        <p:cTn id="15" dur="500"/>
                                        <p:tgtEl>
                                          <p:spTgt spid="11267">
                                            <p:txEl>
                                              <p:pRg st="0" end="0"/>
                                            </p:txEl>
                                          </p:spTgt>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1267">
                                            <p:txEl>
                                              <p:pRg st="1" end="1"/>
                                            </p:txEl>
                                          </p:spTgt>
                                        </p:tgtEl>
                                        <p:attrNameLst>
                                          <p:attrName>style.visibility</p:attrName>
                                        </p:attrNameLst>
                                      </p:cBhvr>
                                      <p:to>
                                        <p:strVal val="visible"/>
                                      </p:to>
                                    </p:set>
                                    <p:animEffect transition="in" filter="wipe(up)">
                                      <p:cBhvr>
                                        <p:cTn id="19" dur="500"/>
                                        <p:tgtEl>
                                          <p:spTgt spid="11267">
                                            <p:txEl>
                                              <p:pRg st="1" end="1"/>
                                            </p:txEl>
                                          </p:spTgt>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11267">
                                            <p:txEl>
                                              <p:pRg st="2" end="2"/>
                                            </p:txEl>
                                          </p:spTgt>
                                        </p:tgtEl>
                                        <p:attrNameLst>
                                          <p:attrName>style.visibility</p:attrName>
                                        </p:attrNameLst>
                                      </p:cBhvr>
                                      <p:to>
                                        <p:strVal val="visible"/>
                                      </p:to>
                                    </p:set>
                                    <p:animEffect transition="in" filter="wipe(up)">
                                      <p:cBhvr>
                                        <p:cTn id="23" dur="500"/>
                                        <p:tgtEl>
                                          <p:spTgt spid="1126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uiExpand="1"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6528048" y="1638944"/>
            <a:ext cx="4536504" cy="4154170"/>
          </a:xfrm>
          <a:prstGeom prst="rect">
            <a:avLst/>
          </a:prstGeom>
          <a:noFill/>
          <a:ln w="50800">
            <a:solidFill>
              <a:srgbClr val="53648F"/>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rgbClr val="0000FF"/>
              </a:buClr>
              <a:buFont typeface="Wingdings" panose="05000000000000000000" pitchFamily="2" charset="2"/>
              <a:buChar char="Ø"/>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Times New Roman" panose="02020603050405020304" pitchFamily="18" charset="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kumimoji="0" lang="en-US" altLang="zh-CN" sz="2200">
                <a:latin typeface="微软雅黑" panose="020B0503020204020204" charset="-122"/>
                <a:ea typeface="微软雅黑" panose="020B0503020204020204" charset="-122"/>
              </a:rPr>
              <a:t>class Father </a:t>
            </a:r>
          </a:p>
          <a:p>
            <a:pPr eaLnBrk="1" hangingPunct="1">
              <a:spcBef>
                <a:spcPct val="0"/>
              </a:spcBef>
              <a:buClrTx/>
              <a:buFontTx/>
              <a:buNone/>
            </a:pPr>
            <a:r>
              <a:rPr kumimoji="0" lang="en-US" altLang="zh-CN" sz="2200">
                <a:latin typeface="微软雅黑" panose="020B0503020204020204" charset="-122"/>
                <a:ea typeface="微软雅黑" panose="020B0503020204020204" charset="-122"/>
              </a:rPr>
              <a:t>{  float weight,height;</a:t>
            </a:r>
          </a:p>
          <a:p>
            <a:pPr eaLnBrk="1" hangingPunct="1">
              <a:spcBef>
                <a:spcPct val="0"/>
              </a:spcBef>
              <a:buClrTx/>
              <a:buFontTx/>
              <a:buNone/>
            </a:pPr>
            <a:r>
              <a:rPr kumimoji="0" lang="en-US" altLang="zh-CN" sz="2200">
                <a:latin typeface="微软雅黑" panose="020B0503020204020204" charset="-122"/>
                <a:ea typeface="微软雅黑" panose="020B0503020204020204" charset="-122"/>
              </a:rPr>
              <a:t>    String head;</a:t>
            </a:r>
          </a:p>
          <a:p>
            <a:pPr eaLnBrk="1" hangingPunct="1">
              <a:spcBef>
                <a:spcPct val="0"/>
              </a:spcBef>
              <a:buClrTx/>
              <a:buFontTx/>
              <a:buNone/>
            </a:pPr>
            <a:r>
              <a:rPr kumimoji="0" lang="en-US" altLang="zh-CN" sz="2200">
                <a:latin typeface="微软雅黑" panose="020B0503020204020204" charset="-122"/>
                <a:ea typeface="微软雅黑" panose="020B0503020204020204" charset="-122"/>
              </a:rPr>
              <a:t>    void speak(String s)</a:t>
            </a:r>
          </a:p>
          <a:p>
            <a:pPr eaLnBrk="1" hangingPunct="1">
              <a:spcBef>
                <a:spcPct val="0"/>
              </a:spcBef>
              <a:buClrTx/>
              <a:buFontTx/>
              <a:buNone/>
            </a:pPr>
            <a:r>
              <a:rPr kumimoji="0" lang="en-US" altLang="zh-CN" sz="2200">
                <a:latin typeface="微软雅黑" panose="020B0503020204020204" charset="-122"/>
                <a:ea typeface="微软雅黑" panose="020B0503020204020204" charset="-122"/>
              </a:rPr>
              <a:t>    {  System.out.println(s);</a:t>
            </a:r>
          </a:p>
          <a:p>
            <a:pPr eaLnBrk="1" hangingPunct="1">
              <a:spcBef>
                <a:spcPct val="0"/>
              </a:spcBef>
              <a:buClrTx/>
              <a:buFontTx/>
              <a:buNone/>
            </a:pPr>
            <a:r>
              <a:rPr kumimoji="0" lang="en-US" altLang="zh-CN" sz="2200">
                <a:latin typeface="微软雅黑" panose="020B0503020204020204" charset="-122"/>
                <a:ea typeface="微软雅黑" panose="020B0503020204020204" charset="-122"/>
              </a:rPr>
              <a:t>    }</a:t>
            </a:r>
          </a:p>
          <a:p>
            <a:pPr eaLnBrk="1" hangingPunct="1">
              <a:spcBef>
                <a:spcPct val="0"/>
              </a:spcBef>
              <a:buClrTx/>
              <a:buFontTx/>
              <a:buNone/>
            </a:pPr>
            <a:r>
              <a:rPr kumimoji="0" lang="en-US" altLang="zh-CN" sz="2200">
                <a:latin typeface="微软雅黑" panose="020B0503020204020204" charset="-122"/>
                <a:ea typeface="微软雅黑" panose="020B0503020204020204" charset="-122"/>
              </a:rPr>
              <a:t>}</a:t>
            </a:r>
          </a:p>
          <a:p>
            <a:pPr eaLnBrk="1" hangingPunct="1">
              <a:spcBef>
                <a:spcPct val="0"/>
              </a:spcBef>
              <a:buClrTx/>
              <a:buFontTx/>
              <a:buNone/>
            </a:pPr>
            <a:r>
              <a:rPr kumimoji="0" lang="en-US" altLang="zh-CN" sz="2200">
                <a:latin typeface="微软雅黑" panose="020B0503020204020204" charset="-122"/>
                <a:ea typeface="微软雅黑" panose="020B0503020204020204" charset="-122"/>
              </a:rPr>
              <a:t>class Son extends Father </a:t>
            </a:r>
          </a:p>
          <a:p>
            <a:pPr eaLnBrk="1" hangingPunct="1">
              <a:spcBef>
                <a:spcPct val="0"/>
              </a:spcBef>
              <a:buClrTx/>
              <a:buFontTx/>
              <a:buNone/>
            </a:pPr>
            <a:r>
              <a:rPr kumimoji="0" lang="en-US" altLang="zh-CN" sz="2200">
                <a:latin typeface="微软雅黑" panose="020B0503020204020204" charset="-122"/>
                <a:ea typeface="微软雅黑" panose="020B0503020204020204" charset="-122"/>
              </a:rPr>
              <a:t>{   String hand,foot;</a:t>
            </a:r>
          </a:p>
          <a:p>
            <a:pPr eaLnBrk="1" hangingPunct="1">
              <a:spcBef>
                <a:spcPct val="0"/>
              </a:spcBef>
              <a:buClrTx/>
              <a:buFontTx/>
              <a:buNone/>
            </a:pPr>
            <a:r>
              <a:rPr kumimoji="0" lang="en-US" altLang="zh-CN" sz="2200">
                <a:latin typeface="微软雅黑" panose="020B0503020204020204" charset="-122"/>
                <a:ea typeface="微软雅黑" panose="020B0503020204020204" charset="-122"/>
              </a:rPr>
              <a:t>}</a:t>
            </a:r>
          </a:p>
          <a:p>
            <a:pPr eaLnBrk="1" hangingPunct="1">
              <a:spcBef>
                <a:spcPct val="0"/>
              </a:spcBef>
              <a:buClrTx/>
              <a:buFontTx/>
              <a:buNone/>
            </a:pPr>
            <a:r>
              <a:rPr kumimoji="0" lang="en-US" altLang="zh-CN" sz="2200">
                <a:latin typeface="微软雅黑" panose="020B0503020204020204" charset="-122"/>
                <a:ea typeface="微软雅黑" panose="020B0503020204020204" charset="-122"/>
              </a:rPr>
              <a:t> </a:t>
            </a:r>
          </a:p>
          <a:p>
            <a:pPr eaLnBrk="1" hangingPunct="1">
              <a:spcBef>
                <a:spcPct val="0"/>
              </a:spcBef>
              <a:buClrTx/>
              <a:buFontTx/>
              <a:buNone/>
            </a:pPr>
            <a:r>
              <a:rPr kumimoji="0" lang="en-US" altLang="zh-CN" sz="2200">
                <a:latin typeface="微软雅黑" panose="020B0503020204020204" charset="-122"/>
                <a:ea typeface="微软雅黑" panose="020B0503020204020204" charset="-122"/>
              </a:rPr>
              <a:t>   Son s=new Son();</a:t>
            </a:r>
          </a:p>
        </p:txBody>
      </p:sp>
      <p:grpSp>
        <p:nvGrpSpPr>
          <p:cNvPr id="4" name="组合 3"/>
          <p:cNvGrpSpPr/>
          <p:nvPr/>
        </p:nvGrpSpPr>
        <p:grpSpPr>
          <a:xfrm>
            <a:off x="103941" y="116632"/>
            <a:ext cx="9929764" cy="614705"/>
            <a:chOff x="103941" y="116632"/>
            <a:chExt cx="9929764" cy="614705"/>
          </a:xfrm>
        </p:grpSpPr>
        <p:sp>
          <p:nvSpPr>
            <p:cNvPr id="5" name="文本框 4"/>
            <p:cNvSpPr txBox="1"/>
            <p:nvPr/>
          </p:nvSpPr>
          <p:spPr>
            <a:xfrm>
              <a:off x="767408" y="147772"/>
              <a:ext cx="4608512" cy="583565"/>
            </a:xfrm>
            <a:prstGeom prst="rect">
              <a:avLst/>
            </a:prstGeom>
            <a:noFill/>
          </p:spPr>
          <p:txBody>
            <a:bodyPr wrap="square">
              <a:spAutoFit/>
            </a:bodyPr>
            <a:lstStyle/>
            <a:p>
              <a:pPr eaLnBrk="1" fontAlgn="auto" hangingPunct="1">
                <a:spcBef>
                  <a:spcPts val="0"/>
                </a:spcBef>
                <a:spcAft>
                  <a:spcPts val="0"/>
                </a:spcAft>
                <a:defRPr/>
              </a:pPr>
              <a:r>
                <a:rPr lang="en-US" altLang="zh-CN" sz="3200" b="1">
                  <a:solidFill>
                    <a:srgbClr val="53648F"/>
                  </a:solidFill>
                  <a:latin typeface="微软雅黑" panose="020B0503020204020204" charset="-122"/>
                  <a:ea typeface="微软雅黑" panose="020B0503020204020204" charset="-122"/>
                </a:rPr>
                <a:t>5.2   </a:t>
              </a:r>
              <a:r>
                <a:rPr lang="zh-CN" altLang="en-US" sz="3200" b="1">
                  <a:solidFill>
                    <a:srgbClr val="53648F"/>
                  </a:solidFill>
                  <a:latin typeface="微软雅黑" panose="020B0503020204020204" charset="-122"/>
                  <a:ea typeface="微软雅黑" panose="020B0503020204020204" charset="-122"/>
                </a:rPr>
                <a:t>子类的继承性</a:t>
              </a:r>
              <a:endParaRPr lang="zh-CN" altLang="en-US" sz="3200" b="1" dirty="0">
                <a:solidFill>
                  <a:srgbClr val="53648F"/>
                </a:solidFill>
                <a:latin typeface="微软雅黑" panose="020B0503020204020204" charset="-122"/>
                <a:ea typeface="微软雅黑" panose="020B0503020204020204" charset="-122"/>
              </a:endParaRPr>
            </a:p>
          </p:txBody>
        </p:sp>
        <p:pic>
          <p:nvPicPr>
            <p:cNvPr id="6" name="图片 5" descr="卡通人物&#10;&#10;中度可信度描述已自动生成"/>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941" y="116632"/>
              <a:ext cx="889308" cy="492950"/>
            </a:xfrm>
            <a:prstGeom prst="rect">
              <a:avLst/>
            </a:prstGeom>
          </p:spPr>
        </p:pic>
        <p:sp>
          <p:nvSpPr>
            <p:cNvPr id="8" name="平行四边形 7"/>
            <p:cNvSpPr/>
            <p:nvPr/>
          </p:nvSpPr>
          <p:spPr>
            <a:xfrm>
              <a:off x="4223792" y="476672"/>
              <a:ext cx="5809913" cy="162000"/>
            </a:xfrm>
            <a:prstGeom prst="parallelogram">
              <a:avLst>
                <a:gd name="adj" fmla="val 49021"/>
              </a:avLst>
            </a:pr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1258653" y="1700808"/>
            <a:ext cx="3024336" cy="460375"/>
          </a:xfrm>
          <a:prstGeom prst="rect">
            <a:avLst/>
          </a:prstGeom>
          <a:solidFill>
            <a:srgbClr val="53648F"/>
          </a:solidFill>
        </p:spPr>
        <p:txBody>
          <a:bodyPr wrap="square">
            <a:spAutoFit/>
          </a:bodyPr>
          <a:lstStyle/>
          <a:p>
            <a:pPr eaLnBrk="1" hangingPunct="1">
              <a:spcBef>
                <a:spcPct val="0"/>
              </a:spcBef>
              <a:buClrTx/>
              <a:buFontTx/>
              <a:buNone/>
            </a:pPr>
            <a:r>
              <a:rPr kumimoji="0" lang="zh-CN" altLang="en-US" sz="2400" b="1">
                <a:solidFill>
                  <a:schemeClr val="bg1"/>
                </a:solidFill>
                <a:latin typeface="微软雅黑" panose="020B0503020204020204" charset="-122"/>
                <a:ea typeface="微软雅黑" panose="020B0503020204020204" charset="-122"/>
              </a:rPr>
              <a:t>例题：子类的继承</a:t>
            </a:r>
          </a:p>
        </p:txBody>
      </p:sp>
      <p:grpSp>
        <p:nvGrpSpPr>
          <p:cNvPr id="11" name="组合 10"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nvGrpSpPr>
        <p:grpSpPr>
          <a:xfrm>
            <a:off x="1559496" y="3717032"/>
            <a:ext cx="2547041" cy="2842221"/>
            <a:chOff x="4030663" y="1144588"/>
            <a:chExt cx="4095751" cy="4570413"/>
          </a:xfrm>
        </p:grpSpPr>
        <p:sp>
          <p:nvSpPr>
            <p:cNvPr id="12" name="íSlïḑè"/>
            <p:cNvSpPr/>
            <p:nvPr/>
          </p:nvSpPr>
          <p:spPr bwMode="auto">
            <a:xfrm>
              <a:off x="6086476" y="4221163"/>
              <a:ext cx="127000" cy="1493838"/>
            </a:xfrm>
            <a:custGeom>
              <a:avLst/>
              <a:gdLst>
                <a:gd name="T0" fmla="*/ 7 w 7"/>
                <a:gd name="T1" fmla="*/ 79 h 83"/>
                <a:gd name="T2" fmla="*/ 4 w 7"/>
                <a:gd name="T3" fmla="*/ 83 h 83"/>
                <a:gd name="T4" fmla="*/ 4 w 7"/>
                <a:gd name="T5" fmla="*/ 83 h 83"/>
                <a:gd name="T6" fmla="*/ 0 w 7"/>
                <a:gd name="T7" fmla="*/ 79 h 83"/>
                <a:gd name="T8" fmla="*/ 0 w 7"/>
                <a:gd name="T9" fmla="*/ 3 h 83"/>
                <a:gd name="T10" fmla="*/ 4 w 7"/>
                <a:gd name="T11" fmla="*/ 0 h 83"/>
                <a:gd name="T12" fmla="*/ 4 w 7"/>
                <a:gd name="T13" fmla="*/ 0 h 83"/>
                <a:gd name="T14" fmla="*/ 7 w 7"/>
                <a:gd name="T15" fmla="*/ 3 h 83"/>
                <a:gd name="T16" fmla="*/ 7 w 7"/>
                <a:gd name="T17" fmla="*/ 79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83">
                  <a:moveTo>
                    <a:pt x="7" y="79"/>
                  </a:moveTo>
                  <a:cubicBezTo>
                    <a:pt x="7" y="81"/>
                    <a:pt x="6" y="83"/>
                    <a:pt x="4" y="83"/>
                  </a:cubicBezTo>
                  <a:cubicBezTo>
                    <a:pt x="4" y="83"/>
                    <a:pt x="4" y="83"/>
                    <a:pt x="4" y="83"/>
                  </a:cubicBezTo>
                  <a:cubicBezTo>
                    <a:pt x="2" y="83"/>
                    <a:pt x="0" y="81"/>
                    <a:pt x="0" y="79"/>
                  </a:cubicBezTo>
                  <a:cubicBezTo>
                    <a:pt x="0" y="3"/>
                    <a:pt x="0" y="3"/>
                    <a:pt x="0" y="3"/>
                  </a:cubicBezTo>
                  <a:cubicBezTo>
                    <a:pt x="0" y="1"/>
                    <a:pt x="2" y="0"/>
                    <a:pt x="4" y="0"/>
                  </a:cubicBezTo>
                  <a:cubicBezTo>
                    <a:pt x="4" y="0"/>
                    <a:pt x="4" y="0"/>
                    <a:pt x="4" y="0"/>
                  </a:cubicBezTo>
                  <a:cubicBezTo>
                    <a:pt x="6" y="0"/>
                    <a:pt x="7" y="1"/>
                    <a:pt x="7" y="3"/>
                  </a:cubicBezTo>
                  <a:lnTo>
                    <a:pt x="7" y="79"/>
                  </a:lnTo>
                  <a:close/>
                </a:path>
              </a:pathLst>
            </a:custGeom>
            <a:solidFill>
              <a:srgbClr val="5C6A7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3" name="ïşḷiďé"/>
            <p:cNvSpPr/>
            <p:nvPr/>
          </p:nvSpPr>
          <p:spPr bwMode="auto">
            <a:xfrm>
              <a:off x="7837488" y="4221163"/>
              <a:ext cx="127000" cy="1493838"/>
            </a:xfrm>
            <a:custGeom>
              <a:avLst/>
              <a:gdLst>
                <a:gd name="T0" fmla="*/ 7 w 7"/>
                <a:gd name="T1" fmla="*/ 79 h 83"/>
                <a:gd name="T2" fmla="*/ 3 w 7"/>
                <a:gd name="T3" fmla="*/ 83 h 83"/>
                <a:gd name="T4" fmla="*/ 3 w 7"/>
                <a:gd name="T5" fmla="*/ 83 h 83"/>
                <a:gd name="T6" fmla="*/ 0 w 7"/>
                <a:gd name="T7" fmla="*/ 79 h 83"/>
                <a:gd name="T8" fmla="*/ 0 w 7"/>
                <a:gd name="T9" fmla="*/ 3 h 83"/>
                <a:gd name="T10" fmla="*/ 3 w 7"/>
                <a:gd name="T11" fmla="*/ 0 h 83"/>
                <a:gd name="T12" fmla="*/ 3 w 7"/>
                <a:gd name="T13" fmla="*/ 0 h 83"/>
                <a:gd name="T14" fmla="*/ 7 w 7"/>
                <a:gd name="T15" fmla="*/ 3 h 83"/>
                <a:gd name="T16" fmla="*/ 7 w 7"/>
                <a:gd name="T17" fmla="*/ 79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83">
                  <a:moveTo>
                    <a:pt x="7" y="79"/>
                  </a:moveTo>
                  <a:cubicBezTo>
                    <a:pt x="7" y="81"/>
                    <a:pt x="5" y="83"/>
                    <a:pt x="3" y="83"/>
                  </a:cubicBezTo>
                  <a:cubicBezTo>
                    <a:pt x="3" y="83"/>
                    <a:pt x="3" y="83"/>
                    <a:pt x="3" y="83"/>
                  </a:cubicBezTo>
                  <a:cubicBezTo>
                    <a:pt x="1" y="83"/>
                    <a:pt x="0" y="81"/>
                    <a:pt x="0" y="79"/>
                  </a:cubicBezTo>
                  <a:cubicBezTo>
                    <a:pt x="0" y="3"/>
                    <a:pt x="0" y="3"/>
                    <a:pt x="0" y="3"/>
                  </a:cubicBezTo>
                  <a:cubicBezTo>
                    <a:pt x="0" y="1"/>
                    <a:pt x="1" y="0"/>
                    <a:pt x="3" y="0"/>
                  </a:cubicBezTo>
                  <a:cubicBezTo>
                    <a:pt x="3" y="0"/>
                    <a:pt x="3" y="0"/>
                    <a:pt x="3" y="0"/>
                  </a:cubicBezTo>
                  <a:cubicBezTo>
                    <a:pt x="5" y="0"/>
                    <a:pt x="7" y="1"/>
                    <a:pt x="7" y="3"/>
                  </a:cubicBezTo>
                  <a:lnTo>
                    <a:pt x="7" y="79"/>
                  </a:lnTo>
                  <a:close/>
                </a:path>
              </a:pathLst>
            </a:custGeom>
            <a:solidFill>
              <a:srgbClr val="5C6A7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4" name="ïSļíḑe"/>
            <p:cNvSpPr/>
            <p:nvPr/>
          </p:nvSpPr>
          <p:spPr bwMode="auto">
            <a:xfrm>
              <a:off x="5924551" y="1990725"/>
              <a:ext cx="2201863" cy="2770188"/>
            </a:xfrm>
            <a:custGeom>
              <a:avLst/>
              <a:gdLst>
                <a:gd name="T0" fmla="*/ 122 w 122"/>
                <a:gd name="T1" fmla="*/ 153 h 154"/>
                <a:gd name="T2" fmla="*/ 120 w 122"/>
                <a:gd name="T3" fmla="*/ 154 h 154"/>
                <a:gd name="T4" fmla="*/ 2 w 122"/>
                <a:gd name="T5" fmla="*/ 154 h 154"/>
                <a:gd name="T6" fmla="*/ 0 w 122"/>
                <a:gd name="T7" fmla="*/ 153 h 154"/>
                <a:gd name="T8" fmla="*/ 0 w 122"/>
                <a:gd name="T9" fmla="*/ 2 h 154"/>
                <a:gd name="T10" fmla="*/ 2 w 122"/>
                <a:gd name="T11" fmla="*/ 0 h 154"/>
                <a:gd name="T12" fmla="*/ 120 w 122"/>
                <a:gd name="T13" fmla="*/ 0 h 154"/>
                <a:gd name="T14" fmla="*/ 122 w 122"/>
                <a:gd name="T15" fmla="*/ 2 h 154"/>
                <a:gd name="T16" fmla="*/ 122 w 122"/>
                <a:gd name="T17" fmla="*/ 153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 h="154">
                  <a:moveTo>
                    <a:pt x="122" y="153"/>
                  </a:moveTo>
                  <a:cubicBezTo>
                    <a:pt x="122" y="154"/>
                    <a:pt x="121" y="154"/>
                    <a:pt x="120" y="154"/>
                  </a:cubicBezTo>
                  <a:cubicBezTo>
                    <a:pt x="2" y="154"/>
                    <a:pt x="2" y="154"/>
                    <a:pt x="2" y="154"/>
                  </a:cubicBezTo>
                  <a:cubicBezTo>
                    <a:pt x="1" y="154"/>
                    <a:pt x="0" y="154"/>
                    <a:pt x="0" y="153"/>
                  </a:cubicBezTo>
                  <a:cubicBezTo>
                    <a:pt x="0" y="2"/>
                    <a:pt x="0" y="2"/>
                    <a:pt x="0" y="2"/>
                  </a:cubicBezTo>
                  <a:cubicBezTo>
                    <a:pt x="0" y="1"/>
                    <a:pt x="1" y="0"/>
                    <a:pt x="2" y="0"/>
                  </a:cubicBezTo>
                  <a:cubicBezTo>
                    <a:pt x="120" y="0"/>
                    <a:pt x="120" y="0"/>
                    <a:pt x="120" y="0"/>
                  </a:cubicBezTo>
                  <a:cubicBezTo>
                    <a:pt x="121" y="0"/>
                    <a:pt x="122" y="1"/>
                    <a:pt x="122" y="2"/>
                  </a:cubicBezTo>
                  <a:lnTo>
                    <a:pt x="122" y="153"/>
                  </a:lnTo>
                  <a:close/>
                </a:path>
              </a:pathLst>
            </a:custGeom>
            <a:solidFill>
              <a:srgbClr val="BCCAD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5" name="í$ḷïḓê"/>
            <p:cNvSpPr/>
            <p:nvPr/>
          </p:nvSpPr>
          <p:spPr bwMode="auto">
            <a:xfrm>
              <a:off x="6051551" y="2079625"/>
              <a:ext cx="1947863" cy="24479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6" name="íšḷiḑé"/>
            <p:cNvSpPr/>
            <p:nvPr/>
          </p:nvSpPr>
          <p:spPr bwMode="auto">
            <a:xfrm>
              <a:off x="6249988" y="2295525"/>
              <a:ext cx="17463" cy="2070100"/>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7" name="ï$1iḑê"/>
            <p:cNvSpPr/>
            <p:nvPr/>
          </p:nvSpPr>
          <p:spPr bwMode="auto">
            <a:xfrm>
              <a:off x="6213476" y="2224088"/>
              <a:ext cx="90488" cy="90488"/>
            </a:xfrm>
            <a:custGeom>
              <a:avLst/>
              <a:gdLst>
                <a:gd name="T0" fmla="*/ 0 w 57"/>
                <a:gd name="T1" fmla="*/ 57 h 57"/>
                <a:gd name="T2" fmla="*/ 23 w 57"/>
                <a:gd name="T3" fmla="*/ 0 h 57"/>
                <a:gd name="T4" fmla="*/ 57 w 57"/>
                <a:gd name="T5" fmla="*/ 57 h 57"/>
                <a:gd name="T6" fmla="*/ 0 w 57"/>
                <a:gd name="T7" fmla="*/ 57 h 57"/>
              </a:gdLst>
              <a:ahLst/>
              <a:cxnLst>
                <a:cxn ang="0">
                  <a:pos x="T0" y="T1"/>
                </a:cxn>
                <a:cxn ang="0">
                  <a:pos x="T2" y="T3"/>
                </a:cxn>
                <a:cxn ang="0">
                  <a:pos x="T4" y="T5"/>
                </a:cxn>
                <a:cxn ang="0">
                  <a:pos x="T6" y="T7"/>
                </a:cxn>
              </a:cxnLst>
              <a:rect l="0" t="0" r="r" b="b"/>
              <a:pathLst>
                <a:path w="57" h="57">
                  <a:moveTo>
                    <a:pt x="0" y="57"/>
                  </a:moveTo>
                  <a:lnTo>
                    <a:pt x="23" y="0"/>
                  </a:lnTo>
                  <a:lnTo>
                    <a:pt x="57" y="57"/>
                  </a:lnTo>
                  <a:lnTo>
                    <a:pt x="0" y="57"/>
                  </a:lnTo>
                  <a:close/>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8" name="iṣlïḓê"/>
            <p:cNvSpPr/>
            <p:nvPr/>
          </p:nvSpPr>
          <p:spPr bwMode="auto">
            <a:xfrm>
              <a:off x="6249988" y="4365625"/>
              <a:ext cx="1516063" cy="17463"/>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9" name="íṣļíḋê"/>
            <p:cNvSpPr/>
            <p:nvPr/>
          </p:nvSpPr>
          <p:spPr bwMode="auto">
            <a:xfrm>
              <a:off x="7747001" y="4329113"/>
              <a:ext cx="90488" cy="90488"/>
            </a:xfrm>
            <a:custGeom>
              <a:avLst/>
              <a:gdLst>
                <a:gd name="T0" fmla="*/ 0 w 57"/>
                <a:gd name="T1" fmla="*/ 57 h 57"/>
                <a:gd name="T2" fmla="*/ 57 w 57"/>
                <a:gd name="T3" fmla="*/ 23 h 57"/>
                <a:gd name="T4" fmla="*/ 0 w 57"/>
                <a:gd name="T5" fmla="*/ 0 h 57"/>
                <a:gd name="T6" fmla="*/ 0 w 57"/>
                <a:gd name="T7" fmla="*/ 57 h 57"/>
              </a:gdLst>
              <a:ahLst/>
              <a:cxnLst>
                <a:cxn ang="0">
                  <a:pos x="T0" y="T1"/>
                </a:cxn>
                <a:cxn ang="0">
                  <a:pos x="T2" y="T3"/>
                </a:cxn>
                <a:cxn ang="0">
                  <a:pos x="T4" y="T5"/>
                </a:cxn>
                <a:cxn ang="0">
                  <a:pos x="T6" y="T7"/>
                </a:cxn>
              </a:cxnLst>
              <a:rect l="0" t="0" r="r" b="b"/>
              <a:pathLst>
                <a:path w="57" h="57">
                  <a:moveTo>
                    <a:pt x="0" y="57"/>
                  </a:moveTo>
                  <a:lnTo>
                    <a:pt x="57" y="23"/>
                  </a:lnTo>
                  <a:lnTo>
                    <a:pt x="0" y="0"/>
                  </a:lnTo>
                  <a:lnTo>
                    <a:pt x="0" y="57"/>
                  </a:lnTo>
                  <a:close/>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0" name="isḷîḍè"/>
            <p:cNvSpPr/>
            <p:nvPr/>
          </p:nvSpPr>
          <p:spPr bwMode="auto">
            <a:xfrm>
              <a:off x="6303963" y="2403475"/>
              <a:ext cx="1570038" cy="1817688"/>
            </a:xfrm>
            <a:custGeom>
              <a:avLst/>
              <a:gdLst>
                <a:gd name="T0" fmla="*/ 2 w 87"/>
                <a:gd name="T1" fmla="*/ 101 h 101"/>
                <a:gd name="T2" fmla="*/ 3 w 87"/>
                <a:gd name="T3" fmla="*/ 101 h 101"/>
                <a:gd name="T4" fmla="*/ 31 w 87"/>
                <a:gd name="T5" fmla="*/ 91 h 101"/>
                <a:gd name="T6" fmla="*/ 32 w 87"/>
                <a:gd name="T7" fmla="*/ 90 h 101"/>
                <a:gd name="T8" fmla="*/ 32 w 87"/>
                <a:gd name="T9" fmla="*/ 83 h 101"/>
                <a:gd name="T10" fmla="*/ 35 w 87"/>
                <a:gd name="T11" fmla="*/ 85 h 101"/>
                <a:gd name="T12" fmla="*/ 36 w 87"/>
                <a:gd name="T13" fmla="*/ 85 h 101"/>
                <a:gd name="T14" fmla="*/ 37 w 87"/>
                <a:gd name="T15" fmla="*/ 84 h 101"/>
                <a:gd name="T16" fmla="*/ 42 w 87"/>
                <a:gd name="T17" fmla="*/ 35 h 101"/>
                <a:gd name="T18" fmla="*/ 55 w 87"/>
                <a:gd name="T19" fmla="*/ 58 h 101"/>
                <a:gd name="T20" fmla="*/ 57 w 87"/>
                <a:gd name="T21" fmla="*/ 59 h 101"/>
                <a:gd name="T22" fmla="*/ 58 w 87"/>
                <a:gd name="T23" fmla="*/ 58 h 101"/>
                <a:gd name="T24" fmla="*/ 67 w 87"/>
                <a:gd name="T25" fmla="*/ 23 h 101"/>
                <a:gd name="T26" fmla="*/ 76 w 87"/>
                <a:gd name="T27" fmla="*/ 38 h 101"/>
                <a:gd name="T28" fmla="*/ 78 w 87"/>
                <a:gd name="T29" fmla="*/ 38 h 101"/>
                <a:gd name="T30" fmla="*/ 79 w 87"/>
                <a:gd name="T31" fmla="*/ 37 h 101"/>
                <a:gd name="T32" fmla="*/ 87 w 87"/>
                <a:gd name="T33" fmla="*/ 2 h 101"/>
                <a:gd name="T34" fmla="*/ 85 w 87"/>
                <a:gd name="T35" fmla="*/ 0 h 101"/>
                <a:gd name="T36" fmla="*/ 83 w 87"/>
                <a:gd name="T37" fmla="*/ 1 h 101"/>
                <a:gd name="T38" fmla="*/ 77 w 87"/>
                <a:gd name="T39" fmla="*/ 32 h 101"/>
                <a:gd name="T40" fmla="*/ 68 w 87"/>
                <a:gd name="T41" fmla="*/ 18 h 101"/>
                <a:gd name="T42" fmla="*/ 66 w 87"/>
                <a:gd name="T43" fmla="*/ 17 h 101"/>
                <a:gd name="T44" fmla="*/ 65 w 87"/>
                <a:gd name="T45" fmla="*/ 19 h 101"/>
                <a:gd name="T46" fmla="*/ 56 w 87"/>
                <a:gd name="T47" fmla="*/ 53 h 101"/>
                <a:gd name="T48" fmla="*/ 42 w 87"/>
                <a:gd name="T49" fmla="*/ 29 h 101"/>
                <a:gd name="T50" fmla="*/ 41 w 87"/>
                <a:gd name="T51" fmla="*/ 28 h 101"/>
                <a:gd name="T52" fmla="*/ 39 w 87"/>
                <a:gd name="T53" fmla="*/ 29 h 101"/>
                <a:gd name="T54" fmla="*/ 34 w 87"/>
                <a:gd name="T55" fmla="*/ 81 h 101"/>
                <a:gd name="T56" fmla="*/ 31 w 87"/>
                <a:gd name="T57" fmla="*/ 79 h 101"/>
                <a:gd name="T58" fmla="*/ 30 w 87"/>
                <a:gd name="T59" fmla="*/ 79 h 101"/>
                <a:gd name="T60" fmla="*/ 29 w 87"/>
                <a:gd name="T61" fmla="*/ 80 h 101"/>
                <a:gd name="T62" fmla="*/ 28 w 87"/>
                <a:gd name="T63" fmla="*/ 88 h 101"/>
                <a:gd name="T64" fmla="*/ 2 w 87"/>
                <a:gd name="T65" fmla="*/ 97 h 101"/>
                <a:gd name="T66" fmla="*/ 0 w 87"/>
                <a:gd name="T67" fmla="*/ 100 h 101"/>
                <a:gd name="T68" fmla="*/ 2 w 87"/>
                <a:gd name="T69" fmla="*/ 10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01">
                  <a:moveTo>
                    <a:pt x="2" y="101"/>
                  </a:moveTo>
                  <a:cubicBezTo>
                    <a:pt x="2" y="101"/>
                    <a:pt x="2" y="101"/>
                    <a:pt x="3" y="101"/>
                  </a:cubicBezTo>
                  <a:cubicBezTo>
                    <a:pt x="31" y="91"/>
                    <a:pt x="31" y="91"/>
                    <a:pt x="31" y="91"/>
                  </a:cubicBezTo>
                  <a:cubicBezTo>
                    <a:pt x="31" y="91"/>
                    <a:pt x="32" y="90"/>
                    <a:pt x="32" y="90"/>
                  </a:cubicBezTo>
                  <a:cubicBezTo>
                    <a:pt x="32" y="83"/>
                    <a:pt x="32" y="83"/>
                    <a:pt x="32" y="83"/>
                  </a:cubicBezTo>
                  <a:cubicBezTo>
                    <a:pt x="35" y="85"/>
                    <a:pt x="35" y="85"/>
                    <a:pt x="35" y="85"/>
                  </a:cubicBezTo>
                  <a:cubicBezTo>
                    <a:pt x="35" y="86"/>
                    <a:pt x="36" y="86"/>
                    <a:pt x="36" y="85"/>
                  </a:cubicBezTo>
                  <a:cubicBezTo>
                    <a:pt x="37" y="85"/>
                    <a:pt x="37" y="85"/>
                    <a:pt x="37" y="84"/>
                  </a:cubicBezTo>
                  <a:cubicBezTo>
                    <a:pt x="42" y="35"/>
                    <a:pt x="42" y="35"/>
                    <a:pt x="42" y="35"/>
                  </a:cubicBezTo>
                  <a:cubicBezTo>
                    <a:pt x="55" y="58"/>
                    <a:pt x="55" y="58"/>
                    <a:pt x="55" y="58"/>
                  </a:cubicBezTo>
                  <a:cubicBezTo>
                    <a:pt x="56" y="59"/>
                    <a:pt x="56" y="59"/>
                    <a:pt x="57" y="59"/>
                  </a:cubicBezTo>
                  <a:cubicBezTo>
                    <a:pt x="58" y="59"/>
                    <a:pt x="58" y="58"/>
                    <a:pt x="58" y="58"/>
                  </a:cubicBezTo>
                  <a:cubicBezTo>
                    <a:pt x="67" y="23"/>
                    <a:pt x="67" y="23"/>
                    <a:pt x="67" y="23"/>
                  </a:cubicBezTo>
                  <a:cubicBezTo>
                    <a:pt x="76" y="38"/>
                    <a:pt x="76" y="38"/>
                    <a:pt x="76" y="38"/>
                  </a:cubicBezTo>
                  <a:cubicBezTo>
                    <a:pt x="77" y="38"/>
                    <a:pt x="77" y="39"/>
                    <a:pt x="78" y="38"/>
                  </a:cubicBezTo>
                  <a:cubicBezTo>
                    <a:pt x="79" y="38"/>
                    <a:pt x="79" y="38"/>
                    <a:pt x="79" y="37"/>
                  </a:cubicBezTo>
                  <a:cubicBezTo>
                    <a:pt x="87" y="2"/>
                    <a:pt x="87" y="2"/>
                    <a:pt x="87" y="2"/>
                  </a:cubicBezTo>
                  <a:cubicBezTo>
                    <a:pt x="87" y="1"/>
                    <a:pt x="86" y="0"/>
                    <a:pt x="85" y="0"/>
                  </a:cubicBezTo>
                  <a:cubicBezTo>
                    <a:pt x="84" y="0"/>
                    <a:pt x="83" y="0"/>
                    <a:pt x="83" y="1"/>
                  </a:cubicBezTo>
                  <a:cubicBezTo>
                    <a:pt x="77" y="32"/>
                    <a:pt x="77" y="32"/>
                    <a:pt x="77" y="32"/>
                  </a:cubicBezTo>
                  <a:cubicBezTo>
                    <a:pt x="68" y="18"/>
                    <a:pt x="68" y="18"/>
                    <a:pt x="68" y="18"/>
                  </a:cubicBezTo>
                  <a:cubicBezTo>
                    <a:pt x="68" y="18"/>
                    <a:pt x="67" y="17"/>
                    <a:pt x="66" y="17"/>
                  </a:cubicBezTo>
                  <a:cubicBezTo>
                    <a:pt x="66" y="18"/>
                    <a:pt x="65" y="18"/>
                    <a:pt x="65" y="19"/>
                  </a:cubicBezTo>
                  <a:cubicBezTo>
                    <a:pt x="56" y="53"/>
                    <a:pt x="56" y="53"/>
                    <a:pt x="56" y="53"/>
                  </a:cubicBezTo>
                  <a:cubicBezTo>
                    <a:pt x="42" y="29"/>
                    <a:pt x="42" y="29"/>
                    <a:pt x="42" y="29"/>
                  </a:cubicBezTo>
                  <a:cubicBezTo>
                    <a:pt x="42" y="28"/>
                    <a:pt x="41" y="28"/>
                    <a:pt x="41" y="28"/>
                  </a:cubicBezTo>
                  <a:cubicBezTo>
                    <a:pt x="40" y="28"/>
                    <a:pt x="39" y="28"/>
                    <a:pt x="39" y="29"/>
                  </a:cubicBezTo>
                  <a:cubicBezTo>
                    <a:pt x="34" y="81"/>
                    <a:pt x="34" y="81"/>
                    <a:pt x="34" y="81"/>
                  </a:cubicBezTo>
                  <a:cubicBezTo>
                    <a:pt x="31" y="79"/>
                    <a:pt x="31" y="79"/>
                    <a:pt x="31" y="79"/>
                  </a:cubicBezTo>
                  <a:cubicBezTo>
                    <a:pt x="31" y="78"/>
                    <a:pt x="30" y="78"/>
                    <a:pt x="30" y="79"/>
                  </a:cubicBezTo>
                  <a:cubicBezTo>
                    <a:pt x="29" y="79"/>
                    <a:pt x="29" y="80"/>
                    <a:pt x="29" y="80"/>
                  </a:cubicBezTo>
                  <a:cubicBezTo>
                    <a:pt x="28" y="88"/>
                    <a:pt x="28" y="88"/>
                    <a:pt x="28" y="88"/>
                  </a:cubicBezTo>
                  <a:cubicBezTo>
                    <a:pt x="2" y="97"/>
                    <a:pt x="2" y="97"/>
                    <a:pt x="2" y="97"/>
                  </a:cubicBezTo>
                  <a:cubicBezTo>
                    <a:pt x="1" y="98"/>
                    <a:pt x="0" y="99"/>
                    <a:pt x="0" y="100"/>
                  </a:cubicBezTo>
                  <a:cubicBezTo>
                    <a:pt x="1" y="100"/>
                    <a:pt x="1" y="101"/>
                    <a:pt x="2" y="101"/>
                  </a:cubicBezTo>
                  <a:close/>
                </a:path>
              </a:pathLst>
            </a:custGeom>
            <a:solidFill>
              <a:srgbClr val="E54D4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1" name="îṩlíḑé"/>
            <p:cNvSpPr/>
            <p:nvPr/>
          </p:nvSpPr>
          <p:spPr bwMode="auto">
            <a:xfrm>
              <a:off x="5978526" y="2044700"/>
              <a:ext cx="198438" cy="179388"/>
            </a:xfrm>
            <a:prstGeom prst="ellipse">
              <a:avLst/>
            </a:prstGeom>
            <a:solidFill>
              <a:srgbClr val="E54D4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2" name="îṥľiḋé"/>
            <p:cNvSpPr/>
            <p:nvPr/>
          </p:nvSpPr>
          <p:spPr bwMode="auto">
            <a:xfrm>
              <a:off x="7874001" y="2044700"/>
              <a:ext cx="180975" cy="179388"/>
            </a:xfrm>
            <a:prstGeom prst="ellipse">
              <a:avLst/>
            </a:prstGeom>
            <a:solidFill>
              <a:srgbClr val="F19B2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3" name="îŝļîḋê"/>
            <p:cNvSpPr/>
            <p:nvPr/>
          </p:nvSpPr>
          <p:spPr bwMode="auto">
            <a:xfrm>
              <a:off x="5491163" y="2295525"/>
              <a:ext cx="668338" cy="755650"/>
            </a:xfrm>
            <a:custGeom>
              <a:avLst/>
              <a:gdLst>
                <a:gd name="T0" fmla="*/ 23 w 37"/>
                <a:gd name="T1" fmla="*/ 38 h 42"/>
                <a:gd name="T2" fmla="*/ 33 w 37"/>
                <a:gd name="T3" fmla="*/ 40 h 42"/>
                <a:gd name="T4" fmla="*/ 33 w 37"/>
                <a:gd name="T5" fmla="*/ 40 h 42"/>
                <a:gd name="T6" fmla="*/ 34 w 37"/>
                <a:gd name="T7" fmla="*/ 29 h 42"/>
                <a:gd name="T8" fmla="*/ 14 w 37"/>
                <a:gd name="T9" fmla="*/ 3 h 42"/>
                <a:gd name="T10" fmla="*/ 3 w 37"/>
                <a:gd name="T11" fmla="*/ 2 h 42"/>
                <a:gd name="T12" fmla="*/ 3 w 37"/>
                <a:gd name="T13" fmla="*/ 2 h 42"/>
                <a:gd name="T14" fmla="*/ 2 w 37"/>
                <a:gd name="T15" fmla="*/ 12 h 42"/>
                <a:gd name="T16" fmla="*/ 23 w 37"/>
                <a:gd name="T17" fmla="*/ 3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42">
                  <a:moveTo>
                    <a:pt x="23" y="38"/>
                  </a:moveTo>
                  <a:cubicBezTo>
                    <a:pt x="25" y="42"/>
                    <a:pt x="30" y="42"/>
                    <a:pt x="33" y="40"/>
                  </a:cubicBezTo>
                  <a:cubicBezTo>
                    <a:pt x="33" y="40"/>
                    <a:pt x="33" y="40"/>
                    <a:pt x="33" y="40"/>
                  </a:cubicBezTo>
                  <a:cubicBezTo>
                    <a:pt x="36" y="37"/>
                    <a:pt x="37" y="33"/>
                    <a:pt x="34" y="29"/>
                  </a:cubicBezTo>
                  <a:cubicBezTo>
                    <a:pt x="14" y="3"/>
                    <a:pt x="14" y="3"/>
                    <a:pt x="14" y="3"/>
                  </a:cubicBezTo>
                  <a:cubicBezTo>
                    <a:pt x="11" y="0"/>
                    <a:pt x="6" y="0"/>
                    <a:pt x="3" y="2"/>
                  </a:cubicBezTo>
                  <a:cubicBezTo>
                    <a:pt x="3" y="2"/>
                    <a:pt x="3" y="2"/>
                    <a:pt x="3" y="2"/>
                  </a:cubicBezTo>
                  <a:cubicBezTo>
                    <a:pt x="0" y="5"/>
                    <a:pt x="0" y="9"/>
                    <a:pt x="2" y="12"/>
                  </a:cubicBezTo>
                  <a:lnTo>
                    <a:pt x="23" y="38"/>
                  </a:lnTo>
                  <a:close/>
                </a:path>
              </a:pathLst>
            </a:custGeom>
            <a:solidFill>
              <a:srgbClr val="FFDAA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4" name="ïṩļïḍe"/>
            <p:cNvSpPr/>
            <p:nvPr/>
          </p:nvSpPr>
          <p:spPr bwMode="auto">
            <a:xfrm>
              <a:off x="4030663" y="2295525"/>
              <a:ext cx="666750" cy="755650"/>
            </a:xfrm>
            <a:custGeom>
              <a:avLst/>
              <a:gdLst>
                <a:gd name="T0" fmla="*/ 14 w 37"/>
                <a:gd name="T1" fmla="*/ 39 h 42"/>
                <a:gd name="T2" fmla="*/ 4 w 37"/>
                <a:gd name="T3" fmla="*/ 40 h 42"/>
                <a:gd name="T4" fmla="*/ 4 w 37"/>
                <a:gd name="T5" fmla="*/ 40 h 42"/>
                <a:gd name="T6" fmla="*/ 3 w 37"/>
                <a:gd name="T7" fmla="*/ 29 h 42"/>
                <a:gd name="T8" fmla="*/ 23 w 37"/>
                <a:gd name="T9" fmla="*/ 3 h 42"/>
                <a:gd name="T10" fmla="*/ 34 w 37"/>
                <a:gd name="T11" fmla="*/ 2 h 42"/>
                <a:gd name="T12" fmla="*/ 34 w 37"/>
                <a:gd name="T13" fmla="*/ 2 h 42"/>
                <a:gd name="T14" fmla="*/ 35 w 37"/>
                <a:gd name="T15" fmla="*/ 13 h 42"/>
                <a:gd name="T16" fmla="*/ 14 w 37"/>
                <a:gd name="T17" fmla="*/ 3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42">
                  <a:moveTo>
                    <a:pt x="14" y="39"/>
                  </a:moveTo>
                  <a:cubicBezTo>
                    <a:pt x="12" y="42"/>
                    <a:pt x="7" y="42"/>
                    <a:pt x="4" y="40"/>
                  </a:cubicBezTo>
                  <a:cubicBezTo>
                    <a:pt x="4" y="40"/>
                    <a:pt x="4" y="40"/>
                    <a:pt x="4" y="40"/>
                  </a:cubicBezTo>
                  <a:cubicBezTo>
                    <a:pt x="1" y="37"/>
                    <a:pt x="0" y="33"/>
                    <a:pt x="3" y="29"/>
                  </a:cubicBezTo>
                  <a:cubicBezTo>
                    <a:pt x="23" y="3"/>
                    <a:pt x="23" y="3"/>
                    <a:pt x="23" y="3"/>
                  </a:cubicBezTo>
                  <a:cubicBezTo>
                    <a:pt x="26" y="0"/>
                    <a:pt x="30" y="0"/>
                    <a:pt x="34" y="2"/>
                  </a:cubicBezTo>
                  <a:cubicBezTo>
                    <a:pt x="34" y="2"/>
                    <a:pt x="34" y="2"/>
                    <a:pt x="34" y="2"/>
                  </a:cubicBezTo>
                  <a:cubicBezTo>
                    <a:pt x="37" y="5"/>
                    <a:pt x="37" y="9"/>
                    <a:pt x="35" y="13"/>
                  </a:cubicBezTo>
                  <a:lnTo>
                    <a:pt x="14" y="39"/>
                  </a:lnTo>
                  <a:close/>
                </a:path>
              </a:pathLst>
            </a:custGeom>
            <a:solidFill>
              <a:srgbClr val="FFDAA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5" name="íṧļïďè"/>
            <p:cNvSpPr/>
            <p:nvPr/>
          </p:nvSpPr>
          <p:spPr bwMode="auto">
            <a:xfrm>
              <a:off x="4283076" y="2133600"/>
              <a:ext cx="1641475" cy="1260475"/>
            </a:xfrm>
            <a:custGeom>
              <a:avLst/>
              <a:gdLst>
                <a:gd name="T0" fmla="*/ 88 w 91"/>
                <a:gd name="T1" fmla="*/ 18 h 70"/>
                <a:gd name="T2" fmla="*/ 83 w 91"/>
                <a:gd name="T3" fmla="*/ 12 h 70"/>
                <a:gd name="T4" fmla="*/ 64 w 91"/>
                <a:gd name="T5" fmla="*/ 0 h 70"/>
                <a:gd name="T6" fmla="*/ 59 w 91"/>
                <a:gd name="T7" fmla="*/ 0 h 70"/>
                <a:gd name="T8" fmla="*/ 47 w 91"/>
                <a:gd name="T9" fmla="*/ 0 h 70"/>
                <a:gd name="T10" fmla="*/ 44 w 91"/>
                <a:gd name="T11" fmla="*/ 0 h 70"/>
                <a:gd name="T12" fmla="*/ 35 w 91"/>
                <a:gd name="T13" fmla="*/ 0 h 70"/>
                <a:gd name="T14" fmla="*/ 27 w 91"/>
                <a:gd name="T15" fmla="*/ 0 h 70"/>
                <a:gd name="T16" fmla="*/ 7 w 91"/>
                <a:gd name="T17" fmla="*/ 12 h 70"/>
                <a:gd name="T18" fmla="*/ 2 w 91"/>
                <a:gd name="T19" fmla="*/ 18 h 70"/>
                <a:gd name="T20" fmla="*/ 3 w 91"/>
                <a:gd name="T21" fmla="*/ 29 h 70"/>
                <a:gd name="T22" fmla="*/ 5 w 91"/>
                <a:gd name="T23" fmla="*/ 30 h 70"/>
                <a:gd name="T24" fmla="*/ 16 w 91"/>
                <a:gd name="T25" fmla="*/ 29 h 70"/>
                <a:gd name="T26" fmla="*/ 21 w 91"/>
                <a:gd name="T27" fmla="*/ 23 h 70"/>
                <a:gd name="T28" fmla="*/ 21 w 91"/>
                <a:gd name="T29" fmla="*/ 70 h 70"/>
                <a:gd name="T30" fmla="*/ 35 w 91"/>
                <a:gd name="T31" fmla="*/ 70 h 70"/>
                <a:gd name="T32" fmla="*/ 44 w 91"/>
                <a:gd name="T33" fmla="*/ 70 h 70"/>
                <a:gd name="T34" fmla="*/ 47 w 91"/>
                <a:gd name="T35" fmla="*/ 70 h 70"/>
                <a:gd name="T36" fmla="*/ 59 w 91"/>
                <a:gd name="T37" fmla="*/ 70 h 70"/>
                <a:gd name="T38" fmla="*/ 69 w 91"/>
                <a:gd name="T39" fmla="*/ 70 h 70"/>
                <a:gd name="T40" fmla="*/ 69 w 91"/>
                <a:gd name="T41" fmla="*/ 23 h 70"/>
                <a:gd name="T42" fmla="*/ 74 w 91"/>
                <a:gd name="T43" fmla="*/ 29 h 70"/>
                <a:gd name="T44" fmla="*/ 85 w 91"/>
                <a:gd name="T45" fmla="*/ 30 h 70"/>
                <a:gd name="T46" fmla="*/ 87 w 91"/>
                <a:gd name="T47" fmla="*/ 29 h 70"/>
                <a:gd name="T48" fmla="*/ 88 w 91"/>
                <a:gd name="T49" fmla="*/ 1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1" h="70">
                  <a:moveTo>
                    <a:pt x="88" y="18"/>
                  </a:moveTo>
                  <a:cubicBezTo>
                    <a:pt x="83" y="12"/>
                    <a:pt x="83" y="12"/>
                    <a:pt x="83" y="12"/>
                  </a:cubicBezTo>
                  <a:cubicBezTo>
                    <a:pt x="80" y="5"/>
                    <a:pt x="72" y="0"/>
                    <a:pt x="64" y="0"/>
                  </a:cubicBezTo>
                  <a:cubicBezTo>
                    <a:pt x="59" y="0"/>
                    <a:pt x="59" y="0"/>
                    <a:pt x="59" y="0"/>
                  </a:cubicBezTo>
                  <a:cubicBezTo>
                    <a:pt x="47" y="0"/>
                    <a:pt x="47" y="0"/>
                    <a:pt x="47" y="0"/>
                  </a:cubicBezTo>
                  <a:cubicBezTo>
                    <a:pt x="44" y="0"/>
                    <a:pt x="44" y="0"/>
                    <a:pt x="44" y="0"/>
                  </a:cubicBezTo>
                  <a:cubicBezTo>
                    <a:pt x="35" y="0"/>
                    <a:pt x="35" y="0"/>
                    <a:pt x="35" y="0"/>
                  </a:cubicBezTo>
                  <a:cubicBezTo>
                    <a:pt x="27" y="0"/>
                    <a:pt x="27" y="0"/>
                    <a:pt x="27" y="0"/>
                  </a:cubicBezTo>
                  <a:cubicBezTo>
                    <a:pt x="18" y="0"/>
                    <a:pt x="11" y="5"/>
                    <a:pt x="7" y="12"/>
                  </a:cubicBezTo>
                  <a:cubicBezTo>
                    <a:pt x="2" y="18"/>
                    <a:pt x="2" y="18"/>
                    <a:pt x="2" y="18"/>
                  </a:cubicBezTo>
                  <a:cubicBezTo>
                    <a:pt x="0" y="21"/>
                    <a:pt x="0" y="26"/>
                    <a:pt x="3" y="29"/>
                  </a:cubicBezTo>
                  <a:cubicBezTo>
                    <a:pt x="5" y="30"/>
                    <a:pt x="5" y="30"/>
                    <a:pt x="5" y="30"/>
                  </a:cubicBezTo>
                  <a:cubicBezTo>
                    <a:pt x="9" y="33"/>
                    <a:pt x="13" y="33"/>
                    <a:pt x="16" y="29"/>
                  </a:cubicBezTo>
                  <a:cubicBezTo>
                    <a:pt x="21" y="23"/>
                    <a:pt x="21" y="23"/>
                    <a:pt x="21" y="23"/>
                  </a:cubicBezTo>
                  <a:cubicBezTo>
                    <a:pt x="21" y="70"/>
                    <a:pt x="21" y="70"/>
                    <a:pt x="21" y="70"/>
                  </a:cubicBezTo>
                  <a:cubicBezTo>
                    <a:pt x="35" y="70"/>
                    <a:pt x="35" y="70"/>
                    <a:pt x="35" y="70"/>
                  </a:cubicBezTo>
                  <a:cubicBezTo>
                    <a:pt x="44" y="70"/>
                    <a:pt x="44" y="70"/>
                    <a:pt x="44" y="70"/>
                  </a:cubicBezTo>
                  <a:cubicBezTo>
                    <a:pt x="47" y="70"/>
                    <a:pt x="47" y="70"/>
                    <a:pt x="47" y="70"/>
                  </a:cubicBezTo>
                  <a:cubicBezTo>
                    <a:pt x="59" y="70"/>
                    <a:pt x="59" y="70"/>
                    <a:pt x="59" y="70"/>
                  </a:cubicBezTo>
                  <a:cubicBezTo>
                    <a:pt x="69" y="70"/>
                    <a:pt x="69" y="70"/>
                    <a:pt x="69" y="70"/>
                  </a:cubicBezTo>
                  <a:cubicBezTo>
                    <a:pt x="69" y="23"/>
                    <a:pt x="69" y="23"/>
                    <a:pt x="69" y="23"/>
                  </a:cubicBezTo>
                  <a:cubicBezTo>
                    <a:pt x="74" y="29"/>
                    <a:pt x="74" y="29"/>
                    <a:pt x="74" y="29"/>
                  </a:cubicBezTo>
                  <a:cubicBezTo>
                    <a:pt x="77" y="33"/>
                    <a:pt x="82" y="33"/>
                    <a:pt x="85" y="30"/>
                  </a:cubicBezTo>
                  <a:cubicBezTo>
                    <a:pt x="87" y="29"/>
                    <a:pt x="87" y="29"/>
                    <a:pt x="87" y="29"/>
                  </a:cubicBezTo>
                  <a:cubicBezTo>
                    <a:pt x="90" y="26"/>
                    <a:pt x="91" y="21"/>
                    <a:pt x="88" y="18"/>
                  </a:cubicBezTo>
                  <a:close/>
                </a:path>
              </a:pathLst>
            </a:custGeom>
            <a:solidFill>
              <a:srgbClr val="6C7A8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6" name="ï$ḷïḍe"/>
            <p:cNvSpPr/>
            <p:nvPr/>
          </p:nvSpPr>
          <p:spPr bwMode="auto">
            <a:xfrm>
              <a:off x="5888038" y="2800350"/>
              <a:ext cx="452438" cy="485775"/>
            </a:xfrm>
            <a:custGeom>
              <a:avLst/>
              <a:gdLst>
                <a:gd name="T0" fmla="*/ 23 w 25"/>
                <a:gd name="T1" fmla="*/ 16 h 27"/>
                <a:gd name="T2" fmla="*/ 22 w 25"/>
                <a:gd name="T3" fmla="*/ 25 h 27"/>
                <a:gd name="T4" fmla="*/ 22 w 25"/>
                <a:gd name="T5" fmla="*/ 25 h 27"/>
                <a:gd name="T6" fmla="*/ 14 w 25"/>
                <a:gd name="T7" fmla="*/ 24 h 27"/>
                <a:gd name="T8" fmla="*/ 2 w 25"/>
                <a:gd name="T9" fmla="*/ 11 h 27"/>
                <a:gd name="T10" fmla="*/ 3 w 25"/>
                <a:gd name="T11" fmla="*/ 2 h 27"/>
                <a:gd name="T12" fmla="*/ 3 w 25"/>
                <a:gd name="T13" fmla="*/ 2 h 27"/>
                <a:gd name="T14" fmla="*/ 11 w 25"/>
                <a:gd name="T15" fmla="*/ 3 h 27"/>
                <a:gd name="T16" fmla="*/ 23 w 25"/>
                <a:gd name="T17" fmla="*/ 1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7">
                  <a:moveTo>
                    <a:pt x="23" y="16"/>
                  </a:moveTo>
                  <a:cubicBezTo>
                    <a:pt x="25" y="19"/>
                    <a:pt x="25" y="23"/>
                    <a:pt x="22" y="25"/>
                  </a:cubicBezTo>
                  <a:cubicBezTo>
                    <a:pt x="22" y="25"/>
                    <a:pt x="22" y="25"/>
                    <a:pt x="22" y="25"/>
                  </a:cubicBezTo>
                  <a:cubicBezTo>
                    <a:pt x="20" y="27"/>
                    <a:pt x="16" y="27"/>
                    <a:pt x="14" y="24"/>
                  </a:cubicBezTo>
                  <a:cubicBezTo>
                    <a:pt x="2" y="11"/>
                    <a:pt x="2" y="11"/>
                    <a:pt x="2" y="11"/>
                  </a:cubicBezTo>
                  <a:cubicBezTo>
                    <a:pt x="0" y="8"/>
                    <a:pt x="0" y="4"/>
                    <a:pt x="3" y="2"/>
                  </a:cubicBezTo>
                  <a:cubicBezTo>
                    <a:pt x="3" y="2"/>
                    <a:pt x="3" y="2"/>
                    <a:pt x="3" y="2"/>
                  </a:cubicBezTo>
                  <a:cubicBezTo>
                    <a:pt x="5" y="0"/>
                    <a:pt x="9" y="0"/>
                    <a:pt x="11" y="3"/>
                  </a:cubicBezTo>
                  <a:lnTo>
                    <a:pt x="23" y="16"/>
                  </a:lnTo>
                  <a:close/>
                </a:path>
              </a:pathLst>
            </a:custGeom>
            <a:solidFill>
              <a:srgbClr val="FFDAA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7" name="îṧ1íḋe"/>
            <p:cNvSpPr/>
            <p:nvPr/>
          </p:nvSpPr>
          <p:spPr bwMode="auto">
            <a:xfrm>
              <a:off x="4084638" y="2817813"/>
              <a:ext cx="468313" cy="503238"/>
            </a:xfrm>
            <a:custGeom>
              <a:avLst/>
              <a:gdLst>
                <a:gd name="T0" fmla="*/ 24 w 26"/>
                <a:gd name="T1" fmla="*/ 17 h 28"/>
                <a:gd name="T2" fmla="*/ 23 w 26"/>
                <a:gd name="T3" fmla="*/ 26 h 28"/>
                <a:gd name="T4" fmla="*/ 23 w 26"/>
                <a:gd name="T5" fmla="*/ 26 h 28"/>
                <a:gd name="T6" fmla="*/ 14 w 26"/>
                <a:gd name="T7" fmla="*/ 25 h 28"/>
                <a:gd name="T8" fmla="*/ 3 w 26"/>
                <a:gd name="T9" fmla="*/ 12 h 28"/>
                <a:gd name="T10" fmla="*/ 3 w 26"/>
                <a:gd name="T11" fmla="*/ 3 h 28"/>
                <a:gd name="T12" fmla="*/ 3 w 26"/>
                <a:gd name="T13" fmla="*/ 3 h 28"/>
                <a:gd name="T14" fmla="*/ 12 w 26"/>
                <a:gd name="T15" fmla="*/ 3 h 28"/>
                <a:gd name="T16" fmla="*/ 24 w 26"/>
                <a:gd name="T17" fmla="*/ 1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8">
                  <a:moveTo>
                    <a:pt x="24" y="17"/>
                  </a:moveTo>
                  <a:cubicBezTo>
                    <a:pt x="26" y="20"/>
                    <a:pt x="26" y="24"/>
                    <a:pt x="23" y="26"/>
                  </a:cubicBezTo>
                  <a:cubicBezTo>
                    <a:pt x="23" y="26"/>
                    <a:pt x="23" y="26"/>
                    <a:pt x="23" y="26"/>
                  </a:cubicBezTo>
                  <a:cubicBezTo>
                    <a:pt x="21" y="28"/>
                    <a:pt x="17" y="28"/>
                    <a:pt x="14" y="25"/>
                  </a:cubicBezTo>
                  <a:cubicBezTo>
                    <a:pt x="3" y="12"/>
                    <a:pt x="3" y="12"/>
                    <a:pt x="3" y="12"/>
                  </a:cubicBezTo>
                  <a:cubicBezTo>
                    <a:pt x="0" y="9"/>
                    <a:pt x="1" y="5"/>
                    <a:pt x="3" y="3"/>
                  </a:cubicBezTo>
                  <a:cubicBezTo>
                    <a:pt x="3" y="3"/>
                    <a:pt x="3" y="3"/>
                    <a:pt x="3" y="3"/>
                  </a:cubicBezTo>
                  <a:cubicBezTo>
                    <a:pt x="6" y="0"/>
                    <a:pt x="10" y="1"/>
                    <a:pt x="12" y="3"/>
                  </a:cubicBezTo>
                  <a:lnTo>
                    <a:pt x="24" y="17"/>
                  </a:lnTo>
                  <a:close/>
                </a:path>
              </a:pathLst>
            </a:custGeom>
            <a:solidFill>
              <a:srgbClr val="FFDAA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8" name="îśľiďé"/>
            <p:cNvSpPr/>
            <p:nvPr/>
          </p:nvSpPr>
          <p:spPr bwMode="auto">
            <a:xfrm>
              <a:off x="4660901" y="3267075"/>
              <a:ext cx="866775" cy="2339975"/>
            </a:xfrm>
            <a:custGeom>
              <a:avLst/>
              <a:gdLst>
                <a:gd name="T0" fmla="*/ 546 w 546"/>
                <a:gd name="T1" fmla="*/ 0 h 1474"/>
                <a:gd name="T2" fmla="*/ 0 w 546"/>
                <a:gd name="T3" fmla="*/ 0 h 1474"/>
                <a:gd name="T4" fmla="*/ 0 w 546"/>
                <a:gd name="T5" fmla="*/ 80 h 1474"/>
                <a:gd name="T6" fmla="*/ 0 w 546"/>
                <a:gd name="T7" fmla="*/ 352 h 1474"/>
                <a:gd name="T8" fmla="*/ 0 w 546"/>
                <a:gd name="T9" fmla="*/ 1474 h 1474"/>
                <a:gd name="T10" fmla="*/ 205 w 546"/>
                <a:gd name="T11" fmla="*/ 1474 h 1474"/>
                <a:gd name="T12" fmla="*/ 251 w 546"/>
                <a:gd name="T13" fmla="*/ 352 h 1474"/>
                <a:gd name="T14" fmla="*/ 296 w 546"/>
                <a:gd name="T15" fmla="*/ 352 h 1474"/>
                <a:gd name="T16" fmla="*/ 341 w 546"/>
                <a:gd name="T17" fmla="*/ 1474 h 1474"/>
                <a:gd name="T18" fmla="*/ 546 w 546"/>
                <a:gd name="T19" fmla="*/ 1474 h 1474"/>
                <a:gd name="T20" fmla="*/ 546 w 546"/>
                <a:gd name="T21" fmla="*/ 352 h 1474"/>
                <a:gd name="T22" fmla="*/ 546 w 546"/>
                <a:gd name="T23" fmla="*/ 352 h 1474"/>
                <a:gd name="T24" fmla="*/ 546 w 546"/>
                <a:gd name="T25" fmla="*/ 0 h 1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6" h="1474">
                  <a:moveTo>
                    <a:pt x="546" y="0"/>
                  </a:moveTo>
                  <a:lnTo>
                    <a:pt x="0" y="0"/>
                  </a:lnTo>
                  <a:lnTo>
                    <a:pt x="0" y="80"/>
                  </a:lnTo>
                  <a:lnTo>
                    <a:pt x="0" y="352"/>
                  </a:lnTo>
                  <a:lnTo>
                    <a:pt x="0" y="1474"/>
                  </a:lnTo>
                  <a:lnTo>
                    <a:pt x="205" y="1474"/>
                  </a:lnTo>
                  <a:lnTo>
                    <a:pt x="251" y="352"/>
                  </a:lnTo>
                  <a:lnTo>
                    <a:pt x="296" y="352"/>
                  </a:lnTo>
                  <a:lnTo>
                    <a:pt x="341" y="1474"/>
                  </a:lnTo>
                  <a:lnTo>
                    <a:pt x="546" y="1474"/>
                  </a:lnTo>
                  <a:lnTo>
                    <a:pt x="546" y="352"/>
                  </a:lnTo>
                  <a:lnTo>
                    <a:pt x="546" y="352"/>
                  </a:lnTo>
                  <a:lnTo>
                    <a:pt x="546" y="0"/>
                  </a:lnTo>
                  <a:close/>
                </a:path>
              </a:pathLst>
            </a:custGeom>
            <a:solidFill>
              <a:srgbClr val="3C4A5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9" name="íṥḻïḓe"/>
            <p:cNvSpPr/>
            <p:nvPr/>
          </p:nvSpPr>
          <p:spPr bwMode="auto">
            <a:xfrm>
              <a:off x="4427538" y="3124200"/>
              <a:ext cx="323850" cy="250825"/>
            </a:xfrm>
            <a:custGeom>
              <a:avLst/>
              <a:gdLst>
                <a:gd name="T0" fmla="*/ 0 w 18"/>
                <a:gd name="T1" fmla="*/ 5 h 14"/>
                <a:gd name="T2" fmla="*/ 8 w 18"/>
                <a:gd name="T3" fmla="*/ 0 h 14"/>
                <a:gd name="T4" fmla="*/ 12 w 18"/>
                <a:gd name="T5" fmla="*/ 1 h 14"/>
                <a:gd name="T6" fmla="*/ 17 w 18"/>
                <a:gd name="T7" fmla="*/ 9 h 14"/>
                <a:gd name="T8" fmla="*/ 17 w 18"/>
                <a:gd name="T9" fmla="*/ 9 h 14"/>
                <a:gd name="T10" fmla="*/ 10 w 18"/>
                <a:gd name="T11" fmla="*/ 14 h 14"/>
                <a:gd name="T12" fmla="*/ 5 w 18"/>
                <a:gd name="T13" fmla="*/ 13 h 14"/>
                <a:gd name="T14" fmla="*/ 0 w 18"/>
                <a:gd name="T15" fmla="*/ 5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14">
                  <a:moveTo>
                    <a:pt x="0" y="5"/>
                  </a:moveTo>
                  <a:cubicBezTo>
                    <a:pt x="1" y="2"/>
                    <a:pt x="4" y="0"/>
                    <a:pt x="8" y="0"/>
                  </a:cubicBezTo>
                  <a:cubicBezTo>
                    <a:pt x="12" y="1"/>
                    <a:pt x="12" y="1"/>
                    <a:pt x="12" y="1"/>
                  </a:cubicBezTo>
                  <a:cubicBezTo>
                    <a:pt x="16" y="2"/>
                    <a:pt x="18" y="5"/>
                    <a:pt x="17" y="9"/>
                  </a:cubicBezTo>
                  <a:cubicBezTo>
                    <a:pt x="17" y="9"/>
                    <a:pt x="17" y="9"/>
                    <a:pt x="17" y="9"/>
                  </a:cubicBezTo>
                  <a:cubicBezTo>
                    <a:pt x="16" y="12"/>
                    <a:pt x="13" y="14"/>
                    <a:pt x="10" y="14"/>
                  </a:cubicBezTo>
                  <a:cubicBezTo>
                    <a:pt x="5" y="13"/>
                    <a:pt x="5" y="13"/>
                    <a:pt x="5" y="13"/>
                  </a:cubicBezTo>
                  <a:cubicBezTo>
                    <a:pt x="2" y="12"/>
                    <a:pt x="0" y="9"/>
                    <a:pt x="0" y="5"/>
                  </a:cubicBezTo>
                  <a:close/>
                </a:path>
              </a:pathLst>
            </a:custGeom>
            <a:solidFill>
              <a:srgbClr val="FBD09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0" name="ïşḻiďê"/>
            <p:cNvSpPr/>
            <p:nvPr/>
          </p:nvSpPr>
          <p:spPr bwMode="auto">
            <a:xfrm>
              <a:off x="6213476" y="3087688"/>
              <a:ext cx="325438" cy="269875"/>
            </a:xfrm>
            <a:custGeom>
              <a:avLst/>
              <a:gdLst>
                <a:gd name="T0" fmla="*/ 0 w 18"/>
                <a:gd name="T1" fmla="*/ 5 h 15"/>
                <a:gd name="T2" fmla="*/ 8 w 18"/>
                <a:gd name="T3" fmla="*/ 1 h 15"/>
                <a:gd name="T4" fmla="*/ 12 w 18"/>
                <a:gd name="T5" fmla="*/ 2 h 15"/>
                <a:gd name="T6" fmla="*/ 17 w 18"/>
                <a:gd name="T7" fmla="*/ 9 h 15"/>
                <a:gd name="T8" fmla="*/ 17 w 18"/>
                <a:gd name="T9" fmla="*/ 9 h 15"/>
                <a:gd name="T10" fmla="*/ 10 w 18"/>
                <a:gd name="T11" fmla="*/ 14 h 15"/>
                <a:gd name="T12" fmla="*/ 5 w 18"/>
                <a:gd name="T13" fmla="*/ 13 h 15"/>
                <a:gd name="T14" fmla="*/ 0 w 18"/>
                <a:gd name="T15" fmla="*/ 5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15">
                  <a:moveTo>
                    <a:pt x="0" y="5"/>
                  </a:moveTo>
                  <a:cubicBezTo>
                    <a:pt x="1" y="2"/>
                    <a:pt x="5" y="0"/>
                    <a:pt x="8" y="1"/>
                  </a:cubicBezTo>
                  <a:cubicBezTo>
                    <a:pt x="12" y="2"/>
                    <a:pt x="12" y="2"/>
                    <a:pt x="12" y="2"/>
                  </a:cubicBezTo>
                  <a:cubicBezTo>
                    <a:pt x="16" y="2"/>
                    <a:pt x="18" y="6"/>
                    <a:pt x="17" y="9"/>
                  </a:cubicBezTo>
                  <a:cubicBezTo>
                    <a:pt x="17" y="9"/>
                    <a:pt x="17" y="9"/>
                    <a:pt x="17" y="9"/>
                  </a:cubicBezTo>
                  <a:cubicBezTo>
                    <a:pt x="17" y="12"/>
                    <a:pt x="13" y="15"/>
                    <a:pt x="10" y="14"/>
                  </a:cubicBezTo>
                  <a:cubicBezTo>
                    <a:pt x="5" y="13"/>
                    <a:pt x="5" y="13"/>
                    <a:pt x="5" y="13"/>
                  </a:cubicBezTo>
                  <a:cubicBezTo>
                    <a:pt x="2" y="12"/>
                    <a:pt x="0" y="9"/>
                    <a:pt x="0" y="5"/>
                  </a:cubicBezTo>
                  <a:close/>
                </a:path>
              </a:pathLst>
            </a:custGeom>
            <a:solidFill>
              <a:srgbClr val="FBD09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1" name="iŝļiḋe"/>
            <p:cNvSpPr/>
            <p:nvPr/>
          </p:nvSpPr>
          <p:spPr bwMode="auto">
            <a:xfrm>
              <a:off x="4589463" y="5499100"/>
              <a:ext cx="450850" cy="215900"/>
            </a:xfrm>
            <a:custGeom>
              <a:avLst/>
              <a:gdLst>
                <a:gd name="T0" fmla="*/ 25 w 25"/>
                <a:gd name="T1" fmla="*/ 7 h 12"/>
                <a:gd name="T2" fmla="*/ 20 w 25"/>
                <a:gd name="T3" fmla="*/ 12 h 12"/>
                <a:gd name="T4" fmla="*/ 4 w 25"/>
                <a:gd name="T5" fmla="*/ 12 h 12"/>
                <a:gd name="T6" fmla="*/ 0 w 25"/>
                <a:gd name="T7" fmla="*/ 7 h 12"/>
                <a:gd name="T8" fmla="*/ 0 w 25"/>
                <a:gd name="T9" fmla="*/ 4 h 12"/>
                <a:gd name="T10" fmla="*/ 4 w 25"/>
                <a:gd name="T11" fmla="*/ 0 h 12"/>
                <a:gd name="T12" fmla="*/ 20 w 25"/>
                <a:gd name="T13" fmla="*/ 0 h 12"/>
                <a:gd name="T14" fmla="*/ 25 w 25"/>
                <a:gd name="T15" fmla="*/ 4 h 12"/>
                <a:gd name="T16" fmla="*/ 25 w 25"/>
                <a:gd name="T1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2">
                  <a:moveTo>
                    <a:pt x="25" y="7"/>
                  </a:moveTo>
                  <a:cubicBezTo>
                    <a:pt x="25" y="10"/>
                    <a:pt x="23" y="12"/>
                    <a:pt x="20" y="12"/>
                  </a:cubicBezTo>
                  <a:cubicBezTo>
                    <a:pt x="4" y="12"/>
                    <a:pt x="4" y="12"/>
                    <a:pt x="4" y="12"/>
                  </a:cubicBezTo>
                  <a:cubicBezTo>
                    <a:pt x="2" y="12"/>
                    <a:pt x="0" y="10"/>
                    <a:pt x="0" y="7"/>
                  </a:cubicBezTo>
                  <a:cubicBezTo>
                    <a:pt x="0" y="4"/>
                    <a:pt x="0" y="4"/>
                    <a:pt x="0" y="4"/>
                  </a:cubicBezTo>
                  <a:cubicBezTo>
                    <a:pt x="0" y="2"/>
                    <a:pt x="2" y="0"/>
                    <a:pt x="4" y="0"/>
                  </a:cubicBezTo>
                  <a:cubicBezTo>
                    <a:pt x="20" y="0"/>
                    <a:pt x="20" y="0"/>
                    <a:pt x="20" y="0"/>
                  </a:cubicBezTo>
                  <a:cubicBezTo>
                    <a:pt x="23" y="0"/>
                    <a:pt x="25" y="2"/>
                    <a:pt x="25" y="4"/>
                  </a:cubicBezTo>
                  <a:lnTo>
                    <a:pt x="25" y="7"/>
                  </a:lnTo>
                  <a:close/>
                </a:path>
              </a:pathLst>
            </a:custGeom>
            <a:solidFill>
              <a:srgbClr val="1D2A3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2" name="ïŝlídé"/>
            <p:cNvSpPr/>
            <p:nvPr/>
          </p:nvSpPr>
          <p:spPr bwMode="auto">
            <a:xfrm>
              <a:off x="5148263" y="5499100"/>
              <a:ext cx="452438" cy="215900"/>
            </a:xfrm>
            <a:custGeom>
              <a:avLst/>
              <a:gdLst>
                <a:gd name="T0" fmla="*/ 25 w 25"/>
                <a:gd name="T1" fmla="*/ 7 h 12"/>
                <a:gd name="T2" fmla="*/ 21 w 25"/>
                <a:gd name="T3" fmla="*/ 12 h 12"/>
                <a:gd name="T4" fmla="*/ 4 w 25"/>
                <a:gd name="T5" fmla="*/ 12 h 12"/>
                <a:gd name="T6" fmla="*/ 0 w 25"/>
                <a:gd name="T7" fmla="*/ 7 h 12"/>
                <a:gd name="T8" fmla="*/ 0 w 25"/>
                <a:gd name="T9" fmla="*/ 4 h 12"/>
                <a:gd name="T10" fmla="*/ 4 w 25"/>
                <a:gd name="T11" fmla="*/ 0 h 12"/>
                <a:gd name="T12" fmla="*/ 21 w 25"/>
                <a:gd name="T13" fmla="*/ 0 h 12"/>
                <a:gd name="T14" fmla="*/ 25 w 25"/>
                <a:gd name="T15" fmla="*/ 4 h 12"/>
                <a:gd name="T16" fmla="*/ 25 w 25"/>
                <a:gd name="T1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2">
                  <a:moveTo>
                    <a:pt x="25" y="7"/>
                  </a:moveTo>
                  <a:cubicBezTo>
                    <a:pt x="25" y="10"/>
                    <a:pt x="23" y="12"/>
                    <a:pt x="21" y="12"/>
                  </a:cubicBezTo>
                  <a:cubicBezTo>
                    <a:pt x="4" y="12"/>
                    <a:pt x="4" y="12"/>
                    <a:pt x="4" y="12"/>
                  </a:cubicBezTo>
                  <a:cubicBezTo>
                    <a:pt x="2" y="12"/>
                    <a:pt x="0" y="10"/>
                    <a:pt x="0" y="7"/>
                  </a:cubicBezTo>
                  <a:cubicBezTo>
                    <a:pt x="0" y="4"/>
                    <a:pt x="0" y="4"/>
                    <a:pt x="0" y="4"/>
                  </a:cubicBezTo>
                  <a:cubicBezTo>
                    <a:pt x="0" y="2"/>
                    <a:pt x="2" y="0"/>
                    <a:pt x="4" y="0"/>
                  </a:cubicBezTo>
                  <a:cubicBezTo>
                    <a:pt x="21" y="0"/>
                    <a:pt x="21" y="0"/>
                    <a:pt x="21" y="0"/>
                  </a:cubicBezTo>
                  <a:cubicBezTo>
                    <a:pt x="23" y="0"/>
                    <a:pt x="25" y="2"/>
                    <a:pt x="25" y="4"/>
                  </a:cubicBezTo>
                  <a:lnTo>
                    <a:pt x="25" y="7"/>
                  </a:lnTo>
                  <a:close/>
                </a:path>
              </a:pathLst>
            </a:custGeom>
            <a:solidFill>
              <a:srgbClr val="1D2A3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3" name="ïṡ1íḋe"/>
            <p:cNvSpPr/>
            <p:nvPr/>
          </p:nvSpPr>
          <p:spPr bwMode="auto">
            <a:xfrm>
              <a:off x="5003801" y="2187575"/>
              <a:ext cx="180975" cy="127000"/>
            </a:xfrm>
            <a:custGeom>
              <a:avLst/>
              <a:gdLst>
                <a:gd name="T0" fmla="*/ 10 w 10"/>
                <a:gd name="T1" fmla="*/ 6 h 7"/>
                <a:gd name="T2" fmla="*/ 8 w 10"/>
                <a:gd name="T3" fmla="*/ 7 h 7"/>
                <a:gd name="T4" fmla="*/ 2 w 10"/>
                <a:gd name="T5" fmla="*/ 7 h 7"/>
                <a:gd name="T6" fmla="*/ 0 w 10"/>
                <a:gd name="T7" fmla="*/ 6 h 7"/>
                <a:gd name="T8" fmla="*/ 0 w 10"/>
                <a:gd name="T9" fmla="*/ 2 h 7"/>
                <a:gd name="T10" fmla="*/ 2 w 10"/>
                <a:gd name="T11" fmla="*/ 0 h 7"/>
                <a:gd name="T12" fmla="*/ 8 w 10"/>
                <a:gd name="T13" fmla="*/ 0 h 7"/>
                <a:gd name="T14" fmla="*/ 10 w 10"/>
                <a:gd name="T15" fmla="*/ 2 h 7"/>
                <a:gd name="T16" fmla="*/ 10 w 10"/>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7">
                  <a:moveTo>
                    <a:pt x="10" y="6"/>
                  </a:moveTo>
                  <a:cubicBezTo>
                    <a:pt x="10" y="7"/>
                    <a:pt x="9" y="7"/>
                    <a:pt x="8" y="7"/>
                  </a:cubicBezTo>
                  <a:cubicBezTo>
                    <a:pt x="2" y="7"/>
                    <a:pt x="2" y="7"/>
                    <a:pt x="2" y="7"/>
                  </a:cubicBezTo>
                  <a:cubicBezTo>
                    <a:pt x="1" y="7"/>
                    <a:pt x="0" y="7"/>
                    <a:pt x="0" y="6"/>
                  </a:cubicBezTo>
                  <a:cubicBezTo>
                    <a:pt x="0" y="2"/>
                    <a:pt x="0" y="2"/>
                    <a:pt x="0" y="2"/>
                  </a:cubicBezTo>
                  <a:cubicBezTo>
                    <a:pt x="0" y="1"/>
                    <a:pt x="1" y="0"/>
                    <a:pt x="2" y="0"/>
                  </a:cubicBezTo>
                  <a:cubicBezTo>
                    <a:pt x="8" y="0"/>
                    <a:pt x="8" y="0"/>
                    <a:pt x="8" y="0"/>
                  </a:cubicBezTo>
                  <a:cubicBezTo>
                    <a:pt x="9" y="0"/>
                    <a:pt x="10" y="1"/>
                    <a:pt x="10" y="2"/>
                  </a:cubicBezTo>
                  <a:lnTo>
                    <a:pt x="10" y="6"/>
                  </a:lnTo>
                  <a:close/>
                </a:path>
              </a:pathLst>
            </a:custGeom>
            <a:solidFill>
              <a:srgbClr val="1D2A3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4" name="ïśḻiḑè"/>
            <p:cNvSpPr/>
            <p:nvPr/>
          </p:nvSpPr>
          <p:spPr bwMode="auto">
            <a:xfrm>
              <a:off x="4986338" y="2314575"/>
              <a:ext cx="215900" cy="719138"/>
            </a:xfrm>
            <a:custGeom>
              <a:avLst/>
              <a:gdLst>
                <a:gd name="T0" fmla="*/ 46 w 136"/>
                <a:gd name="T1" fmla="*/ 0 h 453"/>
                <a:gd name="T2" fmla="*/ 0 w 136"/>
                <a:gd name="T3" fmla="*/ 362 h 453"/>
                <a:gd name="T4" fmla="*/ 68 w 136"/>
                <a:gd name="T5" fmla="*/ 453 h 453"/>
                <a:gd name="T6" fmla="*/ 136 w 136"/>
                <a:gd name="T7" fmla="*/ 362 h 453"/>
                <a:gd name="T8" fmla="*/ 80 w 136"/>
                <a:gd name="T9" fmla="*/ 0 h 453"/>
                <a:gd name="T10" fmla="*/ 46 w 136"/>
                <a:gd name="T11" fmla="*/ 0 h 453"/>
              </a:gdLst>
              <a:ahLst/>
              <a:cxnLst>
                <a:cxn ang="0">
                  <a:pos x="T0" y="T1"/>
                </a:cxn>
                <a:cxn ang="0">
                  <a:pos x="T2" y="T3"/>
                </a:cxn>
                <a:cxn ang="0">
                  <a:pos x="T4" y="T5"/>
                </a:cxn>
                <a:cxn ang="0">
                  <a:pos x="T6" y="T7"/>
                </a:cxn>
                <a:cxn ang="0">
                  <a:pos x="T8" y="T9"/>
                </a:cxn>
                <a:cxn ang="0">
                  <a:pos x="T10" y="T11"/>
                </a:cxn>
              </a:cxnLst>
              <a:rect l="0" t="0" r="r" b="b"/>
              <a:pathLst>
                <a:path w="136" h="453">
                  <a:moveTo>
                    <a:pt x="46" y="0"/>
                  </a:moveTo>
                  <a:lnTo>
                    <a:pt x="0" y="362"/>
                  </a:lnTo>
                  <a:lnTo>
                    <a:pt x="68" y="453"/>
                  </a:lnTo>
                  <a:lnTo>
                    <a:pt x="136" y="362"/>
                  </a:lnTo>
                  <a:lnTo>
                    <a:pt x="80" y="0"/>
                  </a:lnTo>
                  <a:lnTo>
                    <a:pt x="46" y="0"/>
                  </a:lnTo>
                  <a:close/>
                </a:path>
              </a:pathLst>
            </a:custGeom>
            <a:solidFill>
              <a:srgbClr val="1D2A3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5" name="îSľîdè"/>
            <p:cNvSpPr/>
            <p:nvPr/>
          </p:nvSpPr>
          <p:spPr bwMode="auto">
            <a:xfrm>
              <a:off x="4770438" y="2133600"/>
              <a:ext cx="360363" cy="288925"/>
            </a:xfrm>
            <a:custGeom>
              <a:avLst/>
              <a:gdLst>
                <a:gd name="T0" fmla="*/ 227 w 227"/>
                <a:gd name="T1" fmla="*/ 0 h 182"/>
                <a:gd name="T2" fmla="*/ 136 w 227"/>
                <a:gd name="T3" fmla="*/ 182 h 182"/>
                <a:gd name="T4" fmla="*/ 0 w 227"/>
                <a:gd name="T5" fmla="*/ 0 h 182"/>
                <a:gd name="T6" fmla="*/ 227 w 227"/>
                <a:gd name="T7" fmla="*/ 0 h 182"/>
              </a:gdLst>
              <a:ahLst/>
              <a:cxnLst>
                <a:cxn ang="0">
                  <a:pos x="T0" y="T1"/>
                </a:cxn>
                <a:cxn ang="0">
                  <a:pos x="T2" y="T3"/>
                </a:cxn>
                <a:cxn ang="0">
                  <a:pos x="T4" y="T5"/>
                </a:cxn>
                <a:cxn ang="0">
                  <a:pos x="T6" y="T7"/>
                </a:cxn>
              </a:cxnLst>
              <a:rect l="0" t="0" r="r" b="b"/>
              <a:pathLst>
                <a:path w="227" h="182">
                  <a:moveTo>
                    <a:pt x="227" y="0"/>
                  </a:moveTo>
                  <a:lnTo>
                    <a:pt x="136" y="182"/>
                  </a:lnTo>
                  <a:lnTo>
                    <a:pt x="0" y="0"/>
                  </a:lnTo>
                  <a:lnTo>
                    <a:pt x="227"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6" name="iṣḷiḍé"/>
            <p:cNvSpPr/>
            <p:nvPr/>
          </p:nvSpPr>
          <p:spPr bwMode="auto">
            <a:xfrm>
              <a:off x="5076826" y="2133600"/>
              <a:ext cx="379413" cy="288925"/>
            </a:xfrm>
            <a:custGeom>
              <a:avLst/>
              <a:gdLst>
                <a:gd name="T0" fmla="*/ 0 w 239"/>
                <a:gd name="T1" fmla="*/ 0 h 182"/>
                <a:gd name="T2" fmla="*/ 102 w 239"/>
                <a:gd name="T3" fmla="*/ 182 h 182"/>
                <a:gd name="T4" fmla="*/ 239 w 239"/>
                <a:gd name="T5" fmla="*/ 0 h 182"/>
                <a:gd name="T6" fmla="*/ 0 w 239"/>
                <a:gd name="T7" fmla="*/ 0 h 182"/>
              </a:gdLst>
              <a:ahLst/>
              <a:cxnLst>
                <a:cxn ang="0">
                  <a:pos x="T0" y="T1"/>
                </a:cxn>
                <a:cxn ang="0">
                  <a:pos x="T2" y="T3"/>
                </a:cxn>
                <a:cxn ang="0">
                  <a:pos x="T4" y="T5"/>
                </a:cxn>
                <a:cxn ang="0">
                  <a:pos x="T6" y="T7"/>
                </a:cxn>
              </a:cxnLst>
              <a:rect l="0" t="0" r="r" b="b"/>
              <a:pathLst>
                <a:path w="239" h="182">
                  <a:moveTo>
                    <a:pt x="0" y="0"/>
                  </a:moveTo>
                  <a:lnTo>
                    <a:pt x="102" y="182"/>
                  </a:lnTo>
                  <a:lnTo>
                    <a:pt x="239"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7" name="îṩ1iḋe"/>
            <p:cNvSpPr/>
            <p:nvPr/>
          </p:nvSpPr>
          <p:spPr bwMode="auto">
            <a:xfrm>
              <a:off x="4914901" y="1846263"/>
              <a:ext cx="342900" cy="341313"/>
            </a:xfrm>
            <a:custGeom>
              <a:avLst/>
              <a:gdLst>
                <a:gd name="T0" fmla="*/ 19 w 19"/>
                <a:gd name="T1" fmla="*/ 16 h 19"/>
                <a:gd name="T2" fmla="*/ 19 w 19"/>
                <a:gd name="T3" fmla="*/ 4 h 19"/>
                <a:gd name="T4" fmla="*/ 18 w 19"/>
                <a:gd name="T5" fmla="*/ 2 h 19"/>
                <a:gd name="T6" fmla="*/ 16 w 19"/>
                <a:gd name="T7" fmla="*/ 0 h 19"/>
                <a:gd name="T8" fmla="*/ 3 w 19"/>
                <a:gd name="T9" fmla="*/ 0 h 19"/>
                <a:gd name="T10" fmla="*/ 1 w 19"/>
                <a:gd name="T11" fmla="*/ 1 h 19"/>
                <a:gd name="T12" fmla="*/ 0 w 19"/>
                <a:gd name="T13" fmla="*/ 4 h 19"/>
                <a:gd name="T14" fmla="*/ 0 w 19"/>
                <a:gd name="T15" fmla="*/ 16 h 19"/>
                <a:gd name="T16" fmla="*/ 10 w 19"/>
                <a:gd name="T17" fmla="*/ 19 h 19"/>
                <a:gd name="T18" fmla="*/ 19 w 19"/>
                <a:gd name="T19" fmla="*/ 1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19">
                  <a:moveTo>
                    <a:pt x="19" y="16"/>
                  </a:moveTo>
                  <a:cubicBezTo>
                    <a:pt x="19" y="4"/>
                    <a:pt x="19" y="4"/>
                    <a:pt x="19" y="4"/>
                  </a:cubicBezTo>
                  <a:cubicBezTo>
                    <a:pt x="19" y="3"/>
                    <a:pt x="19" y="2"/>
                    <a:pt x="18" y="2"/>
                  </a:cubicBezTo>
                  <a:cubicBezTo>
                    <a:pt x="18" y="1"/>
                    <a:pt x="17" y="0"/>
                    <a:pt x="16" y="0"/>
                  </a:cubicBezTo>
                  <a:cubicBezTo>
                    <a:pt x="3" y="0"/>
                    <a:pt x="3" y="0"/>
                    <a:pt x="3" y="0"/>
                  </a:cubicBezTo>
                  <a:cubicBezTo>
                    <a:pt x="2" y="0"/>
                    <a:pt x="2" y="1"/>
                    <a:pt x="1" y="1"/>
                  </a:cubicBezTo>
                  <a:cubicBezTo>
                    <a:pt x="0" y="2"/>
                    <a:pt x="0" y="3"/>
                    <a:pt x="0" y="4"/>
                  </a:cubicBezTo>
                  <a:cubicBezTo>
                    <a:pt x="0" y="16"/>
                    <a:pt x="0" y="16"/>
                    <a:pt x="0" y="16"/>
                  </a:cubicBezTo>
                  <a:cubicBezTo>
                    <a:pt x="10" y="19"/>
                    <a:pt x="10" y="19"/>
                    <a:pt x="10" y="19"/>
                  </a:cubicBezTo>
                  <a:lnTo>
                    <a:pt x="19" y="16"/>
                  </a:lnTo>
                  <a:close/>
                </a:path>
              </a:pathLst>
            </a:custGeom>
            <a:solidFill>
              <a:srgbClr val="EDC49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8" name="išļíďè"/>
            <p:cNvSpPr/>
            <p:nvPr/>
          </p:nvSpPr>
          <p:spPr bwMode="auto">
            <a:xfrm>
              <a:off x="4805363" y="1270000"/>
              <a:ext cx="541338" cy="755650"/>
            </a:xfrm>
            <a:custGeom>
              <a:avLst/>
              <a:gdLst>
                <a:gd name="T0" fmla="*/ 0 w 30"/>
                <a:gd name="T1" fmla="*/ 21 h 42"/>
                <a:gd name="T2" fmla="*/ 15 w 30"/>
                <a:gd name="T3" fmla="*/ 42 h 42"/>
                <a:gd name="T4" fmla="*/ 30 w 30"/>
                <a:gd name="T5" fmla="*/ 21 h 42"/>
                <a:gd name="T6" fmla="*/ 29 w 30"/>
                <a:gd name="T7" fmla="*/ 14 h 42"/>
                <a:gd name="T8" fmla="*/ 15 w 30"/>
                <a:gd name="T9" fmla="*/ 0 h 42"/>
                <a:gd name="T10" fmla="*/ 1 w 30"/>
                <a:gd name="T11" fmla="*/ 14 h 42"/>
                <a:gd name="T12" fmla="*/ 0 w 30"/>
                <a:gd name="T13" fmla="*/ 21 h 42"/>
              </a:gdLst>
              <a:ahLst/>
              <a:cxnLst>
                <a:cxn ang="0">
                  <a:pos x="T0" y="T1"/>
                </a:cxn>
                <a:cxn ang="0">
                  <a:pos x="T2" y="T3"/>
                </a:cxn>
                <a:cxn ang="0">
                  <a:pos x="T4" y="T5"/>
                </a:cxn>
                <a:cxn ang="0">
                  <a:pos x="T6" y="T7"/>
                </a:cxn>
                <a:cxn ang="0">
                  <a:pos x="T8" y="T9"/>
                </a:cxn>
                <a:cxn ang="0">
                  <a:pos x="T10" y="T11"/>
                </a:cxn>
                <a:cxn ang="0">
                  <a:pos x="T12" y="T13"/>
                </a:cxn>
              </a:cxnLst>
              <a:rect l="0" t="0" r="r" b="b"/>
              <a:pathLst>
                <a:path w="30" h="42">
                  <a:moveTo>
                    <a:pt x="0" y="21"/>
                  </a:moveTo>
                  <a:cubicBezTo>
                    <a:pt x="0" y="32"/>
                    <a:pt x="7" y="42"/>
                    <a:pt x="15" y="42"/>
                  </a:cubicBezTo>
                  <a:cubicBezTo>
                    <a:pt x="23" y="42"/>
                    <a:pt x="30" y="32"/>
                    <a:pt x="30" y="21"/>
                  </a:cubicBezTo>
                  <a:cubicBezTo>
                    <a:pt x="30" y="18"/>
                    <a:pt x="30" y="16"/>
                    <a:pt x="29" y="14"/>
                  </a:cubicBezTo>
                  <a:cubicBezTo>
                    <a:pt x="27" y="6"/>
                    <a:pt x="22" y="0"/>
                    <a:pt x="15" y="0"/>
                  </a:cubicBezTo>
                  <a:cubicBezTo>
                    <a:pt x="8" y="0"/>
                    <a:pt x="3" y="6"/>
                    <a:pt x="1" y="14"/>
                  </a:cubicBezTo>
                  <a:cubicBezTo>
                    <a:pt x="0" y="16"/>
                    <a:pt x="0" y="18"/>
                    <a:pt x="0" y="21"/>
                  </a:cubicBezTo>
                  <a:close/>
                </a:path>
              </a:pathLst>
            </a:custGeom>
            <a:solidFill>
              <a:srgbClr val="FBD09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9" name="ïṩļïdé"/>
            <p:cNvSpPr/>
            <p:nvPr/>
          </p:nvSpPr>
          <p:spPr bwMode="auto">
            <a:xfrm>
              <a:off x="4733926" y="1144588"/>
              <a:ext cx="793750" cy="701675"/>
            </a:xfrm>
            <a:custGeom>
              <a:avLst/>
              <a:gdLst>
                <a:gd name="T0" fmla="*/ 27 w 44"/>
                <a:gd name="T1" fmla="*/ 11 h 39"/>
                <a:gd name="T2" fmla="*/ 9 w 44"/>
                <a:gd name="T3" fmla="*/ 19 h 39"/>
                <a:gd name="T4" fmla="*/ 5 w 44"/>
                <a:gd name="T5" fmla="*/ 38 h 39"/>
                <a:gd name="T6" fmla="*/ 1 w 44"/>
                <a:gd name="T7" fmla="*/ 20 h 39"/>
                <a:gd name="T8" fmla="*/ 19 w 44"/>
                <a:gd name="T9" fmla="*/ 3 h 39"/>
                <a:gd name="T10" fmla="*/ 29 w 44"/>
                <a:gd name="T11" fmla="*/ 2 h 39"/>
                <a:gd name="T12" fmla="*/ 32 w 44"/>
                <a:gd name="T13" fmla="*/ 39 h 39"/>
                <a:gd name="T14" fmla="*/ 27 w 44"/>
                <a:gd name="T15" fmla="*/ 11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 h="39">
                  <a:moveTo>
                    <a:pt x="27" y="11"/>
                  </a:moveTo>
                  <a:cubicBezTo>
                    <a:pt x="27" y="11"/>
                    <a:pt x="15" y="13"/>
                    <a:pt x="9" y="19"/>
                  </a:cubicBezTo>
                  <a:cubicBezTo>
                    <a:pt x="3" y="25"/>
                    <a:pt x="7" y="30"/>
                    <a:pt x="5" y="38"/>
                  </a:cubicBezTo>
                  <a:cubicBezTo>
                    <a:pt x="5" y="38"/>
                    <a:pt x="0" y="31"/>
                    <a:pt x="1" y="20"/>
                  </a:cubicBezTo>
                  <a:cubicBezTo>
                    <a:pt x="2" y="9"/>
                    <a:pt x="8" y="2"/>
                    <a:pt x="19" y="3"/>
                  </a:cubicBezTo>
                  <a:cubicBezTo>
                    <a:pt x="19" y="3"/>
                    <a:pt x="23" y="0"/>
                    <a:pt x="29" y="2"/>
                  </a:cubicBezTo>
                  <a:cubicBezTo>
                    <a:pt x="35" y="4"/>
                    <a:pt x="44" y="27"/>
                    <a:pt x="32" y="39"/>
                  </a:cubicBezTo>
                  <a:cubicBezTo>
                    <a:pt x="32" y="39"/>
                    <a:pt x="39" y="20"/>
                    <a:pt x="27" y="11"/>
                  </a:cubicBezTo>
                  <a:close/>
                </a:path>
              </a:pathLst>
            </a:custGeom>
            <a:solidFill>
              <a:srgbClr val="9C603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0" name="iS1iḍè"/>
            <p:cNvSpPr/>
            <p:nvPr/>
          </p:nvSpPr>
          <p:spPr bwMode="auto">
            <a:xfrm>
              <a:off x="4770438" y="1647825"/>
              <a:ext cx="88900" cy="144463"/>
            </a:xfrm>
            <a:prstGeom prst="ellipse">
              <a:avLst/>
            </a:prstGeom>
            <a:solidFill>
              <a:srgbClr val="FBD09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1" name="îsļïḍè"/>
            <p:cNvSpPr/>
            <p:nvPr/>
          </p:nvSpPr>
          <p:spPr bwMode="auto">
            <a:xfrm>
              <a:off x="5292726" y="1647825"/>
              <a:ext cx="90488" cy="144463"/>
            </a:xfrm>
            <a:prstGeom prst="ellipse">
              <a:avLst/>
            </a:prstGeom>
            <a:solidFill>
              <a:srgbClr val="FBD09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2" name="ïṧḻîḓê"/>
            <p:cNvSpPr/>
            <p:nvPr/>
          </p:nvSpPr>
          <p:spPr bwMode="auto">
            <a:xfrm>
              <a:off x="4787901" y="1504950"/>
              <a:ext cx="71438" cy="215900"/>
            </a:xfrm>
            <a:custGeom>
              <a:avLst/>
              <a:gdLst>
                <a:gd name="T0" fmla="*/ 4 w 4"/>
                <a:gd name="T1" fmla="*/ 1 h 12"/>
                <a:gd name="T2" fmla="*/ 0 w 4"/>
                <a:gd name="T3" fmla="*/ 8 h 12"/>
                <a:gd name="T4" fmla="*/ 1 w 4"/>
                <a:gd name="T5" fmla="*/ 8 h 12"/>
                <a:gd name="T6" fmla="*/ 4 w 4"/>
                <a:gd name="T7" fmla="*/ 12 h 12"/>
                <a:gd name="T8" fmla="*/ 4 w 4"/>
                <a:gd name="T9" fmla="*/ 1 h 12"/>
              </a:gdLst>
              <a:ahLst/>
              <a:cxnLst>
                <a:cxn ang="0">
                  <a:pos x="T0" y="T1"/>
                </a:cxn>
                <a:cxn ang="0">
                  <a:pos x="T2" y="T3"/>
                </a:cxn>
                <a:cxn ang="0">
                  <a:pos x="T4" y="T5"/>
                </a:cxn>
                <a:cxn ang="0">
                  <a:pos x="T6" y="T7"/>
                </a:cxn>
                <a:cxn ang="0">
                  <a:pos x="T8" y="T9"/>
                </a:cxn>
              </a:cxnLst>
              <a:rect l="0" t="0" r="r" b="b"/>
              <a:pathLst>
                <a:path w="4" h="12">
                  <a:moveTo>
                    <a:pt x="4" y="1"/>
                  </a:moveTo>
                  <a:cubicBezTo>
                    <a:pt x="4" y="0"/>
                    <a:pt x="4" y="2"/>
                    <a:pt x="0" y="8"/>
                  </a:cubicBezTo>
                  <a:cubicBezTo>
                    <a:pt x="0" y="8"/>
                    <a:pt x="0" y="8"/>
                    <a:pt x="1" y="8"/>
                  </a:cubicBezTo>
                  <a:cubicBezTo>
                    <a:pt x="1" y="9"/>
                    <a:pt x="2" y="9"/>
                    <a:pt x="4" y="12"/>
                  </a:cubicBezTo>
                  <a:cubicBezTo>
                    <a:pt x="4" y="12"/>
                    <a:pt x="3" y="7"/>
                    <a:pt x="4" y="1"/>
                  </a:cubicBezTo>
                  <a:close/>
                </a:path>
              </a:pathLst>
            </a:custGeom>
            <a:solidFill>
              <a:srgbClr val="9C603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3" name="iṣ1îḓê"/>
            <p:cNvSpPr/>
            <p:nvPr/>
          </p:nvSpPr>
          <p:spPr bwMode="auto">
            <a:xfrm>
              <a:off x="4841876" y="1485900"/>
              <a:ext cx="53975" cy="107950"/>
            </a:xfrm>
            <a:custGeom>
              <a:avLst/>
              <a:gdLst>
                <a:gd name="T0" fmla="*/ 3 w 3"/>
                <a:gd name="T1" fmla="*/ 0 h 6"/>
                <a:gd name="T2" fmla="*/ 2 w 3"/>
                <a:gd name="T3" fmla="*/ 6 h 6"/>
                <a:gd name="T4" fmla="*/ 0 w 3"/>
                <a:gd name="T5" fmla="*/ 2 h 6"/>
                <a:gd name="T6" fmla="*/ 3 w 3"/>
                <a:gd name="T7" fmla="*/ 0 h 6"/>
              </a:gdLst>
              <a:ahLst/>
              <a:cxnLst>
                <a:cxn ang="0">
                  <a:pos x="T0" y="T1"/>
                </a:cxn>
                <a:cxn ang="0">
                  <a:pos x="T2" y="T3"/>
                </a:cxn>
                <a:cxn ang="0">
                  <a:pos x="T4" y="T5"/>
                </a:cxn>
                <a:cxn ang="0">
                  <a:pos x="T6" y="T7"/>
                </a:cxn>
              </a:cxnLst>
              <a:rect l="0" t="0" r="r" b="b"/>
              <a:pathLst>
                <a:path w="3" h="6">
                  <a:moveTo>
                    <a:pt x="3" y="0"/>
                  </a:moveTo>
                  <a:cubicBezTo>
                    <a:pt x="3" y="0"/>
                    <a:pt x="2" y="2"/>
                    <a:pt x="2" y="6"/>
                  </a:cubicBezTo>
                  <a:cubicBezTo>
                    <a:pt x="2" y="6"/>
                    <a:pt x="0" y="4"/>
                    <a:pt x="0" y="2"/>
                  </a:cubicBezTo>
                  <a:cubicBezTo>
                    <a:pt x="0" y="1"/>
                    <a:pt x="3" y="0"/>
                    <a:pt x="3" y="0"/>
                  </a:cubicBezTo>
                  <a:close/>
                </a:path>
              </a:pathLst>
            </a:custGeom>
            <a:solidFill>
              <a:srgbClr val="9C603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4" name="ï$1ïďé"/>
            <p:cNvSpPr/>
            <p:nvPr/>
          </p:nvSpPr>
          <p:spPr bwMode="auto">
            <a:xfrm>
              <a:off x="5003801" y="1343025"/>
              <a:ext cx="217488" cy="107950"/>
            </a:xfrm>
            <a:custGeom>
              <a:avLst/>
              <a:gdLst>
                <a:gd name="T0" fmla="*/ 12 w 12"/>
                <a:gd name="T1" fmla="*/ 0 h 6"/>
                <a:gd name="T2" fmla="*/ 0 w 12"/>
                <a:gd name="T3" fmla="*/ 6 h 6"/>
                <a:gd name="T4" fmla="*/ 2 w 12"/>
                <a:gd name="T5" fmla="*/ 2 h 6"/>
                <a:gd name="T6" fmla="*/ 12 w 12"/>
                <a:gd name="T7" fmla="*/ 0 h 6"/>
              </a:gdLst>
              <a:ahLst/>
              <a:cxnLst>
                <a:cxn ang="0">
                  <a:pos x="T0" y="T1"/>
                </a:cxn>
                <a:cxn ang="0">
                  <a:pos x="T2" y="T3"/>
                </a:cxn>
                <a:cxn ang="0">
                  <a:pos x="T4" y="T5"/>
                </a:cxn>
                <a:cxn ang="0">
                  <a:pos x="T6" y="T7"/>
                </a:cxn>
              </a:cxnLst>
              <a:rect l="0" t="0" r="r" b="b"/>
              <a:pathLst>
                <a:path w="12" h="6">
                  <a:moveTo>
                    <a:pt x="12" y="0"/>
                  </a:moveTo>
                  <a:cubicBezTo>
                    <a:pt x="12" y="0"/>
                    <a:pt x="3" y="6"/>
                    <a:pt x="0" y="6"/>
                  </a:cubicBezTo>
                  <a:cubicBezTo>
                    <a:pt x="2" y="2"/>
                    <a:pt x="2" y="2"/>
                    <a:pt x="2" y="2"/>
                  </a:cubicBezTo>
                  <a:lnTo>
                    <a:pt x="12" y="0"/>
                  </a:lnTo>
                  <a:close/>
                </a:path>
              </a:pathLst>
            </a:custGeom>
            <a:solidFill>
              <a:srgbClr val="9C603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12290"/>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bldLvl="0" animBg="1"/>
      <p:bldP spid="10"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4294967295"/>
          </p:nvPr>
        </p:nvSpPr>
        <p:spPr>
          <a:xfrm>
            <a:off x="899400" y="3140968"/>
            <a:ext cx="10885231" cy="1512168"/>
          </a:xfrm>
          <a:prstGeom prst="rect">
            <a:avLst/>
          </a:prstGeom>
        </p:spPr>
        <p:txBody>
          <a:bodyPr/>
          <a:lstStyle/>
          <a:p>
            <a:pPr eaLnBrk="1" hangingPunct="1">
              <a:lnSpc>
                <a:spcPct val="130000"/>
              </a:lnSpc>
            </a:pPr>
            <a:r>
              <a:rPr lang="zh-CN" altLang="en-US">
                <a:latin typeface="微软雅黑" panose="020B0503020204020204" charset="-122"/>
                <a:ea typeface="微软雅黑" panose="020B0503020204020204" charset="-122"/>
              </a:rPr>
              <a:t>下面的</a:t>
            </a:r>
            <a:r>
              <a:rPr lang="zh-CN" altLang="en-US" b="1">
                <a:solidFill>
                  <a:srgbClr val="C00000"/>
                </a:solidFill>
                <a:latin typeface="微软雅黑" panose="020B0503020204020204" charset="-122"/>
                <a:ea typeface="微软雅黑" panose="020B0503020204020204" charset="-122"/>
                <a:hlinkClick r:id="rId2" action="ppaction://hlinkfile"/>
              </a:rPr>
              <a:t>例子1</a:t>
            </a:r>
            <a:r>
              <a:rPr lang="zh-CN" altLang="en-US">
                <a:latin typeface="微软雅黑" panose="020B0503020204020204" charset="-122"/>
                <a:ea typeface="微软雅黑" panose="020B0503020204020204" charset="-122"/>
              </a:rPr>
              <a:t>中有4个类：</a:t>
            </a:r>
            <a:r>
              <a:rPr lang="en-US" altLang="zh-CN" b="1">
                <a:solidFill>
                  <a:srgbClr val="C00000"/>
                </a:solidFill>
                <a:latin typeface="微软雅黑" panose="020B0503020204020204" charset="-122"/>
                <a:ea typeface="微软雅黑" panose="020B0503020204020204" charset="-122"/>
                <a:hlinkClick r:id="rId3" action="ppaction://hlinkfile"/>
              </a:rPr>
              <a:t>People</a:t>
            </a:r>
            <a:r>
              <a:rPr lang="en-US" altLang="zh-CN">
                <a:solidFill>
                  <a:srgbClr val="C00000"/>
                </a:solidFill>
                <a:latin typeface="微软雅黑" panose="020B0503020204020204" charset="-122"/>
                <a:ea typeface="微软雅黑" panose="020B0503020204020204" charset="-122"/>
              </a:rPr>
              <a:t>，</a:t>
            </a:r>
            <a:r>
              <a:rPr lang="en-US" altLang="zh-CN" b="1">
                <a:solidFill>
                  <a:srgbClr val="C00000"/>
                </a:solidFill>
                <a:latin typeface="微软雅黑" panose="020B0503020204020204" charset="-122"/>
                <a:ea typeface="微软雅黑" panose="020B0503020204020204" charset="-122"/>
                <a:hlinkClick r:id="rId4" action="ppaction://hlinkfile"/>
              </a:rPr>
              <a:t>Student.java</a:t>
            </a:r>
            <a:r>
              <a:rPr lang="en-US" altLang="zh-CN">
                <a:solidFill>
                  <a:srgbClr val="C00000"/>
                </a:solidFill>
                <a:latin typeface="微软雅黑" panose="020B0503020204020204" charset="-122"/>
                <a:ea typeface="微软雅黑" panose="020B0503020204020204" charset="-122"/>
              </a:rPr>
              <a:t>，</a:t>
            </a:r>
            <a:r>
              <a:rPr lang="en-US" altLang="zh-CN" b="1">
                <a:solidFill>
                  <a:srgbClr val="C00000"/>
                </a:solidFill>
                <a:latin typeface="微软雅黑" panose="020B0503020204020204" charset="-122"/>
                <a:ea typeface="微软雅黑" panose="020B0503020204020204" charset="-122"/>
                <a:hlinkClick r:id="rId5" action="ppaction://hlinkfile"/>
              </a:rPr>
              <a:t>UniverStudent.java</a:t>
            </a:r>
            <a:r>
              <a:rPr lang="zh-CN" altLang="en-US">
                <a:latin typeface="微软雅黑" panose="020B0503020204020204" charset="-122"/>
                <a:ea typeface="微软雅黑" panose="020B0503020204020204" charset="-122"/>
              </a:rPr>
              <a:t>和</a:t>
            </a:r>
            <a:r>
              <a:rPr lang="en-US" altLang="zh-CN" b="1">
                <a:solidFill>
                  <a:srgbClr val="C00000"/>
                </a:solidFill>
                <a:latin typeface="微软雅黑" panose="020B0503020204020204" charset="-122"/>
                <a:ea typeface="微软雅黑" panose="020B0503020204020204" charset="-122"/>
                <a:hlinkClick r:id="rId2" action="ppaction://hlinkfile"/>
              </a:rPr>
              <a:t>Example5_1</a:t>
            </a:r>
            <a:r>
              <a:rPr lang="en-US" altLang="zh-CN">
                <a:latin typeface="微软雅黑" panose="020B0503020204020204" charset="-122"/>
                <a:ea typeface="微软雅黑" panose="020B0503020204020204" charset="-122"/>
              </a:rPr>
              <a:t>，</a:t>
            </a:r>
            <a:r>
              <a:rPr lang="zh-CN" altLang="en-US">
                <a:latin typeface="微软雅黑" panose="020B0503020204020204" charset="-122"/>
                <a:ea typeface="微软雅黑" panose="020B0503020204020204" charset="-122"/>
              </a:rPr>
              <a:t>这些类都没有包名（需要分别打开文本编辑器编写、保存这些类的源文件，比如保存到</a:t>
            </a:r>
            <a:r>
              <a:rPr lang="en-US" altLang="zh-CN">
                <a:latin typeface="微软雅黑" panose="020B0503020204020204" charset="-122"/>
                <a:ea typeface="微软雅黑" panose="020B0503020204020204" charset="-122"/>
              </a:rPr>
              <a:t>C:\ch5</a:t>
            </a:r>
            <a:r>
              <a:rPr lang="zh-CN" altLang="en-US">
                <a:latin typeface="微软雅黑" panose="020B0503020204020204" charset="-122"/>
                <a:ea typeface="微软雅黑" panose="020B0503020204020204" charset="-122"/>
              </a:rPr>
              <a:t>目录中），其中</a:t>
            </a:r>
            <a:r>
              <a:rPr lang="en-US" altLang="zh-CN">
                <a:latin typeface="微软雅黑" panose="020B0503020204020204" charset="-122"/>
                <a:ea typeface="微软雅黑" panose="020B0503020204020204" charset="-122"/>
              </a:rPr>
              <a:t>UniverStudent</a:t>
            </a:r>
            <a:r>
              <a:rPr lang="zh-CN" altLang="en-US">
                <a:latin typeface="微软雅黑" panose="020B0503020204020204" charset="-122"/>
                <a:ea typeface="微软雅黑" panose="020B0503020204020204" charset="-122"/>
              </a:rPr>
              <a:t>类是</a:t>
            </a:r>
            <a:r>
              <a:rPr lang="en-US" altLang="zh-CN">
                <a:latin typeface="微软雅黑" panose="020B0503020204020204" charset="-122"/>
                <a:ea typeface="微软雅黑" panose="020B0503020204020204" charset="-122"/>
              </a:rPr>
              <a:t>Student</a:t>
            </a:r>
            <a:r>
              <a:rPr lang="zh-CN" altLang="en-US">
                <a:latin typeface="微软雅黑" panose="020B0503020204020204" charset="-122"/>
                <a:ea typeface="微软雅黑" panose="020B0503020204020204" charset="-122"/>
              </a:rPr>
              <a:t>的子类，</a:t>
            </a:r>
            <a:r>
              <a:rPr lang="en-US" altLang="zh-CN">
                <a:latin typeface="微软雅黑" panose="020B0503020204020204" charset="-122"/>
                <a:ea typeface="微软雅黑" panose="020B0503020204020204" charset="-122"/>
              </a:rPr>
              <a:t>Student</a:t>
            </a:r>
            <a:r>
              <a:rPr lang="zh-CN" altLang="en-US">
                <a:latin typeface="微软雅黑" panose="020B0503020204020204" charset="-122"/>
                <a:ea typeface="微软雅黑" panose="020B0503020204020204" charset="-122"/>
              </a:rPr>
              <a:t>是</a:t>
            </a:r>
            <a:r>
              <a:rPr lang="en-US" altLang="zh-CN">
                <a:latin typeface="微软雅黑" panose="020B0503020204020204" charset="-122"/>
                <a:ea typeface="微软雅黑" panose="020B0503020204020204" charset="-122"/>
              </a:rPr>
              <a:t>People</a:t>
            </a:r>
            <a:r>
              <a:rPr lang="zh-CN" altLang="en-US">
                <a:latin typeface="微软雅黑" panose="020B0503020204020204" charset="-122"/>
                <a:ea typeface="微软雅黑" panose="020B0503020204020204" charset="-122"/>
              </a:rPr>
              <a:t>的子类。程序运行效果如图5.1。</a:t>
            </a:r>
          </a:p>
          <a:p>
            <a:pPr eaLnBrk="1" hangingPunct="1">
              <a:lnSpc>
                <a:spcPct val="130000"/>
              </a:lnSpc>
            </a:pPr>
            <a:endParaRPr lang="zh-CN" altLang="en-US" b="1">
              <a:latin typeface="微软雅黑" panose="020B0503020204020204" charset="-122"/>
              <a:ea typeface="微软雅黑" panose="020B0503020204020204" charset="-122"/>
            </a:endParaRPr>
          </a:p>
        </p:txBody>
      </p:sp>
      <p:pic>
        <p:nvPicPr>
          <p:cNvPr id="355333"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51088" y="5040314"/>
            <a:ext cx="7467600" cy="177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组合 4"/>
          <p:cNvGrpSpPr/>
          <p:nvPr/>
        </p:nvGrpSpPr>
        <p:grpSpPr>
          <a:xfrm>
            <a:off x="103941" y="116632"/>
            <a:ext cx="9929764" cy="614705"/>
            <a:chOff x="103941" y="116632"/>
            <a:chExt cx="9929764" cy="614705"/>
          </a:xfrm>
        </p:grpSpPr>
        <p:sp>
          <p:nvSpPr>
            <p:cNvPr id="6" name="文本框 5"/>
            <p:cNvSpPr txBox="1"/>
            <p:nvPr/>
          </p:nvSpPr>
          <p:spPr>
            <a:xfrm>
              <a:off x="767408" y="147772"/>
              <a:ext cx="4608512" cy="583565"/>
            </a:xfrm>
            <a:prstGeom prst="rect">
              <a:avLst/>
            </a:prstGeom>
            <a:noFill/>
          </p:spPr>
          <p:txBody>
            <a:bodyPr wrap="square">
              <a:spAutoFit/>
            </a:bodyPr>
            <a:lstStyle/>
            <a:p>
              <a:pPr eaLnBrk="1" fontAlgn="auto" hangingPunct="1">
                <a:spcBef>
                  <a:spcPts val="0"/>
                </a:spcBef>
                <a:spcAft>
                  <a:spcPts val="0"/>
                </a:spcAft>
                <a:defRPr/>
              </a:pPr>
              <a:r>
                <a:rPr lang="en-US" altLang="zh-CN" sz="3200" b="1">
                  <a:solidFill>
                    <a:srgbClr val="53648F"/>
                  </a:solidFill>
                  <a:latin typeface="微软雅黑" panose="020B0503020204020204" charset="-122"/>
                  <a:ea typeface="微软雅黑" panose="020B0503020204020204" charset="-122"/>
                </a:rPr>
                <a:t>5.2   </a:t>
              </a:r>
              <a:r>
                <a:rPr lang="zh-CN" altLang="en-US" sz="3200" b="1">
                  <a:solidFill>
                    <a:srgbClr val="53648F"/>
                  </a:solidFill>
                  <a:latin typeface="微软雅黑" panose="020B0503020204020204" charset="-122"/>
                  <a:ea typeface="微软雅黑" panose="020B0503020204020204" charset="-122"/>
                </a:rPr>
                <a:t>子类的继承性</a:t>
              </a:r>
              <a:endParaRPr lang="zh-CN" altLang="en-US" sz="3200" b="1" dirty="0">
                <a:solidFill>
                  <a:srgbClr val="53648F"/>
                </a:solidFill>
                <a:latin typeface="微软雅黑" panose="020B0503020204020204" charset="-122"/>
                <a:ea typeface="微软雅黑" panose="020B0503020204020204" charset="-122"/>
              </a:endParaRPr>
            </a:p>
          </p:txBody>
        </p:sp>
        <p:pic>
          <p:nvPicPr>
            <p:cNvPr id="7" name="图片 6" descr="卡通人物&#10;&#10;中度可信度描述已自动生成"/>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3941" y="116632"/>
              <a:ext cx="889308" cy="492950"/>
            </a:xfrm>
            <a:prstGeom prst="rect">
              <a:avLst/>
            </a:prstGeom>
          </p:spPr>
        </p:pic>
        <p:sp>
          <p:nvSpPr>
            <p:cNvPr id="9" name="平行四边形 8"/>
            <p:cNvSpPr/>
            <p:nvPr/>
          </p:nvSpPr>
          <p:spPr>
            <a:xfrm>
              <a:off x="4223792" y="476672"/>
              <a:ext cx="5809913" cy="162000"/>
            </a:xfrm>
            <a:prstGeom prst="parallelogram">
              <a:avLst>
                <a:gd name="adj" fmla="val 49021"/>
              </a:avLst>
            </a:pr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817550" y="908720"/>
            <a:ext cx="5998530" cy="460375"/>
          </a:xfrm>
          <a:prstGeom prst="rect">
            <a:avLst/>
          </a:prstGeom>
          <a:noFill/>
        </p:spPr>
        <p:txBody>
          <a:bodyPr wrap="square">
            <a:spAutoFit/>
          </a:bodyPr>
          <a:lstStyle>
            <a:defPPr>
              <a:defRPr lang="en-US"/>
            </a:defPPr>
            <a:lvl1pPr fontAlgn="auto">
              <a:spcBef>
                <a:spcPts val="0"/>
              </a:spcBef>
              <a:spcAft>
                <a:spcPts val="0"/>
              </a:spcAft>
              <a:defRPr sz="3200" b="1">
                <a:solidFill>
                  <a:srgbClr val="53648F"/>
                </a:solidFill>
                <a:latin typeface="思源黑体 CN Heavy" panose="020B0A00000000000000" pitchFamily="34" charset="-122"/>
                <a:ea typeface="思源黑体 CN Heavy" panose="020B0A00000000000000" pitchFamily="34" charset="-122"/>
              </a:defRPr>
            </a:lvl1pPr>
          </a:lstStyle>
          <a:p>
            <a:r>
              <a:rPr lang="en-US" altLang="zh-CN" sz="2400">
                <a:latin typeface="微软雅黑" panose="020B0503020204020204" charset="-122"/>
                <a:ea typeface="微软雅黑" panose="020B0503020204020204" charset="-122"/>
              </a:rPr>
              <a:t>5.2.1   </a:t>
            </a:r>
            <a:r>
              <a:rPr lang="zh-CN" altLang="en-US" sz="2400">
                <a:latin typeface="微软雅黑" panose="020B0503020204020204" charset="-122"/>
                <a:ea typeface="微软雅黑" panose="020B0503020204020204" charset="-122"/>
              </a:rPr>
              <a:t>子类和父类在同一包中的继承性</a:t>
            </a:r>
          </a:p>
        </p:txBody>
      </p:sp>
      <p:sp>
        <p:nvSpPr>
          <p:cNvPr id="12" name="文本框 11"/>
          <p:cNvSpPr txBox="1"/>
          <p:nvPr/>
        </p:nvSpPr>
        <p:spPr>
          <a:xfrm>
            <a:off x="1086194" y="1614933"/>
            <a:ext cx="10338397" cy="1410970"/>
          </a:xfrm>
          <a:prstGeom prst="rect">
            <a:avLst/>
          </a:prstGeom>
          <a:noFill/>
          <a:ln w="50800">
            <a:solidFill>
              <a:srgbClr val="53648F"/>
            </a:solidFill>
          </a:ln>
        </p:spPr>
        <p:txBody>
          <a:bodyPr wrap="square">
            <a:spAutoFit/>
          </a:bodyPr>
          <a:lstStyle/>
          <a:p>
            <a:pPr eaLnBrk="1" hangingPunct="1">
              <a:lnSpc>
                <a:spcPct val="130000"/>
              </a:lnSpc>
            </a:pPr>
            <a:r>
              <a:rPr lang="zh-CN" altLang="en-US" sz="2200" b="1">
                <a:latin typeface="微软雅黑" panose="020B0503020204020204" charset="-122"/>
                <a:ea typeface="微软雅黑" panose="020B0503020204020204" charset="-122"/>
              </a:rPr>
              <a:t>如果子类和父类在同一个包中，那么，子类自然地</a:t>
            </a:r>
            <a:r>
              <a:rPr lang="zh-CN" altLang="en-US" sz="2200" b="1">
                <a:solidFill>
                  <a:srgbClr val="53648F"/>
                </a:solidFill>
                <a:latin typeface="微软雅黑" panose="020B0503020204020204" charset="-122"/>
                <a:ea typeface="微软雅黑" panose="020B0503020204020204" charset="-122"/>
              </a:rPr>
              <a:t>继承了其父类中不是</a:t>
            </a:r>
            <a:r>
              <a:rPr lang="en-US" altLang="zh-CN" sz="2200" b="1">
                <a:solidFill>
                  <a:srgbClr val="53648F"/>
                </a:solidFill>
                <a:latin typeface="微软雅黑" panose="020B0503020204020204" charset="-122"/>
                <a:ea typeface="微软雅黑" panose="020B0503020204020204" charset="-122"/>
              </a:rPr>
              <a:t>private</a:t>
            </a:r>
            <a:r>
              <a:rPr lang="zh-CN" altLang="en-US" sz="2200" b="1">
                <a:solidFill>
                  <a:srgbClr val="53648F"/>
                </a:solidFill>
                <a:latin typeface="微软雅黑" panose="020B0503020204020204" charset="-122"/>
                <a:ea typeface="微软雅黑" panose="020B0503020204020204" charset="-122"/>
              </a:rPr>
              <a:t>的成员变量</a:t>
            </a:r>
            <a:r>
              <a:rPr lang="zh-CN" altLang="en-US" sz="2200" b="1">
                <a:latin typeface="微软雅黑" panose="020B0503020204020204" charset="-122"/>
                <a:ea typeface="微软雅黑" panose="020B0503020204020204" charset="-122"/>
              </a:rPr>
              <a:t>作为自己的成员变量，并且也自然地</a:t>
            </a:r>
            <a:r>
              <a:rPr lang="zh-CN" altLang="en-US" sz="2200" b="1">
                <a:solidFill>
                  <a:srgbClr val="53648F"/>
                </a:solidFill>
                <a:latin typeface="微软雅黑" panose="020B0503020204020204" charset="-122"/>
                <a:ea typeface="微软雅黑" panose="020B0503020204020204" charset="-122"/>
              </a:rPr>
              <a:t>继承了父类中不是</a:t>
            </a:r>
            <a:r>
              <a:rPr lang="en-US" altLang="zh-CN" sz="2200" b="1">
                <a:solidFill>
                  <a:srgbClr val="53648F"/>
                </a:solidFill>
                <a:latin typeface="微软雅黑" panose="020B0503020204020204" charset="-122"/>
                <a:ea typeface="微软雅黑" panose="020B0503020204020204" charset="-122"/>
              </a:rPr>
              <a:t>private</a:t>
            </a:r>
            <a:r>
              <a:rPr lang="zh-CN" altLang="en-US" sz="2200" b="1">
                <a:solidFill>
                  <a:srgbClr val="53648F"/>
                </a:solidFill>
                <a:latin typeface="微软雅黑" panose="020B0503020204020204" charset="-122"/>
                <a:ea typeface="微软雅黑" panose="020B0503020204020204" charset="-122"/>
              </a:rPr>
              <a:t>的方法</a:t>
            </a:r>
            <a:r>
              <a:rPr lang="zh-CN" altLang="en-US" sz="2200" b="1">
                <a:latin typeface="微软雅黑" panose="020B0503020204020204" charset="-122"/>
                <a:ea typeface="微软雅黑" panose="020B0503020204020204" charset="-122"/>
              </a:rPr>
              <a:t>作为自己的方法，继承的成员变量或方法的</a:t>
            </a:r>
            <a:r>
              <a:rPr lang="zh-CN" altLang="en-US" sz="2200" b="1">
                <a:solidFill>
                  <a:srgbClr val="53648F"/>
                </a:solidFill>
                <a:latin typeface="微软雅黑" panose="020B0503020204020204" charset="-122"/>
                <a:ea typeface="微软雅黑" panose="020B0503020204020204" charset="-122"/>
              </a:rPr>
              <a:t>访问权限</a:t>
            </a:r>
            <a:r>
              <a:rPr lang="zh-CN" altLang="en-US" sz="2200" b="1">
                <a:latin typeface="微软雅黑" panose="020B0503020204020204" charset="-122"/>
                <a:ea typeface="微软雅黑" panose="020B0503020204020204" charset="-122"/>
              </a:rPr>
              <a:t>保持不变。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1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3315">
                                            <p:txEl>
                                              <p:pRg st="0" end="0"/>
                                            </p:txEl>
                                          </p:spTgt>
                                        </p:tgtEl>
                                        <p:attrNameLst>
                                          <p:attrName>style.visibility</p:attrName>
                                        </p:attrNameLst>
                                      </p:cBhvr>
                                      <p:to>
                                        <p:strVal val="visible"/>
                                      </p:to>
                                    </p:set>
                                    <p:animEffect transition="in" filter="fade">
                                      <p:cBhvr>
                                        <p:cTn id="18" dur="1000"/>
                                        <p:tgtEl>
                                          <p:spTgt spid="13315">
                                            <p:txEl>
                                              <p:pRg st="0" end="0"/>
                                            </p:txEl>
                                          </p:spTgt>
                                        </p:tgtEl>
                                      </p:cBhvr>
                                    </p:animEffect>
                                    <p:anim calcmode="lin" valueType="num">
                                      <p:cBhvr>
                                        <p:cTn id="19" dur="1000" fill="hold"/>
                                        <p:tgtEl>
                                          <p:spTgt spid="13315">
                                            <p:txEl>
                                              <p:pRg st="0" end="0"/>
                                            </p:txEl>
                                          </p:spTgt>
                                        </p:tgtEl>
                                        <p:attrNameLst>
                                          <p:attrName>ppt_x</p:attrName>
                                        </p:attrNameLst>
                                      </p:cBhvr>
                                      <p:tavLst>
                                        <p:tav tm="0">
                                          <p:val>
                                            <p:strVal val="#ppt_x"/>
                                          </p:val>
                                        </p:tav>
                                        <p:tav tm="100000">
                                          <p:val>
                                            <p:strVal val="#ppt_x"/>
                                          </p:val>
                                        </p:tav>
                                      </p:tavLst>
                                    </p:anim>
                                    <p:anim calcmode="lin" valueType="num">
                                      <p:cBhvr>
                                        <p:cTn id="20" dur="1000" fill="hold"/>
                                        <p:tgtEl>
                                          <p:spTgt spid="13315">
                                            <p:txEl>
                                              <p:pRg st="0" end="0"/>
                                            </p:txEl>
                                          </p:spTgt>
                                        </p:tgtEl>
                                        <p:attrNameLst>
                                          <p:attrName>ppt_y</p:attrName>
                                        </p:attrNameLst>
                                      </p:cBhvr>
                                      <p:tavLst>
                                        <p:tav tm="0">
                                          <p:val>
                                            <p:strVal val="#ppt_y+.1"/>
                                          </p:val>
                                        </p:tav>
                                        <p:tav tm="100000">
                                          <p:val>
                                            <p:strVal val="#ppt_y"/>
                                          </p:val>
                                        </p:tav>
                                      </p:tavLst>
                                    </p:anim>
                                  </p:childTnLst>
                                </p:cTn>
                              </p:par>
                            </p:childTnLst>
                          </p:cTn>
                        </p:par>
                        <p:par>
                          <p:cTn id="21" fill="hold">
                            <p:stCondLst>
                              <p:cond delay="1000"/>
                            </p:stCondLst>
                            <p:childTnLst>
                              <p:par>
                                <p:cTn id="22" presetID="3" presetClass="entr" presetSubtype="10" fill="hold" nodeType="afterEffect">
                                  <p:stCondLst>
                                    <p:cond delay="0"/>
                                  </p:stCondLst>
                                  <p:childTnLst>
                                    <p:set>
                                      <p:cBhvr>
                                        <p:cTn id="23" dur="1" fill="hold">
                                          <p:stCondLst>
                                            <p:cond delay="0"/>
                                          </p:stCondLst>
                                        </p:cTn>
                                        <p:tgtEl>
                                          <p:spTgt spid="355333"/>
                                        </p:tgtEl>
                                        <p:attrNameLst>
                                          <p:attrName>style.visibility</p:attrName>
                                        </p:attrNameLst>
                                      </p:cBhvr>
                                      <p:to>
                                        <p:strVal val="visible"/>
                                      </p:to>
                                    </p:set>
                                    <p:animEffect transition="in" filter="blinds(horizontal)">
                                      <p:cBhvr>
                                        <p:cTn id="24" dur="500"/>
                                        <p:tgtEl>
                                          <p:spTgt spid="3553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p:bldP spid="10" grpId="0"/>
      <p:bldP spid="12" grpId="0" bldLvl="0" animBg="1"/>
    </p:bldLst>
  </p:timing>
</p:sld>
</file>

<file path=ppt/tags/tag1.xml><?xml version="1.0" encoding="utf-8"?>
<p:tagLst xmlns:a="http://schemas.openxmlformats.org/drawingml/2006/main" xmlns:r="http://schemas.openxmlformats.org/officeDocument/2006/relationships" xmlns:p="http://schemas.openxmlformats.org/presentationml/2006/main">
  <p:tag name="FULLTEXTBEAUTIFYED" val="1"/>
  <p:tag name="COMMONDATA" val="eyJoZGlkIjoiMDY2MjQwNzI0OTM0YTU2NzllMzQyZjJkMjRkOWNhZjQifQ=="/>
</p:tagLst>
</file>

<file path=ppt/tags/tag2.xml><?xml version="1.0" encoding="utf-8"?>
<p:tagLst xmlns:a="http://schemas.openxmlformats.org/drawingml/2006/main" xmlns:r="http://schemas.openxmlformats.org/officeDocument/2006/relationships" xmlns:p="http://schemas.openxmlformats.org/presentationml/2006/main">
  <p:tag name="ISLIDE.VECTOR" val="#18405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积分">
  <a:themeElements>
    <a:clrScheme name="积分">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积分">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积分">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36</TotalTime>
  <Words>3634</Words>
  <Application>Microsoft Macintosh PowerPoint</Application>
  <PresentationFormat>宽屏</PresentationFormat>
  <Paragraphs>230</Paragraphs>
  <Slides>32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32</vt:i4>
      </vt:variant>
    </vt:vector>
  </HeadingPairs>
  <TitlesOfParts>
    <vt:vector size="40" baseType="lpstr">
      <vt:lpstr>楷体</vt:lpstr>
      <vt:lpstr>微软雅黑</vt:lpstr>
      <vt:lpstr>Times New Roman</vt:lpstr>
      <vt:lpstr>Tw Cen MT</vt:lpstr>
      <vt:lpstr>Tw Cen MT Condensed</vt:lpstr>
      <vt:lpstr>Wingdings</vt:lpstr>
      <vt:lpstr>Wingdings 3</vt:lpstr>
      <vt:lpstr>积分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神秘的辣椒</dc:creator>
  <cp:lastModifiedBy>Yiming Li</cp:lastModifiedBy>
  <cp:revision>591</cp:revision>
  <dcterms:created xsi:type="dcterms:W3CDTF">2113-01-01T00:00:00Z</dcterms:created>
  <dcterms:modified xsi:type="dcterms:W3CDTF">2023-11-07T01:43:37Z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CB0F2C53382E4B5B828AFB24712DDE12</vt:lpwstr>
  </property>
  <property fmtid="{D5CDD505-2E9C-101B-9397-08002B2CF9AE}" pid="3" name="KSOProductBuildVer">
    <vt:lpwstr>2052-11.1.0.12302</vt:lpwstr>
  </property>
</Properties>
</file>