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9"/>
  </p:notesMasterIdLst>
  <p:handoutMasterIdLst>
    <p:handoutMasterId r:id="rId80"/>
  </p:handoutMasterIdLst>
  <p:sldIdLst>
    <p:sldId id="853" r:id="rId2"/>
    <p:sldId id="292" r:id="rId3"/>
    <p:sldId id="774" r:id="rId4"/>
    <p:sldId id="353" r:id="rId5"/>
    <p:sldId id="456" r:id="rId6"/>
    <p:sldId id="395" r:id="rId7"/>
    <p:sldId id="396" r:id="rId8"/>
    <p:sldId id="397" r:id="rId9"/>
    <p:sldId id="398" r:id="rId10"/>
    <p:sldId id="399" r:id="rId11"/>
    <p:sldId id="402" r:id="rId12"/>
    <p:sldId id="403" r:id="rId13"/>
    <p:sldId id="400" r:id="rId14"/>
    <p:sldId id="401" r:id="rId15"/>
    <p:sldId id="404" r:id="rId16"/>
    <p:sldId id="407" r:id="rId17"/>
    <p:sldId id="408" r:id="rId18"/>
    <p:sldId id="332" r:id="rId19"/>
    <p:sldId id="409" r:id="rId20"/>
    <p:sldId id="410" r:id="rId21"/>
    <p:sldId id="411" r:id="rId22"/>
    <p:sldId id="412" r:id="rId23"/>
    <p:sldId id="337" r:id="rId24"/>
    <p:sldId id="413" r:id="rId25"/>
    <p:sldId id="460" r:id="rId26"/>
    <p:sldId id="414" r:id="rId27"/>
    <p:sldId id="415" r:id="rId28"/>
    <p:sldId id="461" r:id="rId29"/>
    <p:sldId id="416" r:id="rId30"/>
    <p:sldId id="417" r:id="rId31"/>
    <p:sldId id="418" r:id="rId32"/>
    <p:sldId id="419" r:id="rId33"/>
    <p:sldId id="420" r:id="rId34"/>
    <p:sldId id="421" r:id="rId35"/>
    <p:sldId id="422" r:id="rId36"/>
    <p:sldId id="457" r:id="rId37"/>
    <p:sldId id="424" r:id="rId38"/>
    <p:sldId id="458" r:id="rId39"/>
    <p:sldId id="459" r:id="rId40"/>
    <p:sldId id="425" r:id="rId41"/>
    <p:sldId id="426" r:id="rId42"/>
    <p:sldId id="427" r:id="rId43"/>
    <p:sldId id="428" r:id="rId44"/>
    <p:sldId id="429" r:id="rId45"/>
    <p:sldId id="462" r:id="rId46"/>
    <p:sldId id="463" r:id="rId47"/>
    <p:sldId id="430" r:id="rId48"/>
    <p:sldId id="431" r:id="rId49"/>
    <p:sldId id="432" r:id="rId50"/>
    <p:sldId id="433" r:id="rId51"/>
    <p:sldId id="434" r:id="rId52"/>
    <p:sldId id="435" r:id="rId53"/>
    <p:sldId id="464" r:id="rId54"/>
    <p:sldId id="436" r:id="rId55"/>
    <p:sldId id="437" r:id="rId56"/>
    <p:sldId id="438" r:id="rId57"/>
    <p:sldId id="439" r:id="rId58"/>
    <p:sldId id="377" r:id="rId59"/>
    <p:sldId id="440" r:id="rId60"/>
    <p:sldId id="441" r:id="rId61"/>
    <p:sldId id="442" r:id="rId62"/>
    <p:sldId id="443" r:id="rId63"/>
    <p:sldId id="444" r:id="rId64"/>
    <p:sldId id="445" r:id="rId65"/>
    <p:sldId id="384" r:id="rId66"/>
    <p:sldId id="446" r:id="rId67"/>
    <p:sldId id="447" r:id="rId68"/>
    <p:sldId id="465" r:id="rId69"/>
    <p:sldId id="448" r:id="rId70"/>
    <p:sldId id="450" r:id="rId71"/>
    <p:sldId id="466" r:id="rId72"/>
    <p:sldId id="468" r:id="rId73"/>
    <p:sldId id="467" r:id="rId74"/>
    <p:sldId id="451" r:id="rId75"/>
    <p:sldId id="452" r:id="rId76"/>
    <p:sldId id="469" r:id="rId77"/>
    <p:sldId id="340" r:id="rId78"/>
  </p:sldIdLst>
  <p:sldSz cx="12192000" cy="6858000"/>
  <p:notesSz cx="6858000" cy="9144000"/>
  <p:custDataLst>
    <p:tags r:id="rId8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529" userDrawn="1">
          <p15:clr>
            <a:srgbClr val="A4A3A4"/>
          </p15:clr>
        </p15:guide>
        <p15:guide id="4" pos="733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3648F"/>
    <a:srgbClr val="6B9F25"/>
    <a:srgbClr val="C8C8C8"/>
    <a:srgbClr val="FFAFE6"/>
    <a:srgbClr val="E3C9B9"/>
    <a:srgbClr val="0000FF"/>
    <a:srgbClr val="D60093"/>
    <a:srgbClr val="FFCCCC"/>
    <a:srgbClr val="FF0066"/>
    <a:srgbClr val="DCBB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16" autoAdjust="0"/>
    <p:restoredTop sz="94719" autoAdjust="0"/>
  </p:normalViewPr>
  <p:slideViewPr>
    <p:cSldViewPr showGuides="1">
      <p:cViewPr varScale="1">
        <p:scale>
          <a:sx n="148" d="100"/>
          <a:sy n="148" d="100"/>
        </p:scale>
        <p:origin x="1016" y="192"/>
      </p:cViewPr>
      <p:guideLst>
        <p:guide orient="horz" pos="2160"/>
        <p:guide pos="3840"/>
        <p:guide pos="529"/>
        <p:guide pos="733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51" d="100"/>
          <a:sy n="51" d="100"/>
        </p:scale>
        <p:origin x="-291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fontAlgn="auto" hangingPunct="1">
              <a:spcBef>
                <a:spcPts val="0"/>
              </a:spcBef>
              <a:spcAft>
                <a:spcPts val="0"/>
              </a:spcAft>
              <a:defRPr sz="1200">
                <a:latin typeface="+mn-lt"/>
              </a:defRPr>
            </a:lvl1pPr>
          </a:lstStyle>
          <a:p>
            <a:pPr>
              <a:defRPr/>
            </a:pPr>
            <a:endParaRPr lang="zh-CN" altLang="en-US">
              <a:ea typeface="楷体" panose="02010609060101010101" pitchFamily="49" charset="-122"/>
            </a:endParaRPr>
          </a:p>
        </p:txBody>
      </p:sp>
      <p:sp>
        <p:nvSpPr>
          <p:cNvPr id="37891"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fontAlgn="auto" hangingPunct="1">
              <a:spcBef>
                <a:spcPts val="0"/>
              </a:spcBef>
              <a:spcAft>
                <a:spcPts val="0"/>
              </a:spcAft>
              <a:defRPr sz="1200">
                <a:latin typeface="+mn-lt"/>
              </a:defRPr>
            </a:lvl1pPr>
          </a:lstStyle>
          <a:p>
            <a:pPr>
              <a:defRPr/>
            </a:pPr>
            <a:fld id="{8142311B-FB7E-4307-B2D8-D6D17AF319EF}" type="datetime5">
              <a:rPr lang="zh-CN" altLang="en-US">
                <a:ea typeface="楷体" panose="02010609060101010101" pitchFamily="49" charset="-122"/>
              </a:rPr>
              <a:t>2023/10/31</a:t>
            </a:fld>
            <a:endParaRPr lang="en-US" altLang="zh-CN">
              <a:ea typeface="楷体" panose="02010609060101010101" pitchFamily="49" charset="-122"/>
            </a:endParaRPr>
          </a:p>
        </p:txBody>
      </p:sp>
      <p:sp>
        <p:nvSpPr>
          <p:cNvPr id="37892"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fontAlgn="auto" hangingPunct="1">
              <a:spcBef>
                <a:spcPts val="0"/>
              </a:spcBef>
              <a:spcAft>
                <a:spcPts val="0"/>
              </a:spcAft>
              <a:defRPr sz="1200">
                <a:latin typeface="+mn-lt"/>
              </a:defRPr>
            </a:lvl1pPr>
          </a:lstStyle>
          <a:p>
            <a:pPr>
              <a:defRPr/>
            </a:pPr>
            <a:endParaRPr lang="en-US" altLang="zh-CN">
              <a:ea typeface="楷体" panose="02010609060101010101" pitchFamily="49" charset="-122"/>
            </a:endParaRPr>
          </a:p>
        </p:txBody>
      </p:sp>
      <p:sp>
        <p:nvSpPr>
          <p:cNvPr id="37893"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fontAlgn="auto" hangingPunct="1">
              <a:spcBef>
                <a:spcPts val="0"/>
              </a:spcBef>
              <a:spcAft>
                <a:spcPts val="0"/>
              </a:spcAft>
              <a:defRPr sz="1200">
                <a:latin typeface="+mn-lt"/>
              </a:defRPr>
            </a:lvl1pPr>
          </a:lstStyle>
          <a:p>
            <a:pPr>
              <a:defRPr/>
            </a:pPr>
            <a:fld id="{D2169F9C-6FC5-4BFF-A205-25FF1ADFF7F2}" type="slidenum">
              <a:rPr lang="zh-CN" altLang="en-US">
                <a:ea typeface="楷体" panose="02010609060101010101" pitchFamily="49" charset="-122"/>
              </a:rPr>
              <a:t>‹#›</a:t>
            </a:fld>
            <a:endParaRPr lang="en-US" altLang="zh-CN">
              <a:ea typeface="楷体" panose="02010609060101010101" pitchFamily="49"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fontAlgn="auto" hangingPunct="1">
              <a:spcBef>
                <a:spcPts val="0"/>
              </a:spcBef>
              <a:spcAft>
                <a:spcPts val="0"/>
              </a:spcAft>
              <a:defRPr sz="1200">
                <a:latin typeface="+mn-lt"/>
                <a:ea typeface="楷体" panose="02010609060101010101" pitchFamily="49" charset="-122"/>
              </a:defRPr>
            </a:lvl1pPr>
          </a:lstStyle>
          <a:p>
            <a:pPr>
              <a:defRPr/>
            </a:pPr>
            <a:endParaRPr lang="zh-CN" altLang="en-US"/>
          </a:p>
        </p:txBody>
      </p:sp>
      <p:sp>
        <p:nvSpPr>
          <p:cNvPr id="3686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fontAlgn="auto" hangingPunct="1">
              <a:spcBef>
                <a:spcPts val="0"/>
              </a:spcBef>
              <a:spcAft>
                <a:spcPts val="0"/>
              </a:spcAft>
              <a:defRPr sz="1200">
                <a:latin typeface="+mn-lt"/>
                <a:ea typeface="楷体" panose="02010609060101010101" pitchFamily="49" charset="-122"/>
              </a:defRPr>
            </a:lvl1pPr>
          </a:lstStyle>
          <a:p>
            <a:pPr>
              <a:defRPr/>
            </a:pPr>
            <a:fld id="{141616D4-CCDC-49E5-8EB9-6E61FE1108C2}" type="datetime5">
              <a:rPr lang="zh-CN" altLang="en-US" smtClean="0"/>
              <a:t>2023/10/31</a:t>
            </a:fld>
            <a:endParaRPr lang="en-US" altLang="zh-CN"/>
          </a:p>
        </p:txBody>
      </p:sp>
      <p:sp>
        <p:nvSpPr>
          <p:cNvPr id="1741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687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fontAlgn="auto" hangingPunct="1">
              <a:spcBef>
                <a:spcPts val="0"/>
              </a:spcBef>
              <a:spcAft>
                <a:spcPts val="0"/>
              </a:spcAft>
              <a:defRPr sz="1200">
                <a:latin typeface="+mn-lt"/>
                <a:ea typeface="楷体" panose="02010609060101010101" pitchFamily="49" charset="-122"/>
              </a:defRPr>
            </a:lvl1pPr>
          </a:lstStyle>
          <a:p>
            <a:pPr>
              <a:defRPr/>
            </a:pPr>
            <a:endParaRPr lang="en-US" altLang="zh-CN"/>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fontAlgn="auto" hangingPunct="1">
              <a:spcBef>
                <a:spcPts val="0"/>
              </a:spcBef>
              <a:spcAft>
                <a:spcPts val="0"/>
              </a:spcAft>
              <a:defRPr sz="1200">
                <a:latin typeface="+mn-lt"/>
                <a:ea typeface="楷体" panose="02010609060101010101" pitchFamily="49" charset="-122"/>
              </a:defRPr>
            </a:lvl1pPr>
          </a:lstStyle>
          <a:p>
            <a:pPr>
              <a:defRPr/>
            </a:pPr>
            <a:fld id="{0A2068E5-6550-4BC1-BA6D-AE5E13F3EA13}" type="slidenum">
              <a:rPr lang="zh-CN" altLang="en-US" smtClean="0"/>
              <a:t>‹#›</a:t>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楷体" panose="02010609060101010101" pitchFamily="49"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楷体" panose="02010609060101010101" pitchFamily="49"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楷体" panose="02010609060101010101" pitchFamily="49"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楷体" panose="02010609060101010101" pitchFamily="49"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楷体"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p:nvPr>
        </p:nvSpPr>
        <p:spPr/>
      </p:sp>
      <p:sp>
        <p:nvSpPr>
          <p:cNvPr id="4608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084" name="日期占位符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342CA500-2758-4675-BB87-AC1FFE91AB82}" type="datetime5">
              <a:rPr lang="zh-CN" altLang="en-US" sz="1200" b="0" smtClean="0">
                <a:ea typeface="楷体" panose="02010609060101010101" pitchFamily="49" charset="-122"/>
              </a:rPr>
              <a:t>2023/10/31</a:t>
            </a:fld>
            <a:endParaRPr lang="en-US" altLang="zh-CN" sz="1200" b="0">
              <a:ea typeface="楷体" panose="02010609060101010101" pitchFamily="49" charset="-122"/>
            </a:endParaRPr>
          </a:p>
        </p:txBody>
      </p:sp>
      <p:sp>
        <p:nvSpPr>
          <p:cNvPr id="46085" name="灯片编号占位符 4"/>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8B55E5C6-A2A5-4522-B33D-856902CE0170}" type="slidenum">
              <a:rPr lang="zh-CN" altLang="en-US" sz="1200" b="0">
                <a:ea typeface="楷体" panose="02010609060101010101" pitchFamily="49" charset="-122"/>
              </a:rPr>
              <a:t>39</a:t>
            </a:fld>
            <a:endParaRPr lang="en-US" altLang="zh-CN" sz="1200" b="0">
              <a:ea typeface="楷体" panose="02010609060101010101"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a:prstGeom prst="rect">
            <a:avLst/>
          </a:prstGeom>
        </p:spPr>
        <p:txBody>
          <a:bodyPr/>
          <a:lstStyle>
            <a:lvl1pPr>
              <a:defRPr>
                <a:ea typeface="楷体" panose="02010609060101010101" pitchFamily="49"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24128" y="2286000"/>
            <a:ext cx="9720073" cy="4023360"/>
          </a:xfrm>
          <a:prstGeom prst="rect">
            <a:avLst/>
          </a:prstGeom>
        </p:spPr>
        <p:txBody>
          <a:bodyPr vert="eaVert"/>
          <a:lstStyle>
            <a:lvl1pPr>
              <a:defRPr>
                <a:ea typeface="楷体" panose="02010609060101010101" pitchFamily="49" charset="-122"/>
              </a:defRPr>
            </a:lvl1pPr>
            <a:lvl2pPr>
              <a:defRPr>
                <a:ea typeface="楷体" panose="02010609060101010101" pitchFamily="49" charset="-122"/>
              </a:defRPr>
            </a:lvl2pPr>
            <a:lvl3pPr>
              <a:defRPr>
                <a:ea typeface="楷体" panose="02010609060101010101" pitchFamily="49" charset="-122"/>
              </a:defRPr>
            </a:lvl3pPr>
            <a:lvl4pPr>
              <a:defRPr>
                <a:ea typeface="楷体" panose="02010609060101010101" pitchFamily="49" charset="-122"/>
              </a:defRPr>
            </a:lvl4pPr>
            <a:lvl5pPr>
              <a:defRPr>
                <a:ea typeface="楷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24129" y="6470704"/>
            <a:ext cx="2154143" cy="274320"/>
          </a:xfrm>
          <a:prstGeom prst="rect">
            <a:avLst/>
          </a:prstGeom>
        </p:spPr>
        <p:txBody>
          <a:bodyPr/>
          <a:lstStyle>
            <a:lvl1pPr>
              <a:defRPr>
                <a:ea typeface="楷体" panose="02010609060101010101" pitchFamily="49" charset="-122"/>
              </a:defRPr>
            </a:lvl1pPr>
          </a:lstStyle>
          <a:p>
            <a:pPr>
              <a:defRPr/>
            </a:pPr>
            <a:endParaRPr lang="en-US" altLang="zh-CN"/>
          </a:p>
        </p:txBody>
      </p:sp>
      <p:sp>
        <p:nvSpPr>
          <p:cNvPr id="5" name="Footer Placeholder 4"/>
          <p:cNvSpPr>
            <a:spLocks noGrp="1"/>
          </p:cNvSpPr>
          <p:nvPr>
            <p:ph type="ftr" sz="quarter" idx="11"/>
          </p:nvPr>
        </p:nvSpPr>
        <p:spPr>
          <a:xfrm>
            <a:off x="4842932" y="6470704"/>
            <a:ext cx="5901459" cy="274320"/>
          </a:xfrm>
          <a:prstGeom prst="rect">
            <a:avLst/>
          </a:prstGeom>
        </p:spPr>
        <p:txBody>
          <a:bodyPr/>
          <a:lstStyle>
            <a:lvl1pPr>
              <a:defRPr>
                <a:ea typeface="楷体" panose="02010609060101010101" pitchFamily="49" charset="-122"/>
              </a:defRPr>
            </a:lvl1pPr>
          </a:lstStyle>
          <a:p>
            <a:pPr>
              <a:defRPr/>
            </a:pPr>
            <a:endParaRPr lang="zh-CN" altLang="en-US"/>
          </a:p>
        </p:txBody>
      </p:sp>
      <p:sp>
        <p:nvSpPr>
          <p:cNvPr id="6" name="Slide Number Placeholder 5"/>
          <p:cNvSpPr>
            <a:spLocks noGrp="1"/>
          </p:cNvSpPr>
          <p:nvPr>
            <p:ph type="sldNum" sz="quarter" idx="12"/>
          </p:nvPr>
        </p:nvSpPr>
        <p:spPr>
          <a:xfrm>
            <a:off x="10837333" y="6470704"/>
            <a:ext cx="973667" cy="274320"/>
          </a:xfrm>
          <a:prstGeom prst="rect">
            <a:avLst/>
          </a:prstGeom>
        </p:spPr>
        <p:txBody>
          <a:bodyPr/>
          <a:lstStyle>
            <a:lvl1pPr>
              <a:defRPr>
                <a:ea typeface="楷体" panose="02010609060101010101" pitchFamily="49" charset="-122"/>
              </a:defRPr>
            </a:lvl1pPr>
          </a:lstStyle>
          <a:p>
            <a:pPr>
              <a:defRPr/>
            </a:pPr>
            <a:fld id="{BF1D93F1-29A4-4FB7-9B9E-BDC9E947645C}" type="slidenum">
              <a:rPr lang="zh-CN" altLang="en-US" smtClean="0"/>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a:prstGeom prst="rect">
            <a:avLst/>
          </a:prstGeom>
        </p:spPr>
        <p:txBody>
          <a:bodyPr vert="eaVert" lIns="45720" tIns="91440" rIns="45720" bIns="91440"/>
          <a:lstStyle>
            <a:lvl1pPr>
              <a:defRPr>
                <a:ea typeface="楷体" panose="02010609060101010101" pitchFamily="49"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a:prstGeom prst="rect">
            <a:avLst/>
          </a:prstGeom>
        </p:spPr>
        <p:txBody>
          <a:bodyPr vert="eaVert"/>
          <a:lstStyle>
            <a:lvl1pPr>
              <a:defRPr>
                <a:ea typeface="楷体" panose="02010609060101010101" pitchFamily="49" charset="-122"/>
              </a:defRPr>
            </a:lvl1pPr>
            <a:lvl2pPr>
              <a:defRPr>
                <a:ea typeface="楷体" panose="02010609060101010101" pitchFamily="49" charset="-122"/>
              </a:defRPr>
            </a:lvl2pPr>
            <a:lvl3pPr>
              <a:defRPr>
                <a:ea typeface="楷体" panose="02010609060101010101" pitchFamily="49" charset="-122"/>
              </a:defRPr>
            </a:lvl3pPr>
            <a:lvl4pPr>
              <a:defRPr>
                <a:ea typeface="楷体" panose="02010609060101010101" pitchFamily="49" charset="-122"/>
              </a:defRPr>
            </a:lvl4pPr>
            <a:lvl5pPr>
              <a:defRPr>
                <a:ea typeface="楷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24129" y="6470704"/>
            <a:ext cx="2154143" cy="274320"/>
          </a:xfrm>
          <a:prstGeom prst="rect">
            <a:avLst/>
          </a:prstGeom>
        </p:spPr>
        <p:txBody>
          <a:bodyPr/>
          <a:lstStyle>
            <a:lvl1pPr>
              <a:defRPr>
                <a:ea typeface="楷体" panose="02010609060101010101" pitchFamily="49" charset="-122"/>
              </a:defRPr>
            </a:lvl1pPr>
          </a:lstStyle>
          <a:p>
            <a:pPr>
              <a:defRPr/>
            </a:pPr>
            <a:endParaRPr lang="en-US" altLang="zh-CN"/>
          </a:p>
        </p:txBody>
      </p:sp>
      <p:sp>
        <p:nvSpPr>
          <p:cNvPr id="5" name="Footer Placeholder 4"/>
          <p:cNvSpPr>
            <a:spLocks noGrp="1"/>
          </p:cNvSpPr>
          <p:nvPr>
            <p:ph type="ftr" sz="quarter" idx="11"/>
          </p:nvPr>
        </p:nvSpPr>
        <p:spPr>
          <a:xfrm>
            <a:off x="4842932" y="6470704"/>
            <a:ext cx="5901459" cy="274320"/>
          </a:xfrm>
          <a:prstGeom prst="rect">
            <a:avLst/>
          </a:prstGeom>
        </p:spPr>
        <p:txBody>
          <a:bodyPr/>
          <a:lstStyle>
            <a:lvl1pPr>
              <a:defRPr>
                <a:ea typeface="楷体" panose="02010609060101010101" pitchFamily="49" charset="-122"/>
              </a:defRPr>
            </a:lvl1pPr>
          </a:lstStyle>
          <a:p>
            <a:pPr>
              <a:defRPr/>
            </a:pPr>
            <a:endParaRPr lang="zh-CN" altLang="en-US"/>
          </a:p>
        </p:txBody>
      </p:sp>
      <p:sp>
        <p:nvSpPr>
          <p:cNvPr id="6" name="Slide Number Placeholder 5"/>
          <p:cNvSpPr>
            <a:spLocks noGrp="1"/>
          </p:cNvSpPr>
          <p:nvPr>
            <p:ph type="sldNum" sz="quarter" idx="12"/>
          </p:nvPr>
        </p:nvSpPr>
        <p:spPr>
          <a:xfrm>
            <a:off x="10837333" y="6470704"/>
            <a:ext cx="973667" cy="274320"/>
          </a:xfrm>
          <a:prstGeom prst="rect">
            <a:avLst/>
          </a:prstGeom>
        </p:spPr>
        <p:txBody>
          <a:bodyPr/>
          <a:lstStyle>
            <a:lvl1pPr>
              <a:defRPr>
                <a:ea typeface="楷体" panose="02010609060101010101" pitchFamily="49" charset="-122"/>
              </a:defRPr>
            </a:lvl1pPr>
          </a:lstStyle>
          <a:p>
            <a:pPr>
              <a:defRPr/>
            </a:pPr>
            <a:fld id="{8E430B50-7405-4A4F-B61C-546E86080F04}" type="slidenum">
              <a:rPr lang="zh-CN" altLang="en-US" smtClean="0"/>
              <a:t>‹#›</a:t>
            </a:fld>
            <a:endParaRPr lang="en-US" altLang="zh-C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cSld name="1_标题幻灯片">
    <p:spTree>
      <p:nvGrpSpPr>
        <p:cNvPr id="1" name=""/>
        <p:cNvGrpSpPr/>
        <p:nvPr/>
      </p:nvGrpSpPr>
      <p:grpSpPr>
        <a:xfrm>
          <a:off x="0" y="0"/>
          <a:ext cx="0" cy="0"/>
          <a:chOff x="0" y="0"/>
          <a:chExt cx="0" cy="0"/>
        </a:xfrm>
      </p:grpSpPr>
      <p:sp>
        <p:nvSpPr>
          <p:cNvPr id="3" name="Rectangle 7"/>
          <p:cNvSpPr>
            <a:spLocks noGrp="1" noChangeArrowheads="1"/>
          </p:cNvSpPr>
          <p:nvPr>
            <p:ph type="dt" sz="half" idx="10"/>
          </p:nvPr>
        </p:nvSpPr>
        <p:spPr>
          <a:xfrm>
            <a:off x="609600" y="6245225"/>
            <a:ext cx="2844800" cy="476250"/>
          </a:xfrm>
          <a:prstGeom prst="rect">
            <a:avLst/>
          </a:prstGeom>
        </p:spPr>
        <p:txBody>
          <a:bodyPr/>
          <a:lstStyle>
            <a:lvl1pPr algn="ctr">
              <a:defRPr sz="1200">
                <a:ea typeface="楷体" panose="02010609060101010101" pitchFamily="49" charset="-122"/>
              </a:defRPr>
            </a:lvl1pPr>
          </a:lstStyle>
          <a:p>
            <a:pPr>
              <a:defRPr/>
            </a:pPr>
            <a:endParaRPr lang="en-US" altLang="zh-CN"/>
          </a:p>
        </p:txBody>
      </p:sp>
      <p:sp>
        <p:nvSpPr>
          <p:cNvPr id="4" name="Rectangle 8"/>
          <p:cNvSpPr>
            <a:spLocks noGrp="1" noChangeArrowheads="1"/>
          </p:cNvSpPr>
          <p:nvPr>
            <p:ph type="sldNum" sz="quarter" idx="11"/>
          </p:nvPr>
        </p:nvSpPr>
        <p:spPr>
          <a:xfrm>
            <a:off x="8737600" y="6245225"/>
            <a:ext cx="2844800" cy="476250"/>
          </a:xfrm>
          <a:prstGeom prst="rect">
            <a:avLst/>
          </a:prstGeom>
        </p:spPr>
        <p:txBody>
          <a:bodyPr/>
          <a:lstStyle>
            <a:lvl1pPr algn="l">
              <a:defRPr sz="1200">
                <a:ea typeface="楷体" panose="02010609060101010101" pitchFamily="49" charset="-122"/>
              </a:defRPr>
            </a:lvl1pPr>
          </a:lstStyle>
          <a:p>
            <a:pPr>
              <a:defRPr/>
            </a:pPr>
            <a:fld id="{78926CE7-A17B-4BED-BAF8-EBF6F73DDEEF}" type="slidenum">
              <a:rPr lang="zh-CN" altLang="en-US" smtClean="0"/>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userDrawn="1">
  <p:cSld name="2_标题幻灯片">
    <p:spTree>
      <p:nvGrpSpPr>
        <p:cNvPr id="1" name=""/>
        <p:cNvGrpSpPr/>
        <p:nvPr/>
      </p:nvGrpSpPr>
      <p:grpSpPr>
        <a:xfrm>
          <a:off x="0" y="0"/>
          <a:ext cx="0" cy="0"/>
          <a:chOff x="0" y="0"/>
          <a:chExt cx="0" cy="0"/>
        </a:xfrm>
      </p:grpSpPr>
      <p:sp>
        <p:nvSpPr>
          <p:cNvPr id="16" name="标题 15"/>
          <p:cNvSpPr>
            <a:spLocks noGrp="1"/>
          </p:cNvSpPr>
          <p:nvPr>
            <p:ph type="ctrTitle"/>
          </p:nvPr>
        </p:nvSpPr>
        <p:spPr>
          <a:xfrm>
            <a:off x="914400" y="2130426"/>
            <a:ext cx="10363200" cy="1470025"/>
          </a:xfrm>
          <a:prstGeom prst="rect">
            <a:avLst/>
          </a:prstGeom>
        </p:spPr>
        <p:txBody>
          <a:bodyPr/>
          <a:lstStyle>
            <a:lvl1pPr>
              <a:defRPr>
                <a:ea typeface="楷体" panose="02010609060101010101" pitchFamily="49" charset="-122"/>
              </a:defRPr>
            </a:lvl1pPr>
          </a:lstStyle>
          <a:p>
            <a:r>
              <a:rPr lang="zh-CN" altLang="en-US"/>
              <a:t>单击此处编辑母版标题样式</a:t>
            </a:r>
          </a:p>
        </p:txBody>
      </p:sp>
      <p:sp>
        <p:nvSpPr>
          <p:cNvPr id="5" name="Rectangle 7"/>
          <p:cNvSpPr>
            <a:spLocks noGrp="1" noChangeArrowheads="1"/>
          </p:cNvSpPr>
          <p:nvPr>
            <p:ph type="dt" sz="half" idx="10"/>
          </p:nvPr>
        </p:nvSpPr>
        <p:spPr>
          <a:xfrm>
            <a:off x="609600" y="6245225"/>
            <a:ext cx="2844800" cy="476250"/>
          </a:xfrm>
          <a:prstGeom prst="rect">
            <a:avLst/>
          </a:prstGeom>
        </p:spPr>
        <p:txBody>
          <a:bodyPr/>
          <a:lstStyle>
            <a:lvl1pPr algn="ctr">
              <a:defRPr sz="1200">
                <a:ea typeface="楷体" panose="02010609060101010101" pitchFamily="49" charset="-122"/>
              </a:defRPr>
            </a:lvl1pPr>
          </a:lstStyle>
          <a:p>
            <a:pPr>
              <a:defRPr/>
            </a:pPr>
            <a:endParaRPr lang="en-US" altLang="zh-CN"/>
          </a:p>
        </p:txBody>
      </p:sp>
      <p:sp>
        <p:nvSpPr>
          <p:cNvPr id="6" name="Rectangle 8"/>
          <p:cNvSpPr>
            <a:spLocks noGrp="1" noChangeArrowheads="1"/>
          </p:cNvSpPr>
          <p:nvPr>
            <p:ph type="sldNum" sz="quarter" idx="11"/>
          </p:nvPr>
        </p:nvSpPr>
        <p:spPr>
          <a:xfrm>
            <a:off x="8737600" y="6245225"/>
            <a:ext cx="2844800" cy="476250"/>
          </a:xfrm>
          <a:prstGeom prst="rect">
            <a:avLst/>
          </a:prstGeom>
        </p:spPr>
        <p:txBody>
          <a:bodyPr/>
          <a:lstStyle>
            <a:lvl1pPr algn="l">
              <a:defRPr>
                <a:ea typeface="楷体" panose="02010609060101010101" pitchFamily="49" charset="-122"/>
              </a:defRPr>
            </a:lvl1pPr>
          </a:lstStyle>
          <a:p>
            <a:pPr>
              <a:defRPr/>
            </a:pPr>
            <a:fld id="{594AED26-F5F9-45FD-9039-E36D9B5D7D3E}" type="slidenum">
              <a:rPr lang="zh-CN" altLang="en-US" smtClean="0"/>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userDrawn="1">
  <p:cSld name="3_标题幻灯片">
    <p:spTree>
      <p:nvGrpSpPr>
        <p:cNvPr id="1" name=""/>
        <p:cNvGrpSpPr/>
        <p:nvPr/>
      </p:nvGrpSpPr>
      <p:grpSpPr>
        <a:xfrm>
          <a:off x="0" y="0"/>
          <a:ext cx="0" cy="0"/>
          <a:chOff x="0" y="0"/>
          <a:chExt cx="0" cy="0"/>
        </a:xfrm>
      </p:grpSpPr>
      <p:sp>
        <p:nvSpPr>
          <p:cNvPr id="16" name="标题 15"/>
          <p:cNvSpPr>
            <a:spLocks noGrp="1"/>
          </p:cNvSpPr>
          <p:nvPr>
            <p:ph type="ctrTitle"/>
          </p:nvPr>
        </p:nvSpPr>
        <p:spPr>
          <a:xfrm>
            <a:off x="914400" y="2130426"/>
            <a:ext cx="10363200" cy="1470025"/>
          </a:xfrm>
          <a:prstGeom prst="rect">
            <a:avLst/>
          </a:prstGeom>
        </p:spPr>
        <p:txBody>
          <a:bodyPr/>
          <a:lstStyle>
            <a:lvl1pPr>
              <a:defRPr>
                <a:ea typeface="楷体" panose="02010609060101010101" pitchFamily="49" charset="-122"/>
              </a:defRPr>
            </a:lvl1pPr>
          </a:lstStyle>
          <a:p>
            <a:r>
              <a:rPr lang="zh-CN" altLang="en-US"/>
              <a:t>单击此处编辑母版标题样式</a:t>
            </a:r>
          </a:p>
        </p:txBody>
      </p:sp>
      <p:sp>
        <p:nvSpPr>
          <p:cNvPr id="5" name="Rectangle 7"/>
          <p:cNvSpPr>
            <a:spLocks noGrp="1" noChangeArrowheads="1"/>
          </p:cNvSpPr>
          <p:nvPr>
            <p:ph type="dt" sz="half" idx="10"/>
          </p:nvPr>
        </p:nvSpPr>
        <p:spPr>
          <a:xfrm>
            <a:off x="609600" y="6245225"/>
            <a:ext cx="2844800" cy="476250"/>
          </a:xfrm>
          <a:prstGeom prst="rect">
            <a:avLst/>
          </a:prstGeom>
        </p:spPr>
        <p:txBody>
          <a:bodyPr/>
          <a:lstStyle>
            <a:lvl1pPr algn="ctr">
              <a:defRPr sz="1200">
                <a:ea typeface="楷体" panose="02010609060101010101" pitchFamily="49" charset="-122"/>
              </a:defRPr>
            </a:lvl1pPr>
          </a:lstStyle>
          <a:p>
            <a:pPr>
              <a:defRPr/>
            </a:pPr>
            <a:endParaRPr lang="en-US" altLang="zh-CN"/>
          </a:p>
        </p:txBody>
      </p:sp>
      <p:sp>
        <p:nvSpPr>
          <p:cNvPr id="6" name="Rectangle 8"/>
          <p:cNvSpPr>
            <a:spLocks noGrp="1" noChangeArrowheads="1"/>
          </p:cNvSpPr>
          <p:nvPr>
            <p:ph type="sldNum" sz="quarter" idx="11"/>
          </p:nvPr>
        </p:nvSpPr>
        <p:spPr>
          <a:xfrm>
            <a:off x="8737600" y="6245225"/>
            <a:ext cx="2844800" cy="476250"/>
          </a:xfrm>
          <a:prstGeom prst="rect">
            <a:avLst/>
          </a:prstGeom>
        </p:spPr>
        <p:txBody>
          <a:bodyPr/>
          <a:lstStyle>
            <a:lvl1pPr algn="l">
              <a:defRPr>
                <a:ea typeface="楷体" panose="02010609060101010101" pitchFamily="49" charset="-122"/>
              </a:defRPr>
            </a:lvl1pPr>
          </a:lstStyle>
          <a:p>
            <a:pPr>
              <a:defRPr/>
            </a:pPr>
            <a:fld id="{E7830880-F4A0-447D-88AD-9F55C698587C}" type="slidenum">
              <a:rPr lang="zh-CN" altLang="en-US" smtClean="0"/>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02784" y="404813"/>
            <a:ext cx="9347200" cy="563562"/>
          </a:xfrm>
        </p:spPr>
        <p:txBody>
          <a:bodyPr/>
          <a:lstStyle>
            <a:lvl1pPr>
              <a:defRPr>
                <a:solidFill>
                  <a:srgbClr val="0000FF"/>
                </a:solidFill>
                <a:ea typeface="楷体" panose="02010609060101010101" pitchFamily="49" charset="-122"/>
              </a:defRPr>
            </a:lvl1pPr>
          </a:lstStyle>
          <a:p>
            <a:r>
              <a:rPr lang="zh-CN" altLang="en-US"/>
              <a:t>单击此处编辑母版标题样式</a:t>
            </a:r>
          </a:p>
        </p:txBody>
      </p:sp>
      <p:sp>
        <p:nvSpPr>
          <p:cNvPr id="3" name="文本占位符 2"/>
          <p:cNvSpPr>
            <a:spLocks noGrp="1"/>
          </p:cNvSpPr>
          <p:nvPr>
            <p:ph type="body" sz="half" idx="1"/>
          </p:nvPr>
        </p:nvSpPr>
        <p:spPr>
          <a:xfrm>
            <a:off x="719667" y="1268414"/>
            <a:ext cx="5369984" cy="4968875"/>
          </a:xfrm>
        </p:spPr>
        <p:txBody>
          <a:bodyPr/>
          <a:lstStyle>
            <a:lvl1pPr>
              <a:defRPr>
                <a:ea typeface="楷体" panose="02010609060101010101" pitchFamily="49" charset="-122"/>
              </a:defRPr>
            </a:lvl1pPr>
            <a:lvl2pPr>
              <a:defRPr>
                <a:ea typeface="楷体" panose="02010609060101010101" pitchFamily="49" charset="-122"/>
              </a:defRPr>
            </a:lvl2pPr>
            <a:lvl3pPr>
              <a:defRPr>
                <a:ea typeface="楷体" panose="02010609060101010101" pitchFamily="49" charset="-122"/>
              </a:defRPr>
            </a:lvl3pPr>
            <a:lvl4pPr>
              <a:defRPr>
                <a:ea typeface="楷体" panose="02010609060101010101" pitchFamily="49" charset="-122"/>
              </a:defRPr>
            </a:lvl4pPr>
            <a:lvl5pPr>
              <a:defRPr>
                <a:ea typeface="楷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92851" y="1268414"/>
            <a:ext cx="5372100" cy="4968875"/>
          </a:xfrm>
        </p:spPr>
        <p:txBody>
          <a:bodyPr/>
          <a:lstStyle>
            <a:lvl1pPr>
              <a:defRPr>
                <a:ea typeface="楷体" panose="02010609060101010101" pitchFamily="49" charset="-122"/>
              </a:defRPr>
            </a:lvl1pPr>
            <a:lvl2pPr>
              <a:defRPr>
                <a:ea typeface="楷体" panose="02010609060101010101" pitchFamily="49" charset="-122"/>
              </a:defRPr>
            </a:lvl2pPr>
            <a:lvl3pPr>
              <a:defRPr>
                <a:ea typeface="楷体" panose="02010609060101010101" pitchFamily="49" charset="-122"/>
              </a:defRPr>
            </a:lvl3pPr>
            <a:lvl4pPr>
              <a:defRPr>
                <a:ea typeface="楷体" panose="02010609060101010101" pitchFamily="49" charset="-122"/>
              </a:defRPr>
            </a:lvl4pPr>
            <a:lvl5pPr>
              <a:defRPr>
                <a:ea typeface="楷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4"/>
          <p:cNvSpPr>
            <a:spLocks noGrp="1" noChangeArrowheads="1"/>
          </p:cNvSpPr>
          <p:nvPr>
            <p:ph type="dt" sz="half" idx="10"/>
          </p:nvPr>
        </p:nvSpPr>
        <p:spPr/>
        <p:txBody>
          <a:bodyPr/>
          <a:lstStyle>
            <a:lvl1pPr>
              <a:defRPr>
                <a:ea typeface="楷体" panose="02010609060101010101" pitchFamily="49" charset="-122"/>
              </a:defRPr>
            </a:lvl1pPr>
          </a:lstStyle>
          <a:p>
            <a:pPr>
              <a:defRPr/>
            </a:pPr>
            <a:endParaRPr lang="en-US" altLang="zh-CN"/>
          </a:p>
        </p:txBody>
      </p:sp>
      <p:sp>
        <p:nvSpPr>
          <p:cNvPr id="6" name="Rectangle 105"/>
          <p:cNvSpPr>
            <a:spLocks noGrp="1" noChangeArrowheads="1"/>
          </p:cNvSpPr>
          <p:nvPr>
            <p:ph type="ftr" sz="quarter" idx="11"/>
          </p:nvPr>
        </p:nvSpPr>
        <p:spPr/>
        <p:txBody>
          <a:bodyPr/>
          <a:lstStyle>
            <a:lvl1pPr>
              <a:defRPr>
                <a:ea typeface="楷体" panose="02010609060101010101" pitchFamily="49" charset="-122"/>
              </a:defRPr>
            </a:lvl1pPr>
          </a:lstStyle>
          <a:p>
            <a:pPr>
              <a:defRPr/>
            </a:pPr>
            <a:endParaRPr lang="en-US" altLang="zh-CN"/>
          </a:p>
        </p:txBody>
      </p:sp>
      <p:sp>
        <p:nvSpPr>
          <p:cNvPr id="7" name="Rectangle 106"/>
          <p:cNvSpPr>
            <a:spLocks noGrp="1" noChangeArrowheads="1"/>
          </p:cNvSpPr>
          <p:nvPr>
            <p:ph type="sldNum" sz="quarter" idx="12"/>
          </p:nvPr>
        </p:nvSpPr>
        <p:spPr/>
        <p:txBody>
          <a:bodyPr/>
          <a:lstStyle>
            <a:lvl1pPr>
              <a:defRPr>
                <a:ea typeface="楷体" panose="02010609060101010101" pitchFamily="49" charset="-122"/>
              </a:defRPr>
            </a:lvl1pPr>
          </a:lstStyle>
          <a:p>
            <a:pPr>
              <a:defRPr/>
            </a:pPr>
            <a:fld id="{AB1A66B9-CE31-43B4-B0E5-5A6A970570AC}" type="slidenum">
              <a:rPr lang="zh-CN" altLang="en-US"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a:prstGeom prst="rect">
            <a:avLst/>
          </a:prstGeom>
        </p:spPr>
        <p:txBody>
          <a:bodyPr/>
          <a:lstStyle>
            <a:lvl1pPr>
              <a:defRPr>
                <a:ea typeface="楷体" panose="020106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1024128" y="2286000"/>
            <a:ext cx="9720073" cy="4023360"/>
          </a:xfrm>
          <a:prstGeom prst="rect">
            <a:avLst/>
          </a:prstGeom>
        </p:spPr>
        <p:txBody>
          <a:bodyPr/>
          <a:lstStyle>
            <a:lvl1pPr>
              <a:defRPr>
                <a:ea typeface="楷体" panose="02010609060101010101" pitchFamily="49" charset="-122"/>
              </a:defRPr>
            </a:lvl1pPr>
            <a:lvl2pPr>
              <a:defRPr>
                <a:ea typeface="楷体" panose="02010609060101010101" pitchFamily="49" charset="-122"/>
              </a:defRPr>
            </a:lvl2pPr>
            <a:lvl3pPr>
              <a:defRPr>
                <a:ea typeface="楷体" panose="02010609060101010101" pitchFamily="49" charset="-122"/>
              </a:defRPr>
            </a:lvl3pPr>
            <a:lvl4pPr>
              <a:defRPr>
                <a:ea typeface="楷体" panose="02010609060101010101" pitchFamily="49" charset="-122"/>
              </a:defRPr>
            </a:lvl4pPr>
            <a:lvl5pPr>
              <a:defRPr>
                <a:ea typeface="楷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24129" y="6470704"/>
            <a:ext cx="2154143" cy="274320"/>
          </a:xfrm>
          <a:prstGeom prst="rect">
            <a:avLst/>
          </a:prstGeom>
        </p:spPr>
        <p:txBody>
          <a:bodyPr/>
          <a:lstStyle>
            <a:lvl1pPr>
              <a:defRPr>
                <a:ea typeface="楷体" panose="02010609060101010101" pitchFamily="49" charset="-122"/>
              </a:defRPr>
            </a:lvl1pPr>
          </a:lstStyle>
          <a:p>
            <a:pPr>
              <a:defRPr/>
            </a:pPr>
            <a:endParaRPr lang="en-US" altLang="zh-CN"/>
          </a:p>
        </p:txBody>
      </p:sp>
      <p:sp>
        <p:nvSpPr>
          <p:cNvPr id="5" name="Footer Placeholder 4"/>
          <p:cNvSpPr>
            <a:spLocks noGrp="1"/>
          </p:cNvSpPr>
          <p:nvPr>
            <p:ph type="ftr" sz="quarter" idx="11"/>
          </p:nvPr>
        </p:nvSpPr>
        <p:spPr>
          <a:xfrm>
            <a:off x="4842932" y="6470704"/>
            <a:ext cx="5901459" cy="274320"/>
          </a:xfrm>
          <a:prstGeom prst="rect">
            <a:avLst/>
          </a:prstGeom>
        </p:spPr>
        <p:txBody>
          <a:bodyPr/>
          <a:lstStyle>
            <a:lvl1pPr>
              <a:defRPr>
                <a:ea typeface="楷体" panose="02010609060101010101" pitchFamily="49" charset="-122"/>
              </a:defRPr>
            </a:lvl1pPr>
          </a:lstStyle>
          <a:p>
            <a:pPr>
              <a:defRPr/>
            </a:pPr>
            <a:endParaRPr lang="zh-CN" altLang="en-US"/>
          </a:p>
        </p:txBody>
      </p:sp>
      <p:sp>
        <p:nvSpPr>
          <p:cNvPr id="6" name="Slide Number Placeholder 5"/>
          <p:cNvSpPr>
            <a:spLocks noGrp="1"/>
          </p:cNvSpPr>
          <p:nvPr>
            <p:ph type="sldNum" sz="quarter" idx="12"/>
          </p:nvPr>
        </p:nvSpPr>
        <p:spPr>
          <a:xfrm>
            <a:off x="10837333" y="6470704"/>
            <a:ext cx="973667" cy="274320"/>
          </a:xfrm>
          <a:prstGeom prst="rect">
            <a:avLst/>
          </a:prstGeom>
        </p:spPr>
        <p:txBody>
          <a:bodyPr/>
          <a:lstStyle>
            <a:lvl1pPr>
              <a:defRPr>
                <a:ea typeface="楷体" panose="02010609060101010101" pitchFamily="49" charset="-122"/>
              </a:defRPr>
            </a:lvl1pPr>
          </a:lstStyle>
          <a:p>
            <a:pPr>
              <a:defRPr/>
            </a:pPr>
            <a:fld id="{DEB83319-AECE-492A-A802-69447235BDED}" type="slidenum">
              <a:rPr lang="zh-CN" altLang="en-US"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a:prstGeom prst="rect">
            <a:avLst/>
          </a:prstGeom>
        </p:spPr>
        <p:txBody>
          <a:bodyPr/>
          <a:lstStyle>
            <a:lvl1pPr>
              <a:defRPr>
                <a:ea typeface="楷体" panose="02010609060101010101" pitchFamily="49" charset="-122"/>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a:prstGeom prst="rect">
            <a:avLst/>
          </a:prstGeom>
        </p:spPr>
        <p:txBody>
          <a:bodyPr/>
          <a:lstStyle>
            <a:lvl1pPr>
              <a:defRPr>
                <a:ea typeface="楷体" panose="02010609060101010101" pitchFamily="49" charset="-122"/>
              </a:defRPr>
            </a:lvl1pPr>
            <a:lvl2pPr>
              <a:defRPr>
                <a:ea typeface="楷体" panose="02010609060101010101" pitchFamily="49" charset="-122"/>
              </a:defRPr>
            </a:lvl2pPr>
            <a:lvl3pPr>
              <a:defRPr>
                <a:ea typeface="楷体" panose="02010609060101010101" pitchFamily="49" charset="-122"/>
              </a:defRPr>
            </a:lvl3pPr>
            <a:lvl4pPr>
              <a:defRPr>
                <a:ea typeface="楷体" panose="02010609060101010101" pitchFamily="49" charset="-122"/>
              </a:defRPr>
            </a:lvl4pPr>
            <a:lvl5pPr>
              <a:defRPr>
                <a:ea typeface="楷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a:prstGeom prst="rect">
            <a:avLst/>
          </a:prstGeom>
        </p:spPr>
        <p:txBody>
          <a:bodyPr/>
          <a:lstStyle>
            <a:lvl1pPr>
              <a:defRPr>
                <a:ea typeface="楷体" panose="02010609060101010101" pitchFamily="49" charset="-122"/>
              </a:defRPr>
            </a:lvl1pPr>
            <a:lvl2pPr>
              <a:defRPr>
                <a:ea typeface="楷体" panose="02010609060101010101" pitchFamily="49" charset="-122"/>
              </a:defRPr>
            </a:lvl2pPr>
            <a:lvl3pPr>
              <a:defRPr>
                <a:ea typeface="楷体" panose="02010609060101010101" pitchFamily="49" charset="-122"/>
              </a:defRPr>
            </a:lvl3pPr>
            <a:lvl4pPr>
              <a:defRPr>
                <a:ea typeface="楷体" panose="02010609060101010101" pitchFamily="49" charset="-122"/>
              </a:defRPr>
            </a:lvl4pPr>
            <a:lvl5pPr>
              <a:defRPr>
                <a:ea typeface="楷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a:xfrm>
            <a:off x="1024129" y="6470704"/>
            <a:ext cx="2154143" cy="274320"/>
          </a:xfrm>
          <a:prstGeom prst="rect">
            <a:avLst/>
          </a:prstGeom>
        </p:spPr>
        <p:txBody>
          <a:bodyPr/>
          <a:lstStyle>
            <a:lvl1pPr>
              <a:defRPr>
                <a:ea typeface="楷体" panose="02010609060101010101" pitchFamily="49" charset="-122"/>
              </a:defRPr>
            </a:lvl1pPr>
          </a:lstStyle>
          <a:p>
            <a:pPr>
              <a:defRPr/>
            </a:pPr>
            <a:endParaRPr lang="en-US" altLang="zh-CN"/>
          </a:p>
        </p:txBody>
      </p:sp>
      <p:sp>
        <p:nvSpPr>
          <p:cNvPr id="6" name="Footer Placeholder 5"/>
          <p:cNvSpPr>
            <a:spLocks noGrp="1"/>
          </p:cNvSpPr>
          <p:nvPr>
            <p:ph type="ftr" sz="quarter" idx="11"/>
          </p:nvPr>
        </p:nvSpPr>
        <p:spPr>
          <a:xfrm>
            <a:off x="4842932" y="6470704"/>
            <a:ext cx="5901459" cy="274320"/>
          </a:xfrm>
          <a:prstGeom prst="rect">
            <a:avLst/>
          </a:prstGeom>
        </p:spPr>
        <p:txBody>
          <a:bodyPr/>
          <a:lstStyle>
            <a:lvl1pPr>
              <a:defRPr>
                <a:ea typeface="楷体" panose="02010609060101010101" pitchFamily="49" charset="-122"/>
              </a:defRPr>
            </a:lvl1pPr>
          </a:lstStyle>
          <a:p>
            <a:pPr>
              <a:defRPr/>
            </a:pPr>
            <a:endParaRPr lang="zh-CN" altLang="en-US"/>
          </a:p>
        </p:txBody>
      </p:sp>
      <p:sp>
        <p:nvSpPr>
          <p:cNvPr id="7" name="Slide Number Placeholder 6"/>
          <p:cNvSpPr>
            <a:spLocks noGrp="1"/>
          </p:cNvSpPr>
          <p:nvPr>
            <p:ph type="sldNum" sz="quarter" idx="12"/>
          </p:nvPr>
        </p:nvSpPr>
        <p:spPr>
          <a:xfrm>
            <a:off x="10837333" y="6470704"/>
            <a:ext cx="973667" cy="274320"/>
          </a:xfrm>
          <a:prstGeom prst="rect">
            <a:avLst/>
          </a:prstGeom>
        </p:spPr>
        <p:txBody>
          <a:bodyPr/>
          <a:lstStyle>
            <a:lvl1pPr>
              <a:defRPr>
                <a:ea typeface="楷体" panose="02010609060101010101" pitchFamily="49" charset="-122"/>
              </a:defRPr>
            </a:lvl1pPr>
          </a:lstStyle>
          <a:p>
            <a:pPr>
              <a:defRPr/>
            </a:pPr>
            <a:fld id="{C3FD29BD-0D08-4AA6-8F05-95A4843EC276}" type="slidenum">
              <a:rPr lang="zh-CN" altLang="en-US" smtClean="0"/>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a:prstGeom prst="rect">
            <a:avLst/>
          </a:prstGeom>
        </p:spPr>
        <p:txBody>
          <a:bodyPr/>
          <a:lstStyle>
            <a:lvl1pPr>
              <a:defRPr>
                <a:ea typeface="楷体" panose="02010609060101010101" pitchFamily="49"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a:prstGeom prst="rect">
            <a:avLst/>
          </a:prstGeom>
        </p:spPr>
        <p:txBody>
          <a:bodyPr lIns="137160" rIns="137160" anchor="ctr">
            <a:normAutofit/>
          </a:bodyPr>
          <a:lstStyle>
            <a:lvl1pPr marL="0" indent="0">
              <a:spcBef>
                <a:spcPts val="0"/>
              </a:spcBef>
              <a:spcAft>
                <a:spcPts val="0"/>
              </a:spcAft>
              <a:buNone/>
              <a:defRPr sz="2300" b="0" cap="none" baseline="0">
                <a:solidFill>
                  <a:schemeClr val="accent1"/>
                </a:solidFill>
                <a:latin typeface="+mn-lt"/>
                <a:ea typeface="楷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a:prstGeom prst="rect">
            <a:avLst/>
          </a:prstGeom>
        </p:spPr>
        <p:txBody>
          <a:bodyPr/>
          <a:lstStyle>
            <a:lvl1pPr>
              <a:defRPr>
                <a:ea typeface="楷体" panose="02010609060101010101" pitchFamily="49" charset="-122"/>
              </a:defRPr>
            </a:lvl1pPr>
            <a:lvl2pPr>
              <a:defRPr>
                <a:ea typeface="楷体" panose="02010609060101010101" pitchFamily="49" charset="-122"/>
              </a:defRPr>
            </a:lvl2pPr>
            <a:lvl3pPr>
              <a:defRPr>
                <a:ea typeface="楷体" panose="02010609060101010101" pitchFamily="49" charset="-122"/>
              </a:defRPr>
            </a:lvl3pPr>
            <a:lvl4pPr>
              <a:defRPr>
                <a:ea typeface="楷体" panose="02010609060101010101" pitchFamily="49" charset="-122"/>
              </a:defRPr>
            </a:lvl4pPr>
            <a:lvl5pPr>
              <a:defRPr>
                <a:ea typeface="楷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a:prstGeom prst="rect">
            <a:avLst/>
          </a:prstGeo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楷体" panose="02010609060101010101" pitchFamily="49" charset="-122"/>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a:prstGeom prst="rect">
            <a:avLst/>
          </a:prstGeom>
        </p:spPr>
        <p:txBody>
          <a:bodyPr/>
          <a:lstStyle>
            <a:lvl1pPr>
              <a:defRPr>
                <a:ea typeface="楷体" panose="02010609060101010101" pitchFamily="49" charset="-122"/>
              </a:defRPr>
            </a:lvl1pPr>
            <a:lvl2pPr>
              <a:defRPr>
                <a:ea typeface="楷体" panose="02010609060101010101" pitchFamily="49" charset="-122"/>
              </a:defRPr>
            </a:lvl2pPr>
            <a:lvl3pPr>
              <a:defRPr>
                <a:ea typeface="楷体" panose="02010609060101010101" pitchFamily="49" charset="-122"/>
              </a:defRPr>
            </a:lvl3pPr>
            <a:lvl4pPr>
              <a:defRPr>
                <a:ea typeface="楷体" panose="02010609060101010101" pitchFamily="49" charset="-122"/>
              </a:defRPr>
            </a:lvl4pPr>
            <a:lvl5pPr>
              <a:defRPr>
                <a:ea typeface="楷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a:xfrm>
            <a:off x="1024129" y="6470704"/>
            <a:ext cx="2154143" cy="274320"/>
          </a:xfrm>
          <a:prstGeom prst="rect">
            <a:avLst/>
          </a:prstGeom>
        </p:spPr>
        <p:txBody>
          <a:bodyPr/>
          <a:lstStyle>
            <a:lvl1pPr>
              <a:defRPr>
                <a:ea typeface="楷体" panose="02010609060101010101" pitchFamily="49" charset="-122"/>
              </a:defRPr>
            </a:lvl1pPr>
          </a:lstStyle>
          <a:p>
            <a:pPr>
              <a:defRPr/>
            </a:pPr>
            <a:endParaRPr lang="en-US" altLang="zh-CN"/>
          </a:p>
        </p:txBody>
      </p:sp>
      <p:sp>
        <p:nvSpPr>
          <p:cNvPr id="8" name="Footer Placeholder 7"/>
          <p:cNvSpPr>
            <a:spLocks noGrp="1"/>
          </p:cNvSpPr>
          <p:nvPr>
            <p:ph type="ftr" sz="quarter" idx="11"/>
          </p:nvPr>
        </p:nvSpPr>
        <p:spPr>
          <a:xfrm>
            <a:off x="4842932" y="6470704"/>
            <a:ext cx="5901459" cy="274320"/>
          </a:xfrm>
          <a:prstGeom prst="rect">
            <a:avLst/>
          </a:prstGeom>
        </p:spPr>
        <p:txBody>
          <a:bodyPr/>
          <a:lstStyle>
            <a:lvl1pPr>
              <a:defRPr>
                <a:ea typeface="楷体" panose="02010609060101010101" pitchFamily="49" charset="-122"/>
              </a:defRPr>
            </a:lvl1pPr>
          </a:lstStyle>
          <a:p>
            <a:pPr>
              <a:defRPr/>
            </a:pPr>
            <a:endParaRPr lang="zh-CN" altLang="en-US"/>
          </a:p>
        </p:txBody>
      </p:sp>
      <p:sp>
        <p:nvSpPr>
          <p:cNvPr id="9" name="Slide Number Placeholder 8"/>
          <p:cNvSpPr>
            <a:spLocks noGrp="1"/>
          </p:cNvSpPr>
          <p:nvPr>
            <p:ph type="sldNum" sz="quarter" idx="12"/>
          </p:nvPr>
        </p:nvSpPr>
        <p:spPr>
          <a:xfrm>
            <a:off x="10837333" y="6470704"/>
            <a:ext cx="973667" cy="274320"/>
          </a:xfrm>
          <a:prstGeom prst="rect">
            <a:avLst/>
          </a:prstGeom>
        </p:spPr>
        <p:txBody>
          <a:bodyPr/>
          <a:lstStyle>
            <a:lvl1pPr>
              <a:defRPr>
                <a:ea typeface="楷体" panose="02010609060101010101" pitchFamily="49" charset="-122"/>
              </a:defRPr>
            </a:lvl1pPr>
          </a:lstStyle>
          <a:p>
            <a:pPr>
              <a:defRPr/>
            </a:pPr>
            <a:fld id="{E4F5B312-0DA4-4C8C-B0E8-352BC0DB875B}" type="slidenum">
              <a:rPr lang="zh-CN" altLang="en-US"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a:prstGeom prst="rect">
            <a:avLst/>
          </a:prstGeom>
        </p:spPr>
        <p:txBody>
          <a:bodyPr/>
          <a:lstStyle>
            <a:lvl1pPr>
              <a:defRPr>
                <a:ea typeface="楷体" panose="02010609060101010101" pitchFamily="49" charset="-122"/>
              </a:defRPr>
            </a:lvl1pPr>
          </a:lstStyle>
          <a:p>
            <a:r>
              <a:rPr lang="zh-CN" altLang="en-US"/>
              <a:t>单击此处编辑母版标题样式</a:t>
            </a:r>
            <a:endParaRPr lang="en-US" dirty="0"/>
          </a:p>
        </p:txBody>
      </p:sp>
      <p:sp>
        <p:nvSpPr>
          <p:cNvPr id="3" name="Date Placeholder 2"/>
          <p:cNvSpPr>
            <a:spLocks noGrp="1"/>
          </p:cNvSpPr>
          <p:nvPr>
            <p:ph type="dt" sz="half" idx="10"/>
          </p:nvPr>
        </p:nvSpPr>
        <p:spPr>
          <a:xfrm>
            <a:off x="1024129" y="6470704"/>
            <a:ext cx="2154143" cy="274320"/>
          </a:xfrm>
          <a:prstGeom prst="rect">
            <a:avLst/>
          </a:prstGeom>
        </p:spPr>
        <p:txBody>
          <a:bodyPr/>
          <a:lstStyle>
            <a:lvl1pPr>
              <a:defRPr>
                <a:ea typeface="楷体" panose="02010609060101010101" pitchFamily="49" charset="-122"/>
              </a:defRPr>
            </a:lvl1pPr>
          </a:lstStyle>
          <a:p>
            <a:pPr>
              <a:defRPr/>
            </a:pPr>
            <a:endParaRPr lang="en-US" altLang="zh-CN"/>
          </a:p>
        </p:txBody>
      </p:sp>
      <p:sp>
        <p:nvSpPr>
          <p:cNvPr id="4" name="Footer Placeholder 3"/>
          <p:cNvSpPr>
            <a:spLocks noGrp="1"/>
          </p:cNvSpPr>
          <p:nvPr>
            <p:ph type="ftr" sz="quarter" idx="11"/>
          </p:nvPr>
        </p:nvSpPr>
        <p:spPr>
          <a:xfrm>
            <a:off x="4842932" y="6470704"/>
            <a:ext cx="5901459" cy="274320"/>
          </a:xfrm>
          <a:prstGeom prst="rect">
            <a:avLst/>
          </a:prstGeom>
        </p:spPr>
        <p:txBody>
          <a:bodyPr/>
          <a:lstStyle>
            <a:lvl1pPr>
              <a:defRPr>
                <a:ea typeface="楷体" panose="02010609060101010101" pitchFamily="49" charset="-122"/>
              </a:defRPr>
            </a:lvl1pPr>
          </a:lstStyle>
          <a:p>
            <a:pPr>
              <a:defRPr/>
            </a:pPr>
            <a:endParaRPr lang="zh-CN" altLang="en-US"/>
          </a:p>
        </p:txBody>
      </p:sp>
      <p:sp>
        <p:nvSpPr>
          <p:cNvPr id="5" name="Slide Number Placeholder 4"/>
          <p:cNvSpPr>
            <a:spLocks noGrp="1"/>
          </p:cNvSpPr>
          <p:nvPr>
            <p:ph type="sldNum" sz="quarter" idx="12"/>
          </p:nvPr>
        </p:nvSpPr>
        <p:spPr>
          <a:xfrm>
            <a:off x="10837333" y="6470704"/>
            <a:ext cx="973667" cy="274320"/>
          </a:xfrm>
          <a:prstGeom prst="rect">
            <a:avLst/>
          </a:prstGeom>
        </p:spPr>
        <p:txBody>
          <a:bodyPr/>
          <a:lstStyle>
            <a:lvl1pPr>
              <a:defRPr>
                <a:ea typeface="楷体" panose="02010609060101010101" pitchFamily="49" charset="-122"/>
              </a:defRPr>
            </a:lvl1pPr>
          </a:lstStyle>
          <a:p>
            <a:pPr>
              <a:defRPr/>
            </a:pPr>
            <a:fld id="{91945114-95E7-481C-9A9B-D5F4DCC0CAA1}" type="slidenum">
              <a:rPr lang="zh-CN" altLang="en-US" smtClean="0"/>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24129" y="6470704"/>
            <a:ext cx="2154143" cy="274320"/>
          </a:xfrm>
          <a:prstGeom prst="rect">
            <a:avLst/>
          </a:prstGeom>
        </p:spPr>
        <p:txBody>
          <a:bodyPr/>
          <a:lstStyle>
            <a:lvl1pPr>
              <a:defRPr>
                <a:ea typeface="楷体" panose="02010609060101010101" pitchFamily="49" charset="-122"/>
              </a:defRPr>
            </a:lvl1pPr>
          </a:lstStyle>
          <a:p>
            <a:pPr>
              <a:defRPr/>
            </a:pPr>
            <a:endParaRPr lang="en-US" altLang="zh-CN"/>
          </a:p>
        </p:txBody>
      </p:sp>
      <p:sp>
        <p:nvSpPr>
          <p:cNvPr id="3" name="Footer Placeholder 2"/>
          <p:cNvSpPr>
            <a:spLocks noGrp="1"/>
          </p:cNvSpPr>
          <p:nvPr>
            <p:ph type="ftr" sz="quarter" idx="11"/>
          </p:nvPr>
        </p:nvSpPr>
        <p:spPr>
          <a:xfrm>
            <a:off x="4842932" y="6470704"/>
            <a:ext cx="5901459" cy="274320"/>
          </a:xfrm>
          <a:prstGeom prst="rect">
            <a:avLst/>
          </a:prstGeom>
        </p:spPr>
        <p:txBody>
          <a:bodyPr/>
          <a:lstStyle>
            <a:lvl1pPr>
              <a:defRPr>
                <a:ea typeface="楷体" panose="02010609060101010101" pitchFamily="49" charset="-122"/>
              </a:defRPr>
            </a:lvl1pPr>
          </a:lstStyle>
          <a:p>
            <a:pPr>
              <a:defRPr/>
            </a:pPr>
            <a:endParaRPr lang="zh-CN" altLang="en-US"/>
          </a:p>
        </p:txBody>
      </p:sp>
      <p:sp>
        <p:nvSpPr>
          <p:cNvPr id="4" name="Slide Number Placeholder 3"/>
          <p:cNvSpPr>
            <a:spLocks noGrp="1"/>
          </p:cNvSpPr>
          <p:nvPr>
            <p:ph type="sldNum" sz="quarter" idx="12"/>
          </p:nvPr>
        </p:nvSpPr>
        <p:spPr>
          <a:xfrm>
            <a:off x="10837333" y="6470704"/>
            <a:ext cx="973667" cy="274320"/>
          </a:xfrm>
          <a:prstGeom prst="rect">
            <a:avLst/>
          </a:prstGeom>
        </p:spPr>
        <p:txBody>
          <a:bodyPr/>
          <a:lstStyle>
            <a:lvl1pPr>
              <a:defRPr>
                <a:ea typeface="楷体" panose="02010609060101010101" pitchFamily="49" charset="-122"/>
              </a:defRPr>
            </a:lvl1pPr>
          </a:lstStyle>
          <a:p>
            <a:pPr>
              <a:defRPr/>
            </a:pPr>
            <a:fld id="{CF443608-3E2F-44A0-A23D-F4B45CB89877}" type="slidenum">
              <a:rPr lang="zh-CN" altLang="en-US" smtClean="0"/>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a:prstGeom prst="rect">
            <a:avLst/>
          </a:prstGeom>
        </p:spPr>
        <p:txBody>
          <a:bodyPr>
            <a:noAutofit/>
          </a:bodyPr>
          <a:lstStyle>
            <a:lvl1pPr>
              <a:lnSpc>
                <a:spcPct val="80000"/>
              </a:lnSpc>
              <a:defRPr sz="4000">
                <a:ea typeface="楷体" panose="020106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a:prstGeom prst="rect">
            <a:avLst/>
          </a:prstGeom>
        </p:spPr>
        <p:txBody>
          <a:bodyPr/>
          <a:lstStyle>
            <a:lvl1pPr>
              <a:defRPr sz="2400">
                <a:ea typeface="楷体" panose="02010609060101010101" pitchFamily="49" charset="-122"/>
              </a:defRPr>
            </a:lvl1pPr>
            <a:lvl2pPr>
              <a:defRPr sz="2000">
                <a:ea typeface="楷体" panose="02010609060101010101" pitchFamily="49" charset="-122"/>
              </a:defRPr>
            </a:lvl2pPr>
            <a:lvl3pPr>
              <a:defRPr sz="1600">
                <a:ea typeface="楷体" panose="02010609060101010101" pitchFamily="49" charset="-122"/>
              </a:defRPr>
            </a:lvl3pPr>
            <a:lvl4pPr>
              <a:defRPr sz="1600">
                <a:ea typeface="楷体" panose="02010609060101010101" pitchFamily="49" charset="-122"/>
              </a:defRPr>
            </a:lvl4pPr>
            <a:lvl5pPr>
              <a:defRPr sz="1600">
                <a:ea typeface="楷体" panose="02010609060101010101" pitchFamily="49"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a:prstGeom prst="rect">
            <a:avLst/>
          </a:prstGeom>
        </p:spPr>
        <p:txBody>
          <a:bodyPr lIns="91440" rIns="91440">
            <a:normAutofit/>
          </a:bodyPr>
          <a:lstStyle>
            <a:lvl1pPr marL="0" indent="0">
              <a:lnSpc>
                <a:spcPct val="108000"/>
              </a:lnSpc>
              <a:spcBef>
                <a:spcPts val="600"/>
              </a:spcBef>
              <a:buNone/>
              <a:defRPr sz="1600">
                <a:ea typeface="楷体" panose="02010609060101010101"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1024129" y="6470704"/>
            <a:ext cx="2154143" cy="274320"/>
          </a:xfrm>
          <a:prstGeom prst="rect">
            <a:avLst/>
          </a:prstGeom>
        </p:spPr>
        <p:txBody>
          <a:bodyPr/>
          <a:lstStyle>
            <a:lvl1pPr>
              <a:defRPr>
                <a:ea typeface="楷体" panose="02010609060101010101" pitchFamily="49" charset="-122"/>
              </a:defRPr>
            </a:lvl1pPr>
          </a:lstStyle>
          <a:p>
            <a:pPr>
              <a:defRPr/>
            </a:pPr>
            <a:endParaRPr lang="en-US" altLang="zh-CN"/>
          </a:p>
        </p:txBody>
      </p:sp>
      <p:sp>
        <p:nvSpPr>
          <p:cNvPr id="6" name="Footer Placeholder 5"/>
          <p:cNvSpPr>
            <a:spLocks noGrp="1"/>
          </p:cNvSpPr>
          <p:nvPr>
            <p:ph type="ftr" sz="quarter" idx="11"/>
          </p:nvPr>
        </p:nvSpPr>
        <p:spPr>
          <a:xfrm>
            <a:off x="4842932" y="6470704"/>
            <a:ext cx="5901459" cy="274320"/>
          </a:xfrm>
          <a:prstGeom prst="rect">
            <a:avLst/>
          </a:prstGeom>
        </p:spPr>
        <p:txBody>
          <a:bodyPr/>
          <a:lstStyle>
            <a:lvl1pPr>
              <a:defRPr>
                <a:ea typeface="楷体" panose="02010609060101010101" pitchFamily="49" charset="-122"/>
              </a:defRPr>
            </a:lvl1pPr>
          </a:lstStyle>
          <a:p>
            <a:pPr>
              <a:defRPr/>
            </a:pPr>
            <a:endParaRPr lang="zh-CN" altLang="en-US"/>
          </a:p>
        </p:txBody>
      </p:sp>
      <p:sp>
        <p:nvSpPr>
          <p:cNvPr id="7" name="Slide Number Placeholder 6"/>
          <p:cNvSpPr>
            <a:spLocks noGrp="1"/>
          </p:cNvSpPr>
          <p:nvPr>
            <p:ph type="sldNum" sz="quarter" idx="12"/>
          </p:nvPr>
        </p:nvSpPr>
        <p:spPr>
          <a:xfrm>
            <a:off x="10837333" y="6470704"/>
            <a:ext cx="973667" cy="274320"/>
          </a:xfrm>
          <a:prstGeom prst="rect">
            <a:avLst/>
          </a:prstGeom>
        </p:spPr>
        <p:txBody>
          <a:bodyPr/>
          <a:lstStyle>
            <a:lvl1pPr>
              <a:defRPr>
                <a:ea typeface="楷体" panose="02010609060101010101" pitchFamily="49" charset="-122"/>
              </a:defRPr>
            </a:lvl1pPr>
          </a:lstStyle>
          <a:p>
            <a:pPr>
              <a:defRPr/>
            </a:pPr>
            <a:fld id="{C565E748-9A6B-4E8C-A3AC-8B1B6F023723}" type="slidenum">
              <a:rPr lang="zh-CN" altLang="en-US" smtClean="0"/>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a:prstGeom prst="rect">
            <a:avLst/>
          </a:prstGeom>
        </p:spPr>
        <p:txBody>
          <a:bodyPr anchor="ctr">
            <a:normAutofit/>
          </a:bodyPr>
          <a:lstStyle>
            <a:lvl1pPr algn="r">
              <a:defRPr sz="5000" spc="200" baseline="0">
                <a:ea typeface="楷体" panose="02010609060101010101" pitchFamily="49" charset="-122"/>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prstGeom prst="rect">
            <a:avLst/>
          </a:prstGeom>
          <a:solidFill>
            <a:schemeClr val="accent1">
              <a:lumMod val="60000"/>
              <a:lumOff val="40000"/>
            </a:schemeClr>
          </a:solidFill>
        </p:spPr>
        <p:txBody>
          <a:bodyPr lIns="457200" tIns="365760" rIns="45720" bIns="45720" anchor="t"/>
          <a:lstStyle>
            <a:lvl1pPr marL="0" indent="0">
              <a:buNone/>
              <a:defRPr sz="3200">
                <a:ea typeface="楷体" panose="02010609060101010101"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a:prstGeom prst="rect">
            <a:avLst/>
          </a:prstGeom>
        </p:spPr>
        <p:txBody>
          <a:bodyPr lIns="91440" rIns="91440" anchor="ctr">
            <a:normAutofit/>
          </a:bodyPr>
          <a:lstStyle>
            <a:lvl1pPr marL="0" indent="0">
              <a:lnSpc>
                <a:spcPct val="100000"/>
              </a:lnSpc>
              <a:spcBef>
                <a:spcPts val="0"/>
              </a:spcBef>
              <a:buNone/>
              <a:defRPr sz="1800">
                <a:solidFill>
                  <a:schemeClr val="tx1">
                    <a:lumMod val="95000"/>
                    <a:lumOff val="5000"/>
                  </a:schemeClr>
                </a:solidFill>
                <a:ea typeface="楷体" panose="02010609060101010101" pitchFamily="49"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024129" y="6470704"/>
            <a:ext cx="2154143" cy="274320"/>
          </a:xfrm>
          <a:prstGeom prst="rect">
            <a:avLst/>
          </a:prstGeom>
        </p:spPr>
        <p:txBody>
          <a:bodyPr/>
          <a:lstStyle>
            <a:lvl1pPr>
              <a:defRPr>
                <a:ea typeface="楷体" panose="02010609060101010101" pitchFamily="49" charset="-122"/>
              </a:defRPr>
            </a:lvl1pPr>
          </a:lstStyle>
          <a:p>
            <a:pPr>
              <a:defRPr/>
            </a:pPr>
            <a:endParaRPr lang="en-US" altLang="zh-CN"/>
          </a:p>
        </p:txBody>
      </p:sp>
      <p:sp>
        <p:nvSpPr>
          <p:cNvPr id="6" name="Footer Placeholder 5"/>
          <p:cNvSpPr>
            <a:spLocks noGrp="1"/>
          </p:cNvSpPr>
          <p:nvPr>
            <p:ph type="ftr" sz="quarter" idx="11"/>
          </p:nvPr>
        </p:nvSpPr>
        <p:spPr>
          <a:xfrm>
            <a:off x="4842932" y="6470704"/>
            <a:ext cx="5901459" cy="274320"/>
          </a:xfrm>
          <a:prstGeom prst="rect">
            <a:avLst/>
          </a:prstGeom>
        </p:spPr>
        <p:txBody>
          <a:bodyPr/>
          <a:lstStyle>
            <a:lvl1pPr>
              <a:defRPr>
                <a:ea typeface="楷体" panose="02010609060101010101" pitchFamily="49" charset="-122"/>
              </a:defRPr>
            </a:lvl1pPr>
          </a:lstStyle>
          <a:p>
            <a:pPr>
              <a:defRPr/>
            </a:pPr>
            <a:endParaRPr lang="zh-CN" altLang="en-US"/>
          </a:p>
        </p:txBody>
      </p:sp>
      <p:sp>
        <p:nvSpPr>
          <p:cNvPr id="7" name="Slide Number Placeholder 6"/>
          <p:cNvSpPr>
            <a:spLocks noGrp="1"/>
          </p:cNvSpPr>
          <p:nvPr>
            <p:ph type="sldNum" sz="quarter" idx="12"/>
          </p:nvPr>
        </p:nvSpPr>
        <p:spPr>
          <a:xfrm>
            <a:off x="10837333" y="6470704"/>
            <a:ext cx="973667" cy="274320"/>
          </a:xfrm>
          <a:prstGeom prst="rect">
            <a:avLst/>
          </a:prstGeom>
        </p:spPr>
        <p:txBody>
          <a:bodyPr/>
          <a:lstStyle>
            <a:lvl1pPr>
              <a:defRPr>
                <a:ea typeface="楷体" panose="02010609060101010101" pitchFamily="49" charset="-122"/>
              </a:defRPr>
            </a:lvl1pPr>
          </a:lstStyle>
          <a:p>
            <a:pPr>
              <a:defRPr/>
            </a:pPr>
            <a:fld id="{2D08A1B2-6497-4C12-B319-90DF42F21A75}" type="slidenum">
              <a:rPr lang="zh-CN" altLang="en-US" smtClean="0"/>
              <a:t>‹#›</a:t>
            </a:fld>
            <a:endParaRPr lang="en-US" altLang="zh-C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20195;&#30721;/chapter4/&#20363;&#23376;2/Example4_2.java" TargetMode="External"/><Relationship Id="rId2" Type="http://schemas.openxmlformats.org/officeDocument/2006/relationships/hyperlink" Target="&#20195;&#30721;/chapter4/&#20363;&#23376;1/Example4_1.java"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20195;&#30721;/chapter4/&#20363;&#23376;3/Example4_3.java"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20195;&#30721;/chapter4/&#20363;&#23376;4/Example4_4.java"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20195;&#30721;/chapter4/&#20363;&#23376;4/Example4_4.java"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20195;&#30721;/chapter4/&#20363;&#23376;5/Example4_5.java" TargetMode="External"/><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hyperlink" Target="&#20195;&#30721;/chapter4/&#20363;&#23376;5/Lader.java" TargetMode="External"/><Relationship Id="rId4" Type="http://schemas.openxmlformats.org/officeDocument/2006/relationships/hyperlink" Target="&#20195;&#30721;/chapter4/&#20363;&#23376;5/Rect.java"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20195;&#30721;/chapter4/&#20363;&#23376;7/Battery.java" TargetMode="External"/><Relationship Id="rId7" Type="http://schemas.openxmlformats.org/officeDocument/2006/relationships/image" Target="../media/image16.png"/><Relationship Id="rId2" Type="http://schemas.openxmlformats.org/officeDocument/2006/relationships/hyperlink" Target="&#20195;&#30721;/chapter4/&#20363;&#23376;7/Radio.java" TargetMode="Externa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oleObject" Target="../embeddings/oleObject1.bin"/><Relationship Id="rId4" Type="http://schemas.openxmlformats.org/officeDocument/2006/relationships/hyperlink" Target="&#20195;&#30721;/chapter4/&#20363;&#23376;7/Example4_7.java"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20195;&#30721;/chapter4/&#20363;&#23376;8/Circle.java"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hyperlink" Target="&#20195;&#30721;/chapter4/&#20363;&#23376;8/Example4_8.java" TargetMode="External"/><Relationship Id="rId4" Type="http://schemas.openxmlformats.org/officeDocument/2006/relationships/hyperlink" Target="&#20195;&#30721;/chapter4/&#20363;&#23376;8/Circular.java"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20195;&#30721;/chapter4/&#20363;&#23376;9/MobileTelephone.java" TargetMode="External"/><Relationship Id="rId2" Type="http://schemas.openxmlformats.org/officeDocument/2006/relationships/hyperlink" Target="&#20195;&#30721;/chapter4/&#20363;&#23376;9/SIM.java"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8.png"/><Relationship Id="rId4" Type="http://schemas.openxmlformats.org/officeDocument/2006/relationships/hyperlink" Target="&#20195;&#30721;/chapter4/&#20363;&#23376;9/Example4_9.java"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hyperlink" Target="&#20195;&#30721;/chapter4/&#20363;&#23376;10/Example4_10.java" TargetMode="External"/><Relationship Id="rId2" Type="http://schemas.openxmlformats.org/officeDocument/2006/relationships/hyperlink" Target="&#20195;&#30721;/chapter4/&#20363;&#23376;10/Lader.java"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20195;&#30721;/chapter4/&#20363;&#23376;12/Example4_12.java"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hyperlink" Target="&#20195;&#30721;/chapter4/&#20363;&#23376;13/Student.java" TargetMode="External"/><Relationship Id="rId7" Type="http://schemas.openxmlformats.org/officeDocument/2006/relationships/image" Target="../media/image4.png"/><Relationship Id="rId2" Type="http://schemas.openxmlformats.org/officeDocument/2006/relationships/hyperlink" Target="&#20195;&#30721;/chapter4/&#20363;&#23376;13/Example4_13.java" TargetMode="Externa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hyperlink" Target="&#20195;&#30721;/chapter4/&#20363;&#23376;13/Tixing.java" TargetMode="External"/><Relationship Id="rId4" Type="http://schemas.openxmlformats.org/officeDocument/2006/relationships/hyperlink" Target="&#20195;&#30721;/chapter4/&#20363;&#23376;13/Circle.java"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20195;&#30721;/chapter4/&#20363;&#23376;14/People.java" TargetMode="Externa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20195;&#30721;/chapter4/&#20363;&#23376;15/tom/jiafei/Example4_15.java" TargetMode="External"/><Relationship Id="rId2" Type="http://schemas.openxmlformats.org/officeDocument/2006/relationships/hyperlink" Target="&#20195;&#30721;/chapter4/&#20363;&#23376;15/tom/jiafei/Student.java"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20195;&#30721;/chapter4/&#20363;&#23376;16/Example4_16.java"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hyperlink" Target="&#20195;&#30721;/chapter4/&#20363;&#23376;17/sohu/com/Triangle.java" TargetMode="External"/><Relationship Id="rId2" Type="http://schemas.openxmlformats.org/officeDocument/2006/relationships/hyperlink" Target="&#20195;&#30721;/chapter4/&#20363;&#23376;18/Example4_18.java"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hyperlink" Target="&#20195;&#30721;/chapter4/&#20363;&#23376;19/Example4_19.java" TargetMode="Externa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20195;&#30721;/chapter4/&#20363;&#23376;19/Student.java"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20195;&#30721;/chapter4/&#20363;&#23376;20/Example4_20.java" TargetMode="Externa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20195;&#30721;/chapter4/&#20363;&#23376;21/Example4_21.java" TargetMode="Externa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20195;&#30721;/chapter4/&#20363;&#23376;22/Example4_22.java"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hyperlink" Target="&#20195;&#30721;/chapter4/&#20363;&#23376;23/sohu/com/TestOne.java" TargetMode="External"/><Relationship Id="rId2" Type="http://schemas.openxmlformats.org/officeDocument/2006/relationships/hyperlink" Target="&#20195;&#30721;/chapter4/&#20363;&#23376;23/qingdan.mf"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20195;&#30721;/chapter4/&#20363;&#23376;23/sun/hello/moon/TestTwo.java" TargetMode="External"/></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20195;&#30721;/chapter4/&#20363;&#23376;24/tom/jiafei/Example4_24.java" TargetMode="Externa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hyperlink" Target="&#20195;&#30721;/chapter4/&#20363;&#23376;25/data/two/Circular.java" TargetMode="External"/><Relationship Id="rId2" Type="http://schemas.openxmlformats.org/officeDocument/2006/relationships/hyperlink" Target="&#20195;&#30721;/chapter4/&#20363;&#23376;25/data/one/Circle.java"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20195;&#30721;/chapter4/&#20363;&#23376;25/moon.mf" TargetMode="External"/><Relationship Id="rId4" Type="http://schemas.openxmlformats.org/officeDocument/2006/relationships/hyperlink" Target="&#20195;&#30721;/chapter4/&#20363;&#23376;25/my/app/Example4_25.java" TargetMode="External"/></Relationships>
</file>

<file path=ppt/slides/_rels/slide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20195;&#30721;/chapter4/&#20363;&#23376;26/Rational.java"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20195;&#30721;/chapter4/&#20363;&#23376;27/Example4_27.java" TargetMode="Externa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20195;&#30721;/chapter4/&#20363;&#23376;28/InputScore.java" TargetMode="External"/><Relationship Id="rId7" Type="http://schemas.openxmlformats.org/officeDocument/2006/relationships/hyperlink" Target="&#20195;&#30721;/chapter4/&#20363;&#23376;28/SingGame.java" TargetMode="External"/><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hyperlink" Target="&#20195;&#30721;/chapter4/&#20363;&#23376;28/Line.java" TargetMode="External"/><Relationship Id="rId5" Type="http://schemas.openxmlformats.org/officeDocument/2006/relationships/hyperlink" Target="&#20195;&#30721;/chapter4/&#20363;&#23376;28/ComputerAver.java" TargetMode="External"/><Relationship Id="rId4" Type="http://schemas.openxmlformats.org/officeDocument/2006/relationships/hyperlink" Target="&#20195;&#30721;/chapter4/&#20363;&#23376;28/DelScore.java" TargetMode="External"/></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形状 13"/>
          <p:cNvSpPr/>
          <p:nvPr/>
        </p:nvSpPr>
        <p:spPr>
          <a:xfrm rot="2422019">
            <a:off x="-1566334" y="-964228"/>
            <a:ext cx="10286886" cy="9395104"/>
          </a:xfrm>
          <a:custGeom>
            <a:avLst/>
            <a:gdLst>
              <a:gd name="connsiteX0" fmla="*/ 0 w 10286886"/>
              <a:gd name="connsiteY0" fmla="*/ 4169914 h 9395104"/>
              <a:gd name="connsiteX1" fmla="*/ 4905357 w 10286886"/>
              <a:gd name="connsiteY1" fmla="*/ 0 h 9395104"/>
              <a:gd name="connsiteX2" fmla="*/ 10286886 w 10286886"/>
              <a:gd name="connsiteY2" fmla="*/ 0 h 9395104"/>
              <a:gd name="connsiteX3" fmla="*/ 10286886 w 10286886"/>
              <a:gd name="connsiteY3" fmla="*/ 4426347 h 9395104"/>
              <a:gd name="connsiteX4" fmla="*/ 4441796 w 10286886"/>
              <a:gd name="connsiteY4" fmla="*/ 9395104 h 9395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886" h="9395104">
                <a:moveTo>
                  <a:pt x="0" y="4169914"/>
                </a:moveTo>
                <a:lnTo>
                  <a:pt x="4905357" y="0"/>
                </a:lnTo>
                <a:lnTo>
                  <a:pt x="10286886" y="0"/>
                </a:lnTo>
                <a:lnTo>
                  <a:pt x="10286886" y="4426347"/>
                </a:lnTo>
                <a:lnTo>
                  <a:pt x="4441796" y="9395104"/>
                </a:lnTo>
                <a:close/>
              </a:path>
            </a:pathLst>
          </a:cu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9" name="组合 18"/>
          <p:cNvGrpSpPr/>
          <p:nvPr/>
        </p:nvGrpSpPr>
        <p:grpSpPr>
          <a:xfrm>
            <a:off x="395267" y="1811437"/>
            <a:ext cx="8694687" cy="3445329"/>
            <a:chOff x="395267" y="1811437"/>
            <a:chExt cx="8694687" cy="3445329"/>
          </a:xfrm>
        </p:grpSpPr>
        <p:sp>
          <p:nvSpPr>
            <p:cNvPr id="9" name="文本框 8"/>
            <p:cNvSpPr txBox="1"/>
            <p:nvPr/>
          </p:nvSpPr>
          <p:spPr>
            <a:xfrm>
              <a:off x="395267" y="1811437"/>
              <a:ext cx="8694687" cy="1445260"/>
            </a:xfrm>
            <a:prstGeom prst="rect">
              <a:avLst/>
            </a:prstGeom>
            <a:noFill/>
          </p:spPr>
          <p:txBody>
            <a:bodyPr wrap="square" rtlCol="0">
              <a:spAutoFit/>
            </a:bodyPr>
            <a:lstStyle/>
            <a:p>
              <a:r>
                <a:rPr lang="zh-CN" altLang="en-US" sz="8800" dirty="0">
                  <a:solidFill>
                    <a:schemeClr val="bg1"/>
                  </a:solidFill>
                  <a:latin typeface="微软雅黑" panose="020B0503020204020204" charset="-122"/>
                  <a:ea typeface="微软雅黑" panose="020B0503020204020204" charset="-122"/>
                </a:rPr>
                <a:t>第</a:t>
              </a:r>
              <a:r>
                <a:rPr lang="en-US" altLang="zh-CN" sz="8800" dirty="0">
                  <a:solidFill>
                    <a:schemeClr val="bg1"/>
                  </a:solidFill>
                  <a:latin typeface="微软雅黑" panose="020B0503020204020204" charset="-122"/>
                  <a:ea typeface="微软雅黑" panose="020B0503020204020204" charset="-122"/>
                </a:rPr>
                <a:t>2</a:t>
              </a:r>
              <a:r>
                <a:rPr lang="zh-CN" altLang="en-US" sz="8800" dirty="0">
                  <a:solidFill>
                    <a:schemeClr val="bg1"/>
                  </a:solidFill>
                  <a:latin typeface="微软雅黑" panose="020B0503020204020204" charset="-122"/>
                  <a:ea typeface="微软雅黑" panose="020B0503020204020204" charset="-122"/>
                </a:rPr>
                <a:t>次上机</a:t>
              </a:r>
            </a:p>
          </p:txBody>
        </p:sp>
        <p:sp>
          <p:nvSpPr>
            <p:cNvPr id="10" name="文本框 9"/>
            <p:cNvSpPr txBox="1"/>
            <p:nvPr/>
          </p:nvSpPr>
          <p:spPr>
            <a:xfrm>
              <a:off x="602312" y="3890526"/>
              <a:ext cx="4843196" cy="583565"/>
            </a:xfrm>
            <a:prstGeom prst="rect">
              <a:avLst/>
            </a:prstGeom>
            <a:noFill/>
          </p:spPr>
          <p:txBody>
            <a:bodyPr wrap="square" rtlCol="0">
              <a:spAutoFit/>
            </a:bodyPr>
            <a:lstStyle/>
            <a:p>
              <a:r>
                <a:rPr lang="zh-CN" altLang="en-US" sz="3200" dirty="0">
                  <a:solidFill>
                    <a:schemeClr val="bg1"/>
                  </a:solidFill>
                  <a:latin typeface="微软雅黑" panose="020B0503020204020204" charset="-122"/>
                  <a:ea typeface="微软雅黑" panose="020B0503020204020204" charset="-122"/>
                </a:rPr>
                <a:t>类和对象</a:t>
              </a:r>
            </a:p>
          </p:txBody>
        </p:sp>
        <p:sp>
          <p:nvSpPr>
            <p:cNvPr id="11" name="文本框 10"/>
            <p:cNvSpPr txBox="1"/>
            <p:nvPr/>
          </p:nvSpPr>
          <p:spPr>
            <a:xfrm>
              <a:off x="602312" y="4856656"/>
              <a:ext cx="2685376" cy="400110"/>
            </a:xfrm>
            <a:prstGeom prst="rect">
              <a:avLst/>
            </a:prstGeom>
            <a:noFill/>
          </p:spPr>
          <p:txBody>
            <a:bodyPr wrap="square" rtlCol="0">
              <a:spAutoFit/>
            </a:bodyPr>
            <a:lstStyle/>
            <a:p>
              <a:r>
                <a:rPr lang="zh-CN" altLang="en-US" sz="2000" dirty="0">
                  <a:solidFill>
                    <a:schemeClr val="bg1"/>
                  </a:solidFill>
                  <a:latin typeface="微软雅黑" panose="020B0503020204020204" charset="-122"/>
                  <a:ea typeface="微软雅黑" panose="020B0503020204020204" charset="-122"/>
                </a:rPr>
                <a:t>温浩宇 扈忠权 李一鸣</a:t>
              </a:r>
            </a:p>
          </p:txBody>
        </p:sp>
      </p:grpSp>
      <p:pic>
        <p:nvPicPr>
          <p:cNvPr id="18" name="图片 17"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72464" y="59255"/>
            <a:ext cx="2171341" cy="1203590"/>
          </a:xfrm>
          <a:prstGeom prst="rect">
            <a:avLst/>
          </a:prstGeom>
        </p:spPr>
      </p:pic>
      <p:pic>
        <p:nvPicPr>
          <p:cNvPr id="3" name="图片 2"/>
          <p:cNvPicPr>
            <a:picLocks noChangeAspect="1"/>
          </p:cNvPicPr>
          <p:nvPr/>
        </p:nvPicPr>
        <p:blipFill>
          <a:blip r:embed="rId3"/>
          <a:stretch>
            <a:fillRect/>
          </a:stretch>
        </p:blipFill>
        <p:spPr>
          <a:xfrm>
            <a:off x="8964204" y="6251388"/>
            <a:ext cx="3148539" cy="5341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290">
                                          <p:stCondLst>
                                            <p:cond delay="0"/>
                                          </p:stCondLst>
                                        </p:cTn>
                                        <p:tgtEl>
                                          <p:spTgt spid="18"/>
                                        </p:tgtEl>
                                      </p:cBhvr>
                                    </p:animEffect>
                                    <p:anim calcmode="lin" valueType="num">
                                      <p:cBhvr>
                                        <p:cTn id="8"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13" dur="13">
                                          <p:stCondLst>
                                            <p:cond delay="325"/>
                                          </p:stCondLst>
                                        </p:cTn>
                                        <p:tgtEl>
                                          <p:spTgt spid="18"/>
                                        </p:tgtEl>
                                      </p:cBhvr>
                                      <p:to x="100000" y="60000"/>
                                    </p:animScale>
                                    <p:animScale>
                                      <p:cBhvr>
                                        <p:cTn id="14" dur="83" decel="50000">
                                          <p:stCondLst>
                                            <p:cond delay="338"/>
                                          </p:stCondLst>
                                        </p:cTn>
                                        <p:tgtEl>
                                          <p:spTgt spid="18"/>
                                        </p:tgtEl>
                                      </p:cBhvr>
                                      <p:to x="100000" y="100000"/>
                                    </p:animScale>
                                    <p:animScale>
                                      <p:cBhvr>
                                        <p:cTn id="15" dur="13">
                                          <p:stCondLst>
                                            <p:cond delay="656"/>
                                          </p:stCondLst>
                                        </p:cTn>
                                        <p:tgtEl>
                                          <p:spTgt spid="18"/>
                                        </p:tgtEl>
                                      </p:cBhvr>
                                      <p:to x="100000" y="80000"/>
                                    </p:animScale>
                                    <p:animScale>
                                      <p:cBhvr>
                                        <p:cTn id="16" dur="83" decel="50000">
                                          <p:stCondLst>
                                            <p:cond delay="669"/>
                                          </p:stCondLst>
                                        </p:cTn>
                                        <p:tgtEl>
                                          <p:spTgt spid="18"/>
                                        </p:tgtEl>
                                      </p:cBhvr>
                                      <p:to x="100000" y="100000"/>
                                    </p:animScale>
                                    <p:animScale>
                                      <p:cBhvr>
                                        <p:cTn id="17" dur="13">
                                          <p:stCondLst>
                                            <p:cond delay="821"/>
                                          </p:stCondLst>
                                        </p:cTn>
                                        <p:tgtEl>
                                          <p:spTgt spid="18"/>
                                        </p:tgtEl>
                                      </p:cBhvr>
                                      <p:to x="100000" y="90000"/>
                                    </p:animScale>
                                    <p:animScale>
                                      <p:cBhvr>
                                        <p:cTn id="18" dur="83" decel="50000">
                                          <p:stCondLst>
                                            <p:cond delay="834"/>
                                          </p:stCondLst>
                                        </p:cTn>
                                        <p:tgtEl>
                                          <p:spTgt spid="18"/>
                                        </p:tgtEl>
                                      </p:cBhvr>
                                      <p:to x="100000" y="100000"/>
                                    </p:animScale>
                                    <p:animScale>
                                      <p:cBhvr>
                                        <p:cTn id="19" dur="13">
                                          <p:stCondLst>
                                            <p:cond delay="904"/>
                                          </p:stCondLst>
                                        </p:cTn>
                                        <p:tgtEl>
                                          <p:spTgt spid="18"/>
                                        </p:tgtEl>
                                      </p:cBhvr>
                                      <p:to x="100000" y="95000"/>
                                    </p:animScale>
                                    <p:animScale>
                                      <p:cBhvr>
                                        <p:cTn id="20" dur="83" decel="50000">
                                          <p:stCondLst>
                                            <p:cond delay="917"/>
                                          </p:stCondLst>
                                        </p:cTn>
                                        <p:tgtEl>
                                          <p:spTgt spid="18"/>
                                        </p:tgtEl>
                                      </p:cBhvr>
                                      <p:to x="100000" y="100000"/>
                                    </p:animScale>
                                  </p:childTnLst>
                                </p:cTn>
                              </p:par>
                              <p:par>
                                <p:cTn id="21" presetID="3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p:cTn id="23" dur="1000" fill="hold"/>
                                        <p:tgtEl>
                                          <p:spTgt spid="19"/>
                                        </p:tgtEl>
                                        <p:attrNameLst>
                                          <p:attrName>ppt_w</p:attrName>
                                        </p:attrNameLst>
                                      </p:cBhvr>
                                      <p:tavLst>
                                        <p:tav tm="0">
                                          <p:val>
                                            <p:fltVal val="0"/>
                                          </p:val>
                                        </p:tav>
                                        <p:tav tm="100000">
                                          <p:val>
                                            <p:strVal val="#ppt_w"/>
                                          </p:val>
                                        </p:tav>
                                      </p:tavLst>
                                    </p:anim>
                                    <p:anim calcmode="lin" valueType="num">
                                      <p:cBhvr>
                                        <p:cTn id="24" dur="1000" fill="hold"/>
                                        <p:tgtEl>
                                          <p:spTgt spid="19"/>
                                        </p:tgtEl>
                                        <p:attrNameLst>
                                          <p:attrName>ppt_h</p:attrName>
                                        </p:attrNameLst>
                                      </p:cBhvr>
                                      <p:tavLst>
                                        <p:tav tm="0">
                                          <p:val>
                                            <p:fltVal val="0"/>
                                          </p:val>
                                        </p:tav>
                                        <p:tav tm="100000">
                                          <p:val>
                                            <p:strVal val="#ppt_h"/>
                                          </p:val>
                                        </p:tav>
                                      </p:tavLst>
                                    </p:anim>
                                    <p:anim calcmode="lin" valueType="num">
                                      <p:cBhvr>
                                        <p:cTn id="25" dur="1000" fill="hold"/>
                                        <p:tgtEl>
                                          <p:spTgt spid="19"/>
                                        </p:tgtEl>
                                        <p:attrNameLst>
                                          <p:attrName>style.rotation</p:attrName>
                                        </p:attrNameLst>
                                      </p:cBhvr>
                                      <p:tavLst>
                                        <p:tav tm="0">
                                          <p:val>
                                            <p:fltVal val="90"/>
                                          </p:val>
                                        </p:tav>
                                        <p:tav tm="100000">
                                          <p:val>
                                            <p:fltVal val="0"/>
                                          </p:val>
                                        </p:tav>
                                      </p:tavLst>
                                    </p:anim>
                                    <p:animEffect transition="in" filter="fade">
                                      <p:cBhvr>
                                        <p:cTn id="2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4294967295"/>
          </p:nvPr>
        </p:nvSpPr>
        <p:spPr>
          <a:xfrm>
            <a:off x="6621845" y="1168132"/>
            <a:ext cx="4464496" cy="5526632"/>
          </a:xfrm>
          <a:prstGeom prst="rect">
            <a:avLst/>
          </a:prstGeom>
          <a:ln w="50800">
            <a:solidFill>
              <a:srgbClr val="53648F"/>
            </a:solidFill>
          </a:ln>
        </p:spPr>
        <p:txBody>
          <a:bodyPr/>
          <a:lstStyle/>
          <a:p>
            <a:pPr eaLnBrk="1" hangingPunct="1">
              <a:lnSpc>
                <a:spcPct val="80000"/>
              </a:lnSpc>
              <a:buFont typeface="Wingdings" panose="05000000000000000000" pitchFamily="2" charset="2"/>
              <a:buNone/>
            </a:pPr>
            <a:r>
              <a:rPr lang="en-US" altLang="zh-CN" sz="2000" b="1">
                <a:latin typeface="微软雅黑" panose="020B0503020204020204" charset="-122"/>
                <a:ea typeface="微软雅黑" panose="020B0503020204020204" charset="-122"/>
              </a:rPr>
              <a:t>class Lader</a:t>
            </a:r>
          </a:p>
          <a:p>
            <a:pPr eaLnBrk="1" hangingPunct="1">
              <a:lnSpc>
                <a:spcPct val="80000"/>
              </a:lnSpc>
              <a:buFont typeface="Wingdings" panose="05000000000000000000" pitchFamily="2" charset="2"/>
              <a:buNone/>
            </a:pPr>
            <a:r>
              <a:rPr lang="en-US" altLang="zh-CN" sz="2000" b="1">
                <a:latin typeface="微软雅黑" panose="020B0503020204020204" charset="-122"/>
                <a:ea typeface="微软雅黑" panose="020B0503020204020204" charset="-122"/>
              </a:rPr>
              <a:t>{   </a:t>
            </a:r>
            <a:r>
              <a:rPr lang="en-US" altLang="zh-CN" sz="2000" b="1">
                <a:solidFill>
                  <a:srgbClr val="53648F"/>
                </a:solidFill>
                <a:latin typeface="微软雅黑" panose="020B0503020204020204" charset="-122"/>
                <a:ea typeface="微软雅黑" panose="020B0503020204020204" charset="-122"/>
              </a:rPr>
              <a:t>float above,area;</a:t>
            </a:r>
          </a:p>
          <a:p>
            <a:pPr eaLnBrk="1" hangingPunct="1">
              <a:lnSpc>
                <a:spcPct val="80000"/>
              </a:lnSpc>
              <a:buFont typeface="Wingdings" panose="05000000000000000000" pitchFamily="2" charset="2"/>
              <a:buNone/>
            </a:pPr>
            <a:r>
              <a:rPr lang="en-US" altLang="zh-CN" sz="2000" b="1">
                <a:latin typeface="微软雅黑" panose="020B0503020204020204" charset="-122"/>
                <a:ea typeface="微软雅黑" panose="020B0503020204020204" charset="-122"/>
              </a:rPr>
              <a:t>    float computerArea()</a:t>
            </a:r>
          </a:p>
          <a:p>
            <a:pPr eaLnBrk="1" hangingPunct="1">
              <a:lnSpc>
                <a:spcPct val="80000"/>
              </a:lnSpc>
              <a:buFont typeface="Wingdings" panose="05000000000000000000" pitchFamily="2" charset="2"/>
              <a:buNone/>
            </a:pPr>
            <a:r>
              <a:rPr lang="en-US" altLang="zh-CN" sz="2000" b="1">
                <a:latin typeface="微软雅黑" panose="020B0503020204020204" charset="-122"/>
                <a:ea typeface="微软雅黑" panose="020B0503020204020204" charset="-122"/>
              </a:rPr>
              <a:t>    {  area=(above+bottom)*height/2;</a:t>
            </a:r>
          </a:p>
          <a:p>
            <a:pPr eaLnBrk="1" hangingPunct="1">
              <a:lnSpc>
                <a:spcPct val="80000"/>
              </a:lnSpc>
              <a:buFont typeface="Wingdings" panose="05000000000000000000" pitchFamily="2" charset="2"/>
              <a:buNone/>
            </a:pPr>
            <a:r>
              <a:rPr lang="en-US" altLang="zh-CN" sz="2000" b="1">
                <a:latin typeface="微软雅黑" panose="020B0503020204020204" charset="-122"/>
                <a:ea typeface="微软雅黑" panose="020B0503020204020204" charset="-122"/>
              </a:rPr>
              <a:t>       return area;</a:t>
            </a:r>
          </a:p>
          <a:p>
            <a:pPr eaLnBrk="1" hangingPunct="1">
              <a:lnSpc>
                <a:spcPct val="80000"/>
              </a:lnSpc>
              <a:buFont typeface="Wingdings" panose="05000000000000000000" pitchFamily="2" charset="2"/>
              <a:buNone/>
            </a:pPr>
            <a:r>
              <a:rPr lang="en-US" altLang="zh-CN" sz="2000" b="1">
                <a:latin typeface="微软雅黑" panose="020B0503020204020204" charset="-122"/>
                <a:ea typeface="微软雅黑" panose="020B0503020204020204" charset="-122"/>
              </a:rPr>
              <a:t>     }</a:t>
            </a:r>
          </a:p>
          <a:p>
            <a:pPr eaLnBrk="1" hangingPunct="1">
              <a:lnSpc>
                <a:spcPct val="80000"/>
              </a:lnSpc>
              <a:buFont typeface="Wingdings" panose="05000000000000000000" pitchFamily="2" charset="2"/>
              <a:buNone/>
            </a:pPr>
            <a:r>
              <a:rPr lang="en-US" altLang="zh-CN" sz="2000" b="1">
                <a:solidFill>
                  <a:srgbClr val="53648F"/>
                </a:solidFill>
                <a:latin typeface="微软雅黑" panose="020B0503020204020204" charset="-122"/>
                <a:ea typeface="微软雅黑" panose="020B0503020204020204" charset="-122"/>
              </a:rPr>
              <a:t>    float bottom;</a:t>
            </a:r>
          </a:p>
          <a:p>
            <a:pPr eaLnBrk="1" hangingPunct="1">
              <a:lnSpc>
                <a:spcPct val="80000"/>
              </a:lnSpc>
              <a:buFont typeface="Wingdings" panose="05000000000000000000" pitchFamily="2" charset="2"/>
              <a:buNone/>
            </a:pPr>
            <a:r>
              <a:rPr lang="en-US" altLang="zh-CN" sz="2000" b="1">
                <a:latin typeface="微软雅黑" panose="020B0503020204020204" charset="-122"/>
                <a:ea typeface="微软雅黑" panose="020B0503020204020204" charset="-122"/>
              </a:rPr>
              <a:t>    void setHeight(float h)</a:t>
            </a:r>
          </a:p>
          <a:p>
            <a:pPr eaLnBrk="1" hangingPunct="1">
              <a:lnSpc>
                <a:spcPct val="80000"/>
              </a:lnSpc>
              <a:buFont typeface="Wingdings" panose="05000000000000000000" pitchFamily="2" charset="2"/>
              <a:buNone/>
            </a:pPr>
            <a:r>
              <a:rPr lang="en-US" altLang="zh-CN" sz="2000" b="1">
                <a:latin typeface="微软雅黑" panose="020B0503020204020204" charset="-122"/>
                <a:ea typeface="微软雅黑" panose="020B0503020204020204" charset="-122"/>
              </a:rPr>
              <a:t>     {   </a:t>
            </a:r>
            <a:r>
              <a:rPr lang="en-US" altLang="zh-CN" sz="2000" b="1">
                <a:solidFill>
                  <a:srgbClr val="53648F"/>
                </a:solidFill>
                <a:latin typeface="微软雅黑" panose="020B0503020204020204" charset="-122"/>
                <a:ea typeface="微软雅黑" panose="020B0503020204020204" charset="-122"/>
              </a:rPr>
              <a:t>height=h;          </a:t>
            </a:r>
          </a:p>
          <a:p>
            <a:pPr eaLnBrk="1" hangingPunct="1">
              <a:lnSpc>
                <a:spcPct val="80000"/>
              </a:lnSpc>
              <a:buFont typeface="Wingdings" panose="05000000000000000000" pitchFamily="2" charset="2"/>
              <a:buNone/>
            </a:pPr>
            <a:r>
              <a:rPr lang="en-US" altLang="zh-CN" sz="2000" b="1">
                <a:latin typeface="微软雅黑" panose="020B0503020204020204" charset="-122"/>
                <a:ea typeface="微软雅黑" panose="020B0503020204020204" charset="-122"/>
              </a:rPr>
              <a:t>    }</a:t>
            </a:r>
          </a:p>
          <a:p>
            <a:pPr eaLnBrk="1" hangingPunct="1">
              <a:lnSpc>
                <a:spcPct val="80000"/>
              </a:lnSpc>
              <a:buFont typeface="Wingdings" panose="05000000000000000000" pitchFamily="2" charset="2"/>
              <a:buNone/>
            </a:pPr>
            <a:r>
              <a:rPr lang="en-US" altLang="zh-CN" sz="2000" b="1">
                <a:solidFill>
                  <a:srgbClr val="53648F"/>
                </a:solidFill>
                <a:latin typeface="微软雅黑" panose="020B0503020204020204" charset="-122"/>
                <a:ea typeface="微软雅黑" panose="020B0503020204020204" charset="-122"/>
              </a:rPr>
              <a:t>    float height;</a:t>
            </a:r>
          </a:p>
          <a:p>
            <a:pPr eaLnBrk="1" hangingPunct="1">
              <a:lnSpc>
                <a:spcPct val="80000"/>
              </a:lnSpc>
              <a:buFont typeface="Wingdings" panose="05000000000000000000" pitchFamily="2" charset="2"/>
              <a:buNone/>
            </a:pPr>
            <a:r>
              <a:rPr lang="en-US" altLang="zh-CN" sz="2000" b="1">
                <a:latin typeface="微软雅黑" panose="020B0503020204020204" charset="-122"/>
                <a:ea typeface="微软雅黑" panose="020B0503020204020204" charset="-122"/>
              </a:rPr>
              <a:t>}</a:t>
            </a:r>
            <a:endParaRPr lang="zh-CN" altLang="en-US" sz="2000">
              <a:latin typeface="微软雅黑" panose="020B0503020204020204" charset="-122"/>
              <a:ea typeface="微软雅黑" panose="020B0503020204020204" charset="-122"/>
            </a:endParaRPr>
          </a:p>
        </p:txBody>
      </p:sp>
      <p:grpSp>
        <p:nvGrpSpPr>
          <p:cNvPr id="4" name="组合 3"/>
          <p:cNvGrpSpPr/>
          <p:nvPr/>
        </p:nvGrpSpPr>
        <p:grpSpPr>
          <a:xfrm>
            <a:off x="103941" y="116632"/>
            <a:ext cx="9929764" cy="614705"/>
            <a:chOff x="103941" y="116632"/>
            <a:chExt cx="9929764" cy="614705"/>
          </a:xfrm>
        </p:grpSpPr>
        <p:sp>
          <p:nvSpPr>
            <p:cNvPr id="5" name="文本框 4"/>
            <p:cNvSpPr txBox="1"/>
            <p:nvPr/>
          </p:nvSpPr>
          <p:spPr>
            <a:xfrm>
              <a:off x="767408" y="147772"/>
              <a:ext cx="158417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4.2   </a:t>
              </a:r>
              <a:r>
                <a:rPr lang="zh-CN" altLang="en-US" sz="3200" b="1">
                  <a:solidFill>
                    <a:srgbClr val="53648F"/>
                  </a:solidFill>
                  <a:latin typeface="微软雅黑" panose="020B0503020204020204" charset="-122"/>
                  <a:ea typeface="微软雅黑" panose="020B0503020204020204" charset="-122"/>
                </a:rPr>
                <a:t>类</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2279576" y="476672"/>
              <a:ext cx="7754129"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9" name="文本框 8"/>
          <p:cNvSpPr txBox="1"/>
          <p:nvPr/>
        </p:nvSpPr>
        <p:spPr>
          <a:xfrm>
            <a:off x="817550" y="951111"/>
            <a:ext cx="4774394"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4.2.3    </a:t>
            </a:r>
            <a:r>
              <a:rPr lang="zh-CN" altLang="en-US" sz="2400">
                <a:latin typeface="微软雅黑" panose="020B0503020204020204" charset="-122"/>
                <a:ea typeface="微软雅黑" panose="020B0503020204020204" charset="-122"/>
              </a:rPr>
              <a:t>成员变量</a:t>
            </a:r>
          </a:p>
        </p:txBody>
      </p:sp>
      <p:sp>
        <p:nvSpPr>
          <p:cNvPr id="10" name="Rectangle 2"/>
          <p:cNvSpPr txBox="1">
            <a:spLocks noChangeArrowheads="1"/>
          </p:cNvSpPr>
          <p:nvPr/>
        </p:nvSpPr>
        <p:spPr>
          <a:xfrm>
            <a:off x="1327015" y="1759635"/>
            <a:ext cx="936104" cy="360039"/>
          </a:xfrm>
          <a:prstGeom prst="rect">
            <a:avLst/>
          </a:prstGeom>
          <a:solidFill>
            <a:srgbClr val="53648F"/>
          </a:solidFill>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zh-CN" altLang="en-US" sz="2400" b="1">
                <a:solidFill>
                  <a:schemeClr val="bg1"/>
                </a:solidFill>
                <a:latin typeface="微软雅黑" panose="020B0503020204020204" charset="-122"/>
                <a:ea typeface="微软雅黑" panose="020B0503020204020204" charset="-122"/>
              </a:rPr>
              <a:t>例题</a:t>
            </a:r>
          </a:p>
        </p:txBody>
      </p:sp>
      <p:sp>
        <p:nvSpPr>
          <p:cNvPr id="12" name="文本框 11"/>
          <p:cNvSpPr txBox="1"/>
          <p:nvPr/>
        </p:nvSpPr>
        <p:spPr>
          <a:xfrm>
            <a:off x="1317143" y="2629540"/>
            <a:ext cx="2874897" cy="386080"/>
          </a:xfrm>
          <a:prstGeom prst="rect">
            <a:avLst/>
          </a:prstGeom>
          <a:noFill/>
        </p:spPr>
        <p:txBody>
          <a:bodyPr wrap="square">
            <a:spAutoFit/>
          </a:bodyPr>
          <a:lstStyle/>
          <a:p>
            <a:pPr eaLnBrk="1" hangingPunct="1">
              <a:lnSpc>
                <a:spcPct val="80000"/>
              </a:lnSpc>
            </a:pPr>
            <a:r>
              <a:rPr lang="zh-CN" altLang="en-US" sz="2400" b="1">
                <a:latin typeface="微软雅黑" panose="020B0503020204020204" charset="-122"/>
                <a:ea typeface="微软雅黑" panose="020B0503020204020204" charset="-122"/>
              </a:rPr>
              <a:t>定义梯形类如下：</a:t>
            </a:r>
          </a:p>
        </p:txBody>
      </p:sp>
      <p:grpSp>
        <p:nvGrpSpPr>
          <p:cNvPr id="13" name="组合 1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1481070" y="3912100"/>
            <a:ext cx="2547041" cy="2842221"/>
            <a:chOff x="4030663" y="1144588"/>
            <a:chExt cx="4095751" cy="4570413"/>
          </a:xfrm>
        </p:grpSpPr>
        <p:sp>
          <p:nvSpPr>
            <p:cNvPr id="14" name="íSlïḑè"/>
            <p:cNvSpPr/>
            <p:nvPr/>
          </p:nvSpPr>
          <p:spPr bwMode="auto">
            <a:xfrm>
              <a:off x="6086476" y="4221163"/>
              <a:ext cx="127000" cy="1493838"/>
            </a:xfrm>
            <a:custGeom>
              <a:avLst/>
              <a:gdLst>
                <a:gd name="T0" fmla="*/ 7 w 7"/>
                <a:gd name="T1" fmla="*/ 79 h 83"/>
                <a:gd name="T2" fmla="*/ 4 w 7"/>
                <a:gd name="T3" fmla="*/ 83 h 83"/>
                <a:gd name="T4" fmla="*/ 4 w 7"/>
                <a:gd name="T5" fmla="*/ 83 h 83"/>
                <a:gd name="T6" fmla="*/ 0 w 7"/>
                <a:gd name="T7" fmla="*/ 79 h 83"/>
                <a:gd name="T8" fmla="*/ 0 w 7"/>
                <a:gd name="T9" fmla="*/ 3 h 83"/>
                <a:gd name="T10" fmla="*/ 4 w 7"/>
                <a:gd name="T11" fmla="*/ 0 h 83"/>
                <a:gd name="T12" fmla="*/ 4 w 7"/>
                <a:gd name="T13" fmla="*/ 0 h 83"/>
                <a:gd name="T14" fmla="*/ 7 w 7"/>
                <a:gd name="T15" fmla="*/ 3 h 83"/>
                <a:gd name="T16" fmla="*/ 7 w 7"/>
                <a:gd name="T17" fmla="*/ 7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3">
                  <a:moveTo>
                    <a:pt x="7" y="79"/>
                  </a:moveTo>
                  <a:cubicBezTo>
                    <a:pt x="7" y="81"/>
                    <a:pt x="6" y="83"/>
                    <a:pt x="4" y="83"/>
                  </a:cubicBezTo>
                  <a:cubicBezTo>
                    <a:pt x="4" y="83"/>
                    <a:pt x="4" y="83"/>
                    <a:pt x="4" y="83"/>
                  </a:cubicBezTo>
                  <a:cubicBezTo>
                    <a:pt x="2" y="83"/>
                    <a:pt x="0" y="81"/>
                    <a:pt x="0" y="79"/>
                  </a:cubicBezTo>
                  <a:cubicBezTo>
                    <a:pt x="0" y="3"/>
                    <a:pt x="0" y="3"/>
                    <a:pt x="0" y="3"/>
                  </a:cubicBezTo>
                  <a:cubicBezTo>
                    <a:pt x="0" y="1"/>
                    <a:pt x="2" y="0"/>
                    <a:pt x="4" y="0"/>
                  </a:cubicBezTo>
                  <a:cubicBezTo>
                    <a:pt x="4" y="0"/>
                    <a:pt x="4" y="0"/>
                    <a:pt x="4" y="0"/>
                  </a:cubicBezTo>
                  <a:cubicBezTo>
                    <a:pt x="6" y="0"/>
                    <a:pt x="7" y="1"/>
                    <a:pt x="7" y="3"/>
                  </a:cubicBezTo>
                  <a:lnTo>
                    <a:pt x="7" y="79"/>
                  </a:lnTo>
                  <a:close/>
                </a:path>
              </a:pathLst>
            </a:custGeom>
            <a:solidFill>
              <a:srgbClr val="5C6A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 name="ïşḷiďé"/>
            <p:cNvSpPr/>
            <p:nvPr/>
          </p:nvSpPr>
          <p:spPr bwMode="auto">
            <a:xfrm>
              <a:off x="7837488" y="4221163"/>
              <a:ext cx="127000" cy="1493838"/>
            </a:xfrm>
            <a:custGeom>
              <a:avLst/>
              <a:gdLst>
                <a:gd name="T0" fmla="*/ 7 w 7"/>
                <a:gd name="T1" fmla="*/ 79 h 83"/>
                <a:gd name="T2" fmla="*/ 3 w 7"/>
                <a:gd name="T3" fmla="*/ 83 h 83"/>
                <a:gd name="T4" fmla="*/ 3 w 7"/>
                <a:gd name="T5" fmla="*/ 83 h 83"/>
                <a:gd name="T6" fmla="*/ 0 w 7"/>
                <a:gd name="T7" fmla="*/ 79 h 83"/>
                <a:gd name="T8" fmla="*/ 0 w 7"/>
                <a:gd name="T9" fmla="*/ 3 h 83"/>
                <a:gd name="T10" fmla="*/ 3 w 7"/>
                <a:gd name="T11" fmla="*/ 0 h 83"/>
                <a:gd name="T12" fmla="*/ 3 w 7"/>
                <a:gd name="T13" fmla="*/ 0 h 83"/>
                <a:gd name="T14" fmla="*/ 7 w 7"/>
                <a:gd name="T15" fmla="*/ 3 h 83"/>
                <a:gd name="T16" fmla="*/ 7 w 7"/>
                <a:gd name="T17" fmla="*/ 7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3">
                  <a:moveTo>
                    <a:pt x="7" y="79"/>
                  </a:moveTo>
                  <a:cubicBezTo>
                    <a:pt x="7" y="81"/>
                    <a:pt x="5" y="83"/>
                    <a:pt x="3" y="83"/>
                  </a:cubicBezTo>
                  <a:cubicBezTo>
                    <a:pt x="3" y="83"/>
                    <a:pt x="3" y="83"/>
                    <a:pt x="3" y="83"/>
                  </a:cubicBezTo>
                  <a:cubicBezTo>
                    <a:pt x="1" y="83"/>
                    <a:pt x="0" y="81"/>
                    <a:pt x="0" y="79"/>
                  </a:cubicBezTo>
                  <a:cubicBezTo>
                    <a:pt x="0" y="3"/>
                    <a:pt x="0" y="3"/>
                    <a:pt x="0" y="3"/>
                  </a:cubicBezTo>
                  <a:cubicBezTo>
                    <a:pt x="0" y="1"/>
                    <a:pt x="1" y="0"/>
                    <a:pt x="3" y="0"/>
                  </a:cubicBezTo>
                  <a:cubicBezTo>
                    <a:pt x="3" y="0"/>
                    <a:pt x="3" y="0"/>
                    <a:pt x="3" y="0"/>
                  </a:cubicBezTo>
                  <a:cubicBezTo>
                    <a:pt x="5" y="0"/>
                    <a:pt x="7" y="1"/>
                    <a:pt x="7" y="3"/>
                  </a:cubicBezTo>
                  <a:lnTo>
                    <a:pt x="7" y="79"/>
                  </a:lnTo>
                  <a:close/>
                </a:path>
              </a:pathLst>
            </a:custGeom>
            <a:solidFill>
              <a:srgbClr val="5C6A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ïSļíḑe"/>
            <p:cNvSpPr/>
            <p:nvPr/>
          </p:nvSpPr>
          <p:spPr bwMode="auto">
            <a:xfrm>
              <a:off x="5924551" y="1990725"/>
              <a:ext cx="2201863" cy="2770188"/>
            </a:xfrm>
            <a:custGeom>
              <a:avLst/>
              <a:gdLst>
                <a:gd name="T0" fmla="*/ 122 w 122"/>
                <a:gd name="T1" fmla="*/ 153 h 154"/>
                <a:gd name="T2" fmla="*/ 120 w 122"/>
                <a:gd name="T3" fmla="*/ 154 h 154"/>
                <a:gd name="T4" fmla="*/ 2 w 122"/>
                <a:gd name="T5" fmla="*/ 154 h 154"/>
                <a:gd name="T6" fmla="*/ 0 w 122"/>
                <a:gd name="T7" fmla="*/ 153 h 154"/>
                <a:gd name="T8" fmla="*/ 0 w 122"/>
                <a:gd name="T9" fmla="*/ 2 h 154"/>
                <a:gd name="T10" fmla="*/ 2 w 122"/>
                <a:gd name="T11" fmla="*/ 0 h 154"/>
                <a:gd name="T12" fmla="*/ 120 w 122"/>
                <a:gd name="T13" fmla="*/ 0 h 154"/>
                <a:gd name="T14" fmla="*/ 122 w 122"/>
                <a:gd name="T15" fmla="*/ 2 h 154"/>
                <a:gd name="T16" fmla="*/ 122 w 122"/>
                <a:gd name="T17" fmla="*/ 15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54">
                  <a:moveTo>
                    <a:pt x="122" y="153"/>
                  </a:moveTo>
                  <a:cubicBezTo>
                    <a:pt x="122" y="154"/>
                    <a:pt x="121" y="154"/>
                    <a:pt x="120" y="154"/>
                  </a:cubicBezTo>
                  <a:cubicBezTo>
                    <a:pt x="2" y="154"/>
                    <a:pt x="2" y="154"/>
                    <a:pt x="2" y="154"/>
                  </a:cubicBezTo>
                  <a:cubicBezTo>
                    <a:pt x="1" y="154"/>
                    <a:pt x="0" y="154"/>
                    <a:pt x="0" y="153"/>
                  </a:cubicBezTo>
                  <a:cubicBezTo>
                    <a:pt x="0" y="2"/>
                    <a:pt x="0" y="2"/>
                    <a:pt x="0" y="2"/>
                  </a:cubicBezTo>
                  <a:cubicBezTo>
                    <a:pt x="0" y="1"/>
                    <a:pt x="1" y="0"/>
                    <a:pt x="2" y="0"/>
                  </a:cubicBezTo>
                  <a:cubicBezTo>
                    <a:pt x="120" y="0"/>
                    <a:pt x="120" y="0"/>
                    <a:pt x="120" y="0"/>
                  </a:cubicBezTo>
                  <a:cubicBezTo>
                    <a:pt x="121" y="0"/>
                    <a:pt x="122" y="1"/>
                    <a:pt x="122" y="2"/>
                  </a:cubicBezTo>
                  <a:lnTo>
                    <a:pt x="122" y="153"/>
                  </a:lnTo>
                  <a:close/>
                </a:path>
              </a:pathLst>
            </a:custGeom>
            <a:solidFill>
              <a:srgbClr val="BCCAD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 name="í$ḷïḓê"/>
            <p:cNvSpPr/>
            <p:nvPr/>
          </p:nvSpPr>
          <p:spPr bwMode="auto">
            <a:xfrm>
              <a:off x="6051551" y="2079625"/>
              <a:ext cx="1947863" cy="2447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 name="íšḷiḑé"/>
            <p:cNvSpPr/>
            <p:nvPr/>
          </p:nvSpPr>
          <p:spPr bwMode="auto">
            <a:xfrm>
              <a:off x="6249988" y="2295525"/>
              <a:ext cx="17463" cy="20701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ï$1iḑê"/>
            <p:cNvSpPr/>
            <p:nvPr/>
          </p:nvSpPr>
          <p:spPr bwMode="auto">
            <a:xfrm>
              <a:off x="6213476" y="2224088"/>
              <a:ext cx="90488" cy="90488"/>
            </a:xfrm>
            <a:custGeom>
              <a:avLst/>
              <a:gdLst>
                <a:gd name="T0" fmla="*/ 0 w 57"/>
                <a:gd name="T1" fmla="*/ 57 h 57"/>
                <a:gd name="T2" fmla="*/ 23 w 57"/>
                <a:gd name="T3" fmla="*/ 0 h 57"/>
                <a:gd name="T4" fmla="*/ 57 w 57"/>
                <a:gd name="T5" fmla="*/ 57 h 57"/>
                <a:gd name="T6" fmla="*/ 0 w 57"/>
                <a:gd name="T7" fmla="*/ 57 h 57"/>
              </a:gdLst>
              <a:ahLst/>
              <a:cxnLst>
                <a:cxn ang="0">
                  <a:pos x="T0" y="T1"/>
                </a:cxn>
                <a:cxn ang="0">
                  <a:pos x="T2" y="T3"/>
                </a:cxn>
                <a:cxn ang="0">
                  <a:pos x="T4" y="T5"/>
                </a:cxn>
                <a:cxn ang="0">
                  <a:pos x="T6" y="T7"/>
                </a:cxn>
              </a:cxnLst>
              <a:rect l="0" t="0" r="r" b="b"/>
              <a:pathLst>
                <a:path w="57" h="57">
                  <a:moveTo>
                    <a:pt x="0" y="57"/>
                  </a:moveTo>
                  <a:lnTo>
                    <a:pt x="23" y="0"/>
                  </a:lnTo>
                  <a:lnTo>
                    <a:pt x="57" y="57"/>
                  </a:lnTo>
                  <a:lnTo>
                    <a:pt x="0" y="57"/>
                  </a:ln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0" name="iṣlïḓê"/>
            <p:cNvSpPr/>
            <p:nvPr/>
          </p:nvSpPr>
          <p:spPr bwMode="auto">
            <a:xfrm>
              <a:off x="6249988" y="4365625"/>
              <a:ext cx="1516063" cy="17463"/>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 name="íṣļíḋê"/>
            <p:cNvSpPr/>
            <p:nvPr/>
          </p:nvSpPr>
          <p:spPr bwMode="auto">
            <a:xfrm>
              <a:off x="7747001" y="4329113"/>
              <a:ext cx="90488" cy="90488"/>
            </a:xfrm>
            <a:custGeom>
              <a:avLst/>
              <a:gdLst>
                <a:gd name="T0" fmla="*/ 0 w 57"/>
                <a:gd name="T1" fmla="*/ 57 h 57"/>
                <a:gd name="T2" fmla="*/ 57 w 57"/>
                <a:gd name="T3" fmla="*/ 23 h 57"/>
                <a:gd name="T4" fmla="*/ 0 w 57"/>
                <a:gd name="T5" fmla="*/ 0 h 57"/>
                <a:gd name="T6" fmla="*/ 0 w 57"/>
                <a:gd name="T7" fmla="*/ 57 h 57"/>
              </a:gdLst>
              <a:ahLst/>
              <a:cxnLst>
                <a:cxn ang="0">
                  <a:pos x="T0" y="T1"/>
                </a:cxn>
                <a:cxn ang="0">
                  <a:pos x="T2" y="T3"/>
                </a:cxn>
                <a:cxn ang="0">
                  <a:pos x="T4" y="T5"/>
                </a:cxn>
                <a:cxn ang="0">
                  <a:pos x="T6" y="T7"/>
                </a:cxn>
              </a:cxnLst>
              <a:rect l="0" t="0" r="r" b="b"/>
              <a:pathLst>
                <a:path w="57" h="57">
                  <a:moveTo>
                    <a:pt x="0" y="57"/>
                  </a:moveTo>
                  <a:lnTo>
                    <a:pt x="57" y="23"/>
                  </a:lnTo>
                  <a:lnTo>
                    <a:pt x="0" y="0"/>
                  </a:lnTo>
                  <a:lnTo>
                    <a:pt x="0" y="57"/>
                  </a:ln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 name="isḷîḍè"/>
            <p:cNvSpPr/>
            <p:nvPr/>
          </p:nvSpPr>
          <p:spPr bwMode="auto">
            <a:xfrm>
              <a:off x="6303963" y="2403475"/>
              <a:ext cx="1570038" cy="1817688"/>
            </a:xfrm>
            <a:custGeom>
              <a:avLst/>
              <a:gdLst>
                <a:gd name="T0" fmla="*/ 2 w 87"/>
                <a:gd name="T1" fmla="*/ 101 h 101"/>
                <a:gd name="T2" fmla="*/ 3 w 87"/>
                <a:gd name="T3" fmla="*/ 101 h 101"/>
                <a:gd name="T4" fmla="*/ 31 w 87"/>
                <a:gd name="T5" fmla="*/ 91 h 101"/>
                <a:gd name="T6" fmla="*/ 32 w 87"/>
                <a:gd name="T7" fmla="*/ 90 h 101"/>
                <a:gd name="T8" fmla="*/ 32 w 87"/>
                <a:gd name="T9" fmla="*/ 83 h 101"/>
                <a:gd name="T10" fmla="*/ 35 w 87"/>
                <a:gd name="T11" fmla="*/ 85 h 101"/>
                <a:gd name="T12" fmla="*/ 36 w 87"/>
                <a:gd name="T13" fmla="*/ 85 h 101"/>
                <a:gd name="T14" fmla="*/ 37 w 87"/>
                <a:gd name="T15" fmla="*/ 84 h 101"/>
                <a:gd name="T16" fmla="*/ 42 w 87"/>
                <a:gd name="T17" fmla="*/ 35 h 101"/>
                <a:gd name="T18" fmla="*/ 55 w 87"/>
                <a:gd name="T19" fmla="*/ 58 h 101"/>
                <a:gd name="T20" fmla="*/ 57 w 87"/>
                <a:gd name="T21" fmla="*/ 59 h 101"/>
                <a:gd name="T22" fmla="*/ 58 w 87"/>
                <a:gd name="T23" fmla="*/ 58 h 101"/>
                <a:gd name="T24" fmla="*/ 67 w 87"/>
                <a:gd name="T25" fmla="*/ 23 h 101"/>
                <a:gd name="T26" fmla="*/ 76 w 87"/>
                <a:gd name="T27" fmla="*/ 38 h 101"/>
                <a:gd name="T28" fmla="*/ 78 w 87"/>
                <a:gd name="T29" fmla="*/ 38 h 101"/>
                <a:gd name="T30" fmla="*/ 79 w 87"/>
                <a:gd name="T31" fmla="*/ 37 h 101"/>
                <a:gd name="T32" fmla="*/ 87 w 87"/>
                <a:gd name="T33" fmla="*/ 2 h 101"/>
                <a:gd name="T34" fmla="*/ 85 w 87"/>
                <a:gd name="T35" fmla="*/ 0 h 101"/>
                <a:gd name="T36" fmla="*/ 83 w 87"/>
                <a:gd name="T37" fmla="*/ 1 h 101"/>
                <a:gd name="T38" fmla="*/ 77 w 87"/>
                <a:gd name="T39" fmla="*/ 32 h 101"/>
                <a:gd name="T40" fmla="*/ 68 w 87"/>
                <a:gd name="T41" fmla="*/ 18 h 101"/>
                <a:gd name="T42" fmla="*/ 66 w 87"/>
                <a:gd name="T43" fmla="*/ 17 h 101"/>
                <a:gd name="T44" fmla="*/ 65 w 87"/>
                <a:gd name="T45" fmla="*/ 19 h 101"/>
                <a:gd name="T46" fmla="*/ 56 w 87"/>
                <a:gd name="T47" fmla="*/ 53 h 101"/>
                <a:gd name="T48" fmla="*/ 42 w 87"/>
                <a:gd name="T49" fmla="*/ 29 h 101"/>
                <a:gd name="T50" fmla="*/ 41 w 87"/>
                <a:gd name="T51" fmla="*/ 28 h 101"/>
                <a:gd name="T52" fmla="*/ 39 w 87"/>
                <a:gd name="T53" fmla="*/ 29 h 101"/>
                <a:gd name="T54" fmla="*/ 34 w 87"/>
                <a:gd name="T55" fmla="*/ 81 h 101"/>
                <a:gd name="T56" fmla="*/ 31 w 87"/>
                <a:gd name="T57" fmla="*/ 79 h 101"/>
                <a:gd name="T58" fmla="*/ 30 w 87"/>
                <a:gd name="T59" fmla="*/ 79 h 101"/>
                <a:gd name="T60" fmla="*/ 29 w 87"/>
                <a:gd name="T61" fmla="*/ 80 h 101"/>
                <a:gd name="T62" fmla="*/ 28 w 87"/>
                <a:gd name="T63" fmla="*/ 88 h 101"/>
                <a:gd name="T64" fmla="*/ 2 w 87"/>
                <a:gd name="T65" fmla="*/ 97 h 101"/>
                <a:gd name="T66" fmla="*/ 0 w 87"/>
                <a:gd name="T67" fmla="*/ 100 h 101"/>
                <a:gd name="T68" fmla="*/ 2 w 87"/>
                <a:gd name="T69"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01">
                  <a:moveTo>
                    <a:pt x="2" y="101"/>
                  </a:moveTo>
                  <a:cubicBezTo>
                    <a:pt x="2" y="101"/>
                    <a:pt x="2" y="101"/>
                    <a:pt x="3" y="101"/>
                  </a:cubicBezTo>
                  <a:cubicBezTo>
                    <a:pt x="31" y="91"/>
                    <a:pt x="31" y="91"/>
                    <a:pt x="31" y="91"/>
                  </a:cubicBezTo>
                  <a:cubicBezTo>
                    <a:pt x="31" y="91"/>
                    <a:pt x="32" y="90"/>
                    <a:pt x="32" y="90"/>
                  </a:cubicBezTo>
                  <a:cubicBezTo>
                    <a:pt x="32" y="83"/>
                    <a:pt x="32" y="83"/>
                    <a:pt x="32" y="83"/>
                  </a:cubicBezTo>
                  <a:cubicBezTo>
                    <a:pt x="35" y="85"/>
                    <a:pt x="35" y="85"/>
                    <a:pt x="35" y="85"/>
                  </a:cubicBezTo>
                  <a:cubicBezTo>
                    <a:pt x="35" y="86"/>
                    <a:pt x="36" y="86"/>
                    <a:pt x="36" y="85"/>
                  </a:cubicBezTo>
                  <a:cubicBezTo>
                    <a:pt x="37" y="85"/>
                    <a:pt x="37" y="85"/>
                    <a:pt x="37" y="84"/>
                  </a:cubicBezTo>
                  <a:cubicBezTo>
                    <a:pt x="42" y="35"/>
                    <a:pt x="42" y="35"/>
                    <a:pt x="42" y="35"/>
                  </a:cubicBezTo>
                  <a:cubicBezTo>
                    <a:pt x="55" y="58"/>
                    <a:pt x="55" y="58"/>
                    <a:pt x="55" y="58"/>
                  </a:cubicBezTo>
                  <a:cubicBezTo>
                    <a:pt x="56" y="59"/>
                    <a:pt x="56" y="59"/>
                    <a:pt x="57" y="59"/>
                  </a:cubicBezTo>
                  <a:cubicBezTo>
                    <a:pt x="58" y="59"/>
                    <a:pt x="58" y="58"/>
                    <a:pt x="58" y="58"/>
                  </a:cubicBezTo>
                  <a:cubicBezTo>
                    <a:pt x="67" y="23"/>
                    <a:pt x="67" y="23"/>
                    <a:pt x="67" y="23"/>
                  </a:cubicBezTo>
                  <a:cubicBezTo>
                    <a:pt x="76" y="38"/>
                    <a:pt x="76" y="38"/>
                    <a:pt x="76" y="38"/>
                  </a:cubicBezTo>
                  <a:cubicBezTo>
                    <a:pt x="77" y="38"/>
                    <a:pt x="77" y="39"/>
                    <a:pt x="78" y="38"/>
                  </a:cubicBezTo>
                  <a:cubicBezTo>
                    <a:pt x="79" y="38"/>
                    <a:pt x="79" y="38"/>
                    <a:pt x="79" y="37"/>
                  </a:cubicBezTo>
                  <a:cubicBezTo>
                    <a:pt x="87" y="2"/>
                    <a:pt x="87" y="2"/>
                    <a:pt x="87" y="2"/>
                  </a:cubicBezTo>
                  <a:cubicBezTo>
                    <a:pt x="87" y="1"/>
                    <a:pt x="86" y="0"/>
                    <a:pt x="85" y="0"/>
                  </a:cubicBezTo>
                  <a:cubicBezTo>
                    <a:pt x="84" y="0"/>
                    <a:pt x="83" y="0"/>
                    <a:pt x="83" y="1"/>
                  </a:cubicBezTo>
                  <a:cubicBezTo>
                    <a:pt x="77" y="32"/>
                    <a:pt x="77" y="32"/>
                    <a:pt x="77" y="32"/>
                  </a:cubicBezTo>
                  <a:cubicBezTo>
                    <a:pt x="68" y="18"/>
                    <a:pt x="68" y="18"/>
                    <a:pt x="68" y="18"/>
                  </a:cubicBezTo>
                  <a:cubicBezTo>
                    <a:pt x="68" y="18"/>
                    <a:pt x="67" y="17"/>
                    <a:pt x="66" y="17"/>
                  </a:cubicBezTo>
                  <a:cubicBezTo>
                    <a:pt x="66" y="18"/>
                    <a:pt x="65" y="18"/>
                    <a:pt x="65" y="19"/>
                  </a:cubicBezTo>
                  <a:cubicBezTo>
                    <a:pt x="56" y="53"/>
                    <a:pt x="56" y="53"/>
                    <a:pt x="56" y="53"/>
                  </a:cubicBezTo>
                  <a:cubicBezTo>
                    <a:pt x="42" y="29"/>
                    <a:pt x="42" y="29"/>
                    <a:pt x="42" y="29"/>
                  </a:cubicBezTo>
                  <a:cubicBezTo>
                    <a:pt x="42" y="28"/>
                    <a:pt x="41" y="28"/>
                    <a:pt x="41" y="28"/>
                  </a:cubicBezTo>
                  <a:cubicBezTo>
                    <a:pt x="40" y="28"/>
                    <a:pt x="39" y="28"/>
                    <a:pt x="39" y="29"/>
                  </a:cubicBezTo>
                  <a:cubicBezTo>
                    <a:pt x="34" y="81"/>
                    <a:pt x="34" y="81"/>
                    <a:pt x="34" y="81"/>
                  </a:cubicBezTo>
                  <a:cubicBezTo>
                    <a:pt x="31" y="79"/>
                    <a:pt x="31" y="79"/>
                    <a:pt x="31" y="79"/>
                  </a:cubicBezTo>
                  <a:cubicBezTo>
                    <a:pt x="31" y="78"/>
                    <a:pt x="30" y="78"/>
                    <a:pt x="30" y="79"/>
                  </a:cubicBezTo>
                  <a:cubicBezTo>
                    <a:pt x="29" y="79"/>
                    <a:pt x="29" y="80"/>
                    <a:pt x="29" y="80"/>
                  </a:cubicBezTo>
                  <a:cubicBezTo>
                    <a:pt x="28" y="88"/>
                    <a:pt x="28" y="88"/>
                    <a:pt x="28" y="88"/>
                  </a:cubicBezTo>
                  <a:cubicBezTo>
                    <a:pt x="2" y="97"/>
                    <a:pt x="2" y="97"/>
                    <a:pt x="2" y="97"/>
                  </a:cubicBezTo>
                  <a:cubicBezTo>
                    <a:pt x="1" y="98"/>
                    <a:pt x="0" y="99"/>
                    <a:pt x="0" y="100"/>
                  </a:cubicBezTo>
                  <a:cubicBezTo>
                    <a:pt x="1" y="100"/>
                    <a:pt x="1" y="101"/>
                    <a:pt x="2" y="101"/>
                  </a:cubicBezTo>
                  <a:close/>
                </a:path>
              </a:pathLst>
            </a:custGeom>
            <a:solidFill>
              <a:srgbClr val="E54D4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 name="îṩlíḑé"/>
            <p:cNvSpPr/>
            <p:nvPr/>
          </p:nvSpPr>
          <p:spPr bwMode="auto">
            <a:xfrm>
              <a:off x="5978526" y="2044700"/>
              <a:ext cx="198438" cy="179388"/>
            </a:xfrm>
            <a:prstGeom prst="ellipse">
              <a:avLst/>
            </a:prstGeom>
            <a:solidFill>
              <a:srgbClr val="E54D4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 name="îṥľiḋé"/>
            <p:cNvSpPr/>
            <p:nvPr/>
          </p:nvSpPr>
          <p:spPr bwMode="auto">
            <a:xfrm>
              <a:off x="7874001" y="2044700"/>
              <a:ext cx="180975" cy="179388"/>
            </a:xfrm>
            <a:prstGeom prst="ellipse">
              <a:avLst/>
            </a:prstGeom>
            <a:solidFill>
              <a:srgbClr val="F19B2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îŝļîḋê"/>
            <p:cNvSpPr/>
            <p:nvPr/>
          </p:nvSpPr>
          <p:spPr bwMode="auto">
            <a:xfrm>
              <a:off x="5491163" y="2295525"/>
              <a:ext cx="668338" cy="755650"/>
            </a:xfrm>
            <a:custGeom>
              <a:avLst/>
              <a:gdLst>
                <a:gd name="T0" fmla="*/ 23 w 37"/>
                <a:gd name="T1" fmla="*/ 38 h 42"/>
                <a:gd name="T2" fmla="*/ 33 w 37"/>
                <a:gd name="T3" fmla="*/ 40 h 42"/>
                <a:gd name="T4" fmla="*/ 33 w 37"/>
                <a:gd name="T5" fmla="*/ 40 h 42"/>
                <a:gd name="T6" fmla="*/ 34 w 37"/>
                <a:gd name="T7" fmla="*/ 29 h 42"/>
                <a:gd name="T8" fmla="*/ 14 w 37"/>
                <a:gd name="T9" fmla="*/ 3 h 42"/>
                <a:gd name="T10" fmla="*/ 3 w 37"/>
                <a:gd name="T11" fmla="*/ 2 h 42"/>
                <a:gd name="T12" fmla="*/ 3 w 37"/>
                <a:gd name="T13" fmla="*/ 2 h 42"/>
                <a:gd name="T14" fmla="*/ 2 w 37"/>
                <a:gd name="T15" fmla="*/ 12 h 42"/>
                <a:gd name="T16" fmla="*/ 23 w 37"/>
                <a:gd name="T17"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2">
                  <a:moveTo>
                    <a:pt x="23" y="38"/>
                  </a:moveTo>
                  <a:cubicBezTo>
                    <a:pt x="25" y="42"/>
                    <a:pt x="30" y="42"/>
                    <a:pt x="33" y="40"/>
                  </a:cubicBezTo>
                  <a:cubicBezTo>
                    <a:pt x="33" y="40"/>
                    <a:pt x="33" y="40"/>
                    <a:pt x="33" y="40"/>
                  </a:cubicBezTo>
                  <a:cubicBezTo>
                    <a:pt x="36" y="37"/>
                    <a:pt x="37" y="33"/>
                    <a:pt x="34" y="29"/>
                  </a:cubicBezTo>
                  <a:cubicBezTo>
                    <a:pt x="14" y="3"/>
                    <a:pt x="14" y="3"/>
                    <a:pt x="14" y="3"/>
                  </a:cubicBezTo>
                  <a:cubicBezTo>
                    <a:pt x="11" y="0"/>
                    <a:pt x="6" y="0"/>
                    <a:pt x="3" y="2"/>
                  </a:cubicBezTo>
                  <a:cubicBezTo>
                    <a:pt x="3" y="2"/>
                    <a:pt x="3" y="2"/>
                    <a:pt x="3" y="2"/>
                  </a:cubicBezTo>
                  <a:cubicBezTo>
                    <a:pt x="0" y="5"/>
                    <a:pt x="0" y="9"/>
                    <a:pt x="2" y="12"/>
                  </a:cubicBezTo>
                  <a:lnTo>
                    <a:pt x="23" y="38"/>
                  </a:lnTo>
                  <a:close/>
                </a:path>
              </a:pathLst>
            </a:custGeom>
            <a:solidFill>
              <a:srgbClr val="FFDA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ïṩļïḍe"/>
            <p:cNvSpPr/>
            <p:nvPr/>
          </p:nvSpPr>
          <p:spPr bwMode="auto">
            <a:xfrm>
              <a:off x="4030663" y="2295525"/>
              <a:ext cx="666750" cy="755650"/>
            </a:xfrm>
            <a:custGeom>
              <a:avLst/>
              <a:gdLst>
                <a:gd name="T0" fmla="*/ 14 w 37"/>
                <a:gd name="T1" fmla="*/ 39 h 42"/>
                <a:gd name="T2" fmla="*/ 4 w 37"/>
                <a:gd name="T3" fmla="*/ 40 h 42"/>
                <a:gd name="T4" fmla="*/ 4 w 37"/>
                <a:gd name="T5" fmla="*/ 40 h 42"/>
                <a:gd name="T6" fmla="*/ 3 w 37"/>
                <a:gd name="T7" fmla="*/ 29 h 42"/>
                <a:gd name="T8" fmla="*/ 23 w 37"/>
                <a:gd name="T9" fmla="*/ 3 h 42"/>
                <a:gd name="T10" fmla="*/ 34 w 37"/>
                <a:gd name="T11" fmla="*/ 2 h 42"/>
                <a:gd name="T12" fmla="*/ 34 w 37"/>
                <a:gd name="T13" fmla="*/ 2 h 42"/>
                <a:gd name="T14" fmla="*/ 35 w 37"/>
                <a:gd name="T15" fmla="*/ 13 h 42"/>
                <a:gd name="T16" fmla="*/ 14 w 37"/>
                <a:gd name="T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2">
                  <a:moveTo>
                    <a:pt x="14" y="39"/>
                  </a:moveTo>
                  <a:cubicBezTo>
                    <a:pt x="12" y="42"/>
                    <a:pt x="7" y="42"/>
                    <a:pt x="4" y="40"/>
                  </a:cubicBezTo>
                  <a:cubicBezTo>
                    <a:pt x="4" y="40"/>
                    <a:pt x="4" y="40"/>
                    <a:pt x="4" y="40"/>
                  </a:cubicBezTo>
                  <a:cubicBezTo>
                    <a:pt x="1" y="37"/>
                    <a:pt x="0" y="33"/>
                    <a:pt x="3" y="29"/>
                  </a:cubicBezTo>
                  <a:cubicBezTo>
                    <a:pt x="23" y="3"/>
                    <a:pt x="23" y="3"/>
                    <a:pt x="23" y="3"/>
                  </a:cubicBezTo>
                  <a:cubicBezTo>
                    <a:pt x="26" y="0"/>
                    <a:pt x="30" y="0"/>
                    <a:pt x="34" y="2"/>
                  </a:cubicBezTo>
                  <a:cubicBezTo>
                    <a:pt x="34" y="2"/>
                    <a:pt x="34" y="2"/>
                    <a:pt x="34" y="2"/>
                  </a:cubicBezTo>
                  <a:cubicBezTo>
                    <a:pt x="37" y="5"/>
                    <a:pt x="37" y="9"/>
                    <a:pt x="35" y="13"/>
                  </a:cubicBezTo>
                  <a:lnTo>
                    <a:pt x="14" y="39"/>
                  </a:lnTo>
                  <a:close/>
                </a:path>
              </a:pathLst>
            </a:custGeom>
            <a:solidFill>
              <a:srgbClr val="FFDA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íṧļïďè"/>
            <p:cNvSpPr/>
            <p:nvPr/>
          </p:nvSpPr>
          <p:spPr bwMode="auto">
            <a:xfrm>
              <a:off x="4283076" y="2133600"/>
              <a:ext cx="1641475" cy="1260475"/>
            </a:xfrm>
            <a:custGeom>
              <a:avLst/>
              <a:gdLst>
                <a:gd name="T0" fmla="*/ 88 w 91"/>
                <a:gd name="T1" fmla="*/ 18 h 70"/>
                <a:gd name="T2" fmla="*/ 83 w 91"/>
                <a:gd name="T3" fmla="*/ 12 h 70"/>
                <a:gd name="T4" fmla="*/ 64 w 91"/>
                <a:gd name="T5" fmla="*/ 0 h 70"/>
                <a:gd name="T6" fmla="*/ 59 w 91"/>
                <a:gd name="T7" fmla="*/ 0 h 70"/>
                <a:gd name="T8" fmla="*/ 47 w 91"/>
                <a:gd name="T9" fmla="*/ 0 h 70"/>
                <a:gd name="T10" fmla="*/ 44 w 91"/>
                <a:gd name="T11" fmla="*/ 0 h 70"/>
                <a:gd name="T12" fmla="*/ 35 w 91"/>
                <a:gd name="T13" fmla="*/ 0 h 70"/>
                <a:gd name="T14" fmla="*/ 27 w 91"/>
                <a:gd name="T15" fmla="*/ 0 h 70"/>
                <a:gd name="T16" fmla="*/ 7 w 91"/>
                <a:gd name="T17" fmla="*/ 12 h 70"/>
                <a:gd name="T18" fmla="*/ 2 w 91"/>
                <a:gd name="T19" fmla="*/ 18 h 70"/>
                <a:gd name="T20" fmla="*/ 3 w 91"/>
                <a:gd name="T21" fmla="*/ 29 h 70"/>
                <a:gd name="T22" fmla="*/ 5 w 91"/>
                <a:gd name="T23" fmla="*/ 30 h 70"/>
                <a:gd name="T24" fmla="*/ 16 w 91"/>
                <a:gd name="T25" fmla="*/ 29 h 70"/>
                <a:gd name="T26" fmla="*/ 21 w 91"/>
                <a:gd name="T27" fmla="*/ 23 h 70"/>
                <a:gd name="T28" fmla="*/ 21 w 91"/>
                <a:gd name="T29" fmla="*/ 70 h 70"/>
                <a:gd name="T30" fmla="*/ 35 w 91"/>
                <a:gd name="T31" fmla="*/ 70 h 70"/>
                <a:gd name="T32" fmla="*/ 44 w 91"/>
                <a:gd name="T33" fmla="*/ 70 h 70"/>
                <a:gd name="T34" fmla="*/ 47 w 91"/>
                <a:gd name="T35" fmla="*/ 70 h 70"/>
                <a:gd name="T36" fmla="*/ 59 w 91"/>
                <a:gd name="T37" fmla="*/ 70 h 70"/>
                <a:gd name="T38" fmla="*/ 69 w 91"/>
                <a:gd name="T39" fmla="*/ 70 h 70"/>
                <a:gd name="T40" fmla="*/ 69 w 91"/>
                <a:gd name="T41" fmla="*/ 23 h 70"/>
                <a:gd name="T42" fmla="*/ 74 w 91"/>
                <a:gd name="T43" fmla="*/ 29 h 70"/>
                <a:gd name="T44" fmla="*/ 85 w 91"/>
                <a:gd name="T45" fmla="*/ 30 h 70"/>
                <a:gd name="T46" fmla="*/ 87 w 91"/>
                <a:gd name="T47" fmla="*/ 29 h 70"/>
                <a:gd name="T48" fmla="*/ 88 w 91"/>
                <a:gd name="T49" fmla="*/ 1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70">
                  <a:moveTo>
                    <a:pt x="88" y="18"/>
                  </a:moveTo>
                  <a:cubicBezTo>
                    <a:pt x="83" y="12"/>
                    <a:pt x="83" y="12"/>
                    <a:pt x="83" y="12"/>
                  </a:cubicBezTo>
                  <a:cubicBezTo>
                    <a:pt x="80" y="5"/>
                    <a:pt x="72" y="0"/>
                    <a:pt x="64" y="0"/>
                  </a:cubicBezTo>
                  <a:cubicBezTo>
                    <a:pt x="59" y="0"/>
                    <a:pt x="59" y="0"/>
                    <a:pt x="59" y="0"/>
                  </a:cubicBezTo>
                  <a:cubicBezTo>
                    <a:pt x="47" y="0"/>
                    <a:pt x="47" y="0"/>
                    <a:pt x="47" y="0"/>
                  </a:cubicBezTo>
                  <a:cubicBezTo>
                    <a:pt x="44" y="0"/>
                    <a:pt x="44" y="0"/>
                    <a:pt x="44" y="0"/>
                  </a:cubicBezTo>
                  <a:cubicBezTo>
                    <a:pt x="35" y="0"/>
                    <a:pt x="35" y="0"/>
                    <a:pt x="35" y="0"/>
                  </a:cubicBezTo>
                  <a:cubicBezTo>
                    <a:pt x="27" y="0"/>
                    <a:pt x="27" y="0"/>
                    <a:pt x="27" y="0"/>
                  </a:cubicBezTo>
                  <a:cubicBezTo>
                    <a:pt x="18" y="0"/>
                    <a:pt x="11" y="5"/>
                    <a:pt x="7" y="12"/>
                  </a:cubicBezTo>
                  <a:cubicBezTo>
                    <a:pt x="2" y="18"/>
                    <a:pt x="2" y="18"/>
                    <a:pt x="2" y="18"/>
                  </a:cubicBezTo>
                  <a:cubicBezTo>
                    <a:pt x="0" y="21"/>
                    <a:pt x="0" y="26"/>
                    <a:pt x="3" y="29"/>
                  </a:cubicBezTo>
                  <a:cubicBezTo>
                    <a:pt x="5" y="30"/>
                    <a:pt x="5" y="30"/>
                    <a:pt x="5" y="30"/>
                  </a:cubicBezTo>
                  <a:cubicBezTo>
                    <a:pt x="9" y="33"/>
                    <a:pt x="13" y="33"/>
                    <a:pt x="16" y="29"/>
                  </a:cubicBezTo>
                  <a:cubicBezTo>
                    <a:pt x="21" y="23"/>
                    <a:pt x="21" y="23"/>
                    <a:pt x="21" y="23"/>
                  </a:cubicBezTo>
                  <a:cubicBezTo>
                    <a:pt x="21" y="70"/>
                    <a:pt x="21" y="70"/>
                    <a:pt x="21" y="70"/>
                  </a:cubicBezTo>
                  <a:cubicBezTo>
                    <a:pt x="35" y="70"/>
                    <a:pt x="35" y="70"/>
                    <a:pt x="35" y="70"/>
                  </a:cubicBezTo>
                  <a:cubicBezTo>
                    <a:pt x="44" y="70"/>
                    <a:pt x="44" y="70"/>
                    <a:pt x="44" y="70"/>
                  </a:cubicBezTo>
                  <a:cubicBezTo>
                    <a:pt x="47" y="70"/>
                    <a:pt x="47" y="70"/>
                    <a:pt x="47" y="70"/>
                  </a:cubicBezTo>
                  <a:cubicBezTo>
                    <a:pt x="59" y="70"/>
                    <a:pt x="59" y="70"/>
                    <a:pt x="59" y="70"/>
                  </a:cubicBezTo>
                  <a:cubicBezTo>
                    <a:pt x="69" y="70"/>
                    <a:pt x="69" y="70"/>
                    <a:pt x="69" y="70"/>
                  </a:cubicBezTo>
                  <a:cubicBezTo>
                    <a:pt x="69" y="23"/>
                    <a:pt x="69" y="23"/>
                    <a:pt x="69" y="23"/>
                  </a:cubicBezTo>
                  <a:cubicBezTo>
                    <a:pt x="74" y="29"/>
                    <a:pt x="74" y="29"/>
                    <a:pt x="74" y="29"/>
                  </a:cubicBezTo>
                  <a:cubicBezTo>
                    <a:pt x="77" y="33"/>
                    <a:pt x="82" y="33"/>
                    <a:pt x="85" y="30"/>
                  </a:cubicBezTo>
                  <a:cubicBezTo>
                    <a:pt x="87" y="29"/>
                    <a:pt x="87" y="29"/>
                    <a:pt x="87" y="29"/>
                  </a:cubicBezTo>
                  <a:cubicBezTo>
                    <a:pt x="90" y="26"/>
                    <a:pt x="91" y="21"/>
                    <a:pt x="88" y="18"/>
                  </a:cubicBezTo>
                  <a:close/>
                </a:path>
              </a:pathLst>
            </a:custGeom>
            <a:solidFill>
              <a:srgbClr val="6C7A8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ï$ḷïḍe"/>
            <p:cNvSpPr/>
            <p:nvPr/>
          </p:nvSpPr>
          <p:spPr bwMode="auto">
            <a:xfrm>
              <a:off x="5888038" y="2800350"/>
              <a:ext cx="452438" cy="485775"/>
            </a:xfrm>
            <a:custGeom>
              <a:avLst/>
              <a:gdLst>
                <a:gd name="T0" fmla="*/ 23 w 25"/>
                <a:gd name="T1" fmla="*/ 16 h 27"/>
                <a:gd name="T2" fmla="*/ 22 w 25"/>
                <a:gd name="T3" fmla="*/ 25 h 27"/>
                <a:gd name="T4" fmla="*/ 22 w 25"/>
                <a:gd name="T5" fmla="*/ 25 h 27"/>
                <a:gd name="T6" fmla="*/ 14 w 25"/>
                <a:gd name="T7" fmla="*/ 24 h 27"/>
                <a:gd name="T8" fmla="*/ 2 w 25"/>
                <a:gd name="T9" fmla="*/ 11 h 27"/>
                <a:gd name="T10" fmla="*/ 3 w 25"/>
                <a:gd name="T11" fmla="*/ 2 h 27"/>
                <a:gd name="T12" fmla="*/ 3 w 25"/>
                <a:gd name="T13" fmla="*/ 2 h 27"/>
                <a:gd name="T14" fmla="*/ 11 w 25"/>
                <a:gd name="T15" fmla="*/ 3 h 27"/>
                <a:gd name="T16" fmla="*/ 23 w 25"/>
                <a:gd name="T17" fmla="*/ 1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7">
                  <a:moveTo>
                    <a:pt x="23" y="16"/>
                  </a:moveTo>
                  <a:cubicBezTo>
                    <a:pt x="25" y="19"/>
                    <a:pt x="25" y="23"/>
                    <a:pt x="22" y="25"/>
                  </a:cubicBezTo>
                  <a:cubicBezTo>
                    <a:pt x="22" y="25"/>
                    <a:pt x="22" y="25"/>
                    <a:pt x="22" y="25"/>
                  </a:cubicBezTo>
                  <a:cubicBezTo>
                    <a:pt x="20" y="27"/>
                    <a:pt x="16" y="27"/>
                    <a:pt x="14" y="24"/>
                  </a:cubicBezTo>
                  <a:cubicBezTo>
                    <a:pt x="2" y="11"/>
                    <a:pt x="2" y="11"/>
                    <a:pt x="2" y="11"/>
                  </a:cubicBezTo>
                  <a:cubicBezTo>
                    <a:pt x="0" y="8"/>
                    <a:pt x="0" y="4"/>
                    <a:pt x="3" y="2"/>
                  </a:cubicBezTo>
                  <a:cubicBezTo>
                    <a:pt x="3" y="2"/>
                    <a:pt x="3" y="2"/>
                    <a:pt x="3" y="2"/>
                  </a:cubicBezTo>
                  <a:cubicBezTo>
                    <a:pt x="5" y="0"/>
                    <a:pt x="9" y="0"/>
                    <a:pt x="11" y="3"/>
                  </a:cubicBezTo>
                  <a:lnTo>
                    <a:pt x="23" y="16"/>
                  </a:lnTo>
                  <a:close/>
                </a:path>
              </a:pathLst>
            </a:custGeom>
            <a:solidFill>
              <a:srgbClr val="FFDA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 name="îṧ1íḋe"/>
            <p:cNvSpPr/>
            <p:nvPr/>
          </p:nvSpPr>
          <p:spPr bwMode="auto">
            <a:xfrm>
              <a:off x="4084638" y="2817813"/>
              <a:ext cx="468313" cy="503238"/>
            </a:xfrm>
            <a:custGeom>
              <a:avLst/>
              <a:gdLst>
                <a:gd name="T0" fmla="*/ 24 w 26"/>
                <a:gd name="T1" fmla="*/ 17 h 28"/>
                <a:gd name="T2" fmla="*/ 23 w 26"/>
                <a:gd name="T3" fmla="*/ 26 h 28"/>
                <a:gd name="T4" fmla="*/ 23 w 26"/>
                <a:gd name="T5" fmla="*/ 26 h 28"/>
                <a:gd name="T6" fmla="*/ 14 w 26"/>
                <a:gd name="T7" fmla="*/ 25 h 28"/>
                <a:gd name="T8" fmla="*/ 3 w 26"/>
                <a:gd name="T9" fmla="*/ 12 h 28"/>
                <a:gd name="T10" fmla="*/ 3 w 26"/>
                <a:gd name="T11" fmla="*/ 3 h 28"/>
                <a:gd name="T12" fmla="*/ 3 w 26"/>
                <a:gd name="T13" fmla="*/ 3 h 28"/>
                <a:gd name="T14" fmla="*/ 12 w 26"/>
                <a:gd name="T15" fmla="*/ 3 h 28"/>
                <a:gd name="T16" fmla="*/ 24 w 26"/>
                <a:gd name="T17"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8">
                  <a:moveTo>
                    <a:pt x="24" y="17"/>
                  </a:moveTo>
                  <a:cubicBezTo>
                    <a:pt x="26" y="20"/>
                    <a:pt x="26" y="24"/>
                    <a:pt x="23" y="26"/>
                  </a:cubicBezTo>
                  <a:cubicBezTo>
                    <a:pt x="23" y="26"/>
                    <a:pt x="23" y="26"/>
                    <a:pt x="23" y="26"/>
                  </a:cubicBezTo>
                  <a:cubicBezTo>
                    <a:pt x="21" y="28"/>
                    <a:pt x="17" y="28"/>
                    <a:pt x="14" y="25"/>
                  </a:cubicBezTo>
                  <a:cubicBezTo>
                    <a:pt x="3" y="12"/>
                    <a:pt x="3" y="12"/>
                    <a:pt x="3" y="12"/>
                  </a:cubicBezTo>
                  <a:cubicBezTo>
                    <a:pt x="0" y="9"/>
                    <a:pt x="1" y="5"/>
                    <a:pt x="3" y="3"/>
                  </a:cubicBezTo>
                  <a:cubicBezTo>
                    <a:pt x="3" y="3"/>
                    <a:pt x="3" y="3"/>
                    <a:pt x="3" y="3"/>
                  </a:cubicBezTo>
                  <a:cubicBezTo>
                    <a:pt x="6" y="0"/>
                    <a:pt x="10" y="1"/>
                    <a:pt x="12" y="3"/>
                  </a:cubicBezTo>
                  <a:lnTo>
                    <a:pt x="24" y="17"/>
                  </a:lnTo>
                  <a:close/>
                </a:path>
              </a:pathLst>
            </a:custGeom>
            <a:solidFill>
              <a:srgbClr val="FFDA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 name="îśľiďé"/>
            <p:cNvSpPr/>
            <p:nvPr/>
          </p:nvSpPr>
          <p:spPr bwMode="auto">
            <a:xfrm>
              <a:off x="4660901" y="3267075"/>
              <a:ext cx="866775" cy="2339975"/>
            </a:xfrm>
            <a:custGeom>
              <a:avLst/>
              <a:gdLst>
                <a:gd name="T0" fmla="*/ 546 w 546"/>
                <a:gd name="T1" fmla="*/ 0 h 1474"/>
                <a:gd name="T2" fmla="*/ 0 w 546"/>
                <a:gd name="T3" fmla="*/ 0 h 1474"/>
                <a:gd name="T4" fmla="*/ 0 w 546"/>
                <a:gd name="T5" fmla="*/ 80 h 1474"/>
                <a:gd name="T6" fmla="*/ 0 w 546"/>
                <a:gd name="T7" fmla="*/ 352 h 1474"/>
                <a:gd name="T8" fmla="*/ 0 w 546"/>
                <a:gd name="T9" fmla="*/ 1474 h 1474"/>
                <a:gd name="T10" fmla="*/ 205 w 546"/>
                <a:gd name="T11" fmla="*/ 1474 h 1474"/>
                <a:gd name="T12" fmla="*/ 251 w 546"/>
                <a:gd name="T13" fmla="*/ 352 h 1474"/>
                <a:gd name="T14" fmla="*/ 296 w 546"/>
                <a:gd name="T15" fmla="*/ 352 h 1474"/>
                <a:gd name="T16" fmla="*/ 341 w 546"/>
                <a:gd name="T17" fmla="*/ 1474 h 1474"/>
                <a:gd name="T18" fmla="*/ 546 w 546"/>
                <a:gd name="T19" fmla="*/ 1474 h 1474"/>
                <a:gd name="T20" fmla="*/ 546 w 546"/>
                <a:gd name="T21" fmla="*/ 352 h 1474"/>
                <a:gd name="T22" fmla="*/ 546 w 546"/>
                <a:gd name="T23" fmla="*/ 352 h 1474"/>
                <a:gd name="T24" fmla="*/ 546 w 546"/>
                <a:gd name="T25" fmla="*/ 0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6" h="1474">
                  <a:moveTo>
                    <a:pt x="546" y="0"/>
                  </a:moveTo>
                  <a:lnTo>
                    <a:pt x="0" y="0"/>
                  </a:lnTo>
                  <a:lnTo>
                    <a:pt x="0" y="80"/>
                  </a:lnTo>
                  <a:lnTo>
                    <a:pt x="0" y="352"/>
                  </a:lnTo>
                  <a:lnTo>
                    <a:pt x="0" y="1474"/>
                  </a:lnTo>
                  <a:lnTo>
                    <a:pt x="205" y="1474"/>
                  </a:lnTo>
                  <a:lnTo>
                    <a:pt x="251" y="352"/>
                  </a:lnTo>
                  <a:lnTo>
                    <a:pt x="296" y="352"/>
                  </a:lnTo>
                  <a:lnTo>
                    <a:pt x="341" y="1474"/>
                  </a:lnTo>
                  <a:lnTo>
                    <a:pt x="546" y="1474"/>
                  </a:lnTo>
                  <a:lnTo>
                    <a:pt x="546" y="352"/>
                  </a:lnTo>
                  <a:lnTo>
                    <a:pt x="546" y="352"/>
                  </a:lnTo>
                  <a:lnTo>
                    <a:pt x="546" y="0"/>
                  </a:lnTo>
                  <a:close/>
                </a:path>
              </a:pathLst>
            </a:custGeom>
            <a:solidFill>
              <a:srgbClr val="3C4A5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íṥḻïḓe"/>
            <p:cNvSpPr/>
            <p:nvPr/>
          </p:nvSpPr>
          <p:spPr bwMode="auto">
            <a:xfrm>
              <a:off x="4427538" y="3124200"/>
              <a:ext cx="323850" cy="250825"/>
            </a:xfrm>
            <a:custGeom>
              <a:avLst/>
              <a:gdLst>
                <a:gd name="T0" fmla="*/ 0 w 18"/>
                <a:gd name="T1" fmla="*/ 5 h 14"/>
                <a:gd name="T2" fmla="*/ 8 w 18"/>
                <a:gd name="T3" fmla="*/ 0 h 14"/>
                <a:gd name="T4" fmla="*/ 12 w 18"/>
                <a:gd name="T5" fmla="*/ 1 h 14"/>
                <a:gd name="T6" fmla="*/ 17 w 18"/>
                <a:gd name="T7" fmla="*/ 9 h 14"/>
                <a:gd name="T8" fmla="*/ 17 w 18"/>
                <a:gd name="T9" fmla="*/ 9 h 14"/>
                <a:gd name="T10" fmla="*/ 10 w 18"/>
                <a:gd name="T11" fmla="*/ 14 h 14"/>
                <a:gd name="T12" fmla="*/ 5 w 18"/>
                <a:gd name="T13" fmla="*/ 13 h 14"/>
                <a:gd name="T14" fmla="*/ 0 w 18"/>
                <a:gd name="T15" fmla="*/ 5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4">
                  <a:moveTo>
                    <a:pt x="0" y="5"/>
                  </a:moveTo>
                  <a:cubicBezTo>
                    <a:pt x="1" y="2"/>
                    <a:pt x="4" y="0"/>
                    <a:pt x="8" y="0"/>
                  </a:cubicBezTo>
                  <a:cubicBezTo>
                    <a:pt x="12" y="1"/>
                    <a:pt x="12" y="1"/>
                    <a:pt x="12" y="1"/>
                  </a:cubicBezTo>
                  <a:cubicBezTo>
                    <a:pt x="16" y="2"/>
                    <a:pt x="18" y="5"/>
                    <a:pt x="17" y="9"/>
                  </a:cubicBezTo>
                  <a:cubicBezTo>
                    <a:pt x="17" y="9"/>
                    <a:pt x="17" y="9"/>
                    <a:pt x="17" y="9"/>
                  </a:cubicBezTo>
                  <a:cubicBezTo>
                    <a:pt x="16" y="12"/>
                    <a:pt x="13" y="14"/>
                    <a:pt x="10" y="14"/>
                  </a:cubicBezTo>
                  <a:cubicBezTo>
                    <a:pt x="5" y="13"/>
                    <a:pt x="5" y="13"/>
                    <a:pt x="5" y="13"/>
                  </a:cubicBezTo>
                  <a:cubicBezTo>
                    <a:pt x="2" y="12"/>
                    <a:pt x="0" y="9"/>
                    <a:pt x="0" y="5"/>
                  </a:cubicBezTo>
                  <a:close/>
                </a:path>
              </a:pathLst>
            </a:custGeom>
            <a:solidFill>
              <a:srgbClr val="FBD0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ïşḻiďê"/>
            <p:cNvSpPr/>
            <p:nvPr/>
          </p:nvSpPr>
          <p:spPr bwMode="auto">
            <a:xfrm>
              <a:off x="6213476" y="3087688"/>
              <a:ext cx="325438" cy="269875"/>
            </a:xfrm>
            <a:custGeom>
              <a:avLst/>
              <a:gdLst>
                <a:gd name="T0" fmla="*/ 0 w 18"/>
                <a:gd name="T1" fmla="*/ 5 h 15"/>
                <a:gd name="T2" fmla="*/ 8 w 18"/>
                <a:gd name="T3" fmla="*/ 1 h 15"/>
                <a:gd name="T4" fmla="*/ 12 w 18"/>
                <a:gd name="T5" fmla="*/ 2 h 15"/>
                <a:gd name="T6" fmla="*/ 17 w 18"/>
                <a:gd name="T7" fmla="*/ 9 h 15"/>
                <a:gd name="T8" fmla="*/ 17 w 18"/>
                <a:gd name="T9" fmla="*/ 9 h 15"/>
                <a:gd name="T10" fmla="*/ 10 w 18"/>
                <a:gd name="T11" fmla="*/ 14 h 15"/>
                <a:gd name="T12" fmla="*/ 5 w 18"/>
                <a:gd name="T13" fmla="*/ 13 h 15"/>
                <a:gd name="T14" fmla="*/ 0 w 18"/>
                <a:gd name="T15" fmla="*/ 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0" y="5"/>
                  </a:moveTo>
                  <a:cubicBezTo>
                    <a:pt x="1" y="2"/>
                    <a:pt x="5" y="0"/>
                    <a:pt x="8" y="1"/>
                  </a:cubicBezTo>
                  <a:cubicBezTo>
                    <a:pt x="12" y="2"/>
                    <a:pt x="12" y="2"/>
                    <a:pt x="12" y="2"/>
                  </a:cubicBezTo>
                  <a:cubicBezTo>
                    <a:pt x="16" y="2"/>
                    <a:pt x="18" y="6"/>
                    <a:pt x="17" y="9"/>
                  </a:cubicBezTo>
                  <a:cubicBezTo>
                    <a:pt x="17" y="9"/>
                    <a:pt x="17" y="9"/>
                    <a:pt x="17" y="9"/>
                  </a:cubicBezTo>
                  <a:cubicBezTo>
                    <a:pt x="17" y="12"/>
                    <a:pt x="13" y="15"/>
                    <a:pt x="10" y="14"/>
                  </a:cubicBezTo>
                  <a:cubicBezTo>
                    <a:pt x="5" y="13"/>
                    <a:pt x="5" y="13"/>
                    <a:pt x="5" y="13"/>
                  </a:cubicBezTo>
                  <a:cubicBezTo>
                    <a:pt x="2" y="12"/>
                    <a:pt x="0" y="9"/>
                    <a:pt x="0" y="5"/>
                  </a:cubicBezTo>
                  <a:close/>
                </a:path>
              </a:pathLst>
            </a:custGeom>
            <a:solidFill>
              <a:srgbClr val="FBD0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iŝļiḋe"/>
            <p:cNvSpPr/>
            <p:nvPr/>
          </p:nvSpPr>
          <p:spPr bwMode="auto">
            <a:xfrm>
              <a:off x="4589463" y="5499100"/>
              <a:ext cx="450850" cy="215900"/>
            </a:xfrm>
            <a:custGeom>
              <a:avLst/>
              <a:gdLst>
                <a:gd name="T0" fmla="*/ 25 w 25"/>
                <a:gd name="T1" fmla="*/ 7 h 12"/>
                <a:gd name="T2" fmla="*/ 20 w 25"/>
                <a:gd name="T3" fmla="*/ 12 h 12"/>
                <a:gd name="T4" fmla="*/ 4 w 25"/>
                <a:gd name="T5" fmla="*/ 12 h 12"/>
                <a:gd name="T6" fmla="*/ 0 w 25"/>
                <a:gd name="T7" fmla="*/ 7 h 12"/>
                <a:gd name="T8" fmla="*/ 0 w 25"/>
                <a:gd name="T9" fmla="*/ 4 h 12"/>
                <a:gd name="T10" fmla="*/ 4 w 25"/>
                <a:gd name="T11" fmla="*/ 0 h 12"/>
                <a:gd name="T12" fmla="*/ 20 w 25"/>
                <a:gd name="T13" fmla="*/ 0 h 12"/>
                <a:gd name="T14" fmla="*/ 25 w 25"/>
                <a:gd name="T15" fmla="*/ 4 h 12"/>
                <a:gd name="T16" fmla="*/ 25 w 25"/>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
                  <a:moveTo>
                    <a:pt x="25" y="7"/>
                  </a:moveTo>
                  <a:cubicBezTo>
                    <a:pt x="25" y="10"/>
                    <a:pt x="23" y="12"/>
                    <a:pt x="20" y="12"/>
                  </a:cubicBezTo>
                  <a:cubicBezTo>
                    <a:pt x="4" y="12"/>
                    <a:pt x="4" y="12"/>
                    <a:pt x="4" y="12"/>
                  </a:cubicBezTo>
                  <a:cubicBezTo>
                    <a:pt x="2" y="12"/>
                    <a:pt x="0" y="10"/>
                    <a:pt x="0" y="7"/>
                  </a:cubicBezTo>
                  <a:cubicBezTo>
                    <a:pt x="0" y="4"/>
                    <a:pt x="0" y="4"/>
                    <a:pt x="0" y="4"/>
                  </a:cubicBezTo>
                  <a:cubicBezTo>
                    <a:pt x="0" y="2"/>
                    <a:pt x="2" y="0"/>
                    <a:pt x="4" y="0"/>
                  </a:cubicBezTo>
                  <a:cubicBezTo>
                    <a:pt x="20" y="0"/>
                    <a:pt x="20" y="0"/>
                    <a:pt x="20" y="0"/>
                  </a:cubicBezTo>
                  <a:cubicBezTo>
                    <a:pt x="23" y="0"/>
                    <a:pt x="25" y="2"/>
                    <a:pt x="25" y="4"/>
                  </a:cubicBezTo>
                  <a:lnTo>
                    <a:pt x="25" y="7"/>
                  </a:lnTo>
                  <a:close/>
                </a:path>
              </a:pathLst>
            </a:custGeom>
            <a:solidFill>
              <a:srgbClr val="1D2A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ïŝlídé"/>
            <p:cNvSpPr/>
            <p:nvPr/>
          </p:nvSpPr>
          <p:spPr bwMode="auto">
            <a:xfrm>
              <a:off x="5148263" y="5499100"/>
              <a:ext cx="452438" cy="215900"/>
            </a:xfrm>
            <a:custGeom>
              <a:avLst/>
              <a:gdLst>
                <a:gd name="T0" fmla="*/ 25 w 25"/>
                <a:gd name="T1" fmla="*/ 7 h 12"/>
                <a:gd name="T2" fmla="*/ 21 w 25"/>
                <a:gd name="T3" fmla="*/ 12 h 12"/>
                <a:gd name="T4" fmla="*/ 4 w 25"/>
                <a:gd name="T5" fmla="*/ 12 h 12"/>
                <a:gd name="T6" fmla="*/ 0 w 25"/>
                <a:gd name="T7" fmla="*/ 7 h 12"/>
                <a:gd name="T8" fmla="*/ 0 w 25"/>
                <a:gd name="T9" fmla="*/ 4 h 12"/>
                <a:gd name="T10" fmla="*/ 4 w 25"/>
                <a:gd name="T11" fmla="*/ 0 h 12"/>
                <a:gd name="T12" fmla="*/ 21 w 25"/>
                <a:gd name="T13" fmla="*/ 0 h 12"/>
                <a:gd name="T14" fmla="*/ 25 w 25"/>
                <a:gd name="T15" fmla="*/ 4 h 12"/>
                <a:gd name="T16" fmla="*/ 25 w 25"/>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
                  <a:moveTo>
                    <a:pt x="25" y="7"/>
                  </a:moveTo>
                  <a:cubicBezTo>
                    <a:pt x="25" y="10"/>
                    <a:pt x="23" y="12"/>
                    <a:pt x="21" y="12"/>
                  </a:cubicBezTo>
                  <a:cubicBezTo>
                    <a:pt x="4" y="12"/>
                    <a:pt x="4" y="12"/>
                    <a:pt x="4" y="12"/>
                  </a:cubicBezTo>
                  <a:cubicBezTo>
                    <a:pt x="2" y="12"/>
                    <a:pt x="0" y="10"/>
                    <a:pt x="0" y="7"/>
                  </a:cubicBezTo>
                  <a:cubicBezTo>
                    <a:pt x="0" y="4"/>
                    <a:pt x="0" y="4"/>
                    <a:pt x="0" y="4"/>
                  </a:cubicBezTo>
                  <a:cubicBezTo>
                    <a:pt x="0" y="2"/>
                    <a:pt x="2" y="0"/>
                    <a:pt x="4" y="0"/>
                  </a:cubicBezTo>
                  <a:cubicBezTo>
                    <a:pt x="21" y="0"/>
                    <a:pt x="21" y="0"/>
                    <a:pt x="21" y="0"/>
                  </a:cubicBezTo>
                  <a:cubicBezTo>
                    <a:pt x="23" y="0"/>
                    <a:pt x="25" y="2"/>
                    <a:pt x="25" y="4"/>
                  </a:cubicBezTo>
                  <a:lnTo>
                    <a:pt x="25" y="7"/>
                  </a:lnTo>
                  <a:close/>
                </a:path>
              </a:pathLst>
            </a:custGeom>
            <a:solidFill>
              <a:srgbClr val="1D2A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ïṡ1íḋe"/>
            <p:cNvSpPr/>
            <p:nvPr/>
          </p:nvSpPr>
          <p:spPr bwMode="auto">
            <a:xfrm>
              <a:off x="5003801" y="2187575"/>
              <a:ext cx="180975" cy="127000"/>
            </a:xfrm>
            <a:custGeom>
              <a:avLst/>
              <a:gdLst>
                <a:gd name="T0" fmla="*/ 10 w 10"/>
                <a:gd name="T1" fmla="*/ 6 h 7"/>
                <a:gd name="T2" fmla="*/ 8 w 10"/>
                <a:gd name="T3" fmla="*/ 7 h 7"/>
                <a:gd name="T4" fmla="*/ 2 w 10"/>
                <a:gd name="T5" fmla="*/ 7 h 7"/>
                <a:gd name="T6" fmla="*/ 0 w 10"/>
                <a:gd name="T7" fmla="*/ 6 h 7"/>
                <a:gd name="T8" fmla="*/ 0 w 10"/>
                <a:gd name="T9" fmla="*/ 2 h 7"/>
                <a:gd name="T10" fmla="*/ 2 w 10"/>
                <a:gd name="T11" fmla="*/ 0 h 7"/>
                <a:gd name="T12" fmla="*/ 8 w 10"/>
                <a:gd name="T13" fmla="*/ 0 h 7"/>
                <a:gd name="T14" fmla="*/ 10 w 10"/>
                <a:gd name="T15" fmla="*/ 2 h 7"/>
                <a:gd name="T16" fmla="*/ 10 w 10"/>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7">
                  <a:moveTo>
                    <a:pt x="10" y="6"/>
                  </a:moveTo>
                  <a:cubicBezTo>
                    <a:pt x="10" y="7"/>
                    <a:pt x="9" y="7"/>
                    <a:pt x="8" y="7"/>
                  </a:cubicBezTo>
                  <a:cubicBezTo>
                    <a:pt x="2" y="7"/>
                    <a:pt x="2" y="7"/>
                    <a:pt x="2" y="7"/>
                  </a:cubicBezTo>
                  <a:cubicBezTo>
                    <a:pt x="1" y="7"/>
                    <a:pt x="0" y="7"/>
                    <a:pt x="0" y="6"/>
                  </a:cubicBezTo>
                  <a:cubicBezTo>
                    <a:pt x="0" y="2"/>
                    <a:pt x="0" y="2"/>
                    <a:pt x="0" y="2"/>
                  </a:cubicBezTo>
                  <a:cubicBezTo>
                    <a:pt x="0" y="1"/>
                    <a:pt x="1" y="0"/>
                    <a:pt x="2" y="0"/>
                  </a:cubicBezTo>
                  <a:cubicBezTo>
                    <a:pt x="8" y="0"/>
                    <a:pt x="8" y="0"/>
                    <a:pt x="8" y="0"/>
                  </a:cubicBezTo>
                  <a:cubicBezTo>
                    <a:pt x="9" y="0"/>
                    <a:pt x="10" y="1"/>
                    <a:pt x="10" y="2"/>
                  </a:cubicBezTo>
                  <a:lnTo>
                    <a:pt x="10" y="6"/>
                  </a:lnTo>
                  <a:close/>
                </a:path>
              </a:pathLst>
            </a:custGeom>
            <a:solidFill>
              <a:srgbClr val="1D2A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ïśḻiḑè"/>
            <p:cNvSpPr/>
            <p:nvPr/>
          </p:nvSpPr>
          <p:spPr bwMode="auto">
            <a:xfrm>
              <a:off x="4986338" y="2314575"/>
              <a:ext cx="215900" cy="719138"/>
            </a:xfrm>
            <a:custGeom>
              <a:avLst/>
              <a:gdLst>
                <a:gd name="T0" fmla="*/ 46 w 136"/>
                <a:gd name="T1" fmla="*/ 0 h 453"/>
                <a:gd name="T2" fmla="*/ 0 w 136"/>
                <a:gd name="T3" fmla="*/ 362 h 453"/>
                <a:gd name="T4" fmla="*/ 68 w 136"/>
                <a:gd name="T5" fmla="*/ 453 h 453"/>
                <a:gd name="T6" fmla="*/ 136 w 136"/>
                <a:gd name="T7" fmla="*/ 362 h 453"/>
                <a:gd name="T8" fmla="*/ 80 w 136"/>
                <a:gd name="T9" fmla="*/ 0 h 453"/>
                <a:gd name="T10" fmla="*/ 46 w 136"/>
                <a:gd name="T11" fmla="*/ 0 h 453"/>
              </a:gdLst>
              <a:ahLst/>
              <a:cxnLst>
                <a:cxn ang="0">
                  <a:pos x="T0" y="T1"/>
                </a:cxn>
                <a:cxn ang="0">
                  <a:pos x="T2" y="T3"/>
                </a:cxn>
                <a:cxn ang="0">
                  <a:pos x="T4" y="T5"/>
                </a:cxn>
                <a:cxn ang="0">
                  <a:pos x="T6" y="T7"/>
                </a:cxn>
                <a:cxn ang="0">
                  <a:pos x="T8" y="T9"/>
                </a:cxn>
                <a:cxn ang="0">
                  <a:pos x="T10" y="T11"/>
                </a:cxn>
              </a:cxnLst>
              <a:rect l="0" t="0" r="r" b="b"/>
              <a:pathLst>
                <a:path w="136" h="453">
                  <a:moveTo>
                    <a:pt x="46" y="0"/>
                  </a:moveTo>
                  <a:lnTo>
                    <a:pt x="0" y="362"/>
                  </a:lnTo>
                  <a:lnTo>
                    <a:pt x="68" y="453"/>
                  </a:lnTo>
                  <a:lnTo>
                    <a:pt x="136" y="362"/>
                  </a:lnTo>
                  <a:lnTo>
                    <a:pt x="80" y="0"/>
                  </a:lnTo>
                  <a:lnTo>
                    <a:pt x="46" y="0"/>
                  </a:lnTo>
                  <a:close/>
                </a:path>
              </a:pathLst>
            </a:custGeom>
            <a:solidFill>
              <a:srgbClr val="1D2A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îSľîdè"/>
            <p:cNvSpPr/>
            <p:nvPr/>
          </p:nvSpPr>
          <p:spPr bwMode="auto">
            <a:xfrm>
              <a:off x="4770438" y="2133600"/>
              <a:ext cx="360363" cy="288925"/>
            </a:xfrm>
            <a:custGeom>
              <a:avLst/>
              <a:gdLst>
                <a:gd name="T0" fmla="*/ 227 w 227"/>
                <a:gd name="T1" fmla="*/ 0 h 182"/>
                <a:gd name="T2" fmla="*/ 136 w 227"/>
                <a:gd name="T3" fmla="*/ 182 h 182"/>
                <a:gd name="T4" fmla="*/ 0 w 227"/>
                <a:gd name="T5" fmla="*/ 0 h 182"/>
                <a:gd name="T6" fmla="*/ 227 w 227"/>
                <a:gd name="T7" fmla="*/ 0 h 182"/>
              </a:gdLst>
              <a:ahLst/>
              <a:cxnLst>
                <a:cxn ang="0">
                  <a:pos x="T0" y="T1"/>
                </a:cxn>
                <a:cxn ang="0">
                  <a:pos x="T2" y="T3"/>
                </a:cxn>
                <a:cxn ang="0">
                  <a:pos x="T4" y="T5"/>
                </a:cxn>
                <a:cxn ang="0">
                  <a:pos x="T6" y="T7"/>
                </a:cxn>
              </a:cxnLst>
              <a:rect l="0" t="0" r="r" b="b"/>
              <a:pathLst>
                <a:path w="227" h="182">
                  <a:moveTo>
                    <a:pt x="227" y="0"/>
                  </a:moveTo>
                  <a:lnTo>
                    <a:pt x="136" y="182"/>
                  </a:lnTo>
                  <a:lnTo>
                    <a:pt x="0" y="0"/>
                  </a:lnTo>
                  <a:lnTo>
                    <a:pt x="22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iṣḷiḍé"/>
            <p:cNvSpPr/>
            <p:nvPr/>
          </p:nvSpPr>
          <p:spPr bwMode="auto">
            <a:xfrm>
              <a:off x="5076826" y="2133600"/>
              <a:ext cx="379413" cy="288925"/>
            </a:xfrm>
            <a:custGeom>
              <a:avLst/>
              <a:gdLst>
                <a:gd name="T0" fmla="*/ 0 w 239"/>
                <a:gd name="T1" fmla="*/ 0 h 182"/>
                <a:gd name="T2" fmla="*/ 102 w 239"/>
                <a:gd name="T3" fmla="*/ 182 h 182"/>
                <a:gd name="T4" fmla="*/ 239 w 239"/>
                <a:gd name="T5" fmla="*/ 0 h 182"/>
                <a:gd name="T6" fmla="*/ 0 w 239"/>
                <a:gd name="T7" fmla="*/ 0 h 182"/>
              </a:gdLst>
              <a:ahLst/>
              <a:cxnLst>
                <a:cxn ang="0">
                  <a:pos x="T0" y="T1"/>
                </a:cxn>
                <a:cxn ang="0">
                  <a:pos x="T2" y="T3"/>
                </a:cxn>
                <a:cxn ang="0">
                  <a:pos x="T4" y="T5"/>
                </a:cxn>
                <a:cxn ang="0">
                  <a:pos x="T6" y="T7"/>
                </a:cxn>
              </a:cxnLst>
              <a:rect l="0" t="0" r="r" b="b"/>
              <a:pathLst>
                <a:path w="239" h="182">
                  <a:moveTo>
                    <a:pt x="0" y="0"/>
                  </a:moveTo>
                  <a:lnTo>
                    <a:pt x="102" y="182"/>
                  </a:lnTo>
                  <a:lnTo>
                    <a:pt x="23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îṩ1iḋe"/>
            <p:cNvSpPr/>
            <p:nvPr/>
          </p:nvSpPr>
          <p:spPr bwMode="auto">
            <a:xfrm>
              <a:off x="4914901" y="1846263"/>
              <a:ext cx="342900" cy="341313"/>
            </a:xfrm>
            <a:custGeom>
              <a:avLst/>
              <a:gdLst>
                <a:gd name="T0" fmla="*/ 19 w 19"/>
                <a:gd name="T1" fmla="*/ 16 h 19"/>
                <a:gd name="T2" fmla="*/ 19 w 19"/>
                <a:gd name="T3" fmla="*/ 4 h 19"/>
                <a:gd name="T4" fmla="*/ 18 w 19"/>
                <a:gd name="T5" fmla="*/ 2 h 19"/>
                <a:gd name="T6" fmla="*/ 16 w 19"/>
                <a:gd name="T7" fmla="*/ 0 h 19"/>
                <a:gd name="T8" fmla="*/ 3 w 19"/>
                <a:gd name="T9" fmla="*/ 0 h 19"/>
                <a:gd name="T10" fmla="*/ 1 w 19"/>
                <a:gd name="T11" fmla="*/ 1 h 19"/>
                <a:gd name="T12" fmla="*/ 0 w 19"/>
                <a:gd name="T13" fmla="*/ 4 h 19"/>
                <a:gd name="T14" fmla="*/ 0 w 19"/>
                <a:gd name="T15" fmla="*/ 16 h 19"/>
                <a:gd name="T16" fmla="*/ 10 w 19"/>
                <a:gd name="T17" fmla="*/ 19 h 19"/>
                <a:gd name="T18" fmla="*/ 19 w 19"/>
                <a:gd name="T19"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9" y="16"/>
                  </a:moveTo>
                  <a:cubicBezTo>
                    <a:pt x="19" y="4"/>
                    <a:pt x="19" y="4"/>
                    <a:pt x="19" y="4"/>
                  </a:cubicBezTo>
                  <a:cubicBezTo>
                    <a:pt x="19" y="3"/>
                    <a:pt x="19" y="2"/>
                    <a:pt x="18" y="2"/>
                  </a:cubicBezTo>
                  <a:cubicBezTo>
                    <a:pt x="18" y="1"/>
                    <a:pt x="17" y="0"/>
                    <a:pt x="16" y="0"/>
                  </a:cubicBezTo>
                  <a:cubicBezTo>
                    <a:pt x="3" y="0"/>
                    <a:pt x="3" y="0"/>
                    <a:pt x="3" y="0"/>
                  </a:cubicBezTo>
                  <a:cubicBezTo>
                    <a:pt x="2" y="0"/>
                    <a:pt x="2" y="1"/>
                    <a:pt x="1" y="1"/>
                  </a:cubicBezTo>
                  <a:cubicBezTo>
                    <a:pt x="0" y="2"/>
                    <a:pt x="0" y="3"/>
                    <a:pt x="0" y="4"/>
                  </a:cubicBezTo>
                  <a:cubicBezTo>
                    <a:pt x="0" y="16"/>
                    <a:pt x="0" y="16"/>
                    <a:pt x="0" y="16"/>
                  </a:cubicBezTo>
                  <a:cubicBezTo>
                    <a:pt x="10" y="19"/>
                    <a:pt x="10" y="19"/>
                    <a:pt x="10" y="19"/>
                  </a:cubicBezTo>
                  <a:lnTo>
                    <a:pt x="19" y="16"/>
                  </a:lnTo>
                  <a:close/>
                </a:path>
              </a:pathLst>
            </a:custGeom>
            <a:solidFill>
              <a:srgbClr val="EDC49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išļíďè"/>
            <p:cNvSpPr/>
            <p:nvPr/>
          </p:nvSpPr>
          <p:spPr bwMode="auto">
            <a:xfrm>
              <a:off x="4805363" y="1270000"/>
              <a:ext cx="541338" cy="755650"/>
            </a:xfrm>
            <a:custGeom>
              <a:avLst/>
              <a:gdLst>
                <a:gd name="T0" fmla="*/ 0 w 30"/>
                <a:gd name="T1" fmla="*/ 21 h 42"/>
                <a:gd name="T2" fmla="*/ 15 w 30"/>
                <a:gd name="T3" fmla="*/ 42 h 42"/>
                <a:gd name="T4" fmla="*/ 30 w 30"/>
                <a:gd name="T5" fmla="*/ 21 h 42"/>
                <a:gd name="T6" fmla="*/ 29 w 30"/>
                <a:gd name="T7" fmla="*/ 14 h 42"/>
                <a:gd name="T8" fmla="*/ 15 w 30"/>
                <a:gd name="T9" fmla="*/ 0 h 42"/>
                <a:gd name="T10" fmla="*/ 1 w 30"/>
                <a:gd name="T11" fmla="*/ 14 h 42"/>
                <a:gd name="T12" fmla="*/ 0 w 30"/>
                <a:gd name="T13" fmla="*/ 21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0" y="21"/>
                  </a:moveTo>
                  <a:cubicBezTo>
                    <a:pt x="0" y="32"/>
                    <a:pt x="7" y="42"/>
                    <a:pt x="15" y="42"/>
                  </a:cubicBezTo>
                  <a:cubicBezTo>
                    <a:pt x="23" y="42"/>
                    <a:pt x="30" y="32"/>
                    <a:pt x="30" y="21"/>
                  </a:cubicBezTo>
                  <a:cubicBezTo>
                    <a:pt x="30" y="18"/>
                    <a:pt x="30" y="16"/>
                    <a:pt x="29" y="14"/>
                  </a:cubicBezTo>
                  <a:cubicBezTo>
                    <a:pt x="27" y="6"/>
                    <a:pt x="22" y="0"/>
                    <a:pt x="15" y="0"/>
                  </a:cubicBezTo>
                  <a:cubicBezTo>
                    <a:pt x="8" y="0"/>
                    <a:pt x="3" y="6"/>
                    <a:pt x="1" y="14"/>
                  </a:cubicBezTo>
                  <a:cubicBezTo>
                    <a:pt x="0" y="16"/>
                    <a:pt x="0" y="18"/>
                    <a:pt x="0" y="21"/>
                  </a:cubicBezTo>
                  <a:close/>
                </a:path>
              </a:pathLst>
            </a:custGeom>
            <a:solidFill>
              <a:srgbClr val="FBD0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ïṩļïdé"/>
            <p:cNvSpPr/>
            <p:nvPr/>
          </p:nvSpPr>
          <p:spPr bwMode="auto">
            <a:xfrm>
              <a:off x="4733926" y="1144588"/>
              <a:ext cx="793750" cy="701675"/>
            </a:xfrm>
            <a:custGeom>
              <a:avLst/>
              <a:gdLst>
                <a:gd name="T0" fmla="*/ 27 w 44"/>
                <a:gd name="T1" fmla="*/ 11 h 39"/>
                <a:gd name="T2" fmla="*/ 9 w 44"/>
                <a:gd name="T3" fmla="*/ 19 h 39"/>
                <a:gd name="T4" fmla="*/ 5 w 44"/>
                <a:gd name="T5" fmla="*/ 38 h 39"/>
                <a:gd name="T6" fmla="*/ 1 w 44"/>
                <a:gd name="T7" fmla="*/ 20 h 39"/>
                <a:gd name="T8" fmla="*/ 19 w 44"/>
                <a:gd name="T9" fmla="*/ 3 h 39"/>
                <a:gd name="T10" fmla="*/ 29 w 44"/>
                <a:gd name="T11" fmla="*/ 2 h 39"/>
                <a:gd name="T12" fmla="*/ 32 w 44"/>
                <a:gd name="T13" fmla="*/ 39 h 39"/>
                <a:gd name="T14" fmla="*/ 27 w 44"/>
                <a:gd name="T15" fmla="*/ 11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39">
                  <a:moveTo>
                    <a:pt x="27" y="11"/>
                  </a:moveTo>
                  <a:cubicBezTo>
                    <a:pt x="27" y="11"/>
                    <a:pt x="15" y="13"/>
                    <a:pt x="9" y="19"/>
                  </a:cubicBezTo>
                  <a:cubicBezTo>
                    <a:pt x="3" y="25"/>
                    <a:pt x="7" y="30"/>
                    <a:pt x="5" y="38"/>
                  </a:cubicBezTo>
                  <a:cubicBezTo>
                    <a:pt x="5" y="38"/>
                    <a:pt x="0" y="31"/>
                    <a:pt x="1" y="20"/>
                  </a:cubicBezTo>
                  <a:cubicBezTo>
                    <a:pt x="2" y="9"/>
                    <a:pt x="8" y="2"/>
                    <a:pt x="19" y="3"/>
                  </a:cubicBezTo>
                  <a:cubicBezTo>
                    <a:pt x="19" y="3"/>
                    <a:pt x="23" y="0"/>
                    <a:pt x="29" y="2"/>
                  </a:cubicBezTo>
                  <a:cubicBezTo>
                    <a:pt x="35" y="4"/>
                    <a:pt x="44" y="27"/>
                    <a:pt x="32" y="39"/>
                  </a:cubicBezTo>
                  <a:cubicBezTo>
                    <a:pt x="32" y="39"/>
                    <a:pt x="39" y="20"/>
                    <a:pt x="27" y="11"/>
                  </a:cubicBezTo>
                  <a:close/>
                </a:path>
              </a:pathLst>
            </a:custGeom>
            <a:solidFill>
              <a:srgbClr val="9C60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iS1iḍè"/>
            <p:cNvSpPr/>
            <p:nvPr/>
          </p:nvSpPr>
          <p:spPr bwMode="auto">
            <a:xfrm>
              <a:off x="4770438" y="1647825"/>
              <a:ext cx="88900" cy="144463"/>
            </a:xfrm>
            <a:prstGeom prst="ellipse">
              <a:avLst/>
            </a:prstGeom>
            <a:solidFill>
              <a:srgbClr val="FBD0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îsļïḍè"/>
            <p:cNvSpPr/>
            <p:nvPr/>
          </p:nvSpPr>
          <p:spPr bwMode="auto">
            <a:xfrm>
              <a:off x="5292726" y="1647825"/>
              <a:ext cx="90488" cy="144463"/>
            </a:xfrm>
            <a:prstGeom prst="ellipse">
              <a:avLst/>
            </a:prstGeom>
            <a:solidFill>
              <a:srgbClr val="FBD0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ïṧḻîḓê"/>
            <p:cNvSpPr/>
            <p:nvPr/>
          </p:nvSpPr>
          <p:spPr bwMode="auto">
            <a:xfrm>
              <a:off x="4787901" y="1504950"/>
              <a:ext cx="71438" cy="215900"/>
            </a:xfrm>
            <a:custGeom>
              <a:avLst/>
              <a:gdLst>
                <a:gd name="T0" fmla="*/ 4 w 4"/>
                <a:gd name="T1" fmla="*/ 1 h 12"/>
                <a:gd name="T2" fmla="*/ 0 w 4"/>
                <a:gd name="T3" fmla="*/ 8 h 12"/>
                <a:gd name="T4" fmla="*/ 1 w 4"/>
                <a:gd name="T5" fmla="*/ 8 h 12"/>
                <a:gd name="T6" fmla="*/ 4 w 4"/>
                <a:gd name="T7" fmla="*/ 12 h 12"/>
                <a:gd name="T8" fmla="*/ 4 w 4"/>
                <a:gd name="T9" fmla="*/ 1 h 12"/>
              </a:gdLst>
              <a:ahLst/>
              <a:cxnLst>
                <a:cxn ang="0">
                  <a:pos x="T0" y="T1"/>
                </a:cxn>
                <a:cxn ang="0">
                  <a:pos x="T2" y="T3"/>
                </a:cxn>
                <a:cxn ang="0">
                  <a:pos x="T4" y="T5"/>
                </a:cxn>
                <a:cxn ang="0">
                  <a:pos x="T6" y="T7"/>
                </a:cxn>
                <a:cxn ang="0">
                  <a:pos x="T8" y="T9"/>
                </a:cxn>
              </a:cxnLst>
              <a:rect l="0" t="0" r="r" b="b"/>
              <a:pathLst>
                <a:path w="4" h="12">
                  <a:moveTo>
                    <a:pt x="4" y="1"/>
                  </a:moveTo>
                  <a:cubicBezTo>
                    <a:pt x="4" y="0"/>
                    <a:pt x="4" y="2"/>
                    <a:pt x="0" y="8"/>
                  </a:cubicBezTo>
                  <a:cubicBezTo>
                    <a:pt x="0" y="8"/>
                    <a:pt x="0" y="8"/>
                    <a:pt x="1" y="8"/>
                  </a:cubicBezTo>
                  <a:cubicBezTo>
                    <a:pt x="1" y="9"/>
                    <a:pt x="2" y="9"/>
                    <a:pt x="4" y="12"/>
                  </a:cubicBezTo>
                  <a:cubicBezTo>
                    <a:pt x="4" y="12"/>
                    <a:pt x="3" y="7"/>
                    <a:pt x="4" y="1"/>
                  </a:cubicBezTo>
                  <a:close/>
                </a:path>
              </a:pathLst>
            </a:custGeom>
            <a:solidFill>
              <a:srgbClr val="9C60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iṣ1îḓê"/>
            <p:cNvSpPr/>
            <p:nvPr/>
          </p:nvSpPr>
          <p:spPr bwMode="auto">
            <a:xfrm>
              <a:off x="4841876" y="1485900"/>
              <a:ext cx="53975" cy="107950"/>
            </a:xfrm>
            <a:custGeom>
              <a:avLst/>
              <a:gdLst>
                <a:gd name="T0" fmla="*/ 3 w 3"/>
                <a:gd name="T1" fmla="*/ 0 h 6"/>
                <a:gd name="T2" fmla="*/ 2 w 3"/>
                <a:gd name="T3" fmla="*/ 6 h 6"/>
                <a:gd name="T4" fmla="*/ 0 w 3"/>
                <a:gd name="T5" fmla="*/ 2 h 6"/>
                <a:gd name="T6" fmla="*/ 3 w 3"/>
                <a:gd name="T7" fmla="*/ 0 h 6"/>
              </a:gdLst>
              <a:ahLst/>
              <a:cxnLst>
                <a:cxn ang="0">
                  <a:pos x="T0" y="T1"/>
                </a:cxn>
                <a:cxn ang="0">
                  <a:pos x="T2" y="T3"/>
                </a:cxn>
                <a:cxn ang="0">
                  <a:pos x="T4" y="T5"/>
                </a:cxn>
                <a:cxn ang="0">
                  <a:pos x="T6" y="T7"/>
                </a:cxn>
              </a:cxnLst>
              <a:rect l="0" t="0" r="r" b="b"/>
              <a:pathLst>
                <a:path w="3" h="6">
                  <a:moveTo>
                    <a:pt x="3" y="0"/>
                  </a:moveTo>
                  <a:cubicBezTo>
                    <a:pt x="3" y="0"/>
                    <a:pt x="2" y="2"/>
                    <a:pt x="2" y="6"/>
                  </a:cubicBezTo>
                  <a:cubicBezTo>
                    <a:pt x="2" y="6"/>
                    <a:pt x="0" y="4"/>
                    <a:pt x="0" y="2"/>
                  </a:cubicBezTo>
                  <a:cubicBezTo>
                    <a:pt x="0" y="1"/>
                    <a:pt x="3" y="0"/>
                    <a:pt x="3" y="0"/>
                  </a:cubicBezTo>
                  <a:close/>
                </a:path>
              </a:pathLst>
            </a:custGeom>
            <a:solidFill>
              <a:srgbClr val="9C60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ï$1ïďé"/>
            <p:cNvSpPr/>
            <p:nvPr/>
          </p:nvSpPr>
          <p:spPr bwMode="auto">
            <a:xfrm>
              <a:off x="5003801" y="1343025"/>
              <a:ext cx="217488" cy="107950"/>
            </a:xfrm>
            <a:custGeom>
              <a:avLst/>
              <a:gdLst>
                <a:gd name="T0" fmla="*/ 12 w 12"/>
                <a:gd name="T1" fmla="*/ 0 h 6"/>
                <a:gd name="T2" fmla="*/ 0 w 12"/>
                <a:gd name="T3" fmla="*/ 6 h 6"/>
                <a:gd name="T4" fmla="*/ 2 w 12"/>
                <a:gd name="T5" fmla="*/ 2 h 6"/>
                <a:gd name="T6" fmla="*/ 12 w 12"/>
                <a:gd name="T7" fmla="*/ 0 h 6"/>
              </a:gdLst>
              <a:ahLst/>
              <a:cxnLst>
                <a:cxn ang="0">
                  <a:pos x="T0" y="T1"/>
                </a:cxn>
                <a:cxn ang="0">
                  <a:pos x="T2" y="T3"/>
                </a:cxn>
                <a:cxn ang="0">
                  <a:pos x="T4" y="T5"/>
                </a:cxn>
                <a:cxn ang="0">
                  <a:pos x="T6" y="T7"/>
                </a:cxn>
              </a:cxnLst>
              <a:rect l="0" t="0" r="r" b="b"/>
              <a:pathLst>
                <a:path w="12" h="6">
                  <a:moveTo>
                    <a:pt x="12" y="0"/>
                  </a:moveTo>
                  <a:cubicBezTo>
                    <a:pt x="12" y="0"/>
                    <a:pt x="3" y="6"/>
                    <a:pt x="0" y="6"/>
                  </a:cubicBezTo>
                  <a:cubicBezTo>
                    <a:pt x="2" y="2"/>
                    <a:pt x="2" y="2"/>
                    <a:pt x="2" y="2"/>
                  </a:cubicBezTo>
                  <a:lnTo>
                    <a:pt x="12" y="0"/>
                  </a:lnTo>
                  <a:close/>
                </a:path>
              </a:pathLst>
            </a:custGeom>
            <a:solidFill>
              <a:srgbClr val="9C60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5363">
                                            <p:bg/>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5363">
                                            <p:txEl>
                                              <p:pRg st="0" end="0"/>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5363">
                                            <p:txEl>
                                              <p:pRg st="1" end="1"/>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5363">
                                            <p:txEl>
                                              <p:pRg st="2" end="2"/>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5363">
                                            <p:txEl>
                                              <p:pRg st="3" end="3"/>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5363">
                                            <p:txEl>
                                              <p:pRg st="4" end="4"/>
                                            </p:txEl>
                                          </p:spTgt>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5363">
                                            <p:txEl>
                                              <p:pRg st="5" end="5"/>
                                            </p:txEl>
                                          </p:spTgt>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5363">
                                            <p:txEl>
                                              <p:pRg st="6" end="6"/>
                                            </p:txEl>
                                          </p:spTgt>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15363">
                                            <p:txEl>
                                              <p:pRg st="9" end="9"/>
                                            </p:txEl>
                                          </p:spTgt>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5363">
                                            <p:txEl>
                                              <p:pRg st="10" end="10"/>
                                            </p:txEl>
                                          </p:spTgt>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15363">
                                            <p:txEl>
                                              <p:pRg st="11" end="11"/>
                                            </p:txEl>
                                          </p:spTgt>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2"/>
                                        </p:tgtEl>
                                        <p:attrNameLst>
                                          <p:attrName>style.visibility</p:attrName>
                                        </p:attrNameLst>
                                      </p:cBhvr>
                                      <p:to>
                                        <p:strVal val="visible"/>
                                      </p:to>
                                    </p:set>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nimBg="1"/>
      <p:bldP spid="9" grpId="0"/>
      <p:bldP spid="10"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4294967295"/>
          </p:nvPr>
        </p:nvSpPr>
        <p:spPr>
          <a:xfrm>
            <a:off x="1271464" y="3687321"/>
            <a:ext cx="10647889" cy="3607597"/>
          </a:xfrm>
          <a:prstGeom prst="rect">
            <a:avLst/>
          </a:prstGeom>
        </p:spPr>
        <p:txBody>
          <a:bodyPr/>
          <a:lstStyle/>
          <a:p>
            <a:pPr eaLnBrk="1" hangingPunct="1">
              <a:lnSpc>
                <a:spcPct val="90000"/>
              </a:lnSpc>
            </a:pPr>
            <a:r>
              <a:rPr lang="zh-CN" altLang="en-US" sz="2000" b="1">
                <a:latin typeface="微软雅黑" panose="020B0503020204020204" charset="-122"/>
                <a:ea typeface="微软雅黑" panose="020B0503020204020204" charset="-122"/>
              </a:rPr>
              <a:t>方法头由</a:t>
            </a:r>
            <a:r>
              <a:rPr lang="zh-CN" altLang="en-US" sz="2000" b="1">
                <a:solidFill>
                  <a:srgbClr val="C00000"/>
                </a:solidFill>
                <a:latin typeface="微软雅黑" panose="020B0503020204020204" charset="-122"/>
                <a:ea typeface="微软雅黑" panose="020B0503020204020204" charset="-122"/>
              </a:rPr>
              <a:t>方法的类型、名称和名称之后的一对小括号以及其中的参数列表所构成</a:t>
            </a:r>
            <a:r>
              <a:rPr lang="zh-CN" altLang="en-US" sz="2000" b="1">
                <a:latin typeface="微软雅黑" panose="020B0503020204020204" charset="-122"/>
                <a:ea typeface="微软雅黑" panose="020B0503020204020204" charset="-122"/>
              </a:rPr>
              <a:t>。例如：</a:t>
            </a:r>
          </a:p>
          <a:p>
            <a:pPr eaLnBrk="1" hangingPunct="1">
              <a:lnSpc>
                <a:spcPct val="50000"/>
              </a:lnSpc>
              <a:buFont typeface="Wingdings" panose="05000000000000000000" pitchFamily="2" charset="2"/>
              <a:buNone/>
            </a:pPr>
            <a:r>
              <a:rPr lang="en-US" altLang="zh-CN" sz="2000">
                <a:solidFill>
                  <a:srgbClr val="0000FF"/>
                </a:solidFill>
                <a:latin typeface="微软雅黑" panose="020B0503020204020204" charset="-122"/>
                <a:ea typeface="微软雅黑" panose="020B0503020204020204" charset="-122"/>
              </a:rPr>
              <a:t>      </a:t>
            </a:r>
            <a:r>
              <a:rPr lang="en-US" altLang="zh-CN" sz="2000" b="1">
                <a:solidFill>
                  <a:srgbClr val="53648F"/>
                </a:solidFill>
                <a:latin typeface="微软雅黑" panose="020B0503020204020204" charset="-122"/>
                <a:ea typeface="微软雅黑" panose="020B0503020204020204" charset="-122"/>
              </a:rPr>
              <a:t>int speak(){                //</a:t>
            </a:r>
            <a:r>
              <a:rPr lang="zh-CN" altLang="en-US" sz="2000" b="1">
                <a:solidFill>
                  <a:srgbClr val="53648F"/>
                </a:solidFill>
                <a:latin typeface="微软雅黑" panose="020B0503020204020204" charset="-122"/>
                <a:ea typeface="微软雅黑" panose="020B0503020204020204" charset="-122"/>
              </a:rPr>
              <a:t>无参数的方法头</a:t>
            </a:r>
          </a:p>
          <a:p>
            <a:pPr eaLnBrk="1" hangingPunct="1">
              <a:lnSpc>
                <a:spcPct val="50000"/>
              </a:lnSpc>
              <a:buFont typeface="Wingdings" panose="05000000000000000000" pitchFamily="2" charset="2"/>
              <a:buNone/>
            </a:pPr>
            <a:r>
              <a:rPr lang="en-US" altLang="zh-CN" sz="2000" b="1">
                <a:solidFill>
                  <a:srgbClr val="53648F"/>
                </a:solidFill>
                <a:latin typeface="微软雅黑" panose="020B0503020204020204" charset="-122"/>
                <a:ea typeface="微软雅黑" panose="020B0503020204020204" charset="-122"/>
              </a:rPr>
              <a:t>         return 23;</a:t>
            </a:r>
          </a:p>
          <a:p>
            <a:pPr eaLnBrk="1" hangingPunct="1">
              <a:lnSpc>
                <a:spcPct val="50000"/>
              </a:lnSpc>
              <a:buFont typeface="Wingdings" panose="05000000000000000000" pitchFamily="2" charset="2"/>
              <a:buNone/>
            </a:pPr>
            <a:r>
              <a:rPr lang="en-US" altLang="zh-CN" sz="2000" b="1">
                <a:solidFill>
                  <a:srgbClr val="53648F"/>
                </a:solidFill>
                <a:latin typeface="微软雅黑" panose="020B0503020204020204" charset="-122"/>
                <a:ea typeface="微软雅黑" panose="020B0503020204020204" charset="-122"/>
              </a:rPr>
              <a:t>      }</a:t>
            </a:r>
          </a:p>
          <a:p>
            <a:pPr eaLnBrk="1" hangingPunct="1">
              <a:lnSpc>
                <a:spcPct val="50000"/>
              </a:lnSpc>
              <a:buFont typeface="Wingdings" panose="05000000000000000000" pitchFamily="2" charset="2"/>
              <a:buNone/>
            </a:pPr>
            <a:r>
              <a:rPr lang="en-US" altLang="zh-CN" sz="2000" b="1">
                <a:solidFill>
                  <a:srgbClr val="53648F"/>
                </a:solidFill>
                <a:latin typeface="微软雅黑" panose="020B0503020204020204" charset="-122"/>
                <a:ea typeface="微软雅黑" panose="020B0503020204020204" charset="-122"/>
              </a:rPr>
              <a:t>      int add(int x,int y,int z)  //</a:t>
            </a:r>
            <a:r>
              <a:rPr lang="zh-CN" altLang="en-US" sz="2000" b="1">
                <a:solidFill>
                  <a:srgbClr val="53648F"/>
                </a:solidFill>
                <a:latin typeface="微软雅黑" panose="020B0503020204020204" charset="-122"/>
                <a:ea typeface="微软雅黑" panose="020B0503020204020204" charset="-122"/>
              </a:rPr>
              <a:t>有参数的方法头</a:t>
            </a:r>
          </a:p>
          <a:p>
            <a:pPr eaLnBrk="1" hangingPunct="1">
              <a:lnSpc>
                <a:spcPct val="50000"/>
              </a:lnSpc>
              <a:buFont typeface="Wingdings" panose="05000000000000000000" pitchFamily="2" charset="2"/>
              <a:buNone/>
            </a:pPr>
            <a:r>
              <a:rPr lang="en-US" altLang="zh-CN" sz="2000" b="1">
                <a:solidFill>
                  <a:srgbClr val="53648F"/>
                </a:solidFill>
                <a:latin typeface="微软雅黑" panose="020B0503020204020204" charset="-122"/>
                <a:ea typeface="微软雅黑" panose="020B0503020204020204" charset="-122"/>
              </a:rPr>
              <a:t>      {   return x+y+z;</a:t>
            </a:r>
          </a:p>
          <a:p>
            <a:pPr eaLnBrk="1" hangingPunct="1">
              <a:lnSpc>
                <a:spcPct val="50000"/>
              </a:lnSpc>
              <a:buFont typeface="Wingdings" panose="05000000000000000000" pitchFamily="2" charset="2"/>
              <a:buNone/>
            </a:pPr>
            <a:r>
              <a:rPr lang="en-US" altLang="zh-CN" sz="2000" b="1">
                <a:solidFill>
                  <a:srgbClr val="53648F"/>
                </a:solidFill>
                <a:latin typeface="微软雅黑" panose="020B0503020204020204" charset="-122"/>
                <a:ea typeface="微软雅黑" panose="020B0503020204020204" charset="-122"/>
              </a:rPr>
              <a:t>      }</a:t>
            </a:r>
          </a:p>
          <a:p>
            <a:pPr eaLnBrk="1" hangingPunct="1">
              <a:lnSpc>
                <a:spcPct val="90000"/>
              </a:lnSpc>
            </a:pPr>
            <a:r>
              <a:rPr lang="zh-CN" altLang="en-US" sz="2000" b="1">
                <a:solidFill>
                  <a:srgbClr val="53648F"/>
                </a:solidFill>
                <a:latin typeface="微软雅黑" panose="020B0503020204020204" charset="-122"/>
                <a:ea typeface="微软雅黑" panose="020B0503020204020204" charset="-122"/>
              </a:rPr>
              <a:t>注意</a:t>
            </a:r>
            <a:r>
              <a:rPr lang="zh-CN" altLang="en-US" sz="2000">
                <a:latin typeface="微软雅黑" panose="020B0503020204020204" charset="-122"/>
                <a:ea typeface="微软雅黑" panose="020B0503020204020204" charset="-122"/>
              </a:rPr>
              <a:t>：</a:t>
            </a:r>
            <a:r>
              <a:rPr lang="zh-CN" altLang="en-US" sz="2000" b="1">
                <a:latin typeface="微软雅黑" panose="020B0503020204020204" charset="-122"/>
                <a:ea typeface="微软雅黑" panose="020B0503020204020204" charset="-122"/>
              </a:rPr>
              <a:t>方法返回的数据类型可以是</a:t>
            </a:r>
            <a:r>
              <a:rPr lang="en-US" altLang="zh-CN" sz="2000" b="1">
                <a:latin typeface="微软雅黑" panose="020B0503020204020204" charset="-122"/>
                <a:ea typeface="微软雅黑" panose="020B0503020204020204" charset="-122"/>
              </a:rPr>
              <a:t>Java</a:t>
            </a:r>
            <a:r>
              <a:rPr lang="zh-CN" altLang="en-US" sz="2000" b="1">
                <a:latin typeface="微软雅黑" panose="020B0503020204020204" charset="-122"/>
                <a:ea typeface="微软雅黑" panose="020B0503020204020204" charset="-122"/>
              </a:rPr>
              <a:t>中的任何数据类型之一，当一个方法不需要返回数据时，返回类型必须是</a:t>
            </a:r>
            <a:r>
              <a:rPr lang="en-US" altLang="zh-CN" sz="2000" b="1">
                <a:latin typeface="微软雅黑" panose="020B0503020204020204" charset="-122"/>
                <a:ea typeface="微软雅黑" panose="020B0503020204020204" charset="-122"/>
              </a:rPr>
              <a:t>void</a:t>
            </a:r>
            <a:r>
              <a:rPr lang="zh-CN" altLang="en-US" sz="2000" b="1">
                <a:latin typeface="微软雅黑" panose="020B0503020204020204" charset="-122"/>
                <a:ea typeface="微软雅黑" panose="020B0503020204020204" charset="-122"/>
              </a:rPr>
              <a:t>。</a:t>
            </a:r>
            <a:endParaRPr lang="en-US" altLang="zh-CN" sz="2000" b="1">
              <a:latin typeface="微软雅黑" panose="020B0503020204020204" charset="-122"/>
              <a:ea typeface="微软雅黑" panose="020B0503020204020204" charset="-122"/>
            </a:endParaRPr>
          </a:p>
          <a:p>
            <a:pPr eaLnBrk="1" hangingPunct="1">
              <a:lnSpc>
                <a:spcPct val="90000"/>
              </a:lnSpc>
            </a:pPr>
            <a:endParaRPr lang="zh-CN" altLang="en-US">
              <a:latin typeface="微软雅黑" panose="020B0503020204020204" charset="-122"/>
              <a:ea typeface="微软雅黑" panose="020B0503020204020204" charset="-122"/>
            </a:endParaRPr>
          </a:p>
        </p:txBody>
      </p:sp>
      <p:sp>
        <p:nvSpPr>
          <p:cNvPr id="263172" name="Line 4"/>
          <p:cNvSpPr>
            <a:spLocks noChangeShapeType="1"/>
          </p:cNvSpPr>
          <p:nvPr/>
        </p:nvSpPr>
        <p:spPr bwMode="auto">
          <a:xfrm>
            <a:off x="1929353" y="5805264"/>
            <a:ext cx="1872208" cy="0"/>
          </a:xfrm>
          <a:prstGeom prst="line">
            <a:avLst/>
          </a:prstGeom>
          <a:noFill/>
          <a:ln w="25400">
            <a:solidFill>
              <a:srgbClr val="800000"/>
            </a:solidFill>
            <a:round/>
          </a:ln>
          <a:extLst>
            <a:ext uri="{909E8E84-426E-40DD-AFC4-6F175D3DCCD1}">
              <a14:hiddenFill xmlns:a14="http://schemas.microsoft.com/office/drawing/2010/main">
                <a:noFill/>
              </a14:hiddenFill>
            </a:ext>
          </a:extLst>
        </p:spPr>
        <p:txBody>
          <a:bodyPr/>
          <a:lstStyle/>
          <a:p>
            <a:endParaRPr lang="zh-CN" altLang="en-US">
              <a:ea typeface="楷体" panose="02010609060101010101" pitchFamily="49" charset="-122"/>
            </a:endParaRPr>
          </a:p>
        </p:txBody>
      </p:sp>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158417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4.2   </a:t>
              </a:r>
              <a:r>
                <a:rPr lang="zh-CN" altLang="en-US" sz="3200" b="1">
                  <a:solidFill>
                    <a:srgbClr val="53648F"/>
                  </a:solidFill>
                  <a:latin typeface="微软雅黑" panose="020B0503020204020204" charset="-122"/>
                  <a:ea typeface="微软雅黑" panose="020B0503020204020204" charset="-122"/>
                </a:rPr>
                <a:t>类</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2279576" y="476672"/>
              <a:ext cx="7754129"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0" name="文本框 9"/>
          <p:cNvSpPr txBox="1"/>
          <p:nvPr/>
        </p:nvSpPr>
        <p:spPr>
          <a:xfrm>
            <a:off x="817550" y="764704"/>
            <a:ext cx="2830178"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4.2.4   </a:t>
            </a:r>
            <a:r>
              <a:rPr lang="zh-CN" altLang="en-US" sz="2400">
                <a:latin typeface="微软雅黑" panose="020B0503020204020204" charset="-122"/>
                <a:ea typeface="微软雅黑" panose="020B0503020204020204" charset="-122"/>
              </a:rPr>
              <a:t>方法</a:t>
            </a:r>
          </a:p>
        </p:txBody>
      </p:sp>
      <p:sp>
        <p:nvSpPr>
          <p:cNvPr id="12" name="文本框 11"/>
          <p:cNvSpPr txBox="1"/>
          <p:nvPr/>
        </p:nvSpPr>
        <p:spPr>
          <a:xfrm>
            <a:off x="1271464" y="1110745"/>
            <a:ext cx="8906257" cy="2122805"/>
          </a:xfrm>
          <a:prstGeom prst="rect">
            <a:avLst/>
          </a:prstGeom>
          <a:noFill/>
        </p:spPr>
        <p:txBody>
          <a:bodyPr wrap="square">
            <a:spAutoFit/>
          </a:bodyPr>
          <a:lstStyle/>
          <a:p>
            <a:pPr eaLnBrk="1" hangingPunct="1">
              <a:lnSpc>
                <a:spcPct val="150000"/>
              </a:lnSpc>
            </a:pPr>
            <a:r>
              <a:rPr lang="zh-CN" altLang="en-US" sz="2200" b="1">
                <a:latin typeface="微软雅黑" panose="020B0503020204020204" charset="-122"/>
                <a:ea typeface="微软雅黑" panose="020B0503020204020204" charset="-122"/>
              </a:rPr>
              <a:t>方法的定义包括两部分</a:t>
            </a:r>
            <a:r>
              <a:rPr lang="en-US" altLang="zh-CN" sz="2200" b="1">
                <a:latin typeface="微软雅黑" panose="020B0503020204020204" charset="-122"/>
                <a:ea typeface="微软雅黑" panose="020B0503020204020204" charset="-122"/>
              </a:rPr>
              <a:t>:</a:t>
            </a:r>
            <a:r>
              <a:rPr lang="zh-CN" altLang="en-US" sz="2200" b="1">
                <a:latin typeface="微软雅黑" panose="020B0503020204020204" charset="-122"/>
                <a:ea typeface="微软雅黑" panose="020B0503020204020204" charset="-122"/>
              </a:rPr>
              <a:t>方法声明和方法体</a:t>
            </a:r>
            <a:r>
              <a:rPr lang="en-US" altLang="zh-CN" sz="2200" b="1">
                <a:latin typeface="微软雅黑" panose="020B0503020204020204" charset="-122"/>
                <a:ea typeface="微软雅黑" panose="020B0503020204020204" charset="-122"/>
              </a:rPr>
              <a:t>. </a:t>
            </a:r>
            <a:r>
              <a:rPr lang="zh-CN" altLang="en-US" sz="2200" b="1">
                <a:latin typeface="微软雅黑" panose="020B0503020204020204" charset="-122"/>
                <a:ea typeface="微软雅黑" panose="020B0503020204020204" charset="-122"/>
              </a:rPr>
              <a:t>一般格式为：</a:t>
            </a:r>
          </a:p>
          <a:p>
            <a:pPr eaLnBrk="1" hangingPunct="1">
              <a:lnSpc>
                <a:spcPct val="150000"/>
              </a:lnSpc>
              <a:buFont typeface="Wingdings" panose="05000000000000000000" pitchFamily="2" charset="2"/>
              <a:buNone/>
            </a:pPr>
            <a:r>
              <a:rPr lang="zh-CN" altLang="en-US" sz="2200">
                <a:solidFill>
                  <a:srgbClr val="53648F"/>
                </a:solidFill>
                <a:latin typeface="微软雅黑" panose="020B0503020204020204" charset="-122"/>
                <a:ea typeface="微软雅黑" panose="020B0503020204020204" charset="-122"/>
              </a:rPr>
              <a:t>            </a:t>
            </a:r>
            <a:r>
              <a:rPr lang="zh-CN" altLang="en-US" sz="2200" b="1">
                <a:solidFill>
                  <a:srgbClr val="53648F"/>
                </a:solidFill>
                <a:latin typeface="微软雅黑" panose="020B0503020204020204" charset="-122"/>
                <a:ea typeface="微软雅黑" panose="020B0503020204020204" charset="-122"/>
              </a:rPr>
              <a:t>方法声明部分 {</a:t>
            </a:r>
          </a:p>
          <a:p>
            <a:pPr eaLnBrk="1" hangingPunct="1">
              <a:lnSpc>
                <a:spcPct val="150000"/>
              </a:lnSpc>
              <a:buFont typeface="Wingdings" panose="05000000000000000000" pitchFamily="2" charset="2"/>
              <a:buNone/>
            </a:pPr>
            <a:r>
              <a:rPr lang="zh-CN" altLang="en-US" sz="2200" b="1">
                <a:solidFill>
                  <a:srgbClr val="53648F"/>
                </a:solidFill>
                <a:latin typeface="微软雅黑" panose="020B0503020204020204" charset="-122"/>
                <a:ea typeface="微软雅黑" panose="020B0503020204020204" charset="-122"/>
              </a:rPr>
              <a:t>                 </a:t>
            </a:r>
            <a:r>
              <a:rPr lang="zh-CN" altLang="en-US" sz="2200" b="1" i="1">
                <a:solidFill>
                  <a:srgbClr val="53648F"/>
                </a:solidFill>
                <a:latin typeface="微软雅黑" panose="020B0503020204020204" charset="-122"/>
                <a:ea typeface="微软雅黑" panose="020B0503020204020204" charset="-122"/>
              </a:rPr>
              <a:t>方法体的内容</a:t>
            </a:r>
          </a:p>
          <a:p>
            <a:pPr eaLnBrk="1" hangingPunct="1">
              <a:lnSpc>
                <a:spcPct val="150000"/>
              </a:lnSpc>
              <a:buFont typeface="Wingdings" panose="05000000000000000000" pitchFamily="2" charset="2"/>
              <a:buNone/>
            </a:pPr>
            <a:r>
              <a:rPr lang="zh-CN" altLang="en-US" sz="2200" b="1">
                <a:solidFill>
                  <a:srgbClr val="53648F"/>
                </a:solidFill>
                <a:latin typeface="微软雅黑" panose="020B0503020204020204" charset="-122"/>
                <a:ea typeface="微软雅黑" panose="020B0503020204020204" charset="-122"/>
              </a:rPr>
              <a:t>            } </a:t>
            </a:r>
          </a:p>
        </p:txBody>
      </p:sp>
      <p:sp>
        <p:nvSpPr>
          <p:cNvPr id="14" name="文本框 13"/>
          <p:cNvSpPr txBox="1"/>
          <p:nvPr/>
        </p:nvSpPr>
        <p:spPr>
          <a:xfrm>
            <a:off x="993249" y="3217804"/>
            <a:ext cx="3744416" cy="395605"/>
          </a:xfrm>
          <a:prstGeom prst="rect">
            <a:avLst/>
          </a:prstGeom>
          <a:solidFill>
            <a:srgbClr val="53648F"/>
          </a:solidFill>
        </p:spPr>
        <p:txBody>
          <a:bodyPr wrap="square">
            <a:spAutoFit/>
          </a:bodyPr>
          <a:lstStyle/>
          <a:p>
            <a:pPr eaLnBrk="1" hangingPunct="1">
              <a:lnSpc>
                <a:spcPct val="90000"/>
              </a:lnSpc>
              <a:buFont typeface="Wingdings" panose="05000000000000000000" pitchFamily="2" charset="2"/>
              <a:buNone/>
            </a:pPr>
            <a:r>
              <a:rPr lang="en-US" altLang="zh-CN" sz="2200" b="1">
                <a:solidFill>
                  <a:schemeClr val="bg1"/>
                </a:solidFill>
                <a:latin typeface="微软雅黑" panose="020B0503020204020204" charset="-122"/>
                <a:ea typeface="微软雅黑" panose="020B0503020204020204" charset="-122"/>
              </a:rPr>
              <a:t>1．</a:t>
            </a:r>
            <a:r>
              <a:rPr lang="zh-CN" altLang="en-US" sz="2200" b="1">
                <a:solidFill>
                  <a:schemeClr val="bg1"/>
                </a:solidFill>
                <a:latin typeface="微软雅黑" panose="020B0503020204020204" charset="-122"/>
                <a:ea typeface="微软雅黑" panose="020B0503020204020204" charset="-122"/>
              </a:rPr>
              <a:t>方法声明部分（方法头）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16387">
                                            <p:txEl>
                                              <p:pRg st="0" end="0"/>
                                            </p:txEl>
                                          </p:spTgt>
                                        </p:tgtEl>
                                        <p:attrNameLst>
                                          <p:attrName>style.visibility</p:attrName>
                                        </p:attrNameLst>
                                      </p:cBhvr>
                                      <p:to>
                                        <p:strVal val="visible"/>
                                      </p:to>
                                    </p:set>
                                    <p:animEffect transition="in" filter="fade">
                                      <p:cBhvr>
                                        <p:cTn id="24" dur="1000"/>
                                        <p:tgtEl>
                                          <p:spTgt spid="16387">
                                            <p:txEl>
                                              <p:pRg st="0" end="0"/>
                                            </p:txEl>
                                          </p:spTgt>
                                        </p:tgtEl>
                                      </p:cBhvr>
                                    </p:animEffect>
                                    <p:anim calcmode="lin" valueType="num">
                                      <p:cBhvr>
                                        <p:cTn id="25" dur="10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6387">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6387">
                                            <p:txEl>
                                              <p:pRg st="1" end="1"/>
                                            </p:txEl>
                                          </p:spTgt>
                                        </p:tgtEl>
                                        <p:attrNameLst>
                                          <p:attrName>style.visibility</p:attrName>
                                        </p:attrNameLst>
                                      </p:cBhvr>
                                      <p:to>
                                        <p:strVal val="visible"/>
                                      </p:to>
                                    </p:set>
                                    <p:animEffect transition="in" filter="fade">
                                      <p:cBhvr>
                                        <p:cTn id="29" dur="1000"/>
                                        <p:tgtEl>
                                          <p:spTgt spid="16387">
                                            <p:txEl>
                                              <p:pRg st="1" end="1"/>
                                            </p:txEl>
                                          </p:spTgt>
                                        </p:tgtEl>
                                      </p:cBhvr>
                                    </p:animEffect>
                                    <p:anim calcmode="lin" valueType="num">
                                      <p:cBhvr>
                                        <p:cTn id="30" dur="10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16387">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387">
                                            <p:txEl>
                                              <p:pRg st="2" end="2"/>
                                            </p:txEl>
                                          </p:spTgt>
                                        </p:tgtEl>
                                        <p:attrNameLst>
                                          <p:attrName>style.visibility</p:attrName>
                                        </p:attrNameLst>
                                      </p:cBhvr>
                                      <p:to>
                                        <p:strVal val="visible"/>
                                      </p:to>
                                    </p:set>
                                    <p:animEffect transition="in" filter="fade">
                                      <p:cBhvr>
                                        <p:cTn id="34" dur="1000"/>
                                        <p:tgtEl>
                                          <p:spTgt spid="16387">
                                            <p:txEl>
                                              <p:pRg st="2" end="2"/>
                                            </p:txEl>
                                          </p:spTgt>
                                        </p:tgtEl>
                                      </p:cBhvr>
                                    </p:animEffect>
                                    <p:anim calcmode="lin" valueType="num">
                                      <p:cBhvr>
                                        <p:cTn id="35" dur="10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16387">
                                            <p:txEl>
                                              <p:pRg st="2" end="2"/>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6387">
                                            <p:txEl>
                                              <p:pRg st="3" end="3"/>
                                            </p:txEl>
                                          </p:spTgt>
                                        </p:tgtEl>
                                        <p:attrNameLst>
                                          <p:attrName>style.visibility</p:attrName>
                                        </p:attrNameLst>
                                      </p:cBhvr>
                                      <p:to>
                                        <p:strVal val="visible"/>
                                      </p:to>
                                    </p:set>
                                    <p:animEffect transition="in" filter="fade">
                                      <p:cBhvr>
                                        <p:cTn id="39" dur="1000"/>
                                        <p:tgtEl>
                                          <p:spTgt spid="16387">
                                            <p:txEl>
                                              <p:pRg st="3" end="3"/>
                                            </p:txEl>
                                          </p:spTgt>
                                        </p:tgtEl>
                                      </p:cBhvr>
                                    </p:animEffect>
                                    <p:anim calcmode="lin" valueType="num">
                                      <p:cBhvr>
                                        <p:cTn id="40" dur="10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16387">
                                            <p:txEl>
                                              <p:pRg st="3" end="3"/>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387">
                                            <p:txEl>
                                              <p:pRg st="4" end="4"/>
                                            </p:txEl>
                                          </p:spTgt>
                                        </p:tgtEl>
                                        <p:attrNameLst>
                                          <p:attrName>style.visibility</p:attrName>
                                        </p:attrNameLst>
                                      </p:cBhvr>
                                      <p:to>
                                        <p:strVal val="visible"/>
                                      </p:to>
                                    </p:set>
                                    <p:animEffect transition="in" filter="fade">
                                      <p:cBhvr>
                                        <p:cTn id="44" dur="1000"/>
                                        <p:tgtEl>
                                          <p:spTgt spid="16387">
                                            <p:txEl>
                                              <p:pRg st="4" end="4"/>
                                            </p:txEl>
                                          </p:spTgt>
                                        </p:tgtEl>
                                      </p:cBhvr>
                                    </p:animEffect>
                                    <p:anim calcmode="lin" valueType="num">
                                      <p:cBhvr>
                                        <p:cTn id="45" dur="10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16387">
                                            <p:txEl>
                                              <p:pRg st="4" end="4"/>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6387">
                                            <p:txEl>
                                              <p:pRg st="5" end="5"/>
                                            </p:txEl>
                                          </p:spTgt>
                                        </p:tgtEl>
                                        <p:attrNameLst>
                                          <p:attrName>style.visibility</p:attrName>
                                        </p:attrNameLst>
                                      </p:cBhvr>
                                      <p:to>
                                        <p:strVal val="visible"/>
                                      </p:to>
                                    </p:set>
                                    <p:animEffect transition="in" filter="fade">
                                      <p:cBhvr>
                                        <p:cTn id="49" dur="1000"/>
                                        <p:tgtEl>
                                          <p:spTgt spid="16387">
                                            <p:txEl>
                                              <p:pRg st="5" end="5"/>
                                            </p:txEl>
                                          </p:spTgt>
                                        </p:tgtEl>
                                      </p:cBhvr>
                                    </p:animEffect>
                                    <p:anim calcmode="lin" valueType="num">
                                      <p:cBhvr>
                                        <p:cTn id="50" dur="10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16387">
                                            <p:txEl>
                                              <p:pRg st="5" end="5"/>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6387">
                                            <p:txEl>
                                              <p:pRg st="6" end="6"/>
                                            </p:txEl>
                                          </p:spTgt>
                                        </p:tgtEl>
                                        <p:attrNameLst>
                                          <p:attrName>style.visibility</p:attrName>
                                        </p:attrNameLst>
                                      </p:cBhvr>
                                      <p:to>
                                        <p:strVal val="visible"/>
                                      </p:to>
                                    </p:set>
                                    <p:animEffect transition="in" filter="fade">
                                      <p:cBhvr>
                                        <p:cTn id="54" dur="1000"/>
                                        <p:tgtEl>
                                          <p:spTgt spid="16387">
                                            <p:txEl>
                                              <p:pRg st="6" end="6"/>
                                            </p:txEl>
                                          </p:spTgt>
                                        </p:tgtEl>
                                      </p:cBhvr>
                                    </p:animEffect>
                                    <p:anim calcmode="lin" valueType="num">
                                      <p:cBhvr>
                                        <p:cTn id="55" dur="1000" fill="hold"/>
                                        <p:tgtEl>
                                          <p:spTgt spid="16387">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16387">
                                            <p:txEl>
                                              <p:pRg st="6" end="6"/>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6387">
                                            <p:txEl>
                                              <p:pRg st="7" end="7"/>
                                            </p:txEl>
                                          </p:spTgt>
                                        </p:tgtEl>
                                        <p:attrNameLst>
                                          <p:attrName>style.visibility</p:attrName>
                                        </p:attrNameLst>
                                      </p:cBhvr>
                                      <p:to>
                                        <p:strVal val="visible"/>
                                      </p:to>
                                    </p:set>
                                    <p:animEffect transition="in" filter="fade">
                                      <p:cBhvr>
                                        <p:cTn id="59" dur="1000"/>
                                        <p:tgtEl>
                                          <p:spTgt spid="16387">
                                            <p:txEl>
                                              <p:pRg st="7" end="7"/>
                                            </p:txEl>
                                          </p:spTgt>
                                        </p:tgtEl>
                                      </p:cBhvr>
                                    </p:animEffect>
                                    <p:anim calcmode="lin" valueType="num">
                                      <p:cBhvr>
                                        <p:cTn id="60" dur="1000" fill="hold"/>
                                        <p:tgtEl>
                                          <p:spTgt spid="16387">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1638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263172"/>
                                        </p:tgtEl>
                                        <p:attrNameLst>
                                          <p:attrName>style.visibility</p:attrName>
                                        </p:attrNameLst>
                                      </p:cBhvr>
                                      <p:to>
                                        <p:strVal val="visible"/>
                                      </p:to>
                                    </p:set>
                                    <p:animEffect transition="in" filter="blinds(horizontal)">
                                      <p:cBhvr>
                                        <p:cTn id="66" dur="500"/>
                                        <p:tgtEl>
                                          <p:spTgt spid="263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P spid="10" grpId="0"/>
      <p:bldP spid="12" grpId="0"/>
      <p:bldP spid="1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4294967295"/>
          </p:nvPr>
        </p:nvSpPr>
        <p:spPr>
          <a:xfrm>
            <a:off x="1271464" y="4761272"/>
            <a:ext cx="10484568" cy="2034886"/>
          </a:xfrm>
          <a:prstGeom prst="rect">
            <a:avLst/>
          </a:prstGeom>
        </p:spPr>
        <p:txBody>
          <a:bodyPr/>
          <a:lstStyle/>
          <a:p>
            <a:pPr eaLnBrk="1" hangingPunct="1">
              <a:lnSpc>
                <a:spcPct val="150000"/>
              </a:lnSpc>
            </a:pPr>
            <a:r>
              <a:rPr lang="zh-CN" altLang="en-US" sz="2000" b="1">
                <a:latin typeface="微软雅黑" panose="020B0503020204020204" charset="-122"/>
                <a:ea typeface="微软雅黑" panose="020B0503020204020204" charset="-122"/>
              </a:rPr>
              <a:t>和类的成员变量不同的是，局部变量只在方法内有效，而且与其声明的位置有关。</a:t>
            </a:r>
          </a:p>
          <a:p>
            <a:pPr eaLnBrk="1" hangingPunct="1">
              <a:lnSpc>
                <a:spcPct val="150000"/>
              </a:lnSpc>
            </a:pPr>
            <a:r>
              <a:rPr lang="zh-CN" altLang="en-US" sz="2000" b="1">
                <a:latin typeface="微软雅黑" panose="020B0503020204020204" charset="-122"/>
                <a:ea typeface="微软雅黑" panose="020B0503020204020204" charset="-122"/>
              </a:rPr>
              <a:t>方法的参数在整个方法内有效，方法内的局部变量从声明它的位置之后开始有效。如果局部变量的声明是在一个复合语句中，那么该局部变量的有效范围是该复合语句。如果局部变量的声明是在一个循环语句中，那么该局部变量的有效范围是该循环语句。请看下例：</a:t>
            </a:r>
          </a:p>
        </p:txBody>
      </p:sp>
      <p:grpSp>
        <p:nvGrpSpPr>
          <p:cNvPr id="4" name="组合 3"/>
          <p:cNvGrpSpPr/>
          <p:nvPr/>
        </p:nvGrpSpPr>
        <p:grpSpPr>
          <a:xfrm>
            <a:off x="103941" y="116632"/>
            <a:ext cx="9929764" cy="614705"/>
            <a:chOff x="103941" y="116632"/>
            <a:chExt cx="9929764" cy="614705"/>
          </a:xfrm>
        </p:grpSpPr>
        <p:sp>
          <p:nvSpPr>
            <p:cNvPr id="5" name="文本框 4"/>
            <p:cNvSpPr txBox="1"/>
            <p:nvPr/>
          </p:nvSpPr>
          <p:spPr>
            <a:xfrm>
              <a:off x="767408" y="147772"/>
              <a:ext cx="158417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4.2   </a:t>
              </a:r>
              <a:r>
                <a:rPr lang="zh-CN" altLang="en-US" sz="3200" b="1">
                  <a:solidFill>
                    <a:srgbClr val="53648F"/>
                  </a:solidFill>
                  <a:latin typeface="微软雅黑" panose="020B0503020204020204" charset="-122"/>
                  <a:ea typeface="微软雅黑" panose="020B0503020204020204" charset="-122"/>
                </a:rPr>
                <a:t>类</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2279576" y="476672"/>
              <a:ext cx="7754129"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9" name="文本框 8"/>
          <p:cNvSpPr txBox="1"/>
          <p:nvPr/>
        </p:nvSpPr>
        <p:spPr>
          <a:xfrm>
            <a:off x="817550" y="764704"/>
            <a:ext cx="2830178"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4.2.4   </a:t>
            </a:r>
            <a:r>
              <a:rPr lang="zh-CN" altLang="en-US" sz="2400">
                <a:latin typeface="微软雅黑" panose="020B0503020204020204" charset="-122"/>
                <a:ea typeface="微软雅黑" panose="020B0503020204020204" charset="-122"/>
              </a:rPr>
              <a:t>方法</a:t>
            </a:r>
          </a:p>
        </p:txBody>
      </p:sp>
      <p:sp>
        <p:nvSpPr>
          <p:cNvPr id="11" name="文本框 10"/>
          <p:cNvSpPr txBox="1"/>
          <p:nvPr/>
        </p:nvSpPr>
        <p:spPr>
          <a:xfrm>
            <a:off x="1127448" y="1329251"/>
            <a:ext cx="1620513" cy="423545"/>
          </a:xfrm>
          <a:prstGeom prst="rect">
            <a:avLst/>
          </a:prstGeom>
          <a:solidFill>
            <a:srgbClr val="53648F"/>
          </a:solidFill>
          <a:ln>
            <a:noFill/>
          </a:ln>
        </p:spPr>
        <p:txBody>
          <a:bodyPr wrap="square">
            <a:spAutoFit/>
          </a:bodyPr>
          <a:lstStyle/>
          <a:p>
            <a:pPr eaLnBrk="1" hangingPunct="1">
              <a:lnSpc>
                <a:spcPct val="90000"/>
              </a:lnSpc>
              <a:buFont typeface="Wingdings" panose="05000000000000000000" pitchFamily="2" charset="2"/>
              <a:buNone/>
            </a:pPr>
            <a:r>
              <a:rPr lang="en-US" altLang="zh-CN" sz="2400" b="1">
                <a:solidFill>
                  <a:schemeClr val="bg1"/>
                </a:solidFill>
                <a:latin typeface="微软雅黑" panose="020B0503020204020204" charset="-122"/>
                <a:ea typeface="微软雅黑" panose="020B0503020204020204" charset="-122"/>
              </a:rPr>
              <a:t>2．</a:t>
            </a:r>
            <a:r>
              <a:rPr lang="zh-CN" altLang="en-US" sz="2400" b="1">
                <a:solidFill>
                  <a:schemeClr val="bg1"/>
                </a:solidFill>
                <a:latin typeface="微软雅黑" panose="020B0503020204020204" charset="-122"/>
                <a:ea typeface="微软雅黑" panose="020B0503020204020204" charset="-122"/>
              </a:rPr>
              <a:t>方法体</a:t>
            </a:r>
          </a:p>
        </p:txBody>
      </p:sp>
      <p:sp>
        <p:nvSpPr>
          <p:cNvPr id="13" name="文本框 12"/>
          <p:cNvSpPr txBox="1"/>
          <p:nvPr/>
        </p:nvSpPr>
        <p:spPr>
          <a:xfrm>
            <a:off x="1271464" y="1747310"/>
            <a:ext cx="8856984" cy="1014730"/>
          </a:xfrm>
          <a:prstGeom prst="rect">
            <a:avLst/>
          </a:prstGeom>
          <a:noFill/>
        </p:spPr>
        <p:txBody>
          <a:bodyPr wrap="square">
            <a:spAutoFit/>
          </a:bodyPr>
          <a:lstStyle/>
          <a:p>
            <a:pPr marL="0" lvl="1" eaLnBrk="1" hangingPunct="1">
              <a:lnSpc>
                <a:spcPct val="150000"/>
              </a:lnSpc>
            </a:pPr>
            <a:r>
              <a:rPr lang="zh-CN" altLang="zh-CN" sz="2000" b="1">
                <a:latin typeface="微软雅黑" panose="020B0503020204020204" charset="-122"/>
                <a:ea typeface="微软雅黑" panose="020B0503020204020204" charset="-122"/>
              </a:rPr>
              <a:t>方法声明之后的一对大括号“</a:t>
            </a:r>
            <a:r>
              <a:rPr lang="en-US" altLang="zh-CN" sz="2000" b="1">
                <a:latin typeface="微软雅黑" panose="020B0503020204020204" charset="-122"/>
                <a:ea typeface="微软雅黑" panose="020B0503020204020204" charset="-122"/>
              </a:rPr>
              <a:t>{” </a:t>
            </a:r>
            <a:r>
              <a:rPr lang="zh-CN" altLang="en-US" sz="2000" b="1">
                <a:latin typeface="微软雅黑" panose="020B0503020204020204" charset="-122"/>
                <a:ea typeface="微软雅黑" panose="020B0503020204020204" charset="-122"/>
              </a:rPr>
              <a:t>，“</a:t>
            </a:r>
            <a:r>
              <a:rPr lang="en-US" altLang="zh-CN" sz="2000" b="1">
                <a:latin typeface="微软雅黑" panose="020B0503020204020204" charset="-122"/>
                <a:ea typeface="微软雅黑" panose="020B0503020204020204" charset="-122"/>
              </a:rPr>
              <a:t>}”</a:t>
            </a:r>
            <a:r>
              <a:rPr lang="zh-CN" altLang="en-US" sz="2000" b="1">
                <a:latin typeface="微软雅黑" panose="020B0503020204020204" charset="-122"/>
                <a:ea typeface="微软雅黑" panose="020B0503020204020204" charset="-122"/>
              </a:rPr>
              <a:t>以及之间的内容称为方法的方法体</a:t>
            </a:r>
            <a:r>
              <a:rPr lang="en-US" altLang="zh-CN" sz="2000" b="1">
                <a:latin typeface="微软雅黑" panose="020B0503020204020204" charset="-122"/>
                <a:ea typeface="微软雅黑" panose="020B0503020204020204" charset="-122"/>
              </a:rPr>
              <a:t>.</a:t>
            </a:r>
          </a:p>
          <a:p>
            <a:pPr marL="0" lvl="1" eaLnBrk="1" hangingPunct="1">
              <a:lnSpc>
                <a:spcPct val="150000"/>
              </a:lnSpc>
            </a:pPr>
            <a:r>
              <a:rPr lang="zh-CN" altLang="en-US" sz="2000" b="1">
                <a:latin typeface="微软雅黑" panose="020B0503020204020204" charset="-122"/>
                <a:ea typeface="微软雅黑" panose="020B0503020204020204" charset="-122"/>
              </a:rPr>
              <a:t>方法体的内容包括</a:t>
            </a:r>
            <a:r>
              <a:rPr lang="zh-CN" altLang="en-US" sz="2000" b="1">
                <a:solidFill>
                  <a:srgbClr val="53648F"/>
                </a:solidFill>
                <a:latin typeface="微软雅黑" panose="020B0503020204020204" charset="-122"/>
                <a:ea typeface="微软雅黑" panose="020B0503020204020204" charset="-122"/>
              </a:rPr>
              <a:t>局部变量的声明和</a:t>
            </a:r>
            <a:r>
              <a:rPr lang="en-US" altLang="zh-CN" sz="2000" b="1">
                <a:solidFill>
                  <a:srgbClr val="53648F"/>
                </a:solidFill>
                <a:latin typeface="微软雅黑" panose="020B0503020204020204" charset="-122"/>
                <a:ea typeface="微软雅黑" panose="020B0503020204020204" charset="-122"/>
              </a:rPr>
              <a:t>Java</a:t>
            </a:r>
            <a:r>
              <a:rPr lang="zh-CN" altLang="en-US" sz="2000" b="1">
                <a:solidFill>
                  <a:srgbClr val="53648F"/>
                </a:solidFill>
                <a:latin typeface="微软雅黑" panose="020B0503020204020204" charset="-122"/>
                <a:ea typeface="微软雅黑" panose="020B0503020204020204" charset="-122"/>
              </a:rPr>
              <a:t>语句</a:t>
            </a:r>
            <a:r>
              <a:rPr lang="zh-CN" altLang="en-US" sz="2000" b="1">
                <a:latin typeface="微软雅黑" panose="020B0503020204020204" charset="-122"/>
                <a:ea typeface="微软雅黑" panose="020B0503020204020204" charset="-122"/>
              </a:rPr>
              <a:t>。如：</a:t>
            </a:r>
          </a:p>
        </p:txBody>
      </p:sp>
      <p:sp>
        <p:nvSpPr>
          <p:cNvPr id="15" name="文本框 14"/>
          <p:cNvSpPr txBox="1"/>
          <p:nvPr/>
        </p:nvSpPr>
        <p:spPr>
          <a:xfrm>
            <a:off x="2958403" y="2729947"/>
            <a:ext cx="6275194" cy="2030095"/>
          </a:xfrm>
          <a:prstGeom prst="rect">
            <a:avLst/>
          </a:prstGeom>
          <a:noFill/>
          <a:ln w="50800">
            <a:solidFill>
              <a:srgbClr val="53648F"/>
            </a:solidFill>
          </a:ln>
        </p:spPr>
        <p:txBody>
          <a:bodyPr wrap="square">
            <a:spAutoFit/>
          </a:bodyPr>
          <a:lstStyle/>
          <a:p>
            <a:pPr lvl="1" eaLnBrk="1" hangingPunct="1"/>
            <a:r>
              <a:rPr lang="en-US" altLang="zh-CN" sz="1800">
                <a:latin typeface="微软雅黑" panose="020B0503020204020204" charset="-122"/>
                <a:ea typeface="微软雅黑" panose="020B0503020204020204" charset="-122"/>
              </a:rPr>
              <a:t>int getSum(int n) {      //</a:t>
            </a:r>
            <a:r>
              <a:rPr lang="zh-CN" altLang="en-US" sz="1800">
                <a:latin typeface="微软雅黑" panose="020B0503020204020204" charset="-122"/>
                <a:ea typeface="微软雅黑" panose="020B0503020204020204" charset="-122"/>
              </a:rPr>
              <a:t>参数变量</a:t>
            </a:r>
            <a:r>
              <a:rPr lang="en-US" altLang="zh-CN" sz="1800">
                <a:latin typeface="微软雅黑" panose="020B0503020204020204" charset="-122"/>
                <a:ea typeface="微软雅黑" panose="020B0503020204020204" charset="-122"/>
              </a:rPr>
              <a:t>n</a:t>
            </a:r>
            <a:r>
              <a:rPr lang="zh-CN" altLang="en-US" sz="1800">
                <a:latin typeface="微软雅黑" panose="020B0503020204020204" charset="-122"/>
                <a:ea typeface="微软雅黑" panose="020B0503020204020204" charset="-122"/>
              </a:rPr>
              <a:t>是局部变量</a:t>
            </a:r>
          </a:p>
          <a:p>
            <a:pPr lvl="1" eaLnBrk="1" hangingPunct="1">
              <a:buFontTx/>
              <a:buNone/>
            </a:pPr>
            <a:r>
              <a:rPr lang="zh-CN" altLang="en-US" sz="1800">
                <a:latin typeface="微软雅黑" panose="020B0503020204020204" charset="-122"/>
                <a:ea typeface="微软雅黑" panose="020B0503020204020204" charset="-122"/>
              </a:rPr>
              <a:t>         </a:t>
            </a:r>
            <a:r>
              <a:rPr lang="en-US" altLang="zh-CN" sz="1800">
                <a:latin typeface="微软雅黑" panose="020B0503020204020204" charset="-122"/>
                <a:ea typeface="微软雅黑" panose="020B0503020204020204" charset="-122"/>
              </a:rPr>
              <a:t>int sum=0;               // </a:t>
            </a:r>
            <a:r>
              <a:rPr lang="zh-CN" altLang="en-US" sz="1800">
                <a:latin typeface="微软雅黑" panose="020B0503020204020204" charset="-122"/>
                <a:ea typeface="微软雅黑" panose="020B0503020204020204" charset="-122"/>
              </a:rPr>
              <a:t>声明局部变量</a:t>
            </a:r>
            <a:r>
              <a:rPr lang="en-US" altLang="zh-CN" sz="1800">
                <a:latin typeface="微软雅黑" panose="020B0503020204020204" charset="-122"/>
                <a:ea typeface="微软雅黑" panose="020B0503020204020204" charset="-122"/>
              </a:rPr>
              <a:t>sum</a:t>
            </a:r>
          </a:p>
          <a:p>
            <a:pPr lvl="1" eaLnBrk="1" hangingPunct="1">
              <a:buFontTx/>
              <a:buNone/>
            </a:pPr>
            <a:r>
              <a:rPr lang="en-US" altLang="zh-CN" sz="1800">
                <a:latin typeface="微软雅黑" panose="020B0503020204020204" charset="-122"/>
                <a:ea typeface="微软雅黑" panose="020B0503020204020204" charset="-122"/>
              </a:rPr>
              <a:t>         for(int i=1;i&lt;=n;i++) {  // for</a:t>
            </a:r>
            <a:r>
              <a:rPr lang="zh-CN" altLang="en-US" sz="1800">
                <a:latin typeface="微软雅黑" panose="020B0503020204020204" charset="-122"/>
                <a:ea typeface="微软雅黑" panose="020B0503020204020204" charset="-122"/>
              </a:rPr>
              <a:t>循环语句</a:t>
            </a:r>
          </a:p>
          <a:p>
            <a:pPr lvl="1" eaLnBrk="1" hangingPunct="1">
              <a:buFontTx/>
              <a:buNone/>
            </a:pPr>
            <a:r>
              <a:rPr lang="zh-CN" altLang="en-US" sz="1800">
                <a:latin typeface="微软雅黑" panose="020B0503020204020204" charset="-122"/>
                <a:ea typeface="微软雅黑" panose="020B0503020204020204" charset="-122"/>
              </a:rPr>
              <a:t>             </a:t>
            </a:r>
            <a:r>
              <a:rPr lang="en-US" altLang="zh-CN" sz="1800">
                <a:latin typeface="微软雅黑" panose="020B0503020204020204" charset="-122"/>
                <a:ea typeface="微软雅黑" panose="020B0503020204020204" charset="-122"/>
              </a:rPr>
              <a:t>sum=sum+i;</a:t>
            </a:r>
          </a:p>
          <a:p>
            <a:pPr lvl="1" eaLnBrk="1" hangingPunct="1">
              <a:buFontTx/>
              <a:buNone/>
            </a:pPr>
            <a:r>
              <a:rPr lang="en-US" altLang="zh-CN" sz="1800">
                <a:latin typeface="微软雅黑" panose="020B0503020204020204" charset="-122"/>
                <a:ea typeface="微软雅黑" panose="020B0503020204020204" charset="-122"/>
              </a:rPr>
              <a:t>          }</a:t>
            </a:r>
          </a:p>
          <a:p>
            <a:pPr lvl="1" eaLnBrk="1" hangingPunct="1">
              <a:buFontTx/>
              <a:buNone/>
            </a:pPr>
            <a:r>
              <a:rPr lang="en-US" altLang="zh-CN" sz="1800">
                <a:latin typeface="微软雅黑" panose="020B0503020204020204" charset="-122"/>
                <a:ea typeface="微软雅黑" panose="020B0503020204020204" charset="-122"/>
              </a:rPr>
              <a:t>          return sum;             // return </a:t>
            </a:r>
            <a:r>
              <a:rPr lang="zh-CN" altLang="en-US" sz="1800">
                <a:latin typeface="微软雅黑" panose="020B0503020204020204" charset="-122"/>
                <a:ea typeface="微软雅黑" panose="020B0503020204020204" charset="-122"/>
              </a:rPr>
              <a:t>语句</a:t>
            </a:r>
          </a:p>
          <a:p>
            <a:pPr lvl="1" eaLnBrk="1" hangingPunct="1">
              <a:buFontTx/>
              <a:buNone/>
            </a:pPr>
            <a:r>
              <a:rPr lang="en-US" altLang="zh-CN" sz="1800">
                <a:latin typeface="微软雅黑" panose="020B0503020204020204" charset="-122"/>
                <a:ea typeface="微软雅黑" panose="020B050302020402020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4294967295"/>
          </p:nvPr>
        </p:nvSpPr>
        <p:spPr>
          <a:xfrm>
            <a:off x="1135848" y="1773484"/>
            <a:ext cx="10585202" cy="865188"/>
          </a:xfrm>
          <a:prstGeom prst="rect">
            <a:avLst/>
          </a:prstGeom>
        </p:spPr>
        <p:txBody>
          <a:bodyPr/>
          <a:lstStyle/>
          <a:p>
            <a:pPr eaLnBrk="1" hangingPunct="1">
              <a:lnSpc>
                <a:spcPct val="150000"/>
              </a:lnSpc>
            </a:pPr>
            <a:r>
              <a:rPr lang="zh-CN" altLang="en-US" b="1">
                <a:latin typeface="微软雅黑" panose="020B0503020204020204" charset="-122"/>
                <a:ea typeface="微软雅黑" panose="020B0503020204020204" charset="-122"/>
              </a:rPr>
              <a:t>如果局部变量的名字与成员变量的名字相同，则成员变量被隐藏，即该成员变量在这个方法内暂时失效。例如:</a:t>
            </a:r>
          </a:p>
          <a:p>
            <a:pPr eaLnBrk="1" hangingPunct="1">
              <a:lnSpc>
                <a:spcPct val="150000"/>
              </a:lnSpc>
            </a:pPr>
            <a:endParaRPr lang="zh-CN" altLang="en-US" b="1">
              <a:latin typeface="微软雅黑" panose="020B0503020204020204" charset="-122"/>
              <a:ea typeface="微软雅黑" panose="020B0503020204020204" charset="-122"/>
            </a:endParaRPr>
          </a:p>
        </p:txBody>
      </p:sp>
      <p:sp>
        <p:nvSpPr>
          <p:cNvPr id="18436" name="Rectangle 4"/>
          <p:cNvSpPr>
            <a:spLocks noChangeArrowheads="1"/>
          </p:cNvSpPr>
          <p:nvPr/>
        </p:nvSpPr>
        <p:spPr bwMode="auto">
          <a:xfrm>
            <a:off x="1343472" y="5365074"/>
            <a:ext cx="5699031"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ClrTx/>
              <a:buFontTx/>
              <a:buNone/>
            </a:pPr>
            <a:r>
              <a:rPr lang="zh-CN" altLang="en-US" sz="2200" b="1">
                <a:latin typeface="微软雅黑" panose="020B0503020204020204" charset="-122"/>
                <a:ea typeface="微软雅黑" panose="020B0503020204020204" charset="-122"/>
              </a:rPr>
              <a:t>如果想在该方法中使用被隐藏的成员变量，必须使用关键字</a:t>
            </a:r>
            <a:r>
              <a:rPr lang="en-US" altLang="zh-CN" sz="2200" b="1">
                <a:latin typeface="微软雅黑" panose="020B0503020204020204" charset="-122"/>
                <a:ea typeface="微软雅黑" panose="020B0503020204020204" charset="-122"/>
              </a:rPr>
              <a:t>this（</a:t>
            </a:r>
            <a:r>
              <a:rPr lang="zh-CN" altLang="en-US" sz="2200" b="1">
                <a:latin typeface="微软雅黑" panose="020B0503020204020204" charset="-122"/>
                <a:ea typeface="微软雅黑" panose="020B0503020204020204" charset="-122"/>
              </a:rPr>
              <a:t>在4.9节</a:t>
            </a:r>
            <a:r>
              <a:rPr lang="en-US" altLang="zh-CN" sz="2200" b="1">
                <a:solidFill>
                  <a:srgbClr val="53648F"/>
                </a:solidFill>
                <a:latin typeface="微软雅黑" panose="020B0503020204020204" charset="-122"/>
                <a:ea typeface="微软雅黑" panose="020B0503020204020204" charset="-122"/>
              </a:rPr>
              <a:t>this</a:t>
            </a:r>
            <a:r>
              <a:rPr lang="zh-CN" altLang="en-US" sz="2200" b="1">
                <a:solidFill>
                  <a:srgbClr val="53648F"/>
                </a:solidFill>
                <a:latin typeface="微软雅黑" panose="020B0503020204020204" charset="-122"/>
                <a:ea typeface="微软雅黑" panose="020B0503020204020204" charset="-122"/>
              </a:rPr>
              <a:t>关键字</a:t>
            </a:r>
            <a:r>
              <a:rPr lang="zh-CN" altLang="en-US" sz="2200" b="1">
                <a:latin typeface="微软雅黑" panose="020B0503020204020204" charset="-122"/>
                <a:ea typeface="微软雅黑" panose="020B0503020204020204" charset="-122"/>
              </a:rPr>
              <a:t>） </a:t>
            </a:r>
          </a:p>
        </p:txBody>
      </p:sp>
      <p:sp>
        <p:nvSpPr>
          <p:cNvPr id="18437" name="Rectangle 5"/>
          <p:cNvSpPr>
            <a:spLocks noChangeArrowheads="1"/>
          </p:cNvSpPr>
          <p:nvPr/>
        </p:nvSpPr>
        <p:spPr bwMode="auto">
          <a:xfrm>
            <a:off x="6807513" y="5102117"/>
            <a:ext cx="4460481" cy="1814830"/>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indent="255905">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80000"/>
              </a:lnSpc>
              <a:spcBef>
                <a:spcPct val="0"/>
              </a:spcBef>
              <a:buClrTx/>
              <a:buFontTx/>
              <a:buNone/>
            </a:pPr>
            <a:r>
              <a:rPr lang="en-US" altLang="zh-CN" sz="2000">
                <a:latin typeface="微软雅黑" panose="020B0503020204020204" charset="-122"/>
                <a:ea typeface="微软雅黑" panose="020B0503020204020204" charset="-122"/>
              </a:rPr>
              <a:t>class Tom {</a:t>
            </a:r>
          </a:p>
          <a:p>
            <a:pPr algn="just">
              <a:lnSpc>
                <a:spcPct val="80000"/>
              </a:lnSpc>
              <a:spcBef>
                <a:spcPct val="0"/>
              </a:spcBef>
              <a:buClrTx/>
              <a:buFontTx/>
              <a:buNone/>
            </a:pPr>
            <a:r>
              <a:rPr lang="en-US" altLang="zh-CN" sz="2000">
                <a:latin typeface="微软雅黑" panose="020B0503020204020204" charset="-122"/>
                <a:ea typeface="微软雅黑" panose="020B0503020204020204" charset="-122"/>
              </a:rPr>
              <a:t>    int x = 10,y;</a:t>
            </a:r>
          </a:p>
          <a:p>
            <a:pPr algn="just">
              <a:lnSpc>
                <a:spcPct val="80000"/>
              </a:lnSpc>
              <a:spcBef>
                <a:spcPct val="0"/>
              </a:spcBef>
              <a:buClrTx/>
              <a:buFontTx/>
              <a:buNone/>
            </a:pPr>
            <a:r>
              <a:rPr lang="en-US" altLang="zh-CN" sz="2000">
                <a:latin typeface="微软雅黑" panose="020B0503020204020204" charset="-122"/>
                <a:ea typeface="微软雅黑" panose="020B0503020204020204" charset="-122"/>
              </a:rPr>
              <a:t>    void f() {</a:t>
            </a:r>
          </a:p>
          <a:p>
            <a:pPr algn="just">
              <a:lnSpc>
                <a:spcPct val="80000"/>
              </a:lnSpc>
              <a:spcBef>
                <a:spcPct val="0"/>
              </a:spcBef>
              <a:buClrTx/>
              <a:buFontTx/>
              <a:buNone/>
            </a:pPr>
            <a:r>
              <a:rPr lang="en-US" altLang="zh-CN" sz="2000">
                <a:latin typeface="微软雅黑" panose="020B0503020204020204" charset="-122"/>
                <a:ea typeface="微软雅黑" panose="020B0503020204020204" charset="-122"/>
              </a:rPr>
              <a:t>       int x = 5;</a:t>
            </a:r>
          </a:p>
          <a:p>
            <a:pPr algn="just">
              <a:lnSpc>
                <a:spcPct val="80000"/>
              </a:lnSpc>
              <a:spcBef>
                <a:spcPct val="0"/>
              </a:spcBef>
              <a:buClrTx/>
              <a:buFontTx/>
              <a:buNone/>
            </a:pPr>
            <a:r>
              <a:rPr lang="en-US" altLang="zh-CN" sz="2000">
                <a:latin typeface="微软雅黑" panose="020B0503020204020204" charset="-122"/>
                <a:ea typeface="微软雅黑" panose="020B0503020204020204" charset="-122"/>
              </a:rPr>
              <a:t>       y = x+</a:t>
            </a:r>
            <a:r>
              <a:rPr lang="en-US" altLang="zh-CN" sz="2000">
                <a:solidFill>
                  <a:srgbClr val="53648F"/>
                </a:solidFill>
                <a:latin typeface="微软雅黑" panose="020B0503020204020204" charset="-122"/>
                <a:ea typeface="微软雅黑" panose="020B0503020204020204" charset="-122"/>
              </a:rPr>
              <a:t>this.x</a:t>
            </a:r>
            <a:r>
              <a:rPr lang="en-US" altLang="zh-CN" sz="2000">
                <a:latin typeface="微软雅黑" panose="020B0503020204020204" charset="-122"/>
                <a:ea typeface="微软雅黑" panose="020B0503020204020204" charset="-122"/>
              </a:rPr>
              <a:t>;    //y</a:t>
            </a:r>
            <a:r>
              <a:rPr lang="zh-CN" altLang="en-US" sz="2000">
                <a:latin typeface="微软雅黑" panose="020B0503020204020204" charset="-122"/>
                <a:ea typeface="微软雅黑" panose="020B0503020204020204" charset="-122"/>
              </a:rPr>
              <a:t>得到的值是15</a:t>
            </a:r>
          </a:p>
          <a:p>
            <a:pPr algn="just">
              <a:lnSpc>
                <a:spcPct val="80000"/>
              </a:lnSpc>
              <a:spcBef>
                <a:spcPct val="0"/>
              </a:spcBef>
              <a:buClrTx/>
              <a:buFontTx/>
              <a:buNone/>
            </a:pPr>
            <a:r>
              <a:rPr lang="zh-CN" altLang="en-US" sz="2000">
                <a:latin typeface="微软雅黑" panose="020B0503020204020204" charset="-122"/>
                <a:ea typeface="微软雅黑" panose="020B0503020204020204" charset="-122"/>
              </a:rPr>
              <a:t> }}</a:t>
            </a:r>
          </a:p>
        </p:txBody>
      </p:sp>
      <p:sp>
        <p:nvSpPr>
          <p:cNvPr id="18438" name="Rectangle 6"/>
          <p:cNvSpPr>
            <a:spLocks noChangeArrowheads="1"/>
          </p:cNvSpPr>
          <p:nvPr/>
        </p:nvSpPr>
        <p:spPr bwMode="auto">
          <a:xfrm>
            <a:off x="5290172" y="2477848"/>
            <a:ext cx="5543550" cy="2553335"/>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en-US" altLang="zh-CN" sz="2000">
                <a:latin typeface="微软雅黑" panose="020B0503020204020204" charset="-122"/>
                <a:ea typeface="微软雅黑" panose="020B0503020204020204" charset="-122"/>
              </a:rPr>
              <a:t>class Tom {</a:t>
            </a:r>
          </a:p>
          <a:p>
            <a:pPr eaLnBrk="1" hangingPunct="1">
              <a:lnSpc>
                <a:spcPct val="80000"/>
              </a:lnSpc>
              <a:spcBef>
                <a:spcPct val="0"/>
              </a:spcBef>
              <a:buClrTx/>
              <a:buFontTx/>
              <a:buNone/>
            </a:pPr>
            <a:r>
              <a:rPr lang="en-US" altLang="zh-CN" sz="2000">
                <a:solidFill>
                  <a:srgbClr val="53648F"/>
                </a:solidFill>
                <a:latin typeface="微软雅黑" panose="020B0503020204020204" charset="-122"/>
                <a:ea typeface="微软雅黑" panose="020B0503020204020204" charset="-122"/>
              </a:rPr>
              <a:t>   int x = 10</a:t>
            </a:r>
            <a:r>
              <a:rPr lang="en-US" altLang="zh-CN" sz="2000">
                <a:latin typeface="微软雅黑" panose="020B0503020204020204" charset="-122"/>
                <a:ea typeface="微软雅黑" panose="020B0503020204020204" charset="-122"/>
              </a:rPr>
              <a:t>,y;</a:t>
            </a:r>
          </a:p>
          <a:p>
            <a:pPr eaLnBrk="1" hangingPunct="1">
              <a:lnSpc>
                <a:spcPct val="80000"/>
              </a:lnSpc>
              <a:spcBef>
                <a:spcPct val="0"/>
              </a:spcBef>
              <a:buClrTx/>
              <a:buFontTx/>
              <a:buNone/>
            </a:pPr>
            <a:r>
              <a:rPr lang="en-US" altLang="zh-CN" sz="2000">
                <a:latin typeface="微软雅黑" panose="020B0503020204020204" charset="-122"/>
                <a:ea typeface="微软雅黑" panose="020B0503020204020204" charset="-122"/>
              </a:rPr>
              <a:t>   void f() {</a:t>
            </a:r>
          </a:p>
          <a:p>
            <a:pPr eaLnBrk="1" hangingPunct="1">
              <a:lnSpc>
                <a:spcPct val="80000"/>
              </a:lnSpc>
              <a:spcBef>
                <a:spcPct val="0"/>
              </a:spcBef>
              <a:buClrTx/>
              <a:buFontTx/>
              <a:buNone/>
            </a:pPr>
            <a:r>
              <a:rPr lang="en-US" altLang="zh-CN" sz="2000">
                <a:latin typeface="微软雅黑" panose="020B0503020204020204" charset="-122"/>
                <a:ea typeface="微软雅黑" panose="020B0503020204020204" charset="-122"/>
              </a:rPr>
              <a:t>         </a:t>
            </a:r>
            <a:r>
              <a:rPr lang="en-US" altLang="zh-CN" sz="2000">
                <a:solidFill>
                  <a:srgbClr val="53648F"/>
                </a:solidFill>
                <a:latin typeface="微软雅黑" panose="020B0503020204020204" charset="-122"/>
                <a:ea typeface="微软雅黑" panose="020B0503020204020204" charset="-122"/>
              </a:rPr>
              <a:t>int x = 5;</a:t>
            </a:r>
          </a:p>
          <a:p>
            <a:pPr eaLnBrk="1" hangingPunct="1">
              <a:lnSpc>
                <a:spcPct val="80000"/>
              </a:lnSpc>
              <a:spcBef>
                <a:spcPct val="0"/>
              </a:spcBef>
              <a:buClrTx/>
              <a:buFontTx/>
              <a:buNone/>
            </a:pPr>
            <a:r>
              <a:rPr lang="en-US" altLang="zh-CN" sz="2000">
                <a:latin typeface="微软雅黑" panose="020B0503020204020204" charset="-122"/>
                <a:ea typeface="微软雅黑" panose="020B0503020204020204" charset="-122"/>
              </a:rPr>
              <a:t>         y = x+x;  </a:t>
            </a:r>
          </a:p>
          <a:p>
            <a:pPr eaLnBrk="1" hangingPunct="1">
              <a:lnSpc>
                <a:spcPct val="80000"/>
              </a:lnSpc>
              <a:spcBef>
                <a:spcPct val="0"/>
              </a:spcBef>
              <a:buClrTx/>
              <a:buFontTx/>
              <a:buNone/>
            </a:pPr>
            <a:r>
              <a:rPr lang="en-US" altLang="zh-CN" sz="2000">
                <a:latin typeface="微软雅黑" panose="020B0503020204020204" charset="-122"/>
                <a:ea typeface="微软雅黑" panose="020B0503020204020204" charset="-122"/>
              </a:rPr>
              <a:t>       //y</a:t>
            </a:r>
            <a:r>
              <a:rPr lang="zh-CN" altLang="en-US" sz="2000">
                <a:latin typeface="微软雅黑" panose="020B0503020204020204" charset="-122"/>
                <a:ea typeface="微软雅黑" panose="020B0503020204020204" charset="-122"/>
              </a:rPr>
              <a:t>得到的值是10，不是20。</a:t>
            </a:r>
          </a:p>
          <a:p>
            <a:pPr eaLnBrk="1" hangingPunct="1">
              <a:lnSpc>
                <a:spcPct val="80000"/>
              </a:lnSpc>
              <a:spcBef>
                <a:spcPct val="0"/>
              </a:spcBef>
              <a:buClrTx/>
              <a:buFontTx/>
              <a:buNone/>
            </a:pPr>
            <a:r>
              <a:rPr lang="zh-CN" altLang="en-US" sz="2000">
                <a:latin typeface="微软雅黑" panose="020B0503020204020204" charset="-122"/>
                <a:ea typeface="微软雅黑" panose="020B0503020204020204" charset="-122"/>
              </a:rPr>
              <a:t>      </a:t>
            </a:r>
            <a:r>
              <a:rPr lang="en-US" altLang="zh-CN" sz="2000">
                <a:latin typeface="微软雅黑" panose="020B0503020204020204" charset="-122"/>
                <a:ea typeface="微软雅黑" panose="020B0503020204020204" charset="-122"/>
              </a:rPr>
              <a:t>//</a:t>
            </a:r>
            <a:r>
              <a:rPr lang="zh-CN" altLang="en-US" sz="2000">
                <a:latin typeface="微软雅黑" panose="020B0503020204020204" charset="-122"/>
                <a:ea typeface="微软雅黑" panose="020B0503020204020204" charset="-122"/>
              </a:rPr>
              <a:t>如果方法</a:t>
            </a:r>
            <a:r>
              <a:rPr lang="en-US" altLang="zh-CN" sz="2000">
                <a:latin typeface="微软雅黑" panose="020B0503020204020204" charset="-122"/>
                <a:ea typeface="微软雅黑" panose="020B0503020204020204" charset="-122"/>
              </a:rPr>
              <a:t>f </a:t>
            </a:r>
            <a:r>
              <a:rPr lang="zh-CN" altLang="en-US" sz="2000">
                <a:latin typeface="微软雅黑" panose="020B0503020204020204" charset="-122"/>
                <a:ea typeface="微软雅黑" panose="020B0503020204020204" charset="-122"/>
              </a:rPr>
              <a:t>中没有“</a:t>
            </a:r>
            <a:r>
              <a:rPr lang="en-US" altLang="zh-CN" sz="2000">
                <a:latin typeface="微软雅黑" panose="020B0503020204020204" charset="-122"/>
                <a:ea typeface="微软雅黑" panose="020B0503020204020204" charset="-122"/>
              </a:rPr>
              <a:t>int x=5;”，y</a:t>
            </a:r>
            <a:r>
              <a:rPr lang="zh-CN" altLang="en-US" sz="2000">
                <a:latin typeface="微软雅黑" panose="020B0503020204020204" charset="-122"/>
                <a:ea typeface="微软雅黑" panose="020B0503020204020204" charset="-122"/>
              </a:rPr>
              <a:t>的值将是20</a:t>
            </a:r>
          </a:p>
          <a:p>
            <a:pPr eaLnBrk="1" hangingPunct="1">
              <a:lnSpc>
                <a:spcPct val="80000"/>
              </a:lnSpc>
              <a:spcBef>
                <a:spcPct val="0"/>
              </a:spcBef>
              <a:buClrTx/>
              <a:buFontTx/>
              <a:buNone/>
            </a:pPr>
            <a:r>
              <a:rPr lang="zh-CN" altLang="en-US" sz="2000">
                <a:latin typeface="微软雅黑" panose="020B0503020204020204" charset="-122"/>
                <a:ea typeface="微软雅黑" panose="020B0503020204020204" charset="-122"/>
              </a:rPr>
              <a:t>    }</a:t>
            </a:r>
          </a:p>
          <a:p>
            <a:pPr eaLnBrk="1" hangingPunct="1">
              <a:lnSpc>
                <a:spcPct val="80000"/>
              </a:lnSpc>
              <a:spcBef>
                <a:spcPct val="0"/>
              </a:spcBef>
              <a:buClrTx/>
              <a:buFontTx/>
              <a:buNone/>
            </a:pPr>
            <a:r>
              <a:rPr lang="zh-CN" altLang="en-US" sz="2000">
                <a:latin typeface="微软雅黑" panose="020B0503020204020204" charset="-122"/>
                <a:ea typeface="微软雅黑" panose="020B0503020204020204" charset="-122"/>
              </a:rPr>
              <a:t>}</a:t>
            </a:r>
          </a:p>
        </p:txBody>
      </p:sp>
      <p:sp>
        <p:nvSpPr>
          <p:cNvPr id="261127" name="Rectangle 7"/>
          <p:cNvSpPr>
            <a:spLocks noChangeArrowheads="1"/>
          </p:cNvSpPr>
          <p:nvPr/>
        </p:nvSpPr>
        <p:spPr bwMode="auto">
          <a:xfrm>
            <a:off x="5735960" y="3212976"/>
            <a:ext cx="4928586" cy="1037779"/>
          </a:xfrm>
          <a:prstGeom prst="rect">
            <a:avLst/>
          </a:prstGeom>
          <a:noFill/>
          <a:ln w="25400">
            <a:solidFill>
              <a:srgbClr val="8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a:ea typeface="楷体" panose="02010609060101010101" pitchFamily="49" charset="-122"/>
            </a:endParaRPr>
          </a:p>
        </p:txBody>
      </p:sp>
      <p:grpSp>
        <p:nvGrpSpPr>
          <p:cNvPr id="8" name="组合 7"/>
          <p:cNvGrpSpPr/>
          <p:nvPr/>
        </p:nvGrpSpPr>
        <p:grpSpPr>
          <a:xfrm>
            <a:off x="103941" y="116632"/>
            <a:ext cx="9929764" cy="614705"/>
            <a:chOff x="103941" y="116632"/>
            <a:chExt cx="9929764" cy="614705"/>
          </a:xfrm>
        </p:grpSpPr>
        <p:sp>
          <p:nvSpPr>
            <p:cNvPr id="9" name="文本框 8"/>
            <p:cNvSpPr txBox="1"/>
            <p:nvPr/>
          </p:nvSpPr>
          <p:spPr>
            <a:xfrm>
              <a:off x="767408" y="147772"/>
              <a:ext cx="158417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4.2   </a:t>
              </a:r>
              <a:r>
                <a:rPr lang="zh-CN" altLang="en-US" sz="3200" b="1">
                  <a:solidFill>
                    <a:srgbClr val="53648F"/>
                  </a:solidFill>
                  <a:latin typeface="微软雅黑" panose="020B0503020204020204" charset="-122"/>
                  <a:ea typeface="微软雅黑" panose="020B0503020204020204" charset="-122"/>
                </a:rPr>
                <a:t>类</a:t>
              </a:r>
              <a:endParaRPr lang="zh-CN" altLang="en-US" sz="3200" b="1" dirty="0">
                <a:solidFill>
                  <a:srgbClr val="53648F"/>
                </a:solidFill>
                <a:latin typeface="微软雅黑" panose="020B0503020204020204" charset="-122"/>
                <a:ea typeface="微软雅黑" panose="020B0503020204020204" charset="-122"/>
              </a:endParaRPr>
            </a:p>
          </p:txBody>
        </p:sp>
        <p:pic>
          <p:nvPicPr>
            <p:cNvPr id="10" name="图片 9"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2" name="平行四边形 11"/>
            <p:cNvSpPr/>
            <p:nvPr/>
          </p:nvSpPr>
          <p:spPr>
            <a:xfrm>
              <a:off x="2279576" y="476672"/>
              <a:ext cx="7754129"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3" name="文本框 12"/>
          <p:cNvSpPr txBox="1"/>
          <p:nvPr/>
        </p:nvSpPr>
        <p:spPr>
          <a:xfrm>
            <a:off x="817550" y="764704"/>
            <a:ext cx="2830178"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4.2.4   </a:t>
            </a:r>
            <a:r>
              <a:rPr lang="zh-CN" altLang="en-US" sz="2400">
                <a:latin typeface="微软雅黑" panose="020B0503020204020204" charset="-122"/>
                <a:ea typeface="微软雅黑" panose="020B0503020204020204" charset="-122"/>
              </a:rPr>
              <a:t>方法</a:t>
            </a:r>
          </a:p>
        </p:txBody>
      </p:sp>
      <p:sp>
        <p:nvSpPr>
          <p:cNvPr id="14" name="文本框 13"/>
          <p:cNvSpPr txBox="1"/>
          <p:nvPr/>
        </p:nvSpPr>
        <p:spPr>
          <a:xfrm>
            <a:off x="1127448" y="1329251"/>
            <a:ext cx="4176464" cy="423545"/>
          </a:xfrm>
          <a:prstGeom prst="rect">
            <a:avLst/>
          </a:prstGeom>
          <a:solidFill>
            <a:srgbClr val="53648F"/>
          </a:solidFill>
          <a:ln>
            <a:noFill/>
          </a:ln>
        </p:spPr>
        <p:txBody>
          <a:bodyPr wrap="square">
            <a:spAutoFit/>
          </a:bodyPr>
          <a:lstStyle/>
          <a:p>
            <a:pPr eaLnBrk="1" hangingPunct="1">
              <a:lnSpc>
                <a:spcPct val="90000"/>
              </a:lnSpc>
              <a:buFont typeface="Wingdings" panose="05000000000000000000" pitchFamily="2" charset="2"/>
              <a:buNone/>
            </a:pPr>
            <a:r>
              <a:rPr lang="en-US" altLang="zh-CN" sz="2400" b="1">
                <a:solidFill>
                  <a:schemeClr val="bg1"/>
                </a:solidFill>
                <a:latin typeface="微软雅黑" panose="020B0503020204020204" charset="-122"/>
                <a:ea typeface="微软雅黑" panose="020B0503020204020204" charset="-122"/>
              </a:rPr>
              <a:t>3</a:t>
            </a:r>
            <a:r>
              <a:rPr lang="zh-CN" altLang="en-US" sz="2400" b="1">
                <a:solidFill>
                  <a:schemeClr val="bg1"/>
                </a:solidFill>
                <a:latin typeface="微软雅黑" panose="020B0503020204020204" charset="-122"/>
                <a:ea typeface="微软雅黑" panose="020B0503020204020204" charset="-122"/>
              </a:rPr>
              <a:t>．区分成员变量和局部变量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8435">
                                            <p:txEl>
                                              <p:pRg st="0" end="0"/>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8436"/>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8437"/>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8438"/>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61127"/>
                                        </p:tgtEl>
                                        <p:attrNameLst>
                                          <p:attrName>style.visibility</p:attrName>
                                        </p:attrNameLst>
                                      </p:cBhvr>
                                      <p:to>
                                        <p:strVal val="visible"/>
                                      </p:to>
                                    </p:set>
                                    <p:animEffect transition="in" filter="box(in)">
                                      <p:cBhvr>
                                        <p:cTn id="30" dur="500"/>
                                        <p:tgtEl>
                                          <p:spTgt spid="261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P spid="18436" grpId="0"/>
      <p:bldP spid="18437" grpId="0" bldLvl="0" animBg="1"/>
      <p:bldP spid="18438" grpId="0" bldLvl="0" animBg="1"/>
      <p:bldP spid="261127" grpId="0" animBg="1"/>
      <p:bldP spid="13" grpId="0"/>
      <p:bldP spid="1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4294967295"/>
          </p:nvPr>
        </p:nvSpPr>
        <p:spPr>
          <a:xfrm>
            <a:off x="1112536" y="1982595"/>
            <a:ext cx="10456072" cy="1446405"/>
          </a:xfrm>
          <a:prstGeom prst="rect">
            <a:avLst/>
          </a:prstGeom>
        </p:spPr>
        <p:txBody>
          <a:bodyPr/>
          <a:lstStyle/>
          <a:p>
            <a:pPr eaLnBrk="1" hangingPunct="1">
              <a:lnSpc>
                <a:spcPct val="150000"/>
              </a:lnSpc>
            </a:pPr>
            <a:r>
              <a:rPr lang="zh-CN" altLang="en-US" sz="2400" b="1">
                <a:latin typeface="微软雅黑" panose="020B0503020204020204" charset="-122"/>
                <a:ea typeface="微软雅黑" panose="020B0503020204020204" charset="-122"/>
              </a:rPr>
              <a:t>成员变量有默认值（见4.</a:t>
            </a:r>
            <a:r>
              <a:rPr lang="en-US" altLang="zh-CN" sz="2400" b="1">
                <a:latin typeface="微软雅黑" panose="020B0503020204020204" charset="-122"/>
                <a:ea typeface="微软雅黑" panose="020B0503020204020204" charset="-122"/>
              </a:rPr>
              <a:t>2.</a:t>
            </a:r>
            <a:r>
              <a:rPr lang="zh-CN" altLang="en-US" sz="2400" b="1">
                <a:latin typeface="微软雅黑" panose="020B0503020204020204" charset="-122"/>
                <a:ea typeface="微软雅黑" panose="020B0503020204020204" charset="-122"/>
              </a:rPr>
              <a:t>3节），但局部变量没有默认值，因此在使用局部变量之前，必须保证局部变量有具体的值 。例如:下列</a:t>
            </a:r>
            <a:r>
              <a:rPr lang="en-US" altLang="zh-CN" sz="2400" b="1">
                <a:latin typeface="微软雅黑" panose="020B0503020204020204" charset="-122"/>
                <a:ea typeface="微软雅黑" panose="020B0503020204020204" charset="-122"/>
              </a:rPr>
              <a:t>InitError</a:t>
            </a:r>
            <a:r>
              <a:rPr lang="zh-CN" altLang="en-US" sz="2400" b="1">
                <a:latin typeface="微软雅黑" panose="020B0503020204020204" charset="-122"/>
                <a:ea typeface="微软雅黑" panose="020B0503020204020204" charset="-122"/>
              </a:rPr>
              <a:t>类无法通过编译。例如：</a:t>
            </a:r>
          </a:p>
        </p:txBody>
      </p:sp>
      <p:sp>
        <p:nvSpPr>
          <p:cNvPr id="262148" name="Rectangle 4"/>
          <p:cNvSpPr>
            <a:spLocks noChangeArrowheads="1"/>
          </p:cNvSpPr>
          <p:nvPr/>
        </p:nvSpPr>
        <p:spPr bwMode="auto">
          <a:xfrm>
            <a:off x="2052952" y="3919115"/>
            <a:ext cx="8207375" cy="2799715"/>
          </a:xfrm>
          <a:prstGeom prst="rect">
            <a:avLst/>
          </a:prstGeom>
          <a:solidFill>
            <a:schemeClr val="bg1"/>
          </a:solidFill>
          <a:ln w="50800">
            <a:solidFill>
              <a:srgbClr val="53648F"/>
            </a:solidFill>
            <a:miter lim="800000"/>
          </a:ln>
        </p:spPr>
        <p:txBody>
          <a:bodyPr>
            <a:spAutoFit/>
          </a:bodyPr>
          <a:lstStyle>
            <a:lvl1pPr indent="266700">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200">
                <a:latin typeface="微软雅黑" panose="020B0503020204020204" charset="-122"/>
                <a:ea typeface="微软雅黑" panose="020B0503020204020204" charset="-122"/>
              </a:rPr>
              <a:t>class InitError {</a:t>
            </a:r>
          </a:p>
          <a:p>
            <a:pPr algn="just" eaLnBrk="1" hangingPunct="1">
              <a:spcBef>
                <a:spcPct val="0"/>
              </a:spcBef>
              <a:buClrTx/>
              <a:buFontTx/>
              <a:buNone/>
            </a:pPr>
            <a:r>
              <a:rPr lang="en-US" altLang="zh-CN" sz="2200">
                <a:latin typeface="微软雅黑" panose="020B0503020204020204" charset="-122"/>
                <a:ea typeface="微软雅黑" panose="020B0503020204020204" charset="-122"/>
              </a:rPr>
              <a:t>   int x = 10,y;      //y</a:t>
            </a:r>
            <a:r>
              <a:rPr lang="zh-CN" altLang="en-US" sz="2200">
                <a:latin typeface="微软雅黑" panose="020B0503020204020204" charset="-122"/>
                <a:ea typeface="微软雅黑" panose="020B0503020204020204" charset="-122"/>
              </a:rPr>
              <a:t>的默认值是0</a:t>
            </a:r>
          </a:p>
          <a:p>
            <a:pPr algn="just" eaLnBrk="1" hangingPunct="1">
              <a:spcBef>
                <a:spcPct val="0"/>
              </a:spcBef>
              <a:buClrTx/>
              <a:buFontTx/>
              <a:buNone/>
            </a:pPr>
            <a:r>
              <a:rPr lang="zh-CN" altLang="en-US" sz="2200">
                <a:latin typeface="微软雅黑" panose="020B0503020204020204" charset="-122"/>
                <a:ea typeface="微软雅黑" panose="020B0503020204020204" charset="-122"/>
              </a:rPr>
              <a:t>    </a:t>
            </a:r>
            <a:r>
              <a:rPr lang="en-US" altLang="zh-CN" sz="2200">
                <a:latin typeface="微软雅黑" panose="020B0503020204020204" charset="-122"/>
                <a:ea typeface="微软雅黑" panose="020B0503020204020204" charset="-122"/>
              </a:rPr>
              <a:t>void f() {</a:t>
            </a:r>
          </a:p>
          <a:p>
            <a:pPr algn="just" eaLnBrk="1" hangingPunct="1">
              <a:spcBef>
                <a:spcPct val="0"/>
              </a:spcBef>
              <a:buClrTx/>
              <a:buFontTx/>
              <a:buNone/>
            </a:pPr>
            <a:r>
              <a:rPr lang="en-US" altLang="zh-CN" sz="2200">
                <a:solidFill>
                  <a:srgbClr val="53648F"/>
                </a:solidFill>
                <a:latin typeface="微软雅黑" panose="020B0503020204020204" charset="-122"/>
                <a:ea typeface="微软雅黑" panose="020B0503020204020204" charset="-122"/>
              </a:rPr>
              <a:t>       int m;         </a:t>
            </a:r>
            <a:r>
              <a:rPr lang="en-US" altLang="zh-CN" sz="2200">
                <a:latin typeface="微软雅黑" panose="020B0503020204020204" charset="-122"/>
                <a:ea typeface="微软雅黑" panose="020B0503020204020204" charset="-122"/>
              </a:rPr>
              <a:t>//m</a:t>
            </a:r>
            <a:r>
              <a:rPr lang="zh-CN" altLang="en-US" sz="2200">
                <a:latin typeface="微软雅黑" panose="020B0503020204020204" charset="-122"/>
                <a:ea typeface="微软雅黑" panose="020B0503020204020204" charset="-122"/>
              </a:rPr>
              <a:t>没有默认值，但编译无错误</a:t>
            </a:r>
          </a:p>
          <a:p>
            <a:pPr algn="just" eaLnBrk="1" hangingPunct="1">
              <a:spcBef>
                <a:spcPct val="0"/>
              </a:spcBef>
              <a:buClrTx/>
              <a:buFontTx/>
              <a:buNone/>
            </a:pPr>
            <a:r>
              <a:rPr lang="zh-CN" altLang="en-US" sz="2200">
                <a:latin typeface="微软雅黑" panose="020B0503020204020204" charset="-122"/>
                <a:ea typeface="微软雅黑" panose="020B0503020204020204" charset="-122"/>
              </a:rPr>
              <a:t>       </a:t>
            </a:r>
            <a:r>
              <a:rPr lang="en-US" altLang="zh-CN" sz="2200">
                <a:latin typeface="微软雅黑" panose="020B0503020204020204" charset="-122"/>
                <a:ea typeface="微软雅黑" panose="020B0503020204020204" charset="-122"/>
              </a:rPr>
              <a:t>x = y+m;    //</a:t>
            </a:r>
            <a:r>
              <a:rPr lang="zh-CN" altLang="en-US" sz="2200">
                <a:latin typeface="微软雅黑" panose="020B0503020204020204" charset="-122"/>
                <a:ea typeface="微软雅黑" panose="020B0503020204020204" charset="-122"/>
              </a:rPr>
              <a:t>无法通过编译，因为在使用</a:t>
            </a:r>
            <a:r>
              <a:rPr lang="en-US" altLang="zh-CN" sz="2200">
                <a:latin typeface="微软雅黑" panose="020B0503020204020204" charset="-122"/>
                <a:ea typeface="微软雅黑" panose="020B0503020204020204" charset="-122"/>
              </a:rPr>
              <a:t>m</a:t>
            </a:r>
            <a:r>
              <a:rPr lang="zh-CN" altLang="en-US" sz="2200">
                <a:latin typeface="微软雅黑" panose="020B0503020204020204" charset="-122"/>
                <a:ea typeface="微软雅黑" panose="020B0503020204020204" charset="-122"/>
              </a:rPr>
              <a:t>之前未指定</a:t>
            </a:r>
            <a:r>
              <a:rPr lang="en-US" altLang="zh-CN" sz="2200">
                <a:latin typeface="微软雅黑" panose="020B0503020204020204" charset="-122"/>
                <a:ea typeface="微软雅黑" panose="020B0503020204020204" charset="-122"/>
              </a:rPr>
              <a:t>m</a:t>
            </a:r>
            <a:r>
              <a:rPr lang="zh-CN" altLang="en-US" sz="2200">
                <a:latin typeface="微软雅黑" panose="020B0503020204020204" charset="-122"/>
                <a:ea typeface="微软雅黑" panose="020B0503020204020204" charset="-122"/>
              </a:rPr>
              <a:t>的值</a:t>
            </a:r>
          </a:p>
          <a:p>
            <a:pPr algn="just" eaLnBrk="1" hangingPunct="1">
              <a:spcBef>
                <a:spcPct val="0"/>
              </a:spcBef>
              <a:buClrTx/>
              <a:buFontTx/>
              <a:buNone/>
            </a:pPr>
            <a:r>
              <a:rPr lang="zh-CN" altLang="en-US" sz="2200">
                <a:latin typeface="微软雅黑" panose="020B0503020204020204" charset="-122"/>
                <a:ea typeface="微软雅黑" panose="020B0503020204020204" charset="-122"/>
              </a:rPr>
              <a:t>    }</a:t>
            </a:r>
          </a:p>
          <a:p>
            <a:pPr algn="just" eaLnBrk="1" hangingPunct="1">
              <a:spcBef>
                <a:spcPct val="0"/>
              </a:spcBef>
              <a:buClrTx/>
              <a:buFontTx/>
              <a:buNone/>
            </a:pPr>
            <a:r>
              <a:rPr lang="zh-CN" altLang="en-US" sz="2200">
                <a:latin typeface="微软雅黑" panose="020B0503020204020204" charset="-122"/>
                <a:ea typeface="微软雅黑" panose="020B0503020204020204" charset="-122"/>
              </a:rPr>
              <a:t>} </a:t>
            </a:r>
          </a:p>
        </p:txBody>
      </p:sp>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158417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4.2   </a:t>
              </a:r>
              <a:r>
                <a:rPr lang="zh-CN" altLang="en-US" sz="3200" b="1">
                  <a:solidFill>
                    <a:srgbClr val="53648F"/>
                  </a:solidFill>
                  <a:latin typeface="微软雅黑" panose="020B0503020204020204" charset="-122"/>
                  <a:ea typeface="微软雅黑" panose="020B0503020204020204" charset="-122"/>
                </a:rPr>
                <a:t>类</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2279576" y="476672"/>
              <a:ext cx="7754129"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0" name="文本框 9"/>
          <p:cNvSpPr txBox="1"/>
          <p:nvPr/>
        </p:nvSpPr>
        <p:spPr>
          <a:xfrm>
            <a:off x="817550" y="764704"/>
            <a:ext cx="2830178"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4.2.4   </a:t>
            </a:r>
            <a:r>
              <a:rPr lang="zh-CN" altLang="en-US" sz="2400">
                <a:latin typeface="微软雅黑" panose="020B0503020204020204" charset="-122"/>
                <a:ea typeface="微软雅黑" panose="020B0503020204020204" charset="-122"/>
              </a:rPr>
              <a:t>方法</a:t>
            </a:r>
          </a:p>
        </p:txBody>
      </p:sp>
      <p:sp>
        <p:nvSpPr>
          <p:cNvPr id="11" name="文本框 10"/>
          <p:cNvSpPr txBox="1"/>
          <p:nvPr/>
        </p:nvSpPr>
        <p:spPr>
          <a:xfrm>
            <a:off x="1127448" y="1329251"/>
            <a:ext cx="4176464" cy="423545"/>
          </a:xfrm>
          <a:prstGeom prst="rect">
            <a:avLst/>
          </a:prstGeom>
          <a:solidFill>
            <a:srgbClr val="53648F"/>
          </a:solidFill>
          <a:ln>
            <a:noFill/>
          </a:ln>
        </p:spPr>
        <p:txBody>
          <a:bodyPr wrap="square">
            <a:spAutoFit/>
          </a:bodyPr>
          <a:lstStyle/>
          <a:p>
            <a:pPr>
              <a:lnSpc>
                <a:spcPct val="90000"/>
              </a:lnSpc>
            </a:pPr>
            <a:r>
              <a:rPr lang="en-US" altLang="zh-CN" sz="2400" b="1">
                <a:solidFill>
                  <a:schemeClr val="bg1"/>
                </a:solidFill>
                <a:latin typeface="微软雅黑" panose="020B0503020204020204" charset="-122"/>
                <a:ea typeface="微软雅黑" panose="020B0503020204020204" charset="-122"/>
              </a:rPr>
              <a:t>4</a:t>
            </a:r>
            <a:r>
              <a:rPr lang="zh-CN" altLang="en-US" sz="2400" b="1">
                <a:solidFill>
                  <a:schemeClr val="bg1"/>
                </a:solidFill>
                <a:latin typeface="微软雅黑" panose="020B0503020204020204" charset="-122"/>
                <a:ea typeface="微软雅黑" panose="020B0503020204020204" charset="-122"/>
              </a:rPr>
              <a:t>．局部变量没有默认值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62148"/>
                                        </p:tgtEl>
                                        <p:attrNameLst>
                                          <p:attrName>style.visibility</p:attrName>
                                        </p:attrNameLst>
                                      </p:cBhvr>
                                      <p:to>
                                        <p:strVal val="visible"/>
                                      </p:to>
                                    </p:set>
                                    <p:anim calcmode="lin" valueType="num">
                                      <p:cBhvr additive="base">
                                        <p:cTn id="21" dur="500" fill="hold"/>
                                        <p:tgtEl>
                                          <p:spTgt spid="262148"/>
                                        </p:tgtEl>
                                        <p:attrNameLst>
                                          <p:attrName>ppt_x</p:attrName>
                                        </p:attrNameLst>
                                      </p:cBhvr>
                                      <p:tavLst>
                                        <p:tav tm="0">
                                          <p:val>
                                            <p:strVal val="#ppt_x"/>
                                          </p:val>
                                        </p:tav>
                                        <p:tav tm="100000">
                                          <p:val>
                                            <p:strVal val="#ppt_x"/>
                                          </p:val>
                                        </p:tav>
                                      </p:tavLst>
                                    </p:anim>
                                    <p:anim calcmode="lin" valueType="num">
                                      <p:cBhvr additive="base">
                                        <p:cTn id="22" dur="500" fill="hold"/>
                                        <p:tgtEl>
                                          <p:spTgt spid="262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262148" grpId="0" bldLvl="0" animBg="1"/>
      <p:bldP spid="10" grpId="0"/>
      <p:bldP spid="11"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4294967295"/>
          </p:nvPr>
        </p:nvSpPr>
        <p:spPr>
          <a:xfrm>
            <a:off x="5086753" y="1449689"/>
            <a:ext cx="5904656" cy="4931639"/>
          </a:xfrm>
          <a:prstGeom prst="rect">
            <a:avLst/>
          </a:prstGeom>
          <a:ln w="50800">
            <a:solidFill>
              <a:srgbClr val="53648F"/>
            </a:solidFill>
          </a:ln>
        </p:spPr>
        <p:txBody>
          <a:bodyPr/>
          <a:lstStyle/>
          <a:p>
            <a:pPr eaLnBrk="1" hangingPunct="1">
              <a:lnSpc>
                <a:spcPct val="50000"/>
              </a:lnSpc>
              <a:buFont typeface="Wingdings" panose="05000000000000000000" pitchFamily="2" charset="2"/>
              <a:buNone/>
            </a:pPr>
            <a:r>
              <a:rPr lang="en-US" altLang="zh-CN" sz="2000" dirty="0">
                <a:latin typeface="微软雅黑" panose="020B0503020204020204" charset="-122"/>
                <a:ea typeface="微软雅黑" panose="020B0503020204020204" charset="-122"/>
              </a:rPr>
              <a:t>public class A {</a:t>
            </a:r>
          </a:p>
          <a:p>
            <a:pPr eaLnBrk="1" hangingPunct="1">
              <a:lnSpc>
                <a:spcPct val="50000"/>
              </a:lnSpc>
              <a:buFont typeface="Wingdings" panose="05000000000000000000" pitchFamily="2" charset="2"/>
              <a:buNone/>
            </a:pPr>
            <a:r>
              <a:rPr lang="en-US" altLang="zh-CN" sz="2000" dirty="0">
                <a:latin typeface="微软雅黑" panose="020B0503020204020204" charset="-122"/>
                <a:ea typeface="微软雅黑" panose="020B0503020204020204" charset="-122"/>
              </a:rPr>
              <a:t>    void f() {</a:t>
            </a:r>
          </a:p>
          <a:p>
            <a:pPr eaLnBrk="1" hangingPunct="1">
              <a:lnSpc>
                <a:spcPct val="50000"/>
              </a:lnSpc>
              <a:buFont typeface="Wingdings" panose="05000000000000000000" pitchFamily="2" charset="2"/>
              <a:buNone/>
            </a:pPr>
            <a:r>
              <a:rPr lang="en-US" altLang="zh-CN" sz="2000" dirty="0">
                <a:latin typeface="微软雅黑" panose="020B0503020204020204" charset="-122"/>
                <a:ea typeface="微软雅黑" panose="020B0503020204020204" charset="-122"/>
              </a:rPr>
              <a:t>      int m = 10,sum = 0;  //</a:t>
            </a:r>
            <a:r>
              <a:rPr lang="zh-CN" altLang="en-US" sz="2000" dirty="0">
                <a:latin typeface="微软雅黑" panose="020B0503020204020204" charset="-122"/>
                <a:ea typeface="微软雅黑" panose="020B0503020204020204" charset="-122"/>
              </a:rPr>
              <a:t>成员变量，在整个类中有效</a:t>
            </a:r>
          </a:p>
          <a:p>
            <a:pPr eaLnBrk="1" hangingPunct="1">
              <a:lnSpc>
                <a:spcPct val="50000"/>
              </a:lnSpc>
              <a:buFont typeface="Wingdings" panose="05000000000000000000" pitchFamily="2" charset="2"/>
              <a:buNone/>
            </a:pPr>
            <a:r>
              <a:rPr lang="zh-CN" altLang="en-US" sz="2000" dirty="0">
                <a:latin typeface="微软雅黑" panose="020B0503020204020204" charset="-122"/>
                <a:ea typeface="微软雅黑" panose="020B0503020204020204" charset="-122"/>
              </a:rPr>
              <a:t>      </a:t>
            </a:r>
            <a:r>
              <a:rPr lang="en-US" altLang="zh-CN" sz="2000" dirty="0">
                <a:latin typeface="微软雅黑" panose="020B0503020204020204" charset="-122"/>
                <a:ea typeface="微软雅黑" panose="020B0503020204020204" charset="-122"/>
              </a:rPr>
              <a:t>if(m&gt;9) {</a:t>
            </a:r>
          </a:p>
          <a:p>
            <a:pPr eaLnBrk="1" hangingPunct="1">
              <a:lnSpc>
                <a:spcPct val="50000"/>
              </a:lnSpc>
              <a:buFont typeface="Wingdings" panose="05000000000000000000" pitchFamily="2" charset="2"/>
              <a:buNone/>
            </a:pPr>
            <a:r>
              <a:rPr lang="en-US" altLang="zh-CN" sz="2000" dirty="0">
                <a:latin typeface="微软雅黑" panose="020B0503020204020204" charset="-122"/>
                <a:ea typeface="微软雅黑" panose="020B0503020204020204" charset="-122"/>
              </a:rPr>
              <a:t>          int z = 10;  //z</a:t>
            </a:r>
            <a:r>
              <a:rPr lang="zh-CN" altLang="en-US" sz="2000" dirty="0">
                <a:latin typeface="微软雅黑" panose="020B0503020204020204" charset="-122"/>
                <a:ea typeface="微软雅黑" panose="020B0503020204020204" charset="-122"/>
              </a:rPr>
              <a:t>仅仅在该复合语句中有效</a:t>
            </a:r>
          </a:p>
          <a:p>
            <a:pPr eaLnBrk="1" hangingPunct="1">
              <a:lnSpc>
                <a:spcPct val="50000"/>
              </a:lnSpc>
              <a:buFont typeface="Wingdings" panose="05000000000000000000" pitchFamily="2" charset="2"/>
              <a:buNone/>
            </a:pPr>
            <a:r>
              <a:rPr lang="zh-CN" altLang="en-US" sz="2000" dirty="0">
                <a:latin typeface="微软雅黑" panose="020B0503020204020204" charset="-122"/>
                <a:ea typeface="微软雅黑" panose="020B0503020204020204" charset="-122"/>
              </a:rPr>
              <a:t>          </a:t>
            </a:r>
            <a:r>
              <a:rPr lang="en-US" altLang="zh-CN" sz="2000" dirty="0">
                <a:latin typeface="微软雅黑" panose="020B0503020204020204" charset="-122"/>
                <a:ea typeface="微软雅黑" panose="020B0503020204020204" charset="-122"/>
              </a:rPr>
              <a:t>z = 2*</a:t>
            </a:r>
            <a:r>
              <a:rPr lang="en-US" altLang="zh-CN" sz="2000" dirty="0" err="1">
                <a:latin typeface="微软雅黑" panose="020B0503020204020204" charset="-122"/>
                <a:ea typeface="微软雅黑" panose="020B0503020204020204" charset="-122"/>
              </a:rPr>
              <a:t>m+z</a:t>
            </a:r>
            <a:r>
              <a:rPr lang="en-US" altLang="zh-CN" sz="2000" dirty="0">
                <a:latin typeface="微软雅黑" panose="020B0503020204020204" charset="-122"/>
                <a:ea typeface="微软雅黑" panose="020B0503020204020204" charset="-122"/>
              </a:rPr>
              <a:t>;    </a:t>
            </a:r>
          </a:p>
          <a:p>
            <a:pPr eaLnBrk="1" hangingPunct="1">
              <a:lnSpc>
                <a:spcPct val="50000"/>
              </a:lnSpc>
              <a:buFont typeface="Wingdings" panose="05000000000000000000" pitchFamily="2" charset="2"/>
              <a:buNone/>
            </a:pPr>
            <a:r>
              <a:rPr lang="en-US" altLang="zh-CN" sz="2000" dirty="0">
                <a:latin typeface="微软雅黑" panose="020B0503020204020204" charset="-122"/>
                <a:ea typeface="微软雅黑" panose="020B0503020204020204" charset="-122"/>
              </a:rPr>
              <a:t>      } </a:t>
            </a:r>
          </a:p>
          <a:p>
            <a:pPr eaLnBrk="1" hangingPunct="1">
              <a:lnSpc>
                <a:spcPct val="50000"/>
              </a:lnSpc>
              <a:buFont typeface="Wingdings" panose="05000000000000000000" pitchFamily="2" charset="2"/>
              <a:buNone/>
            </a:pPr>
            <a:r>
              <a:rPr lang="en-US" altLang="zh-CN" sz="2000" dirty="0">
                <a:latin typeface="微软雅黑" panose="020B0503020204020204" charset="-122"/>
                <a:ea typeface="微软雅黑" panose="020B0503020204020204" charset="-122"/>
              </a:rPr>
              <a:t>      for(int </a:t>
            </a:r>
            <a:r>
              <a:rPr lang="en-US" altLang="zh-CN" sz="2000" dirty="0" err="1">
                <a:latin typeface="微软雅黑" panose="020B0503020204020204" charset="-122"/>
                <a:ea typeface="微软雅黑" panose="020B0503020204020204" charset="-122"/>
              </a:rPr>
              <a:t>i</a:t>
            </a:r>
            <a:r>
              <a:rPr lang="en-US" altLang="zh-CN" sz="2000" dirty="0">
                <a:latin typeface="微软雅黑" panose="020B0503020204020204" charset="-122"/>
                <a:ea typeface="微软雅黑" panose="020B0503020204020204" charset="-122"/>
              </a:rPr>
              <a:t>=0;i&lt;</a:t>
            </a:r>
            <a:r>
              <a:rPr lang="en-US" altLang="zh-CN" sz="2000" dirty="0" err="1">
                <a:latin typeface="微软雅黑" panose="020B0503020204020204" charset="-122"/>
                <a:ea typeface="微软雅黑" panose="020B0503020204020204" charset="-122"/>
              </a:rPr>
              <a:t>m;i</a:t>
            </a:r>
            <a:r>
              <a:rPr lang="en-US" altLang="zh-CN" sz="2000" dirty="0">
                <a:latin typeface="微软雅黑" panose="020B0503020204020204" charset="-122"/>
                <a:ea typeface="微软雅黑" panose="020B0503020204020204" charset="-122"/>
              </a:rPr>
              <a:t>++) {</a:t>
            </a:r>
          </a:p>
          <a:p>
            <a:pPr eaLnBrk="1" hangingPunct="1">
              <a:lnSpc>
                <a:spcPct val="50000"/>
              </a:lnSpc>
              <a:buFont typeface="Wingdings" panose="05000000000000000000" pitchFamily="2" charset="2"/>
              <a:buNone/>
            </a:pPr>
            <a:r>
              <a:rPr lang="en-US" altLang="zh-CN" sz="2000" dirty="0">
                <a:latin typeface="微软雅黑" panose="020B0503020204020204" charset="-122"/>
                <a:ea typeface="微软雅黑" panose="020B0503020204020204" charset="-122"/>
              </a:rPr>
              <a:t>           sum = </a:t>
            </a:r>
            <a:r>
              <a:rPr lang="en-US" altLang="zh-CN" sz="2000" dirty="0" err="1">
                <a:latin typeface="微软雅黑" panose="020B0503020204020204" charset="-122"/>
                <a:ea typeface="微软雅黑" panose="020B0503020204020204" charset="-122"/>
              </a:rPr>
              <a:t>sum+i</a:t>
            </a:r>
            <a:r>
              <a:rPr lang="en-US" altLang="zh-CN" sz="2000" dirty="0">
                <a:latin typeface="微软雅黑" panose="020B0503020204020204" charset="-122"/>
                <a:ea typeface="微软雅黑" panose="020B0503020204020204" charset="-122"/>
              </a:rPr>
              <a:t>;   //</a:t>
            </a:r>
            <a:r>
              <a:rPr lang="en-US" altLang="zh-CN" sz="2000" dirty="0" err="1">
                <a:latin typeface="微软雅黑" panose="020B0503020204020204" charset="-122"/>
                <a:ea typeface="微软雅黑" panose="020B0503020204020204" charset="-122"/>
              </a:rPr>
              <a:t>i</a:t>
            </a:r>
            <a:r>
              <a:rPr lang="zh-CN" altLang="en-US" sz="2000" dirty="0">
                <a:latin typeface="微软雅黑" panose="020B0503020204020204" charset="-122"/>
                <a:ea typeface="微软雅黑" panose="020B0503020204020204" charset="-122"/>
              </a:rPr>
              <a:t>仅仅在该循环语句中有效</a:t>
            </a:r>
          </a:p>
          <a:p>
            <a:pPr eaLnBrk="1" hangingPunct="1">
              <a:lnSpc>
                <a:spcPct val="50000"/>
              </a:lnSpc>
              <a:buFont typeface="Wingdings" panose="05000000000000000000" pitchFamily="2" charset="2"/>
              <a:buNone/>
            </a:pPr>
            <a:r>
              <a:rPr lang="zh-CN" altLang="en-US" sz="2000" dirty="0">
                <a:latin typeface="微软雅黑" panose="020B0503020204020204" charset="-122"/>
                <a:ea typeface="微软雅黑" panose="020B0503020204020204" charset="-122"/>
              </a:rPr>
              <a:t>      </a:t>
            </a:r>
            <a:r>
              <a:rPr lang="en-US" altLang="zh-CN" sz="2000" dirty="0">
                <a:latin typeface="微软雅黑" panose="020B0503020204020204" charset="-122"/>
                <a:ea typeface="微软雅黑" panose="020B0503020204020204" charset="-122"/>
              </a:rPr>
              <a:t>}</a:t>
            </a:r>
          </a:p>
          <a:p>
            <a:pPr eaLnBrk="1" hangingPunct="1">
              <a:lnSpc>
                <a:spcPct val="50000"/>
              </a:lnSpc>
              <a:buFont typeface="Wingdings" panose="05000000000000000000" pitchFamily="2" charset="2"/>
              <a:buNone/>
            </a:pPr>
            <a:r>
              <a:rPr lang="en-US" altLang="zh-CN" sz="2000" dirty="0">
                <a:latin typeface="微软雅黑" panose="020B0503020204020204" charset="-122"/>
                <a:ea typeface="微软雅黑" panose="020B0503020204020204" charset="-122"/>
              </a:rPr>
              <a:t>      m = sum;       //</a:t>
            </a:r>
            <a:r>
              <a:rPr lang="zh-CN" altLang="en-US" sz="2000" dirty="0">
                <a:latin typeface="微软雅黑" panose="020B0503020204020204" charset="-122"/>
                <a:ea typeface="微软雅黑" panose="020B0503020204020204" charset="-122"/>
              </a:rPr>
              <a:t>合法，因为</a:t>
            </a:r>
            <a:r>
              <a:rPr lang="en-US" altLang="zh-CN" sz="2000" dirty="0">
                <a:latin typeface="微软雅黑" panose="020B0503020204020204" charset="-122"/>
                <a:ea typeface="微软雅黑" panose="020B0503020204020204" charset="-122"/>
              </a:rPr>
              <a:t>m</a:t>
            </a:r>
            <a:r>
              <a:rPr lang="zh-CN" altLang="en-US" sz="2000" dirty="0">
                <a:latin typeface="微软雅黑" panose="020B0503020204020204" charset="-122"/>
                <a:ea typeface="微软雅黑" panose="020B0503020204020204" charset="-122"/>
              </a:rPr>
              <a:t>和</a:t>
            </a:r>
            <a:r>
              <a:rPr lang="en-US" altLang="zh-CN" sz="2000" dirty="0">
                <a:latin typeface="微软雅黑" panose="020B0503020204020204" charset="-122"/>
                <a:ea typeface="微软雅黑" panose="020B0503020204020204" charset="-122"/>
              </a:rPr>
              <a:t>sum</a:t>
            </a:r>
            <a:r>
              <a:rPr lang="zh-CN" altLang="en-US" sz="2000" dirty="0">
                <a:latin typeface="微软雅黑" panose="020B0503020204020204" charset="-122"/>
                <a:ea typeface="微软雅黑" panose="020B0503020204020204" charset="-122"/>
              </a:rPr>
              <a:t>有效</a:t>
            </a:r>
          </a:p>
          <a:p>
            <a:pPr eaLnBrk="1" hangingPunct="1">
              <a:lnSpc>
                <a:spcPct val="50000"/>
              </a:lnSpc>
              <a:buFont typeface="Wingdings" panose="05000000000000000000" pitchFamily="2" charset="2"/>
              <a:buNone/>
            </a:pPr>
            <a:r>
              <a:rPr lang="zh-CN" altLang="en-US" sz="2000" dirty="0">
                <a:latin typeface="微软雅黑" panose="020B0503020204020204" charset="-122"/>
                <a:ea typeface="微软雅黑" panose="020B0503020204020204" charset="-122"/>
              </a:rPr>
              <a:t>      </a:t>
            </a:r>
            <a:r>
              <a:rPr lang="en-US" altLang="zh-CN" sz="2000" dirty="0">
                <a:latin typeface="微软雅黑" panose="020B0503020204020204" charset="-122"/>
                <a:ea typeface="微软雅黑" panose="020B0503020204020204" charset="-122"/>
              </a:rPr>
              <a:t>z = </a:t>
            </a:r>
            <a:r>
              <a:rPr lang="en-US" altLang="zh-CN" sz="2000" dirty="0" err="1">
                <a:latin typeface="微软雅黑" panose="020B0503020204020204" charset="-122"/>
                <a:ea typeface="微软雅黑" panose="020B0503020204020204" charset="-122"/>
              </a:rPr>
              <a:t>i+sum</a:t>
            </a:r>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非法，因为</a:t>
            </a:r>
            <a:r>
              <a:rPr lang="en-US" altLang="zh-CN" sz="2000" dirty="0" err="1">
                <a:latin typeface="微软雅黑" panose="020B0503020204020204" charset="-122"/>
                <a:ea typeface="微软雅黑" panose="020B0503020204020204" charset="-122"/>
              </a:rPr>
              <a:t>i</a:t>
            </a:r>
            <a:r>
              <a:rPr lang="zh-CN" altLang="en-US" sz="2000" dirty="0">
                <a:latin typeface="微软雅黑" panose="020B0503020204020204" charset="-122"/>
                <a:ea typeface="微软雅黑" panose="020B0503020204020204" charset="-122"/>
              </a:rPr>
              <a:t>和</a:t>
            </a:r>
            <a:r>
              <a:rPr lang="en-US" altLang="zh-CN" sz="2000" dirty="0">
                <a:latin typeface="微软雅黑" panose="020B0503020204020204" charset="-122"/>
                <a:ea typeface="微软雅黑" panose="020B0503020204020204" charset="-122"/>
              </a:rPr>
              <a:t>z</a:t>
            </a:r>
            <a:r>
              <a:rPr lang="zh-CN" altLang="en-US" sz="2000" dirty="0">
                <a:latin typeface="微软雅黑" panose="020B0503020204020204" charset="-122"/>
                <a:ea typeface="微软雅黑" panose="020B0503020204020204" charset="-122"/>
              </a:rPr>
              <a:t>已无效</a:t>
            </a:r>
          </a:p>
          <a:p>
            <a:pPr eaLnBrk="1" hangingPunct="1">
              <a:lnSpc>
                <a:spcPct val="50000"/>
              </a:lnSpc>
              <a:buFont typeface="Wingdings" panose="05000000000000000000" pitchFamily="2" charset="2"/>
              <a:buNone/>
            </a:pPr>
            <a:r>
              <a:rPr lang="zh-CN" altLang="en-US" sz="2000" dirty="0">
                <a:latin typeface="微软雅黑" panose="020B0503020204020204" charset="-122"/>
                <a:ea typeface="微软雅黑" panose="020B0503020204020204" charset="-122"/>
              </a:rPr>
              <a:t>    </a:t>
            </a:r>
            <a:r>
              <a:rPr lang="en-US" altLang="zh-CN" sz="2000" dirty="0">
                <a:latin typeface="微软雅黑" panose="020B0503020204020204" charset="-122"/>
                <a:ea typeface="微软雅黑" panose="020B0503020204020204" charset="-122"/>
              </a:rPr>
              <a:t>}</a:t>
            </a:r>
          </a:p>
          <a:p>
            <a:pPr eaLnBrk="1" hangingPunct="1">
              <a:lnSpc>
                <a:spcPct val="50000"/>
              </a:lnSpc>
              <a:buFont typeface="Wingdings" panose="05000000000000000000" pitchFamily="2" charset="2"/>
              <a:buNone/>
            </a:pPr>
            <a:r>
              <a:rPr lang="en-US" altLang="zh-CN" sz="2000" dirty="0">
                <a:latin typeface="微软雅黑" panose="020B0503020204020204" charset="-122"/>
                <a:ea typeface="微软雅黑" panose="020B0503020204020204" charset="-122"/>
              </a:rPr>
              <a:t>}</a:t>
            </a:r>
          </a:p>
          <a:p>
            <a:pPr eaLnBrk="1" hangingPunct="1">
              <a:lnSpc>
                <a:spcPct val="50000"/>
              </a:lnSpc>
              <a:buFont typeface="Wingdings" panose="05000000000000000000" pitchFamily="2" charset="2"/>
              <a:buNone/>
            </a:pPr>
            <a:endParaRPr lang="zh-CN" altLang="en-US" sz="2000" dirty="0">
              <a:latin typeface="微软雅黑" panose="020B0503020204020204" charset="-122"/>
              <a:ea typeface="微软雅黑" panose="020B0503020204020204" charset="-122"/>
            </a:endParaRPr>
          </a:p>
        </p:txBody>
      </p:sp>
      <p:sp>
        <p:nvSpPr>
          <p:cNvPr id="265220" name="Rectangle 4"/>
          <p:cNvSpPr>
            <a:spLocks noChangeArrowheads="1"/>
          </p:cNvSpPr>
          <p:nvPr/>
        </p:nvSpPr>
        <p:spPr bwMode="auto">
          <a:xfrm>
            <a:off x="5304408" y="2780928"/>
            <a:ext cx="5112072" cy="1368425"/>
          </a:xfrm>
          <a:prstGeom prst="rect">
            <a:avLst/>
          </a:prstGeom>
          <a:noFill/>
          <a:ln w="25400">
            <a:solidFill>
              <a:srgbClr val="8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a:ea typeface="楷体" panose="02010609060101010101" pitchFamily="49" charset="-122"/>
            </a:endParaRPr>
          </a:p>
        </p:txBody>
      </p:sp>
      <p:grpSp>
        <p:nvGrpSpPr>
          <p:cNvPr id="7" name="组合 6"/>
          <p:cNvGrpSpPr/>
          <p:nvPr/>
        </p:nvGrpSpPr>
        <p:grpSpPr>
          <a:xfrm>
            <a:off x="103941" y="116632"/>
            <a:ext cx="9929764" cy="614705"/>
            <a:chOff x="103941" y="116632"/>
            <a:chExt cx="9929764" cy="614705"/>
          </a:xfrm>
        </p:grpSpPr>
        <p:sp>
          <p:nvSpPr>
            <p:cNvPr id="8" name="文本框 7"/>
            <p:cNvSpPr txBox="1"/>
            <p:nvPr/>
          </p:nvSpPr>
          <p:spPr>
            <a:xfrm>
              <a:off x="767408" y="147772"/>
              <a:ext cx="158417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4.2   </a:t>
              </a:r>
              <a:r>
                <a:rPr lang="zh-CN" altLang="en-US" sz="3200" b="1">
                  <a:solidFill>
                    <a:srgbClr val="53648F"/>
                  </a:solidFill>
                  <a:latin typeface="微软雅黑" panose="020B0503020204020204" charset="-122"/>
                  <a:ea typeface="微软雅黑" panose="020B0503020204020204" charset="-122"/>
                </a:rPr>
                <a:t>类</a:t>
              </a:r>
              <a:endParaRPr lang="zh-CN" altLang="en-US" sz="3200" b="1" dirty="0">
                <a:solidFill>
                  <a:srgbClr val="53648F"/>
                </a:solidFill>
                <a:latin typeface="微软雅黑" panose="020B0503020204020204" charset="-122"/>
                <a:ea typeface="微软雅黑" panose="020B0503020204020204" charset="-122"/>
              </a:endParaRPr>
            </a:p>
          </p:txBody>
        </p:sp>
        <p:pic>
          <p:nvPicPr>
            <p:cNvPr id="9" name="图片 8"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1" name="平行四边形 10"/>
            <p:cNvSpPr/>
            <p:nvPr/>
          </p:nvSpPr>
          <p:spPr>
            <a:xfrm>
              <a:off x="2279576" y="476672"/>
              <a:ext cx="7754129"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2" name="文本框 11"/>
          <p:cNvSpPr txBox="1"/>
          <p:nvPr/>
        </p:nvSpPr>
        <p:spPr>
          <a:xfrm>
            <a:off x="817550" y="764704"/>
            <a:ext cx="2830178"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4.2.4   </a:t>
            </a:r>
            <a:r>
              <a:rPr lang="zh-CN" altLang="en-US" sz="2400">
                <a:latin typeface="微软雅黑" panose="020B0503020204020204" charset="-122"/>
                <a:ea typeface="微软雅黑" panose="020B0503020204020204" charset="-122"/>
              </a:rPr>
              <a:t>方法</a:t>
            </a:r>
          </a:p>
        </p:txBody>
      </p:sp>
      <p:sp>
        <p:nvSpPr>
          <p:cNvPr id="13" name="Rectangle 2"/>
          <p:cNvSpPr txBox="1">
            <a:spLocks noChangeArrowheads="1"/>
          </p:cNvSpPr>
          <p:nvPr/>
        </p:nvSpPr>
        <p:spPr>
          <a:xfrm>
            <a:off x="1327015" y="1759635"/>
            <a:ext cx="936104" cy="360039"/>
          </a:xfrm>
          <a:prstGeom prst="rect">
            <a:avLst/>
          </a:prstGeom>
          <a:solidFill>
            <a:srgbClr val="53648F"/>
          </a:solidFill>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zh-CN" altLang="en-US" sz="2400" b="1">
                <a:solidFill>
                  <a:schemeClr val="bg1"/>
                </a:solidFill>
                <a:latin typeface="微软雅黑" panose="020B0503020204020204" charset="-122"/>
                <a:ea typeface="微软雅黑" panose="020B0503020204020204" charset="-122"/>
              </a:rPr>
              <a:t>例题</a:t>
            </a:r>
          </a:p>
        </p:txBody>
      </p:sp>
      <p:grpSp>
        <p:nvGrpSpPr>
          <p:cNvPr id="14" name="组合 1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1481070" y="3912100"/>
            <a:ext cx="2547041" cy="2842221"/>
            <a:chOff x="4030663" y="1144588"/>
            <a:chExt cx="4095751" cy="4570413"/>
          </a:xfrm>
        </p:grpSpPr>
        <p:sp>
          <p:nvSpPr>
            <p:cNvPr id="15" name="íSlïḑè"/>
            <p:cNvSpPr/>
            <p:nvPr/>
          </p:nvSpPr>
          <p:spPr bwMode="auto">
            <a:xfrm>
              <a:off x="6086476" y="4221163"/>
              <a:ext cx="127000" cy="1493838"/>
            </a:xfrm>
            <a:custGeom>
              <a:avLst/>
              <a:gdLst>
                <a:gd name="T0" fmla="*/ 7 w 7"/>
                <a:gd name="T1" fmla="*/ 79 h 83"/>
                <a:gd name="T2" fmla="*/ 4 w 7"/>
                <a:gd name="T3" fmla="*/ 83 h 83"/>
                <a:gd name="T4" fmla="*/ 4 w 7"/>
                <a:gd name="T5" fmla="*/ 83 h 83"/>
                <a:gd name="T6" fmla="*/ 0 w 7"/>
                <a:gd name="T7" fmla="*/ 79 h 83"/>
                <a:gd name="T8" fmla="*/ 0 w 7"/>
                <a:gd name="T9" fmla="*/ 3 h 83"/>
                <a:gd name="T10" fmla="*/ 4 w 7"/>
                <a:gd name="T11" fmla="*/ 0 h 83"/>
                <a:gd name="T12" fmla="*/ 4 w 7"/>
                <a:gd name="T13" fmla="*/ 0 h 83"/>
                <a:gd name="T14" fmla="*/ 7 w 7"/>
                <a:gd name="T15" fmla="*/ 3 h 83"/>
                <a:gd name="T16" fmla="*/ 7 w 7"/>
                <a:gd name="T17" fmla="*/ 7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3">
                  <a:moveTo>
                    <a:pt x="7" y="79"/>
                  </a:moveTo>
                  <a:cubicBezTo>
                    <a:pt x="7" y="81"/>
                    <a:pt x="6" y="83"/>
                    <a:pt x="4" y="83"/>
                  </a:cubicBezTo>
                  <a:cubicBezTo>
                    <a:pt x="4" y="83"/>
                    <a:pt x="4" y="83"/>
                    <a:pt x="4" y="83"/>
                  </a:cubicBezTo>
                  <a:cubicBezTo>
                    <a:pt x="2" y="83"/>
                    <a:pt x="0" y="81"/>
                    <a:pt x="0" y="79"/>
                  </a:cubicBezTo>
                  <a:cubicBezTo>
                    <a:pt x="0" y="3"/>
                    <a:pt x="0" y="3"/>
                    <a:pt x="0" y="3"/>
                  </a:cubicBezTo>
                  <a:cubicBezTo>
                    <a:pt x="0" y="1"/>
                    <a:pt x="2" y="0"/>
                    <a:pt x="4" y="0"/>
                  </a:cubicBezTo>
                  <a:cubicBezTo>
                    <a:pt x="4" y="0"/>
                    <a:pt x="4" y="0"/>
                    <a:pt x="4" y="0"/>
                  </a:cubicBezTo>
                  <a:cubicBezTo>
                    <a:pt x="6" y="0"/>
                    <a:pt x="7" y="1"/>
                    <a:pt x="7" y="3"/>
                  </a:cubicBezTo>
                  <a:lnTo>
                    <a:pt x="7" y="79"/>
                  </a:lnTo>
                  <a:close/>
                </a:path>
              </a:pathLst>
            </a:custGeom>
            <a:solidFill>
              <a:srgbClr val="5C6A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ïşḷiďé"/>
            <p:cNvSpPr/>
            <p:nvPr/>
          </p:nvSpPr>
          <p:spPr bwMode="auto">
            <a:xfrm>
              <a:off x="7837488" y="4221163"/>
              <a:ext cx="127000" cy="1493838"/>
            </a:xfrm>
            <a:custGeom>
              <a:avLst/>
              <a:gdLst>
                <a:gd name="T0" fmla="*/ 7 w 7"/>
                <a:gd name="T1" fmla="*/ 79 h 83"/>
                <a:gd name="T2" fmla="*/ 3 w 7"/>
                <a:gd name="T3" fmla="*/ 83 h 83"/>
                <a:gd name="T4" fmla="*/ 3 w 7"/>
                <a:gd name="T5" fmla="*/ 83 h 83"/>
                <a:gd name="T6" fmla="*/ 0 w 7"/>
                <a:gd name="T7" fmla="*/ 79 h 83"/>
                <a:gd name="T8" fmla="*/ 0 w 7"/>
                <a:gd name="T9" fmla="*/ 3 h 83"/>
                <a:gd name="T10" fmla="*/ 3 w 7"/>
                <a:gd name="T11" fmla="*/ 0 h 83"/>
                <a:gd name="T12" fmla="*/ 3 w 7"/>
                <a:gd name="T13" fmla="*/ 0 h 83"/>
                <a:gd name="T14" fmla="*/ 7 w 7"/>
                <a:gd name="T15" fmla="*/ 3 h 83"/>
                <a:gd name="T16" fmla="*/ 7 w 7"/>
                <a:gd name="T17" fmla="*/ 7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3">
                  <a:moveTo>
                    <a:pt x="7" y="79"/>
                  </a:moveTo>
                  <a:cubicBezTo>
                    <a:pt x="7" y="81"/>
                    <a:pt x="5" y="83"/>
                    <a:pt x="3" y="83"/>
                  </a:cubicBezTo>
                  <a:cubicBezTo>
                    <a:pt x="3" y="83"/>
                    <a:pt x="3" y="83"/>
                    <a:pt x="3" y="83"/>
                  </a:cubicBezTo>
                  <a:cubicBezTo>
                    <a:pt x="1" y="83"/>
                    <a:pt x="0" y="81"/>
                    <a:pt x="0" y="79"/>
                  </a:cubicBezTo>
                  <a:cubicBezTo>
                    <a:pt x="0" y="3"/>
                    <a:pt x="0" y="3"/>
                    <a:pt x="0" y="3"/>
                  </a:cubicBezTo>
                  <a:cubicBezTo>
                    <a:pt x="0" y="1"/>
                    <a:pt x="1" y="0"/>
                    <a:pt x="3" y="0"/>
                  </a:cubicBezTo>
                  <a:cubicBezTo>
                    <a:pt x="3" y="0"/>
                    <a:pt x="3" y="0"/>
                    <a:pt x="3" y="0"/>
                  </a:cubicBezTo>
                  <a:cubicBezTo>
                    <a:pt x="5" y="0"/>
                    <a:pt x="7" y="1"/>
                    <a:pt x="7" y="3"/>
                  </a:cubicBezTo>
                  <a:lnTo>
                    <a:pt x="7" y="79"/>
                  </a:lnTo>
                  <a:close/>
                </a:path>
              </a:pathLst>
            </a:custGeom>
            <a:solidFill>
              <a:srgbClr val="5C6A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 name="ïSļíḑe"/>
            <p:cNvSpPr/>
            <p:nvPr/>
          </p:nvSpPr>
          <p:spPr bwMode="auto">
            <a:xfrm>
              <a:off x="5924551" y="1990725"/>
              <a:ext cx="2201863" cy="2770188"/>
            </a:xfrm>
            <a:custGeom>
              <a:avLst/>
              <a:gdLst>
                <a:gd name="T0" fmla="*/ 122 w 122"/>
                <a:gd name="T1" fmla="*/ 153 h 154"/>
                <a:gd name="T2" fmla="*/ 120 w 122"/>
                <a:gd name="T3" fmla="*/ 154 h 154"/>
                <a:gd name="T4" fmla="*/ 2 w 122"/>
                <a:gd name="T5" fmla="*/ 154 h 154"/>
                <a:gd name="T6" fmla="*/ 0 w 122"/>
                <a:gd name="T7" fmla="*/ 153 h 154"/>
                <a:gd name="T8" fmla="*/ 0 w 122"/>
                <a:gd name="T9" fmla="*/ 2 h 154"/>
                <a:gd name="T10" fmla="*/ 2 w 122"/>
                <a:gd name="T11" fmla="*/ 0 h 154"/>
                <a:gd name="T12" fmla="*/ 120 w 122"/>
                <a:gd name="T13" fmla="*/ 0 h 154"/>
                <a:gd name="T14" fmla="*/ 122 w 122"/>
                <a:gd name="T15" fmla="*/ 2 h 154"/>
                <a:gd name="T16" fmla="*/ 122 w 122"/>
                <a:gd name="T17" fmla="*/ 15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54">
                  <a:moveTo>
                    <a:pt x="122" y="153"/>
                  </a:moveTo>
                  <a:cubicBezTo>
                    <a:pt x="122" y="154"/>
                    <a:pt x="121" y="154"/>
                    <a:pt x="120" y="154"/>
                  </a:cubicBezTo>
                  <a:cubicBezTo>
                    <a:pt x="2" y="154"/>
                    <a:pt x="2" y="154"/>
                    <a:pt x="2" y="154"/>
                  </a:cubicBezTo>
                  <a:cubicBezTo>
                    <a:pt x="1" y="154"/>
                    <a:pt x="0" y="154"/>
                    <a:pt x="0" y="153"/>
                  </a:cubicBezTo>
                  <a:cubicBezTo>
                    <a:pt x="0" y="2"/>
                    <a:pt x="0" y="2"/>
                    <a:pt x="0" y="2"/>
                  </a:cubicBezTo>
                  <a:cubicBezTo>
                    <a:pt x="0" y="1"/>
                    <a:pt x="1" y="0"/>
                    <a:pt x="2" y="0"/>
                  </a:cubicBezTo>
                  <a:cubicBezTo>
                    <a:pt x="120" y="0"/>
                    <a:pt x="120" y="0"/>
                    <a:pt x="120" y="0"/>
                  </a:cubicBezTo>
                  <a:cubicBezTo>
                    <a:pt x="121" y="0"/>
                    <a:pt x="122" y="1"/>
                    <a:pt x="122" y="2"/>
                  </a:cubicBezTo>
                  <a:lnTo>
                    <a:pt x="122" y="153"/>
                  </a:lnTo>
                  <a:close/>
                </a:path>
              </a:pathLst>
            </a:custGeom>
            <a:solidFill>
              <a:srgbClr val="BCCAD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 name="í$ḷïḓê"/>
            <p:cNvSpPr/>
            <p:nvPr/>
          </p:nvSpPr>
          <p:spPr bwMode="auto">
            <a:xfrm>
              <a:off x="6051551" y="2079625"/>
              <a:ext cx="1947863" cy="2447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íšḷiḑé"/>
            <p:cNvSpPr/>
            <p:nvPr/>
          </p:nvSpPr>
          <p:spPr bwMode="auto">
            <a:xfrm>
              <a:off x="6249988" y="2295525"/>
              <a:ext cx="17463" cy="20701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ï$1iḑê"/>
            <p:cNvSpPr/>
            <p:nvPr/>
          </p:nvSpPr>
          <p:spPr bwMode="auto">
            <a:xfrm>
              <a:off x="6213476" y="2224088"/>
              <a:ext cx="90488" cy="90488"/>
            </a:xfrm>
            <a:custGeom>
              <a:avLst/>
              <a:gdLst>
                <a:gd name="T0" fmla="*/ 0 w 57"/>
                <a:gd name="T1" fmla="*/ 57 h 57"/>
                <a:gd name="T2" fmla="*/ 23 w 57"/>
                <a:gd name="T3" fmla="*/ 0 h 57"/>
                <a:gd name="T4" fmla="*/ 57 w 57"/>
                <a:gd name="T5" fmla="*/ 57 h 57"/>
                <a:gd name="T6" fmla="*/ 0 w 57"/>
                <a:gd name="T7" fmla="*/ 57 h 57"/>
              </a:gdLst>
              <a:ahLst/>
              <a:cxnLst>
                <a:cxn ang="0">
                  <a:pos x="T0" y="T1"/>
                </a:cxn>
                <a:cxn ang="0">
                  <a:pos x="T2" y="T3"/>
                </a:cxn>
                <a:cxn ang="0">
                  <a:pos x="T4" y="T5"/>
                </a:cxn>
                <a:cxn ang="0">
                  <a:pos x="T6" y="T7"/>
                </a:cxn>
              </a:cxnLst>
              <a:rect l="0" t="0" r="r" b="b"/>
              <a:pathLst>
                <a:path w="57" h="57">
                  <a:moveTo>
                    <a:pt x="0" y="57"/>
                  </a:moveTo>
                  <a:lnTo>
                    <a:pt x="23" y="0"/>
                  </a:lnTo>
                  <a:lnTo>
                    <a:pt x="57" y="57"/>
                  </a:lnTo>
                  <a:lnTo>
                    <a:pt x="0" y="57"/>
                  </a:ln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 name="iṣlïḓê"/>
            <p:cNvSpPr/>
            <p:nvPr/>
          </p:nvSpPr>
          <p:spPr bwMode="auto">
            <a:xfrm>
              <a:off x="6249988" y="4365625"/>
              <a:ext cx="1516063" cy="17463"/>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íṣļíḋê"/>
            <p:cNvSpPr/>
            <p:nvPr/>
          </p:nvSpPr>
          <p:spPr bwMode="auto">
            <a:xfrm>
              <a:off x="7747001" y="4329113"/>
              <a:ext cx="90488" cy="90488"/>
            </a:xfrm>
            <a:custGeom>
              <a:avLst/>
              <a:gdLst>
                <a:gd name="T0" fmla="*/ 0 w 57"/>
                <a:gd name="T1" fmla="*/ 57 h 57"/>
                <a:gd name="T2" fmla="*/ 57 w 57"/>
                <a:gd name="T3" fmla="*/ 23 h 57"/>
                <a:gd name="T4" fmla="*/ 0 w 57"/>
                <a:gd name="T5" fmla="*/ 0 h 57"/>
                <a:gd name="T6" fmla="*/ 0 w 57"/>
                <a:gd name="T7" fmla="*/ 57 h 57"/>
              </a:gdLst>
              <a:ahLst/>
              <a:cxnLst>
                <a:cxn ang="0">
                  <a:pos x="T0" y="T1"/>
                </a:cxn>
                <a:cxn ang="0">
                  <a:pos x="T2" y="T3"/>
                </a:cxn>
                <a:cxn ang="0">
                  <a:pos x="T4" y="T5"/>
                </a:cxn>
                <a:cxn ang="0">
                  <a:pos x="T6" y="T7"/>
                </a:cxn>
              </a:cxnLst>
              <a:rect l="0" t="0" r="r" b="b"/>
              <a:pathLst>
                <a:path w="57" h="57">
                  <a:moveTo>
                    <a:pt x="0" y="57"/>
                  </a:moveTo>
                  <a:lnTo>
                    <a:pt x="57" y="23"/>
                  </a:lnTo>
                  <a:lnTo>
                    <a:pt x="0" y="0"/>
                  </a:lnTo>
                  <a:lnTo>
                    <a:pt x="0" y="57"/>
                  </a:ln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 name="isḷîḍè"/>
            <p:cNvSpPr/>
            <p:nvPr/>
          </p:nvSpPr>
          <p:spPr bwMode="auto">
            <a:xfrm>
              <a:off x="6303963" y="2403475"/>
              <a:ext cx="1570038" cy="1817688"/>
            </a:xfrm>
            <a:custGeom>
              <a:avLst/>
              <a:gdLst>
                <a:gd name="T0" fmla="*/ 2 w 87"/>
                <a:gd name="T1" fmla="*/ 101 h 101"/>
                <a:gd name="T2" fmla="*/ 3 w 87"/>
                <a:gd name="T3" fmla="*/ 101 h 101"/>
                <a:gd name="T4" fmla="*/ 31 w 87"/>
                <a:gd name="T5" fmla="*/ 91 h 101"/>
                <a:gd name="T6" fmla="*/ 32 w 87"/>
                <a:gd name="T7" fmla="*/ 90 h 101"/>
                <a:gd name="T8" fmla="*/ 32 w 87"/>
                <a:gd name="T9" fmla="*/ 83 h 101"/>
                <a:gd name="T10" fmla="*/ 35 w 87"/>
                <a:gd name="T11" fmla="*/ 85 h 101"/>
                <a:gd name="T12" fmla="*/ 36 w 87"/>
                <a:gd name="T13" fmla="*/ 85 h 101"/>
                <a:gd name="T14" fmla="*/ 37 w 87"/>
                <a:gd name="T15" fmla="*/ 84 h 101"/>
                <a:gd name="T16" fmla="*/ 42 w 87"/>
                <a:gd name="T17" fmla="*/ 35 h 101"/>
                <a:gd name="T18" fmla="*/ 55 w 87"/>
                <a:gd name="T19" fmla="*/ 58 h 101"/>
                <a:gd name="T20" fmla="*/ 57 w 87"/>
                <a:gd name="T21" fmla="*/ 59 h 101"/>
                <a:gd name="T22" fmla="*/ 58 w 87"/>
                <a:gd name="T23" fmla="*/ 58 h 101"/>
                <a:gd name="T24" fmla="*/ 67 w 87"/>
                <a:gd name="T25" fmla="*/ 23 h 101"/>
                <a:gd name="T26" fmla="*/ 76 w 87"/>
                <a:gd name="T27" fmla="*/ 38 h 101"/>
                <a:gd name="T28" fmla="*/ 78 w 87"/>
                <a:gd name="T29" fmla="*/ 38 h 101"/>
                <a:gd name="T30" fmla="*/ 79 w 87"/>
                <a:gd name="T31" fmla="*/ 37 h 101"/>
                <a:gd name="T32" fmla="*/ 87 w 87"/>
                <a:gd name="T33" fmla="*/ 2 h 101"/>
                <a:gd name="T34" fmla="*/ 85 w 87"/>
                <a:gd name="T35" fmla="*/ 0 h 101"/>
                <a:gd name="T36" fmla="*/ 83 w 87"/>
                <a:gd name="T37" fmla="*/ 1 h 101"/>
                <a:gd name="T38" fmla="*/ 77 w 87"/>
                <a:gd name="T39" fmla="*/ 32 h 101"/>
                <a:gd name="T40" fmla="*/ 68 w 87"/>
                <a:gd name="T41" fmla="*/ 18 h 101"/>
                <a:gd name="T42" fmla="*/ 66 w 87"/>
                <a:gd name="T43" fmla="*/ 17 h 101"/>
                <a:gd name="T44" fmla="*/ 65 w 87"/>
                <a:gd name="T45" fmla="*/ 19 h 101"/>
                <a:gd name="T46" fmla="*/ 56 w 87"/>
                <a:gd name="T47" fmla="*/ 53 h 101"/>
                <a:gd name="T48" fmla="*/ 42 w 87"/>
                <a:gd name="T49" fmla="*/ 29 h 101"/>
                <a:gd name="T50" fmla="*/ 41 w 87"/>
                <a:gd name="T51" fmla="*/ 28 h 101"/>
                <a:gd name="T52" fmla="*/ 39 w 87"/>
                <a:gd name="T53" fmla="*/ 29 h 101"/>
                <a:gd name="T54" fmla="*/ 34 w 87"/>
                <a:gd name="T55" fmla="*/ 81 h 101"/>
                <a:gd name="T56" fmla="*/ 31 w 87"/>
                <a:gd name="T57" fmla="*/ 79 h 101"/>
                <a:gd name="T58" fmla="*/ 30 w 87"/>
                <a:gd name="T59" fmla="*/ 79 h 101"/>
                <a:gd name="T60" fmla="*/ 29 w 87"/>
                <a:gd name="T61" fmla="*/ 80 h 101"/>
                <a:gd name="T62" fmla="*/ 28 w 87"/>
                <a:gd name="T63" fmla="*/ 88 h 101"/>
                <a:gd name="T64" fmla="*/ 2 w 87"/>
                <a:gd name="T65" fmla="*/ 97 h 101"/>
                <a:gd name="T66" fmla="*/ 0 w 87"/>
                <a:gd name="T67" fmla="*/ 100 h 101"/>
                <a:gd name="T68" fmla="*/ 2 w 87"/>
                <a:gd name="T69"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01">
                  <a:moveTo>
                    <a:pt x="2" y="101"/>
                  </a:moveTo>
                  <a:cubicBezTo>
                    <a:pt x="2" y="101"/>
                    <a:pt x="2" y="101"/>
                    <a:pt x="3" y="101"/>
                  </a:cubicBezTo>
                  <a:cubicBezTo>
                    <a:pt x="31" y="91"/>
                    <a:pt x="31" y="91"/>
                    <a:pt x="31" y="91"/>
                  </a:cubicBezTo>
                  <a:cubicBezTo>
                    <a:pt x="31" y="91"/>
                    <a:pt x="32" y="90"/>
                    <a:pt x="32" y="90"/>
                  </a:cubicBezTo>
                  <a:cubicBezTo>
                    <a:pt x="32" y="83"/>
                    <a:pt x="32" y="83"/>
                    <a:pt x="32" y="83"/>
                  </a:cubicBezTo>
                  <a:cubicBezTo>
                    <a:pt x="35" y="85"/>
                    <a:pt x="35" y="85"/>
                    <a:pt x="35" y="85"/>
                  </a:cubicBezTo>
                  <a:cubicBezTo>
                    <a:pt x="35" y="86"/>
                    <a:pt x="36" y="86"/>
                    <a:pt x="36" y="85"/>
                  </a:cubicBezTo>
                  <a:cubicBezTo>
                    <a:pt x="37" y="85"/>
                    <a:pt x="37" y="85"/>
                    <a:pt x="37" y="84"/>
                  </a:cubicBezTo>
                  <a:cubicBezTo>
                    <a:pt x="42" y="35"/>
                    <a:pt x="42" y="35"/>
                    <a:pt x="42" y="35"/>
                  </a:cubicBezTo>
                  <a:cubicBezTo>
                    <a:pt x="55" y="58"/>
                    <a:pt x="55" y="58"/>
                    <a:pt x="55" y="58"/>
                  </a:cubicBezTo>
                  <a:cubicBezTo>
                    <a:pt x="56" y="59"/>
                    <a:pt x="56" y="59"/>
                    <a:pt x="57" y="59"/>
                  </a:cubicBezTo>
                  <a:cubicBezTo>
                    <a:pt x="58" y="59"/>
                    <a:pt x="58" y="58"/>
                    <a:pt x="58" y="58"/>
                  </a:cubicBezTo>
                  <a:cubicBezTo>
                    <a:pt x="67" y="23"/>
                    <a:pt x="67" y="23"/>
                    <a:pt x="67" y="23"/>
                  </a:cubicBezTo>
                  <a:cubicBezTo>
                    <a:pt x="76" y="38"/>
                    <a:pt x="76" y="38"/>
                    <a:pt x="76" y="38"/>
                  </a:cubicBezTo>
                  <a:cubicBezTo>
                    <a:pt x="77" y="38"/>
                    <a:pt x="77" y="39"/>
                    <a:pt x="78" y="38"/>
                  </a:cubicBezTo>
                  <a:cubicBezTo>
                    <a:pt x="79" y="38"/>
                    <a:pt x="79" y="38"/>
                    <a:pt x="79" y="37"/>
                  </a:cubicBezTo>
                  <a:cubicBezTo>
                    <a:pt x="87" y="2"/>
                    <a:pt x="87" y="2"/>
                    <a:pt x="87" y="2"/>
                  </a:cubicBezTo>
                  <a:cubicBezTo>
                    <a:pt x="87" y="1"/>
                    <a:pt x="86" y="0"/>
                    <a:pt x="85" y="0"/>
                  </a:cubicBezTo>
                  <a:cubicBezTo>
                    <a:pt x="84" y="0"/>
                    <a:pt x="83" y="0"/>
                    <a:pt x="83" y="1"/>
                  </a:cubicBezTo>
                  <a:cubicBezTo>
                    <a:pt x="77" y="32"/>
                    <a:pt x="77" y="32"/>
                    <a:pt x="77" y="32"/>
                  </a:cubicBezTo>
                  <a:cubicBezTo>
                    <a:pt x="68" y="18"/>
                    <a:pt x="68" y="18"/>
                    <a:pt x="68" y="18"/>
                  </a:cubicBezTo>
                  <a:cubicBezTo>
                    <a:pt x="68" y="18"/>
                    <a:pt x="67" y="17"/>
                    <a:pt x="66" y="17"/>
                  </a:cubicBezTo>
                  <a:cubicBezTo>
                    <a:pt x="66" y="18"/>
                    <a:pt x="65" y="18"/>
                    <a:pt x="65" y="19"/>
                  </a:cubicBezTo>
                  <a:cubicBezTo>
                    <a:pt x="56" y="53"/>
                    <a:pt x="56" y="53"/>
                    <a:pt x="56" y="53"/>
                  </a:cubicBezTo>
                  <a:cubicBezTo>
                    <a:pt x="42" y="29"/>
                    <a:pt x="42" y="29"/>
                    <a:pt x="42" y="29"/>
                  </a:cubicBezTo>
                  <a:cubicBezTo>
                    <a:pt x="42" y="28"/>
                    <a:pt x="41" y="28"/>
                    <a:pt x="41" y="28"/>
                  </a:cubicBezTo>
                  <a:cubicBezTo>
                    <a:pt x="40" y="28"/>
                    <a:pt x="39" y="28"/>
                    <a:pt x="39" y="29"/>
                  </a:cubicBezTo>
                  <a:cubicBezTo>
                    <a:pt x="34" y="81"/>
                    <a:pt x="34" y="81"/>
                    <a:pt x="34" y="81"/>
                  </a:cubicBezTo>
                  <a:cubicBezTo>
                    <a:pt x="31" y="79"/>
                    <a:pt x="31" y="79"/>
                    <a:pt x="31" y="79"/>
                  </a:cubicBezTo>
                  <a:cubicBezTo>
                    <a:pt x="31" y="78"/>
                    <a:pt x="30" y="78"/>
                    <a:pt x="30" y="79"/>
                  </a:cubicBezTo>
                  <a:cubicBezTo>
                    <a:pt x="29" y="79"/>
                    <a:pt x="29" y="80"/>
                    <a:pt x="29" y="80"/>
                  </a:cubicBezTo>
                  <a:cubicBezTo>
                    <a:pt x="28" y="88"/>
                    <a:pt x="28" y="88"/>
                    <a:pt x="28" y="88"/>
                  </a:cubicBezTo>
                  <a:cubicBezTo>
                    <a:pt x="2" y="97"/>
                    <a:pt x="2" y="97"/>
                    <a:pt x="2" y="97"/>
                  </a:cubicBezTo>
                  <a:cubicBezTo>
                    <a:pt x="1" y="98"/>
                    <a:pt x="0" y="99"/>
                    <a:pt x="0" y="100"/>
                  </a:cubicBezTo>
                  <a:cubicBezTo>
                    <a:pt x="1" y="100"/>
                    <a:pt x="1" y="101"/>
                    <a:pt x="2" y="101"/>
                  </a:cubicBezTo>
                  <a:close/>
                </a:path>
              </a:pathLst>
            </a:custGeom>
            <a:solidFill>
              <a:srgbClr val="E54D4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 name="îṩlíḑé"/>
            <p:cNvSpPr/>
            <p:nvPr/>
          </p:nvSpPr>
          <p:spPr bwMode="auto">
            <a:xfrm>
              <a:off x="5978526" y="2044700"/>
              <a:ext cx="198438" cy="179388"/>
            </a:xfrm>
            <a:prstGeom prst="ellipse">
              <a:avLst/>
            </a:prstGeom>
            <a:solidFill>
              <a:srgbClr val="E54D4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îṥľiḋé"/>
            <p:cNvSpPr/>
            <p:nvPr/>
          </p:nvSpPr>
          <p:spPr bwMode="auto">
            <a:xfrm>
              <a:off x="7874001" y="2044700"/>
              <a:ext cx="180975" cy="179388"/>
            </a:xfrm>
            <a:prstGeom prst="ellipse">
              <a:avLst/>
            </a:prstGeom>
            <a:solidFill>
              <a:srgbClr val="F19B2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îŝļîḋê"/>
            <p:cNvSpPr/>
            <p:nvPr/>
          </p:nvSpPr>
          <p:spPr bwMode="auto">
            <a:xfrm>
              <a:off x="5491163" y="2295525"/>
              <a:ext cx="668338" cy="755650"/>
            </a:xfrm>
            <a:custGeom>
              <a:avLst/>
              <a:gdLst>
                <a:gd name="T0" fmla="*/ 23 w 37"/>
                <a:gd name="T1" fmla="*/ 38 h 42"/>
                <a:gd name="T2" fmla="*/ 33 w 37"/>
                <a:gd name="T3" fmla="*/ 40 h 42"/>
                <a:gd name="T4" fmla="*/ 33 w 37"/>
                <a:gd name="T5" fmla="*/ 40 h 42"/>
                <a:gd name="T6" fmla="*/ 34 w 37"/>
                <a:gd name="T7" fmla="*/ 29 h 42"/>
                <a:gd name="T8" fmla="*/ 14 w 37"/>
                <a:gd name="T9" fmla="*/ 3 h 42"/>
                <a:gd name="T10" fmla="*/ 3 w 37"/>
                <a:gd name="T11" fmla="*/ 2 h 42"/>
                <a:gd name="T12" fmla="*/ 3 w 37"/>
                <a:gd name="T13" fmla="*/ 2 h 42"/>
                <a:gd name="T14" fmla="*/ 2 w 37"/>
                <a:gd name="T15" fmla="*/ 12 h 42"/>
                <a:gd name="T16" fmla="*/ 23 w 37"/>
                <a:gd name="T17"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2">
                  <a:moveTo>
                    <a:pt x="23" y="38"/>
                  </a:moveTo>
                  <a:cubicBezTo>
                    <a:pt x="25" y="42"/>
                    <a:pt x="30" y="42"/>
                    <a:pt x="33" y="40"/>
                  </a:cubicBezTo>
                  <a:cubicBezTo>
                    <a:pt x="33" y="40"/>
                    <a:pt x="33" y="40"/>
                    <a:pt x="33" y="40"/>
                  </a:cubicBezTo>
                  <a:cubicBezTo>
                    <a:pt x="36" y="37"/>
                    <a:pt x="37" y="33"/>
                    <a:pt x="34" y="29"/>
                  </a:cubicBezTo>
                  <a:cubicBezTo>
                    <a:pt x="14" y="3"/>
                    <a:pt x="14" y="3"/>
                    <a:pt x="14" y="3"/>
                  </a:cubicBezTo>
                  <a:cubicBezTo>
                    <a:pt x="11" y="0"/>
                    <a:pt x="6" y="0"/>
                    <a:pt x="3" y="2"/>
                  </a:cubicBezTo>
                  <a:cubicBezTo>
                    <a:pt x="3" y="2"/>
                    <a:pt x="3" y="2"/>
                    <a:pt x="3" y="2"/>
                  </a:cubicBezTo>
                  <a:cubicBezTo>
                    <a:pt x="0" y="5"/>
                    <a:pt x="0" y="9"/>
                    <a:pt x="2" y="12"/>
                  </a:cubicBezTo>
                  <a:lnTo>
                    <a:pt x="23" y="38"/>
                  </a:lnTo>
                  <a:close/>
                </a:path>
              </a:pathLst>
            </a:custGeom>
            <a:solidFill>
              <a:srgbClr val="FFDA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ïṩļïḍe"/>
            <p:cNvSpPr/>
            <p:nvPr/>
          </p:nvSpPr>
          <p:spPr bwMode="auto">
            <a:xfrm>
              <a:off x="4030663" y="2295525"/>
              <a:ext cx="666750" cy="755650"/>
            </a:xfrm>
            <a:custGeom>
              <a:avLst/>
              <a:gdLst>
                <a:gd name="T0" fmla="*/ 14 w 37"/>
                <a:gd name="T1" fmla="*/ 39 h 42"/>
                <a:gd name="T2" fmla="*/ 4 w 37"/>
                <a:gd name="T3" fmla="*/ 40 h 42"/>
                <a:gd name="T4" fmla="*/ 4 w 37"/>
                <a:gd name="T5" fmla="*/ 40 h 42"/>
                <a:gd name="T6" fmla="*/ 3 w 37"/>
                <a:gd name="T7" fmla="*/ 29 h 42"/>
                <a:gd name="T8" fmla="*/ 23 w 37"/>
                <a:gd name="T9" fmla="*/ 3 h 42"/>
                <a:gd name="T10" fmla="*/ 34 w 37"/>
                <a:gd name="T11" fmla="*/ 2 h 42"/>
                <a:gd name="T12" fmla="*/ 34 w 37"/>
                <a:gd name="T13" fmla="*/ 2 h 42"/>
                <a:gd name="T14" fmla="*/ 35 w 37"/>
                <a:gd name="T15" fmla="*/ 13 h 42"/>
                <a:gd name="T16" fmla="*/ 14 w 37"/>
                <a:gd name="T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2">
                  <a:moveTo>
                    <a:pt x="14" y="39"/>
                  </a:moveTo>
                  <a:cubicBezTo>
                    <a:pt x="12" y="42"/>
                    <a:pt x="7" y="42"/>
                    <a:pt x="4" y="40"/>
                  </a:cubicBezTo>
                  <a:cubicBezTo>
                    <a:pt x="4" y="40"/>
                    <a:pt x="4" y="40"/>
                    <a:pt x="4" y="40"/>
                  </a:cubicBezTo>
                  <a:cubicBezTo>
                    <a:pt x="1" y="37"/>
                    <a:pt x="0" y="33"/>
                    <a:pt x="3" y="29"/>
                  </a:cubicBezTo>
                  <a:cubicBezTo>
                    <a:pt x="23" y="3"/>
                    <a:pt x="23" y="3"/>
                    <a:pt x="23" y="3"/>
                  </a:cubicBezTo>
                  <a:cubicBezTo>
                    <a:pt x="26" y="0"/>
                    <a:pt x="30" y="0"/>
                    <a:pt x="34" y="2"/>
                  </a:cubicBezTo>
                  <a:cubicBezTo>
                    <a:pt x="34" y="2"/>
                    <a:pt x="34" y="2"/>
                    <a:pt x="34" y="2"/>
                  </a:cubicBezTo>
                  <a:cubicBezTo>
                    <a:pt x="37" y="5"/>
                    <a:pt x="37" y="9"/>
                    <a:pt x="35" y="13"/>
                  </a:cubicBezTo>
                  <a:lnTo>
                    <a:pt x="14" y="39"/>
                  </a:lnTo>
                  <a:close/>
                </a:path>
              </a:pathLst>
            </a:custGeom>
            <a:solidFill>
              <a:srgbClr val="FFDA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íṧļïďè"/>
            <p:cNvSpPr/>
            <p:nvPr/>
          </p:nvSpPr>
          <p:spPr bwMode="auto">
            <a:xfrm>
              <a:off x="4283076" y="2133600"/>
              <a:ext cx="1641475" cy="1260475"/>
            </a:xfrm>
            <a:custGeom>
              <a:avLst/>
              <a:gdLst>
                <a:gd name="T0" fmla="*/ 88 w 91"/>
                <a:gd name="T1" fmla="*/ 18 h 70"/>
                <a:gd name="T2" fmla="*/ 83 w 91"/>
                <a:gd name="T3" fmla="*/ 12 h 70"/>
                <a:gd name="T4" fmla="*/ 64 w 91"/>
                <a:gd name="T5" fmla="*/ 0 h 70"/>
                <a:gd name="T6" fmla="*/ 59 w 91"/>
                <a:gd name="T7" fmla="*/ 0 h 70"/>
                <a:gd name="T8" fmla="*/ 47 w 91"/>
                <a:gd name="T9" fmla="*/ 0 h 70"/>
                <a:gd name="T10" fmla="*/ 44 w 91"/>
                <a:gd name="T11" fmla="*/ 0 h 70"/>
                <a:gd name="T12" fmla="*/ 35 w 91"/>
                <a:gd name="T13" fmla="*/ 0 h 70"/>
                <a:gd name="T14" fmla="*/ 27 w 91"/>
                <a:gd name="T15" fmla="*/ 0 h 70"/>
                <a:gd name="T16" fmla="*/ 7 w 91"/>
                <a:gd name="T17" fmla="*/ 12 h 70"/>
                <a:gd name="T18" fmla="*/ 2 w 91"/>
                <a:gd name="T19" fmla="*/ 18 h 70"/>
                <a:gd name="T20" fmla="*/ 3 w 91"/>
                <a:gd name="T21" fmla="*/ 29 h 70"/>
                <a:gd name="T22" fmla="*/ 5 w 91"/>
                <a:gd name="T23" fmla="*/ 30 h 70"/>
                <a:gd name="T24" fmla="*/ 16 w 91"/>
                <a:gd name="T25" fmla="*/ 29 h 70"/>
                <a:gd name="T26" fmla="*/ 21 w 91"/>
                <a:gd name="T27" fmla="*/ 23 h 70"/>
                <a:gd name="T28" fmla="*/ 21 w 91"/>
                <a:gd name="T29" fmla="*/ 70 h 70"/>
                <a:gd name="T30" fmla="*/ 35 w 91"/>
                <a:gd name="T31" fmla="*/ 70 h 70"/>
                <a:gd name="T32" fmla="*/ 44 w 91"/>
                <a:gd name="T33" fmla="*/ 70 h 70"/>
                <a:gd name="T34" fmla="*/ 47 w 91"/>
                <a:gd name="T35" fmla="*/ 70 h 70"/>
                <a:gd name="T36" fmla="*/ 59 w 91"/>
                <a:gd name="T37" fmla="*/ 70 h 70"/>
                <a:gd name="T38" fmla="*/ 69 w 91"/>
                <a:gd name="T39" fmla="*/ 70 h 70"/>
                <a:gd name="T40" fmla="*/ 69 w 91"/>
                <a:gd name="T41" fmla="*/ 23 h 70"/>
                <a:gd name="T42" fmla="*/ 74 w 91"/>
                <a:gd name="T43" fmla="*/ 29 h 70"/>
                <a:gd name="T44" fmla="*/ 85 w 91"/>
                <a:gd name="T45" fmla="*/ 30 h 70"/>
                <a:gd name="T46" fmla="*/ 87 w 91"/>
                <a:gd name="T47" fmla="*/ 29 h 70"/>
                <a:gd name="T48" fmla="*/ 88 w 91"/>
                <a:gd name="T49" fmla="*/ 1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70">
                  <a:moveTo>
                    <a:pt x="88" y="18"/>
                  </a:moveTo>
                  <a:cubicBezTo>
                    <a:pt x="83" y="12"/>
                    <a:pt x="83" y="12"/>
                    <a:pt x="83" y="12"/>
                  </a:cubicBezTo>
                  <a:cubicBezTo>
                    <a:pt x="80" y="5"/>
                    <a:pt x="72" y="0"/>
                    <a:pt x="64" y="0"/>
                  </a:cubicBezTo>
                  <a:cubicBezTo>
                    <a:pt x="59" y="0"/>
                    <a:pt x="59" y="0"/>
                    <a:pt x="59" y="0"/>
                  </a:cubicBezTo>
                  <a:cubicBezTo>
                    <a:pt x="47" y="0"/>
                    <a:pt x="47" y="0"/>
                    <a:pt x="47" y="0"/>
                  </a:cubicBezTo>
                  <a:cubicBezTo>
                    <a:pt x="44" y="0"/>
                    <a:pt x="44" y="0"/>
                    <a:pt x="44" y="0"/>
                  </a:cubicBezTo>
                  <a:cubicBezTo>
                    <a:pt x="35" y="0"/>
                    <a:pt x="35" y="0"/>
                    <a:pt x="35" y="0"/>
                  </a:cubicBezTo>
                  <a:cubicBezTo>
                    <a:pt x="27" y="0"/>
                    <a:pt x="27" y="0"/>
                    <a:pt x="27" y="0"/>
                  </a:cubicBezTo>
                  <a:cubicBezTo>
                    <a:pt x="18" y="0"/>
                    <a:pt x="11" y="5"/>
                    <a:pt x="7" y="12"/>
                  </a:cubicBezTo>
                  <a:cubicBezTo>
                    <a:pt x="2" y="18"/>
                    <a:pt x="2" y="18"/>
                    <a:pt x="2" y="18"/>
                  </a:cubicBezTo>
                  <a:cubicBezTo>
                    <a:pt x="0" y="21"/>
                    <a:pt x="0" y="26"/>
                    <a:pt x="3" y="29"/>
                  </a:cubicBezTo>
                  <a:cubicBezTo>
                    <a:pt x="5" y="30"/>
                    <a:pt x="5" y="30"/>
                    <a:pt x="5" y="30"/>
                  </a:cubicBezTo>
                  <a:cubicBezTo>
                    <a:pt x="9" y="33"/>
                    <a:pt x="13" y="33"/>
                    <a:pt x="16" y="29"/>
                  </a:cubicBezTo>
                  <a:cubicBezTo>
                    <a:pt x="21" y="23"/>
                    <a:pt x="21" y="23"/>
                    <a:pt x="21" y="23"/>
                  </a:cubicBezTo>
                  <a:cubicBezTo>
                    <a:pt x="21" y="70"/>
                    <a:pt x="21" y="70"/>
                    <a:pt x="21" y="70"/>
                  </a:cubicBezTo>
                  <a:cubicBezTo>
                    <a:pt x="35" y="70"/>
                    <a:pt x="35" y="70"/>
                    <a:pt x="35" y="70"/>
                  </a:cubicBezTo>
                  <a:cubicBezTo>
                    <a:pt x="44" y="70"/>
                    <a:pt x="44" y="70"/>
                    <a:pt x="44" y="70"/>
                  </a:cubicBezTo>
                  <a:cubicBezTo>
                    <a:pt x="47" y="70"/>
                    <a:pt x="47" y="70"/>
                    <a:pt x="47" y="70"/>
                  </a:cubicBezTo>
                  <a:cubicBezTo>
                    <a:pt x="59" y="70"/>
                    <a:pt x="59" y="70"/>
                    <a:pt x="59" y="70"/>
                  </a:cubicBezTo>
                  <a:cubicBezTo>
                    <a:pt x="69" y="70"/>
                    <a:pt x="69" y="70"/>
                    <a:pt x="69" y="70"/>
                  </a:cubicBezTo>
                  <a:cubicBezTo>
                    <a:pt x="69" y="23"/>
                    <a:pt x="69" y="23"/>
                    <a:pt x="69" y="23"/>
                  </a:cubicBezTo>
                  <a:cubicBezTo>
                    <a:pt x="74" y="29"/>
                    <a:pt x="74" y="29"/>
                    <a:pt x="74" y="29"/>
                  </a:cubicBezTo>
                  <a:cubicBezTo>
                    <a:pt x="77" y="33"/>
                    <a:pt x="82" y="33"/>
                    <a:pt x="85" y="30"/>
                  </a:cubicBezTo>
                  <a:cubicBezTo>
                    <a:pt x="87" y="29"/>
                    <a:pt x="87" y="29"/>
                    <a:pt x="87" y="29"/>
                  </a:cubicBezTo>
                  <a:cubicBezTo>
                    <a:pt x="90" y="26"/>
                    <a:pt x="91" y="21"/>
                    <a:pt x="88" y="18"/>
                  </a:cubicBezTo>
                  <a:close/>
                </a:path>
              </a:pathLst>
            </a:custGeom>
            <a:solidFill>
              <a:srgbClr val="6C7A8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 name="ï$ḷïḍe"/>
            <p:cNvSpPr/>
            <p:nvPr/>
          </p:nvSpPr>
          <p:spPr bwMode="auto">
            <a:xfrm>
              <a:off x="5888038" y="2800350"/>
              <a:ext cx="452438" cy="485775"/>
            </a:xfrm>
            <a:custGeom>
              <a:avLst/>
              <a:gdLst>
                <a:gd name="T0" fmla="*/ 23 w 25"/>
                <a:gd name="T1" fmla="*/ 16 h 27"/>
                <a:gd name="T2" fmla="*/ 22 w 25"/>
                <a:gd name="T3" fmla="*/ 25 h 27"/>
                <a:gd name="T4" fmla="*/ 22 w 25"/>
                <a:gd name="T5" fmla="*/ 25 h 27"/>
                <a:gd name="T6" fmla="*/ 14 w 25"/>
                <a:gd name="T7" fmla="*/ 24 h 27"/>
                <a:gd name="T8" fmla="*/ 2 w 25"/>
                <a:gd name="T9" fmla="*/ 11 h 27"/>
                <a:gd name="T10" fmla="*/ 3 w 25"/>
                <a:gd name="T11" fmla="*/ 2 h 27"/>
                <a:gd name="T12" fmla="*/ 3 w 25"/>
                <a:gd name="T13" fmla="*/ 2 h 27"/>
                <a:gd name="T14" fmla="*/ 11 w 25"/>
                <a:gd name="T15" fmla="*/ 3 h 27"/>
                <a:gd name="T16" fmla="*/ 23 w 25"/>
                <a:gd name="T17" fmla="*/ 1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7">
                  <a:moveTo>
                    <a:pt x="23" y="16"/>
                  </a:moveTo>
                  <a:cubicBezTo>
                    <a:pt x="25" y="19"/>
                    <a:pt x="25" y="23"/>
                    <a:pt x="22" y="25"/>
                  </a:cubicBezTo>
                  <a:cubicBezTo>
                    <a:pt x="22" y="25"/>
                    <a:pt x="22" y="25"/>
                    <a:pt x="22" y="25"/>
                  </a:cubicBezTo>
                  <a:cubicBezTo>
                    <a:pt x="20" y="27"/>
                    <a:pt x="16" y="27"/>
                    <a:pt x="14" y="24"/>
                  </a:cubicBezTo>
                  <a:cubicBezTo>
                    <a:pt x="2" y="11"/>
                    <a:pt x="2" y="11"/>
                    <a:pt x="2" y="11"/>
                  </a:cubicBezTo>
                  <a:cubicBezTo>
                    <a:pt x="0" y="8"/>
                    <a:pt x="0" y="4"/>
                    <a:pt x="3" y="2"/>
                  </a:cubicBezTo>
                  <a:cubicBezTo>
                    <a:pt x="3" y="2"/>
                    <a:pt x="3" y="2"/>
                    <a:pt x="3" y="2"/>
                  </a:cubicBezTo>
                  <a:cubicBezTo>
                    <a:pt x="5" y="0"/>
                    <a:pt x="9" y="0"/>
                    <a:pt x="11" y="3"/>
                  </a:cubicBezTo>
                  <a:lnTo>
                    <a:pt x="23" y="16"/>
                  </a:lnTo>
                  <a:close/>
                </a:path>
              </a:pathLst>
            </a:custGeom>
            <a:solidFill>
              <a:srgbClr val="FFDA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 name="îṧ1íḋe"/>
            <p:cNvSpPr/>
            <p:nvPr/>
          </p:nvSpPr>
          <p:spPr bwMode="auto">
            <a:xfrm>
              <a:off x="4084638" y="2817813"/>
              <a:ext cx="468313" cy="503238"/>
            </a:xfrm>
            <a:custGeom>
              <a:avLst/>
              <a:gdLst>
                <a:gd name="T0" fmla="*/ 24 w 26"/>
                <a:gd name="T1" fmla="*/ 17 h 28"/>
                <a:gd name="T2" fmla="*/ 23 w 26"/>
                <a:gd name="T3" fmla="*/ 26 h 28"/>
                <a:gd name="T4" fmla="*/ 23 w 26"/>
                <a:gd name="T5" fmla="*/ 26 h 28"/>
                <a:gd name="T6" fmla="*/ 14 w 26"/>
                <a:gd name="T7" fmla="*/ 25 h 28"/>
                <a:gd name="T8" fmla="*/ 3 w 26"/>
                <a:gd name="T9" fmla="*/ 12 h 28"/>
                <a:gd name="T10" fmla="*/ 3 w 26"/>
                <a:gd name="T11" fmla="*/ 3 h 28"/>
                <a:gd name="T12" fmla="*/ 3 w 26"/>
                <a:gd name="T13" fmla="*/ 3 h 28"/>
                <a:gd name="T14" fmla="*/ 12 w 26"/>
                <a:gd name="T15" fmla="*/ 3 h 28"/>
                <a:gd name="T16" fmla="*/ 24 w 26"/>
                <a:gd name="T17"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8">
                  <a:moveTo>
                    <a:pt x="24" y="17"/>
                  </a:moveTo>
                  <a:cubicBezTo>
                    <a:pt x="26" y="20"/>
                    <a:pt x="26" y="24"/>
                    <a:pt x="23" y="26"/>
                  </a:cubicBezTo>
                  <a:cubicBezTo>
                    <a:pt x="23" y="26"/>
                    <a:pt x="23" y="26"/>
                    <a:pt x="23" y="26"/>
                  </a:cubicBezTo>
                  <a:cubicBezTo>
                    <a:pt x="21" y="28"/>
                    <a:pt x="17" y="28"/>
                    <a:pt x="14" y="25"/>
                  </a:cubicBezTo>
                  <a:cubicBezTo>
                    <a:pt x="3" y="12"/>
                    <a:pt x="3" y="12"/>
                    <a:pt x="3" y="12"/>
                  </a:cubicBezTo>
                  <a:cubicBezTo>
                    <a:pt x="0" y="9"/>
                    <a:pt x="1" y="5"/>
                    <a:pt x="3" y="3"/>
                  </a:cubicBezTo>
                  <a:cubicBezTo>
                    <a:pt x="3" y="3"/>
                    <a:pt x="3" y="3"/>
                    <a:pt x="3" y="3"/>
                  </a:cubicBezTo>
                  <a:cubicBezTo>
                    <a:pt x="6" y="0"/>
                    <a:pt x="10" y="1"/>
                    <a:pt x="12" y="3"/>
                  </a:cubicBezTo>
                  <a:lnTo>
                    <a:pt x="24" y="17"/>
                  </a:lnTo>
                  <a:close/>
                </a:path>
              </a:pathLst>
            </a:custGeom>
            <a:solidFill>
              <a:srgbClr val="FFDA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îśľiďé"/>
            <p:cNvSpPr/>
            <p:nvPr/>
          </p:nvSpPr>
          <p:spPr bwMode="auto">
            <a:xfrm>
              <a:off x="4660901" y="3267075"/>
              <a:ext cx="866775" cy="2339975"/>
            </a:xfrm>
            <a:custGeom>
              <a:avLst/>
              <a:gdLst>
                <a:gd name="T0" fmla="*/ 546 w 546"/>
                <a:gd name="T1" fmla="*/ 0 h 1474"/>
                <a:gd name="T2" fmla="*/ 0 w 546"/>
                <a:gd name="T3" fmla="*/ 0 h 1474"/>
                <a:gd name="T4" fmla="*/ 0 w 546"/>
                <a:gd name="T5" fmla="*/ 80 h 1474"/>
                <a:gd name="T6" fmla="*/ 0 w 546"/>
                <a:gd name="T7" fmla="*/ 352 h 1474"/>
                <a:gd name="T8" fmla="*/ 0 w 546"/>
                <a:gd name="T9" fmla="*/ 1474 h 1474"/>
                <a:gd name="T10" fmla="*/ 205 w 546"/>
                <a:gd name="T11" fmla="*/ 1474 h 1474"/>
                <a:gd name="T12" fmla="*/ 251 w 546"/>
                <a:gd name="T13" fmla="*/ 352 h 1474"/>
                <a:gd name="T14" fmla="*/ 296 w 546"/>
                <a:gd name="T15" fmla="*/ 352 h 1474"/>
                <a:gd name="T16" fmla="*/ 341 w 546"/>
                <a:gd name="T17" fmla="*/ 1474 h 1474"/>
                <a:gd name="T18" fmla="*/ 546 w 546"/>
                <a:gd name="T19" fmla="*/ 1474 h 1474"/>
                <a:gd name="T20" fmla="*/ 546 w 546"/>
                <a:gd name="T21" fmla="*/ 352 h 1474"/>
                <a:gd name="T22" fmla="*/ 546 w 546"/>
                <a:gd name="T23" fmla="*/ 352 h 1474"/>
                <a:gd name="T24" fmla="*/ 546 w 546"/>
                <a:gd name="T25" fmla="*/ 0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6" h="1474">
                  <a:moveTo>
                    <a:pt x="546" y="0"/>
                  </a:moveTo>
                  <a:lnTo>
                    <a:pt x="0" y="0"/>
                  </a:lnTo>
                  <a:lnTo>
                    <a:pt x="0" y="80"/>
                  </a:lnTo>
                  <a:lnTo>
                    <a:pt x="0" y="352"/>
                  </a:lnTo>
                  <a:lnTo>
                    <a:pt x="0" y="1474"/>
                  </a:lnTo>
                  <a:lnTo>
                    <a:pt x="205" y="1474"/>
                  </a:lnTo>
                  <a:lnTo>
                    <a:pt x="251" y="352"/>
                  </a:lnTo>
                  <a:lnTo>
                    <a:pt x="296" y="352"/>
                  </a:lnTo>
                  <a:lnTo>
                    <a:pt x="341" y="1474"/>
                  </a:lnTo>
                  <a:lnTo>
                    <a:pt x="546" y="1474"/>
                  </a:lnTo>
                  <a:lnTo>
                    <a:pt x="546" y="352"/>
                  </a:lnTo>
                  <a:lnTo>
                    <a:pt x="546" y="352"/>
                  </a:lnTo>
                  <a:lnTo>
                    <a:pt x="546" y="0"/>
                  </a:lnTo>
                  <a:close/>
                </a:path>
              </a:pathLst>
            </a:custGeom>
            <a:solidFill>
              <a:srgbClr val="3C4A5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íṥḻïḓe"/>
            <p:cNvSpPr/>
            <p:nvPr/>
          </p:nvSpPr>
          <p:spPr bwMode="auto">
            <a:xfrm>
              <a:off x="4427538" y="3124200"/>
              <a:ext cx="323850" cy="250825"/>
            </a:xfrm>
            <a:custGeom>
              <a:avLst/>
              <a:gdLst>
                <a:gd name="T0" fmla="*/ 0 w 18"/>
                <a:gd name="T1" fmla="*/ 5 h 14"/>
                <a:gd name="T2" fmla="*/ 8 w 18"/>
                <a:gd name="T3" fmla="*/ 0 h 14"/>
                <a:gd name="T4" fmla="*/ 12 w 18"/>
                <a:gd name="T5" fmla="*/ 1 h 14"/>
                <a:gd name="T6" fmla="*/ 17 w 18"/>
                <a:gd name="T7" fmla="*/ 9 h 14"/>
                <a:gd name="T8" fmla="*/ 17 w 18"/>
                <a:gd name="T9" fmla="*/ 9 h 14"/>
                <a:gd name="T10" fmla="*/ 10 w 18"/>
                <a:gd name="T11" fmla="*/ 14 h 14"/>
                <a:gd name="T12" fmla="*/ 5 w 18"/>
                <a:gd name="T13" fmla="*/ 13 h 14"/>
                <a:gd name="T14" fmla="*/ 0 w 18"/>
                <a:gd name="T15" fmla="*/ 5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4">
                  <a:moveTo>
                    <a:pt x="0" y="5"/>
                  </a:moveTo>
                  <a:cubicBezTo>
                    <a:pt x="1" y="2"/>
                    <a:pt x="4" y="0"/>
                    <a:pt x="8" y="0"/>
                  </a:cubicBezTo>
                  <a:cubicBezTo>
                    <a:pt x="12" y="1"/>
                    <a:pt x="12" y="1"/>
                    <a:pt x="12" y="1"/>
                  </a:cubicBezTo>
                  <a:cubicBezTo>
                    <a:pt x="16" y="2"/>
                    <a:pt x="18" y="5"/>
                    <a:pt x="17" y="9"/>
                  </a:cubicBezTo>
                  <a:cubicBezTo>
                    <a:pt x="17" y="9"/>
                    <a:pt x="17" y="9"/>
                    <a:pt x="17" y="9"/>
                  </a:cubicBezTo>
                  <a:cubicBezTo>
                    <a:pt x="16" y="12"/>
                    <a:pt x="13" y="14"/>
                    <a:pt x="10" y="14"/>
                  </a:cubicBezTo>
                  <a:cubicBezTo>
                    <a:pt x="5" y="13"/>
                    <a:pt x="5" y="13"/>
                    <a:pt x="5" y="13"/>
                  </a:cubicBezTo>
                  <a:cubicBezTo>
                    <a:pt x="2" y="12"/>
                    <a:pt x="0" y="9"/>
                    <a:pt x="0" y="5"/>
                  </a:cubicBezTo>
                  <a:close/>
                </a:path>
              </a:pathLst>
            </a:custGeom>
            <a:solidFill>
              <a:srgbClr val="FBD0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ïşḻiďê"/>
            <p:cNvSpPr/>
            <p:nvPr/>
          </p:nvSpPr>
          <p:spPr bwMode="auto">
            <a:xfrm>
              <a:off x="6213476" y="3087688"/>
              <a:ext cx="325438" cy="269875"/>
            </a:xfrm>
            <a:custGeom>
              <a:avLst/>
              <a:gdLst>
                <a:gd name="T0" fmla="*/ 0 w 18"/>
                <a:gd name="T1" fmla="*/ 5 h 15"/>
                <a:gd name="T2" fmla="*/ 8 w 18"/>
                <a:gd name="T3" fmla="*/ 1 h 15"/>
                <a:gd name="T4" fmla="*/ 12 w 18"/>
                <a:gd name="T5" fmla="*/ 2 h 15"/>
                <a:gd name="T6" fmla="*/ 17 w 18"/>
                <a:gd name="T7" fmla="*/ 9 h 15"/>
                <a:gd name="T8" fmla="*/ 17 w 18"/>
                <a:gd name="T9" fmla="*/ 9 h 15"/>
                <a:gd name="T10" fmla="*/ 10 w 18"/>
                <a:gd name="T11" fmla="*/ 14 h 15"/>
                <a:gd name="T12" fmla="*/ 5 w 18"/>
                <a:gd name="T13" fmla="*/ 13 h 15"/>
                <a:gd name="T14" fmla="*/ 0 w 18"/>
                <a:gd name="T15" fmla="*/ 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0" y="5"/>
                  </a:moveTo>
                  <a:cubicBezTo>
                    <a:pt x="1" y="2"/>
                    <a:pt x="5" y="0"/>
                    <a:pt x="8" y="1"/>
                  </a:cubicBezTo>
                  <a:cubicBezTo>
                    <a:pt x="12" y="2"/>
                    <a:pt x="12" y="2"/>
                    <a:pt x="12" y="2"/>
                  </a:cubicBezTo>
                  <a:cubicBezTo>
                    <a:pt x="16" y="2"/>
                    <a:pt x="18" y="6"/>
                    <a:pt x="17" y="9"/>
                  </a:cubicBezTo>
                  <a:cubicBezTo>
                    <a:pt x="17" y="9"/>
                    <a:pt x="17" y="9"/>
                    <a:pt x="17" y="9"/>
                  </a:cubicBezTo>
                  <a:cubicBezTo>
                    <a:pt x="17" y="12"/>
                    <a:pt x="13" y="15"/>
                    <a:pt x="10" y="14"/>
                  </a:cubicBezTo>
                  <a:cubicBezTo>
                    <a:pt x="5" y="13"/>
                    <a:pt x="5" y="13"/>
                    <a:pt x="5" y="13"/>
                  </a:cubicBezTo>
                  <a:cubicBezTo>
                    <a:pt x="2" y="12"/>
                    <a:pt x="0" y="9"/>
                    <a:pt x="0" y="5"/>
                  </a:cubicBezTo>
                  <a:close/>
                </a:path>
              </a:pathLst>
            </a:custGeom>
            <a:solidFill>
              <a:srgbClr val="FBD0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iŝļiḋe"/>
            <p:cNvSpPr/>
            <p:nvPr/>
          </p:nvSpPr>
          <p:spPr bwMode="auto">
            <a:xfrm>
              <a:off x="4589463" y="5499100"/>
              <a:ext cx="450850" cy="215900"/>
            </a:xfrm>
            <a:custGeom>
              <a:avLst/>
              <a:gdLst>
                <a:gd name="T0" fmla="*/ 25 w 25"/>
                <a:gd name="T1" fmla="*/ 7 h 12"/>
                <a:gd name="T2" fmla="*/ 20 w 25"/>
                <a:gd name="T3" fmla="*/ 12 h 12"/>
                <a:gd name="T4" fmla="*/ 4 w 25"/>
                <a:gd name="T5" fmla="*/ 12 h 12"/>
                <a:gd name="T6" fmla="*/ 0 w 25"/>
                <a:gd name="T7" fmla="*/ 7 h 12"/>
                <a:gd name="T8" fmla="*/ 0 w 25"/>
                <a:gd name="T9" fmla="*/ 4 h 12"/>
                <a:gd name="T10" fmla="*/ 4 w 25"/>
                <a:gd name="T11" fmla="*/ 0 h 12"/>
                <a:gd name="T12" fmla="*/ 20 w 25"/>
                <a:gd name="T13" fmla="*/ 0 h 12"/>
                <a:gd name="T14" fmla="*/ 25 w 25"/>
                <a:gd name="T15" fmla="*/ 4 h 12"/>
                <a:gd name="T16" fmla="*/ 25 w 25"/>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
                  <a:moveTo>
                    <a:pt x="25" y="7"/>
                  </a:moveTo>
                  <a:cubicBezTo>
                    <a:pt x="25" y="10"/>
                    <a:pt x="23" y="12"/>
                    <a:pt x="20" y="12"/>
                  </a:cubicBezTo>
                  <a:cubicBezTo>
                    <a:pt x="4" y="12"/>
                    <a:pt x="4" y="12"/>
                    <a:pt x="4" y="12"/>
                  </a:cubicBezTo>
                  <a:cubicBezTo>
                    <a:pt x="2" y="12"/>
                    <a:pt x="0" y="10"/>
                    <a:pt x="0" y="7"/>
                  </a:cubicBezTo>
                  <a:cubicBezTo>
                    <a:pt x="0" y="4"/>
                    <a:pt x="0" y="4"/>
                    <a:pt x="0" y="4"/>
                  </a:cubicBezTo>
                  <a:cubicBezTo>
                    <a:pt x="0" y="2"/>
                    <a:pt x="2" y="0"/>
                    <a:pt x="4" y="0"/>
                  </a:cubicBezTo>
                  <a:cubicBezTo>
                    <a:pt x="20" y="0"/>
                    <a:pt x="20" y="0"/>
                    <a:pt x="20" y="0"/>
                  </a:cubicBezTo>
                  <a:cubicBezTo>
                    <a:pt x="23" y="0"/>
                    <a:pt x="25" y="2"/>
                    <a:pt x="25" y="4"/>
                  </a:cubicBezTo>
                  <a:lnTo>
                    <a:pt x="25" y="7"/>
                  </a:lnTo>
                  <a:close/>
                </a:path>
              </a:pathLst>
            </a:custGeom>
            <a:solidFill>
              <a:srgbClr val="1D2A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ïŝlídé"/>
            <p:cNvSpPr/>
            <p:nvPr/>
          </p:nvSpPr>
          <p:spPr bwMode="auto">
            <a:xfrm>
              <a:off x="5148263" y="5499100"/>
              <a:ext cx="452438" cy="215900"/>
            </a:xfrm>
            <a:custGeom>
              <a:avLst/>
              <a:gdLst>
                <a:gd name="T0" fmla="*/ 25 w 25"/>
                <a:gd name="T1" fmla="*/ 7 h 12"/>
                <a:gd name="T2" fmla="*/ 21 w 25"/>
                <a:gd name="T3" fmla="*/ 12 h 12"/>
                <a:gd name="T4" fmla="*/ 4 w 25"/>
                <a:gd name="T5" fmla="*/ 12 h 12"/>
                <a:gd name="T6" fmla="*/ 0 w 25"/>
                <a:gd name="T7" fmla="*/ 7 h 12"/>
                <a:gd name="T8" fmla="*/ 0 w 25"/>
                <a:gd name="T9" fmla="*/ 4 h 12"/>
                <a:gd name="T10" fmla="*/ 4 w 25"/>
                <a:gd name="T11" fmla="*/ 0 h 12"/>
                <a:gd name="T12" fmla="*/ 21 w 25"/>
                <a:gd name="T13" fmla="*/ 0 h 12"/>
                <a:gd name="T14" fmla="*/ 25 w 25"/>
                <a:gd name="T15" fmla="*/ 4 h 12"/>
                <a:gd name="T16" fmla="*/ 25 w 25"/>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
                  <a:moveTo>
                    <a:pt x="25" y="7"/>
                  </a:moveTo>
                  <a:cubicBezTo>
                    <a:pt x="25" y="10"/>
                    <a:pt x="23" y="12"/>
                    <a:pt x="21" y="12"/>
                  </a:cubicBezTo>
                  <a:cubicBezTo>
                    <a:pt x="4" y="12"/>
                    <a:pt x="4" y="12"/>
                    <a:pt x="4" y="12"/>
                  </a:cubicBezTo>
                  <a:cubicBezTo>
                    <a:pt x="2" y="12"/>
                    <a:pt x="0" y="10"/>
                    <a:pt x="0" y="7"/>
                  </a:cubicBezTo>
                  <a:cubicBezTo>
                    <a:pt x="0" y="4"/>
                    <a:pt x="0" y="4"/>
                    <a:pt x="0" y="4"/>
                  </a:cubicBezTo>
                  <a:cubicBezTo>
                    <a:pt x="0" y="2"/>
                    <a:pt x="2" y="0"/>
                    <a:pt x="4" y="0"/>
                  </a:cubicBezTo>
                  <a:cubicBezTo>
                    <a:pt x="21" y="0"/>
                    <a:pt x="21" y="0"/>
                    <a:pt x="21" y="0"/>
                  </a:cubicBezTo>
                  <a:cubicBezTo>
                    <a:pt x="23" y="0"/>
                    <a:pt x="25" y="2"/>
                    <a:pt x="25" y="4"/>
                  </a:cubicBezTo>
                  <a:lnTo>
                    <a:pt x="25" y="7"/>
                  </a:lnTo>
                  <a:close/>
                </a:path>
              </a:pathLst>
            </a:custGeom>
            <a:solidFill>
              <a:srgbClr val="1D2A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ïṡ1íḋe"/>
            <p:cNvSpPr/>
            <p:nvPr/>
          </p:nvSpPr>
          <p:spPr bwMode="auto">
            <a:xfrm>
              <a:off x="5003801" y="2187575"/>
              <a:ext cx="180975" cy="127000"/>
            </a:xfrm>
            <a:custGeom>
              <a:avLst/>
              <a:gdLst>
                <a:gd name="T0" fmla="*/ 10 w 10"/>
                <a:gd name="T1" fmla="*/ 6 h 7"/>
                <a:gd name="T2" fmla="*/ 8 w 10"/>
                <a:gd name="T3" fmla="*/ 7 h 7"/>
                <a:gd name="T4" fmla="*/ 2 w 10"/>
                <a:gd name="T5" fmla="*/ 7 h 7"/>
                <a:gd name="T6" fmla="*/ 0 w 10"/>
                <a:gd name="T7" fmla="*/ 6 h 7"/>
                <a:gd name="T8" fmla="*/ 0 w 10"/>
                <a:gd name="T9" fmla="*/ 2 h 7"/>
                <a:gd name="T10" fmla="*/ 2 w 10"/>
                <a:gd name="T11" fmla="*/ 0 h 7"/>
                <a:gd name="T12" fmla="*/ 8 w 10"/>
                <a:gd name="T13" fmla="*/ 0 h 7"/>
                <a:gd name="T14" fmla="*/ 10 w 10"/>
                <a:gd name="T15" fmla="*/ 2 h 7"/>
                <a:gd name="T16" fmla="*/ 10 w 10"/>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7">
                  <a:moveTo>
                    <a:pt x="10" y="6"/>
                  </a:moveTo>
                  <a:cubicBezTo>
                    <a:pt x="10" y="7"/>
                    <a:pt x="9" y="7"/>
                    <a:pt x="8" y="7"/>
                  </a:cubicBezTo>
                  <a:cubicBezTo>
                    <a:pt x="2" y="7"/>
                    <a:pt x="2" y="7"/>
                    <a:pt x="2" y="7"/>
                  </a:cubicBezTo>
                  <a:cubicBezTo>
                    <a:pt x="1" y="7"/>
                    <a:pt x="0" y="7"/>
                    <a:pt x="0" y="6"/>
                  </a:cubicBezTo>
                  <a:cubicBezTo>
                    <a:pt x="0" y="2"/>
                    <a:pt x="0" y="2"/>
                    <a:pt x="0" y="2"/>
                  </a:cubicBezTo>
                  <a:cubicBezTo>
                    <a:pt x="0" y="1"/>
                    <a:pt x="1" y="0"/>
                    <a:pt x="2" y="0"/>
                  </a:cubicBezTo>
                  <a:cubicBezTo>
                    <a:pt x="8" y="0"/>
                    <a:pt x="8" y="0"/>
                    <a:pt x="8" y="0"/>
                  </a:cubicBezTo>
                  <a:cubicBezTo>
                    <a:pt x="9" y="0"/>
                    <a:pt x="10" y="1"/>
                    <a:pt x="10" y="2"/>
                  </a:cubicBezTo>
                  <a:lnTo>
                    <a:pt x="10" y="6"/>
                  </a:lnTo>
                  <a:close/>
                </a:path>
              </a:pathLst>
            </a:custGeom>
            <a:solidFill>
              <a:srgbClr val="1D2A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ïśḻiḑè"/>
            <p:cNvSpPr/>
            <p:nvPr/>
          </p:nvSpPr>
          <p:spPr bwMode="auto">
            <a:xfrm>
              <a:off x="4986338" y="2314575"/>
              <a:ext cx="215900" cy="719138"/>
            </a:xfrm>
            <a:custGeom>
              <a:avLst/>
              <a:gdLst>
                <a:gd name="T0" fmla="*/ 46 w 136"/>
                <a:gd name="T1" fmla="*/ 0 h 453"/>
                <a:gd name="T2" fmla="*/ 0 w 136"/>
                <a:gd name="T3" fmla="*/ 362 h 453"/>
                <a:gd name="T4" fmla="*/ 68 w 136"/>
                <a:gd name="T5" fmla="*/ 453 h 453"/>
                <a:gd name="T6" fmla="*/ 136 w 136"/>
                <a:gd name="T7" fmla="*/ 362 h 453"/>
                <a:gd name="T8" fmla="*/ 80 w 136"/>
                <a:gd name="T9" fmla="*/ 0 h 453"/>
                <a:gd name="T10" fmla="*/ 46 w 136"/>
                <a:gd name="T11" fmla="*/ 0 h 453"/>
              </a:gdLst>
              <a:ahLst/>
              <a:cxnLst>
                <a:cxn ang="0">
                  <a:pos x="T0" y="T1"/>
                </a:cxn>
                <a:cxn ang="0">
                  <a:pos x="T2" y="T3"/>
                </a:cxn>
                <a:cxn ang="0">
                  <a:pos x="T4" y="T5"/>
                </a:cxn>
                <a:cxn ang="0">
                  <a:pos x="T6" y="T7"/>
                </a:cxn>
                <a:cxn ang="0">
                  <a:pos x="T8" y="T9"/>
                </a:cxn>
                <a:cxn ang="0">
                  <a:pos x="T10" y="T11"/>
                </a:cxn>
              </a:cxnLst>
              <a:rect l="0" t="0" r="r" b="b"/>
              <a:pathLst>
                <a:path w="136" h="453">
                  <a:moveTo>
                    <a:pt x="46" y="0"/>
                  </a:moveTo>
                  <a:lnTo>
                    <a:pt x="0" y="362"/>
                  </a:lnTo>
                  <a:lnTo>
                    <a:pt x="68" y="453"/>
                  </a:lnTo>
                  <a:lnTo>
                    <a:pt x="136" y="362"/>
                  </a:lnTo>
                  <a:lnTo>
                    <a:pt x="80" y="0"/>
                  </a:lnTo>
                  <a:lnTo>
                    <a:pt x="46" y="0"/>
                  </a:lnTo>
                  <a:close/>
                </a:path>
              </a:pathLst>
            </a:custGeom>
            <a:solidFill>
              <a:srgbClr val="1D2A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îSľîdè"/>
            <p:cNvSpPr/>
            <p:nvPr/>
          </p:nvSpPr>
          <p:spPr bwMode="auto">
            <a:xfrm>
              <a:off x="4770438" y="2133600"/>
              <a:ext cx="360363" cy="288925"/>
            </a:xfrm>
            <a:custGeom>
              <a:avLst/>
              <a:gdLst>
                <a:gd name="T0" fmla="*/ 227 w 227"/>
                <a:gd name="T1" fmla="*/ 0 h 182"/>
                <a:gd name="T2" fmla="*/ 136 w 227"/>
                <a:gd name="T3" fmla="*/ 182 h 182"/>
                <a:gd name="T4" fmla="*/ 0 w 227"/>
                <a:gd name="T5" fmla="*/ 0 h 182"/>
                <a:gd name="T6" fmla="*/ 227 w 227"/>
                <a:gd name="T7" fmla="*/ 0 h 182"/>
              </a:gdLst>
              <a:ahLst/>
              <a:cxnLst>
                <a:cxn ang="0">
                  <a:pos x="T0" y="T1"/>
                </a:cxn>
                <a:cxn ang="0">
                  <a:pos x="T2" y="T3"/>
                </a:cxn>
                <a:cxn ang="0">
                  <a:pos x="T4" y="T5"/>
                </a:cxn>
                <a:cxn ang="0">
                  <a:pos x="T6" y="T7"/>
                </a:cxn>
              </a:cxnLst>
              <a:rect l="0" t="0" r="r" b="b"/>
              <a:pathLst>
                <a:path w="227" h="182">
                  <a:moveTo>
                    <a:pt x="227" y="0"/>
                  </a:moveTo>
                  <a:lnTo>
                    <a:pt x="136" y="182"/>
                  </a:lnTo>
                  <a:lnTo>
                    <a:pt x="0" y="0"/>
                  </a:lnTo>
                  <a:lnTo>
                    <a:pt x="22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iṣḷiḍé"/>
            <p:cNvSpPr/>
            <p:nvPr/>
          </p:nvSpPr>
          <p:spPr bwMode="auto">
            <a:xfrm>
              <a:off x="5076826" y="2133600"/>
              <a:ext cx="379413" cy="288925"/>
            </a:xfrm>
            <a:custGeom>
              <a:avLst/>
              <a:gdLst>
                <a:gd name="T0" fmla="*/ 0 w 239"/>
                <a:gd name="T1" fmla="*/ 0 h 182"/>
                <a:gd name="T2" fmla="*/ 102 w 239"/>
                <a:gd name="T3" fmla="*/ 182 h 182"/>
                <a:gd name="T4" fmla="*/ 239 w 239"/>
                <a:gd name="T5" fmla="*/ 0 h 182"/>
                <a:gd name="T6" fmla="*/ 0 w 239"/>
                <a:gd name="T7" fmla="*/ 0 h 182"/>
              </a:gdLst>
              <a:ahLst/>
              <a:cxnLst>
                <a:cxn ang="0">
                  <a:pos x="T0" y="T1"/>
                </a:cxn>
                <a:cxn ang="0">
                  <a:pos x="T2" y="T3"/>
                </a:cxn>
                <a:cxn ang="0">
                  <a:pos x="T4" y="T5"/>
                </a:cxn>
                <a:cxn ang="0">
                  <a:pos x="T6" y="T7"/>
                </a:cxn>
              </a:cxnLst>
              <a:rect l="0" t="0" r="r" b="b"/>
              <a:pathLst>
                <a:path w="239" h="182">
                  <a:moveTo>
                    <a:pt x="0" y="0"/>
                  </a:moveTo>
                  <a:lnTo>
                    <a:pt x="102" y="182"/>
                  </a:lnTo>
                  <a:lnTo>
                    <a:pt x="23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îṩ1iḋe"/>
            <p:cNvSpPr/>
            <p:nvPr/>
          </p:nvSpPr>
          <p:spPr bwMode="auto">
            <a:xfrm>
              <a:off x="4914901" y="1846263"/>
              <a:ext cx="342900" cy="341313"/>
            </a:xfrm>
            <a:custGeom>
              <a:avLst/>
              <a:gdLst>
                <a:gd name="T0" fmla="*/ 19 w 19"/>
                <a:gd name="T1" fmla="*/ 16 h 19"/>
                <a:gd name="T2" fmla="*/ 19 w 19"/>
                <a:gd name="T3" fmla="*/ 4 h 19"/>
                <a:gd name="T4" fmla="*/ 18 w 19"/>
                <a:gd name="T5" fmla="*/ 2 h 19"/>
                <a:gd name="T6" fmla="*/ 16 w 19"/>
                <a:gd name="T7" fmla="*/ 0 h 19"/>
                <a:gd name="T8" fmla="*/ 3 w 19"/>
                <a:gd name="T9" fmla="*/ 0 h 19"/>
                <a:gd name="T10" fmla="*/ 1 w 19"/>
                <a:gd name="T11" fmla="*/ 1 h 19"/>
                <a:gd name="T12" fmla="*/ 0 w 19"/>
                <a:gd name="T13" fmla="*/ 4 h 19"/>
                <a:gd name="T14" fmla="*/ 0 w 19"/>
                <a:gd name="T15" fmla="*/ 16 h 19"/>
                <a:gd name="T16" fmla="*/ 10 w 19"/>
                <a:gd name="T17" fmla="*/ 19 h 19"/>
                <a:gd name="T18" fmla="*/ 19 w 19"/>
                <a:gd name="T19"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9" y="16"/>
                  </a:moveTo>
                  <a:cubicBezTo>
                    <a:pt x="19" y="4"/>
                    <a:pt x="19" y="4"/>
                    <a:pt x="19" y="4"/>
                  </a:cubicBezTo>
                  <a:cubicBezTo>
                    <a:pt x="19" y="3"/>
                    <a:pt x="19" y="2"/>
                    <a:pt x="18" y="2"/>
                  </a:cubicBezTo>
                  <a:cubicBezTo>
                    <a:pt x="18" y="1"/>
                    <a:pt x="17" y="0"/>
                    <a:pt x="16" y="0"/>
                  </a:cubicBezTo>
                  <a:cubicBezTo>
                    <a:pt x="3" y="0"/>
                    <a:pt x="3" y="0"/>
                    <a:pt x="3" y="0"/>
                  </a:cubicBezTo>
                  <a:cubicBezTo>
                    <a:pt x="2" y="0"/>
                    <a:pt x="2" y="1"/>
                    <a:pt x="1" y="1"/>
                  </a:cubicBezTo>
                  <a:cubicBezTo>
                    <a:pt x="0" y="2"/>
                    <a:pt x="0" y="3"/>
                    <a:pt x="0" y="4"/>
                  </a:cubicBezTo>
                  <a:cubicBezTo>
                    <a:pt x="0" y="16"/>
                    <a:pt x="0" y="16"/>
                    <a:pt x="0" y="16"/>
                  </a:cubicBezTo>
                  <a:cubicBezTo>
                    <a:pt x="10" y="19"/>
                    <a:pt x="10" y="19"/>
                    <a:pt x="10" y="19"/>
                  </a:cubicBezTo>
                  <a:lnTo>
                    <a:pt x="19" y="16"/>
                  </a:lnTo>
                  <a:close/>
                </a:path>
              </a:pathLst>
            </a:custGeom>
            <a:solidFill>
              <a:srgbClr val="EDC49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išļíďè"/>
            <p:cNvSpPr/>
            <p:nvPr/>
          </p:nvSpPr>
          <p:spPr bwMode="auto">
            <a:xfrm>
              <a:off x="4805363" y="1270000"/>
              <a:ext cx="541338" cy="755650"/>
            </a:xfrm>
            <a:custGeom>
              <a:avLst/>
              <a:gdLst>
                <a:gd name="T0" fmla="*/ 0 w 30"/>
                <a:gd name="T1" fmla="*/ 21 h 42"/>
                <a:gd name="T2" fmla="*/ 15 w 30"/>
                <a:gd name="T3" fmla="*/ 42 h 42"/>
                <a:gd name="T4" fmla="*/ 30 w 30"/>
                <a:gd name="T5" fmla="*/ 21 h 42"/>
                <a:gd name="T6" fmla="*/ 29 w 30"/>
                <a:gd name="T7" fmla="*/ 14 h 42"/>
                <a:gd name="T8" fmla="*/ 15 w 30"/>
                <a:gd name="T9" fmla="*/ 0 h 42"/>
                <a:gd name="T10" fmla="*/ 1 w 30"/>
                <a:gd name="T11" fmla="*/ 14 h 42"/>
                <a:gd name="T12" fmla="*/ 0 w 30"/>
                <a:gd name="T13" fmla="*/ 21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0" y="21"/>
                  </a:moveTo>
                  <a:cubicBezTo>
                    <a:pt x="0" y="32"/>
                    <a:pt x="7" y="42"/>
                    <a:pt x="15" y="42"/>
                  </a:cubicBezTo>
                  <a:cubicBezTo>
                    <a:pt x="23" y="42"/>
                    <a:pt x="30" y="32"/>
                    <a:pt x="30" y="21"/>
                  </a:cubicBezTo>
                  <a:cubicBezTo>
                    <a:pt x="30" y="18"/>
                    <a:pt x="30" y="16"/>
                    <a:pt x="29" y="14"/>
                  </a:cubicBezTo>
                  <a:cubicBezTo>
                    <a:pt x="27" y="6"/>
                    <a:pt x="22" y="0"/>
                    <a:pt x="15" y="0"/>
                  </a:cubicBezTo>
                  <a:cubicBezTo>
                    <a:pt x="8" y="0"/>
                    <a:pt x="3" y="6"/>
                    <a:pt x="1" y="14"/>
                  </a:cubicBezTo>
                  <a:cubicBezTo>
                    <a:pt x="0" y="16"/>
                    <a:pt x="0" y="18"/>
                    <a:pt x="0" y="21"/>
                  </a:cubicBezTo>
                  <a:close/>
                </a:path>
              </a:pathLst>
            </a:custGeom>
            <a:solidFill>
              <a:srgbClr val="FBD0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ïṩļïdé"/>
            <p:cNvSpPr/>
            <p:nvPr/>
          </p:nvSpPr>
          <p:spPr bwMode="auto">
            <a:xfrm>
              <a:off x="4733926" y="1144588"/>
              <a:ext cx="793750" cy="701675"/>
            </a:xfrm>
            <a:custGeom>
              <a:avLst/>
              <a:gdLst>
                <a:gd name="T0" fmla="*/ 27 w 44"/>
                <a:gd name="T1" fmla="*/ 11 h 39"/>
                <a:gd name="T2" fmla="*/ 9 w 44"/>
                <a:gd name="T3" fmla="*/ 19 h 39"/>
                <a:gd name="T4" fmla="*/ 5 w 44"/>
                <a:gd name="T5" fmla="*/ 38 h 39"/>
                <a:gd name="T6" fmla="*/ 1 w 44"/>
                <a:gd name="T7" fmla="*/ 20 h 39"/>
                <a:gd name="T8" fmla="*/ 19 w 44"/>
                <a:gd name="T9" fmla="*/ 3 h 39"/>
                <a:gd name="T10" fmla="*/ 29 w 44"/>
                <a:gd name="T11" fmla="*/ 2 h 39"/>
                <a:gd name="T12" fmla="*/ 32 w 44"/>
                <a:gd name="T13" fmla="*/ 39 h 39"/>
                <a:gd name="T14" fmla="*/ 27 w 44"/>
                <a:gd name="T15" fmla="*/ 11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39">
                  <a:moveTo>
                    <a:pt x="27" y="11"/>
                  </a:moveTo>
                  <a:cubicBezTo>
                    <a:pt x="27" y="11"/>
                    <a:pt x="15" y="13"/>
                    <a:pt x="9" y="19"/>
                  </a:cubicBezTo>
                  <a:cubicBezTo>
                    <a:pt x="3" y="25"/>
                    <a:pt x="7" y="30"/>
                    <a:pt x="5" y="38"/>
                  </a:cubicBezTo>
                  <a:cubicBezTo>
                    <a:pt x="5" y="38"/>
                    <a:pt x="0" y="31"/>
                    <a:pt x="1" y="20"/>
                  </a:cubicBezTo>
                  <a:cubicBezTo>
                    <a:pt x="2" y="9"/>
                    <a:pt x="8" y="2"/>
                    <a:pt x="19" y="3"/>
                  </a:cubicBezTo>
                  <a:cubicBezTo>
                    <a:pt x="19" y="3"/>
                    <a:pt x="23" y="0"/>
                    <a:pt x="29" y="2"/>
                  </a:cubicBezTo>
                  <a:cubicBezTo>
                    <a:pt x="35" y="4"/>
                    <a:pt x="44" y="27"/>
                    <a:pt x="32" y="39"/>
                  </a:cubicBezTo>
                  <a:cubicBezTo>
                    <a:pt x="32" y="39"/>
                    <a:pt x="39" y="20"/>
                    <a:pt x="27" y="11"/>
                  </a:cubicBezTo>
                  <a:close/>
                </a:path>
              </a:pathLst>
            </a:custGeom>
            <a:solidFill>
              <a:srgbClr val="9C60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iS1iḍè"/>
            <p:cNvSpPr/>
            <p:nvPr/>
          </p:nvSpPr>
          <p:spPr bwMode="auto">
            <a:xfrm>
              <a:off x="4770438" y="1647825"/>
              <a:ext cx="88900" cy="144463"/>
            </a:xfrm>
            <a:prstGeom prst="ellipse">
              <a:avLst/>
            </a:prstGeom>
            <a:solidFill>
              <a:srgbClr val="FBD0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îsļïḍè"/>
            <p:cNvSpPr/>
            <p:nvPr/>
          </p:nvSpPr>
          <p:spPr bwMode="auto">
            <a:xfrm>
              <a:off x="5292726" y="1647825"/>
              <a:ext cx="90488" cy="144463"/>
            </a:xfrm>
            <a:prstGeom prst="ellipse">
              <a:avLst/>
            </a:prstGeom>
            <a:solidFill>
              <a:srgbClr val="FBD0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ïṧḻîḓê"/>
            <p:cNvSpPr/>
            <p:nvPr/>
          </p:nvSpPr>
          <p:spPr bwMode="auto">
            <a:xfrm>
              <a:off x="4787901" y="1504950"/>
              <a:ext cx="71438" cy="215900"/>
            </a:xfrm>
            <a:custGeom>
              <a:avLst/>
              <a:gdLst>
                <a:gd name="T0" fmla="*/ 4 w 4"/>
                <a:gd name="T1" fmla="*/ 1 h 12"/>
                <a:gd name="T2" fmla="*/ 0 w 4"/>
                <a:gd name="T3" fmla="*/ 8 h 12"/>
                <a:gd name="T4" fmla="*/ 1 w 4"/>
                <a:gd name="T5" fmla="*/ 8 h 12"/>
                <a:gd name="T6" fmla="*/ 4 w 4"/>
                <a:gd name="T7" fmla="*/ 12 h 12"/>
                <a:gd name="T8" fmla="*/ 4 w 4"/>
                <a:gd name="T9" fmla="*/ 1 h 12"/>
              </a:gdLst>
              <a:ahLst/>
              <a:cxnLst>
                <a:cxn ang="0">
                  <a:pos x="T0" y="T1"/>
                </a:cxn>
                <a:cxn ang="0">
                  <a:pos x="T2" y="T3"/>
                </a:cxn>
                <a:cxn ang="0">
                  <a:pos x="T4" y="T5"/>
                </a:cxn>
                <a:cxn ang="0">
                  <a:pos x="T6" y="T7"/>
                </a:cxn>
                <a:cxn ang="0">
                  <a:pos x="T8" y="T9"/>
                </a:cxn>
              </a:cxnLst>
              <a:rect l="0" t="0" r="r" b="b"/>
              <a:pathLst>
                <a:path w="4" h="12">
                  <a:moveTo>
                    <a:pt x="4" y="1"/>
                  </a:moveTo>
                  <a:cubicBezTo>
                    <a:pt x="4" y="0"/>
                    <a:pt x="4" y="2"/>
                    <a:pt x="0" y="8"/>
                  </a:cubicBezTo>
                  <a:cubicBezTo>
                    <a:pt x="0" y="8"/>
                    <a:pt x="0" y="8"/>
                    <a:pt x="1" y="8"/>
                  </a:cubicBezTo>
                  <a:cubicBezTo>
                    <a:pt x="1" y="9"/>
                    <a:pt x="2" y="9"/>
                    <a:pt x="4" y="12"/>
                  </a:cubicBezTo>
                  <a:cubicBezTo>
                    <a:pt x="4" y="12"/>
                    <a:pt x="3" y="7"/>
                    <a:pt x="4" y="1"/>
                  </a:cubicBezTo>
                  <a:close/>
                </a:path>
              </a:pathLst>
            </a:custGeom>
            <a:solidFill>
              <a:srgbClr val="9C60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iṣ1îḓê"/>
            <p:cNvSpPr/>
            <p:nvPr/>
          </p:nvSpPr>
          <p:spPr bwMode="auto">
            <a:xfrm>
              <a:off x="4841876" y="1485900"/>
              <a:ext cx="53975" cy="107950"/>
            </a:xfrm>
            <a:custGeom>
              <a:avLst/>
              <a:gdLst>
                <a:gd name="T0" fmla="*/ 3 w 3"/>
                <a:gd name="T1" fmla="*/ 0 h 6"/>
                <a:gd name="T2" fmla="*/ 2 w 3"/>
                <a:gd name="T3" fmla="*/ 6 h 6"/>
                <a:gd name="T4" fmla="*/ 0 w 3"/>
                <a:gd name="T5" fmla="*/ 2 h 6"/>
                <a:gd name="T6" fmla="*/ 3 w 3"/>
                <a:gd name="T7" fmla="*/ 0 h 6"/>
              </a:gdLst>
              <a:ahLst/>
              <a:cxnLst>
                <a:cxn ang="0">
                  <a:pos x="T0" y="T1"/>
                </a:cxn>
                <a:cxn ang="0">
                  <a:pos x="T2" y="T3"/>
                </a:cxn>
                <a:cxn ang="0">
                  <a:pos x="T4" y="T5"/>
                </a:cxn>
                <a:cxn ang="0">
                  <a:pos x="T6" y="T7"/>
                </a:cxn>
              </a:cxnLst>
              <a:rect l="0" t="0" r="r" b="b"/>
              <a:pathLst>
                <a:path w="3" h="6">
                  <a:moveTo>
                    <a:pt x="3" y="0"/>
                  </a:moveTo>
                  <a:cubicBezTo>
                    <a:pt x="3" y="0"/>
                    <a:pt x="2" y="2"/>
                    <a:pt x="2" y="6"/>
                  </a:cubicBezTo>
                  <a:cubicBezTo>
                    <a:pt x="2" y="6"/>
                    <a:pt x="0" y="4"/>
                    <a:pt x="0" y="2"/>
                  </a:cubicBezTo>
                  <a:cubicBezTo>
                    <a:pt x="0" y="1"/>
                    <a:pt x="3" y="0"/>
                    <a:pt x="3" y="0"/>
                  </a:cubicBezTo>
                  <a:close/>
                </a:path>
              </a:pathLst>
            </a:custGeom>
            <a:solidFill>
              <a:srgbClr val="9C60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ï$1ïďé"/>
            <p:cNvSpPr/>
            <p:nvPr/>
          </p:nvSpPr>
          <p:spPr bwMode="auto">
            <a:xfrm>
              <a:off x="5003801" y="1343025"/>
              <a:ext cx="217488" cy="107950"/>
            </a:xfrm>
            <a:custGeom>
              <a:avLst/>
              <a:gdLst>
                <a:gd name="T0" fmla="*/ 12 w 12"/>
                <a:gd name="T1" fmla="*/ 0 h 6"/>
                <a:gd name="T2" fmla="*/ 0 w 12"/>
                <a:gd name="T3" fmla="*/ 6 h 6"/>
                <a:gd name="T4" fmla="*/ 2 w 12"/>
                <a:gd name="T5" fmla="*/ 2 h 6"/>
                <a:gd name="T6" fmla="*/ 12 w 12"/>
                <a:gd name="T7" fmla="*/ 0 h 6"/>
              </a:gdLst>
              <a:ahLst/>
              <a:cxnLst>
                <a:cxn ang="0">
                  <a:pos x="T0" y="T1"/>
                </a:cxn>
                <a:cxn ang="0">
                  <a:pos x="T2" y="T3"/>
                </a:cxn>
                <a:cxn ang="0">
                  <a:pos x="T4" y="T5"/>
                </a:cxn>
                <a:cxn ang="0">
                  <a:pos x="T6" y="T7"/>
                </a:cxn>
              </a:cxnLst>
              <a:rect l="0" t="0" r="r" b="b"/>
              <a:pathLst>
                <a:path w="12" h="6">
                  <a:moveTo>
                    <a:pt x="12" y="0"/>
                  </a:moveTo>
                  <a:cubicBezTo>
                    <a:pt x="12" y="0"/>
                    <a:pt x="3" y="6"/>
                    <a:pt x="0" y="6"/>
                  </a:cubicBezTo>
                  <a:cubicBezTo>
                    <a:pt x="2" y="2"/>
                    <a:pt x="2" y="2"/>
                    <a:pt x="2" y="2"/>
                  </a:cubicBezTo>
                  <a:lnTo>
                    <a:pt x="12" y="0"/>
                  </a:lnTo>
                  <a:close/>
                </a:path>
              </a:pathLst>
            </a:custGeom>
            <a:solidFill>
              <a:srgbClr val="9C60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20483">
                                            <p:txEl>
                                              <p:pRg st="0" end="0"/>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20483">
                                            <p:txEl>
                                              <p:pRg st="1" end="1"/>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0483">
                                            <p:txEl>
                                              <p:pRg st="2" end="2"/>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20483">
                                            <p:txEl>
                                              <p:pRg st="3" end="3"/>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20483">
                                            <p:txEl>
                                              <p:pRg st="4" end="4"/>
                                            </p:txEl>
                                          </p:spTgt>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0483">
                                            <p:txEl>
                                              <p:pRg st="5" end="5"/>
                                            </p:txEl>
                                          </p:spTgt>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20483">
                                            <p:txEl>
                                              <p:pRg st="6" end="6"/>
                                            </p:txEl>
                                          </p:spTgt>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20483">
                                            <p:txEl>
                                              <p:pRg st="7" end="7"/>
                                            </p:txEl>
                                          </p:spTgt>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20483">
                                            <p:txEl>
                                              <p:pRg st="8" end="8"/>
                                            </p:txEl>
                                          </p:spTgt>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20483">
                                            <p:txEl>
                                              <p:pRg st="9" end="9"/>
                                            </p:txEl>
                                          </p:spTgt>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20483">
                                            <p:txEl>
                                              <p:pRg st="10" end="10"/>
                                            </p:txEl>
                                          </p:spTgt>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20483">
                                            <p:txEl>
                                              <p:pRg st="11" end="11"/>
                                            </p:txEl>
                                          </p:spTgt>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20483">
                                            <p:txEl>
                                              <p:pRg st="12" end="12"/>
                                            </p:txEl>
                                          </p:spTgt>
                                        </p:tgtEl>
                                        <p:attrNameLst>
                                          <p:attrName>style.visibility</p:attrName>
                                        </p:attrNameLst>
                                      </p:cBhvr>
                                      <p:to>
                                        <p:strVal val="visible"/>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20483">
                                            <p:txEl>
                                              <p:pRg st="13" end="13"/>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65220"/>
                                        </p:tgtEl>
                                        <p:attrNameLst>
                                          <p:attrName>style.visibility</p:attrName>
                                        </p:attrNameLst>
                                      </p:cBhvr>
                                      <p:to>
                                        <p:strVal val="visible"/>
                                      </p:to>
                                    </p:set>
                                    <p:animEffect transition="in" filter="blinds(horizontal)">
                                      <p:cBhvr>
                                        <p:cTn id="60" dur="500"/>
                                        <p:tgtEl>
                                          <p:spTgt spid="265220"/>
                                        </p:tgtEl>
                                      </p:cBhvr>
                                    </p:animEffect>
                                  </p:childTnLst>
                                </p:cTn>
                              </p:par>
                            </p:childTnLst>
                          </p:cTn>
                        </p:par>
                        <p:par>
                          <p:cTn id="61" fill="hold">
                            <p:stCondLst>
                              <p:cond delay="500"/>
                            </p:stCondLst>
                            <p:childTnLst>
                              <p:par>
                                <p:cTn id="62" presetID="1" presetClass="entr" presetSubtype="0" fill="hold" nodeType="afterEffect">
                                  <p:stCondLst>
                                    <p:cond delay="0"/>
                                  </p:stCondLst>
                                  <p:childTnLst>
                                    <p:set>
                                      <p:cBhvr>
                                        <p:cTn id="6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P spid="265220" grpId="0" animBg="1"/>
      <p:bldP spid="12" grpId="0"/>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4294967295"/>
          </p:nvPr>
        </p:nvSpPr>
        <p:spPr>
          <a:xfrm>
            <a:off x="1607920" y="3212976"/>
            <a:ext cx="9816672" cy="1400371"/>
          </a:xfrm>
          <a:prstGeom prst="rect">
            <a:avLst/>
          </a:prstGeom>
        </p:spPr>
        <p:txBody>
          <a:bodyPr/>
          <a:lstStyle/>
          <a:p>
            <a:pPr eaLnBrk="1" hangingPunct="1">
              <a:lnSpc>
                <a:spcPct val="150000"/>
              </a:lnSpc>
              <a:defRPr/>
            </a:pPr>
            <a:r>
              <a:rPr lang="zh-CN" altLang="en-US" sz="2000" b="1">
                <a:latin typeface="微软雅黑" panose="020B0503020204020204" charset="-122"/>
                <a:ea typeface="微软雅黑" panose="020B0503020204020204" charset="-122"/>
              </a:rPr>
              <a:t>对</a:t>
            </a:r>
            <a:r>
              <a:rPr lang="zh-CN" altLang="en-US" sz="2000" b="1" dirty="0">
                <a:latin typeface="微软雅黑" panose="020B0503020204020204" charset="-122"/>
                <a:ea typeface="微软雅黑" panose="020B0503020204020204" charset="-122"/>
              </a:rPr>
              <a:t>成员变量的操作只能</a:t>
            </a:r>
            <a:r>
              <a:rPr lang="zh-CN" altLang="en-US" sz="2000" b="1" dirty="0">
                <a:solidFill>
                  <a:srgbClr val="53648F"/>
                </a:solidFill>
                <a:latin typeface="微软雅黑" panose="020B0503020204020204" charset="-122"/>
                <a:ea typeface="微软雅黑" panose="020B0503020204020204" charset="-122"/>
              </a:rPr>
              <a:t>放在方法中</a:t>
            </a:r>
            <a:r>
              <a:rPr lang="zh-CN" altLang="en-US" sz="2000" b="1" dirty="0">
                <a:latin typeface="微软雅黑" panose="020B0503020204020204" charset="-122"/>
                <a:ea typeface="微软雅黑" panose="020B0503020204020204" charset="-122"/>
              </a:rPr>
              <a:t>，方法可以对成员变量和该方法体中声明的局部变量进行操作。在声明成员变量时可以同时赋予初值，但是不可以在类体中有单独的赋值语句，但局部变量必须赋</a:t>
            </a:r>
            <a:r>
              <a:rPr lang="zh-CN" altLang="en-US" sz="2000" b="1">
                <a:latin typeface="微软雅黑" panose="020B0503020204020204" charset="-122"/>
                <a:ea typeface="微软雅黑" panose="020B0503020204020204" charset="-122"/>
              </a:rPr>
              <a:t>初值。</a:t>
            </a:r>
            <a:endParaRPr lang="en-US" altLang="zh-CN" sz="2000" b="1" dirty="0">
              <a:latin typeface="微软雅黑" panose="020B0503020204020204" charset="-122"/>
              <a:ea typeface="微软雅黑" panose="020B0503020204020204" charset="-122"/>
            </a:endParaRPr>
          </a:p>
          <a:p>
            <a:pPr eaLnBrk="1" hangingPunct="1">
              <a:lnSpc>
                <a:spcPct val="150000"/>
              </a:lnSpc>
              <a:defRPr/>
            </a:pPr>
            <a:endParaRPr lang="zh-CN" altLang="en-US" sz="2000" b="1" dirty="0">
              <a:latin typeface="微软雅黑" panose="020B0503020204020204" charset="-122"/>
              <a:ea typeface="微软雅黑" panose="020B0503020204020204" charset="-122"/>
            </a:endParaRPr>
          </a:p>
        </p:txBody>
      </p:sp>
      <p:sp>
        <p:nvSpPr>
          <p:cNvPr id="6" name="文本框 5"/>
          <p:cNvSpPr txBox="1"/>
          <p:nvPr/>
        </p:nvSpPr>
        <p:spPr>
          <a:xfrm>
            <a:off x="3431704" y="5072815"/>
            <a:ext cx="5135155" cy="1476375"/>
          </a:xfrm>
          <a:prstGeom prst="rect">
            <a:avLst/>
          </a:prstGeom>
          <a:noFill/>
          <a:ln w="50800">
            <a:solidFill>
              <a:srgbClr val="53648F"/>
            </a:solidFill>
          </a:ln>
        </p:spPr>
        <p:txBody>
          <a:bodyPr wrap="square">
            <a:spAutoFit/>
          </a:bodyPr>
          <a:lstStyle/>
          <a:p>
            <a:pPr eaLnBrk="1" hangingPunct="1">
              <a:defRPr/>
            </a:pPr>
            <a:r>
              <a:rPr lang="en-US" altLang="zh-CN" dirty="0">
                <a:latin typeface="微软雅黑" panose="020B0503020204020204" charset="-122"/>
                <a:ea typeface="微软雅黑" panose="020B0503020204020204" charset="-122"/>
              </a:rPr>
              <a:t>class  A    {  </a:t>
            </a:r>
          </a:p>
          <a:p>
            <a:pPr eaLnBrk="1" hangingPunct="1">
              <a:defRPr/>
            </a:pPr>
            <a:r>
              <a:rPr lang="en-US" altLang="zh-CN" dirty="0">
                <a:latin typeface="微软雅黑" panose="020B0503020204020204" charset="-122"/>
                <a:ea typeface="微软雅黑" panose="020B0503020204020204" charset="-122"/>
              </a:rPr>
              <a:t>      int a=12; //</a:t>
            </a:r>
            <a:r>
              <a:rPr lang="zh-CN" altLang="en-US" dirty="0">
                <a:latin typeface="微软雅黑" panose="020B0503020204020204" charset="-122"/>
                <a:ea typeface="微软雅黑" panose="020B0503020204020204" charset="-122"/>
              </a:rPr>
              <a:t>声明成员变量并指定初始值</a:t>
            </a:r>
            <a:r>
              <a:rPr lang="en-US" altLang="zh-CN" dirty="0">
                <a:latin typeface="微软雅黑" panose="020B0503020204020204" charset="-122"/>
                <a:ea typeface="微软雅黑" panose="020B0503020204020204" charset="-122"/>
              </a:rPr>
              <a:t>12</a:t>
            </a:r>
          </a:p>
          <a:p>
            <a:pPr eaLnBrk="1" hangingPunct="1">
              <a:defRPr/>
            </a:pPr>
            <a:r>
              <a:rPr lang="en-US" altLang="zh-CN" dirty="0">
                <a:latin typeface="微软雅黑" panose="020B0503020204020204" charset="-122"/>
                <a:ea typeface="微软雅黑" panose="020B0503020204020204" charset="-122"/>
              </a:rPr>
              <a:t>      int b; //</a:t>
            </a:r>
            <a:r>
              <a:rPr lang="zh-CN" altLang="en-US" dirty="0">
                <a:latin typeface="微软雅黑" panose="020B0503020204020204" charset="-122"/>
                <a:ea typeface="微软雅黑" panose="020B0503020204020204" charset="-122"/>
              </a:rPr>
              <a:t>声明成员变量默认初始值</a:t>
            </a:r>
            <a:r>
              <a:rPr lang="en-US" altLang="zh-CN" dirty="0">
                <a:latin typeface="微软雅黑" panose="020B0503020204020204" charset="-122"/>
                <a:ea typeface="微软雅黑" panose="020B0503020204020204" charset="-122"/>
              </a:rPr>
              <a:t>0</a:t>
            </a:r>
          </a:p>
          <a:p>
            <a:pPr eaLnBrk="1" hangingPunct="1">
              <a:defRPr/>
            </a:pPr>
            <a:r>
              <a:rPr lang="en-US" altLang="zh-CN" dirty="0">
                <a:latin typeface="微软雅黑" panose="020B0503020204020204" charset="-122"/>
                <a:ea typeface="微软雅黑" panose="020B0503020204020204" charset="-122"/>
              </a:rPr>
              <a:t>      b=12;  //</a:t>
            </a:r>
            <a:r>
              <a:rPr lang="zh-CN" altLang="en-US" dirty="0">
                <a:latin typeface="微软雅黑" panose="020B0503020204020204" charset="-122"/>
                <a:ea typeface="微软雅黑" panose="020B0503020204020204" charset="-122"/>
              </a:rPr>
              <a:t>错误，这是语句</a:t>
            </a:r>
          </a:p>
          <a:p>
            <a:pPr eaLnBrk="1" hangingPunct="1">
              <a:defRPr/>
            </a:pPr>
            <a:r>
              <a:rPr lang="en-US" altLang="zh-CN" dirty="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grpSp>
        <p:nvGrpSpPr>
          <p:cNvPr id="5" name="组合 4"/>
          <p:cNvGrpSpPr/>
          <p:nvPr/>
        </p:nvGrpSpPr>
        <p:grpSpPr>
          <a:xfrm>
            <a:off x="103941" y="116632"/>
            <a:ext cx="9929764" cy="614705"/>
            <a:chOff x="103941" y="116632"/>
            <a:chExt cx="9929764" cy="614705"/>
          </a:xfrm>
        </p:grpSpPr>
        <p:sp>
          <p:nvSpPr>
            <p:cNvPr id="7" name="文本框 6"/>
            <p:cNvSpPr txBox="1"/>
            <p:nvPr/>
          </p:nvSpPr>
          <p:spPr>
            <a:xfrm>
              <a:off x="767408" y="147772"/>
              <a:ext cx="158417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4.2   </a:t>
              </a:r>
              <a:r>
                <a:rPr lang="zh-CN" altLang="en-US" sz="3200" b="1">
                  <a:solidFill>
                    <a:srgbClr val="53648F"/>
                  </a:solidFill>
                  <a:latin typeface="微软雅黑" panose="020B0503020204020204" charset="-122"/>
                  <a:ea typeface="微软雅黑" panose="020B0503020204020204" charset="-122"/>
                </a:rPr>
                <a:t>类</a:t>
              </a:r>
              <a:endParaRPr lang="zh-CN" altLang="en-US" sz="3200" b="1" dirty="0">
                <a:solidFill>
                  <a:srgbClr val="53648F"/>
                </a:solidFill>
                <a:latin typeface="微软雅黑" panose="020B0503020204020204" charset="-122"/>
                <a:ea typeface="微软雅黑" panose="020B0503020204020204" charset="-122"/>
              </a:endParaRPr>
            </a:p>
          </p:txBody>
        </p:sp>
        <p:pic>
          <p:nvPicPr>
            <p:cNvPr id="8" name="图片 7"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0" name="平行四边形 9"/>
            <p:cNvSpPr/>
            <p:nvPr/>
          </p:nvSpPr>
          <p:spPr>
            <a:xfrm>
              <a:off x="2279576" y="476672"/>
              <a:ext cx="7754129"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1" name="文本框 10"/>
          <p:cNvSpPr txBox="1"/>
          <p:nvPr/>
        </p:nvSpPr>
        <p:spPr>
          <a:xfrm>
            <a:off x="817550" y="807095"/>
            <a:ext cx="3766282"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4.2.5    </a:t>
            </a:r>
            <a:r>
              <a:rPr lang="zh-CN" altLang="en-US" sz="2400">
                <a:latin typeface="微软雅黑" panose="020B0503020204020204" charset="-122"/>
                <a:ea typeface="微软雅黑" panose="020B0503020204020204" charset="-122"/>
              </a:rPr>
              <a:t>需要注意的问题</a:t>
            </a:r>
          </a:p>
        </p:txBody>
      </p:sp>
      <p:sp>
        <p:nvSpPr>
          <p:cNvPr id="12" name="文本框 11"/>
          <p:cNvSpPr txBox="1"/>
          <p:nvPr/>
        </p:nvSpPr>
        <p:spPr>
          <a:xfrm>
            <a:off x="959848" y="1383389"/>
            <a:ext cx="6275194" cy="429895"/>
          </a:xfrm>
          <a:prstGeom prst="rect">
            <a:avLst/>
          </a:prstGeom>
          <a:noFill/>
        </p:spPr>
        <p:txBody>
          <a:bodyPr wrap="square">
            <a:spAutoFit/>
          </a:bodyPr>
          <a:lstStyle/>
          <a:p>
            <a:pPr marL="342900" indent="-342900" eaLnBrk="1" hangingPunct="1">
              <a:buFont typeface="Wingdings" panose="05000000000000000000" pitchFamily="2" charset="2"/>
              <a:buChar char="u"/>
              <a:defRPr/>
            </a:pPr>
            <a:r>
              <a:rPr lang="zh-CN" altLang="en-US" sz="2200" b="1">
                <a:latin typeface="微软雅黑" panose="020B0503020204020204" charset="-122"/>
                <a:ea typeface="微软雅黑" panose="020B0503020204020204" charset="-122"/>
              </a:rPr>
              <a:t>类体的内容由两部分构成</a:t>
            </a:r>
            <a:r>
              <a:rPr lang="en-US" altLang="zh-CN" sz="2200" b="1">
                <a:latin typeface="微软雅黑" panose="020B0503020204020204" charset="-122"/>
                <a:ea typeface="微软雅黑" panose="020B0503020204020204" charset="-122"/>
              </a:rPr>
              <a:t>：</a:t>
            </a:r>
            <a:endParaRPr lang="en-US" altLang="zh-CN" sz="2200" b="1" dirty="0">
              <a:latin typeface="微软雅黑" panose="020B0503020204020204" charset="-122"/>
              <a:ea typeface="微软雅黑" panose="020B0503020204020204" charset="-122"/>
            </a:endParaRPr>
          </a:p>
        </p:txBody>
      </p:sp>
      <p:sp>
        <p:nvSpPr>
          <p:cNvPr id="14" name="文本框 13"/>
          <p:cNvSpPr txBox="1"/>
          <p:nvPr/>
        </p:nvSpPr>
        <p:spPr>
          <a:xfrm>
            <a:off x="1823944" y="1960853"/>
            <a:ext cx="6275194" cy="429895"/>
          </a:xfrm>
          <a:prstGeom prst="rect">
            <a:avLst/>
          </a:prstGeom>
          <a:noFill/>
        </p:spPr>
        <p:txBody>
          <a:bodyPr wrap="square">
            <a:spAutoFit/>
          </a:bodyPr>
          <a:lstStyle/>
          <a:p>
            <a:pPr marL="0" indent="0">
              <a:buNone/>
              <a:defRPr/>
            </a:pPr>
            <a:r>
              <a:rPr lang="zh-CN" altLang="en-US" sz="2200" b="1">
                <a:solidFill>
                  <a:srgbClr val="53648F"/>
                </a:solidFill>
                <a:latin typeface="微软雅黑" panose="020B0503020204020204" charset="-122"/>
                <a:ea typeface="微软雅黑" panose="020B0503020204020204" charset="-122"/>
              </a:rPr>
              <a:t>一部分是变量的声明，另一部分是方法的定义。</a:t>
            </a:r>
            <a:endParaRPr lang="zh-CN" altLang="en-US" sz="2200" b="1" dirty="0">
              <a:solidFill>
                <a:srgbClr val="53648F"/>
              </a:solidFill>
              <a:latin typeface="微软雅黑" panose="020B0503020204020204" charset="-122"/>
              <a:ea typeface="微软雅黑" panose="020B0503020204020204" charset="-122"/>
            </a:endParaRPr>
          </a:p>
        </p:txBody>
      </p:sp>
      <p:sp>
        <p:nvSpPr>
          <p:cNvPr id="16" name="文本框 15"/>
          <p:cNvSpPr txBox="1"/>
          <p:nvPr/>
        </p:nvSpPr>
        <p:spPr>
          <a:xfrm>
            <a:off x="959848" y="2695928"/>
            <a:ext cx="6275194" cy="429895"/>
          </a:xfrm>
          <a:prstGeom prst="rect">
            <a:avLst/>
          </a:prstGeom>
          <a:noFill/>
        </p:spPr>
        <p:txBody>
          <a:bodyPr wrap="square">
            <a:spAutoFit/>
          </a:bodyPr>
          <a:lstStyle/>
          <a:p>
            <a:pPr marL="285750" indent="-285750" eaLnBrk="1" hangingPunct="1">
              <a:buFont typeface="Wingdings" panose="05000000000000000000" pitchFamily="2" charset="2"/>
              <a:buChar char="u"/>
              <a:defRPr/>
            </a:pPr>
            <a:r>
              <a:rPr lang="zh-CN" altLang="en-US" sz="2200" b="1">
                <a:latin typeface="微软雅黑" panose="020B0503020204020204" charset="-122"/>
                <a:ea typeface="微软雅黑" panose="020B0503020204020204" charset="-122"/>
              </a:rPr>
              <a:t>定义类需要注意的地方：</a:t>
            </a:r>
            <a:endParaRPr lang="zh-CN" altLang="en-US" sz="22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1507">
                                            <p:txEl>
                                              <p:pRg st="0" end="0"/>
                                            </p:txEl>
                                          </p:spTgt>
                                        </p:tgtEl>
                                        <p:attrNameLst>
                                          <p:attrName>style.visibility</p:attrName>
                                        </p:attrNameLst>
                                      </p:cBhvr>
                                      <p:to>
                                        <p:strVal val="visible"/>
                                      </p:to>
                                    </p:set>
                                    <p:animEffect transition="in" filter="fade">
                                      <p:cBhvr>
                                        <p:cTn id="26" dur="1000"/>
                                        <p:tgtEl>
                                          <p:spTgt spid="21507">
                                            <p:txEl>
                                              <p:pRg st="0" end="0"/>
                                            </p:txEl>
                                          </p:spTgt>
                                        </p:tgtEl>
                                      </p:cBhvr>
                                    </p:animEffect>
                                    <p:anim calcmode="lin" valueType="num">
                                      <p:cBhvr>
                                        <p:cTn id="27"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21507">
                                            <p:txEl>
                                              <p:pRg st="0" end="0"/>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P spid="6" grpId="0" bldLvl="0" animBg="1"/>
      <p:bldP spid="11" grpId="0"/>
      <p:bldP spid="12" grpId="0"/>
      <p:bldP spid="14"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sz="half" idx="4294967295"/>
          </p:nvPr>
        </p:nvSpPr>
        <p:spPr>
          <a:xfrm>
            <a:off x="846296" y="3765662"/>
            <a:ext cx="10725248" cy="1876999"/>
          </a:xfrm>
        </p:spPr>
        <p:txBody>
          <a:bodyPr/>
          <a:lstStyle/>
          <a:p>
            <a:pPr eaLnBrk="1" hangingPunct="1">
              <a:lnSpc>
                <a:spcPct val="150000"/>
              </a:lnSpc>
            </a:pPr>
            <a:r>
              <a:rPr lang="zh-CN" altLang="en-US" b="1">
                <a:latin typeface="微软雅黑" panose="020B0503020204020204" charset="-122"/>
                <a:ea typeface="微软雅黑" panose="020B0503020204020204" charset="-122"/>
              </a:rPr>
              <a:t>在类的</a:t>
            </a:r>
            <a:r>
              <a:rPr lang="en-US" altLang="zh-CN" b="1">
                <a:latin typeface="微软雅黑" panose="020B0503020204020204" charset="-122"/>
                <a:ea typeface="微软雅黑" panose="020B0503020204020204" charset="-122"/>
              </a:rPr>
              <a:t>UML</a:t>
            </a:r>
            <a:r>
              <a:rPr lang="zh-CN" altLang="en-US" b="1">
                <a:latin typeface="微软雅黑" panose="020B0503020204020204" charset="-122"/>
                <a:ea typeface="微软雅黑" panose="020B0503020204020204" charset="-122"/>
              </a:rPr>
              <a:t>图中，使用一个长方形描述一个类的主要构成，将长方形垂直地分为三层。</a:t>
            </a:r>
          </a:p>
          <a:p>
            <a:pPr lvl="1" eaLnBrk="1" hangingPunct="1">
              <a:lnSpc>
                <a:spcPct val="150000"/>
              </a:lnSpc>
              <a:buClr>
                <a:srgbClr val="53648F"/>
              </a:buClr>
              <a:buFont typeface="Wingdings" panose="05000000000000000000" pitchFamily="2" charset="2"/>
              <a:buChar char="l"/>
            </a:pPr>
            <a:r>
              <a:rPr lang="zh-CN" altLang="en-US" sz="2200" b="1">
                <a:solidFill>
                  <a:srgbClr val="53648F"/>
                </a:solidFill>
                <a:latin typeface="微软雅黑" panose="020B0503020204020204" charset="-122"/>
                <a:ea typeface="微软雅黑" panose="020B0503020204020204" charset="-122"/>
              </a:rPr>
              <a:t>第1层是名字层；</a:t>
            </a:r>
          </a:p>
          <a:p>
            <a:pPr lvl="1" eaLnBrk="1" hangingPunct="1">
              <a:lnSpc>
                <a:spcPct val="150000"/>
              </a:lnSpc>
              <a:buClr>
                <a:srgbClr val="53648F"/>
              </a:buClr>
              <a:buFont typeface="Wingdings" panose="05000000000000000000" pitchFamily="2" charset="2"/>
              <a:buChar char="l"/>
            </a:pPr>
            <a:r>
              <a:rPr lang="zh-CN" altLang="en-US" sz="2200" b="1">
                <a:solidFill>
                  <a:srgbClr val="53648F"/>
                </a:solidFill>
                <a:latin typeface="微软雅黑" panose="020B0503020204020204" charset="-122"/>
                <a:ea typeface="微软雅黑" panose="020B0503020204020204" charset="-122"/>
              </a:rPr>
              <a:t>第2层是变量层，也称属性层；</a:t>
            </a:r>
          </a:p>
          <a:p>
            <a:pPr lvl="1" eaLnBrk="1" hangingPunct="1">
              <a:lnSpc>
                <a:spcPct val="150000"/>
              </a:lnSpc>
              <a:buClr>
                <a:srgbClr val="53648F"/>
              </a:buClr>
              <a:buFont typeface="Wingdings" panose="05000000000000000000" pitchFamily="2" charset="2"/>
              <a:buChar char="l"/>
            </a:pPr>
            <a:r>
              <a:rPr lang="zh-CN" altLang="en-US" sz="2200" b="1">
                <a:solidFill>
                  <a:srgbClr val="53648F"/>
                </a:solidFill>
                <a:latin typeface="微软雅黑" panose="020B0503020204020204" charset="-122"/>
                <a:ea typeface="微软雅黑" panose="020B0503020204020204" charset="-122"/>
              </a:rPr>
              <a:t>第3层是方法层，也称操作层。</a:t>
            </a:r>
          </a:p>
        </p:txBody>
      </p:sp>
      <p:graphicFrame>
        <p:nvGraphicFramePr>
          <p:cNvPr id="269316" name="Group 4"/>
          <p:cNvGraphicFramePr>
            <a:graphicFrameLocks noGrp="1"/>
          </p:cNvGraphicFramePr>
          <p:nvPr>
            <p:ph sz="half" idx="4294967295"/>
          </p:nvPr>
        </p:nvGraphicFramePr>
        <p:xfrm>
          <a:off x="7032104" y="4293096"/>
          <a:ext cx="4100512" cy="2376488"/>
        </p:xfrm>
        <a:graphic>
          <a:graphicData uri="http://schemas.openxmlformats.org/drawingml/2006/table">
            <a:tbl>
              <a:tblPr/>
              <a:tblGrid>
                <a:gridCol w="4100512">
                  <a:extLst>
                    <a:ext uri="{9D8B030D-6E8A-4147-A177-3AD203B41FA5}">
                      <a16:colId xmlns:a16="http://schemas.microsoft.com/office/drawing/2014/main" val="20000"/>
                    </a:ext>
                  </a:extLst>
                </a:gridCol>
              </a:tblGrid>
              <a:tr h="40322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微软雅黑" panose="020B0503020204020204" charset="-122"/>
                          <a:ea typeface="微软雅黑" panose="020B0503020204020204" charset="-122"/>
                        </a:rPr>
                        <a:t>Lader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81100">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微软雅黑" panose="020B0503020204020204" charset="-122"/>
                          <a:ea typeface="微软雅黑" panose="020B0503020204020204" charset="-122"/>
                        </a:rPr>
                        <a:t>above: float</a:t>
                      </a:r>
                    </a:p>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微软雅黑" panose="020B0503020204020204" charset="-122"/>
                          <a:ea typeface="微软雅黑" panose="020B0503020204020204" charset="-122"/>
                        </a:rPr>
                        <a:t>bottom:float</a:t>
                      </a:r>
                    </a:p>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微软雅黑" panose="020B0503020204020204" charset="-122"/>
                          <a:ea typeface="微软雅黑" panose="020B0503020204020204" charset="-122"/>
                        </a:rPr>
                        <a:t>height:float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2163">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0" i="0" u="none" strike="noStrike" cap="none" normalizeH="0" baseline="0" dirty="0">
                          <a:ln>
                            <a:noFill/>
                          </a:ln>
                          <a:solidFill>
                            <a:schemeClr val="tx1"/>
                          </a:solidFill>
                          <a:effectLst/>
                          <a:latin typeface="微软雅黑" panose="020B0503020204020204" charset="-122"/>
                          <a:ea typeface="微软雅黑" panose="020B0503020204020204" charset="-122"/>
                        </a:rPr>
                        <a:t>computer():float</a:t>
                      </a:r>
                    </a:p>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0" i="0" u="none" strike="noStrike" cap="none" normalizeH="0" baseline="0" dirty="0" err="1">
                          <a:ln>
                            <a:noFill/>
                          </a:ln>
                          <a:solidFill>
                            <a:schemeClr val="tx1"/>
                          </a:solidFill>
                          <a:effectLst/>
                          <a:latin typeface="微软雅黑" panose="020B0503020204020204" charset="-122"/>
                          <a:ea typeface="微软雅黑" panose="020B0503020204020204" charset="-122"/>
                        </a:rPr>
                        <a:t>setHeight</a:t>
                      </a:r>
                      <a:r>
                        <a:rPr kumimoji="1" lang="en-US" altLang="zh-CN" sz="2000" b="0" i="0" u="none" strike="noStrike" cap="none" normalizeH="0" baseline="0" dirty="0">
                          <a:ln>
                            <a:noFill/>
                          </a:ln>
                          <a:solidFill>
                            <a:schemeClr val="tx1"/>
                          </a:solidFill>
                          <a:effectLst/>
                          <a:latin typeface="微软雅黑" panose="020B0503020204020204" charset="-122"/>
                          <a:ea typeface="微软雅黑" panose="020B0503020204020204" charset="-122"/>
                        </a:rPr>
                        <a:t>(float):float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158417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4.2   </a:t>
              </a:r>
              <a:r>
                <a:rPr lang="zh-CN" altLang="en-US" sz="3200" b="1">
                  <a:solidFill>
                    <a:srgbClr val="53648F"/>
                  </a:solidFill>
                  <a:latin typeface="微软雅黑" panose="020B0503020204020204" charset="-122"/>
                  <a:ea typeface="微软雅黑" panose="020B0503020204020204" charset="-122"/>
                </a:rPr>
                <a:t>类</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2279576" y="476672"/>
              <a:ext cx="7754129"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0" name="文本框 9"/>
          <p:cNvSpPr txBox="1"/>
          <p:nvPr/>
        </p:nvSpPr>
        <p:spPr>
          <a:xfrm>
            <a:off x="817550" y="908720"/>
            <a:ext cx="3766282"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4.2.6    </a:t>
            </a:r>
            <a:r>
              <a:rPr lang="zh-CN" altLang="en-US" sz="2400">
                <a:latin typeface="微软雅黑" panose="020B0503020204020204" charset="-122"/>
                <a:ea typeface="微软雅黑" panose="020B0503020204020204" charset="-122"/>
              </a:rPr>
              <a:t>类的</a:t>
            </a:r>
            <a:r>
              <a:rPr lang="en-US" altLang="zh-CN" sz="2400">
                <a:latin typeface="微软雅黑" panose="020B0503020204020204" charset="-122"/>
                <a:ea typeface="微软雅黑" panose="020B0503020204020204" charset="-122"/>
              </a:rPr>
              <a:t>UML</a:t>
            </a:r>
            <a:r>
              <a:rPr lang="zh-CN" altLang="en-US" sz="2400">
                <a:latin typeface="微软雅黑" panose="020B0503020204020204" charset="-122"/>
                <a:ea typeface="微软雅黑" panose="020B0503020204020204" charset="-122"/>
              </a:rPr>
              <a:t>图</a:t>
            </a:r>
          </a:p>
        </p:txBody>
      </p:sp>
      <p:sp>
        <p:nvSpPr>
          <p:cNvPr id="12" name="文本框 11"/>
          <p:cNvSpPr txBox="1"/>
          <p:nvPr/>
        </p:nvSpPr>
        <p:spPr>
          <a:xfrm>
            <a:off x="993249" y="1499789"/>
            <a:ext cx="10431343" cy="1983740"/>
          </a:xfrm>
          <a:prstGeom prst="rect">
            <a:avLst/>
          </a:prstGeom>
          <a:noFill/>
        </p:spPr>
        <p:txBody>
          <a:bodyPr wrap="square">
            <a:spAutoFit/>
          </a:bodyPr>
          <a:lstStyle/>
          <a:p>
            <a:pPr eaLnBrk="1" hangingPunct="1"/>
            <a:r>
              <a:rPr lang="en-US" altLang="zh-CN" sz="2400" b="1">
                <a:solidFill>
                  <a:srgbClr val="53648F"/>
                </a:solidFill>
                <a:latin typeface="微软雅黑" panose="020B0503020204020204" charset="-122"/>
                <a:ea typeface="微软雅黑" panose="020B0503020204020204" charset="-122"/>
              </a:rPr>
              <a:t>UML(Unified Modeling Language Diagram)</a:t>
            </a:r>
          </a:p>
          <a:p>
            <a:pPr eaLnBrk="1" hangingPunct="1"/>
            <a:endParaRPr lang="en-US" altLang="zh-CN" sz="1100" b="1">
              <a:latin typeface="微软雅黑" panose="020B0503020204020204" charset="-122"/>
              <a:ea typeface="微软雅黑" panose="020B0503020204020204" charset="-122"/>
            </a:endParaRPr>
          </a:p>
          <a:p>
            <a:pPr lvl="1" eaLnBrk="1" hangingPunct="1"/>
            <a:r>
              <a:rPr lang="zh-CN" altLang="en-US" sz="2200" b="1">
                <a:latin typeface="微软雅黑" panose="020B0503020204020204" charset="-122"/>
                <a:ea typeface="微软雅黑" panose="020B0503020204020204" charset="-122"/>
              </a:rPr>
              <a:t>      是被用于描述一个系统的静态结构。一个</a:t>
            </a:r>
            <a:r>
              <a:rPr lang="en-US" altLang="zh-CN" sz="2200" b="1">
                <a:latin typeface="微软雅黑" panose="020B0503020204020204" charset="-122"/>
                <a:ea typeface="微软雅黑" panose="020B0503020204020204" charset="-122"/>
              </a:rPr>
              <a:t>UML</a:t>
            </a:r>
            <a:r>
              <a:rPr lang="zh-CN" altLang="en-US" sz="2200" b="1">
                <a:latin typeface="微软雅黑" panose="020B0503020204020204" charset="-122"/>
                <a:ea typeface="微软雅黑" panose="020B0503020204020204" charset="-122"/>
              </a:rPr>
              <a:t>中通常包含有类(</a:t>
            </a:r>
            <a:r>
              <a:rPr lang="en-US" altLang="zh-CN" sz="2200" b="1">
                <a:latin typeface="微软雅黑" panose="020B0503020204020204" charset="-122"/>
                <a:ea typeface="微软雅黑" panose="020B0503020204020204" charset="-122"/>
              </a:rPr>
              <a:t>Class)</a:t>
            </a:r>
            <a:r>
              <a:rPr lang="zh-CN" altLang="en-US" sz="2200" b="1">
                <a:latin typeface="微软雅黑" panose="020B0503020204020204" charset="-122"/>
                <a:ea typeface="微软雅黑" panose="020B0503020204020204" charset="-122"/>
              </a:rPr>
              <a:t>的</a:t>
            </a:r>
            <a:r>
              <a:rPr lang="en-US" altLang="zh-CN" sz="2200" b="1">
                <a:latin typeface="微软雅黑" panose="020B0503020204020204" charset="-122"/>
                <a:ea typeface="微软雅黑" panose="020B0503020204020204" charset="-122"/>
              </a:rPr>
              <a:t>UML</a:t>
            </a:r>
            <a:r>
              <a:rPr lang="zh-CN" altLang="en-US" sz="2200" b="1">
                <a:latin typeface="微软雅黑" panose="020B0503020204020204" charset="-122"/>
                <a:ea typeface="微软雅黑" panose="020B0503020204020204" charset="-122"/>
              </a:rPr>
              <a:t>图，接口(</a:t>
            </a:r>
            <a:r>
              <a:rPr lang="en-US" altLang="zh-CN" sz="2200" b="1">
                <a:latin typeface="微软雅黑" panose="020B0503020204020204" charset="-122"/>
                <a:ea typeface="微软雅黑" panose="020B0503020204020204" charset="-122"/>
              </a:rPr>
              <a:t>Interface)</a:t>
            </a:r>
            <a:r>
              <a:rPr lang="zh-CN" altLang="en-US" sz="2200" b="1">
                <a:latin typeface="微软雅黑" panose="020B0503020204020204" charset="-122"/>
                <a:ea typeface="微软雅黑" panose="020B0503020204020204" charset="-122"/>
              </a:rPr>
              <a:t>的</a:t>
            </a:r>
            <a:r>
              <a:rPr lang="en-US" altLang="zh-CN" sz="2200" b="1">
                <a:latin typeface="微软雅黑" panose="020B0503020204020204" charset="-122"/>
                <a:ea typeface="微软雅黑" panose="020B0503020204020204" charset="-122"/>
              </a:rPr>
              <a:t>UML</a:t>
            </a:r>
            <a:r>
              <a:rPr lang="zh-CN" altLang="en-US" sz="2200" b="1">
                <a:latin typeface="微软雅黑" panose="020B0503020204020204" charset="-122"/>
                <a:ea typeface="微软雅黑" panose="020B0503020204020204" charset="-122"/>
              </a:rPr>
              <a:t>图以及泛化关系(</a:t>
            </a:r>
            <a:r>
              <a:rPr lang="en-US" altLang="zh-CN" sz="2200" b="1">
                <a:latin typeface="微软雅黑" panose="020B0503020204020204" charset="-122"/>
                <a:ea typeface="微软雅黑" panose="020B0503020204020204" charset="-122"/>
              </a:rPr>
              <a:t>Generalization)</a:t>
            </a:r>
            <a:r>
              <a:rPr lang="zh-CN" altLang="en-US" sz="2200" b="1">
                <a:latin typeface="微软雅黑" panose="020B0503020204020204" charset="-122"/>
                <a:ea typeface="微软雅黑" panose="020B0503020204020204" charset="-122"/>
              </a:rPr>
              <a:t>的</a:t>
            </a:r>
            <a:r>
              <a:rPr lang="en-US" altLang="zh-CN" sz="2200" b="1">
                <a:latin typeface="微软雅黑" panose="020B0503020204020204" charset="-122"/>
                <a:ea typeface="微软雅黑" panose="020B0503020204020204" charset="-122"/>
              </a:rPr>
              <a:t>UML</a:t>
            </a:r>
            <a:r>
              <a:rPr lang="zh-CN" altLang="en-US" sz="2200" b="1">
                <a:latin typeface="微软雅黑" panose="020B0503020204020204" charset="-122"/>
                <a:ea typeface="微软雅黑" panose="020B0503020204020204" charset="-122"/>
              </a:rPr>
              <a:t>图、关联关系(</a:t>
            </a:r>
            <a:r>
              <a:rPr lang="en-US" altLang="zh-CN" sz="2200" b="1">
                <a:latin typeface="微软雅黑" panose="020B0503020204020204" charset="-122"/>
                <a:ea typeface="微软雅黑" panose="020B0503020204020204" charset="-122"/>
              </a:rPr>
              <a:t>Association)</a:t>
            </a:r>
            <a:r>
              <a:rPr lang="zh-CN" altLang="en-US" sz="2200" b="1">
                <a:latin typeface="微软雅黑" panose="020B0503020204020204" charset="-122"/>
                <a:ea typeface="微软雅黑" panose="020B0503020204020204" charset="-122"/>
              </a:rPr>
              <a:t>的</a:t>
            </a:r>
            <a:r>
              <a:rPr lang="en-US" altLang="zh-CN" sz="2200" b="1">
                <a:latin typeface="微软雅黑" panose="020B0503020204020204" charset="-122"/>
                <a:ea typeface="微软雅黑" panose="020B0503020204020204" charset="-122"/>
              </a:rPr>
              <a:t>UML</a:t>
            </a:r>
            <a:r>
              <a:rPr lang="zh-CN" altLang="en-US" sz="2200" b="1">
                <a:latin typeface="微软雅黑" panose="020B0503020204020204" charset="-122"/>
                <a:ea typeface="微软雅黑" panose="020B0503020204020204" charset="-122"/>
              </a:rPr>
              <a:t>图、依赖关系(</a:t>
            </a:r>
            <a:r>
              <a:rPr lang="en-US" altLang="zh-CN" sz="2200" b="1">
                <a:latin typeface="微软雅黑" panose="020B0503020204020204" charset="-122"/>
                <a:ea typeface="微软雅黑" panose="020B0503020204020204" charset="-122"/>
              </a:rPr>
              <a:t>Dependency)</a:t>
            </a:r>
            <a:r>
              <a:rPr lang="zh-CN" altLang="en-US" sz="2200" b="1">
                <a:latin typeface="微软雅黑" panose="020B0503020204020204" charset="-122"/>
                <a:ea typeface="微软雅黑" panose="020B0503020204020204" charset="-122"/>
              </a:rPr>
              <a:t>的</a:t>
            </a:r>
            <a:r>
              <a:rPr lang="en-US" altLang="zh-CN" sz="2200" b="1">
                <a:latin typeface="微软雅黑" panose="020B0503020204020204" charset="-122"/>
                <a:ea typeface="微软雅黑" panose="020B0503020204020204" charset="-122"/>
              </a:rPr>
              <a:t>UML</a:t>
            </a:r>
            <a:r>
              <a:rPr lang="zh-CN" altLang="en-US" sz="2200" b="1">
                <a:latin typeface="微软雅黑" panose="020B0503020204020204" charset="-122"/>
                <a:ea typeface="微软雅黑" panose="020B0503020204020204" charset="-122"/>
              </a:rPr>
              <a:t>图和实现关系(</a:t>
            </a:r>
            <a:r>
              <a:rPr lang="en-US" altLang="zh-CN" sz="2200" b="1">
                <a:latin typeface="微软雅黑" panose="020B0503020204020204" charset="-122"/>
                <a:ea typeface="微软雅黑" panose="020B0503020204020204" charset="-122"/>
              </a:rPr>
              <a:t>Realization)</a:t>
            </a:r>
            <a:r>
              <a:rPr lang="zh-CN" altLang="en-US" sz="2200" b="1">
                <a:latin typeface="微软雅黑" panose="020B0503020204020204" charset="-122"/>
                <a:ea typeface="微软雅黑" panose="020B0503020204020204" charset="-122"/>
              </a:rPr>
              <a:t>的</a:t>
            </a:r>
            <a:r>
              <a:rPr lang="en-US" altLang="zh-CN" sz="2200" b="1">
                <a:latin typeface="微软雅黑" panose="020B0503020204020204" charset="-122"/>
                <a:ea typeface="微软雅黑" panose="020B0503020204020204" charset="-122"/>
              </a:rPr>
              <a:t>UML</a:t>
            </a:r>
            <a:r>
              <a:rPr lang="zh-CN" altLang="en-US" sz="2200" b="1">
                <a:latin typeface="微软雅黑" panose="020B0503020204020204" charset="-122"/>
                <a:ea typeface="微软雅黑" panose="020B0503020204020204" charset="-122"/>
              </a:rPr>
              <a:t>图。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2531">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2531">
                                            <p:txEl>
                                              <p:pRg st="1" end="1"/>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2531">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9316"/>
                                        </p:tgtEl>
                                        <p:attrNameLst>
                                          <p:attrName>style.visibility</p:attrName>
                                        </p:attrNameLst>
                                      </p:cBhvr>
                                      <p:to>
                                        <p:strVal val="visible"/>
                                      </p:to>
                                    </p:set>
                                    <p:animEffect transition="in" filter="fade">
                                      <p:cBhvr>
                                        <p:cTn id="28" dur="1000"/>
                                        <p:tgtEl>
                                          <p:spTgt spid="269316"/>
                                        </p:tgtEl>
                                      </p:cBhvr>
                                    </p:animEffect>
                                    <p:anim calcmode="lin" valueType="num">
                                      <p:cBhvr>
                                        <p:cTn id="29" dur="1000" fill="hold"/>
                                        <p:tgtEl>
                                          <p:spTgt spid="269316"/>
                                        </p:tgtEl>
                                        <p:attrNameLst>
                                          <p:attrName>ppt_x</p:attrName>
                                        </p:attrNameLst>
                                      </p:cBhvr>
                                      <p:tavLst>
                                        <p:tav tm="0">
                                          <p:val>
                                            <p:strVal val="#ppt_x"/>
                                          </p:val>
                                        </p:tav>
                                        <p:tav tm="100000">
                                          <p:val>
                                            <p:strVal val="#ppt_x"/>
                                          </p:val>
                                        </p:tav>
                                      </p:tavLst>
                                    </p:anim>
                                    <p:anim calcmode="lin" valueType="num">
                                      <p:cBhvr>
                                        <p:cTn id="30" dur="1000" fill="hold"/>
                                        <p:tgtEl>
                                          <p:spTgt spid="2693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P spid="10"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4"/>
          <p:cNvSpPr>
            <a:spLocks noGrp="1" noChangeArrowheads="1"/>
          </p:cNvSpPr>
          <p:nvPr>
            <p:ph idx="4294967295"/>
          </p:nvPr>
        </p:nvSpPr>
        <p:spPr>
          <a:xfrm>
            <a:off x="1235868" y="1700808"/>
            <a:ext cx="9720263" cy="3816424"/>
          </a:xfrm>
          <a:prstGeom prst="rect">
            <a:avLst/>
          </a:prstGeom>
          <a:ln w="50800">
            <a:solidFill>
              <a:srgbClr val="53648F"/>
            </a:solidFill>
          </a:ln>
        </p:spPr>
        <p:txBody>
          <a:bodyPr/>
          <a:lstStyle/>
          <a:p>
            <a:pPr eaLnBrk="1" hangingPunct="1">
              <a:lnSpc>
                <a:spcPct val="150000"/>
              </a:lnSpc>
              <a:buClr>
                <a:srgbClr val="53648F"/>
              </a:buClr>
              <a:buFont typeface="Wingdings" panose="05000000000000000000" pitchFamily="2" charset="2"/>
              <a:buChar char="Ø"/>
            </a:pPr>
            <a:r>
              <a:rPr lang="zh-CN" altLang="en-US" sz="2400" b="1">
                <a:latin typeface="微软雅黑" panose="020B0503020204020204" charset="-122"/>
                <a:ea typeface="微软雅黑" panose="020B0503020204020204" charset="-122"/>
              </a:rPr>
              <a:t>  类是面向对象语言中</a:t>
            </a:r>
            <a:r>
              <a:rPr lang="zh-CN" altLang="en-US" sz="2400" b="1">
                <a:solidFill>
                  <a:srgbClr val="53648F"/>
                </a:solidFill>
                <a:latin typeface="微软雅黑" panose="020B0503020204020204" charset="-122"/>
                <a:ea typeface="微软雅黑" panose="020B0503020204020204" charset="-122"/>
              </a:rPr>
              <a:t>最重要的</a:t>
            </a:r>
            <a:r>
              <a:rPr lang="zh-CN" altLang="en-US" sz="2400" b="1">
                <a:latin typeface="微软雅黑" panose="020B0503020204020204" charset="-122"/>
                <a:ea typeface="微软雅黑" panose="020B0503020204020204" charset="-122"/>
              </a:rPr>
              <a:t>一种</a:t>
            </a:r>
            <a:r>
              <a:rPr lang="zh-CN" altLang="en-US" sz="2400" b="1">
                <a:solidFill>
                  <a:srgbClr val="53648F"/>
                </a:solidFill>
                <a:latin typeface="微软雅黑" panose="020B0503020204020204" charset="-122"/>
                <a:ea typeface="微软雅黑" panose="020B0503020204020204" charset="-122"/>
              </a:rPr>
              <a:t>数据类型</a:t>
            </a:r>
            <a:r>
              <a:rPr lang="zh-CN" altLang="en-US" sz="2400" b="1">
                <a:latin typeface="微软雅黑" panose="020B0503020204020204" charset="-122"/>
                <a:ea typeface="微软雅黑" panose="020B0503020204020204" charset="-122"/>
              </a:rPr>
              <a:t>，那么就可以用它来声明变量。在面向对象语言中，用</a:t>
            </a:r>
            <a:r>
              <a:rPr lang="zh-CN" altLang="en-US" sz="2400" b="1">
                <a:solidFill>
                  <a:srgbClr val="53648F"/>
                </a:solidFill>
                <a:latin typeface="微软雅黑" panose="020B0503020204020204" charset="-122"/>
                <a:ea typeface="微软雅黑" panose="020B0503020204020204" charset="-122"/>
              </a:rPr>
              <a:t>类声明的变量</a:t>
            </a:r>
            <a:r>
              <a:rPr lang="zh-CN" altLang="en-US" sz="2400" b="1">
                <a:latin typeface="微软雅黑" panose="020B0503020204020204" charset="-122"/>
                <a:ea typeface="微软雅黑" panose="020B0503020204020204" charset="-122"/>
              </a:rPr>
              <a:t>被</a:t>
            </a:r>
            <a:r>
              <a:rPr lang="zh-CN" altLang="en-US" sz="2400" b="1">
                <a:solidFill>
                  <a:srgbClr val="53648F"/>
                </a:solidFill>
                <a:latin typeface="微软雅黑" panose="020B0503020204020204" charset="-122"/>
                <a:ea typeface="微软雅黑" panose="020B0503020204020204" charset="-122"/>
              </a:rPr>
              <a:t>称作对象</a:t>
            </a:r>
            <a:r>
              <a:rPr lang="zh-CN" altLang="en-US" sz="2400" b="1">
                <a:latin typeface="微软雅黑" panose="020B0503020204020204" charset="-122"/>
                <a:ea typeface="微软雅黑" panose="020B0503020204020204" charset="-122"/>
              </a:rPr>
              <a:t>。</a:t>
            </a:r>
          </a:p>
          <a:p>
            <a:pPr eaLnBrk="1" hangingPunct="1">
              <a:lnSpc>
                <a:spcPct val="150000"/>
              </a:lnSpc>
              <a:buClr>
                <a:srgbClr val="53648F"/>
              </a:buClr>
              <a:buFont typeface="Wingdings" panose="05000000000000000000" pitchFamily="2" charset="2"/>
              <a:buChar char="Ø"/>
            </a:pPr>
            <a:r>
              <a:rPr lang="zh-CN" altLang="en-US" sz="2400" b="1">
                <a:latin typeface="微软雅黑" panose="020B0503020204020204" charset="-122"/>
                <a:ea typeface="微软雅黑" panose="020B0503020204020204" charset="-122"/>
              </a:rPr>
              <a:t>  和基本数据类型不同，在</a:t>
            </a:r>
            <a:r>
              <a:rPr lang="zh-CN" altLang="en-US" sz="2400" b="1">
                <a:solidFill>
                  <a:srgbClr val="C00000"/>
                </a:solidFill>
                <a:latin typeface="微软雅黑" panose="020B0503020204020204" charset="-122"/>
                <a:ea typeface="微软雅黑" panose="020B0503020204020204" charset="-122"/>
              </a:rPr>
              <a:t>用类声明对象</a:t>
            </a:r>
            <a:r>
              <a:rPr lang="zh-CN" altLang="en-US" sz="2400" b="1">
                <a:latin typeface="微软雅黑" panose="020B0503020204020204" charset="-122"/>
                <a:ea typeface="微软雅黑" panose="020B0503020204020204" charset="-122"/>
              </a:rPr>
              <a:t>后，还</a:t>
            </a:r>
            <a:r>
              <a:rPr lang="zh-CN" altLang="en-US" sz="2400" b="1">
                <a:solidFill>
                  <a:srgbClr val="C00000"/>
                </a:solidFill>
                <a:latin typeface="微软雅黑" panose="020B0503020204020204" charset="-122"/>
                <a:ea typeface="微软雅黑" panose="020B0503020204020204" charset="-122"/>
              </a:rPr>
              <a:t>必须要创建对象</a:t>
            </a:r>
            <a:r>
              <a:rPr lang="zh-CN" altLang="en-US" sz="2400" b="1">
                <a:latin typeface="微软雅黑" panose="020B0503020204020204" charset="-122"/>
                <a:ea typeface="微软雅黑" panose="020B0503020204020204" charset="-122"/>
              </a:rPr>
              <a:t>，即为声明的对象分配变量(确定对象所具有的属性)，当使用一个类创建一个对象时，也称给出了这个类的一个实例。通俗的讲，类是创建对象的“模板”，没有类就没有对象。构造方法和对象的创建密切相关 。</a:t>
            </a:r>
            <a:endParaRPr lang="en-US" altLang="zh-CN" sz="2400" b="1">
              <a:latin typeface="微软雅黑" panose="020B0503020204020204" charset="-122"/>
              <a:ea typeface="微软雅黑" panose="020B0503020204020204" charset="-122"/>
            </a:endParaRPr>
          </a:p>
          <a:p>
            <a:pPr eaLnBrk="1" hangingPunct="1">
              <a:lnSpc>
                <a:spcPct val="150000"/>
              </a:lnSpc>
              <a:buClr>
                <a:srgbClr val="53648F"/>
              </a:buClr>
              <a:buFont typeface="Wingdings" panose="05000000000000000000" pitchFamily="2" charset="2"/>
              <a:buChar char="Ø"/>
            </a:pPr>
            <a:endParaRPr lang="zh-CN" altLang="en-US" sz="2400" b="1">
              <a:latin typeface="微软雅黑" panose="020B0503020204020204" charset="-122"/>
              <a:ea typeface="微软雅黑" panose="020B0503020204020204" charset="-122"/>
            </a:endParaRPr>
          </a:p>
        </p:txBody>
      </p:sp>
      <p:grpSp>
        <p:nvGrpSpPr>
          <p:cNvPr id="4" name="组合 3"/>
          <p:cNvGrpSpPr/>
          <p:nvPr/>
        </p:nvGrpSpPr>
        <p:grpSpPr>
          <a:xfrm>
            <a:off x="103941" y="116632"/>
            <a:ext cx="9929764" cy="614705"/>
            <a:chOff x="103941" y="116632"/>
            <a:chExt cx="9929764" cy="614705"/>
          </a:xfrm>
        </p:grpSpPr>
        <p:sp>
          <p:nvSpPr>
            <p:cNvPr id="5" name="文本框 4"/>
            <p:cNvSpPr txBox="1"/>
            <p:nvPr/>
          </p:nvSpPr>
          <p:spPr>
            <a:xfrm>
              <a:off x="767408" y="147772"/>
              <a:ext cx="554461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4.3  </a:t>
              </a:r>
              <a:r>
                <a:rPr lang="zh-CN" altLang="en-US" sz="3200" b="1">
                  <a:solidFill>
                    <a:srgbClr val="53648F"/>
                  </a:solidFill>
                  <a:latin typeface="微软雅黑" panose="020B0503020204020204" charset="-122"/>
                  <a:ea typeface="微软雅黑" panose="020B0503020204020204" charset="-122"/>
                </a:rPr>
                <a:t>构造方法与对象的创建</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5951984" y="476672"/>
              <a:ext cx="408172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3555">
                                            <p:bg/>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3555">
                                            <p:txEl>
                                              <p:pRg st="0" end="0"/>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4294967295"/>
          </p:nvPr>
        </p:nvSpPr>
        <p:spPr>
          <a:xfrm>
            <a:off x="1127634" y="4576491"/>
            <a:ext cx="10368780" cy="2133737"/>
          </a:xfrm>
          <a:prstGeom prst="rect">
            <a:avLst/>
          </a:prstGeom>
          <a:ln w="50800">
            <a:solidFill>
              <a:srgbClr val="53648F"/>
            </a:solidFill>
          </a:ln>
        </p:spPr>
        <p:txBody>
          <a:bodyPr/>
          <a:lstStyle/>
          <a:p>
            <a:pPr eaLnBrk="1" hangingPunct="1">
              <a:lnSpc>
                <a:spcPct val="150000"/>
              </a:lnSpc>
            </a:pPr>
            <a:r>
              <a:rPr lang="zh-CN" altLang="en-US" sz="2000" b="1">
                <a:latin typeface="微软雅黑" panose="020B0503020204020204" charset="-122"/>
                <a:ea typeface="微软雅黑" panose="020B0503020204020204" charset="-122"/>
              </a:rPr>
              <a:t>需要注意的是如果类中没有编写构造方法，系统会默认该类只有一个构造方法，该默认的构造方法是无参数的，且方法体中没有语句。</a:t>
            </a:r>
          </a:p>
          <a:p>
            <a:pPr lvl="1" eaLnBrk="1" hangingPunct="1">
              <a:lnSpc>
                <a:spcPct val="150000"/>
              </a:lnSpc>
              <a:buClr>
                <a:srgbClr val="53648F"/>
              </a:buClr>
            </a:pPr>
            <a:r>
              <a:rPr lang="zh-CN" altLang="en-US" sz="2000" b="1">
                <a:solidFill>
                  <a:srgbClr val="53648F"/>
                </a:solidFill>
                <a:latin typeface="微软雅黑" panose="020B0503020204020204" charset="-122"/>
                <a:ea typeface="微软雅黑" panose="020B0503020204020204" charset="-122"/>
              </a:rPr>
              <a:t>如果类里定义了一个或多个构造方法，那么</a:t>
            </a:r>
            <a:r>
              <a:rPr lang="en-US" altLang="zh-CN" sz="2000" b="1">
                <a:solidFill>
                  <a:srgbClr val="53648F"/>
                </a:solidFill>
                <a:latin typeface="微软雅黑" panose="020B0503020204020204" charset="-122"/>
                <a:ea typeface="微软雅黑" panose="020B0503020204020204" charset="-122"/>
              </a:rPr>
              <a:t>Java</a:t>
            </a:r>
            <a:r>
              <a:rPr lang="zh-CN" altLang="en-US" sz="2000" b="1">
                <a:solidFill>
                  <a:srgbClr val="53648F"/>
                </a:solidFill>
                <a:latin typeface="微软雅黑" panose="020B0503020204020204" charset="-122"/>
                <a:ea typeface="微软雅黑" panose="020B0503020204020204" charset="-122"/>
              </a:rPr>
              <a:t>不提供默认的构造方法 。 </a:t>
            </a:r>
          </a:p>
          <a:p>
            <a:pPr lvl="1" eaLnBrk="1" hangingPunct="1">
              <a:lnSpc>
                <a:spcPct val="150000"/>
              </a:lnSpc>
              <a:buClr>
                <a:srgbClr val="53648F"/>
              </a:buClr>
            </a:pPr>
            <a:r>
              <a:rPr lang="zh-CN" altLang="en-US" sz="2000" b="1">
                <a:solidFill>
                  <a:srgbClr val="53648F"/>
                </a:solidFill>
                <a:latin typeface="微软雅黑" panose="020B0503020204020204" charset="-122"/>
                <a:ea typeface="微软雅黑" panose="020B0503020204020204" charset="-122"/>
              </a:rPr>
              <a:t>需要特别注意的是，构造方法没有类型 。</a:t>
            </a:r>
            <a:endParaRPr lang="en-US" altLang="zh-CN" sz="2000" b="1">
              <a:solidFill>
                <a:srgbClr val="53648F"/>
              </a:solidFill>
              <a:latin typeface="微软雅黑" panose="020B0503020204020204" charset="-122"/>
              <a:ea typeface="微软雅黑" panose="020B0503020204020204" charset="-122"/>
            </a:endParaRPr>
          </a:p>
          <a:p>
            <a:pPr eaLnBrk="1" hangingPunct="1">
              <a:lnSpc>
                <a:spcPct val="150000"/>
              </a:lnSpc>
            </a:pPr>
            <a:endParaRPr lang="zh-CN" altLang="en-US" sz="2000">
              <a:latin typeface="微软雅黑" panose="020B0503020204020204" charset="-122"/>
              <a:ea typeface="微软雅黑" panose="020B0503020204020204" charset="-122"/>
            </a:endParaRPr>
          </a:p>
        </p:txBody>
      </p:sp>
      <p:grpSp>
        <p:nvGrpSpPr>
          <p:cNvPr id="4" name="组合 3"/>
          <p:cNvGrpSpPr/>
          <p:nvPr/>
        </p:nvGrpSpPr>
        <p:grpSpPr>
          <a:xfrm>
            <a:off x="103941" y="116632"/>
            <a:ext cx="9929764" cy="614705"/>
            <a:chOff x="103941" y="116632"/>
            <a:chExt cx="9929764" cy="614705"/>
          </a:xfrm>
        </p:grpSpPr>
        <p:sp>
          <p:nvSpPr>
            <p:cNvPr id="5" name="文本框 4"/>
            <p:cNvSpPr txBox="1"/>
            <p:nvPr/>
          </p:nvSpPr>
          <p:spPr>
            <a:xfrm>
              <a:off x="767408" y="147772"/>
              <a:ext cx="554461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4.3  </a:t>
              </a:r>
              <a:r>
                <a:rPr lang="zh-CN" altLang="en-US" sz="3200" b="1">
                  <a:solidFill>
                    <a:srgbClr val="53648F"/>
                  </a:solidFill>
                  <a:latin typeface="微软雅黑" panose="020B0503020204020204" charset="-122"/>
                  <a:ea typeface="微软雅黑" panose="020B0503020204020204" charset="-122"/>
                </a:rPr>
                <a:t>构造方法与对象的创建</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5951984" y="476672"/>
              <a:ext cx="408172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9" name="文本框 8"/>
          <p:cNvSpPr txBox="1"/>
          <p:nvPr/>
        </p:nvSpPr>
        <p:spPr>
          <a:xfrm>
            <a:off x="817550" y="807095"/>
            <a:ext cx="3766282"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4.3.1   </a:t>
            </a:r>
            <a:r>
              <a:rPr lang="zh-CN" altLang="en-US" sz="2400">
                <a:latin typeface="微软雅黑" panose="020B0503020204020204" charset="-122"/>
                <a:ea typeface="微软雅黑" panose="020B0503020204020204" charset="-122"/>
              </a:rPr>
              <a:t>构造方法 </a:t>
            </a:r>
          </a:p>
        </p:txBody>
      </p:sp>
      <p:sp>
        <p:nvSpPr>
          <p:cNvPr id="11" name="文本框 10"/>
          <p:cNvSpPr txBox="1"/>
          <p:nvPr/>
        </p:nvSpPr>
        <p:spPr>
          <a:xfrm>
            <a:off x="993248" y="1343308"/>
            <a:ext cx="10647889" cy="3138170"/>
          </a:xfrm>
          <a:prstGeom prst="rect">
            <a:avLst/>
          </a:prstGeom>
          <a:noFill/>
        </p:spPr>
        <p:txBody>
          <a:bodyPr wrap="square">
            <a:spAutoFit/>
          </a:bodyPr>
          <a:lstStyle/>
          <a:p>
            <a:pPr marL="342900" lvl="1" indent="-342900" eaLnBrk="1" hangingPunct="1">
              <a:lnSpc>
                <a:spcPct val="150000"/>
              </a:lnSpc>
              <a:buClr>
                <a:srgbClr val="53648F"/>
              </a:buClr>
              <a:buFont typeface="Wingdings" panose="05000000000000000000" pitchFamily="2" charset="2"/>
              <a:buChar char="u"/>
            </a:pPr>
            <a:r>
              <a:rPr lang="zh-CN" altLang="en-US" sz="2200" b="1">
                <a:latin typeface="微软雅黑" panose="020B0503020204020204" charset="-122"/>
                <a:ea typeface="微软雅黑" panose="020B0503020204020204" charset="-122"/>
              </a:rPr>
              <a:t>构造方法是一种特殊方法，它的名字必须与它所在的</a:t>
            </a:r>
            <a:r>
              <a:rPr lang="zh-CN" altLang="en-US" sz="2200" b="1">
                <a:solidFill>
                  <a:srgbClr val="53648F"/>
                </a:solidFill>
                <a:latin typeface="微软雅黑" panose="020B0503020204020204" charset="-122"/>
                <a:ea typeface="微软雅黑" panose="020B0503020204020204" charset="-122"/>
              </a:rPr>
              <a:t>类的名字完全相同</a:t>
            </a:r>
            <a:r>
              <a:rPr lang="zh-CN" altLang="en-US" sz="2200" b="1">
                <a:latin typeface="微软雅黑" panose="020B0503020204020204" charset="-122"/>
                <a:ea typeface="微软雅黑" panose="020B0503020204020204" charset="-122"/>
              </a:rPr>
              <a:t>，而且</a:t>
            </a:r>
            <a:r>
              <a:rPr lang="zh-CN" altLang="en-US" sz="2200" b="1">
                <a:solidFill>
                  <a:srgbClr val="53648F"/>
                </a:solidFill>
                <a:latin typeface="微软雅黑" panose="020B0503020204020204" charset="-122"/>
                <a:ea typeface="微软雅黑" panose="020B0503020204020204" charset="-122"/>
              </a:rPr>
              <a:t>没有类型</a:t>
            </a:r>
            <a:r>
              <a:rPr lang="zh-CN" altLang="en-US" sz="2200" b="1">
                <a:latin typeface="微软雅黑" panose="020B0503020204020204" charset="-122"/>
                <a:ea typeface="微软雅黑" panose="020B0503020204020204" charset="-122"/>
              </a:rPr>
              <a:t>。</a:t>
            </a:r>
          </a:p>
          <a:p>
            <a:pPr marL="342900" lvl="1" indent="-342900" eaLnBrk="1" hangingPunct="1">
              <a:lnSpc>
                <a:spcPct val="150000"/>
              </a:lnSpc>
              <a:buClr>
                <a:srgbClr val="53648F"/>
              </a:buClr>
              <a:buFont typeface="Wingdings" panose="05000000000000000000" pitchFamily="2" charset="2"/>
              <a:buChar char="u"/>
            </a:pPr>
            <a:r>
              <a:rPr lang="zh-CN" altLang="en-US" sz="2200" b="1">
                <a:latin typeface="微软雅黑" panose="020B0503020204020204" charset="-122"/>
                <a:ea typeface="微软雅黑" panose="020B0503020204020204" charset="-122"/>
              </a:rPr>
              <a:t>允许一个类中编写若干个构造方法，但必须保证他们的参数不同，即参数的个数不同，或者是参数的类型不同。</a:t>
            </a:r>
          </a:p>
          <a:p>
            <a:pPr marL="342900" lvl="1" indent="-342900" eaLnBrk="1" hangingPunct="1">
              <a:lnSpc>
                <a:spcPct val="150000"/>
              </a:lnSpc>
              <a:buClr>
                <a:srgbClr val="53648F"/>
              </a:buClr>
              <a:buFont typeface="Wingdings" panose="05000000000000000000" pitchFamily="2" charset="2"/>
              <a:buChar char="u"/>
            </a:pPr>
            <a:r>
              <a:rPr lang="zh-CN" altLang="en-US" sz="2200" b="1">
                <a:solidFill>
                  <a:srgbClr val="53648F"/>
                </a:solidFill>
                <a:latin typeface="微软雅黑" panose="020B0503020204020204" charset="-122"/>
                <a:ea typeface="微软雅黑" panose="020B0503020204020204" charset="-122"/>
              </a:rPr>
              <a:t>构造方法的作用</a:t>
            </a:r>
            <a:r>
              <a:rPr lang="zh-CN" altLang="en-US" sz="2200" b="1">
                <a:latin typeface="微软雅黑" panose="020B0503020204020204" charset="-122"/>
                <a:ea typeface="微软雅黑" panose="020B0503020204020204" charset="-122"/>
              </a:rPr>
              <a:t>是在创建对象时使用，主要是用来</a:t>
            </a:r>
            <a:r>
              <a:rPr lang="zh-CN" altLang="en-US" sz="2200" b="1">
                <a:solidFill>
                  <a:srgbClr val="C00000"/>
                </a:solidFill>
                <a:latin typeface="微软雅黑" panose="020B0503020204020204" charset="-122"/>
                <a:ea typeface="微软雅黑" panose="020B0503020204020204" charset="-122"/>
              </a:rPr>
              <a:t>初始化各个成员变量</a:t>
            </a:r>
            <a:r>
              <a:rPr lang="zh-CN" altLang="en-US" sz="2200" b="1">
                <a:latin typeface="微软雅黑" panose="020B0503020204020204" charset="-122"/>
                <a:ea typeface="微软雅黑" panose="020B0503020204020204" charset="-122"/>
              </a:rPr>
              <a:t>，以便给类所创建的对象一个合理的初始状态。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579">
                                            <p:bg/>
                                          </p:spTgt>
                                        </p:tgtEl>
                                        <p:attrNameLst>
                                          <p:attrName>style.visibility</p:attrName>
                                        </p:attrNameLst>
                                      </p:cBhvr>
                                      <p:to>
                                        <p:strVal val="visible"/>
                                      </p:to>
                                    </p:set>
                                    <p:animEffect transition="in" filter="fade">
                                      <p:cBhvr>
                                        <p:cTn id="18" dur="1000"/>
                                        <p:tgtEl>
                                          <p:spTgt spid="24579">
                                            <p:bg/>
                                          </p:spTgt>
                                        </p:tgtEl>
                                      </p:cBhvr>
                                    </p:animEffect>
                                    <p:anim calcmode="lin" valueType="num">
                                      <p:cBhvr>
                                        <p:cTn id="19" dur="1000" fill="hold"/>
                                        <p:tgtEl>
                                          <p:spTgt spid="24579">
                                            <p:bg/>
                                          </p:spTgt>
                                        </p:tgtEl>
                                        <p:attrNameLst>
                                          <p:attrName>ppt_x</p:attrName>
                                        </p:attrNameLst>
                                      </p:cBhvr>
                                      <p:tavLst>
                                        <p:tav tm="0">
                                          <p:val>
                                            <p:strVal val="#ppt_x"/>
                                          </p:val>
                                        </p:tav>
                                        <p:tav tm="100000">
                                          <p:val>
                                            <p:strVal val="#ppt_x"/>
                                          </p:val>
                                        </p:tav>
                                      </p:tavLst>
                                    </p:anim>
                                    <p:anim calcmode="lin" valueType="num">
                                      <p:cBhvr>
                                        <p:cTn id="20" dur="1000" fill="hold"/>
                                        <p:tgtEl>
                                          <p:spTgt spid="24579">
                                            <p:bg/>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4579">
                                            <p:txEl>
                                              <p:pRg st="0" end="0"/>
                                            </p:txEl>
                                          </p:spTgt>
                                        </p:tgtEl>
                                        <p:attrNameLst>
                                          <p:attrName>style.visibility</p:attrName>
                                        </p:attrNameLst>
                                      </p:cBhvr>
                                      <p:to>
                                        <p:strVal val="visible"/>
                                      </p:to>
                                    </p:set>
                                    <p:animEffect transition="in" filter="fade">
                                      <p:cBhvr>
                                        <p:cTn id="23" dur="1000"/>
                                        <p:tgtEl>
                                          <p:spTgt spid="24579">
                                            <p:txEl>
                                              <p:pRg st="0" end="0"/>
                                            </p:txEl>
                                          </p:spTgt>
                                        </p:tgtEl>
                                      </p:cBhvr>
                                    </p:animEffect>
                                    <p:anim calcmode="lin" valueType="num">
                                      <p:cBhvr>
                                        <p:cTn id="24" dur="10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24579">
                                            <p:txEl>
                                              <p:pRg st="0" end="0"/>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4579">
                                            <p:txEl>
                                              <p:pRg st="1" end="1"/>
                                            </p:txEl>
                                          </p:spTgt>
                                        </p:tgtEl>
                                        <p:attrNameLst>
                                          <p:attrName>style.visibility</p:attrName>
                                        </p:attrNameLst>
                                      </p:cBhvr>
                                      <p:to>
                                        <p:strVal val="visible"/>
                                      </p:to>
                                    </p:set>
                                    <p:animEffect transition="in" filter="fade">
                                      <p:cBhvr>
                                        <p:cTn id="28" dur="1000"/>
                                        <p:tgtEl>
                                          <p:spTgt spid="24579">
                                            <p:txEl>
                                              <p:pRg st="1" end="1"/>
                                            </p:txEl>
                                          </p:spTgt>
                                        </p:tgtEl>
                                      </p:cBhvr>
                                    </p:animEffect>
                                    <p:anim calcmode="lin" valueType="num">
                                      <p:cBhvr>
                                        <p:cTn id="29" dur="10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4579">
                                            <p:txEl>
                                              <p:pRg st="1" end="1"/>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4579">
                                            <p:txEl>
                                              <p:pRg st="2" end="2"/>
                                            </p:txEl>
                                          </p:spTgt>
                                        </p:tgtEl>
                                        <p:attrNameLst>
                                          <p:attrName>style.visibility</p:attrName>
                                        </p:attrNameLst>
                                      </p:cBhvr>
                                      <p:to>
                                        <p:strVal val="visible"/>
                                      </p:to>
                                    </p:set>
                                    <p:animEffect transition="in" filter="fade">
                                      <p:cBhvr>
                                        <p:cTn id="33" dur="1000"/>
                                        <p:tgtEl>
                                          <p:spTgt spid="24579">
                                            <p:txEl>
                                              <p:pRg st="2" end="2"/>
                                            </p:txEl>
                                          </p:spTgt>
                                        </p:tgtEl>
                                      </p:cBhvr>
                                    </p:animEffect>
                                    <p:anim calcmode="lin" valueType="num">
                                      <p:cBhvr>
                                        <p:cTn id="34" dur="10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2457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animBg="1"/>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形状 3"/>
          <p:cNvSpPr/>
          <p:nvPr/>
        </p:nvSpPr>
        <p:spPr>
          <a:xfrm>
            <a:off x="0" y="0"/>
            <a:ext cx="12192000" cy="6858000"/>
          </a:xfrm>
          <a:custGeom>
            <a:avLst/>
            <a:gdLst>
              <a:gd name="connsiteX0" fmla="*/ 0 w 12192000"/>
              <a:gd name="connsiteY0" fmla="*/ 6244372 h 6858000"/>
              <a:gd name="connsiteX1" fmla="*/ 429855 w 12192000"/>
              <a:gd name="connsiteY1" fmla="*/ 6316513 h 6858000"/>
              <a:gd name="connsiteX2" fmla="*/ 6096000 w 12192000"/>
              <a:gd name="connsiteY2" fmla="*/ 6712857 h 6858000"/>
              <a:gd name="connsiteX3" fmla="*/ 11762146 w 12192000"/>
              <a:gd name="connsiteY3" fmla="*/ 6316513 h 6858000"/>
              <a:gd name="connsiteX4" fmla="*/ 12192000 w 12192000"/>
              <a:gd name="connsiteY4" fmla="*/ 6244372 h 6858000"/>
              <a:gd name="connsiteX5" fmla="*/ 12192000 w 12192000"/>
              <a:gd name="connsiteY5" fmla="*/ 6858000 h 6858000"/>
              <a:gd name="connsiteX6" fmla="*/ 0 w 12192000"/>
              <a:gd name="connsiteY6" fmla="*/ 6858000 h 6858000"/>
              <a:gd name="connsiteX7" fmla="*/ 0 w 12192000"/>
              <a:gd name="connsiteY7" fmla="*/ 0 h 6858000"/>
              <a:gd name="connsiteX8" fmla="*/ 12192000 w 12192000"/>
              <a:gd name="connsiteY8" fmla="*/ 0 h 6858000"/>
              <a:gd name="connsiteX9" fmla="*/ 12192000 w 12192000"/>
              <a:gd name="connsiteY9" fmla="*/ 613628 h 6858000"/>
              <a:gd name="connsiteX10" fmla="*/ 11762146 w 12192000"/>
              <a:gd name="connsiteY10" fmla="*/ 541487 h 6858000"/>
              <a:gd name="connsiteX11" fmla="*/ 6096000 w 12192000"/>
              <a:gd name="connsiteY11" fmla="*/ 145143 h 6858000"/>
              <a:gd name="connsiteX12" fmla="*/ 429855 w 12192000"/>
              <a:gd name="connsiteY12" fmla="*/ 541487 h 6858000"/>
              <a:gd name="connsiteX13" fmla="*/ 0 w 12192000"/>
              <a:gd name="connsiteY13" fmla="*/ 6136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0" y="6244372"/>
                </a:moveTo>
                <a:lnTo>
                  <a:pt x="429855" y="6316513"/>
                </a:lnTo>
                <a:cubicBezTo>
                  <a:pt x="2114191" y="6569280"/>
                  <a:pt x="4044401" y="6712857"/>
                  <a:pt x="6096000" y="6712857"/>
                </a:cubicBezTo>
                <a:cubicBezTo>
                  <a:pt x="8147600" y="6712857"/>
                  <a:pt x="10077809" y="6569280"/>
                  <a:pt x="11762146" y="6316513"/>
                </a:cubicBezTo>
                <a:lnTo>
                  <a:pt x="12192000" y="6244372"/>
                </a:lnTo>
                <a:lnTo>
                  <a:pt x="12192000" y="6858000"/>
                </a:lnTo>
                <a:lnTo>
                  <a:pt x="0" y="6858000"/>
                </a:lnTo>
                <a:close/>
                <a:moveTo>
                  <a:pt x="0" y="0"/>
                </a:moveTo>
                <a:lnTo>
                  <a:pt x="12192000" y="0"/>
                </a:lnTo>
                <a:lnTo>
                  <a:pt x="12192000" y="613628"/>
                </a:lnTo>
                <a:lnTo>
                  <a:pt x="11762146" y="541487"/>
                </a:lnTo>
                <a:cubicBezTo>
                  <a:pt x="10077809" y="288721"/>
                  <a:pt x="8147600" y="145143"/>
                  <a:pt x="6096000" y="145143"/>
                </a:cubicBezTo>
                <a:cubicBezTo>
                  <a:pt x="4044401" y="145143"/>
                  <a:pt x="2114191" y="288721"/>
                  <a:pt x="429855" y="541487"/>
                </a:cubicBezTo>
                <a:lnTo>
                  <a:pt x="0" y="613628"/>
                </a:lnTo>
                <a:close/>
              </a:path>
            </a:pathLst>
          </a:cu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sp>
        <p:nvSpPr>
          <p:cNvPr id="8" name="矩形 7"/>
          <p:cNvSpPr/>
          <p:nvPr/>
        </p:nvSpPr>
        <p:spPr>
          <a:xfrm>
            <a:off x="5879126" y="3007725"/>
            <a:ext cx="2305105" cy="842548"/>
          </a:xfrm>
          <a:prstGeom prst="rect">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sp>
        <p:nvSpPr>
          <p:cNvPr id="7" name="椭圆 6"/>
          <p:cNvSpPr/>
          <p:nvPr/>
        </p:nvSpPr>
        <p:spPr>
          <a:xfrm>
            <a:off x="2857064" y="2350720"/>
            <a:ext cx="2156559" cy="2156559"/>
          </a:xfrm>
          <a:prstGeom prst="ellipse">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sp>
        <p:nvSpPr>
          <p:cNvPr id="12" name="文本框 11"/>
          <p:cNvSpPr txBox="1"/>
          <p:nvPr/>
        </p:nvSpPr>
        <p:spPr>
          <a:xfrm>
            <a:off x="3138080" y="3073038"/>
            <a:ext cx="1656184" cy="768350"/>
          </a:xfrm>
          <a:prstGeom prst="rect">
            <a:avLst/>
          </a:prstGeom>
          <a:noFill/>
        </p:spPr>
        <p:txBody>
          <a:bodyPr wrap="square">
            <a:spAutoFit/>
          </a:bodyPr>
          <a:lstStyle/>
          <a:p>
            <a:r>
              <a:rPr lang="zh-CN" altLang="en-US" sz="4400" b="1">
                <a:solidFill>
                  <a:schemeClr val="bg1"/>
                </a:solidFill>
                <a:latin typeface="微软雅黑" panose="020B0503020204020204" charset="-122"/>
                <a:ea typeface="微软雅黑" panose="020B0503020204020204" charset="-122"/>
              </a:rPr>
              <a:t>第</a:t>
            </a:r>
            <a:r>
              <a:rPr lang="en-US" sz="4400" b="1">
                <a:solidFill>
                  <a:schemeClr val="bg1"/>
                </a:solidFill>
                <a:latin typeface="微软雅黑" panose="020B0503020204020204" charset="-122"/>
                <a:ea typeface="微软雅黑" panose="020B0503020204020204" charset="-122"/>
              </a:rPr>
              <a:t>2</a:t>
            </a:r>
            <a:r>
              <a:rPr lang="zh-CN" altLang="en-US" sz="4400" b="1">
                <a:solidFill>
                  <a:schemeClr val="bg1"/>
                </a:solidFill>
                <a:latin typeface="微软雅黑" panose="020B0503020204020204" charset="-122"/>
                <a:ea typeface="微软雅黑" panose="020B0503020204020204" charset="-122"/>
              </a:rPr>
              <a:t>次 </a:t>
            </a:r>
            <a:endParaRPr lang="zh-CN" altLang="en-US" sz="4400">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6046389" y="3165430"/>
            <a:ext cx="1970578" cy="583565"/>
          </a:xfrm>
          <a:prstGeom prst="rect">
            <a:avLst/>
          </a:prstGeom>
          <a:noFill/>
        </p:spPr>
        <p:txBody>
          <a:bodyPr wrap="square">
            <a:spAutoFit/>
          </a:bodyPr>
          <a:lstStyle/>
          <a:p>
            <a:r>
              <a:rPr lang="zh-CN" altLang="en-US" sz="3200" b="1" dirty="0">
                <a:solidFill>
                  <a:schemeClr val="bg1"/>
                </a:solidFill>
                <a:latin typeface="微软雅黑" panose="020B0503020204020204" charset="-122"/>
                <a:ea typeface="微软雅黑" panose="020B0503020204020204" charset="-122"/>
              </a:rPr>
              <a:t>类与对象</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4294967295"/>
          </p:nvPr>
        </p:nvSpPr>
        <p:spPr>
          <a:xfrm>
            <a:off x="6744072" y="1052736"/>
            <a:ext cx="4417218" cy="5188837"/>
          </a:xfrm>
          <a:prstGeom prst="rect">
            <a:avLst/>
          </a:prstGeom>
          <a:ln w="50800">
            <a:solidFill>
              <a:srgbClr val="53648F"/>
            </a:solidFill>
          </a:ln>
        </p:spPr>
        <p:txBody>
          <a:bodyPr/>
          <a:lstStyle/>
          <a:p>
            <a:pPr eaLnBrk="1" hangingPunct="1">
              <a:lnSpc>
                <a:spcPct val="50000"/>
              </a:lnSpc>
              <a:buFont typeface="Wingdings" panose="05000000000000000000" pitchFamily="2" charset="2"/>
              <a:buNone/>
            </a:pPr>
            <a:endParaRPr lang="en-US" altLang="zh-CN" sz="2400">
              <a:latin typeface="微软雅黑" panose="020B0503020204020204" charset="-122"/>
              <a:ea typeface="微软雅黑" panose="020B0503020204020204" charset="-122"/>
            </a:endParaRPr>
          </a:p>
          <a:p>
            <a:pPr eaLnBrk="1" hangingPunct="1">
              <a:lnSpc>
                <a:spcPct val="50000"/>
              </a:lnSpc>
              <a:buFont typeface="Wingdings" panose="05000000000000000000" pitchFamily="2" charset="2"/>
              <a:buNone/>
            </a:pPr>
            <a:r>
              <a:rPr lang="en-US" altLang="zh-CN" sz="2400">
                <a:latin typeface="微软雅黑" panose="020B0503020204020204" charset="-122"/>
                <a:ea typeface="微软雅黑" panose="020B0503020204020204" charset="-122"/>
              </a:rPr>
              <a:t>class </a:t>
            </a:r>
            <a:r>
              <a:rPr lang="zh-CN" altLang="en-US" sz="2400">
                <a:latin typeface="微软雅黑" panose="020B0503020204020204" charset="-122"/>
                <a:ea typeface="微软雅黑" panose="020B0503020204020204" charset="-122"/>
              </a:rPr>
              <a:t>梯形</a:t>
            </a:r>
          </a:p>
          <a:p>
            <a:pPr eaLnBrk="1" hangingPunct="1">
              <a:lnSpc>
                <a:spcPct val="50000"/>
              </a:lnSpc>
              <a:buFont typeface="Wingdings" panose="05000000000000000000" pitchFamily="2" charset="2"/>
              <a:buNone/>
            </a:pPr>
            <a:r>
              <a:rPr lang="en-US" altLang="zh-CN" sz="2400">
                <a:latin typeface="微软雅黑" panose="020B0503020204020204" charset="-122"/>
                <a:ea typeface="微软雅黑" panose="020B0503020204020204" charset="-122"/>
              </a:rPr>
              <a:t>{      float </a:t>
            </a:r>
            <a:r>
              <a:rPr lang="zh-CN" altLang="en-US" sz="2400">
                <a:latin typeface="微软雅黑" panose="020B0503020204020204" charset="-122"/>
                <a:ea typeface="微软雅黑" panose="020B0503020204020204" charset="-122"/>
              </a:rPr>
              <a:t>上底</a:t>
            </a:r>
            <a:r>
              <a:rPr lang="en-US" altLang="zh-CN" sz="2400">
                <a:latin typeface="微软雅黑" panose="020B0503020204020204" charset="-122"/>
                <a:ea typeface="微软雅黑" panose="020B0503020204020204" charset="-122"/>
              </a:rPr>
              <a:t>,</a:t>
            </a:r>
            <a:r>
              <a:rPr lang="zh-CN" altLang="en-US" sz="2400">
                <a:latin typeface="微软雅黑" panose="020B0503020204020204" charset="-122"/>
                <a:ea typeface="微软雅黑" panose="020B0503020204020204" charset="-122"/>
              </a:rPr>
              <a:t>下底</a:t>
            </a:r>
            <a:r>
              <a:rPr lang="en-US" altLang="zh-CN" sz="2400">
                <a:latin typeface="微软雅黑" panose="020B0503020204020204" charset="-122"/>
                <a:ea typeface="微软雅黑" panose="020B0503020204020204" charset="-122"/>
              </a:rPr>
              <a:t>,</a:t>
            </a:r>
            <a:r>
              <a:rPr lang="zh-CN" altLang="en-US" sz="2400">
                <a:latin typeface="微软雅黑" panose="020B0503020204020204" charset="-122"/>
                <a:ea typeface="微软雅黑" panose="020B0503020204020204" charset="-122"/>
              </a:rPr>
              <a:t>高</a:t>
            </a:r>
            <a:r>
              <a:rPr lang="en-US" altLang="zh-CN" sz="2400">
                <a:latin typeface="微软雅黑" panose="020B0503020204020204" charset="-122"/>
                <a:ea typeface="微软雅黑" panose="020B0503020204020204" charset="-122"/>
              </a:rPr>
              <a:t>;</a:t>
            </a:r>
          </a:p>
          <a:p>
            <a:pPr eaLnBrk="1" hangingPunct="1">
              <a:lnSpc>
                <a:spcPct val="50000"/>
              </a:lnSpc>
              <a:buFont typeface="Wingdings" panose="05000000000000000000" pitchFamily="2" charset="2"/>
              <a:buNone/>
            </a:pPr>
            <a:r>
              <a:rPr lang="en-US" altLang="zh-CN" sz="2400">
                <a:solidFill>
                  <a:srgbClr val="C00000"/>
                </a:solidFill>
                <a:latin typeface="微软雅黑" panose="020B0503020204020204" charset="-122"/>
                <a:ea typeface="微软雅黑" panose="020B0503020204020204" charset="-122"/>
              </a:rPr>
              <a:t>       </a:t>
            </a:r>
            <a:r>
              <a:rPr lang="zh-CN" altLang="en-US" sz="2400">
                <a:solidFill>
                  <a:srgbClr val="C00000"/>
                </a:solidFill>
                <a:latin typeface="微软雅黑" panose="020B0503020204020204" charset="-122"/>
                <a:ea typeface="微软雅黑" panose="020B0503020204020204" charset="-122"/>
              </a:rPr>
              <a:t>梯形</a:t>
            </a:r>
            <a:r>
              <a:rPr lang="en-US" altLang="zh-CN" sz="2400">
                <a:solidFill>
                  <a:srgbClr val="C00000"/>
                </a:solidFill>
                <a:latin typeface="微软雅黑" panose="020B0503020204020204" charset="-122"/>
                <a:ea typeface="微软雅黑" panose="020B0503020204020204" charset="-122"/>
              </a:rPr>
              <a:t>() </a:t>
            </a:r>
          </a:p>
          <a:p>
            <a:pPr eaLnBrk="1" hangingPunct="1">
              <a:lnSpc>
                <a:spcPct val="50000"/>
              </a:lnSpc>
              <a:buFont typeface="Wingdings" panose="05000000000000000000" pitchFamily="2" charset="2"/>
              <a:buNone/>
            </a:pPr>
            <a:r>
              <a:rPr lang="en-US" altLang="zh-CN" sz="2400">
                <a:solidFill>
                  <a:srgbClr val="C00000"/>
                </a:solidFill>
                <a:latin typeface="微软雅黑" panose="020B0503020204020204" charset="-122"/>
                <a:ea typeface="微软雅黑" panose="020B0503020204020204" charset="-122"/>
              </a:rPr>
              <a:t>       {  </a:t>
            </a:r>
            <a:r>
              <a:rPr lang="zh-CN" altLang="en-US" sz="2400">
                <a:solidFill>
                  <a:srgbClr val="53648F"/>
                </a:solidFill>
                <a:latin typeface="微软雅黑" panose="020B0503020204020204" charset="-122"/>
                <a:ea typeface="微软雅黑" panose="020B0503020204020204" charset="-122"/>
              </a:rPr>
              <a:t>上底</a:t>
            </a:r>
            <a:r>
              <a:rPr lang="en-US" altLang="zh-CN" sz="2400">
                <a:solidFill>
                  <a:srgbClr val="53648F"/>
                </a:solidFill>
                <a:latin typeface="微软雅黑" panose="020B0503020204020204" charset="-122"/>
                <a:ea typeface="微软雅黑" panose="020B0503020204020204" charset="-122"/>
              </a:rPr>
              <a:t>=60;</a:t>
            </a:r>
          </a:p>
          <a:p>
            <a:pPr eaLnBrk="1" hangingPunct="1">
              <a:lnSpc>
                <a:spcPct val="50000"/>
              </a:lnSpc>
              <a:buFont typeface="Wingdings" panose="05000000000000000000" pitchFamily="2" charset="2"/>
              <a:buNone/>
            </a:pPr>
            <a:r>
              <a:rPr lang="en-US" altLang="zh-CN" sz="2400">
                <a:solidFill>
                  <a:srgbClr val="53648F"/>
                </a:solidFill>
                <a:latin typeface="微软雅黑" panose="020B0503020204020204" charset="-122"/>
                <a:ea typeface="微软雅黑" panose="020B0503020204020204" charset="-122"/>
              </a:rPr>
              <a:t>          </a:t>
            </a:r>
            <a:r>
              <a:rPr lang="zh-CN" altLang="en-US" sz="2400">
                <a:solidFill>
                  <a:srgbClr val="53648F"/>
                </a:solidFill>
                <a:latin typeface="微软雅黑" panose="020B0503020204020204" charset="-122"/>
                <a:ea typeface="微软雅黑" panose="020B0503020204020204" charset="-122"/>
              </a:rPr>
              <a:t>下底</a:t>
            </a:r>
            <a:r>
              <a:rPr lang="en-US" altLang="zh-CN" sz="2400">
                <a:solidFill>
                  <a:srgbClr val="53648F"/>
                </a:solidFill>
                <a:latin typeface="微软雅黑" panose="020B0503020204020204" charset="-122"/>
                <a:ea typeface="微软雅黑" panose="020B0503020204020204" charset="-122"/>
              </a:rPr>
              <a:t>=100;</a:t>
            </a:r>
          </a:p>
          <a:p>
            <a:pPr eaLnBrk="1" hangingPunct="1">
              <a:lnSpc>
                <a:spcPct val="50000"/>
              </a:lnSpc>
              <a:buFont typeface="Wingdings" panose="05000000000000000000" pitchFamily="2" charset="2"/>
              <a:buNone/>
            </a:pPr>
            <a:r>
              <a:rPr lang="en-US" altLang="zh-CN" sz="2400">
                <a:solidFill>
                  <a:srgbClr val="53648F"/>
                </a:solidFill>
                <a:latin typeface="微软雅黑" panose="020B0503020204020204" charset="-122"/>
                <a:ea typeface="微软雅黑" panose="020B0503020204020204" charset="-122"/>
              </a:rPr>
              <a:t>          </a:t>
            </a:r>
            <a:r>
              <a:rPr lang="zh-CN" altLang="en-US" sz="2400">
                <a:solidFill>
                  <a:srgbClr val="53648F"/>
                </a:solidFill>
                <a:latin typeface="微软雅黑" panose="020B0503020204020204" charset="-122"/>
                <a:ea typeface="微软雅黑" panose="020B0503020204020204" charset="-122"/>
              </a:rPr>
              <a:t>高</a:t>
            </a:r>
            <a:r>
              <a:rPr lang="en-US" altLang="zh-CN" sz="2400">
                <a:solidFill>
                  <a:srgbClr val="53648F"/>
                </a:solidFill>
                <a:latin typeface="微软雅黑" panose="020B0503020204020204" charset="-122"/>
                <a:ea typeface="微软雅黑" panose="020B0503020204020204" charset="-122"/>
              </a:rPr>
              <a:t>=20;</a:t>
            </a:r>
          </a:p>
          <a:p>
            <a:pPr eaLnBrk="1" hangingPunct="1">
              <a:lnSpc>
                <a:spcPct val="50000"/>
              </a:lnSpc>
              <a:buFont typeface="Wingdings" panose="05000000000000000000" pitchFamily="2" charset="2"/>
              <a:buNone/>
            </a:pPr>
            <a:r>
              <a:rPr lang="en-US" altLang="zh-CN" sz="2400">
                <a:solidFill>
                  <a:srgbClr val="C00000"/>
                </a:solidFill>
                <a:latin typeface="微软雅黑" panose="020B0503020204020204" charset="-122"/>
                <a:ea typeface="微软雅黑" panose="020B0503020204020204" charset="-122"/>
              </a:rPr>
              <a:t>       }</a:t>
            </a:r>
          </a:p>
          <a:p>
            <a:pPr eaLnBrk="1" hangingPunct="1">
              <a:lnSpc>
                <a:spcPct val="50000"/>
              </a:lnSpc>
              <a:buFont typeface="Wingdings" panose="05000000000000000000" pitchFamily="2" charset="2"/>
              <a:buNone/>
            </a:pPr>
            <a:r>
              <a:rPr lang="en-US" altLang="zh-CN" sz="2400">
                <a:solidFill>
                  <a:srgbClr val="C00000"/>
                </a:solidFill>
                <a:latin typeface="微软雅黑" panose="020B0503020204020204" charset="-122"/>
                <a:ea typeface="微软雅黑" panose="020B0503020204020204" charset="-122"/>
              </a:rPr>
              <a:t>      </a:t>
            </a:r>
            <a:r>
              <a:rPr lang="zh-CN" altLang="en-US" sz="2400">
                <a:solidFill>
                  <a:srgbClr val="C00000"/>
                </a:solidFill>
                <a:latin typeface="微软雅黑" panose="020B0503020204020204" charset="-122"/>
                <a:ea typeface="微软雅黑" panose="020B0503020204020204" charset="-122"/>
              </a:rPr>
              <a:t>梯形</a:t>
            </a:r>
            <a:r>
              <a:rPr lang="en-US" altLang="zh-CN" sz="2400">
                <a:solidFill>
                  <a:srgbClr val="C00000"/>
                </a:solidFill>
                <a:latin typeface="微软雅黑" panose="020B0503020204020204" charset="-122"/>
                <a:ea typeface="微软雅黑" panose="020B0503020204020204" charset="-122"/>
              </a:rPr>
              <a:t>(float x,int y,float h)</a:t>
            </a:r>
          </a:p>
          <a:p>
            <a:pPr eaLnBrk="1" hangingPunct="1">
              <a:lnSpc>
                <a:spcPct val="50000"/>
              </a:lnSpc>
              <a:buFont typeface="Wingdings" panose="05000000000000000000" pitchFamily="2" charset="2"/>
              <a:buNone/>
            </a:pPr>
            <a:r>
              <a:rPr lang="en-US" altLang="zh-CN" sz="2400">
                <a:solidFill>
                  <a:srgbClr val="C00000"/>
                </a:solidFill>
                <a:latin typeface="微软雅黑" panose="020B0503020204020204" charset="-122"/>
                <a:ea typeface="微软雅黑" panose="020B0503020204020204" charset="-122"/>
              </a:rPr>
              <a:t>      {  </a:t>
            </a:r>
            <a:r>
              <a:rPr lang="zh-CN" altLang="en-US" sz="2400">
                <a:solidFill>
                  <a:srgbClr val="53648F"/>
                </a:solidFill>
                <a:latin typeface="微软雅黑" panose="020B0503020204020204" charset="-122"/>
                <a:ea typeface="微软雅黑" panose="020B0503020204020204" charset="-122"/>
              </a:rPr>
              <a:t>上底</a:t>
            </a:r>
            <a:r>
              <a:rPr lang="en-US" altLang="zh-CN" sz="2400">
                <a:solidFill>
                  <a:srgbClr val="53648F"/>
                </a:solidFill>
                <a:latin typeface="微软雅黑" panose="020B0503020204020204" charset="-122"/>
                <a:ea typeface="微软雅黑" panose="020B0503020204020204" charset="-122"/>
              </a:rPr>
              <a:t>=x;</a:t>
            </a:r>
          </a:p>
          <a:p>
            <a:pPr eaLnBrk="1" hangingPunct="1">
              <a:lnSpc>
                <a:spcPct val="50000"/>
              </a:lnSpc>
              <a:buFont typeface="Wingdings" panose="05000000000000000000" pitchFamily="2" charset="2"/>
              <a:buNone/>
            </a:pPr>
            <a:r>
              <a:rPr lang="en-US" altLang="zh-CN" sz="2400">
                <a:solidFill>
                  <a:srgbClr val="53648F"/>
                </a:solidFill>
                <a:latin typeface="微软雅黑" panose="020B0503020204020204" charset="-122"/>
                <a:ea typeface="微软雅黑" panose="020B0503020204020204" charset="-122"/>
              </a:rPr>
              <a:t>         </a:t>
            </a:r>
            <a:r>
              <a:rPr lang="zh-CN" altLang="en-US" sz="2400">
                <a:solidFill>
                  <a:srgbClr val="53648F"/>
                </a:solidFill>
                <a:latin typeface="微软雅黑" panose="020B0503020204020204" charset="-122"/>
                <a:ea typeface="微软雅黑" panose="020B0503020204020204" charset="-122"/>
              </a:rPr>
              <a:t>下底</a:t>
            </a:r>
            <a:r>
              <a:rPr lang="en-US" altLang="zh-CN" sz="2400">
                <a:solidFill>
                  <a:srgbClr val="53648F"/>
                </a:solidFill>
                <a:latin typeface="微软雅黑" panose="020B0503020204020204" charset="-122"/>
                <a:ea typeface="微软雅黑" panose="020B0503020204020204" charset="-122"/>
              </a:rPr>
              <a:t>=y;</a:t>
            </a:r>
          </a:p>
          <a:p>
            <a:pPr eaLnBrk="1" hangingPunct="1">
              <a:lnSpc>
                <a:spcPct val="50000"/>
              </a:lnSpc>
              <a:buFont typeface="Wingdings" panose="05000000000000000000" pitchFamily="2" charset="2"/>
              <a:buNone/>
            </a:pPr>
            <a:r>
              <a:rPr lang="en-US" altLang="zh-CN" sz="2400">
                <a:solidFill>
                  <a:srgbClr val="53648F"/>
                </a:solidFill>
                <a:latin typeface="微软雅黑" panose="020B0503020204020204" charset="-122"/>
                <a:ea typeface="微软雅黑" panose="020B0503020204020204" charset="-122"/>
              </a:rPr>
              <a:t>         </a:t>
            </a:r>
            <a:r>
              <a:rPr lang="zh-CN" altLang="en-US" sz="2400">
                <a:solidFill>
                  <a:srgbClr val="53648F"/>
                </a:solidFill>
                <a:latin typeface="微软雅黑" panose="020B0503020204020204" charset="-122"/>
                <a:ea typeface="微软雅黑" panose="020B0503020204020204" charset="-122"/>
              </a:rPr>
              <a:t>高</a:t>
            </a:r>
            <a:r>
              <a:rPr lang="en-US" altLang="zh-CN" sz="2400">
                <a:solidFill>
                  <a:srgbClr val="53648F"/>
                </a:solidFill>
                <a:latin typeface="微软雅黑" panose="020B0503020204020204" charset="-122"/>
                <a:ea typeface="微软雅黑" panose="020B0503020204020204" charset="-122"/>
              </a:rPr>
              <a:t>=h;</a:t>
            </a:r>
          </a:p>
          <a:p>
            <a:pPr eaLnBrk="1" hangingPunct="1">
              <a:lnSpc>
                <a:spcPct val="50000"/>
              </a:lnSpc>
              <a:buFont typeface="Wingdings" panose="05000000000000000000" pitchFamily="2" charset="2"/>
              <a:buNone/>
            </a:pPr>
            <a:r>
              <a:rPr lang="en-US" altLang="zh-CN" sz="2400">
                <a:solidFill>
                  <a:srgbClr val="C00000"/>
                </a:solidFill>
                <a:latin typeface="微软雅黑" panose="020B0503020204020204" charset="-122"/>
                <a:ea typeface="微软雅黑" panose="020B0503020204020204" charset="-122"/>
              </a:rPr>
              <a:t>      }</a:t>
            </a:r>
          </a:p>
          <a:p>
            <a:pPr eaLnBrk="1" hangingPunct="1">
              <a:lnSpc>
                <a:spcPct val="50000"/>
              </a:lnSpc>
              <a:buFont typeface="Wingdings" panose="05000000000000000000" pitchFamily="2" charset="2"/>
              <a:buNone/>
            </a:pPr>
            <a:r>
              <a:rPr lang="en-US" altLang="zh-CN" sz="2400">
                <a:latin typeface="微软雅黑" panose="020B0503020204020204" charset="-122"/>
                <a:ea typeface="微软雅黑" panose="020B0503020204020204" charset="-122"/>
              </a:rPr>
              <a:t> }</a:t>
            </a:r>
            <a:endParaRPr lang="zh-CN" altLang="en-US" sz="2400">
              <a:latin typeface="微软雅黑" panose="020B0503020204020204" charset="-122"/>
              <a:ea typeface="微软雅黑" panose="020B0503020204020204" charset="-122"/>
            </a:endParaRPr>
          </a:p>
        </p:txBody>
      </p:sp>
      <p:sp>
        <p:nvSpPr>
          <p:cNvPr id="272388" name="Rectangle 4"/>
          <p:cNvSpPr>
            <a:spLocks noChangeArrowheads="1"/>
          </p:cNvSpPr>
          <p:nvPr/>
        </p:nvSpPr>
        <p:spPr bwMode="auto">
          <a:xfrm>
            <a:off x="6939561" y="2075896"/>
            <a:ext cx="3744416" cy="3672408"/>
          </a:xfrm>
          <a:prstGeom prst="rect">
            <a:avLst/>
          </a:prstGeom>
          <a:noFill/>
          <a:ln w="25400">
            <a:solidFill>
              <a:srgbClr val="8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a:ea typeface="楷体" panose="02010609060101010101" pitchFamily="49" charset="-122"/>
            </a:endParaRPr>
          </a:p>
        </p:txBody>
      </p:sp>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554461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4.3  </a:t>
              </a:r>
              <a:r>
                <a:rPr lang="zh-CN" altLang="en-US" sz="3200" b="1">
                  <a:solidFill>
                    <a:srgbClr val="53648F"/>
                  </a:solidFill>
                  <a:latin typeface="微软雅黑" panose="020B0503020204020204" charset="-122"/>
                  <a:ea typeface="微软雅黑" panose="020B0503020204020204" charset="-122"/>
                </a:rPr>
                <a:t>构造方法与对象的创建</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5951984" y="476672"/>
              <a:ext cx="408172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0" name="文本框 9"/>
          <p:cNvSpPr txBox="1"/>
          <p:nvPr/>
        </p:nvSpPr>
        <p:spPr>
          <a:xfrm>
            <a:off x="817550" y="807095"/>
            <a:ext cx="3766282"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4.3.1   </a:t>
            </a:r>
            <a:r>
              <a:rPr lang="zh-CN" altLang="en-US" sz="2400">
                <a:latin typeface="微软雅黑" panose="020B0503020204020204" charset="-122"/>
                <a:ea typeface="微软雅黑" panose="020B0503020204020204" charset="-122"/>
              </a:rPr>
              <a:t>构造方法 </a:t>
            </a:r>
          </a:p>
        </p:txBody>
      </p:sp>
      <p:sp>
        <p:nvSpPr>
          <p:cNvPr id="11" name="Rectangle 2"/>
          <p:cNvSpPr txBox="1">
            <a:spLocks noChangeArrowheads="1"/>
          </p:cNvSpPr>
          <p:nvPr/>
        </p:nvSpPr>
        <p:spPr>
          <a:xfrm>
            <a:off x="1327014" y="1759635"/>
            <a:ext cx="2521817" cy="360039"/>
          </a:xfrm>
          <a:prstGeom prst="rect">
            <a:avLst/>
          </a:prstGeom>
          <a:solidFill>
            <a:srgbClr val="53648F"/>
          </a:solidFill>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zh-CN" altLang="en-US" sz="2400" b="1">
                <a:solidFill>
                  <a:schemeClr val="bg1"/>
                </a:solidFill>
                <a:latin typeface="微软雅黑" panose="020B0503020204020204" charset="-122"/>
                <a:ea typeface="微软雅黑" panose="020B0503020204020204" charset="-122"/>
              </a:rPr>
              <a:t>构造函数例题</a:t>
            </a:r>
          </a:p>
        </p:txBody>
      </p:sp>
      <p:grpSp>
        <p:nvGrpSpPr>
          <p:cNvPr id="12" name="组合 1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1481070" y="3912100"/>
            <a:ext cx="2547041" cy="2842221"/>
            <a:chOff x="4030663" y="1144588"/>
            <a:chExt cx="4095751" cy="4570413"/>
          </a:xfrm>
        </p:grpSpPr>
        <p:sp>
          <p:nvSpPr>
            <p:cNvPr id="13" name="íSlïḑè"/>
            <p:cNvSpPr/>
            <p:nvPr/>
          </p:nvSpPr>
          <p:spPr bwMode="auto">
            <a:xfrm>
              <a:off x="6086476" y="4221163"/>
              <a:ext cx="127000" cy="1493838"/>
            </a:xfrm>
            <a:custGeom>
              <a:avLst/>
              <a:gdLst>
                <a:gd name="T0" fmla="*/ 7 w 7"/>
                <a:gd name="T1" fmla="*/ 79 h 83"/>
                <a:gd name="T2" fmla="*/ 4 w 7"/>
                <a:gd name="T3" fmla="*/ 83 h 83"/>
                <a:gd name="T4" fmla="*/ 4 w 7"/>
                <a:gd name="T5" fmla="*/ 83 h 83"/>
                <a:gd name="T6" fmla="*/ 0 w 7"/>
                <a:gd name="T7" fmla="*/ 79 h 83"/>
                <a:gd name="T8" fmla="*/ 0 w 7"/>
                <a:gd name="T9" fmla="*/ 3 h 83"/>
                <a:gd name="T10" fmla="*/ 4 w 7"/>
                <a:gd name="T11" fmla="*/ 0 h 83"/>
                <a:gd name="T12" fmla="*/ 4 w 7"/>
                <a:gd name="T13" fmla="*/ 0 h 83"/>
                <a:gd name="T14" fmla="*/ 7 w 7"/>
                <a:gd name="T15" fmla="*/ 3 h 83"/>
                <a:gd name="T16" fmla="*/ 7 w 7"/>
                <a:gd name="T17" fmla="*/ 7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3">
                  <a:moveTo>
                    <a:pt x="7" y="79"/>
                  </a:moveTo>
                  <a:cubicBezTo>
                    <a:pt x="7" y="81"/>
                    <a:pt x="6" y="83"/>
                    <a:pt x="4" y="83"/>
                  </a:cubicBezTo>
                  <a:cubicBezTo>
                    <a:pt x="4" y="83"/>
                    <a:pt x="4" y="83"/>
                    <a:pt x="4" y="83"/>
                  </a:cubicBezTo>
                  <a:cubicBezTo>
                    <a:pt x="2" y="83"/>
                    <a:pt x="0" y="81"/>
                    <a:pt x="0" y="79"/>
                  </a:cubicBezTo>
                  <a:cubicBezTo>
                    <a:pt x="0" y="3"/>
                    <a:pt x="0" y="3"/>
                    <a:pt x="0" y="3"/>
                  </a:cubicBezTo>
                  <a:cubicBezTo>
                    <a:pt x="0" y="1"/>
                    <a:pt x="2" y="0"/>
                    <a:pt x="4" y="0"/>
                  </a:cubicBezTo>
                  <a:cubicBezTo>
                    <a:pt x="4" y="0"/>
                    <a:pt x="4" y="0"/>
                    <a:pt x="4" y="0"/>
                  </a:cubicBezTo>
                  <a:cubicBezTo>
                    <a:pt x="6" y="0"/>
                    <a:pt x="7" y="1"/>
                    <a:pt x="7" y="3"/>
                  </a:cubicBezTo>
                  <a:lnTo>
                    <a:pt x="7" y="79"/>
                  </a:lnTo>
                  <a:close/>
                </a:path>
              </a:pathLst>
            </a:custGeom>
            <a:solidFill>
              <a:srgbClr val="5C6A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 name="ïşḷiďé"/>
            <p:cNvSpPr/>
            <p:nvPr/>
          </p:nvSpPr>
          <p:spPr bwMode="auto">
            <a:xfrm>
              <a:off x="7837488" y="4221163"/>
              <a:ext cx="127000" cy="1493838"/>
            </a:xfrm>
            <a:custGeom>
              <a:avLst/>
              <a:gdLst>
                <a:gd name="T0" fmla="*/ 7 w 7"/>
                <a:gd name="T1" fmla="*/ 79 h 83"/>
                <a:gd name="T2" fmla="*/ 3 w 7"/>
                <a:gd name="T3" fmla="*/ 83 h 83"/>
                <a:gd name="T4" fmla="*/ 3 w 7"/>
                <a:gd name="T5" fmla="*/ 83 h 83"/>
                <a:gd name="T6" fmla="*/ 0 w 7"/>
                <a:gd name="T7" fmla="*/ 79 h 83"/>
                <a:gd name="T8" fmla="*/ 0 w 7"/>
                <a:gd name="T9" fmla="*/ 3 h 83"/>
                <a:gd name="T10" fmla="*/ 3 w 7"/>
                <a:gd name="T11" fmla="*/ 0 h 83"/>
                <a:gd name="T12" fmla="*/ 3 w 7"/>
                <a:gd name="T13" fmla="*/ 0 h 83"/>
                <a:gd name="T14" fmla="*/ 7 w 7"/>
                <a:gd name="T15" fmla="*/ 3 h 83"/>
                <a:gd name="T16" fmla="*/ 7 w 7"/>
                <a:gd name="T17" fmla="*/ 7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3">
                  <a:moveTo>
                    <a:pt x="7" y="79"/>
                  </a:moveTo>
                  <a:cubicBezTo>
                    <a:pt x="7" y="81"/>
                    <a:pt x="5" y="83"/>
                    <a:pt x="3" y="83"/>
                  </a:cubicBezTo>
                  <a:cubicBezTo>
                    <a:pt x="3" y="83"/>
                    <a:pt x="3" y="83"/>
                    <a:pt x="3" y="83"/>
                  </a:cubicBezTo>
                  <a:cubicBezTo>
                    <a:pt x="1" y="83"/>
                    <a:pt x="0" y="81"/>
                    <a:pt x="0" y="79"/>
                  </a:cubicBezTo>
                  <a:cubicBezTo>
                    <a:pt x="0" y="3"/>
                    <a:pt x="0" y="3"/>
                    <a:pt x="0" y="3"/>
                  </a:cubicBezTo>
                  <a:cubicBezTo>
                    <a:pt x="0" y="1"/>
                    <a:pt x="1" y="0"/>
                    <a:pt x="3" y="0"/>
                  </a:cubicBezTo>
                  <a:cubicBezTo>
                    <a:pt x="3" y="0"/>
                    <a:pt x="3" y="0"/>
                    <a:pt x="3" y="0"/>
                  </a:cubicBezTo>
                  <a:cubicBezTo>
                    <a:pt x="5" y="0"/>
                    <a:pt x="7" y="1"/>
                    <a:pt x="7" y="3"/>
                  </a:cubicBezTo>
                  <a:lnTo>
                    <a:pt x="7" y="79"/>
                  </a:lnTo>
                  <a:close/>
                </a:path>
              </a:pathLst>
            </a:custGeom>
            <a:solidFill>
              <a:srgbClr val="5C6A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 name="ïSļíḑe"/>
            <p:cNvSpPr/>
            <p:nvPr/>
          </p:nvSpPr>
          <p:spPr bwMode="auto">
            <a:xfrm>
              <a:off x="5924551" y="1990725"/>
              <a:ext cx="2201863" cy="2770188"/>
            </a:xfrm>
            <a:custGeom>
              <a:avLst/>
              <a:gdLst>
                <a:gd name="T0" fmla="*/ 122 w 122"/>
                <a:gd name="T1" fmla="*/ 153 h 154"/>
                <a:gd name="T2" fmla="*/ 120 w 122"/>
                <a:gd name="T3" fmla="*/ 154 h 154"/>
                <a:gd name="T4" fmla="*/ 2 w 122"/>
                <a:gd name="T5" fmla="*/ 154 h 154"/>
                <a:gd name="T6" fmla="*/ 0 w 122"/>
                <a:gd name="T7" fmla="*/ 153 h 154"/>
                <a:gd name="T8" fmla="*/ 0 w 122"/>
                <a:gd name="T9" fmla="*/ 2 h 154"/>
                <a:gd name="T10" fmla="*/ 2 w 122"/>
                <a:gd name="T11" fmla="*/ 0 h 154"/>
                <a:gd name="T12" fmla="*/ 120 w 122"/>
                <a:gd name="T13" fmla="*/ 0 h 154"/>
                <a:gd name="T14" fmla="*/ 122 w 122"/>
                <a:gd name="T15" fmla="*/ 2 h 154"/>
                <a:gd name="T16" fmla="*/ 122 w 122"/>
                <a:gd name="T17" fmla="*/ 15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54">
                  <a:moveTo>
                    <a:pt x="122" y="153"/>
                  </a:moveTo>
                  <a:cubicBezTo>
                    <a:pt x="122" y="154"/>
                    <a:pt x="121" y="154"/>
                    <a:pt x="120" y="154"/>
                  </a:cubicBezTo>
                  <a:cubicBezTo>
                    <a:pt x="2" y="154"/>
                    <a:pt x="2" y="154"/>
                    <a:pt x="2" y="154"/>
                  </a:cubicBezTo>
                  <a:cubicBezTo>
                    <a:pt x="1" y="154"/>
                    <a:pt x="0" y="154"/>
                    <a:pt x="0" y="153"/>
                  </a:cubicBezTo>
                  <a:cubicBezTo>
                    <a:pt x="0" y="2"/>
                    <a:pt x="0" y="2"/>
                    <a:pt x="0" y="2"/>
                  </a:cubicBezTo>
                  <a:cubicBezTo>
                    <a:pt x="0" y="1"/>
                    <a:pt x="1" y="0"/>
                    <a:pt x="2" y="0"/>
                  </a:cubicBezTo>
                  <a:cubicBezTo>
                    <a:pt x="120" y="0"/>
                    <a:pt x="120" y="0"/>
                    <a:pt x="120" y="0"/>
                  </a:cubicBezTo>
                  <a:cubicBezTo>
                    <a:pt x="121" y="0"/>
                    <a:pt x="122" y="1"/>
                    <a:pt x="122" y="2"/>
                  </a:cubicBezTo>
                  <a:lnTo>
                    <a:pt x="122" y="153"/>
                  </a:lnTo>
                  <a:close/>
                </a:path>
              </a:pathLst>
            </a:custGeom>
            <a:solidFill>
              <a:srgbClr val="BCCAD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í$ḷïḓê"/>
            <p:cNvSpPr/>
            <p:nvPr/>
          </p:nvSpPr>
          <p:spPr bwMode="auto">
            <a:xfrm>
              <a:off x="6051551" y="2079625"/>
              <a:ext cx="1947863" cy="2447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 name="íšḷiḑé"/>
            <p:cNvSpPr/>
            <p:nvPr/>
          </p:nvSpPr>
          <p:spPr bwMode="auto">
            <a:xfrm>
              <a:off x="6249988" y="2295525"/>
              <a:ext cx="17463" cy="20701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 name="ï$1iḑê"/>
            <p:cNvSpPr/>
            <p:nvPr/>
          </p:nvSpPr>
          <p:spPr bwMode="auto">
            <a:xfrm>
              <a:off x="6213476" y="2224088"/>
              <a:ext cx="90488" cy="90488"/>
            </a:xfrm>
            <a:custGeom>
              <a:avLst/>
              <a:gdLst>
                <a:gd name="T0" fmla="*/ 0 w 57"/>
                <a:gd name="T1" fmla="*/ 57 h 57"/>
                <a:gd name="T2" fmla="*/ 23 w 57"/>
                <a:gd name="T3" fmla="*/ 0 h 57"/>
                <a:gd name="T4" fmla="*/ 57 w 57"/>
                <a:gd name="T5" fmla="*/ 57 h 57"/>
                <a:gd name="T6" fmla="*/ 0 w 57"/>
                <a:gd name="T7" fmla="*/ 57 h 57"/>
              </a:gdLst>
              <a:ahLst/>
              <a:cxnLst>
                <a:cxn ang="0">
                  <a:pos x="T0" y="T1"/>
                </a:cxn>
                <a:cxn ang="0">
                  <a:pos x="T2" y="T3"/>
                </a:cxn>
                <a:cxn ang="0">
                  <a:pos x="T4" y="T5"/>
                </a:cxn>
                <a:cxn ang="0">
                  <a:pos x="T6" y="T7"/>
                </a:cxn>
              </a:cxnLst>
              <a:rect l="0" t="0" r="r" b="b"/>
              <a:pathLst>
                <a:path w="57" h="57">
                  <a:moveTo>
                    <a:pt x="0" y="57"/>
                  </a:moveTo>
                  <a:lnTo>
                    <a:pt x="23" y="0"/>
                  </a:lnTo>
                  <a:lnTo>
                    <a:pt x="57" y="57"/>
                  </a:lnTo>
                  <a:lnTo>
                    <a:pt x="0" y="57"/>
                  </a:ln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 name="iṣlïḓê"/>
            <p:cNvSpPr/>
            <p:nvPr/>
          </p:nvSpPr>
          <p:spPr bwMode="auto">
            <a:xfrm>
              <a:off x="6249988" y="4365625"/>
              <a:ext cx="1516063" cy="17463"/>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íṣļíḋê"/>
            <p:cNvSpPr/>
            <p:nvPr/>
          </p:nvSpPr>
          <p:spPr bwMode="auto">
            <a:xfrm>
              <a:off x="7747001" y="4329113"/>
              <a:ext cx="90488" cy="90488"/>
            </a:xfrm>
            <a:custGeom>
              <a:avLst/>
              <a:gdLst>
                <a:gd name="T0" fmla="*/ 0 w 57"/>
                <a:gd name="T1" fmla="*/ 57 h 57"/>
                <a:gd name="T2" fmla="*/ 57 w 57"/>
                <a:gd name="T3" fmla="*/ 23 h 57"/>
                <a:gd name="T4" fmla="*/ 0 w 57"/>
                <a:gd name="T5" fmla="*/ 0 h 57"/>
                <a:gd name="T6" fmla="*/ 0 w 57"/>
                <a:gd name="T7" fmla="*/ 57 h 57"/>
              </a:gdLst>
              <a:ahLst/>
              <a:cxnLst>
                <a:cxn ang="0">
                  <a:pos x="T0" y="T1"/>
                </a:cxn>
                <a:cxn ang="0">
                  <a:pos x="T2" y="T3"/>
                </a:cxn>
                <a:cxn ang="0">
                  <a:pos x="T4" y="T5"/>
                </a:cxn>
                <a:cxn ang="0">
                  <a:pos x="T6" y="T7"/>
                </a:cxn>
              </a:cxnLst>
              <a:rect l="0" t="0" r="r" b="b"/>
              <a:pathLst>
                <a:path w="57" h="57">
                  <a:moveTo>
                    <a:pt x="0" y="57"/>
                  </a:moveTo>
                  <a:lnTo>
                    <a:pt x="57" y="23"/>
                  </a:lnTo>
                  <a:lnTo>
                    <a:pt x="0" y="0"/>
                  </a:lnTo>
                  <a:lnTo>
                    <a:pt x="0" y="57"/>
                  </a:ln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 name="isḷîḍè"/>
            <p:cNvSpPr/>
            <p:nvPr/>
          </p:nvSpPr>
          <p:spPr bwMode="auto">
            <a:xfrm>
              <a:off x="6303963" y="2403475"/>
              <a:ext cx="1570038" cy="1817688"/>
            </a:xfrm>
            <a:custGeom>
              <a:avLst/>
              <a:gdLst>
                <a:gd name="T0" fmla="*/ 2 w 87"/>
                <a:gd name="T1" fmla="*/ 101 h 101"/>
                <a:gd name="T2" fmla="*/ 3 w 87"/>
                <a:gd name="T3" fmla="*/ 101 h 101"/>
                <a:gd name="T4" fmla="*/ 31 w 87"/>
                <a:gd name="T5" fmla="*/ 91 h 101"/>
                <a:gd name="T6" fmla="*/ 32 w 87"/>
                <a:gd name="T7" fmla="*/ 90 h 101"/>
                <a:gd name="T8" fmla="*/ 32 w 87"/>
                <a:gd name="T9" fmla="*/ 83 h 101"/>
                <a:gd name="T10" fmla="*/ 35 w 87"/>
                <a:gd name="T11" fmla="*/ 85 h 101"/>
                <a:gd name="T12" fmla="*/ 36 w 87"/>
                <a:gd name="T13" fmla="*/ 85 h 101"/>
                <a:gd name="T14" fmla="*/ 37 w 87"/>
                <a:gd name="T15" fmla="*/ 84 h 101"/>
                <a:gd name="T16" fmla="*/ 42 w 87"/>
                <a:gd name="T17" fmla="*/ 35 h 101"/>
                <a:gd name="T18" fmla="*/ 55 w 87"/>
                <a:gd name="T19" fmla="*/ 58 h 101"/>
                <a:gd name="T20" fmla="*/ 57 w 87"/>
                <a:gd name="T21" fmla="*/ 59 h 101"/>
                <a:gd name="T22" fmla="*/ 58 w 87"/>
                <a:gd name="T23" fmla="*/ 58 h 101"/>
                <a:gd name="T24" fmla="*/ 67 w 87"/>
                <a:gd name="T25" fmla="*/ 23 h 101"/>
                <a:gd name="T26" fmla="*/ 76 w 87"/>
                <a:gd name="T27" fmla="*/ 38 h 101"/>
                <a:gd name="T28" fmla="*/ 78 w 87"/>
                <a:gd name="T29" fmla="*/ 38 h 101"/>
                <a:gd name="T30" fmla="*/ 79 w 87"/>
                <a:gd name="T31" fmla="*/ 37 h 101"/>
                <a:gd name="T32" fmla="*/ 87 w 87"/>
                <a:gd name="T33" fmla="*/ 2 h 101"/>
                <a:gd name="T34" fmla="*/ 85 w 87"/>
                <a:gd name="T35" fmla="*/ 0 h 101"/>
                <a:gd name="T36" fmla="*/ 83 w 87"/>
                <a:gd name="T37" fmla="*/ 1 h 101"/>
                <a:gd name="T38" fmla="*/ 77 w 87"/>
                <a:gd name="T39" fmla="*/ 32 h 101"/>
                <a:gd name="T40" fmla="*/ 68 w 87"/>
                <a:gd name="T41" fmla="*/ 18 h 101"/>
                <a:gd name="T42" fmla="*/ 66 w 87"/>
                <a:gd name="T43" fmla="*/ 17 h 101"/>
                <a:gd name="T44" fmla="*/ 65 w 87"/>
                <a:gd name="T45" fmla="*/ 19 h 101"/>
                <a:gd name="T46" fmla="*/ 56 w 87"/>
                <a:gd name="T47" fmla="*/ 53 h 101"/>
                <a:gd name="T48" fmla="*/ 42 w 87"/>
                <a:gd name="T49" fmla="*/ 29 h 101"/>
                <a:gd name="T50" fmla="*/ 41 w 87"/>
                <a:gd name="T51" fmla="*/ 28 h 101"/>
                <a:gd name="T52" fmla="*/ 39 w 87"/>
                <a:gd name="T53" fmla="*/ 29 h 101"/>
                <a:gd name="T54" fmla="*/ 34 w 87"/>
                <a:gd name="T55" fmla="*/ 81 h 101"/>
                <a:gd name="T56" fmla="*/ 31 w 87"/>
                <a:gd name="T57" fmla="*/ 79 h 101"/>
                <a:gd name="T58" fmla="*/ 30 w 87"/>
                <a:gd name="T59" fmla="*/ 79 h 101"/>
                <a:gd name="T60" fmla="*/ 29 w 87"/>
                <a:gd name="T61" fmla="*/ 80 h 101"/>
                <a:gd name="T62" fmla="*/ 28 w 87"/>
                <a:gd name="T63" fmla="*/ 88 h 101"/>
                <a:gd name="T64" fmla="*/ 2 w 87"/>
                <a:gd name="T65" fmla="*/ 97 h 101"/>
                <a:gd name="T66" fmla="*/ 0 w 87"/>
                <a:gd name="T67" fmla="*/ 100 h 101"/>
                <a:gd name="T68" fmla="*/ 2 w 87"/>
                <a:gd name="T69"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01">
                  <a:moveTo>
                    <a:pt x="2" y="101"/>
                  </a:moveTo>
                  <a:cubicBezTo>
                    <a:pt x="2" y="101"/>
                    <a:pt x="2" y="101"/>
                    <a:pt x="3" y="101"/>
                  </a:cubicBezTo>
                  <a:cubicBezTo>
                    <a:pt x="31" y="91"/>
                    <a:pt x="31" y="91"/>
                    <a:pt x="31" y="91"/>
                  </a:cubicBezTo>
                  <a:cubicBezTo>
                    <a:pt x="31" y="91"/>
                    <a:pt x="32" y="90"/>
                    <a:pt x="32" y="90"/>
                  </a:cubicBezTo>
                  <a:cubicBezTo>
                    <a:pt x="32" y="83"/>
                    <a:pt x="32" y="83"/>
                    <a:pt x="32" y="83"/>
                  </a:cubicBezTo>
                  <a:cubicBezTo>
                    <a:pt x="35" y="85"/>
                    <a:pt x="35" y="85"/>
                    <a:pt x="35" y="85"/>
                  </a:cubicBezTo>
                  <a:cubicBezTo>
                    <a:pt x="35" y="86"/>
                    <a:pt x="36" y="86"/>
                    <a:pt x="36" y="85"/>
                  </a:cubicBezTo>
                  <a:cubicBezTo>
                    <a:pt x="37" y="85"/>
                    <a:pt x="37" y="85"/>
                    <a:pt x="37" y="84"/>
                  </a:cubicBezTo>
                  <a:cubicBezTo>
                    <a:pt x="42" y="35"/>
                    <a:pt x="42" y="35"/>
                    <a:pt x="42" y="35"/>
                  </a:cubicBezTo>
                  <a:cubicBezTo>
                    <a:pt x="55" y="58"/>
                    <a:pt x="55" y="58"/>
                    <a:pt x="55" y="58"/>
                  </a:cubicBezTo>
                  <a:cubicBezTo>
                    <a:pt x="56" y="59"/>
                    <a:pt x="56" y="59"/>
                    <a:pt x="57" y="59"/>
                  </a:cubicBezTo>
                  <a:cubicBezTo>
                    <a:pt x="58" y="59"/>
                    <a:pt x="58" y="58"/>
                    <a:pt x="58" y="58"/>
                  </a:cubicBezTo>
                  <a:cubicBezTo>
                    <a:pt x="67" y="23"/>
                    <a:pt x="67" y="23"/>
                    <a:pt x="67" y="23"/>
                  </a:cubicBezTo>
                  <a:cubicBezTo>
                    <a:pt x="76" y="38"/>
                    <a:pt x="76" y="38"/>
                    <a:pt x="76" y="38"/>
                  </a:cubicBezTo>
                  <a:cubicBezTo>
                    <a:pt x="77" y="38"/>
                    <a:pt x="77" y="39"/>
                    <a:pt x="78" y="38"/>
                  </a:cubicBezTo>
                  <a:cubicBezTo>
                    <a:pt x="79" y="38"/>
                    <a:pt x="79" y="38"/>
                    <a:pt x="79" y="37"/>
                  </a:cubicBezTo>
                  <a:cubicBezTo>
                    <a:pt x="87" y="2"/>
                    <a:pt x="87" y="2"/>
                    <a:pt x="87" y="2"/>
                  </a:cubicBezTo>
                  <a:cubicBezTo>
                    <a:pt x="87" y="1"/>
                    <a:pt x="86" y="0"/>
                    <a:pt x="85" y="0"/>
                  </a:cubicBezTo>
                  <a:cubicBezTo>
                    <a:pt x="84" y="0"/>
                    <a:pt x="83" y="0"/>
                    <a:pt x="83" y="1"/>
                  </a:cubicBezTo>
                  <a:cubicBezTo>
                    <a:pt x="77" y="32"/>
                    <a:pt x="77" y="32"/>
                    <a:pt x="77" y="32"/>
                  </a:cubicBezTo>
                  <a:cubicBezTo>
                    <a:pt x="68" y="18"/>
                    <a:pt x="68" y="18"/>
                    <a:pt x="68" y="18"/>
                  </a:cubicBezTo>
                  <a:cubicBezTo>
                    <a:pt x="68" y="18"/>
                    <a:pt x="67" y="17"/>
                    <a:pt x="66" y="17"/>
                  </a:cubicBezTo>
                  <a:cubicBezTo>
                    <a:pt x="66" y="18"/>
                    <a:pt x="65" y="18"/>
                    <a:pt x="65" y="19"/>
                  </a:cubicBezTo>
                  <a:cubicBezTo>
                    <a:pt x="56" y="53"/>
                    <a:pt x="56" y="53"/>
                    <a:pt x="56" y="53"/>
                  </a:cubicBezTo>
                  <a:cubicBezTo>
                    <a:pt x="42" y="29"/>
                    <a:pt x="42" y="29"/>
                    <a:pt x="42" y="29"/>
                  </a:cubicBezTo>
                  <a:cubicBezTo>
                    <a:pt x="42" y="28"/>
                    <a:pt x="41" y="28"/>
                    <a:pt x="41" y="28"/>
                  </a:cubicBezTo>
                  <a:cubicBezTo>
                    <a:pt x="40" y="28"/>
                    <a:pt x="39" y="28"/>
                    <a:pt x="39" y="29"/>
                  </a:cubicBezTo>
                  <a:cubicBezTo>
                    <a:pt x="34" y="81"/>
                    <a:pt x="34" y="81"/>
                    <a:pt x="34" y="81"/>
                  </a:cubicBezTo>
                  <a:cubicBezTo>
                    <a:pt x="31" y="79"/>
                    <a:pt x="31" y="79"/>
                    <a:pt x="31" y="79"/>
                  </a:cubicBezTo>
                  <a:cubicBezTo>
                    <a:pt x="31" y="78"/>
                    <a:pt x="30" y="78"/>
                    <a:pt x="30" y="79"/>
                  </a:cubicBezTo>
                  <a:cubicBezTo>
                    <a:pt x="29" y="79"/>
                    <a:pt x="29" y="80"/>
                    <a:pt x="29" y="80"/>
                  </a:cubicBezTo>
                  <a:cubicBezTo>
                    <a:pt x="28" y="88"/>
                    <a:pt x="28" y="88"/>
                    <a:pt x="28" y="88"/>
                  </a:cubicBezTo>
                  <a:cubicBezTo>
                    <a:pt x="2" y="97"/>
                    <a:pt x="2" y="97"/>
                    <a:pt x="2" y="97"/>
                  </a:cubicBezTo>
                  <a:cubicBezTo>
                    <a:pt x="1" y="98"/>
                    <a:pt x="0" y="99"/>
                    <a:pt x="0" y="100"/>
                  </a:cubicBezTo>
                  <a:cubicBezTo>
                    <a:pt x="1" y="100"/>
                    <a:pt x="1" y="101"/>
                    <a:pt x="2" y="101"/>
                  </a:cubicBezTo>
                  <a:close/>
                </a:path>
              </a:pathLst>
            </a:custGeom>
            <a:solidFill>
              <a:srgbClr val="E54D4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 name="îṩlíḑé"/>
            <p:cNvSpPr/>
            <p:nvPr/>
          </p:nvSpPr>
          <p:spPr bwMode="auto">
            <a:xfrm>
              <a:off x="5978526" y="2044700"/>
              <a:ext cx="198438" cy="179388"/>
            </a:xfrm>
            <a:prstGeom prst="ellipse">
              <a:avLst/>
            </a:prstGeom>
            <a:solidFill>
              <a:srgbClr val="E54D4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 name="îṥľiḋé"/>
            <p:cNvSpPr/>
            <p:nvPr/>
          </p:nvSpPr>
          <p:spPr bwMode="auto">
            <a:xfrm>
              <a:off x="7874001" y="2044700"/>
              <a:ext cx="180975" cy="179388"/>
            </a:xfrm>
            <a:prstGeom prst="ellipse">
              <a:avLst/>
            </a:prstGeom>
            <a:solidFill>
              <a:srgbClr val="F19B2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 name="îŝļîḋê"/>
            <p:cNvSpPr/>
            <p:nvPr/>
          </p:nvSpPr>
          <p:spPr bwMode="auto">
            <a:xfrm>
              <a:off x="5491163" y="2295525"/>
              <a:ext cx="668338" cy="755650"/>
            </a:xfrm>
            <a:custGeom>
              <a:avLst/>
              <a:gdLst>
                <a:gd name="T0" fmla="*/ 23 w 37"/>
                <a:gd name="T1" fmla="*/ 38 h 42"/>
                <a:gd name="T2" fmla="*/ 33 w 37"/>
                <a:gd name="T3" fmla="*/ 40 h 42"/>
                <a:gd name="T4" fmla="*/ 33 w 37"/>
                <a:gd name="T5" fmla="*/ 40 h 42"/>
                <a:gd name="T6" fmla="*/ 34 w 37"/>
                <a:gd name="T7" fmla="*/ 29 h 42"/>
                <a:gd name="T8" fmla="*/ 14 w 37"/>
                <a:gd name="T9" fmla="*/ 3 h 42"/>
                <a:gd name="T10" fmla="*/ 3 w 37"/>
                <a:gd name="T11" fmla="*/ 2 h 42"/>
                <a:gd name="T12" fmla="*/ 3 w 37"/>
                <a:gd name="T13" fmla="*/ 2 h 42"/>
                <a:gd name="T14" fmla="*/ 2 w 37"/>
                <a:gd name="T15" fmla="*/ 12 h 42"/>
                <a:gd name="T16" fmla="*/ 23 w 37"/>
                <a:gd name="T17"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2">
                  <a:moveTo>
                    <a:pt x="23" y="38"/>
                  </a:moveTo>
                  <a:cubicBezTo>
                    <a:pt x="25" y="42"/>
                    <a:pt x="30" y="42"/>
                    <a:pt x="33" y="40"/>
                  </a:cubicBezTo>
                  <a:cubicBezTo>
                    <a:pt x="33" y="40"/>
                    <a:pt x="33" y="40"/>
                    <a:pt x="33" y="40"/>
                  </a:cubicBezTo>
                  <a:cubicBezTo>
                    <a:pt x="36" y="37"/>
                    <a:pt x="37" y="33"/>
                    <a:pt x="34" y="29"/>
                  </a:cubicBezTo>
                  <a:cubicBezTo>
                    <a:pt x="14" y="3"/>
                    <a:pt x="14" y="3"/>
                    <a:pt x="14" y="3"/>
                  </a:cubicBezTo>
                  <a:cubicBezTo>
                    <a:pt x="11" y="0"/>
                    <a:pt x="6" y="0"/>
                    <a:pt x="3" y="2"/>
                  </a:cubicBezTo>
                  <a:cubicBezTo>
                    <a:pt x="3" y="2"/>
                    <a:pt x="3" y="2"/>
                    <a:pt x="3" y="2"/>
                  </a:cubicBezTo>
                  <a:cubicBezTo>
                    <a:pt x="0" y="5"/>
                    <a:pt x="0" y="9"/>
                    <a:pt x="2" y="12"/>
                  </a:cubicBezTo>
                  <a:lnTo>
                    <a:pt x="23" y="38"/>
                  </a:lnTo>
                  <a:close/>
                </a:path>
              </a:pathLst>
            </a:custGeom>
            <a:solidFill>
              <a:srgbClr val="FFDA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ïṩļïḍe"/>
            <p:cNvSpPr/>
            <p:nvPr/>
          </p:nvSpPr>
          <p:spPr bwMode="auto">
            <a:xfrm>
              <a:off x="4030663" y="2295525"/>
              <a:ext cx="666750" cy="755650"/>
            </a:xfrm>
            <a:custGeom>
              <a:avLst/>
              <a:gdLst>
                <a:gd name="T0" fmla="*/ 14 w 37"/>
                <a:gd name="T1" fmla="*/ 39 h 42"/>
                <a:gd name="T2" fmla="*/ 4 w 37"/>
                <a:gd name="T3" fmla="*/ 40 h 42"/>
                <a:gd name="T4" fmla="*/ 4 w 37"/>
                <a:gd name="T5" fmla="*/ 40 h 42"/>
                <a:gd name="T6" fmla="*/ 3 w 37"/>
                <a:gd name="T7" fmla="*/ 29 h 42"/>
                <a:gd name="T8" fmla="*/ 23 w 37"/>
                <a:gd name="T9" fmla="*/ 3 h 42"/>
                <a:gd name="T10" fmla="*/ 34 w 37"/>
                <a:gd name="T11" fmla="*/ 2 h 42"/>
                <a:gd name="T12" fmla="*/ 34 w 37"/>
                <a:gd name="T13" fmla="*/ 2 h 42"/>
                <a:gd name="T14" fmla="*/ 35 w 37"/>
                <a:gd name="T15" fmla="*/ 13 h 42"/>
                <a:gd name="T16" fmla="*/ 14 w 37"/>
                <a:gd name="T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2">
                  <a:moveTo>
                    <a:pt x="14" y="39"/>
                  </a:moveTo>
                  <a:cubicBezTo>
                    <a:pt x="12" y="42"/>
                    <a:pt x="7" y="42"/>
                    <a:pt x="4" y="40"/>
                  </a:cubicBezTo>
                  <a:cubicBezTo>
                    <a:pt x="4" y="40"/>
                    <a:pt x="4" y="40"/>
                    <a:pt x="4" y="40"/>
                  </a:cubicBezTo>
                  <a:cubicBezTo>
                    <a:pt x="1" y="37"/>
                    <a:pt x="0" y="33"/>
                    <a:pt x="3" y="29"/>
                  </a:cubicBezTo>
                  <a:cubicBezTo>
                    <a:pt x="23" y="3"/>
                    <a:pt x="23" y="3"/>
                    <a:pt x="23" y="3"/>
                  </a:cubicBezTo>
                  <a:cubicBezTo>
                    <a:pt x="26" y="0"/>
                    <a:pt x="30" y="0"/>
                    <a:pt x="34" y="2"/>
                  </a:cubicBezTo>
                  <a:cubicBezTo>
                    <a:pt x="34" y="2"/>
                    <a:pt x="34" y="2"/>
                    <a:pt x="34" y="2"/>
                  </a:cubicBezTo>
                  <a:cubicBezTo>
                    <a:pt x="37" y="5"/>
                    <a:pt x="37" y="9"/>
                    <a:pt x="35" y="13"/>
                  </a:cubicBezTo>
                  <a:lnTo>
                    <a:pt x="14" y="39"/>
                  </a:lnTo>
                  <a:close/>
                </a:path>
              </a:pathLst>
            </a:custGeom>
            <a:solidFill>
              <a:srgbClr val="FFDA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íṧļïďè"/>
            <p:cNvSpPr/>
            <p:nvPr/>
          </p:nvSpPr>
          <p:spPr bwMode="auto">
            <a:xfrm>
              <a:off x="4283076" y="2133600"/>
              <a:ext cx="1641475" cy="1260475"/>
            </a:xfrm>
            <a:custGeom>
              <a:avLst/>
              <a:gdLst>
                <a:gd name="T0" fmla="*/ 88 w 91"/>
                <a:gd name="T1" fmla="*/ 18 h 70"/>
                <a:gd name="T2" fmla="*/ 83 w 91"/>
                <a:gd name="T3" fmla="*/ 12 h 70"/>
                <a:gd name="T4" fmla="*/ 64 w 91"/>
                <a:gd name="T5" fmla="*/ 0 h 70"/>
                <a:gd name="T6" fmla="*/ 59 w 91"/>
                <a:gd name="T7" fmla="*/ 0 h 70"/>
                <a:gd name="T8" fmla="*/ 47 w 91"/>
                <a:gd name="T9" fmla="*/ 0 h 70"/>
                <a:gd name="T10" fmla="*/ 44 w 91"/>
                <a:gd name="T11" fmla="*/ 0 h 70"/>
                <a:gd name="T12" fmla="*/ 35 w 91"/>
                <a:gd name="T13" fmla="*/ 0 h 70"/>
                <a:gd name="T14" fmla="*/ 27 w 91"/>
                <a:gd name="T15" fmla="*/ 0 h 70"/>
                <a:gd name="T16" fmla="*/ 7 w 91"/>
                <a:gd name="T17" fmla="*/ 12 h 70"/>
                <a:gd name="T18" fmla="*/ 2 w 91"/>
                <a:gd name="T19" fmla="*/ 18 h 70"/>
                <a:gd name="T20" fmla="*/ 3 w 91"/>
                <a:gd name="T21" fmla="*/ 29 h 70"/>
                <a:gd name="T22" fmla="*/ 5 w 91"/>
                <a:gd name="T23" fmla="*/ 30 h 70"/>
                <a:gd name="T24" fmla="*/ 16 w 91"/>
                <a:gd name="T25" fmla="*/ 29 h 70"/>
                <a:gd name="T26" fmla="*/ 21 w 91"/>
                <a:gd name="T27" fmla="*/ 23 h 70"/>
                <a:gd name="T28" fmla="*/ 21 w 91"/>
                <a:gd name="T29" fmla="*/ 70 h 70"/>
                <a:gd name="T30" fmla="*/ 35 w 91"/>
                <a:gd name="T31" fmla="*/ 70 h 70"/>
                <a:gd name="T32" fmla="*/ 44 w 91"/>
                <a:gd name="T33" fmla="*/ 70 h 70"/>
                <a:gd name="T34" fmla="*/ 47 w 91"/>
                <a:gd name="T35" fmla="*/ 70 h 70"/>
                <a:gd name="T36" fmla="*/ 59 w 91"/>
                <a:gd name="T37" fmla="*/ 70 h 70"/>
                <a:gd name="T38" fmla="*/ 69 w 91"/>
                <a:gd name="T39" fmla="*/ 70 h 70"/>
                <a:gd name="T40" fmla="*/ 69 w 91"/>
                <a:gd name="T41" fmla="*/ 23 h 70"/>
                <a:gd name="T42" fmla="*/ 74 w 91"/>
                <a:gd name="T43" fmla="*/ 29 h 70"/>
                <a:gd name="T44" fmla="*/ 85 w 91"/>
                <a:gd name="T45" fmla="*/ 30 h 70"/>
                <a:gd name="T46" fmla="*/ 87 w 91"/>
                <a:gd name="T47" fmla="*/ 29 h 70"/>
                <a:gd name="T48" fmla="*/ 88 w 91"/>
                <a:gd name="T49" fmla="*/ 1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70">
                  <a:moveTo>
                    <a:pt x="88" y="18"/>
                  </a:moveTo>
                  <a:cubicBezTo>
                    <a:pt x="83" y="12"/>
                    <a:pt x="83" y="12"/>
                    <a:pt x="83" y="12"/>
                  </a:cubicBezTo>
                  <a:cubicBezTo>
                    <a:pt x="80" y="5"/>
                    <a:pt x="72" y="0"/>
                    <a:pt x="64" y="0"/>
                  </a:cubicBezTo>
                  <a:cubicBezTo>
                    <a:pt x="59" y="0"/>
                    <a:pt x="59" y="0"/>
                    <a:pt x="59" y="0"/>
                  </a:cubicBezTo>
                  <a:cubicBezTo>
                    <a:pt x="47" y="0"/>
                    <a:pt x="47" y="0"/>
                    <a:pt x="47" y="0"/>
                  </a:cubicBezTo>
                  <a:cubicBezTo>
                    <a:pt x="44" y="0"/>
                    <a:pt x="44" y="0"/>
                    <a:pt x="44" y="0"/>
                  </a:cubicBezTo>
                  <a:cubicBezTo>
                    <a:pt x="35" y="0"/>
                    <a:pt x="35" y="0"/>
                    <a:pt x="35" y="0"/>
                  </a:cubicBezTo>
                  <a:cubicBezTo>
                    <a:pt x="27" y="0"/>
                    <a:pt x="27" y="0"/>
                    <a:pt x="27" y="0"/>
                  </a:cubicBezTo>
                  <a:cubicBezTo>
                    <a:pt x="18" y="0"/>
                    <a:pt x="11" y="5"/>
                    <a:pt x="7" y="12"/>
                  </a:cubicBezTo>
                  <a:cubicBezTo>
                    <a:pt x="2" y="18"/>
                    <a:pt x="2" y="18"/>
                    <a:pt x="2" y="18"/>
                  </a:cubicBezTo>
                  <a:cubicBezTo>
                    <a:pt x="0" y="21"/>
                    <a:pt x="0" y="26"/>
                    <a:pt x="3" y="29"/>
                  </a:cubicBezTo>
                  <a:cubicBezTo>
                    <a:pt x="5" y="30"/>
                    <a:pt x="5" y="30"/>
                    <a:pt x="5" y="30"/>
                  </a:cubicBezTo>
                  <a:cubicBezTo>
                    <a:pt x="9" y="33"/>
                    <a:pt x="13" y="33"/>
                    <a:pt x="16" y="29"/>
                  </a:cubicBezTo>
                  <a:cubicBezTo>
                    <a:pt x="21" y="23"/>
                    <a:pt x="21" y="23"/>
                    <a:pt x="21" y="23"/>
                  </a:cubicBezTo>
                  <a:cubicBezTo>
                    <a:pt x="21" y="70"/>
                    <a:pt x="21" y="70"/>
                    <a:pt x="21" y="70"/>
                  </a:cubicBezTo>
                  <a:cubicBezTo>
                    <a:pt x="35" y="70"/>
                    <a:pt x="35" y="70"/>
                    <a:pt x="35" y="70"/>
                  </a:cubicBezTo>
                  <a:cubicBezTo>
                    <a:pt x="44" y="70"/>
                    <a:pt x="44" y="70"/>
                    <a:pt x="44" y="70"/>
                  </a:cubicBezTo>
                  <a:cubicBezTo>
                    <a:pt x="47" y="70"/>
                    <a:pt x="47" y="70"/>
                    <a:pt x="47" y="70"/>
                  </a:cubicBezTo>
                  <a:cubicBezTo>
                    <a:pt x="59" y="70"/>
                    <a:pt x="59" y="70"/>
                    <a:pt x="59" y="70"/>
                  </a:cubicBezTo>
                  <a:cubicBezTo>
                    <a:pt x="69" y="70"/>
                    <a:pt x="69" y="70"/>
                    <a:pt x="69" y="70"/>
                  </a:cubicBezTo>
                  <a:cubicBezTo>
                    <a:pt x="69" y="23"/>
                    <a:pt x="69" y="23"/>
                    <a:pt x="69" y="23"/>
                  </a:cubicBezTo>
                  <a:cubicBezTo>
                    <a:pt x="74" y="29"/>
                    <a:pt x="74" y="29"/>
                    <a:pt x="74" y="29"/>
                  </a:cubicBezTo>
                  <a:cubicBezTo>
                    <a:pt x="77" y="33"/>
                    <a:pt x="82" y="33"/>
                    <a:pt x="85" y="30"/>
                  </a:cubicBezTo>
                  <a:cubicBezTo>
                    <a:pt x="87" y="29"/>
                    <a:pt x="87" y="29"/>
                    <a:pt x="87" y="29"/>
                  </a:cubicBezTo>
                  <a:cubicBezTo>
                    <a:pt x="90" y="26"/>
                    <a:pt x="91" y="21"/>
                    <a:pt x="88" y="18"/>
                  </a:cubicBezTo>
                  <a:close/>
                </a:path>
              </a:pathLst>
            </a:custGeom>
            <a:solidFill>
              <a:srgbClr val="6C7A8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ï$ḷïḍe"/>
            <p:cNvSpPr/>
            <p:nvPr/>
          </p:nvSpPr>
          <p:spPr bwMode="auto">
            <a:xfrm>
              <a:off x="5888038" y="2800350"/>
              <a:ext cx="452438" cy="485775"/>
            </a:xfrm>
            <a:custGeom>
              <a:avLst/>
              <a:gdLst>
                <a:gd name="T0" fmla="*/ 23 w 25"/>
                <a:gd name="T1" fmla="*/ 16 h 27"/>
                <a:gd name="T2" fmla="*/ 22 w 25"/>
                <a:gd name="T3" fmla="*/ 25 h 27"/>
                <a:gd name="T4" fmla="*/ 22 w 25"/>
                <a:gd name="T5" fmla="*/ 25 h 27"/>
                <a:gd name="T6" fmla="*/ 14 w 25"/>
                <a:gd name="T7" fmla="*/ 24 h 27"/>
                <a:gd name="T8" fmla="*/ 2 w 25"/>
                <a:gd name="T9" fmla="*/ 11 h 27"/>
                <a:gd name="T10" fmla="*/ 3 w 25"/>
                <a:gd name="T11" fmla="*/ 2 h 27"/>
                <a:gd name="T12" fmla="*/ 3 w 25"/>
                <a:gd name="T13" fmla="*/ 2 h 27"/>
                <a:gd name="T14" fmla="*/ 11 w 25"/>
                <a:gd name="T15" fmla="*/ 3 h 27"/>
                <a:gd name="T16" fmla="*/ 23 w 25"/>
                <a:gd name="T17" fmla="*/ 1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7">
                  <a:moveTo>
                    <a:pt x="23" y="16"/>
                  </a:moveTo>
                  <a:cubicBezTo>
                    <a:pt x="25" y="19"/>
                    <a:pt x="25" y="23"/>
                    <a:pt x="22" y="25"/>
                  </a:cubicBezTo>
                  <a:cubicBezTo>
                    <a:pt x="22" y="25"/>
                    <a:pt x="22" y="25"/>
                    <a:pt x="22" y="25"/>
                  </a:cubicBezTo>
                  <a:cubicBezTo>
                    <a:pt x="20" y="27"/>
                    <a:pt x="16" y="27"/>
                    <a:pt x="14" y="24"/>
                  </a:cubicBezTo>
                  <a:cubicBezTo>
                    <a:pt x="2" y="11"/>
                    <a:pt x="2" y="11"/>
                    <a:pt x="2" y="11"/>
                  </a:cubicBezTo>
                  <a:cubicBezTo>
                    <a:pt x="0" y="8"/>
                    <a:pt x="0" y="4"/>
                    <a:pt x="3" y="2"/>
                  </a:cubicBezTo>
                  <a:cubicBezTo>
                    <a:pt x="3" y="2"/>
                    <a:pt x="3" y="2"/>
                    <a:pt x="3" y="2"/>
                  </a:cubicBezTo>
                  <a:cubicBezTo>
                    <a:pt x="5" y="0"/>
                    <a:pt x="9" y="0"/>
                    <a:pt x="11" y="3"/>
                  </a:cubicBezTo>
                  <a:lnTo>
                    <a:pt x="23" y="16"/>
                  </a:lnTo>
                  <a:close/>
                </a:path>
              </a:pathLst>
            </a:custGeom>
            <a:solidFill>
              <a:srgbClr val="FFDA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îṧ1íḋe"/>
            <p:cNvSpPr/>
            <p:nvPr/>
          </p:nvSpPr>
          <p:spPr bwMode="auto">
            <a:xfrm>
              <a:off x="4084638" y="2817813"/>
              <a:ext cx="468313" cy="503238"/>
            </a:xfrm>
            <a:custGeom>
              <a:avLst/>
              <a:gdLst>
                <a:gd name="T0" fmla="*/ 24 w 26"/>
                <a:gd name="T1" fmla="*/ 17 h 28"/>
                <a:gd name="T2" fmla="*/ 23 w 26"/>
                <a:gd name="T3" fmla="*/ 26 h 28"/>
                <a:gd name="T4" fmla="*/ 23 w 26"/>
                <a:gd name="T5" fmla="*/ 26 h 28"/>
                <a:gd name="T6" fmla="*/ 14 w 26"/>
                <a:gd name="T7" fmla="*/ 25 h 28"/>
                <a:gd name="T8" fmla="*/ 3 w 26"/>
                <a:gd name="T9" fmla="*/ 12 h 28"/>
                <a:gd name="T10" fmla="*/ 3 w 26"/>
                <a:gd name="T11" fmla="*/ 3 h 28"/>
                <a:gd name="T12" fmla="*/ 3 w 26"/>
                <a:gd name="T13" fmla="*/ 3 h 28"/>
                <a:gd name="T14" fmla="*/ 12 w 26"/>
                <a:gd name="T15" fmla="*/ 3 h 28"/>
                <a:gd name="T16" fmla="*/ 24 w 26"/>
                <a:gd name="T17"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8">
                  <a:moveTo>
                    <a:pt x="24" y="17"/>
                  </a:moveTo>
                  <a:cubicBezTo>
                    <a:pt x="26" y="20"/>
                    <a:pt x="26" y="24"/>
                    <a:pt x="23" y="26"/>
                  </a:cubicBezTo>
                  <a:cubicBezTo>
                    <a:pt x="23" y="26"/>
                    <a:pt x="23" y="26"/>
                    <a:pt x="23" y="26"/>
                  </a:cubicBezTo>
                  <a:cubicBezTo>
                    <a:pt x="21" y="28"/>
                    <a:pt x="17" y="28"/>
                    <a:pt x="14" y="25"/>
                  </a:cubicBezTo>
                  <a:cubicBezTo>
                    <a:pt x="3" y="12"/>
                    <a:pt x="3" y="12"/>
                    <a:pt x="3" y="12"/>
                  </a:cubicBezTo>
                  <a:cubicBezTo>
                    <a:pt x="0" y="9"/>
                    <a:pt x="1" y="5"/>
                    <a:pt x="3" y="3"/>
                  </a:cubicBezTo>
                  <a:cubicBezTo>
                    <a:pt x="3" y="3"/>
                    <a:pt x="3" y="3"/>
                    <a:pt x="3" y="3"/>
                  </a:cubicBezTo>
                  <a:cubicBezTo>
                    <a:pt x="6" y="0"/>
                    <a:pt x="10" y="1"/>
                    <a:pt x="12" y="3"/>
                  </a:cubicBezTo>
                  <a:lnTo>
                    <a:pt x="24" y="17"/>
                  </a:lnTo>
                  <a:close/>
                </a:path>
              </a:pathLst>
            </a:custGeom>
            <a:solidFill>
              <a:srgbClr val="FFDA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 name="îśľiďé"/>
            <p:cNvSpPr/>
            <p:nvPr/>
          </p:nvSpPr>
          <p:spPr bwMode="auto">
            <a:xfrm>
              <a:off x="4660901" y="3267075"/>
              <a:ext cx="866775" cy="2339975"/>
            </a:xfrm>
            <a:custGeom>
              <a:avLst/>
              <a:gdLst>
                <a:gd name="T0" fmla="*/ 546 w 546"/>
                <a:gd name="T1" fmla="*/ 0 h 1474"/>
                <a:gd name="T2" fmla="*/ 0 w 546"/>
                <a:gd name="T3" fmla="*/ 0 h 1474"/>
                <a:gd name="T4" fmla="*/ 0 w 546"/>
                <a:gd name="T5" fmla="*/ 80 h 1474"/>
                <a:gd name="T6" fmla="*/ 0 w 546"/>
                <a:gd name="T7" fmla="*/ 352 h 1474"/>
                <a:gd name="T8" fmla="*/ 0 w 546"/>
                <a:gd name="T9" fmla="*/ 1474 h 1474"/>
                <a:gd name="T10" fmla="*/ 205 w 546"/>
                <a:gd name="T11" fmla="*/ 1474 h 1474"/>
                <a:gd name="T12" fmla="*/ 251 w 546"/>
                <a:gd name="T13" fmla="*/ 352 h 1474"/>
                <a:gd name="T14" fmla="*/ 296 w 546"/>
                <a:gd name="T15" fmla="*/ 352 h 1474"/>
                <a:gd name="T16" fmla="*/ 341 w 546"/>
                <a:gd name="T17" fmla="*/ 1474 h 1474"/>
                <a:gd name="T18" fmla="*/ 546 w 546"/>
                <a:gd name="T19" fmla="*/ 1474 h 1474"/>
                <a:gd name="T20" fmla="*/ 546 w 546"/>
                <a:gd name="T21" fmla="*/ 352 h 1474"/>
                <a:gd name="T22" fmla="*/ 546 w 546"/>
                <a:gd name="T23" fmla="*/ 352 h 1474"/>
                <a:gd name="T24" fmla="*/ 546 w 546"/>
                <a:gd name="T25" fmla="*/ 0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6" h="1474">
                  <a:moveTo>
                    <a:pt x="546" y="0"/>
                  </a:moveTo>
                  <a:lnTo>
                    <a:pt x="0" y="0"/>
                  </a:lnTo>
                  <a:lnTo>
                    <a:pt x="0" y="80"/>
                  </a:lnTo>
                  <a:lnTo>
                    <a:pt x="0" y="352"/>
                  </a:lnTo>
                  <a:lnTo>
                    <a:pt x="0" y="1474"/>
                  </a:lnTo>
                  <a:lnTo>
                    <a:pt x="205" y="1474"/>
                  </a:lnTo>
                  <a:lnTo>
                    <a:pt x="251" y="352"/>
                  </a:lnTo>
                  <a:lnTo>
                    <a:pt x="296" y="352"/>
                  </a:lnTo>
                  <a:lnTo>
                    <a:pt x="341" y="1474"/>
                  </a:lnTo>
                  <a:lnTo>
                    <a:pt x="546" y="1474"/>
                  </a:lnTo>
                  <a:lnTo>
                    <a:pt x="546" y="352"/>
                  </a:lnTo>
                  <a:lnTo>
                    <a:pt x="546" y="352"/>
                  </a:lnTo>
                  <a:lnTo>
                    <a:pt x="546" y="0"/>
                  </a:lnTo>
                  <a:close/>
                </a:path>
              </a:pathLst>
            </a:custGeom>
            <a:solidFill>
              <a:srgbClr val="3C4A5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 name="íṥḻïḓe"/>
            <p:cNvSpPr/>
            <p:nvPr/>
          </p:nvSpPr>
          <p:spPr bwMode="auto">
            <a:xfrm>
              <a:off x="4427538" y="3124200"/>
              <a:ext cx="323850" cy="250825"/>
            </a:xfrm>
            <a:custGeom>
              <a:avLst/>
              <a:gdLst>
                <a:gd name="T0" fmla="*/ 0 w 18"/>
                <a:gd name="T1" fmla="*/ 5 h 14"/>
                <a:gd name="T2" fmla="*/ 8 w 18"/>
                <a:gd name="T3" fmla="*/ 0 h 14"/>
                <a:gd name="T4" fmla="*/ 12 w 18"/>
                <a:gd name="T5" fmla="*/ 1 h 14"/>
                <a:gd name="T6" fmla="*/ 17 w 18"/>
                <a:gd name="T7" fmla="*/ 9 h 14"/>
                <a:gd name="T8" fmla="*/ 17 w 18"/>
                <a:gd name="T9" fmla="*/ 9 h 14"/>
                <a:gd name="T10" fmla="*/ 10 w 18"/>
                <a:gd name="T11" fmla="*/ 14 h 14"/>
                <a:gd name="T12" fmla="*/ 5 w 18"/>
                <a:gd name="T13" fmla="*/ 13 h 14"/>
                <a:gd name="T14" fmla="*/ 0 w 18"/>
                <a:gd name="T15" fmla="*/ 5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4">
                  <a:moveTo>
                    <a:pt x="0" y="5"/>
                  </a:moveTo>
                  <a:cubicBezTo>
                    <a:pt x="1" y="2"/>
                    <a:pt x="4" y="0"/>
                    <a:pt x="8" y="0"/>
                  </a:cubicBezTo>
                  <a:cubicBezTo>
                    <a:pt x="12" y="1"/>
                    <a:pt x="12" y="1"/>
                    <a:pt x="12" y="1"/>
                  </a:cubicBezTo>
                  <a:cubicBezTo>
                    <a:pt x="16" y="2"/>
                    <a:pt x="18" y="5"/>
                    <a:pt x="17" y="9"/>
                  </a:cubicBezTo>
                  <a:cubicBezTo>
                    <a:pt x="17" y="9"/>
                    <a:pt x="17" y="9"/>
                    <a:pt x="17" y="9"/>
                  </a:cubicBezTo>
                  <a:cubicBezTo>
                    <a:pt x="16" y="12"/>
                    <a:pt x="13" y="14"/>
                    <a:pt x="10" y="14"/>
                  </a:cubicBezTo>
                  <a:cubicBezTo>
                    <a:pt x="5" y="13"/>
                    <a:pt x="5" y="13"/>
                    <a:pt x="5" y="13"/>
                  </a:cubicBezTo>
                  <a:cubicBezTo>
                    <a:pt x="2" y="12"/>
                    <a:pt x="0" y="9"/>
                    <a:pt x="0" y="5"/>
                  </a:cubicBezTo>
                  <a:close/>
                </a:path>
              </a:pathLst>
            </a:custGeom>
            <a:solidFill>
              <a:srgbClr val="FBD0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ïşḻiďê"/>
            <p:cNvSpPr/>
            <p:nvPr/>
          </p:nvSpPr>
          <p:spPr bwMode="auto">
            <a:xfrm>
              <a:off x="6213476" y="3087688"/>
              <a:ext cx="325438" cy="269875"/>
            </a:xfrm>
            <a:custGeom>
              <a:avLst/>
              <a:gdLst>
                <a:gd name="T0" fmla="*/ 0 w 18"/>
                <a:gd name="T1" fmla="*/ 5 h 15"/>
                <a:gd name="T2" fmla="*/ 8 w 18"/>
                <a:gd name="T3" fmla="*/ 1 h 15"/>
                <a:gd name="T4" fmla="*/ 12 w 18"/>
                <a:gd name="T5" fmla="*/ 2 h 15"/>
                <a:gd name="T6" fmla="*/ 17 w 18"/>
                <a:gd name="T7" fmla="*/ 9 h 15"/>
                <a:gd name="T8" fmla="*/ 17 w 18"/>
                <a:gd name="T9" fmla="*/ 9 h 15"/>
                <a:gd name="T10" fmla="*/ 10 w 18"/>
                <a:gd name="T11" fmla="*/ 14 h 15"/>
                <a:gd name="T12" fmla="*/ 5 w 18"/>
                <a:gd name="T13" fmla="*/ 13 h 15"/>
                <a:gd name="T14" fmla="*/ 0 w 18"/>
                <a:gd name="T15" fmla="*/ 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0" y="5"/>
                  </a:moveTo>
                  <a:cubicBezTo>
                    <a:pt x="1" y="2"/>
                    <a:pt x="5" y="0"/>
                    <a:pt x="8" y="1"/>
                  </a:cubicBezTo>
                  <a:cubicBezTo>
                    <a:pt x="12" y="2"/>
                    <a:pt x="12" y="2"/>
                    <a:pt x="12" y="2"/>
                  </a:cubicBezTo>
                  <a:cubicBezTo>
                    <a:pt x="16" y="2"/>
                    <a:pt x="18" y="6"/>
                    <a:pt x="17" y="9"/>
                  </a:cubicBezTo>
                  <a:cubicBezTo>
                    <a:pt x="17" y="9"/>
                    <a:pt x="17" y="9"/>
                    <a:pt x="17" y="9"/>
                  </a:cubicBezTo>
                  <a:cubicBezTo>
                    <a:pt x="17" y="12"/>
                    <a:pt x="13" y="15"/>
                    <a:pt x="10" y="14"/>
                  </a:cubicBezTo>
                  <a:cubicBezTo>
                    <a:pt x="5" y="13"/>
                    <a:pt x="5" y="13"/>
                    <a:pt x="5" y="13"/>
                  </a:cubicBezTo>
                  <a:cubicBezTo>
                    <a:pt x="2" y="12"/>
                    <a:pt x="0" y="9"/>
                    <a:pt x="0" y="5"/>
                  </a:cubicBezTo>
                  <a:close/>
                </a:path>
              </a:pathLst>
            </a:custGeom>
            <a:solidFill>
              <a:srgbClr val="FBD0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iŝļiḋe"/>
            <p:cNvSpPr/>
            <p:nvPr/>
          </p:nvSpPr>
          <p:spPr bwMode="auto">
            <a:xfrm>
              <a:off x="4589463" y="5499100"/>
              <a:ext cx="450850" cy="215900"/>
            </a:xfrm>
            <a:custGeom>
              <a:avLst/>
              <a:gdLst>
                <a:gd name="T0" fmla="*/ 25 w 25"/>
                <a:gd name="T1" fmla="*/ 7 h 12"/>
                <a:gd name="T2" fmla="*/ 20 w 25"/>
                <a:gd name="T3" fmla="*/ 12 h 12"/>
                <a:gd name="T4" fmla="*/ 4 w 25"/>
                <a:gd name="T5" fmla="*/ 12 h 12"/>
                <a:gd name="T6" fmla="*/ 0 w 25"/>
                <a:gd name="T7" fmla="*/ 7 h 12"/>
                <a:gd name="T8" fmla="*/ 0 w 25"/>
                <a:gd name="T9" fmla="*/ 4 h 12"/>
                <a:gd name="T10" fmla="*/ 4 w 25"/>
                <a:gd name="T11" fmla="*/ 0 h 12"/>
                <a:gd name="T12" fmla="*/ 20 w 25"/>
                <a:gd name="T13" fmla="*/ 0 h 12"/>
                <a:gd name="T14" fmla="*/ 25 w 25"/>
                <a:gd name="T15" fmla="*/ 4 h 12"/>
                <a:gd name="T16" fmla="*/ 25 w 25"/>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
                  <a:moveTo>
                    <a:pt x="25" y="7"/>
                  </a:moveTo>
                  <a:cubicBezTo>
                    <a:pt x="25" y="10"/>
                    <a:pt x="23" y="12"/>
                    <a:pt x="20" y="12"/>
                  </a:cubicBezTo>
                  <a:cubicBezTo>
                    <a:pt x="4" y="12"/>
                    <a:pt x="4" y="12"/>
                    <a:pt x="4" y="12"/>
                  </a:cubicBezTo>
                  <a:cubicBezTo>
                    <a:pt x="2" y="12"/>
                    <a:pt x="0" y="10"/>
                    <a:pt x="0" y="7"/>
                  </a:cubicBezTo>
                  <a:cubicBezTo>
                    <a:pt x="0" y="4"/>
                    <a:pt x="0" y="4"/>
                    <a:pt x="0" y="4"/>
                  </a:cubicBezTo>
                  <a:cubicBezTo>
                    <a:pt x="0" y="2"/>
                    <a:pt x="2" y="0"/>
                    <a:pt x="4" y="0"/>
                  </a:cubicBezTo>
                  <a:cubicBezTo>
                    <a:pt x="20" y="0"/>
                    <a:pt x="20" y="0"/>
                    <a:pt x="20" y="0"/>
                  </a:cubicBezTo>
                  <a:cubicBezTo>
                    <a:pt x="23" y="0"/>
                    <a:pt x="25" y="2"/>
                    <a:pt x="25" y="4"/>
                  </a:cubicBezTo>
                  <a:lnTo>
                    <a:pt x="25" y="7"/>
                  </a:lnTo>
                  <a:close/>
                </a:path>
              </a:pathLst>
            </a:custGeom>
            <a:solidFill>
              <a:srgbClr val="1D2A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ïŝlídé"/>
            <p:cNvSpPr/>
            <p:nvPr/>
          </p:nvSpPr>
          <p:spPr bwMode="auto">
            <a:xfrm>
              <a:off x="5148263" y="5499100"/>
              <a:ext cx="452438" cy="215900"/>
            </a:xfrm>
            <a:custGeom>
              <a:avLst/>
              <a:gdLst>
                <a:gd name="T0" fmla="*/ 25 w 25"/>
                <a:gd name="T1" fmla="*/ 7 h 12"/>
                <a:gd name="T2" fmla="*/ 21 w 25"/>
                <a:gd name="T3" fmla="*/ 12 h 12"/>
                <a:gd name="T4" fmla="*/ 4 w 25"/>
                <a:gd name="T5" fmla="*/ 12 h 12"/>
                <a:gd name="T6" fmla="*/ 0 w 25"/>
                <a:gd name="T7" fmla="*/ 7 h 12"/>
                <a:gd name="T8" fmla="*/ 0 w 25"/>
                <a:gd name="T9" fmla="*/ 4 h 12"/>
                <a:gd name="T10" fmla="*/ 4 w 25"/>
                <a:gd name="T11" fmla="*/ 0 h 12"/>
                <a:gd name="T12" fmla="*/ 21 w 25"/>
                <a:gd name="T13" fmla="*/ 0 h 12"/>
                <a:gd name="T14" fmla="*/ 25 w 25"/>
                <a:gd name="T15" fmla="*/ 4 h 12"/>
                <a:gd name="T16" fmla="*/ 25 w 25"/>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
                  <a:moveTo>
                    <a:pt x="25" y="7"/>
                  </a:moveTo>
                  <a:cubicBezTo>
                    <a:pt x="25" y="10"/>
                    <a:pt x="23" y="12"/>
                    <a:pt x="21" y="12"/>
                  </a:cubicBezTo>
                  <a:cubicBezTo>
                    <a:pt x="4" y="12"/>
                    <a:pt x="4" y="12"/>
                    <a:pt x="4" y="12"/>
                  </a:cubicBezTo>
                  <a:cubicBezTo>
                    <a:pt x="2" y="12"/>
                    <a:pt x="0" y="10"/>
                    <a:pt x="0" y="7"/>
                  </a:cubicBezTo>
                  <a:cubicBezTo>
                    <a:pt x="0" y="4"/>
                    <a:pt x="0" y="4"/>
                    <a:pt x="0" y="4"/>
                  </a:cubicBezTo>
                  <a:cubicBezTo>
                    <a:pt x="0" y="2"/>
                    <a:pt x="2" y="0"/>
                    <a:pt x="4" y="0"/>
                  </a:cubicBezTo>
                  <a:cubicBezTo>
                    <a:pt x="21" y="0"/>
                    <a:pt x="21" y="0"/>
                    <a:pt x="21" y="0"/>
                  </a:cubicBezTo>
                  <a:cubicBezTo>
                    <a:pt x="23" y="0"/>
                    <a:pt x="25" y="2"/>
                    <a:pt x="25" y="4"/>
                  </a:cubicBezTo>
                  <a:lnTo>
                    <a:pt x="25" y="7"/>
                  </a:lnTo>
                  <a:close/>
                </a:path>
              </a:pathLst>
            </a:custGeom>
            <a:solidFill>
              <a:srgbClr val="1D2A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ïṡ1íḋe"/>
            <p:cNvSpPr/>
            <p:nvPr/>
          </p:nvSpPr>
          <p:spPr bwMode="auto">
            <a:xfrm>
              <a:off x="5003801" y="2187575"/>
              <a:ext cx="180975" cy="127000"/>
            </a:xfrm>
            <a:custGeom>
              <a:avLst/>
              <a:gdLst>
                <a:gd name="T0" fmla="*/ 10 w 10"/>
                <a:gd name="T1" fmla="*/ 6 h 7"/>
                <a:gd name="T2" fmla="*/ 8 w 10"/>
                <a:gd name="T3" fmla="*/ 7 h 7"/>
                <a:gd name="T4" fmla="*/ 2 w 10"/>
                <a:gd name="T5" fmla="*/ 7 h 7"/>
                <a:gd name="T6" fmla="*/ 0 w 10"/>
                <a:gd name="T7" fmla="*/ 6 h 7"/>
                <a:gd name="T8" fmla="*/ 0 w 10"/>
                <a:gd name="T9" fmla="*/ 2 h 7"/>
                <a:gd name="T10" fmla="*/ 2 w 10"/>
                <a:gd name="T11" fmla="*/ 0 h 7"/>
                <a:gd name="T12" fmla="*/ 8 w 10"/>
                <a:gd name="T13" fmla="*/ 0 h 7"/>
                <a:gd name="T14" fmla="*/ 10 w 10"/>
                <a:gd name="T15" fmla="*/ 2 h 7"/>
                <a:gd name="T16" fmla="*/ 10 w 10"/>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7">
                  <a:moveTo>
                    <a:pt x="10" y="6"/>
                  </a:moveTo>
                  <a:cubicBezTo>
                    <a:pt x="10" y="7"/>
                    <a:pt x="9" y="7"/>
                    <a:pt x="8" y="7"/>
                  </a:cubicBezTo>
                  <a:cubicBezTo>
                    <a:pt x="2" y="7"/>
                    <a:pt x="2" y="7"/>
                    <a:pt x="2" y="7"/>
                  </a:cubicBezTo>
                  <a:cubicBezTo>
                    <a:pt x="1" y="7"/>
                    <a:pt x="0" y="7"/>
                    <a:pt x="0" y="6"/>
                  </a:cubicBezTo>
                  <a:cubicBezTo>
                    <a:pt x="0" y="2"/>
                    <a:pt x="0" y="2"/>
                    <a:pt x="0" y="2"/>
                  </a:cubicBezTo>
                  <a:cubicBezTo>
                    <a:pt x="0" y="1"/>
                    <a:pt x="1" y="0"/>
                    <a:pt x="2" y="0"/>
                  </a:cubicBezTo>
                  <a:cubicBezTo>
                    <a:pt x="8" y="0"/>
                    <a:pt x="8" y="0"/>
                    <a:pt x="8" y="0"/>
                  </a:cubicBezTo>
                  <a:cubicBezTo>
                    <a:pt x="9" y="0"/>
                    <a:pt x="10" y="1"/>
                    <a:pt x="10" y="2"/>
                  </a:cubicBezTo>
                  <a:lnTo>
                    <a:pt x="10" y="6"/>
                  </a:lnTo>
                  <a:close/>
                </a:path>
              </a:pathLst>
            </a:custGeom>
            <a:solidFill>
              <a:srgbClr val="1D2A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ïśḻiḑè"/>
            <p:cNvSpPr/>
            <p:nvPr/>
          </p:nvSpPr>
          <p:spPr bwMode="auto">
            <a:xfrm>
              <a:off x="4986338" y="2314575"/>
              <a:ext cx="215900" cy="719138"/>
            </a:xfrm>
            <a:custGeom>
              <a:avLst/>
              <a:gdLst>
                <a:gd name="T0" fmla="*/ 46 w 136"/>
                <a:gd name="T1" fmla="*/ 0 h 453"/>
                <a:gd name="T2" fmla="*/ 0 w 136"/>
                <a:gd name="T3" fmla="*/ 362 h 453"/>
                <a:gd name="T4" fmla="*/ 68 w 136"/>
                <a:gd name="T5" fmla="*/ 453 h 453"/>
                <a:gd name="T6" fmla="*/ 136 w 136"/>
                <a:gd name="T7" fmla="*/ 362 h 453"/>
                <a:gd name="T8" fmla="*/ 80 w 136"/>
                <a:gd name="T9" fmla="*/ 0 h 453"/>
                <a:gd name="T10" fmla="*/ 46 w 136"/>
                <a:gd name="T11" fmla="*/ 0 h 453"/>
              </a:gdLst>
              <a:ahLst/>
              <a:cxnLst>
                <a:cxn ang="0">
                  <a:pos x="T0" y="T1"/>
                </a:cxn>
                <a:cxn ang="0">
                  <a:pos x="T2" y="T3"/>
                </a:cxn>
                <a:cxn ang="0">
                  <a:pos x="T4" y="T5"/>
                </a:cxn>
                <a:cxn ang="0">
                  <a:pos x="T6" y="T7"/>
                </a:cxn>
                <a:cxn ang="0">
                  <a:pos x="T8" y="T9"/>
                </a:cxn>
                <a:cxn ang="0">
                  <a:pos x="T10" y="T11"/>
                </a:cxn>
              </a:cxnLst>
              <a:rect l="0" t="0" r="r" b="b"/>
              <a:pathLst>
                <a:path w="136" h="453">
                  <a:moveTo>
                    <a:pt x="46" y="0"/>
                  </a:moveTo>
                  <a:lnTo>
                    <a:pt x="0" y="362"/>
                  </a:lnTo>
                  <a:lnTo>
                    <a:pt x="68" y="453"/>
                  </a:lnTo>
                  <a:lnTo>
                    <a:pt x="136" y="362"/>
                  </a:lnTo>
                  <a:lnTo>
                    <a:pt x="80" y="0"/>
                  </a:lnTo>
                  <a:lnTo>
                    <a:pt x="46" y="0"/>
                  </a:lnTo>
                  <a:close/>
                </a:path>
              </a:pathLst>
            </a:custGeom>
            <a:solidFill>
              <a:srgbClr val="1D2A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îSľîdè"/>
            <p:cNvSpPr/>
            <p:nvPr/>
          </p:nvSpPr>
          <p:spPr bwMode="auto">
            <a:xfrm>
              <a:off x="4770438" y="2133600"/>
              <a:ext cx="360363" cy="288925"/>
            </a:xfrm>
            <a:custGeom>
              <a:avLst/>
              <a:gdLst>
                <a:gd name="T0" fmla="*/ 227 w 227"/>
                <a:gd name="T1" fmla="*/ 0 h 182"/>
                <a:gd name="T2" fmla="*/ 136 w 227"/>
                <a:gd name="T3" fmla="*/ 182 h 182"/>
                <a:gd name="T4" fmla="*/ 0 w 227"/>
                <a:gd name="T5" fmla="*/ 0 h 182"/>
                <a:gd name="T6" fmla="*/ 227 w 227"/>
                <a:gd name="T7" fmla="*/ 0 h 182"/>
              </a:gdLst>
              <a:ahLst/>
              <a:cxnLst>
                <a:cxn ang="0">
                  <a:pos x="T0" y="T1"/>
                </a:cxn>
                <a:cxn ang="0">
                  <a:pos x="T2" y="T3"/>
                </a:cxn>
                <a:cxn ang="0">
                  <a:pos x="T4" y="T5"/>
                </a:cxn>
                <a:cxn ang="0">
                  <a:pos x="T6" y="T7"/>
                </a:cxn>
              </a:cxnLst>
              <a:rect l="0" t="0" r="r" b="b"/>
              <a:pathLst>
                <a:path w="227" h="182">
                  <a:moveTo>
                    <a:pt x="227" y="0"/>
                  </a:moveTo>
                  <a:lnTo>
                    <a:pt x="136" y="182"/>
                  </a:lnTo>
                  <a:lnTo>
                    <a:pt x="0" y="0"/>
                  </a:lnTo>
                  <a:lnTo>
                    <a:pt x="22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iṣḷiḍé"/>
            <p:cNvSpPr/>
            <p:nvPr/>
          </p:nvSpPr>
          <p:spPr bwMode="auto">
            <a:xfrm>
              <a:off x="5076826" y="2133600"/>
              <a:ext cx="379413" cy="288925"/>
            </a:xfrm>
            <a:custGeom>
              <a:avLst/>
              <a:gdLst>
                <a:gd name="T0" fmla="*/ 0 w 239"/>
                <a:gd name="T1" fmla="*/ 0 h 182"/>
                <a:gd name="T2" fmla="*/ 102 w 239"/>
                <a:gd name="T3" fmla="*/ 182 h 182"/>
                <a:gd name="T4" fmla="*/ 239 w 239"/>
                <a:gd name="T5" fmla="*/ 0 h 182"/>
                <a:gd name="T6" fmla="*/ 0 w 239"/>
                <a:gd name="T7" fmla="*/ 0 h 182"/>
              </a:gdLst>
              <a:ahLst/>
              <a:cxnLst>
                <a:cxn ang="0">
                  <a:pos x="T0" y="T1"/>
                </a:cxn>
                <a:cxn ang="0">
                  <a:pos x="T2" y="T3"/>
                </a:cxn>
                <a:cxn ang="0">
                  <a:pos x="T4" y="T5"/>
                </a:cxn>
                <a:cxn ang="0">
                  <a:pos x="T6" y="T7"/>
                </a:cxn>
              </a:cxnLst>
              <a:rect l="0" t="0" r="r" b="b"/>
              <a:pathLst>
                <a:path w="239" h="182">
                  <a:moveTo>
                    <a:pt x="0" y="0"/>
                  </a:moveTo>
                  <a:lnTo>
                    <a:pt x="102" y="182"/>
                  </a:lnTo>
                  <a:lnTo>
                    <a:pt x="23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îṩ1iḋe"/>
            <p:cNvSpPr/>
            <p:nvPr/>
          </p:nvSpPr>
          <p:spPr bwMode="auto">
            <a:xfrm>
              <a:off x="4914901" y="1846263"/>
              <a:ext cx="342900" cy="341313"/>
            </a:xfrm>
            <a:custGeom>
              <a:avLst/>
              <a:gdLst>
                <a:gd name="T0" fmla="*/ 19 w 19"/>
                <a:gd name="T1" fmla="*/ 16 h 19"/>
                <a:gd name="T2" fmla="*/ 19 w 19"/>
                <a:gd name="T3" fmla="*/ 4 h 19"/>
                <a:gd name="T4" fmla="*/ 18 w 19"/>
                <a:gd name="T5" fmla="*/ 2 h 19"/>
                <a:gd name="T6" fmla="*/ 16 w 19"/>
                <a:gd name="T7" fmla="*/ 0 h 19"/>
                <a:gd name="T8" fmla="*/ 3 w 19"/>
                <a:gd name="T9" fmla="*/ 0 h 19"/>
                <a:gd name="T10" fmla="*/ 1 w 19"/>
                <a:gd name="T11" fmla="*/ 1 h 19"/>
                <a:gd name="T12" fmla="*/ 0 w 19"/>
                <a:gd name="T13" fmla="*/ 4 h 19"/>
                <a:gd name="T14" fmla="*/ 0 w 19"/>
                <a:gd name="T15" fmla="*/ 16 h 19"/>
                <a:gd name="T16" fmla="*/ 10 w 19"/>
                <a:gd name="T17" fmla="*/ 19 h 19"/>
                <a:gd name="T18" fmla="*/ 19 w 19"/>
                <a:gd name="T19"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9" y="16"/>
                  </a:moveTo>
                  <a:cubicBezTo>
                    <a:pt x="19" y="4"/>
                    <a:pt x="19" y="4"/>
                    <a:pt x="19" y="4"/>
                  </a:cubicBezTo>
                  <a:cubicBezTo>
                    <a:pt x="19" y="3"/>
                    <a:pt x="19" y="2"/>
                    <a:pt x="18" y="2"/>
                  </a:cubicBezTo>
                  <a:cubicBezTo>
                    <a:pt x="18" y="1"/>
                    <a:pt x="17" y="0"/>
                    <a:pt x="16" y="0"/>
                  </a:cubicBezTo>
                  <a:cubicBezTo>
                    <a:pt x="3" y="0"/>
                    <a:pt x="3" y="0"/>
                    <a:pt x="3" y="0"/>
                  </a:cubicBezTo>
                  <a:cubicBezTo>
                    <a:pt x="2" y="0"/>
                    <a:pt x="2" y="1"/>
                    <a:pt x="1" y="1"/>
                  </a:cubicBezTo>
                  <a:cubicBezTo>
                    <a:pt x="0" y="2"/>
                    <a:pt x="0" y="3"/>
                    <a:pt x="0" y="4"/>
                  </a:cubicBezTo>
                  <a:cubicBezTo>
                    <a:pt x="0" y="16"/>
                    <a:pt x="0" y="16"/>
                    <a:pt x="0" y="16"/>
                  </a:cubicBezTo>
                  <a:cubicBezTo>
                    <a:pt x="10" y="19"/>
                    <a:pt x="10" y="19"/>
                    <a:pt x="10" y="19"/>
                  </a:cubicBezTo>
                  <a:lnTo>
                    <a:pt x="19" y="16"/>
                  </a:lnTo>
                  <a:close/>
                </a:path>
              </a:pathLst>
            </a:custGeom>
            <a:solidFill>
              <a:srgbClr val="EDC49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išļíďè"/>
            <p:cNvSpPr/>
            <p:nvPr/>
          </p:nvSpPr>
          <p:spPr bwMode="auto">
            <a:xfrm>
              <a:off x="4805363" y="1270000"/>
              <a:ext cx="541338" cy="755650"/>
            </a:xfrm>
            <a:custGeom>
              <a:avLst/>
              <a:gdLst>
                <a:gd name="T0" fmla="*/ 0 w 30"/>
                <a:gd name="T1" fmla="*/ 21 h 42"/>
                <a:gd name="T2" fmla="*/ 15 w 30"/>
                <a:gd name="T3" fmla="*/ 42 h 42"/>
                <a:gd name="T4" fmla="*/ 30 w 30"/>
                <a:gd name="T5" fmla="*/ 21 h 42"/>
                <a:gd name="T6" fmla="*/ 29 w 30"/>
                <a:gd name="T7" fmla="*/ 14 h 42"/>
                <a:gd name="T8" fmla="*/ 15 w 30"/>
                <a:gd name="T9" fmla="*/ 0 h 42"/>
                <a:gd name="T10" fmla="*/ 1 w 30"/>
                <a:gd name="T11" fmla="*/ 14 h 42"/>
                <a:gd name="T12" fmla="*/ 0 w 30"/>
                <a:gd name="T13" fmla="*/ 21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0" y="21"/>
                  </a:moveTo>
                  <a:cubicBezTo>
                    <a:pt x="0" y="32"/>
                    <a:pt x="7" y="42"/>
                    <a:pt x="15" y="42"/>
                  </a:cubicBezTo>
                  <a:cubicBezTo>
                    <a:pt x="23" y="42"/>
                    <a:pt x="30" y="32"/>
                    <a:pt x="30" y="21"/>
                  </a:cubicBezTo>
                  <a:cubicBezTo>
                    <a:pt x="30" y="18"/>
                    <a:pt x="30" y="16"/>
                    <a:pt x="29" y="14"/>
                  </a:cubicBezTo>
                  <a:cubicBezTo>
                    <a:pt x="27" y="6"/>
                    <a:pt x="22" y="0"/>
                    <a:pt x="15" y="0"/>
                  </a:cubicBezTo>
                  <a:cubicBezTo>
                    <a:pt x="8" y="0"/>
                    <a:pt x="3" y="6"/>
                    <a:pt x="1" y="14"/>
                  </a:cubicBezTo>
                  <a:cubicBezTo>
                    <a:pt x="0" y="16"/>
                    <a:pt x="0" y="18"/>
                    <a:pt x="0" y="21"/>
                  </a:cubicBezTo>
                  <a:close/>
                </a:path>
              </a:pathLst>
            </a:custGeom>
            <a:solidFill>
              <a:srgbClr val="FBD0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ïṩļïdé"/>
            <p:cNvSpPr/>
            <p:nvPr/>
          </p:nvSpPr>
          <p:spPr bwMode="auto">
            <a:xfrm>
              <a:off x="4733926" y="1144588"/>
              <a:ext cx="793750" cy="701675"/>
            </a:xfrm>
            <a:custGeom>
              <a:avLst/>
              <a:gdLst>
                <a:gd name="T0" fmla="*/ 27 w 44"/>
                <a:gd name="T1" fmla="*/ 11 h 39"/>
                <a:gd name="T2" fmla="*/ 9 w 44"/>
                <a:gd name="T3" fmla="*/ 19 h 39"/>
                <a:gd name="T4" fmla="*/ 5 w 44"/>
                <a:gd name="T5" fmla="*/ 38 h 39"/>
                <a:gd name="T6" fmla="*/ 1 w 44"/>
                <a:gd name="T7" fmla="*/ 20 h 39"/>
                <a:gd name="T8" fmla="*/ 19 w 44"/>
                <a:gd name="T9" fmla="*/ 3 h 39"/>
                <a:gd name="T10" fmla="*/ 29 w 44"/>
                <a:gd name="T11" fmla="*/ 2 h 39"/>
                <a:gd name="T12" fmla="*/ 32 w 44"/>
                <a:gd name="T13" fmla="*/ 39 h 39"/>
                <a:gd name="T14" fmla="*/ 27 w 44"/>
                <a:gd name="T15" fmla="*/ 11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39">
                  <a:moveTo>
                    <a:pt x="27" y="11"/>
                  </a:moveTo>
                  <a:cubicBezTo>
                    <a:pt x="27" y="11"/>
                    <a:pt x="15" y="13"/>
                    <a:pt x="9" y="19"/>
                  </a:cubicBezTo>
                  <a:cubicBezTo>
                    <a:pt x="3" y="25"/>
                    <a:pt x="7" y="30"/>
                    <a:pt x="5" y="38"/>
                  </a:cubicBezTo>
                  <a:cubicBezTo>
                    <a:pt x="5" y="38"/>
                    <a:pt x="0" y="31"/>
                    <a:pt x="1" y="20"/>
                  </a:cubicBezTo>
                  <a:cubicBezTo>
                    <a:pt x="2" y="9"/>
                    <a:pt x="8" y="2"/>
                    <a:pt x="19" y="3"/>
                  </a:cubicBezTo>
                  <a:cubicBezTo>
                    <a:pt x="19" y="3"/>
                    <a:pt x="23" y="0"/>
                    <a:pt x="29" y="2"/>
                  </a:cubicBezTo>
                  <a:cubicBezTo>
                    <a:pt x="35" y="4"/>
                    <a:pt x="44" y="27"/>
                    <a:pt x="32" y="39"/>
                  </a:cubicBezTo>
                  <a:cubicBezTo>
                    <a:pt x="32" y="39"/>
                    <a:pt x="39" y="20"/>
                    <a:pt x="27" y="11"/>
                  </a:cubicBezTo>
                  <a:close/>
                </a:path>
              </a:pathLst>
            </a:custGeom>
            <a:solidFill>
              <a:srgbClr val="9C60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iS1iḍè"/>
            <p:cNvSpPr/>
            <p:nvPr/>
          </p:nvSpPr>
          <p:spPr bwMode="auto">
            <a:xfrm>
              <a:off x="4770438" y="1647825"/>
              <a:ext cx="88900" cy="144463"/>
            </a:xfrm>
            <a:prstGeom prst="ellipse">
              <a:avLst/>
            </a:prstGeom>
            <a:solidFill>
              <a:srgbClr val="FBD0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îsļïḍè"/>
            <p:cNvSpPr/>
            <p:nvPr/>
          </p:nvSpPr>
          <p:spPr bwMode="auto">
            <a:xfrm>
              <a:off x="5292726" y="1647825"/>
              <a:ext cx="90488" cy="144463"/>
            </a:xfrm>
            <a:prstGeom prst="ellipse">
              <a:avLst/>
            </a:prstGeom>
            <a:solidFill>
              <a:srgbClr val="FBD0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ïṧḻîḓê"/>
            <p:cNvSpPr/>
            <p:nvPr/>
          </p:nvSpPr>
          <p:spPr bwMode="auto">
            <a:xfrm>
              <a:off x="4787901" y="1504950"/>
              <a:ext cx="71438" cy="215900"/>
            </a:xfrm>
            <a:custGeom>
              <a:avLst/>
              <a:gdLst>
                <a:gd name="T0" fmla="*/ 4 w 4"/>
                <a:gd name="T1" fmla="*/ 1 h 12"/>
                <a:gd name="T2" fmla="*/ 0 w 4"/>
                <a:gd name="T3" fmla="*/ 8 h 12"/>
                <a:gd name="T4" fmla="*/ 1 w 4"/>
                <a:gd name="T5" fmla="*/ 8 h 12"/>
                <a:gd name="T6" fmla="*/ 4 w 4"/>
                <a:gd name="T7" fmla="*/ 12 h 12"/>
                <a:gd name="T8" fmla="*/ 4 w 4"/>
                <a:gd name="T9" fmla="*/ 1 h 12"/>
              </a:gdLst>
              <a:ahLst/>
              <a:cxnLst>
                <a:cxn ang="0">
                  <a:pos x="T0" y="T1"/>
                </a:cxn>
                <a:cxn ang="0">
                  <a:pos x="T2" y="T3"/>
                </a:cxn>
                <a:cxn ang="0">
                  <a:pos x="T4" y="T5"/>
                </a:cxn>
                <a:cxn ang="0">
                  <a:pos x="T6" y="T7"/>
                </a:cxn>
                <a:cxn ang="0">
                  <a:pos x="T8" y="T9"/>
                </a:cxn>
              </a:cxnLst>
              <a:rect l="0" t="0" r="r" b="b"/>
              <a:pathLst>
                <a:path w="4" h="12">
                  <a:moveTo>
                    <a:pt x="4" y="1"/>
                  </a:moveTo>
                  <a:cubicBezTo>
                    <a:pt x="4" y="0"/>
                    <a:pt x="4" y="2"/>
                    <a:pt x="0" y="8"/>
                  </a:cubicBezTo>
                  <a:cubicBezTo>
                    <a:pt x="0" y="8"/>
                    <a:pt x="0" y="8"/>
                    <a:pt x="1" y="8"/>
                  </a:cubicBezTo>
                  <a:cubicBezTo>
                    <a:pt x="1" y="9"/>
                    <a:pt x="2" y="9"/>
                    <a:pt x="4" y="12"/>
                  </a:cubicBezTo>
                  <a:cubicBezTo>
                    <a:pt x="4" y="12"/>
                    <a:pt x="3" y="7"/>
                    <a:pt x="4" y="1"/>
                  </a:cubicBezTo>
                  <a:close/>
                </a:path>
              </a:pathLst>
            </a:custGeom>
            <a:solidFill>
              <a:srgbClr val="9C60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iṣ1îḓê"/>
            <p:cNvSpPr/>
            <p:nvPr/>
          </p:nvSpPr>
          <p:spPr bwMode="auto">
            <a:xfrm>
              <a:off x="4841876" y="1485900"/>
              <a:ext cx="53975" cy="107950"/>
            </a:xfrm>
            <a:custGeom>
              <a:avLst/>
              <a:gdLst>
                <a:gd name="T0" fmla="*/ 3 w 3"/>
                <a:gd name="T1" fmla="*/ 0 h 6"/>
                <a:gd name="T2" fmla="*/ 2 w 3"/>
                <a:gd name="T3" fmla="*/ 6 h 6"/>
                <a:gd name="T4" fmla="*/ 0 w 3"/>
                <a:gd name="T5" fmla="*/ 2 h 6"/>
                <a:gd name="T6" fmla="*/ 3 w 3"/>
                <a:gd name="T7" fmla="*/ 0 h 6"/>
              </a:gdLst>
              <a:ahLst/>
              <a:cxnLst>
                <a:cxn ang="0">
                  <a:pos x="T0" y="T1"/>
                </a:cxn>
                <a:cxn ang="0">
                  <a:pos x="T2" y="T3"/>
                </a:cxn>
                <a:cxn ang="0">
                  <a:pos x="T4" y="T5"/>
                </a:cxn>
                <a:cxn ang="0">
                  <a:pos x="T6" y="T7"/>
                </a:cxn>
              </a:cxnLst>
              <a:rect l="0" t="0" r="r" b="b"/>
              <a:pathLst>
                <a:path w="3" h="6">
                  <a:moveTo>
                    <a:pt x="3" y="0"/>
                  </a:moveTo>
                  <a:cubicBezTo>
                    <a:pt x="3" y="0"/>
                    <a:pt x="2" y="2"/>
                    <a:pt x="2" y="6"/>
                  </a:cubicBezTo>
                  <a:cubicBezTo>
                    <a:pt x="2" y="6"/>
                    <a:pt x="0" y="4"/>
                    <a:pt x="0" y="2"/>
                  </a:cubicBezTo>
                  <a:cubicBezTo>
                    <a:pt x="0" y="1"/>
                    <a:pt x="3" y="0"/>
                    <a:pt x="3" y="0"/>
                  </a:cubicBezTo>
                  <a:close/>
                </a:path>
              </a:pathLst>
            </a:custGeom>
            <a:solidFill>
              <a:srgbClr val="9C60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ï$1ïďé"/>
            <p:cNvSpPr/>
            <p:nvPr/>
          </p:nvSpPr>
          <p:spPr bwMode="auto">
            <a:xfrm>
              <a:off x="5003801" y="1343025"/>
              <a:ext cx="217488" cy="107950"/>
            </a:xfrm>
            <a:custGeom>
              <a:avLst/>
              <a:gdLst>
                <a:gd name="T0" fmla="*/ 12 w 12"/>
                <a:gd name="T1" fmla="*/ 0 h 6"/>
                <a:gd name="T2" fmla="*/ 0 w 12"/>
                <a:gd name="T3" fmla="*/ 6 h 6"/>
                <a:gd name="T4" fmla="*/ 2 w 12"/>
                <a:gd name="T5" fmla="*/ 2 h 6"/>
                <a:gd name="T6" fmla="*/ 12 w 12"/>
                <a:gd name="T7" fmla="*/ 0 h 6"/>
              </a:gdLst>
              <a:ahLst/>
              <a:cxnLst>
                <a:cxn ang="0">
                  <a:pos x="T0" y="T1"/>
                </a:cxn>
                <a:cxn ang="0">
                  <a:pos x="T2" y="T3"/>
                </a:cxn>
                <a:cxn ang="0">
                  <a:pos x="T4" y="T5"/>
                </a:cxn>
                <a:cxn ang="0">
                  <a:pos x="T6" y="T7"/>
                </a:cxn>
              </a:cxnLst>
              <a:rect l="0" t="0" r="r" b="b"/>
              <a:pathLst>
                <a:path w="12" h="6">
                  <a:moveTo>
                    <a:pt x="12" y="0"/>
                  </a:moveTo>
                  <a:cubicBezTo>
                    <a:pt x="12" y="0"/>
                    <a:pt x="3" y="6"/>
                    <a:pt x="0" y="6"/>
                  </a:cubicBezTo>
                  <a:cubicBezTo>
                    <a:pt x="2" y="2"/>
                    <a:pt x="2" y="2"/>
                    <a:pt x="2" y="2"/>
                  </a:cubicBezTo>
                  <a:lnTo>
                    <a:pt x="12" y="0"/>
                  </a:lnTo>
                  <a:close/>
                </a:path>
              </a:pathLst>
            </a:custGeom>
            <a:solidFill>
              <a:srgbClr val="9C60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5603">
                                            <p:bg/>
                                          </p:spTgt>
                                        </p:tgtEl>
                                        <p:attrNameLst>
                                          <p:attrName>style.visibility</p:attrName>
                                        </p:attrNameLst>
                                      </p:cBhvr>
                                      <p:to>
                                        <p:strVal val="visible"/>
                                      </p:to>
                                    </p:set>
                                    <p:animEffect transition="in" filter="wipe(up)">
                                      <p:cBhvr>
                                        <p:cTn id="21" dur="500"/>
                                        <p:tgtEl>
                                          <p:spTgt spid="25603">
                                            <p:bg/>
                                          </p:spTgt>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25603">
                                            <p:txEl>
                                              <p:pRg st="1" end="1"/>
                                            </p:txEl>
                                          </p:spTgt>
                                        </p:tgtEl>
                                        <p:attrNameLst>
                                          <p:attrName>style.visibility</p:attrName>
                                        </p:attrNameLst>
                                      </p:cBhvr>
                                      <p:to>
                                        <p:strVal val="visible"/>
                                      </p:to>
                                    </p:set>
                                    <p:animEffect transition="in" filter="wipe(up)">
                                      <p:cBhvr>
                                        <p:cTn id="25" dur="500"/>
                                        <p:tgtEl>
                                          <p:spTgt spid="25603">
                                            <p:txEl>
                                              <p:pRg st="1" end="1"/>
                                            </p:txEl>
                                          </p:spTgt>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25603">
                                            <p:txEl>
                                              <p:pRg st="2" end="2"/>
                                            </p:txEl>
                                          </p:spTgt>
                                        </p:tgtEl>
                                        <p:attrNameLst>
                                          <p:attrName>style.visibility</p:attrName>
                                        </p:attrNameLst>
                                      </p:cBhvr>
                                      <p:to>
                                        <p:strVal val="visible"/>
                                      </p:to>
                                    </p:set>
                                    <p:animEffect transition="in" filter="wipe(up)">
                                      <p:cBhvr>
                                        <p:cTn id="29" dur="500"/>
                                        <p:tgtEl>
                                          <p:spTgt spid="25603">
                                            <p:txEl>
                                              <p:pRg st="2" end="2"/>
                                            </p:txEl>
                                          </p:spTgt>
                                        </p:tgtEl>
                                      </p:cBhvr>
                                    </p:animEffect>
                                  </p:childTnLst>
                                </p:cTn>
                              </p:par>
                            </p:childTnLst>
                          </p:cTn>
                        </p:par>
                        <p:par>
                          <p:cTn id="30" fill="hold">
                            <p:stCondLst>
                              <p:cond delay="1500"/>
                            </p:stCondLst>
                            <p:childTnLst>
                              <p:par>
                                <p:cTn id="31" presetID="22" presetClass="entr" presetSubtype="1" fill="hold" grpId="0" nodeType="afterEffect">
                                  <p:stCondLst>
                                    <p:cond delay="0"/>
                                  </p:stCondLst>
                                  <p:childTnLst>
                                    <p:set>
                                      <p:cBhvr>
                                        <p:cTn id="32" dur="1" fill="hold">
                                          <p:stCondLst>
                                            <p:cond delay="0"/>
                                          </p:stCondLst>
                                        </p:cTn>
                                        <p:tgtEl>
                                          <p:spTgt spid="25603">
                                            <p:txEl>
                                              <p:pRg st="3" end="3"/>
                                            </p:txEl>
                                          </p:spTgt>
                                        </p:tgtEl>
                                        <p:attrNameLst>
                                          <p:attrName>style.visibility</p:attrName>
                                        </p:attrNameLst>
                                      </p:cBhvr>
                                      <p:to>
                                        <p:strVal val="visible"/>
                                      </p:to>
                                    </p:set>
                                    <p:animEffect transition="in" filter="wipe(up)">
                                      <p:cBhvr>
                                        <p:cTn id="33" dur="500"/>
                                        <p:tgtEl>
                                          <p:spTgt spid="25603">
                                            <p:txEl>
                                              <p:pRg st="3" end="3"/>
                                            </p:txEl>
                                          </p:spTgt>
                                        </p:tgtEl>
                                      </p:cBhvr>
                                    </p:animEffect>
                                  </p:childTnLst>
                                </p:cTn>
                              </p:par>
                            </p:childTnLst>
                          </p:cTn>
                        </p:par>
                        <p:par>
                          <p:cTn id="34" fill="hold">
                            <p:stCondLst>
                              <p:cond delay="2000"/>
                            </p:stCondLst>
                            <p:childTnLst>
                              <p:par>
                                <p:cTn id="35" presetID="22" presetClass="entr" presetSubtype="1" fill="hold" grpId="0" nodeType="afterEffect">
                                  <p:stCondLst>
                                    <p:cond delay="0"/>
                                  </p:stCondLst>
                                  <p:childTnLst>
                                    <p:set>
                                      <p:cBhvr>
                                        <p:cTn id="36" dur="1" fill="hold">
                                          <p:stCondLst>
                                            <p:cond delay="0"/>
                                          </p:stCondLst>
                                        </p:cTn>
                                        <p:tgtEl>
                                          <p:spTgt spid="25603">
                                            <p:txEl>
                                              <p:pRg st="4" end="4"/>
                                            </p:txEl>
                                          </p:spTgt>
                                        </p:tgtEl>
                                        <p:attrNameLst>
                                          <p:attrName>style.visibility</p:attrName>
                                        </p:attrNameLst>
                                      </p:cBhvr>
                                      <p:to>
                                        <p:strVal val="visible"/>
                                      </p:to>
                                    </p:set>
                                    <p:animEffect transition="in" filter="wipe(up)">
                                      <p:cBhvr>
                                        <p:cTn id="37" dur="500"/>
                                        <p:tgtEl>
                                          <p:spTgt spid="25603">
                                            <p:txEl>
                                              <p:pRg st="4" end="4"/>
                                            </p:txEl>
                                          </p:spTgt>
                                        </p:tgtEl>
                                      </p:cBhvr>
                                    </p:animEffect>
                                  </p:childTnLst>
                                </p:cTn>
                              </p:par>
                            </p:childTnLst>
                          </p:cTn>
                        </p:par>
                        <p:par>
                          <p:cTn id="38" fill="hold">
                            <p:stCondLst>
                              <p:cond delay="2500"/>
                            </p:stCondLst>
                            <p:childTnLst>
                              <p:par>
                                <p:cTn id="39" presetID="22" presetClass="entr" presetSubtype="1" fill="hold" grpId="0" nodeType="afterEffect">
                                  <p:stCondLst>
                                    <p:cond delay="0"/>
                                  </p:stCondLst>
                                  <p:childTnLst>
                                    <p:set>
                                      <p:cBhvr>
                                        <p:cTn id="40" dur="1" fill="hold">
                                          <p:stCondLst>
                                            <p:cond delay="0"/>
                                          </p:stCondLst>
                                        </p:cTn>
                                        <p:tgtEl>
                                          <p:spTgt spid="25603">
                                            <p:txEl>
                                              <p:pRg st="5" end="5"/>
                                            </p:txEl>
                                          </p:spTgt>
                                        </p:tgtEl>
                                        <p:attrNameLst>
                                          <p:attrName>style.visibility</p:attrName>
                                        </p:attrNameLst>
                                      </p:cBhvr>
                                      <p:to>
                                        <p:strVal val="visible"/>
                                      </p:to>
                                    </p:set>
                                    <p:animEffect transition="in" filter="wipe(up)">
                                      <p:cBhvr>
                                        <p:cTn id="41" dur="500"/>
                                        <p:tgtEl>
                                          <p:spTgt spid="25603">
                                            <p:txEl>
                                              <p:pRg st="5" end="5"/>
                                            </p:txEl>
                                          </p:spTgt>
                                        </p:tgtEl>
                                      </p:cBhvr>
                                    </p:animEffect>
                                  </p:childTnLst>
                                </p:cTn>
                              </p:par>
                            </p:childTnLst>
                          </p:cTn>
                        </p:par>
                        <p:par>
                          <p:cTn id="42" fill="hold">
                            <p:stCondLst>
                              <p:cond delay="3000"/>
                            </p:stCondLst>
                            <p:childTnLst>
                              <p:par>
                                <p:cTn id="43" presetID="22" presetClass="entr" presetSubtype="1" fill="hold" grpId="0" nodeType="afterEffect">
                                  <p:stCondLst>
                                    <p:cond delay="0"/>
                                  </p:stCondLst>
                                  <p:childTnLst>
                                    <p:set>
                                      <p:cBhvr>
                                        <p:cTn id="44" dur="1" fill="hold">
                                          <p:stCondLst>
                                            <p:cond delay="0"/>
                                          </p:stCondLst>
                                        </p:cTn>
                                        <p:tgtEl>
                                          <p:spTgt spid="25603">
                                            <p:txEl>
                                              <p:pRg st="6" end="6"/>
                                            </p:txEl>
                                          </p:spTgt>
                                        </p:tgtEl>
                                        <p:attrNameLst>
                                          <p:attrName>style.visibility</p:attrName>
                                        </p:attrNameLst>
                                      </p:cBhvr>
                                      <p:to>
                                        <p:strVal val="visible"/>
                                      </p:to>
                                    </p:set>
                                    <p:animEffect transition="in" filter="wipe(up)">
                                      <p:cBhvr>
                                        <p:cTn id="45" dur="500"/>
                                        <p:tgtEl>
                                          <p:spTgt spid="25603">
                                            <p:txEl>
                                              <p:pRg st="6" end="6"/>
                                            </p:txEl>
                                          </p:spTgt>
                                        </p:tgtEl>
                                      </p:cBhvr>
                                    </p:animEffect>
                                  </p:childTnLst>
                                </p:cTn>
                              </p:par>
                            </p:childTnLst>
                          </p:cTn>
                        </p:par>
                        <p:par>
                          <p:cTn id="46" fill="hold">
                            <p:stCondLst>
                              <p:cond delay="3500"/>
                            </p:stCondLst>
                            <p:childTnLst>
                              <p:par>
                                <p:cTn id="47" presetID="22" presetClass="entr" presetSubtype="1" fill="hold" grpId="0" nodeType="afterEffect">
                                  <p:stCondLst>
                                    <p:cond delay="0"/>
                                  </p:stCondLst>
                                  <p:childTnLst>
                                    <p:set>
                                      <p:cBhvr>
                                        <p:cTn id="48" dur="1" fill="hold">
                                          <p:stCondLst>
                                            <p:cond delay="0"/>
                                          </p:stCondLst>
                                        </p:cTn>
                                        <p:tgtEl>
                                          <p:spTgt spid="25603">
                                            <p:txEl>
                                              <p:pRg st="7" end="7"/>
                                            </p:txEl>
                                          </p:spTgt>
                                        </p:tgtEl>
                                        <p:attrNameLst>
                                          <p:attrName>style.visibility</p:attrName>
                                        </p:attrNameLst>
                                      </p:cBhvr>
                                      <p:to>
                                        <p:strVal val="visible"/>
                                      </p:to>
                                    </p:set>
                                    <p:animEffect transition="in" filter="wipe(up)">
                                      <p:cBhvr>
                                        <p:cTn id="49" dur="500"/>
                                        <p:tgtEl>
                                          <p:spTgt spid="25603">
                                            <p:txEl>
                                              <p:pRg st="7" end="7"/>
                                            </p:txEl>
                                          </p:spTgt>
                                        </p:tgtEl>
                                      </p:cBhvr>
                                    </p:animEffect>
                                  </p:childTnLst>
                                </p:cTn>
                              </p:par>
                            </p:childTnLst>
                          </p:cTn>
                        </p:par>
                        <p:par>
                          <p:cTn id="50" fill="hold">
                            <p:stCondLst>
                              <p:cond delay="4000"/>
                            </p:stCondLst>
                            <p:childTnLst>
                              <p:par>
                                <p:cTn id="51" presetID="22" presetClass="entr" presetSubtype="1" fill="hold" grpId="0" nodeType="afterEffect">
                                  <p:stCondLst>
                                    <p:cond delay="0"/>
                                  </p:stCondLst>
                                  <p:childTnLst>
                                    <p:set>
                                      <p:cBhvr>
                                        <p:cTn id="52" dur="1" fill="hold">
                                          <p:stCondLst>
                                            <p:cond delay="0"/>
                                          </p:stCondLst>
                                        </p:cTn>
                                        <p:tgtEl>
                                          <p:spTgt spid="25603">
                                            <p:txEl>
                                              <p:pRg st="8" end="8"/>
                                            </p:txEl>
                                          </p:spTgt>
                                        </p:tgtEl>
                                        <p:attrNameLst>
                                          <p:attrName>style.visibility</p:attrName>
                                        </p:attrNameLst>
                                      </p:cBhvr>
                                      <p:to>
                                        <p:strVal val="visible"/>
                                      </p:to>
                                    </p:set>
                                    <p:animEffect transition="in" filter="wipe(up)">
                                      <p:cBhvr>
                                        <p:cTn id="53" dur="500"/>
                                        <p:tgtEl>
                                          <p:spTgt spid="25603">
                                            <p:txEl>
                                              <p:pRg st="8" end="8"/>
                                            </p:txEl>
                                          </p:spTgt>
                                        </p:tgtEl>
                                      </p:cBhvr>
                                    </p:animEffect>
                                  </p:childTnLst>
                                </p:cTn>
                              </p:par>
                            </p:childTnLst>
                          </p:cTn>
                        </p:par>
                        <p:par>
                          <p:cTn id="54" fill="hold">
                            <p:stCondLst>
                              <p:cond delay="4500"/>
                            </p:stCondLst>
                            <p:childTnLst>
                              <p:par>
                                <p:cTn id="55" presetID="22" presetClass="entr" presetSubtype="1" fill="hold" grpId="0" nodeType="afterEffect">
                                  <p:stCondLst>
                                    <p:cond delay="0"/>
                                  </p:stCondLst>
                                  <p:childTnLst>
                                    <p:set>
                                      <p:cBhvr>
                                        <p:cTn id="56" dur="1" fill="hold">
                                          <p:stCondLst>
                                            <p:cond delay="0"/>
                                          </p:stCondLst>
                                        </p:cTn>
                                        <p:tgtEl>
                                          <p:spTgt spid="25603">
                                            <p:txEl>
                                              <p:pRg st="9" end="9"/>
                                            </p:txEl>
                                          </p:spTgt>
                                        </p:tgtEl>
                                        <p:attrNameLst>
                                          <p:attrName>style.visibility</p:attrName>
                                        </p:attrNameLst>
                                      </p:cBhvr>
                                      <p:to>
                                        <p:strVal val="visible"/>
                                      </p:to>
                                    </p:set>
                                    <p:animEffect transition="in" filter="wipe(up)">
                                      <p:cBhvr>
                                        <p:cTn id="57" dur="500"/>
                                        <p:tgtEl>
                                          <p:spTgt spid="25603">
                                            <p:txEl>
                                              <p:pRg st="9" end="9"/>
                                            </p:txEl>
                                          </p:spTgt>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25603">
                                            <p:txEl>
                                              <p:pRg st="10" end="10"/>
                                            </p:txEl>
                                          </p:spTgt>
                                        </p:tgtEl>
                                        <p:attrNameLst>
                                          <p:attrName>style.visibility</p:attrName>
                                        </p:attrNameLst>
                                      </p:cBhvr>
                                      <p:to>
                                        <p:strVal val="visible"/>
                                      </p:to>
                                    </p:set>
                                    <p:animEffect transition="in" filter="wipe(up)">
                                      <p:cBhvr>
                                        <p:cTn id="61" dur="500"/>
                                        <p:tgtEl>
                                          <p:spTgt spid="25603">
                                            <p:txEl>
                                              <p:pRg st="10" end="10"/>
                                            </p:txEl>
                                          </p:spTgt>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25603">
                                            <p:txEl>
                                              <p:pRg st="11" end="11"/>
                                            </p:txEl>
                                          </p:spTgt>
                                        </p:tgtEl>
                                        <p:attrNameLst>
                                          <p:attrName>style.visibility</p:attrName>
                                        </p:attrNameLst>
                                      </p:cBhvr>
                                      <p:to>
                                        <p:strVal val="visible"/>
                                      </p:to>
                                    </p:set>
                                    <p:animEffect transition="in" filter="wipe(up)">
                                      <p:cBhvr>
                                        <p:cTn id="65" dur="500"/>
                                        <p:tgtEl>
                                          <p:spTgt spid="25603">
                                            <p:txEl>
                                              <p:pRg st="11" end="11"/>
                                            </p:txEl>
                                          </p:spTgt>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25603">
                                            <p:txEl>
                                              <p:pRg st="12" end="12"/>
                                            </p:txEl>
                                          </p:spTgt>
                                        </p:tgtEl>
                                        <p:attrNameLst>
                                          <p:attrName>style.visibility</p:attrName>
                                        </p:attrNameLst>
                                      </p:cBhvr>
                                      <p:to>
                                        <p:strVal val="visible"/>
                                      </p:to>
                                    </p:set>
                                    <p:animEffect transition="in" filter="wipe(up)">
                                      <p:cBhvr>
                                        <p:cTn id="69" dur="500"/>
                                        <p:tgtEl>
                                          <p:spTgt spid="25603">
                                            <p:txEl>
                                              <p:pRg st="12" end="12"/>
                                            </p:txEl>
                                          </p:spTgt>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25603">
                                            <p:txEl>
                                              <p:pRg st="13" end="13"/>
                                            </p:txEl>
                                          </p:spTgt>
                                        </p:tgtEl>
                                        <p:attrNameLst>
                                          <p:attrName>style.visibility</p:attrName>
                                        </p:attrNameLst>
                                      </p:cBhvr>
                                      <p:to>
                                        <p:strVal val="visible"/>
                                      </p:to>
                                    </p:set>
                                    <p:animEffect transition="in" filter="wipe(up)">
                                      <p:cBhvr>
                                        <p:cTn id="73" dur="500"/>
                                        <p:tgtEl>
                                          <p:spTgt spid="25603">
                                            <p:txEl>
                                              <p:pRg st="13" end="1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272388"/>
                                        </p:tgtEl>
                                        <p:attrNameLst>
                                          <p:attrName>style.visibility</p:attrName>
                                        </p:attrNameLst>
                                      </p:cBhvr>
                                      <p:to>
                                        <p:strVal val="visible"/>
                                      </p:to>
                                    </p:set>
                                    <p:anim calcmode="lin" valueType="num">
                                      <p:cBhvr additive="base">
                                        <p:cTn id="78" dur="500" fill="hold"/>
                                        <p:tgtEl>
                                          <p:spTgt spid="272388"/>
                                        </p:tgtEl>
                                        <p:attrNameLst>
                                          <p:attrName>ppt_x</p:attrName>
                                        </p:attrNameLst>
                                      </p:cBhvr>
                                      <p:tavLst>
                                        <p:tav tm="0">
                                          <p:val>
                                            <p:strVal val="#ppt_x"/>
                                          </p:val>
                                        </p:tav>
                                        <p:tav tm="100000">
                                          <p:val>
                                            <p:strVal val="#ppt_x"/>
                                          </p:val>
                                        </p:tav>
                                      </p:tavLst>
                                    </p:anim>
                                    <p:anim calcmode="lin" valueType="num">
                                      <p:cBhvr additive="base">
                                        <p:cTn id="79" dur="500" fill="hold"/>
                                        <p:tgtEl>
                                          <p:spTgt spid="272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animBg="1"/>
      <p:bldP spid="272388" grpId="0" animBg="1"/>
      <p:bldP spid="10" grpId="0"/>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4294967295"/>
          </p:nvPr>
        </p:nvSpPr>
        <p:spPr>
          <a:xfrm>
            <a:off x="1485634" y="3442873"/>
            <a:ext cx="10188210" cy="2477889"/>
          </a:xfrm>
          <a:prstGeom prst="rect">
            <a:avLst/>
          </a:prstGeom>
        </p:spPr>
        <p:txBody>
          <a:bodyPr/>
          <a:lstStyle/>
          <a:p>
            <a:pPr lvl="1" eaLnBrk="1" hangingPunct="1">
              <a:lnSpc>
                <a:spcPct val="130000"/>
              </a:lnSpc>
              <a:buClr>
                <a:srgbClr val="53648F"/>
              </a:buClr>
            </a:pPr>
            <a:r>
              <a:rPr lang="zh-CN" altLang="en-US" sz="2200">
                <a:latin typeface="微软雅黑" panose="020B0503020204020204" charset="-122"/>
                <a:ea typeface="微软雅黑" panose="020B0503020204020204" charset="-122"/>
              </a:rPr>
              <a:t>使用</a:t>
            </a:r>
            <a:r>
              <a:rPr lang="en-US" altLang="zh-CN" sz="2200" b="1">
                <a:solidFill>
                  <a:srgbClr val="C00000"/>
                </a:solidFill>
                <a:latin typeface="微软雅黑" panose="020B0503020204020204" charset="-122"/>
                <a:ea typeface="微软雅黑" panose="020B0503020204020204" charset="-122"/>
              </a:rPr>
              <a:t>new</a:t>
            </a:r>
            <a:r>
              <a:rPr lang="zh-CN" altLang="en-US" sz="2200" b="1">
                <a:solidFill>
                  <a:srgbClr val="C00000"/>
                </a:solidFill>
                <a:latin typeface="微软雅黑" panose="020B0503020204020204" charset="-122"/>
                <a:ea typeface="微软雅黑" panose="020B0503020204020204" charset="-122"/>
              </a:rPr>
              <a:t>运算符</a:t>
            </a:r>
            <a:r>
              <a:rPr lang="zh-CN" altLang="en-US" sz="2200">
                <a:latin typeface="微软雅黑" panose="020B0503020204020204" charset="-122"/>
                <a:ea typeface="微软雅黑" panose="020B0503020204020204" charset="-122"/>
              </a:rPr>
              <a:t>和</a:t>
            </a:r>
            <a:r>
              <a:rPr lang="zh-CN" altLang="en-US" sz="2200" b="1">
                <a:solidFill>
                  <a:srgbClr val="C00000"/>
                </a:solidFill>
                <a:latin typeface="微软雅黑" panose="020B0503020204020204" charset="-122"/>
                <a:ea typeface="微软雅黑" panose="020B0503020204020204" charset="-122"/>
              </a:rPr>
              <a:t>类的构造方法</a:t>
            </a:r>
            <a:r>
              <a:rPr lang="zh-CN" altLang="en-US" sz="2200">
                <a:latin typeface="微软雅黑" panose="020B0503020204020204" charset="-122"/>
                <a:ea typeface="微软雅黑" panose="020B0503020204020204" charset="-122"/>
              </a:rPr>
              <a:t>为声明的对象分配变量，并返回一个</a:t>
            </a:r>
            <a:r>
              <a:rPr lang="zh-CN" altLang="en-US" sz="2200" b="1">
                <a:solidFill>
                  <a:srgbClr val="C00000"/>
                </a:solidFill>
                <a:latin typeface="微软雅黑" panose="020B0503020204020204" charset="-122"/>
                <a:ea typeface="微软雅黑" panose="020B0503020204020204" charset="-122"/>
              </a:rPr>
              <a:t>引用值</a:t>
            </a:r>
            <a:r>
              <a:rPr lang="zh-CN" altLang="en-US" sz="2200">
                <a:latin typeface="微软雅黑" panose="020B0503020204020204" charset="-122"/>
                <a:ea typeface="微软雅黑" panose="020B0503020204020204" charset="-122"/>
              </a:rPr>
              <a:t>给对象名称。即创建对象。如果类中没有构造方法，系统会调用默认的构造方法，默认的构造方法是无参数的，且方法体中没有语句。</a:t>
            </a:r>
          </a:p>
          <a:p>
            <a:pPr lvl="1" eaLnBrk="1" hangingPunct="1">
              <a:lnSpc>
                <a:spcPct val="130000"/>
              </a:lnSpc>
              <a:buClr>
                <a:srgbClr val="53648F"/>
              </a:buClr>
            </a:pPr>
            <a:r>
              <a:rPr lang="zh-CN" altLang="en-US" sz="2200" b="1">
                <a:latin typeface="微软雅黑" panose="020B0503020204020204" charset="-122"/>
                <a:ea typeface="微软雅黑" panose="020B0503020204020204" charset="-122"/>
              </a:rPr>
              <a:t>例如:  </a:t>
            </a:r>
            <a:r>
              <a:rPr lang="en-US" altLang="zh-CN" sz="2200" b="1">
                <a:solidFill>
                  <a:srgbClr val="53648F"/>
                </a:solidFill>
                <a:latin typeface="微软雅黑" panose="020B0503020204020204" charset="-122"/>
                <a:ea typeface="微软雅黑" panose="020B0503020204020204" charset="-122"/>
              </a:rPr>
              <a:t>zhubajie = new XiyoujiRenwu(); </a:t>
            </a:r>
          </a:p>
          <a:p>
            <a:pPr lvl="1" eaLnBrk="1" hangingPunct="1">
              <a:lnSpc>
                <a:spcPct val="130000"/>
              </a:lnSpc>
              <a:buClr>
                <a:srgbClr val="53648F"/>
              </a:buClr>
            </a:pPr>
            <a:r>
              <a:rPr lang="zh-CN" altLang="en-US" sz="2200">
                <a:latin typeface="微软雅黑" panose="020B0503020204020204" charset="-122"/>
                <a:ea typeface="微软雅黑" panose="020B0503020204020204" charset="-122"/>
              </a:rPr>
              <a:t>以下是两个例子</a:t>
            </a:r>
            <a:r>
              <a:rPr lang="zh-CN" altLang="en-US" sz="2200" b="1">
                <a:latin typeface="微软雅黑" panose="020B0503020204020204" charset="-122"/>
                <a:ea typeface="微软雅黑" panose="020B0503020204020204" charset="-122"/>
              </a:rPr>
              <a:t>。</a:t>
            </a:r>
            <a:r>
              <a:rPr lang="zh-CN" altLang="en-US" sz="2200" b="1">
                <a:latin typeface="微软雅黑" panose="020B0503020204020204" charset="-122"/>
                <a:ea typeface="微软雅黑" panose="020B0503020204020204" charset="-122"/>
                <a:hlinkClick r:id="rId2" action="ppaction://hlinkfile"/>
              </a:rPr>
              <a:t>例子</a:t>
            </a:r>
            <a:r>
              <a:rPr lang="en-US" altLang="zh-CN" sz="2200" b="1">
                <a:latin typeface="微软雅黑" panose="020B0503020204020204" charset="-122"/>
                <a:ea typeface="微软雅黑" panose="020B0503020204020204" charset="-122"/>
                <a:hlinkClick r:id="rId2" action="ppaction://hlinkfile"/>
              </a:rPr>
              <a:t>1</a:t>
            </a:r>
            <a:r>
              <a:rPr lang="en-US" altLang="zh-CN" sz="2200" b="1">
                <a:latin typeface="微软雅黑" panose="020B0503020204020204" charset="-122"/>
                <a:ea typeface="微软雅黑" panose="020B0503020204020204" charset="-122"/>
              </a:rPr>
              <a:t>   </a:t>
            </a:r>
            <a:r>
              <a:rPr lang="zh-CN" altLang="en-US" sz="2200" b="1">
                <a:latin typeface="微软雅黑" panose="020B0503020204020204" charset="-122"/>
                <a:ea typeface="微软雅黑" panose="020B0503020204020204" charset="-122"/>
                <a:hlinkClick r:id="rId3" action="ppaction://hlinkfile"/>
              </a:rPr>
              <a:t>例子</a:t>
            </a:r>
            <a:r>
              <a:rPr lang="en-US" altLang="zh-CN" sz="2200" b="1">
                <a:latin typeface="微软雅黑" panose="020B0503020204020204" charset="-122"/>
                <a:ea typeface="微软雅黑" panose="020B0503020204020204" charset="-122"/>
                <a:hlinkClick r:id="rId3" action="ppaction://hlinkfile"/>
              </a:rPr>
              <a:t>2</a:t>
            </a:r>
            <a:endParaRPr lang="zh-CN" altLang="en-US" sz="2200" b="1">
              <a:latin typeface="微软雅黑" panose="020B0503020204020204" charset="-122"/>
              <a:ea typeface="微软雅黑" panose="020B0503020204020204" charset="-122"/>
            </a:endParaRPr>
          </a:p>
        </p:txBody>
      </p:sp>
      <p:grpSp>
        <p:nvGrpSpPr>
          <p:cNvPr id="4" name="组合 3"/>
          <p:cNvGrpSpPr/>
          <p:nvPr/>
        </p:nvGrpSpPr>
        <p:grpSpPr>
          <a:xfrm>
            <a:off x="103941" y="116632"/>
            <a:ext cx="9929764" cy="614705"/>
            <a:chOff x="103941" y="116632"/>
            <a:chExt cx="9929764" cy="614705"/>
          </a:xfrm>
        </p:grpSpPr>
        <p:sp>
          <p:nvSpPr>
            <p:cNvPr id="5" name="文本框 4"/>
            <p:cNvSpPr txBox="1"/>
            <p:nvPr/>
          </p:nvSpPr>
          <p:spPr>
            <a:xfrm>
              <a:off x="767408" y="147772"/>
              <a:ext cx="554461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4.3  </a:t>
              </a:r>
              <a:r>
                <a:rPr lang="zh-CN" altLang="en-US" sz="3200" b="1">
                  <a:solidFill>
                    <a:srgbClr val="53648F"/>
                  </a:solidFill>
                  <a:latin typeface="微软雅黑" panose="020B0503020204020204" charset="-122"/>
                  <a:ea typeface="微软雅黑" panose="020B0503020204020204" charset="-122"/>
                </a:rPr>
                <a:t>构造方法与对象的创建</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5951984" y="476672"/>
              <a:ext cx="408172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9" name="文本框 8"/>
          <p:cNvSpPr txBox="1"/>
          <p:nvPr/>
        </p:nvSpPr>
        <p:spPr>
          <a:xfrm>
            <a:off x="817550" y="807095"/>
            <a:ext cx="3766282"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4.3.2   </a:t>
            </a:r>
            <a:r>
              <a:rPr lang="zh-CN" altLang="en-US" sz="2400">
                <a:latin typeface="微软雅黑" panose="020B0503020204020204" charset="-122"/>
                <a:ea typeface="微软雅黑" panose="020B0503020204020204" charset="-122"/>
              </a:rPr>
              <a:t>创建对象</a:t>
            </a:r>
          </a:p>
        </p:txBody>
      </p:sp>
      <p:sp>
        <p:nvSpPr>
          <p:cNvPr id="11" name="文本框 10"/>
          <p:cNvSpPr txBox="1"/>
          <p:nvPr/>
        </p:nvSpPr>
        <p:spPr>
          <a:xfrm>
            <a:off x="1199456" y="1300874"/>
            <a:ext cx="8531504" cy="423545"/>
          </a:xfrm>
          <a:prstGeom prst="rect">
            <a:avLst/>
          </a:prstGeom>
          <a:noFill/>
        </p:spPr>
        <p:txBody>
          <a:bodyPr wrap="square">
            <a:spAutoFit/>
          </a:bodyPr>
          <a:lstStyle/>
          <a:p>
            <a:pPr eaLnBrk="1" hangingPunct="1">
              <a:lnSpc>
                <a:spcPct val="90000"/>
              </a:lnSpc>
            </a:pPr>
            <a:r>
              <a:rPr lang="zh-CN" altLang="en-US" sz="2400" b="1">
                <a:latin typeface="微软雅黑" panose="020B0503020204020204" charset="-122"/>
                <a:ea typeface="微软雅黑" panose="020B0503020204020204" charset="-122"/>
              </a:rPr>
              <a:t>创建一个对象包括对象的声明和为对象分配变量两个步骤。</a:t>
            </a:r>
          </a:p>
        </p:txBody>
      </p:sp>
      <p:sp>
        <p:nvSpPr>
          <p:cNvPr id="13" name="文本框 12"/>
          <p:cNvSpPr txBox="1"/>
          <p:nvPr/>
        </p:nvSpPr>
        <p:spPr>
          <a:xfrm>
            <a:off x="1310765" y="1906260"/>
            <a:ext cx="2048931" cy="395605"/>
          </a:xfrm>
          <a:prstGeom prst="rect">
            <a:avLst/>
          </a:prstGeom>
          <a:noFill/>
        </p:spPr>
        <p:txBody>
          <a:bodyPr wrap="square">
            <a:spAutoFit/>
          </a:bodyPr>
          <a:lstStyle/>
          <a:p>
            <a:pPr eaLnBrk="1" hangingPunct="1">
              <a:lnSpc>
                <a:spcPct val="90000"/>
              </a:lnSpc>
            </a:pPr>
            <a:r>
              <a:rPr lang="en-US" altLang="zh-CN" sz="2200" b="1">
                <a:solidFill>
                  <a:srgbClr val="53648F"/>
                </a:solidFill>
                <a:latin typeface="微软雅黑" panose="020B0503020204020204" charset="-122"/>
                <a:ea typeface="微软雅黑" panose="020B0503020204020204" charset="-122"/>
              </a:rPr>
              <a:t>1.</a:t>
            </a:r>
            <a:r>
              <a:rPr lang="zh-CN" altLang="en-US" sz="2200" b="1">
                <a:solidFill>
                  <a:srgbClr val="53648F"/>
                </a:solidFill>
                <a:latin typeface="微软雅黑" panose="020B0503020204020204" charset="-122"/>
                <a:ea typeface="微软雅黑" panose="020B0503020204020204" charset="-122"/>
              </a:rPr>
              <a:t>对象的声明</a:t>
            </a:r>
          </a:p>
        </p:txBody>
      </p:sp>
      <p:sp>
        <p:nvSpPr>
          <p:cNvPr id="15" name="文本框 14"/>
          <p:cNvSpPr txBox="1"/>
          <p:nvPr/>
        </p:nvSpPr>
        <p:spPr>
          <a:xfrm>
            <a:off x="3791744" y="1844824"/>
            <a:ext cx="5256584" cy="1106805"/>
          </a:xfrm>
          <a:prstGeom prst="rect">
            <a:avLst/>
          </a:prstGeom>
          <a:noFill/>
          <a:ln w="50800">
            <a:solidFill>
              <a:srgbClr val="53648F"/>
            </a:solidFill>
          </a:ln>
        </p:spPr>
        <p:txBody>
          <a:bodyPr wrap="square">
            <a:spAutoFit/>
          </a:bodyPr>
          <a:lstStyle/>
          <a:p>
            <a:pPr eaLnBrk="1" hangingPunct="1">
              <a:lnSpc>
                <a:spcPct val="150000"/>
              </a:lnSpc>
              <a:buFont typeface="Wingdings" panose="05000000000000000000" pitchFamily="2" charset="2"/>
              <a:buNone/>
            </a:pPr>
            <a:r>
              <a:rPr lang="zh-CN" altLang="en-US" sz="2200" b="1">
                <a:latin typeface="微软雅黑" panose="020B0503020204020204" charset="-122"/>
                <a:ea typeface="微软雅黑" panose="020B0503020204020204" charset="-122"/>
              </a:rPr>
              <a:t>一般格式为：    类的名字   对象名字</a:t>
            </a:r>
            <a:r>
              <a:rPr lang="en-US" altLang="zh-CN" sz="2200" b="1">
                <a:latin typeface="微软雅黑" panose="020B0503020204020204" charset="-122"/>
                <a:ea typeface="微软雅黑" panose="020B0503020204020204" charset="-122"/>
              </a:rPr>
              <a:t>;</a:t>
            </a:r>
          </a:p>
          <a:p>
            <a:pPr eaLnBrk="1" hangingPunct="1">
              <a:lnSpc>
                <a:spcPct val="150000"/>
              </a:lnSpc>
              <a:buFont typeface="Wingdings" panose="05000000000000000000" pitchFamily="2" charset="2"/>
              <a:buNone/>
            </a:pPr>
            <a:r>
              <a:rPr lang="en-US" altLang="zh-CN" sz="2200" b="1">
                <a:latin typeface="微软雅黑" panose="020B0503020204020204" charset="-122"/>
                <a:ea typeface="微软雅黑" panose="020B0503020204020204" charset="-122"/>
              </a:rPr>
              <a:t>          </a:t>
            </a:r>
            <a:r>
              <a:rPr lang="zh-CN" altLang="en-US" sz="2200" b="1">
                <a:latin typeface="微软雅黑" panose="020B0503020204020204" charset="-122"/>
                <a:ea typeface="微软雅黑" panose="020B0503020204020204" charset="-122"/>
              </a:rPr>
              <a:t>如： </a:t>
            </a:r>
            <a:r>
              <a:rPr lang="en-US" altLang="zh-CN" sz="2200" b="1">
                <a:solidFill>
                  <a:srgbClr val="53648F"/>
                </a:solidFill>
                <a:latin typeface="微软雅黑" panose="020B0503020204020204" charset="-122"/>
                <a:ea typeface="微软雅黑" panose="020B0503020204020204" charset="-122"/>
              </a:rPr>
              <a:t>XiyoujiRenwu zhubajie;</a:t>
            </a:r>
            <a:endParaRPr lang="zh-CN" altLang="en-US" sz="2200" b="1">
              <a:solidFill>
                <a:srgbClr val="53648F"/>
              </a:solidFill>
              <a:latin typeface="微软雅黑" panose="020B0503020204020204" charset="-122"/>
              <a:ea typeface="微软雅黑" panose="020B0503020204020204" charset="-122"/>
            </a:endParaRPr>
          </a:p>
        </p:txBody>
      </p:sp>
      <p:sp>
        <p:nvSpPr>
          <p:cNvPr id="16" name="文本框 15"/>
          <p:cNvSpPr txBox="1"/>
          <p:nvPr/>
        </p:nvSpPr>
        <p:spPr>
          <a:xfrm>
            <a:off x="1310765" y="3139217"/>
            <a:ext cx="3345075" cy="395605"/>
          </a:xfrm>
          <a:prstGeom prst="rect">
            <a:avLst/>
          </a:prstGeom>
          <a:noFill/>
        </p:spPr>
        <p:txBody>
          <a:bodyPr wrap="square">
            <a:spAutoFit/>
          </a:bodyPr>
          <a:lstStyle/>
          <a:p>
            <a:pPr eaLnBrk="1" hangingPunct="1">
              <a:lnSpc>
                <a:spcPct val="90000"/>
              </a:lnSpc>
            </a:pPr>
            <a:r>
              <a:rPr lang="en-US" altLang="zh-CN" sz="2200" b="1">
                <a:solidFill>
                  <a:srgbClr val="53648F"/>
                </a:solidFill>
                <a:latin typeface="微软雅黑" panose="020B0503020204020204" charset="-122"/>
                <a:ea typeface="微软雅黑" panose="020B0503020204020204" charset="-122"/>
              </a:rPr>
              <a:t>2.</a:t>
            </a:r>
            <a:r>
              <a:rPr lang="zh-CN" altLang="en-US" sz="2200" b="1">
                <a:solidFill>
                  <a:srgbClr val="53648F"/>
                </a:solidFill>
                <a:latin typeface="微软雅黑" panose="020B0503020204020204" charset="-122"/>
                <a:ea typeface="微软雅黑" panose="020B0503020204020204" charset="-122"/>
              </a:rPr>
              <a:t>为声明的对象分配变量</a:t>
            </a:r>
          </a:p>
        </p:txBody>
      </p:sp>
      <p:sp>
        <p:nvSpPr>
          <p:cNvPr id="18" name="文本框 17"/>
          <p:cNvSpPr txBox="1"/>
          <p:nvPr/>
        </p:nvSpPr>
        <p:spPr>
          <a:xfrm>
            <a:off x="1199456" y="5816171"/>
            <a:ext cx="10657184" cy="1106805"/>
          </a:xfrm>
          <a:prstGeom prst="rect">
            <a:avLst/>
          </a:prstGeom>
          <a:noFill/>
        </p:spPr>
        <p:txBody>
          <a:bodyPr wrap="square">
            <a:spAutoFit/>
          </a:bodyPr>
          <a:lstStyle/>
          <a:p>
            <a:pPr eaLnBrk="1" hangingPunct="1">
              <a:lnSpc>
                <a:spcPct val="150000"/>
              </a:lnSpc>
            </a:pPr>
            <a:r>
              <a:rPr lang="zh-CN" altLang="en-US" sz="2200" b="1">
                <a:latin typeface="微软雅黑" panose="020B0503020204020204" charset="-122"/>
                <a:ea typeface="微软雅黑" panose="020B0503020204020204" charset="-122"/>
              </a:rPr>
              <a:t>当用类创建一个对象时，类中的成员变量被分配内存空间，这些内存空间称作该对象的实体或对象的变量，而对象中存放着引用值。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anim calcmode="lin" valueType="num">
                                      <p:cBhvr>
                                        <p:cTn id="24" dur="1000" fill="hold"/>
                                        <p:tgtEl>
                                          <p:spTgt spid="15"/>
                                        </p:tgtEl>
                                        <p:attrNameLst>
                                          <p:attrName>ppt_x</p:attrName>
                                        </p:attrNameLst>
                                      </p:cBhvr>
                                      <p:tavLst>
                                        <p:tav tm="0">
                                          <p:val>
                                            <p:strVal val="#ppt_x"/>
                                          </p:val>
                                        </p:tav>
                                        <p:tav tm="100000">
                                          <p:val>
                                            <p:strVal val="#ppt_x"/>
                                          </p:val>
                                        </p:tav>
                                      </p:tavLst>
                                    </p:anim>
                                    <p:anim calcmode="lin" valueType="num">
                                      <p:cBhvr>
                                        <p:cTn id="2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6627">
                                            <p:txEl>
                                              <p:pRg st="0" end="0"/>
                                            </p:txEl>
                                          </p:spTgt>
                                        </p:tgtEl>
                                        <p:attrNameLst>
                                          <p:attrName>style.visibility</p:attrName>
                                        </p:attrNameLst>
                                      </p:cBhvr>
                                      <p:to>
                                        <p:strVal val="visible"/>
                                      </p:to>
                                    </p:set>
                                    <p:animEffect transition="in" filter="fade">
                                      <p:cBhvr>
                                        <p:cTn id="35" dur="1000"/>
                                        <p:tgtEl>
                                          <p:spTgt spid="26627">
                                            <p:txEl>
                                              <p:pRg st="0" end="0"/>
                                            </p:txEl>
                                          </p:spTgt>
                                        </p:tgtEl>
                                      </p:cBhvr>
                                    </p:animEffect>
                                    <p:anim calcmode="lin" valueType="num">
                                      <p:cBhvr>
                                        <p:cTn id="36" dur="10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26627">
                                            <p:txEl>
                                              <p:pRg st="0" end="0"/>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6627">
                                            <p:txEl>
                                              <p:pRg st="1" end="1"/>
                                            </p:txEl>
                                          </p:spTgt>
                                        </p:tgtEl>
                                        <p:attrNameLst>
                                          <p:attrName>style.visibility</p:attrName>
                                        </p:attrNameLst>
                                      </p:cBhvr>
                                      <p:to>
                                        <p:strVal val="visible"/>
                                      </p:to>
                                    </p:set>
                                    <p:animEffect transition="in" filter="fade">
                                      <p:cBhvr>
                                        <p:cTn id="40" dur="1000"/>
                                        <p:tgtEl>
                                          <p:spTgt spid="26627">
                                            <p:txEl>
                                              <p:pRg st="1" end="1"/>
                                            </p:txEl>
                                          </p:spTgt>
                                        </p:tgtEl>
                                      </p:cBhvr>
                                    </p:animEffect>
                                    <p:anim calcmode="lin" valueType="num">
                                      <p:cBhvr>
                                        <p:cTn id="41" dur="10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p:cTn id="42" dur="1000" fill="hold"/>
                                        <p:tgtEl>
                                          <p:spTgt spid="26627">
                                            <p:txEl>
                                              <p:pRg st="1" end="1"/>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6627">
                                            <p:txEl>
                                              <p:pRg st="2" end="2"/>
                                            </p:txEl>
                                          </p:spTgt>
                                        </p:tgtEl>
                                        <p:attrNameLst>
                                          <p:attrName>style.visibility</p:attrName>
                                        </p:attrNameLst>
                                      </p:cBhvr>
                                      <p:to>
                                        <p:strVal val="visible"/>
                                      </p:to>
                                    </p:set>
                                    <p:animEffect transition="in" filter="fade">
                                      <p:cBhvr>
                                        <p:cTn id="45" dur="1000"/>
                                        <p:tgtEl>
                                          <p:spTgt spid="26627">
                                            <p:txEl>
                                              <p:pRg st="2" end="2"/>
                                            </p:txEl>
                                          </p:spTgt>
                                        </p:tgtEl>
                                      </p:cBhvr>
                                    </p:animEffect>
                                    <p:anim calcmode="lin" valueType="num">
                                      <p:cBhvr>
                                        <p:cTn id="46" dur="10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p:cTn id="47" dur="1000" fill="hold"/>
                                        <p:tgtEl>
                                          <p:spTgt spid="266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anim calcmode="lin" valueType="num">
                                      <p:cBhvr>
                                        <p:cTn id="53" dur="1000" fill="hold"/>
                                        <p:tgtEl>
                                          <p:spTgt spid="18"/>
                                        </p:tgtEl>
                                        <p:attrNameLst>
                                          <p:attrName>ppt_x</p:attrName>
                                        </p:attrNameLst>
                                      </p:cBhvr>
                                      <p:tavLst>
                                        <p:tav tm="0">
                                          <p:val>
                                            <p:strVal val="#ppt_x"/>
                                          </p:val>
                                        </p:tav>
                                        <p:tav tm="100000">
                                          <p:val>
                                            <p:strVal val="#ppt_x"/>
                                          </p:val>
                                        </p:tav>
                                      </p:tavLst>
                                    </p:anim>
                                    <p:anim calcmode="lin" valueType="num">
                                      <p:cBhvr>
                                        <p:cTn id="5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9" grpId="0"/>
      <p:bldP spid="11" grpId="0"/>
      <p:bldP spid="13" grpId="0"/>
      <p:bldP spid="15" grpId="0" bldLvl="0" animBg="1"/>
      <p:bldP spid="16"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4294967295"/>
          </p:nvPr>
        </p:nvSpPr>
        <p:spPr>
          <a:xfrm>
            <a:off x="1310765" y="1826990"/>
            <a:ext cx="9969811" cy="383640"/>
          </a:xfrm>
          <a:prstGeom prst="rect">
            <a:avLst/>
          </a:prstGeom>
        </p:spPr>
        <p:txBody>
          <a:bodyPr/>
          <a:lstStyle/>
          <a:p>
            <a:pPr eaLnBrk="1" hangingPunct="1"/>
            <a:r>
              <a:rPr lang="zh-CN" altLang="en-US" b="1">
                <a:latin typeface="微软雅黑" panose="020B0503020204020204" charset="-122"/>
                <a:ea typeface="微软雅黑" panose="020B0503020204020204" charset="-122"/>
              </a:rPr>
              <a:t>通过对象的声明和分配内存后，每个对象都对应两个值：引用值和实体值。</a:t>
            </a:r>
          </a:p>
        </p:txBody>
      </p:sp>
      <p:sp>
        <p:nvSpPr>
          <p:cNvPr id="274437" name="Rectangle 5"/>
          <p:cNvSpPr>
            <a:spLocks noChangeArrowheads="1"/>
          </p:cNvSpPr>
          <p:nvPr/>
        </p:nvSpPr>
        <p:spPr bwMode="auto">
          <a:xfrm>
            <a:off x="1535003" y="2276872"/>
            <a:ext cx="3457575" cy="398780"/>
          </a:xfrm>
          <a:prstGeom prst="rect">
            <a:avLst/>
          </a:prstGeom>
          <a:solidFill>
            <a:srgbClr val="53648F"/>
          </a:solidFill>
          <a:ln>
            <a:noFill/>
          </a:ln>
        </p:spPr>
        <p:txBody>
          <a:bodyP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000" b="1">
                <a:solidFill>
                  <a:schemeClr val="bg1"/>
                </a:solidFill>
                <a:latin typeface="微软雅黑" panose="020B0503020204020204" charset="-122"/>
                <a:ea typeface="微软雅黑" panose="020B0503020204020204" charset="-122"/>
                <a:cs typeface="Times New Roman" panose="02020603050405020304" pitchFamily="18" charset="0"/>
              </a:rPr>
              <a:t>（1）声明对象时的内存模型</a:t>
            </a:r>
            <a:r>
              <a:rPr lang="zh-CN" altLang="en-US" sz="2000" b="1">
                <a:solidFill>
                  <a:schemeClr val="bg1"/>
                </a:solidFill>
                <a:latin typeface="微软雅黑" panose="020B0503020204020204" charset="-122"/>
                <a:ea typeface="微软雅黑" panose="020B0503020204020204" charset="-122"/>
              </a:rPr>
              <a:t> </a:t>
            </a:r>
          </a:p>
        </p:txBody>
      </p:sp>
      <p:sp>
        <p:nvSpPr>
          <p:cNvPr id="274439" name="Rectangle 7"/>
          <p:cNvSpPr>
            <a:spLocks noChangeArrowheads="1"/>
          </p:cNvSpPr>
          <p:nvPr/>
        </p:nvSpPr>
        <p:spPr bwMode="auto">
          <a:xfrm>
            <a:off x="6527800" y="2282519"/>
            <a:ext cx="4176713" cy="398780"/>
          </a:xfrm>
          <a:prstGeom prst="rect">
            <a:avLst/>
          </a:prstGeom>
          <a:solidFill>
            <a:srgbClr val="53648F"/>
          </a:solidFill>
          <a:ln>
            <a:noFill/>
          </a:ln>
        </p:spPr>
        <p:txBody>
          <a:bodyP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000" b="1">
                <a:solidFill>
                  <a:schemeClr val="bg1"/>
                </a:solidFill>
                <a:latin typeface="微软雅黑" panose="020B0503020204020204" charset="-122"/>
                <a:ea typeface="微软雅黑" panose="020B0503020204020204" charset="-122"/>
                <a:cs typeface="Times New Roman" panose="02020603050405020304" pitchFamily="18" charset="0"/>
              </a:rPr>
              <a:t>（2）对象分配变量后的内存模型 </a:t>
            </a:r>
          </a:p>
        </p:txBody>
      </p:sp>
      <p:sp>
        <p:nvSpPr>
          <p:cNvPr id="274441" name="Rectangle 9"/>
          <p:cNvSpPr>
            <a:spLocks noChangeArrowheads="1"/>
          </p:cNvSpPr>
          <p:nvPr/>
        </p:nvSpPr>
        <p:spPr bwMode="auto">
          <a:xfrm>
            <a:off x="1100877" y="4802785"/>
            <a:ext cx="10422293" cy="1846580"/>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wrap="square" tIns="0" bIns="0">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a:solidFill>
                  <a:srgbClr val="C00000"/>
                </a:solidFill>
                <a:latin typeface="微软雅黑" panose="020B0503020204020204" charset="-122"/>
                <a:ea typeface="微软雅黑" panose="020B0503020204020204" charset="-122"/>
              </a:rPr>
              <a:t>分析：</a:t>
            </a:r>
          </a:p>
          <a:p>
            <a:pPr algn="just" eaLnBrk="1" hangingPunct="1">
              <a:spcBef>
                <a:spcPct val="0"/>
              </a:spcBef>
              <a:buClrTx/>
            </a:pPr>
            <a:r>
              <a:rPr kumimoji="0" lang="zh-CN" altLang="en-US" sz="2000">
                <a:latin typeface="微软雅黑" panose="020B0503020204020204" charset="-122"/>
                <a:ea typeface="微软雅黑" panose="020B0503020204020204" charset="-122"/>
              </a:rPr>
              <a:t>当系统见到： </a:t>
            </a:r>
            <a:r>
              <a:rPr kumimoji="0" lang="en-US" altLang="zh-CN" sz="2000" i="1">
                <a:solidFill>
                  <a:srgbClr val="C00000"/>
                </a:solidFill>
                <a:latin typeface="微软雅黑" panose="020B0503020204020204" charset="-122"/>
                <a:ea typeface="微软雅黑" panose="020B0503020204020204" charset="-122"/>
              </a:rPr>
              <a:t>zhubajie=new XiyoujiRenwu();</a:t>
            </a:r>
            <a:r>
              <a:rPr kumimoji="0" lang="en-US" altLang="zh-CN" sz="2000">
                <a:solidFill>
                  <a:srgbClr val="C00000"/>
                </a:solidFill>
                <a:latin typeface="微软雅黑" panose="020B0503020204020204" charset="-122"/>
                <a:ea typeface="微软雅黑" panose="020B0503020204020204" charset="-122"/>
              </a:rPr>
              <a:t> </a:t>
            </a:r>
            <a:endParaRPr lang="en-US" altLang="zh-CN" sz="2000">
              <a:solidFill>
                <a:srgbClr val="C00000"/>
              </a:solidFill>
              <a:latin typeface="微软雅黑" panose="020B0503020204020204" charset="-122"/>
              <a:ea typeface="微软雅黑" panose="020B0503020204020204" charset="-122"/>
            </a:endParaRPr>
          </a:p>
          <a:p>
            <a:pPr algn="just" eaLnBrk="1" hangingPunct="1">
              <a:spcBef>
                <a:spcPct val="0"/>
              </a:spcBef>
              <a:buClrTx/>
              <a:buFont typeface="Wingdings" panose="05000000000000000000" pitchFamily="2" charset="2"/>
              <a:buNone/>
            </a:pPr>
            <a:r>
              <a:rPr kumimoji="0" lang="zh-CN" altLang="en-US" sz="2000">
                <a:latin typeface="微软雅黑" panose="020B0503020204020204" charset="-122"/>
                <a:ea typeface="微软雅黑" panose="020B0503020204020204" charset="-122"/>
              </a:rPr>
              <a:t>系统会使用</a:t>
            </a:r>
            <a:r>
              <a:rPr kumimoji="0" lang="en-US" altLang="zh-CN" sz="2000">
                <a:latin typeface="微软雅黑" panose="020B0503020204020204" charset="-122"/>
                <a:ea typeface="微软雅黑" panose="020B0503020204020204" charset="-122"/>
              </a:rPr>
              <a:t>new</a:t>
            </a:r>
            <a:r>
              <a:rPr kumimoji="0" lang="zh-CN" altLang="en-US" sz="2000">
                <a:latin typeface="微软雅黑" panose="020B0503020204020204" charset="-122"/>
                <a:ea typeface="微软雅黑" panose="020B0503020204020204" charset="-122"/>
              </a:rPr>
              <a:t>运算符为变量</a:t>
            </a:r>
            <a:r>
              <a:rPr kumimoji="0" lang="en-US" altLang="zh-CN" sz="2000">
                <a:latin typeface="微软雅黑" panose="020B0503020204020204" charset="-122"/>
                <a:ea typeface="微软雅黑" panose="020B0503020204020204" charset="-122"/>
              </a:rPr>
              <a:t>height</a:t>
            </a:r>
            <a:r>
              <a:rPr kumimoji="0" lang="zh-CN" altLang="en-US" sz="2000">
                <a:latin typeface="微软雅黑" panose="020B0503020204020204" charset="-122"/>
                <a:ea typeface="微软雅黑" panose="020B0503020204020204" charset="-122"/>
              </a:rPr>
              <a:t>，</a:t>
            </a:r>
            <a:r>
              <a:rPr kumimoji="0" lang="en-US" altLang="zh-CN" sz="2000">
                <a:latin typeface="微软雅黑" panose="020B0503020204020204" charset="-122"/>
                <a:ea typeface="微软雅黑" panose="020B0503020204020204" charset="-122"/>
              </a:rPr>
              <a:t>weight</a:t>
            </a:r>
            <a:r>
              <a:rPr kumimoji="0" lang="zh-CN" altLang="en-US" sz="2000">
                <a:latin typeface="微软雅黑" panose="020B0503020204020204" charset="-122"/>
                <a:ea typeface="微软雅黑" panose="020B0503020204020204" charset="-122"/>
              </a:rPr>
              <a:t>，</a:t>
            </a:r>
            <a:r>
              <a:rPr kumimoji="0" lang="en-US" altLang="zh-CN" sz="2000">
                <a:latin typeface="微软雅黑" panose="020B0503020204020204" charset="-122"/>
                <a:ea typeface="微软雅黑" panose="020B0503020204020204" charset="-122"/>
              </a:rPr>
              <a:t>head</a:t>
            </a:r>
            <a:r>
              <a:rPr kumimoji="0" lang="zh-CN" altLang="en-US" sz="2000">
                <a:latin typeface="微软雅黑" panose="020B0503020204020204" charset="-122"/>
                <a:ea typeface="微软雅黑" panose="020B0503020204020204" charset="-122"/>
              </a:rPr>
              <a:t>，</a:t>
            </a:r>
            <a:r>
              <a:rPr kumimoji="0" lang="en-US" altLang="zh-CN" sz="2000">
                <a:latin typeface="微软雅黑" panose="020B0503020204020204" charset="-122"/>
                <a:ea typeface="微软雅黑" panose="020B0503020204020204" charset="-122"/>
              </a:rPr>
              <a:t>ear</a:t>
            </a:r>
            <a:r>
              <a:rPr kumimoji="0" lang="zh-CN" altLang="en-US" sz="2000">
                <a:latin typeface="微软雅黑" panose="020B0503020204020204" charset="-122"/>
                <a:ea typeface="微软雅黑" panose="020B0503020204020204" charset="-122"/>
              </a:rPr>
              <a:t>等分配内存，将返回一个</a:t>
            </a:r>
            <a:r>
              <a:rPr kumimoji="0" lang="zh-CN" altLang="en-US" sz="2000">
                <a:solidFill>
                  <a:srgbClr val="53648F"/>
                </a:solidFill>
                <a:latin typeface="微软雅黑" panose="020B0503020204020204" charset="-122"/>
                <a:ea typeface="微软雅黑" panose="020B0503020204020204" charset="-122"/>
              </a:rPr>
              <a:t>引用值</a:t>
            </a:r>
            <a:r>
              <a:rPr kumimoji="0" lang="zh-CN" altLang="en-US" sz="2000">
                <a:latin typeface="微软雅黑" panose="020B0503020204020204" charset="-122"/>
                <a:ea typeface="微软雅黑" panose="020B0503020204020204" charset="-122"/>
              </a:rPr>
              <a:t>给对象变量</a:t>
            </a:r>
            <a:r>
              <a:rPr kumimoji="0" lang="en-US" altLang="zh-CN" sz="2000">
                <a:solidFill>
                  <a:srgbClr val="53648F"/>
                </a:solidFill>
                <a:latin typeface="微软雅黑" panose="020B0503020204020204" charset="-122"/>
                <a:ea typeface="微软雅黑" panose="020B0503020204020204" charset="-122"/>
              </a:rPr>
              <a:t>zhubajie</a:t>
            </a:r>
            <a:r>
              <a:rPr kumimoji="0" lang="zh-CN" altLang="en-US" sz="2000">
                <a:solidFill>
                  <a:srgbClr val="53648F"/>
                </a:solidFill>
                <a:latin typeface="微软雅黑" panose="020B0503020204020204" charset="-122"/>
                <a:ea typeface="微软雅黑" panose="020B0503020204020204" charset="-122"/>
              </a:rPr>
              <a:t>。</a:t>
            </a:r>
            <a:r>
              <a:rPr kumimoji="0" lang="zh-CN" altLang="en-US" sz="2000">
                <a:latin typeface="微软雅黑" panose="020B0503020204020204" charset="-122"/>
                <a:ea typeface="微软雅黑" panose="020B0503020204020204" charset="-122"/>
              </a:rPr>
              <a:t>同时调用构造函数为各个变量初始化。</a:t>
            </a:r>
          </a:p>
          <a:p>
            <a:pPr algn="just" eaLnBrk="1" hangingPunct="1">
              <a:spcBef>
                <a:spcPct val="0"/>
              </a:spcBef>
              <a:buClrTx/>
              <a:buFont typeface="Wingdings" panose="05000000000000000000" pitchFamily="2" charset="2"/>
              <a:buNone/>
            </a:pPr>
            <a:r>
              <a:rPr kumimoji="0" lang="zh-CN" altLang="en-US" sz="2000">
                <a:solidFill>
                  <a:srgbClr val="C00000"/>
                </a:solidFill>
                <a:latin typeface="微软雅黑" panose="020B0503020204020204" charset="-122"/>
                <a:ea typeface="微软雅黑" panose="020B0503020204020204" charset="-122"/>
              </a:rPr>
              <a:t>结论：</a:t>
            </a:r>
            <a:r>
              <a:rPr kumimoji="0" lang="zh-CN" altLang="en-US" sz="2000">
                <a:latin typeface="微软雅黑" panose="020B0503020204020204" charset="-122"/>
                <a:ea typeface="微软雅黑" panose="020B0503020204020204" charset="-122"/>
              </a:rPr>
              <a:t>每个对象都有属于自己的空间；即都有属于自己的变量，也叫实体；但有时也有大家共有的变量（见后续</a:t>
            </a:r>
            <a:r>
              <a:rPr kumimoji="0" lang="en-US" altLang="zh-CN" sz="2000">
                <a:latin typeface="微软雅黑" panose="020B0503020204020204" charset="-122"/>
                <a:ea typeface="微软雅黑" panose="020B0503020204020204" charset="-122"/>
              </a:rPr>
              <a:t>4.7</a:t>
            </a:r>
            <a:r>
              <a:rPr kumimoji="0" lang="zh-CN" altLang="en-US" sz="2000">
                <a:latin typeface="微软雅黑" panose="020B0503020204020204" charset="-122"/>
                <a:ea typeface="微软雅黑" panose="020B0503020204020204" charset="-122"/>
              </a:rPr>
              <a:t>知识点）。</a:t>
            </a:r>
            <a:endParaRPr lang="zh-CN" altLang="en-US" sz="2000">
              <a:latin typeface="微软雅黑" panose="020B0503020204020204" charset="-122"/>
              <a:ea typeface="微软雅黑" panose="020B0503020204020204" charset="-122"/>
            </a:endParaRPr>
          </a:p>
        </p:txBody>
      </p:sp>
      <p:pic>
        <p:nvPicPr>
          <p:cNvPr id="27444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760" y="2872925"/>
            <a:ext cx="29527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444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072" y="2711795"/>
            <a:ext cx="4392612"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444" name="AutoShape 12"/>
          <p:cNvSpPr>
            <a:spLocks noChangeArrowheads="1"/>
          </p:cNvSpPr>
          <p:nvPr/>
        </p:nvSpPr>
        <p:spPr bwMode="auto">
          <a:xfrm>
            <a:off x="4717213" y="2888214"/>
            <a:ext cx="1152525" cy="647700"/>
          </a:xfrm>
          <a:prstGeom prst="wedgeRoundRectCallout">
            <a:avLst>
              <a:gd name="adj1" fmla="val -115014"/>
              <a:gd name="adj2" fmla="val 53431"/>
              <a:gd name="adj3" fmla="val 16667"/>
            </a:avLst>
          </a:prstGeom>
          <a:noFill/>
          <a:ln w="25400">
            <a:solidFill>
              <a:srgbClr val="8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800">
                <a:latin typeface="微软雅黑" panose="020B0503020204020204" charset="-122"/>
                <a:ea typeface="微软雅黑" panose="020B0503020204020204" charset="-122"/>
              </a:rPr>
              <a:t>此时引用值为</a:t>
            </a:r>
            <a:r>
              <a:rPr lang="en-US" altLang="zh-CN" sz="1800">
                <a:latin typeface="微软雅黑" panose="020B0503020204020204" charset="-122"/>
                <a:ea typeface="微软雅黑" panose="020B0503020204020204" charset="-122"/>
              </a:rPr>
              <a:t>null</a:t>
            </a:r>
          </a:p>
        </p:txBody>
      </p:sp>
      <p:sp>
        <p:nvSpPr>
          <p:cNvPr id="274445" name="AutoShape 13"/>
          <p:cNvSpPr>
            <a:spLocks noChangeArrowheads="1"/>
          </p:cNvSpPr>
          <p:nvPr/>
        </p:nvSpPr>
        <p:spPr bwMode="auto">
          <a:xfrm>
            <a:off x="5647970" y="3789040"/>
            <a:ext cx="1295400" cy="863600"/>
          </a:xfrm>
          <a:prstGeom prst="wedgeRoundRectCallout">
            <a:avLst>
              <a:gd name="adj1" fmla="val 88481"/>
              <a:gd name="adj2" fmla="val -58273"/>
              <a:gd name="adj3" fmla="val 16667"/>
            </a:avLst>
          </a:prstGeom>
          <a:noFill/>
          <a:ln w="25400">
            <a:solidFill>
              <a:srgbClr val="8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1800">
                <a:latin typeface="微软雅黑" panose="020B0503020204020204" charset="-122"/>
                <a:ea typeface="微软雅黑" panose="020B0503020204020204" charset="-122"/>
              </a:rPr>
              <a:t>此时引用值和实体值都不为空</a:t>
            </a:r>
          </a:p>
        </p:txBody>
      </p:sp>
      <p:grpSp>
        <p:nvGrpSpPr>
          <p:cNvPr id="11" name="组合 10"/>
          <p:cNvGrpSpPr/>
          <p:nvPr/>
        </p:nvGrpSpPr>
        <p:grpSpPr>
          <a:xfrm>
            <a:off x="103941" y="116632"/>
            <a:ext cx="9929764" cy="614705"/>
            <a:chOff x="103941" y="116632"/>
            <a:chExt cx="9929764" cy="614705"/>
          </a:xfrm>
        </p:grpSpPr>
        <p:sp>
          <p:nvSpPr>
            <p:cNvPr id="12" name="文本框 11"/>
            <p:cNvSpPr txBox="1"/>
            <p:nvPr/>
          </p:nvSpPr>
          <p:spPr>
            <a:xfrm>
              <a:off x="767408" y="147772"/>
              <a:ext cx="554461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4.3  </a:t>
              </a:r>
              <a:r>
                <a:rPr lang="zh-CN" altLang="en-US" sz="3200" b="1">
                  <a:solidFill>
                    <a:srgbClr val="53648F"/>
                  </a:solidFill>
                  <a:latin typeface="微软雅黑" panose="020B0503020204020204" charset="-122"/>
                  <a:ea typeface="微软雅黑" panose="020B0503020204020204" charset="-122"/>
                </a:rPr>
                <a:t>构造方法与对象的创建</a:t>
              </a:r>
              <a:endParaRPr lang="zh-CN" altLang="en-US" sz="3200" b="1" dirty="0">
                <a:solidFill>
                  <a:srgbClr val="53648F"/>
                </a:solidFill>
                <a:latin typeface="微软雅黑" panose="020B0503020204020204" charset="-122"/>
                <a:ea typeface="微软雅黑" panose="020B0503020204020204" charset="-122"/>
              </a:endParaRPr>
            </a:p>
          </p:txBody>
        </p:sp>
        <p:pic>
          <p:nvPicPr>
            <p:cNvPr id="13" name="图片 12" descr="卡通人物&#10;&#10;中度可信度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5" name="平行四边形 14"/>
            <p:cNvSpPr/>
            <p:nvPr/>
          </p:nvSpPr>
          <p:spPr>
            <a:xfrm>
              <a:off x="5951984" y="476672"/>
              <a:ext cx="408172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6" name="文本框 15"/>
          <p:cNvSpPr txBox="1"/>
          <p:nvPr/>
        </p:nvSpPr>
        <p:spPr>
          <a:xfrm>
            <a:off x="817550" y="807095"/>
            <a:ext cx="3766282"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4.3.2   </a:t>
            </a:r>
            <a:r>
              <a:rPr lang="zh-CN" altLang="en-US" sz="2400">
                <a:latin typeface="微软雅黑" panose="020B0503020204020204" charset="-122"/>
                <a:ea typeface="微软雅黑" panose="020B0503020204020204" charset="-122"/>
              </a:rPr>
              <a:t>创建对象</a:t>
            </a:r>
          </a:p>
        </p:txBody>
      </p:sp>
      <p:sp>
        <p:nvSpPr>
          <p:cNvPr id="17" name="文本框 16"/>
          <p:cNvSpPr txBox="1"/>
          <p:nvPr/>
        </p:nvSpPr>
        <p:spPr>
          <a:xfrm>
            <a:off x="1310765" y="1340768"/>
            <a:ext cx="3057043" cy="395605"/>
          </a:xfrm>
          <a:prstGeom prst="rect">
            <a:avLst/>
          </a:prstGeom>
          <a:noFill/>
        </p:spPr>
        <p:txBody>
          <a:bodyPr wrap="square">
            <a:spAutoFit/>
          </a:bodyPr>
          <a:lstStyle/>
          <a:p>
            <a:pPr>
              <a:lnSpc>
                <a:spcPct val="90000"/>
              </a:lnSpc>
            </a:pPr>
            <a:r>
              <a:rPr lang="en-US" altLang="zh-CN" sz="2200" b="1">
                <a:solidFill>
                  <a:srgbClr val="53648F"/>
                </a:solidFill>
                <a:latin typeface="微软雅黑" panose="020B0503020204020204" charset="-122"/>
                <a:ea typeface="微软雅黑" panose="020B0503020204020204" charset="-122"/>
              </a:rPr>
              <a:t>3</a:t>
            </a:r>
            <a:r>
              <a:rPr lang="zh-CN" altLang="en-US" sz="2200" b="1">
                <a:solidFill>
                  <a:srgbClr val="53648F"/>
                </a:solidFill>
                <a:latin typeface="微软雅黑" panose="020B0503020204020204" charset="-122"/>
                <a:ea typeface="微软雅黑" panose="020B0503020204020204" charset="-122"/>
              </a:rPr>
              <a:t>．对象的内存模型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74437"/>
                                        </p:tgtEl>
                                        <p:attrNameLst>
                                          <p:attrName>style.visibility</p:attrName>
                                        </p:attrNameLst>
                                      </p:cBhvr>
                                      <p:to>
                                        <p:strVal val="visible"/>
                                      </p:to>
                                    </p:set>
                                    <p:animEffect transition="in" filter="blinds(horizontal)">
                                      <p:cBhvr>
                                        <p:cTn id="21" dur="500"/>
                                        <p:tgtEl>
                                          <p:spTgt spid="27443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74442"/>
                                        </p:tgtEl>
                                        <p:attrNameLst>
                                          <p:attrName>style.visibility</p:attrName>
                                        </p:attrNameLst>
                                      </p:cBhvr>
                                      <p:to>
                                        <p:strVal val="visible"/>
                                      </p:to>
                                    </p:set>
                                    <p:animEffect transition="in" filter="blinds(horizontal)">
                                      <p:cBhvr>
                                        <p:cTn id="26" dur="500"/>
                                        <p:tgtEl>
                                          <p:spTgt spid="27444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74444"/>
                                        </p:tgtEl>
                                        <p:attrNameLst>
                                          <p:attrName>style.visibility</p:attrName>
                                        </p:attrNameLst>
                                      </p:cBhvr>
                                      <p:to>
                                        <p:strVal val="visible"/>
                                      </p:to>
                                    </p:set>
                                    <p:animEffect transition="in" filter="blinds(horizontal)">
                                      <p:cBhvr>
                                        <p:cTn id="31" dur="500"/>
                                        <p:tgtEl>
                                          <p:spTgt spid="27444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74439"/>
                                        </p:tgtEl>
                                        <p:attrNameLst>
                                          <p:attrName>style.visibility</p:attrName>
                                        </p:attrNameLst>
                                      </p:cBhvr>
                                      <p:to>
                                        <p:strVal val="visible"/>
                                      </p:to>
                                    </p:set>
                                    <p:animEffect transition="in" filter="blinds(horizontal)">
                                      <p:cBhvr>
                                        <p:cTn id="36" dur="500"/>
                                        <p:tgtEl>
                                          <p:spTgt spid="274439"/>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74443"/>
                                        </p:tgtEl>
                                        <p:attrNameLst>
                                          <p:attrName>style.visibility</p:attrName>
                                        </p:attrNameLst>
                                      </p:cBhvr>
                                      <p:to>
                                        <p:strVal val="visible"/>
                                      </p:to>
                                    </p:set>
                                    <p:animEffect transition="in" filter="blinds(horizontal)">
                                      <p:cBhvr>
                                        <p:cTn id="41" dur="500"/>
                                        <p:tgtEl>
                                          <p:spTgt spid="27444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74445"/>
                                        </p:tgtEl>
                                        <p:attrNameLst>
                                          <p:attrName>style.visibility</p:attrName>
                                        </p:attrNameLst>
                                      </p:cBhvr>
                                      <p:to>
                                        <p:strVal val="visible"/>
                                      </p:to>
                                    </p:set>
                                    <p:animEffect transition="in" filter="blinds(horizontal)">
                                      <p:cBhvr>
                                        <p:cTn id="46" dur="500"/>
                                        <p:tgtEl>
                                          <p:spTgt spid="274445"/>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74441"/>
                                        </p:tgtEl>
                                        <p:attrNameLst>
                                          <p:attrName>style.visibility</p:attrName>
                                        </p:attrNameLst>
                                      </p:cBhvr>
                                      <p:to>
                                        <p:strVal val="visible"/>
                                      </p:to>
                                    </p:set>
                                    <p:animEffect transition="in" filter="blinds(horizontal)">
                                      <p:cBhvr>
                                        <p:cTn id="51" dur="500"/>
                                        <p:tgtEl>
                                          <p:spTgt spid="274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74437" grpId="0" bldLvl="0" animBg="1"/>
      <p:bldP spid="274439" grpId="0" bldLvl="0" animBg="1"/>
      <p:bldP spid="274441" grpId="0" bldLvl="0" animBg="1"/>
      <p:bldP spid="274444" grpId="0" animBg="1"/>
      <p:bldP spid="274445" grpId="0" animBg="1"/>
      <p:bldP spid="16"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p:cNvSpPr>
            <a:spLocks noGrp="1" noChangeArrowheads="1"/>
          </p:cNvSpPr>
          <p:nvPr>
            <p:ph idx="4294967295"/>
          </p:nvPr>
        </p:nvSpPr>
        <p:spPr>
          <a:xfrm>
            <a:off x="1271986" y="1844824"/>
            <a:ext cx="10369152" cy="2089150"/>
          </a:xfrm>
          <a:prstGeom prst="rect">
            <a:avLst/>
          </a:prstGeom>
        </p:spPr>
        <p:txBody>
          <a:bodyPr/>
          <a:lstStyle/>
          <a:p>
            <a:pPr marL="128270" lvl="1" indent="0" eaLnBrk="1" hangingPunct="1">
              <a:lnSpc>
                <a:spcPct val="120000"/>
              </a:lnSpc>
              <a:buClr>
                <a:srgbClr val="0000FF"/>
              </a:buClr>
              <a:buNone/>
            </a:pPr>
            <a:r>
              <a:rPr lang="zh-CN" altLang="en-US" sz="2200" b="1">
                <a:latin typeface="微软雅黑" panose="020B0503020204020204" charset="-122"/>
                <a:ea typeface="微软雅黑" panose="020B0503020204020204" charset="-122"/>
              </a:rPr>
              <a:t>一个类通过使用</a:t>
            </a:r>
            <a:r>
              <a:rPr lang="en-US" altLang="zh-CN" sz="2200" b="1">
                <a:latin typeface="微软雅黑" panose="020B0503020204020204" charset="-122"/>
                <a:ea typeface="微软雅黑" panose="020B0503020204020204" charset="-122"/>
              </a:rPr>
              <a:t>new</a:t>
            </a:r>
            <a:r>
              <a:rPr lang="zh-CN" altLang="en-US" sz="2200" b="1">
                <a:latin typeface="微软雅黑" panose="020B0503020204020204" charset="-122"/>
                <a:ea typeface="微软雅黑" panose="020B0503020204020204" charset="-122"/>
              </a:rPr>
              <a:t>运算符可以创建多个不同的对象。例如创建两个对象：</a:t>
            </a:r>
            <a:r>
              <a:rPr lang="en-US" altLang="zh-CN" sz="2200" b="1">
                <a:latin typeface="微软雅黑" panose="020B0503020204020204" charset="-122"/>
                <a:ea typeface="微软雅黑" panose="020B0503020204020204" charset="-122"/>
              </a:rPr>
              <a:t>zhubajie、sunwukong</a:t>
            </a:r>
          </a:p>
          <a:p>
            <a:pPr eaLnBrk="1" hangingPunct="1">
              <a:buFont typeface="Wingdings" panose="05000000000000000000" pitchFamily="2" charset="2"/>
              <a:buNone/>
            </a:pPr>
            <a:r>
              <a:rPr lang="zh-CN" altLang="en-US">
                <a:latin typeface="微软雅黑" panose="020B0503020204020204" charset="-122"/>
                <a:ea typeface="微软雅黑" panose="020B0503020204020204" charset="-122"/>
              </a:rPr>
              <a:t>		如</a:t>
            </a:r>
            <a:r>
              <a:rPr lang="en-US" altLang="zh-CN">
                <a:latin typeface="微软雅黑" panose="020B0503020204020204" charset="-122"/>
                <a:ea typeface="微软雅黑" panose="020B0503020204020204" charset="-122"/>
              </a:rPr>
              <a:t>:</a:t>
            </a:r>
            <a:r>
              <a:rPr lang="en-US" altLang="zh-CN" b="1">
                <a:solidFill>
                  <a:srgbClr val="53648F"/>
                </a:solidFill>
                <a:latin typeface="微软雅黑" panose="020B0503020204020204" charset="-122"/>
                <a:ea typeface="微软雅黑" panose="020B0503020204020204" charset="-122"/>
              </a:rPr>
              <a:t>zhubajie = new XiyoujiRenwu();</a:t>
            </a:r>
          </a:p>
          <a:p>
            <a:pPr eaLnBrk="1" hangingPunct="1">
              <a:buFont typeface="Wingdings" panose="05000000000000000000" pitchFamily="2" charset="2"/>
              <a:buNone/>
            </a:pPr>
            <a:r>
              <a:rPr lang="en-US" altLang="zh-CN" b="1">
                <a:solidFill>
                  <a:srgbClr val="53648F"/>
                </a:solidFill>
                <a:latin typeface="微软雅黑" panose="020B0503020204020204" charset="-122"/>
                <a:ea typeface="微软雅黑" panose="020B0503020204020204" charset="-122"/>
              </a:rPr>
              <a:t>		     sunwukong = new XiyoujiRenwu</a:t>
            </a:r>
            <a:endParaRPr lang="zh-CN" altLang="en-US" b="1">
              <a:solidFill>
                <a:srgbClr val="53648F"/>
              </a:solidFill>
              <a:latin typeface="微软雅黑" panose="020B0503020204020204" charset="-122"/>
              <a:ea typeface="微软雅黑" panose="020B0503020204020204" charset="-122"/>
            </a:endParaRPr>
          </a:p>
        </p:txBody>
      </p:sp>
      <p:sp>
        <p:nvSpPr>
          <p:cNvPr id="196613" name="Rectangle 5"/>
          <p:cNvSpPr>
            <a:spLocks noChangeArrowheads="1"/>
          </p:cNvSpPr>
          <p:nvPr/>
        </p:nvSpPr>
        <p:spPr bwMode="auto">
          <a:xfrm>
            <a:off x="1142965" y="3831335"/>
            <a:ext cx="10121752" cy="2585085"/>
          </a:xfrm>
          <a:prstGeom prst="rect">
            <a:avLst/>
          </a:prstGeom>
          <a:noFill/>
          <a:ln w="25400">
            <a:solidFill>
              <a:srgbClr val="800000"/>
            </a:solidFill>
            <a:miter lim="800000"/>
          </a:ln>
          <a:extLst>
            <a:ext uri="{909E8E84-426E-40DD-AFC4-6F175D3DCCD1}">
              <a14:hiddenFill xmlns:a14="http://schemas.microsoft.com/office/drawing/2010/main">
                <a:solidFill>
                  <a:srgbClr val="FFFFFF"/>
                </a:solidFill>
              </a14:hiddenFill>
            </a:ext>
          </a:extLst>
        </p:spPr>
        <p:txBody>
          <a:bodyPr wrap="square" tIns="0" bIns="0">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ClrTx/>
              <a:buFontTx/>
              <a:buNone/>
            </a:pPr>
            <a:r>
              <a:rPr lang="zh-CN" altLang="en-US" sz="2000" b="1">
                <a:solidFill>
                  <a:srgbClr val="53648F"/>
                </a:solidFill>
                <a:latin typeface="微软雅黑" panose="020B0503020204020204" charset="-122"/>
                <a:ea typeface="微软雅黑" panose="020B0503020204020204" charset="-122"/>
              </a:rPr>
              <a:t>分析：</a:t>
            </a:r>
          </a:p>
          <a:p>
            <a:pPr algn="just" eaLnBrk="1" hangingPunct="1">
              <a:lnSpc>
                <a:spcPct val="120000"/>
              </a:lnSpc>
              <a:spcBef>
                <a:spcPct val="0"/>
              </a:spcBef>
              <a:buClrTx/>
            </a:pPr>
            <a:r>
              <a:rPr lang="zh-CN" altLang="en-US" sz="2000" b="1">
                <a:latin typeface="微软雅黑" panose="020B0503020204020204" charset="-122"/>
                <a:ea typeface="微软雅黑" panose="020B0503020204020204" charset="-122"/>
              </a:rPr>
              <a:t>创建对象</a:t>
            </a:r>
            <a:r>
              <a:rPr lang="en-US" altLang="zh-CN" sz="2000" b="1">
                <a:solidFill>
                  <a:srgbClr val="53648F"/>
                </a:solidFill>
                <a:latin typeface="微软雅黑" panose="020B0503020204020204" charset="-122"/>
                <a:ea typeface="微软雅黑" panose="020B0503020204020204" charset="-122"/>
              </a:rPr>
              <a:t>zhubajie</a:t>
            </a:r>
            <a:r>
              <a:rPr lang="zh-CN" altLang="en-US" sz="2000" b="1">
                <a:latin typeface="微软雅黑" panose="020B0503020204020204" charset="-122"/>
                <a:ea typeface="微软雅黑" panose="020B0503020204020204" charset="-122"/>
              </a:rPr>
              <a:t>时，</a:t>
            </a:r>
            <a:r>
              <a:rPr lang="en-US" altLang="zh-CN" sz="2000" b="1">
                <a:latin typeface="微软雅黑" panose="020B0503020204020204" charset="-122"/>
                <a:ea typeface="微软雅黑" panose="020B0503020204020204" charset="-122"/>
              </a:rPr>
              <a:t>XiyoujiRenwu</a:t>
            </a:r>
            <a:r>
              <a:rPr lang="zh-CN" altLang="en-US" sz="2000" b="1">
                <a:latin typeface="微软雅黑" panose="020B0503020204020204" charset="-122"/>
                <a:ea typeface="微软雅黑" panose="020B0503020204020204" charset="-122"/>
              </a:rPr>
              <a:t>类中的</a:t>
            </a:r>
            <a:r>
              <a:rPr lang="zh-CN" altLang="en-US" sz="2000" b="1">
                <a:solidFill>
                  <a:srgbClr val="53648F"/>
                </a:solidFill>
                <a:latin typeface="微软雅黑" panose="020B0503020204020204" charset="-122"/>
                <a:ea typeface="微软雅黑" panose="020B0503020204020204" charset="-122"/>
              </a:rPr>
              <a:t>成员变量</a:t>
            </a:r>
            <a:r>
              <a:rPr lang="en-US" altLang="zh-CN" sz="2000" b="1">
                <a:solidFill>
                  <a:srgbClr val="53648F"/>
                </a:solidFill>
                <a:latin typeface="微软雅黑" panose="020B0503020204020204" charset="-122"/>
                <a:ea typeface="微软雅黑" panose="020B0503020204020204" charset="-122"/>
              </a:rPr>
              <a:t>height，weight，head，ear</a:t>
            </a:r>
            <a:r>
              <a:rPr lang="zh-CN" altLang="en-US" sz="2000" b="1">
                <a:solidFill>
                  <a:srgbClr val="53648F"/>
                </a:solidFill>
                <a:latin typeface="微软雅黑" panose="020B0503020204020204" charset="-122"/>
                <a:ea typeface="微软雅黑" panose="020B0503020204020204" charset="-122"/>
              </a:rPr>
              <a:t>被分配内存空间，并返回一个引用给</a:t>
            </a:r>
            <a:r>
              <a:rPr lang="en-US" altLang="zh-CN" sz="2000" b="1">
                <a:solidFill>
                  <a:srgbClr val="53648F"/>
                </a:solidFill>
                <a:latin typeface="微软雅黑" panose="020B0503020204020204" charset="-122"/>
                <a:ea typeface="微软雅黑" panose="020B0503020204020204" charset="-122"/>
              </a:rPr>
              <a:t>zhubajie；</a:t>
            </a:r>
          </a:p>
          <a:p>
            <a:pPr algn="just" eaLnBrk="1" hangingPunct="1">
              <a:lnSpc>
                <a:spcPct val="120000"/>
              </a:lnSpc>
              <a:spcBef>
                <a:spcPct val="0"/>
              </a:spcBef>
              <a:buClrTx/>
            </a:pPr>
            <a:r>
              <a:rPr lang="zh-CN" altLang="en-US" sz="2000" b="1">
                <a:latin typeface="微软雅黑" panose="020B0503020204020204" charset="-122"/>
                <a:ea typeface="微软雅黑" panose="020B0503020204020204" charset="-122"/>
              </a:rPr>
              <a:t>当再创建一个对象</a:t>
            </a:r>
            <a:r>
              <a:rPr lang="en-US" altLang="zh-CN" sz="2000" b="1">
                <a:solidFill>
                  <a:srgbClr val="53648F"/>
                </a:solidFill>
                <a:latin typeface="微软雅黑" panose="020B0503020204020204" charset="-122"/>
                <a:ea typeface="微软雅黑" panose="020B0503020204020204" charset="-122"/>
              </a:rPr>
              <a:t>sunwukong</a:t>
            </a:r>
            <a:r>
              <a:rPr lang="zh-CN" altLang="en-US" sz="2000" b="1">
                <a:latin typeface="微软雅黑" panose="020B0503020204020204" charset="-122"/>
                <a:ea typeface="微软雅黑" panose="020B0503020204020204" charset="-122"/>
              </a:rPr>
              <a:t>时</a:t>
            </a:r>
            <a:r>
              <a:rPr lang="en-US" altLang="zh-CN" sz="2000" b="1">
                <a:latin typeface="微软雅黑" panose="020B0503020204020204" charset="-122"/>
                <a:ea typeface="微软雅黑" panose="020B0503020204020204" charset="-122"/>
              </a:rPr>
              <a:t>,XiyoujiRenwu</a:t>
            </a:r>
            <a:r>
              <a:rPr lang="zh-CN" altLang="en-US" sz="2000" b="1">
                <a:latin typeface="微软雅黑" panose="020B0503020204020204" charset="-122"/>
                <a:ea typeface="微软雅黑" panose="020B0503020204020204" charset="-122"/>
              </a:rPr>
              <a:t>类中的</a:t>
            </a:r>
            <a:r>
              <a:rPr lang="zh-CN" altLang="en-US" sz="2000" b="1">
                <a:solidFill>
                  <a:srgbClr val="53648F"/>
                </a:solidFill>
                <a:latin typeface="微软雅黑" panose="020B0503020204020204" charset="-122"/>
                <a:ea typeface="微软雅黑" panose="020B0503020204020204" charset="-122"/>
              </a:rPr>
              <a:t>成员变量</a:t>
            </a:r>
            <a:r>
              <a:rPr lang="en-US" altLang="zh-CN" sz="2000" b="1">
                <a:solidFill>
                  <a:srgbClr val="53648F"/>
                </a:solidFill>
                <a:latin typeface="微软雅黑" panose="020B0503020204020204" charset="-122"/>
                <a:ea typeface="微软雅黑" panose="020B0503020204020204" charset="-122"/>
              </a:rPr>
              <a:t>height,weight,head,ear</a:t>
            </a:r>
            <a:r>
              <a:rPr lang="zh-CN" altLang="en-US" sz="2000" b="1">
                <a:solidFill>
                  <a:srgbClr val="53648F"/>
                </a:solidFill>
                <a:latin typeface="微软雅黑" panose="020B0503020204020204" charset="-122"/>
                <a:ea typeface="微软雅黑" panose="020B0503020204020204" charset="-122"/>
              </a:rPr>
              <a:t>再一次被分配内存空间</a:t>
            </a:r>
            <a:r>
              <a:rPr lang="en-US" altLang="zh-CN" sz="2000" b="1">
                <a:latin typeface="微软雅黑" panose="020B0503020204020204" charset="-122"/>
                <a:ea typeface="微软雅黑" panose="020B0503020204020204" charset="-122"/>
              </a:rPr>
              <a:t>,</a:t>
            </a:r>
            <a:r>
              <a:rPr lang="zh-CN" altLang="en-US" sz="2000" b="1">
                <a:latin typeface="微软雅黑" panose="020B0503020204020204" charset="-122"/>
                <a:ea typeface="微软雅黑" panose="020B0503020204020204" charset="-122"/>
              </a:rPr>
              <a:t>并返回一个引用给</a:t>
            </a:r>
            <a:r>
              <a:rPr lang="en-US" altLang="zh-CN" sz="2000" b="1">
                <a:latin typeface="微软雅黑" panose="020B0503020204020204" charset="-122"/>
                <a:ea typeface="微软雅黑" panose="020B0503020204020204" charset="-122"/>
              </a:rPr>
              <a:t>sunwukong。</a:t>
            </a:r>
          </a:p>
          <a:p>
            <a:pPr algn="just" eaLnBrk="1" hangingPunct="1">
              <a:lnSpc>
                <a:spcPct val="120000"/>
              </a:lnSpc>
              <a:spcBef>
                <a:spcPct val="0"/>
              </a:spcBef>
              <a:buClrTx/>
            </a:pPr>
            <a:r>
              <a:rPr lang="en-US" altLang="zh-CN" sz="2000" b="1">
                <a:latin typeface="微软雅黑" panose="020B0503020204020204" charset="-122"/>
                <a:ea typeface="微软雅黑" panose="020B0503020204020204" charset="-122"/>
              </a:rPr>
              <a:t>sunwukong</a:t>
            </a:r>
            <a:r>
              <a:rPr lang="zh-CN" altLang="en-US" sz="2000" b="1">
                <a:latin typeface="微软雅黑" panose="020B0503020204020204" charset="-122"/>
                <a:ea typeface="微软雅黑" panose="020B0503020204020204" charset="-122"/>
              </a:rPr>
              <a:t>的变量所占据的内存空间和</a:t>
            </a:r>
            <a:r>
              <a:rPr lang="en-US" altLang="zh-CN" sz="2000" b="1">
                <a:latin typeface="微软雅黑" panose="020B0503020204020204" charset="-122"/>
                <a:ea typeface="微软雅黑" panose="020B0503020204020204" charset="-122"/>
              </a:rPr>
              <a:t>zhubajie</a:t>
            </a:r>
            <a:r>
              <a:rPr lang="zh-CN" altLang="en-US" sz="2000" b="1">
                <a:latin typeface="微软雅黑" panose="020B0503020204020204" charset="-122"/>
                <a:ea typeface="微软雅黑" panose="020B0503020204020204" charset="-122"/>
              </a:rPr>
              <a:t>的变量所占据的</a:t>
            </a:r>
            <a:r>
              <a:rPr lang="zh-CN" altLang="en-US" sz="2000" b="1">
                <a:solidFill>
                  <a:srgbClr val="53648F"/>
                </a:solidFill>
                <a:latin typeface="微软雅黑" panose="020B0503020204020204" charset="-122"/>
                <a:ea typeface="微软雅黑" panose="020B0503020204020204" charset="-122"/>
              </a:rPr>
              <a:t>内存空间是互不相同的位置</a:t>
            </a:r>
            <a:r>
              <a:rPr lang="zh-CN" altLang="en-US" sz="2000" b="1">
                <a:latin typeface="微软雅黑" panose="020B0503020204020204" charset="-122"/>
                <a:ea typeface="微软雅黑" panose="020B0503020204020204" charset="-122"/>
              </a:rPr>
              <a:t>。内存模型如下图4.5所示： </a:t>
            </a:r>
          </a:p>
        </p:txBody>
      </p:sp>
      <p:pic>
        <p:nvPicPr>
          <p:cNvPr id="1966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65" y="3842216"/>
            <a:ext cx="10121752" cy="2823174"/>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pic>
      <p:grpSp>
        <p:nvGrpSpPr>
          <p:cNvPr id="6" name="组合 5"/>
          <p:cNvGrpSpPr/>
          <p:nvPr/>
        </p:nvGrpSpPr>
        <p:grpSpPr>
          <a:xfrm>
            <a:off x="103941" y="116632"/>
            <a:ext cx="9929764" cy="614705"/>
            <a:chOff x="103941" y="116632"/>
            <a:chExt cx="9929764" cy="614705"/>
          </a:xfrm>
        </p:grpSpPr>
        <p:sp>
          <p:nvSpPr>
            <p:cNvPr id="7" name="文本框 6"/>
            <p:cNvSpPr txBox="1"/>
            <p:nvPr/>
          </p:nvSpPr>
          <p:spPr>
            <a:xfrm>
              <a:off x="767408" y="147772"/>
              <a:ext cx="554461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4.3  </a:t>
              </a:r>
              <a:r>
                <a:rPr lang="zh-CN" altLang="en-US" sz="3200" b="1">
                  <a:solidFill>
                    <a:srgbClr val="53648F"/>
                  </a:solidFill>
                  <a:latin typeface="微软雅黑" panose="020B0503020204020204" charset="-122"/>
                  <a:ea typeface="微软雅黑" panose="020B0503020204020204" charset="-122"/>
                </a:rPr>
                <a:t>构造方法与对象的创建</a:t>
              </a:r>
              <a:endParaRPr lang="zh-CN" altLang="en-US" sz="3200" b="1" dirty="0">
                <a:solidFill>
                  <a:srgbClr val="53648F"/>
                </a:solidFill>
                <a:latin typeface="微软雅黑" panose="020B0503020204020204" charset="-122"/>
                <a:ea typeface="微软雅黑" panose="020B0503020204020204" charset="-122"/>
              </a:endParaRPr>
            </a:p>
          </p:txBody>
        </p:sp>
        <p:pic>
          <p:nvPicPr>
            <p:cNvPr id="8" name="图片 7" descr="卡通人物&#10;&#10;中度可信度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0" name="平行四边形 9"/>
            <p:cNvSpPr/>
            <p:nvPr/>
          </p:nvSpPr>
          <p:spPr>
            <a:xfrm>
              <a:off x="5951984" y="476672"/>
              <a:ext cx="408172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1" name="文本框 10"/>
          <p:cNvSpPr txBox="1"/>
          <p:nvPr/>
        </p:nvSpPr>
        <p:spPr>
          <a:xfrm>
            <a:off x="817550" y="807095"/>
            <a:ext cx="3766282"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4.3.2   </a:t>
            </a:r>
            <a:r>
              <a:rPr lang="zh-CN" altLang="en-US" sz="2400">
                <a:latin typeface="微软雅黑" panose="020B0503020204020204" charset="-122"/>
                <a:ea typeface="微软雅黑" panose="020B0503020204020204" charset="-122"/>
              </a:rPr>
              <a:t>创建对象</a:t>
            </a:r>
          </a:p>
        </p:txBody>
      </p:sp>
      <p:sp>
        <p:nvSpPr>
          <p:cNvPr id="14" name="文本框 13"/>
          <p:cNvSpPr txBox="1"/>
          <p:nvPr/>
        </p:nvSpPr>
        <p:spPr>
          <a:xfrm>
            <a:off x="1463406" y="1340768"/>
            <a:ext cx="3408458" cy="429895"/>
          </a:xfrm>
          <a:prstGeom prst="rect">
            <a:avLst/>
          </a:prstGeom>
          <a:solidFill>
            <a:srgbClr val="53648F"/>
          </a:solidFill>
          <a:ln>
            <a:noFill/>
          </a:ln>
        </p:spPr>
        <p:txBody>
          <a:bodyPr wrap="square">
            <a:spAutoFit/>
          </a:bodyPr>
          <a:lstStyle>
            <a:defPPr>
              <a:defRPr lang="en-US"/>
            </a:defPPr>
            <a:lvl1pPr>
              <a:spcBef>
                <a:spcPct val="0"/>
              </a:spcBef>
              <a:buClrTx/>
              <a:buFontTx/>
              <a:buNone/>
              <a:defRPr kumimoji="1" sz="2000" b="1">
                <a:solidFill>
                  <a:schemeClr val="bg1"/>
                </a:solidFill>
                <a:latin typeface="Times New Roman" panose="02020603050405020304" pitchFamily="18" charset="0"/>
                <a:ea typeface="楷体" panose="02010609060101010101" pitchFamily="49" charset="-122"/>
                <a:cs typeface="Times New Roman" panose="02020603050405020304" pitchFamily="18" charset="0"/>
              </a:defRPr>
            </a:lvl1pPr>
            <a:lvl2pPr marL="742950" indent="-285750">
              <a:spcBef>
                <a:spcPct val="20000"/>
              </a:spcBef>
              <a:buChar char="–"/>
              <a:defRPr kumimoji="1" sz="2600">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latin typeface="Times New Roman" panose="02020603050405020304" pitchFamily="18" charset="0"/>
                <a:ea typeface="宋体" panose="02010600030101010101" pitchFamily="2" charset="-122"/>
              </a:defRPr>
            </a:lvl3pPr>
            <a:lvl4pPr marL="1600200" indent="-228600">
              <a:spcBef>
                <a:spcPct val="20000"/>
              </a:spcBef>
              <a:buChar char="–"/>
              <a:defRPr kumimoji="1" sz="2000">
                <a:latin typeface="Times New Roman" panose="02020603050405020304" pitchFamily="18" charset="0"/>
                <a:ea typeface="宋体" panose="02010600030101010101" pitchFamily="2" charset="-122"/>
              </a:defRPr>
            </a:lvl4pPr>
            <a:lvl5pPr marL="2057400" indent="-228600">
              <a:spcBef>
                <a:spcPct val="20000"/>
              </a:spcBef>
              <a:buChar char="»"/>
              <a:defRPr kumimoji="1" sz="2000">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9pPr>
          </a:lstStyle>
          <a:p>
            <a:r>
              <a:rPr lang="en-US" altLang="zh-CN" sz="2200">
                <a:latin typeface="微软雅黑" panose="020B0503020204020204" charset="-122"/>
                <a:ea typeface="微软雅黑" panose="020B0503020204020204" charset="-122"/>
              </a:rPr>
              <a:t>(3)</a:t>
            </a:r>
            <a:r>
              <a:rPr lang="zh-CN" altLang="en-US" sz="2200">
                <a:latin typeface="微软雅黑" panose="020B0503020204020204" charset="-122"/>
                <a:ea typeface="微软雅黑" panose="020B0503020204020204" charset="-122"/>
              </a:rPr>
              <a:t>创建多个不同的对象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28675">
                                            <p:txEl>
                                              <p:pRg st="0" end="0"/>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28675">
                                            <p:txEl>
                                              <p:pRg st="1" end="1"/>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6613"/>
                                        </p:tgtEl>
                                        <p:attrNameLst>
                                          <p:attrName>style.visibility</p:attrName>
                                        </p:attrNameLst>
                                      </p:cBhvr>
                                      <p:to>
                                        <p:strVal val="visible"/>
                                      </p:to>
                                    </p:set>
                                    <p:animEffect transition="in" filter="blinds(horizontal)">
                                      <p:cBhvr>
                                        <p:cTn id="27" dur="500"/>
                                        <p:tgtEl>
                                          <p:spTgt spid="1966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6614"/>
                                        </p:tgtEl>
                                        <p:attrNameLst>
                                          <p:attrName>style.visibility</p:attrName>
                                        </p:attrNameLst>
                                      </p:cBhvr>
                                      <p:to>
                                        <p:strVal val="visible"/>
                                      </p:to>
                                    </p:set>
                                    <p:animEffect transition="in" filter="blinds(horizontal)">
                                      <p:cBhvr>
                                        <p:cTn id="32" dur="500"/>
                                        <p:tgtEl>
                                          <p:spTgt spid="196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196613" grpId="0" bldLvl="0" animBg="1"/>
      <p:bldP spid="11" grpId="0"/>
      <p:bldP spid="14"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4294967295"/>
          </p:nvPr>
        </p:nvSpPr>
        <p:spPr>
          <a:xfrm>
            <a:off x="1199455" y="4866100"/>
            <a:ext cx="10297144" cy="1371212"/>
          </a:xfrm>
          <a:prstGeom prst="rect">
            <a:avLst/>
          </a:prstGeom>
          <a:ln w="50800">
            <a:solidFill>
              <a:srgbClr val="53648F"/>
            </a:solidFill>
          </a:ln>
        </p:spPr>
        <p:txBody>
          <a:bodyPr/>
          <a:lstStyle/>
          <a:p>
            <a:pPr eaLnBrk="1" hangingPunct="1">
              <a:lnSpc>
                <a:spcPct val="150000"/>
              </a:lnSpc>
              <a:buFont typeface="Wingdings" panose="05000000000000000000" pitchFamily="2" charset="2"/>
              <a:buNone/>
            </a:pPr>
            <a:r>
              <a:rPr lang="en-US" altLang="zh-CN" sz="2000" b="1">
                <a:latin typeface="微软雅黑" panose="020B0503020204020204" charset="-122"/>
                <a:ea typeface="微软雅黑" panose="020B0503020204020204" charset="-122"/>
              </a:rPr>
              <a:t>★</a:t>
            </a:r>
            <a:r>
              <a:rPr lang="zh-CN" altLang="en-US" sz="2000" b="1">
                <a:latin typeface="微软雅黑" panose="020B0503020204020204" charset="-122"/>
                <a:ea typeface="微软雅黑" panose="020B0503020204020204" charset="-122"/>
              </a:rPr>
              <a:t>强调：当对象调用变量时，是指调用分配给该对象自己的变量。在讲述类的时候讲过：类中的方法可以操作成员变量；当对象调用方法时，方法中出现的成员变量就是指分配给该对象的那个变量。</a:t>
            </a:r>
          </a:p>
        </p:txBody>
      </p:sp>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554461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4.3  </a:t>
              </a:r>
              <a:r>
                <a:rPr lang="zh-CN" altLang="en-US" sz="3200" b="1">
                  <a:solidFill>
                    <a:srgbClr val="53648F"/>
                  </a:solidFill>
                  <a:latin typeface="微软雅黑" panose="020B0503020204020204" charset="-122"/>
                  <a:ea typeface="微软雅黑" panose="020B0503020204020204" charset="-122"/>
                </a:rPr>
                <a:t>构造方法与对象的创建</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5951984" y="476672"/>
              <a:ext cx="408172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0" name="文本框 9"/>
          <p:cNvSpPr txBox="1"/>
          <p:nvPr/>
        </p:nvSpPr>
        <p:spPr>
          <a:xfrm>
            <a:off x="817550" y="807095"/>
            <a:ext cx="3766282"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4.3.3    </a:t>
            </a:r>
            <a:r>
              <a:rPr lang="zh-CN" altLang="en-US" sz="2400">
                <a:latin typeface="微软雅黑" panose="020B0503020204020204" charset="-122"/>
                <a:ea typeface="微软雅黑" panose="020B0503020204020204" charset="-122"/>
              </a:rPr>
              <a:t>使用对象</a:t>
            </a:r>
          </a:p>
        </p:txBody>
      </p:sp>
      <p:sp>
        <p:nvSpPr>
          <p:cNvPr id="12" name="文本框 11"/>
          <p:cNvSpPr txBox="1"/>
          <p:nvPr/>
        </p:nvSpPr>
        <p:spPr>
          <a:xfrm>
            <a:off x="993249" y="1447792"/>
            <a:ext cx="6405824" cy="395605"/>
          </a:xfrm>
          <a:prstGeom prst="rect">
            <a:avLst/>
          </a:prstGeom>
          <a:noFill/>
        </p:spPr>
        <p:txBody>
          <a:bodyPr wrap="square">
            <a:spAutoFit/>
          </a:bodyPr>
          <a:lstStyle/>
          <a:p>
            <a:pPr eaLnBrk="1" hangingPunct="1">
              <a:lnSpc>
                <a:spcPct val="90000"/>
              </a:lnSpc>
            </a:pPr>
            <a:r>
              <a:rPr lang="zh-CN" altLang="en-US" sz="2200" b="1">
                <a:latin typeface="微软雅黑" panose="020B0503020204020204" charset="-122"/>
                <a:ea typeface="微软雅黑" panose="020B0503020204020204" charset="-122"/>
              </a:rPr>
              <a:t>对象创建成功后，可以操作类中的变量和方法：</a:t>
            </a:r>
          </a:p>
        </p:txBody>
      </p:sp>
      <p:sp>
        <p:nvSpPr>
          <p:cNvPr id="16" name="文本框 15"/>
          <p:cNvSpPr txBox="1"/>
          <p:nvPr/>
        </p:nvSpPr>
        <p:spPr>
          <a:xfrm>
            <a:off x="1102705" y="2027948"/>
            <a:ext cx="6405824" cy="395605"/>
          </a:xfrm>
          <a:prstGeom prst="rect">
            <a:avLst/>
          </a:prstGeom>
          <a:noFill/>
        </p:spPr>
        <p:txBody>
          <a:bodyPr wrap="square">
            <a:spAutoFit/>
          </a:bodyPr>
          <a:lstStyle/>
          <a:p>
            <a:pPr eaLnBrk="1" hangingPunct="1">
              <a:lnSpc>
                <a:spcPct val="90000"/>
              </a:lnSpc>
              <a:buFont typeface="Wingdings" panose="05000000000000000000" pitchFamily="2" charset="2"/>
              <a:buNone/>
            </a:pPr>
            <a:r>
              <a:rPr lang="zh-CN" altLang="en-US" sz="2200" b="1">
                <a:solidFill>
                  <a:srgbClr val="53648F"/>
                </a:solidFill>
                <a:latin typeface="微软雅黑" panose="020B0503020204020204" charset="-122"/>
                <a:ea typeface="微软雅黑" panose="020B0503020204020204" charset="-122"/>
              </a:rPr>
              <a:t>1．对象操作自己的变量（体现对象的属性）</a:t>
            </a:r>
          </a:p>
        </p:txBody>
      </p:sp>
      <p:sp>
        <p:nvSpPr>
          <p:cNvPr id="18" name="文本框 17"/>
          <p:cNvSpPr txBox="1"/>
          <p:nvPr/>
        </p:nvSpPr>
        <p:spPr>
          <a:xfrm>
            <a:off x="1497305" y="2596704"/>
            <a:ext cx="7261287" cy="368300"/>
          </a:xfrm>
          <a:prstGeom prst="rect">
            <a:avLst/>
          </a:prstGeom>
          <a:noFill/>
        </p:spPr>
        <p:txBody>
          <a:bodyPr wrap="square">
            <a:spAutoFit/>
          </a:bodyPr>
          <a:lstStyle/>
          <a:p>
            <a:pPr marL="0" lvl="1" eaLnBrk="1" hangingPunct="1">
              <a:lnSpc>
                <a:spcPct val="90000"/>
              </a:lnSpc>
            </a:pPr>
            <a:r>
              <a:rPr lang="zh-CN" altLang="en-US" sz="2000" b="1">
                <a:latin typeface="微软雅黑" panose="020B0503020204020204" charset="-122"/>
                <a:ea typeface="微软雅黑" panose="020B0503020204020204" charset="-122"/>
              </a:rPr>
              <a:t>通过使用运算符“.” 对象操作自己的变量（对象的属性）。 </a:t>
            </a:r>
          </a:p>
        </p:txBody>
      </p:sp>
      <p:sp>
        <p:nvSpPr>
          <p:cNvPr id="19" name="文本框 18"/>
          <p:cNvSpPr txBox="1"/>
          <p:nvPr/>
        </p:nvSpPr>
        <p:spPr>
          <a:xfrm>
            <a:off x="1102705" y="3150478"/>
            <a:ext cx="6405824" cy="395605"/>
          </a:xfrm>
          <a:prstGeom prst="rect">
            <a:avLst/>
          </a:prstGeom>
          <a:noFill/>
        </p:spPr>
        <p:txBody>
          <a:bodyPr wrap="square">
            <a:spAutoFit/>
          </a:bodyPr>
          <a:lstStyle/>
          <a:p>
            <a:pPr eaLnBrk="1" hangingPunct="1">
              <a:lnSpc>
                <a:spcPct val="90000"/>
              </a:lnSpc>
              <a:buFont typeface="Wingdings" panose="05000000000000000000" pitchFamily="2" charset="2"/>
              <a:buNone/>
            </a:pPr>
            <a:r>
              <a:rPr lang="en-US" altLang="zh-CN" sz="2200" b="1">
                <a:solidFill>
                  <a:srgbClr val="53648F"/>
                </a:solidFill>
                <a:latin typeface="微软雅黑" panose="020B0503020204020204" charset="-122"/>
                <a:ea typeface="微软雅黑" panose="020B0503020204020204" charset="-122"/>
              </a:rPr>
              <a:t>2</a:t>
            </a:r>
            <a:r>
              <a:rPr lang="zh-CN" altLang="en-US" sz="2200" b="1">
                <a:solidFill>
                  <a:srgbClr val="53648F"/>
                </a:solidFill>
                <a:latin typeface="微软雅黑" panose="020B0503020204020204" charset="-122"/>
                <a:ea typeface="微软雅黑" panose="020B0503020204020204" charset="-122"/>
              </a:rPr>
              <a:t>．对象调用类中的方法（体现对象的行为） </a:t>
            </a:r>
          </a:p>
        </p:txBody>
      </p:sp>
      <p:sp>
        <p:nvSpPr>
          <p:cNvPr id="20" name="文本框 19"/>
          <p:cNvSpPr txBox="1"/>
          <p:nvPr/>
        </p:nvSpPr>
        <p:spPr>
          <a:xfrm>
            <a:off x="1497304" y="3547510"/>
            <a:ext cx="9999295" cy="1014730"/>
          </a:xfrm>
          <a:prstGeom prst="rect">
            <a:avLst/>
          </a:prstGeom>
          <a:noFill/>
        </p:spPr>
        <p:txBody>
          <a:bodyPr wrap="square">
            <a:spAutoFit/>
          </a:bodyPr>
          <a:lstStyle/>
          <a:p>
            <a:pPr marL="0" lvl="1" eaLnBrk="1" hangingPunct="1">
              <a:lnSpc>
                <a:spcPct val="150000"/>
              </a:lnSpc>
            </a:pPr>
            <a:r>
              <a:rPr lang="zh-CN" altLang="en-US" sz="2000" b="1">
                <a:latin typeface="微软雅黑" panose="020B0503020204020204" charset="-122"/>
                <a:ea typeface="微软雅黑" panose="020B0503020204020204" charset="-122"/>
              </a:rPr>
              <a:t>对象创建之后，可以使用点运算符“</a:t>
            </a:r>
            <a:r>
              <a:rPr lang="en-US" altLang="zh-CN" sz="2000" b="1">
                <a:latin typeface="微软雅黑" panose="020B0503020204020204" charset="-122"/>
                <a:ea typeface="微软雅黑" panose="020B0503020204020204" charset="-122"/>
              </a:rPr>
              <a:t>.”</a:t>
            </a:r>
            <a:r>
              <a:rPr lang="zh-CN" altLang="en-US" sz="2000" b="1">
                <a:latin typeface="微软雅黑" panose="020B0503020204020204" charset="-122"/>
                <a:ea typeface="微软雅黑" panose="020B0503020204020204" charset="-122"/>
              </a:rPr>
              <a:t>调用创建它的类中的方法，从而产生一定的行为（功能）。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9699">
                                            <p:bg/>
                                          </p:spTgt>
                                        </p:tgtEl>
                                        <p:attrNameLst>
                                          <p:attrName>style.visibility</p:attrName>
                                        </p:attrNameLst>
                                      </p:cBhvr>
                                      <p:to>
                                        <p:strVal val="visible"/>
                                      </p:to>
                                    </p:set>
                                    <p:animEffect transition="in" filter="fade">
                                      <p:cBhvr>
                                        <p:cTn id="30" dur="1000"/>
                                        <p:tgtEl>
                                          <p:spTgt spid="29699">
                                            <p:bg/>
                                          </p:spTgt>
                                        </p:tgtEl>
                                      </p:cBhvr>
                                    </p:animEffect>
                                    <p:anim calcmode="lin" valueType="num">
                                      <p:cBhvr>
                                        <p:cTn id="31" dur="1000" fill="hold"/>
                                        <p:tgtEl>
                                          <p:spTgt spid="29699">
                                            <p:bg/>
                                          </p:spTgt>
                                        </p:tgtEl>
                                        <p:attrNameLst>
                                          <p:attrName>ppt_x</p:attrName>
                                        </p:attrNameLst>
                                      </p:cBhvr>
                                      <p:tavLst>
                                        <p:tav tm="0">
                                          <p:val>
                                            <p:strVal val="#ppt_x"/>
                                          </p:val>
                                        </p:tav>
                                        <p:tav tm="100000">
                                          <p:val>
                                            <p:strVal val="#ppt_x"/>
                                          </p:val>
                                        </p:tav>
                                      </p:tavLst>
                                    </p:anim>
                                    <p:anim calcmode="lin" valueType="num">
                                      <p:cBhvr>
                                        <p:cTn id="32" dur="1000" fill="hold"/>
                                        <p:tgtEl>
                                          <p:spTgt spid="29699">
                                            <p:bg/>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9699">
                                            <p:txEl>
                                              <p:pRg st="0" end="0"/>
                                            </p:txEl>
                                          </p:spTgt>
                                        </p:tgtEl>
                                        <p:attrNameLst>
                                          <p:attrName>style.visibility</p:attrName>
                                        </p:attrNameLst>
                                      </p:cBhvr>
                                      <p:to>
                                        <p:strVal val="visible"/>
                                      </p:to>
                                    </p:set>
                                    <p:animEffect transition="in" filter="fade">
                                      <p:cBhvr>
                                        <p:cTn id="35" dur="1000"/>
                                        <p:tgtEl>
                                          <p:spTgt spid="29699">
                                            <p:txEl>
                                              <p:pRg st="0" end="0"/>
                                            </p:txEl>
                                          </p:spTgt>
                                        </p:tgtEl>
                                      </p:cBhvr>
                                    </p:animEffect>
                                    <p:anim calcmode="lin" valueType="num">
                                      <p:cBhvr>
                                        <p:cTn id="36" dur="10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2969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uiExpand="1" build="p" animBg="1"/>
      <p:bldP spid="10" grpId="0"/>
      <p:bldP spid="12" grpId="0"/>
      <p:bldP spid="16" grpId="0"/>
      <p:bldP spid="18" grpId="0"/>
      <p:bldP spid="19"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p:cNvSpPr>
          <p:nvPr>
            <p:ph idx="4294967295"/>
          </p:nvPr>
        </p:nvSpPr>
        <p:spPr>
          <a:xfrm>
            <a:off x="819426" y="1552270"/>
            <a:ext cx="11181229" cy="1794510"/>
          </a:xfrm>
          <a:prstGeom prst="rect">
            <a:avLst/>
          </a:prstGeom>
          <a:noFill/>
        </p:spPr>
        <p:txBody>
          <a:bodyPr wrap="square">
            <a:spAutoFit/>
          </a:bodyPr>
          <a:lstStyle/>
          <a:p>
            <a:pPr marL="0" defTabSz="457200">
              <a:lnSpc>
                <a:spcPct val="150000"/>
              </a:lnSpc>
            </a:pPr>
            <a:r>
              <a:rPr lang="zh-CN" altLang="en-US" b="1">
                <a:solidFill>
                  <a:srgbClr val="C00000"/>
                </a:solidFill>
                <a:latin typeface="微软雅黑" panose="020B0503020204020204" charset="-122"/>
                <a:ea typeface="微软雅黑" panose="020B0503020204020204" charset="-122"/>
              </a:rPr>
              <a:t>例子3</a:t>
            </a:r>
            <a:r>
              <a:rPr lang="zh-CN" altLang="en-US" b="1">
                <a:solidFill>
                  <a:srgbClr val="53648F"/>
                </a:solidFill>
                <a:latin typeface="微软雅黑" panose="020B0503020204020204" charset="-122"/>
                <a:ea typeface="微软雅黑" panose="020B0503020204020204" charset="-122"/>
              </a:rPr>
              <a:t>中，主类的</a:t>
            </a:r>
            <a:r>
              <a:rPr lang="en-US" altLang="zh-CN" b="1">
                <a:solidFill>
                  <a:srgbClr val="53648F"/>
                </a:solidFill>
                <a:latin typeface="微软雅黑" panose="020B0503020204020204" charset="-122"/>
                <a:ea typeface="微软雅黑" panose="020B0503020204020204" charset="-122"/>
              </a:rPr>
              <a:t>main</a:t>
            </a:r>
            <a:r>
              <a:rPr lang="zh-CN" altLang="en-US" b="1">
                <a:solidFill>
                  <a:srgbClr val="53648F"/>
                </a:solidFill>
                <a:latin typeface="微软雅黑" panose="020B0503020204020204" charset="-122"/>
                <a:ea typeface="微软雅黑" panose="020B0503020204020204" charset="-122"/>
              </a:rPr>
              <a:t>方法中使用</a:t>
            </a:r>
            <a:r>
              <a:rPr lang="en-US" altLang="zh-CN" b="1">
                <a:solidFill>
                  <a:srgbClr val="53648F"/>
                </a:solidFill>
                <a:latin typeface="微软雅黑" panose="020B0503020204020204" charset="-122"/>
                <a:ea typeface="微软雅黑" panose="020B0503020204020204" charset="-122"/>
              </a:rPr>
              <a:t>XiyoujiRenwu</a:t>
            </a:r>
            <a:r>
              <a:rPr lang="zh-CN" altLang="en-US" b="1">
                <a:solidFill>
                  <a:srgbClr val="53648F"/>
                </a:solidFill>
                <a:latin typeface="微软雅黑" panose="020B0503020204020204" charset="-122"/>
                <a:ea typeface="微软雅黑" panose="020B0503020204020204" charset="-122"/>
              </a:rPr>
              <a:t>创建两个对象：</a:t>
            </a:r>
            <a:r>
              <a:rPr lang="en-US" altLang="zh-CN" b="1">
                <a:solidFill>
                  <a:srgbClr val="53648F"/>
                </a:solidFill>
                <a:latin typeface="微软雅黑" panose="020B0503020204020204" charset="-122"/>
                <a:ea typeface="微软雅黑" panose="020B0503020204020204" charset="-122"/>
              </a:rPr>
              <a:t>zhubajie、sunwukong，</a:t>
            </a:r>
            <a:r>
              <a:rPr lang="zh-CN" altLang="en-US" b="1">
                <a:solidFill>
                  <a:srgbClr val="53648F"/>
                </a:solidFill>
                <a:latin typeface="微软雅黑" panose="020B0503020204020204" charset="-122"/>
                <a:ea typeface="微软雅黑" panose="020B0503020204020204" charset="-122"/>
              </a:rPr>
              <a:t>运行效果如图。 </a:t>
            </a:r>
          </a:p>
          <a:p>
            <a:pPr marL="0" defTabSz="457200">
              <a:lnSpc>
                <a:spcPct val="150000"/>
              </a:lnSpc>
            </a:pPr>
            <a:endParaRPr lang="zh-CN" altLang="en-US" b="1">
              <a:solidFill>
                <a:srgbClr val="53648F"/>
              </a:solidFill>
              <a:latin typeface="微软雅黑" panose="020B0503020204020204" charset="-122"/>
              <a:ea typeface="微软雅黑" panose="020B0503020204020204" charset="-122"/>
            </a:endParaRPr>
          </a:p>
        </p:txBody>
      </p:sp>
      <p:sp>
        <p:nvSpPr>
          <p:cNvPr id="275460" name="Rectangle 4"/>
          <p:cNvSpPr>
            <a:spLocks noChangeArrowheads="1"/>
          </p:cNvSpPr>
          <p:nvPr/>
        </p:nvSpPr>
        <p:spPr bwMode="auto">
          <a:xfrm>
            <a:off x="1055440" y="3898541"/>
            <a:ext cx="913765"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kumimoji="1" lang="zh-CN" altLang="en-US" sz="2200" b="1">
                <a:solidFill>
                  <a:srgbClr val="C00000"/>
                </a:solidFill>
                <a:latin typeface="微软雅黑" panose="020B0503020204020204" charset="-122"/>
                <a:ea typeface="微软雅黑" panose="020B0503020204020204" charset="-122"/>
                <a:hlinkClick r:id="rId2"/>
              </a:rPr>
              <a:t>例子</a:t>
            </a:r>
            <a:r>
              <a:rPr kumimoji="1" lang="zh-CN" altLang="en-US" sz="2200" b="1">
                <a:solidFill>
                  <a:srgbClr val="C00000"/>
                </a:solidFill>
                <a:latin typeface="微软雅黑" panose="020B0503020204020204" charset="-122"/>
                <a:ea typeface="微软雅黑" panose="020B0503020204020204" charset="-122"/>
              </a:rPr>
              <a:t>3</a:t>
            </a:r>
          </a:p>
        </p:txBody>
      </p:sp>
      <p:pic>
        <p:nvPicPr>
          <p:cNvPr id="3072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3832" y="2924944"/>
            <a:ext cx="5707062"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103941" y="116632"/>
            <a:ext cx="9929764" cy="614705"/>
            <a:chOff x="103941" y="116632"/>
            <a:chExt cx="9929764" cy="614705"/>
          </a:xfrm>
        </p:grpSpPr>
        <p:sp>
          <p:nvSpPr>
            <p:cNvPr id="7" name="文本框 6"/>
            <p:cNvSpPr txBox="1"/>
            <p:nvPr/>
          </p:nvSpPr>
          <p:spPr>
            <a:xfrm>
              <a:off x="767408" y="147772"/>
              <a:ext cx="554461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4.3  </a:t>
              </a:r>
              <a:r>
                <a:rPr lang="zh-CN" altLang="en-US" sz="3200" b="1">
                  <a:solidFill>
                    <a:srgbClr val="53648F"/>
                  </a:solidFill>
                  <a:latin typeface="微软雅黑" panose="020B0503020204020204" charset="-122"/>
                  <a:ea typeface="微软雅黑" panose="020B0503020204020204" charset="-122"/>
                </a:rPr>
                <a:t>构造方法与对象的创建</a:t>
              </a:r>
              <a:endParaRPr lang="zh-CN" altLang="en-US" sz="3200" b="1" dirty="0">
                <a:solidFill>
                  <a:srgbClr val="53648F"/>
                </a:solidFill>
                <a:latin typeface="微软雅黑" panose="020B0503020204020204" charset="-122"/>
                <a:ea typeface="微软雅黑" panose="020B0503020204020204" charset="-122"/>
              </a:endParaRPr>
            </a:p>
          </p:txBody>
        </p:sp>
        <p:pic>
          <p:nvPicPr>
            <p:cNvPr id="8" name="图片 7" descr="卡通人物&#10;&#10;中度可信度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0" name="平行四边形 9"/>
            <p:cNvSpPr/>
            <p:nvPr/>
          </p:nvSpPr>
          <p:spPr>
            <a:xfrm>
              <a:off x="5951984" y="476672"/>
              <a:ext cx="408172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1" name="文本框 10"/>
          <p:cNvSpPr txBox="1"/>
          <p:nvPr/>
        </p:nvSpPr>
        <p:spPr>
          <a:xfrm>
            <a:off x="817550" y="951111"/>
            <a:ext cx="3766282"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4.3.3    </a:t>
            </a:r>
            <a:r>
              <a:rPr lang="zh-CN" altLang="en-US" sz="2400">
                <a:latin typeface="微软雅黑" panose="020B0503020204020204" charset="-122"/>
                <a:ea typeface="微软雅黑" panose="020B0503020204020204" charset="-122"/>
              </a:rPr>
              <a:t>使用对象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0723">
                                            <p:txEl>
                                              <p:pRg st="0" end="0"/>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275460"/>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30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P spid="27546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4294967295"/>
          </p:nvPr>
        </p:nvSpPr>
        <p:spPr>
          <a:xfrm>
            <a:off x="1091444" y="1313656"/>
            <a:ext cx="10009112" cy="936625"/>
          </a:xfrm>
          <a:prstGeom prst="rect">
            <a:avLst/>
          </a:prstGeom>
        </p:spPr>
        <p:txBody>
          <a:bodyPr/>
          <a:lstStyle/>
          <a:p>
            <a:pPr eaLnBrk="1" hangingPunct="1">
              <a:lnSpc>
                <a:spcPct val="150000"/>
              </a:lnSpc>
            </a:pPr>
            <a:r>
              <a:rPr lang="zh-CN" altLang="en-US" b="1" u="sng">
                <a:latin typeface="微软雅黑" panose="020B0503020204020204" charset="-122"/>
                <a:ea typeface="微软雅黑" panose="020B0503020204020204" charset="-122"/>
              </a:rPr>
              <a:t>一个类创建的两个对象，如果具有相同的引用，那么就具有完全相同的实体。</a:t>
            </a:r>
            <a:r>
              <a:rPr lang="zh-CN" altLang="en-US" b="1">
                <a:latin typeface="微软雅黑" panose="020B0503020204020204" charset="-122"/>
                <a:ea typeface="微软雅黑" panose="020B0503020204020204" charset="-122"/>
              </a:rPr>
              <a:t> 例如</a:t>
            </a:r>
            <a:r>
              <a:rPr lang="en-US" altLang="zh-CN" b="1">
                <a:latin typeface="微软雅黑" panose="020B0503020204020204" charset="-122"/>
                <a:ea typeface="微软雅黑" panose="020B0503020204020204" charset="-122"/>
              </a:rPr>
              <a:t>point</a:t>
            </a:r>
            <a:r>
              <a:rPr lang="zh-CN" altLang="en-US" b="1">
                <a:latin typeface="微软雅黑" panose="020B0503020204020204" charset="-122"/>
                <a:ea typeface="微软雅黑" panose="020B0503020204020204" charset="-122"/>
              </a:rPr>
              <a:t>类</a:t>
            </a:r>
            <a:endParaRPr lang="zh-CN" altLang="en-US" sz="3200">
              <a:latin typeface="微软雅黑" panose="020B0503020204020204" charset="-122"/>
              <a:ea typeface="微软雅黑" panose="020B0503020204020204" charset="-122"/>
            </a:endParaRPr>
          </a:p>
        </p:txBody>
      </p:sp>
      <p:sp>
        <p:nvSpPr>
          <p:cNvPr id="276486" name="Rectangle 6"/>
          <p:cNvSpPr>
            <a:spLocks noChangeArrowheads="1"/>
          </p:cNvSpPr>
          <p:nvPr/>
        </p:nvSpPr>
        <p:spPr bwMode="auto">
          <a:xfrm>
            <a:off x="2271713" y="2612302"/>
            <a:ext cx="3529013" cy="2245360"/>
          </a:xfrm>
          <a:prstGeom prst="rect">
            <a:avLst/>
          </a:prstGeom>
          <a:noFill/>
          <a:ln w="25400">
            <a:solidFill>
              <a:srgbClr val="8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2000">
                <a:latin typeface="微软雅黑" panose="020B0503020204020204" charset="-122"/>
                <a:ea typeface="微软雅黑" panose="020B0503020204020204" charset="-122"/>
              </a:rPr>
              <a:t>class Point</a:t>
            </a:r>
          </a:p>
          <a:p>
            <a:pPr eaLnBrk="1" hangingPunct="1">
              <a:spcBef>
                <a:spcPct val="0"/>
              </a:spcBef>
              <a:buClrTx/>
              <a:buFontTx/>
              <a:buNone/>
            </a:pPr>
            <a:r>
              <a:rPr kumimoji="0" lang="en-US" altLang="zh-CN" sz="2000">
                <a:latin typeface="微软雅黑" panose="020B0503020204020204" charset="-122"/>
                <a:ea typeface="微软雅黑" panose="020B0503020204020204" charset="-122"/>
              </a:rPr>
              <a:t>{ double x,y;</a:t>
            </a:r>
          </a:p>
          <a:p>
            <a:pPr eaLnBrk="1" hangingPunct="1">
              <a:spcBef>
                <a:spcPct val="0"/>
              </a:spcBef>
              <a:buClrTx/>
              <a:buFontTx/>
              <a:buNone/>
            </a:pPr>
            <a:r>
              <a:rPr kumimoji="0" lang="en-US" altLang="zh-CN" sz="2000">
                <a:latin typeface="微软雅黑" panose="020B0503020204020204" charset="-122"/>
                <a:ea typeface="微软雅黑" panose="020B0503020204020204" charset="-122"/>
              </a:rPr>
              <a:t>  Point(double x,double y)</a:t>
            </a:r>
          </a:p>
          <a:p>
            <a:pPr eaLnBrk="1" hangingPunct="1">
              <a:spcBef>
                <a:spcPct val="0"/>
              </a:spcBef>
              <a:buClrTx/>
              <a:buFontTx/>
              <a:buNone/>
            </a:pPr>
            <a:r>
              <a:rPr kumimoji="0" lang="en-US" altLang="zh-CN" sz="2000">
                <a:latin typeface="微软雅黑" panose="020B0503020204020204" charset="-122"/>
                <a:ea typeface="微软雅黑" panose="020B0503020204020204" charset="-122"/>
              </a:rPr>
              <a:t>  { this.x=x;</a:t>
            </a:r>
          </a:p>
          <a:p>
            <a:pPr eaLnBrk="1" hangingPunct="1">
              <a:spcBef>
                <a:spcPct val="0"/>
              </a:spcBef>
              <a:buClrTx/>
              <a:buFontTx/>
              <a:buNone/>
            </a:pPr>
            <a:r>
              <a:rPr kumimoji="0" lang="en-US" altLang="zh-CN" sz="2000">
                <a:latin typeface="微软雅黑" panose="020B0503020204020204" charset="-122"/>
                <a:ea typeface="微软雅黑" panose="020B0503020204020204" charset="-122"/>
              </a:rPr>
              <a:t>    this.y=y;</a:t>
            </a:r>
          </a:p>
          <a:p>
            <a:pPr eaLnBrk="1" hangingPunct="1">
              <a:spcBef>
                <a:spcPct val="0"/>
              </a:spcBef>
              <a:buClrTx/>
              <a:buFontTx/>
              <a:buNone/>
            </a:pPr>
            <a:r>
              <a:rPr kumimoji="0" lang="en-US" altLang="zh-CN" sz="2000">
                <a:latin typeface="微软雅黑" panose="020B0503020204020204" charset="-122"/>
                <a:ea typeface="微软雅黑" panose="020B0503020204020204" charset="-122"/>
              </a:rPr>
              <a:t>   }</a:t>
            </a:r>
          </a:p>
          <a:p>
            <a:pPr eaLnBrk="1" hangingPunct="1">
              <a:spcBef>
                <a:spcPct val="0"/>
              </a:spcBef>
              <a:buClrTx/>
              <a:buFontTx/>
              <a:buNone/>
            </a:pPr>
            <a:r>
              <a:rPr kumimoji="0" lang="en-US" altLang="zh-CN" sz="2000">
                <a:latin typeface="微软雅黑" panose="020B0503020204020204" charset="-122"/>
                <a:ea typeface="微软雅黑" panose="020B0503020204020204" charset="-122"/>
              </a:rPr>
              <a:t>}</a:t>
            </a:r>
            <a:endParaRPr kumimoji="0" lang="zh-CN" altLang="en-US" sz="2000">
              <a:latin typeface="微软雅黑" panose="020B0503020204020204" charset="-122"/>
              <a:ea typeface="微软雅黑" panose="020B0503020204020204" charset="-122"/>
            </a:endParaRPr>
          </a:p>
        </p:txBody>
      </p:sp>
      <p:pic>
        <p:nvPicPr>
          <p:cNvPr id="27648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3008" y="5100054"/>
            <a:ext cx="7632700" cy="1639887"/>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pic>
      <p:sp>
        <p:nvSpPr>
          <p:cNvPr id="276488" name="Rectangle 8"/>
          <p:cNvSpPr>
            <a:spLocks noChangeArrowheads="1"/>
          </p:cNvSpPr>
          <p:nvPr/>
        </p:nvSpPr>
        <p:spPr bwMode="auto">
          <a:xfrm>
            <a:off x="6230938" y="2612302"/>
            <a:ext cx="4321175" cy="1322070"/>
          </a:xfrm>
          <a:prstGeom prst="rect">
            <a:avLst/>
          </a:prstGeom>
          <a:noFill/>
          <a:ln w="25400">
            <a:solidFill>
              <a:srgbClr val="8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000">
                <a:latin typeface="微软雅黑" panose="020B0503020204020204" charset="-122"/>
                <a:ea typeface="微软雅黑" panose="020B0503020204020204" charset="-122"/>
              </a:rPr>
              <a:t>使用</a:t>
            </a:r>
            <a:r>
              <a:rPr lang="en-US" altLang="zh-CN" sz="2000">
                <a:latin typeface="微软雅黑" panose="020B0503020204020204" charset="-122"/>
                <a:ea typeface="微软雅黑" panose="020B0503020204020204" charset="-122"/>
              </a:rPr>
              <a:t>Point</a:t>
            </a:r>
            <a:r>
              <a:rPr lang="zh-CN" altLang="en-US" sz="2000">
                <a:latin typeface="微软雅黑" panose="020B0503020204020204" charset="-122"/>
                <a:ea typeface="微软雅黑" panose="020B0503020204020204" charset="-122"/>
              </a:rPr>
              <a:t>类创建了两个对象</a:t>
            </a:r>
            <a:r>
              <a:rPr lang="en-US" altLang="zh-CN" sz="2000">
                <a:latin typeface="微软雅黑" panose="020B0503020204020204" charset="-122"/>
                <a:ea typeface="微软雅黑" panose="020B0503020204020204" charset="-122"/>
              </a:rPr>
              <a:t>p1，p2：</a:t>
            </a:r>
          </a:p>
          <a:p>
            <a:pPr eaLnBrk="1" hangingPunct="1">
              <a:spcBef>
                <a:spcPct val="0"/>
              </a:spcBef>
              <a:buClrTx/>
              <a:buFontTx/>
              <a:buNone/>
            </a:pPr>
            <a:r>
              <a:rPr lang="en-US" altLang="zh-CN" sz="2000">
                <a:solidFill>
                  <a:srgbClr val="53648F"/>
                </a:solidFill>
                <a:latin typeface="微软雅黑" panose="020B0503020204020204" charset="-122"/>
                <a:ea typeface="微软雅黑" panose="020B0503020204020204" charset="-122"/>
              </a:rPr>
              <a:t>        Point p1  =  new Point (5,15);</a:t>
            </a:r>
          </a:p>
          <a:p>
            <a:pPr eaLnBrk="1" hangingPunct="1">
              <a:spcBef>
                <a:spcPct val="0"/>
              </a:spcBef>
              <a:buClrTx/>
              <a:buFontTx/>
              <a:buNone/>
            </a:pPr>
            <a:r>
              <a:rPr lang="en-US" altLang="zh-CN" sz="2000">
                <a:solidFill>
                  <a:srgbClr val="53648F"/>
                </a:solidFill>
                <a:latin typeface="微软雅黑" panose="020B0503020204020204" charset="-122"/>
                <a:ea typeface="微软雅黑" panose="020B0503020204020204" charset="-122"/>
              </a:rPr>
              <a:t>        Point p2  =  new Point(8,18); </a:t>
            </a:r>
            <a:endParaRPr lang="zh-CN" altLang="en-US" sz="2000">
              <a:solidFill>
                <a:srgbClr val="53648F"/>
              </a:solidFill>
              <a:latin typeface="微软雅黑" panose="020B0503020204020204" charset="-122"/>
              <a:ea typeface="微软雅黑" panose="020B0503020204020204" charset="-122"/>
            </a:endParaRPr>
          </a:p>
          <a:p>
            <a:pPr eaLnBrk="1" hangingPunct="1">
              <a:spcBef>
                <a:spcPct val="0"/>
              </a:spcBef>
              <a:buClrTx/>
              <a:buFontTx/>
              <a:buNone/>
            </a:pPr>
            <a:r>
              <a:rPr lang="zh-CN" altLang="en-US" sz="2000">
                <a:latin typeface="微软雅黑" panose="020B0503020204020204" charset="-122"/>
                <a:ea typeface="微软雅黑" panose="020B0503020204020204" charset="-122"/>
              </a:rPr>
              <a:t>内存模型如图4.</a:t>
            </a:r>
            <a:r>
              <a:rPr lang="en-US" altLang="zh-CN" sz="2000">
                <a:latin typeface="微软雅黑" panose="020B0503020204020204" charset="-122"/>
                <a:ea typeface="微软雅黑" panose="020B0503020204020204" charset="-122"/>
              </a:rPr>
              <a:t>9</a:t>
            </a:r>
            <a:r>
              <a:rPr lang="zh-CN" altLang="en-US" sz="2000">
                <a:latin typeface="微软雅黑" panose="020B0503020204020204" charset="-122"/>
                <a:ea typeface="微软雅黑" panose="020B0503020204020204" charset="-122"/>
              </a:rPr>
              <a:t>所示</a:t>
            </a:r>
          </a:p>
        </p:txBody>
      </p:sp>
      <p:sp>
        <p:nvSpPr>
          <p:cNvPr id="276489" name="AutoShape 9"/>
          <p:cNvSpPr>
            <a:spLocks noChangeArrowheads="1"/>
          </p:cNvSpPr>
          <p:nvPr/>
        </p:nvSpPr>
        <p:spPr bwMode="auto">
          <a:xfrm>
            <a:off x="5800726" y="3333026"/>
            <a:ext cx="358775" cy="287338"/>
          </a:xfrm>
          <a:prstGeom prst="rightArrow">
            <a:avLst>
              <a:gd name="adj1" fmla="val 50000"/>
              <a:gd name="adj2" fmla="val 31215"/>
            </a:avLst>
          </a:prstGeom>
          <a:solidFill>
            <a:srgbClr val="800000"/>
          </a:solidFill>
          <a:ln w="9525">
            <a:noFill/>
            <a:miter lim="800000"/>
          </a:ln>
        </p:spPr>
        <p:txBody>
          <a:bodyPr wrap="none" anchor="ct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a:ea typeface="楷体" panose="02010609060101010101" pitchFamily="49" charset="-122"/>
            </a:endParaRPr>
          </a:p>
        </p:txBody>
      </p:sp>
      <p:sp>
        <p:nvSpPr>
          <p:cNvPr id="276490" name="AutoShape 10"/>
          <p:cNvSpPr>
            <a:spLocks noChangeArrowheads="1"/>
          </p:cNvSpPr>
          <p:nvPr/>
        </p:nvSpPr>
        <p:spPr bwMode="auto">
          <a:xfrm>
            <a:off x="6627813" y="4170364"/>
            <a:ext cx="215900" cy="719137"/>
          </a:xfrm>
          <a:prstGeom prst="downArrow">
            <a:avLst>
              <a:gd name="adj1" fmla="val 50000"/>
              <a:gd name="adj2" fmla="val 83272"/>
            </a:avLst>
          </a:prstGeom>
          <a:solidFill>
            <a:srgbClr val="800000"/>
          </a:solidFill>
          <a:ln w="9525">
            <a:noFill/>
            <a:miter lim="800000"/>
          </a:ln>
        </p:spPr>
        <p:txBody>
          <a:bodyPr vert="eaVert" wrap="none" anchor="ct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a:ea typeface="楷体" panose="02010609060101010101" pitchFamily="49" charset="-122"/>
            </a:endParaRPr>
          </a:p>
        </p:txBody>
      </p:sp>
      <p:sp>
        <p:nvSpPr>
          <p:cNvPr id="276491" name="Oval 11"/>
          <p:cNvSpPr>
            <a:spLocks noChangeArrowheads="1"/>
          </p:cNvSpPr>
          <p:nvPr/>
        </p:nvSpPr>
        <p:spPr bwMode="auto">
          <a:xfrm>
            <a:off x="2395537" y="5100054"/>
            <a:ext cx="1223963" cy="504825"/>
          </a:xfrm>
          <a:prstGeom prst="ellipse">
            <a:avLst/>
          </a:prstGeom>
          <a:noFill/>
          <a:ln w="2540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a:ea typeface="楷体" panose="02010609060101010101" pitchFamily="49" charset="-122"/>
            </a:endParaRPr>
          </a:p>
        </p:txBody>
      </p:sp>
      <p:sp>
        <p:nvSpPr>
          <p:cNvPr id="276492" name="Oval 12"/>
          <p:cNvSpPr>
            <a:spLocks noChangeArrowheads="1"/>
          </p:cNvSpPr>
          <p:nvPr/>
        </p:nvSpPr>
        <p:spPr bwMode="auto">
          <a:xfrm>
            <a:off x="6456040" y="5176254"/>
            <a:ext cx="1223962" cy="504825"/>
          </a:xfrm>
          <a:prstGeom prst="ellipse">
            <a:avLst/>
          </a:prstGeom>
          <a:noFill/>
          <a:ln w="25400">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a:ea typeface="楷体" panose="02010609060101010101" pitchFamily="49" charset="-122"/>
            </a:endParaRPr>
          </a:p>
        </p:txBody>
      </p:sp>
      <p:grpSp>
        <p:nvGrpSpPr>
          <p:cNvPr id="11" name="组合 10"/>
          <p:cNvGrpSpPr/>
          <p:nvPr/>
        </p:nvGrpSpPr>
        <p:grpSpPr>
          <a:xfrm>
            <a:off x="103941" y="116632"/>
            <a:ext cx="9929764" cy="614705"/>
            <a:chOff x="103941" y="116632"/>
            <a:chExt cx="9929764" cy="614705"/>
          </a:xfrm>
        </p:grpSpPr>
        <p:sp>
          <p:nvSpPr>
            <p:cNvPr id="12" name="文本框 11"/>
            <p:cNvSpPr txBox="1"/>
            <p:nvPr/>
          </p:nvSpPr>
          <p:spPr>
            <a:xfrm>
              <a:off x="767408" y="147772"/>
              <a:ext cx="554461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4.3  </a:t>
              </a:r>
              <a:r>
                <a:rPr lang="zh-CN" altLang="en-US" sz="3200" b="1">
                  <a:solidFill>
                    <a:srgbClr val="53648F"/>
                  </a:solidFill>
                  <a:latin typeface="微软雅黑" panose="020B0503020204020204" charset="-122"/>
                  <a:ea typeface="微软雅黑" panose="020B0503020204020204" charset="-122"/>
                </a:rPr>
                <a:t>构造方法与对象的创建</a:t>
              </a:r>
              <a:endParaRPr lang="zh-CN" altLang="en-US" sz="3200" b="1" dirty="0">
                <a:solidFill>
                  <a:srgbClr val="53648F"/>
                </a:solidFill>
                <a:latin typeface="微软雅黑" panose="020B0503020204020204" charset="-122"/>
                <a:ea typeface="微软雅黑" panose="020B0503020204020204" charset="-122"/>
              </a:endParaRPr>
            </a:p>
          </p:txBody>
        </p:sp>
        <p:pic>
          <p:nvPicPr>
            <p:cNvPr id="13" name="图片 12" descr="卡通人物&#10;&#10;中度可信度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5" name="平行四边形 14"/>
            <p:cNvSpPr/>
            <p:nvPr/>
          </p:nvSpPr>
          <p:spPr>
            <a:xfrm>
              <a:off x="5951984" y="476672"/>
              <a:ext cx="408172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6" name="文本框 15"/>
          <p:cNvSpPr txBox="1"/>
          <p:nvPr/>
        </p:nvSpPr>
        <p:spPr>
          <a:xfrm>
            <a:off x="817550" y="807095"/>
            <a:ext cx="3766282"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4.3.4   </a:t>
            </a:r>
            <a:r>
              <a:rPr lang="zh-CN" altLang="en-US" sz="2400">
                <a:latin typeface="微软雅黑" panose="020B0503020204020204" charset="-122"/>
                <a:ea typeface="微软雅黑" panose="020B0503020204020204" charset="-122"/>
              </a:rPr>
              <a:t>对象的引用和实体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76486"/>
                                        </p:tgtEl>
                                        <p:attrNameLst>
                                          <p:attrName>style.visibility</p:attrName>
                                        </p:attrNameLst>
                                      </p:cBhvr>
                                      <p:to>
                                        <p:strVal val="visible"/>
                                      </p:to>
                                    </p:set>
                                    <p:animEffect transition="in" filter="blinds(horizontal)">
                                      <p:cBhvr>
                                        <p:cTn id="18" dur="500"/>
                                        <p:tgtEl>
                                          <p:spTgt spid="27648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6489"/>
                                        </p:tgtEl>
                                        <p:attrNameLst>
                                          <p:attrName>style.visibility</p:attrName>
                                        </p:attrNameLst>
                                      </p:cBhvr>
                                      <p:to>
                                        <p:strVal val="visible"/>
                                      </p:to>
                                    </p:set>
                                    <p:animEffect transition="in" filter="blinds(horizontal)">
                                      <p:cBhvr>
                                        <p:cTn id="23" dur="500"/>
                                        <p:tgtEl>
                                          <p:spTgt spid="27648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76488"/>
                                        </p:tgtEl>
                                        <p:attrNameLst>
                                          <p:attrName>style.visibility</p:attrName>
                                        </p:attrNameLst>
                                      </p:cBhvr>
                                      <p:to>
                                        <p:strVal val="visible"/>
                                      </p:to>
                                    </p:set>
                                    <p:animEffect transition="in" filter="blinds(horizontal)">
                                      <p:cBhvr>
                                        <p:cTn id="28" dur="500"/>
                                        <p:tgtEl>
                                          <p:spTgt spid="27648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76490"/>
                                        </p:tgtEl>
                                        <p:attrNameLst>
                                          <p:attrName>style.visibility</p:attrName>
                                        </p:attrNameLst>
                                      </p:cBhvr>
                                      <p:to>
                                        <p:strVal val="visible"/>
                                      </p:to>
                                    </p:set>
                                    <p:animEffect transition="in" filter="blinds(horizontal)">
                                      <p:cBhvr>
                                        <p:cTn id="33" dur="500"/>
                                        <p:tgtEl>
                                          <p:spTgt spid="27649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76487"/>
                                        </p:tgtEl>
                                        <p:attrNameLst>
                                          <p:attrName>style.visibility</p:attrName>
                                        </p:attrNameLst>
                                      </p:cBhvr>
                                      <p:to>
                                        <p:strVal val="visible"/>
                                      </p:to>
                                    </p:set>
                                    <p:animEffect transition="in" filter="blinds(horizontal)">
                                      <p:cBhvr>
                                        <p:cTn id="38" dur="500"/>
                                        <p:tgtEl>
                                          <p:spTgt spid="276487"/>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76491"/>
                                        </p:tgtEl>
                                        <p:attrNameLst>
                                          <p:attrName>style.visibility</p:attrName>
                                        </p:attrNameLst>
                                      </p:cBhvr>
                                      <p:to>
                                        <p:strVal val="visible"/>
                                      </p:to>
                                    </p:set>
                                    <p:animEffect transition="in" filter="blinds(horizontal)">
                                      <p:cBhvr>
                                        <p:cTn id="43" dur="500"/>
                                        <p:tgtEl>
                                          <p:spTgt spid="27649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76492"/>
                                        </p:tgtEl>
                                        <p:attrNameLst>
                                          <p:attrName>style.visibility</p:attrName>
                                        </p:attrNameLst>
                                      </p:cBhvr>
                                      <p:to>
                                        <p:strVal val="visible"/>
                                      </p:to>
                                    </p:set>
                                    <p:animEffect transition="in" filter="blinds(horizontal)">
                                      <p:cBhvr>
                                        <p:cTn id="48" dur="500"/>
                                        <p:tgtEl>
                                          <p:spTgt spid="276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P spid="276486" grpId="0" bldLvl="0" animBg="1"/>
      <p:bldP spid="276488" grpId="0" bldLvl="0" animBg="1"/>
      <p:bldP spid="276489" grpId="0" animBg="1"/>
      <p:bldP spid="276490" grpId="0" animBg="1"/>
      <p:bldP spid="276491" grpId="0" animBg="1"/>
      <p:bldP spid="276492" grpId="0" animBg="1"/>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4294967295"/>
          </p:nvPr>
        </p:nvSpPr>
        <p:spPr>
          <a:xfrm>
            <a:off x="993248" y="1500802"/>
            <a:ext cx="10935400" cy="3117587"/>
          </a:xfrm>
          <a:prstGeom prst="rect">
            <a:avLst/>
          </a:prstGeom>
        </p:spPr>
        <p:txBody>
          <a:bodyPr/>
          <a:lstStyle/>
          <a:p>
            <a:pPr eaLnBrk="1" hangingPunct="1">
              <a:lnSpc>
                <a:spcPct val="150000"/>
              </a:lnSpc>
            </a:pPr>
            <a:r>
              <a:rPr lang="zh-CN" altLang="en-US" b="1">
                <a:latin typeface="微软雅黑" panose="020B0503020204020204" charset="-122"/>
                <a:ea typeface="微软雅黑" panose="020B0503020204020204" charset="-122"/>
              </a:rPr>
              <a:t>假如在程序中使用了如下的赋值语句：</a:t>
            </a:r>
          </a:p>
          <a:p>
            <a:pPr eaLnBrk="1" hangingPunct="1">
              <a:lnSpc>
                <a:spcPct val="150000"/>
              </a:lnSpc>
              <a:buFont typeface="Wingdings" panose="05000000000000000000" pitchFamily="2" charset="2"/>
              <a:buNone/>
            </a:pPr>
            <a:r>
              <a:rPr lang="en-US" altLang="zh-CN" b="1">
                <a:solidFill>
                  <a:srgbClr val="53648F"/>
                </a:solidFill>
                <a:latin typeface="微软雅黑" panose="020B0503020204020204" charset="-122"/>
                <a:ea typeface="微软雅黑" panose="020B0503020204020204" charset="-122"/>
              </a:rPr>
              <a:t>                                                    p1 = p2;</a:t>
            </a:r>
          </a:p>
          <a:p>
            <a:pPr lvl="1" eaLnBrk="1" hangingPunct="1">
              <a:lnSpc>
                <a:spcPct val="150000"/>
              </a:lnSpc>
              <a:buFontTx/>
              <a:buNone/>
            </a:pPr>
            <a:r>
              <a:rPr lang="zh-CN" altLang="en-US" sz="2200" b="1">
                <a:latin typeface="微软雅黑" panose="020B0503020204020204" charset="-122"/>
                <a:ea typeface="微软雅黑" panose="020B0503020204020204" charset="-122"/>
              </a:rPr>
              <a:t>即把</a:t>
            </a:r>
            <a:r>
              <a:rPr lang="en-US" altLang="zh-CN" sz="2200" b="1">
                <a:latin typeface="微软雅黑" panose="020B0503020204020204" charset="-122"/>
                <a:ea typeface="微软雅黑" panose="020B0503020204020204" charset="-122"/>
              </a:rPr>
              <a:t>p2</a:t>
            </a:r>
            <a:r>
              <a:rPr lang="zh-CN" altLang="en-US" sz="2200" b="1">
                <a:latin typeface="微软雅黑" panose="020B0503020204020204" charset="-122"/>
                <a:ea typeface="微软雅黑" panose="020B0503020204020204" charset="-122"/>
              </a:rPr>
              <a:t>中的引用赋给了</a:t>
            </a:r>
            <a:r>
              <a:rPr lang="en-US" altLang="zh-CN" sz="2200" b="1">
                <a:latin typeface="微软雅黑" panose="020B0503020204020204" charset="-122"/>
                <a:ea typeface="微软雅黑" panose="020B0503020204020204" charset="-122"/>
              </a:rPr>
              <a:t>p1，</a:t>
            </a:r>
            <a:r>
              <a:rPr lang="zh-CN" altLang="en-US" sz="2200" b="1">
                <a:latin typeface="微软雅黑" panose="020B0503020204020204" charset="-122"/>
                <a:ea typeface="微软雅黑" panose="020B0503020204020204" charset="-122"/>
              </a:rPr>
              <a:t>因此</a:t>
            </a:r>
            <a:r>
              <a:rPr lang="en-US" altLang="zh-CN" sz="2200" b="1">
                <a:latin typeface="微软雅黑" panose="020B0503020204020204" charset="-122"/>
                <a:ea typeface="微软雅黑" panose="020B0503020204020204" charset="-122"/>
              </a:rPr>
              <a:t>p1</a:t>
            </a:r>
            <a:r>
              <a:rPr lang="zh-CN" altLang="en-US" sz="2200" b="1">
                <a:latin typeface="微软雅黑" panose="020B0503020204020204" charset="-122"/>
                <a:ea typeface="微软雅黑" panose="020B0503020204020204" charset="-122"/>
              </a:rPr>
              <a:t>和</a:t>
            </a:r>
            <a:r>
              <a:rPr lang="en-US" altLang="zh-CN" sz="2200" b="1">
                <a:latin typeface="微软雅黑" panose="020B0503020204020204" charset="-122"/>
                <a:ea typeface="微软雅黑" panose="020B0503020204020204" charset="-122"/>
              </a:rPr>
              <a:t>p2</a:t>
            </a:r>
            <a:r>
              <a:rPr lang="zh-CN" altLang="en-US" sz="2200" b="1">
                <a:latin typeface="微软雅黑" panose="020B0503020204020204" charset="-122"/>
                <a:ea typeface="微软雅黑" panose="020B0503020204020204" charset="-122"/>
              </a:rPr>
              <a:t>本质上是一样的</a:t>
            </a:r>
            <a:r>
              <a:rPr lang="en-US" altLang="zh-CN" sz="2200" b="1">
                <a:latin typeface="微软雅黑" panose="020B0503020204020204" charset="-122"/>
                <a:ea typeface="微软雅黑" panose="020B0503020204020204" charset="-122"/>
              </a:rPr>
              <a:t>.</a:t>
            </a:r>
          </a:p>
          <a:p>
            <a:pPr eaLnBrk="1" hangingPunct="1">
              <a:lnSpc>
                <a:spcPct val="150000"/>
              </a:lnSpc>
            </a:pPr>
            <a:r>
              <a:rPr lang="zh-CN" altLang="en-US" b="1">
                <a:solidFill>
                  <a:srgbClr val="C00000"/>
                </a:solidFill>
                <a:latin typeface="微软雅黑" panose="020B0503020204020204" charset="-122"/>
                <a:ea typeface="微软雅黑" panose="020B0503020204020204" charset="-122"/>
              </a:rPr>
              <a:t>一个类创建的两个对象，如果具有相同的引用，那么就具有完全相同的实体(变量)。 </a:t>
            </a:r>
          </a:p>
          <a:p>
            <a:pPr eaLnBrk="1" hangingPunct="1">
              <a:lnSpc>
                <a:spcPct val="150000"/>
              </a:lnSpc>
            </a:pPr>
            <a:r>
              <a:rPr lang="zh-CN" altLang="en-US" b="1">
                <a:latin typeface="微软雅黑" panose="020B0503020204020204" charset="-122"/>
                <a:ea typeface="微软雅黑" panose="020B0503020204020204" charset="-122"/>
              </a:rPr>
              <a:t>内存模型由图4.9变成图4.10所示。</a:t>
            </a:r>
          </a:p>
          <a:p>
            <a:pPr eaLnBrk="1" hangingPunct="1">
              <a:lnSpc>
                <a:spcPct val="150000"/>
              </a:lnSpc>
            </a:pPr>
            <a:endParaRPr lang="zh-CN" altLang="en-US">
              <a:latin typeface="微软雅黑" panose="020B0503020204020204" charset="-122"/>
              <a:ea typeface="微软雅黑" panose="020B0503020204020204" charset="-122"/>
            </a:endParaRPr>
          </a:p>
        </p:txBody>
      </p:sp>
      <p:sp>
        <p:nvSpPr>
          <p:cNvPr id="32772" name="Rectangle 6"/>
          <p:cNvSpPr>
            <a:spLocks noChangeArrowheads="1"/>
          </p:cNvSpPr>
          <p:nvPr/>
        </p:nvSpPr>
        <p:spPr bwMode="auto">
          <a:xfrm>
            <a:off x="1812926" y="5375275"/>
            <a:ext cx="913765"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200" b="1">
                <a:solidFill>
                  <a:srgbClr val="C00000"/>
                </a:solidFill>
                <a:latin typeface="微软雅黑" panose="020B0503020204020204" charset="-122"/>
                <a:ea typeface="微软雅黑" panose="020B0503020204020204" charset="-122"/>
                <a:hlinkClick r:id="rId2"/>
              </a:rPr>
              <a:t>例子4</a:t>
            </a:r>
          </a:p>
        </p:txBody>
      </p:sp>
      <p:pic>
        <p:nvPicPr>
          <p:cNvPr id="32773"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5500" y="4914416"/>
            <a:ext cx="5754688" cy="127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文本框 9"/>
          <p:cNvSpPr txBox="1">
            <a:spLocks noChangeArrowheads="1"/>
          </p:cNvSpPr>
          <p:nvPr/>
        </p:nvSpPr>
        <p:spPr bwMode="auto">
          <a:xfrm>
            <a:off x="7457813" y="6363801"/>
            <a:ext cx="107006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latin typeface="微软雅黑" panose="020B0503020204020204" charset="-122"/>
                <a:ea typeface="微软雅黑" panose="020B0503020204020204" charset="-122"/>
              </a:rPr>
              <a:t>图4.10</a:t>
            </a:r>
          </a:p>
        </p:txBody>
      </p:sp>
      <p:grpSp>
        <p:nvGrpSpPr>
          <p:cNvPr id="7" name="组合 6"/>
          <p:cNvGrpSpPr/>
          <p:nvPr/>
        </p:nvGrpSpPr>
        <p:grpSpPr>
          <a:xfrm>
            <a:off x="103941" y="116632"/>
            <a:ext cx="9929764" cy="614705"/>
            <a:chOff x="103941" y="116632"/>
            <a:chExt cx="9929764" cy="614705"/>
          </a:xfrm>
        </p:grpSpPr>
        <p:sp>
          <p:nvSpPr>
            <p:cNvPr id="8" name="文本框 7"/>
            <p:cNvSpPr txBox="1"/>
            <p:nvPr/>
          </p:nvSpPr>
          <p:spPr>
            <a:xfrm>
              <a:off x="767408" y="147772"/>
              <a:ext cx="554461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4.3  </a:t>
              </a:r>
              <a:r>
                <a:rPr lang="zh-CN" altLang="en-US" sz="3200" b="1">
                  <a:solidFill>
                    <a:srgbClr val="53648F"/>
                  </a:solidFill>
                  <a:latin typeface="微软雅黑" panose="020B0503020204020204" charset="-122"/>
                  <a:ea typeface="微软雅黑" panose="020B0503020204020204" charset="-122"/>
                </a:rPr>
                <a:t>构造方法与对象的创建</a:t>
              </a:r>
              <a:endParaRPr lang="zh-CN" altLang="en-US" sz="3200" b="1" dirty="0">
                <a:solidFill>
                  <a:srgbClr val="53648F"/>
                </a:solidFill>
                <a:latin typeface="微软雅黑" panose="020B0503020204020204" charset="-122"/>
                <a:ea typeface="微软雅黑" panose="020B0503020204020204" charset="-122"/>
              </a:endParaRPr>
            </a:p>
          </p:txBody>
        </p:sp>
        <p:pic>
          <p:nvPicPr>
            <p:cNvPr id="9" name="图片 8" descr="卡通人物&#10;&#10;中度可信度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1" name="平行四边形 10"/>
            <p:cNvSpPr/>
            <p:nvPr/>
          </p:nvSpPr>
          <p:spPr>
            <a:xfrm>
              <a:off x="5951984" y="476672"/>
              <a:ext cx="408172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2" name="文本框 11"/>
          <p:cNvSpPr txBox="1"/>
          <p:nvPr/>
        </p:nvSpPr>
        <p:spPr>
          <a:xfrm>
            <a:off x="817550" y="879103"/>
            <a:ext cx="3766282"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4.3.4   </a:t>
            </a:r>
            <a:r>
              <a:rPr lang="zh-CN" altLang="en-US" sz="2400">
                <a:latin typeface="微软雅黑" panose="020B0503020204020204" charset="-122"/>
                <a:ea typeface="微软雅黑" panose="020B0503020204020204" charset="-122"/>
              </a:rPr>
              <a:t>对象的引用和实体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2771">
                                            <p:txEl>
                                              <p:pRg st="0" end="0"/>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32771">
                                            <p:txEl>
                                              <p:pRg st="1" end="1"/>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32771">
                                            <p:txEl>
                                              <p:pRg st="2" end="2"/>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32771">
                                            <p:txEl>
                                              <p:pRg st="3" end="3"/>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32771">
                                            <p:txEl>
                                              <p:pRg st="4" end="4"/>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32772"/>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32773"/>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32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32772" grpId="0"/>
      <p:bldP spid="32774"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6"/>
          <p:cNvSpPr>
            <a:spLocks noChangeArrowheads="1"/>
          </p:cNvSpPr>
          <p:nvPr/>
        </p:nvSpPr>
        <p:spPr bwMode="auto">
          <a:xfrm>
            <a:off x="1223342" y="2852936"/>
            <a:ext cx="913765"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200" b="1">
                <a:solidFill>
                  <a:srgbClr val="C00000"/>
                </a:solidFill>
                <a:latin typeface="微软雅黑" panose="020B0503020204020204" charset="-122"/>
                <a:ea typeface="微软雅黑" panose="020B0503020204020204" charset="-122"/>
                <a:hlinkClick r:id="rId2"/>
              </a:rPr>
              <a:t>例子4</a:t>
            </a:r>
          </a:p>
        </p:txBody>
      </p:sp>
      <p:sp>
        <p:nvSpPr>
          <p:cNvPr id="9" name="文本框 8"/>
          <p:cNvSpPr txBox="1"/>
          <p:nvPr/>
        </p:nvSpPr>
        <p:spPr>
          <a:xfrm>
            <a:off x="1223342" y="1449910"/>
            <a:ext cx="3936554" cy="1106805"/>
          </a:xfrm>
          <a:prstGeom prst="rect">
            <a:avLst/>
          </a:prstGeom>
          <a:noFill/>
        </p:spPr>
        <p:txBody>
          <a:bodyPr wrap="square">
            <a:spAutoFit/>
          </a:bodyPr>
          <a:lstStyle/>
          <a:p>
            <a:pPr eaLnBrk="1" hangingPunct="1">
              <a:lnSpc>
                <a:spcPct val="150000"/>
              </a:lnSpc>
              <a:defRPr/>
            </a:pPr>
            <a:r>
              <a:rPr lang="zh-CN" altLang="zh-CN" sz="2200" b="1" kern="100" dirty="0">
                <a:solidFill>
                  <a:srgbClr val="C00000"/>
                </a:solidFill>
                <a:latin typeface="微软雅黑" panose="020B0503020204020204" charset="-122"/>
                <a:ea typeface="微软雅黑" panose="020B0503020204020204" charset="-122"/>
                <a:cs typeface="Times New Roman" panose="02020603050405020304" pitchFamily="18" charset="0"/>
              </a:rPr>
              <a:t>例子</a:t>
            </a:r>
            <a:r>
              <a:rPr lang="en-US" altLang="zh-CN" sz="2200" b="1" kern="100" dirty="0">
                <a:solidFill>
                  <a:srgbClr val="C00000"/>
                </a:solidFill>
                <a:latin typeface="微软雅黑" panose="020B0503020204020204" charset="-122"/>
                <a:ea typeface="微软雅黑" panose="020B0503020204020204" charset="-122"/>
              </a:rPr>
              <a:t>4</a:t>
            </a:r>
            <a:r>
              <a:rPr lang="zh-CN" altLang="zh-CN" sz="2200" b="1" kern="100" dirty="0">
                <a:solidFill>
                  <a:srgbClr val="53648F"/>
                </a:solidFill>
                <a:latin typeface="微软雅黑" panose="020B0503020204020204" charset="-122"/>
                <a:ea typeface="微软雅黑" panose="020B0503020204020204" charset="-122"/>
                <a:cs typeface="Times New Roman" panose="02020603050405020304" pitchFamily="18" charset="0"/>
              </a:rPr>
              <a:t>将对象</a:t>
            </a:r>
            <a:r>
              <a:rPr lang="en-US" altLang="zh-CN" sz="2200" b="1" kern="100" dirty="0">
                <a:solidFill>
                  <a:srgbClr val="53648F"/>
                </a:solidFill>
                <a:latin typeface="微软雅黑" panose="020B0503020204020204" charset="-122"/>
                <a:ea typeface="微软雅黑" panose="020B0503020204020204" charset="-122"/>
              </a:rPr>
              <a:t>p2</a:t>
            </a:r>
            <a:r>
              <a:rPr lang="zh-CN" altLang="zh-CN" sz="2200" b="1" kern="100" dirty="0">
                <a:solidFill>
                  <a:srgbClr val="53648F"/>
                </a:solidFill>
                <a:latin typeface="微软雅黑" panose="020B0503020204020204" charset="-122"/>
                <a:ea typeface="微软雅黑" panose="020B0503020204020204" charset="-122"/>
                <a:cs typeface="Times New Roman" panose="02020603050405020304" pitchFamily="18" charset="0"/>
              </a:rPr>
              <a:t>的引用赋给了对象</a:t>
            </a:r>
            <a:r>
              <a:rPr lang="en-US" altLang="zh-CN" sz="2200" b="1" kern="100" dirty="0">
                <a:solidFill>
                  <a:srgbClr val="53648F"/>
                </a:solidFill>
                <a:latin typeface="微软雅黑" panose="020B0503020204020204" charset="-122"/>
                <a:ea typeface="微软雅黑" panose="020B0503020204020204" charset="-122"/>
              </a:rPr>
              <a:t>p1</a:t>
            </a:r>
            <a:r>
              <a:rPr lang="zh-CN" altLang="zh-CN" sz="2200" b="1" kern="100" dirty="0">
                <a:solidFill>
                  <a:srgbClr val="53648F"/>
                </a:solidFill>
                <a:latin typeface="微软雅黑" panose="020B0503020204020204" charset="-122"/>
                <a:ea typeface="微软雅黑" panose="020B0503020204020204" charset="-122"/>
                <a:cs typeface="Times New Roman" panose="02020603050405020304" pitchFamily="18" charset="0"/>
              </a:rPr>
              <a:t>，运行效果如图</a:t>
            </a:r>
            <a:endParaRPr lang="zh-CN" altLang="en-US" sz="2200" b="1" dirty="0">
              <a:solidFill>
                <a:srgbClr val="53648F"/>
              </a:solidFill>
              <a:latin typeface="微软雅黑" panose="020B0503020204020204" charset="-122"/>
              <a:ea typeface="微软雅黑" panose="020B0503020204020204" charset="-122"/>
            </a:endParaRPr>
          </a:p>
        </p:txBody>
      </p:sp>
      <p:pic>
        <p:nvPicPr>
          <p:cNvPr id="337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482" y="1410279"/>
            <a:ext cx="3792538"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文本框 11"/>
          <p:cNvSpPr txBox="1">
            <a:spLocks noChangeArrowheads="1"/>
          </p:cNvSpPr>
          <p:nvPr/>
        </p:nvSpPr>
        <p:spPr bwMode="auto">
          <a:xfrm>
            <a:off x="1175395" y="4383552"/>
            <a:ext cx="9841210" cy="2399665"/>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2000">
                <a:latin typeface="微软雅黑" panose="020B0503020204020204" charset="-122"/>
                <a:ea typeface="微软雅黑" panose="020B0503020204020204" charset="-122"/>
              </a:rPr>
              <a:t>使用</a:t>
            </a:r>
            <a:r>
              <a:rPr lang="en-US" altLang="zh-CN" sz="2000">
                <a:solidFill>
                  <a:srgbClr val="53648F"/>
                </a:solidFill>
                <a:latin typeface="微软雅黑" panose="020B0503020204020204" charset="-122"/>
                <a:ea typeface="微软雅黑" panose="020B0503020204020204" charset="-122"/>
              </a:rPr>
              <a:t>System.out.println(object)</a:t>
            </a:r>
            <a:r>
              <a:rPr lang="zh-CN" altLang="en-US" sz="2000">
                <a:latin typeface="微软雅黑" panose="020B0503020204020204" charset="-122"/>
                <a:ea typeface="微软雅黑" panose="020B0503020204020204" charset="-122"/>
              </a:rPr>
              <a:t>输出对象的引用值时，</a:t>
            </a:r>
            <a:r>
              <a:rPr lang="en-US" altLang="zh-CN" sz="2000">
                <a:latin typeface="微软雅黑" panose="020B0503020204020204" charset="-122"/>
                <a:ea typeface="微软雅黑" panose="020B0503020204020204" charset="-122"/>
              </a:rPr>
              <a:t>Java</a:t>
            </a:r>
            <a:r>
              <a:rPr lang="zh-CN" altLang="en-US" sz="2000">
                <a:latin typeface="微软雅黑" panose="020B0503020204020204" charset="-122"/>
                <a:ea typeface="微软雅黑" panose="020B0503020204020204" charset="-122"/>
              </a:rPr>
              <a:t>会给引用值添加了前缀信息</a:t>
            </a:r>
            <a:r>
              <a:rPr lang="en-US" altLang="zh-CN" sz="2000">
                <a:latin typeface="微软雅黑" panose="020B0503020204020204" charset="-122"/>
                <a:ea typeface="微软雅黑" panose="020B0503020204020204" charset="-122"/>
              </a:rPr>
              <a:t>: </a:t>
            </a:r>
            <a:r>
              <a:rPr lang="zh-CN" altLang="en-US" sz="2000">
                <a:latin typeface="微软雅黑" panose="020B0503020204020204" charset="-122"/>
                <a:ea typeface="微软雅黑" panose="020B0503020204020204" charset="-122"/>
              </a:rPr>
              <a:t>类名</a:t>
            </a:r>
            <a:r>
              <a:rPr lang="en-US" altLang="zh-CN" sz="2000">
                <a:latin typeface="微软雅黑" panose="020B0503020204020204" charset="-122"/>
                <a:ea typeface="微软雅黑" panose="020B0503020204020204" charset="-122"/>
              </a:rPr>
              <a:t>@</a:t>
            </a:r>
            <a:r>
              <a:rPr lang="zh-CN" altLang="en-US" sz="2000">
                <a:latin typeface="微软雅黑" panose="020B0503020204020204" charset="-122"/>
                <a:ea typeface="微软雅黑" panose="020B0503020204020204" charset="-122"/>
              </a:rPr>
              <a:t>，然后输出添加了前缀信息的数据（有关知识点见</a:t>
            </a:r>
            <a:r>
              <a:rPr lang="en-US" altLang="zh-CN" sz="2000">
                <a:latin typeface="微软雅黑" panose="020B0503020204020204" charset="-122"/>
                <a:ea typeface="微软雅黑" panose="020B0503020204020204" charset="-122"/>
              </a:rPr>
              <a:t>8.1.5</a:t>
            </a:r>
            <a:r>
              <a:rPr lang="zh-CN" altLang="en-US" sz="2000">
                <a:latin typeface="微软雅黑" panose="020B0503020204020204" charset="-122"/>
                <a:ea typeface="微软雅黑" panose="020B0503020204020204" charset="-122"/>
              </a:rPr>
              <a:t>）。可以让</a:t>
            </a:r>
            <a:r>
              <a:rPr lang="en-US" altLang="zh-CN" sz="2000">
                <a:latin typeface="微软雅黑" panose="020B0503020204020204" charset="-122"/>
                <a:ea typeface="微软雅黑" panose="020B0503020204020204" charset="-122"/>
              </a:rPr>
              <a:t>System</a:t>
            </a:r>
            <a:r>
              <a:rPr lang="zh-CN" altLang="en-US" sz="2000">
                <a:latin typeface="微软雅黑" panose="020B0503020204020204" charset="-122"/>
                <a:ea typeface="微软雅黑" panose="020B0503020204020204" charset="-122"/>
              </a:rPr>
              <a:t>类调用静态方法</a:t>
            </a:r>
            <a:r>
              <a:rPr lang="en-US" altLang="zh-CN" sz="2000">
                <a:latin typeface="微软雅黑" panose="020B0503020204020204" charset="-122"/>
                <a:ea typeface="微软雅黑" panose="020B0503020204020204" charset="-122"/>
              </a:rPr>
              <a:t>(</a:t>
            </a:r>
            <a:r>
              <a:rPr lang="zh-CN" altLang="en-US" sz="2000">
                <a:latin typeface="微软雅黑" panose="020B0503020204020204" charset="-122"/>
                <a:ea typeface="微软雅黑" panose="020B0503020204020204" charset="-122"/>
              </a:rPr>
              <a:t>知识点见</a:t>
            </a:r>
            <a:r>
              <a:rPr lang="en-US" altLang="zh-CN" sz="2000">
                <a:latin typeface="微软雅黑" panose="020B0503020204020204" charset="-122"/>
                <a:ea typeface="微软雅黑" panose="020B0503020204020204" charset="-122"/>
              </a:rPr>
              <a:t>4.7.4) </a:t>
            </a:r>
            <a:r>
              <a:rPr lang="en-US" altLang="zh-CN" sz="2000">
                <a:solidFill>
                  <a:srgbClr val="53648F"/>
                </a:solidFill>
                <a:latin typeface="微软雅黑" panose="020B0503020204020204" charset="-122"/>
                <a:ea typeface="微软雅黑" panose="020B0503020204020204" charset="-122"/>
              </a:rPr>
              <a:t>int identityHashCode(Object object)</a:t>
            </a:r>
            <a:r>
              <a:rPr lang="zh-CN" altLang="en-US" sz="2000">
                <a:latin typeface="微软雅黑" panose="020B0503020204020204" charset="-122"/>
                <a:ea typeface="微软雅黑" panose="020B0503020204020204" charset="-122"/>
              </a:rPr>
              <a:t>返回（得到）对象</a:t>
            </a:r>
            <a:r>
              <a:rPr lang="en-US" altLang="zh-CN" sz="2000">
                <a:latin typeface="微软雅黑" panose="020B0503020204020204" charset="-122"/>
                <a:ea typeface="微软雅黑" panose="020B0503020204020204" charset="-122"/>
              </a:rPr>
              <a:t>object</a:t>
            </a:r>
            <a:r>
              <a:rPr lang="zh-CN" altLang="en-US" sz="2000">
                <a:latin typeface="微软雅黑" panose="020B0503020204020204" charset="-122"/>
                <a:ea typeface="微软雅黑" panose="020B0503020204020204" charset="-122"/>
              </a:rPr>
              <a:t>的引用，例如：</a:t>
            </a:r>
          </a:p>
          <a:p>
            <a:pPr eaLnBrk="1" hangingPunct="1">
              <a:lnSpc>
                <a:spcPct val="150000"/>
              </a:lnSpc>
            </a:pPr>
            <a:r>
              <a:rPr lang="en-US" altLang="zh-CN" sz="2000">
                <a:solidFill>
                  <a:srgbClr val="53648F"/>
                </a:solidFill>
                <a:latin typeface="微软雅黑" panose="020B0503020204020204" charset="-122"/>
                <a:ea typeface="微软雅黑" panose="020B0503020204020204" charset="-122"/>
              </a:rPr>
              <a:t>int address  = System.identityHashCode(object);</a:t>
            </a:r>
          </a:p>
        </p:txBody>
      </p:sp>
      <p:grpSp>
        <p:nvGrpSpPr>
          <p:cNvPr id="7" name="组合 6"/>
          <p:cNvGrpSpPr/>
          <p:nvPr/>
        </p:nvGrpSpPr>
        <p:grpSpPr>
          <a:xfrm>
            <a:off x="103941" y="116632"/>
            <a:ext cx="9929764" cy="614705"/>
            <a:chOff x="103941" y="116632"/>
            <a:chExt cx="9929764" cy="614705"/>
          </a:xfrm>
        </p:grpSpPr>
        <p:sp>
          <p:nvSpPr>
            <p:cNvPr id="8" name="文本框 7"/>
            <p:cNvSpPr txBox="1"/>
            <p:nvPr/>
          </p:nvSpPr>
          <p:spPr>
            <a:xfrm>
              <a:off x="767408" y="147772"/>
              <a:ext cx="554461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4.3  </a:t>
              </a:r>
              <a:r>
                <a:rPr lang="zh-CN" altLang="en-US" sz="3200" b="1">
                  <a:solidFill>
                    <a:srgbClr val="53648F"/>
                  </a:solidFill>
                  <a:latin typeface="微软雅黑" panose="020B0503020204020204" charset="-122"/>
                  <a:ea typeface="微软雅黑" panose="020B0503020204020204" charset="-122"/>
                </a:rPr>
                <a:t>构造方法与对象的创建</a:t>
              </a:r>
              <a:endParaRPr lang="zh-CN" altLang="en-US" sz="3200" b="1" dirty="0">
                <a:solidFill>
                  <a:srgbClr val="53648F"/>
                </a:solidFill>
                <a:latin typeface="微软雅黑" panose="020B0503020204020204" charset="-122"/>
                <a:ea typeface="微软雅黑" panose="020B0503020204020204" charset="-122"/>
              </a:endParaRPr>
            </a:p>
          </p:txBody>
        </p:sp>
        <p:pic>
          <p:nvPicPr>
            <p:cNvPr id="10" name="图片 9" descr="卡通人物&#10;&#10;中度可信度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2" name="平行四边形 11"/>
            <p:cNvSpPr/>
            <p:nvPr/>
          </p:nvSpPr>
          <p:spPr>
            <a:xfrm>
              <a:off x="5951984" y="476672"/>
              <a:ext cx="408172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3" name="文本框 12"/>
          <p:cNvSpPr txBox="1"/>
          <p:nvPr/>
        </p:nvSpPr>
        <p:spPr>
          <a:xfrm>
            <a:off x="817550" y="879103"/>
            <a:ext cx="3766282"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4.3.4   </a:t>
            </a:r>
            <a:r>
              <a:rPr lang="zh-CN" altLang="en-US" sz="2400">
                <a:latin typeface="微软雅黑" panose="020B0503020204020204" charset="-122"/>
                <a:ea typeface="微软雅黑" panose="020B0503020204020204" charset="-122"/>
              </a:rPr>
              <a:t>对象的引用和实体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3795"/>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3379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3798"/>
                                        </p:tgtEl>
                                        <p:attrNameLst>
                                          <p:attrName>style.visibility</p:attrName>
                                        </p:attrNameLst>
                                      </p:cBhvr>
                                      <p:to>
                                        <p:strVal val="visible"/>
                                      </p:to>
                                    </p:set>
                                    <p:animEffect transition="in" filter="fade">
                                      <p:cBhvr>
                                        <p:cTn id="24" dur="1000"/>
                                        <p:tgtEl>
                                          <p:spTgt spid="33798"/>
                                        </p:tgtEl>
                                      </p:cBhvr>
                                    </p:animEffect>
                                    <p:anim calcmode="lin" valueType="num">
                                      <p:cBhvr>
                                        <p:cTn id="25" dur="1000" fill="hold"/>
                                        <p:tgtEl>
                                          <p:spTgt spid="33798"/>
                                        </p:tgtEl>
                                        <p:attrNameLst>
                                          <p:attrName>ppt_x</p:attrName>
                                        </p:attrNameLst>
                                      </p:cBhvr>
                                      <p:tavLst>
                                        <p:tav tm="0">
                                          <p:val>
                                            <p:strVal val="#ppt_x"/>
                                          </p:val>
                                        </p:tav>
                                        <p:tav tm="100000">
                                          <p:val>
                                            <p:strVal val="#ppt_x"/>
                                          </p:val>
                                        </p:tav>
                                      </p:tavLst>
                                    </p:anim>
                                    <p:anim calcmode="lin" valueType="num">
                                      <p:cBhvr>
                                        <p:cTn id="26" dur="1000" fill="hold"/>
                                        <p:tgtEl>
                                          <p:spTgt spid="337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p:bldP spid="9" grpId="0"/>
      <p:bldP spid="33798" grpId="0" bldLvl="0" animBg="1"/>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4294967295"/>
          </p:nvPr>
        </p:nvSpPr>
        <p:spPr>
          <a:xfrm>
            <a:off x="1235868" y="1118785"/>
            <a:ext cx="9720263" cy="1448958"/>
          </a:xfrm>
          <a:prstGeom prst="rect">
            <a:avLst/>
          </a:prstGeom>
          <a:ln w="50800">
            <a:solidFill>
              <a:srgbClr val="53648F"/>
            </a:solidFill>
          </a:ln>
        </p:spPr>
        <p:txBody>
          <a:bodyPr/>
          <a:lstStyle/>
          <a:p>
            <a:pPr eaLnBrk="1" hangingPunct="1">
              <a:lnSpc>
                <a:spcPct val="150000"/>
              </a:lnSpc>
            </a:pPr>
            <a:r>
              <a:rPr lang="zh-CN" altLang="en-US" sz="2400" b="1">
                <a:latin typeface="微软雅黑" panose="020B0503020204020204" charset="-122"/>
                <a:ea typeface="微软雅黑" panose="020B0503020204020204" charset="-122"/>
              </a:rPr>
              <a:t>一个</a:t>
            </a:r>
            <a:r>
              <a:rPr lang="en-US" altLang="zh-CN" sz="2400" b="1">
                <a:latin typeface="微软雅黑" panose="020B0503020204020204" charset="-122"/>
                <a:ea typeface="微软雅黑" panose="020B0503020204020204" charset="-122"/>
              </a:rPr>
              <a:t>Java</a:t>
            </a:r>
            <a:r>
              <a:rPr lang="zh-CN" altLang="en-US" sz="2400" b="1">
                <a:latin typeface="微软雅黑" panose="020B0503020204020204" charset="-122"/>
                <a:ea typeface="微软雅黑" panose="020B0503020204020204" charset="-122"/>
              </a:rPr>
              <a:t>应用程序（也称为一个工程）是由若干个类所构成，这些类可以在一个源文件中，也可以分布在若干个源文件中，如图4.12所示 。</a:t>
            </a:r>
          </a:p>
        </p:txBody>
      </p:sp>
      <p:pic>
        <p:nvPicPr>
          <p:cNvPr id="278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3056228"/>
            <a:ext cx="64770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554461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4.4   </a:t>
              </a:r>
              <a:r>
                <a:rPr lang="zh-CN" altLang="en-US" sz="3200" b="1">
                  <a:solidFill>
                    <a:srgbClr val="53648F"/>
                  </a:solidFill>
                  <a:latin typeface="微软雅黑" panose="020B0503020204020204" charset="-122"/>
                  <a:ea typeface="微软雅黑" panose="020B0503020204020204" charset="-122"/>
                </a:rPr>
                <a:t>类与程序的基本结构</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5519936" y="476672"/>
              <a:ext cx="4513769"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4819">
                                            <p:bg/>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4819">
                                            <p:txEl>
                                              <p:pRg st="0" end="0"/>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278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67408" y="1219832"/>
            <a:ext cx="4104456" cy="5149340"/>
            <a:chOff x="767408" y="1219832"/>
            <a:chExt cx="4104456" cy="5149340"/>
          </a:xfrm>
        </p:grpSpPr>
        <p:grpSp>
          <p:nvGrpSpPr>
            <p:cNvPr id="11" name="组合 10"/>
            <p:cNvGrpSpPr/>
            <p:nvPr/>
          </p:nvGrpSpPr>
          <p:grpSpPr>
            <a:xfrm>
              <a:off x="767408" y="1219832"/>
              <a:ext cx="3776158" cy="5149340"/>
              <a:chOff x="807674" y="1340768"/>
              <a:chExt cx="3776158" cy="5149340"/>
            </a:xfrm>
          </p:grpSpPr>
          <p:sp>
            <p:nvSpPr>
              <p:cNvPr id="12" name="矩形: 圆角 11"/>
              <p:cNvSpPr/>
              <p:nvPr/>
            </p:nvSpPr>
            <p:spPr>
              <a:xfrm rot="604243">
                <a:off x="1666253" y="5736729"/>
                <a:ext cx="2762043" cy="753379"/>
              </a:xfrm>
              <a:prstGeom prst="roundRect">
                <a:avLst>
                  <a:gd name="adj" fmla="val 15751"/>
                </a:avLst>
              </a:prstGeom>
              <a:solidFill>
                <a:schemeClr val="bg2">
                  <a:lumMod val="75000"/>
                  <a:alpha val="40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sp>
            <p:nvSpPr>
              <p:cNvPr id="3" name="矩形: 圆顶角 2"/>
              <p:cNvSpPr/>
              <p:nvPr/>
            </p:nvSpPr>
            <p:spPr>
              <a:xfrm rot="5400000">
                <a:off x="839417" y="2369002"/>
                <a:ext cx="4536502" cy="2952329"/>
              </a:xfrm>
              <a:prstGeom prst="round2SameRect">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sp>
            <p:nvSpPr>
              <p:cNvPr id="13" name="椭圆 12"/>
              <p:cNvSpPr/>
              <p:nvPr/>
            </p:nvSpPr>
            <p:spPr>
              <a:xfrm>
                <a:off x="1204826" y="1530849"/>
                <a:ext cx="930734" cy="4628634"/>
              </a:xfrm>
              <a:prstGeom prst="ellipse">
                <a:avLst/>
              </a:prstGeom>
              <a:gradFill flip="none" rotWithShape="1">
                <a:gsLst>
                  <a:gs pos="0">
                    <a:schemeClr val="tx1">
                      <a:alpha val="0"/>
                    </a:schemeClr>
                  </a:gs>
                  <a:gs pos="100000">
                    <a:srgbClr val="53648F"/>
                  </a:gs>
                </a:gsLst>
                <a:lin ang="10800000" scaled="0"/>
                <a:tileRect/>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sp>
            <p:nvSpPr>
              <p:cNvPr id="9" name="矩形 8"/>
              <p:cNvSpPr/>
              <p:nvPr/>
            </p:nvSpPr>
            <p:spPr>
              <a:xfrm>
                <a:off x="807674" y="1340768"/>
                <a:ext cx="823829" cy="49685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0" name="文本框 9"/>
            <p:cNvSpPr txBox="1"/>
            <p:nvPr/>
          </p:nvSpPr>
          <p:spPr>
            <a:xfrm>
              <a:off x="1127448" y="2172926"/>
              <a:ext cx="3744416" cy="3476625"/>
            </a:xfrm>
            <a:prstGeom prst="rect">
              <a:avLst/>
            </a:prstGeom>
            <a:noFill/>
          </p:spPr>
          <p:txBody>
            <a:bodyPr wrap="square">
              <a:spAutoFit/>
            </a:bodyPr>
            <a:lstStyle/>
            <a:p>
              <a:pPr marL="742950" lvl="1" indent="-285750" eaLnBrk="1" hangingPunct="1">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类</a:t>
              </a:r>
            </a:p>
            <a:p>
              <a:pPr marL="742950" lvl="1" indent="-285750" eaLnBrk="1" hangingPunct="1">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构造方法与对象的创建</a:t>
              </a:r>
            </a:p>
            <a:p>
              <a:pPr marL="742950" lvl="1" indent="-285750" eaLnBrk="1" hangingPunct="1">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类与程序的基本结构</a:t>
              </a:r>
            </a:p>
            <a:p>
              <a:pPr marL="742950" lvl="1" indent="-285750" eaLnBrk="1" hangingPunct="1">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参数传值</a:t>
              </a:r>
            </a:p>
            <a:p>
              <a:pPr marL="742950" lvl="1" indent="-285750" eaLnBrk="1" hangingPunct="1">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对象的组合</a:t>
              </a:r>
            </a:p>
            <a:p>
              <a:pPr marL="742950" lvl="1" indent="-285750" eaLnBrk="1" hangingPunct="1">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实例成员与类成员</a:t>
              </a:r>
            </a:p>
            <a:p>
              <a:pPr marL="742950" lvl="1" indent="-285750" eaLnBrk="1" hangingPunct="1">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方法重载</a:t>
              </a:r>
            </a:p>
            <a:p>
              <a:pPr marL="742950" lvl="1" indent="-285750" eaLnBrk="1" hangingPunct="1">
                <a:buFont typeface="Wingdings" panose="05000000000000000000" pitchFamily="2" charset="2"/>
                <a:buChar char="l"/>
              </a:pPr>
              <a:r>
                <a:rPr lang="en-US" altLang="zh-CN" sz="2000" b="1">
                  <a:solidFill>
                    <a:schemeClr val="bg1"/>
                  </a:solidFill>
                  <a:latin typeface="微软雅黑" panose="020B0503020204020204" charset="-122"/>
                  <a:ea typeface="微软雅黑" panose="020B0503020204020204" charset="-122"/>
                </a:rPr>
                <a:t>this</a:t>
              </a:r>
              <a:r>
                <a:rPr lang="zh-CN" altLang="en-US" sz="2000" b="1">
                  <a:solidFill>
                    <a:schemeClr val="bg1"/>
                  </a:solidFill>
                  <a:latin typeface="微软雅黑" panose="020B0503020204020204" charset="-122"/>
                  <a:ea typeface="微软雅黑" panose="020B0503020204020204" charset="-122"/>
                </a:rPr>
                <a:t>关键字</a:t>
              </a:r>
            </a:p>
            <a:p>
              <a:pPr marL="742950" lvl="1" indent="-285750" eaLnBrk="1" hangingPunct="1">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包</a:t>
              </a:r>
            </a:p>
            <a:p>
              <a:pPr marL="742950" lvl="1" indent="-285750" eaLnBrk="1" hangingPunct="1">
                <a:buFont typeface="Wingdings" panose="05000000000000000000" pitchFamily="2" charset="2"/>
                <a:buChar char="l"/>
              </a:pPr>
              <a:r>
                <a:rPr lang="en-US" altLang="zh-CN" sz="2000" b="1">
                  <a:solidFill>
                    <a:schemeClr val="bg1"/>
                  </a:solidFill>
                  <a:latin typeface="微软雅黑" panose="020B0503020204020204" charset="-122"/>
                  <a:ea typeface="微软雅黑" panose="020B0503020204020204" charset="-122"/>
                </a:rPr>
                <a:t>import</a:t>
              </a:r>
              <a:r>
                <a:rPr lang="zh-CN" altLang="en-US" sz="2000" b="1">
                  <a:solidFill>
                    <a:schemeClr val="bg1"/>
                  </a:solidFill>
                  <a:latin typeface="微软雅黑" panose="020B0503020204020204" charset="-122"/>
                  <a:ea typeface="微软雅黑" panose="020B0503020204020204" charset="-122"/>
                </a:rPr>
                <a:t>语句</a:t>
              </a:r>
            </a:p>
            <a:p>
              <a:pPr marL="742950" lvl="1" indent="-285750" eaLnBrk="1" hangingPunct="1">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对象数组</a:t>
              </a:r>
            </a:p>
          </p:txBody>
        </p:sp>
        <p:sp>
          <p:nvSpPr>
            <p:cNvPr id="19" name="文本框 18"/>
            <p:cNvSpPr txBox="1"/>
            <p:nvPr/>
          </p:nvSpPr>
          <p:spPr>
            <a:xfrm>
              <a:off x="2419890" y="1772816"/>
              <a:ext cx="1295024" cy="398780"/>
            </a:xfrm>
            <a:prstGeom prst="rect">
              <a:avLst/>
            </a:prstGeom>
            <a:noFill/>
          </p:spPr>
          <p:txBody>
            <a:bodyPr wrap="square">
              <a:spAutoFit/>
            </a:bodyPr>
            <a:lstStyle/>
            <a:p>
              <a:pPr eaLnBrk="1" hangingPunct="1">
                <a:buFont typeface="Wingdings" panose="05000000000000000000" pitchFamily="2" charset="2"/>
                <a:buNone/>
              </a:pPr>
              <a:r>
                <a:rPr lang="zh-CN" altLang="en-US" sz="2000" b="1">
                  <a:solidFill>
                    <a:schemeClr val="bg1"/>
                  </a:solidFill>
                  <a:latin typeface="微软雅黑" panose="020B0503020204020204" charset="-122"/>
                  <a:ea typeface="微软雅黑" panose="020B0503020204020204" charset="-122"/>
                </a:rPr>
                <a:t>主要内容</a:t>
              </a:r>
            </a:p>
          </p:txBody>
        </p:sp>
      </p:grpSp>
      <p:grpSp>
        <p:nvGrpSpPr>
          <p:cNvPr id="31" name="组合 30"/>
          <p:cNvGrpSpPr/>
          <p:nvPr/>
        </p:nvGrpSpPr>
        <p:grpSpPr>
          <a:xfrm>
            <a:off x="103941" y="116632"/>
            <a:ext cx="9929764" cy="614705"/>
            <a:chOff x="103941" y="116632"/>
            <a:chExt cx="9929764" cy="614705"/>
          </a:xfrm>
        </p:grpSpPr>
        <p:sp>
          <p:nvSpPr>
            <p:cNvPr id="32" name="文本框 31"/>
            <p:cNvSpPr txBox="1"/>
            <p:nvPr/>
          </p:nvSpPr>
          <p:spPr>
            <a:xfrm>
              <a:off x="767408" y="147772"/>
              <a:ext cx="1080120" cy="583565"/>
            </a:xfrm>
            <a:prstGeom prst="rect">
              <a:avLst/>
            </a:prstGeom>
            <a:noFill/>
          </p:spPr>
          <p:txBody>
            <a:bodyPr wrap="square">
              <a:spAutoFit/>
            </a:bodyPr>
            <a:lstStyle/>
            <a:p>
              <a:pPr eaLnBrk="1" fontAlgn="auto" hangingPunct="1">
                <a:spcBef>
                  <a:spcPts val="0"/>
                </a:spcBef>
                <a:spcAft>
                  <a:spcPts val="0"/>
                </a:spcAft>
                <a:defRPr/>
              </a:pPr>
              <a:r>
                <a:rPr lang="zh-CN" altLang="en-US" sz="3200" b="1">
                  <a:solidFill>
                    <a:srgbClr val="53648F"/>
                  </a:solidFill>
                  <a:latin typeface="微软雅黑" panose="020B0503020204020204" charset="-122"/>
                  <a:ea typeface="微软雅黑" panose="020B0503020204020204" charset="-122"/>
                </a:rPr>
                <a:t>导读</a:t>
              </a:r>
              <a:endParaRPr lang="zh-CN" altLang="en-US" sz="3200" b="1" dirty="0">
                <a:solidFill>
                  <a:srgbClr val="53648F"/>
                </a:solidFill>
                <a:latin typeface="微软雅黑" panose="020B0503020204020204" charset="-122"/>
                <a:ea typeface="微软雅黑" panose="020B0503020204020204" charset="-122"/>
              </a:endParaRPr>
            </a:p>
          </p:txBody>
        </p:sp>
        <p:pic>
          <p:nvPicPr>
            <p:cNvPr id="33" name="图片 32"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35" name="平行四边形 34"/>
            <p:cNvSpPr/>
            <p:nvPr/>
          </p:nvSpPr>
          <p:spPr>
            <a:xfrm>
              <a:off x="1775520" y="458688"/>
              <a:ext cx="8258185"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grpSp>
        <p:nvGrpSpPr>
          <p:cNvPr id="15" name="组合 14"/>
          <p:cNvGrpSpPr/>
          <p:nvPr/>
        </p:nvGrpSpPr>
        <p:grpSpPr>
          <a:xfrm>
            <a:off x="6528048" y="1219832"/>
            <a:ext cx="3776158" cy="5149340"/>
            <a:chOff x="6528048" y="1219832"/>
            <a:chExt cx="3776158" cy="5149340"/>
          </a:xfrm>
        </p:grpSpPr>
        <p:grpSp>
          <p:nvGrpSpPr>
            <p:cNvPr id="14" name="组合 13"/>
            <p:cNvGrpSpPr/>
            <p:nvPr/>
          </p:nvGrpSpPr>
          <p:grpSpPr>
            <a:xfrm>
              <a:off x="6528048" y="1219832"/>
              <a:ext cx="3776158" cy="5149340"/>
              <a:chOff x="6528048" y="1219832"/>
              <a:chExt cx="3776158" cy="5149340"/>
            </a:xfrm>
          </p:grpSpPr>
          <p:grpSp>
            <p:nvGrpSpPr>
              <p:cNvPr id="21" name="组合 20"/>
              <p:cNvGrpSpPr/>
              <p:nvPr/>
            </p:nvGrpSpPr>
            <p:grpSpPr>
              <a:xfrm>
                <a:off x="6528048" y="1219832"/>
                <a:ext cx="3776158" cy="5149340"/>
                <a:chOff x="767408" y="1219832"/>
                <a:chExt cx="3776158" cy="5149340"/>
              </a:xfrm>
            </p:grpSpPr>
            <p:grpSp>
              <p:nvGrpSpPr>
                <p:cNvPr id="22" name="组合 21"/>
                <p:cNvGrpSpPr/>
                <p:nvPr/>
              </p:nvGrpSpPr>
              <p:grpSpPr>
                <a:xfrm>
                  <a:off x="767408" y="1219832"/>
                  <a:ext cx="3776158" cy="5149340"/>
                  <a:chOff x="807674" y="1340768"/>
                  <a:chExt cx="3776158" cy="5149340"/>
                </a:xfrm>
              </p:grpSpPr>
              <p:sp>
                <p:nvSpPr>
                  <p:cNvPr id="25" name="矩形: 圆角 24"/>
                  <p:cNvSpPr/>
                  <p:nvPr/>
                </p:nvSpPr>
                <p:spPr>
                  <a:xfrm rot="604243">
                    <a:off x="1666253" y="5736729"/>
                    <a:ext cx="2762043" cy="753379"/>
                  </a:xfrm>
                  <a:prstGeom prst="roundRect">
                    <a:avLst>
                      <a:gd name="adj" fmla="val 15751"/>
                    </a:avLst>
                  </a:prstGeom>
                  <a:solidFill>
                    <a:schemeClr val="bg2">
                      <a:lumMod val="75000"/>
                      <a:alpha val="40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sp>
                <p:nvSpPr>
                  <p:cNvPr id="26" name="矩形: 圆顶角 25"/>
                  <p:cNvSpPr/>
                  <p:nvPr/>
                </p:nvSpPr>
                <p:spPr>
                  <a:xfrm rot="5400000">
                    <a:off x="839417" y="2369002"/>
                    <a:ext cx="4536502" cy="2952329"/>
                  </a:xfrm>
                  <a:prstGeom prst="round2SameRect">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sp>
                <p:nvSpPr>
                  <p:cNvPr id="27" name="椭圆 26"/>
                  <p:cNvSpPr/>
                  <p:nvPr/>
                </p:nvSpPr>
                <p:spPr>
                  <a:xfrm>
                    <a:off x="1204826" y="1530849"/>
                    <a:ext cx="930734" cy="4628634"/>
                  </a:xfrm>
                  <a:prstGeom prst="ellipse">
                    <a:avLst/>
                  </a:prstGeom>
                  <a:gradFill flip="none" rotWithShape="1">
                    <a:gsLst>
                      <a:gs pos="0">
                        <a:schemeClr val="tx1">
                          <a:alpha val="0"/>
                        </a:schemeClr>
                      </a:gs>
                      <a:gs pos="100000">
                        <a:srgbClr val="53648F"/>
                      </a:gs>
                    </a:gsLst>
                    <a:lin ang="10800000" scaled="0"/>
                    <a:tileRect/>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sp>
                <p:nvSpPr>
                  <p:cNvPr id="28" name="矩形 27"/>
                  <p:cNvSpPr/>
                  <p:nvPr/>
                </p:nvSpPr>
                <p:spPr>
                  <a:xfrm>
                    <a:off x="807674" y="1340768"/>
                    <a:ext cx="823829" cy="49685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23" name="文本框 22"/>
                <p:cNvSpPr txBox="1"/>
                <p:nvPr/>
              </p:nvSpPr>
              <p:spPr>
                <a:xfrm>
                  <a:off x="1257262" y="2193122"/>
                  <a:ext cx="3252520" cy="2553335"/>
                </a:xfrm>
                <a:prstGeom prst="rect">
                  <a:avLst/>
                </a:prstGeom>
                <a:noFill/>
              </p:spPr>
              <p:txBody>
                <a:bodyPr wrap="square">
                  <a:spAutoFit/>
                </a:bodyPr>
                <a:lstStyle/>
                <a:p>
                  <a:pPr marL="742950" lvl="1" indent="-285750" eaLnBrk="1" hangingPunct="1">
                    <a:lnSpc>
                      <a:spcPct val="200000"/>
                    </a:lnSpc>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重点：</a:t>
                  </a:r>
                  <a:endParaRPr lang="en-US" altLang="zh-CN" sz="2000" b="1">
                    <a:solidFill>
                      <a:schemeClr val="bg1"/>
                    </a:solidFill>
                    <a:latin typeface="微软雅黑" panose="020B0503020204020204" charset="-122"/>
                    <a:ea typeface="微软雅黑" panose="020B0503020204020204" charset="-122"/>
                  </a:endParaRPr>
                </a:p>
                <a:p>
                  <a:pPr lvl="1" eaLnBrk="1" hangingPunct="1">
                    <a:lnSpc>
                      <a:spcPct val="200000"/>
                    </a:lnSpc>
                  </a:pPr>
                  <a:endParaRPr lang="en-US" altLang="zh-CN" sz="2000" b="1">
                    <a:solidFill>
                      <a:schemeClr val="bg1"/>
                    </a:solidFill>
                    <a:latin typeface="微软雅黑" panose="020B0503020204020204" charset="-122"/>
                    <a:ea typeface="微软雅黑" panose="020B0503020204020204" charset="-122"/>
                  </a:endParaRPr>
                </a:p>
                <a:p>
                  <a:pPr lvl="1" eaLnBrk="1" hangingPunct="1">
                    <a:lnSpc>
                      <a:spcPct val="200000"/>
                    </a:lnSpc>
                  </a:pPr>
                  <a:r>
                    <a:rPr lang="en-US" altLang="zh-CN" sz="2000" b="1">
                      <a:solidFill>
                        <a:schemeClr val="bg1"/>
                      </a:solidFill>
                      <a:latin typeface="微软雅黑" panose="020B0503020204020204" charset="-122"/>
                      <a:ea typeface="微软雅黑" panose="020B0503020204020204" charset="-122"/>
                    </a:rPr>
                    <a:t>  </a:t>
                  </a:r>
                  <a:endParaRPr lang="zh-CN" altLang="en-US" sz="2000" b="1">
                    <a:solidFill>
                      <a:schemeClr val="bg1"/>
                    </a:solidFill>
                    <a:latin typeface="微软雅黑" panose="020B0503020204020204" charset="-122"/>
                    <a:ea typeface="微软雅黑" panose="020B0503020204020204" charset="-122"/>
                  </a:endParaRPr>
                </a:p>
                <a:p>
                  <a:pPr marL="742950" lvl="1" indent="-285750" eaLnBrk="1" hangingPunct="1">
                    <a:lnSpc>
                      <a:spcPct val="200000"/>
                    </a:lnSpc>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难点：</a:t>
                  </a:r>
                  <a:endParaRPr lang="en-US" altLang="zh-CN" sz="2000" b="1">
                    <a:solidFill>
                      <a:schemeClr val="bg1"/>
                    </a:solidFill>
                    <a:latin typeface="微软雅黑" panose="020B0503020204020204" charset="-122"/>
                    <a:ea typeface="微软雅黑" panose="020B0503020204020204" charset="-122"/>
                  </a:endParaRPr>
                </a:p>
              </p:txBody>
            </p:sp>
            <p:sp>
              <p:nvSpPr>
                <p:cNvPr id="24" name="文本框 23"/>
                <p:cNvSpPr txBox="1"/>
                <p:nvPr/>
              </p:nvSpPr>
              <p:spPr>
                <a:xfrm>
                  <a:off x="2299409" y="1804754"/>
                  <a:ext cx="1512168" cy="398780"/>
                </a:xfrm>
                <a:prstGeom prst="rect">
                  <a:avLst/>
                </a:prstGeom>
                <a:noFill/>
              </p:spPr>
              <p:txBody>
                <a:bodyPr wrap="square">
                  <a:spAutoFit/>
                </a:bodyPr>
                <a:lstStyle/>
                <a:p>
                  <a:pPr eaLnBrk="1" hangingPunct="1">
                    <a:buFont typeface="Wingdings" panose="05000000000000000000" pitchFamily="2" charset="2"/>
                    <a:buNone/>
                  </a:pPr>
                  <a:r>
                    <a:rPr lang="zh-CN" altLang="en-US" sz="2000" b="1">
                      <a:solidFill>
                        <a:schemeClr val="bg1"/>
                      </a:solidFill>
                      <a:latin typeface="微软雅黑" panose="020B0503020204020204" charset="-122"/>
                      <a:ea typeface="微软雅黑" panose="020B0503020204020204" charset="-122"/>
                    </a:rPr>
                    <a:t>重点和难点</a:t>
                  </a:r>
                </a:p>
              </p:txBody>
            </p:sp>
          </p:grpSp>
          <p:sp>
            <p:nvSpPr>
              <p:cNvPr id="30" name="文本框 29"/>
              <p:cNvSpPr txBox="1"/>
              <p:nvPr/>
            </p:nvSpPr>
            <p:spPr>
              <a:xfrm>
                <a:off x="7855934" y="2736311"/>
                <a:ext cx="2301735" cy="1337945"/>
              </a:xfrm>
              <a:prstGeom prst="rect">
                <a:avLst/>
              </a:prstGeom>
              <a:noFill/>
            </p:spPr>
            <p:txBody>
              <a:bodyPr wrap="square">
                <a:spAutoFit/>
              </a:bodyPr>
              <a:lstStyle/>
              <a:p>
                <a:pPr>
                  <a:lnSpc>
                    <a:spcPct val="150000"/>
                  </a:lnSpc>
                </a:pPr>
                <a:r>
                  <a:rPr lang="en-US" altLang="zh-CN" b="1">
                    <a:solidFill>
                      <a:schemeClr val="bg1"/>
                    </a:solidFill>
                    <a:latin typeface="微软雅黑" panose="020B0503020204020204" charset="-122"/>
                    <a:ea typeface="微软雅黑" panose="020B0503020204020204" charset="-122"/>
                  </a:rPr>
                  <a:t>Java</a:t>
                </a:r>
                <a:r>
                  <a:rPr lang="zh-CN" altLang="en-US" b="1">
                    <a:solidFill>
                      <a:schemeClr val="bg1"/>
                    </a:solidFill>
                    <a:latin typeface="微软雅黑" panose="020B0503020204020204" charset="-122"/>
                    <a:ea typeface="微软雅黑" panose="020B0503020204020204" charset="-122"/>
                  </a:rPr>
                  <a:t>类的语法规则、类变量和实例变量 、</a:t>
                </a:r>
                <a:r>
                  <a:rPr lang="en-US" altLang="zh-CN" b="1">
                    <a:solidFill>
                      <a:schemeClr val="bg1"/>
                    </a:solidFill>
                    <a:latin typeface="微软雅黑" panose="020B0503020204020204" charset="-122"/>
                    <a:ea typeface="微软雅黑" panose="020B0503020204020204" charset="-122"/>
                  </a:rPr>
                  <a:t>import </a:t>
                </a:r>
                <a:r>
                  <a:rPr lang="zh-CN" altLang="en-US" b="1">
                    <a:solidFill>
                      <a:schemeClr val="bg1"/>
                    </a:solidFill>
                    <a:latin typeface="微软雅黑" panose="020B0503020204020204" charset="-122"/>
                    <a:ea typeface="微软雅黑" panose="020B0503020204020204" charset="-122"/>
                  </a:rPr>
                  <a:t>语句 </a:t>
                </a:r>
              </a:p>
            </p:txBody>
          </p:sp>
        </p:grpSp>
        <p:sp>
          <p:nvSpPr>
            <p:cNvPr id="36" name="文本框 35"/>
            <p:cNvSpPr txBox="1"/>
            <p:nvPr/>
          </p:nvSpPr>
          <p:spPr>
            <a:xfrm>
              <a:off x="7444579" y="4582344"/>
              <a:ext cx="2748683" cy="1337945"/>
            </a:xfrm>
            <a:prstGeom prst="rect">
              <a:avLst/>
            </a:prstGeom>
            <a:noFill/>
          </p:spPr>
          <p:txBody>
            <a:bodyPr wrap="square">
              <a:spAutoFit/>
            </a:bodyPr>
            <a:lstStyle/>
            <a:p>
              <a:pPr lvl="1" eaLnBrk="1" hangingPunct="1">
                <a:lnSpc>
                  <a:spcPct val="150000"/>
                </a:lnSpc>
              </a:pPr>
              <a:r>
                <a:rPr lang="zh-CN" altLang="en-US" sz="1800" b="1">
                  <a:solidFill>
                    <a:schemeClr val="bg1"/>
                  </a:solidFill>
                  <a:latin typeface="微软雅黑" panose="020B0503020204020204" charset="-122"/>
                  <a:ea typeface="微软雅黑" panose="020B0503020204020204" charset="-122"/>
                </a:rPr>
                <a:t>对象的创建过程，对象引用与实体的关系、访问权限的理解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ircle(in)">
                                      <p:cBhvr>
                                        <p:cTn id="12" dur="1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circle(in)">
                                      <p:cBhvr>
                                        <p:cTn id="1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4294967295"/>
          </p:nvPr>
        </p:nvSpPr>
        <p:spPr>
          <a:xfrm>
            <a:off x="1235868" y="3436143"/>
            <a:ext cx="10620772" cy="1080120"/>
          </a:xfrm>
          <a:prstGeom prst="rect">
            <a:avLst/>
          </a:prstGeom>
        </p:spPr>
        <p:txBody>
          <a:bodyPr/>
          <a:lstStyle/>
          <a:p>
            <a:pPr eaLnBrk="1" hangingPunct="1">
              <a:lnSpc>
                <a:spcPct val="150000"/>
              </a:lnSpc>
            </a:pPr>
            <a:r>
              <a:rPr lang="en-US" altLang="zh-CN" b="1">
                <a:latin typeface="微软雅黑" panose="020B0503020204020204" charset="-122"/>
                <a:ea typeface="微软雅黑" panose="020B0503020204020204" charset="-122"/>
              </a:rPr>
              <a:t>Java</a:t>
            </a:r>
            <a:r>
              <a:rPr lang="zh-CN" altLang="en-US" b="1">
                <a:latin typeface="微软雅黑" panose="020B0503020204020204" charset="-122"/>
                <a:ea typeface="微软雅黑" panose="020B0503020204020204" charset="-122"/>
              </a:rPr>
              <a:t>应用程序</a:t>
            </a:r>
            <a:r>
              <a:rPr lang="zh-CN" altLang="en-US" b="1">
                <a:solidFill>
                  <a:srgbClr val="53648F"/>
                </a:solidFill>
                <a:latin typeface="微软雅黑" panose="020B0503020204020204" charset="-122"/>
                <a:ea typeface="微软雅黑" panose="020B0503020204020204" charset="-122"/>
              </a:rPr>
              <a:t>从主类的</a:t>
            </a:r>
            <a:r>
              <a:rPr lang="en-US" altLang="zh-CN" b="1">
                <a:solidFill>
                  <a:srgbClr val="53648F"/>
                </a:solidFill>
                <a:latin typeface="微软雅黑" panose="020B0503020204020204" charset="-122"/>
                <a:ea typeface="微软雅黑" panose="020B0503020204020204" charset="-122"/>
              </a:rPr>
              <a:t>main</a:t>
            </a:r>
            <a:r>
              <a:rPr lang="zh-CN" altLang="en-US" b="1">
                <a:solidFill>
                  <a:srgbClr val="53648F"/>
                </a:solidFill>
                <a:latin typeface="微软雅黑" panose="020B0503020204020204" charset="-122"/>
                <a:ea typeface="微软雅黑" panose="020B0503020204020204" charset="-122"/>
              </a:rPr>
              <a:t>方法开始执行</a:t>
            </a:r>
            <a:r>
              <a:rPr lang="zh-CN" altLang="en-US" b="1">
                <a:latin typeface="微软雅黑" panose="020B0503020204020204" charset="-122"/>
                <a:ea typeface="微软雅黑" panose="020B0503020204020204" charset="-122"/>
              </a:rPr>
              <a:t>。在编写一个</a:t>
            </a:r>
            <a:r>
              <a:rPr lang="en-US" altLang="zh-CN" b="1">
                <a:latin typeface="微软雅黑" panose="020B0503020204020204" charset="-122"/>
                <a:ea typeface="微软雅黑" panose="020B0503020204020204" charset="-122"/>
              </a:rPr>
              <a:t>Java</a:t>
            </a:r>
            <a:r>
              <a:rPr lang="zh-CN" altLang="en-US" b="1">
                <a:latin typeface="微软雅黑" panose="020B0503020204020204" charset="-122"/>
                <a:ea typeface="微软雅黑" panose="020B0503020204020204" charset="-122"/>
              </a:rPr>
              <a:t>应用程序时，可以编写若干个</a:t>
            </a:r>
            <a:r>
              <a:rPr lang="en-US" altLang="zh-CN" b="1">
                <a:latin typeface="微软雅黑" panose="020B0503020204020204" charset="-122"/>
                <a:ea typeface="微软雅黑" panose="020B0503020204020204" charset="-122"/>
              </a:rPr>
              <a:t>Java</a:t>
            </a:r>
            <a:r>
              <a:rPr lang="zh-CN" altLang="en-US" b="1">
                <a:latin typeface="微软雅黑" panose="020B0503020204020204" charset="-122"/>
                <a:ea typeface="微软雅黑" panose="020B0503020204020204" charset="-122"/>
              </a:rPr>
              <a:t>源文件，每个源文件编译后产生一个类的字节码文件。 </a:t>
            </a:r>
          </a:p>
          <a:p>
            <a:pPr eaLnBrk="1" hangingPunct="1">
              <a:lnSpc>
                <a:spcPct val="150000"/>
              </a:lnSpc>
            </a:pPr>
            <a:endParaRPr lang="zh-CN" altLang="en-US" b="1">
              <a:latin typeface="微软雅黑" panose="020B0503020204020204" charset="-122"/>
              <a:ea typeface="微软雅黑" panose="020B0503020204020204" charset="-122"/>
            </a:endParaRPr>
          </a:p>
        </p:txBody>
      </p:sp>
      <p:sp>
        <p:nvSpPr>
          <p:cNvPr id="279557" name="Rectangle 5"/>
          <p:cNvSpPr>
            <a:spLocks noChangeArrowheads="1"/>
          </p:cNvSpPr>
          <p:nvPr/>
        </p:nvSpPr>
        <p:spPr bwMode="auto">
          <a:xfrm>
            <a:off x="4043362" y="5044653"/>
            <a:ext cx="4105275" cy="1322070"/>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a:spAutoFit/>
          </a:bodyPr>
          <a:lstStyle>
            <a:lvl1pPr indent="278130">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b="1">
                <a:latin typeface="微软雅黑" panose="020B0503020204020204" charset="-122"/>
                <a:ea typeface="微软雅黑" panose="020B0503020204020204" charset="-122"/>
              </a:rPr>
              <a:t>运行主类，程序的输出结果是：</a:t>
            </a:r>
          </a:p>
          <a:p>
            <a:pPr algn="just">
              <a:spcBef>
                <a:spcPct val="0"/>
              </a:spcBef>
              <a:buClrTx/>
              <a:buFontTx/>
              <a:buNone/>
            </a:pPr>
            <a:r>
              <a:rPr lang="zh-CN" altLang="en-US" sz="2000" b="1">
                <a:latin typeface="微软雅黑" panose="020B0503020204020204" charset="-122"/>
                <a:ea typeface="微软雅黑" panose="020B0503020204020204" charset="-122"/>
              </a:rPr>
              <a:t>矩形的面积:2766.5266</a:t>
            </a:r>
          </a:p>
          <a:p>
            <a:pPr algn="just">
              <a:spcBef>
                <a:spcPct val="0"/>
              </a:spcBef>
              <a:buClrTx/>
              <a:buFontTx/>
              <a:buNone/>
            </a:pPr>
            <a:r>
              <a:rPr lang="zh-CN" altLang="en-US" sz="2000" b="1">
                <a:latin typeface="微软雅黑" panose="020B0503020204020204" charset="-122"/>
                <a:ea typeface="微软雅黑" panose="020B0503020204020204" charset="-122"/>
              </a:rPr>
              <a:t>梯形的面积:1517.07888。</a:t>
            </a:r>
          </a:p>
          <a:p>
            <a:pPr>
              <a:spcBef>
                <a:spcPct val="0"/>
              </a:spcBef>
              <a:buClrTx/>
              <a:buFontTx/>
              <a:buNone/>
            </a:pPr>
            <a:endParaRPr lang="zh-CN" altLang="en-US" sz="2000" b="1">
              <a:latin typeface="微软雅黑" panose="020B0503020204020204" charset="-122"/>
              <a:ea typeface="微软雅黑" panose="020B0503020204020204" charset="-122"/>
            </a:endParaRPr>
          </a:p>
        </p:txBody>
      </p:sp>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554461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4.4   </a:t>
              </a:r>
              <a:r>
                <a:rPr lang="zh-CN" altLang="en-US" sz="3200" b="1">
                  <a:solidFill>
                    <a:srgbClr val="53648F"/>
                  </a:solidFill>
                  <a:latin typeface="微软雅黑" panose="020B0503020204020204" charset="-122"/>
                  <a:ea typeface="微软雅黑" panose="020B0503020204020204" charset="-122"/>
                </a:rPr>
                <a:t>类与程序的基本结构</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5519936" y="476672"/>
              <a:ext cx="4513769"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0" name="Rectangle 2"/>
          <p:cNvSpPr txBox="1">
            <a:spLocks noChangeArrowheads="1"/>
          </p:cNvSpPr>
          <p:nvPr/>
        </p:nvSpPr>
        <p:spPr>
          <a:xfrm>
            <a:off x="1336079" y="992128"/>
            <a:ext cx="936104" cy="360039"/>
          </a:xfrm>
          <a:prstGeom prst="rect">
            <a:avLst/>
          </a:prstGeom>
          <a:solidFill>
            <a:srgbClr val="53648F"/>
          </a:solidFill>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zh-CN" altLang="en-US" sz="2400" b="1">
                <a:solidFill>
                  <a:schemeClr val="bg1"/>
                </a:solidFill>
                <a:latin typeface="微软雅黑" panose="020B0503020204020204" charset="-122"/>
                <a:ea typeface="微软雅黑" panose="020B0503020204020204" charset="-122"/>
              </a:rPr>
              <a:t>例题</a:t>
            </a:r>
          </a:p>
        </p:txBody>
      </p:sp>
      <p:sp>
        <p:nvSpPr>
          <p:cNvPr id="13" name="文本框 12"/>
          <p:cNvSpPr txBox="1"/>
          <p:nvPr/>
        </p:nvSpPr>
        <p:spPr>
          <a:xfrm>
            <a:off x="1235868" y="1615961"/>
            <a:ext cx="10305059" cy="1614805"/>
          </a:xfrm>
          <a:prstGeom prst="rect">
            <a:avLst/>
          </a:prstGeom>
          <a:noFill/>
        </p:spPr>
        <p:txBody>
          <a:bodyPr wrap="square">
            <a:spAutoFit/>
          </a:bodyPr>
          <a:lstStyle/>
          <a:p>
            <a:pPr eaLnBrk="1" hangingPunct="1">
              <a:lnSpc>
                <a:spcPct val="150000"/>
              </a:lnSpc>
            </a:pPr>
            <a:r>
              <a:rPr lang="zh-CN" altLang="en-US" sz="2200" b="1">
                <a:solidFill>
                  <a:srgbClr val="C00000"/>
                </a:solidFill>
                <a:latin typeface="微软雅黑" panose="020B0503020204020204" charset="-122"/>
                <a:ea typeface="微软雅黑" panose="020B0503020204020204" charset="-122"/>
                <a:hlinkClick r:id="rId3" action="ppaction://hlinkfile"/>
              </a:rPr>
              <a:t>例子5</a:t>
            </a:r>
            <a:r>
              <a:rPr lang="zh-CN" altLang="en-US" sz="2200" b="1">
                <a:solidFill>
                  <a:srgbClr val="C00000"/>
                </a:solidFill>
                <a:latin typeface="微软雅黑" panose="020B0503020204020204" charset="-122"/>
                <a:ea typeface="微软雅黑" panose="020B0503020204020204" charset="-122"/>
              </a:rPr>
              <a:t> </a:t>
            </a:r>
            <a:r>
              <a:rPr lang="zh-CN" altLang="en-US" sz="2200">
                <a:solidFill>
                  <a:srgbClr val="53648F"/>
                </a:solidFill>
                <a:latin typeface="微软雅黑" panose="020B0503020204020204" charset="-122"/>
                <a:ea typeface="微软雅黑" panose="020B0503020204020204" charset="-122"/>
              </a:rPr>
              <a:t>中一共有三个</a:t>
            </a:r>
            <a:r>
              <a:rPr lang="en-US" altLang="zh-CN" sz="2200">
                <a:solidFill>
                  <a:srgbClr val="53648F"/>
                </a:solidFill>
                <a:latin typeface="微软雅黑" panose="020B0503020204020204" charset="-122"/>
                <a:ea typeface="微软雅黑" panose="020B0503020204020204" charset="-122"/>
              </a:rPr>
              <a:t>Java</a:t>
            </a:r>
            <a:r>
              <a:rPr lang="zh-CN" altLang="en-US" sz="2200">
                <a:solidFill>
                  <a:srgbClr val="53648F"/>
                </a:solidFill>
                <a:latin typeface="微软雅黑" panose="020B0503020204020204" charset="-122"/>
                <a:ea typeface="微软雅黑" panose="020B0503020204020204" charset="-122"/>
              </a:rPr>
              <a:t>源文件(</a:t>
            </a:r>
            <a:r>
              <a:rPr lang="en-US" altLang="zh-CN" sz="2200" b="1">
                <a:solidFill>
                  <a:srgbClr val="C00000"/>
                </a:solidFill>
                <a:latin typeface="微软雅黑" panose="020B0503020204020204" charset="-122"/>
                <a:ea typeface="微软雅黑" panose="020B0503020204020204" charset="-122"/>
                <a:hlinkClick r:id="rId3" action="ppaction://hlinkfile"/>
              </a:rPr>
              <a:t>Example4_5.java    </a:t>
            </a:r>
            <a:r>
              <a:rPr lang="en-US" altLang="zh-CN" sz="2200" b="1">
                <a:solidFill>
                  <a:srgbClr val="C00000"/>
                </a:solidFill>
                <a:latin typeface="微软雅黑" panose="020B0503020204020204" charset="-122"/>
                <a:ea typeface="微软雅黑" panose="020B0503020204020204" charset="-122"/>
              </a:rPr>
              <a:t>   </a:t>
            </a:r>
            <a:r>
              <a:rPr lang="en-US" altLang="zh-CN" sz="2200" b="1">
                <a:solidFill>
                  <a:srgbClr val="C00000"/>
                </a:solidFill>
                <a:latin typeface="微软雅黑" panose="020B0503020204020204" charset="-122"/>
                <a:ea typeface="微软雅黑" panose="020B0503020204020204" charset="-122"/>
                <a:hlinkClick r:id="rId4" action="ppaction://hlinkfile"/>
              </a:rPr>
              <a:t>Rect.java   </a:t>
            </a:r>
            <a:r>
              <a:rPr lang="en-US" altLang="zh-CN" sz="2200" b="1">
                <a:solidFill>
                  <a:srgbClr val="C00000"/>
                </a:solidFill>
                <a:latin typeface="微软雅黑" panose="020B0503020204020204" charset="-122"/>
                <a:ea typeface="微软雅黑" panose="020B0503020204020204" charset="-122"/>
              </a:rPr>
              <a:t>     </a:t>
            </a:r>
            <a:r>
              <a:rPr lang="en-US" altLang="zh-CN" sz="2200" b="1">
                <a:solidFill>
                  <a:srgbClr val="C00000"/>
                </a:solidFill>
                <a:latin typeface="微软雅黑" panose="020B0503020204020204" charset="-122"/>
                <a:ea typeface="微软雅黑" panose="020B0503020204020204" charset="-122"/>
                <a:hlinkClick r:id="rId5" action="ppaction://hlinkfile"/>
              </a:rPr>
              <a:t>Lader.java </a:t>
            </a:r>
            <a:r>
              <a:rPr lang="zh-CN" altLang="en-US" sz="2200">
                <a:solidFill>
                  <a:srgbClr val="53648F"/>
                </a:solidFill>
                <a:latin typeface="微软雅黑" panose="020B0503020204020204" charset="-122"/>
                <a:ea typeface="微软雅黑" panose="020B0503020204020204" charset="-122"/>
              </a:rPr>
              <a:t>,需要打开记事本三次，分别编辑、保存这三个</a:t>
            </a:r>
            <a:r>
              <a:rPr lang="en-US" altLang="zh-CN" sz="2200">
                <a:solidFill>
                  <a:srgbClr val="53648F"/>
                </a:solidFill>
                <a:latin typeface="微软雅黑" panose="020B0503020204020204" charset="-122"/>
                <a:ea typeface="微软雅黑" panose="020B0503020204020204" charset="-122"/>
              </a:rPr>
              <a:t>Java</a:t>
            </a:r>
            <a:r>
              <a:rPr lang="zh-CN" altLang="en-US" sz="2200">
                <a:solidFill>
                  <a:srgbClr val="53648F"/>
                </a:solidFill>
                <a:latin typeface="微软雅黑" panose="020B0503020204020204" charset="-122"/>
                <a:ea typeface="微软雅黑" panose="020B0503020204020204" charset="-122"/>
              </a:rPr>
              <a:t>源文件），其中</a:t>
            </a:r>
            <a:r>
              <a:rPr lang="en-US" altLang="zh-CN" sz="2200" b="1">
                <a:solidFill>
                  <a:srgbClr val="C00000"/>
                </a:solidFill>
                <a:latin typeface="微软雅黑" panose="020B0503020204020204" charset="-122"/>
                <a:ea typeface="微软雅黑" panose="020B0503020204020204" charset="-122"/>
                <a:hlinkClick r:id="rId3" action="ppaction://hlinkfile"/>
              </a:rPr>
              <a:t>Example4_5.java</a:t>
            </a:r>
            <a:r>
              <a:rPr lang="zh-CN" altLang="en-US" sz="2200">
                <a:solidFill>
                  <a:srgbClr val="53648F"/>
                </a:solidFill>
                <a:latin typeface="微软雅黑" panose="020B0503020204020204" charset="-122"/>
                <a:ea typeface="微软雅黑" panose="020B0503020204020204" charset="-122"/>
              </a:rPr>
              <a:t>是含有主类的</a:t>
            </a:r>
            <a:r>
              <a:rPr lang="en-US" altLang="zh-CN" sz="2200">
                <a:solidFill>
                  <a:srgbClr val="53648F"/>
                </a:solidFill>
                <a:latin typeface="微软雅黑" panose="020B0503020204020204" charset="-122"/>
                <a:ea typeface="微软雅黑" panose="020B0503020204020204" charset="-122"/>
              </a:rPr>
              <a:t>Java</a:t>
            </a:r>
            <a:r>
              <a:rPr lang="zh-CN" altLang="en-US" sz="2200">
                <a:solidFill>
                  <a:srgbClr val="53648F"/>
                </a:solidFill>
                <a:latin typeface="微软雅黑" panose="020B0503020204020204" charset="-122"/>
                <a:ea typeface="微软雅黑" panose="020B0503020204020204" charset="-122"/>
              </a:rPr>
              <a:t>源文件。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5843">
                                            <p:txEl>
                                              <p:pRg st="0" end="0"/>
                                            </p:txEl>
                                          </p:spTgt>
                                        </p:tgtEl>
                                        <p:attrNameLst>
                                          <p:attrName>style.visibility</p:attrName>
                                        </p:attrNameLst>
                                      </p:cBhvr>
                                      <p:to>
                                        <p:strVal val="visible"/>
                                      </p:to>
                                    </p:set>
                                    <p:animEffect transition="in" filter="fade">
                                      <p:cBhvr>
                                        <p:cTn id="18" dur="1000"/>
                                        <p:tgtEl>
                                          <p:spTgt spid="35843">
                                            <p:txEl>
                                              <p:pRg st="0" end="0"/>
                                            </p:txEl>
                                          </p:spTgt>
                                        </p:tgtEl>
                                      </p:cBhvr>
                                    </p:animEffect>
                                    <p:anim calcmode="lin" valueType="num">
                                      <p:cBhvr>
                                        <p:cTn id="19" dur="10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5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9557"/>
                                        </p:tgtEl>
                                        <p:attrNameLst>
                                          <p:attrName>style.visibility</p:attrName>
                                        </p:attrNameLst>
                                      </p:cBhvr>
                                      <p:to>
                                        <p:strVal val="visible"/>
                                      </p:to>
                                    </p:set>
                                    <p:anim calcmode="lin" valueType="num">
                                      <p:cBhvr additive="base">
                                        <p:cTn id="25" dur="500" fill="hold"/>
                                        <p:tgtEl>
                                          <p:spTgt spid="279557"/>
                                        </p:tgtEl>
                                        <p:attrNameLst>
                                          <p:attrName>ppt_x</p:attrName>
                                        </p:attrNameLst>
                                      </p:cBhvr>
                                      <p:tavLst>
                                        <p:tav tm="0">
                                          <p:val>
                                            <p:strVal val="#ppt_x"/>
                                          </p:val>
                                        </p:tav>
                                        <p:tav tm="100000">
                                          <p:val>
                                            <p:strVal val="#ppt_x"/>
                                          </p:val>
                                        </p:tav>
                                      </p:tavLst>
                                    </p:anim>
                                    <p:anim calcmode="lin" valueType="num">
                                      <p:cBhvr additive="base">
                                        <p:cTn id="26" dur="500" fill="hold"/>
                                        <p:tgtEl>
                                          <p:spTgt spid="2795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P spid="279557" grpId="0" bldLvl="0" animBg="1"/>
      <p:bldP spid="10" grpId="0" animBg="1"/>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4294967295"/>
          </p:nvPr>
        </p:nvSpPr>
        <p:spPr>
          <a:xfrm>
            <a:off x="767409" y="902780"/>
            <a:ext cx="11161240" cy="1511301"/>
          </a:xfrm>
          <a:prstGeom prst="rect">
            <a:avLst/>
          </a:prstGeom>
        </p:spPr>
        <p:txBody>
          <a:bodyPr/>
          <a:lstStyle/>
          <a:p>
            <a:pPr eaLnBrk="1" hangingPunct="1">
              <a:lnSpc>
                <a:spcPct val="150000"/>
              </a:lnSpc>
            </a:pPr>
            <a:r>
              <a:rPr lang="zh-CN" altLang="en-US" b="1">
                <a:latin typeface="微软雅黑" panose="020B0503020204020204" charset="-122"/>
                <a:ea typeface="微软雅黑" panose="020B0503020204020204" charset="-122"/>
              </a:rPr>
              <a:t>       方法中最重要的部分之一就是方法的参数，参数属于局部变量，当对象调用方法时，参数被分配内存空间，并要求调用者向参数传递值，即方法被调用时，参数变量必须有具体的值。</a:t>
            </a:r>
          </a:p>
          <a:p>
            <a:pPr eaLnBrk="1" hangingPunct="1">
              <a:lnSpc>
                <a:spcPct val="150000"/>
              </a:lnSpc>
            </a:pPr>
            <a:endParaRPr lang="zh-CN" altLang="en-US" b="1">
              <a:latin typeface="微软雅黑" panose="020B0503020204020204" charset="-122"/>
              <a:ea typeface="微软雅黑" panose="020B0503020204020204" charset="-122"/>
            </a:endParaRPr>
          </a:p>
        </p:txBody>
      </p:sp>
      <p:sp>
        <p:nvSpPr>
          <p:cNvPr id="280580" name="Rectangle 4"/>
          <p:cNvSpPr>
            <a:spLocks noChangeArrowheads="1"/>
          </p:cNvSpPr>
          <p:nvPr/>
        </p:nvSpPr>
        <p:spPr bwMode="auto">
          <a:xfrm>
            <a:off x="2927648" y="2830244"/>
            <a:ext cx="6624637" cy="3784600"/>
          </a:xfrm>
          <a:prstGeom prst="rect">
            <a:avLst/>
          </a:prstGeom>
          <a:solidFill>
            <a:schemeClr val="bg1"/>
          </a:solidFill>
          <a:ln w="50800">
            <a:solidFill>
              <a:srgbClr val="53648F"/>
            </a:solidFill>
            <a:miter lim="800000"/>
          </a:ln>
        </p:spPr>
        <p:txBody>
          <a:bodyP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000">
                <a:latin typeface="微软雅黑" panose="020B0503020204020204" charset="-122"/>
                <a:ea typeface="微软雅黑" panose="020B0503020204020204" charset="-122"/>
              </a:rPr>
              <a:t>class Circle</a:t>
            </a:r>
          </a:p>
          <a:p>
            <a:pPr eaLnBrk="1" hangingPunct="1">
              <a:spcBef>
                <a:spcPct val="0"/>
              </a:spcBef>
              <a:buClrTx/>
              <a:buFontTx/>
              <a:buNone/>
            </a:pPr>
            <a:r>
              <a:rPr lang="en-US" altLang="zh-CN" sz="2000">
                <a:latin typeface="微软雅黑" panose="020B0503020204020204" charset="-122"/>
                <a:ea typeface="微软雅黑" panose="020B0503020204020204" charset="-122"/>
              </a:rPr>
              <a:t>{  double rad;</a:t>
            </a:r>
          </a:p>
          <a:p>
            <a:pPr eaLnBrk="1" hangingPunct="1">
              <a:spcBef>
                <a:spcPct val="0"/>
              </a:spcBef>
              <a:buClrTx/>
              <a:buFontTx/>
              <a:buNone/>
            </a:pPr>
            <a:r>
              <a:rPr lang="en-US" altLang="zh-CN" sz="2000">
                <a:latin typeface="微软雅黑" panose="020B0503020204020204" charset="-122"/>
                <a:ea typeface="微软雅黑" panose="020B0503020204020204" charset="-122"/>
              </a:rPr>
              <a:t>   void changeRad(double newRad)</a:t>
            </a:r>
          </a:p>
          <a:p>
            <a:pPr eaLnBrk="1" hangingPunct="1">
              <a:spcBef>
                <a:spcPct val="0"/>
              </a:spcBef>
              <a:buClrTx/>
              <a:buFontTx/>
              <a:buNone/>
            </a:pPr>
            <a:r>
              <a:rPr lang="en-US" altLang="zh-CN" sz="2000">
                <a:latin typeface="微软雅黑" panose="020B0503020204020204" charset="-122"/>
                <a:ea typeface="微软雅黑" panose="020B0503020204020204" charset="-122"/>
              </a:rPr>
              <a:t>   { rad=newRad;</a:t>
            </a:r>
          </a:p>
          <a:p>
            <a:pPr eaLnBrk="1" hangingPunct="1">
              <a:spcBef>
                <a:spcPct val="0"/>
              </a:spcBef>
              <a:buClrTx/>
              <a:buFontTx/>
              <a:buNone/>
            </a:pPr>
            <a:r>
              <a:rPr lang="en-US" altLang="zh-CN" sz="2000">
                <a:latin typeface="微软雅黑" panose="020B0503020204020204" charset="-122"/>
                <a:ea typeface="微软雅黑" panose="020B0503020204020204" charset="-122"/>
              </a:rPr>
              <a:t>    }</a:t>
            </a:r>
          </a:p>
          <a:p>
            <a:pPr eaLnBrk="1" hangingPunct="1">
              <a:spcBef>
                <a:spcPct val="0"/>
              </a:spcBef>
              <a:buClrTx/>
              <a:buFontTx/>
              <a:buNone/>
            </a:pPr>
            <a:r>
              <a:rPr lang="en-US" altLang="zh-CN" sz="2000">
                <a:latin typeface="微软雅黑" panose="020B0503020204020204" charset="-122"/>
                <a:ea typeface="微软雅黑" panose="020B0503020204020204" charset="-122"/>
              </a:rPr>
              <a:t>}</a:t>
            </a:r>
          </a:p>
          <a:p>
            <a:pPr eaLnBrk="1" hangingPunct="1">
              <a:spcBef>
                <a:spcPct val="0"/>
              </a:spcBef>
              <a:buClrTx/>
              <a:buFontTx/>
              <a:buNone/>
            </a:pPr>
            <a:r>
              <a:rPr lang="en-US" altLang="zh-CN" sz="2000">
                <a:latin typeface="微软雅黑" panose="020B0503020204020204" charset="-122"/>
                <a:ea typeface="微软雅黑" panose="020B0503020204020204" charset="-122"/>
              </a:rPr>
              <a:t>class Test</a:t>
            </a:r>
          </a:p>
          <a:p>
            <a:pPr eaLnBrk="1" hangingPunct="1">
              <a:spcBef>
                <a:spcPct val="0"/>
              </a:spcBef>
              <a:buClrTx/>
              <a:buFontTx/>
              <a:buNone/>
            </a:pPr>
            <a:r>
              <a:rPr lang="en-US" altLang="zh-CN" sz="2000">
                <a:latin typeface="微软雅黑" panose="020B0503020204020204" charset="-122"/>
                <a:ea typeface="微软雅黑" panose="020B0503020204020204" charset="-122"/>
              </a:rPr>
              <a:t>{ public static void main(String args[])</a:t>
            </a:r>
          </a:p>
          <a:p>
            <a:pPr eaLnBrk="1" hangingPunct="1">
              <a:spcBef>
                <a:spcPct val="0"/>
              </a:spcBef>
              <a:buClrTx/>
              <a:buFontTx/>
              <a:buNone/>
            </a:pPr>
            <a:r>
              <a:rPr lang="en-US" altLang="zh-CN" sz="2000">
                <a:latin typeface="微软雅黑" panose="020B0503020204020204" charset="-122"/>
                <a:ea typeface="微软雅黑" panose="020B0503020204020204" charset="-122"/>
              </a:rPr>
              <a:t>  { Circle cir=new Circle(10);</a:t>
            </a:r>
          </a:p>
          <a:p>
            <a:pPr eaLnBrk="1" hangingPunct="1">
              <a:spcBef>
                <a:spcPct val="0"/>
              </a:spcBef>
              <a:buClrTx/>
              <a:buFontTx/>
              <a:buNone/>
            </a:pPr>
            <a:r>
              <a:rPr lang="en-US" altLang="zh-CN" sz="2000">
                <a:latin typeface="微软雅黑" panose="020B0503020204020204" charset="-122"/>
                <a:ea typeface="微软雅黑" panose="020B0503020204020204" charset="-122"/>
              </a:rPr>
              <a:t>    cir.changeRad(100);</a:t>
            </a:r>
          </a:p>
          <a:p>
            <a:pPr eaLnBrk="1" hangingPunct="1">
              <a:spcBef>
                <a:spcPct val="0"/>
              </a:spcBef>
              <a:buClrTx/>
              <a:buFontTx/>
              <a:buNone/>
            </a:pPr>
            <a:r>
              <a:rPr lang="en-US" altLang="zh-CN" sz="2000">
                <a:latin typeface="微软雅黑" panose="020B0503020204020204" charset="-122"/>
                <a:ea typeface="微软雅黑" panose="020B0503020204020204" charset="-122"/>
              </a:rPr>
              <a:t>   }</a:t>
            </a:r>
          </a:p>
          <a:p>
            <a:pPr eaLnBrk="1" hangingPunct="1">
              <a:spcBef>
                <a:spcPct val="0"/>
              </a:spcBef>
              <a:buClrTx/>
              <a:buFontTx/>
              <a:buNone/>
            </a:pPr>
            <a:r>
              <a:rPr lang="en-US" altLang="zh-CN" sz="2000">
                <a:latin typeface="微软雅黑" panose="020B0503020204020204" charset="-122"/>
                <a:ea typeface="微软雅黑" panose="020B0503020204020204" charset="-122"/>
              </a:rPr>
              <a:t>}</a:t>
            </a:r>
            <a:endParaRPr lang="zh-CN" altLang="en-US" sz="2000">
              <a:latin typeface="微软雅黑" panose="020B0503020204020204" charset="-122"/>
              <a:ea typeface="微软雅黑" panose="020B0503020204020204" charset="-122"/>
            </a:endParaRPr>
          </a:p>
        </p:txBody>
      </p:sp>
      <p:sp>
        <p:nvSpPr>
          <p:cNvPr id="280581" name="AutoShape 5"/>
          <p:cNvSpPr>
            <a:spLocks noChangeArrowheads="1"/>
          </p:cNvSpPr>
          <p:nvPr/>
        </p:nvSpPr>
        <p:spPr bwMode="auto">
          <a:xfrm rot="1111826" flipV="1">
            <a:off x="7032626" y="3716339"/>
            <a:ext cx="1223963" cy="2663825"/>
          </a:xfrm>
          <a:prstGeom prst="curvedLeftArrow">
            <a:avLst>
              <a:gd name="adj1" fmla="val 15839"/>
              <a:gd name="adj2" fmla="val 73070"/>
              <a:gd name="adj3" fmla="val 38546"/>
            </a:avLst>
          </a:prstGeom>
          <a:solidFill>
            <a:srgbClr val="53648F"/>
          </a:solidFill>
          <a:ln w="9525">
            <a:noFill/>
            <a:miter lim="800000"/>
          </a:ln>
        </p:spPr>
        <p:txBody>
          <a:bodyPr wrap="none" anchor="ct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a:ea typeface="楷体" panose="02010609060101010101" pitchFamily="49" charset="-122"/>
            </a:endParaRPr>
          </a:p>
        </p:txBody>
      </p:sp>
      <p:grpSp>
        <p:nvGrpSpPr>
          <p:cNvPr id="6" name="组合 5"/>
          <p:cNvGrpSpPr/>
          <p:nvPr/>
        </p:nvGrpSpPr>
        <p:grpSpPr>
          <a:xfrm>
            <a:off x="103941" y="116632"/>
            <a:ext cx="9929764" cy="614705"/>
            <a:chOff x="103941" y="116632"/>
            <a:chExt cx="9929764" cy="614705"/>
          </a:xfrm>
        </p:grpSpPr>
        <p:sp>
          <p:nvSpPr>
            <p:cNvPr id="7" name="文本框 6"/>
            <p:cNvSpPr txBox="1"/>
            <p:nvPr/>
          </p:nvSpPr>
          <p:spPr>
            <a:xfrm>
              <a:off x="767408" y="147772"/>
              <a:ext cx="321563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4.5   </a:t>
              </a:r>
              <a:r>
                <a:rPr lang="zh-CN" altLang="en-US" sz="3200" b="1">
                  <a:solidFill>
                    <a:srgbClr val="53648F"/>
                  </a:solidFill>
                  <a:latin typeface="微软雅黑" panose="020B0503020204020204" charset="-122"/>
                  <a:ea typeface="微软雅黑" panose="020B0503020204020204" charset="-122"/>
                </a:rPr>
                <a:t>参数传值</a:t>
              </a:r>
              <a:endParaRPr lang="zh-CN" altLang="en-US" sz="3200" b="1" dirty="0">
                <a:solidFill>
                  <a:srgbClr val="53648F"/>
                </a:solidFill>
                <a:latin typeface="微软雅黑" panose="020B0503020204020204" charset="-122"/>
                <a:ea typeface="微软雅黑" panose="020B0503020204020204" charset="-122"/>
              </a:endParaRPr>
            </a:p>
          </p:txBody>
        </p:sp>
        <p:pic>
          <p:nvPicPr>
            <p:cNvPr id="8" name="图片 7"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0" name="平行四边形 9"/>
            <p:cNvSpPr/>
            <p:nvPr/>
          </p:nvSpPr>
          <p:spPr>
            <a:xfrm>
              <a:off x="3647728" y="476672"/>
              <a:ext cx="6385977"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80580"/>
                                        </p:tgtEl>
                                        <p:attrNameLst>
                                          <p:attrName>style.visibility</p:attrName>
                                        </p:attrNameLst>
                                      </p:cBhvr>
                                      <p:to>
                                        <p:strVal val="visible"/>
                                      </p:to>
                                    </p:set>
                                    <p:animEffect transition="in" filter="blinds(horizontal)">
                                      <p:cBhvr>
                                        <p:cTn id="15" dur="500"/>
                                        <p:tgtEl>
                                          <p:spTgt spid="28058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80581"/>
                                        </p:tgtEl>
                                        <p:attrNameLst>
                                          <p:attrName>style.visibility</p:attrName>
                                        </p:attrNameLst>
                                      </p:cBhvr>
                                      <p:to>
                                        <p:strVal val="visible"/>
                                      </p:to>
                                    </p:set>
                                    <p:anim calcmode="lin" valueType="num">
                                      <p:cBhvr additive="base">
                                        <p:cTn id="20" dur="500" fill="hold"/>
                                        <p:tgtEl>
                                          <p:spTgt spid="280581"/>
                                        </p:tgtEl>
                                        <p:attrNameLst>
                                          <p:attrName>ppt_x</p:attrName>
                                        </p:attrNameLst>
                                      </p:cBhvr>
                                      <p:tavLst>
                                        <p:tav tm="0">
                                          <p:val>
                                            <p:strVal val="#ppt_x"/>
                                          </p:val>
                                        </p:tav>
                                        <p:tav tm="100000">
                                          <p:val>
                                            <p:strVal val="#ppt_x"/>
                                          </p:val>
                                        </p:tav>
                                      </p:tavLst>
                                    </p:anim>
                                    <p:anim calcmode="lin" valueType="num">
                                      <p:cBhvr additive="base">
                                        <p:cTn id="21" dur="500" fill="hold"/>
                                        <p:tgtEl>
                                          <p:spTgt spid="2805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280580" grpId="0" bldLvl="0" animBg="1"/>
      <p:bldP spid="28058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4294967295"/>
          </p:nvPr>
        </p:nvSpPr>
        <p:spPr>
          <a:xfrm>
            <a:off x="1235868" y="2960706"/>
            <a:ext cx="10369152" cy="3018191"/>
          </a:xfrm>
          <a:prstGeom prst="rect">
            <a:avLst/>
          </a:prstGeom>
          <a:ln w="50800">
            <a:solidFill>
              <a:srgbClr val="53648F"/>
            </a:solidFill>
          </a:ln>
        </p:spPr>
        <p:txBody>
          <a:bodyPr/>
          <a:lstStyle/>
          <a:p>
            <a:pPr eaLnBrk="1" hangingPunct="1">
              <a:lnSpc>
                <a:spcPct val="200000"/>
              </a:lnSpc>
              <a:buFont typeface="Wingdings" panose="05000000000000000000" pitchFamily="2" charset="2"/>
              <a:buNone/>
            </a:pPr>
            <a:r>
              <a:rPr lang="en-US" altLang="zh-CN" sz="2000" b="1">
                <a:latin typeface="微软雅黑" panose="020B0503020204020204" charset="-122"/>
                <a:ea typeface="微软雅黑" panose="020B0503020204020204" charset="-122"/>
              </a:rPr>
              <a:t>	1</a:t>
            </a:r>
            <a:r>
              <a:rPr lang="zh-CN" altLang="en-US" sz="2000" b="1">
                <a:latin typeface="微软雅黑" panose="020B0503020204020204" charset="-122"/>
                <a:ea typeface="微软雅黑" panose="020B0503020204020204" charset="-122"/>
              </a:rPr>
              <a:t>）对于基本数据类型的参数，向该参数“</a:t>
            </a:r>
            <a:r>
              <a:rPr lang="zh-CN" altLang="en-US" sz="2000" b="1">
                <a:solidFill>
                  <a:srgbClr val="C00000"/>
                </a:solidFill>
                <a:latin typeface="微软雅黑" panose="020B0503020204020204" charset="-122"/>
                <a:ea typeface="微软雅黑" panose="020B0503020204020204" charset="-122"/>
              </a:rPr>
              <a:t>传值</a:t>
            </a:r>
            <a:r>
              <a:rPr lang="zh-CN" altLang="en-US" sz="2000" b="1">
                <a:latin typeface="微软雅黑" panose="020B0503020204020204" charset="-122"/>
                <a:ea typeface="微软雅黑" panose="020B0503020204020204" charset="-122"/>
              </a:rPr>
              <a:t>”，传递的是值的拷贝</a:t>
            </a:r>
            <a:r>
              <a:rPr lang="en-US" altLang="zh-CN" sz="2000" b="1">
                <a:latin typeface="微软雅黑" panose="020B0503020204020204" charset="-122"/>
                <a:ea typeface="微软雅黑" panose="020B0503020204020204" charset="-122"/>
              </a:rPr>
              <a:t>.</a:t>
            </a:r>
          </a:p>
          <a:p>
            <a:pPr eaLnBrk="1" hangingPunct="1">
              <a:lnSpc>
                <a:spcPct val="200000"/>
              </a:lnSpc>
              <a:buFont typeface="Wingdings" panose="05000000000000000000" pitchFamily="2" charset="2"/>
              <a:buNone/>
            </a:pPr>
            <a:r>
              <a:rPr lang="zh-CN" altLang="en-US" sz="2000" b="1">
                <a:latin typeface="微软雅黑" panose="020B0503020204020204" charset="-122"/>
                <a:ea typeface="微软雅黑" panose="020B0503020204020204" charset="-122"/>
              </a:rPr>
              <a:t>	      例如，如果向方法的</a:t>
            </a:r>
            <a:r>
              <a:rPr lang="en-US" altLang="zh-CN" sz="2000" b="1">
                <a:latin typeface="微软雅黑" panose="020B0503020204020204" charset="-122"/>
                <a:ea typeface="微软雅黑" panose="020B0503020204020204" charset="-122"/>
              </a:rPr>
              <a:t>int</a:t>
            </a:r>
            <a:r>
              <a:rPr lang="zh-CN" altLang="en-US" sz="2000" b="1">
                <a:latin typeface="微软雅黑" panose="020B0503020204020204" charset="-122"/>
                <a:ea typeface="微软雅黑" panose="020B0503020204020204" charset="-122"/>
              </a:rPr>
              <a:t>型参数</a:t>
            </a:r>
            <a:r>
              <a:rPr lang="en-US" altLang="zh-CN" sz="2000" b="1">
                <a:latin typeface="微软雅黑" panose="020B0503020204020204" charset="-122"/>
                <a:ea typeface="微软雅黑" panose="020B0503020204020204" charset="-122"/>
              </a:rPr>
              <a:t>x</a:t>
            </a:r>
            <a:r>
              <a:rPr lang="zh-CN" altLang="en-US" sz="2000" b="1">
                <a:latin typeface="微软雅黑" panose="020B0503020204020204" charset="-122"/>
                <a:ea typeface="微软雅黑" panose="020B0503020204020204" charset="-122"/>
              </a:rPr>
              <a:t>传递一个</a:t>
            </a:r>
            <a:r>
              <a:rPr lang="en-US" altLang="zh-CN" sz="2000" b="1">
                <a:latin typeface="微软雅黑" panose="020B0503020204020204" charset="-122"/>
                <a:ea typeface="微软雅黑" panose="020B0503020204020204" charset="-122"/>
              </a:rPr>
              <a:t>int</a:t>
            </a:r>
            <a:r>
              <a:rPr lang="zh-CN" altLang="en-US" sz="2000" b="1">
                <a:latin typeface="微软雅黑" panose="020B0503020204020204" charset="-122"/>
                <a:ea typeface="微软雅黑" panose="020B0503020204020204" charset="-122"/>
              </a:rPr>
              <a:t>值，那么参数</a:t>
            </a:r>
            <a:r>
              <a:rPr lang="en-US" altLang="zh-CN" sz="2000" b="1">
                <a:latin typeface="微软雅黑" panose="020B0503020204020204" charset="-122"/>
                <a:ea typeface="微软雅黑" panose="020B0503020204020204" charset="-122"/>
              </a:rPr>
              <a:t>x</a:t>
            </a:r>
            <a:r>
              <a:rPr lang="zh-CN" altLang="en-US" sz="2000" b="1">
                <a:latin typeface="微软雅黑" panose="020B0503020204020204" charset="-122"/>
                <a:ea typeface="微软雅黑" panose="020B0503020204020204" charset="-122"/>
              </a:rPr>
              <a:t>得到的值是传递的值的拷贝。</a:t>
            </a:r>
          </a:p>
          <a:p>
            <a:pPr eaLnBrk="1" hangingPunct="1">
              <a:lnSpc>
                <a:spcPct val="200000"/>
              </a:lnSpc>
              <a:buFont typeface="Wingdings" panose="05000000000000000000" pitchFamily="2" charset="2"/>
              <a:buNone/>
            </a:pPr>
            <a:r>
              <a:rPr lang="en-US" altLang="zh-CN" sz="2000" b="1">
                <a:latin typeface="微软雅黑" panose="020B0503020204020204" charset="-122"/>
                <a:ea typeface="微软雅黑" panose="020B0503020204020204" charset="-122"/>
              </a:rPr>
              <a:t>	2</a:t>
            </a:r>
            <a:r>
              <a:rPr lang="zh-CN" altLang="en-US" sz="2000" b="1">
                <a:latin typeface="微软雅黑" panose="020B0503020204020204" charset="-122"/>
                <a:ea typeface="微软雅黑" panose="020B0503020204020204" charset="-122"/>
              </a:rPr>
              <a:t>）对于参数是引用类型时，</a:t>
            </a:r>
            <a:r>
              <a:rPr lang="zh-CN" altLang="en-US" sz="2000" b="1">
                <a:solidFill>
                  <a:srgbClr val="C00000"/>
                </a:solidFill>
                <a:latin typeface="微软雅黑" panose="020B0503020204020204" charset="-122"/>
                <a:ea typeface="微软雅黑" panose="020B0503020204020204" charset="-122"/>
              </a:rPr>
              <a:t>“传值”传递的是变量的引用而不是变量所引用的实体</a:t>
            </a:r>
            <a:r>
              <a:rPr lang="zh-CN" altLang="en-US" sz="2000" b="1">
                <a:latin typeface="微软雅黑" panose="020B0503020204020204" charset="-122"/>
                <a:ea typeface="微软雅黑" panose="020B0503020204020204" charset="-122"/>
              </a:rPr>
              <a:t>。</a:t>
            </a:r>
            <a:r>
              <a:rPr lang="en-US" altLang="zh-CN" sz="2000" b="1">
                <a:latin typeface="微软雅黑" panose="020B0503020204020204" charset="-122"/>
                <a:ea typeface="微软雅黑" panose="020B0503020204020204" charset="-122"/>
              </a:rPr>
              <a:t>Java</a:t>
            </a:r>
            <a:r>
              <a:rPr lang="zh-CN" altLang="en-US" sz="2000" b="1">
                <a:latin typeface="微软雅黑" panose="020B0503020204020204" charset="-122"/>
                <a:ea typeface="微软雅黑" panose="020B0503020204020204" charset="-122"/>
              </a:rPr>
              <a:t>的引用型数据包括</a:t>
            </a:r>
            <a:r>
              <a:rPr lang="zh-CN" altLang="en-US" sz="2000" b="1">
                <a:solidFill>
                  <a:srgbClr val="C00000"/>
                </a:solidFill>
                <a:latin typeface="微软雅黑" panose="020B0503020204020204" charset="-122"/>
                <a:ea typeface="微软雅黑" panose="020B0503020204020204" charset="-122"/>
              </a:rPr>
              <a:t>对象</a:t>
            </a:r>
            <a:r>
              <a:rPr lang="zh-CN" altLang="en-US" sz="2000" b="1">
                <a:latin typeface="微软雅黑" panose="020B0503020204020204" charset="-122"/>
                <a:ea typeface="微软雅黑" panose="020B0503020204020204" charset="-122"/>
              </a:rPr>
              <a:t>、</a:t>
            </a:r>
            <a:r>
              <a:rPr lang="zh-CN" altLang="en-US" sz="2000" b="1">
                <a:solidFill>
                  <a:srgbClr val="C00000"/>
                </a:solidFill>
                <a:latin typeface="微软雅黑" panose="020B0503020204020204" charset="-122"/>
                <a:ea typeface="微软雅黑" panose="020B0503020204020204" charset="-122"/>
              </a:rPr>
              <a:t>数组</a:t>
            </a:r>
            <a:r>
              <a:rPr lang="zh-CN" altLang="en-US" sz="2000" b="1">
                <a:latin typeface="微软雅黑" panose="020B0503020204020204" charset="-122"/>
                <a:ea typeface="微软雅黑" panose="020B0503020204020204" charset="-122"/>
              </a:rPr>
              <a:t>和</a:t>
            </a:r>
            <a:r>
              <a:rPr lang="zh-CN" altLang="en-US" sz="2000" b="1">
                <a:solidFill>
                  <a:srgbClr val="C00000"/>
                </a:solidFill>
                <a:latin typeface="微软雅黑" panose="020B0503020204020204" charset="-122"/>
                <a:ea typeface="微软雅黑" panose="020B0503020204020204" charset="-122"/>
              </a:rPr>
              <a:t>接口。</a:t>
            </a:r>
          </a:p>
        </p:txBody>
      </p:sp>
      <p:grpSp>
        <p:nvGrpSpPr>
          <p:cNvPr id="4" name="组合 3"/>
          <p:cNvGrpSpPr/>
          <p:nvPr/>
        </p:nvGrpSpPr>
        <p:grpSpPr>
          <a:xfrm>
            <a:off x="103941" y="116632"/>
            <a:ext cx="9929764" cy="614705"/>
            <a:chOff x="103941" y="116632"/>
            <a:chExt cx="9929764" cy="614705"/>
          </a:xfrm>
        </p:grpSpPr>
        <p:sp>
          <p:nvSpPr>
            <p:cNvPr id="5" name="文本框 4"/>
            <p:cNvSpPr txBox="1"/>
            <p:nvPr/>
          </p:nvSpPr>
          <p:spPr>
            <a:xfrm>
              <a:off x="767408" y="147772"/>
              <a:ext cx="321563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4.5   </a:t>
              </a:r>
              <a:r>
                <a:rPr lang="zh-CN" altLang="en-US" sz="3200" b="1">
                  <a:solidFill>
                    <a:srgbClr val="53648F"/>
                  </a:solidFill>
                  <a:latin typeface="微软雅黑" panose="020B0503020204020204" charset="-122"/>
                  <a:ea typeface="微软雅黑" panose="020B0503020204020204" charset="-122"/>
                </a:rPr>
                <a:t>参数传值</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3647728" y="476672"/>
              <a:ext cx="6385977"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9" name="文本框 8"/>
          <p:cNvSpPr txBox="1"/>
          <p:nvPr/>
        </p:nvSpPr>
        <p:spPr>
          <a:xfrm>
            <a:off x="817550" y="951111"/>
            <a:ext cx="3766282"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4.5.1    </a:t>
            </a:r>
            <a:r>
              <a:rPr lang="zh-CN" altLang="en-US" sz="2400">
                <a:latin typeface="微软雅黑" panose="020B0503020204020204" charset="-122"/>
                <a:ea typeface="微软雅黑" panose="020B0503020204020204" charset="-122"/>
              </a:rPr>
              <a:t>传值机制</a:t>
            </a:r>
          </a:p>
        </p:txBody>
      </p:sp>
      <p:sp>
        <p:nvSpPr>
          <p:cNvPr id="11" name="文本框 10"/>
          <p:cNvSpPr txBox="1"/>
          <p:nvPr/>
        </p:nvSpPr>
        <p:spPr>
          <a:xfrm>
            <a:off x="1127448" y="1539642"/>
            <a:ext cx="10369152" cy="1106805"/>
          </a:xfrm>
          <a:prstGeom prst="rect">
            <a:avLst/>
          </a:prstGeom>
          <a:noFill/>
        </p:spPr>
        <p:txBody>
          <a:bodyPr wrap="square">
            <a:spAutoFit/>
          </a:bodyPr>
          <a:lstStyle/>
          <a:p>
            <a:pPr eaLnBrk="1" hangingPunct="1">
              <a:lnSpc>
                <a:spcPct val="150000"/>
              </a:lnSpc>
            </a:pPr>
            <a:r>
              <a:rPr lang="zh-CN" altLang="en-US" sz="2200" b="1">
                <a:latin typeface="微软雅黑" panose="020B0503020204020204" charset="-122"/>
                <a:ea typeface="微软雅黑" panose="020B0503020204020204" charset="-122"/>
              </a:rPr>
              <a:t>在</a:t>
            </a:r>
            <a:r>
              <a:rPr lang="en-US" altLang="zh-CN" sz="2200" b="1">
                <a:latin typeface="微软雅黑" panose="020B0503020204020204" charset="-122"/>
                <a:ea typeface="微软雅黑" panose="020B0503020204020204" charset="-122"/>
              </a:rPr>
              <a:t>Java</a:t>
            </a:r>
            <a:r>
              <a:rPr lang="zh-CN" altLang="en-US" sz="2200" b="1">
                <a:latin typeface="微软雅黑" panose="020B0503020204020204" charset="-122"/>
                <a:ea typeface="微软雅黑" panose="020B0503020204020204" charset="-122"/>
              </a:rPr>
              <a:t>中，方法的所有参数都是“传值”的，也就是说，方法中参数变量的值是调用者指定的值的拷贝。</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7891">
                                            <p:bg/>
                                          </p:spTgt>
                                        </p:tgtEl>
                                        <p:attrNameLst>
                                          <p:attrName>style.visibility</p:attrName>
                                        </p:attrNameLst>
                                      </p:cBhvr>
                                      <p:to>
                                        <p:strVal val="visible"/>
                                      </p:to>
                                    </p:set>
                                    <p:animEffect transition="in" filter="fade">
                                      <p:cBhvr>
                                        <p:cTn id="18" dur="1000"/>
                                        <p:tgtEl>
                                          <p:spTgt spid="37891">
                                            <p:bg/>
                                          </p:spTgt>
                                        </p:tgtEl>
                                      </p:cBhvr>
                                    </p:animEffect>
                                    <p:anim calcmode="lin" valueType="num">
                                      <p:cBhvr>
                                        <p:cTn id="19" dur="1000" fill="hold"/>
                                        <p:tgtEl>
                                          <p:spTgt spid="37891">
                                            <p:bg/>
                                          </p:spTgt>
                                        </p:tgtEl>
                                        <p:attrNameLst>
                                          <p:attrName>ppt_x</p:attrName>
                                        </p:attrNameLst>
                                      </p:cBhvr>
                                      <p:tavLst>
                                        <p:tav tm="0">
                                          <p:val>
                                            <p:strVal val="#ppt_x"/>
                                          </p:val>
                                        </p:tav>
                                        <p:tav tm="100000">
                                          <p:val>
                                            <p:strVal val="#ppt_x"/>
                                          </p:val>
                                        </p:tav>
                                      </p:tavLst>
                                    </p:anim>
                                    <p:anim calcmode="lin" valueType="num">
                                      <p:cBhvr>
                                        <p:cTn id="20" dur="1000" fill="hold"/>
                                        <p:tgtEl>
                                          <p:spTgt spid="37891">
                                            <p:bg/>
                                          </p:spTgt>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37891">
                                            <p:txEl>
                                              <p:pRg st="0" end="0"/>
                                            </p:txEl>
                                          </p:spTgt>
                                        </p:tgtEl>
                                        <p:attrNameLst>
                                          <p:attrName>style.visibility</p:attrName>
                                        </p:attrNameLst>
                                      </p:cBhvr>
                                      <p:to>
                                        <p:strVal val="visible"/>
                                      </p:to>
                                    </p:set>
                                    <p:animEffect transition="in" filter="fade">
                                      <p:cBhvr>
                                        <p:cTn id="24" dur="1000"/>
                                        <p:tgtEl>
                                          <p:spTgt spid="37891">
                                            <p:txEl>
                                              <p:pRg st="0" end="0"/>
                                            </p:txEl>
                                          </p:spTgt>
                                        </p:tgtEl>
                                      </p:cBhvr>
                                    </p:animEffect>
                                    <p:anim calcmode="lin" valueType="num">
                                      <p:cBhvr>
                                        <p:cTn id="25" dur="10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7891">
                                            <p:txEl>
                                              <p:pRg st="0" end="0"/>
                                            </p:txEl>
                                          </p:spTgt>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42" presetClass="entr" presetSubtype="0" fill="hold" grpId="0" nodeType="afterEffect">
                                  <p:stCondLst>
                                    <p:cond delay="0"/>
                                  </p:stCondLst>
                                  <p:childTnLst>
                                    <p:set>
                                      <p:cBhvr>
                                        <p:cTn id="29" dur="1" fill="hold">
                                          <p:stCondLst>
                                            <p:cond delay="0"/>
                                          </p:stCondLst>
                                        </p:cTn>
                                        <p:tgtEl>
                                          <p:spTgt spid="37891">
                                            <p:txEl>
                                              <p:pRg st="1" end="1"/>
                                            </p:txEl>
                                          </p:spTgt>
                                        </p:tgtEl>
                                        <p:attrNameLst>
                                          <p:attrName>style.visibility</p:attrName>
                                        </p:attrNameLst>
                                      </p:cBhvr>
                                      <p:to>
                                        <p:strVal val="visible"/>
                                      </p:to>
                                    </p:set>
                                    <p:animEffect transition="in" filter="fade">
                                      <p:cBhvr>
                                        <p:cTn id="30" dur="1000"/>
                                        <p:tgtEl>
                                          <p:spTgt spid="37891">
                                            <p:txEl>
                                              <p:pRg st="1" end="1"/>
                                            </p:txEl>
                                          </p:spTgt>
                                        </p:tgtEl>
                                      </p:cBhvr>
                                    </p:animEffect>
                                    <p:anim calcmode="lin" valueType="num">
                                      <p:cBhvr>
                                        <p:cTn id="31" dur="10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37891">
                                            <p:txEl>
                                              <p:pRg st="1" end="1"/>
                                            </p:txEl>
                                          </p:spTgt>
                                        </p:tgtEl>
                                        <p:attrNameLst>
                                          <p:attrName>ppt_y</p:attrName>
                                        </p:attrNameLst>
                                      </p:cBhvr>
                                      <p:tavLst>
                                        <p:tav tm="0">
                                          <p:val>
                                            <p:strVal val="#ppt_y+.1"/>
                                          </p:val>
                                        </p:tav>
                                        <p:tav tm="100000">
                                          <p:val>
                                            <p:strVal val="#ppt_y"/>
                                          </p:val>
                                        </p:tav>
                                      </p:tavLst>
                                    </p:anim>
                                  </p:childTnLst>
                                </p:cTn>
                              </p:par>
                            </p:childTnLst>
                          </p:cTn>
                        </p:par>
                        <p:par>
                          <p:cTn id="33" fill="hold">
                            <p:stCondLst>
                              <p:cond delay="3000"/>
                            </p:stCondLst>
                            <p:childTnLst>
                              <p:par>
                                <p:cTn id="34" presetID="42" presetClass="entr" presetSubtype="0" fill="hold" grpId="0" nodeType="afterEffect">
                                  <p:stCondLst>
                                    <p:cond delay="0"/>
                                  </p:stCondLst>
                                  <p:childTnLst>
                                    <p:set>
                                      <p:cBhvr>
                                        <p:cTn id="35" dur="1" fill="hold">
                                          <p:stCondLst>
                                            <p:cond delay="0"/>
                                          </p:stCondLst>
                                        </p:cTn>
                                        <p:tgtEl>
                                          <p:spTgt spid="37891">
                                            <p:txEl>
                                              <p:pRg st="2" end="2"/>
                                            </p:txEl>
                                          </p:spTgt>
                                        </p:tgtEl>
                                        <p:attrNameLst>
                                          <p:attrName>style.visibility</p:attrName>
                                        </p:attrNameLst>
                                      </p:cBhvr>
                                      <p:to>
                                        <p:strVal val="visible"/>
                                      </p:to>
                                    </p:set>
                                    <p:animEffect transition="in" filter="fade">
                                      <p:cBhvr>
                                        <p:cTn id="36" dur="1000"/>
                                        <p:tgtEl>
                                          <p:spTgt spid="37891">
                                            <p:txEl>
                                              <p:pRg st="2" end="2"/>
                                            </p:txEl>
                                          </p:spTgt>
                                        </p:tgtEl>
                                      </p:cBhvr>
                                    </p:animEffect>
                                    <p:anim calcmode="lin" valueType="num">
                                      <p:cBhvr>
                                        <p:cTn id="37" dur="10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3789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animBg="1"/>
      <p:bldP spid="9"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4294967295"/>
          </p:nvPr>
        </p:nvSpPr>
        <p:spPr>
          <a:xfrm>
            <a:off x="792590" y="2117437"/>
            <a:ext cx="4969594" cy="2574627"/>
          </a:xfrm>
          <a:prstGeom prst="rect">
            <a:avLst/>
          </a:prstGeom>
        </p:spPr>
        <p:txBody>
          <a:bodyPr/>
          <a:lstStyle/>
          <a:p>
            <a:pPr eaLnBrk="1" hangingPunct="1">
              <a:lnSpc>
                <a:spcPct val="200000"/>
              </a:lnSpc>
            </a:pPr>
            <a:r>
              <a:rPr lang="zh-CN" altLang="en-US" sz="2400" b="1">
                <a:latin typeface="微软雅黑" panose="020B0503020204020204" charset="-122"/>
                <a:ea typeface="微软雅黑" panose="020B0503020204020204" charset="-122"/>
              </a:rPr>
              <a:t>        对于基本数据类型的参数，传递的是值的拷贝。同时向该参数传递的值的级别不可以高于该参数的级别 。</a:t>
            </a:r>
          </a:p>
        </p:txBody>
      </p:sp>
      <p:sp>
        <p:nvSpPr>
          <p:cNvPr id="282628" name="Rectangle 4"/>
          <p:cNvSpPr>
            <a:spLocks noChangeArrowheads="1"/>
          </p:cNvSpPr>
          <p:nvPr/>
        </p:nvSpPr>
        <p:spPr bwMode="auto">
          <a:xfrm>
            <a:off x="6096000" y="1556792"/>
            <a:ext cx="5471988" cy="4707890"/>
          </a:xfrm>
          <a:prstGeom prst="rect">
            <a:avLst/>
          </a:prstGeom>
          <a:solidFill>
            <a:schemeClr val="bg1"/>
          </a:solidFill>
          <a:ln w="50800">
            <a:solidFill>
              <a:srgbClr val="53648F"/>
            </a:solidFill>
            <a:miter lim="800000"/>
          </a:ln>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000">
                <a:latin typeface="微软雅黑" panose="020B0503020204020204" charset="-122"/>
                <a:ea typeface="微软雅黑" panose="020B0503020204020204" charset="-122"/>
              </a:rPr>
              <a:t>class Circle</a:t>
            </a:r>
          </a:p>
          <a:p>
            <a:pPr eaLnBrk="1" hangingPunct="1">
              <a:spcBef>
                <a:spcPct val="0"/>
              </a:spcBef>
              <a:buClrTx/>
              <a:buFontTx/>
              <a:buNone/>
            </a:pPr>
            <a:r>
              <a:rPr lang="en-US" altLang="zh-CN" sz="2000">
                <a:latin typeface="微软雅黑" panose="020B0503020204020204" charset="-122"/>
                <a:ea typeface="微软雅黑" panose="020B0503020204020204" charset="-122"/>
              </a:rPr>
              <a:t>{  double rad;</a:t>
            </a:r>
          </a:p>
          <a:p>
            <a:pPr eaLnBrk="1" hangingPunct="1">
              <a:spcBef>
                <a:spcPct val="0"/>
              </a:spcBef>
              <a:buClrTx/>
              <a:buFontTx/>
              <a:buNone/>
            </a:pPr>
            <a:r>
              <a:rPr lang="en-US" altLang="zh-CN" sz="2000">
                <a:latin typeface="微软雅黑" panose="020B0503020204020204" charset="-122"/>
                <a:ea typeface="微软雅黑" panose="020B0503020204020204" charset="-122"/>
              </a:rPr>
              <a:t>   Circle(double r)</a:t>
            </a:r>
          </a:p>
          <a:p>
            <a:pPr eaLnBrk="1" hangingPunct="1">
              <a:spcBef>
                <a:spcPct val="0"/>
              </a:spcBef>
              <a:buClrTx/>
              <a:buFontTx/>
              <a:buNone/>
            </a:pPr>
            <a:r>
              <a:rPr lang="en-US" altLang="zh-CN" sz="2000">
                <a:latin typeface="微软雅黑" panose="020B0503020204020204" charset="-122"/>
                <a:ea typeface="微软雅黑" panose="020B0503020204020204" charset="-122"/>
              </a:rPr>
              <a:t>   {  rad=r;</a:t>
            </a:r>
          </a:p>
          <a:p>
            <a:pPr eaLnBrk="1" hangingPunct="1">
              <a:spcBef>
                <a:spcPct val="0"/>
              </a:spcBef>
              <a:buClrTx/>
              <a:buFontTx/>
              <a:buNone/>
            </a:pPr>
            <a:r>
              <a:rPr lang="en-US" altLang="zh-CN" sz="2000">
                <a:latin typeface="微软雅黑" panose="020B0503020204020204" charset="-122"/>
                <a:ea typeface="微软雅黑" panose="020B0503020204020204" charset="-122"/>
              </a:rPr>
              <a:t>    }</a:t>
            </a:r>
          </a:p>
          <a:p>
            <a:pPr eaLnBrk="1" hangingPunct="1">
              <a:spcBef>
                <a:spcPct val="0"/>
              </a:spcBef>
              <a:buClrTx/>
              <a:buFontTx/>
              <a:buNone/>
            </a:pPr>
            <a:r>
              <a:rPr lang="en-US" altLang="zh-CN" sz="2000">
                <a:latin typeface="微软雅黑" panose="020B0503020204020204" charset="-122"/>
                <a:ea typeface="微软雅黑" panose="020B0503020204020204" charset="-122"/>
              </a:rPr>
              <a:t>   void changeRad(double newRad)</a:t>
            </a:r>
          </a:p>
          <a:p>
            <a:pPr eaLnBrk="1" hangingPunct="1">
              <a:spcBef>
                <a:spcPct val="0"/>
              </a:spcBef>
              <a:buClrTx/>
              <a:buFontTx/>
              <a:buNone/>
            </a:pPr>
            <a:r>
              <a:rPr lang="en-US" altLang="zh-CN" sz="2000">
                <a:latin typeface="微软雅黑" panose="020B0503020204020204" charset="-122"/>
                <a:ea typeface="微软雅黑" panose="020B0503020204020204" charset="-122"/>
              </a:rPr>
              <a:t>   { rad=newRad;</a:t>
            </a:r>
          </a:p>
          <a:p>
            <a:pPr eaLnBrk="1" hangingPunct="1">
              <a:spcBef>
                <a:spcPct val="0"/>
              </a:spcBef>
              <a:buClrTx/>
              <a:buFontTx/>
              <a:buNone/>
            </a:pPr>
            <a:r>
              <a:rPr lang="en-US" altLang="zh-CN" sz="2000">
                <a:latin typeface="微软雅黑" panose="020B0503020204020204" charset="-122"/>
                <a:ea typeface="微软雅黑" panose="020B0503020204020204" charset="-122"/>
              </a:rPr>
              <a:t>    }</a:t>
            </a:r>
          </a:p>
          <a:p>
            <a:pPr eaLnBrk="1" hangingPunct="1">
              <a:spcBef>
                <a:spcPct val="0"/>
              </a:spcBef>
              <a:buClrTx/>
              <a:buFontTx/>
              <a:buNone/>
            </a:pPr>
            <a:r>
              <a:rPr lang="en-US" altLang="zh-CN" sz="2000">
                <a:latin typeface="微软雅黑" panose="020B0503020204020204" charset="-122"/>
                <a:ea typeface="微软雅黑" panose="020B0503020204020204" charset="-122"/>
              </a:rPr>
              <a:t>}</a:t>
            </a:r>
          </a:p>
          <a:p>
            <a:pPr eaLnBrk="1" hangingPunct="1">
              <a:spcBef>
                <a:spcPct val="0"/>
              </a:spcBef>
              <a:buClrTx/>
              <a:buFontTx/>
              <a:buNone/>
            </a:pPr>
            <a:r>
              <a:rPr lang="en-US" altLang="zh-CN" sz="2000">
                <a:latin typeface="微软雅黑" panose="020B0503020204020204" charset="-122"/>
                <a:ea typeface="微软雅黑" panose="020B0503020204020204" charset="-122"/>
              </a:rPr>
              <a:t>class Test</a:t>
            </a:r>
          </a:p>
          <a:p>
            <a:pPr eaLnBrk="1" hangingPunct="1">
              <a:spcBef>
                <a:spcPct val="0"/>
              </a:spcBef>
              <a:buClrTx/>
              <a:buFontTx/>
              <a:buNone/>
            </a:pPr>
            <a:r>
              <a:rPr lang="en-US" altLang="zh-CN" sz="2000">
                <a:latin typeface="微软雅黑" panose="020B0503020204020204" charset="-122"/>
                <a:ea typeface="微软雅黑" panose="020B0503020204020204" charset="-122"/>
              </a:rPr>
              <a:t>{ public static void main(String args[])</a:t>
            </a:r>
          </a:p>
          <a:p>
            <a:pPr eaLnBrk="1" hangingPunct="1">
              <a:spcBef>
                <a:spcPct val="0"/>
              </a:spcBef>
              <a:buClrTx/>
              <a:buFontTx/>
              <a:buNone/>
            </a:pPr>
            <a:r>
              <a:rPr lang="en-US" altLang="zh-CN" sz="2000">
                <a:latin typeface="微软雅黑" panose="020B0503020204020204" charset="-122"/>
                <a:ea typeface="微软雅黑" panose="020B0503020204020204" charset="-122"/>
              </a:rPr>
              <a:t>  { Circle cir=new Circle(10);</a:t>
            </a:r>
          </a:p>
          <a:p>
            <a:pPr eaLnBrk="1" hangingPunct="1">
              <a:spcBef>
                <a:spcPct val="0"/>
              </a:spcBef>
              <a:buClrTx/>
              <a:buFontTx/>
              <a:buNone/>
            </a:pPr>
            <a:r>
              <a:rPr lang="en-US" altLang="zh-CN" sz="2000">
                <a:latin typeface="微软雅黑" panose="020B0503020204020204" charset="-122"/>
                <a:ea typeface="微软雅黑" panose="020B0503020204020204" charset="-122"/>
              </a:rPr>
              <a:t>    cir.changeRad(100);</a:t>
            </a:r>
          </a:p>
          <a:p>
            <a:pPr eaLnBrk="1" hangingPunct="1">
              <a:spcBef>
                <a:spcPct val="0"/>
              </a:spcBef>
              <a:buClrTx/>
              <a:buFontTx/>
              <a:buNone/>
            </a:pPr>
            <a:r>
              <a:rPr lang="en-US" altLang="zh-CN" sz="2000">
                <a:latin typeface="微软雅黑" panose="020B0503020204020204" charset="-122"/>
                <a:ea typeface="微软雅黑" panose="020B0503020204020204" charset="-122"/>
              </a:rPr>
              <a:t>   }</a:t>
            </a:r>
          </a:p>
          <a:p>
            <a:pPr eaLnBrk="1" hangingPunct="1">
              <a:spcBef>
                <a:spcPct val="0"/>
              </a:spcBef>
              <a:buClrTx/>
              <a:buFontTx/>
              <a:buNone/>
            </a:pPr>
            <a:r>
              <a:rPr lang="en-US" altLang="zh-CN" sz="2000">
                <a:latin typeface="微软雅黑" panose="020B0503020204020204" charset="-122"/>
                <a:ea typeface="微软雅黑" panose="020B0503020204020204" charset="-122"/>
              </a:rPr>
              <a:t>}</a:t>
            </a:r>
            <a:endParaRPr lang="zh-CN" altLang="en-US" sz="2000">
              <a:latin typeface="微软雅黑" panose="020B0503020204020204" charset="-122"/>
              <a:ea typeface="微软雅黑" panose="020B0503020204020204" charset="-122"/>
            </a:endParaRPr>
          </a:p>
        </p:txBody>
      </p:sp>
      <p:sp>
        <p:nvSpPr>
          <p:cNvPr id="282629" name="Line 5"/>
          <p:cNvSpPr>
            <a:spLocks noChangeShapeType="1"/>
          </p:cNvSpPr>
          <p:nvPr/>
        </p:nvSpPr>
        <p:spPr bwMode="auto">
          <a:xfrm flipV="1">
            <a:off x="8832304" y="3356521"/>
            <a:ext cx="1079500" cy="1944687"/>
          </a:xfrm>
          <a:prstGeom prst="line">
            <a:avLst/>
          </a:prstGeom>
          <a:noFill/>
          <a:ln w="50800">
            <a:solidFill>
              <a:srgbClr val="8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ea typeface="楷体" panose="02010609060101010101" pitchFamily="49" charset="-122"/>
            </a:endParaRPr>
          </a:p>
        </p:txBody>
      </p:sp>
      <p:grpSp>
        <p:nvGrpSpPr>
          <p:cNvPr id="6" name="组合 5"/>
          <p:cNvGrpSpPr/>
          <p:nvPr/>
        </p:nvGrpSpPr>
        <p:grpSpPr>
          <a:xfrm>
            <a:off x="103941" y="116632"/>
            <a:ext cx="9929764" cy="614705"/>
            <a:chOff x="103941" y="116632"/>
            <a:chExt cx="9929764" cy="614705"/>
          </a:xfrm>
        </p:grpSpPr>
        <p:sp>
          <p:nvSpPr>
            <p:cNvPr id="7" name="文本框 6"/>
            <p:cNvSpPr txBox="1"/>
            <p:nvPr/>
          </p:nvSpPr>
          <p:spPr>
            <a:xfrm>
              <a:off x="767408" y="147772"/>
              <a:ext cx="321563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4.5   </a:t>
              </a:r>
              <a:r>
                <a:rPr lang="zh-CN" altLang="en-US" sz="3200" b="1">
                  <a:solidFill>
                    <a:srgbClr val="53648F"/>
                  </a:solidFill>
                  <a:latin typeface="微软雅黑" panose="020B0503020204020204" charset="-122"/>
                  <a:ea typeface="微软雅黑" panose="020B0503020204020204" charset="-122"/>
                </a:rPr>
                <a:t>参数传值</a:t>
              </a:r>
              <a:endParaRPr lang="zh-CN" altLang="en-US" sz="3200" b="1" dirty="0">
                <a:solidFill>
                  <a:srgbClr val="53648F"/>
                </a:solidFill>
                <a:latin typeface="微软雅黑" panose="020B0503020204020204" charset="-122"/>
                <a:ea typeface="微软雅黑" panose="020B0503020204020204" charset="-122"/>
              </a:endParaRPr>
            </a:p>
          </p:txBody>
        </p:sp>
        <p:pic>
          <p:nvPicPr>
            <p:cNvPr id="8" name="图片 7"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0" name="平行四边形 9"/>
            <p:cNvSpPr/>
            <p:nvPr/>
          </p:nvSpPr>
          <p:spPr>
            <a:xfrm>
              <a:off x="3647728" y="476672"/>
              <a:ext cx="6385977"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1" name="文本框 10"/>
          <p:cNvSpPr txBox="1"/>
          <p:nvPr/>
        </p:nvSpPr>
        <p:spPr>
          <a:xfrm>
            <a:off x="817550" y="951111"/>
            <a:ext cx="4990418"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4.5.2   </a:t>
            </a:r>
            <a:r>
              <a:rPr lang="zh-CN" altLang="en-US" sz="2400">
                <a:latin typeface="微软雅黑" panose="020B0503020204020204" charset="-122"/>
                <a:ea typeface="微软雅黑" panose="020B0503020204020204" charset="-122"/>
              </a:rPr>
              <a:t>基本数据类型参数的传值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82628"/>
                                        </p:tgtEl>
                                        <p:attrNameLst>
                                          <p:attrName>style.visibility</p:attrName>
                                        </p:attrNameLst>
                                      </p:cBhvr>
                                      <p:to>
                                        <p:strVal val="visible"/>
                                      </p:to>
                                    </p:set>
                                    <p:animEffect transition="in" filter="blinds(horizontal)">
                                      <p:cBhvr>
                                        <p:cTn id="18" dur="500"/>
                                        <p:tgtEl>
                                          <p:spTgt spid="28262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82629"/>
                                        </p:tgtEl>
                                        <p:attrNameLst>
                                          <p:attrName>style.visibility</p:attrName>
                                        </p:attrNameLst>
                                      </p:cBhvr>
                                      <p:to>
                                        <p:strVal val="visible"/>
                                      </p:to>
                                    </p:set>
                                    <p:animEffect transition="in" filter="blinds(horizontal)">
                                      <p:cBhvr>
                                        <p:cTn id="23" dur="500"/>
                                        <p:tgtEl>
                                          <p:spTgt spid="282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P spid="282628" grpId="0" bldLvl="0" animBg="1"/>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4294967295"/>
          </p:nvPr>
        </p:nvSpPr>
        <p:spPr>
          <a:xfrm>
            <a:off x="993248" y="1416608"/>
            <a:ext cx="10863391" cy="1026623"/>
          </a:xfrm>
          <a:prstGeom prst="rect">
            <a:avLst/>
          </a:prstGeom>
        </p:spPr>
        <p:txBody>
          <a:bodyPr/>
          <a:lstStyle/>
          <a:p>
            <a:pPr eaLnBrk="1" hangingPunct="1">
              <a:lnSpc>
                <a:spcPct val="150000"/>
              </a:lnSpc>
            </a:pPr>
            <a:r>
              <a:rPr lang="zh-CN" altLang="en-US" sz="2400" b="1">
                <a:latin typeface="微软雅黑" panose="020B0503020204020204" charset="-122"/>
                <a:ea typeface="微软雅黑" panose="020B0503020204020204" charset="-122"/>
              </a:rPr>
              <a:t>当参数是引用类型时，“传值”传递的是变量中存放的“引用”，而不是变量所引用的实体。如图所示</a:t>
            </a:r>
            <a:r>
              <a:rPr lang="zh-CN" altLang="en-US" sz="2400">
                <a:latin typeface="微软雅黑" panose="020B0503020204020204" charset="-122"/>
                <a:ea typeface="微软雅黑" panose="020B0503020204020204" charset="-122"/>
              </a:rPr>
              <a:t> </a:t>
            </a:r>
          </a:p>
        </p:txBody>
      </p:sp>
      <p:sp>
        <p:nvSpPr>
          <p:cNvPr id="39940" name="Rectangle 4"/>
          <p:cNvSpPr>
            <a:spLocks noChangeArrowheads="1"/>
          </p:cNvSpPr>
          <p:nvPr/>
        </p:nvSpPr>
        <p:spPr bwMode="auto">
          <a:xfrm>
            <a:off x="2313447" y="2780928"/>
            <a:ext cx="7632700" cy="3784600"/>
          </a:xfrm>
          <a:prstGeom prst="rect">
            <a:avLst/>
          </a:prstGeom>
          <a:solidFill>
            <a:schemeClr val="bg1"/>
          </a:solidFill>
          <a:ln w="25400">
            <a:solidFill>
              <a:srgbClr val="800000"/>
            </a:solidFill>
            <a:miter lim="800000"/>
          </a:ln>
        </p:spPr>
        <p:txBody>
          <a:bodyP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000">
                <a:latin typeface="微软雅黑" panose="020B0503020204020204" charset="-122"/>
                <a:ea typeface="微软雅黑" panose="020B0503020204020204" charset="-122"/>
              </a:rPr>
              <a:t>class Rect</a:t>
            </a:r>
          </a:p>
          <a:p>
            <a:pPr eaLnBrk="1" hangingPunct="1">
              <a:spcBef>
                <a:spcPct val="0"/>
              </a:spcBef>
              <a:buClrTx/>
              <a:buFontTx/>
              <a:buNone/>
            </a:pPr>
            <a:r>
              <a:rPr lang="en-US" altLang="zh-CN" sz="2000">
                <a:latin typeface="微软雅黑" panose="020B0503020204020204" charset="-122"/>
                <a:ea typeface="微软雅黑" panose="020B0503020204020204" charset="-122"/>
              </a:rPr>
              <a:t>{  Point point;</a:t>
            </a:r>
          </a:p>
          <a:p>
            <a:pPr eaLnBrk="1" hangingPunct="1">
              <a:spcBef>
                <a:spcPct val="0"/>
              </a:spcBef>
              <a:buClrTx/>
              <a:buFontTx/>
              <a:buNone/>
            </a:pPr>
            <a:r>
              <a:rPr lang="en-US" altLang="zh-CN" sz="2000">
                <a:latin typeface="微软雅黑" panose="020B0503020204020204" charset="-122"/>
                <a:ea typeface="微软雅黑" panose="020B0503020204020204" charset="-122"/>
              </a:rPr>
              <a:t>   Rect(Point r)</a:t>
            </a:r>
          </a:p>
          <a:p>
            <a:pPr eaLnBrk="1" hangingPunct="1">
              <a:spcBef>
                <a:spcPct val="0"/>
              </a:spcBef>
              <a:buClrTx/>
              <a:buFontTx/>
              <a:buNone/>
            </a:pPr>
            <a:r>
              <a:rPr lang="en-US" altLang="zh-CN" sz="2000">
                <a:latin typeface="微软雅黑" panose="020B0503020204020204" charset="-122"/>
                <a:ea typeface="微软雅黑" panose="020B0503020204020204" charset="-122"/>
              </a:rPr>
              <a:t>    {  point=r;</a:t>
            </a:r>
          </a:p>
          <a:p>
            <a:pPr eaLnBrk="1" hangingPunct="1">
              <a:spcBef>
                <a:spcPct val="0"/>
              </a:spcBef>
              <a:buClrTx/>
              <a:buFontTx/>
              <a:buNone/>
            </a:pPr>
            <a:r>
              <a:rPr lang="en-US" altLang="zh-CN" sz="2000">
                <a:latin typeface="微软雅黑" panose="020B0503020204020204" charset="-122"/>
                <a:ea typeface="微软雅黑" panose="020B0503020204020204" charset="-122"/>
              </a:rPr>
              <a:t>    }</a:t>
            </a:r>
          </a:p>
          <a:p>
            <a:pPr eaLnBrk="1" hangingPunct="1">
              <a:spcBef>
                <a:spcPct val="0"/>
              </a:spcBef>
              <a:buClrTx/>
              <a:buFontTx/>
              <a:buNone/>
            </a:pPr>
            <a:r>
              <a:rPr lang="en-US" altLang="zh-CN" sz="2000">
                <a:latin typeface="微软雅黑" panose="020B0503020204020204" charset="-122"/>
                <a:ea typeface="微软雅黑" panose="020B0503020204020204" charset="-122"/>
              </a:rPr>
              <a:t>}</a:t>
            </a:r>
          </a:p>
          <a:p>
            <a:pPr eaLnBrk="1" hangingPunct="1">
              <a:spcBef>
                <a:spcPct val="0"/>
              </a:spcBef>
              <a:buClrTx/>
              <a:buFontTx/>
              <a:buNone/>
            </a:pPr>
            <a:r>
              <a:rPr lang="en-US" altLang="zh-CN" sz="2000">
                <a:latin typeface="微软雅黑" panose="020B0503020204020204" charset="-122"/>
                <a:ea typeface="微软雅黑" panose="020B0503020204020204" charset="-122"/>
              </a:rPr>
              <a:t>class Test</a:t>
            </a:r>
          </a:p>
          <a:p>
            <a:pPr eaLnBrk="1" hangingPunct="1">
              <a:spcBef>
                <a:spcPct val="0"/>
              </a:spcBef>
              <a:buClrTx/>
              <a:buFontTx/>
              <a:buNone/>
            </a:pPr>
            <a:r>
              <a:rPr lang="en-US" altLang="zh-CN" sz="2000">
                <a:latin typeface="微软雅黑" panose="020B0503020204020204" charset="-122"/>
                <a:ea typeface="微软雅黑" panose="020B0503020204020204" charset="-122"/>
              </a:rPr>
              <a:t>{ public static void main(String args[])</a:t>
            </a:r>
          </a:p>
          <a:p>
            <a:pPr eaLnBrk="1" hangingPunct="1">
              <a:spcBef>
                <a:spcPct val="0"/>
              </a:spcBef>
              <a:buClrTx/>
              <a:buFontTx/>
              <a:buNone/>
            </a:pPr>
            <a:r>
              <a:rPr lang="en-US" altLang="zh-CN" sz="2000">
                <a:latin typeface="微软雅黑" panose="020B0503020204020204" charset="-122"/>
                <a:ea typeface="微软雅黑" panose="020B0503020204020204" charset="-122"/>
              </a:rPr>
              <a:t>  {  Point p=new Point(1,2);</a:t>
            </a:r>
          </a:p>
          <a:p>
            <a:pPr eaLnBrk="1" hangingPunct="1">
              <a:spcBef>
                <a:spcPct val="0"/>
              </a:spcBef>
              <a:buClrTx/>
              <a:buFontTx/>
              <a:buNone/>
            </a:pPr>
            <a:r>
              <a:rPr lang="en-US" altLang="zh-CN" sz="2000">
                <a:latin typeface="微软雅黑" panose="020B0503020204020204" charset="-122"/>
                <a:ea typeface="微软雅黑" panose="020B0503020204020204" charset="-122"/>
              </a:rPr>
              <a:t>     Rect rect=new Rect(p);   </a:t>
            </a:r>
          </a:p>
          <a:p>
            <a:pPr eaLnBrk="1" hangingPunct="1">
              <a:spcBef>
                <a:spcPct val="0"/>
              </a:spcBef>
              <a:buClrTx/>
              <a:buFontTx/>
              <a:buNone/>
            </a:pPr>
            <a:r>
              <a:rPr lang="en-US" altLang="zh-CN" sz="2000">
                <a:latin typeface="微软雅黑" panose="020B0503020204020204" charset="-122"/>
                <a:ea typeface="微软雅黑" panose="020B0503020204020204" charset="-122"/>
              </a:rPr>
              <a:t>   }</a:t>
            </a:r>
          </a:p>
          <a:p>
            <a:pPr eaLnBrk="1" hangingPunct="1">
              <a:spcBef>
                <a:spcPct val="0"/>
              </a:spcBef>
              <a:buClrTx/>
              <a:buFontTx/>
              <a:buNone/>
            </a:pPr>
            <a:r>
              <a:rPr lang="en-US" altLang="zh-CN" sz="2000">
                <a:latin typeface="微软雅黑" panose="020B0503020204020204" charset="-122"/>
                <a:ea typeface="微软雅黑" panose="020B0503020204020204" charset="-122"/>
              </a:rPr>
              <a:t>}</a:t>
            </a:r>
            <a:endParaRPr lang="zh-CN" altLang="en-US" sz="2000">
              <a:latin typeface="微软雅黑" panose="020B0503020204020204" charset="-122"/>
              <a:ea typeface="微软雅黑" panose="020B0503020204020204" charset="-122"/>
            </a:endParaRPr>
          </a:p>
        </p:txBody>
      </p:sp>
      <p:grpSp>
        <p:nvGrpSpPr>
          <p:cNvPr id="2" name="Group 17"/>
          <p:cNvGrpSpPr/>
          <p:nvPr/>
        </p:nvGrpSpPr>
        <p:grpSpPr bwMode="auto">
          <a:xfrm>
            <a:off x="6490159" y="5300290"/>
            <a:ext cx="2808288" cy="679450"/>
            <a:chOff x="3198" y="2931"/>
            <a:chExt cx="1769" cy="428"/>
          </a:xfrm>
        </p:grpSpPr>
        <p:pic>
          <p:nvPicPr>
            <p:cNvPr id="3995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7" y="2931"/>
              <a:ext cx="590"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55" name="Group 9"/>
            <p:cNvGrpSpPr/>
            <p:nvPr/>
          </p:nvGrpSpPr>
          <p:grpSpPr bwMode="auto">
            <a:xfrm>
              <a:off x="3198" y="2976"/>
              <a:ext cx="907" cy="297"/>
              <a:chOff x="3152" y="3008"/>
              <a:chExt cx="907" cy="297"/>
            </a:xfrm>
          </p:grpSpPr>
          <p:pic>
            <p:nvPicPr>
              <p:cNvPr id="399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4" y="3022"/>
                <a:ext cx="63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8" name="Rectangle 8"/>
              <p:cNvSpPr>
                <a:spLocks noChangeArrowheads="1"/>
              </p:cNvSpPr>
              <p:nvPr/>
            </p:nvSpPr>
            <p:spPr bwMode="auto">
              <a:xfrm>
                <a:off x="3152" y="3008"/>
                <a:ext cx="238"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a:latin typeface="微软雅黑" panose="020B0503020204020204" charset="-122"/>
                    <a:ea typeface="微软雅黑" panose="020B0503020204020204" charset="-122"/>
                  </a:rPr>
                  <a:t>p</a:t>
                </a:r>
              </a:p>
            </p:txBody>
          </p:sp>
        </p:grpSp>
        <p:sp>
          <p:nvSpPr>
            <p:cNvPr id="39956" name="Line 10"/>
            <p:cNvSpPr>
              <a:spLocks noChangeShapeType="1"/>
            </p:cNvSpPr>
            <p:nvPr/>
          </p:nvSpPr>
          <p:spPr bwMode="auto">
            <a:xfrm>
              <a:off x="4059" y="3067"/>
              <a:ext cx="363" cy="0"/>
            </a:xfrm>
            <a:prstGeom prst="line">
              <a:avLst/>
            </a:prstGeom>
            <a:noFill/>
            <a:ln w="25400">
              <a:solidFill>
                <a:srgbClr val="8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ea typeface="楷体" panose="02010609060101010101" pitchFamily="49" charset="-122"/>
              </a:endParaRPr>
            </a:p>
          </p:txBody>
        </p:sp>
      </p:grpSp>
      <p:grpSp>
        <p:nvGrpSpPr>
          <p:cNvPr id="4" name="Group 14"/>
          <p:cNvGrpSpPr/>
          <p:nvPr/>
        </p:nvGrpSpPr>
        <p:grpSpPr bwMode="auto">
          <a:xfrm>
            <a:off x="8072897" y="3715966"/>
            <a:ext cx="792162" cy="1584325"/>
            <a:chOff x="4195" y="1933"/>
            <a:chExt cx="499" cy="998"/>
          </a:xfrm>
        </p:grpSpPr>
        <p:sp>
          <p:nvSpPr>
            <p:cNvPr id="39952" name="Line 12"/>
            <p:cNvSpPr>
              <a:spLocks noChangeShapeType="1"/>
            </p:cNvSpPr>
            <p:nvPr/>
          </p:nvSpPr>
          <p:spPr bwMode="auto">
            <a:xfrm>
              <a:off x="4694" y="1933"/>
              <a:ext cx="0" cy="998"/>
            </a:xfrm>
            <a:prstGeom prst="line">
              <a:avLst/>
            </a:prstGeom>
            <a:noFill/>
            <a:ln w="25400">
              <a:solidFill>
                <a:srgbClr val="8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ea typeface="楷体" panose="02010609060101010101" pitchFamily="49" charset="-122"/>
              </a:endParaRPr>
            </a:p>
          </p:txBody>
        </p:sp>
        <p:sp>
          <p:nvSpPr>
            <p:cNvPr id="39953" name="Line 13"/>
            <p:cNvSpPr>
              <a:spLocks noChangeShapeType="1"/>
            </p:cNvSpPr>
            <p:nvPr/>
          </p:nvSpPr>
          <p:spPr bwMode="auto">
            <a:xfrm>
              <a:off x="4195" y="1933"/>
              <a:ext cx="499" cy="0"/>
            </a:xfrm>
            <a:prstGeom prst="line">
              <a:avLst/>
            </a:prstGeom>
            <a:noFill/>
            <a:ln w="25400">
              <a:solidFill>
                <a:srgbClr val="800000"/>
              </a:solidFill>
              <a:round/>
            </a:ln>
            <a:extLst>
              <a:ext uri="{909E8E84-426E-40DD-AFC4-6F175D3DCCD1}">
                <a14:hiddenFill xmlns:a14="http://schemas.microsoft.com/office/drawing/2010/main">
                  <a:noFill/>
                </a14:hiddenFill>
              </a:ext>
            </a:extLst>
          </p:spPr>
          <p:txBody>
            <a:bodyPr/>
            <a:lstStyle/>
            <a:p>
              <a:endParaRPr lang="zh-CN" altLang="en-US">
                <a:ea typeface="楷体" panose="02010609060101010101" pitchFamily="49" charset="-122"/>
              </a:endParaRPr>
            </a:p>
          </p:txBody>
        </p:sp>
      </p:grpSp>
      <p:grpSp>
        <p:nvGrpSpPr>
          <p:cNvPr id="5" name="Group 19"/>
          <p:cNvGrpSpPr/>
          <p:nvPr/>
        </p:nvGrpSpPr>
        <p:grpSpPr bwMode="auto">
          <a:xfrm>
            <a:off x="6745747" y="3474669"/>
            <a:ext cx="1327150" cy="460375"/>
            <a:chOff x="3359" y="1781"/>
            <a:chExt cx="836" cy="290"/>
          </a:xfrm>
        </p:grpSpPr>
        <p:sp>
          <p:nvSpPr>
            <p:cNvPr id="39950" name="Rectangle 15"/>
            <p:cNvSpPr>
              <a:spLocks noChangeArrowheads="1"/>
            </p:cNvSpPr>
            <p:nvPr/>
          </p:nvSpPr>
          <p:spPr bwMode="auto">
            <a:xfrm>
              <a:off x="3359" y="1781"/>
              <a:ext cx="188"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a:latin typeface="微软雅黑" panose="020B0503020204020204" charset="-122"/>
                  <a:ea typeface="微软雅黑" panose="020B0503020204020204" charset="-122"/>
                </a:rPr>
                <a:t>r</a:t>
              </a:r>
            </a:p>
          </p:txBody>
        </p:sp>
        <p:sp>
          <p:nvSpPr>
            <p:cNvPr id="39951" name="Rectangle 18"/>
            <p:cNvSpPr>
              <a:spLocks noChangeArrowheads="1"/>
            </p:cNvSpPr>
            <p:nvPr/>
          </p:nvSpPr>
          <p:spPr bwMode="auto">
            <a:xfrm>
              <a:off x="3606" y="1842"/>
              <a:ext cx="589" cy="227"/>
            </a:xfrm>
            <a:prstGeom prst="rect">
              <a:avLst/>
            </a:prstGeom>
            <a:solidFill>
              <a:schemeClr val="bg1"/>
            </a:solidFill>
            <a:ln w="9525">
              <a:solidFill>
                <a:schemeClr val="tx1"/>
              </a:solidFill>
              <a:miter lim="800000"/>
            </a:ln>
          </p:spPr>
          <p:txBody>
            <a:bodyPr wrap="none" anchor="ct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000">
                  <a:latin typeface="微软雅黑" panose="020B0503020204020204" charset="-122"/>
                  <a:ea typeface="微软雅黑" panose="020B0503020204020204" charset="-122"/>
                </a:rPr>
                <a:t>null</a:t>
              </a:r>
            </a:p>
          </p:txBody>
        </p:sp>
      </p:grpSp>
      <p:grpSp>
        <p:nvGrpSpPr>
          <p:cNvPr id="6" name="Group 23"/>
          <p:cNvGrpSpPr/>
          <p:nvPr/>
        </p:nvGrpSpPr>
        <p:grpSpPr bwMode="auto">
          <a:xfrm>
            <a:off x="6745747" y="3474666"/>
            <a:ext cx="1327150" cy="1970087"/>
            <a:chOff x="3359" y="1781"/>
            <a:chExt cx="836" cy="1241"/>
          </a:xfrm>
        </p:grpSpPr>
        <p:sp>
          <p:nvSpPr>
            <p:cNvPr id="39946" name="Line 11"/>
            <p:cNvSpPr>
              <a:spLocks noChangeShapeType="1"/>
            </p:cNvSpPr>
            <p:nvPr/>
          </p:nvSpPr>
          <p:spPr bwMode="auto">
            <a:xfrm>
              <a:off x="3923" y="2069"/>
              <a:ext cx="0" cy="953"/>
            </a:xfrm>
            <a:prstGeom prst="line">
              <a:avLst/>
            </a:prstGeom>
            <a:noFill/>
            <a:ln w="25400">
              <a:solidFill>
                <a:srgbClr val="53648F"/>
              </a:solidFill>
              <a:prstDash val="dashDot"/>
              <a:round/>
              <a:headEnd type="stealth" w="med" len="med"/>
            </a:ln>
            <a:extLst>
              <a:ext uri="{909E8E84-426E-40DD-AFC4-6F175D3DCCD1}">
                <a14:hiddenFill xmlns:a14="http://schemas.microsoft.com/office/drawing/2010/main">
                  <a:noFill/>
                </a14:hiddenFill>
              </a:ext>
            </a:extLst>
          </p:spPr>
          <p:txBody>
            <a:bodyPr/>
            <a:lstStyle/>
            <a:p>
              <a:endParaRPr lang="zh-CN" altLang="en-US">
                <a:ea typeface="楷体" panose="02010609060101010101" pitchFamily="49" charset="-122"/>
              </a:endParaRPr>
            </a:p>
          </p:txBody>
        </p:sp>
        <p:grpSp>
          <p:nvGrpSpPr>
            <p:cNvPr id="39947" name="Group 20"/>
            <p:cNvGrpSpPr/>
            <p:nvPr/>
          </p:nvGrpSpPr>
          <p:grpSpPr bwMode="auto">
            <a:xfrm>
              <a:off x="3359" y="1781"/>
              <a:ext cx="836" cy="289"/>
              <a:chOff x="3359" y="1781"/>
              <a:chExt cx="836" cy="289"/>
            </a:xfrm>
          </p:grpSpPr>
          <p:sp>
            <p:nvSpPr>
              <p:cNvPr id="39948" name="Rectangle 21"/>
              <p:cNvSpPr>
                <a:spLocks noChangeArrowheads="1"/>
              </p:cNvSpPr>
              <p:nvPr/>
            </p:nvSpPr>
            <p:spPr bwMode="auto">
              <a:xfrm>
                <a:off x="3359" y="1781"/>
                <a:ext cx="18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a:latin typeface="微软雅黑" panose="020B0503020204020204" charset="-122"/>
                    <a:ea typeface="微软雅黑" panose="020B0503020204020204" charset="-122"/>
                  </a:rPr>
                  <a:t>r</a:t>
                </a:r>
              </a:p>
            </p:txBody>
          </p:sp>
          <p:sp>
            <p:nvSpPr>
              <p:cNvPr id="39949" name="Rectangle 22"/>
              <p:cNvSpPr>
                <a:spLocks noChangeArrowheads="1"/>
              </p:cNvSpPr>
              <p:nvPr/>
            </p:nvSpPr>
            <p:spPr bwMode="auto">
              <a:xfrm>
                <a:off x="3606" y="1842"/>
                <a:ext cx="589" cy="227"/>
              </a:xfrm>
              <a:prstGeom prst="rect">
                <a:avLst/>
              </a:prstGeom>
              <a:solidFill>
                <a:schemeClr val="bg1"/>
              </a:solidFill>
              <a:ln w="9525">
                <a:solidFill>
                  <a:schemeClr val="tx1"/>
                </a:solidFill>
                <a:miter lim="800000"/>
              </a:ln>
            </p:spPr>
            <p:txBody>
              <a:bodyPr wrap="none" anchor="ct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000">
                    <a:latin typeface="微软雅黑" panose="020B0503020204020204" charset="-122"/>
                    <a:ea typeface="微软雅黑" panose="020B0503020204020204" charset="-122"/>
                  </a:rPr>
                  <a:t>0xABC</a:t>
                </a:r>
              </a:p>
            </p:txBody>
          </p:sp>
        </p:grpSp>
      </p:grpSp>
      <p:sp>
        <p:nvSpPr>
          <p:cNvPr id="283672" name="Line 24"/>
          <p:cNvSpPr>
            <a:spLocks noChangeShapeType="1"/>
          </p:cNvSpPr>
          <p:nvPr/>
        </p:nvSpPr>
        <p:spPr bwMode="auto">
          <a:xfrm>
            <a:off x="3177048" y="4147765"/>
            <a:ext cx="1081087" cy="0"/>
          </a:xfrm>
          <a:prstGeom prst="line">
            <a:avLst/>
          </a:prstGeom>
          <a:noFill/>
          <a:ln w="25400">
            <a:solidFill>
              <a:srgbClr val="800000"/>
            </a:solidFill>
            <a:round/>
          </a:ln>
          <a:extLst>
            <a:ext uri="{909E8E84-426E-40DD-AFC4-6F175D3DCCD1}">
              <a14:hiddenFill xmlns:a14="http://schemas.microsoft.com/office/drawing/2010/main">
                <a:noFill/>
              </a14:hiddenFill>
            </a:ext>
          </a:extLst>
        </p:spPr>
        <p:txBody>
          <a:bodyPr/>
          <a:lstStyle/>
          <a:p>
            <a:endParaRPr lang="zh-CN" altLang="en-US">
              <a:ea typeface="楷体" panose="02010609060101010101" pitchFamily="49" charset="-122"/>
            </a:endParaRPr>
          </a:p>
        </p:txBody>
      </p:sp>
      <p:grpSp>
        <p:nvGrpSpPr>
          <p:cNvPr id="23" name="组合 22"/>
          <p:cNvGrpSpPr/>
          <p:nvPr/>
        </p:nvGrpSpPr>
        <p:grpSpPr>
          <a:xfrm>
            <a:off x="103941" y="116632"/>
            <a:ext cx="9929764" cy="614705"/>
            <a:chOff x="103941" y="116632"/>
            <a:chExt cx="9929764" cy="614705"/>
          </a:xfrm>
        </p:grpSpPr>
        <p:sp>
          <p:nvSpPr>
            <p:cNvPr id="24" name="文本框 23"/>
            <p:cNvSpPr txBox="1"/>
            <p:nvPr/>
          </p:nvSpPr>
          <p:spPr>
            <a:xfrm>
              <a:off x="767408" y="147772"/>
              <a:ext cx="321563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4.5   </a:t>
              </a:r>
              <a:r>
                <a:rPr lang="zh-CN" altLang="en-US" sz="3200" b="1">
                  <a:solidFill>
                    <a:srgbClr val="53648F"/>
                  </a:solidFill>
                  <a:latin typeface="微软雅黑" panose="020B0503020204020204" charset="-122"/>
                  <a:ea typeface="微软雅黑" panose="020B0503020204020204" charset="-122"/>
                </a:rPr>
                <a:t>参数传值</a:t>
              </a:r>
              <a:endParaRPr lang="zh-CN" altLang="en-US" sz="3200" b="1" dirty="0">
                <a:solidFill>
                  <a:srgbClr val="53648F"/>
                </a:solidFill>
                <a:latin typeface="微软雅黑" panose="020B0503020204020204" charset="-122"/>
                <a:ea typeface="微软雅黑" panose="020B0503020204020204" charset="-122"/>
              </a:endParaRPr>
            </a:p>
          </p:txBody>
        </p:sp>
        <p:pic>
          <p:nvPicPr>
            <p:cNvPr id="25" name="图片 24" descr="卡通人物&#10;&#10;中度可信度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27" name="平行四边形 26"/>
            <p:cNvSpPr/>
            <p:nvPr/>
          </p:nvSpPr>
          <p:spPr>
            <a:xfrm>
              <a:off x="3647728" y="476672"/>
              <a:ext cx="6385977"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28" name="文本框 27"/>
          <p:cNvSpPr txBox="1"/>
          <p:nvPr/>
        </p:nvSpPr>
        <p:spPr>
          <a:xfrm>
            <a:off x="817550" y="951111"/>
            <a:ext cx="4990418"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4.5.3    </a:t>
            </a:r>
            <a:r>
              <a:rPr lang="zh-CN" altLang="en-US" sz="2400">
                <a:latin typeface="微软雅黑" panose="020B0503020204020204" charset="-122"/>
                <a:ea typeface="微软雅黑" panose="020B0503020204020204" charset="-122"/>
              </a:rPr>
              <a:t>引用类型参数的传值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9939">
                                            <p:txEl>
                                              <p:pRg st="0" end="0"/>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399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ox(in)">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linds(horizontal)">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283672"/>
                                        </p:tgtEl>
                                        <p:attrNameLst>
                                          <p:attrName>style.visibility</p:attrName>
                                        </p:attrNameLst>
                                      </p:cBhvr>
                                      <p:to>
                                        <p:strVal val="visible"/>
                                      </p:to>
                                    </p:set>
                                    <p:animEffect transition="in" filter="box(in)">
                                      <p:cBhvr>
                                        <p:cTn id="41" dur="500"/>
                                        <p:tgtEl>
                                          <p:spTgt spid="283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39940" grpId="0" bldLvl="0" animBg="1"/>
      <p:bldP spid="2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4294967295"/>
          </p:nvPr>
        </p:nvSpPr>
        <p:spPr>
          <a:xfrm>
            <a:off x="1271464" y="2019972"/>
            <a:ext cx="10369674" cy="2954669"/>
          </a:xfrm>
          <a:prstGeom prst="rect">
            <a:avLst/>
          </a:prstGeom>
        </p:spPr>
        <p:txBody>
          <a:bodyPr/>
          <a:lstStyle/>
          <a:p>
            <a:pPr lvl="1" eaLnBrk="1" hangingPunct="1">
              <a:lnSpc>
                <a:spcPct val="120000"/>
              </a:lnSpc>
              <a:buClr>
                <a:srgbClr val="53648F"/>
              </a:buClr>
            </a:pPr>
            <a:r>
              <a:rPr lang="en-US" altLang="zh-CN" sz="2000">
                <a:latin typeface="微软雅黑" panose="020B0503020204020204" charset="-122"/>
                <a:ea typeface="微软雅黑" panose="020B0503020204020204" charset="-122"/>
              </a:rPr>
              <a:t>Radio</a:t>
            </a:r>
            <a:r>
              <a:rPr lang="zh-CN" altLang="en-US" sz="2000">
                <a:latin typeface="微软雅黑" panose="020B0503020204020204" charset="-122"/>
                <a:ea typeface="微软雅黑" panose="020B0503020204020204" charset="-122"/>
              </a:rPr>
              <a:t>类负责创建一个“收音机”对象</a:t>
            </a:r>
            <a:r>
              <a:rPr lang="en-US" altLang="zh-CN" sz="2000">
                <a:latin typeface="微软雅黑" panose="020B0503020204020204" charset="-122"/>
                <a:ea typeface="微软雅黑" panose="020B0503020204020204" charset="-122"/>
              </a:rPr>
              <a:t>(Radio</a:t>
            </a:r>
            <a:r>
              <a:rPr lang="zh-CN" altLang="en-US" sz="2000">
                <a:latin typeface="微软雅黑" panose="020B0503020204020204" charset="-122"/>
                <a:ea typeface="微软雅黑" panose="020B0503020204020204" charset="-122"/>
              </a:rPr>
              <a:t>类在</a:t>
            </a:r>
            <a:r>
              <a:rPr lang="en-US" altLang="zh-CN" sz="2000" b="1">
                <a:latin typeface="微软雅黑" panose="020B0503020204020204" charset="-122"/>
                <a:ea typeface="微软雅黑" panose="020B0503020204020204" charset="-122"/>
                <a:hlinkClick r:id="rId2" action="ppaction://hlinkfile"/>
              </a:rPr>
              <a:t>Radio.java</a:t>
            </a:r>
            <a:r>
              <a:rPr lang="zh-CN" altLang="en-US" sz="2000">
                <a:latin typeface="微软雅黑" panose="020B0503020204020204" charset="-122"/>
                <a:ea typeface="微软雅黑" panose="020B0503020204020204" charset="-122"/>
              </a:rPr>
              <a:t>中</a:t>
            </a:r>
            <a:r>
              <a:rPr lang="en-US" altLang="zh-CN" sz="2000">
                <a:latin typeface="微软雅黑" panose="020B0503020204020204" charset="-122"/>
                <a:ea typeface="微软雅黑" panose="020B0503020204020204" charset="-122"/>
              </a:rPr>
              <a:t>).</a:t>
            </a:r>
          </a:p>
          <a:p>
            <a:pPr lvl="1" eaLnBrk="1" hangingPunct="1">
              <a:lnSpc>
                <a:spcPct val="120000"/>
              </a:lnSpc>
              <a:buClr>
                <a:srgbClr val="53648F"/>
              </a:buClr>
            </a:pPr>
            <a:r>
              <a:rPr lang="en-US" altLang="zh-CN" sz="2000">
                <a:latin typeface="微软雅黑" panose="020B0503020204020204" charset="-122"/>
                <a:ea typeface="微软雅黑" panose="020B0503020204020204" charset="-122"/>
              </a:rPr>
              <a:t>Battery</a:t>
            </a:r>
            <a:r>
              <a:rPr lang="zh-CN" altLang="en-US" sz="2000">
                <a:latin typeface="微软雅黑" panose="020B0503020204020204" charset="-122"/>
                <a:ea typeface="微软雅黑" panose="020B0503020204020204" charset="-122"/>
              </a:rPr>
              <a:t>类负责创建“电池”对象</a:t>
            </a:r>
            <a:r>
              <a:rPr lang="en-US" altLang="zh-CN" sz="2000">
                <a:latin typeface="微软雅黑" panose="020B0503020204020204" charset="-122"/>
                <a:ea typeface="微软雅黑" panose="020B0503020204020204" charset="-122"/>
              </a:rPr>
              <a:t>(Battery</a:t>
            </a:r>
            <a:r>
              <a:rPr lang="zh-CN" altLang="en-US" sz="2000">
                <a:latin typeface="微软雅黑" panose="020B0503020204020204" charset="-122"/>
                <a:ea typeface="微软雅黑" panose="020B0503020204020204" charset="-122"/>
              </a:rPr>
              <a:t>类在</a:t>
            </a:r>
            <a:r>
              <a:rPr lang="en-US" altLang="zh-CN" sz="2000" b="1">
                <a:latin typeface="微软雅黑" panose="020B0503020204020204" charset="-122"/>
                <a:ea typeface="微软雅黑" panose="020B0503020204020204" charset="-122"/>
                <a:hlinkClick r:id="rId3" action="ppaction://hlinkfile"/>
              </a:rPr>
              <a:t>Battery.java</a:t>
            </a:r>
            <a:r>
              <a:rPr lang="zh-CN" altLang="en-US" sz="2000">
                <a:latin typeface="微软雅黑" panose="020B0503020204020204" charset="-122"/>
                <a:ea typeface="微软雅黑" panose="020B0503020204020204" charset="-122"/>
              </a:rPr>
              <a:t>中</a:t>
            </a:r>
            <a:r>
              <a:rPr lang="en-US" altLang="zh-CN" sz="2000">
                <a:latin typeface="微软雅黑" panose="020B0503020204020204" charset="-122"/>
                <a:ea typeface="微软雅黑" panose="020B0503020204020204" charset="-122"/>
              </a:rPr>
              <a:t>).</a:t>
            </a:r>
          </a:p>
          <a:p>
            <a:pPr lvl="1" eaLnBrk="1" hangingPunct="1">
              <a:lnSpc>
                <a:spcPct val="120000"/>
              </a:lnSpc>
              <a:buClr>
                <a:srgbClr val="53648F"/>
              </a:buClr>
            </a:pPr>
            <a:r>
              <a:rPr lang="en-US" altLang="zh-CN" sz="2000">
                <a:latin typeface="微软雅黑" panose="020B0503020204020204" charset="-122"/>
                <a:ea typeface="微软雅黑" panose="020B0503020204020204" charset="-122"/>
              </a:rPr>
              <a:t>Radio</a:t>
            </a:r>
            <a:r>
              <a:rPr lang="zh-CN" altLang="en-US" sz="2000">
                <a:latin typeface="微软雅黑" panose="020B0503020204020204" charset="-122"/>
                <a:ea typeface="微软雅黑" panose="020B0503020204020204" charset="-122"/>
              </a:rPr>
              <a:t>类创建的“收音机”对象调用</a:t>
            </a:r>
            <a:r>
              <a:rPr lang="en-US" altLang="zh-CN" sz="2000">
                <a:latin typeface="微软雅黑" panose="020B0503020204020204" charset="-122"/>
                <a:ea typeface="微软雅黑" panose="020B0503020204020204" charset="-122"/>
              </a:rPr>
              <a:t>openRadio(Battery battery)</a:t>
            </a:r>
            <a:r>
              <a:rPr lang="zh-CN" altLang="en-US" sz="2000">
                <a:latin typeface="微软雅黑" panose="020B0503020204020204" charset="-122"/>
                <a:ea typeface="微软雅黑" panose="020B0503020204020204" charset="-122"/>
              </a:rPr>
              <a:t>方法时，需要将一个</a:t>
            </a:r>
            <a:r>
              <a:rPr lang="en-US" altLang="zh-CN" sz="2000">
                <a:latin typeface="微软雅黑" panose="020B0503020204020204" charset="-122"/>
                <a:ea typeface="微软雅黑" panose="020B0503020204020204" charset="-122"/>
              </a:rPr>
              <a:t>Battery</a:t>
            </a:r>
            <a:r>
              <a:rPr lang="zh-CN" altLang="en-US" sz="2000">
                <a:latin typeface="微软雅黑" panose="020B0503020204020204" charset="-122"/>
                <a:ea typeface="微软雅黑" panose="020B0503020204020204" charset="-122"/>
              </a:rPr>
              <a:t>类创  建“电池”对象传递给该方法的参数</a:t>
            </a:r>
            <a:r>
              <a:rPr lang="en-US" altLang="zh-CN" sz="2000">
                <a:latin typeface="微软雅黑" panose="020B0503020204020204" charset="-122"/>
                <a:ea typeface="微软雅黑" panose="020B0503020204020204" charset="-122"/>
              </a:rPr>
              <a:t>battery，</a:t>
            </a:r>
            <a:r>
              <a:rPr lang="zh-CN" altLang="en-US" sz="2000">
                <a:latin typeface="微软雅黑" panose="020B0503020204020204" charset="-122"/>
                <a:ea typeface="微软雅黑" panose="020B0503020204020204" charset="-122"/>
              </a:rPr>
              <a:t>即模拟收音机使用电池。</a:t>
            </a:r>
          </a:p>
          <a:p>
            <a:pPr lvl="1" eaLnBrk="1" hangingPunct="1">
              <a:lnSpc>
                <a:spcPct val="120000"/>
              </a:lnSpc>
              <a:buClr>
                <a:srgbClr val="53648F"/>
              </a:buClr>
            </a:pPr>
            <a:r>
              <a:rPr lang="zh-CN" altLang="en-US" sz="2000">
                <a:latin typeface="微软雅黑" panose="020B0503020204020204" charset="-122"/>
                <a:ea typeface="微软雅黑" panose="020B0503020204020204" charset="-122"/>
              </a:rPr>
              <a:t>在主类(</a:t>
            </a:r>
            <a:r>
              <a:rPr lang="en-US" altLang="zh-CN" sz="2000" b="1">
                <a:latin typeface="微软雅黑" panose="020B0503020204020204" charset="-122"/>
                <a:ea typeface="微软雅黑" panose="020B0503020204020204" charset="-122"/>
                <a:hlinkClick r:id="rId4" action="ppaction://hlinkfile"/>
              </a:rPr>
              <a:t>Example4_7.java </a:t>
            </a:r>
            <a:r>
              <a:rPr lang="zh-CN" altLang="en-US" sz="2000">
                <a:latin typeface="微软雅黑" panose="020B0503020204020204" charset="-122"/>
                <a:ea typeface="微软雅黑" panose="020B0503020204020204" charset="-122"/>
              </a:rPr>
              <a:t>)中将</a:t>
            </a:r>
            <a:r>
              <a:rPr lang="en-US" altLang="zh-CN" sz="2000">
                <a:latin typeface="微软雅黑" panose="020B0503020204020204" charset="-122"/>
                <a:ea typeface="微软雅黑" panose="020B0503020204020204" charset="-122"/>
              </a:rPr>
              <a:t>Battery</a:t>
            </a:r>
            <a:r>
              <a:rPr lang="zh-CN" altLang="en-US" sz="2000">
                <a:latin typeface="微软雅黑" panose="020B0503020204020204" charset="-122"/>
                <a:ea typeface="微软雅黑" panose="020B0503020204020204" charset="-122"/>
              </a:rPr>
              <a:t>类创建</a:t>
            </a:r>
            <a:r>
              <a:rPr lang="zh-CN" altLang="en-US" sz="2000">
                <a:solidFill>
                  <a:srgbClr val="53648F"/>
                </a:solidFill>
                <a:latin typeface="微软雅黑" panose="020B0503020204020204" charset="-122"/>
                <a:ea typeface="微软雅黑" panose="020B0503020204020204" charset="-122"/>
              </a:rPr>
              <a:t>“</a:t>
            </a:r>
            <a:r>
              <a:rPr lang="zh-CN" altLang="en-US" sz="2000" b="1">
                <a:solidFill>
                  <a:srgbClr val="53648F"/>
                </a:solidFill>
                <a:latin typeface="微软雅黑" panose="020B0503020204020204" charset="-122"/>
                <a:ea typeface="微软雅黑" panose="020B0503020204020204" charset="-122"/>
              </a:rPr>
              <a:t>电池”对象：</a:t>
            </a:r>
            <a:r>
              <a:rPr lang="en-US" altLang="zh-CN" sz="2000" b="1">
                <a:solidFill>
                  <a:srgbClr val="53648F"/>
                </a:solidFill>
                <a:latin typeface="微软雅黑" panose="020B0503020204020204" charset="-122"/>
                <a:ea typeface="微软雅黑" panose="020B0503020204020204" charset="-122"/>
              </a:rPr>
              <a:t>nanfu</a:t>
            </a:r>
            <a:r>
              <a:rPr lang="en-US" altLang="zh-CN" sz="2000">
                <a:latin typeface="微软雅黑" panose="020B0503020204020204" charset="-122"/>
                <a:ea typeface="微软雅黑" panose="020B0503020204020204" charset="-122"/>
              </a:rPr>
              <a:t>，</a:t>
            </a:r>
            <a:r>
              <a:rPr lang="zh-CN" altLang="en-US" sz="2000">
                <a:latin typeface="微软雅黑" panose="020B0503020204020204" charset="-122"/>
                <a:ea typeface="微软雅黑" panose="020B0503020204020204" charset="-122"/>
              </a:rPr>
              <a:t>传递给</a:t>
            </a:r>
            <a:r>
              <a:rPr lang="en-US" altLang="zh-CN" sz="2000">
                <a:latin typeface="微软雅黑" panose="020B0503020204020204" charset="-122"/>
                <a:ea typeface="微软雅黑" panose="020B0503020204020204" charset="-122"/>
              </a:rPr>
              <a:t>openRadio(</a:t>
            </a:r>
            <a:r>
              <a:rPr lang="en-US" altLang="zh-CN" sz="2000" b="1">
                <a:solidFill>
                  <a:srgbClr val="53648F"/>
                </a:solidFill>
                <a:latin typeface="微软雅黑" panose="020B0503020204020204" charset="-122"/>
                <a:ea typeface="微软雅黑" panose="020B0503020204020204" charset="-122"/>
              </a:rPr>
              <a:t>Battery battery</a:t>
            </a:r>
            <a:r>
              <a:rPr lang="en-US" altLang="zh-CN" sz="2000">
                <a:latin typeface="微软雅黑" panose="020B0503020204020204" charset="-122"/>
                <a:ea typeface="微软雅黑" panose="020B0503020204020204" charset="-122"/>
              </a:rPr>
              <a:t>)</a:t>
            </a:r>
            <a:r>
              <a:rPr lang="zh-CN" altLang="en-US" sz="2000">
                <a:latin typeface="微软雅黑" panose="020B0503020204020204" charset="-122"/>
                <a:ea typeface="微软雅黑" panose="020B0503020204020204" charset="-122"/>
              </a:rPr>
              <a:t>方法的参数</a:t>
            </a:r>
            <a:r>
              <a:rPr lang="en-US" altLang="zh-CN" sz="2000">
                <a:latin typeface="微软雅黑" panose="020B0503020204020204" charset="-122"/>
                <a:ea typeface="微软雅黑" panose="020B0503020204020204" charset="-122"/>
              </a:rPr>
              <a:t>battery，</a:t>
            </a:r>
            <a:r>
              <a:rPr lang="zh-CN" altLang="en-US" sz="2000">
                <a:latin typeface="微软雅黑" panose="020B0503020204020204" charset="-122"/>
                <a:ea typeface="微软雅黑" panose="020B0503020204020204" charset="-122"/>
              </a:rPr>
              <a:t>该方法消耗了</a:t>
            </a:r>
            <a:r>
              <a:rPr lang="en-US" altLang="zh-CN" sz="2000" b="1">
                <a:solidFill>
                  <a:srgbClr val="53648F"/>
                </a:solidFill>
                <a:latin typeface="微软雅黑" panose="020B0503020204020204" charset="-122"/>
                <a:ea typeface="微软雅黑" panose="020B0503020204020204" charset="-122"/>
              </a:rPr>
              <a:t>battery</a:t>
            </a:r>
            <a:r>
              <a:rPr lang="zh-CN" altLang="en-US" sz="2000" b="1">
                <a:solidFill>
                  <a:srgbClr val="53648F"/>
                </a:solidFill>
                <a:latin typeface="微软雅黑" panose="020B0503020204020204" charset="-122"/>
                <a:ea typeface="微软雅黑" panose="020B0503020204020204" charset="-122"/>
              </a:rPr>
              <a:t>的储电量</a:t>
            </a:r>
            <a:r>
              <a:rPr lang="zh-CN" altLang="en-US" sz="2000">
                <a:latin typeface="微软雅黑" panose="020B0503020204020204" charset="-122"/>
                <a:ea typeface="微软雅黑" panose="020B0503020204020204" charset="-122"/>
              </a:rPr>
              <a:t>（打开收音机会消耗电池的储电量），那么</a:t>
            </a:r>
            <a:r>
              <a:rPr lang="en-US" altLang="zh-CN" sz="2000" b="1">
                <a:solidFill>
                  <a:srgbClr val="53648F"/>
                </a:solidFill>
                <a:latin typeface="微软雅黑" panose="020B0503020204020204" charset="-122"/>
                <a:ea typeface="微软雅黑" panose="020B0503020204020204" charset="-122"/>
              </a:rPr>
              <a:t>nanfu</a:t>
            </a:r>
            <a:r>
              <a:rPr lang="zh-CN" altLang="en-US" sz="2000" b="1">
                <a:solidFill>
                  <a:srgbClr val="53648F"/>
                </a:solidFill>
                <a:latin typeface="微软雅黑" panose="020B0503020204020204" charset="-122"/>
                <a:ea typeface="微软雅黑" panose="020B0503020204020204" charset="-122"/>
              </a:rPr>
              <a:t>的储电量</a:t>
            </a:r>
            <a:r>
              <a:rPr lang="zh-CN" altLang="en-US" sz="2000">
                <a:latin typeface="微软雅黑" panose="020B0503020204020204" charset="-122"/>
                <a:ea typeface="微软雅黑" panose="020B0503020204020204" charset="-122"/>
              </a:rPr>
              <a:t>就发生了同样的变化  </a:t>
            </a:r>
          </a:p>
        </p:txBody>
      </p:sp>
      <p:graphicFrame>
        <p:nvGraphicFramePr>
          <p:cNvPr id="284676" name="Object 4"/>
          <p:cNvGraphicFramePr>
            <a:graphicFrameLocks noChangeAspect="1"/>
          </p:cNvGraphicFramePr>
          <p:nvPr/>
        </p:nvGraphicFramePr>
        <p:xfrm>
          <a:off x="4169668" y="5157192"/>
          <a:ext cx="3276600" cy="1514475"/>
        </p:xfrm>
        <a:graphic>
          <a:graphicData uri="http://schemas.openxmlformats.org/presentationml/2006/ole">
            <mc:AlternateContent xmlns:mc="http://schemas.openxmlformats.org/markup-compatibility/2006">
              <mc:Choice xmlns:v="urn:schemas-microsoft-com:vml" Requires="v">
                <p:oleObj name="位图图像" r:id="rId5" imgW="2019300" imgH="933450" progId="Paint.Picture">
                  <p:embed/>
                </p:oleObj>
              </mc:Choice>
              <mc:Fallback>
                <p:oleObj name="位图图像" r:id="rId5" imgW="2019300" imgH="933450" progId="Paint.Picture">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9668" y="5157192"/>
                        <a:ext cx="3276600" cy="1514475"/>
                      </a:xfrm>
                      <a:prstGeom prst="rect">
                        <a:avLst/>
                      </a:prstGeom>
                      <a:noFill/>
                      <a:ln w="25400">
                        <a:noFill/>
                        <a:miter lim="800000"/>
                        <a:headEnd/>
                        <a:tailEnd/>
                      </a:ln>
                      <a:effectLst/>
                    </p:spPr>
                  </p:pic>
                </p:oleObj>
              </mc:Fallback>
            </mc:AlternateContent>
          </a:graphicData>
        </a:graphic>
      </p:graphicFrame>
      <p:pic>
        <p:nvPicPr>
          <p:cNvPr id="2846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54938" y="5157192"/>
            <a:ext cx="38862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103941" y="116632"/>
            <a:ext cx="9929764" cy="614705"/>
            <a:chOff x="103941" y="116632"/>
            <a:chExt cx="9929764" cy="614705"/>
          </a:xfrm>
        </p:grpSpPr>
        <p:sp>
          <p:nvSpPr>
            <p:cNvPr id="7" name="文本框 6"/>
            <p:cNvSpPr txBox="1"/>
            <p:nvPr/>
          </p:nvSpPr>
          <p:spPr>
            <a:xfrm>
              <a:off x="767408" y="147772"/>
              <a:ext cx="321563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4.5   </a:t>
              </a:r>
              <a:r>
                <a:rPr lang="zh-CN" altLang="en-US" sz="3200" b="1">
                  <a:solidFill>
                    <a:srgbClr val="53648F"/>
                  </a:solidFill>
                  <a:latin typeface="微软雅黑" panose="020B0503020204020204" charset="-122"/>
                  <a:ea typeface="微软雅黑" panose="020B0503020204020204" charset="-122"/>
                </a:rPr>
                <a:t>参数传值</a:t>
              </a:r>
              <a:endParaRPr lang="zh-CN" altLang="en-US" sz="3200" b="1" dirty="0">
                <a:solidFill>
                  <a:srgbClr val="53648F"/>
                </a:solidFill>
                <a:latin typeface="微软雅黑" panose="020B0503020204020204" charset="-122"/>
                <a:ea typeface="微软雅黑" panose="020B0503020204020204" charset="-122"/>
              </a:endParaRPr>
            </a:p>
          </p:txBody>
        </p:sp>
        <p:pic>
          <p:nvPicPr>
            <p:cNvPr id="8" name="图片 7" descr="卡通人物&#10;&#10;中度可信度描述已自动生成"/>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0" name="平行四边形 9"/>
            <p:cNvSpPr/>
            <p:nvPr/>
          </p:nvSpPr>
          <p:spPr>
            <a:xfrm>
              <a:off x="3647728" y="476672"/>
              <a:ext cx="6385977"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1" name="文本框 10"/>
          <p:cNvSpPr txBox="1"/>
          <p:nvPr/>
        </p:nvSpPr>
        <p:spPr>
          <a:xfrm>
            <a:off x="817550" y="836712"/>
            <a:ext cx="4990418"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4.5.3    </a:t>
            </a:r>
            <a:r>
              <a:rPr lang="zh-CN" altLang="en-US" sz="2400">
                <a:latin typeface="微软雅黑" panose="020B0503020204020204" charset="-122"/>
                <a:ea typeface="微软雅黑" panose="020B0503020204020204" charset="-122"/>
              </a:rPr>
              <a:t>引用类型参数的传值</a:t>
            </a:r>
          </a:p>
        </p:txBody>
      </p:sp>
      <p:sp>
        <p:nvSpPr>
          <p:cNvPr id="12" name="Rectangle 2"/>
          <p:cNvSpPr txBox="1">
            <a:spLocks noChangeArrowheads="1"/>
          </p:cNvSpPr>
          <p:nvPr/>
        </p:nvSpPr>
        <p:spPr>
          <a:xfrm>
            <a:off x="1127448" y="1464570"/>
            <a:ext cx="936104" cy="360039"/>
          </a:xfrm>
          <a:prstGeom prst="rect">
            <a:avLst/>
          </a:prstGeom>
          <a:solidFill>
            <a:srgbClr val="53648F"/>
          </a:solidFill>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zh-CN" altLang="en-US" sz="2400" b="1">
                <a:solidFill>
                  <a:schemeClr val="bg1"/>
                </a:solidFill>
                <a:latin typeface="微软雅黑" panose="020B0503020204020204" charset="-122"/>
                <a:ea typeface="微软雅黑" panose="020B0503020204020204" charset="-122"/>
              </a:rPr>
              <a:t>例题</a:t>
            </a:r>
          </a:p>
        </p:txBody>
      </p:sp>
      <p:sp>
        <p:nvSpPr>
          <p:cNvPr id="14" name="文本框 13"/>
          <p:cNvSpPr txBox="1"/>
          <p:nvPr/>
        </p:nvSpPr>
        <p:spPr>
          <a:xfrm>
            <a:off x="2340391" y="1413937"/>
            <a:ext cx="8279383" cy="429895"/>
          </a:xfrm>
          <a:prstGeom prst="rect">
            <a:avLst/>
          </a:prstGeom>
          <a:noFill/>
        </p:spPr>
        <p:txBody>
          <a:bodyPr wrap="square">
            <a:spAutoFit/>
          </a:bodyPr>
          <a:lstStyle/>
          <a:p>
            <a:pPr eaLnBrk="1" hangingPunct="1"/>
            <a:r>
              <a:rPr lang="zh-CN" altLang="en-US" sz="2200" b="1">
                <a:solidFill>
                  <a:srgbClr val="C00000"/>
                </a:solidFill>
                <a:latin typeface="微软雅黑" panose="020B0503020204020204" charset="-122"/>
                <a:ea typeface="微软雅黑" panose="020B0503020204020204" charset="-122"/>
                <a:hlinkClick r:id="rId4" action="ppaction://hlinkfile"/>
              </a:rPr>
              <a:t>例子7</a:t>
            </a:r>
            <a:r>
              <a:rPr lang="zh-CN" altLang="en-US" sz="2200" b="1">
                <a:solidFill>
                  <a:srgbClr val="53648F"/>
                </a:solidFill>
                <a:latin typeface="微软雅黑" panose="020B0503020204020204" charset="-122"/>
                <a:ea typeface="微软雅黑" panose="020B0503020204020204" charset="-122"/>
              </a:rPr>
              <a:t>模拟收音机使用电池。例子7中使用的主要类如下。</a:t>
            </a:r>
          </a:p>
        </p:txBody>
      </p:sp>
      <p:sp>
        <p:nvSpPr>
          <p:cNvPr id="16" name="文本框 15"/>
          <p:cNvSpPr txBox="1"/>
          <p:nvPr/>
        </p:nvSpPr>
        <p:spPr>
          <a:xfrm>
            <a:off x="1072739" y="5269348"/>
            <a:ext cx="2788259" cy="1337945"/>
          </a:xfrm>
          <a:prstGeom prst="rect">
            <a:avLst/>
          </a:prstGeom>
          <a:noFill/>
          <a:ln w="50800">
            <a:solidFill>
              <a:srgbClr val="53648F"/>
            </a:solidFill>
          </a:ln>
        </p:spPr>
        <p:txBody>
          <a:bodyPr wrap="square">
            <a:spAutoFit/>
          </a:bodyPr>
          <a:lstStyle/>
          <a:p>
            <a:pPr eaLnBrk="1" hangingPunct="1">
              <a:lnSpc>
                <a:spcPct val="150000"/>
              </a:lnSpc>
            </a:pPr>
            <a:r>
              <a:rPr lang="zh-CN" altLang="en-US" b="1">
                <a:latin typeface="微软雅黑" panose="020B0503020204020204" charset="-122"/>
                <a:ea typeface="微软雅黑" panose="020B0503020204020204" charset="-122"/>
              </a:rPr>
              <a:t>收音机使用电池的示意图以及程序的运行效果如图4.14（</a:t>
            </a:r>
            <a:r>
              <a:rPr lang="en-US" altLang="zh-CN" b="1">
                <a:latin typeface="微软雅黑" panose="020B0503020204020204" charset="-122"/>
                <a:ea typeface="微软雅黑" panose="020B0503020204020204" charset="-122"/>
              </a:rPr>
              <a:t>a）</a:t>
            </a:r>
            <a:r>
              <a:rPr lang="zh-CN" altLang="en-US" b="1">
                <a:latin typeface="微软雅黑" panose="020B0503020204020204" charset="-122"/>
                <a:ea typeface="微软雅黑" panose="020B0503020204020204" charset="-122"/>
              </a:rPr>
              <a:t>和4.14（</a:t>
            </a:r>
            <a:r>
              <a:rPr lang="en-US" altLang="zh-CN" b="1">
                <a:latin typeface="微软雅黑" panose="020B0503020204020204" charset="-122"/>
                <a:ea typeface="微软雅黑" panose="020B0503020204020204" charset="-122"/>
              </a:rPr>
              <a:t>b）。</a:t>
            </a:r>
            <a:endParaRPr lang="zh-CN" altLang="en-US"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40963">
                                            <p:txEl>
                                              <p:pRg st="0" end="0"/>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40963">
                                            <p:txEl>
                                              <p:pRg st="1" end="1"/>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40963">
                                            <p:txEl>
                                              <p:pRg st="2" end="2"/>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84676"/>
                                        </p:tgtEl>
                                        <p:attrNameLst>
                                          <p:attrName>style.visibility</p:attrName>
                                        </p:attrNameLst>
                                      </p:cBhvr>
                                      <p:to>
                                        <p:strVal val="visible"/>
                                      </p:to>
                                    </p:set>
                                    <p:anim calcmode="lin" valueType="num">
                                      <p:cBhvr additive="base">
                                        <p:cTn id="40" dur="500" fill="hold"/>
                                        <p:tgtEl>
                                          <p:spTgt spid="284676"/>
                                        </p:tgtEl>
                                        <p:attrNameLst>
                                          <p:attrName>ppt_x</p:attrName>
                                        </p:attrNameLst>
                                      </p:cBhvr>
                                      <p:tavLst>
                                        <p:tav tm="0">
                                          <p:val>
                                            <p:strVal val="#ppt_x"/>
                                          </p:val>
                                        </p:tav>
                                        <p:tav tm="100000">
                                          <p:val>
                                            <p:strVal val="#ppt_x"/>
                                          </p:val>
                                        </p:tav>
                                      </p:tavLst>
                                    </p:anim>
                                    <p:anim calcmode="lin" valueType="num">
                                      <p:cBhvr additive="base">
                                        <p:cTn id="41" dur="500" fill="hold"/>
                                        <p:tgtEl>
                                          <p:spTgt spid="28467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84678"/>
                                        </p:tgtEl>
                                        <p:attrNameLst>
                                          <p:attrName>style.visibility</p:attrName>
                                        </p:attrNameLst>
                                      </p:cBhvr>
                                      <p:to>
                                        <p:strVal val="visible"/>
                                      </p:to>
                                    </p:set>
                                    <p:anim calcmode="lin" valueType="num">
                                      <p:cBhvr additive="base">
                                        <p:cTn id="46" dur="500" fill="hold"/>
                                        <p:tgtEl>
                                          <p:spTgt spid="284678"/>
                                        </p:tgtEl>
                                        <p:attrNameLst>
                                          <p:attrName>ppt_x</p:attrName>
                                        </p:attrNameLst>
                                      </p:cBhvr>
                                      <p:tavLst>
                                        <p:tav tm="0">
                                          <p:val>
                                            <p:strVal val="#ppt_x"/>
                                          </p:val>
                                        </p:tav>
                                        <p:tav tm="100000">
                                          <p:val>
                                            <p:strVal val="#ppt_x"/>
                                          </p:val>
                                        </p:tav>
                                      </p:tavLst>
                                    </p:anim>
                                    <p:anim calcmode="lin" valueType="num">
                                      <p:cBhvr additive="base">
                                        <p:cTn id="47" dur="500" fill="hold"/>
                                        <p:tgtEl>
                                          <p:spTgt spid="2846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P spid="11" grpId="0"/>
      <p:bldP spid="12" grpId="0" animBg="1"/>
      <p:bldP spid="14" grpId="0"/>
      <p:bldP spid="16"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矩形 3"/>
          <p:cNvSpPr>
            <a:spLocks noChangeArrowheads="1"/>
          </p:cNvSpPr>
          <p:nvPr/>
        </p:nvSpPr>
        <p:spPr bwMode="auto">
          <a:xfrm>
            <a:off x="1201691" y="1412776"/>
            <a:ext cx="10505581" cy="1938020"/>
          </a:xfrm>
          <a:prstGeom prst="rect">
            <a:avLst/>
          </a:prstGeom>
          <a:noFill/>
          <a:ln>
            <a:noFill/>
          </a:ln>
        </p:spPr>
        <p:txBody>
          <a:bodyPr wrap="squar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en-US" altLang="zh-CN" sz="2000">
                <a:latin typeface="微软雅黑" panose="020B0503020204020204" charset="-122"/>
                <a:ea typeface="微软雅黑" panose="020B0503020204020204" charset="-122"/>
              </a:rPr>
              <a:t>        </a:t>
            </a:r>
            <a:r>
              <a:rPr lang="zh-CN" altLang="zh-CN" sz="2000">
                <a:latin typeface="微软雅黑" panose="020B0503020204020204" charset="-122"/>
                <a:ea typeface="微软雅黑" panose="020B0503020204020204" charset="-122"/>
              </a:rPr>
              <a:t>可变</a:t>
            </a:r>
            <a:r>
              <a:rPr lang="zh-CN" altLang="zh-CN" sz="2000" dirty="0">
                <a:latin typeface="微软雅黑" panose="020B0503020204020204" charset="-122"/>
                <a:ea typeface="微软雅黑" panose="020B0503020204020204" charset="-122"/>
              </a:rPr>
              <a:t>参数（</a:t>
            </a:r>
            <a:r>
              <a:rPr lang="en-US" altLang="zh-CN" sz="2000" dirty="0">
                <a:latin typeface="微软雅黑" panose="020B0503020204020204" charset="-122"/>
                <a:ea typeface="微软雅黑" panose="020B0503020204020204" charset="-122"/>
              </a:rPr>
              <a:t>The variable arguments</a:t>
            </a:r>
            <a:r>
              <a:rPr lang="zh-CN" altLang="zh-CN" sz="2000" dirty="0">
                <a:latin typeface="微软雅黑" panose="020B0503020204020204" charset="-122"/>
                <a:ea typeface="微软雅黑" panose="020B0503020204020204" charset="-122"/>
              </a:rPr>
              <a:t>）数是指在声明方法时不给出参数列表中从某项开始直至最后一项参数的名字和个数，但这些参数的类型必须相同。可变参数使用“…”表示若干个参数，这些参数的类型必须相同</a:t>
            </a:r>
            <a:r>
              <a:rPr lang="en-US" altLang="zh-CN" sz="2000" dirty="0">
                <a:latin typeface="微软雅黑" panose="020B0503020204020204" charset="-122"/>
                <a:ea typeface="微软雅黑" panose="020B0503020204020204" charset="-122"/>
              </a:rPr>
              <a:t>.</a:t>
            </a:r>
            <a:r>
              <a:rPr lang="zh-CN" altLang="zh-CN" sz="2000" kern="100" dirty="0">
                <a:latin typeface="微软雅黑" panose="020B0503020204020204" charset="-122"/>
                <a:ea typeface="微软雅黑" panose="020B0503020204020204" charset="-122"/>
                <a:cs typeface="Times New Roman" panose="02020603050405020304" pitchFamily="18" charset="0"/>
              </a:rPr>
              <a:t> “参数代表”必须是参数列表中的最后一个</a:t>
            </a:r>
            <a:r>
              <a:rPr lang="zh-CN" altLang="en-US" sz="2000" kern="100" dirty="0">
                <a:latin typeface="微软雅黑" panose="020B0503020204020204" charset="-122"/>
                <a:ea typeface="微软雅黑" panose="020B0503020204020204" charset="-122"/>
                <a:cs typeface="Times New Roman" panose="02020603050405020304" pitchFamily="18" charset="0"/>
              </a:rPr>
              <a:t>例如：</a:t>
            </a:r>
            <a:endParaRPr lang="en-US" altLang="zh-CN" sz="2000" kern="100" dirty="0">
              <a:latin typeface="微软雅黑" panose="020B0503020204020204" charset="-122"/>
              <a:ea typeface="微软雅黑" panose="020B0503020204020204" charset="-122"/>
              <a:cs typeface="Times New Roman" panose="02020603050405020304" pitchFamily="18" charset="0"/>
            </a:endParaRPr>
          </a:p>
          <a:p>
            <a:pPr eaLnBrk="1" hangingPunct="1">
              <a:lnSpc>
                <a:spcPct val="120000"/>
              </a:lnSpc>
              <a:defRPr/>
            </a:pPr>
            <a:r>
              <a:rPr lang="en-US" altLang="zh-CN" sz="2000" dirty="0">
                <a:solidFill>
                  <a:srgbClr val="53648F"/>
                </a:solidFill>
                <a:latin typeface="微软雅黑" panose="020B0503020204020204" charset="-122"/>
                <a:ea typeface="微软雅黑" panose="020B0503020204020204" charset="-122"/>
              </a:rPr>
              <a:t> </a:t>
            </a:r>
            <a:r>
              <a:rPr lang="en-US" altLang="zh-CN" sz="2000" dirty="0">
                <a:solidFill>
                  <a:srgbClr val="53648F"/>
                </a:solidFill>
                <a:latin typeface="微软雅黑" panose="020B0503020204020204" charset="-122"/>
                <a:ea typeface="微软雅黑" panose="020B0503020204020204" charset="-122"/>
                <a:cs typeface="Arial" panose="020B0604020202020204" pitchFamily="34" charset="0"/>
              </a:rPr>
              <a:t>public void f(double item, int … x)</a:t>
            </a:r>
            <a:endParaRPr lang="zh-CN" altLang="zh-CN" sz="2000" dirty="0">
              <a:solidFill>
                <a:srgbClr val="53648F"/>
              </a:solidFill>
              <a:latin typeface="微软雅黑" panose="020B0503020204020204" charset="-122"/>
              <a:ea typeface="微软雅黑" panose="020B0503020204020204" charset="-122"/>
              <a:cs typeface="Arial" panose="020B0604020202020204" pitchFamily="34" charset="0"/>
            </a:endParaRPr>
          </a:p>
          <a:p>
            <a:pPr eaLnBrk="1" hangingPunct="1">
              <a:lnSpc>
                <a:spcPct val="120000"/>
              </a:lnSpc>
              <a:defRPr/>
            </a:pPr>
            <a:r>
              <a:rPr lang="en-US" altLang="zh-CN" sz="2000" dirty="0">
                <a:solidFill>
                  <a:srgbClr val="53648F"/>
                </a:solidFill>
                <a:latin typeface="微软雅黑" panose="020B0503020204020204" charset="-122"/>
                <a:ea typeface="微软雅黑" panose="020B0503020204020204" charset="-122"/>
                <a:cs typeface="Arial" panose="020B0604020202020204" pitchFamily="34" charset="0"/>
              </a:rPr>
              <a:t> public void g(int … x)</a:t>
            </a:r>
            <a:endParaRPr lang="zh-CN" altLang="zh-CN" sz="2000" dirty="0">
              <a:solidFill>
                <a:srgbClr val="53648F"/>
              </a:solidFill>
              <a:latin typeface="微软雅黑" panose="020B0503020204020204" charset="-122"/>
              <a:ea typeface="微软雅黑" panose="020B0503020204020204" charset="-122"/>
              <a:cs typeface="Arial" panose="020B0604020202020204" pitchFamily="34" charset="0"/>
            </a:endParaRPr>
          </a:p>
        </p:txBody>
      </p:sp>
      <p:sp>
        <p:nvSpPr>
          <p:cNvPr id="41988" name="矩形 4"/>
          <p:cNvSpPr>
            <a:spLocks noChangeArrowheads="1"/>
          </p:cNvSpPr>
          <p:nvPr/>
        </p:nvSpPr>
        <p:spPr bwMode="auto">
          <a:xfrm>
            <a:off x="1260579" y="3425045"/>
            <a:ext cx="10413689"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FontTx/>
              <a:buNone/>
            </a:pPr>
            <a:r>
              <a:rPr lang="en-US" altLang="zh-CN" sz="2000" b="1">
                <a:solidFill>
                  <a:srgbClr val="53648F"/>
                </a:solidFill>
                <a:latin typeface="微软雅黑" panose="020B0503020204020204" charset="-122"/>
                <a:ea typeface="微软雅黑" panose="020B0503020204020204" charset="-122"/>
              </a:rPr>
              <a:t>        </a:t>
            </a:r>
            <a:r>
              <a:rPr lang="zh-CN" altLang="zh-CN" sz="2000" b="1">
                <a:solidFill>
                  <a:srgbClr val="53648F"/>
                </a:solidFill>
                <a:latin typeface="微软雅黑" panose="020B0503020204020204" charset="-122"/>
                <a:ea typeface="微软雅黑" panose="020B0503020204020204" charset="-122"/>
              </a:rPr>
              <a:t>参数代表可以通过下标运算来表示参数列表中的具体参数，即</a:t>
            </a:r>
            <a:r>
              <a:rPr lang="en-US" altLang="zh-CN" sz="2000" b="1">
                <a:solidFill>
                  <a:srgbClr val="53648F"/>
                </a:solidFill>
                <a:latin typeface="微软雅黑" panose="020B0503020204020204" charset="-122"/>
                <a:ea typeface="微软雅黑" panose="020B0503020204020204" charset="-122"/>
              </a:rPr>
              <a:t>x[0]</a:t>
            </a:r>
            <a:r>
              <a:rPr lang="zh-CN" altLang="zh-CN" sz="2000" b="1">
                <a:solidFill>
                  <a:srgbClr val="53648F"/>
                </a:solidFill>
                <a:latin typeface="微软雅黑" panose="020B0503020204020204" charset="-122"/>
                <a:ea typeface="微软雅黑" panose="020B0503020204020204" charset="-122"/>
              </a:rPr>
              <a:t>，</a:t>
            </a:r>
            <a:r>
              <a:rPr lang="en-US" altLang="zh-CN" sz="2000" b="1">
                <a:solidFill>
                  <a:srgbClr val="53648F"/>
                </a:solidFill>
                <a:latin typeface="微软雅黑" panose="020B0503020204020204" charset="-122"/>
                <a:ea typeface="微软雅黑" panose="020B0503020204020204" charset="-122"/>
              </a:rPr>
              <a:t>x[1]</a:t>
            </a:r>
            <a:r>
              <a:rPr lang="zh-CN" altLang="zh-CN" sz="2000" b="1">
                <a:solidFill>
                  <a:srgbClr val="53648F"/>
                </a:solidFill>
                <a:latin typeface="微软雅黑" panose="020B0503020204020204" charset="-122"/>
                <a:ea typeface="微软雅黑" panose="020B0503020204020204" charset="-122"/>
              </a:rPr>
              <a:t>…</a:t>
            </a:r>
            <a:r>
              <a:rPr lang="en-US" altLang="zh-CN" sz="2000" b="1">
                <a:solidFill>
                  <a:srgbClr val="53648F"/>
                </a:solidFill>
                <a:latin typeface="微软雅黑" panose="020B0503020204020204" charset="-122"/>
                <a:ea typeface="微软雅黑" panose="020B0503020204020204" charset="-122"/>
              </a:rPr>
              <a:t>x[m-1]</a:t>
            </a:r>
            <a:r>
              <a:rPr lang="zh-CN" altLang="zh-CN" sz="2000" b="1">
                <a:solidFill>
                  <a:srgbClr val="53648F"/>
                </a:solidFill>
                <a:latin typeface="微软雅黑" panose="020B0503020204020204" charset="-122"/>
                <a:ea typeface="微软雅黑" panose="020B0503020204020204" charset="-122"/>
              </a:rPr>
              <a:t>分别表示</a:t>
            </a:r>
            <a:r>
              <a:rPr lang="en-US" altLang="zh-CN" sz="2000" b="1">
                <a:solidFill>
                  <a:srgbClr val="53648F"/>
                </a:solidFill>
                <a:latin typeface="微软雅黑" panose="020B0503020204020204" charset="-122"/>
                <a:ea typeface="微软雅黑" panose="020B0503020204020204" charset="-122"/>
              </a:rPr>
              <a:t>x</a:t>
            </a:r>
            <a:r>
              <a:rPr lang="zh-CN" altLang="zh-CN" sz="2000" b="1">
                <a:solidFill>
                  <a:srgbClr val="53648F"/>
                </a:solidFill>
                <a:latin typeface="微软雅黑" panose="020B0503020204020204" charset="-122"/>
                <a:ea typeface="微软雅黑" panose="020B0503020204020204" charset="-122"/>
              </a:rPr>
              <a:t>代表的第</a:t>
            </a:r>
            <a:r>
              <a:rPr lang="en-US" altLang="zh-CN" sz="2000" b="1">
                <a:solidFill>
                  <a:srgbClr val="53648F"/>
                </a:solidFill>
                <a:latin typeface="微软雅黑" panose="020B0503020204020204" charset="-122"/>
                <a:ea typeface="微软雅黑" panose="020B0503020204020204" charset="-122"/>
              </a:rPr>
              <a:t>1</a:t>
            </a:r>
            <a:r>
              <a:rPr lang="zh-CN" altLang="zh-CN" sz="2000" b="1">
                <a:solidFill>
                  <a:srgbClr val="53648F"/>
                </a:solidFill>
                <a:latin typeface="微软雅黑" panose="020B0503020204020204" charset="-122"/>
                <a:ea typeface="微软雅黑" panose="020B0503020204020204" charset="-122"/>
              </a:rPr>
              <a:t>个至第</a:t>
            </a:r>
            <a:r>
              <a:rPr lang="en-US" altLang="zh-CN" sz="2000" b="1">
                <a:solidFill>
                  <a:srgbClr val="53648F"/>
                </a:solidFill>
                <a:latin typeface="微软雅黑" panose="020B0503020204020204" charset="-122"/>
                <a:ea typeface="微软雅黑" panose="020B0503020204020204" charset="-122"/>
              </a:rPr>
              <a:t>m</a:t>
            </a:r>
            <a:r>
              <a:rPr lang="zh-CN" altLang="zh-CN" sz="2000" b="1">
                <a:solidFill>
                  <a:srgbClr val="53648F"/>
                </a:solidFill>
                <a:latin typeface="微软雅黑" panose="020B0503020204020204" charset="-122"/>
                <a:ea typeface="微软雅黑" panose="020B0503020204020204" charset="-122"/>
              </a:rPr>
              <a:t>个参数。</a:t>
            </a:r>
            <a:endParaRPr lang="zh-CN" altLang="en-US" sz="2000" b="1">
              <a:solidFill>
                <a:srgbClr val="53648F"/>
              </a:solidFill>
              <a:latin typeface="微软雅黑" panose="020B0503020204020204" charset="-122"/>
              <a:ea typeface="微软雅黑" panose="020B0503020204020204" charset="-122"/>
            </a:endParaRPr>
          </a:p>
        </p:txBody>
      </p:sp>
      <p:sp>
        <p:nvSpPr>
          <p:cNvPr id="6" name="矩形 5"/>
          <p:cNvSpPr/>
          <p:nvPr/>
        </p:nvSpPr>
        <p:spPr>
          <a:xfrm>
            <a:off x="1384833" y="4428708"/>
            <a:ext cx="5976937" cy="2553335"/>
          </a:xfrm>
          <a:prstGeom prst="rect">
            <a:avLst/>
          </a:prstGeom>
          <a:noFill/>
          <a:ln w="50800">
            <a:solidFill>
              <a:srgbClr val="53648F"/>
            </a:solidFill>
          </a:ln>
        </p:spPr>
        <p:txBody>
          <a:bodyPr>
            <a:spAutoFit/>
          </a:bodyPr>
          <a:lstStyle/>
          <a:p>
            <a:pPr eaLnBrk="1" hangingPunct="1">
              <a:defRPr/>
            </a:pPr>
            <a:r>
              <a:rPr lang="en-US" altLang="zh-CN" sz="2000" dirty="0">
                <a:latin typeface="微软雅黑" panose="020B0503020204020204" charset="-122"/>
                <a:ea typeface="微软雅黑" panose="020B0503020204020204" charset="-122"/>
              </a:rPr>
              <a:t>public </a:t>
            </a:r>
            <a:r>
              <a:rPr lang="en-US" altLang="zh-CN" sz="2000" dirty="0" err="1">
                <a:latin typeface="微软雅黑" panose="020B0503020204020204" charset="-122"/>
                <a:ea typeface="微软雅黑" panose="020B0503020204020204" charset="-122"/>
              </a:rPr>
              <a:t>int</a:t>
            </a:r>
            <a:r>
              <a:rPr lang="en-US" altLang="zh-CN" sz="2000" dirty="0">
                <a:latin typeface="微软雅黑" panose="020B0503020204020204" charset="-122"/>
                <a:ea typeface="微软雅黑" panose="020B0503020204020204" charset="-122"/>
              </a:rPr>
              <a:t> </a:t>
            </a:r>
            <a:r>
              <a:rPr lang="en-US" altLang="zh-CN" sz="2000" dirty="0" err="1">
                <a:latin typeface="微软雅黑" panose="020B0503020204020204" charset="-122"/>
                <a:ea typeface="微软雅黑" panose="020B0503020204020204" charset="-122"/>
              </a:rPr>
              <a:t>getSum</a:t>
            </a:r>
            <a:r>
              <a:rPr lang="en-US" altLang="zh-CN" sz="2000" dirty="0">
                <a:latin typeface="微软雅黑" panose="020B0503020204020204" charset="-122"/>
                <a:ea typeface="微软雅黑" panose="020B0503020204020204" charset="-122"/>
              </a:rPr>
              <a:t>(int... x) {//x</a:t>
            </a:r>
            <a:r>
              <a:rPr lang="zh-CN" altLang="zh-CN" sz="2000" dirty="0">
                <a:latin typeface="微软雅黑" panose="020B0503020204020204" charset="-122"/>
                <a:ea typeface="微软雅黑" panose="020B0503020204020204" charset="-122"/>
              </a:rPr>
              <a:t>可变参数的参数代表</a:t>
            </a:r>
          </a:p>
          <a:p>
            <a:pPr eaLnBrk="1" hangingPunct="1">
              <a:defRPr/>
            </a:pPr>
            <a:r>
              <a:rPr lang="en-US" altLang="zh-CN" sz="2000" dirty="0">
                <a:latin typeface="微软雅黑" panose="020B0503020204020204" charset="-122"/>
                <a:ea typeface="微软雅黑" panose="020B0503020204020204" charset="-122"/>
              </a:rPr>
              <a:t>     </a:t>
            </a:r>
            <a:r>
              <a:rPr lang="en-US" altLang="zh-CN" sz="2000" dirty="0" err="1">
                <a:latin typeface="微软雅黑" panose="020B0503020204020204" charset="-122"/>
                <a:ea typeface="微软雅黑" panose="020B0503020204020204" charset="-122"/>
              </a:rPr>
              <a:t>int</a:t>
            </a:r>
            <a:r>
              <a:rPr lang="en-US" altLang="zh-CN" sz="2000" dirty="0">
                <a:latin typeface="微软雅黑" panose="020B0503020204020204" charset="-122"/>
                <a:ea typeface="微软雅黑" panose="020B0503020204020204" charset="-122"/>
              </a:rPr>
              <a:t> sum=0;</a:t>
            </a:r>
            <a:endParaRPr lang="zh-CN" altLang="zh-CN" sz="2000" dirty="0">
              <a:latin typeface="微软雅黑" panose="020B0503020204020204" charset="-122"/>
              <a:ea typeface="微软雅黑" panose="020B0503020204020204" charset="-122"/>
            </a:endParaRPr>
          </a:p>
          <a:p>
            <a:pPr eaLnBrk="1" hangingPunct="1">
              <a:defRPr/>
            </a:pPr>
            <a:r>
              <a:rPr lang="en-US" altLang="zh-CN" sz="2000" dirty="0">
                <a:latin typeface="微软雅黑" panose="020B0503020204020204" charset="-122"/>
                <a:ea typeface="微软雅黑" panose="020B0503020204020204" charset="-122"/>
              </a:rPr>
              <a:t>     for(</a:t>
            </a:r>
            <a:r>
              <a:rPr lang="en-US" altLang="zh-CN" sz="2000" dirty="0" err="1">
                <a:latin typeface="微软雅黑" panose="020B0503020204020204" charset="-122"/>
                <a:ea typeface="微软雅黑" panose="020B0503020204020204" charset="-122"/>
              </a:rPr>
              <a:t>int</a:t>
            </a:r>
            <a:r>
              <a:rPr lang="en-US" altLang="zh-CN" sz="2000" dirty="0">
                <a:latin typeface="微软雅黑" panose="020B0503020204020204" charset="-122"/>
                <a:ea typeface="微软雅黑" panose="020B0503020204020204" charset="-122"/>
              </a:rPr>
              <a:t> i=0;i&lt;</a:t>
            </a:r>
            <a:r>
              <a:rPr lang="en-US" altLang="zh-CN" sz="2000" dirty="0" err="1">
                <a:latin typeface="微软雅黑" panose="020B0503020204020204" charset="-122"/>
                <a:ea typeface="微软雅黑" panose="020B0503020204020204" charset="-122"/>
              </a:rPr>
              <a:t>x.length;i</a:t>
            </a:r>
            <a:r>
              <a:rPr lang="en-US" altLang="zh-CN" sz="2000" dirty="0">
                <a:latin typeface="微软雅黑" panose="020B0503020204020204" charset="-122"/>
                <a:ea typeface="微软雅黑" panose="020B0503020204020204" charset="-122"/>
              </a:rPr>
              <a:t>++) {</a:t>
            </a:r>
            <a:endParaRPr lang="zh-CN" altLang="zh-CN" sz="2000" dirty="0">
              <a:latin typeface="微软雅黑" panose="020B0503020204020204" charset="-122"/>
              <a:ea typeface="微软雅黑" panose="020B0503020204020204" charset="-122"/>
            </a:endParaRPr>
          </a:p>
          <a:p>
            <a:pPr eaLnBrk="1" hangingPunct="1">
              <a:defRPr/>
            </a:pPr>
            <a:r>
              <a:rPr lang="en-US" altLang="zh-CN" sz="2000" dirty="0">
                <a:latin typeface="微软雅黑" panose="020B0503020204020204" charset="-122"/>
                <a:ea typeface="微软雅黑" panose="020B0503020204020204" charset="-122"/>
              </a:rPr>
              <a:t>       sum=</a:t>
            </a:r>
            <a:r>
              <a:rPr lang="en-US" altLang="zh-CN" sz="2000" dirty="0" err="1">
                <a:latin typeface="微软雅黑" panose="020B0503020204020204" charset="-122"/>
                <a:ea typeface="微软雅黑" panose="020B0503020204020204" charset="-122"/>
              </a:rPr>
              <a:t>sum+x</a:t>
            </a:r>
            <a:r>
              <a:rPr lang="en-US" altLang="zh-CN" sz="2000" dirty="0">
                <a:latin typeface="微软雅黑" panose="020B0503020204020204" charset="-122"/>
                <a:ea typeface="微软雅黑" panose="020B0503020204020204" charset="-122"/>
              </a:rPr>
              <a:t>[i]; </a:t>
            </a:r>
            <a:endParaRPr lang="zh-CN" altLang="zh-CN" sz="2000" dirty="0">
              <a:latin typeface="微软雅黑" panose="020B0503020204020204" charset="-122"/>
              <a:ea typeface="微软雅黑" panose="020B0503020204020204" charset="-122"/>
            </a:endParaRPr>
          </a:p>
          <a:p>
            <a:pPr eaLnBrk="1" hangingPunct="1">
              <a:defRPr/>
            </a:pPr>
            <a:r>
              <a:rPr lang="en-US" altLang="zh-CN" sz="2000" dirty="0">
                <a:latin typeface="微软雅黑" panose="020B0503020204020204" charset="-122"/>
                <a:ea typeface="微软雅黑" panose="020B0503020204020204" charset="-122"/>
              </a:rPr>
              <a:t>     }</a:t>
            </a:r>
            <a:endParaRPr lang="zh-CN" altLang="zh-CN" sz="2000" dirty="0">
              <a:latin typeface="微软雅黑" panose="020B0503020204020204" charset="-122"/>
              <a:ea typeface="微软雅黑" panose="020B0503020204020204" charset="-122"/>
            </a:endParaRPr>
          </a:p>
          <a:p>
            <a:pPr eaLnBrk="1" hangingPunct="1">
              <a:defRPr/>
            </a:pPr>
            <a:r>
              <a:rPr lang="en-US" altLang="zh-CN" sz="2000" dirty="0">
                <a:latin typeface="微软雅黑" panose="020B0503020204020204" charset="-122"/>
                <a:ea typeface="微软雅黑" panose="020B0503020204020204" charset="-122"/>
              </a:rPr>
              <a:t>     return sum; </a:t>
            </a:r>
            <a:endParaRPr lang="zh-CN" altLang="zh-CN" sz="2000" dirty="0">
              <a:latin typeface="微软雅黑" panose="020B0503020204020204" charset="-122"/>
              <a:ea typeface="微软雅黑" panose="020B0503020204020204" charset="-122"/>
            </a:endParaRPr>
          </a:p>
          <a:p>
            <a:pPr eaLnBrk="1" hangingPunct="1">
              <a:defRPr/>
            </a:pPr>
            <a:r>
              <a:rPr lang="en-US" altLang="zh-CN" sz="2000" dirty="0">
                <a:latin typeface="微软雅黑" panose="020B0503020204020204" charset="-122"/>
                <a:ea typeface="微软雅黑" panose="020B0503020204020204" charset="-122"/>
              </a:rPr>
              <a:t>}</a:t>
            </a:r>
            <a:endParaRPr lang="zh-CN" altLang="zh-CN" sz="2000" dirty="0">
              <a:latin typeface="微软雅黑" panose="020B0503020204020204" charset="-122"/>
              <a:ea typeface="微软雅黑" panose="020B0503020204020204" charset="-122"/>
            </a:endParaRPr>
          </a:p>
        </p:txBody>
      </p:sp>
      <p:sp>
        <p:nvSpPr>
          <p:cNvPr id="7" name="矩形 6"/>
          <p:cNvSpPr/>
          <p:nvPr/>
        </p:nvSpPr>
        <p:spPr>
          <a:xfrm>
            <a:off x="7104112" y="5430284"/>
            <a:ext cx="3888432" cy="1419860"/>
          </a:xfrm>
          <a:prstGeom prst="rect">
            <a:avLst/>
          </a:prstGeom>
          <a:solidFill>
            <a:srgbClr val="53648F"/>
          </a:solidFill>
        </p:spPr>
        <p:txBody>
          <a:bodyPr wrap="square">
            <a:spAutoFit/>
          </a:bodyPr>
          <a:lstStyle/>
          <a:p>
            <a:pPr eaLnBrk="1" hangingPunct="1">
              <a:lnSpc>
                <a:spcPct val="120000"/>
              </a:lnSpc>
              <a:defRPr/>
            </a:pPr>
            <a:r>
              <a:rPr lang="en-US" altLang="zh-CN" dirty="0" err="1">
                <a:solidFill>
                  <a:schemeClr val="bg1"/>
                </a:solidFill>
                <a:latin typeface="微软雅黑" panose="020B0503020204020204" charset="-122"/>
                <a:ea typeface="微软雅黑" panose="020B0503020204020204" charset="-122"/>
              </a:rPr>
              <a:t>getSum</a:t>
            </a:r>
            <a:r>
              <a:rPr lang="en-US" altLang="zh-CN" dirty="0">
                <a:solidFill>
                  <a:schemeClr val="bg1"/>
                </a:solidFill>
                <a:latin typeface="微软雅黑" panose="020B0503020204020204" charset="-122"/>
                <a:ea typeface="微软雅黑" panose="020B0503020204020204" charset="-122"/>
              </a:rPr>
              <a:t> (203,178,56,2098)</a:t>
            </a:r>
            <a:r>
              <a:rPr lang="zh-CN" altLang="zh-CN" dirty="0">
                <a:solidFill>
                  <a:schemeClr val="bg1"/>
                </a:solidFill>
                <a:latin typeface="微软雅黑" panose="020B0503020204020204" charset="-122"/>
                <a:ea typeface="微软雅黑" panose="020B0503020204020204" charset="-122"/>
              </a:rPr>
              <a:t>返回</a:t>
            </a:r>
            <a:r>
              <a:rPr lang="en-US" altLang="zh-CN" dirty="0">
                <a:solidFill>
                  <a:schemeClr val="bg1"/>
                </a:solidFill>
                <a:latin typeface="微软雅黑" panose="020B0503020204020204" charset="-122"/>
                <a:ea typeface="微软雅黑" panose="020B0503020204020204" charset="-122"/>
              </a:rPr>
              <a:t>203,178,56,2098</a:t>
            </a:r>
            <a:r>
              <a:rPr lang="zh-CN" altLang="zh-CN" dirty="0">
                <a:solidFill>
                  <a:schemeClr val="bg1"/>
                </a:solidFill>
                <a:latin typeface="微软雅黑" panose="020B0503020204020204" charset="-122"/>
                <a:ea typeface="微软雅黑" panose="020B0503020204020204" charset="-122"/>
              </a:rPr>
              <a:t>的求和结果，</a:t>
            </a:r>
            <a:endParaRPr lang="en-US" altLang="zh-CN" dirty="0">
              <a:solidFill>
                <a:schemeClr val="bg1"/>
              </a:solidFill>
              <a:latin typeface="微软雅黑" panose="020B0503020204020204" charset="-122"/>
              <a:ea typeface="微软雅黑" panose="020B0503020204020204" charset="-122"/>
            </a:endParaRPr>
          </a:p>
          <a:p>
            <a:pPr eaLnBrk="1" hangingPunct="1">
              <a:lnSpc>
                <a:spcPct val="120000"/>
              </a:lnSpc>
              <a:defRPr/>
            </a:pPr>
            <a:r>
              <a:rPr lang="en-US" altLang="zh-CN" dirty="0" err="1">
                <a:solidFill>
                  <a:schemeClr val="bg1"/>
                </a:solidFill>
                <a:latin typeface="微软雅黑" panose="020B0503020204020204" charset="-122"/>
                <a:ea typeface="微软雅黑" panose="020B0503020204020204" charset="-122"/>
              </a:rPr>
              <a:t>getSum</a:t>
            </a:r>
            <a:r>
              <a:rPr lang="en-US" altLang="zh-CN" dirty="0">
                <a:solidFill>
                  <a:schemeClr val="bg1"/>
                </a:solidFill>
                <a:latin typeface="微软雅黑" panose="020B0503020204020204" charset="-122"/>
                <a:ea typeface="微软雅黑" panose="020B0503020204020204" charset="-122"/>
              </a:rPr>
              <a:t> (1,2,3</a:t>
            </a:r>
            <a:r>
              <a:rPr lang="zh-CN" altLang="zh-CN" dirty="0">
                <a:solidFill>
                  <a:schemeClr val="bg1"/>
                </a:solidFill>
                <a:latin typeface="微软雅黑" panose="020B0503020204020204" charset="-122"/>
                <a:ea typeface="微软雅黑" panose="020B0503020204020204" charset="-122"/>
              </a:rPr>
              <a:t>）返回</a:t>
            </a:r>
            <a:r>
              <a:rPr lang="en-US" altLang="zh-CN" dirty="0">
                <a:solidFill>
                  <a:schemeClr val="bg1"/>
                </a:solidFill>
                <a:latin typeface="微软雅黑" panose="020B0503020204020204" charset="-122"/>
                <a:ea typeface="微软雅黑" panose="020B0503020204020204" charset="-122"/>
              </a:rPr>
              <a:t>1,2,3</a:t>
            </a:r>
            <a:r>
              <a:rPr lang="zh-CN" altLang="zh-CN" dirty="0">
                <a:solidFill>
                  <a:schemeClr val="bg1"/>
                </a:solidFill>
                <a:latin typeface="微软雅黑" panose="020B0503020204020204" charset="-122"/>
                <a:ea typeface="微软雅黑" panose="020B0503020204020204" charset="-122"/>
              </a:rPr>
              <a:t>的求和结果。</a:t>
            </a:r>
          </a:p>
        </p:txBody>
      </p:sp>
      <p:grpSp>
        <p:nvGrpSpPr>
          <p:cNvPr id="8" name="组合 7"/>
          <p:cNvGrpSpPr/>
          <p:nvPr/>
        </p:nvGrpSpPr>
        <p:grpSpPr>
          <a:xfrm>
            <a:off x="103941" y="116632"/>
            <a:ext cx="9929764" cy="614705"/>
            <a:chOff x="103941" y="116632"/>
            <a:chExt cx="9929764" cy="614705"/>
          </a:xfrm>
        </p:grpSpPr>
        <p:sp>
          <p:nvSpPr>
            <p:cNvPr id="9" name="文本框 8"/>
            <p:cNvSpPr txBox="1"/>
            <p:nvPr/>
          </p:nvSpPr>
          <p:spPr>
            <a:xfrm>
              <a:off x="767408" y="147772"/>
              <a:ext cx="321563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4.5   </a:t>
              </a:r>
              <a:r>
                <a:rPr lang="zh-CN" altLang="en-US" sz="3200" b="1">
                  <a:solidFill>
                    <a:srgbClr val="53648F"/>
                  </a:solidFill>
                  <a:latin typeface="微软雅黑" panose="020B0503020204020204" charset="-122"/>
                  <a:ea typeface="微软雅黑" panose="020B0503020204020204" charset="-122"/>
                </a:rPr>
                <a:t>参数传值</a:t>
              </a:r>
              <a:endParaRPr lang="zh-CN" altLang="en-US" sz="3200" b="1" dirty="0">
                <a:solidFill>
                  <a:srgbClr val="53648F"/>
                </a:solidFill>
                <a:latin typeface="微软雅黑" panose="020B0503020204020204" charset="-122"/>
                <a:ea typeface="微软雅黑" panose="020B0503020204020204" charset="-122"/>
              </a:endParaRPr>
            </a:p>
          </p:txBody>
        </p:sp>
        <p:pic>
          <p:nvPicPr>
            <p:cNvPr id="10" name="图片 9"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2" name="平行四边形 11"/>
            <p:cNvSpPr/>
            <p:nvPr/>
          </p:nvSpPr>
          <p:spPr>
            <a:xfrm>
              <a:off x="3647728" y="476672"/>
              <a:ext cx="6385977"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3" name="文本框 12"/>
          <p:cNvSpPr txBox="1"/>
          <p:nvPr/>
        </p:nvSpPr>
        <p:spPr>
          <a:xfrm>
            <a:off x="817550" y="836712"/>
            <a:ext cx="4990418"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4.5.4  </a:t>
            </a:r>
            <a:r>
              <a:rPr lang="zh-CN" altLang="en-US" sz="2400">
                <a:latin typeface="微软雅黑" panose="020B0503020204020204" charset="-122"/>
                <a:ea typeface="微软雅黑" panose="020B0503020204020204" charset="-122"/>
              </a:rPr>
              <a:t>可变参数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9939"/>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419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p:bldP spid="41988" grpId="0"/>
      <p:bldP spid="6" grpId="0" bldLvl="0" animBg="1"/>
      <p:bldP spid="7" grpId="0" bldLvl="0" animBg="1"/>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4294967295"/>
          </p:nvPr>
        </p:nvSpPr>
        <p:spPr>
          <a:xfrm>
            <a:off x="851712" y="884296"/>
            <a:ext cx="10789425" cy="1700164"/>
          </a:xfrm>
          <a:prstGeom prst="rect">
            <a:avLst/>
          </a:prstGeom>
        </p:spPr>
        <p:txBody>
          <a:bodyPr/>
          <a:lstStyle/>
          <a:p>
            <a:pPr eaLnBrk="1" hangingPunct="1">
              <a:lnSpc>
                <a:spcPct val="150000"/>
              </a:lnSpc>
            </a:pPr>
            <a:r>
              <a:rPr lang="zh-CN" altLang="en-US" sz="2400" b="1">
                <a:latin typeface="微软雅黑" panose="020B0503020204020204" charset="-122"/>
                <a:ea typeface="微软雅黑" panose="020B0503020204020204" charset="-122"/>
              </a:rPr>
              <a:t>        一个类可以把对象作为自己的成员变量，如果用这样的类创建对象，那么该对象中就会有其它对象，也就是说该对象将其他对象作为自己的组成部分，或者说该对象是由几个对象组合而成。</a:t>
            </a:r>
          </a:p>
          <a:p>
            <a:pPr eaLnBrk="1" hangingPunct="1">
              <a:lnSpc>
                <a:spcPct val="150000"/>
              </a:lnSpc>
            </a:pPr>
            <a:endParaRPr lang="zh-CN" altLang="en-US" sz="2400" b="1">
              <a:latin typeface="微软雅黑" panose="020B0503020204020204" charset="-122"/>
              <a:ea typeface="微软雅黑" panose="020B0503020204020204" charset="-122"/>
            </a:endParaRPr>
          </a:p>
        </p:txBody>
      </p:sp>
      <p:sp>
        <p:nvSpPr>
          <p:cNvPr id="43012" name="矩形 1"/>
          <p:cNvSpPr>
            <a:spLocks noChangeArrowheads="1"/>
          </p:cNvSpPr>
          <p:nvPr/>
        </p:nvSpPr>
        <p:spPr bwMode="auto">
          <a:xfrm>
            <a:off x="993249" y="2830084"/>
            <a:ext cx="10549992" cy="3784600"/>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ClrTx/>
              <a:buFontTx/>
              <a:buNone/>
            </a:pPr>
            <a:r>
              <a:rPr lang="en-US" altLang="zh-CN" sz="2000" b="1">
                <a:latin typeface="微软雅黑" panose="020B0503020204020204" charset="-122"/>
                <a:ea typeface="微软雅黑" panose="020B0503020204020204" charset="-122"/>
              </a:rPr>
              <a:t>        </a:t>
            </a:r>
            <a:r>
              <a:rPr lang="zh-CN" altLang="zh-CN" sz="2000" b="1">
                <a:latin typeface="微软雅黑" panose="020B0503020204020204" charset="-122"/>
                <a:ea typeface="微软雅黑" panose="020B0503020204020204" charset="-122"/>
              </a:rPr>
              <a:t>如果一个对象</a:t>
            </a:r>
            <a:r>
              <a:rPr lang="en-US" altLang="zh-CN" sz="2000" b="1">
                <a:latin typeface="微软雅黑" panose="020B0503020204020204" charset="-122"/>
                <a:ea typeface="微软雅黑" panose="020B0503020204020204" charset="-122"/>
              </a:rPr>
              <a:t>a</a:t>
            </a:r>
            <a:r>
              <a:rPr lang="zh-CN" altLang="zh-CN" sz="2000" b="1">
                <a:latin typeface="微软雅黑" panose="020B0503020204020204" charset="-122"/>
                <a:ea typeface="微软雅黑" panose="020B0503020204020204" charset="-122"/>
              </a:rPr>
              <a:t>组合了对象</a:t>
            </a:r>
            <a:r>
              <a:rPr lang="en-US" altLang="zh-CN" sz="2000" b="1">
                <a:latin typeface="微软雅黑" panose="020B0503020204020204" charset="-122"/>
                <a:ea typeface="微软雅黑" panose="020B0503020204020204" charset="-122"/>
              </a:rPr>
              <a:t>b</a:t>
            </a:r>
            <a:r>
              <a:rPr lang="zh-CN" altLang="zh-CN" sz="2000" b="1">
                <a:latin typeface="微软雅黑" panose="020B0503020204020204" charset="-122"/>
                <a:ea typeface="微软雅黑" panose="020B0503020204020204" charset="-122"/>
              </a:rPr>
              <a:t>，那么对象</a:t>
            </a:r>
            <a:r>
              <a:rPr lang="en-US" altLang="zh-CN" sz="2000" b="1">
                <a:latin typeface="微软雅黑" panose="020B0503020204020204" charset="-122"/>
                <a:ea typeface="微软雅黑" panose="020B0503020204020204" charset="-122"/>
              </a:rPr>
              <a:t>a</a:t>
            </a:r>
            <a:r>
              <a:rPr lang="zh-CN" altLang="zh-CN" sz="2000" b="1">
                <a:latin typeface="微软雅黑" panose="020B0503020204020204" charset="-122"/>
                <a:ea typeface="微软雅黑" panose="020B0503020204020204" charset="-122"/>
              </a:rPr>
              <a:t>就可以委托对象</a:t>
            </a:r>
            <a:r>
              <a:rPr lang="en-US" altLang="zh-CN" sz="2000" b="1">
                <a:latin typeface="微软雅黑" panose="020B0503020204020204" charset="-122"/>
                <a:ea typeface="微软雅黑" panose="020B0503020204020204" charset="-122"/>
              </a:rPr>
              <a:t>b</a:t>
            </a:r>
            <a:r>
              <a:rPr lang="zh-CN" altLang="zh-CN" sz="2000" b="1">
                <a:latin typeface="微软雅黑" panose="020B0503020204020204" charset="-122"/>
                <a:ea typeface="微软雅黑" panose="020B0503020204020204" charset="-122"/>
              </a:rPr>
              <a:t>调用其方法，即对象</a:t>
            </a:r>
            <a:r>
              <a:rPr lang="en-US" altLang="zh-CN" sz="2000" b="1">
                <a:latin typeface="微软雅黑" panose="020B0503020204020204" charset="-122"/>
                <a:ea typeface="微软雅黑" panose="020B0503020204020204" charset="-122"/>
              </a:rPr>
              <a:t>a</a:t>
            </a:r>
            <a:r>
              <a:rPr lang="zh-CN" altLang="zh-CN" sz="2000" b="1">
                <a:latin typeface="微软雅黑" panose="020B0503020204020204" charset="-122"/>
                <a:ea typeface="微软雅黑" panose="020B0503020204020204" charset="-122"/>
              </a:rPr>
              <a:t>以组合的方式复用对象</a:t>
            </a:r>
            <a:r>
              <a:rPr lang="en-US" altLang="zh-CN" sz="2000" b="1">
                <a:latin typeface="微软雅黑" panose="020B0503020204020204" charset="-122"/>
                <a:ea typeface="微软雅黑" panose="020B0503020204020204" charset="-122"/>
              </a:rPr>
              <a:t>b</a:t>
            </a:r>
            <a:r>
              <a:rPr lang="zh-CN" altLang="zh-CN" sz="2000" b="1">
                <a:latin typeface="微软雅黑" panose="020B0503020204020204" charset="-122"/>
                <a:ea typeface="微软雅黑" panose="020B0503020204020204" charset="-122"/>
              </a:rPr>
              <a:t>的方法。</a:t>
            </a:r>
          </a:p>
          <a:p>
            <a:pPr eaLnBrk="1" hangingPunct="1">
              <a:lnSpc>
                <a:spcPct val="150000"/>
              </a:lnSpc>
              <a:spcBef>
                <a:spcPct val="0"/>
              </a:spcBef>
              <a:buClrTx/>
              <a:buFontTx/>
              <a:buNone/>
            </a:pPr>
            <a:r>
              <a:rPr lang="zh-CN" altLang="zh-CN" sz="2000" b="1">
                <a:latin typeface="微软雅黑" panose="020B0503020204020204" charset="-122"/>
                <a:ea typeface="微软雅黑" panose="020B0503020204020204" charset="-122"/>
              </a:rPr>
              <a:t>通过组合对象来复用方法有以下特点。</a:t>
            </a:r>
          </a:p>
          <a:p>
            <a:pPr eaLnBrk="1" hangingPunct="1">
              <a:lnSpc>
                <a:spcPct val="150000"/>
              </a:lnSpc>
              <a:spcBef>
                <a:spcPct val="0"/>
              </a:spcBef>
              <a:buClrTx/>
              <a:buFontTx/>
              <a:buNone/>
            </a:pPr>
            <a:r>
              <a:rPr lang="zh-CN" altLang="zh-CN" sz="2000" b="1">
                <a:latin typeface="微软雅黑" panose="020B0503020204020204" charset="-122"/>
                <a:ea typeface="微软雅黑" panose="020B0503020204020204" charset="-122"/>
              </a:rPr>
              <a:t>（</a:t>
            </a:r>
            <a:r>
              <a:rPr lang="en-US" altLang="zh-CN" sz="2000" b="1">
                <a:latin typeface="微软雅黑" panose="020B0503020204020204" charset="-122"/>
                <a:ea typeface="微软雅黑" panose="020B0503020204020204" charset="-122"/>
              </a:rPr>
              <a:t>1</a:t>
            </a:r>
            <a:r>
              <a:rPr lang="zh-CN" altLang="zh-CN" sz="2000" b="1">
                <a:latin typeface="微软雅黑" panose="020B0503020204020204" charset="-122"/>
                <a:ea typeface="微软雅黑" panose="020B0503020204020204" charset="-122"/>
              </a:rPr>
              <a:t>）通过组合对象来复用方法也称“黑盒”复用，因为当前对象只能委托所包含的对象调用其方法，这样一来，当前对象对所包含的对象的方法的细节（算法的细节）是一无所知的。</a:t>
            </a:r>
          </a:p>
          <a:p>
            <a:pPr eaLnBrk="1" hangingPunct="1">
              <a:lnSpc>
                <a:spcPct val="150000"/>
              </a:lnSpc>
              <a:spcBef>
                <a:spcPct val="0"/>
              </a:spcBef>
              <a:buClrTx/>
              <a:buFontTx/>
              <a:buNone/>
            </a:pPr>
            <a:r>
              <a:rPr lang="zh-CN" altLang="zh-CN" sz="2000" b="1">
                <a:latin typeface="微软雅黑" panose="020B0503020204020204" charset="-122"/>
                <a:ea typeface="微软雅黑" panose="020B0503020204020204" charset="-122"/>
              </a:rPr>
              <a:t>（</a:t>
            </a:r>
            <a:r>
              <a:rPr lang="en-US" altLang="zh-CN" sz="2000" b="1">
                <a:latin typeface="微软雅黑" panose="020B0503020204020204" charset="-122"/>
                <a:ea typeface="微软雅黑" panose="020B0503020204020204" charset="-122"/>
              </a:rPr>
              <a:t>2</a:t>
            </a:r>
            <a:r>
              <a:rPr lang="zh-CN" altLang="zh-CN" sz="2000" b="1">
                <a:latin typeface="微软雅黑" panose="020B0503020204020204" charset="-122"/>
                <a:ea typeface="微软雅黑" panose="020B0503020204020204" charset="-122"/>
              </a:rPr>
              <a:t>）当前对象随时可以更换所包含的对象，即对象与所包含的对象属于弱耦合关系。</a:t>
            </a:r>
          </a:p>
          <a:p>
            <a:pPr eaLnBrk="1" hangingPunct="1">
              <a:lnSpc>
                <a:spcPct val="150000"/>
              </a:lnSpc>
              <a:spcBef>
                <a:spcPct val="0"/>
              </a:spcBef>
              <a:buClrTx/>
              <a:buFontTx/>
              <a:buNone/>
            </a:pPr>
            <a:r>
              <a:rPr lang="zh-CN" altLang="zh-CN" sz="2000" b="1">
                <a:latin typeface="微软雅黑" panose="020B0503020204020204" charset="-122"/>
                <a:ea typeface="微软雅黑" panose="020B0503020204020204" charset="-122"/>
              </a:rPr>
              <a:t>注 在学习对象的组合时，一定要记住：</a:t>
            </a:r>
            <a:r>
              <a:rPr lang="zh-CN" altLang="zh-CN" sz="2000" b="1">
                <a:solidFill>
                  <a:srgbClr val="53648F"/>
                </a:solidFill>
                <a:latin typeface="微软雅黑" panose="020B0503020204020204" charset="-122"/>
                <a:ea typeface="微软雅黑" panose="020B0503020204020204" charset="-122"/>
              </a:rPr>
              <a:t>一个类声明的两个对象如果具有相同的引用，二者就具有完全相同的变量（见</a:t>
            </a:r>
            <a:r>
              <a:rPr lang="en-US" altLang="zh-CN" sz="2000" b="1">
                <a:solidFill>
                  <a:srgbClr val="53648F"/>
                </a:solidFill>
                <a:latin typeface="微软雅黑" panose="020B0503020204020204" charset="-122"/>
                <a:ea typeface="微软雅黑" panose="020B0503020204020204" charset="-122"/>
              </a:rPr>
              <a:t>4.3.4</a:t>
            </a:r>
            <a:r>
              <a:rPr lang="zh-CN" altLang="zh-CN" sz="2000" b="1">
                <a:solidFill>
                  <a:srgbClr val="53648F"/>
                </a:solidFill>
                <a:latin typeface="微软雅黑" panose="020B0503020204020204" charset="-122"/>
                <a:ea typeface="微软雅黑" panose="020B0503020204020204" charset="-122"/>
              </a:rPr>
              <a:t>）</a:t>
            </a:r>
            <a:r>
              <a:rPr lang="zh-CN" altLang="zh-CN" sz="2000" b="1">
                <a:latin typeface="微软雅黑" panose="020B0503020204020204" charset="-122"/>
                <a:ea typeface="微软雅黑" panose="020B0503020204020204" charset="-122"/>
              </a:rPr>
              <a:t>。</a:t>
            </a:r>
          </a:p>
        </p:txBody>
      </p:sp>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321563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4.6   </a:t>
              </a:r>
              <a:r>
                <a:rPr lang="zh-CN" altLang="en-US" sz="3200" b="1">
                  <a:solidFill>
                    <a:srgbClr val="53648F"/>
                  </a:solidFill>
                  <a:latin typeface="微软雅黑" panose="020B0503020204020204" charset="-122"/>
                  <a:ea typeface="微软雅黑" panose="020B0503020204020204" charset="-122"/>
                </a:rPr>
                <a:t>对象的组合</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3863752" y="476672"/>
              <a:ext cx="6169953"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3011">
                                            <p:txEl>
                                              <p:pRg st="0" end="0"/>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43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43012"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矩形 3"/>
          <p:cNvSpPr>
            <a:spLocks noChangeArrowheads="1"/>
          </p:cNvSpPr>
          <p:nvPr/>
        </p:nvSpPr>
        <p:spPr bwMode="auto">
          <a:xfrm>
            <a:off x="980131" y="905020"/>
            <a:ext cx="10513132" cy="212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200000"/>
              </a:lnSpc>
              <a:spcBef>
                <a:spcPct val="0"/>
              </a:spcBef>
              <a:buClrTx/>
              <a:buFontTx/>
              <a:buNone/>
            </a:pPr>
            <a:r>
              <a:rPr lang="zh-CN" altLang="en-US" sz="2200" b="1">
                <a:solidFill>
                  <a:srgbClr val="C00000"/>
                </a:solidFill>
                <a:latin typeface="微软雅黑" panose="020B0503020204020204" charset="-122"/>
                <a:ea typeface="微软雅黑" panose="020B0503020204020204" charset="-122"/>
              </a:rPr>
              <a:t>例子</a:t>
            </a:r>
            <a:r>
              <a:rPr lang="en-US" altLang="zh-CN" sz="2200" b="1">
                <a:solidFill>
                  <a:srgbClr val="C00000"/>
                </a:solidFill>
                <a:latin typeface="微软雅黑" panose="020B0503020204020204" charset="-122"/>
                <a:ea typeface="微软雅黑" panose="020B0503020204020204" charset="-122"/>
              </a:rPr>
              <a:t>8</a:t>
            </a:r>
            <a:r>
              <a:rPr lang="zh-CN" altLang="en-US" sz="2200">
                <a:solidFill>
                  <a:srgbClr val="53648F"/>
                </a:solidFill>
                <a:latin typeface="微软雅黑" panose="020B0503020204020204" charset="-122"/>
                <a:ea typeface="微软雅黑" panose="020B0503020204020204" charset="-122"/>
              </a:rPr>
              <a:t>展示了圆锥和园的组合关系，圆锥的底是一个圆，即圆锥有一个圆形的底。圆锥对象在计算体积时，首先委托圆锥的底（一个</a:t>
            </a:r>
            <a:r>
              <a:rPr lang="en-US" altLang="zh-CN" sz="2200">
                <a:solidFill>
                  <a:srgbClr val="53648F"/>
                </a:solidFill>
                <a:latin typeface="微软雅黑" panose="020B0503020204020204" charset="-122"/>
                <a:ea typeface="微软雅黑" panose="020B0503020204020204" charset="-122"/>
              </a:rPr>
              <a:t>Circle</a:t>
            </a:r>
            <a:r>
              <a:rPr lang="zh-CN" altLang="en-US" sz="2200">
                <a:solidFill>
                  <a:srgbClr val="53648F"/>
                </a:solidFill>
                <a:latin typeface="微软雅黑" panose="020B0503020204020204" charset="-122"/>
                <a:ea typeface="微软雅黑" panose="020B0503020204020204" charset="-122"/>
              </a:rPr>
              <a:t>对象）</a:t>
            </a:r>
            <a:r>
              <a:rPr lang="en-US" altLang="zh-CN" sz="2200">
                <a:solidFill>
                  <a:srgbClr val="53648F"/>
                </a:solidFill>
                <a:latin typeface="微软雅黑" panose="020B0503020204020204" charset="-122"/>
                <a:ea typeface="微软雅黑" panose="020B0503020204020204" charset="-122"/>
              </a:rPr>
              <a:t>bottom</a:t>
            </a:r>
            <a:r>
              <a:rPr lang="zh-CN" altLang="en-US" sz="2200">
                <a:solidFill>
                  <a:srgbClr val="53648F"/>
                </a:solidFill>
                <a:latin typeface="微软雅黑" panose="020B0503020204020204" charset="-122"/>
                <a:ea typeface="微软雅黑" panose="020B0503020204020204" charset="-122"/>
              </a:rPr>
              <a:t>调用</a:t>
            </a:r>
            <a:r>
              <a:rPr lang="en-US" altLang="zh-CN" sz="2200">
                <a:solidFill>
                  <a:srgbClr val="53648F"/>
                </a:solidFill>
                <a:latin typeface="微软雅黑" panose="020B0503020204020204" charset="-122"/>
                <a:ea typeface="微软雅黑" panose="020B0503020204020204" charset="-122"/>
              </a:rPr>
              <a:t>getArea()</a:t>
            </a:r>
            <a:r>
              <a:rPr lang="zh-CN" altLang="en-US" sz="2200">
                <a:solidFill>
                  <a:srgbClr val="53648F"/>
                </a:solidFill>
                <a:latin typeface="微软雅黑" panose="020B0503020204020204" charset="-122"/>
                <a:ea typeface="微软雅黑" panose="020B0503020204020204" charset="-122"/>
              </a:rPr>
              <a:t>方法计算底的面积，然后圆锥对象再计算出自身的体积。</a:t>
            </a:r>
          </a:p>
        </p:txBody>
      </p:sp>
      <p:sp>
        <p:nvSpPr>
          <p:cNvPr id="44036" name="矩形 4"/>
          <p:cNvSpPr>
            <a:spLocks noChangeArrowheads="1"/>
          </p:cNvSpPr>
          <p:nvPr/>
        </p:nvSpPr>
        <p:spPr bwMode="auto">
          <a:xfrm>
            <a:off x="993249" y="3429000"/>
            <a:ext cx="10359335" cy="2122805"/>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200000"/>
              </a:lnSpc>
              <a:spcBef>
                <a:spcPct val="0"/>
              </a:spcBef>
              <a:buClrTx/>
              <a:buFontTx/>
              <a:buNone/>
            </a:pPr>
            <a:r>
              <a:rPr lang="zh-CN" altLang="en-US" sz="2200">
                <a:latin typeface="微软雅黑" panose="020B0503020204020204" charset="-122"/>
                <a:ea typeface="微软雅黑" panose="020B0503020204020204" charset="-122"/>
              </a:rPr>
              <a:t>圆锥</a:t>
            </a:r>
            <a:r>
              <a:rPr lang="zh-CN" altLang="zh-CN" sz="2200">
                <a:latin typeface="微软雅黑" panose="020B0503020204020204" charset="-122"/>
                <a:ea typeface="微软雅黑" panose="020B0503020204020204" charset="-122"/>
              </a:rPr>
              <a:t>对象</a:t>
            </a:r>
            <a:r>
              <a:rPr lang="zh-CN" altLang="en-US" sz="2200">
                <a:latin typeface="微软雅黑" panose="020B0503020204020204" charset="-122"/>
                <a:ea typeface="微软雅黑" panose="020B0503020204020204" charset="-122"/>
              </a:rPr>
              <a:t>组合了</a:t>
            </a:r>
            <a:r>
              <a:rPr lang="en-US" altLang="zh-CN" sz="2200">
                <a:solidFill>
                  <a:srgbClr val="53648F"/>
                </a:solidFill>
                <a:latin typeface="微软雅黑" panose="020B0503020204020204" charset="-122"/>
                <a:ea typeface="微软雅黑" panose="020B0503020204020204" charset="-122"/>
              </a:rPr>
              <a:t>Circle</a:t>
            </a:r>
            <a:r>
              <a:rPr lang="zh-CN" altLang="en-US" sz="2200">
                <a:solidFill>
                  <a:srgbClr val="53648F"/>
                </a:solidFill>
                <a:latin typeface="微软雅黑" panose="020B0503020204020204" charset="-122"/>
                <a:ea typeface="微软雅黑" panose="020B0503020204020204" charset="-122"/>
              </a:rPr>
              <a:t>对象</a:t>
            </a:r>
            <a:r>
              <a:rPr lang="zh-CN" altLang="en-US" sz="2200">
                <a:latin typeface="微软雅黑" panose="020B0503020204020204" charset="-122"/>
                <a:ea typeface="微软雅黑" panose="020B0503020204020204" charset="-122"/>
              </a:rPr>
              <a:t>，可以</a:t>
            </a:r>
            <a:r>
              <a:rPr lang="zh-CN" altLang="zh-CN" sz="2200">
                <a:latin typeface="微软雅黑" panose="020B0503020204020204" charset="-122"/>
                <a:ea typeface="微软雅黑" panose="020B0503020204020204" charset="-122"/>
              </a:rPr>
              <a:t>委托所包含的对象调用其方法，这样一来，</a:t>
            </a:r>
            <a:r>
              <a:rPr lang="zh-CN" altLang="en-US" sz="2200">
                <a:latin typeface="微软雅黑" panose="020B0503020204020204" charset="-122"/>
                <a:ea typeface="微软雅黑" panose="020B0503020204020204" charset="-122"/>
              </a:rPr>
              <a:t>圆锥</a:t>
            </a:r>
            <a:r>
              <a:rPr lang="zh-CN" altLang="zh-CN" sz="2200">
                <a:latin typeface="微软雅黑" panose="020B0503020204020204" charset="-122"/>
                <a:ea typeface="微软雅黑" panose="020B0503020204020204" charset="-122"/>
              </a:rPr>
              <a:t>对象对所包含的</a:t>
            </a:r>
            <a:r>
              <a:rPr lang="en-US" altLang="zh-CN" sz="2200">
                <a:solidFill>
                  <a:srgbClr val="53648F"/>
                </a:solidFill>
                <a:latin typeface="微软雅黑" panose="020B0503020204020204" charset="-122"/>
                <a:ea typeface="微软雅黑" panose="020B0503020204020204" charset="-122"/>
              </a:rPr>
              <a:t>Circle</a:t>
            </a:r>
            <a:r>
              <a:rPr lang="zh-CN" altLang="en-US" sz="2200">
                <a:solidFill>
                  <a:srgbClr val="53648F"/>
                </a:solidFill>
                <a:latin typeface="微软雅黑" panose="020B0503020204020204" charset="-122"/>
                <a:ea typeface="微软雅黑" panose="020B0503020204020204" charset="-122"/>
              </a:rPr>
              <a:t>对象</a:t>
            </a:r>
            <a:r>
              <a:rPr lang="zh-CN" altLang="zh-CN" sz="2200">
                <a:latin typeface="微软雅黑" panose="020B0503020204020204" charset="-122"/>
                <a:ea typeface="微软雅黑" panose="020B0503020204020204" charset="-122"/>
              </a:rPr>
              <a:t>的</a:t>
            </a:r>
            <a:r>
              <a:rPr lang="en-US" altLang="zh-CN" sz="2200">
                <a:solidFill>
                  <a:srgbClr val="53648F"/>
                </a:solidFill>
                <a:latin typeface="微软雅黑" panose="020B0503020204020204" charset="-122"/>
                <a:ea typeface="微软雅黑" panose="020B0503020204020204" charset="-122"/>
              </a:rPr>
              <a:t>getArea()</a:t>
            </a:r>
            <a:r>
              <a:rPr lang="zh-CN" altLang="en-US" sz="2200">
                <a:latin typeface="微软雅黑" panose="020B0503020204020204" charset="-122"/>
                <a:ea typeface="微软雅黑" panose="020B0503020204020204" charset="-122"/>
              </a:rPr>
              <a:t>方法</a:t>
            </a:r>
            <a:r>
              <a:rPr lang="zh-CN" altLang="zh-CN" sz="2200">
                <a:latin typeface="微软雅黑" panose="020B0503020204020204" charset="-122"/>
                <a:ea typeface="微软雅黑" panose="020B0503020204020204" charset="-122"/>
              </a:rPr>
              <a:t>的细节（</a:t>
            </a:r>
            <a:r>
              <a:rPr lang="zh-CN" altLang="en-US" sz="2200">
                <a:latin typeface="微软雅黑" panose="020B0503020204020204" charset="-122"/>
                <a:ea typeface="微软雅黑" panose="020B0503020204020204" charset="-122"/>
              </a:rPr>
              <a:t>计算圆面积的</a:t>
            </a:r>
            <a:r>
              <a:rPr lang="zh-CN" altLang="zh-CN" sz="2200">
                <a:latin typeface="微软雅黑" panose="020B0503020204020204" charset="-122"/>
                <a:ea typeface="微软雅黑" panose="020B0503020204020204" charset="-122"/>
              </a:rPr>
              <a:t>算法细节）</a:t>
            </a:r>
            <a:r>
              <a:rPr lang="zh-CN" altLang="en-US" sz="2200">
                <a:latin typeface="微软雅黑" panose="020B0503020204020204" charset="-122"/>
                <a:ea typeface="微软雅黑" panose="020B0503020204020204" charset="-122"/>
              </a:rPr>
              <a:t>是一无所知的。</a:t>
            </a:r>
          </a:p>
        </p:txBody>
      </p:sp>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321563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4.6   </a:t>
              </a:r>
              <a:r>
                <a:rPr lang="zh-CN" altLang="en-US" sz="3200" b="1">
                  <a:solidFill>
                    <a:srgbClr val="53648F"/>
                  </a:solidFill>
                  <a:latin typeface="微软雅黑" panose="020B0503020204020204" charset="-122"/>
                  <a:ea typeface="微软雅黑" panose="020B0503020204020204" charset="-122"/>
                </a:rPr>
                <a:t>对象的组合</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3863752" y="476672"/>
              <a:ext cx="6169953"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4036"/>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44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P spid="44036"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idx="4294967295"/>
          </p:nvPr>
        </p:nvSpPr>
        <p:spPr>
          <a:xfrm>
            <a:off x="1025022" y="3189974"/>
            <a:ext cx="10183546" cy="1791936"/>
          </a:xfrm>
          <a:prstGeom prst="rect">
            <a:avLst/>
          </a:prstGeom>
        </p:spPr>
        <p:txBody>
          <a:bodyPr/>
          <a:lstStyle/>
          <a:p>
            <a:pPr marL="457200" lvl="1" indent="0">
              <a:lnSpc>
                <a:spcPct val="150000"/>
              </a:lnSpc>
              <a:buNone/>
              <a:defRPr/>
            </a:pPr>
            <a:r>
              <a:rPr lang="zh-CN" altLang="en-US" sz="2200" b="1">
                <a:latin typeface="微软雅黑" panose="020B0503020204020204" charset="-122"/>
                <a:ea typeface="微软雅黑" panose="020B0503020204020204" charset="-122"/>
              </a:rPr>
              <a:t>将 </a:t>
            </a:r>
            <a:r>
              <a:rPr lang="en-US" altLang="zh-CN" sz="2200" b="1" dirty="0">
                <a:latin typeface="微软雅黑" panose="020B0503020204020204" charset="-122"/>
                <a:ea typeface="微软雅黑" panose="020B0503020204020204" charset="-122"/>
              </a:rPr>
              <a:t>Circle</a:t>
            </a:r>
            <a:r>
              <a:rPr lang="zh-CN" altLang="en-US" sz="2200" b="1" dirty="0">
                <a:latin typeface="微软雅黑" panose="020B0503020204020204" charset="-122"/>
                <a:ea typeface="微软雅黑" panose="020B0503020204020204" charset="-122"/>
              </a:rPr>
              <a:t>类的实例：</a:t>
            </a:r>
            <a:endParaRPr lang="en-US" altLang="zh-CN" sz="2200" b="1" dirty="0">
              <a:latin typeface="微软雅黑" panose="020B0503020204020204" charset="-122"/>
              <a:ea typeface="微软雅黑" panose="020B0503020204020204" charset="-122"/>
            </a:endParaRPr>
          </a:p>
          <a:p>
            <a:pPr marL="457200" lvl="1" indent="0">
              <a:lnSpc>
                <a:spcPct val="150000"/>
              </a:lnSpc>
              <a:buNone/>
              <a:defRPr/>
            </a:pPr>
            <a:r>
              <a:rPr lang="zh-CN" altLang="en-US" sz="2200" b="1" dirty="0">
                <a:latin typeface="微软雅黑" panose="020B0503020204020204" charset="-122"/>
                <a:ea typeface="微软雅黑" panose="020B0503020204020204" charset="-122"/>
              </a:rPr>
              <a:t>即</a:t>
            </a:r>
            <a:r>
              <a:rPr lang="zh-CN" altLang="en-US" sz="2200" b="1" dirty="0">
                <a:solidFill>
                  <a:srgbClr val="53648F"/>
                </a:solidFill>
                <a:latin typeface="微软雅黑" panose="020B0503020204020204" charset="-122"/>
                <a:ea typeface="微软雅黑" panose="020B0503020204020204" charset="-122"/>
              </a:rPr>
              <a:t>“圆”对象的引用</a:t>
            </a:r>
            <a:r>
              <a:rPr lang="zh-CN" altLang="en-US" sz="2200" b="1">
                <a:latin typeface="微软雅黑" panose="020B0503020204020204" charset="-122"/>
                <a:ea typeface="微软雅黑" panose="020B0503020204020204" charset="-122"/>
              </a:rPr>
              <a:t>传递</a:t>
            </a:r>
            <a:r>
              <a:rPr lang="zh-CN" altLang="en-US" sz="2200" b="1">
                <a:solidFill>
                  <a:srgbClr val="53648F"/>
                </a:solidFill>
                <a:latin typeface="微软雅黑" panose="020B0503020204020204" charset="-122"/>
                <a:ea typeface="微软雅黑" panose="020B0503020204020204" charset="-122"/>
              </a:rPr>
              <a:t>给</a:t>
            </a:r>
            <a:r>
              <a:rPr lang="zh-CN" altLang="en-US" sz="2200" b="1">
                <a:solidFill>
                  <a:srgbClr val="C00000"/>
                </a:solidFill>
                <a:latin typeface="微软雅黑" panose="020B0503020204020204" charset="-122"/>
                <a:ea typeface="微软雅黑" panose="020B0503020204020204" charset="-122"/>
              </a:rPr>
              <a:t>圆锥</a:t>
            </a:r>
            <a:r>
              <a:rPr lang="zh-CN" altLang="en-US" sz="2200" b="1" dirty="0">
                <a:solidFill>
                  <a:srgbClr val="C00000"/>
                </a:solidFill>
                <a:latin typeface="微软雅黑" panose="020B0503020204020204" charset="-122"/>
                <a:ea typeface="微软雅黑" panose="020B0503020204020204" charset="-122"/>
              </a:rPr>
              <a:t>对象</a:t>
            </a:r>
            <a:r>
              <a:rPr lang="zh-CN" altLang="en-US" sz="2200" b="1" dirty="0">
                <a:solidFill>
                  <a:srgbClr val="53648F"/>
                </a:solidFill>
                <a:latin typeface="微软雅黑" panose="020B0503020204020204" charset="-122"/>
                <a:ea typeface="微软雅黑" panose="020B0503020204020204" charset="-122"/>
              </a:rPr>
              <a:t>所组合</a:t>
            </a:r>
            <a:r>
              <a:rPr lang="en-US" altLang="zh-CN" sz="2200" b="1" dirty="0" err="1">
                <a:solidFill>
                  <a:srgbClr val="53648F"/>
                </a:solidFill>
                <a:latin typeface="微软雅黑" panose="020B0503020204020204" charset="-122"/>
                <a:ea typeface="微软雅黑" panose="020B0503020204020204" charset="-122"/>
              </a:rPr>
              <a:t>Cirlce</a:t>
            </a:r>
            <a:r>
              <a:rPr lang="zh-CN" altLang="en-US" sz="2200" b="1" dirty="0">
                <a:solidFill>
                  <a:srgbClr val="53648F"/>
                </a:solidFill>
                <a:latin typeface="微软雅黑" panose="020B0503020204020204" charset="-122"/>
                <a:ea typeface="微软雅黑" panose="020B0503020204020204" charset="-122"/>
              </a:rPr>
              <a:t>类型的</a:t>
            </a:r>
            <a:r>
              <a:rPr lang="zh-CN" altLang="en-US" sz="2200" b="1">
                <a:solidFill>
                  <a:srgbClr val="53648F"/>
                </a:solidFill>
                <a:latin typeface="微软雅黑" panose="020B0503020204020204" charset="-122"/>
                <a:ea typeface="微软雅黑" panose="020B0503020204020204" charset="-122"/>
              </a:rPr>
              <a:t>对象</a:t>
            </a:r>
            <a:r>
              <a:rPr lang="en-US" altLang="zh-CN" sz="2200" b="1">
                <a:solidFill>
                  <a:srgbClr val="53648F"/>
                </a:solidFill>
                <a:latin typeface="微软雅黑" panose="020B0503020204020204" charset="-122"/>
                <a:ea typeface="微软雅黑" panose="020B0503020204020204" charset="-122"/>
              </a:rPr>
              <a:t>bottom</a:t>
            </a:r>
            <a:endParaRPr lang="en-US" altLang="zh-CN" sz="2200" b="1" dirty="0">
              <a:solidFill>
                <a:srgbClr val="53648F"/>
              </a:solidFill>
              <a:latin typeface="微软雅黑" panose="020B0503020204020204" charset="-122"/>
              <a:ea typeface="微软雅黑" panose="020B0503020204020204" charset="-122"/>
            </a:endParaRPr>
          </a:p>
        </p:txBody>
      </p:sp>
      <p:sp>
        <p:nvSpPr>
          <p:cNvPr id="285700" name="Rectangle 4"/>
          <p:cNvSpPr>
            <a:spLocks noChangeArrowheads="1"/>
          </p:cNvSpPr>
          <p:nvPr/>
        </p:nvSpPr>
        <p:spPr bwMode="auto">
          <a:xfrm>
            <a:off x="1720746" y="5147715"/>
            <a:ext cx="266382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000" b="1">
                <a:solidFill>
                  <a:srgbClr val="C00000"/>
                </a:solidFill>
                <a:latin typeface="微软雅黑" panose="020B0503020204020204" charset="-122"/>
                <a:ea typeface="微软雅黑" panose="020B0503020204020204" charset="-122"/>
                <a:hlinkClick r:id="rId3"/>
              </a:rPr>
              <a:t>Circle.java  </a:t>
            </a:r>
            <a:r>
              <a:rPr lang="en-US" altLang="zh-CN" sz="2000" b="1">
                <a:solidFill>
                  <a:srgbClr val="C00000"/>
                </a:solidFill>
                <a:latin typeface="微软雅黑" panose="020B0503020204020204" charset="-122"/>
                <a:ea typeface="微软雅黑" panose="020B0503020204020204" charset="-122"/>
              </a:rPr>
              <a:t>,</a:t>
            </a:r>
          </a:p>
          <a:p>
            <a:pPr eaLnBrk="1" hangingPunct="1">
              <a:spcBef>
                <a:spcPct val="0"/>
              </a:spcBef>
              <a:buClrTx/>
              <a:buFontTx/>
              <a:buNone/>
            </a:pPr>
            <a:r>
              <a:rPr lang="en-US" altLang="zh-CN" sz="2000" b="1">
                <a:solidFill>
                  <a:srgbClr val="C00000"/>
                </a:solidFill>
                <a:latin typeface="微软雅黑" panose="020B0503020204020204" charset="-122"/>
                <a:ea typeface="微软雅黑" panose="020B0503020204020204" charset="-122"/>
                <a:hlinkClick r:id="rId4"/>
              </a:rPr>
              <a:t>Circular.java </a:t>
            </a:r>
            <a:r>
              <a:rPr lang="en-US" altLang="zh-CN" sz="2000" b="1">
                <a:solidFill>
                  <a:srgbClr val="C00000"/>
                </a:solidFill>
                <a:latin typeface="微软雅黑" panose="020B0503020204020204" charset="-122"/>
                <a:ea typeface="微软雅黑" panose="020B0503020204020204" charset="-122"/>
              </a:rPr>
              <a:t>, </a:t>
            </a:r>
          </a:p>
          <a:p>
            <a:pPr eaLnBrk="1" hangingPunct="1">
              <a:spcBef>
                <a:spcPct val="0"/>
              </a:spcBef>
              <a:buClrTx/>
              <a:buFontTx/>
              <a:buNone/>
            </a:pPr>
            <a:r>
              <a:rPr lang="en-US" altLang="zh-CN" sz="2000" b="1">
                <a:solidFill>
                  <a:srgbClr val="C00000"/>
                </a:solidFill>
                <a:latin typeface="微软雅黑" panose="020B0503020204020204" charset="-122"/>
                <a:ea typeface="微软雅黑" panose="020B0503020204020204" charset="-122"/>
                <a:hlinkClick r:id="rId5"/>
              </a:rPr>
              <a:t>Example4_8.java </a:t>
            </a:r>
            <a:endParaRPr lang="en-US" altLang="zh-CN" sz="2000" b="1">
              <a:solidFill>
                <a:srgbClr val="C00000"/>
              </a:solidFill>
              <a:latin typeface="微软雅黑" panose="020B0503020204020204" charset="-122"/>
              <a:ea typeface="微软雅黑" panose="020B0503020204020204" charset="-122"/>
            </a:endParaRPr>
          </a:p>
        </p:txBody>
      </p:sp>
      <p:sp>
        <p:nvSpPr>
          <p:cNvPr id="45061" name="矩形 1"/>
          <p:cNvSpPr>
            <a:spLocks noChangeArrowheads="1"/>
          </p:cNvSpPr>
          <p:nvPr/>
        </p:nvSpPr>
        <p:spPr bwMode="auto">
          <a:xfrm>
            <a:off x="1443286" y="2631577"/>
            <a:ext cx="3412490" cy="521970"/>
          </a:xfrm>
          <a:prstGeom prst="rect">
            <a:avLst/>
          </a:prstGeom>
          <a:solidFill>
            <a:srgbClr val="53648F"/>
          </a:solidFill>
          <a:ln>
            <a:noFill/>
          </a:ln>
        </p:spPr>
        <p:txBody>
          <a:bodyPr wrap="non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a:solidFill>
                  <a:schemeClr val="bg1"/>
                </a:solidFill>
                <a:latin typeface="微软雅黑" panose="020B0503020204020204" charset="-122"/>
                <a:ea typeface="微软雅黑" panose="020B0503020204020204" charset="-122"/>
              </a:rPr>
              <a:t>setBottom(Circle c)</a:t>
            </a:r>
          </a:p>
        </p:txBody>
      </p:sp>
      <p:pic>
        <p:nvPicPr>
          <p:cNvPr id="45062" name="图片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85679" y="4312601"/>
            <a:ext cx="2502989" cy="243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p:cNvGrpSpPr/>
          <p:nvPr/>
        </p:nvGrpSpPr>
        <p:grpSpPr>
          <a:xfrm>
            <a:off x="103941" y="116632"/>
            <a:ext cx="9929764" cy="614705"/>
            <a:chOff x="103941" y="116632"/>
            <a:chExt cx="9929764" cy="614705"/>
          </a:xfrm>
        </p:grpSpPr>
        <p:sp>
          <p:nvSpPr>
            <p:cNvPr id="8" name="文本框 7"/>
            <p:cNvSpPr txBox="1"/>
            <p:nvPr/>
          </p:nvSpPr>
          <p:spPr>
            <a:xfrm>
              <a:off x="767408" y="147772"/>
              <a:ext cx="321563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4.6   </a:t>
              </a:r>
              <a:r>
                <a:rPr lang="zh-CN" altLang="en-US" sz="3200" b="1">
                  <a:solidFill>
                    <a:srgbClr val="53648F"/>
                  </a:solidFill>
                  <a:latin typeface="微软雅黑" panose="020B0503020204020204" charset="-122"/>
                  <a:ea typeface="微软雅黑" panose="020B0503020204020204" charset="-122"/>
                </a:rPr>
                <a:t>对象的组合</a:t>
              </a:r>
              <a:endParaRPr lang="zh-CN" altLang="en-US" sz="3200" b="1" dirty="0">
                <a:solidFill>
                  <a:srgbClr val="53648F"/>
                </a:solidFill>
                <a:latin typeface="微软雅黑" panose="020B0503020204020204" charset="-122"/>
                <a:ea typeface="微软雅黑" panose="020B0503020204020204" charset="-122"/>
              </a:endParaRPr>
            </a:p>
          </p:txBody>
        </p:sp>
        <p:pic>
          <p:nvPicPr>
            <p:cNvPr id="9" name="图片 8" descr="卡通人物&#10;&#10;中度可信度描述已自动生成"/>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1" name="平行四边形 10"/>
            <p:cNvSpPr/>
            <p:nvPr/>
          </p:nvSpPr>
          <p:spPr>
            <a:xfrm>
              <a:off x="3863752" y="476672"/>
              <a:ext cx="6169953"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3" name="文本框 12"/>
          <p:cNvSpPr txBox="1"/>
          <p:nvPr/>
        </p:nvSpPr>
        <p:spPr>
          <a:xfrm>
            <a:off x="1343472" y="967572"/>
            <a:ext cx="8928992" cy="429895"/>
          </a:xfrm>
          <a:prstGeom prst="rect">
            <a:avLst/>
          </a:prstGeom>
          <a:noFill/>
        </p:spPr>
        <p:txBody>
          <a:bodyPr wrap="square">
            <a:spAutoFit/>
          </a:bodyPr>
          <a:lstStyle/>
          <a:p>
            <a:pPr eaLnBrk="1" hangingPunct="1">
              <a:defRPr/>
            </a:pPr>
            <a:r>
              <a:rPr lang="zh-CN" altLang="en-US" sz="2200" b="1">
                <a:solidFill>
                  <a:srgbClr val="C00000"/>
                </a:solidFill>
                <a:latin typeface="微软雅黑" panose="020B0503020204020204" charset="-122"/>
                <a:ea typeface="微软雅黑" panose="020B0503020204020204" charset="-122"/>
                <a:hlinkClick r:id="rId5" action="ppaction://hlinkfile"/>
              </a:rPr>
              <a:t>例子8</a:t>
            </a:r>
            <a:r>
              <a:rPr lang="zh-CN" altLang="en-US" sz="2200" b="1">
                <a:solidFill>
                  <a:srgbClr val="53648F"/>
                </a:solidFill>
                <a:latin typeface="微软雅黑" panose="020B0503020204020204" charset="-122"/>
                <a:ea typeface="微软雅黑" panose="020B0503020204020204" charset="-122"/>
              </a:rPr>
              <a:t>中（运行效果如图4.15）模拟圆锥用圆作为底，涉及的类如下。</a:t>
            </a:r>
            <a:endParaRPr lang="zh-CN" altLang="en-US" sz="2200" b="1" dirty="0">
              <a:solidFill>
                <a:srgbClr val="53648F"/>
              </a:solidFill>
              <a:latin typeface="微软雅黑" panose="020B0503020204020204" charset="-122"/>
              <a:ea typeface="微软雅黑" panose="020B0503020204020204" charset="-122"/>
            </a:endParaRPr>
          </a:p>
        </p:txBody>
      </p:sp>
      <p:sp>
        <p:nvSpPr>
          <p:cNvPr id="15" name="文本框 14"/>
          <p:cNvSpPr txBox="1"/>
          <p:nvPr/>
        </p:nvSpPr>
        <p:spPr>
          <a:xfrm>
            <a:off x="1343472" y="1330380"/>
            <a:ext cx="8208912" cy="1048172"/>
          </a:xfrm>
          <a:prstGeom prst="rect">
            <a:avLst/>
          </a:prstGeom>
          <a:noFill/>
        </p:spPr>
        <p:txBody>
          <a:bodyPr wrap="square">
            <a:spAutoFit/>
          </a:bodyPr>
          <a:lstStyle/>
          <a:p>
            <a:pPr marL="800100" lvl="1" indent="-342900" eaLnBrk="1" hangingPunct="1">
              <a:lnSpc>
                <a:spcPct val="150000"/>
              </a:lnSpc>
              <a:buClr>
                <a:srgbClr val="53648F"/>
              </a:buClr>
              <a:buFont typeface="Wingdings" panose="05000000000000000000" pitchFamily="2" charset="2"/>
              <a:buChar char="l"/>
              <a:defRPr/>
            </a:pPr>
            <a:r>
              <a:rPr lang="en-US" altLang="zh-CN" sz="2200" b="1" dirty="0">
                <a:latin typeface="微软雅黑" panose="020B0503020204020204" charset="-122"/>
                <a:ea typeface="微软雅黑" panose="020B0503020204020204" charset="-122"/>
              </a:rPr>
              <a:t>Circle</a:t>
            </a:r>
            <a:r>
              <a:rPr lang="zh-CN" altLang="en-US" sz="2200" b="1" dirty="0">
                <a:latin typeface="微软雅黑" panose="020B0503020204020204" charset="-122"/>
                <a:ea typeface="微软雅黑" panose="020B0503020204020204" charset="-122"/>
              </a:rPr>
              <a:t>类负责创建圆对象。</a:t>
            </a:r>
          </a:p>
          <a:p>
            <a:pPr marL="800100" lvl="1" indent="-342900" eaLnBrk="1" hangingPunct="1">
              <a:lnSpc>
                <a:spcPct val="150000"/>
              </a:lnSpc>
              <a:buClr>
                <a:srgbClr val="53648F"/>
              </a:buClr>
              <a:buFont typeface="Wingdings" panose="05000000000000000000" pitchFamily="2" charset="2"/>
              <a:buChar char="l"/>
              <a:defRPr/>
            </a:pPr>
            <a:r>
              <a:rPr lang="en-US" altLang="zh-CN" sz="2200" b="1" dirty="0">
                <a:latin typeface="微软雅黑" panose="020B0503020204020204" charset="-122"/>
                <a:ea typeface="微软雅黑" panose="020B0503020204020204" charset="-122"/>
              </a:rPr>
              <a:t>Circular</a:t>
            </a:r>
            <a:r>
              <a:rPr lang="zh-CN" altLang="en-US" sz="2200" b="1" dirty="0">
                <a:latin typeface="微软雅黑" panose="020B0503020204020204" charset="-122"/>
                <a:ea typeface="微软雅黑" panose="020B0503020204020204" charset="-122"/>
              </a:rPr>
              <a:t>类负责创建圆锥对象， 该圆锥对象可以调用方法</a:t>
            </a:r>
            <a:endParaRPr lang="en-US" altLang="zh-CN" sz="2200" b="1" dirty="0">
              <a:latin typeface="微软雅黑" panose="020B0503020204020204" charset="-122"/>
              <a:ea typeface="微软雅黑" panose="020B0503020204020204" charset="-122"/>
            </a:endParaRPr>
          </a:p>
        </p:txBody>
      </p:sp>
      <p:sp>
        <p:nvSpPr>
          <p:cNvPr id="17" name="文本框 16"/>
          <p:cNvSpPr txBox="1"/>
          <p:nvPr/>
        </p:nvSpPr>
        <p:spPr>
          <a:xfrm>
            <a:off x="1147509" y="4295639"/>
            <a:ext cx="6275194" cy="598805"/>
          </a:xfrm>
          <a:prstGeom prst="rect">
            <a:avLst/>
          </a:prstGeom>
          <a:noFill/>
        </p:spPr>
        <p:txBody>
          <a:bodyPr wrap="square">
            <a:spAutoFit/>
          </a:bodyPr>
          <a:lstStyle>
            <a:defPPr>
              <a:defRPr lang="en-US"/>
            </a:defPPr>
            <a:lvl2pPr marL="800100" lvl="1" indent="-342900">
              <a:lnSpc>
                <a:spcPct val="150000"/>
              </a:lnSpc>
              <a:buClr>
                <a:srgbClr val="53648F"/>
              </a:buClr>
              <a:buFont typeface="Wingdings" panose="05000000000000000000" pitchFamily="2" charset="2"/>
              <a:buChar char="l"/>
              <a:defRPr sz="2200">
                <a:ea typeface="楷体" panose="02010609060101010101" pitchFamily="49" charset="-122"/>
              </a:defRPr>
            </a:lvl2pPr>
          </a:lstStyle>
          <a:p>
            <a:pPr lvl="1"/>
            <a:r>
              <a:rPr lang="zh-CN" altLang="en-US" b="1">
                <a:solidFill>
                  <a:srgbClr val="53648F"/>
                </a:solidFill>
                <a:latin typeface="微软雅黑" panose="020B0503020204020204" charset="-122"/>
                <a:ea typeface="微软雅黑" panose="020B0503020204020204" charset="-122"/>
              </a:rPr>
              <a:t>圆锥对象的</a:t>
            </a:r>
            <a:r>
              <a:rPr lang="en-US" altLang="zh-CN" b="1">
                <a:solidFill>
                  <a:srgbClr val="53648F"/>
                </a:solidFill>
                <a:latin typeface="微软雅黑" panose="020B0503020204020204" charset="-122"/>
                <a:ea typeface="微软雅黑" panose="020B0503020204020204" charset="-122"/>
              </a:rPr>
              <a:t>Circle</a:t>
            </a:r>
            <a:r>
              <a:rPr lang="zh-CN" altLang="en-US" b="1">
                <a:solidFill>
                  <a:srgbClr val="53648F"/>
                </a:solidFill>
                <a:latin typeface="微软雅黑" panose="020B0503020204020204" charset="-122"/>
                <a:ea typeface="微软雅黑" panose="020B0503020204020204" charset="-122"/>
              </a:rPr>
              <a:t>类型的成员变量 </a:t>
            </a:r>
            <a:endParaRPr lang="en-US" altLang="zh-CN" b="1" dirty="0">
              <a:solidFill>
                <a:srgbClr val="53648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5061"/>
                                        </p:tgtEl>
                                        <p:attrNameLst>
                                          <p:attrName>style.visibility</p:attrName>
                                        </p:attrNameLst>
                                      </p:cBhvr>
                                      <p:to>
                                        <p:strVal val="visible"/>
                                      </p:to>
                                    </p:set>
                                    <p:animEffect transition="in" filter="wipe(up)">
                                      <p:cBhvr>
                                        <p:cTn id="19" dur="500"/>
                                        <p:tgtEl>
                                          <p:spTgt spid="45061"/>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85699">
                                            <p:txEl>
                                              <p:pRg st="0" end="0"/>
                                            </p:txEl>
                                          </p:spTgt>
                                        </p:tgtEl>
                                        <p:attrNameLst>
                                          <p:attrName>style.visibility</p:attrName>
                                        </p:attrNameLst>
                                      </p:cBhvr>
                                      <p:to>
                                        <p:strVal val="visible"/>
                                      </p:to>
                                    </p:set>
                                    <p:animEffect transition="in" filter="wipe(up)">
                                      <p:cBhvr>
                                        <p:cTn id="23" dur="500"/>
                                        <p:tgtEl>
                                          <p:spTgt spid="285699">
                                            <p:txEl>
                                              <p:pRg st="0" end="0"/>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85699">
                                            <p:txEl>
                                              <p:pRg st="1" end="1"/>
                                            </p:txEl>
                                          </p:spTgt>
                                        </p:tgtEl>
                                        <p:attrNameLst>
                                          <p:attrName>style.visibility</p:attrName>
                                        </p:attrNameLst>
                                      </p:cBhvr>
                                      <p:to>
                                        <p:strVal val="visible"/>
                                      </p:to>
                                    </p:set>
                                    <p:animEffect transition="in" filter="wipe(up)">
                                      <p:cBhvr>
                                        <p:cTn id="27" dur="500"/>
                                        <p:tgtEl>
                                          <p:spTgt spid="285699">
                                            <p:txEl>
                                              <p:pRg st="1" end="1"/>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85700"/>
                                        </p:tgtEl>
                                        <p:attrNameLst>
                                          <p:attrName>style.visibility</p:attrName>
                                        </p:attrNameLst>
                                      </p:cBhvr>
                                      <p:to>
                                        <p:strVal val="visible"/>
                                      </p:to>
                                    </p:set>
                                    <p:animEffect transition="in" filter="blinds(horizontal)">
                                      <p:cBhvr>
                                        <p:cTn id="36" dur="500"/>
                                        <p:tgtEl>
                                          <p:spTgt spid="285700"/>
                                        </p:tgtEl>
                                      </p:cBhvr>
                                    </p:animEffect>
                                  </p:childTnLst>
                                </p:cTn>
                              </p:par>
                              <p:par>
                                <p:cTn id="37" presetID="3" presetClass="entr" presetSubtype="10" fill="hold" nodeType="withEffect">
                                  <p:stCondLst>
                                    <p:cond delay="0"/>
                                  </p:stCondLst>
                                  <p:childTnLst>
                                    <p:set>
                                      <p:cBhvr>
                                        <p:cTn id="38" dur="1" fill="hold">
                                          <p:stCondLst>
                                            <p:cond delay="0"/>
                                          </p:stCondLst>
                                        </p:cTn>
                                        <p:tgtEl>
                                          <p:spTgt spid="45062"/>
                                        </p:tgtEl>
                                        <p:attrNameLst>
                                          <p:attrName>style.visibility</p:attrName>
                                        </p:attrNameLst>
                                      </p:cBhvr>
                                      <p:to>
                                        <p:strVal val="visible"/>
                                      </p:to>
                                    </p:set>
                                    <p:animEffect transition="in" filter="blinds(horizontal)">
                                      <p:cBhvr>
                                        <p:cTn id="39" dur="500"/>
                                        <p:tgtEl>
                                          <p:spTgt spid="4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p:bldP spid="285700" grpId="0"/>
      <p:bldP spid="45061" grpId="0" bldLvl="0" animBg="1"/>
      <p:bldP spid="13" grpId="0"/>
      <p:bldP spid="15"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7550" y="836712"/>
            <a:ext cx="4774394"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4.1.1 </a:t>
            </a:r>
            <a:r>
              <a:rPr lang="zh-CN" altLang="en-US" sz="2400">
                <a:latin typeface="微软雅黑" panose="020B0503020204020204" charset="-122"/>
                <a:ea typeface="微软雅黑" panose="020B0503020204020204" charset="-122"/>
              </a:rPr>
              <a:t>面向机器语言 </a:t>
            </a:r>
          </a:p>
        </p:txBody>
      </p:sp>
      <p:grpSp>
        <p:nvGrpSpPr>
          <p:cNvPr id="7" name="组合 6"/>
          <p:cNvGrpSpPr/>
          <p:nvPr/>
        </p:nvGrpSpPr>
        <p:grpSpPr>
          <a:xfrm>
            <a:off x="103941" y="116632"/>
            <a:ext cx="9929764" cy="614705"/>
            <a:chOff x="103941" y="116632"/>
            <a:chExt cx="9929764" cy="614705"/>
          </a:xfrm>
        </p:grpSpPr>
        <p:sp>
          <p:nvSpPr>
            <p:cNvPr id="8" name="文本框 7"/>
            <p:cNvSpPr txBox="1"/>
            <p:nvPr/>
          </p:nvSpPr>
          <p:spPr>
            <a:xfrm>
              <a:off x="767408" y="147772"/>
              <a:ext cx="576064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  </a:t>
              </a:r>
              <a:r>
                <a:rPr lang="zh-CN" altLang="en-US" sz="3200" b="1">
                  <a:solidFill>
                    <a:srgbClr val="53648F"/>
                  </a:solidFill>
                  <a:latin typeface="微软雅黑" panose="020B0503020204020204" charset="-122"/>
                  <a:ea typeface="微软雅黑" panose="020B0503020204020204" charset="-122"/>
                </a:rPr>
                <a:t>编程语言的几个发展阶段</a:t>
              </a:r>
              <a:endParaRPr lang="zh-CN" altLang="en-US" sz="3200" b="1" dirty="0">
                <a:solidFill>
                  <a:srgbClr val="53648F"/>
                </a:solidFill>
                <a:latin typeface="微软雅黑" panose="020B0503020204020204" charset="-122"/>
                <a:ea typeface="微软雅黑" panose="020B0503020204020204" charset="-122"/>
              </a:endParaRPr>
            </a:p>
          </p:txBody>
        </p:sp>
        <p:pic>
          <p:nvPicPr>
            <p:cNvPr id="9" name="图片 8"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1" name="平行四边形 10"/>
            <p:cNvSpPr/>
            <p:nvPr/>
          </p:nvSpPr>
          <p:spPr>
            <a:xfrm>
              <a:off x="6240016" y="476672"/>
              <a:ext cx="3793689"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5" name="文本框 14"/>
          <p:cNvSpPr txBox="1"/>
          <p:nvPr/>
        </p:nvSpPr>
        <p:spPr>
          <a:xfrm>
            <a:off x="1199456" y="1305673"/>
            <a:ext cx="10441682" cy="1014730"/>
          </a:xfrm>
          <a:prstGeom prst="rect">
            <a:avLst/>
          </a:prstGeom>
          <a:noFill/>
        </p:spPr>
        <p:txBody>
          <a:bodyPr wrap="square">
            <a:spAutoFit/>
          </a:bodyPr>
          <a:lstStyle/>
          <a:p>
            <a:pPr marL="0" lvl="1">
              <a:lnSpc>
                <a:spcPct val="150000"/>
              </a:lnSpc>
            </a:pPr>
            <a:r>
              <a:rPr lang="zh-CN" altLang="en-US" sz="2000" b="1">
                <a:latin typeface="微软雅黑" panose="020B0503020204020204" charset="-122"/>
                <a:ea typeface="微软雅黑" panose="020B0503020204020204" charset="-122"/>
              </a:rPr>
              <a:t>	计算机处理信息的早期语言是所谓的机器语言，使用机器语言进行程序设计需要面向机器来编写代码，即需要针对不同的机器编写诸如</a:t>
            </a:r>
            <a:r>
              <a:rPr lang="en-US" altLang="zh-CN" sz="2000" b="1">
                <a:latin typeface="微软雅黑" panose="020B0503020204020204" charset="-122"/>
                <a:ea typeface="微软雅黑" panose="020B0503020204020204" charset="-122"/>
              </a:rPr>
              <a:t>0101 1100</a:t>
            </a:r>
            <a:r>
              <a:rPr lang="zh-CN" altLang="en-US" sz="2000" b="1">
                <a:latin typeface="微软雅黑" panose="020B0503020204020204" charset="-122"/>
                <a:ea typeface="微软雅黑" panose="020B0503020204020204" charset="-122"/>
              </a:rPr>
              <a:t>这样的指令序列。 </a:t>
            </a:r>
          </a:p>
        </p:txBody>
      </p:sp>
      <p:sp>
        <p:nvSpPr>
          <p:cNvPr id="17" name="文本框 16"/>
          <p:cNvSpPr txBox="1"/>
          <p:nvPr/>
        </p:nvSpPr>
        <p:spPr>
          <a:xfrm>
            <a:off x="1241453" y="2819719"/>
            <a:ext cx="10441682" cy="1938020"/>
          </a:xfrm>
          <a:prstGeom prst="rect">
            <a:avLst/>
          </a:prstGeom>
          <a:noFill/>
        </p:spPr>
        <p:txBody>
          <a:bodyPr wrap="square">
            <a:spAutoFit/>
          </a:bodyPr>
          <a:lstStyle/>
          <a:p>
            <a:pPr marL="0" lvl="1">
              <a:lnSpc>
                <a:spcPct val="150000"/>
              </a:lnSpc>
            </a:pPr>
            <a:r>
              <a:rPr lang="zh-CN" altLang="en-US" sz="2000" b="1">
                <a:latin typeface="微软雅黑" panose="020B0503020204020204" charset="-122"/>
                <a:ea typeface="微软雅黑" panose="020B0503020204020204" charset="-122"/>
              </a:rPr>
              <a:t>    随着计算机硬件功能的提高</a:t>
            </a:r>
            <a:r>
              <a:rPr lang="en-US" altLang="zh-CN" sz="2000" b="1">
                <a:latin typeface="微软雅黑" panose="020B0503020204020204" charset="-122"/>
                <a:ea typeface="微软雅黑" panose="020B0503020204020204" charset="-122"/>
              </a:rPr>
              <a:t>,</a:t>
            </a:r>
            <a:r>
              <a:rPr lang="zh-CN" altLang="en-US" sz="2000" b="1">
                <a:latin typeface="微软雅黑" panose="020B0503020204020204" charset="-122"/>
                <a:ea typeface="微软雅黑" panose="020B0503020204020204" charset="-122"/>
              </a:rPr>
              <a:t>在</a:t>
            </a:r>
            <a:r>
              <a:rPr lang="en-US" altLang="zh-CN" sz="2000" b="1">
                <a:latin typeface="微软雅黑" panose="020B0503020204020204" charset="-122"/>
                <a:ea typeface="微软雅黑" panose="020B0503020204020204" charset="-122"/>
              </a:rPr>
              <a:t>20</a:t>
            </a:r>
            <a:r>
              <a:rPr lang="zh-CN" altLang="en-US" sz="2000" b="1">
                <a:latin typeface="微软雅黑" panose="020B0503020204020204" charset="-122"/>
                <a:ea typeface="微软雅黑" panose="020B0503020204020204" charset="-122"/>
              </a:rPr>
              <a:t>世纪</a:t>
            </a:r>
            <a:r>
              <a:rPr lang="en-US" altLang="zh-CN" sz="2000" b="1">
                <a:latin typeface="微软雅黑" panose="020B0503020204020204" charset="-122"/>
                <a:ea typeface="微软雅黑" panose="020B0503020204020204" charset="-122"/>
              </a:rPr>
              <a:t>60</a:t>
            </a:r>
            <a:r>
              <a:rPr lang="zh-CN" altLang="en-US" sz="2000" b="1">
                <a:latin typeface="微软雅黑" panose="020B0503020204020204" charset="-122"/>
                <a:ea typeface="微软雅黑" panose="020B0503020204020204" charset="-122"/>
              </a:rPr>
              <a:t>年代出现了面向过程设计语言，如</a:t>
            </a:r>
            <a:r>
              <a:rPr lang="en-US" altLang="zh-CN" sz="2000" b="1">
                <a:latin typeface="微软雅黑" panose="020B0503020204020204" charset="-122"/>
                <a:ea typeface="微软雅黑" panose="020B0503020204020204" charset="-122"/>
              </a:rPr>
              <a:t>C</a:t>
            </a:r>
            <a:r>
              <a:rPr lang="zh-CN" altLang="en-US" sz="2000" b="1">
                <a:latin typeface="微软雅黑" panose="020B0503020204020204" charset="-122"/>
                <a:ea typeface="微软雅黑" panose="020B0503020204020204" charset="-122"/>
              </a:rPr>
              <a:t>语言等。用这些语言编程也称为面向过程编程。语言把代码组成叫做过程或函数的块。每个块的目标是完成某个任务。使用这些语言编写代码指令时，不必再去考虑机器指令的细节，只要按着具体语言的语法要求去编写“源文件”。</a:t>
            </a:r>
          </a:p>
        </p:txBody>
      </p:sp>
      <p:sp>
        <p:nvSpPr>
          <p:cNvPr id="19" name="文本框 18"/>
          <p:cNvSpPr txBox="1"/>
          <p:nvPr/>
        </p:nvSpPr>
        <p:spPr>
          <a:xfrm>
            <a:off x="1194593" y="5215938"/>
            <a:ext cx="10441682" cy="1476375"/>
          </a:xfrm>
          <a:prstGeom prst="rect">
            <a:avLst/>
          </a:prstGeom>
          <a:noFill/>
        </p:spPr>
        <p:txBody>
          <a:bodyPr wrap="square">
            <a:spAutoFit/>
          </a:bodyPr>
          <a:lstStyle/>
          <a:p>
            <a:pPr marL="0" lvl="1">
              <a:lnSpc>
                <a:spcPct val="150000"/>
              </a:lnSpc>
            </a:pPr>
            <a:r>
              <a:rPr lang="zh-CN" altLang="en-US" sz="2000" b="1">
                <a:latin typeface="微软雅黑" panose="020B0503020204020204" charset="-122"/>
                <a:ea typeface="微软雅黑" panose="020B0503020204020204" charset="-122"/>
              </a:rPr>
              <a:t>    基于对象的编程更加符合人的思维模式，使得编程人员更容易编写出易维护、易扩展和易复用的程序代码，更重要的是，面向对象编程鼓励创造性的程序设计。     </a:t>
            </a:r>
          </a:p>
          <a:p>
            <a:pPr marL="342900" lvl="1" indent="-342900">
              <a:lnSpc>
                <a:spcPct val="150000"/>
              </a:lnSpc>
              <a:buClr>
                <a:srgbClr val="53648F"/>
              </a:buClr>
              <a:buFont typeface="Wingdings" panose="05000000000000000000" pitchFamily="2" charset="2"/>
              <a:buChar char="l"/>
            </a:pPr>
            <a:r>
              <a:rPr lang="zh-CN" altLang="en-US" sz="2000" b="1">
                <a:latin typeface="微软雅黑" panose="020B0503020204020204" charset="-122"/>
                <a:ea typeface="微软雅黑" panose="020B0503020204020204" charset="-122"/>
              </a:rPr>
              <a:t>面向对象编程主要体现下列三个特性：封装性 ；继承；多态</a:t>
            </a:r>
          </a:p>
        </p:txBody>
      </p:sp>
      <p:sp>
        <p:nvSpPr>
          <p:cNvPr id="22" name="文本框 21"/>
          <p:cNvSpPr txBox="1"/>
          <p:nvPr/>
        </p:nvSpPr>
        <p:spPr>
          <a:xfrm>
            <a:off x="817550" y="2420888"/>
            <a:ext cx="4774394"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4.1.2  </a:t>
            </a:r>
            <a:r>
              <a:rPr lang="zh-CN" altLang="en-US" sz="2400">
                <a:latin typeface="微软雅黑" panose="020B0503020204020204" charset="-122"/>
                <a:ea typeface="微软雅黑" panose="020B0503020204020204" charset="-122"/>
              </a:rPr>
              <a:t>面向过程语言 </a:t>
            </a:r>
          </a:p>
        </p:txBody>
      </p:sp>
      <p:sp>
        <p:nvSpPr>
          <p:cNvPr id="23" name="文本框 22"/>
          <p:cNvSpPr txBox="1"/>
          <p:nvPr/>
        </p:nvSpPr>
        <p:spPr>
          <a:xfrm>
            <a:off x="817550" y="4826891"/>
            <a:ext cx="4774394"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4.1.3  </a:t>
            </a:r>
            <a:r>
              <a:rPr lang="zh-CN" altLang="en-US" sz="2400">
                <a:latin typeface="微软雅黑" panose="020B0503020204020204" charset="-122"/>
                <a:ea typeface="微软雅黑" panose="020B0503020204020204" charset="-122"/>
              </a:rPr>
              <a:t>面向对象语言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1000"/>
                                        <p:tgtEl>
                                          <p:spTgt spid="23"/>
                                        </p:tgtEl>
                                      </p:cBhvr>
                                    </p:animEffect>
                                    <p:anim calcmode="lin" valueType="num">
                                      <p:cBhvr>
                                        <p:cTn id="37" dur="1000" fill="hold"/>
                                        <p:tgtEl>
                                          <p:spTgt spid="23"/>
                                        </p:tgtEl>
                                        <p:attrNameLst>
                                          <p:attrName>ppt_x</p:attrName>
                                        </p:attrNameLst>
                                      </p:cBhvr>
                                      <p:tavLst>
                                        <p:tav tm="0">
                                          <p:val>
                                            <p:strVal val="#ppt_x"/>
                                          </p:val>
                                        </p:tav>
                                        <p:tav tm="100000">
                                          <p:val>
                                            <p:strVal val="#ppt_x"/>
                                          </p:val>
                                        </p:tav>
                                      </p:tavLst>
                                    </p:anim>
                                    <p:anim calcmode="lin" valueType="num">
                                      <p:cBhvr>
                                        <p:cTn id="38" dur="1000" fill="hold"/>
                                        <p:tgtEl>
                                          <p:spTgt spid="2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1000"/>
                                        <p:tgtEl>
                                          <p:spTgt spid="19"/>
                                        </p:tgtEl>
                                      </p:cBhvr>
                                    </p:animEffect>
                                    <p:anim calcmode="lin" valueType="num">
                                      <p:cBhvr>
                                        <p:cTn id="42" dur="1000" fill="hold"/>
                                        <p:tgtEl>
                                          <p:spTgt spid="19"/>
                                        </p:tgtEl>
                                        <p:attrNameLst>
                                          <p:attrName>ppt_x</p:attrName>
                                        </p:attrNameLst>
                                      </p:cBhvr>
                                      <p:tavLst>
                                        <p:tav tm="0">
                                          <p:val>
                                            <p:strVal val="#ppt_x"/>
                                          </p:val>
                                        </p:tav>
                                        <p:tav tm="100000">
                                          <p:val>
                                            <p:strVal val="#ppt_x"/>
                                          </p:val>
                                        </p:tav>
                                      </p:tavLst>
                                    </p:anim>
                                    <p:anim calcmode="lin" valueType="num">
                                      <p:cBhvr>
                                        <p:cTn id="4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7" grpId="0"/>
      <p:bldP spid="19" grpId="0"/>
      <p:bldP spid="22" grpId="0"/>
      <p:bldP spid="2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4294967295"/>
          </p:nvPr>
        </p:nvSpPr>
        <p:spPr>
          <a:xfrm>
            <a:off x="832628" y="1402174"/>
            <a:ext cx="10728820" cy="1097924"/>
          </a:xfrm>
          <a:prstGeom prst="rect">
            <a:avLst/>
          </a:prstGeom>
        </p:spPr>
        <p:txBody>
          <a:bodyPr/>
          <a:lstStyle/>
          <a:p>
            <a:pPr eaLnBrk="1" hangingPunct="1">
              <a:lnSpc>
                <a:spcPct val="150000"/>
              </a:lnSpc>
            </a:pPr>
            <a:r>
              <a:rPr lang="zh-CN" altLang="en-US" sz="2400">
                <a:latin typeface="微软雅黑" panose="020B0503020204020204" charset="-122"/>
                <a:ea typeface="微软雅黑" panose="020B0503020204020204" charset="-122"/>
              </a:rPr>
              <a:t>如果一个对象</a:t>
            </a:r>
            <a:r>
              <a:rPr lang="en-US" altLang="zh-CN" sz="2400">
                <a:latin typeface="微软雅黑" panose="020B0503020204020204" charset="-122"/>
                <a:ea typeface="微软雅黑" panose="020B0503020204020204" charset="-122"/>
              </a:rPr>
              <a:t>a</a:t>
            </a:r>
            <a:r>
              <a:rPr lang="zh-CN" altLang="en-US" sz="2400">
                <a:latin typeface="微软雅黑" panose="020B0503020204020204" charset="-122"/>
                <a:ea typeface="微软雅黑" panose="020B0503020204020204" charset="-122"/>
              </a:rPr>
              <a:t>组合了对象</a:t>
            </a:r>
            <a:r>
              <a:rPr lang="en-US" altLang="zh-CN" sz="2400">
                <a:latin typeface="微软雅黑" panose="020B0503020204020204" charset="-122"/>
                <a:ea typeface="微软雅黑" panose="020B0503020204020204" charset="-122"/>
              </a:rPr>
              <a:t>b，</a:t>
            </a:r>
            <a:r>
              <a:rPr lang="zh-CN" altLang="en-US" sz="2400">
                <a:latin typeface="微软雅黑" panose="020B0503020204020204" charset="-122"/>
                <a:ea typeface="微软雅黑" panose="020B0503020204020204" charset="-122"/>
              </a:rPr>
              <a:t>那么对象</a:t>
            </a:r>
            <a:r>
              <a:rPr lang="en-US" altLang="zh-CN" sz="2400">
                <a:latin typeface="微软雅黑" panose="020B0503020204020204" charset="-122"/>
                <a:ea typeface="微软雅黑" panose="020B0503020204020204" charset="-122"/>
              </a:rPr>
              <a:t>a</a:t>
            </a:r>
            <a:r>
              <a:rPr lang="zh-CN" altLang="en-US" sz="2400">
                <a:latin typeface="微软雅黑" panose="020B0503020204020204" charset="-122"/>
                <a:ea typeface="微软雅黑" panose="020B0503020204020204" charset="-122"/>
              </a:rPr>
              <a:t>就可以委托对象</a:t>
            </a:r>
            <a:r>
              <a:rPr lang="en-US" altLang="zh-CN" sz="2400">
                <a:latin typeface="微软雅黑" panose="020B0503020204020204" charset="-122"/>
                <a:ea typeface="微软雅黑" panose="020B0503020204020204" charset="-122"/>
              </a:rPr>
              <a:t>b</a:t>
            </a:r>
            <a:r>
              <a:rPr lang="zh-CN" altLang="en-US" sz="2400">
                <a:latin typeface="微软雅黑" panose="020B0503020204020204" charset="-122"/>
                <a:ea typeface="微软雅黑" panose="020B0503020204020204" charset="-122"/>
              </a:rPr>
              <a:t>调用其方法，即对象</a:t>
            </a:r>
            <a:r>
              <a:rPr lang="en-US" altLang="zh-CN" sz="2400" b="1">
                <a:solidFill>
                  <a:srgbClr val="53648F"/>
                </a:solidFill>
                <a:latin typeface="微软雅黑" panose="020B0503020204020204" charset="-122"/>
                <a:ea typeface="微软雅黑" panose="020B0503020204020204" charset="-122"/>
              </a:rPr>
              <a:t>a</a:t>
            </a:r>
            <a:r>
              <a:rPr lang="zh-CN" altLang="en-US" sz="2400" b="1">
                <a:solidFill>
                  <a:srgbClr val="53648F"/>
                </a:solidFill>
                <a:latin typeface="微软雅黑" panose="020B0503020204020204" charset="-122"/>
                <a:ea typeface="微软雅黑" panose="020B0503020204020204" charset="-122"/>
              </a:rPr>
              <a:t>以组合的方式复用对象</a:t>
            </a:r>
            <a:r>
              <a:rPr lang="en-US" altLang="zh-CN" sz="2400" b="1">
                <a:solidFill>
                  <a:srgbClr val="53648F"/>
                </a:solidFill>
                <a:latin typeface="微软雅黑" panose="020B0503020204020204" charset="-122"/>
                <a:ea typeface="微软雅黑" panose="020B0503020204020204" charset="-122"/>
              </a:rPr>
              <a:t>b</a:t>
            </a:r>
            <a:r>
              <a:rPr lang="zh-CN" altLang="en-US" sz="2400" b="1">
                <a:solidFill>
                  <a:srgbClr val="53648F"/>
                </a:solidFill>
                <a:latin typeface="微软雅黑" panose="020B0503020204020204" charset="-122"/>
                <a:ea typeface="微软雅黑" panose="020B0503020204020204" charset="-122"/>
              </a:rPr>
              <a:t>的方法</a:t>
            </a:r>
            <a:r>
              <a:rPr lang="zh-CN" altLang="en-US" sz="2400">
                <a:latin typeface="微软雅黑" panose="020B0503020204020204" charset="-122"/>
                <a:ea typeface="微软雅黑" panose="020B0503020204020204" charset="-122"/>
              </a:rPr>
              <a:t>。</a:t>
            </a:r>
          </a:p>
        </p:txBody>
      </p:sp>
      <p:sp>
        <p:nvSpPr>
          <p:cNvPr id="287748" name="Rectangle 4"/>
          <p:cNvSpPr>
            <a:spLocks noChangeArrowheads="1"/>
          </p:cNvSpPr>
          <p:nvPr/>
        </p:nvSpPr>
        <p:spPr bwMode="auto">
          <a:xfrm>
            <a:off x="848219" y="2940310"/>
            <a:ext cx="8315866" cy="3646170"/>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indent="255905">
              <a:spcBef>
                <a:spcPct val="20000"/>
              </a:spcBef>
              <a:buClr>
                <a:srgbClr val="0000FF"/>
              </a:buClr>
              <a:buFont typeface="Wingdings" panose="05000000000000000000" pitchFamily="2" charset="2"/>
              <a:buChar char="Ø"/>
              <a:tabLst>
                <a:tab pos="445770"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tabLst>
                <a:tab pos="445770" algn="l"/>
              </a:tabLst>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tabLst>
                <a:tab pos="44577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tabLst>
                <a:tab pos="445770" algn="l"/>
              </a:tabLst>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tabLst>
                <a:tab pos="445770" algn="l"/>
              </a:tabLst>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tabLst>
                <a:tab pos="445770" algn="l"/>
              </a:tabLs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tabLst>
                <a:tab pos="445770" algn="l"/>
              </a:tabLs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tabLst>
                <a:tab pos="445770" algn="l"/>
              </a:tabLs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tabLst>
                <a:tab pos="445770" algn="l"/>
              </a:tabLs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0"/>
              </a:spcBef>
              <a:buClrTx/>
              <a:buFontTx/>
              <a:buNone/>
            </a:pPr>
            <a:r>
              <a:rPr lang="zh-CN" altLang="en-US" sz="2200" b="1">
                <a:solidFill>
                  <a:srgbClr val="C00000"/>
                </a:solidFill>
                <a:latin typeface="微软雅黑" panose="020B0503020204020204" charset="-122"/>
                <a:ea typeface="微软雅黑" panose="020B0503020204020204" charset="-122"/>
              </a:rPr>
              <a:t>例子9 </a:t>
            </a:r>
            <a:r>
              <a:rPr lang="zh-CN" altLang="en-US" sz="2200" b="1">
                <a:solidFill>
                  <a:srgbClr val="53648F"/>
                </a:solidFill>
                <a:latin typeface="微软雅黑" panose="020B0503020204020204" charset="-122"/>
                <a:ea typeface="微软雅黑" panose="020B0503020204020204" charset="-122"/>
              </a:rPr>
              <a:t>模拟手机和</a:t>
            </a:r>
            <a:r>
              <a:rPr lang="en-US" altLang="zh-CN" sz="2200" b="1">
                <a:solidFill>
                  <a:srgbClr val="53648F"/>
                </a:solidFill>
                <a:latin typeface="微软雅黑" panose="020B0503020204020204" charset="-122"/>
                <a:ea typeface="微软雅黑" panose="020B0503020204020204" charset="-122"/>
              </a:rPr>
              <a:t>SIM</a:t>
            </a:r>
            <a:r>
              <a:rPr lang="zh-CN" altLang="en-US" sz="2200" b="1">
                <a:solidFill>
                  <a:srgbClr val="53648F"/>
                </a:solidFill>
                <a:latin typeface="微软雅黑" panose="020B0503020204020204" charset="-122"/>
                <a:ea typeface="微软雅黑" panose="020B0503020204020204" charset="-122"/>
              </a:rPr>
              <a:t>卡的组合关系。</a:t>
            </a:r>
            <a:endParaRPr lang="en-US" altLang="zh-CN" sz="2200" b="1">
              <a:solidFill>
                <a:srgbClr val="53648F"/>
              </a:solidFill>
              <a:latin typeface="微软雅黑" panose="020B0503020204020204" charset="-122"/>
              <a:ea typeface="微软雅黑" panose="020B0503020204020204" charset="-122"/>
            </a:endParaRPr>
          </a:p>
          <a:p>
            <a:pPr algn="just" eaLnBrk="1" hangingPunct="1">
              <a:lnSpc>
                <a:spcPct val="150000"/>
              </a:lnSpc>
              <a:spcBef>
                <a:spcPct val="0"/>
              </a:spcBef>
              <a:buClrTx/>
              <a:buFontTx/>
              <a:buNone/>
            </a:pPr>
            <a:r>
              <a:rPr lang="zh-CN" altLang="en-US" sz="2200">
                <a:latin typeface="微软雅黑" panose="020B0503020204020204" charset="-122"/>
                <a:ea typeface="微软雅黑" panose="020B0503020204020204" charset="-122"/>
              </a:rPr>
              <a:t>涉及的类如下：</a:t>
            </a:r>
          </a:p>
          <a:p>
            <a:pPr algn="just">
              <a:lnSpc>
                <a:spcPct val="150000"/>
              </a:lnSpc>
              <a:spcBef>
                <a:spcPct val="0"/>
              </a:spcBef>
              <a:buClrTx/>
              <a:buFontTx/>
              <a:buNone/>
            </a:pPr>
            <a:r>
              <a:rPr lang="en-US" altLang="zh-CN" sz="2200">
                <a:latin typeface="微软雅黑" panose="020B0503020204020204" charset="-122"/>
                <a:ea typeface="微软雅黑" panose="020B0503020204020204" charset="-122"/>
              </a:rPr>
              <a:t>l</a:t>
            </a:r>
            <a:r>
              <a:rPr lang="en-US" altLang="zh-CN" sz="2200">
                <a:latin typeface="微软雅黑" panose="020B0503020204020204" charset="-122"/>
                <a:ea typeface="微软雅黑" panose="020B0503020204020204" charset="-122"/>
                <a:cs typeface="Times New Roman" panose="02020603050405020304" pitchFamily="18" charset="0"/>
              </a:rPr>
              <a:t>     </a:t>
            </a:r>
            <a:r>
              <a:rPr lang="en-US" altLang="zh-CN" sz="2200">
                <a:latin typeface="微软雅黑" panose="020B0503020204020204" charset="-122"/>
                <a:ea typeface="微软雅黑" panose="020B0503020204020204" charset="-122"/>
              </a:rPr>
              <a:t>SIM</a:t>
            </a:r>
            <a:r>
              <a:rPr lang="zh-CN" altLang="en-US" sz="2200">
                <a:latin typeface="微软雅黑" panose="020B0503020204020204" charset="-122"/>
                <a:ea typeface="微软雅黑" panose="020B0503020204020204" charset="-122"/>
              </a:rPr>
              <a:t>类负责创建</a:t>
            </a:r>
            <a:r>
              <a:rPr lang="en-US" altLang="zh-CN" sz="2200">
                <a:latin typeface="微软雅黑" panose="020B0503020204020204" charset="-122"/>
                <a:ea typeface="微软雅黑" panose="020B0503020204020204" charset="-122"/>
              </a:rPr>
              <a:t>SIM</a:t>
            </a:r>
            <a:r>
              <a:rPr lang="zh-CN" altLang="en-US" sz="2200">
                <a:latin typeface="微软雅黑" panose="020B0503020204020204" charset="-122"/>
                <a:ea typeface="微软雅黑" panose="020B0503020204020204" charset="-122"/>
              </a:rPr>
              <a:t>卡</a:t>
            </a:r>
            <a:r>
              <a:rPr lang="en-US" altLang="zh-CN" sz="2200">
                <a:latin typeface="微软雅黑" panose="020B0503020204020204" charset="-122"/>
                <a:ea typeface="微软雅黑" panose="020B0503020204020204" charset="-122"/>
                <a:hlinkClick r:id="rId2"/>
              </a:rPr>
              <a:t>SIM.java </a:t>
            </a:r>
            <a:r>
              <a:rPr lang="zh-CN" altLang="en-US" sz="2200">
                <a:latin typeface="微软雅黑" panose="020B0503020204020204" charset="-122"/>
                <a:ea typeface="微软雅黑" panose="020B0503020204020204" charset="-122"/>
              </a:rPr>
              <a:t>。</a:t>
            </a:r>
          </a:p>
          <a:p>
            <a:pPr algn="just">
              <a:lnSpc>
                <a:spcPct val="150000"/>
              </a:lnSpc>
              <a:spcBef>
                <a:spcPct val="0"/>
              </a:spcBef>
              <a:buClrTx/>
              <a:buFontTx/>
              <a:buNone/>
            </a:pPr>
            <a:r>
              <a:rPr lang="en-US" altLang="zh-CN" sz="2200">
                <a:latin typeface="微软雅黑" panose="020B0503020204020204" charset="-122"/>
                <a:ea typeface="微软雅黑" panose="020B0503020204020204" charset="-122"/>
              </a:rPr>
              <a:t>l</a:t>
            </a:r>
            <a:r>
              <a:rPr lang="en-US" altLang="zh-CN" sz="2200">
                <a:latin typeface="微软雅黑" panose="020B0503020204020204" charset="-122"/>
                <a:ea typeface="微软雅黑" panose="020B0503020204020204" charset="-122"/>
                <a:cs typeface="Times New Roman" panose="02020603050405020304" pitchFamily="18" charset="0"/>
              </a:rPr>
              <a:t>   </a:t>
            </a:r>
            <a:r>
              <a:rPr lang="en-US" altLang="zh-CN" sz="2200">
                <a:latin typeface="微软雅黑" panose="020B0503020204020204" charset="-122"/>
                <a:ea typeface="微软雅黑" panose="020B0503020204020204" charset="-122"/>
              </a:rPr>
              <a:t>MobileTelephone</a:t>
            </a:r>
            <a:r>
              <a:rPr lang="zh-CN" altLang="en-US" sz="2200">
                <a:latin typeface="微软雅黑" panose="020B0503020204020204" charset="-122"/>
                <a:ea typeface="微软雅黑" panose="020B0503020204020204" charset="-122"/>
              </a:rPr>
              <a:t>类负责创建手机</a:t>
            </a:r>
            <a:r>
              <a:rPr lang="en-US" altLang="zh-CN" sz="2200">
                <a:latin typeface="微软雅黑" panose="020B0503020204020204" charset="-122"/>
                <a:ea typeface="微软雅黑" panose="020B0503020204020204" charset="-122"/>
                <a:hlinkClick r:id="rId3"/>
              </a:rPr>
              <a:t>MobileTelephone.java </a:t>
            </a:r>
            <a:r>
              <a:rPr lang="zh-CN" altLang="en-US" sz="2200">
                <a:latin typeface="微软雅黑" panose="020B0503020204020204" charset="-122"/>
                <a:ea typeface="微软雅黑" panose="020B0503020204020204" charset="-122"/>
              </a:rPr>
              <a:t>，手机可以组合一个</a:t>
            </a:r>
            <a:r>
              <a:rPr lang="en-US" altLang="zh-CN" sz="2200">
                <a:latin typeface="微软雅黑" panose="020B0503020204020204" charset="-122"/>
                <a:ea typeface="微软雅黑" panose="020B0503020204020204" charset="-122"/>
              </a:rPr>
              <a:t>SIM</a:t>
            </a:r>
            <a:r>
              <a:rPr lang="zh-CN" altLang="en-US" sz="2200">
                <a:latin typeface="微软雅黑" panose="020B0503020204020204" charset="-122"/>
                <a:ea typeface="微软雅黑" panose="020B0503020204020204" charset="-122"/>
              </a:rPr>
              <a:t>卡，并可以调用</a:t>
            </a:r>
            <a:r>
              <a:rPr lang="en-US" altLang="zh-CN" sz="2200">
                <a:latin typeface="微软雅黑" panose="020B0503020204020204" charset="-122"/>
                <a:ea typeface="微软雅黑" panose="020B0503020204020204" charset="-122"/>
              </a:rPr>
              <a:t>setSIM (SIM card)</a:t>
            </a:r>
            <a:r>
              <a:rPr lang="zh-CN" altLang="en-US" sz="2200">
                <a:latin typeface="微软雅黑" panose="020B0503020204020204" charset="-122"/>
                <a:ea typeface="微软雅黑" panose="020B0503020204020204" charset="-122"/>
              </a:rPr>
              <a:t>方法更改其中的</a:t>
            </a:r>
            <a:r>
              <a:rPr lang="en-US" altLang="zh-CN" sz="2200">
                <a:latin typeface="微软雅黑" panose="020B0503020204020204" charset="-122"/>
                <a:ea typeface="微软雅黑" panose="020B0503020204020204" charset="-122"/>
              </a:rPr>
              <a:t>SIM</a:t>
            </a:r>
            <a:r>
              <a:rPr lang="zh-CN" altLang="en-US" sz="2200">
                <a:latin typeface="微软雅黑" panose="020B0503020204020204" charset="-122"/>
                <a:ea typeface="微软雅黑" panose="020B0503020204020204" charset="-122"/>
              </a:rPr>
              <a:t>卡。程序运行效果如图4.20。</a:t>
            </a:r>
          </a:p>
          <a:p>
            <a:pPr algn="just">
              <a:lnSpc>
                <a:spcPct val="150000"/>
              </a:lnSpc>
              <a:spcBef>
                <a:spcPct val="0"/>
              </a:spcBef>
              <a:buClrTx/>
              <a:buFontTx/>
              <a:buNone/>
            </a:pPr>
            <a:r>
              <a:rPr lang="en-US" altLang="zh-CN" sz="2200">
                <a:latin typeface="微软雅黑" panose="020B0503020204020204" charset="-122"/>
                <a:ea typeface="微软雅黑" panose="020B0503020204020204" charset="-122"/>
                <a:hlinkClick r:id="rId2"/>
              </a:rPr>
              <a:t>SIM.java  </a:t>
            </a:r>
            <a:r>
              <a:rPr lang="en-US" altLang="zh-CN" sz="2200">
                <a:latin typeface="微软雅黑" panose="020B0503020204020204" charset="-122"/>
                <a:ea typeface="微软雅黑" panose="020B0503020204020204" charset="-122"/>
              </a:rPr>
              <a:t>, </a:t>
            </a:r>
            <a:r>
              <a:rPr lang="en-US" altLang="zh-CN" sz="2200">
                <a:latin typeface="微软雅黑" panose="020B0503020204020204" charset="-122"/>
                <a:ea typeface="微软雅黑" panose="020B0503020204020204" charset="-122"/>
                <a:hlinkClick r:id="rId3"/>
              </a:rPr>
              <a:t>MobileTelephone.java </a:t>
            </a:r>
            <a:r>
              <a:rPr lang="en-US" altLang="zh-CN" sz="2200">
                <a:latin typeface="微软雅黑" panose="020B0503020204020204" charset="-122"/>
                <a:ea typeface="微软雅黑" panose="020B0503020204020204" charset="-122"/>
              </a:rPr>
              <a:t>, </a:t>
            </a:r>
            <a:r>
              <a:rPr lang="en-US" altLang="zh-CN" sz="2200">
                <a:latin typeface="微软雅黑" panose="020B0503020204020204" charset="-122"/>
                <a:ea typeface="微软雅黑" panose="020B0503020204020204" charset="-122"/>
                <a:hlinkClick r:id="rId4"/>
              </a:rPr>
              <a:t>Example4_9.java</a:t>
            </a:r>
            <a:endParaRPr lang="zh-CN" altLang="en-US" sz="2200">
              <a:latin typeface="微软雅黑" panose="020B0503020204020204" charset="-122"/>
              <a:ea typeface="微软雅黑" panose="020B0503020204020204" charset="-122"/>
            </a:endParaRPr>
          </a:p>
        </p:txBody>
      </p:sp>
      <p:pic>
        <p:nvPicPr>
          <p:cNvPr id="2877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3322" y="2641974"/>
            <a:ext cx="4917816" cy="1458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103941" y="116632"/>
            <a:ext cx="9929764" cy="614705"/>
            <a:chOff x="103941" y="116632"/>
            <a:chExt cx="9929764" cy="614705"/>
          </a:xfrm>
        </p:grpSpPr>
        <p:sp>
          <p:nvSpPr>
            <p:cNvPr id="7" name="文本框 6"/>
            <p:cNvSpPr txBox="1"/>
            <p:nvPr/>
          </p:nvSpPr>
          <p:spPr>
            <a:xfrm>
              <a:off x="767408" y="147772"/>
              <a:ext cx="321563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4.6   </a:t>
              </a:r>
              <a:r>
                <a:rPr lang="zh-CN" altLang="en-US" sz="3200" b="1">
                  <a:solidFill>
                    <a:srgbClr val="53648F"/>
                  </a:solidFill>
                  <a:latin typeface="微软雅黑" panose="020B0503020204020204" charset="-122"/>
                  <a:ea typeface="微软雅黑" panose="020B0503020204020204" charset="-122"/>
                </a:rPr>
                <a:t>对象的组合</a:t>
              </a:r>
              <a:endParaRPr lang="zh-CN" altLang="en-US" sz="3200" b="1" dirty="0">
                <a:solidFill>
                  <a:srgbClr val="53648F"/>
                </a:solidFill>
                <a:latin typeface="微软雅黑" panose="020B0503020204020204" charset="-122"/>
                <a:ea typeface="微软雅黑" panose="020B0503020204020204" charset="-122"/>
              </a:endParaRPr>
            </a:p>
          </p:txBody>
        </p:sp>
        <p:pic>
          <p:nvPicPr>
            <p:cNvPr id="8" name="图片 7" descr="卡通人物&#10;&#10;中度可信度描述已自动生成"/>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0" name="平行四边形 9"/>
            <p:cNvSpPr/>
            <p:nvPr/>
          </p:nvSpPr>
          <p:spPr>
            <a:xfrm>
              <a:off x="3863752" y="476672"/>
              <a:ext cx="6169953"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1" name="文本框 10"/>
          <p:cNvSpPr txBox="1"/>
          <p:nvPr/>
        </p:nvSpPr>
        <p:spPr>
          <a:xfrm>
            <a:off x="817550" y="836712"/>
            <a:ext cx="3046202"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4.6.1 </a:t>
            </a:r>
            <a:r>
              <a:rPr lang="zh-CN" altLang="en-US" sz="2400">
                <a:latin typeface="微软雅黑" panose="020B0503020204020204" charset="-122"/>
                <a:ea typeface="微软雅黑" panose="020B0503020204020204" charset="-122"/>
              </a:rPr>
              <a:t>组合与复用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87748"/>
                                        </p:tgtEl>
                                        <p:attrNameLst>
                                          <p:attrName>style.visibility</p:attrName>
                                        </p:attrNameLst>
                                      </p:cBhvr>
                                      <p:to>
                                        <p:strVal val="visible"/>
                                      </p:to>
                                    </p:set>
                                    <p:animEffect transition="in" filter="blinds(horizontal)">
                                      <p:cBhvr>
                                        <p:cTn id="18" dur="500"/>
                                        <p:tgtEl>
                                          <p:spTgt spid="28774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87750"/>
                                        </p:tgtEl>
                                        <p:attrNameLst>
                                          <p:attrName>style.visibility</p:attrName>
                                        </p:attrNameLst>
                                      </p:cBhvr>
                                      <p:to>
                                        <p:strVal val="visible"/>
                                      </p:to>
                                    </p:set>
                                    <p:anim calcmode="lin" valueType="num">
                                      <p:cBhvr additive="base">
                                        <p:cTn id="23" dur="500" fill="hold"/>
                                        <p:tgtEl>
                                          <p:spTgt spid="287750"/>
                                        </p:tgtEl>
                                        <p:attrNameLst>
                                          <p:attrName>ppt_x</p:attrName>
                                        </p:attrNameLst>
                                      </p:cBhvr>
                                      <p:tavLst>
                                        <p:tav tm="0">
                                          <p:val>
                                            <p:strVal val="#ppt_x"/>
                                          </p:val>
                                        </p:tav>
                                        <p:tav tm="100000">
                                          <p:val>
                                            <p:strVal val="#ppt_x"/>
                                          </p:val>
                                        </p:tav>
                                      </p:tavLst>
                                    </p:anim>
                                    <p:anim calcmode="lin" valueType="num">
                                      <p:cBhvr additive="base">
                                        <p:cTn id="24" dur="500" fill="hold"/>
                                        <p:tgtEl>
                                          <p:spTgt spid="2877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P spid="287748" grpId="0" bldLvl="0" animBg="1"/>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6"/>
          <p:cNvSpPr>
            <a:spLocks noChangeArrowheads="1"/>
          </p:cNvSpPr>
          <p:nvPr/>
        </p:nvSpPr>
        <p:spPr bwMode="auto">
          <a:xfrm>
            <a:off x="2279576" y="1934224"/>
            <a:ext cx="1862455" cy="460375"/>
          </a:xfrm>
          <a:prstGeom prst="rect">
            <a:avLst/>
          </a:prstGeom>
          <a:solidFill>
            <a:srgbClr val="53648F"/>
          </a:solidFill>
          <a:ln>
            <a:noFill/>
          </a:ln>
        </p:spPr>
        <p:txBody>
          <a:bodyPr wrap="none" anchor="ct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a:solidFill>
                  <a:schemeClr val="bg1"/>
                </a:solidFill>
                <a:latin typeface="微软雅黑" panose="020B0503020204020204" charset="-122"/>
                <a:ea typeface="微软雅黑" panose="020B0503020204020204" charset="-122"/>
              </a:rPr>
              <a:t> </a:t>
            </a:r>
            <a:r>
              <a:rPr lang="en-US" altLang="zh-CN" sz="2400" b="1">
                <a:solidFill>
                  <a:schemeClr val="bg1"/>
                </a:solidFill>
                <a:latin typeface="微软雅黑" panose="020B0503020204020204" charset="-122"/>
                <a:ea typeface="微软雅黑" panose="020B0503020204020204" charset="-122"/>
              </a:rPr>
              <a:t>1 </a:t>
            </a:r>
            <a:r>
              <a:rPr lang="zh-CN" altLang="en-US" sz="2400" b="1">
                <a:solidFill>
                  <a:schemeClr val="bg1"/>
                </a:solidFill>
                <a:latin typeface="微软雅黑" panose="020B0503020204020204" charset="-122"/>
                <a:ea typeface="微软雅黑" panose="020B0503020204020204" charset="-122"/>
              </a:rPr>
              <a:t>关联关系 </a:t>
            </a:r>
          </a:p>
        </p:txBody>
      </p:sp>
      <p:sp>
        <p:nvSpPr>
          <p:cNvPr id="48132" name="Rectangle 7"/>
          <p:cNvSpPr>
            <a:spLocks noChangeArrowheads="1"/>
          </p:cNvSpPr>
          <p:nvPr/>
        </p:nvSpPr>
        <p:spPr bwMode="auto">
          <a:xfrm>
            <a:off x="7886774" y="1934224"/>
            <a:ext cx="1862455" cy="460375"/>
          </a:xfrm>
          <a:prstGeom prst="rect">
            <a:avLst/>
          </a:prstGeom>
          <a:solidFill>
            <a:srgbClr val="53648F"/>
          </a:solidFill>
          <a:ln>
            <a:noFill/>
          </a:ln>
        </p:spPr>
        <p:txBody>
          <a:bodyPr wrap="none" anchor="ct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a:solidFill>
                  <a:schemeClr val="bg1"/>
                </a:solidFill>
                <a:latin typeface="微软雅黑" panose="020B0503020204020204" charset="-122"/>
                <a:ea typeface="微软雅黑" panose="020B0503020204020204" charset="-122"/>
              </a:rPr>
              <a:t> </a:t>
            </a:r>
            <a:r>
              <a:rPr lang="en-US" altLang="zh-CN" sz="2400" b="1">
                <a:solidFill>
                  <a:schemeClr val="bg1"/>
                </a:solidFill>
                <a:latin typeface="微软雅黑" panose="020B0503020204020204" charset="-122"/>
                <a:ea typeface="微软雅黑" panose="020B0503020204020204" charset="-122"/>
              </a:rPr>
              <a:t>2 </a:t>
            </a:r>
            <a:r>
              <a:rPr lang="zh-CN" altLang="en-US" sz="2400" b="1">
                <a:solidFill>
                  <a:schemeClr val="bg1"/>
                </a:solidFill>
                <a:latin typeface="微软雅黑" panose="020B0503020204020204" charset="-122"/>
                <a:ea typeface="微软雅黑" panose="020B0503020204020204" charset="-122"/>
              </a:rPr>
              <a:t>依赖关系 </a:t>
            </a:r>
          </a:p>
        </p:txBody>
      </p:sp>
      <p:pic>
        <p:nvPicPr>
          <p:cNvPr id="4813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40" y="3645024"/>
            <a:ext cx="4276725"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6200" y="3690150"/>
            <a:ext cx="5214938"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p:cNvGrpSpPr/>
          <p:nvPr/>
        </p:nvGrpSpPr>
        <p:grpSpPr>
          <a:xfrm>
            <a:off x="103941" y="116632"/>
            <a:ext cx="9929764" cy="614705"/>
            <a:chOff x="103941" y="116632"/>
            <a:chExt cx="9929764" cy="614705"/>
          </a:xfrm>
        </p:grpSpPr>
        <p:sp>
          <p:nvSpPr>
            <p:cNvPr id="8" name="文本框 7"/>
            <p:cNvSpPr txBox="1"/>
            <p:nvPr/>
          </p:nvSpPr>
          <p:spPr>
            <a:xfrm>
              <a:off x="767408" y="147772"/>
              <a:ext cx="321563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4.6   </a:t>
              </a:r>
              <a:r>
                <a:rPr lang="zh-CN" altLang="en-US" sz="3200" b="1">
                  <a:solidFill>
                    <a:srgbClr val="53648F"/>
                  </a:solidFill>
                  <a:latin typeface="微软雅黑" panose="020B0503020204020204" charset="-122"/>
                  <a:ea typeface="微软雅黑" panose="020B0503020204020204" charset="-122"/>
                </a:rPr>
                <a:t>对象的组合</a:t>
              </a:r>
              <a:endParaRPr lang="zh-CN" altLang="en-US" sz="3200" b="1" dirty="0">
                <a:solidFill>
                  <a:srgbClr val="53648F"/>
                </a:solidFill>
                <a:latin typeface="微软雅黑" panose="020B0503020204020204" charset="-122"/>
                <a:ea typeface="微软雅黑" panose="020B0503020204020204" charset="-122"/>
              </a:endParaRPr>
            </a:p>
          </p:txBody>
        </p:sp>
        <p:pic>
          <p:nvPicPr>
            <p:cNvPr id="9" name="图片 8" descr="卡通人物&#10;&#10;中度可信度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1" name="平行四边形 10"/>
            <p:cNvSpPr/>
            <p:nvPr/>
          </p:nvSpPr>
          <p:spPr>
            <a:xfrm>
              <a:off x="3863752" y="476672"/>
              <a:ext cx="6169953"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2" name="文本框 11"/>
          <p:cNvSpPr txBox="1"/>
          <p:nvPr/>
        </p:nvSpPr>
        <p:spPr>
          <a:xfrm>
            <a:off x="817549" y="836712"/>
            <a:ext cx="6169953"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4.6.2   </a:t>
            </a:r>
            <a:r>
              <a:rPr lang="zh-CN" altLang="en-US" sz="2400">
                <a:latin typeface="微软雅黑" panose="020B0503020204020204" charset="-122"/>
                <a:ea typeface="微软雅黑" panose="020B0503020204020204" charset="-122"/>
              </a:rPr>
              <a:t>关联关系和依赖关系的</a:t>
            </a:r>
            <a:r>
              <a:rPr lang="en-US" altLang="zh-CN" sz="2400">
                <a:latin typeface="微软雅黑" panose="020B0503020204020204" charset="-122"/>
                <a:ea typeface="微软雅黑" panose="020B0503020204020204" charset="-122"/>
              </a:rPr>
              <a:t>UML</a:t>
            </a:r>
            <a:r>
              <a:rPr lang="zh-CN" altLang="en-US" sz="2400">
                <a:latin typeface="微软雅黑" panose="020B0503020204020204" charset="-122"/>
                <a:ea typeface="微软雅黑" panose="020B0503020204020204" charset="-122"/>
              </a:rPr>
              <a:t>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8131"/>
                                        </p:tgtEl>
                                        <p:attrNameLst>
                                          <p:attrName>style.visibility</p:attrName>
                                        </p:attrNameLst>
                                      </p:cBhvr>
                                      <p:to>
                                        <p:strVal val="visible"/>
                                      </p:to>
                                    </p:set>
                                    <p:animEffect transition="in" filter="randombar(horizontal)">
                                      <p:cBhvr>
                                        <p:cTn id="15" dur="500"/>
                                        <p:tgtEl>
                                          <p:spTgt spid="48131"/>
                                        </p:tgtEl>
                                      </p:cBhvr>
                                    </p:animEffect>
                                  </p:childTnLst>
                                </p:cTn>
                              </p:par>
                              <p:par>
                                <p:cTn id="16" presetID="14" presetClass="entr" presetSubtype="10" fill="hold" nodeType="withEffect">
                                  <p:stCondLst>
                                    <p:cond delay="0"/>
                                  </p:stCondLst>
                                  <p:childTnLst>
                                    <p:set>
                                      <p:cBhvr>
                                        <p:cTn id="17" dur="1" fill="hold">
                                          <p:stCondLst>
                                            <p:cond delay="0"/>
                                          </p:stCondLst>
                                        </p:cTn>
                                        <p:tgtEl>
                                          <p:spTgt spid="48133"/>
                                        </p:tgtEl>
                                        <p:attrNameLst>
                                          <p:attrName>style.visibility</p:attrName>
                                        </p:attrNameLst>
                                      </p:cBhvr>
                                      <p:to>
                                        <p:strVal val="visible"/>
                                      </p:to>
                                    </p:set>
                                    <p:animEffect transition="in" filter="randombar(horizontal)">
                                      <p:cBhvr>
                                        <p:cTn id="18" dur="500"/>
                                        <p:tgtEl>
                                          <p:spTgt spid="48133"/>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48132"/>
                                        </p:tgtEl>
                                        <p:attrNameLst>
                                          <p:attrName>style.visibility</p:attrName>
                                        </p:attrNameLst>
                                      </p:cBhvr>
                                      <p:to>
                                        <p:strVal val="visible"/>
                                      </p:to>
                                    </p:set>
                                    <p:animEffect transition="in" filter="randombar(horizontal)">
                                      <p:cBhvr>
                                        <p:cTn id="23" dur="500"/>
                                        <p:tgtEl>
                                          <p:spTgt spid="48132"/>
                                        </p:tgtEl>
                                      </p:cBhvr>
                                    </p:animEffect>
                                  </p:childTnLst>
                                </p:cTn>
                              </p:par>
                              <p:par>
                                <p:cTn id="24" presetID="14" presetClass="entr" presetSubtype="10" fill="hold" nodeType="withEffect">
                                  <p:stCondLst>
                                    <p:cond delay="0"/>
                                  </p:stCondLst>
                                  <p:childTnLst>
                                    <p:set>
                                      <p:cBhvr>
                                        <p:cTn id="25" dur="1" fill="hold">
                                          <p:stCondLst>
                                            <p:cond delay="0"/>
                                          </p:stCondLst>
                                        </p:cTn>
                                        <p:tgtEl>
                                          <p:spTgt spid="48134"/>
                                        </p:tgtEl>
                                        <p:attrNameLst>
                                          <p:attrName>style.visibility</p:attrName>
                                        </p:attrNameLst>
                                      </p:cBhvr>
                                      <p:to>
                                        <p:strVal val="visible"/>
                                      </p:to>
                                    </p:set>
                                    <p:animEffect transition="in" filter="randombar(horizontal)">
                                      <p:cBhvr>
                                        <p:cTn id="26" dur="500"/>
                                        <p:tgtEl>
                                          <p:spTgt spid="48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ldLvl="0" animBg="1"/>
      <p:bldP spid="48132" grpId="0" bldLvl="0" animBg="1"/>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8" name="Rectangle 6"/>
          <p:cNvSpPr>
            <a:spLocks noChangeArrowheads="1"/>
          </p:cNvSpPr>
          <p:nvPr/>
        </p:nvSpPr>
        <p:spPr bwMode="auto">
          <a:xfrm>
            <a:off x="1199828" y="6102155"/>
            <a:ext cx="360040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000" b="1">
                <a:solidFill>
                  <a:srgbClr val="C00000"/>
                </a:solidFill>
                <a:latin typeface="微软雅黑" panose="020B0503020204020204" charset="-122"/>
                <a:ea typeface="微软雅黑" panose="020B0503020204020204" charset="-122"/>
                <a:hlinkClick r:id="rId2"/>
              </a:rPr>
              <a:t>Lader.java </a:t>
            </a:r>
            <a:r>
              <a:rPr lang="en-US" altLang="zh-CN" sz="2000" b="1">
                <a:solidFill>
                  <a:srgbClr val="C00000"/>
                </a:solidFill>
                <a:latin typeface="微软雅黑" panose="020B0503020204020204" charset="-122"/>
                <a:ea typeface="微软雅黑" panose="020B0503020204020204" charset="-122"/>
              </a:rPr>
              <a:t>, </a:t>
            </a:r>
            <a:r>
              <a:rPr lang="en-US" altLang="zh-CN" sz="2000" b="1">
                <a:solidFill>
                  <a:srgbClr val="C00000"/>
                </a:solidFill>
                <a:latin typeface="微软雅黑" panose="020B0503020204020204" charset="-122"/>
                <a:ea typeface="微软雅黑" panose="020B0503020204020204" charset="-122"/>
                <a:hlinkClick r:id="rId3"/>
              </a:rPr>
              <a:t>Example4_10.java </a:t>
            </a:r>
            <a:endParaRPr lang="en-US" altLang="zh-CN" sz="2000" b="1">
              <a:solidFill>
                <a:srgbClr val="C00000"/>
              </a:solidFill>
              <a:latin typeface="微软雅黑" panose="020B0503020204020204" charset="-122"/>
              <a:ea typeface="微软雅黑" panose="020B0503020204020204" charset="-122"/>
            </a:endParaRPr>
          </a:p>
        </p:txBody>
      </p:sp>
      <p:pic>
        <p:nvPicPr>
          <p:cNvPr id="2897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6543" y="3809162"/>
            <a:ext cx="6781800" cy="2820987"/>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pic>
      <p:grpSp>
        <p:nvGrpSpPr>
          <p:cNvPr id="6" name="组合 5"/>
          <p:cNvGrpSpPr/>
          <p:nvPr/>
        </p:nvGrpSpPr>
        <p:grpSpPr>
          <a:xfrm>
            <a:off x="103941" y="116632"/>
            <a:ext cx="9929764" cy="614705"/>
            <a:chOff x="103941" y="116632"/>
            <a:chExt cx="9929764" cy="614705"/>
          </a:xfrm>
        </p:grpSpPr>
        <p:sp>
          <p:nvSpPr>
            <p:cNvPr id="7" name="文本框 6"/>
            <p:cNvSpPr txBox="1"/>
            <p:nvPr/>
          </p:nvSpPr>
          <p:spPr>
            <a:xfrm>
              <a:off x="767408" y="147772"/>
              <a:ext cx="482453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4.7   </a:t>
              </a:r>
              <a:r>
                <a:rPr lang="zh-CN" altLang="en-US" sz="3200" b="1">
                  <a:solidFill>
                    <a:srgbClr val="53648F"/>
                  </a:solidFill>
                  <a:latin typeface="微软雅黑" panose="020B0503020204020204" charset="-122"/>
                  <a:ea typeface="微软雅黑" panose="020B0503020204020204" charset="-122"/>
                </a:rPr>
                <a:t>实例成员与类成员</a:t>
              </a:r>
              <a:endParaRPr lang="zh-CN" altLang="en-US" sz="3200" b="1" dirty="0">
                <a:solidFill>
                  <a:srgbClr val="53648F"/>
                </a:solidFill>
                <a:latin typeface="微软雅黑" panose="020B0503020204020204" charset="-122"/>
                <a:ea typeface="微软雅黑" panose="020B0503020204020204" charset="-122"/>
              </a:endParaRPr>
            </a:p>
          </p:txBody>
        </p:sp>
        <p:pic>
          <p:nvPicPr>
            <p:cNvPr id="8" name="图片 7" descr="卡通人物&#10;&#10;中度可信度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0" name="平行四边形 9"/>
            <p:cNvSpPr/>
            <p:nvPr/>
          </p:nvSpPr>
          <p:spPr>
            <a:xfrm>
              <a:off x="5087888" y="476672"/>
              <a:ext cx="4945817"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3" name="文本框 12"/>
          <p:cNvSpPr txBox="1"/>
          <p:nvPr/>
        </p:nvSpPr>
        <p:spPr>
          <a:xfrm>
            <a:off x="1199828" y="4609137"/>
            <a:ext cx="4032076" cy="1476375"/>
          </a:xfrm>
          <a:prstGeom prst="rect">
            <a:avLst/>
          </a:prstGeom>
          <a:noFill/>
        </p:spPr>
        <p:txBody>
          <a:bodyPr wrap="square">
            <a:spAutoFit/>
          </a:bodyPr>
          <a:lstStyle/>
          <a:p>
            <a:pPr eaLnBrk="1" hangingPunct="1">
              <a:lnSpc>
                <a:spcPct val="150000"/>
              </a:lnSpc>
            </a:pPr>
            <a:r>
              <a:rPr lang="zh-CN" altLang="en-US" sz="2000" b="1">
                <a:solidFill>
                  <a:srgbClr val="C00000"/>
                </a:solidFill>
                <a:latin typeface="微软雅黑" panose="020B0503020204020204" charset="-122"/>
                <a:ea typeface="微软雅黑" panose="020B0503020204020204" charset="-122"/>
                <a:hlinkClick r:id="rId3" action="ppaction://hlinkfile"/>
              </a:rPr>
              <a:t>例子10</a:t>
            </a:r>
            <a:r>
              <a:rPr lang="zh-CN" altLang="en-US" sz="2000" b="1">
                <a:solidFill>
                  <a:srgbClr val="53648F"/>
                </a:solidFill>
                <a:latin typeface="微软雅黑" panose="020B0503020204020204" charset="-122"/>
                <a:ea typeface="微软雅黑" panose="020B0503020204020204" charset="-122"/>
              </a:rPr>
              <a:t>中的</a:t>
            </a:r>
            <a:r>
              <a:rPr lang="en-US" altLang="zh-CN" sz="2000" b="1">
                <a:solidFill>
                  <a:srgbClr val="C00000"/>
                </a:solidFill>
                <a:latin typeface="微软雅黑" panose="020B0503020204020204" charset="-122"/>
                <a:ea typeface="微软雅黑" panose="020B0503020204020204" charset="-122"/>
                <a:hlinkClick r:id="rId2" action="ppaction://hlinkfile"/>
              </a:rPr>
              <a:t>Lader.java</a:t>
            </a:r>
            <a:r>
              <a:rPr lang="zh-CN" altLang="en-US" sz="2000" b="1">
                <a:solidFill>
                  <a:srgbClr val="53648F"/>
                </a:solidFill>
                <a:latin typeface="微软雅黑" panose="020B0503020204020204" charset="-122"/>
                <a:ea typeface="微软雅黑" panose="020B0503020204020204" charset="-122"/>
              </a:rPr>
              <a:t>中的</a:t>
            </a:r>
            <a:r>
              <a:rPr lang="en-US" altLang="zh-CN" sz="2000" b="1">
                <a:solidFill>
                  <a:srgbClr val="53648F"/>
                </a:solidFill>
                <a:latin typeface="微软雅黑" panose="020B0503020204020204" charset="-122"/>
                <a:ea typeface="微软雅黑" panose="020B0503020204020204" charset="-122"/>
              </a:rPr>
              <a:t>Lader</a:t>
            </a:r>
            <a:r>
              <a:rPr lang="zh-CN" altLang="en-US" sz="2000" b="1">
                <a:solidFill>
                  <a:srgbClr val="53648F"/>
                </a:solidFill>
                <a:latin typeface="微软雅黑" panose="020B0503020204020204" charset="-122"/>
                <a:ea typeface="微软雅黑" panose="020B0503020204020204" charset="-122"/>
              </a:rPr>
              <a:t>类创建的梯形对象共享一个下底。程序运行效果如图4.23。</a:t>
            </a:r>
          </a:p>
        </p:txBody>
      </p:sp>
      <p:sp>
        <p:nvSpPr>
          <p:cNvPr id="15" name="文本框 14"/>
          <p:cNvSpPr txBox="1"/>
          <p:nvPr/>
        </p:nvSpPr>
        <p:spPr>
          <a:xfrm>
            <a:off x="1127448" y="978494"/>
            <a:ext cx="6275194" cy="395605"/>
          </a:xfrm>
          <a:prstGeom prst="rect">
            <a:avLst/>
          </a:prstGeom>
          <a:noFill/>
        </p:spPr>
        <p:txBody>
          <a:bodyPr wrap="square">
            <a:spAutoFit/>
          </a:bodyPr>
          <a:lstStyle/>
          <a:p>
            <a:pPr marL="342900" indent="-342900" eaLnBrk="1" hangingPunct="1">
              <a:lnSpc>
                <a:spcPct val="90000"/>
              </a:lnSpc>
              <a:buClr>
                <a:srgbClr val="53648F"/>
              </a:buClr>
              <a:buFont typeface="Wingdings" panose="05000000000000000000" pitchFamily="2" charset="2"/>
              <a:buChar char="u"/>
            </a:pPr>
            <a:r>
              <a:rPr lang="zh-CN" altLang="en-US" sz="2200" b="1">
                <a:latin typeface="微软雅黑" panose="020B0503020204020204" charset="-122"/>
                <a:ea typeface="微软雅黑" panose="020B0503020204020204" charset="-122"/>
              </a:rPr>
              <a:t>1 实例变量和类变量的声明</a:t>
            </a:r>
          </a:p>
        </p:txBody>
      </p:sp>
      <p:sp>
        <p:nvSpPr>
          <p:cNvPr id="17" name="文本框 16"/>
          <p:cNvSpPr txBox="1"/>
          <p:nvPr/>
        </p:nvSpPr>
        <p:spPr>
          <a:xfrm>
            <a:off x="1631504" y="1463569"/>
            <a:ext cx="10081120" cy="1014730"/>
          </a:xfrm>
          <a:prstGeom prst="rect">
            <a:avLst/>
          </a:prstGeom>
          <a:noFill/>
        </p:spPr>
        <p:txBody>
          <a:bodyPr wrap="square">
            <a:spAutoFit/>
          </a:bodyPr>
          <a:lstStyle/>
          <a:p>
            <a:pPr marL="0" lvl="1" eaLnBrk="1" hangingPunct="1">
              <a:lnSpc>
                <a:spcPct val="150000"/>
              </a:lnSpc>
            </a:pPr>
            <a:r>
              <a:rPr lang="zh-CN" altLang="en-US" sz="2000">
                <a:latin typeface="微软雅黑" panose="020B0503020204020204" charset="-122"/>
                <a:ea typeface="微软雅黑" panose="020B0503020204020204" charset="-122"/>
              </a:rPr>
              <a:t>在声明成员变量时，用</a:t>
            </a:r>
            <a:r>
              <a:rPr lang="zh-CN" altLang="en-US" sz="2000" b="1">
                <a:solidFill>
                  <a:srgbClr val="53648F"/>
                </a:solidFill>
                <a:latin typeface="微软雅黑" panose="020B0503020204020204" charset="-122"/>
                <a:ea typeface="微软雅黑" panose="020B0503020204020204" charset="-122"/>
              </a:rPr>
              <a:t>关键字</a:t>
            </a:r>
            <a:r>
              <a:rPr lang="en-US" altLang="zh-CN" sz="2000" b="1">
                <a:solidFill>
                  <a:srgbClr val="53648F"/>
                </a:solidFill>
                <a:latin typeface="微软雅黑" panose="020B0503020204020204" charset="-122"/>
                <a:ea typeface="微软雅黑" panose="020B0503020204020204" charset="-122"/>
              </a:rPr>
              <a:t>static</a:t>
            </a:r>
            <a:r>
              <a:rPr lang="zh-CN" altLang="en-US" sz="2000" b="1">
                <a:solidFill>
                  <a:srgbClr val="53648F"/>
                </a:solidFill>
                <a:latin typeface="微软雅黑" panose="020B0503020204020204" charset="-122"/>
                <a:ea typeface="微软雅黑" panose="020B0503020204020204" charset="-122"/>
              </a:rPr>
              <a:t>给予修饰</a:t>
            </a:r>
            <a:r>
              <a:rPr lang="zh-CN" altLang="en-US" sz="2000">
                <a:latin typeface="微软雅黑" panose="020B0503020204020204" charset="-122"/>
                <a:ea typeface="微软雅黑" panose="020B0503020204020204" charset="-122"/>
              </a:rPr>
              <a:t>的称作</a:t>
            </a:r>
            <a:r>
              <a:rPr lang="zh-CN" altLang="en-US" sz="2000" b="1">
                <a:solidFill>
                  <a:srgbClr val="53648F"/>
                </a:solidFill>
                <a:latin typeface="微软雅黑" panose="020B0503020204020204" charset="-122"/>
                <a:ea typeface="微软雅黑" panose="020B0503020204020204" charset="-122"/>
              </a:rPr>
              <a:t>类变量</a:t>
            </a:r>
            <a:r>
              <a:rPr lang="zh-CN" altLang="en-US" sz="2000">
                <a:latin typeface="微软雅黑" panose="020B0503020204020204" charset="-122"/>
                <a:ea typeface="微软雅黑" panose="020B0503020204020204" charset="-122"/>
              </a:rPr>
              <a:t>，否则称作实例变量（类变量也称为</a:t>
            </a:r>
            <a:r>
              <a:rPr lang="en-US" altLang="zh-CN" sz="2000">
                <a:latin typeface="微软雅黑" panose="020B0503020204020204" charset="-122"/>
                <a:ea typeface="微软雅黑" panose="020B0503020204020204" charset="-122"/>
              </a:rPr>
              <a:t>static</a:t>
            </a:r>
            <a:r>
              <a:rPr lang="zh-CN" altLang="en-US" sz="2000">
                <a:latin typeface="微软雅黑" panose="020B0503020204020204" charset="-122"/>
                <a:ea typeface="微软雅黑" panose="020B0503020204020204" charset="-122"/>
              </a:rPr>
              <a:t>变量，静态变量）。</a:t>
            </a:r>
            <a:endParaRPr lang="zh-CN" altLang="en-US" sz="2000" b="1">
              <a:solidFill>
                <a:srgbClr val="FF0000"/>
              </a:solidFill>
              <a:latin typeface="微软雅黑" panose="020B0503020204020204" charset="-122"/>
              <a:ea typeface="微软雅黑" panose="020B0503020204020204" charset="-122"/>
            </a:endParaRPr>
          </a:p>
        </p:txBody>
      </p:sp>
      <p:sp>
        <p:nvSpPr>
          <p:cNvPr id="18" name="文本框 17"/>
          <p:cNvSpPr txBox="1"/>
          <p:nvPr/>
        </p:nvSpPr>
        <p:spPr>
          <a:xfrm>
            <a:off x="1127448" y="2564904"/>
            <a:ext cx="6275194" cy="395605"/>
          </a:xfrm>
          <a:prstGeom prst="rect">
            <a:avLst/>
          </a:prstGeom>
          <a:noFill/>
        </p:spPr>
        <p:txBody>
          <a:bodyPr wrap="square">
            <a:spAutoFit/>
          </a:bodyPr>
          <a:lstStyle/>
          <a:p>
            <a:pPr marL="342900" indent="-342900" eaLnBrk="1" hangingPunct="1">
              <a:lnSpc>
                <a:spcPct val="90000"/>
              </a:lnSpc>
              <a:buClr>
                <a:srgbClr val="53648F"/>
              </a:buClr>
              <a:buFont typeface="Wingdings" panose="05000000000000000000" pitchFamily="2" charset="2"/>
              <a:buChar char="u"/>
            </a:pPr>
            <a:r>
              <a:rPr lang="en-US" altLang="zh-CN" sz="2200" b="1">
                <a:latin typeface="微软雅黑" panose="020B0503020204020204" charset="-122"/>
                <a:ea typeface="微软雅黑" panose="020B0503020204020204" charset="-122"/>
              </a:rPr>
              <a:t>2 </a:t>
            </a:r>
            <a:r>
              <a:rPr lang="zh-CN" altLang="en-US" sz="2200" b="1">
                <a:latin typeface="微软雅黑" panose="020B0503020204020204" charset="-122"/>
                <a:ea typeface="微软雅黑" panose="020B0503020204020204" charset="-122"/>
              </a:rPr>
              <a:t>实例变量和类变量的区别</a:t>
            </a:r>
          </a:p>
        </p:txBody>
      </p:sp>
      <p:sp>
        <p:nvSpPr>
          <p:cNvPr id="19" name="文本框 18"/>
          <p:cNvSpPr txBox="1"/>
          <p:nvPr/>
        </p:nvSpPr>
        <p:spPr>
          <a:xfrm>
            <a:off x="1631504" y="3049979"/>
            <a:ext cx="4248472" cy="1476375"/>
          </a:xfrm>
          <a:prstGeom prst="rect">
            <a:avLst/>
          </a:prstGeom>
          <a:noFill/>
        </p:spPr>
        <p:txBody>
          <a:bodyPr wrap="square">
            <a:spAutoFit/>
          </a:bodyPr>
          <a:lstStyle/>
          <a:p>
            <a:pPr marL="342900" lvl="1" indent="-342900" eaLnBrk="1" hangingPunct="1">
              <a:lnSpc>
                <a:spcPct val="150000"/>
              </a:lnSpc>
              <a:buClr>
                <a:srgbClr val="53648F"/>
              </a:buClr>
              <a:buFont typeface="Wingdings" panose="05000000000000000000" pitchFamily="2" charset="2"/>
              <a:buChar char="l"/>
            </a:pPr>
            <a:r>
              <a:rPr lang="zh-CN" altLang="en-US" sz="2000">
                <a:latin typeface="微软雅黑" panose="020B0503020204020204" charset="-122"/>
                <a:ea typeface="微软雅黑" panose="020B0503020204020204" charset="-122"/>
              </a:rPr>
              <a:t>不同对象的实例变量互不相同 </a:t>
            </a:r>
          </a:p>
          <a:p>
            <a:pPr marL="342900" lvl="1" indent="-342900" eaLnBrk="1" hangingPunct="1">
              <a:lnSpc>
                <a:spcPct val="150000"/>
              </a:lnSpc>
              <a:buClr>
                <a:srgbClr val="53648F"/>
              </a:buClr>
              <a:buFont typeface="Wingdings" panose="05000000000000000000" pitchFamily="2" charset="2"/>
              <a:buChar char="l"/>
            </a:pPr>
            <a:r>
              <a:rPr lang="zh-CN" altLang="en-US" sz="2000">
                <a:solidFill>
                  <a:srgbClr val="53648F"/>
                </a:solidFill>
                <a:latin typeface="微软雅黑" panose="020B0503020204020204" charset="-122"/>
                <a:ea typeface="微软雅黑" panose="020B0503020204020204" charset="-122"/>
              </a:rPr>
              <a:t>所有对象共享类变量 </a:t>
            </a:r>
          </a:p>
          <a:p>
            <a:pPr marL="342900" lvl="1" indent="-342900" eaLnBrk="1" hangingPunct="1">
              <a:lnSpc>
                <a:spcPct val="150000"/>
              </a:lnSpc>
              <a:buClr>
                <a:srgbClr val="53648F"/>
              </a:buClr>
              <a:buFont typeface="Wingdings" panose="05000000000000000000" pitchFamily="2" charset="2"/>
              <a:buChar char="l"/>
            </a:pPr>
            <a:r>
              <a:rPr lang="zh-CN" altLang="en-US" sz="2000">
                <a:latin typeface="微软雅黑" panose="020B0503020204020204" charset="-122"/>
                <a:ea typeface="微软雅黑" panose="020B0503020204020204" charset="-122"/>
              </a:rPr>
              <a:t>通过类名直接访问类变量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anim calcmode="lin" valueType="num">
                                      <p:cBhvr>
                                        <p:cTn id="19" dur="1000" fill="hold"/>
                                        <p:tgtEl>
                                          <p:spTgt spid="18"/>
                                        </p:tgtEl>
                                        <p:attrNameLst>
                                          <p:attrName>ppt_x</p:attrName>
                                        </p:attrNameLst>
                                      </p:cBhvr>
                                      <p:tavLst>
                                        <p:tav tm="0">
                                          <p:val>
                                            <p:strVal val="#ppt_x"/>
                                          </p:val>
                                        </p:tav>
                                        <p:tav tm="100000">
                                          <p:val>
                                            <p:strVal val="#ppt_x"/>
                                          </p:val>
                                        </p:tav>
                                      </p:tavLst>
                                    </p:anim>
                                    <p:anim calcmode="lin" valueType="num">
                                      <p:cBhvr>
                                        <p:cTn id="20" dur="1000" fill="hold"/>
                                        <p:tgtEl>
                                          <p:spTgt spid="18"/>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89798"/>
                                        </p:tgtEl>
                                        <p:attrNameLst>
                                          <p:attrName>style.visibility</p:attrName>
                                        </p:attrNameLst>
                                      </p:cBhvr>
                                      <p:to>
                                        <p:strVal val="visible"/>
                                      </p:to>
                                    </p:set>
                                    <p:animEffect transition="in" filter="fade">
                                      <p:cBhvr>
                                        <p:cTn id="30" dur="1000"/>
                                        <p:tgtEl>
                                          <p:spTgt spid="289798"/>
                                        </p:tgtEl>
                                      </p:cBhvr>
                                    </p:animEffect>
                                    <p:anim calcmode="lin" valueType="num">
                                      <p:cBhvr>
                                        <p:cTn id="31" dur="1000" fill="hold"/>
                                        <p:tgtEl>
                                          <p:spTgt spid="289798"/>
                                        </p:tgtEl>
                                        <p:attrNameLst>
                                          <p:attrName>ppt_x</p:attrName>
                                        </p:attrNameLst>
                                      </p:cBhvr>
                                      <p:tavLst>
                                        <p:tav tm="0">
                                          <p:val>
                                            <p:strVal val="#ppt_x"/>
                                          </p:val>
                                        </p:tav>
                                        <p:tav tm="100000">
                                          <p:val>
                                            <p:strVal val="#ppt_x"/>
                                          </p:val>
                                        </p:tav>
                                      </p:tavLst>
                                    </p:anim>
                                    <p:anim calcmode="lin" valueType="num">
                                      <p:cBhvr>
                                        <p:cTn id="32" dur="1000" fill="hold"/>
                                        <p:tgtEl>
                                          <p:spTgt spid="289798"/>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289797"/>
                                        </p:tgtEl>
                                        <p:attrNameLst>
                                          <p:attrName>style.visibility</p:attrName>
                                        </p:attrNameLst>
                                      </p:cBhvr>
                                      <p:to>
                                        <p:strVal val="visible"/>
                                      </p:to>
                                    </p:set>
                                    <p:animEffect transition="in" filter="fade">
                                      <p:cBhvr>
                                        <p:cTn id="35" dur="1000"/>
                                        <p:tgtEl>
                                          <p:spTgt spid="289797"/>
                                        </p:tgtEl>
                                      </p:cBhvr>
                                    </p:animEffect>
                                    <p:anim calcmode="lin" valueType="num">
                                      <p:cBhvr>
                                        <p:cTn id="36" dur="1000" fill="hold"/>
                                        <p:tgtEl>
                                          <p:spTgt spid="289797"/>
                                        </p:tgtEl>
                                        <p:attrNameLst>
                                          <p:attrName>ppt_x</p:attrName>
                                        </p:attrNameLst>
                                      </p:cBhvr>
                                      <p:tavLst>
                                        <p:tav tm="0">
                                          <p:val>
                                            <p:strVal val="#ppt_x"/>
                                          </p:val>
                                        </p:tav>
                                        <p:tav tm="100000">
                                          <p:val>
                                            <p:strVal val="#ppt_x"/>
                                          </p:val>
                                        </p:tav>
                                      </p:tavLst>
                                    </p:anim>
                                    <p:anim calcmode="lin" valueType="num">
                                      <p:cBhvr>
                                        <p:cTn id="37" dur="1000" fill="hold"/>
                                        <p:tgtEl>
                                          <p:spTgt spid="28979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anim calcmode="lin" valueType="num">
                                      <p:cBhvr>
                                        <p:cTn id="41" dur="1000" fill="hold"/>
                                        <p:tgtEl>
                                          <p:spTgt spid="13"/>
                                        </p:tgtEl>
                                        <p:attrNameLst>
                                          <p:attrName>ppt_x</p:attrName>
                                        </p:attrNameLst>
                                      </p:cBhvr>
                                      <p:tavLst>
                                        <p:tav tm="0">
                                          <p:val>
                                            <p:strVal val="#ppt_x"/>
                                          </p:val>
                                        </p:tav>
                                        <p:tav tm="100000">
                                          <p:val>
                                            <p:strVal val="#ppt_x"/>
                                          </p:val>
                                        </p:tav>
                                      </p:tavLst>
                                    </p:anim>
                                    <p:anim calcmode="lin" valueType="num">
                                      <p:cBhvr>
                                        <p:cTn id="4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8" grpId="0"/>
      <p:bldP spid="13" grpId="0"/>
      <p:bldP spid="15" grpId="0"/>
      <p:bldP spid="17" grpId="0"/>
      <p:bldP spid="18" grpId="0"/>
      <p:bldP spid="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3941" y="116632"/>
            <a:ext cx="9929764" cy="614705"/>
            <a:chOff x="103941" y="116632"/>
            <a:chExt cx="9929764" cy="614705"/>
          </a:xfrm>
        </p:grpSpPr>
        <p:sp>
          <p:nvSpPr>
            <p:cNvPr id="5" name="文本框 4"/>
            <p:cNvSpPr txBox="1"/>
            <p:nvPr/>
          </p:nvSpPr>
          <p:spPr>
            <a:xfrm>
              <a:off x="767408" y="147772"/>
              <a:ext cx="482453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4.7   </a:t>
              </a:r>
              <a:r>
                <a:rPr lang="zh-CN" altLang="en-US" sz="3200" b="1">
                  <a:solidFill>
                    <a:srgbClr val="53648F"/>
                  </a:solidFill>
                  <a:latin typeface="微软雅黑" panose="020B0503020204020204" charset="-122"/>
                  <a:ea typeface="微软雅黑" panose="020B0503020204020204" charset="-122"/>
                </a:rPr>
                <a:t>实例成员与类成员</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5087888" y="476672"/>
              <a:ext cx="4945817"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9" name="文本框 8"/>
          <p:cNvSpPr txBox="1"/>
          <p:nvPr/>
        </p:nvSpPr>
        <p:spPr>
          <a:xfrm>
            <a:off x="1127448" y="978494"/>
            <a:ext cx="6275194" cy="395605"/>
          </a:xfrm>
          <a:prstGeom prst="rect">
            <a:avLst/>
          </a:prstGeom>
          <a:noFill/>
        </p:spPr>
        <p:txBody>
          <a:bodyPr wrap="square">
            <a:spAutoFit/>
          </a:bodyPr>
          <a:lstStyle/>
          <a:p>
            <a:pPr marL="342900" indent="-342900">
              <a:lnSpc>
                <a:spcPct val="90000"/>
              </a:lnSpc>
              <a:buClr>
                <a:srgbClr val="53648F"/>
              </a:buClr>
              <a:buFont typeface="Wingdings" panose="05000000000000000000" pitchFamily="2" charset="2"/>
              <a:buChar char="u"/>
            </a:pPr>
            <a:r>
              <a:rPr lang="en-US" altLang="zh-CN" sz="2200" b="1">
                <a:latin typeface="微软雅黑" panose="020B0503020204020204" charset="-122"/>
                <a:ea typeface="微软雅黑" panose="020B0503020204020204" charset="-122"/>
              </a:rPr>
              <a:t>3 </a:t>
            </a:r>
            <a:r>
              <a:rPr lang="zh-CN" altLang="en-US" sz="2200" b="1">
                <a:latin typeface="微软雅黑" panose="020B0503020204020204" charset="-122"/>
                <a:ea typeface="微软雅黑" panose="020B0503020204020204" charset="-122"/>
              </a:rPr>
              <a:t>实例方法和类方法的定义</a:t>
            </a:r>
          </a:p>
        </p:txBody>
      </p:sp>
      <p:sp>
        <p:nvSpPr>
          <p:cNvPr id="10" name="文本框 9"/>
          <p:cNvSpPr txBox="1"/>
          <p:nvPr/>
        </p:nvSpPr>
        <p:spPr>
          <a:xfrm>
            <a:off x="1631504" y="1463569"/>
            <a:ext cx="10081120" cy="1014730"/>
          </a:xfrm>
          <a:prstGeom prst="rect">
            <a:avLst/>
          </a:prstGeom>
          <a:noFill/>
        </p:spPr>
        <p:txBody>
          <a:bodyPr wrap="square">
            <a:spAutoFit/>
          </a:bodyPr>
          <a:lstStyle/>
          <a:p>
            <a:pPr marL="0" lvl="1">
              <a:lnSpc>
                <a:spcPct val="150000"/>
              </a:lnSpc>
            </a:pPr>
            <a:r>
              <a:rPr lang="zh-CN" altLang="en-US" sz="2000">
                <a:latin typeface="微软雅黑" panose="020B0503020204020204" charset="-122"/>
                <a:ea typeface="微软雅黑" panose="020B0503020204020204" charset="-122"/>
              </a:rPr>
              <a:t>类中的方法也可分为</a:t>
            </a:r>
            <a:r>
              <a:rPr lang="zh-CN" altLang="en-US" sz="2000">
                <a:solidFill>
                  <a:srgbClr val="C00000"/>
                </a:solidFill>
                <a:latin typeface="微软雅黑" panose="020B0503020204020204" charset="-122"/>
                <a:ea typeface="微软雅黑" panose="020B0503020204020204" charset="-122"/>
              </a:rPr>
              <a:t>实例方法</a:t>
            </a:r>
            <a:r>
              <a:rPr lang="zh-CN" altLang="en-US" sz="2000">
                <a:latin typeface="微软雅黑" panose="020B0503020204020204" charset="-122"/>
                <a:ea typeface="微软雅黑" panose="020B0503020204020204" charset="-122"/>
              </a:rPr>
              <a:t>和</a:t>
            </a:r>
            <a:r>
              <a:rPr lang="zh-CN" altLang="en-US" sz="2000">
                <a:solidFill>
                  <a:srgbClr val="C00000"/>
                </a:solidFill>
                <a:latin typeface="微软雅黑" panose="020B0503020204020204" charset="-122"/>
                <a:ea typeface="微软雅黑" panose="020B0503020204020204" charset="-122"/>
              </a:rPr>
              <a:t>类方法</a:t>
            </a:r>
            <a:r>
              <a:rPr lang="zh-CN" altLang="en-US" sz="2000">
                <a:latin typeface="微软雅黑" panose="020B0503020204020204" charset="-122"/>
                <a:ea typeface="微软雅黑" panose="020B0503020204020204" charset="-122"/>
              </a:rPr>
              <a:t>。方法声明时，方法类型前面不加关键字</a:t>
            </a:r>
            <a:r>
              <a:rPr lang="en-US" altLang="zh-CN" sz="2000">
                <a:latin typeface="微软雅黑" panose="020B0503020204020204" charset="-122"/>
                <a:ea typeface="微软雅黑" panose="020B0503020204020204" charset="-122"/>
              </a:rPr>
              <a:t>static</a:t>
            </a:r>
            <a:r>
              <a:rPr lang="zh-CN" altLang="en-US" sz="2000">
                <a:latin typeface="微软雅黑" panose="020B0503020204020204" charset="-122"/>
                <a:ea typeface="微软雅黑" panose="020B0503020204020204" charset="-122"/>
              </a:rPr>
              <a:t>修饰的是实例方法、加</a:t>
            </a:r>
            <a:r>
              <a:rPr lang="en-US" altLang="zh-CN" sz="2000">
                <a:latin typeface="微软雅黑" panose="020B0503020204020204" charset="-122"/>
                <a:ea typeface="微软雅黑" panose="020B0503020204020204" charset="-122"/>
              </a:rPr>
              <a:t>static</a:t>
            </a:r>
            <a:r>
              <a:rPr lang="zh-CN" altLang="en-US" sz="2000">
                <a:latin typeface="微软雅黑" panose="020B0503020204020204" charset="-122"/>
                <a:ea typeface="微软雅黑" panose="020B0503020204020204" charset="-122"/>
              </a:rPr>
              <a:t>关键字修饰的是类方法</a:t>
            </a:r>
            <a:r>
              <a:rPr lang="en-US" altLang="zh-CN" sz="2000">
                <a:latin typeface="微软雅黑" panose="020B0503020204020204" charset="-122"/>
                <a:ea typeface="微软雅黑" panose="020B0503020204020204" charset="-122"/>
              </a:rPr>
              <a:t>(</a:t>
            </a:r>
            <a:r>
              <a:rPr lang="zh-CN" altLang="en-US" sz="2000">
                <a:latin typeface="微软雅黑" panose="020B0503020204020204" charset="-122"/>
                <a:ea typeface="微软雅黑" panose="020B0503020204020204" charset="-122"/>
              </a:rPr>
              <a:t>静态方法</a:t>
            </a:r>
            <a:r>
              <a:rPr lang="en-US" altLang="zh-CN" sz="2000">
                <a:latin typeface="微软雅黑" panose="020B0503020204020204" charset="-122"/>
                <a:ea typeface="微软雅黑" panose="020B0503020204020204" charset="-122"/>
              </a:rPr>
              <a:t>)</a:t>
            </a:r>
            <a:r>
              <a:rPr lang="zh-CN" altLang="en-US" sz="2000">
                <a:latin typeface="微软雅黑" panose="020B0503020204020204" charset="-122"/>
                <a:ea typeface="微软雅黑" panose="020B0503020204020204" charset="-122"/>
              </a:rPr>
              <a:t>。</a:t>
            </a:r>
          </a:p>
        </p:txBody>
      </p:sp>
      <p:sp>
        <p:nvSpPr>
          <p:cNvPr id="11" name="文本框 10"/>
          <p:cNvSpPr txBox="1"/>
          <p:nvPr/>
        </p:nvSpPr>
        <p:spPr>
          <a:xfrm>
            <a:off x="1127448" y="2564904"/>
            <a:ext cx="6275194" cy="395605"/>
          </a:xfrm>
          <a:prstGeom prst="rect">
            <a:avLst/>
          </a:prstGeom>
          <a:noFill/>
        </p:spPr>
        <p:txBody>
          <a:bodyPr wrap="square">
            <a:spAutoFit/>
          </a:bodyPr>
          <a:lstStyle/>
          <a:p>
            <a:pPr marL="342900" indent="-342900">
              <a:lnSpc>
                <a:spcPct val="90000"/>
              </a:lnSpc>
              <a:buClr>
                <a:srgbClr val="53648F"/>
              </a:buClr>
              <a:buFont typeface="Wingdings" panose="05000000000000000000" pitchFamily="2" charset="2"/>
              <a:buChar char="u"/>
            </a:pPr>
            <a:r>
              <a:rPr lang="en-US" altLang="zh-CN" sz="2200" b="1">
                <a:latin typeface="微软雅黑" panose="020B0503020204020204" charset="-122"/>
                <a:ea typeface="微软雅黑" panose="020B0503020204020204" charset="-122"/>
              </a:rPr>
              <a:t>4 </a:t>
            </a:r>
            <a:r>
              <a:rPr lang="zh-CN" altLang="en-US" sz="2200" b="1">
                <a:latin typeface="微软雅黑" panose="020B0503020204020204" charset="-122"/>
                <a:ea typeface="微软雅黑" panose="020B0503020204020204" charset="-122"/>
              </a:rPr>
              <a:t>实例方法和类方法的区别 </a:t>
            </a:r>
          </a:p>
        </p:txBody>
      </p:sp>
      <p:sp>
        <p:nvSpPr>
          <p:cNvPr id="12" name="文本框 11"/>
          <p:cNvSpPr txBox="1"/>
          <p:nvPr/>
        </p:nvSpPr>
        <p:spPr>
          <a:xfrm>
            <a:off x="191344" y="2927625"/>
            <a:ext cx="12000656" cy="3731214"/>
          </a:xfrm>
          <a:prstGeom prst="rect">
            <a:avLst/>
          </a:prstGeom>
          <a:noFill/>
        </p:spPr>
        <p:txBody>
          <a:bodyPr wrap="square">
            <a:spAutoFit/>
          </a:bodyPr>
          <a:lstStyle/>
          <a:p>
            <a:pPr marL="533400" indent="-533400">
              <a:lnSpc>
                <a:spcPct val="150000"/>
              </a:lnSpc>
              <a:buNone/>
              <a:defRPr/>
            </a:pPr>
            <a:r>
              <a:rPr lang="zh-CN" altLang="en-US" sz="2000" dirty="0">
                <a:solidFill>
                  <a:srgbClr val="0000FF"/>
                </a:solidFill>
                <a:latin typeface="微软雅黑" panose="020B0503020204020204" charset="-122"/>
                <a:ea typeface="微软雅黑" panose="020B0503020204020204" charset="-122"/>
              </a:rPr>
              <a:t>	</a:t>
            </a:r>
            <a:r>
              <a:rPr lang="zh-CN" altLang="en-US" sz="2000" dirty="0">
                <a:solidFill>
                  <a:srgbClr val="53648F"/>
                </a:solidFill>
                <a:latin typeface="微软雅黑" panose="020B0503020204020204" charset="-122"/>
                <a:ea typeface="微软雅黑" panose="020B0503020204020204" charset="-122"/>
              </a:rPr>
              <a:t>1）对象调用实例方法</a:t>
            </a:r>
            <a:endParaRPr lang="en-US" altLang="zh-CN" sz="2000" dirty="0">
              <a:solidFill>
                <a:srgbClr val="53648F"/>
              </a:solidFill>
              <a:latin typeface="微软雅黑" panose="020B0503020204020204" charset="-122"/>
              <a:ea typeface="微软雅黑" panose="020B0503020204020204" charset="-122"/>
            </a:endParaRPr>
          </a:p>
          <a:p>
            <a:pPr marL="533400" indent="-533400">
              <a:lnSpc>
                <a:spcPct val="150000"/>
              </a:lnSpc>
              <a:buNone/>
              <a:defRPr/>
            </a:pPr>
            <a:r>
              <a:rPr lang="zh-CN" altLang="en-US" sz="2000" dirty="0">
                <a:solidFill>
                  <a:srgbClr val="53648F"/>
                </a:solidFill>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当对象调用实例方法时，该方法中出现的实例变量就是分配给该对象的实例变量；该方法中出现的类变量也是分配给该对象的变量，只不过这个变量和所有的其他对象共享而已。</a:t>
            </a:r>
            <a:r>
              <a:rPr lang="zh-CN" altLang="zh-CN" sz="2000" kern="100" dirty="0">
                <a:solidFill>
                  <a:srgbClr val="C00000"/>
                </a:solidFill>
                <a:latin typeface="微软雅黑" panose="020B0503020204020204" charset="-122"/>
                <a:ea typeface="微软雅黑" panose="020B0503020204020204" charset="-122"/>
                <a:cs typeface="Times New Roman" panose="02020603050405020304" pitchFamily="18" charset="0"/>
              </a:rPr>
              <a:t>实例方法中不仅可以操作实例变量，也可以操作类变量，实例方法可以调用类里的实例方法和类方法（不包括构造方法）</a:t>
            </a:r>
            <a:endParaRPr lang="zh-CN" altLang="en-US" sz="2000" dirty="0">
              <a:solidFill>
                <a:srgbClr val="C00000"/>
              </a:solidFill>
              <a:latin typeface="微软雅黑" panose="020B0503020204020204" charset="-122"/>
              <a:ea typeface="微软雅黑" panose="020B0503020204020204" charset="-122"/>
            </a:endParaRPr>
          </a:p>
          <a:p>
            <a:pPr marL="533400" indent="-533400">
              <a:lnSpc>
                <a:spcPct val="150000"/>
              </a:lnSpc>
              <a:buNone/>
              <a:defRPr/>
            </a:pPr>
            <a:r>
              <a:rPr lang="zh-CN" altLang="en-US" sz="2000" dirty="0">
                <a:solidFill>
                  <a:srgbClr val="0000FF"/>
                </a:solidFill>
                <a:latin typeface="微软雅黑" panose="020B0503020204020204" charset="-122"/>
                <a:ea typeface="微软雅黑" panose="020B0503020204020204" charset="-122"/>
              </a:rPr>
              <a:t>	</a:t>
            </a:r>
            <a:r>
              <a:rPr lang="zh-CN" altLang="en-US" sz="2000" dirty="0">
                <a:solidFill>
                  <a:srgbClr val="53648F"/>
                </a:solidFill>
                <a:latin typeface="微软雅黑" panose="020B0503020204020204" charset="-122"/>
                <a:ea typeface="微软雅黑" panose="020B0503020204020204" charset="-122"/>
              </a:rPr>
              <a:t>2）类名调用类方法</a:t>
            </a:r>
          </a:p>
          <a:p>
            <a:pPr lvl="1">
              <a:lnSpc>
                <a:spcPct val="150000"/>
              </a:lnSpc>
              <a:defRPr/>
            </a:pPr>
            <a:r>
              <a:rPr lang="zh-CN" altLang="en-US" sz="2000" dirty="0">
                <a:latin typeface="微软雅黑" panose="020B0503020204020204" charset="-122"/>
                <a:ea typeface="微软雅黑" panose="020B0503020204020204" charset="-122"/>
              </a:rPr>
              <a:t>从而</a:t>
            </a:r>
            <a:r>
              <a:rPr lang="zh-CN" altLang="en-US" sz="2000" dirty="0">
                <a:solidFill>
                  <a:srgbClr val="53648F"/>
                </a:solidFill>
                <a:latin typeface="微软雅黑" panose="020B0503020204020204" charset="-122"/>
                <a:ea typeface="微软雅黑" panose="020B0503020204020204" charset="-122"/>
              </a:rPr>
              <a:t>类方法</a:t>
            </a:r>
            <a:r>
              <a:rPr lang="zh-CN" altLang="en-US" sz="2000" dirty="0">
                <a:latin typeface="微软雅黑" panose="020B0503020204020204" charset="-122"/>
                <a:ea typeface="微软雅黑" panose="020B0503020204020204" charset="-122"/>
              </a:rPr>
              <a:t>不仅可以被类创建的任何对象调用执行，也可以直接</a:t>
            </a:r>
            <a:r>
              <a:rPr lang="zh-CN" altLang="en-US" sz="2000" dirty="0">
                <a:solidFill>
                  <a:srgbClr val="53648F"/>
                </a:solidFill>
                <a:latin typeface="微软雅黑" panose="020B0503020204020204" charset="-122"/>
                <a:ea typeface="微软雅黑" panose="020B0503020204020204" charset="-122"/>
              </a:rPr>
              <a:t>通过类名调用</a:t>
            </a:r>
            <a:r>
              <a:rPr lang="zh-CN" altLang="en-US" sz="2000" dirty="0">
                <a:latin typeface="微软雅黑" panose="020B0503020204020204" charset="-122"/>
                <a:ea typeface="微软雅黑" panose="020B0503020204020204" charset="-122"/>
              </a:rPr>
              <a:t>。和实例方法不同的是，类方法</a:t>
            </a:r>
            <a:r>
              <a:rPr lang="zh-CN" altLang="en-US" sz="2000" dirty="0">
                <a:solidFill>
                  <a:srgbClr val="C00000"/>
                </a:solidFill>
                <a:latin typeface="微软雅黑" panose="020B0503020204020204" charset="-122"/>
                <a:ea typeface="微软雅黑" panose="020B0503020204020204" charset="-122"/>
              </a:rPr>
              <a:t>不可以</a:t>
            </a:r>
            <a:r>
              <a:rPr lang="zh-CN" altLang="en-US" sz="2000" dirty="0">
                <a:latin typeface="微软雅黑" panose="020B0503020204020204" charset="-122"/>
                <a:ea typeface="微软雅黑" panose="020B0503020204020204" charset="-122"/>
              </a:rPr>
              <a:t>操作实例变量，这是因为在类创建对象之前，实例成员变量还没有分配内存。</a:t>
            </a:r>
            <a:r>
              <a:rPr lang="zh-CN" altLang="zh-CN" sz="2000" kern="100" dirty="0">
                <a:solidFill>
                  <a:srgbClr val="000000"/>
                </a:solidFill>
                <a:latin typeface="微软雅黑" panose="020B0503020204020204" charset="-122"/>
                <a:ea typeface="微软雅黑" panose="020B0503020204020204" charset="-122"/>
                <a:cs typeface="Times New Roman" panose="02020603050405020304" pitchFamily="18" charset="0"/>
              </a:rPr>
              <a:t>类方法</a:t>
            </a:r>
            <a:r>
              <a:rPr lang="zh-CN" altLang="zh-CN" sz="2000" kern="100" dirty="0">
                <a:solidFill>
                  <a:srgbClr val="C00000"/>
                </a:solidFill>
                <a:latin typeface="微软雅黑" panose="020B0503020204020204" charset="-122"/>
                <a:ea typeface="微软雅黑" panose="020B0503020204020204" charset="-122"/>
                <a:cs typeface="Times New Roman" panose="02020603050405020304" pitchFamily="18" charset="0"/>
              </a:rPr>
              <a:t>不可以</a:t>
            </a:r>
            <a:r>
              <a:rPr lang="zh-CN" altLang="zh-CN" sz="2000" kern="100" dirty="0">
                <a:solidFill>
                  <a:srgbClr val="000000"/>
                </a:solidFill>
                <a:latin typeface="微软雅黑" panose="020B0503020204020204" charset="-122"/>
                <a:ea typeface="微软雅黑" panose="020B0503020204020204" charset="-122"/>
                <a:cs typeface="Times New Roman" panose="02020603050405020304" pitchFamily="18" charset="0"/>
              </a:rPr>
              <a:t>调用类里的实例方法，</a:t>
            </a:r>
            <a:r>
              <a:rPr lang="zh-CN" altLang="zh-CN" sz="2000" kern="100" dirty="0">
                <a:solidFill>
                  <a:srgbClr val="C00000"/>
                </a:solidFill>
                <a:latin typeface="微软雅黑" panose="020B0503020204020204" charset="-122"/>
                <a:ea typeface="微软雅黑" panose="020B0503020204020204" charset="-122"/>
                <a:cs typeface="Times New Roman" panose="02020603050405020304" pitchFamily="18" charset="0"/>
              </a:rPr>
              <a:t>只可以调用类里的类方法</a:t>
            </a:r>
            <a:r>
              <a:rPr lang="en-US" altLang="zh-CN" sz="2000" kern="100" dirty="0">
                <a:solidFill>
                  <a:srgbClr val="C00000"/>
                </a:solidFill>
                <a:latin typeface="微软雅黑" panose="020B0503020204020204" charset="-122"/>
                <a:ea typeface="微软雅黑" panose="020B0503020204020204" charset="-122"/>
              </a:rPr>
              <a:t> </a:t>
            </a:r>
            <a:r>
              <a:rPr lang="en-US" altLang="zh-CN" sz="2000" kern="100" dirty="0">
                <a:solidFill>
                  <a:srgbClr val="000000"/>
                </a:solidFill>
                <a:latin typeface="微软雅黑" panose="020B0503020204020204" charset="-122"/>
                <a:ea typeface="微软雅黑" panose="020B0503020204020204" charset="-122"/>
                <a:cs typeface="Times New Roman" panose="02020603050405020304" pitchFamily="18" charset="0"/>
              </a:rPr>
              <a:t>.</a:t>
            </a:r>
            <a:endParaRPr lang="zh-CN" altLang="zh-CN" sz="2000" kern="1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3" name="Rectangle 3"/>
          <p:cNvSpPr>
            <a:spLocks noGrp="1" noChangeArrowheads="1"/>
          </p:cNvSpPr>
          <p:nvPr>
            <p:ph idx="4294967295"/>
          </p:nvPr>
        </p:nvSpPr>
        <p:spPr>
          <a:xfrm>
            <a:off x="1122201" y="4149080"/>
            <a:ext cx="10206166" cy="1368425"/>
          </a:xfrm>
          <a:prstGeom prst="rect">
            <a:avLst/>
          </a:prstGeom>
          <a:ln w="50800">
            <a:solidFill>
              <a:srgbClr val="53648F"/>
            </a:solidFill>
          </a:ln>
        </p:spPr>
        <p:txBody>
          <a:bodyPr/>
          <a:lstStyle/>
          <a:p>
            <a:pPr eaLnBrk="1" hangingPunct="1">
              <a:lnSpc>
                <a:spcPct val="150000"/>
              </a:lnSpc>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    方法重载的意思是：一个类中可以有多个方法具有相同的名字，但这些方法的参数必须不同，即或者是</a:t>
            </a:r>
            <a:r>
              <a:rPr lang="zh-CN" altLang="en-US" b="1">
                <a:solidFill>
                  <a:srgbClr val="C00000"/>
                </a:solidFill>
                <a:latin typeface="微软雅黑" panose="020B0503020204020204" charset="-122"/>
                <a:ea typeface="微软雅黑" panose="020B0503020204020204" charset="-122"/>
              </a:rPr>
              <a:t>参数的个数不同</a:t>
            </a:r>
            <a:r>
              <a:rPr lang="zh-CN" altLang="en-US" b="1">
                <a:latin typeface="微软雅黑" panose="020B0503020204020204" charset="-122"/>
                <a:ea typeface="微软雅黑" panose="020B0503020204020204" charset="-122"/>
              </a:rPr>
              <a:t>，</a:t>
            </a:r>
            <a:r>
              <a:rPr lang="zh-CN" altLang="en-US" b="1">
                <a:solidFill>
                  <a:srgbClr val="53648F"/>
                </a:solidFill>
                <a:latin typeface="微软雅黑" panose="020B0503020204020204" charset="-122"/>
                <a:ea typeface="微软雅黑" panose="020B0503020204020204" charset="-122"/>
              </a:rPr>
              <a:t>或者</a:t>
            </a:r>
            <a:r>
              <a:rPr lang="zh-CN" altLang="en-US" b="1">
                <a:latin typeface="微软雅黑" panose="020B0503020204020204" charset="-122"/>
                <a:ea typeface="微软雅黑" panose="020B0503020204020204" charset="-122"/>
              </a:rPr>
              <a:t>是</a:t>
            </a:r>
            <a:r>
              <a:rPr lang="zh-CN" altLang="en-US" b="1">
                <a:solidFill>
                  <a:srgbClr val="C00000"/>
                </a:solidFill>
                <a:latin typeface="微软雅黑" panose="020B0503020204020204" charset="-122"/>
                <a:ea typeface="微软雅黑" panose="020B0503020204020204" charset="-122"/>
              </a:rPr>
              <a:t>参数的类型不同</a:t>
            </a:r>
            <a:r>
              <a:rPr lang="zh-CN" altLang="en-US" b="1">
                <a:latin typeface="微软雅黑" panose="020B0503020204020204" charset="-122"/>
                <a:ea typeface="微软雅黑" panose="020B0503020204020204" charset="-122"/>
              </a:rPr>
              <a:t>。</a:t>
            </a:r>
          </a:p>
          <a:p>
            <a:pPr eaLnBrk="1" hangingPunct="1">
              <a:lnSpc>
                <a:spcPct val="150000"/>
              </a:lnSpc>
              <a:buClr>
                <a:srgbClr val="53648F"/>
              </a:buClr>
              <a:buFont typeface="Wingdings" panose="05000000000000000000" pitchFamily="2" charset="2"/>
              <a:buChar char="Ø"/>
            </a:pPr>
            <a:endParaRPr lang="zh-CN" altLang="en-US" b="1">
              <a:latin typeface="微软雅黑" panose="020B0503020204020204" charset="-122"/>
              <a:ea typeface="微软雅黑" panose="020B0503020204020204" charset="-122"/>
            </a:endParaRPr>
          </a:p>
        </p:txBody>
      </p:sp>
      <p:sp>
        <p:nvSpPr>
          <p:cNvPr id="51204" name="文本框 8"/>
          <p:cNvSpPr txBox="1">
            <a:spLocks noChangeArrowheads="1"/>
          </p:cNvSpPr>
          <p:nvPr/>
        </p:nvSpPr>
        <p:spPr bwMode="auto">
          <a:xfrm>
            <a:off x="1145896" y="836712"/>
            <a:ext cx="10513690"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sz="2200">
                <a:latin typeface="微软雅黑" panose="020B0503020204020204" charset="-122"/>
                <a:ea typeface="微软雅黑" panose="020B0503020204020204" charset="-122"/>
              </a:rPr>
              <a:t>         Java</a:t>
            </a:r>
            <a:r>
              <a:rPr lang="zh-CN" altLang="en-US" sz="2200">
                <a:latin typeface="微软雅黑" panose="020B0503020204020204" charset="-122"/>
                <a:ea typeface="微软雅黑" panose="020B0503020204020204" charset="-122"/>
              </a:rPr>
              <a:t>中存在两种多态：重载（</a:t>
            </a:r>
            <a:r>
              <a:rPr lang="en-US" altLang="zh-CN" sz="2200">
                <a:latin typeface="微软雅黑" panose="020B0503020204020204" charset="-122"/>
                <a:ea typeface="微软雅黑" panose="020B0503020204020204" charset="-122"/>
              </a:rPr>
              <a:t>Overload</a:t>
            </a:r>
            <a:r>
              <a:rPr lang="zh-CN" altLang="en-US" sz="2200">
                <a:latin typeface="微软雅黑" panose="020B0503020204020204" charset="-122"/>
                <a:ea typeface="微软雅黑" panose="020B0503020204020204" charset="-122"/>
              </a:rPr>
              <a:t>）和重写（</a:t>
            </a:r>
            <a:r>
              <a:rPr lang="en-US" altLang="zh-CN" sz="2200">
                <a:latin typeface="微软雅黑" panose="020B0503020204020204" charset="-122"/>
                <a:ea typeface="微软雅黑" panose="020B0503020204020204" charset="-122"/>
              </a:rPr>
              <a:t>Override</a:t>
            </a:r>
            <a:r>
              <a:rPr lang="zh-CN" altLang="en-US" sz="2200">
                <a:latin typeface="微软雅黑" panose="020B0503020204020204" charset="-122"/>
                <a:ea typeface="微软雅黑" panose="020B0503020204020204" charset="-122"/>
              </a:rPr>
              <a:t>），重写是与继承有关的多态，将在第</a:t>
            </a:r>
            <a:r>
              <a:rPr lang="en-US" altLang="zh-CN" sz="2200">
                <a:latin typeface="微软雅黑" panose="020B0503020204020204" charset="-122"/>
                <a:ea typeface="微软雅黑" panose="020B0503020204020204" charset="-122"/>
              </a:rPr>
              <a:t>5</a:t>
            </a:r>
            <a:r>
              <a:rPr lang="zh-CN" altLang="en-US" sz="2200">
                <a:latin typeface="微软雅黑" panose="020B0503020204020204" charset="-122"/>
                <a:ea typeface="微软雅黑" panose="020B0503020204020204" charset="-122"/>
              </a:rPr>
              <a:t>章讨论。</a:t>
            </a:r>
          </a:p>
          <a:p>
            <a:pPr eaLnBrk="1" hangingPunct="1">
              <a:lnSpc>
                <a:spcPct val="150000"/>
              </a:lnSpc>
            </a:pPr>
            <a:r>
              <a:rPr lang="zh-CN" altLang="en-US" sz="2200">
                <a:latin typeface="微软雅黑" panose="020B0503020204020204" charset="-122"/>
                <a:ea typeface="微软雅黑" panose="020B0503020204020204" charset="-122"/>
              </a:rPr>
              <a:t>        方法重载是两种多态的一种，例如，你让一个人执行“求面积”操作时，他可能会问你求什么面积？所谓功能多态性，是指可以向功能传递不同的消息，以便让对象根据相应的消息来产生相应的行为。对象的行为通过类中的方法来体现，那么行为的多态性就是方法的重载</a:t>
            </a:r>
          </a:p>
        </p:txBody>
      </p:sp>
      <p:sp>
        <p:nvSpPr>
          <p:cNvPr id="13" name="文本框 12"/>
          <p:cNvSpPr txBox="1"/>
          <p:nvPr/>
        </p:nvSpPr>
        <p:spPr>
          <a:xfrm>
            <a:off x="1122200" y="5805264"/>
            <a:ext cx="10206165" cy="429895"/>
          </a:xfrm>
          <a:prstGeom prst="rect">
            <a:avLst/>
          </a:prstGeom>
          <a:solidFill>
            <a:srgbClr val="53648F"/>
          </a:solidFill>
        </p:spPr>
        <p:txBody>
          <a:bodyPr wrap="square">
            <a:spAutoFit/>
          </a:bodyPr>
          <a:lstStyle/>
          <a:p>
            <a:pPr eaLnBrk="1" hangingPunct="1">
              <a:defRPr/>
            </a:pPr>
            <a:r>
              <a:rPr lang="zh-CN" altLang="en-US" sz="2200" b="1" dirty="0">
                <a:solidFill>
                  <a:schemeClr val="bg1"/>
                </a:solidFill>
                <a:latin typeface="微软雅黑" panose="020B0503020204020204" charset="-122"/>
                <a:ea typeface="微软雅黑" panose="020B0503020204020204" charset="-122"/>
              </a:rPr>
              <a:t>构造方法也可以重载，但构造方法不参与和非构造方法之间的重载比较。</a:t>
            </a:r>
          </a:p>
        </p:txBody>
      </p:sp>
      <p:grpSp>
        <p:nvGrpSpPr>
          <p:cNvPr id="7" name="组合 6"/>
          <p:cNvGrpSpPr/>
          <p:nvPr/>
        </p:nvGrpSpPr>
        <p:grpSpPr>
          <a:xfrm>
            <a:off x="103941" y="116632"/>
            <a:ext cx="9929764" cy="614705"/>
            <a:chOff x="103941" y="116632"/>
            <a:chExt cx="9929764" cy="614705"/>
          </a:xfrm>
        </p:grpSpPr>
        <p:sp>
          <p:nvSpPr>
            <p:cNvPr id="8" name="文本框 7"/>
            <p:cNvSpPr txBox="1"/>
            <p:nvPr/>
          </p:nvSpPr>
          <p:spPr>
            <a:xfrm>
              <a:off x="767408" y="147772"/>
              <a:ext cx="482453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4.8  </a:t>
              </a:r>
              <a:r>
                <a:rPr lang="zh-CN" altLang="en-US" sz="3200" b="1">
                  <a:solidFill>
                    <a:srgbClr val="53648F"/>
                  </a:solidFill>
                  <a:latin typeface="微软雅黑" panose="020B0503020204020204" charset="-122"/>
                  <a:ea typeface="微软雅黑" panose="020B0503020204020204" charset="-122"/>
                </a:rPr>
                <a:t>方法重载与多态</a:t>
              </a:r>
              <a:endParaRPr lang="zh-CN" altLang="en-US" sz="3200" b="1" dirty="0">
                <a:solidFill>
                  <a:srgbClr val="53648F"/>
                </a:solidFill>
                <a:latin typeface="微软雅黑" panose="020B0503020204020204" charset="-122"/>
                <a:ea typeface="微软雅黑" panose="020B0503020204020204" charset="-122"/>
              </a:endParaRPr>
            </a:p>
          </p:txBody>
        </p:sp>
        <p:pic>
          <p:nvPicPr>
            <p:cNvPr id="9" name="图片 8"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1" name="平行四边形 10"/>
            <p:cNvSpPr/>
            <p:nvPr/>
          </p:nvSpPr>
          <p:spPr>
            <a:xfrm>
              <a:off x="4655840" y="476672"/>
              <a:ext cx="5377865" cy="13291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12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1203">
                                            <p:bg/>
                                          </p:spTgt>
                                        </p:tgtEl>
                                        <p:attrNameLst>
                                          <p:attrName>style.visibility</p:attrName>
                                        </p:attrNameLst>
                                      </p:cBhvr>
                                      <p:to>
                                        <p:strVal val="visible"/>
                                      </p:to>
                                    </p:set>
                                    <p:animEffect transition="in" filter="fade">
                                      <p:cBhvr>
                                        <p:cTn id="15" dur="1000"/>
                                        <p:tgtEl>
                                          <p:spTgt spid="51203">
                                            <p:bg/>
                                          </p:spTgt>
                                        </p:tgtEl>
                                      </p:cBhvr>
                                    </p:animEffect>
                                    <p:anim calcmode="lin" valueType="num">
                                      <p:cBhvr>
                                        <p:cTn id="16" dur="1000" fill="hold"/>
                                        <p:tgtEl>
                                          <p:spTgt spid="51203">
                                            <p:bg/>
                                          </p:spTgt>
                                        </p:tgtEl>
                                        <p:attrNameLst>
                                          <p:attrName>ppt_x</p:attrName>
                                        </p:attrNameLst>
                                      </p:cBhvr>
                                      <p:tavLst>
                                        <p:tav tm="0">
                                          <p:val>
                                            <p:strVal val="#ppt_x"/>
                                          </p:val>
                                        </p:tav>
                                        <p:tav tm="100000">
                                          <p:val>
                                            <p:strVal val="#ppt_x"/>
                                          </p:val>
                                        </p:tav>
                                      </p:tavLst>
                                    </p:anim>
                                    <p:anim calcmode="lin" valueType="num">
                                      <p:cBhvr>
                                        <p:cTn id="17" dur="1000" fill="hold"/>
                                        <p:tgtEl>
                                          <p:spTgt spid="51203">
                                            <p:bg/>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51203">
                                            <p:txEl>
                                              <p:pRg st="0" end="0"/>
                                            </p:txEl>
                                          </p:spTgt>
                                        </p:tgtEl>
                                        <p:attrNameLst>
                                          <p:attrName>style.visibility</p:attrName>
                                        </p:attrNameLst>
                                      </p:cBhvr>
                                      <p:to>
                                        <p:strVal val="visible"/>
                                      </p:to>
                                    </p:set>
                                    <p:animEffect transition="in" filter="fade">
                                      <p:cBhvr>
                                        <p:cTn id="20" dur="1000"/>
                                        <p:tgtEl>
                                          <p:spTgt spid="51203">
                                            <p:txEl>
                                              <p:pRg st="0" end="0"/>
                                            </p:txEl>
                                          </p:spTgt>
                                        </p:tgtEl>
                                      </p:cBhvr>
                                    </p:animEffect>
                                    <p:anim calcmode="lin" valueType="num">
                                      <p:cBhvr>
                                        <p:cTn id="21" dur="1000" fill="hold"/>
                                        <p:tgtEl>
                                          <p:spTgt spid="51203">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5120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uiExpand="1" build="p" animBg="1"/>
      <p:bldP spid="51204" grpId="0"/>
      <p:bldP spid="13"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文本框 7"/>
          <p:cNvSpPr txBox="1"/>
          <p:nvPr/>
        </p:nvSpPr>
        <p:spPr>
          <a:xfrm>
            <a:off x="1127448" y="1153663"/>
            <a:ext cx="8280400" cy="460375"/>
          </a:xfrm>
          <a:prstGeom prst="rect">
            <a:avLst/>
          </a:prstGeom>
          <a:noFill/>
        </p:spPr>
        <p:txBody>
          <a:bodyPr>
            <a:spAutoFit/>
          </a:bodyPr>
          <a:lstStyle/>
          <a:p>
            <a:pPr eaLnBrk="1" hangingPunct="1">
              <a:defRPr/>
            </a:pPr>
            <a:r>
              <a:rPr lang="zh-CN" altLang="zh-CN" sz="2400" b="1" kern="100" dirty="0">
                <a:solidFill>
                  <a:srgbClr val="C00000"/>
                </a:solidFill>
                <a:latin typeface="微软雅黑" panose="020B0503020204020204" charset="-122"/>
                <a:ea typeface="微软雅黑" panose="020B0503020204020204" charset="-122"/>
                <a:cs typeface="Times New Roman" panose="02020603050405020304" pitchFamily="18" charset="0"/>
              </a:rPr>
              <a:t>例子</a:t>
            </a:r>
            <a:r>
              <a:rPr lang="en-US" altLang="zh-CN" sz="2400" b="1" kern="100" dirty="0">
                <a:solidFill>
                  <a:srgbClr val="C00000"/>
                </a:solidFill>
                <a:latin typeface="微软雅黑" panose="020B0503020204020204" charset="-122"/>
                <a:ea typeface="微软雅黑" panose="020B0503020204020204" charset="-122"/>
              </a:rPr>
              <a:t>12</a:t>
            </a:r>
            <a:r>
              <a:rPr lang="zh-CN" altLang="zh-CN" sz="2400" b="1" kern="100" dirty="0">
                <a:solidFill>
                  <a:srgbClr val="53648F"/>
                </a:solidFill>
                <a:latin typeface="微软雅黑" panose="020B0503020204020204" charset="-122"/>
                <a:ea typeface="微软雅黑" panose="020B0503020204020204" charset="-122"/>
                <a:cs typeface="Times New Roman" panose="02020603050405020304" pitchFamily="18" charset="0"/>
              </a:rPr>
              <a:t>中的</a:t>
            </a:r>
            <a:r>
              <a:rPr lang="en-US" altLang="zh-CN" sz="2400" b="1" kern="100" dirty="0">
                <a:solidFill>
                  <a:srgbClr val="53648F"/>
                </a:solidFill>
                <a:latin typeface="微软雅黑" panose="020B0503020204020204" charset="-122"/>
                <a:ea typeface="微软雅黑" panose="020B0503020204020204" charset="-122"/>
              </a:rPr>
              <a:t>People</a:t>
            </a:r>
            <a:r>
              <a:rPr lang="zh-CN" altLang="zh-CN" sz="2400" b="1" kern="100" dirty="0">
                <a:solidFill>
                  <a:srgbClr val="53648F"/>
                </a:solidFill>
                <a:latin typeface="微软雅黑" panose="020B0503020204020204" charset="-122"/>
                <a:ea typeface="微软雅黑" panose="020B0503020204020204" charset="-122"/>
                <a:cs typeface="Times New Roman" panose="02020603050405020304" pitchFamily="18" charset="0"/>
              </a:rPr>
              <a:t>类中的</a:t>
            </a:r>
            <a:r>
              <a:rPr lang="en-US" altLang="zh-CN" sz="2400" b="1" kern="100" dirty="0">
                <a:solidFill>
                  <a:srgbClr val="53648F"/>
                </a:solidFill>
                <a:latin typeface="微软雅黑" panose="020B0503020204020204" charset="-122"/>
                <a:ea typeface="微软雅黑" panose="020B0503020204020204" charset="-122"/>
              </a:rPr>
              <a:t>hello</a:t>
            </a:r>
            <a:r>
              <a:rPr lang="zh-CN" altLang="zh-CN" sz="2400" b="1" kern="100" dirty="0">
                <a:solidFill>
                  <a:srgbClr val="53648F"/>
                </a:solidFill>
                <a:latin typeface="微软雅黑" panose="020B0503020204020204" charset="-122"/>
                <a:ea typeface="微软雅黑" panose="020B0503020204020204" charset="-122"/>
                <a:cs typeface="Times New Roman" panose="02020603050405020304" pitchFamily="18" charset="0"/>
              </a:rPr>
              <a:t>方法是重载方法，</a:t>
            </a:r>
            <a:endParaRPr lang="zh-CN" altLang="en-US" sz="2400" b="1" dirty="0">
              <a:solidFill>
                <a:srgbClr val="53648F"/>
              </a:solidFill>
              <a:latin typeface="微软雅黑" panose="020B0503020204020204" charset="-122"/>
              <a:ea typeface="微软雅黑" panose="020B0503020204020204" charset="-122"/>
            </a:endParaRPr>
          </a:p>
        </p:txBody>
      </p:sp>
      <p:sp>
        <p:nvSpPr>
          <p:cNvPr id="10" name="文本框 9"/>
          <p:cNvSpPr txBox="1"/>
          <p:nvPr/>
        </p:nvSpPr>
        <p:spPr>
          <a:xfrm>
            <a:off x="1157832" y="2594635"/>
            <a:ext cx="2012950" cy="460375"/>
          </a:xfrm>
          <a:prstGeom prst="rect">
            <a:avLst/>
          </a:prstGeom>
          <a:noFill/>
        </p:spPr>
        <p:txBody>
          <a:bodyPr>
            <a:spAutoFit/>
          </a:bodyPr>
          <a:lstStyle/>
          <a:p>
            <a:pPr eaLnBrk="1" hangingPunct="1">
              <a:defRPr/>
            </a:pPr>
            <a:r>
              <a:rPr lang="zh-CN" altLang="zh-CN" sz="2400" b="1" kern="100" dirty="0">
                <a:solidFill>
                  <a:srgbClr val="C00000"/>
                </a:solidFill>
                <a:latin typeface="微软雅黑" panose="020B0503020204020204" charset="-122"/>
                <a:ea typeface="微软雅黑" panose="020B0503020204020204" charset="-122"/>
                <a:cs typeface="Times New Roman" panose="02020603050405020304" pitchFamily="18" charset="0"/>
                <a:hlinkClick r:id="rId2" action="ppaction://hlinkfile"/>
              </a:rPr>
              <a:t>例子</a:t>
            </a:r>
            <a:r>
              <a:rPr lang="en-US" altLang="zh-CN" sz="2400" b="1" kern="100" dirty="0">
                <a:solidFill>
                  <a:srgbClr val="C00000"/>
                </a:solidFill>
                <a:latin typeface="微软雅黑" panose="020B0503020204020204" charset="-122"/>
                <a:ea typeface="微软雅黑" panose="020B0503020204020204" charset="-122"/>
                <a:hlinkClick r:id="rId2" action="ppaction://hlinkfile"/>
              </a:rPr>
              <a:t>12</a:t>
            </a:r>
            <a:endParaRPr lang="zh-CN" altLang="en-US" sz="2400" b="1" dirty="0">
              <a:solidFill>
                <a:srgbClr val="C00000"/>
              </a:solidFill>
              <a:latin typeface="微软雅黑" panose="020B0503020204020204" charset="-122"/>
              <a:ea typeface="微软雅黑" panose="020B0503020204020204" charset="-122"/>
            </a:endParaRPr>
          </a:p>
        </p:txBody>
      </p:sp>
      <p:pic>
        <p:nvPicPr>
          <p:cNvPr id="522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7669" y="2507298"/>
            <a:ext cx="6964362" cy="174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103941" y="116632"/>
            <a:ext cx="9929764" cy="614705"/>
            <a:chOff x="103941" y="116632"/>
            <a:chExt cx="9929764" cy="614705"/>
          </a:xfrm>
        </p:grpSpPr>
        <p:sp>
          <p:nvSpPr>
            <p:cNvPr id="7" name="文本框 6"/>
            <p:cNvSpPr txBox="1"/>
            <p:nvPr/>
          </p:nvSpPr>
          <p:spPr>
            <a:xfrm>
              <a:off x="767408" y="147772"/>
              <a:ext cx="482453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4.8  </a:t>
              </a:r>
              <a:r>
                <a:rPr lang="zh-CN" altLang="en-US" sz="3200" b="1">
                  <a:solidFill>
                    <a:srgbClr val="53648F"/>
                  </a:solidFill>
                  <a:latin typeface="微软雅黑" panose="020B0503020204020204" charset="-122"/>
                  <a:ea typeface="微软雅黑" panose="020B0503020204020204" charset="-122"/>
                </a:rPr>
                <a:t>方法重载与多态</a:t>
              </a:r>
              <a:endParaRPr lang="zh-CN" altLang="en-US" sz="3200" b="1" dirty="0">
                <a:solidFill>
                  <a:srgbClr val="53648F"/>
                </a:solidFill>
                <a:latin typeface="微软雅黑" panose="020B0503020204020204" charset="-122"/>
                <a:ea typeface="微软雅黑" panose="020B0503020204020204" charset="-122"/>
              </a:endParaRPr>
            </a:p>
          </p:txBody>
        </p:sp>
        <p:pic>
          <p:nvPicPr>
            <p:cNvPr id="9" name="图片 8" descr="卡通人物&#10;&#10;中度可信度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2" name="平行四边形 11"/>
            <p:cNvSpPr/>
            <p:nvPr/>
          </p:nvSpPr>
          <p:spPr>
            <a:xfrm>
              <a:off x="4655840" y="476672"/>
              <a:ext cx="5377865" cy="13291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grpSp>
        <p:nvGrpSpPr>
          <p:cNvPr id="13" name="组合 12"/>
          <p:cNvGrpSpPr/>
          <p:nvPr/>
        </p:nvGrpSpPr>
        <p:grpSpPr>
          <a:xfrm>
            <a:off x="3352156" y="5098456"/>
            <a:ext cx="5487687" cy="1472849"/>
            <a:chOff x="3752149" y="7572509"/>
            <a:chExt cx="5487687" cy="1472849"/>
          </a:xfrm>
        </p:grpSpPr>
        <p:sp>
          <p:nvSpPr>
            <p:cNvPr id="14" name="ïṥḷidè"/>
            <p:cNvSpPr/>
            <p:nvPr/>
          </p:nvSpPr>
          <p:spPr bwMode="auto">
            <a:xfrm>
              <a:off x="4257886" y="8160318"/>
              <a:ext cx="295014" cy="126435"/>
            </a:xfrm>
            <a:prstGeom prst="rect">
              <a:avLst/>
            </a:prstGeom>
            <a:solidFill>
              <a:srgbClr val="FCD0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 name="ïsļíḓè"/>
            <p:cNvSpPr/>
            <p:nvPr/>
          </p:nvSpPr>
          <p:spPr bwMode="auto">
            <a:xfrm>
              <a:off x="4131452" y="7887486"/>
              <a:ext cx="84289" cy="210724"/>
            </a:xfrm>
            <a:custGeom>
              <a:avLst/>
              <a:gdLst>
                <a:gd name="T0" fmla="*/ 2 w 4"/>
                <a:gd name="T1" fmla="*/ 1 h 10"/>
                <a:gd name="T2" fmla="*/ 2 w 4"/>
                <a:gd name="T3" fmla="*/ 1 h 10"/>
                <a:gd name="T4" fmla="*/ 2 w 4"/>
                <a:gd name="T5" fmla="*/ 1 h 10"/>
                <a:gd name="T6" fmla="*/ 2 w 4"/>
                <a:gd name="T7" fmla="*/ 1 h 10"/>
                <a:gd name="T8" fmla="*/ 1 w 4"/>
                <a:gd name="T9" fmla="*/ 0 h 10"/>
                <a:gd name="T10" fmla="*/ 0 w 4"/>
                <a:gd name="T11" fmla="*/ 0 h 10"/>
                <a:gd name="T12" fmla="*/ 0 w 4"/>
                <a:gd name="T13" fmla="*/ 5 h 10"/>
                <a:gd name="T14" fmla="*/ 3 w 4"/>
                <a:gd name="T15" fmla="*/ 10 h 10"/>
                <a:gd name="T16" fmla="*/ 3 w 4"/>
                <a:gd name="T17" fmla="*/ 10 h 10"/>
                <a:gd name="T18" fmla="*/ 3 w 4"/>
                <a:gd name="T19" fmla="*/ 9 h 10"/>
                <a:gd name="T20" fmla="*/ 3 w 4"/>
                <a:gd name="T21" fmla="*/ 9 h 10"/>
                <a:gd name="T22" fmla="*/ 3 w 4"/>
                <a:gd name="T23" fmla="*/ 9 h 10"/>
                <a:gd name="T24" fmla="*/ 2 w 4"/>
                <a:gd name="T2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10">
                  <a:moveTo>
                    <a:pt x="2" y="1"/>
                  </a:moveTo>
                  <a:cubicBezTo>
                    <a:pt x="2" y="1"/>
                    <a:pt x="2" y="1"/>
                    <a:pt x="2" y="1"/>
                  </a:cubicBezTo>
                  <a:cubicBezTo>
                    <a:pt x="2" y="1"/>
                    <a:pt x="2" y="1"/>
                    <a:pt x="2" y="1"/>
                  </a:cubicBezTo>
                  <a:cubicBezTo>
                    <a:pt x="2" y="1"/>
                    <a:pt x="2" y="1"/>
                    <a:pt x="2" y="1"/>
                  </a:cubicBezTo>
                  <a:cubicBezTo>
                    <a:pt x="1" y="0"/>
                    <a:pt x="1" y="0"/>
                    <a:pt x="1" y="0"/>
                  </a:cubicBezTo>
                  <a:cubicBezTo>
                    <a:pt x="0" y="0"/>
                    <a:pt x="0" y="0"/>
                    <a:pt x="0" y="0"/>
                  </a:cubicBezTo>
                  <a:cubicBezTo>
                    <a:pt x="0" y="0"/>
                    <a:pt x="0" y="2"/>
                    <a:pt x="0" y="5"/>
                  </a:cubicBezTo>
                  <a:cubicBezTo>
                    <a:pt x="0" y="7"/>
                    <a:pt x="2" y="10"/>
                    <a:pt x="3" y="10"/>
                  </a:cubicBezTo>
                  <a:cubicBezTo>
                    <a:pt x="3" y="10"/>
                    <a:pt x="3" y="10"/>
                    <a:pt x="3" y="10"/>
                  </a:cubicBezTo>
                  <a:cubicBezTo>
                    <a:pt x="3" y="9"/>
                    <a:pt x="3" y="9"/>
                    <a:pt x="3" y="9"/>
                  </a:cubicBezTo>
                  <a:cubicBezTo>
                    <a:pt x="3" y="9"/>
                    <a:pt x="3" y="9"/>
                    <a:pt x="3" y="9"/>
                  </a:cubicBezTo>
                  <a:cubicBezTo>
                    <a:pt x="3" y="9"/>
                    <a:pt x="3" y="9"/>
                    <a:pt x="3" y="9"/>
                  </a:cubicBezTo>
                  <a:cubicBezTo>
                    <a:pt x="3" y="9"/>
                    <a:pt x="4" y="6"/>
                    <a:pt x="2" y="1"/>
                  </a:cubicBezTo>
                  <a:close/>
                </a:path>
              </a:pathLst>
            </a:custGeom>
            <a:solidFill>
              <a:srgbClr val="FCD0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iśḻiḓe"/>
            <p:cNvSpPr/>
            <p:nvPr/>
          </p:nvSpPr>
          <p:spPr bwMode="auto">
            <a:xfrm>
              <a:off x="4595044" y="7887486"/>
              <a:ext cx="84289" cy="210724"/>
            </a:xfrm>
            <a:custGeom>
              <a:avLst/>
              <a:gdLst>
                <a:gd name="T0" fmla="*/ 1 w 4"/>
                <a:gd name="T1" fmla="*/ 9 h 10"/>
                <a:gd name="T2" fmla="*/ 1 w 4"/>
                <a:gd name="T3" fmla="*/ 10 h 10"/>
                <a:gd name="T4" fmla="*/ 2 w 4"/>
                <a:gd name="T5" fmla="*/ 10 h 10"/>
                <a:gd name="T6" fmla="*/ 4 w 4"/>
                <a:gd name="T7" fmla="*/ 5 h 10"/>
                <a:gd name="T8" fmla="*/ 4 w 4"/>
                <a:gd name="T9" fmla="*/ 0 h 10"/>
                <a:gd name="T10" fmla="*/ 4 w 4"/>
                <a:gd name="T11" fmla="*/ 0 h 10"/>
                <a:gd name="T12" fmla="*/ 3 w 4"/>
                <a:gd name="T13" fmla="*/ 1 h 10"/>
                <a:gd name="T14" fmla="*/ 2 w 4"/>
                <a:gd name="T15" fmla="*/ 1 h 10"/>
                <a:gd name="T16" fmla="*/ 1 w 4"/>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0">
                  <a:moveTo>
                    <a:pt x="1" y="9"/>
                  </a:moveTo>
                  <a:cubicBezTo>
                    <a:pt x="1" y="10"/>
                    <a:pt x="1" y="10"/>
                    <a:pt x="1" y="10"/>
                  </a:cubicBezTo>
                  <a:cubicBezTo>
                    <a:pt x="1" y="10"/>
                    <a:pt x="1" y="10"/>
                    <a:pt x="2" y="10"/>
                  </a:cubicBezTo>
                  <a:cubicBezTo>
                    <a:pt x="2" y="10"/>
                    <a:pt x="4" y="7"/>
                    <a:pt x="4" y="5"/>
                  </a:cubicBezTo>
                  <a:cubicBezTo>
                    <a:pt x="4" y="2"/>
                    <a:pt x="4" y="0"/>
                    <a:pt x="4" y="0"/>
                  </a:cubicBezTo>
                  <a:cubicBezTo>
                    <a:pt x="4" y="0"/>
                    <a:pt x="4" y="0"/>
                    <a:pt x="4" y="0"/>
                  </a:cubicBezTo>
                  <a:cubicBezTo>
                    <a:pt x="4" y="0"/>
                    <a:pt x="3" y="0"/>
                    <a:pt x="3" y="1"/>
                  </a:cubicBezTo>
                  <a:cubicBezTo>
                    <a:pt x="2" y="1"/>
                    <a:pt x="2" y="1"/>
                    <a:pt x="2" y="1"/>
                  </a:cubicBezTo>
                  <a:cubicBezTo>
                    <a:pt x="0" y="6"/>
                    <a:pt x="1" y="9"/>
                    <a:pt x="1" y="9"/>
                  </a:cubicBezTo>
                  <a:close/>
                </a:path>
              </a:pathLst>
            </a:custGeom>
            <a:solidFill>
              <a:srgbClr val="FCD0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 name="íşlíḍé"/>
            <p:cNvSpPr/>
            <p:nvPr/>
          </p:nvSpPr>
          <p:spPr bwMode="auto">
            <a:xfrm>
              <a:off x="3752149" y="8351078"/>
              <a:ext cx="1328669" cy="694280"/>
            </a:xfrm>
            <a:custGeom>
              <a:avLst/>
              <a:gdLst>
                <a:gd name="T0" fmla="*/ 561 w 599"/>
                <a:gd name="T1" fmla="*/ 56 h 313"/>
                <a:gd name="T2" fmla="*/ 561 w 599"/>
                <a:gd name="T3" fmla="*/ 56 h 313"/>
                <a:gd name="T4" fmla="*/ 409 w 599"/>
                <a:gd name="T5" fmla="*/ 0 h 313"/>
                <a:gd name="T6" fmla="*/ 190 w 599"/>
                <a:gd name="T7" fmla="*/ 0 h 313"/>
                <a:gd name="T8" fmla="*/ 38 w 599"/>
                <a:gd name="T9" fmla="*/ 56 h 313"/>
                <a:gd name="T10" fmla="*/ 0 w 599"/>
                <a:gd name="T11" fmla="*/ 313 h 313"/>
                <a:gd name="T12" fmla="*/ 599 w 599"/>
                <a:gd name="T13" fmla="*/ 313 h 313"/>
                <a:gd name="T14" fmla="*/ 561 w 599"/>
                <a:gd name="T15" fmla="*/ 56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9" h="313">
                  <a:moveTo>
                    <a:pt x="561" y="56"/>
                  </a:moveTo>
                  <a:lnTo>
                    <a:pt x="561" y="56"/>
                  </a:lnTo>
                  <a:lnTo>
                    <a:pt x="409" y="0"/>
                  </a:lnTo>
                  <a:lnTo>
                    <a:pt x="190" y="0"/>
                  </a:lnTo>
                  <a:lnTo>
                    <a:pt x="38" y="56"/>
                  </a:lnTo>
                  <a:lnTo>
                    <a:pt x="0" y="313"/>
                  </a:lnTo>
                  <a:lnTo>
                    <a:pt x="599" y="313"/>
                  </a:lnTo>
                  <a:lnTo>
                    <a:pt x="561" y="56"/>
                  </a:lnTo>
                  <a:close/>
                </a:path>
              </a:pathLst>
            </a:custGeom>
            <a:solidFill>
              <a:srgbClr val="2F53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 name="îṧ1ïḑê"/>
            <p:cNvSpPr/>
            <p:nvPr/>
          </p:nvSpPr>
          <p:spPr bwMode="auto">
            <a:xfrm>
              <a:off x="4153634" y="7572509"/>
              <a:ext cx="505737" cy="652134"/>
            </a:xfrm>
            <a:custGeom>
              <a:avLst/>
              <a:gdLst>
                <a:gd name="T0" fmla="*/ 22 w 24"/>
                <a:gd name="T1" fmla="*/ 25 h 31"/>
                <a:gd name="T2" fmla="*/ 24 w 24"/>
                <a:gd name="T3" fmla="*/ 16 h 31"/>
                <a:gd name="T4" fmla="*/ 24 w 24"/>
                <a:gd name="T5" fmla="*/ 13 h 31"/>
                <a:gd name="T6" fmla="*/ 12 w 24"/>
                <a:gd name="T7" fmla="*/ 0 h 31"/>
                <a:gd name="T8" fmla="*/ 0 w 24"/>
                <a:gd name="T9" fmla="*/ 13 h 31"/>
                <a:gd name="T10" fmla="*/ 0 w 24"/>
                <a:gd name="T11" fmla="*/ 16 h 31"/>
                <a:gd name="T12" fmla="*/ 2 w 24"/>
                <a:gd name="T13" fmla="*/ 25 h 31"/>
                <a:gd name="T14" fmla="*/ 7 w 24"/>
                <a:gd name="T15" fmla="*/ 30 h 31"/>
                <a:gd name="T16" fmla="*/ 17 w 24"/>
                <a:gd name="T17" fmla="*/ 30 h 31"/>
                <a:gd name="T18" fmla="*/ 22 w 24"/>
                <a:gd name="T19"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22" y="25"/>
                  </a:moveTo>
                  <a:cubicBezTo>
                    <a:pt x="23" y="23"/>
                    <a:pt x="24" y="16"/>
                    <a:pt x="24" y="16"/>
                  </a:cubicBezTo>
                  <a:cubicBezTo>
                    <a:pt x="24" y="15"/>
                    <a:pt x="24" y="14"/>
                    <a:pt x="24" y="13"/>
                  </a:cubicBezTo>
                  <a:cubicBezTo>
                    <a:pt x="24" y="6"/>
                    <a:pt x="19" y="0"/>
                    <a:pt x="12" y="0"/>
                  </a:cubicBezTo>
                  <a:cubicBezTo>
                    <a:pt x="6" y="0"/>
                    <a:pt x="0" y="6"/>
                    <a:pt x="0" y="13"/>
                  </a:cubicBezTo>
                  <a:cubicBezTo>
                    <a:pt x="0" y="14"/>
                    <a:pt x="0" y="15"/>
                    <a:pt x="0" y="16"/>
                  </a:cubicBezTo>
                  <a:cubicBezTo>
                    <a:pt x="0" y="16"/>
                    <a:pt x="1" y="23"/>
                    <a:pt x="2" y="25"/>
                  </a:cubicBezTo>
                  <a:cubicBezTo>
                    <a:pt x="3" y="26"/>
                    <a:pt x="5" y="29"/>
                    <a:pt x="7" y="30"/>
                  </a:cubicBezTo>
                  <a:cubicBezTo>
                    <a:pt x="10" y="31"/>
                    <a:pt x="15" y="31"/>
                    <a:pt x="17" y="30"/>
                  </a:cubicBezTo>
                  <a:cubicBezTo>
                    <a:pt x="19" y="29"/>
                    <a:pt x="21" y="26"/>
                    <a:pt x="22" y="25"/>
                  </a:cubicBezTo>
                  <a:close/>
                </a:path>
              </a:pathLst>
            </a:custGeom>
            <a:solidFill>
              <a:srgbClr val="0F2D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 name="îŝľiḋè"/>
            <p:cNvSpPr/>
            <p:nvPr/>
          </p:nvSpPr>
          <p:spPr bwMode="auto">
            <a:xfrm>
              <a:off x="4173596" y="8244608"/>
              <a:ext cx="485774" cy="106471"/>
            </a:xfrm>
            <a:custGeom>
              <a:avLst/>
              <a:gdLst>
                <a:gd name="T0" fmla="*/ 171 w 219"/>
                <a:gd name="T1" fmla="*/ 0 h 48"/>
                <a:gd name="T2" fmla="*/ 38 w 219"/>
                <a:gd name="T3" fmla="*/ 0 h 48"/>
                <a:gd name="T4" fmla="*/ 0 w 219"/>
                <a:gd name="T5" fmla="*/ 48 h 48"/>
                <a:gd name="T6" fmla="*/ 219 w 219"/>
                <a:gd name="T7" fmla="*/ 48 h 48"/>
                <a:gd name="T8" fmla="*/ 171 w 219"/>
                <a:gd name="T9" fmla="*/ 0 h 48"/>
              </a:gdLst>
              <a:ahLst/>
              <a:cxnLst>
                <a:cxn ang="0">
                  <a:pos x="T0" y="T1"/>
                </a:cxn>
                <a:cxn ang="0">
                  <a:pos x="T2" y="T3"/>
                </a:cxn>
                <a:cxn ang="0">
                  <a:pos x="T4" y="T5"/>
                </a:cxn>
                <a:cxn ang="0">
                  <a:pos x="T6" y="T7"/>
                </a:cxn>
                <a:cxn ang="0">
                  <a:pos x="T8" y="T9"/>
                </a:cxn>
              </a:cxnLst>
              <a:rect l="0" t="0" r="r" b="b"/>
              <a:pathLst>
                <a:path w="219" h="48">
                  <a:moveTo>
                    <a:pt x="171" y="0"/>
                  </a:moveTo>
                  <a:lnTo>
                    <a:pt x="38" y="0"/>
                  </a:lnTo>
                  <a:lnTo>
                    <a:pt x="0" y="48"/>
                  </a:lnTo>
                  <a:lnTo>
                    <a:pt x="219" y="48"/>
                  </a:lnTo>
                  <a:lnTo>
                    <a:pt x="171" y="0"/>
                  </a:lnTo>
                  <a:close/>
                </a:path>
              </a:pathLst>
            </a:custGeom>
            <a:solidFill>
              <a:srgbClr val="6C74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0" name="ïṡļídé"/>
            <p:cNvSpPr/>
            <p:nvPr/>
          </p:nvSpPr>
          <p:spPr bwMode="auto">
            <a:xfrm>
              <a:off x="5650880" y="8160318"/>
              <a:ext cx="295014" cy="126435"/>
            </a:xfrm>
            <a:prstGeom prst="rect">
              <a:avLst/>
            </a:prstGeom>
            <a:solidFill>
              <a:srgbClr val="FCD0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 name="íSḷîḍê"/>
            <p:cNvSpPr/>
            <p:nvPr/>
          </p:nvSpPr>
          <p:spPr bwMode="auto">
            <a:xfrm>
              <a:off x="5524446" y="7887486"/>
              <a:ext cx="84289" cy="210724"/>
            </a:xfrm>
            <a:custGeom>
              <a:avLst/>
              <a:gdLst>
                <a:gd name="T0" fmla="*/ 2 w 4"/>
                <a:gd name="T1" fmla="*/ 1 h 10"/>
                <a:gd name="T2" fmla="*/ 2 w 4"/>
                <a:gd name="T3" fmla="*/ 1 h 10"/>
                <a:gd name="T4" fmla="*/ 2 w 4"/>
                <a:gd name="T5" fmla="*/ 1 h 10"/>
                <a:gd name="T6" fmla="*/ 1 w 4"/>
                <a:gd name="T7" fmla="*/ 1 h 10"/>
                <a:gd name="T8" fmla="*/ 0 w 4"/>
                <a:gd name="T9" fmla="*/ 0 h 10"/>
                <a:gd name="T10" fmla="*/ 0 w 4"/>
                <a:gd name="T11" fmla="*/ 0 h 10"/>
                <a:gd name="T12" fmla="*/ 0 w 4"/>
                <a:gd name="T13" fmla="*/ 5 h 10"/>
                <a:gd name="T14" fmla="*/ 2 w 4"/>
                <a:gd name="T15" fmla="*/ 10 h 10"/>
                <a:gd name="T16" fmla="*/ 3 w 4"/>
                <a:gd name="T17" fmla="*/ 10 h 10"/>
                <a:gd name="T18" fmla="*/ 3 w 4"/>
                <a:gd name="T19" fmla="*/ 9 h 10"/>
                <a:gd name="T20" fmla="*/ 3 w 4"/>
                <a:gd name="T21" fmla="*/ 9 h 10"/>
                <a:gd name="T22" fmla="*/ 3 w 4"/>
                <a:gd name="T23" fmla="*/ 9 h 10"/>
                <a:gd name="T24" fmla="*/ 2 w 4"/>
                <a:gd name="T2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10">
                  <a:moveTo>
                    <a:pt x="2" y="1"/>
                  </a:moveTo>
                  <a:cubicBezTo>
                    <a:pt x="2" y="1"/>
                    <a:pt x="2" y="1"/>
                    <a:pt x="2" y="1"/>
                  </a:cubicBezTo>
                  <a:cubicBezTo>
                    <a:pt x="2" y="1"/>
                    <a:pt x="2" y="1"/>
                    <a:pt x="2" y="1"/>
                  </a:cubicBezTo>
                  <a:cubicBezTo>
                    <a:pt x="1" y="1"/>
                    <a:pt x="1" y="1"/>
                    <a:pt x="1" y="1"/>
                  </a:cubicBezTo>
                  <a:cubicBezTo>
                    <a:pt x="1" y="0"/>
                    <a:pt x="0" y="0"/>
                    <a:pt x="0" y="0"/>
                  </a:cubicBezTo>
                  <a:cubicBezTo>
                    <a:pt x="0" y="0"/>
                    <a:pt x="0" y="0"/>
                    <a:pt x="0" y="0"/>
                  </a:cubicBezTo>
                  <a:cubicBezTo>
                    <a:pt x="0" y="0"/>
                    <a:pt x="0" y="2"/>
                    <a:pt x="0" y="5"/>
                  </a:cubicBezTo>
                  <a:cubicBezTo>
                    <a:pt x="0" y="7"/>
                    <a:pt x="2" y="10"/>
                    <a:pt x="2" y="10"/>
                  </a:cubicBezTo>
                  <a:cubicBezTo>
                    <a:pt x="3" y="10"/>
                    <a:pt x="3" y="10"/>
                    <a:pt x="3" y="10"/>
                  </a:cubicBezTo>
                  <a:cubicBezTo>
                    <a:pt x="3" y="9"/>
                    <a:pt x="3" y="9"/>
                    <a:pt x="3" y="9"/>
                  </a:cubicBezTo>
                  <a:cubicBezTo>
                    <a:pt x="3" y="9"/>
                    <a:pt x="3" y="9"/>
                    <a:pt x="3" y="9"/>
                  </a:cubicBezTo>
                  <a:cubicBezTo>
                    <a:pt x="3" y="9"/>
                    <a:pt x="3" y="9"/>
                    <a:pt x="3" y="9"/>
                  </a:cubicBezTo>
                  <a:cubicBezTo>
                    <a:pt x="3" y="9"/>
                    <a:pt x="4" y="6"/>
                    <a:pt x="2" y="1"/>
                  </a:cubicBezTo>
                  <a:close/>
                </a:path>
              </a:pathLst>
            </a:custGeom>
            <a:solidFill>
              <a:srgbClr val="FCD0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 name="íŝľíḑê"/>
            <p:cNvSpPr/>
            <p:nvPr/>
          </p:nvSpPr>
          <p:spPr bwMode="auto">
            <a:xfrm>
              <a:off x="5988038" y="7887486"/>
              <a:ext cx="84289" cy="210724"/>
            </a:xfrm>
            <a:custGeom>
              <a:avLst/>
              <a:gdLst>
                <a:gd name="T0" fmla="*/ 1 w 4"/>
                <a:gd name="T1" fmla="*/ 9 h 10"/>
                <a:gd name="T2" fmla="*/ 1 w 4"/>
                <a:gd name="T3" fmla="*/ 10 h 10"/>
                <a:gd name="T4" fmla="*/ 1 w 4"/>
                <a:gd name="T5" fmla="*/ 10 h 10"/>
                <a:gd name="T6" fmla="*/ 4 w 4"/>
                <a:gd name="T7" fmla="*/ 5 h 10"/>
                <a:gd name="T8" fmla="*/ 4 w 4"/>
                <a:gd name="T9" fmla="*/ 0 h 10"/>
                <a:gd name="T10" fmla="*/ 4 w 4"/>
                <a:gd name="T11" fmla="*/ 0 h 10"/>
                <a:gd name="T12" fmla="*/ 2 w 4"/>
                <a:gd name="T13" fmla="*/ 1 h 10"/>
                <a:gd name="T14" fmla="*/ 2 w 4"/>
                <a:gd name="T15" fmla="*/ 1 h 10"/>
                <a:gd name="T16" fmla="*/ 1 w 4"/>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0">
                  <a:moveTo>
                    <a:pt x="1" y="9"/>
                  </a:moveTo>
                  <a:cubicBezTo>
                    <a:pt x="1" y="10"/>
                    <a:pt x="1" y="10"/>
                    <a:pt x="1" y="10"/>
                  </a:cubicBezTo>
                  <a:cubicBezTo>
                    <a:pt x="1" y="10"/>
                    <a:pt x="1" y="10"/>
                    <a:pt x="1" y="10"/>
                  </a:cubicBezTo>
                  <a:cubicBezTo>
                    <a:pt x="2" y="10"/>
                    <a:pt x="4" y="7"/>
                    <a:pt x="4" y="5"/>
                  </a:cubicBezTo>
                  <a:cubicBezTo>
                    <a:pt x="4" y="2"/>
                    <a:pt x="4" y="0"/>
                    <a:pt x="4" y="0"/>
                  </a:cubicBezTo>
                  <a:cubicBezTo>
                    <a:pt x="4" y="0"/>
                    <a:pt x="4" y="0"/>
                    <a:pt x="4" y="0"/>
                  </a:cubicBezTo>
                  <a:cubicBezTo>
                    <a:pt x="3" y="0"/>
                    <a:pt x="3" y="0"/>
                    <a:pt x="2" y="1"/>
                  </a:cubicBezTo>
                  <a:cubicBezTo>
                    <a:pt x="2" y="1"/>
                    <a:pt x="2" y="1"/>
                    <a:pt x="2" y="1"/>
                  </a:cubicBezTo>
                  <a:cubicBezTo>
                    <a:pt x="0" y="6"/>
                    <a:pt x="1" y="9"/>
                    <a:pt x="1" y="9"/>
                  </a:cubicBezTo>
                  <a:close/>
                </a:path>
              </a:pathLst>
            </a:custGeom>
            <a:solidFill>
              <a:srgbClr val="FCD0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 name="iṣlïḍe"/>
            <p:cNvSpPr/>
            <p:nvPr/>
          </p:nvSpPr>
          <p:spPr bwMode="auto">
            <a:xfrm>
              <a:off x="5145143" y="8351078"/>
              <a:ext cx="1328669" cy="694280"/>
            </a:xfrm>
            <a:custGeom>
              <a:avLst/>
              <a:gdLst>
                <a:gd name="T0" fmla="*/ 561 w 599"/>
                <a:gd name="T1" fmla="*/ 56 h 313"/>
                <a:gd name="T2" fmla="*/ 552 w 599"/>
                <a:gd name="T3" fmla="*/ 56 h 313"/>
                <a:gd name="T4" fmla="*/ 399 w 599"/>
                <a:gd name="T5" fmla="*/ 0 h 313"/>
                <a:gd name="T6" fmla="*/ 190 w 599"/>
                <a:gd name="T7" fmla="*/ 0 h 313"/>
                <a:gd name="T8" fmla="*/ 38 w 599"/>
                <a:gd name="T9" fmla="*/ 56 h 313"/>
                <a:gd name="T10" fmla="*/ 0 w 599"/>
                <a:gd name="T11" fmla="*/ 313 h 313"/>
                <a:gd name="T12" fmla="*/ 599 w 599"/>
                <a:gd name="T13" fmla="*/ 313 h 313"/>
                <a:gd name="T14" fmla="*/ 561 w 599"/>
                <a:gd name="T15" fmla="*/ 56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9" h="313">
                  <a:moveTo>
                    <a:pt x="561" y="56"/>
                  </a:moveTo>
                  <a:lnTo>
                    <a:pt x="552" y="56"/>
                  </a:lnTo>
                  <a:lnTo>
                    <a:pt x="399" y="0"/>
                  </a:lnTo>
                  <a:lnTo>
                    <a:pt x="190" y="0"/>
                  </a:lnTo>
                  <a:lnTo>
                    <a:pt x="38" y="56"/>
                  </a:lnTo>
                  <a:lnTo>
                    <a:pt x="0" y="313"/>
                  </a:lnTo>
                  <a:lnTo>
                    <a:pt x="599" y="313"/>
                  </a:lnTo>
                  <a:lnTo>
                    <a:pt x="561" y="56"/>
                  </a:lnTo>
                  <a:close/>
                </a:path>
              </a:pathLst>
            </a:custGeom>
            <a:solidFill>
              <a:srgbClr val="2F53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 name="išļîḓe"/>
            <p:cNvSpPr/>
            <p:nvPr/>
          </p:nvSpPr>
          <p:spPr bwMode="auto">
            <a:xfrm>
              <a:off x="5546628" y="7572509"/>
              <a:ext cx="505737" cy="652134"/>
            </a:xfrm>
            <a:custGeom>
              <a:avLst/>
              <a:gdLst>
                <a:gd name="T0" fmla="*/ 22 w 24"/>
                <a:gd name="T1" fmla="*/ 25 h 31"/>
                <a:gd name="T2" fmla="*/ 24 w 24"/>
                <a:gd name="T3" fmla="*/ 16 h 31"/>
                <a:gd name="T4" fmla="*/ 24 w 24"/>
                <a:gd name="T5" fmla="*/ 13 h 31"/>
                <a:gd name="T6" fmla="*/ 12 w 24"/>
                <a:gd name="T7" fmla="*/ 0 h 31"/>
                <a:gd name="T8" fmla="*/ 0 w 24"/>
                <a:gd name="T9" fmla="*/ 13 h 31"/>
                <a:gd name="T10" fmla="*/ 0 w 24"/>
                <a:gd name="T11" fmla="*/ 16 h 31"/>
                <a:gd name="T12" fmla="*/ 2 w 24"/>
                <a:gd name="T13" fmla="*/ 25 h 31"/>
                <a:gd name="T14" fmla="*/ 7 w 24"/>
                <a:gd name="T15" fmla="*/ 30 h 31"/>
                <a:gd name="T16" fmla="*/ 17 w 24"/>
                <a:gd name="T17" fmla="*/ 30 h 31"/>
                <a:gd name="T18" fmla="*/ 22 w 24"/>
                <a:gd name="T19"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22" y="25"/>
                  </a:moveTo>
                  <a:cubicBezTo>
                    <a:pt x="22" y="23"/>
                    <a:pt x="24" y="16"/>
                    <a:pt x="24" y="16"/>
                  </a:cubicBezTo>
                  <a:cubicBezTo>
                    <a:pt x="24" y="15"/>
                    <a:pt x="24" y="14"/>
                    <a:pt x="24" y="13"/>
                  </a:cubicBezTo>
                  <a:cubicBezTo>
                    <a:pt x="24" y="6"/>
                    <a:pt x="18" y="0"/>
                    <a:pt x="12" y="0"/>
                  </a:cubicBezTo>
                  <a:cubicBezTo>
                    <a:pt x="5" y="0"/>
                    <a:pt x="0" y="6"/>
                    <a:pt x="0" y="13"/>
                  </a:cubicBezTo>
                  <a:cubicBezTo>
                    <a:pt x="0" y="14"/>
                    <a:pt x="0" y="15"/>
                    <a:pt x="0" y="16"/>
                  </a:cubicBezTo>
                  <a:cubicBezTo>
                    <a:pt x="0" y="16"/>
                    <a:pt x="1" y="23"/>
                    <a:pt x="2" y="25"/>
                  </a:cubicBezTo>
                  <a:cubicBezTo>
                    <a:pt x="3" y="26"/>
                    <a:pt x="5" y="29"/>
                    <a:pt x="7" y="30"/>
                  </a:cubicBezTo>
                  <a:cubicBezTo>
                    <a:pt x="9" y="31"/>
                    <a:pt x="14" y="31"/>
                    <a:pt x="17" y="30"/>
                  </a:cubicBezTo>
                  <a:cubicBezTo>
                    <a:pt x="19" y="29"/>
                    <a:pt x="21" y="26"/>
                    <a:pt x="22" y="25"/>
                  </a:cubicBezTo>
                  <a:close/>
                </a:path>
              </a:pathLst>
            </a:custGeom>
            <a:solidFill>
              <a:srgbClr val="0F2D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ïşḻîdè"/>
            <p:cNvSpPr/>
            <p:nvPr/>
          </p:nvSpPr>
          <p:spPr bwMode="auto">
            <a:xfrm>
              <a:off x="5566590" y="8244608"/>
              <a:ext cx="463593" cy="106471"/>
            </a:xfrm>
            <a:custGeom>
              <a:avLst/>
              <a:gdLst>
                <a:gd name="T0" fmla="*/ 171 w 209"/>
                <a:gd name="T1" fmla="*/ 0 h 48"/>
                <a:gd name="T2" fmla="*/ 38 w 209"/>
                <a:gd name="T3" fmla="*/ 0 h 48"/>
                <a:gd name="T4" fmla="*/ 0 w 209"/>
                <a:gd name="T5" fmla="*/ 48 h 48"/>
                <a:gd name="T6" fmla="*/ 209 w 209"/>
                <a:gd name="T7" fmla="*/ 48 h 48"/>
                <a:gd name="T8" fmla="*/ 171 w 209"/>
                <a:gd name="T9" fmla="*/ 0 h 48"/>
              </a:gdLst>
              <a:ahLst/>
              <a:cxnLst>
                <a:cxn ang="0">
                  <a:pos x="T0" y="T1"/>
                </a:cxn>
                <a:cxn ang="0">
                  <a:pos x="T2" y="T3"/>
                </a:cxn>
                <a:cxn ang="0">
                  <a:pos x="T4" y="T5"/>
                </a:cxn>
                <a:cxn ang="0">
                  <a:pos x="T6" y="T7"/>
                </a:cxn>
                <a:cxn ang="0">
                  <a:pos x="T8" y="T9"/>
                </a:cxn>
              </a:cxnLst>
              <a:rect l="0" t="0" r="r" b="b"/>
              <a:pathLst>
                <a:path w="209" h="48">
                  <a:moveTo>
                    <a:pt x="171" y="0"/>
                  </a:moveTo>
                  <a:lnTo>
                    <a:pt x="38" y="0"/>
                  </a:lnTo>
                  <a:lnTo>
                    <a:pt x="0" y="48"/>
                  </a:lnTo>
                  <a:lnTo>
                    <a:pt x="209" y="48"/>
                  </a:lnTo>
                  <a:lnTo>
                    <a:pt x="171" y="0"/>
                  </a:lnTo>
                  <a:close/>
                </a:path>
              </a:pathLst>
            </a:custGeom>
            <a:solidFill>
              <a:srgbClr val="6C74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íSḻîďè"/>
            <p:cNvSpPr/>
            <p:nvPr/>
          </p:nvSpPr>
          <p:spPr bwMode="auto">
            <a:xfrm>
              <a:off x="7043874" y="8160318"/>
              <a:ext cx="275050" cy="126435"/>
            </a:xfrm>
            <a:prstGeom prst="rect">
              <a:avLst/>
            </a:prstGeom>
            <a:solidFill>
              <a:srgbClr val="FCD0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ïSľiḓê"/>
            <p:cNvSpPr/>
            <p:nvPr/>
          </p:nvSpPr>
          <p:spPr bwMode="auto">
            <a:xfrm>
              <a:off x="6895259" y="7887486"/>
              <a:ext cx="86508" cy="210724"/>
            </a:xfrm>
            <a:custGeom>
              <a:avLst/>
              <a:gdLst>
                <a:gd name="T0" fmla="*/ 2 w 4"/>
                <a:gd name="T1" fmla="*/ 1 h 10"/>
                <a:gd name="T2" fmla="*/ 2 w 4"/>
                <a:gd name="T3" fmla="*/ 1 h 10"/>
                <a:gd name="T4" fmla="*/ 2 w 4"/>
                <a:gd name="T5" fmla="*/ 1 h 10"/>
                <a:gd name="T6" fmla="*/ 2 w 4"/>
                <a:gd name="T7" fmla="*/ 1 h 10"/>
                <a:gd name="T8" fmla="*/ 1 w 4"/>
                <a:gd name="T9" fmla="*/ 0 h 10"/>
                <a:gd name="T10" fmla="*/ 1 w 4"/>
                <a:gd name="T11" fmla="*/ 0 h 10"/>
                <a:gd name="T12" fmla="*/ 0 w 4"/>
                <a:gd name="T13" fmla="*/ 5 h 10"/>
                <a:gd name="T14" fmla="*/ 3 w 4"/>
                <a:gd name="T15" fmla="*/ 10 h 10"/>
                <a:gd name="T16" fmla="*/ 3 w 4"/>
                <a:gd name="T17" fmla="*/ 10 h 10"/>
                <a:gd name="T18" fmla="*/ 3 w 4"/>
                <a:gd name="T19" fmla="*/ 9 h 10"/>
                <a:gd name="T20" fmla="*/ 3 w 4"/>
                <a:gd name="T21" fmla="*/ 9 h 10"/>
                <a:gd name="T22" fmla="*/ 3 w 4"/>
                <a:gd name="T23" fmla="*/ 9 h 10"/>
                <a:gd name="T24" fmla="*/ 2 w 4"/>
                <a:gd name="T2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10">
                  <a:moveTo>
                    <a:pt x="2" y="1"/>
                  </a:moveTo>
                  <a:cubicBezTo>
                    <a:pt x="2" y="1"/>
                    <a:pt x="2" y="1"/>
                    <a:pt x="2" y="1"/>
                  </a:cubicBezTo>
                  <a:cubicBezTo>
                    <a:pt x="2" y="1"/>
                    <a:pt x="2" y="1"/>
                    <a:pt x="2" y="1"/>
                  </a:cubicBezTo>
                  <a:cubicBezTo>
                    <a:pt x="2" y="1"/>
                    <a:pt x="2" y="1"/>
                    <a:pt x="2" y="1"/>
                  </a:cubicBezTo>
                  <a:cubicBezTo>
                    <a:pt x="1" y="0"/>
                    <a:pt x="1" y="0"/>
                    <a:pt x="1" y="0"/>
                  </a:cubicBezTo>
                  <a:cubicBezTo>
                    <a:pt x="1" y="0"/>
                    <a:pt x="1" y="0"/>
                    <a:pt x="1" y="0"/>
                  </a:cubicBezTo>
                  <a:cubicBezTo>
                    <a:pt x="0" y="0"/>
                    <a:pt x="0" y="2"/>
                    <a:pt x="0" y="5"/>
                  </a:cubicBezTo>
                  <a:cubicBezTo>
                    <a:pt x="1" y="7"/>
                    <a:pt x="2" y="10"/>
                    <a:pt x="3" y="10"/>
                  </a:cubicBezTo>
                  <a:cubicBezTo>
                    <a:pt x="3" y="10"/>
                    <a:pt x="3" y="10"/>
                    <a:pt x="3" y="10"/>
                  </a:cubicBezTo>
                  <a:cubicBezTo>
                    <a:pt x="3" y="9"/>
                    <a:pt x="3" y="9"/>
                    <a:pt x="3" y="9"/>
                  </a:cubicBezTo>
                  <a:cubicBezTo>
                    <a:pt x="3" y="9"/>
                    <a:pt x="3" y="9"/>
                    <a:pt x="3" y="9"/>
                  </a:cubicBezTo>
                  <a:cubicBezTo>
                    <a:pt x="3" y="9"/>
                    <a:pt x="3" y="9"/>
                    <a:pt x="3" y="9"/>
                  </a:cubicBezTo>
                  <a:cubicBezTo>
                    <a:pt x="3" y="9"/>
                    <a:pt x="4" y="6"/>
                    <a:pt x="2" y="1"/>
                  </a:cubicBezTo>
                  <a:close/>
                </a:path>
              </a:pathLst>
            </a:custGeom>
            <a:solidFill>
              <a:srgbClr val="FCD0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ís1íďé"/>
            <p:cNvSpPr/>
            <p:nvPr/>
          </p:nvSpPr>
          <p:spPr bwMode="auto">
            <a:xfrm>
              <a:off x="7361069" y="7887486"/>
              <a:ext cx="104253" cy="210724"/>
            </a:xfrm>
            <a:custGeom>
              <a:avLst/>
              <a:gdLst>
                <a:gd name="T0" fmla="*/ 1 w 5"/>
                <a:gd name="T1" fmla="*/ 9 h 10"/>
                <a:gd name="T2" fmla="*/ 2 w 5"/>
                <a:gd name="T3" fmla="*/ 10 h 10"/>
                <a:gd name="T4" fmla="*/ 2 w 5"/>
                <a:gd name="T5" fmla="*/ 10 h 10"/>
                <a:gd name="T6" fmla="*/ 4 w 5"/>
                <a:gd name="T7" fmla="*/ 5 h 10"/>
                <a:gd name="T8" fmla="*/ 4 w 5"/>
                <a:gd name="T9" fmla="*/ 0 h 10"/>
                <a:gd name="T10" fmla="*/ 4 w 5"/>
                <a:gd name="T11" fmla="*/ 0 h 10"/>
                <a:gd name="T12" fmla="*/ 3 w 5"/>
                <a:gd name="T13" fmla="*/ 1 h 10"/>
                <a:gd name="T14" fmla="*/ 2 w 5"/>
                <a:gd name="T15" fmla="*/ 1 h 10"/>
                <a:gd name="T16" fmla="*/ 1 w 5"/>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1" y="9"/>
                  </a:moveTo>
                  <a:cubicBezTo>
                    <a:pt x="2" y="10"/>
                    <a:pt x="2" y="10"/>
                    <a:pt x="2" y="10"/>
                  </a:cubicBezTo>
                  <a:cubicBezTo>
                    <a:pt x="2" y="10"/>
                    <a:pt x="2" y="10"/>
                    <a:pt x="2" y="10"/>
                  </a:cubicBezTo>
                  <a:cubicBezTo>
                    <a:pt x="3" y="10"/>
                    <a:pt x="4" y="7"/>
                    <a:pt x="4" y="5"/>
                  </a:cubicBezTo>
                  <a:cubicBezTo>
                    <a:pt x="5" y="2"/>
                    <a:pt x="4" y="0"/>
                    <a:pt x="4" y="0"/>
                  </a:cubicBezTo>
                  <a:cubicBezTo>
                    <a:pt x="4" y="0"/>
                    <a:pt x="4" y="0"/>
                    <a:pt x="4" y="0"/>
                  </a:cubicBezTo>
                  <a:cubicBezTo>
                    <a:pt x="4" y="0"/>
                    <a:pt x="3" y="0"/>
                    <a:pt x="3" y="1"/>
                  </a:cubicBezTo>
                  <a:cubicBezTo>
                    <a:pt x="2" y="1"/>
                    <a:pt x="2" y="1"/>
                    <a:pt x="2" y="1"/>
                  </a:cubicBezTo>
                  <a:cubicBezTo>
                    <a:pt x="0" y="6"/>
                    <a:pt x="1" y="9"/>
                    <a:pt x="1" y="9"/>
                  </a:cubicBezTo>
                  <a:close/>
                </a:path>
              </a:pathLst>
            </a:custGeom>
            <a:solidFill>
              <a:srgbClr val="FCD0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 name="iş1íde"/>
            <p:cNvSpPr/>
            <p:nvPr/>
          </p:nvSpPr>
          <p:spPr bwMode="auto">
            <a:xfrm>
              <a:off x="6515956" y="8351078"/>
              <a:ext cx="1330886" cy="694280"/>
            </a:xfrm>
            <a:custGeom>
              <a:avLst/>
              <a:gdLst>
                <a:gd name="T0" fmla="*/ 562 w 600"/>
                <a:gd name="T1" fmla="*/ 56 h 313"/>
                <a:gd name="T2" fmla="*/ 562 w 600"/>
                <a:gd name="T3" fmla="*/ 56 h 313"/>
                <a:gd name="T4" fmla="*/ 409 w 600"/>
                <a:gd name="T5" fmla="*/ 0 h 313"/>
                <a:gd name="T6" fmla="*/ 200 w 600"/>
                <a:gd name="T7" fmla="*/ 0 h 313"/>
                <a:gd name="T8" fmla="*/ 38 w 600"/>
                <a:gd name="T9" fmla="*/ 56 h 313"/>
                <a:gd name="T10" fmla="*/ 0 w 600"/>
                <a:gd name="T11" fmla="*/ 313 h 313"/>
                <a:gd name="T12" fmla="*/ 600 w 600"/>
                <a:gd name="T13" fmla="*/ 313 h 313"/>
                <a:gd name="T14" fmla="*/ 562 w 600"/>
                <a:gd name="T15" fmla="*/ 56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0" h="313">
                  <a:moveTo>
                    <a:pt x="562" y="56"/>
                  </a:moveTo>
                  <a:lnTo>
                    <a:pt x="562" y="56"/>
                  </a:lnTo>
                  <a:lnTo>
                    <a:pt x="409" y="0"/>
                  </a:lnTo>
                  <a:lnTo>
                    <a:pt x="200" y="0"/>
                  </a:lnTo>
                  <a:lnTo>
                    <a:pt x="38" y="56"/>
                  </a:lnTo>
                  <a:lnTo>
                    <a:pt x="0" y="313"/>
                  </a:lnTo>
                  <a:lnTo>
                    <a:pt x="600" y="313"/>
                  </a:lnTo>
                  <a:lnTo>
                    <a:pt x="562" y="56"/>
                  </a:lnTo>
                  <a:close/>
                </a:path>
              </a:pathLst>
            </a:custGeom>
            <a:solidFill>
              <a:srgbClr val="2F53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 name="iṧľîḓè"/>
            <p:cNvSpPr/>
            <p:nvPr/>
          </p:nvSpPr>
          <p:spPr bwMode="auto">
            <a:xfrm>
              <a:off x="6917440" y="7572509"/>
              <a:ext cx="527918" cy="652134"/>
            </a:xfrm>
            <a:custGeom>
              <a:avLst/>
              <a:gdLst>
                <a:gd name="T0" fmla="*/ 22 w 25"/>
                <a:gd name="T1" fmla="*/ 25 h 31"/>
                <a:gd name="T2" fmla="*/ 24 w 25"/>
                <a:gd name="T3" fmla="*/ 16 h 31"/>
                <a:gd name="T4" fmla="*/ 25 w 25"/>
                <a:gd name="T5" fmla="*/ 13 h 31"/>
                <a:gd name="T6" fmla="*/ 12 w 25"/>
                <a:gd name="T7" fmla="*/ 0 h 31"/>
                <a:gd name="T8" fmla="*/ 0 w 25"/>
                <a:gd name="T9" fmla="*/ 13 h 31"/>
                <a:gd name="T10" fmla="*/ 0 w 25"/>
                <a:gd name="T11" fmla="*/ 16 h 31"/>
                <a:gd name="T12" fmla="*/ 3 w 25"/>
                <a:gd name="T13" fmla="*/ 25 h 31"/>
                <a:gd name="T14" fmla="*/ 8 w 25"/>
                <a:gd name="T15" fmla="*/ 30 h 31"/>
                <a:gd name="T16" fmla="*/ 17 w 25"/>
                <a:gd name="T17" fmla="*/ 30 h 31"/>
                <a:gd name="T18" fmla="*/ 22 w 25"/>
                <a:gd name="T19"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22" y="25"/>
                  </a:moveTo>
                  <a:cubicBezTo>
                    <a:pt x="23" y="23"/>
                    <a:pt x="24" y="16"/>
                    <a:pt x="24" y="16"/>
                  </a:cubicBezTo>
                  <a:cubicBezTo>
                    <a:pt x="25" y="15"/>
                    <a:pt x="25" y="14"/>
                    <a:pt x="25" y="13"/>
                  </a:cubicBezTo>
                  <a:cubicBezTo>
                    <a:pt x="25" y="6"/>
                    <a:pt x="19" y="0"/>
                    <a:pt x="12" y="0"/>
                  </a:cubicBezTo>
                  <a:cubicBezTo>
                    <a:pt x="6" y="0"/>
                    <a:pt x="0" y="6"/>
                    <a:pt x="0" y="13"/>
                  </a:cubicBezTo>
                  <a:cubicBezTo>
                    <a:pt x="0" y="14"/>
                    <a:pt x="0" y="15"/>
                    <a:pt x="0" y="16"/>
                  </a:cubicBezTo>
                  <a:cubicBezTo>
                    <a:pt x="0" y="16"/>
                    <a:pt x="2" y="23"/>
                    <a:pt x="3" y="25"/>
                  </a:cubicBezTo>
                  <a:cubicBezTo>
                    <a:pt x="3" y="26"/>
                    <a:pt x="5" y="29"/>
                    <a:pt x="8" y="30"/>
                  </a:cubicBezTo>
                  <a:cubicBezTo>
                    <a:pt x="10" y="31"/>
                    <a:pt x="15" y="31"/>
                    <a:pt x="17" y="30"/>
                  </a:cubicBezTo>
                  <a:cubicBezTo>
                    <a:pt x="20" y="29"/>
                    <a:pt x="21" y="26"/>
                    <a:pt x="22" y="25"/>
                  </a:cubicBezTo>
                  <a:close/>
                </a:path>
              </a:pathLst>
            </a:custGeom>
            <a:solidFill>
              <a:srgbClr val="0F2D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iṧļiďé"/>
            <p:cNvSpPr/>
            <p:nvPr/>
          </p:nvSpPr>
          <p:spPr bwMode="auto">
            <a:xfrm>
              <a:off x="6959585" y="8244608"/>
              <a:ext cx="463593" cy="106471"/>
            </a:xfrm>
            <a:custGeom>
              <a:avLst/>
              <a:gdLst>
                <a:gd name="T0" fmla="*/ 162 w 209"/>
                <a:gd name="T1" fmla="*/ 0 h 48"/>
                <a:gd name="T2" fmla="*/ 29 w 209"/>
                <a:gd name="T3" fmla="*/ 0 h 48"/>
                <a:gd name="T4" fmla="*/ 0 w 209"/>
                <a:gd name="T5" fmla="*/ 48 h 48"/>
                <a:gd name="T6" fmla="*/ 209 w 209"/>
                <a:gd name="T7" fmla="*/ 48 h 48"/>
                <a:gd name="T8" fmla="*/ 162 w 209"/>
                <a:gd name="T9" fmla="*/ 0 h 48"/>
              </a:gdLst>
              <a:ahLst/>
              <a:cxnLst>
                <a:cxn ang="0">
                  <a:pos x="T0" y="T1"/>
                </a:cxn>
                <a:cxn ang="0">
                  <a:pos x="T2" y="T3"/>
                </a:cxn>
                <a:cxn ang="0">
                  <a:pos x="T4" y="T5"/>
                </a:cxn>
                <a:cxn ang="0">
                  <a:pos x="T6" y="T7"/>
                </a:cxn>
                <a:cxn ang="0">
                  <a:pos x="T8" y="T9"/>
                </a:cxn>
              </a:cxnLst>
              <a:rect l="0" t="0" r="r" b="b"/>
              <a:pathLst>
                <a:path w="209" h="48">
                  <a:moveTo>
                    <a:pt x="162" y="0"/>
                  </a:moveTo>
                  <a:lnTo>
                    <a:pt x="29" y="0"/>
                  </a:lnTo>
                  <a:lnTo>
                    <a:pt x="0" y="48"/>
                  </a:lnTo>
                  <a:lnTo>
                    <a:pt x="209" y="48"/>
                  </a:lnTo>
                  <a:lnTo>
                    <a:pt x="162" y="0"/>
                  </a:lnTo>
                  <a:close/>
                </a:path>
              </a:pathLst>
            </a:custGeom>
            <a:solidFill>
              <a:srgbClr val="6C74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iṡḷïdè"/>
            <p:cNvSpPr/>
            <p:nvPr/>
          </p:nvSpPr>
          <p:spPr bwMode="auto">
            <a:xfrm>
              <a:off x="8416905" y="8160318"/>
              <a:ext cx="295014" cy="126435"/>
            </a:xfrm>
            <a:prstGeom prst="rect">
              <a:avLst/>
            </a:prstGeom>
            <a:solidFill>
              <a:srgbClr val="FCD0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ïslïḋé"/>
            <p:cNvSpPr/>
            <p:nvPr/>
          </p:nvSpPr>
          <p:spPr bwMode="auto">
            <a:xfrm>
              <a:off x="8288253" y="7887486"/>
              <a:ext cx="86508" cy="210724"/>
            </a:xfrm>
            <a:custGeom>
              <a:avLst/>
              <a:gdLst>
                <a:gd name="T0" fmla="*/ 2 w 4"/>
                <a:gd name="T1" fmla="*/ 1 h 10"/>
                <a:gd name="T2" fmla="*/ 2 w 4"/>
                <a:gd name="T3" fmla="*/ 1 h 10"/>
                <a:gd name="T4" fmla="*/ 2 w 4"/>
                <a:gd name="T5" fmla="*/ 1 h 10"/>
                <a:gd name="T6" fmla="*/ 1 w 4"/>
                <a:gd name="T7" fmla="*/ 1 h 10"/>
                <a:gd name="T8" fmla="*/ 0 w 4"/>
                <a:gd name="T9" fmla="*/ 0 h 10"/>
                <a:gd name="T10" fmla="*/ 0 w 4"/>
                <a:gd name="T11" fmla="*/ 0 h 10"/>
                <a:gd name="T12" fmla="*/ 0 w 4"/>
                <a:gd name="T13" fmla="*/ 5 h 10"/>
                <a:gd name="T14" fmla="*/ 3 w 4"/>
                <a:gd name="T15" fmla="*/ 10 h 10"/>
                <a:gd name="T16" fmla="*/ 3 w 4"/>
                <a:gd name="T17" fmla="*/ 10 h 10"/>
                <a:gd name="T18" fmla="*/ 3 w 4"/>
                <a:gd name="T19" fmla="*/ 9 h 10"/>
                <a:gd name="T20" fmla="*/ 3 w 4"/>
                <a:gd name="T21" fmla="*/ 9 h 10"/>
                <a:gd name="T22" fmla="*/ 3 w 4"/>
                <a:gd name="T23" fmla="*/ 9 h 10"/>
                <a:gd name="T24" fmla="*/ 2 w 4"/>
                <a:gd name="T2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10">
                  <a:moveTo>
                    <a:pt x="2" y="1"/>
                  </a:moveTo>
                  <a:cubicBezTo>
                    <a:pt x="2" y="1"/>
                    <a:pt x="2" y="1"/>
                    <a:pt x="2" y="1"/>
                  </a:cubicBezTo>
                  <a:cubicBezTo>
                    <a:pt x="2" y="1"/>
                    <a:pt x="2" y="1"/>
                    <a:pt x="2" y="1"/>
                  </a:cubicBezTo>
                  <a:cubicBezTo>
                    <a:pt x="1" y="1"/>
                    <a:pt x="1" y="1"/>
                    <a:pt x="1" y="1"/>
                  </a:cubicBezTo>
                  <a:cubicBezTo>
                    <a:pt x="1" y="0"/>
                    <a:pt x="1" y="0"/>
                    <a:pt x="0" y="0"/>
                  </a:cubicBezTo>
                  <a:cubicBezTo>
                    <a:pt x="0" y="0"/>
                    <a:pt x="0" y="0"/>
                    <a:pt x="0" y="0"/>
                  </a:cubicBezTo>
                  <a:cubicBezTo>
                    <a:pt x="0" y="0"/>
                    <a:pt x="0" y="2"/>
                    <a:pt x="0" y="5"/>
                  </a:cubicBezTo>
                  <a:cubicBezTo>
                    <a:pt x="0" y="7"/>
                    <a:pt x="2" y="10"/>
                    <a:pt x="3" y="10"/>
                  </a:cubicBezTo>
                  <a:cubicBezTo>
                    <a:pt x="3" y="10"/>
                    <a:pt x="3" y="10"/>
                    <a:pt x="3" y="10"/>
                  </a:cubicBezTo>
                  <a:cubicBezTo>
                    <a:pt x="3" y="9"/>
                    <a:pt x="3" y="9"/>
                    <a:pt x="3" y="9"/>
                  </a:cubicBezTo>
                  <a:cubicBezTo>
                    <a:pt x="3" y="9"/>
                    <a:pt x="3" y="9"/>
                    <a:pt x="3" y="9"/>
                  </a:cubicBezTo>
                  <a:cubicBezTo>
                    <a:pt x="3" y="9"/>
                    <a:pt x="3" y="9"/>
                    <a:pt x="3" y="9"/>
                  </a:cubicBezTo>
                  <a:cubicBezTo>
                    <a:pt x="3" y="9"/>
                    <a:pt x="4" y="6"/>
                    <a:pt x="2" y="1"/>
                  </a:cubicBezTo>
                  <a:close/>
                </a:path>
              </a:pathLst>
            </a:custGeom>
            <a:solidFill>
              <a:srgbClr val="FCD0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iṩ1iḍe"/>
            <p:cNvSpPr/>
            <p:nvPr/>
          </p:nvSpPr>
          <p:spPr bwMode="auto">
            <a:xfrm>
              <a:off x="8754063" y="7887486"/>
              <a:ext cx="84289" cy="210724"/>
            </a:xfrm>
            <a:custGeom>
              <a:avLst/>
              <a:gdLst>
                <a:gd name="T0" fmla="*/ 1 w 4"/>
                <a:gd name="T1" fmla="*/ 9 h 10"/>
                <a:gd name="T2" fmla="*/ 1 w 4"/>
                <a:gd name="T3" fmla="*/ 10 h 10"/>
                <a:gd name="T4" fmla="*/ 1 w 4"/>
                <a:gd name="T5" fmla="*/ 10 h 10"/>
                <a:gd name="T6" fmla="*/ 4 w 4"/>
                <a:gd name="T7" fmla="*/ 5 h 10"/>
                <a:gd name="T8" fmla="*/ 4 w 4"/>
                <a:gd name="T9" fmla="*/ 0 h 10"/>
                <a:gd name="T10" fmla="*/ 4 w 4"/>
                <a:gd name="T11" fmla="*/ 0 h 10"/>
                <a:gd name="T12" fmla="*/ 3 w 4"/>
                <a:gd name="T13" fmla="*/ 1 h 10"/>
                <a:gd name="T14" fmla="*/ 2 w 4"/>
                <a:gd name="T15" fmla="*/ 1 h 10"/>
                <a:gd name="T16" fmla="*/ 1 w 4"/>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0">
                  <a:moveTo>
                    <a:pt x="1" y="9"/>
                  </a:moveTo>
                  <a:cubicBezTo>
                    <a:pt x="1" y="10"/>
                    <a:pt x="1" y="10"/>
                    <a:pt x="1" y="10"/>
                  </a:cubicBezTo>
                  <a:cubicBezTo>
                    <a:pt x="1" y="10"/>
                    <a:pt x="1" y="10"/>
                    <a:pt x="1" y="10"/>
                  </a:cubicBezTo>
                  <a:cubicBezTo>
                    <a:pt x="2" y="10"/>
                    <a:pt x="4" y="7"/>
                    <a:pt x="4" y="5"/>
                  </a:cubicBezTo>
                  <a:cubicBezTo>
                    <a:pt x="4" y="2"/>
                    <a:pt x="4" y="0"/>
                    <a:pt x="4" y="0"/>
                  </a:cubicBezTo>
                  <a:cubicBezTo>
                    <a:pt x="4" y="0"/>
                    <a:pt x="4" y="0"/>
                    <a:pt x="4" y="0"/>
                  </a:cubicBezTo>
                  <a:cubicBezTo>
                    <a:pt x="3" y="0"/>
                    <a:pt x="3" y="0"/>
                    <a:pt x="3" y="1"/>
                  </a:cubicBezTo>
                  <a:cubicBezTo>
                    <a:pt x="2" y="1"/>
                    <a:pt x="2" y="1"/>
                    <a:pt x="2" y="1"/>
                  </a:cubicBezTo>
                  <a:cubicBezTo>
                    <a:pt x="0" y="6"/>
                    <a:pt x="1" y="9"/>
                    <a:pt x="1" y="9"/>
                  </a:cubicBezTo>
                  <a:close/>
                </a:path>
              </a:pathLst>
            </a:custGeom>
            <a:solidFill>
              <a:srgbClr val="FCD0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í$ḻîḓe"/>
            <p:cNvSpPr/>
            <p:nvPr/>
          </p:nvSpPr>
          <p:spPr bwMode="auto">
            <a:xfrm>
              <a:off x="7908950" y="8351078"/>
              <a:ext cx="1330886" cy="694280"/>
            </a:xfrm>
            <a:custGeom>
              <a:avLst/>
              <a:gdLst>
                <a:gd name="T0" fmla="*/ 562 w 600"/>
                <a:gd name="T1" fmla="*/ 56 h 313"/>
                <a:gd name="T2" fmla="*/ 562 w 600"/>
                <a:gd name="T3" fmla="*/ 56 h 313"/>
                <a:gd name="T4" fmla="*/ 400 w 600"/>
                <a:gd name="T5" fmla="*/ 0 h 313"/>
                <a:gd name="T6" fmla="*/ 191 w 600"/>
                <a:gd name="T7" fmla="*/ 0 h 313"/>
                <a:gd name="T8" fmla="*/ 38 w 600"/>
                <a:gd name="T9" fmla="*/ 56 h 313"/>
                <a:gd name="T10" fmla="*/ 0 w 600"/>
                <a:gd name="T11" fmla="*/ 313 h 313"/>
                <a:gd name="T12" fmla="*/ 600 w 600"/>
                <a:gd name="T13" fmla="*/ 313 h 313"/>
                <a:gd name="T14" fmla="*/ 562 w 600"/>
                <a:gd name="T15" fmla="*/ 56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0" h="313">
                  <a:moveTo>
                    <a:pt x="562" y="56"/>
                  </a:moveTo>
                  <a:lnTo>
                    <a:pt x="562" y="56"/>
                  </a:lnTo>
                  <a:lnTo>
                    <a:pt x="400" y="0"/>
                  </a:lnTo>
                  <a:lnTo>
                    <a:pt x="191" y="0"/>
                  </a:lnTo>
                  <a:lnTo>
                    <a:pt x="38" y="56"/>
                  </a:lnTo>
                  <a:lnTo>
                    <a:pt x="0" y="313"/>
                  </a:lnTo>
                  <a:lnTo>
                    <a:pt x="600" y="313"/>
                  </a:lnTo>
                  <a:lnTo>
                    <a:pt x="562" y="56"/>
                  </a:lnTo>
                  <a:close/>
                </a:path>
              </a:pathLst>
            </a:custGeom>
            <a:solidFill>
              <a:srgbClr val="2F53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ïsľïdê"/>
            <p:cNvSpPr/>
            <p:nvPr/>
          </p:nvSpPr>
          <p:spPr bwMode="auto">
            <a:xfrm>
              <a:off x="8310435" y="7572509"/>
              <a:ext cx="505737" cy="652134"/>
            </a:xfrm>
            <a:custGeom>
              <a:avLst/>
              <a:gdLst>
                <a:gd name="T0" fmla="*/ 22 w 24"/>
                <a:gd name="T1" fmla="*/ 25 h 31"/>
                <a:gd name="T2" fmla="*/ 24 w 24"/>
                <a:gd name="T3" fmla="*/ 16 h 31"/>
                <a:gd name="T4" fmla="*/ 24 w 24"/>
                <a:gd name="T5" fmla="*/ 13 h 31"/>
                <a:gd name="T6" fmla="*/ 12 w 24"/>
                <a:gd name="T7" fmla="*/ 0 h 31"/>
                <a:gd name="T8" fmla="*/ 0 w 24"/>
                <a:gd name="T9" fmla="*/ 13 h 31"/>
                <a:gd name="T10" fmla="*/ 0 w 24"/>
                <a:gd name="T11" fmla="*/ 16 h 31"/>
                <a:gd name="T12" fmla="*/ 2 w 24"/>
                <a:gd name="T13" fmla="*/ 25 h 31"/>
                <a:gd name="T14" fmla="*/ 7 w 24"/>
                <a:gd name="T15" fmla="*/ 30 h 31"/>
                <a:gd name="T16" fmla="*/ 17 w 24"/>
                <a:gd name="T17" fmla="*/ 30 h 31"/>
                <a:gd name="T18" fmla="*/ 22 w 24"/>
                <a:gd name="T19"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22" y="25"/>
                  </a:moveTo>
                  <a:cubicBezTo>
                    <a:pt x="23" y="23"/>
                    <a:pt x="24" y="16"/>
                    <a:pt x="24" y="16"/>
                  </a:cubicBezTo>
                  <a:cubicBezTo>
                    <a:pt x="24" y="15"/>
                    <a:pt x="24" y="14"/>
                    <a:pt x="24" y="13"/>
                  </a:cubicBezTo>
                  <a:cubicBezTo>
                    <a:pt x="24" y="6"/>
                    <a:pt x="19" y="0"/>
                    <a:pt x="12" y="0"/>
                  </a:cubicBezTo>
                  <a:cubicBezTo>
                    <a:pt x="5" y="0"/>
                    <a:pt x="0" y="6"/>
                    <a:pt x="0" y="13"/>
                  </a:cubicBezTo>
                  <a:cubicBezTo>
                    <a:pt x="0" y="14"/>
                    <a:pt x="0" y="15"/>
                    <a:pt x="0" y="16"/>
                  </a:cubicBezTo>
                  <a:cubicBezTo>
                    <a:pt x="0" y="16"/>
                    <a:pt x="1" y="23"/>
                    <a:pt x="2" y="25"/>
                  </a:cubicBezTo>
                  <a:cubicBezTo>
                    <a:pt x="3" y="26"/>
                    <a:pt x="5" y="29"/>
                    <a:pt x="7" y="30"/>
                  </a:cubicBezTo>
                  <a:cubicBezTo>
                    <a:pt x="10" y="31"/>
                    <a:pt x="15" y="31"/>
                    <a:pt x="17" y="30"/>
                  </a:cubicBezTo>
                  <a:cubicBezTo>
                    <a:pt x="19" y="29"/>
                    <a:pt x="21" y="26"/>
                    <a:pt x="22" y="25"/>
                  </a:cubicBezTo>
                  <a:close/>
                </a:path>
              </a:pathLst>
            </a:custGeom>
            <a:solidFill>
              <a:srgbClr val="0F2D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íṡ1íḋé"/>
            <p:cNvSpPr/>
            <p:nvPr/>
          </p:nvSpPr>
          <p:spPr bwMode="auto">
            <a:xfrm>
              <a:off x="8332616" y="8244608"/>
              <a:ext cx="463593" cy="106471"/>
            </a:xfrm>
            <a:custGeom>
              <a:avLst/>
              <a:gdLst>
                <a:gd name="T0" fmla="*/ 171 w 209"/>
                <a:gd name="T1" fmla="*/ 0 h 48"/>
                <a:gd name="T2" fmla="*/ 38 w 209"/>
                <a:gd name="T3" fmla="*/ 0 h 48"/>
                <a:gd name="T4" fmla="*/ 0 w 209"/>
                <a:gd name="T5" fmla="*/ 48 h 48"/>
                <a:gd name="T6" fmla="*/ 209 w 209"/>
                <a:gd name="T7" fmla="*/ 48 h 48"/>
                <a:gd name="T8" fmla="*/ 171 w 209"/>
                <a:gd name="T9" fmla="*/ 0 h 48"/>
              </a:gdLst>
              <a:ahLst/>
              <a:cxnLst>
                <a:cxn ang="0">
                  <a:pos x="T0" y="T1"/>
                </a:cxn>
                <a:cxn ang="0">
                  <a:pos x="T2" y="T3"/>
                </a:cxn>
                <a:cxn ang="0">
                  <a:pos x="T4" y="T5"/>
                </a:cxn>
                <a:cxn ang="0">
                  <a:pos x="T6" y="T7"/>
                </a:cxn>
                <a:cxn ang="0">
                  <a:pos x="T8" y="T9"/>
                </a:cxn>
              </a:cxnLst>
              <a:rect l="0" t="0" r="r" b="b"/>
              <a:pathLst>
                <a:path w="209" h="48">
                  <a:moveTo>
                    <a:pt x="171" y="0"/>
                  </a:moveTo>
                  <a:lnTo>
                    <a:pt x="38" y="0"/>
                  </a:lnTo>
                  <a:lnTo>
                    <a:pt x="0" y="48"/>
                  </a:lnTo>
                  <a:lnTo>
                    <a:pt x="209" y="48"/>
                  </a:lnTo>
                  <a:lnTo>
                    <a:pt x="171" y="0"/>
                  </a:lnTo>
                  <a:close/>
                </a:path>
              </a:pathLst>
            </a:custGeom>
            <a:solidFill>
              <a:srgbClr val="6C74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52229"/>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1844" name="Rectangle 4"/>
          <p:cNvSpPr>
            <a:spLocks noChangeArrowheads="1"/>
          </p:cNvSpPr>
          <p:nvPr/>
        </p:nvSpPr>
        <p:spPr bwMode="auto">
          <a:xfrm>
            <a:off x="1271464" y="1100987"/>
            <a:ext cx="9814316" cy="2306955"/>
          </a:xfrm>
          <a:prstGeom prst="rect">
            <a:avLst/>
          </a:prstGeom>
          <a:noFill/>
          <a:ln w="508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200000"/>
              </a:lnSpc>
              <a:spcBef>
                <a:spcPct val="0"/>
              </a:spcBef>
              <a:buClrTx/>
              <a:buFontTx/>
              <a:buNone/>
            </a:pPr>
            <a:r>
              <a:rPr lang="zh-CN" altLang="en-US" sz="2400" b="1">
                <a:solidFill>
                  <a:srgbClr val="C00000"/>
                </a:solidFill>
                <a:latin typeface="微软雅黑" panose="020B0503020204020204" charset="-122"/>
                <a:ea typeface="微软雅黑" panose="020B0503020204020204" charset="-122"/>
                <a:hlinkClick r:id="rId2"/>
              </a:rPr>
              <a:t>例子13</a:t>
            </a:r>
            <a:r>
              <a:rPr lang="zh-CN" altLang="en-US" sz="2400" b="1">
                <a:solidFill>
                  <a:srgbClr val="53648F"/>
                </a:solidFill>
                <a:latin typeface="微软雅黑" panose="020B0503020204020204" charset="-122"/>
                <a:ea typeface="微软雅黑" panose="020B0503020204020204" charset="-122"/>
              </a:rPr>
              <a:t>中</a:t>
            </a:r>
            <a:r>
              <a:rPr lang="en-US" altLang="zh-CN" sz="2400" b="1">
                <a:solidFill>
                  <a:srgbClr val="53648F"/>
                </a:solidFill>
                <a:latin typeface="微软雅黑" panose="020B0503020204020204" charset="-122"/>
                <a:ea typeface="微软雅黑" panose="020B0503020204020204" charset="-122"/>
              </a:rPr>
              <a:t>Student</a:t>
            </a:r>
            <a:r>
              <a:rPr lang="zh-CN" altLang="en-US" sz="2400" b="1">
                <a:solidFill>
                  <a:srgbClr val="53648F"/>
                </a:solidFill>
                <a:latin typeface="微软雅黑" panose="020B0503020204020204" charset="-122"/>
                <a:ea typeface="微软雅黑" panose="020B0503020204020204" charset="-122"/>
              </a:rPr>
              <a:t>类(</a:t>
            </a:r>
            <a:r>
              <a:rPr lang="en-US" altLang="zh-CN" sz="2400" b="1">
                <a:solidFill>
                  <a:srgbClr val="C00000"/>
                </a:solidFill>
                <a:latin typeface="微软雅黑" panose="020B0503020204020204" charset="-122"/>
                <a:ea typeface="微软雅黑" panose="020B0503020204020204" charset="-122"/>
                <a:hlinkClick r:id="rId3"/>
              </a:rPr>
              <a:t>Student.java </a:t>
            </a:r>
            <a:r>
              <a:rPr lang="en-US" altLang="zh-CN" sz="2400" b="1">
                <a:solidFill>
                  <a:srgbClr val="C00000"/>
                </a:solidFill>
                <a:latin typeface="微软雅黑" panose="020B0503020204020204" charset="-122"/>
                <a:ea typeface="微软雅黑" panose="020B0503020204020204" charset="-122"/>
              </a:rPr>
              <a:t>,  </a:t>
            </a:r>
            <a:r>
              <a:rPr lang="en-US" altLang="zh-CN" sz="2400" b="1">
                <a:solidFill>
                  <a:srgbClr val="C00000"/>
                </a:solidFill>
                <a:latin typeface="微软雅黑" panose="020B0503020204020204" charset="-122"/>
                <a:ea typeface="微软雅黑" panose="020B0503020204020204" charset="-122"/>
                <a:hlinkClick r:id="rId4"/>
              </a:rPr>
              <a:t>Circle.java </a:t>
            </a:r>
            <a:r>
              <a:rPr lang="en-US" altLang="zh-CN" sz="2400" b="1">
                <a:solidFill>
                  <a:srgbClr val="C00000"/>
                </a:solidFill>
                <a:latin typeface="微软雅黑" panose="020B0503020204020204" charset="-122"/>
                <a:ea typeface="微软雅黑" panose="020B0503020204020204" charset="-122"/>
              </a:rPr>
              <a:t>, </a:t>
            </a:r>
            <a:r>
              <a:rPr lang="en-US" altLang="zh-CN" sz="2400" b="1">
                <a:solidFill>
                  <a:srgbClr val="C00000"/>
                </a:solidFill>
                <a:latin typeface="微软雅黑" panose="020B0503020204020204" charset="-122"/>
                <a:ea typeface="微软雅黑" panose="020B0503020204020204" charset="-122"/>
                <a:hlinkClick r:id="rId5"/>
              </a:rPr>
              <a:t>Tixing.java </a:t>
            </a:r>
            <a:r>
              <a:rPr lang="en-US" altLang="zh-CN" sz="2400" b="1">
                <a:solidFill>
                  <a:srgbClr val="C00000"/>
                </a:solidFill>
                <a:latin typeface="微软雅黑" panose="020B0503020204020204" charset="-122"/>
                <a:ea typeface="微软雅黑" panose="020B0503020204020204" charset="-122"/>
              </a:rPr>
              <a:t>, </a:t>
            </a:r>
            <a:r>
              <a:rPr lang="en-US" altLang="zh-CN" sz="2400" b="1">
                <a:solidFill>
                  <a:srgbClr val="C00000"/>
                </a:solidFill>
                <a:latin typeface="微软雅黑" panose="020B0503020204020204" charset="-122"/>
                <a:ea typeface="微软雅黑" panose="020B0503020204020204" charset="-122"/>
                <a:hlinkClick r:id="rId2"/>
              </a:rPr>
              <a:t>Example4_13.java </a:t>
            </a:r>
            <a:r>
              <a:rPr lang="zh-CN" altLang="en-US" sz="2400" b="1">
                <a:solidFill>
                  <a:srgbClr val="53648F"/>
                </a:solidFill>
                <a:latin typeface="微软雅黑" panose="020B0503020204020204" charset="-122"/>
                <a:ea typeface="微软雅黑" panose="020B0503020204020204" charset="-122"/>
              </a:rPr>
              <a:t>)中的</a:t>
            </a:r>
            <a:r>
              <a:rPr lang="en-US" altLang="zh-CN" sz="2400" b="1">
                <a:solidFill>
                  <a:srgbClr val="53648F"/>
                </a:solidFill>
                <a:latin typeface="微软雅黑" panose="020B0503020204020204" charset="-122"/>
                <a:ea typeface="微软雅黑" panose="020B0503020204020204" charset="-122"/>
              </a:rPr>
              <a:t>computerArea</a:t>
            </a:r>
            <a:r>
              <a:rPr lang="zh-CN" altLang="en-US" sz="2400" b="1">
                <a:solidFill>
                  <a:srgbClr val="53648F"/>
                </a:solidFill>
                <a:latin typeface="微软雅黑" panose="020B0503020204020204" charset="-122"/>
                <a:ea typeface="微软雅黑" panose="020B0503020204020204" charset="-122"/>
              </a:rPr>
              <a:t>方法是重载方法。</a:t>
            </a:r>
            <a:endParaRPr lang="en-US" altLang="zh-CN" sz="2400" b="1">
              <a:solidFill>
                <a:srgbClr val="53648F"/>
              </a:solidFill>
              <a:latin typeface="微软雅黑" panose="020B0503020204020204" charset="-122"/>
              <a:ea typeface="微软雅黑" panose="020B0503020204020204" charset="-122"/>
            </a:endParaRPr>
          </a:p>
          <a:p>
            <a:pPr eaLnBrk="1" hangingPunct="1">
              <a:lnSpc>
                <a:spcPct val="200000"/>
              </a:lnSpc>
              <a:spcBef>
                <a:spcPct val="0"/>
              </a:spcBef>
              <a:buClrTx/>
              <a:buFontTx/>
              <a:buNone/>
            </a:pPr>
            <a:r>
              <a:rPr lang="zh-CN" altLang="en-US" sz="2400" b="1">
                <a:latin typeface="微软雅黑" panose="020B0503020204020204" charset="-122"/>
                <a:ea typeface="微软雅黑" panose="020B0503020204020204" charset="-122"/>
              </a:rPr>
              <a:t>程序运行效果如图4.27。 </a:t>
            </a:r>
          </a:p>
        </p:txBody>
      </p:sp>
      <p:pic>
        <p:nvPicPr>
          <p:cNvPr id="29184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6264" y="3933056"/>
            <a:ext cx="5699472" cy="2337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482453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4.8  </a:t>
              </a:r>
              <a:r>
                <a:rPr lang="zh-CN" altLang="en-US" sz="3200" b="1">
                  <a:solidFill>
                    <a:srgbClr val="53648F"/>
                  </a:solidFill>
                  <a:latin typeface="微软雅黑" panose="020B0503020204020204" charset="-122"/>
                  <a:ea typeface="微软雅黑" panose="020B0503020204020204" charset="-122"/>
                </a:rPr>
                <a:t>方法重载与多态</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4655840" y="476672"/>
              <a:ext cx="5377865" cy="13291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1844"/>
                                        </p:tgtEl>
                                        <p:attrNameLst>
                                          <p:attrName>style.visibility</p:attrName>
                                        </p:attrNameLst>
                                      </p:cBhvr>
                                      <p:to>
                                        <p:strVal val="visible"/>
                                      </p:to>
                                    </p:set>
                                    <p:animEffect transition="in" filter="blinds(horizontal)">
                                      <p:cBhvr>
                                        <p:cTn id="12" dur="500"/>
                                        <p:tgtEl>
                                          <p:spTgt spid="29184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1846"/>
                                        </p:tgtEl>
                                        <p:attrNameLst>
                                          <p:attrName>style.visibility</p:attrName>
                                        </p:attrNameLst>
                                      </p:cBhvr>
                                      <p:to>
                                        <p:strVal val="visible"/>
                                      </p:to>
                                    </p:set>
                                    <p:anim calcmode="lin" valueType="num">
                                      <p:cBhvr additive="base">
                                        <p:cTn id="17" dur="500" fill="hold"/>
                                        <p:tgtEl>
                                          <p:spTgt spid="291846"/>
                                        </p:tgtEl>
                                        <p:attrNameLst>
                                          <p:attrName>ppt_x</p:attrName>
                                        </p:attrNameLst>
                                      </p:cBhvr>
                                      <p:tavLst>
                                        <p:tav tm="0">
                                          <p:val>
                                            <p:strVal val="#ppt_x"/>
                                          </p:val>
                                        </p:tav>
                                        <p:tav tm="100000">
                                          <p:val>
                                            <p:strVal val="#ppt_x"/>
                                          </p:val>
                                        </p:tav>
                                      </p:tavLst>
                                    </p:anim>
                                    <p:anim calcmode="lin" valueType="num">
                                      <p:cBhvr additive="base">
                                        <p:cTn id="18" dur="500" fill="hold"/>
                                        <p:tgtEl>
                                          <p:spTgt spid="2918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4"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5" name="Rectangle 3"/>
          <p:cNvSpPr>
            <a:spLocks noGrp="1" noChangeArrowheads="1"/>
          </p:cNvSpPr>
          <p:nvPr>
            <p:ph idx="4294967295"/>
          </p:nvPr>
        </p:nvSpPr>
        <p:spPr>
          <a:xfrm>
            <a:off x="1215959" y="713286"/>
            <a:ext cx="10271718" cy="987522"/>
          </a:xfrm>
          <a:prstGeom prst="rect">
            <a:avLst/>
          </a:prstGeom>
        </p:spPr>
        <p:txBody>
          <a:bodyPr/>
          <a:lstStyle/>
          <a:p>
            <a:pPr eaLnBrk="1" hangingPunct="1">
              <a:lnSpc>
                <a:spcPct val="150000"/>
              </a:lnSpc>
              <a:buClr>
                <a:srgbClr val="53648F"/>
              </a:buClr>
              <a:buFont typeface="Wingdings" panose="05000000000000000000" pitchFamily="2" charset="2"/>
              <a:buChar char="Ø"/>
            </a:pPr>
            <a:r>
              <a:rPr lang="en-US" altLang="zh-CN" b="1">
                <a:latin typeface="微软雅黑" panose="020B0503020204020204" charset="-122"/>
                <a:ea typeface="微软雅黑" panose="020B0503020204020204" charset="-122"/>
              </a:rPr>
              <a:t>  this</a:t>
            </a:r>
            <a:r>
              <a:rPr lang="zh-CN" altLang="en-US" b="1">
                <a:latin typeface="微软雅黑" panose="020B0503020204020204" charset="-122"/>
                <a:ea typeface="微软雅黑" panose="020B0503020204020204" charset="-122"/>
              </a:rPr>
              <a:t>是</a:t>
            </a:r>
            <a:r>
              <a:rPr lang="en-US" altLang="zh-CN" b="1">
                <a:latin typeface="微软雅黑" panose="020B0503020204020204" charset="-122"/>
                <a:ea typeface="微软雅黑" panose="020B0503020204020204" charset="-122"/>
              </a:rPr>
              <a:t>Java</a:t>
            </a:r>
            <a:r>
              <a:rPr lang="zh-CN" altLang="en-US" b="1">
                <a:latin typeface="微软雅黑" panose="020B0503020204020204" charset="-122"/>
                <a:ea typeface="微软雅黑" panose="020B0503020204020204" charset="-122"/>
              </a:rPr>
              <a:t>的一个关键字，</a:t>
            </a:r>
            <a:r>
              <a:rPr lang="zh-CN" altLang="en-US" b="1">
                <a:solidFill>
                  <a:srgbClr val="53648F"/>
                </a:solidFill>
                <a:latin typeface="微软雅黑" panose="020B0503020204020204" charset="-122"/>
                <a:ea typeface="微软雅黑" panose="020B0503020204020204" charset="-122"/>
              </a:rPr>
              <a:t>表示</a:t>
            </a:r>
            <a:r>
              <a:rPr lang="zh-CN" altLang="en-US" b="1">
                <a:latin typeface="微软雅黑" panose="020B0503020204020204" charset="-122"/>
                <a:ea typeface="微软雅黑" panose="020B0503020204020204" charset="-122"/>
              </a:rPr>
              <a:t>某个</a:t>
            </a:r>
            <a:r>
              <a:rPr lang="zh-CN" altLang="en-US" b="1">
                <a:solidFill>
                  <a:srgbClr val="53648F"/>
                </a:solidFill>
                <a:latin typeface="微软雅黑" panose="020B0503020204020204" charset="-122"/>
                <a:ea typeface="微软雅黑" panose="020B0503020204020204" charset="-122"/>
              </a:rPr>
              <a:t>对象</a:t>
            </a:r>
            <a:r>
              <a:rPr lang="zh-CN" altLang="en-US" b="1">
                <a:latin typeface="微软雅黑" panose="020B0503020204020204" charset="-122"/>
                <a:ea typeface="微软雅黑" panose="020B0503020204020204" charset="-122"/>
              </a:rPr>
              <a:t>。</a:t>
            </a:r>
            <a:r>
              <a:rPr lang="en-US" altLang="zh-CN" b="1">
                <a:latin typeface="微软雅黑" panose="020B0503020204020204" charset="-122"/>
                <a:ea typeface="微软雅黑" panose="020B0503020204020204" charset="-122"/>
              </a:rPr>
              <a:t>this</a:t>
            </a:r>
            <a:r>
              <a:rPr lang="zh-CN" altLang="en-US" b="1">
                <a:latin typeface="微软雅黑" panose="020B0503020204020204" charset="-122"/>
                <a:ea typeface="微软雅黑" panose="020B0503020204020204" charset="-122"/>
              </a:rPr>
              <a:t>可以出现在实例方法和构造方法中，但</a:t>
            </a:r>
            <a:r>
              <a:rPr lang="zh-CN" altLang="en-US" b="1">
                <a:solidFill>
                  <a:srgbClr val="C00000"/>
                </a:solidFill>
                <a:latin typeface="微软雅黑" panose="020B0503020204020204" charset="-122"/>
                <a:ea typeface="微软雅黑" panose="020B0503020204020204" charset="-122"/>
              </a:rPr>
              <a:t>不可以出现在类方法中</a:t>
            </a:r>
            <a:r>
              <a:rPr lang="zh-CN" altLang="en-US" b="1">
                <a:latin typeface="微软雅黑" panose="020B0503020204020204" charset="-122"/>
                <a:ea typeface="微软雅黑" panose="020B0503020204020204" charset="-122"/>
              </a:rPr>
              <a:t>。</a:t>
            </a:r>
          </a:p>
        </p:txBody>
      </p:sp>
      <p:sp>
        <p:nvSpPr>
          <p:cNvPr id="292868" name="Rectangle 4"/>
          <p:cNvSpPr>
            <a:spLocks noChangeArrowheads="1"/>
          </p:cNvSpPr>
          <p:nvPr/>
        </p:nvSpPr>
        <p:spPr bwMode="auto">
          <a:xfrm>
            <a:off x="1246249" y="6167809"/>
            <a:ext cx="6588125"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200" b="1">
                <a:solidFill>
                  <a:srgbClr val="C00000"/>
                </a:solidFill>
                <a:latin typeface="微软雅黑" panose="020B0503020204020204" charset="-122"/>
                <a:ea typeface="微软雅黑" panose="020B0503020204020204" charset="-122"/>
                <a:hlinkClick r:id="rId2"/>
              </a:rPr>
              <a:t>例子14</a:t>
            </a:r>
            <a:r>
              <a:rPr lang="zh-CN" altLang="en-US" sz="2200" b="1">
                <a:solidFill>
                  <a:srgbClr val="53648F"/>
                </a:solidFill>
                <a:latin typeface="微软雅黑" panose="020B0503020204020204" charset="-122"/>
                <a:ea typeface="微软雅黑" panose="020B0503020204020204" charset="-122"/>
              </a:rPr>
              <a:t>中，</a:t>
            </a:r>
            <a:r>
              <a:rPr lang="en-US" altLang="zh-CN" sz="2200" b="1">
                <a:solidFill>
                  <a:srgbClr val="53648F"/>
                </a:solidFill>
                <a:latin typeface="微软雅黑" panose="020B0503020204020204" charset="-122"/>
                <a:ea typeface="微软雅黑" panose="020B0503020204020204" charset="-122"/>
              </a:rPr>
              <a:t>People</a:t>
            </a:r>
            <a:r>
              <a:rPr lang="zh-CN" altLang="en-US" sz="2200" b="1">
                <a:solidFill>
                  <a:srgbClr val="53648F"/>
                </a:solidFill>
                <a:latin typeface="微软雅黑" panose="020B0503020204020204" charset="-122"/>
                <a:ea typeface="微软雅黑" panose="020B0503020204020204" charset="-122"/>
              </a:rPr>
              <a:t>类的构造方法中使用了</a:t>
            </a:r>
            <a:r>
              <a:rPr lang="en-US" altLang="zh-CN" sz="2200" b="1">
                <a:solidFill>
                  <a:srgbClr val="53648F"/>
                </a:solidFill>
                <a:latin typeface="微软雅黑" panose="020B0503020204020204" charset="-122"/>
                <a:ea typeface="微软雅黑" panose="020B0503020204020204" charset="-122"/>
              </a:rPr>
              <a:t>this  </a:t>
            </a:r>
          </a:p>
        </p:txBody>
      </p:sp>
      <p:sp>
        <p:nvSpPr>
          <p:cNvPr id="292872" name="Rectangle 8"/>
          <p:cNvSpPr>
            <a:spLocks noChangeArrowheads="1"/>
          </p:cNvSpPr>
          <p:nvPr/>
        </p:nvSpPr>
        <p:spPr bwMode="auto">
          <a:xfrm>
            <a:off x="767408" y="2906427"/>
            <a:ext cx="10647889"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eaLnBrk="1" hangingPunct="1">
              <a:lnSpc>
                <a:spcPct val="150000"/>
              </a:lnSpc>
              <a:spcBef>
                <a:spcPct val="0"/>
              </a:spcBef>
              <a:buFont typeface="Wingdings" panose="05000000000000000000" pitchFamily="2" charset="2"/>
              <a:buChar char="Ø"/>
            </a:pPr>
            <a:r>
              <a:rPr lang="zh-CN" altLang="en-US" sz="2200" b="1">
                <a:solidFill>
                  <a:srgbClr val="53648F"/>
                </a:solidFill>
                <a:latin typeface="微软雅黑" panose="020B0503020204020204" charset="-122"/>
                <a:ea typeface="微软雅黑" panose="020B0503020204020204" charset="-122"/>
              </a:rPr>
              <a:t>实例方法</a:t>
            </a:r>
            <a:r>
              <a:rPr lang="zh-CN" altLang="en-US" sz="2200" b="1">
                <a:latin typeface="微软雅黑" panose="020B0503020204020204" charset="-122"/>
                <a:ea typeface="微软雅黑" panose="020B0503020204020204" charset="-122"/>
              </a:rPr>
              <a:t>必须</a:t>
            </a:r>
            <a:r>
              <a:rPr lang="zh-CN" altLang="en-US" sz="2200" b="1">
                <a:solidFill>
                  <a:srgbClr val="53648F"/>
                </a:solidFill>
                <a:latin typeface="微软雅黑" panose="020B0503020204020204" charset="-122"/>
                <a:ea typeface="微软雅黑" panose="020B0503020204020204" charset="-122"/>
              </a:rPr>
              <a:t>只能通过对象来调用</a:t>
            </a:r>
            <a:r>
              <a:rPr lang="zh-CN" altLang="en-US" sz="2200" b="1">
                <a:latin typeface="微软雅黑" panose="020B0503020204020204" charset="-122"/>
                <a:ea typeface="微软雅黑" panose="020B0503020204020204" charset="-122"/>
              </a:rPr>
              <a:t>，不能用类名来调用。</a:t>
            </a:r>
          </a:p>
          <a:p>
            <a:pPr lvl="1" eaLnBrk="1" hangingPunct="1">
              <a:lnSpc>
                <a:spcPct val="150000"/>
              </a:lnSpc>
              <a:spcBef>
                <a:spcPct val="0"/>
              </a:spcBef>
              <a:buClr>
                <a:srgbClr val="53648F"/>
              </a:buClr>
              <a:buFont typeface="Wingdings" panose="05000000000000000000" pitchFamily="2" charset="2"/>
              <a:buChar char="Ø"/>
            </a:pPr>
            <a:r>
              <a:rPr lang="zh-CN" altLang="en-US" sz="2200" b="1">
                <a:latin typeface="微软雅黑" panose="020B0503020204020204" charset="-122"/>
                <a:ea typeface="微软雅黑" panose="020B0503020204020204" charset="-122"/>
              </a:rPr>
              <a:t>实例方法可以操作类的成员变量，当实例成员变量在实例方法中出现时，默认的格式是：</a:t>
            </a:r>
          </a:p>
          <a:p>
            <a:pPr lvl="1" eaLnBrk="1" hangingPunct="1">
              <a:lnSpc>
                <a:spcPct val="150000"/>
              </a:lnSpc>
              <a:spcBef>
                <a:spcPct val="0"/>
              </a:spcBef>
              <a:buFont typeface="Wingdings" panose="05000000000000000000" pitchFamily="2" charset="2"/>
              <a:buNone/>
            </a:pPr>
            <a:r>
              <a:rPr lang="en-US" altLang="zh-CN" sz="2200" b="1">
                <a:solidFill>
                  <a:srgbClr val="0000FF"/>
                </a:solidFill>
                <a:latin typeface="微软雅黑" panose="020B0503020204020204" charset="-122"/>
                <a:ea typeface="微软雅黑" panose="020B0503020204020204" charset="-122"/>
              </a:rPr>
              <a:t>	                                  </a:t>
            </a:r>
            <a:r>
              <a:rPr lang="en-US" altLang="zh-CN" sz="2200" b="1">
                <a:solidFill>
                  <a:srgbClr val="53648F"/>
                </a:solidFill>
                <a:latin typeface="微软雅黑" panose="020B0503020204020204" charset="-122"/>
                <a:ea typeface="微软雅黑" panose="020B0503020204020204" charset="-122"/>
              </a:rPr>
              <a:t>this.</a:t>
            </a:r>
            <a:r>
              <a:rPr lang="zh-CN" altLang="en-US" sz="2200" b="1">
                <a:solidFill>
                  <a:srgbClr val="53648F"/>
                </a:solidFill>
                <a:latin typeface="微软雅黑" panose="020B0503020204020204" charset="-122"/>
                <a:ea typeface="微软雅黑" panose="020B0503020204020204" charset="-122"/>
              </a:rPr>
              <a:t>成员变量;</a:t>
            </a:r>
          </a:p>
          <a:p>
            <a:pPr lvl="1" eaLnBrk="1" hangingPunct="1">
              <a:lnSpc>
                <a:spcPct val="150000"/>
              </a:lnSpc>
              <a:spcBef>
                <a:spcPct val="0"/>
              </a:spcBef>
              <a:buClr>
                <a:srgbClr val="53648F"/>
              </a:buClr>
              <a:buFont typeface="Wingdings" panose="05000000000000000000" pitchFamily="2" charset="2"/>
              <a:buChar char="Ø"/>
            </a:pPr>
            <a:r>
              <a:rPr lang="zh-CN" altLang="en-US" sz="2200" b="1">
                <a:latin typeface="微软雅黑" panose="020B0503020204020204" charset="-122"/>
                <a:ea typeface="微软雅黑" panose="020B0503020204020204" charset="-122"/>
              </a:rPr>
              <a:t>当</a:t>
            </a:r>
            <a:r>
              <a:rPr lang="en-US" altLang="zh-CN" sz="2200" b="1">
                <a:latin typeface="微软雅黑" panose="020B0503020204020204" charset="-122"/>
                <a:ea typeface="微软雅黑" panose="020B0503020204020204" charset="-122"/>
              </a:rPr>
              <a:t>static</a:t>
            </a:r>
            <a:r>
              <a:rPr lang="zh-CN" altLang="en-US" sz="2200" b="1">
                <a:latin typeface="微软雅黑" panose="020B0503020204020204" charset="-122"/>
                <a:ea typeface="微软雅黑" panose="020B0503020204020204" charset="-122"/>
              </a:rPr>
              <a:t>成员变量在实例方法中出现时，默认的格式是：</a:t>
            </a:r>
          </a:p>
          <a:p>
            <a:pPr eaLnBrk="1" hangingPunct="1">
              <a:lnSpc>
                <a:spcPct val="150000"/>
              </a:lnSpc>
              <a:spcBef>
                <a:spcPct val="0"/>
              </a:spcBef>
              <a:buClrTx/>
              <a:buFontTx/>
              <a:buNone/>
            </a:pPr>
            <a:r>
              <a:rPr lang="zh-CN" altLang="en-US" sz="2200" b="1">
                <a:solidFill>
                  <a:srgbClr val="53648F"/>
                </a:solidFill>
                <a:latin typeface="微软雅黑" panose="020B0503020204020204" charset="-122"/>
                <a:ea typeface="微软雅黑" panose="020B0503020204020204" charset="-122"/>
              </a:rPr>
              <a:t>                                              类名.成员变量; </a:t>
            </a:r>
          </a:p>
        </p:txBody>
      </p:sp>
      <p:grpSp>
        <p:nvGrpSpPr>
          <p:cNvPr id="7" name="组合 6"/>
          <p:cNvGrpSpPr/>
          <p:nvPr/>
        </p:nvGrpSpPr>
        <p:grpSpPr>
          <a:xfrm>
            <a:off x="103941" y="116632"/>
            <a:ext cx="9929764" cy="614705"/>
            <a:chOff x="103941" y="116632"/>
            <a:chExt cx="9929764" cy="614705"/>
          </a:xfrm>
        </p:grpSpPr>
        <p:sp>
          <p:nvSpPr>
            <p:cNvPr id="8" name="文本框 7"/>
            <p:cNvSpPr txBox="1"/>
            <p:nvPr/>
          </p:nvSpPr>
          <p:spPr>
            <a:xfrm>
              <a:off x="767408" y="147772"/>
              <a:ext cx="374441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4.9   THIS</a:t>
              </a:r>
              <a:r>
                <a:rPr lang="zh-CN" altLang="en-US" sz="3200" b="1">
                  <a:solidFill>
                    <a:srgbClr val="53648F"/>
                  </a:solidFill>
                  <a:latin typeface="微软雅黑" panose="020B0503020204020204" charset="-122"/>
                  <a:ea typeface="微软雅黑" panose="020B0503020204020204" charset="-122"/>
                </a:rPr>
                <a:t>关键字</a:t>
              </a:r>
              <a:endParaRPr lang="zh-CN" altLang="en-US" sz="3200" b="1" dirty="0">
                <a:solidFill>
                  <a:srgbClr val="53648F"/>
                </a:solidFill>
                <a:latin typeface="微软雅黑" panose="020B0503020204020204" charset="-122"/>
                <a:ea typeface="微软雅黑" panose="020B0503020204020204" charset="-122"/>
              </a:endParaRPr>
            </a:p>
          </p:txBody>
        </p:sp>
        <p:pic>
          <p:nvPicPr>
            <p:cNvPr id="9" name="图片 8" descr="卡通人物&#10;&#10;中度可信度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1" name="平行四边形 10"/>
            <p:cNvSpPr/>
            <p:nvPr/>
          </p:nvSpPr>
          <p:spPr>
            <a:xfrm>
              <a:off x="4151784" y="476672"/>
              <a:ext cx="588192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3" name="文本框 12"/>
          <p:cNvSpPr txBox="1"/>
          <p:nvPr/>
        </p:nvSpPr>
        <p:spPr>
          <a:xfrm>
            <a:off x="1215959" y="1872375"/>
            <a:ext cx="9905144" cy="1014730"/>
          </a:xfrm>
          <a:prstGeom prst="rect">
            <a:avLst/>
          </a:prstGeom>
          <a:noFill/>
          <a:ln w="50800">
            <a:solidFill>
              <a:srgbClr val="53648F"/>
            </a:solidFill>
          </a:ln>
        </p:spPr>
        <p:txBody>
          <a:bodyPr wrap="square">
            <a:spAutoFit/>
          </a:bodyPr>
          <a:lstStyle/>
          <a:p>
            <a:pPr marL="800100" lvl="1" indent="-342900" eaLnBrk="1" hangingPunct="1">
              <a:lnSpc>
                <a:spcPct val="150000"/>
              </a:lnSpc>
              <a:buClr>
                <a:srgbClr val="53648F"/>
              </a:buClr>
              <a:buFont typeface="Wingdings" panose="05000000000000000000" pitchFamily="2" charset="2"/>
              <a:buChar char="l"/>
            </a:pPr>
            <a:r>
              <a:rPr lang="en-US" altLang="zh-CN" sz="2000">
                <a:latin typeface="微软雅黑" panose="020B0503020204020204" charset="-122"/>
                <a:ea typeface="微软雅黑" panose="020B0503020204020204" charset="-122"/>
              </a:rPr>
              <a:t>this</a:t>
            </a:r>
            <a:r>
              <a:rPr lang="zh-CN" altLang="en-US" sz="2000">
                <a:latin typeface="微软雅黑" panose="020B0503020204020204" charset="-122"/>
                <a:ea typeface="微软雅黑" panose="020B0503020204020204" charset="-122"/>
              </a:rPr>
              <a:t>关键字出现在类的构造方法中时，</a:t>
            </a:r>
            <a:r>
              <a:rPr lang="zh-CN" altLang="en-US" sz="2000" b="1">
                <a:solidFill>
                  <a:srgbClr val="53648F"/>
                </a:solidFill>
                <a:latin typeface="微软雅黑" panose="020B0503020204020204" charset="-122"/>
                <a:ea typeface="微软雅黑" panose="020B0503020204020204" charset="-122"/>
              </a:rPr>
              <a:t>代表使用该构造方法所创建的对象</a:t>
            </a:r>
            <a:r>
              <a:rPr lang="zh-CN" altLang="en-US" sz="2000">
                <a:solidFill>
                  <a:srgbClr val="53648F"/>
                </a:solidFill>
                <a:latin typeface="微软雅黑" panose="020B0503020204020204" charset="-122"/>
                <a:ea typeface="微软雅黑" panose="020B0503020204020204" charset="-122"/>
              </a:rPr>
              <a:t>.</a:t>
            </a:r>
          </a:p>
          <a:p>
            <a:pPr marL="800100" lvl="1" indent="-342900" eaLnBrk="1" hangingPunct="1">
              <a:lnSpc>
                <a:spcPct val="150000"/>
              </a:lnSpc>
              <a:buClr>
                <a:srgbClr val="53648F"/>
              </a:buClr>
              <a:buFont typeface="Wingdings" panose="05000000000000000000" pitchFamily="2" charset="2"/>
              <a:buChar char="l"/>
            </a:pPr>
            <a:r>
              <a:rPr lang="zh-CN" altLang="en-US" sz="2000">
                <a:latin typeface="微软雅黑" panose="020B0503020204020204" charset="-122"/>
                <a:ea typeface="微软雅黑" panose="020B0503020204020204" charset="-122"/>
              </a:rPr>
              <a:t>当</a:t>
            </a:r>
            <a:r>
              <a:rPr lang="en-US" altLang="zh-CN" sz="2000">
                <a:latin typeface="微软雅黑" panose="020B0503020204020204" charset="-122"/>
                <a:ea typeface="微软雅黑" panose="020B0503020204020204" charset="-122"/>
              </a:rPr>
              <a:t>this</a:t>
            </a:r>
            <a:r>
              <a:rPr lang="zh-CN" altLang="en-US" sz="2000">
                <a:latin typeface="微软雅黑" panose="020B0503020204020204" charset="-122"/>
                <a:ea typeface="微软雅黑" panose="020B0503020204020204" charset="-122"/>
              </a:rPr>
              <a:t>关键字出现实例方法中时，</a:t>
            </a:r>
            <a:r>
              <a:rPr lang="en-US" altLang="zh-CN" sz="2000" b="1">
                <a:solidFill>
                  <a:srgbClr val="53648F"/>
                </a:solidFill>
                <a:latin typeface="微软雅黑" panose="020B0503020204020204" charset="-122"/>
                <a:ea typeface="微软雅黑" panose="020B0503020204020204" charset="-122"/>
              </a:rPr>
              <a:t>this</a:t>
            </a:r>
            <a:r>
              <a:rPr lang="zh-CN" altLang="en-US" sz="2000" b="1">
                <a:solidFill>
                  <a:srgbClr val="53648F"/>
                </a:solidFill>
                <a:latin typeface="微软雅黑" panose="020B0503020204020204" charset="-122"/>
                <a:ea typeface="微软雅黑" panose="020B0503020204020204" charset="-122"/>
              </a:rPr>
              <a:t>就代表正在调用该方法的当前对象。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4275">
                                            <p:txEl>
                                              <p:pRg st="0" end="0"/>
                                            </p:txEl>
                                          </p:spTgt>
                                        </p:tgtEl>
                                        <p:attrNameLst>
                                          <p:attrName>style.visibility</p:attrName>
                                        </p:attrNameLst>
                                      </p:cBhvr>
                                      <p:to>
                                        <p:strVal val="visible"/>
                                      </p:to>
                                    </p:set>
                                    <p:animEffect transition="in" filter="wipe(up)">
                                      <p:cBhvr>
                                        <p:cTn id="15" dur="500"/>
                                        <p:tgtEl>
                                          <p:spTgt spid="5427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92872"/>
                                        </p:tgtEl>
                                        <p:attrNameLst>
                                          <p:attrName>style.visibility</p:attrName>
                                        </p:attrNameLst>
                                      </p:cBhvr>
                                      <p:to>
                                        <p:strVal val="visible"/>
                                      </p:to>
                                    </p:set>
                                    <p:animEffect transition="in" filter="blinds(horizontal)">
                                      <p:cBhvr>
                                        <p:cTn id="20" dur="500"/>
                                        <p:tgtEl>
                                          <p:spTgt spid="29287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92868"/>
                                        </p:tgtEl>
                                        <p:attrNameLst>
                                          <p:attrName>style.visibility</p:attrName>
                                        </p:attrNameLst>
                                      </p:cBhvr>
                                      <p:to>
                                        <p:strVal val="visible"/>
                                      </p:to>
                                    </p:set>
                                    <p:animEffect transition="in" filter="blinds(horizontal)">
                                      <p:cBhvr>
                                        <p:cTn id="25" dur="500"/>
                                        <p:tgtEl>
                                          <p:spTgt spid="292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P spid="292868" grpId="0"/>
      <p:bldP spid="292872" grpId="0"/>
      <p:bldP spid="13"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9" name="Rectangle 3"/>
          <p:cNvSpPr>
            <a:spLocks noGrp="1" noChangeArrowheads="1"/>
          </p:cNvSpPr>
          <p:nvPr>
            <p:ph idx="4294967295"/>
          </p:nvPr>
        </p:nvSpPr>
        <p:spPr>
          <a:xfrm>
            <a:off x="1343472" y="2276872"/>
            <a:ext cx="9720263" cy="2520280"/>
          </a:xfrm>
          <a:prstGeom prst="rect">
            <a:avLst/>
          </a:prstGeom>
          <a:ln w="50800">
            <a:solidFill>
              <a:srgbClr val="53648F"/>
            </a:solidFill>
          </a:ln>
        </p:spPr>
        <p:txBody>
          <a:bodyPr/>
          <a:lstStyle/>
          <a:p>
            <a:pPr eaLnBrk="1" hangingPunct="1">
              <a:lnSpc>
                <a:spcPct val="200000"/>
              </a:lnSpc>
              <a:buClr>
                <a:srgbClr val="53648F"/>
              </a:buClr>
              <a:buFont typeface="Wingdings" panose="05000000000000000000" pitchFamily="2" charset="2"/>
              <a:buChar char="Ø"/>
            </a:pPr>
            <a:r>
              <a:rPr lang="zh-CN" altLang="en-US" sz="2400" b="1">
                <a:latin typeface="微软雅黑" panose="020B0503020204020204" charset="-122"/>
                <a:ea typeface="微软雅黑" panose="020B0503020204020204" charset="-122"/>
              </a:rPr>
              <a:t>包是</a:t>
            </a:r>
            <a:r>
              <a:rPr lang="en-US" altLang="zh-CN" sz="2400" b="1">
                <a:latin typeface="微软雅黑" panose="020B0503020204020204" charset="-122"/>
                <a:ea typeface="微软雅黑" panose="020B0503020204020204" charset="-122"/>
              </a:rPr>
              <a:t>Java</a:t>
            </a:r>
            <a:r>
              <a:rPr lang="zh-CN" altLang="en-US" sz="2400" b="1">
                <a:latin typeface="微软雅黑" panose="020B0503020204020204" charset="-122"/>
                <a:ea typeface="微软雅黑" panose="020B0503020204020204" charset="-122"/>
              </a:rPr>
              <a:t>语言中有效地管理类的一个机制。</a:t>
            </a:r>
          </a:p>
          <a:p>
            <a:pPr eaLnBrk="1" hangingPunct="1">
              <a:lnSpc>
                <a:spcPct val="200000"/>
              </a:lnSpc>
              <a:buClr>
                <a:srgbClr val="53648F"/>
              </a:buClr>
              <a:buFont typeface="Wingdings" panose="05000000000000000000" pitchFamily="2" charset="2"/>
              <a:buChar char="Ø"/>
            </a:pPr>
            <a:r>
              <a:rPr lang="zh-CN" altLang="en-US" sz="2400" b="1">
                <a:latin typeface="微软雅黑" panose="020B0503020204020204" charset="-122"/>
                <a:ea typeface="微软雅黑" panose="020B0503020204020204" charset="-122"/>
              </a:rPr>
              <a:t>包名的目的是有效的区分名字相同的类。不同</a:t>
            </a:r>
            <a:r>
              <a:rPr lang="en-US" altLang="zh-CN" sz="2400" b="1">
                <a:latin typeface="微软雅黑" panose="020B0503020204020204" charset="-122"/>
                <a:ea typeface="微软雅黑" panose="020B0503020204020204" charset="-122"/>
              </a:rPr>
              <a:t>Java</a:t>
            </a:r>
            <a:r>
              <a:rPr lang="zh-CN" altLang="en-US" sz="2400" b="1">
                <a:latin typeface="微软雅黑" panose="020B0503020204020204" charset="-122"/>
                <a:ea typeface="微软雅黑" panose="020B0503020204020204" charset="-122"/>
              </a:rPr>
              <a:t>源文件中两个类名字相同时，它们可以通过隶属不同的包来相互区分。 </a:t>
            </a:r>
            <a:endParaRPr lang="en-US" altLang="zh-CN" sz="2400" b="1">
              <a:latin typeface="微软雅黑" panose="020B0503020204020204" charset="-122"/>
              <a:ea typeface="微软雅黑" panose="020B0503020204020204" charset="-122"/>
            </a:endParaRPr>
          </a:p>
          <a:p>
            <a:pPr eaLnBrk="1" hangingPunct="1">
              <a:lnSpc>
                <a:spcPct val="200000"/>
              </a:lnSpc>
              <a:buClr>
                <a:srgbClr val="53648F"/>
              </a:buClr>
              <a:buFont typeface="Wingdings" panose="05000000000000000000" pitchFamily="2" charset="2"/>
              <a:buChar char="Ø"/>
            </a:pPr>
            <a:endParaRPr lang="zh-CN" altLang="en-US" sz="2400">
              <a:latin typeface="微软雅黑" panose="020B0503020204020204" charset="-122"/>
              <a:ea typeface="微软雅黑" panose="020B0503020204020204" charset="-122"/>
            </a:endParaRPr>
          </a:p>
        </p:txBody>
      </p:sp>
      <p:grpSp>
        <p:nvGrpSpPr>
          <p:cNvPr id="4" name="组合 3"/>
          <p:cNvGrpSpPr/>
          <p:nvPr/>
        </p:nvGrpSpPr>
        <p:grpSpPr>
          <a:xfrm>
            <a:off x="103941" y="116632"/>
            <a:ext cx="9929764" cy="614705"/>
            <a:chOff x="103941" y="116632"/>
            <a:chExt cx="9929764" cy="614705"/>
          </a:xfrm>
        </p:grpSpPr>
        <p:sp>
          <p:nvSpPr>
            <p:cNvPr id="5" name="文本框 4"/>
            <p:cNvSpPr txBox="1"/>
            <p:nvPr/>
          </p:nvSpPr>
          <p:spPr>
            <a:xfrm>
              <a:off x="767408" y="147772"/>
              <a:ext cx="2016224"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4.10   </a:t>
              </a:r>
              <a:r>
                <a:rPr lang="zh-CN" altLang="en-US" sz="3200" b="1">
                  <a:solidFill>
                    <a:srgbClr val="53648F"/>
                  </a:solidFill>
                  <a:latin typeface="微软雅黑" panose="020B0503020204020204" charset="-122"/>
                  <a:ea typeface="微软雅黑" panose="020B0503020204020204" charset="-122"/>
                </a:rPr>
                <a:t>包</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2590800" y="458688"/>
              <a:ext cx="7442905"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5299">
                                            <p:bg/>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55299">
                                            <p:txEl>
                                              <p:pRg st="0" end="0"/>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3" name="Rectangle 3"/>
          <p:cNvSpPr>
            <a:spLocks noGrp="1" noChangeArrowheads="1"/>
          </p:cNvSpPr>
          <p:nvPr>
            <p:ph idx="4294967295"/>
          </p:nvPr>
        </p:nvSpPr>
        <p:spPr>
          <a:xfrm>
            <a:off x="1415480" y="2687503"/>
            <a:ext cx="10225658" cy="2649745"/>
          </a:xfrm>
          <a:prstGeom prst="rect">
            <a:avLst/>
          </a:prstGeom>
          <a:ln w="50800">
            <a:solidFill>
              <a:srgbClr val="53648F"/>
            </a:solidFill>
          </a:ln>
        </p:spPr>
        <p:txBody>
          <a:bodyPr/>
          <a:lstStyle/>
          <a:p>
            <a:pPr lvl="1" eaLnBrk="1" hangingPunct="1">
              <a:lnSpc>
                <a:spcPct val="200000"/>
              </a:lnSpc>
              <a:buClr>
                <a:srgbClr val="53648F"/>
              </a:buClr>
              <a:buFont typeface="Wingdings" panose="05000000000000000000" pitchFamily="2" charset="2"/>
              <a:buChar char="l"/>
            </a:pPr>
            <a:r>
              <a:rPr lang="en-US" altLang="zh-CN" sz="2200" b="1">
                <a:latin typeface="微软雅黑" panose="020B0503020204020204" charset="-122"/>
                <a:ea typeface="微软雅黑" panose="020B0503020204020204" charset="-122"/>
              </a:rPr>
              <a:t>  package</a:t>
            </a:r>
            <a:r>
              <a:rPr lang="zh-CN" altLang="en-US" sz="2200" b="1">
                <a:latin typeface="微软雅黑" panose="020B0503020204020204" charset="-122"/>
                <a:ea typeface="微软雅黑" panose="020B0503020204020204" charset="-122"/>
              </a:rPr>
              <a:t>语句作为</a:t>
            </a:r>
            <a:r>
              <a:rPr lang="en-US" altLang="zh-CN" sz="2200" b="1">
                <a:latin typeface="微软雅黑" panose="020B0503020204020204" charset="-122"/>
                <a:ea typeface="微软雅黑" panose="020B0503020204020204" charset="-122"/>
              </a:rPr>
              <a:t>Java</a:t>
            </a:r>
            <a:r>
              <a:rPr lang="zh-CN" altLang="en-US" sz="2200" b="1">
                <a:latin typeface="微软雅黑" panose="020B0503020204020204" charset="-122"/>
                <a:ea typeface="微软雅黑" panose="020B0503020204020204" charset="-122"/>
              </a:rPr>
              <a:t>源文件的</a:t>
            </a:r>
            <a:r>
              <a:rPr lang="zh-CN" altLang="en-US" sz="2200" b="1">
                <a:solidFill>
                  <a:srgbClr val="C00000"/>
                </a:solidFill>
                <a:latin typeface="微软雅黑" panose="020B0503020204020204" charset="-122"/>
                <a:ea typeface="微软雅黑" panose="020B0503020204020204" charset="-122"/>
              </a:rPr>
              <a:t>第一条语句</a:t>
            </a:r>
            <a:r>
              <a:rPr lang="zh-CN" altLang="en-US" sz="2200" b="1">
                <a:latin typeface="微软雅黑" panose="020B0503020204020204" charset="-122"/>
                <a:ea typeface="微软雅黑" panose="020B0503020204020204" charset="-122"/>
              </a:rPr>
              <a:t>， 为该源文件中声明的类指定包名。</a:t>
            </a:r>
          </a:p>
          <a:p>
            <a:pPr lvl="1" eaLnBrk="1" hangingPunct="1">
              <a:lnSpc>
                <a:spcPct val="200000"/>
              </a:lnSpc>
              <a:buClr>
                <a:srgbClr val="53648F"/>
              </a:buClr>
              <a:buFont typeface="Wingdings" panose="05000000000000000000" pitchFamily="2" charset="2"/>
              <a:buChar char="l"/>
            </a:pPr>
            <a:r>
              <a:rPr lang="en-US" altLang="zh-CN" sz="2200" b="1">
                <a:latin typeface="微软雅黑" panose="020B0503020204020204" charset="-122"/>
                <a:ea typeface="微软雅黑" panose="020B0503020204020204" charset="-122"/>
              </a:rPr>
              <a:t>  package</a:t>
            </a:r>
            <a:r>
              <a:rPr lang="zh-CN" altLang="en-US" sz="2200" b="1">
                <a:latin typeface="微软雅黑" panose="020B0503020204020204" charset="-122"/>
                <a:ea typeface="微软雅黑" panose="020B0503020204020204" charset="-122"/>
              </a:rPr>
              <a:t>语句的一般格式为：</a:t>
            </a:r>
          </a:p>
          <a:p>
            <a:pPr marL="0" indent="0" eaLnBrk="1" hangingPunct="1">
              <a:lnSpc>
                <a:spcPct val="200000"/>
              </a:lnSpc>
              <a:buClr>
                <a:srgbClr val="53648F"/>
              </a:buClr>
              <a:buNone/>
            </a:pPr>
            <a:r>
              <a:rPr lang="en-US" altLang="zh-CN" sz="2400" b="1">
                <a:solidFill>
                  <a:srgbClr val="53648F"/>
                </a:solidFill>
                <a:latin typeface="微软雅黑" panose="020B0503020204020204" charset="-122"/>
                <a:ea typeface="微软雅黑" panose="020B0503020204020204" charset="-122"/>
              </a:rPr>
              <a:t>                                          package </a:t>
            </a:r>
            <a:r>
              <a:rPr lang="zh-CN" altLang="en-US" sz="2400" b="1">
                <a:solidFill>
                  <a:srgbClr val="53648F"/>
                </a:solidFill>
                <a:latin typeface="微软雅黑" panose="020B0503020204020204" charset="-122"/>
                <a:ea typeface="微软雅黑" panose="020B0503020204020204" charset="-122"/>
              </a:rPr>
              <a:t>包名;</a:t>
            </a:r>
          </a:p>
        </p:txBody>
      </p:sp>
      <p:grpSp>
        <p:nvGrpSpPr>
          <p:cNvPr id="4" name="组合 3"/>
          <p:cNvGrpSpPr/>
          <p:nvPr/>
        </p:nvGrpSpPr>
        <p:grpSpPr>
          <a:xfrm>
            <a:off x="103941" y="116632"/>
            <a:ext cx="9929764" cy="614705"/>
            <a:chOff x="103941" y="116632"/>
            <a:chExt cx="9929764" cy="614705"/>
          </a:xfrm>
        </p:grpSpPr>
        <p:sp>
          <p:nvSpPr>
            <p:cNvPr id="5" name="文本框 4"/>
            <p:cNvSpPr txBox="1"/>
            <p:nvPr/>
          </p:nvSpPr>
          <p:spPr>
            <a:xfrm>
              <a:off x="767408" y="147772"/>
              <a:ext cx="2016224"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4.10   </a:t>
              </a:r>
              <a:r>
                <a:rPr lang="zh-CN" altLang="en-US" sz="3200" b="1">
                  <a:solidFill>
                    <a:srgbClr val="53648F"/>
                  </a:solidFill>
                  <a:latin typeface="微软雅黑" panose="020B0503020204020204" charset="-122"/>
                  <a:ea typeface="微软雅黑" panose="020B0503020204020204" charset="-122"/>
                </a:rPr>
                <a:t>包</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2590800" y="458688"/>
              <a:ext cx="7442905"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9" name="文本框 8"/>
          <p:cNvSpPr txBox="1"/>
          <p:nvPr/>
        </p:nvSpPr>
        <p:spPr>
          <a:xfrm>
            <a:off x="817550" y="1023119"/>
            <a:ext cx="4990418"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4.10.1   </a:t>
            </a:r>
            <a:r>
              <a:rPr lang="zh-CN" altLang="en-US" sz="2400">
                <a:latin typeface="微软雅黑" panose="020B0503020204020204" charset="-122"/>
                <a:ea typeface="微软雅黑" panose="020B0503020204020204" charset="-122"/>
              </a:rPr>
              <a:t>包语句 </a:t>
            </a:r>
          </a:p>
        </p:txBody>
      </p:sp>
      <p:sp>
        <p:nvSpPr>
          <p:cNvPr id="11" name="文本框 10"/>
          <p:cNvSpPr txBox="1"/>
          <p:nvPr/>
        </p:nvSpPr>
        <p:spPr>
          <a:xfrm>
            <a:off x="1271464" y="1599183"/>
            <a:ext cx="6405824" cy="829945"/>
          </a:xfrm>
          <a:prstGeom prst="rect">
            <a:avLst/>
          </a:prstGeom>
          <a:noFill/>
        </p:spPr>
        <p:txBody>
          <a:bodyPr wrap="square">
            <a:spAutoFit/>
          </a:bodyPr>
          <a:lstStyle/>
          <a:p>
            <a:pPr eaLnBrk="1" hangingPunct="1">
              <a:lnSpc>
                <a:spcPct val="200000"/>
              </a:lnSpc>
            </a:pPr>
            <a:r>
              <a:rPr lang="zh-CN" altLang="en-US" sz="2400" b="1">
                <a:latin typeface="微软雅黑" panose="020B0503020204020204" charset="-122"/>
                <a:ea typeface="微软雅黑" panose="020B0503020204020204" charset="-122"/>
              </a:rPr>
              <a:t>通过关键字</a:t>
            </a:r>
            <a:r>
              <a:rPr lang="en-US" altLang="zh-CN" sz="2400" b="1">
                <a:latin typeface="微软雅黑" panose="020B0503020204020204" charset="-122"/>
                <a:ea typeface="微软雅黑" panose="020B0503020204020204" charset="-122"/>
              </a:rPr>
              <a:t>package</a:t>
            </a:r>
            <a:r>
              <a:rPr lang="zh-CN" altLang="en-US" sz="2400" b="1">
                <a:latin typeface="微软雅黑" panose="020B0503020204020204" charset="-122"/>
                <a:ea typeface="微软雅黑" panose="020B0503020204020204" charset="-122"/>
              </a:rPr>
              <a:t>声明包语句。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56323">
                                            <p:bg/>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56323">
                                            <p:txEl>
                                              <p:pRg st="0" end="0"/>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56323">
                                            <p:txEl>
                                              <p:pRg st="1" end="1"/>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nimBg="1"/>
      <p:bldP spid="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3"/>
          <p:cNvSpPr>
            <a:spLocks noChangeArrowheads="1"/>
          </p:cNvSpPr>
          <p:nvPr/>
        </p:nvSpPr>
        <p:spPr bwMode="auto">
          <a:xfrm>
            <a:off x="5087888" y="818481"/>
            <a:ext cx="2088232" cy="521970"/>
          </a:xfrm>
          <a:prstGeom prst="rect">
            <a:avLst/>
          </a:prstGeom>
          <a:solidFill>
            <a:srgbClr val="53648F"/>
          </a:solidFill>
          <a:ln>
            <a:noFill/>
          </a:ln>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b="1">
                <a:solidFill>
                  <a:schemeClr val="bg1"/>
                </a:solidFill>
                <a:latin typeface="微软雅黑" panose="020B0503020204020204" charset="-122"/>
                <a:ea typeface="微软雅黑" panose="020B0503020204020204" charset="-122"/>
              </a:rPr>
              <a:t>理念的改变</a:t>
            </a:r>
          </a:p>
        </p:txBody>
      </p:sp>
      <p:sp>
        <p:nvSpPr>
          <p:cNvPr id="10243" name="矩形 4"/>
          <p:cNvSpPr>
            <a:spLocks noChangeArrowheads="1"/>
          </p:cNvSpPr>
          <p:nvPr/>
        </p:nvSpPr>
        <p:spPr bwMode="auto">
          <a:xfrm>
            <a:off x="1043483" y="1412776"/>
            <a:ext cx="10093077" cy="1850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FontTx/>
              <a:buNone/>
            </a:pPr>
            <a:r>
              <a:rPr lang="en-US" altLang="zh-CN" sz="2200">
                <a:latin typeface="微软雅黑" panose="020B0503020204020204" charset="-122"/>
                <a:ea typeface="微软雅黑" panose="020B0503020204020204" charset="-122"/>
              </a:rPr>
              <a:t>C</a:t>
            </a:r>
            <a:r>
              <a:rPr lang="zh-CN" altLang="zh-CN" sz="2200">
                <a:latin typeface="微软雅黑" panose="020B0503020204020204" charset="-122"/>
                <a:ea typeface="微软雅黑" panose="020B0503020204020204" charset="-122"/>
              </a:rPr>
              <a:t>语言中的函数，代码块是程序执行时产生的一种行为，但是面向过程语言却没有为这种行为指定“主体”，即在程序运行期间，无法说明到底是“谁”具有这个行为、并负责执行了这个行为。也就是说，面向过程语言缺少了一个最本质的概念，那就是“对象”</a:t>
            </a:r>
            <a:r>
              <a:rPr lang="zh-CN" altLang="en-US" sz="2200">
                <a:latin typeface="微软雅黑" panose="020B0503020204020204" charset="-122"/>
                <a:ea typeface="微软雅黑" panose="020B0503020204020204" charset="-122"/>
              </a:rPr>
              <a:t>（就好像生活中说话没主语）</a:t>
            </a:r>
          </a:p>
        </p:txBody>
      </p:sp>
      <p:sp>
        <p:nvSpPr>
          <p:cNvPr id="10244" name="矩形 5"/>
          <p:cNvSpPr>
            <a:spLocks noChangeArrowheads="1"/>
          </p:cNvSpPr>
          <p:nvPr/>
        </p:nvSpPr>
        <p:spPr bwMode="auto">
          <a:xfrm>
            <a:off x="1096747" y="3356992"/>
            <a:ext cx="9967805" cy="1850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FontTx/>
              <a:buNone/>
            </a:pPr>
            <a:r>
              <a:rPr lang="zh-CN" altLang="zh-CN" sz="2200">
                <a:solidFill>
                  <a:srgbClr val="53648F"/>
                </a:solidFill>
                <a:latin typeface="微软雅黑" panose="020B0503020204020204" charset="-122"/>
                <a:ea typeface="微软雅黑" panose="020B0503020204020204" charset="-122"/>
              </a:rPr>
              <a:t>在面向对象语言中，最核心的内容就是“对象”，一切围绕着对象，比如，编写一个“刹车”方法（面向过程称之为函数），那么一定会指定该方法的“主体”，比如，某个汽车拥有这样的“刹车”方法，则该汽车负责执行“刹车”方法产生相应的行为（说话有主语：奔驰车刹车了）。</a:t>
            </a:r>
          </a:p>
        </p:txBody>
      </p:sp>
      <p:sp>
        <p:nvSpPr>
          <p:cNvPr id="10245" name="矩形 6"/>
          <p:cNvSpPr>
            <a:spLocks noChangeArrowheads="1"/>
          </p:cNvSpPr>
          <p:nvPr/>
        </p:nvSpPr>
        <p:spPr bwMode="auto">
          <a:xfrm>
            <a:off x="1054919" y="5301208"/>
            <a:ext cx="10093077" cy="141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FontTx/>
              <a:buNone/>
            </a:pPr>
            <a:r>
              <a:rPr lang="zh-CN" altLang="zh-CN" sz="2200">
                <a:latin typeface="微软雅黑" panose="020B0503020204020204" charset="-122"/>
                <a:ea typeface="微软雅黑" panose="020B0503020204020204" charset="-122"/>
              </a:rPr>
              <a:t>学习面向对象语言的过程中，一个简单的理念就是：</a:t>
            </a:r>
            <a:r>
              <a:rPr lang="zh-CN" altLang="zh-CN" sz="2200">
                <a:solidFill>
                  <a:srgbClr val="C00000"/>
                </a:solidFill>
                <a:latin typeface="微软雅黑" panose="020B0503020204020204" charset="-122"/>
                <a:ea typeface="微软雅黑" panose="020B0503020204020204" charset="-122"/>
              </a:rPr>
              <a:t>需要完成某种任务时，首先要想到，谁去完成任务，即哪个对象去完成任务；提到数据，首先想到这个数据是哪个对象的。</a:t>
            </a:r>
          </a:p>
        </p:txBody>
      </p:sp>
      <p:grpSp>
        <p:nvGrpSpPr>
          <p:cNvPr id="6" name="组合 5"/>
          <p:cNvGrpSpPr/>
          <p:nvPr/>
        </p:nvGrpSpPr>
        <p:grpSpPr>
          <a:xfrm>
            <a:off x="103941" y="116632"/>
            <a:ext cx="9929764" cy="614705"/>
            <a:chOff x="103941" y="116632"/>
            <a:chExt cx="9929764" cy="614705"/>
          </a:xfrm>
        </p:grpSpPr>
        <p:sp>
          <p:nvSpPr>
            <p:cNvPr id="7" name="文本框 6"/>
            <p:cNvSpPr txBox="1"/>
            <p:nvPr/>
          </p:nvSpPr>
          <p:spPr>
            <a:xfrm>
              <a:off x="767408" y="147772"/>
              <a:ext cx="576064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  </a:t>
              </a:r>
              <a:r>
                <a:rPr lang="zh-CN" altLang="en-US" sz="3200" b="1">
                  <a:solidFill>
                    <a:srgbClr val="53648F"/>
                  </a:solidFill>
                  <a:latin typeface="微软雅黑" panose="020B0503020204020204" charset="-122"/>
                  <a:ea typeface="微软雅黑" panose="020B0503020204020204" charset="-122"/>
                </a:rPr>
                <a:t>编程语言的几个发展阶段</a:t>
              </a:r>
              <a:endParaRPr lang="zh-CN" altLang="en-US" sz="3200" b="1" dirty="0">
                <a:solidFill>
                  <a:srgbClr val="53648F"/>
                </a:solidFill>
                <a:latin typeface="微软雅黑" panose="020B0503020204020204" charset="-122"/>
                <a:ea typeface="微软雅黑" panose="020B0503020204020204" charset="-122"/>
              </a:endParaRPr>
            </a:p>
          </p:txBody>
        </p:sp>
        <p:pic>
          <p:nvPicPr>
            <p:cNvPr id="8" name="图片 7"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0" name="平行四边形 9"/>
            <p:cNvSpPr/>
            <p:nvPr/>
          </p:nvSpPr>
          <p:spPr>
            <a:xfrm>
              <a:off x="6240016" y="476672"/>
              <a:ext cx="3793689"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7" name="Rectangle 3"/>
          <p:cNvSpPr>
            <a:spLocks noGrp="1" noChangeArrowheads="1"/>
          </p:cNvSpPr>
          <p:nvPr>
            <p:ph idx="4294967295"/>
          </p:nvPr>
        </p:nvSpPr>
        <p:spPr>
          <a:xfrm>
            <a:off x="1181316" y="1762105"/>
            <a:ext cx="10476756" cy="4732349"/>
          </a:xfrm>
          <a:prstGeom prst="rect">
            <a:avLst/>
          </a:prstGeom>
        </p:spPr>
        <p:txBody>
          <a:bodyPr/>
          <a:lstStyle/>
          <a:p>
            <a:pPr eaLnBrk="1" hangingPunct="1">
              <a:lnSpc>
                <a:spcPct val="150000"/>
              </a:lnSpc>
            </a:pPr>
            <a:r>
              <a:rPr lang="zh-CN" altLang="en-US" sz="2400" b="1">
                <a:latin typeface="微软雅黑" panose="020B0503020204020204" charset="-122"/>
                <a:ea typeface="微软雅黑" panose="020B0503020204020204" charset="-122"/>
              </a:rPr>
              <a:t>程序如果使用了包语句，例如：</a:t>
            </a:r>
          </a:p>
          <a:p>
            <a:pPr eaLnBrk="1" hangingPunct="1">
              <a:lnSpc>
                <a:spcPct val="150000"/>
              </a:lnSpc>
              <a:buFont typeface="Wingdings" panose="05000000000000000000" pitchFamily="2" charset="2"/>
              <a:buNone/>
            </a:pPr>
            <a:r>
              <a:rPr lang="en-US" altLang="zh-CN" sz="2400" b="1">
                <a:latin typeface="微软雅黑" panose="020B0503020204020204" charset="-122"/>
                <a:ea typeface="微软雅黑" panose="020B0503020204020204" charset="-122"/>
              </a:rPr>
              <a:t>             </a:t>
            </a:r>
            <a:r>
              <a:rPr lang="en-US" altLang="zh-CN" sz="2400" b="1">
                <a:solidFill>
                  <a:srgbClr val="53648F"/>
                </a:solidFill>
                <a:latin typeface="微软雅黑" panose="020B0503020204020204" charset="-122"/>
                <a:ea typeface="微软雅黑" panose="020B0503020204020204" charset="-122"/>
              </a:rPr>
              <a:t>package tom.jiafei</a:t>
            </a:r>
            <a:r>
              <a:rPr lang="en-US" altLang="zh-CN" sz="2400">
                <a:solidFill>
                  <a:srgbClr val="53648F"/>
                </a:solidFill>
                <a:latin typeface="微软雅黑" panose="020B0503020204020204" charset="-122"/>
                <a:ea typeface="微软雅黑" panose="020B0503020204020204" charset="-122"/>
              </a:rPr>
              <a:t>;</a:t>
            </a:r>
          </a:p>
          <a:p>
            <a:pPr eaLnBrk="1" hangingPunct="1">
              <a:lnSpc>
                <a:spcPct val="150000"/>
              </a:lnSpc>
            </a:pPr>
            <a:r>
              <a:rPr lang="zh-CN" altLang="en-US" sz="2400" b="1">
                <a:latin typeface="微软雅黑" panose="020B0503020204020204" charset="-122"/>
                <a:ea typeface="微软雅黑" panose="020B0503020204020204" charset="-122"/>
              </a:rPr>
              <a:t>那么存储文件的目录结构中必须包含有如下的结构    </a:t>
            </a:r>
          </a:p>
          <a:p>
            <a:pPr eaLnBrk="1" hangingPunct="1">
              <a:lnSpc>
                <a:spcPct val="150000"/>
              </a:lnSpc>
              <a:buFont typeface="Wingdings" panose="05000000000000000000" pitchFamily="2" charset="2"/>
              <a:buNone/>
            </a:pPr>
            <a:r>
              <a:rPr lang="zh-CN" altLang="en-US" sz="2400" b="1">
                <a:solidFill>
                  <a:srgbClr val="0000FF"/>
                </a:solidFill>
                <a:latin typeface="微软雅黑" panose="020B0503020204020204" charset="-122"/>
                <a:ea typeface="微软雅黑" panose="020B0503020204020204" charset="-122"/>
              </a:rPr>
              <a:t>          </a:t>
            </a:r>
            <a:r>
              <a:rPr lang="zh-CN" altLang="en-US" sz="2400" b="1">
                <a:solidFill>
                  <a:srgbClr val="53648F"/>
                </a:solidFill>
                <a:latin typeface="微软雅黑" panose="020B0503020204020204" charset="-122"/>
                <a:ea typeface="微软雅黑" panose="020B0503020204020204" charset="-122"/>
              </a:rPr>
              <a:t>…\</a:t>
            </a:r>
            <a:r>
              <a:rPr lang="en-US" altLang="zh-CN" sz="2400" b="1">
                <a:solidFill>
                  <a:srgbClr val="53648F"/>
                </a:solidFill>
                <a:latin typeface="微软雅黑" panose="020B0503020204020204" charset="-122"/>
                <a:ea typeface="微软雅黑" panose="020B0503020204020204" charset="-122"/>
              </a:rPr>
              <a:t>tom\jiafei</a:t>
            </a:r>
            <a:endParaRPr lang="zh-CN" altLang="en-US" sz="2400" b="1">
              <a:solidFill>
                <a:srgbClr val="53648F"/>
              </a:solidFill>
              <a:latin typeface="微软雅黑" panose="020B0503020204020204" charset="-122"/>
              <a:ea typeface="微软雅黑" panose="020B0503020204020204" charset="-122"/>
            </a:endParaRPr>
          </a:p>
          <a:p>
            <a:pPr eaLnBrk="1" hangingPunct="1">
              <a:lnSpc>
                <a:spcPct val="150000"/>
              </a:lnSpc>
              <a:buFont typeface="Wingdings" panose="05000000000000000000" pitchFamily="2" charset="2"/>
              <a:buNone/>
            </a:pPr>
            <a:r>
              <a:rPr lang="zh-CN" altLang="en-US" sz="2400" b="1">
                <a:solidFill>
                  <a:srgbClr val="53648F"/>
                </a:solidFill>
                <a:latin typeface="微软雅黑" panose="020B0503020204020204" charset="-122"/>
                <a:ea typeface="微软雅黑" panose="020B0503020204020204" charset="-122"/>
              </a:rPr>
              <a:t> 如：</a:t>
            </a:r>
            <a:r>
              <a:rPr lang="en-US" altLang="zh-CN" sz="2400" b="1">
                <a:solidFill>
                  <a:srgbClr val="53648F"/>
                </a:solidFill>
                <a:latin typeface="微软雅黑" panose="020B0503020204020204" charset="-122"/>
                <a:ea typeface="微软雅黑" panose="020B0503020204020204" charset="-122"/>
              </a:rPr>
              <a:t>c:\1000\tom\jiafei</a:t>
            </a:r>
          </a:p>
          <a:p>
            <a:pPr eaLnBrk="1" hangingPunct="1">
              <a:lnSpc>
                <a:spcPct val="150000"/>
              </a:lnSpc>
            </a:pPr>
            <a:r>
              <a:rPr lang="zh-CN" altLang="en-US" sz="2400" b="1">
                <a:latin typeface="微软雅黑" panose="020B0503020204020204" charset="-122"/>
                <a:ea typeface="微软雅黑" panose="020B0503020204020204" charset="-122"/>
              </a:rPr>
              <a:t>并且要将源文件编译得到的类的字节码文件保存在目录</a:t>
            </a:r>
            <a:r>
              <a:rPr lang="en-US" altLang="zh-CN" sz="2400" b="1">
                <a:latin typeface="微软雅黑" panose="020B0503020204020204" charset="-122"/>
                <a:ea typeface="微软雅黑" panose="020B0503020204020204" charset="-122"/>
              </a:rPr>
              <a:t>c:\1000\tom\jiafei</a:t>
            </a:r>
            <a:r>
              <a:rPr lang="zh-CN" altLang="en-US" sz="2400" b="1">
                <a:latin typeface="微软雅黑" panose="020B0503020204020204" charset="-122"/>
                <a:ea typeface="微软雅黑" panose="020B0503020204020204" charset="-122"/>
              </a:rPr>
              <a:t>中（源文件可以任意存放）。</a:t>
            </a:r>
          </a:p>
          <a:p>
            <a:pPr eaLnBrk="1" hangingPunct="1">
              <a:lnSpc>
                <a:spcPct val="150000"/>
              </a:lnSpc>
            </a:pPr>
            <a:endParaRPr lang="zh-CN" altLang="en-US" sz="2400">
              <a:latin typeface="微软雅黑" panose="020B0503020204020204" charset="-122"/>
              <a:ea typeface="微软雅黑" panose="020B0503020204020204" charset="-122"/>
            </a:endParaRPr>
          </a:p>
        </p:txBody>
      </p:sp>
      <p:grpSp>
        <p:nvGrpSpPr>
          <p:cNvPr id="4" name="组合 3"/>
          <p:cNvGrpSpPr/>
          <p:nvPr/>
        </p:nvGrpSpPr>
        <p:grpSpPr>
          <a:xfrm>
            <a:off x="103941" y="116632"/>
            <a:ext cx="9929764" cy="614705"/>
            <a:chOff x="103941" y="116632"/>
            <a:chExt cx="9929764" cy="614705"/>
          </a:xfrm>
        </p:grpSpPr>
        <p:sp>
          <p:nvSpPr>
            <p:cNvPr id="5" name="文本框 4"/>
            <p:cNvSpPr txBox="1"/>
            <p:nvPr/>
          </p:nvSpPr>
          <p:spPr>
            <a:xfrm>
              <a:off x="767408" y="147772"/>
              <a:ext cx="2016224"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4.10   </a:t>
              </a:r>
              <a:r>
                <a:rPr lang="zh-CN" altLang="en-US" sz="3200" b="1">
                  <a:solidFill>
                    <a:srgbClr val="53648F"/>
                  </a:solidFill>
                  <a:latin typeface="微软雅黑" panose="020B0503020204020204" charset="-122"/>
                  <a:ea typeface="微软雅黑" panose="020B0503020204020204" charset="-122"/>
                </a:rPr>
                <a:t>包</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2590800" y="458688"/>
              <a:ext cx="7442905"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9" name="文本框 8"/>
          <p:cNvSpPr txBox="1"/>
          <p:nvPr/>
        </p:nvSpPr>
        <p:spPr>
          <a:xfrm>
            <a:off x="817550" y="1023119"/>
            <a:ext cx="4990418"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4.10.2   </a:t>
            </a:r>
            <a:r>
              <a:rPr lang="zh-CN" altLang="en-US" sz="2400">
                <a:latin typeface="微软雅黑" panose="020B0503020204020204" charset="-122"/>
                <a:ea typeface="微软雅黑" panose="020B0503020204020204" charset="-122"/>
              </a:rPr>
              <a:t>有包名的类的存储目录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57347">
                                            <p:txEl>
                                              <p:pRg st="0" end="0"/>
                                            </p:txEl>
                                          </p:spTgt>
                                        </p:tgtEl>
                                        <p:attrNameLst>
                                          <p:attrName>style.visibility</p:attrName>
                                        </p:attrNameLst>
                                      </p:cBhvr>
                                      <p:to>
                                        <p:strVal val="visible"/>
                                      </p:to>
                                    </p:set>
                                    <p:animEffect transition="in" filter="wipe(up)">
                                      <p:cBhvr>
                                        <p:cTn id="14" dur="500"/>
                                        <p:tgtEl>
                                          <p:spTgt spid="57347">
                                            <p:txEl>
                                              <p:pRg st="0" end="0"/>
                                            </p:txEl>
                                          </p:spTgt>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57347">
                                            <p:txEl>
                                              <p:pRg st="1" end="1"/>
                                            </p:txEl>
                                          </p:spTgt>
                                        </p:tgtEl>
                                        <p:attrNameLst>
                                          <p:attrName>style.visibility</p:attrName>
                                        </p:attrNameLst>
                                      </p:cBhvr>
                                      <p:to>
                                        <p:strVal val="visible"/>
                                      </p:to>
                                    </p:set>
                                    <p:animEffect transition="in" filter="wipe(up)">
                                      <p:cBhvr>
                                        <p:cTn id="18" dur="500"/>
                                        <p:tgtEl>
                                          <p:spTgt spid="57347">
                                            <p:txEl>
                                              <p:pRg st="1" end="1"/>
                                            </p:txEl>
                                          </p:spTgt>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57347">
                                            <p:txEl>
                                              <p:pRg st="2" end="2"/>
                                            </p:txEl>
                                          </p:spTgt>
                                        </p:tgtEl>
                                        <p:attrNameLst>
                                          <p:attrName>style.visibility</p:attrName>
                                        </p:attrNameLst>
                                      </p:cBhvr>
                                      <p:to>
                                        <p:strVal val="visible"/>
                                      </p:to>
                                    </p:set>
                                    <p:animEffect transition="in" filter="wipe(up)">
                                      <p:cBhvr>
                                        <p:cTn id="22" dur="500"/>
                                        <p:tgtEl>
                                          <p:spTgt spid="57347">
                                            <p:txEl>
                                              <p:pRg st="2" end="2"/>
                                            </p:txEl>
                                          </p:spTgt>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57347">
                                            <p:txEl>
                                              <p:pRg st="3" end="3"/>
                                            </p:txEl>
                                          </p:spTgt>
                                        </p:tgtEl>
                                        <p:attrNameLst>
                                          <p:attrName>style.visibility</p:attrName>
                                        </p:attrNameLst>
                                      </p:cBhvr>
                                      <p:to>
                                        <p:strVal val="visible"/>
                                      </p:to>
                                    </p:set>
                                    <p:animEffect transition="in" filter="wipe(up)">
                                      <p:cBhvr>
                                        <p:cTn id="26" dur="500"/>
                                        <p:tgtEl>
                                          <p:spTgt spid="57347">
                                            <p:txEl>
                                              <p:pRg st="3" end="3"/>
                                            </p:txEl>
                                          </p:spTgt>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57347">
                                            <p:txEl>
                                              <p:pRg st="4" end="4"/>
                                            </p:txEl>
                                          </p:spTgt>
                                        </p:tgtEl>
                                        <p:attrNameLst>
                                          <p:attrName>style.visibility</p:attrName>
                                        </p:attrNameLst>
                                      </p:cBhvr>
                                      <p:to>
                                        <p:strVal val="visible"/>
                                      </p:to>
                                    </p:set>
                                    <p:animEffect transition="in" filter="wipe(up)">
                                      <p:cBhvr>
                                        <p:cTn id="30" dur="500"/>
                                        <p:tgtEl>
                                          <p:spTgt spid="57347">
                                            <p:txEl>
                                              <p:pRg st="4" end="4"/>
                                            </p:txEl>
                                          </p:spTgt>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57347">
                                            <p:txEl>
                                              <p:pRg st="5" end="5"/>
                                            </p:txEl>
                                          </p:spTgt>
                                        </p:tgtEl>
                                        <p:attrNameLst>
                                          <p:attrName>style.visibility</p:attrName>
                                        </p:attrNameLst>
                                      </p:cBhvr>
                                      <p:to>
                                        <p:strVal val="visible"/>
                                      </p:to>
                                    </p:set>
                                    <p:animEffect transition="in" filter="wipe(up)">
                                      <p:cBhvr>
                                        <p:cTn id="34" dur="500"/>
                                        <p:tgtEl>
                                          <p:spTgt spid="573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1" name="Rectangle 3"/>
          <p:cNvSpPr>
            <a:spLocks noGrp="1" noChangeArrowheads="1"/>
          </p:cNvSpPr>
          <p:nvPr>
            <p:ph idx="4294967295"/>
          </p:nvPr>
        </p:nvSpPr>
        <p:spPr>
          <a:xfrm>
            <a:off x="839788" y="1649834"/>
            <a:ext cx="10548764" cy="2582529"/>
          </a:xfrm>
          <a:prstGeom prst="rect">
            <a:avLst/>
          </a:prstGeom>
          <a:ln w="50800">
            <a:solidFill>
              <a:srgbClr val="53648F"/>
            </a:solidFill>
          </a:ln>
        </p:spPr>
        <p:txBody>
          <a:bodyPr/>
          <a:lstStyle/>
          <a:p>
            <a:pPr eaLnBrk="1" hangingPunct="1">
              <a:lnSpc>
                <a:spcPct val="150000"/>
              </a:lnSpc>
            </a:pPr>
            <a:r>
              <a:rPr lang="zh-CN" altLang="en-US" sz="2400" b="1">
                <a:latin typeface="微软雅黑" panose="020B0503020204020204" charset="-122"/>
                <a:ea typeface="微软雅黑" panose="020B0503020204020204" charset="-122"/>
              </a:rPr>
              <a:t>如果主类的包名是</a:t>
            </a:r>
            <a:r>
              <a:rPr lang="en-US" altLang="zh-CN" sz="2400" b="1">
                <a:solidFill>
                  <a:srgbClr val="53648F"/>
                </a:solidFill>
                <a:latin typeface="微软雅黑" panose="020B0503020204020204" charset="-122"/>
                <a:ea typeface="微软雅黑" panose="020B0503020204020204" charset="-122"/>
              </a:rPr>
              <a:t>tom.jiafei</a:t>
            </a:r>
            <a:r>
              <a:rPr lang="en-US" altLang="zh-CN" sz="2400" b="1">
                <a:latin typeface="微软雅黑" panose="020B0503020204020204" charset="-122"/>
                <a:ea typeface="微软雅黑" panose="020B0503020204020204" charset="-122"/>
              </a:rPr>
              <a:t>，</a:t>
            </a:r>
            <a:r>
              <a:rPr lang="zh-CN" altLang="en-US" sz="2400" b="1">
                <a:latin typeface="微软雅黑" panose="020B0503020204020204" charset="-122"/>
                <a:ea typeface="微软雅黑" panose="020B0503020204020204" charset="-122"/>
              </a:rPr>
              <a:t>那么主类的字节码一定存放在</a:t>
            </a:r>
            <a:r>
              <a:rPr lang="zh-CN" altLang="en-US" sz="2400" b="1">
                <a:solidFill>
                  <a:srgbClr val="53648F"/>
                </a:solidFill>
                <a:latin typeface="微软雅黑" panose="020B0503020204020204" charset="-122"/>
                <a:ea typeface="微软雅黑" panose="020B0503020204020204" charset="-122"/>
              </a:rPr>
              <a:t>…\</a:t>
            </a:r>
            <a:r>
              <a:rPr lang="en-US" altLang="zh-CN" sz="2400" b="1">
                <a:solidFill>
                  <a:srgbClr val="53648F"/>
                </a:solidFill>
                <a:latin typeface="微软雅黑" panose="020B0503020204020204" charset="-122"/>
                <a:ea typeface="微软雅黑" panose="020B0503020204020204" charset="-122"/>
              </a:rPr>
              <a:t>tom\jiefei</a:t>
            </a:r>
            <a:r>
              <a:rPr lang="zh-CN" altLang="en-US" sz="2400" b="1">
                <a:latin typeface="微软雅黑" panose="020B0503020204020204" charset="-122"/>
                <a:ea typeface="微软雅黑" panose="020B0503020204020204" charset="-122"/>
              </a:rPr>
              <a:t>目录中，运行时必须到</a:t>
            </a:r>
            <a:r>
              <a:rPr lang="en-US" altLang="zh-CN" sz="2400" b="1">
                <a:solidFill>
                  <a:srgbClr val="53648F"/>
                </a:solidFill>
                <a:latin typeface="微软雅黑" panose="020B0503020204020204" charset="-122"/>
                <a:ea typeface="微软雅黑" panose="020B0503020204020204" charset="-122"/>
              </a:rPr>
              <a:t>tom\jiefei</a:t>
            </a:r>
            <a:r>
              <a:rPr lang="zh-CN" altLang="en-US" sz="2400" b="1">
                <a:latin typeface="微软雅黑" panose="020B0503020204020204" charset="-122"/>
                <a:ea typeface="微软雅黑" panose="020B0503020204020204" charset="-122"/>
              </a:rPr>
              <a:t>的上一层（即</a:t>
            </a:r>
            <a:r>
              <a:rPr lang="en-US" altLang="zh-CN" sz="2400" b="1">
                <a:latin typeface="微软雅黑" panose="020B0503020204020204" charset="-122"/>
                <a:ea typeface="微软雅黑" panose="020B0503020204020204" charset="-122"/>
              </a:rPr>
              <a:t>tom</a:t>
            </a:r>
            <a:r>
              <a:rPr lang="zh-CN" altLang="en-US" sz="2400" b="1">
                <a:latin typeface="微软雅黑" panose="020B0503020204020204" charset="-122"/>
                <a:ea typeface="微软雅黑" panose="020B0503020204020204" charset="-122"/>
              </a:rPr>
              <a:t>的父目录）目录中去运行主类。</a:t>
            </a:r>
          </a:p>
          <a:p>
            <a:pPr eaLnBrk="1" hangingPunct="1">
              <a:lnSpc>
                <a:spcPct val="150000"/>
              </a:lnSpc>
            </a:pPr>
            <a:r>
              <a:rPr lang="zh-CN" altLang="en-US" sz="2400" b="1">
                <a:latin typeface="微软雅黑" panose="020B0503020204020204" charset="-122"/>
                <a:ea typeface="微软雅黑" panose="020B0503020204020204" charset="-122"/>
              </a:rPr>
              <a:t>假设</a:t>
            </a:r>
            <a:r>
              <a:rPr lang="en-US" altLang="zh-CN" sz="2400" b="1">
                <a:solidFill>
                  <a:srgbClr val="53648F"/>
                </a:solidFill>
                <a:latin typeface="微软雅黑" panose="020B0503020204020204" charset="-122"/>
                <a:ea typeface="微软雅黑" panose="020B0503020204020204" charset="-122"/>
              </a:rPr>
              <a:t>tom\jiefei</a:t>
            </a:r>
            <a:r>
              <a:rPr lang="zh-CN" altLang="en-US" sz="2400" b="1">
                <a:latin typeface="微软雅黑" panose="020B0503020204020204" charset="-122"/>
                <a:ea typeface="微软雅黑" panose="020B0503020204020204" charset="-122"/>
              </a:rPr>
              <a:t>的上一层目录是1000，那么，必须如下格式来运行：</a:t>
            </a:r>
          </a:p>
          <a:p>
            <a:pPr eaLnBrk="1" hangingPunct="1">
              <a:lnSpc>
                <a:spcPct val="150000"/>
              </a:lnSpc>
              <a:buFont typeface="Wingdings" panose="05000000000000000000" pitchFamily="2" charset="2"/>
              <a:buNone/>
            </a:pPr>
            <a:r>
              <a:rPr lang="en-US" altLang="zh-CN" sz="2400" b="1">
                <a:solidFill>
                  <a:srgbClr val="0000FF"/>
                </a:solidFill>
                <a:latin typeface="微软雅黑" panose="020B0503020204020204" charset="-122"/>
                <a:ea typeface="微软雅黑" panose="020B0503020204020204" charset="-122"/>
              </a:rPr>
              <a:t>	</a:t>
            </a:r>
            <a:r>
              <a:rPr lang="en-US" altLang="zh-CN" sz="2400" b="1">
                <a:solidFill>
                  <a:srgbClr val="53648F"/>
                </a:solidFill>
                <a:latin typeface="微软雅黑" panose="020B0503020204020204" charset="-122"/>
                <a:ea typeface="微软雅黑" panose="020B0503020204020204" charset="-122"/>
              </a:rPr>
              <a:t>	C:\1000\java tom.jiafei.</a:t>
            </a:r>
            <a:r>
              <a:rPr lang="zh-CN" altLang="en-US" sz="2400" b="1">
                <a:solidFill>
                  <a:srgbClr val="53648F"/>
                </a:solidFill>
                <a:latin typeface="微软雅黑" panose="020B0503020204020204" charset="-122"/>
                <a:ea typeface="微软雅黑" panose="020B0503020204020204" charset="-122"/>
              </a:rPr>
              <a:t>主类名 </a:t>
            </a:r>
          </a:p>
          <a:p>
            <a:pPr eaLnBrk="1" hangingPunct="1">
              <a:lnSpc>
                <a:spcPct val="150000"/>
              </a:lnSpc>
            </a:pPr>
            <a:endParaRPr lang="zh-CN" altLang="en-US" sz="2400">
              <a:latin typeface="微软雅黑" panose="020B0503020204020204" charset="-122"/>
              <a:ea typeface="微软雅黑" panose="020B0503020204020204" charset="-122"/>
            </a:endParaRPr>
          </a:p>
        </p:txBody>
      </p:sp>
      <p:sp>
        <p:nvSpPr>
          <p:cNvPr id="296964" name="Rectangle 4"/>
          <p:cNvSpPr>
            <a:spLocks noChangeArrowheads="1"/>
          </p:cNvSpPr>
          <p:nvPr/>
        </p:nvSpPr>
        <p:spPr bwMode="auto">
          <a:xfrm>
            <a:off x="950146" y="4806201"/>
            <a:ext cx="4725225"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ClrTx/>
              <a:buFontTx/>
              <a:buNone/>
            </a:pPr>
            <a:r>
              <a:rPr lang="zh-CN" altLang="en-US" sz="2200" b="1">
                <a:solidFill>
                  <a:srgbClr val="53648F"/>
                </a:solidFill>
                <a:latin typeface="微软雅黑" panose="020B0503020204020204" charset="-122"/>
                <a:ea typeface="微软雅黑" panose="020B0503020204020204" charset="-122"/>
              </a:rPr>
              <a:t> </a:t>
            </a:r>
            <a:r>
              <a:rPr lang="zh-CN" altLang="en-US" sz="2200" b="1">
                <a:solidFill>
                  <a:srgbClr val="C00000"/>
                </a:solidFill>
                <a:latin typeface="微软雅黑" panose="020B0503020204020204" charset="-122"/>
                <a:ea typeface="微软雅黑" panose="020B0503020204020204" charset="-122"/>
              </a:rPr>
              <a:t>例子15</a:t>
            </a:r>
            <a:r>
              <a:rPr lang="zh-CN" altLang="en-US" sz="2200" b="1">
                <a:solidFill>
                  <a:srgbClr val="53648F"/>
                </a:solidFill>
                <a:latin typeface="微软雅黑" panose="020B0503020204020204" charset="-122"/>
                <a:ea typeface="微软雅黑" panose="020B0503020204020204" charset="-122"/>
              </a:rPr>
              <a:t>中的</a:t>
            </a:r>
            <a:r>
              <a:rPr lang="en-US" altLang="zh-CN" sz="2200" b="1">
                <a:solidFill>
                  <a:srgbClr val="C00000"/>
                </a:solidFill>
                <a:latin typeface="微软雅黑" panose="020B0503020204020204" charset="-122"/>
                <a:ea typeface="微软雅黑" panose="020B0503020204020204" charset="-122"/>
                <a:cs typeface="Times New Roman" panose="02020603050405020304" pitchFamily="18" charset="0"/>
                <a:hlinkClick r:id="rId2"/>
              </a:rPr>
              <a:t>Student.java</a:t>
            </a:r>
            <a:r>
              <a:rPr lang="zh-CN" altLang="en-US" sz="2200" b="1">
                <a:solidFill>
                  <a:srgbClr val="53648F"/>
                </a:solidFill>
                <a:latin typeface="微软雅黑" panose="020B0503020204020204" charset="-122"/>
                <a:ea typeface="微软雅黑" panose="020B0503020204020204" charset="-122"/>
              </a:rPr>
              <a:t>和</a:t>
            </a:r>
            <a:r>
              <a:rPr lang="en-US" altLang="zh-CN" sz="2200" b="1">
                <a:solidFill>
                  <a:srgbClr val="C00000"/>
                </a:solidFill>
                <a:latin typeface="微软雅黑" panose="020B0503020204020204" charset="-122"/>
                <a:ea typeface="微软雅黑" panose="020B0503020204020204" charset="-122"/>
                <a:hlinkClick r:id="rId3"/>
              </a:rPr>
              <a:t>Example4_15.java</a:t>
            </a:r>
            <a:r>
              <a:rPr lang="zh-CN" altLang="en-US" sz="2200" b="1">
                <a:solidFill>
                  <a:srgbClr val="53648F"/>
                </a:solidFill>
                <a:latin typeface="微软雅黑" panose="020B0503020204020204" charset="-122"/>
                <a:ea typeface="微软雅黑" panose="020B0503020204020204" charset="-122"/>
              </a:rPr>
              <a:t>使用了包语句。 </a:t>
            </a:r>
          </a:p>
        </p:txBody>
      </p:sp>
      <p:pic>
        <p:nvPicPr>
          <p:cNvPr id="29696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1576" y="4533900"/>
            <a:ext cx="57912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103941" y="116632"/>
            <a:ext cx="9929764" cy="614705"/>
            <a:chOff x="103941" y="116632"/>
            <a:chExt cx="9929764" cy="614705"/>
          </a:xfrm>
        </p:grpSpPr>
        <p:sp>
          <p:nvSpPr>
            <p:cNvPr id="7" name="文本框 6"/>
            <p:cNvSpPr txBox="1"/>
            <p:nvPr/>
          </p:nvSpPr>
          <p:spPr>
            <a:xfrm>
              <a:off x="767408" y="147772"/>
              <a:ext cx="2016224"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4.10   </a:t>
              </a:r>
              <a:r>
                <a:rPr lang="zh-CN" altLang="en-US" sz="3200" b="1">
                  <a:solidFill>
                    <a:srgbClr val="53648F"/>
                  </a:solidFill>
                  <a:latin typeface="微软雅黑" panose="020B0503020204020204" charset="-122"/>
                  <a:ea typeface="微软雅黑" panose="020B0503020204020204" charset="-122"/>
                </a:rPr>
                <a:t>包</a:t>
              </a:r>
              <a:endParaRPr lang="zh-CN" altLang="en-US" sz="3200" b="1" dirty="0">
                <a:solidFill>
                  <a:srgbClr val="53648F"/>
                </a:solidFill>
                <a:latin typeface="微软雅黑" panose="020B0503020204020204" charset="-122"/>
                <a:ea typeface="微软雅黑" panose="020B0503020204020204" charset="-122"/>
              </a:endParaRPr>
            </a:p>
          </p:txBody>
        </p:sp>
        <p:pic>
          <p:nvPicPr>
            <p:cNvPr id="8" name="图片 7" descr="卡通人物&#10;&#10;中度可信度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0" name="平行四边形 9"/>
            <p:cNvSpPr/>
            <p:nvPr/>
          </p:nvSpPr>
          <p:spPr>
            <a:xfrm>
              <a:off x="2590800" y="458688"/>
              <a:ext cx="7442905"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1" name="文本框 10"/>
          <p:cNvSpPr txBox="1"/>
          <p:nvPr/>
        </p:nvSpPr>
        <p:spPr>
          <a:xfrm>
            <a:off x="817550" y="1023119"/>
            <a:ext cx="4990418"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4.10.3   </a:t>
            </a:r>
            <a:r>
              <a:rPr lang="zh-CN" altLang="en-US" sz="2400">
                <a:latin typeface="微软雅黑" panose="020B0503020204020204" charset="-122"/>
                <a:ea typeface="微软雅黑" panose="020B0503020204020204" charset="-122"/>
              </a:rPr>
              <a:t>运行有包名的主类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58371">
                                            <p:bg/>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58371">
                                            <p:txEl>
                                              <p:pRg st="0" end="0"/>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58371">
                                            <p:txEl>
                                              <p:pRg st="1" end="1"/>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6964"/>
                                        </p:tgtEl>
                                        <p:attrNameLst>
                                          <p:attrName>style.visibility</p:attrName>
                                        </p:attrNameLst>
                                      </p:cBhvr>
                                      <p:to>
                                        <p:strVal val="visible"/>
                                      </p:to>
                                    </p:set>
                                    <p:animEffect transition="in" filter="blinds(horizontal)">
                                      <p:cBhvr>
                                        <p:cTn id="27" dur="500"/>
                                        <p:tgtEl>
                                          <p:spTgt spid="29696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96966"/>
                                        </p:tgtEl>
                                        <p:attrNameLst>
                                          <p:attrName>style.visibility</p:attrName>
                                        </p:attrNameLst>
                                      </p:cBhvr>
                                      <p:to>
                                        <p:strVal val="visible"/>
                                      </p:to>
                                    </p:set>
                                    <p:anim calcmode="lin" valueType="num">
                                      <p:cBhvr additive="base">
                                        <p:cTn id="32" dur="500" fill="hold"/>
                                        <p:tgtEl>
                                          <p:spTgt spid="296966"/>
                                        </p:tgtEl>
                                        <p:attrNameLst>
                                          <p:attrName>ppt_x</p:attrName>
                                        </p:attrNameLst>
                                      </p:cBhvr>
                                      <p:tavLst>
                                        <p:tav tm="0">
                                          <p:val>
                                            <p:strVal val="#ppt_x"/>
                                          </p:val>
                                        </p:tav>
                                        <p:tav tm="100000">
                                          <p:val>
                                            <p:strVal val="#ppt_x"/>
                                          </p:val>
                                        </p:tav>
                                      </p:tavLst>
                                    </p:anim>
                                    <p:anim calcmode="lin" valueType="num">
                                      <p:cBhvr additive="base">
                                        <p:cTn id="33" dur="500" fill="hold"/>
                                        <p:tgtEl>
                                          <p:spTgt spid="2969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nimBg="1"/>
      <p:bldP spid="296964" grpId="0"/>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5" name="Rectangle 3"/>
          <p:cNvSpPr>
            <a:spLocks noGrp="1" noChangeArrowheads="1"/>
          </p:cNvSpPr>
          <p:nvPr>
            <p:ph idx="4294967295"/>
          </p:nvPr>
        </p:nvSpPr>
        <p:spPr>
          <a:xfrm>
            <a:off x="839788" y="764704"/>
            <a:ext cx="10872836" cy="2988351"/>
          </a:xfrm>
          <a:prstGeom prst="rect">
            <a:avLst/>
          </a:prstGeom>
        </p:spPr>
        <p:txBody>
          <a:bodyPr/>
          <a:lstStyle/>
          <a:p>
            <a:pPr eaLnBrk="1" hangingPunct="1">
              <a:lnSpc>
                <a:spcPct val="150000"/>
              </a:lnSpc>
              <a:buClr>
                <a:srgbClr val="53648F"/>
              </a:buClr>
              <a:buFont typeface="Wingdings" panose="05000000000000000000" pitchFamily="2" charset="2"/>
              <a:buChar char="u"/>
            </a:pPr>
            <a:r>
              <a:rPr lang="zh-CN" altLang="en-US" b="1">
                <a:latin typeface="微软雅黑" panose="020B0503020204020204" charset="-122"/>
                <a:ea typeface="微软雅黑" panose="020B0503020204020204" charset="-122"/>
              </a:rPr>
              <a:t>一个类可能需要另一个类声明的对象作为自己的成员或方法中的局部变量，如果这两个类在同一个包中，当然没有问题。 </a:t>
            </a:r>
          </a:p>
          <a:p>
            <a:pPr eaLnBrk="1" hangingPunct="1">
              <a:buClr>
                <a:srgbClr val="53648F"/>
              </a:buClr>
              <a:buFont typeface="Wingdings" panose="05000000000000000000" pitchFamily="2" charset="2"/>
              <a:buChar char="u"/>
            </a:pPr>
            <a:r>
              <a:rPr lang="zh-CN" altLang="en-US" b="1">
                <a:latin typeface="微软雅黑" panose="020B0503020204020204" charset="-122"/>
                <a:ea typeface="微软雅黑" panose="020B0503020204020204" charset="-122"/>
              </a:rPr>
              <a:t>如果一个类想要使用的那个类和它不在一个包中，要使用</a:t>
            </a:r>
            <a:r>
              <a:rPr lang="en-US" altLang="zh-CN" b="1">
                <a:latin typeface="微软雅黑" panose="020B0503020204020204" charset="-122"/>
                <a:ea typeface="微软雅黑" panose="020B0503020204020204" charset="-122"/>
              </a:rPr>
              <a:t>import</a:t>
            </a:r>
            <a:r>
              <a:rPr lang="zh-CN" altLang="en-US" b="1">
                <a:latin typeface="微软雅黑" panose="020B0503020204020204" charset="-122"/>
                <a:ea typeface="微软雅黑" panose="020B0503020204020204" charset="-122"/>
              </a:rPr>
              <a:t>语句完成使命。</a:t>
            </a:r>
          </a:p>
          <a:p>
            <a:pPr eaLnBrk="1" hangingPunct="1">
              <a:buClr>
                <a:srgbClr val="53648F"/>
              </a:buClr>
              <a:buFont typeface="Wingdings" panose="05000000000000000000" pitchFamily="2" charset="2"/>
              <a:buChar char="u"/>
            </a:pPr>
            <a:r>
              <a:rPr lang="zh-CN" altLang="en-US" b="1">
                <a:latin typeface="微软雅黑" panose="020B0503020204020204" charset="-122"/>
                <a:ea typeface="微软雅黑" panose="020B0503020204020204" charset="-122"/>
              </a:rPr>
              <a:t>如果用户需要类库中的类就可以使用</a:t>
            </a:r>
            <a:r>
              <a:rPr lang="en-US" altLang="zh-CN" b="1">
                <a:latin typeface="微软雅黑" panose="020B0503020204020204" charset="-122"/>
                <a:ea typeface="微软雅黑" panose="020B0503020204020204" charset="-122"/>
              </a:rPr>
              <a:t>import</a:t>
            </a:r>
            <a:r>
              <a:rPr lang="zh-CN" altLang="en-US" b="1">
                <a:latin typeface="微软雅黑" panose="020B0503020204020204" charset="-122"/>
                <a:ea typeface="微软雅黑" panose="020B0503020204020204" charset="-122"/>
              </a:rPr>
              <a:t>语句。</a:t>
            </a:r>
          </a:p>
          <a:p>
            <a:pPr eaLnBrk="1" hangingPunct="1">
              <a:buFont typeface="Wingdings" panose="05000000000000000000" pitchFamily="2" charset="2"/>
              <a:buNone/>
            </a:pPr>
            <a:r>
              <a:rPr lang="zh-CN" altLang="en-US" b="1">
                <a:latin typeface="微软雅黑" panose="020B0503020204020204" charset="-122"/>
                <a:ea typeface="微软雅黑" panose="020B0503020204020204" charset="-122"/>
              </a:rPr>
              <a:t>      例如：</a:t>
            </a:r>
            <a:r>
              <a:rPr lang="en-US" altLang="zh-CN" b="1">
                <a:solidFill>
                  <a:srgbClr val="53648F"/>
                </a:solidFill>
                <a:latin typeface="微软雅黑" panose="020B0503020204020204" charset="-122"/>
                <a:ea typeface="微软雅黑" panose="020B0503020204020204" charset="-122"/>
              </a:rPr>
              <a:t>import java.until.Date; </a:t>
            </a:r>
            <a:r>
              <a:rPr lang="zh-CN" altLang="en-US" b="1">
                <a:latin typeface="微软雅黑" panose="020B0503020204020204" charset="-122"/>
                <a:ea typeface="微软雅黑" panose="020B0503020204020204" charset="-122"/>
              </a:rPr>
              <a:t>表示引入</a:t>
            </a:r>
            <a:r>
              <a:rPr lang="en-US" altLang="zh-CN" b="1">
                <a:latin typeface="微软雅黑" panose="020B0503020204020204" charset="-122"/>
                <a:ea typeface="微软雅黑" panose="020B0503020204020204" charset="-122"/>
              </a:rPr>
              <a:t>java.util</a:t>
            </a:r>
            <a:r>
              <a:rPr lang="zh-CN" altLang="en-US" b="1">
                <a:latin typeface="微软雅黑" panose="020B0503020204020204" charset="-122"/>
                <a:ea typeface="微软雅黑" panose="020B0503020204020204" charset="-122"/>
              </a:rPr>
              <a:t>包中的</a:t>
            </a:r>
            <a:r>
              <a:rPr lang="en-US" altLang="zh-CN" b="1">
                <a:latin typeface="微软雅黑" panose="020B0503020204020204" charset="-122"/>
                <a:ea typeface="微软雅黑" panose="020B0503020204020204" charset="-122"/>
              </a:rPr>
              <a:t>Date</a:t>
            </a:r>
            <a:r>
              <a:rPr lang="zh-CN" altLang="en-US" b="1">
                <a:latin typeface="微软雅黑" panose="020B0503020204020204" charset="-122"/>
                <a:ea typeface="微软雅黑" panose="020B0503020204020204" charset="-122"/>
              </a:rPr>
              <a:t>类</a:t>
            </a:r>
            <a:r>
              <a:rPr lang="zh-CN" altLang="en-US" b="1">
                <a:solidFill>
                  <a:srgbClr val="0000FF"/>
                </a:solidFill>
                <a:latin typeface="微软雅黑" panose="020B0503020204020204" charset="-122"/>
                <a:ea typeface="微软雅黑" panose="020B0503020204020204" charset="-122"/>
              </a:rPr>
              <a:t> .</a:t>
            </a:r>
          </a:p>
          <a:p>
            <a:pPr eaLnBrk="1" hangingPunct="1">
              <a:buFont typeface="Wingdings" panose="05000000000000000000" pitchFamily="2" charset="2"/>
              <a:buNone/>
            </a:pPr>
            <a:r>
              <a:rPr lang="zh-CN" altLang="en-US" b="1">
                <a:latin typeface="微软雅黑" panose="020B0503020204020204" charset="-122"/>
                <a:ea typeface="微软雅黑" panose="020B0503020204020204" charset="-122"/>
              </a:rPr>
              <a:t>      例如： </a:t>
            </a:r>
            <a:r>
              <a:rPr lang="en-US" altLang="zh-CN" b="1">
                <a:solidFill>
                  <a:srgbClr val="53648F"/>
                </a:solidFill>
                <a:latin typeface="微软雅黑" panose="020B0503020204020204" charset="-122"/>
                <a:ea typeface="微软雅黑" panose="020B0503020204020204" charset="-122"/>
              </a:rPr>
              <a:t>import java.util.*；</a:t>
            </a:r>
            <a:r>
              <a:rPr lang="zh-CN" altLang="en-US" b="1">
                <a:latin typeface="微软雅黑" panose="020B0503020204020204" charset="-122"/>
                <a:ea typeface="微软雅黑" panose="020B0503020204020204" charset="-122"/>
              </a:rPr>
              <a:t>表示引入</a:t>
            </a:r>
            <a:r>
              <a:rPr lang="en-US" altLang="zh-CN" b="1">
                <a:latin typeface="微软雅黑" panose="020B0503020204020204" charset="-122"/>
                <a:ea typeface="微软雅黑" panose="020B0503020204020204" charset="-122"/>
              </a:rPr>
              <a:t>java.util</a:t>
            </a:r>
            <a:r>
              <a:rPr lang="zh-CN" altLang="en-US" b="1">
                <a:latin typeface="微软雅黑" panose="020B0503020204020204" charset="-122"/>
                <a:ea typeface="微软雅黑" panose="020B0503020204020204" charset="-122"/>
              </a:rPr>
              <a:t>包中所有的类</a:t>
            </a:r>
          </a:p>
        </p:txBody>
      </p:sp>
      <p:pic>
        <p:nvPicPr>
          <p:cNvPr id="2979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3904" y="3068960"/>
            <a:ext cx="7704856" cy="3439885"/>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103941" y="116632"/>
            <a:ext cx="10002759" cy="1107465"/>
            <a:chOff x="103941" y="116632"/>
            <a:chExt cx="10002759" cy="1107465"/>
          </a:xfrm>
        </p:grpSpPr>
        <p:sp>
          <p:nvSpPr>
            <p:cNvPr id="6" name="文本框 5"/>
            <p:cNvSpPr txBox="1"/>
            <p:nvPr/>
          </p:nvSpPr>
          <p:spPr>
            <a:xfrm>
              <a:off x="767408" y="147772"/>
              <a:ext cx="3960440" cy="107632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4.11   IMPORT </a:t>
              </a:r>
              <a:r>
                <a:rPr lang="zh-CN" altLang="en-US" sz="3200" b="1">
                  <a:solidFill>
                    <a:srgbClr val="53648F"/>
                  </a:solidFill>
                  <a:latin typeface="微软雅黑" panose="020B0503020204020204" charset="-122"/>
                  <a:ea typeface="微软雅黑" panose="020B0503020204020204" charset="-122"/>
                </a:rPr>
                <a:t>语句</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4584819" y="458688"/>
              <a:ext cx="552188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9395">
                                            <p:txEl>
                                              <p:pRg st="0" end="0"/>
                                            </p:txEl>
                                          </p:spTgt>
                                        </p:tgtEl>
                                        <p:attrNameLst>
                                          <p:attrName>style.visibility</p:attrName>
                                        </p:attrNameLst>
                                      </p:cBhvr>
                                      <p:to>
                                        <p:strVal val="visible"/>
                                      </p:to>
                                    </p:set>
                                    <p:animEffect transition="in" filter="wipe(up)">
                                      <p:cBhvr>
                                        <p:cTn id="11" dur="500"/>
                                        <p:tgtEl>
                                          <p:spTgt spid="59395">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9395">
                                            <p:txEl>
                                              <p:pRg st="1" end="1"/>
                                            </p:txEl>
                                          </p:spTgt>
                                        </p:tgtEl>
                                        <p:attrNameLst>
                                          <p:attrName>style.visibility</p:attrName>
                                        </p:attrNameLst>
                                      </p:cBhvr>
                                      <p:to>
                                        <p:strVal val="visible"/>
                                      </p:to>
                                    </p:set>
                                    <p:animEffect transition="in" filter="wipe(up)">
                                      <p:cBhvr>
                                        <p:cTn id="15" dur="500"/>
                                        <p:tgtEl>
                                          <p:spTgt spid="59395">
                                            <p:txEl>
                                              <p:pRg st="1" end="1"/>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Effect transition="in" filter="wipe(up)">
                                      <p:cBhvr>
                                        <p:cTn id="19" dur="500"/>
                                        <p:tgtEl>
                                          <p:spTgt spid="59395">
                                            <p:txEl>
                                              <p:pRg st="2" end="2"/>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9395">
                                            <p:txEl>
                                              <p:pRg st="3" end="3"/>
                                            </p:txEl>
                                          </p:spTgt>
                                        </p:tgtEl>
                                        <p:attrNameLst>
                                          <p:attrName>style.visibility</p:attrName>
                                        </p:attrNameLst>
                                      </p:cBhvr>
                                      <p:to>
                                        <p:strVal val="visible"/>
                                      </p:to>
                                    </p:set>
                                    <p:animEffect transition="in" filter="wipe(up)">
                                      <p:cBhvr>
                                        <p:cTn id="23" dur="500"/>
                                        <p:tgtEl>
                                          <p:spTgt spid="59395">
                                            <p:txEl>
                                              <p:pRg st="3" end="3"/>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9395">
                                            <p:txEl>
                                              <p:pRg st="4" end="4"/>
                                            </p:txEl>
                                          </p:spTgt>
                                        </p:tgtEl>
                                        <p:attrNameLst>
                                          <p:attrName>style.visibility</p:attrName>
                                        </p:attrNameLst>
                                      </p:cBhvr>
                                      <p:to>
                                        <p:strVal val="visible"/>
                                      </p:to>
                                    </p:set>
                                    <p:animEffect transition="in" filter="wipe(up)">
                                      <p:cBhvr>
                                        <p:cTn id="27" dur="500"/>
                                        <p:tgtEl>
                                          <p:spTgt spid="593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97988"/>
                                        </p:tgtEl>
                                        <p:attrNameLst>
                                          <p:attrName>style.visibility</p:attrName>
                                        </p:attrNameLst>
                                      </p:cBhvr>
                                      <p:to>
                                        <p:strVal val="visible"/>
                                      </p:to>
                                    </p:set>
                                    <p:anim calcmode="lin" valueType="num">
                                      <p:cBhvr additive="base">
                                        <p:cTn id="32" dur="500" fill="hold"/>
                                        <p:tgtEl>
                                          <p:spTgt spid="297988"/>
                                        </p:tgtEl>
                                        <p:attrNameLst>
                                          <p:attrName>ppt_x</p:attrName>
                                        </p:attrNameLst>
                                      </p:cBhvr>
                                      <p:tavLst>
                                        <p:tav tm="0">
                                          <p:val>
                                            <p:strVal val="#ppt_x"/>
                                          </p:val>
                                        </p:tav>
                                        <p:tav tm="100000">
                                          <p:val>
                                            <p:strVal val="#ppt_x"/>
                                          </p:val>
                                        </p:tav>
                                      </p:tavLst>
                                    </p:anim>
                                    <p:anim calcmode="lin" valueType="num">
                                      <p:cBhvr additive="base">
                                        <p:cTn id="33" dur="500" fill="hold"/>
                                        <p:tgtEl>
                                          <p:spTgt spid="297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文本框 7"/>
          <p:cNvSpPr txBox="1"/>
          <p:nvPr/>
        </p:nvSpPr>
        <p:spPr>
          <a:xfrm>
            <a:off x="839788" y="1408883"/>
            <a:ext cx="10745974" cy="2630170"/>
          </a:xfrm>
          <a:prstGeom prst="rect">
            <a:avLst/>
          </a:prstGeom>
          <a:noFill/>
          <a:ln w="50800">
            <a:solidFill>
              <a:srgbClr val="53648F"/>
            </a:solidFill>
          </a:ln>
        </p:spPr>
        <p:txBody>
          <a:bodyPr wrap="square">
            <a:spAutoFit/>
          </a:bodyPr>
          <a:lstStyle/>
          <a:p>
            <a:pPr eaLnBrk="1" hangingPunct="1">
              <a:lnSpc>
                <a:spcPct val="150000"/>
              </a:lnSpc>
              <a:defRPr/>
            </a:pPr>
            <a:r>
              <a:rPr lang="en-US" altLang="zh-CN" sz="2200" b="1" kern="100">
                <a:solidFill>
                  <a:srgbClr val="000000"/>
                </a:solidFill>
                <a:latin typeface="微软雅黑" panose="020B0503020204020204" charset="-122"/>
                <a:ea typeface="微软雅黑" panose="020B0503020204020204" charset="-122"/>
                <a:cs typeface="Times New Roman" panose="02020603050405020304" pitchFamily="18" charset="0"/>
              </a:rPr>
              <a:t>       </a:t>
            </a:r>
            <a:r>
              <a:rPr lang="zh-CN" altLang="zh-CN" sz="2200" b="1" kern="100">
                <a:solidFill>
                  <a:srgbClr val="000000"/>
                </a:solidFill>
                <a:latin typeface="微软雅黑" panose="020B0503020204020204" charset="-122"/>
                <a:ea typeface="微软雅黑" panose="020B0503020204020204" charset="-122"/>
                <a:cs typeface="Times New Roman" panose="02020603050405020304" pitchFamily="18" charset="0"/>
              </a:rPr>
              <a:t>用户</a:t>
            </a:r>
            <a:r>
              <a:rPr lang="zh-CN" altLang="zh-CN" sz="2200" b="1" kern="100" dirty="0">
                <a:solidFill>
                  <a:srgbClr val="000000"/>
                </a:solidFill>
                <a:latin typeface="微软雅黑" panose="020B0503020204020204" charset="-122"/>
                <a:ea typeface="微软雅黑" panose="020B0503020204020204" charset="-122"/>
                <a:cs typeface="Times New Roman" panose="02020603050405020304" pitchFamily="18" charset="0"/>
              </a:rPr>
              <a:t>编写的类肯定和类库中的类不在一个包中。如果用户需要类库中的类，就必须使用</a:t>
            </a:r>
            <a:r>
              <a:rPr lang="en-US" altLang="zh-CN" sz="2200" b="1" kern="100" dirty="0">
                <a:solidFill>
                  <a:srgbClr val="000000"/>
                </a:solidFill>
                <a:latin typeface="微软雅黑" panose="020B0503020204020204" charset="-122"/>
                <a:ea typeface="微软雅黑" panose="020B0503020204020204" charset="-122"/>
              </a:rPr>
              <a:t>import</a:t>
            </a:r>
            <a:r>
              <a:rPr lang="zh-CN" altLang="zh-CN" sz="2200" b="1" kern="100" dirty="0">
                <a:solidFill>
                  <a:srgbClr val="000000"/>
                </a:solidFill>
                <a:latin typeface="微软雅黑" panose="020B0503020204020204" charset="-122"/>
                <a:ea typeface="微软雅黑" panose="020B0503020204020204" charset="-122"/>
                <a:cs typeface="Times New Roman" panose="02020603050405020304" pitchFamily="18" charset="0"/>
              </a:rPr>
              <a:t>语句。使用</a:t>
            </a:r>
            <a:r>
              <a:rPr lang="en-US" altLang="zh-CN" sz="2200" b="1" kern="100" dirty="0">
                <a:solidFill>
                  <a:srgbClr val="000000"/>
                </a:solidFill>
                <a:latin typeface="微软雅黑" panose="020B0503020204020204" charset="-122"/>
                <a:ea typeface="微软雅黑" panose="020B0503020204020204" charset="-122"/>
              </a:rPr>
              <a:t>import </a:t>
            </a:r>
            <a:r>
              <a:rPr lang="zh-CN" altLang="zh-CN" sz="2200" b="1" kern="100" dirty="0">
                <a:solidFill>
                  <a:srgbClr val="000000"/>
                </a:solidFill>
                <a:latin typeface="微软雅黑" panose="020B0503020204020204" charset="-122"/>
                <a:ea typeface="微软雅黑" panose="020B0503020204020204" charset="-122"/>
                <a:cs typeface="Times New Roman" panose="02020603050405020304" pitchFamily="18" charset="0"/>
              </a:rPr>
              <a:t>语句可以引入包中的类和接口。在编写源文件时，除了自己编写类外，经常需要使用</a:t>
            </a:r>
            <a:r>
              <a:rPr lang="en-US" altLang="zh-CN" sz="2200" b="1" kern="100" dirty="0">
                <a:solidFill>
                  <a:srgbClr val="000000"/>
                </a:solidFill>
                <a:latin typeface="微软雅黑" panose="020B0503020204020204" charset="-122"/>
                <a:ea typeface="微软雅黑" panose="020B0503020204020204" charset="-122"/>
              </a:rPr>
              <a:t>Java</a:t>
            </a:r>
            <a:r>
              <a:rPr lang="zh-CN" altLang="zh-CN" sz="2200" b="1" kern="100" dirty="0">
                <a:solidFill>
                  <a:srgbClr val="000000"/>
                </a:solidFill>
                <a:latin typeface="微软雅黑" panose="020B0503020204020204" charset="-122"/>
                <a:ea typeface="微软雅黑" panose="020B0503020204020204" charset="-122"/>
                <a:cs typeface="Times New Roman" panose="02020603050405020304" pitchFamily="18" charset="0"/>
              </a:rPr>
              <a:t>提供的许多类，这些类可能在不同的包中。在学习</a:t>
            </a:r>
            <a:r>
              <a:rPr lang="en-US" altLang="zh-CN" sz="2200" b="1" kern="100" dirty="0">
                <a:solidFill>
                  <a:srgbClr val="000000"/>
                </a:solidFill>
                <a:latin typeface="微软雅黑" panose="020B0503020204020204" charset="-122"/>
                <a:ea typeface="微软雅黑" panose="020B0503020204020204" charset="-122"/>
              </a:rPr>
              <a:t>Java</a:t>
            </a:r>
            <a:r>
              <a:rPr lang="zh-CN" altLang="zh-CN" sz="2200" b="1" kern="100" dirty="0">
                <a:solidFill>
                  <a:srgbClr val="000000"/>
                </a:solidFill>
                <a:latin typeface="微软雅黑" panose="020B0503020204020204" charset="-122"/>
                <a:ea typeface="微软雅黑" panose="020B0503020204020204" charset="-122"/>
                <a:cs typeface="Times New Roman" panose="02020603050405020304" pitchFamily="18" charset="0"/>
              </a:rPr>
              <a:t>语言时，使用已经存在的类，避免一切从头做起，这是面向对象编程的一个重要方面</a:t>
            </a:r>
            <a:r>
              <a:rPr lang="en-US" altLang="zh-CN" sz="2200" b="1" kern="100" dirty="0">
                <a:solidFill>
                  <a:srgbClr val="000000"/>
                </a:solidFill>
                <a:latin typeface="微软雅黑" panose="020B0503020204020204" charset="-122"/>
                <a:ea typeface="微软雅黑" panose="020B0503020204020204" charset="-122"/>
                <a:cs typeface="Times New Roman" panose="02020603050405020304" pitchFamily="18" charset="0"/>
              </a:rPr>
              <a:t>.</a:t>
            </a:r>
            <a:endParaRPr lang="zh-CN" altLang="en-US" sz="2200" b="1" dirty="0">
              <a:latin typeface="微软雅黑" panose="020B0503020204020204" charset="-122"/>
              <a:ea typeface="微软雅黑" panose="020B0503020204020204" charset="-122"/>
            </a:endParaRPr>
          </a:p>
        </p:txBody>
      </p:sp>
      <p:sp>
        <p:nvSpPr>
          <p:cNvPr id="60420" name="文本框 9"/>
          <p:cNvSpPr txBox="1">
            <a:spLocks noChangeArrowheads="1"/>
          </p:cNvSpPr>
          <p:nvPr/>
        </p:nvSpPr>
        <p:spPr bwMode="auto">
          <a:xfrm>
            <a:off x="932980" y="4290759"/>
            <a:ext cx="6387156" cy="263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2200">
                <a:solidFill>
                  <a:srgbClr val="C00000"/>
                </a:solidFill>
                <a:latin typeface="微软雅黑" panose="020B0503020204020204" charset="-122"/>
                <a:ea typeface="微软雅黑" panose="020B0503020204020204" charset="-122"/>
                <a:hlinkClick r:id="rId2" action="ppaction://hlinkfile"/>
              </a:rPr>
              <a:t>例子</a:t>
            </a:r>
            <a:r>
              <a:rPr lang="en-US" altLang="zh-CN" sz="2200">
                <a:solidFill>
                  <a:srgbClr val="C00000"/>
                </a:solidFill>
                <a:latin typeface="微软雅黑" panose="020B0503020204020204" charset="-122"/>
                <a:ea typeface="微软雅黑" panose="020B0503020204020204" charset="-122"/>
                <a:hlinkClick r:id="rId2" action="ppaction://hlinkfile"/>
              </a:rPr>
              <a:t>16</a:t>
            </a:r>
            <a:r>
              <a:rPr lang="zh-CN" altLang="en-US" sz="2200">
                <a:solidFill>
                  <a:srgbClr val="53648F"/>
                </a:solidFill>
                <a:latin typeface="微软雅黑" panose="020B0503020204020204" charset="-122"/>
                <a:ea typeface="微软雅黑" panose="020B0503020204020204" charset="-122"/>
              </a:rPr>
              <a:t>中的</a:t>
            </a:r>
            <a:r>
              <a:rPr lang="en-US" altLang="zh-CN" sz="2200">
                <a:solidFill>
                  <a:srgbClr val="53648F"/>
                </a:solidFill>
                <a:latin typeface="微软雅黑" panose="020B0503020204020204" charset="-122"/>
                <a:ea typeface="微软雅黑" panose="020B0503020204020204" charset="-122"/>
              </a:rPr>
              <a:t>Example4_16.java</a:t>
            </a:r>
            <a:r>
              <a:rPr lang="zh-CN" altLang="en-US" sz="2200">
                <a:solidFill>
                  <a:srgbClr val="53648F"/>
                </a:solidFill>
                <a:latin typeface="微软雅黑" panose="020B0503020204020204" charset="-122"/>
                <a:ea typeface="微软雅黑" panose="020B0503020204020204" charset="-122"/>
              </a:rPr>
              <a:t>使用</a:t>
            </a:r>
            <a:r>
              <a:rPr lang="en-US" altLang="zh-CN" sz="2200">
                <a:solidFill>
                  <a:srgbClr val="53648F"/>
                </a:solidFill>
                <a:latin typeface="微软雅黑" panose="020B0503020204020204" charset="-122"/>
                <a:ea typeface="微软雅黑" panose="020B0503020204020204" charset="-122"/>
              </a:rPr>
              <a:t>import</a:t>
            </a:r>
            <a:r>
              <a:rPr lang="zh-CN" altLang="en-US" sz="2200">
                <a:solidFill>
                  <a:srgbClr val="53648F"/>
                </a:solidFill>
                <a:latin typeface="微软雅黑" panose="020B0503020204020204" charset="-122"/>
                <a:ea typeface="微软雅黑" panose="020B0503020204020204" charset="-122"/>
              </a:rPr>
              <a:t>语句引入</a:t>
            </a:r>
            <a:r>
              <a:rPr lang="en-US" altLang="zh-CN" sz="2200">
                <a:solidFill>
                  <a:srgbClr val="53648F"/>
                </a:solidFill>
                <a:latin typeface="微软雅黑" panose="020B0503020204020204" charset="-122"/>
                <a:ea typeface="微软雅黑" panose="020B0503020204020204" charset="-122"/>
              </a:rPr>
              <a:t>java.util</a:t>
            </a:r>
            <a:r>
              <a:rPr lang="zh-CN" altLang="en-US" sz="2200">
                <a:solidFill>
                  <a:srgbClr val="53648F"/>
                </a:solidFill>
                <a:latin typeface="微软雅黑" panose="020B0503020204020204" charset="-122"/>
                <a:ea typeface="微软雅黑" panose="020B0503020204020204" charset="-122"/>
              </a:rPr>
              <a:t>中的</a:t>
            </a:r>
            <a:r>
              <a:rPr lang="en-US" altLang="zh-CN" sz="2200">
                <a:solidFill>
                  <a:srgbClr val="53648F"/>
                </a:solidFill>
                <a:latin typeface="微软雅黑" panose="020B0503020204020204" charset="-122"/>
                <a:ea typeface="微软雅黑" panose="020B0503020204020204" charset="-122"/>
              </a:rPr>
              <a:t>Date</a:t>
            </a:r>
            <a:r>
              <a:rPr lang="zh-CN" altLang="en-US" sz="2200">
                <a:solidFill>
                  <a:srgbClr val="53648F"/>
                </a:solidFill>
                <a:latin typeface="微软雅黑" panose="020B0503020204020204" charset="-122"/>
                <a:ea typeface="微软雅黑" panose="020B0503020204020204" charset="-122"/>
              </a:rPr>
              <a:t>类和</a:t>
            </a:r>
            <a:r>
              <a:rPr lang="en-US" altLang="zh-CN" sz="2200">
                <a:solidFill>
                  <a:srgbClr val="53648F"/>
                </a:solidFill>
                <a:latin typeface="微软雅黑" panose="020B0503020204020204" charset="-122"/>
                <a:ea typeface="微软雅黑" panose="020B0503020204020204" charset="-122"/>
              </a:rPr>
              <a:t>Arrays</a:t>
            </a:r>
            <a:r>
              <a:rPr lang="zh-CN" altLang="en-US" sz="2200">
                <a:solidFill>
                  <a:srgbClr val="53648F"/>
                </a:solidFill>
                <a:latin typeface="微软雅黑" panose="020B0503020204020204" charset="-122"/>
                <a:ea typeface="微软雅黑" panose="020B0503020204020204" charset="-122"/>
              </a:rPr>
              <a:t>类，</a:t>
            </a:r>
            <a:r>
              <a:rPr lang="en-US" altLang="zh-CN" sz="2200">
                <a:solidFill>
                  <a:srgbClr val="53648F"/>
                </a:solidFill>
                <a:latin typeface="微软雅黑" panose="020B0503020204020204" charset="-122"/>
                <a:ea typeface="微软雅黑" panose="020B0503020204020204" charset="-122"/>
              </a:rPr>
              <a:t>Arrays</a:t>
            </a:r>
            <a:r>
              <a:rPr lang="zh-CN" altLang="en-US" sz="2200">
                <a:solidFill>
                  <a:srgbClr val="53648F"/>
                </a:solidFill>
                <a:latin typeface="微软雅黑" panose="020B0503020204020204" charset="-122"/>
                <a:ea typeface="微软雅黑" panose="020B0503020204020204" charset="-122"/>
              </a:rPr>
              <a:t>类中的静态方法</a:t>
            </a:r>
            <a:r>
              <a:rPr lang="en-US" altLang="zh-CN" sz="2200">
                <a:solidFill>
                  <a:srgbClr val="53648F"/>
                </a:solidFill>
                <a:latin typeface="微软雅黑" panose="020B0503020204020204" charset="-122"/>
                <a:ea typeface="微软雅黑" panose="020B0503020204020204" charset="-122"/>
              </a:rPr>
              <a:t>sort</a:t>
            </a:r>
            <a:r>
              <a:rPr lang="zh-CN" altLang="en-US" sz="2200">
                <a:solidFill>
                  <a:srgbClr val="53648F"/>
                </a:solidFill>
                <a:latin typeface="微软雅黑" panose="020B0503020204020204" charset="-122"/>
                <a:ea typeface="微软雅黑" panose="020B0503020204020204" charset="-122"/>
              </a:rPr>
              <a:t>可以把数组排序，</a:t>
            </a:r>
            <a:r>
              <a:rPr lang="en-US" altLang="zh-CN" sz="2200">
                <a:solidFill>
                  <a:srgbClr val="53648F"/>
                </a:solidFill>
                <a:latin typeface="微软雅黑" panose="020B0503020204020204" charset="-122"/>
                <a:ea typeface="微软雅黑" panose="020B0503020204020204" charset="-122"/>
              </a:rPr>
              <a:t>toString </a:t>
            </a:r>
            <a:r>
              <a:rPr lang="zh-CN" altLang="en-US" sz="2200">
                <a:solidFill>
                  <a:srgbClr val="53648F"/>
                </a:solidFill>
                <a:latin typeface="微软雅黑" panose="020B0503020204020204" charset="-122"/>
                <a:ea typeface="微软雅黑" panose="020B0503020204020204" charset="-122"/>
              </a:rPr>
              <a:t>方法可以得到数组全部元素的值，并将这些值用字符序列返回</a:t>
            </a:r>
          </a:p>
        </p:txBody>
      </p:sp>
      <p:pic>
        <p:nvPicPr>
          <p:cNvPr id="604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6200" y="4656954"/>
            <a:ext cx="3084513"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103941" y="116632"/>
            <a:ext cx="10002759" cy="615915"/>
            <a:chOff x="103941" y="116632"/>
            <a:chExt cx="10002759" cy="615915"/>
          </a:xfrm>
        </p:grpSpPr>
        <p:sp>
          <p:nvSpPr>
            <p:cNvPr id="7" name="文本框 6"/>
            <p:cNvSpPr txBox="1"/>
            <p:nvPr/>
          </p:nvSpPr>
          <p:spPr>
            <a:xfrm>
              <a:off x="767408" y="147772"/>
              <a:ext cx="4176464" cy="584775"/>
            </a:xfrm>
            <a:prstGeom prst="rect">
              <a:avLst/>
            </a:prstGeom>
            <a:noFill/>
          </p:spPr>
          <p:txBody>
            <a:bodyPr wrap="square">
              <a:spAutoFit/>
            </a:bodyPr>
            <a:lstStyle/>
            <a:p>
              <a:pPr eaLnBrk="1" fontAlgn="auto" hangingPunct="1">
                <a:spcBef>
                  <a:spcPts val="0"/>
                </a:spcBef>
                <a:spcAft>
                  <a:spcPts val="0"/>
                </a:spcAft>
                <a:defRPr/>
              </a:pPr>
              <a:r>
                <a:rPr lang="en-US" altLang="zh-CN" sz="3200" b="1" dirty="0">
                  <a:solidFill>
                    <a:srgbClr val="53648F"/>
                  </a:solidFill>
                  <a:latin typeface="微软雅黑" panose="020B0503020204020204" charset="-122"/>
                  <a:ea typeface="微软雅黑" panose="020B0503020204020204" charset="-122"/>
                </a:rPr>
                <a:t>4.11   IMPORT </a:t>
              </a:r>
              <a:r>
                <a:rPr lang="zh-CN" altLang="en-US" sz="3200" b="1" dirty="0">
                  <a:solidFill>
                    <a:srgbClr val="53648F"/>
                  </a:solidFill>
                  <a:latin typeface="微软雅黑" panose="020B0503020204020204" charset="-122"/>
                  <a:ea typeface="微软雅黑" panose="020B0503020204020204" charset="-122"/>
                </a:rPr>
                <a:t>语句</a:t>
              </a:r>
            </a:p>
          </p:txBody>
        </p:sp>
        <p:pic>
          <p:nvPicPr>
            <p:cNvPr id="9" name="图片 8" descr="卡通人物&#10;&#10;中度可信度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1" name="平行四边形 10"/>
            <p:cNvSpPr/>
            <p:nvPr/>
          </p:nvSpPr>
          <p:spPr>
            <a:xfrm>
              <a:off x="4584819" y="458688"/>
              <a:ext cx="552188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2" name="文本框 11"/>
          <p:cNvSpPr txBox="1"/>
          <p:nvPr/>
        </p:nvSpPr>
        <p:spPr>
          <a:xfrm>
            <a:off x="817550" y="836712"/>
            <a:ext cx="4990418"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4.11.1 </a:t>
            </a:r>
            <a:r>
              <a:rPr lang="zh-CN" altLang="en-US" sz="2400">
                <a:latin typeface="微软雅黑" panose="020B0503020204020204" charset="-122"/>
                <a:ea typeface="微软雅黑" panose="020B0503020204020204" charset="-122"/>
              </a:rPr>
              <a:t>引入类库中的类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0420"/>
                                        </p:tgtEl>
                                        <p:attrNameLst>
                                          <p:attrName>style.visibility</p:attrName>
                                        </p:attrNameLst>
                                      </p:cBhvr>
                                      <p:to>
                                        <p:strVal val="visible"/>
                                      </p:to>
                                    </p:set>
                                    <p:animEffect transition="in" filter="fade">
                                      <p:cBhvr>
                                        <p:cTn id="18" dur="1000"/>
                                        <p:tgtEl>
                                          <p:spTgt spid="60420"/>
                                        </p:tgtEl>
                                      </p:cBhvr>
                                    </p:animEffect>
                                    <p:anim calcmode="lin" valueType="num">
                                      <p:cBhvr>
                                        <p:cTn id="19" dur="1000" fill="hold"/>
                                        <p:tgtEl>
                                          <p:spTgt spid="60420"/>
                                        </p:tgtEl>
                                        <p:attrNameLst>
                                          <p:attrName>ppt_x</p:attrName>
                                        </p:attrNameLst>
                                      </p:cBhvr>
                                      <p:tavLst>
                                        <p:tav tm="0">
                                          <p:val>
                                            <p:strVal val="#ppt_x"/>
                                          </p:val>
                                        </p:tav>
                                        <p:tav tm="100000">
                                          <p:val>
                                            <p:strVal val="#ppt_x"/>
                                          </p:val>
                                        </p:tav>
                                      </p:tavLst>
                                    </p:anim>
                                    <p:anim calcmode="lin" valueType="num">
                                      <p:cBhvr>
                                        <p:cTn id="20" dur="1000" fill="hold"/>
                                        <p:tgtEl>
                                          <p:spTgt spid="60420"/>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60421"/>
                                        </p:tgtEl>
                                        <p:attrNameLst>
                                          <p:attrName>style.visibility</p:attrName>
                                        </p:attrNameLst>
                                      </p:cBhvr>
                                      <p:to>
                                        <p:strVal val="visible"/>
                                      </p:to>
                                    </p:set>
                                    <p:animEffect transition="in" filter="fade">
                                      <p:cBhvr>
                                        <p:cTn id="23" dur="1000"/>
                                        <p:tgtEl>
                                          <p:spTgt spid="60421"/>
                                        </p:tgtEl>
                                      </p:cBhvr>
                                    </p:animEffect>
                                    <p:anim calcmode="lin" valueType="num">
                                      <p:cBhvr>
                                        <p:cTn id="24" dur="1000" fill="hold"/>
                                        <p:tgtEl>
                                          <p:spTgt spid="60421"/>
                                        </p:tgtEl>
                                        <p:attrNameLst>
                                          <p:attrName>ppt_x</p:attrName>
                                        </p:attrNameLst>
                                      </p:cBhvr>
                                      <p:tavLst>
                                        <p:tav tm="0">
                                          <p:val>
                                            <p:strVal val="#ppt_x"/>
                                          </p:val>
                                        </p:tav>
                                        <p:tav tm="100000">
                                          <p:val>
                                            <p:strVal val="#ppt_x"/>
                                          </p:val>
                                        </p:tav>
                                      </p:tavLst>
                                    </p:anim>
                                    <p:anim calcmode="lin" valueType="num">
                                      <p:cBhvr>
                                        <p:cTn id="25" dur="1000" fill="hold"/>
                                        <p:tgtEl>
                                          <p:spTgt spid="604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0420" grpId="0"/>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3" name="Rectangle 3"/>
          <p:cNvSpPr>
            <a:spLocks noGrp="1" noChangeArrowheads="1"/>
          </p:cNvSpPr>
          <p:nvPr>
            <p:ph idx="4294967295"/>
          </p:nvPr>
        </p:nvSpPr>
        <p:spPr>
          <a:xfrm>
            <a:off x="908440" y="1348187"/>
            <a:ext cx="10876192" cy="3188447"/>
          </a:xfrm>
          <a:prstGeom prst="rect">
            <a:avLst/>
          </a:prstGeom>
        </p:spPr>
        <p:txBody>
          <a:bodyPr/>
          <a:lstStyle/>
          <a:p>
            <a:pPr eaLnBrk="1" hangingPunct="1">
              <a:lnSpc>
                <a:spcPct val="150000"/>
              </a:lnSpc>
            </a:pPr>
            <a:r>
              <a:rPr lang="zh-CN" altLang="en-US" b="1">
                <a:latin typeface="微软雅黑" panose="020B0503020204020204" charset="-122"/>
                <a:ea typeface="微软雅黑" panose="020B0503020204020204" charset="-122"/>
              </a:rPr>
              <a:t>用户程序也可以使用</a:t>
            </a:r>
            <a:r>
              <a:rPr lang="en-US" altLang="zh-CN" b="1">
                <a:latin typeface="微软雅黑" panose="020B0503020204020204" charset="-122"/>
                <a:ea typeface="微软雅黑" panose="020B0503020204020204" charset="-122"/>
              </a:rPr>
              <a:t>import</a:t>
            </a:r>
            <a:r>
              <a:rPr lang="zh-CN" altLang="en-US" b="1">
                <a:latin typeface="微软雅黑" panose="020B0503020204020204" charset="-122"/>
                <a:ea typeface="微软雅黑" panose="020B0503020204020204" charset="-122"/>
              </a:rPr>
              <a:t>语句引入非类库中有包名的类，如：</a:t>
            </a:r>
          </a:p>
          <a:p>
            <a:pPr eaLnBrk="1" hangingPunct="1">
              <a:lnSpc>
                <a:spcPct val="150000"/>
              </a:lnSpc>
              <a:buFont typeface="Wingdings" panose="05000000000000000000" pitchFamily="2" charset="2"/>
              <a:buNone/>
            </a:pPr>
            <a:r>
              <a:rPr lang="en-US" altLang="zh-CN" b="1">
                <a:solidFill>
                  <a:srgbClr val="53648F"/>
                </a:solidFill>
                <a:latin typeface="微软雅黑" panose="020B0503020204020204" charset="-122"/>
                <a:ea typeface="微软雅黑" panose="020B0503020204020204" charset="-122"/>
              </a:rPr>
              <a:t>                                             import tom.jiafei.*;</a:t>
            </a:r>
          </a:p>
          <a:p>
            <a:pPr eaLnBrk="1" hangingPunct="1">
              <a:lnSpc>
                <a:spcPct val="150000"/>
              </a:lnSpc>
            </a:pPr>
            <a:r>
              <a:rPr lang="zh-CN" altLang="en-US" b="1">
                <a:latin typeface="微软雅黑" panose="020B0503020204020204" charset="-122"/>
                <a:ea typeface="微软雅黑" panose="020B0503020204020204" charset="-122"/>
              </a:rPr>
              <a:t>在用户程序所在目录下建立和包相对应的子目录结构，比如用户程序所在目录是</a:t>
            </a:r>
            <a:r>
              <a:rPr lang="en-US" altLang="zh-CN" b="1">
                <a:latin typeface="微软雅黑" panose="020B0503020204020204" charset="-122"/>
                <a:ea typeface="微软雅黑" panose="020B0503020204020204" charset="-122"/>
              </a:rPr>
              <a:t>C:\ch4，</a:t>
            </a:r>
            <a:r>
              <a:rPr lang="zh-CN" altLang="en-US" b="1">
                <a:latin typeface="微软雅黑" panose="020B0503020204020204" charset="-122"/>
                <a:ea typeface="微软雅黑" panose="020B0503020204020204" charset="-122"/>
              </a:rPr>
              <a:t>想使用</a:t>
            </a:r>
            <a:r>
              <a:rPr lang="en-US" altLang="zh-CN" b="1">
                <a:latin typeface="微软雅黑" panose="020B0503020204020204" charset="-122"/>
                <a:ea typeface="微软雅黑" panose="020B0503020204020204" charset="-122"/>
              </a:rPr>
              <a:t>import</a:t>
            </a:r>
            <a:r>
              <a:rPr lang="zh-CN" altLang="en-US" b="1">
                <a:latin typeface="微软雅黑" panose="020B0503020204020204" charset="-122"/>
                <a:ea typeface="微软雅黑" panose="020B0503020204020204" charset="-122"/>
              </a:rPr>
              <a:t>语句引入</a:t>
            </a:r>
            <a:r>
              <a:rPr lang="en-US" altLang="zh-CN" b="1">
                <a:latin typeface="微软雅黑" panose="020B0503020204020204" charset="-122"/>
                <a:ea typeface="微软雅黑" panose="020B0503020204020204" charset="-122"/>
              </a:rPr>
              <a:t>tom.jiafei</a:t>
            </a:r>
            <a:r>
              <a:rPr lang="zh-CN" altLang="en-US" b="1">
                <a:latin typeface="微软雅黑" panose="020B0503020204020204" charset="-122"/>
                <a:ea typeface="微软雅黑" panose="020B0503020204020204" charset="-122"/>
              </a:rPr>
              <a:t>包中的类，那么根据包名建立如下的目录结构：</a:t>
            </a:r>
          </a:p>
          <a:p>
            <a:pPr eaLnBrk="1" hangingPunct="1">
              <a:lnSpc>
                <a:spcPct val="150000"/>
              </a:lnSpc>
              <a:buFont typeface="Wingdings" panose="05000000000000000000" pitchFamily="2" charset="2"/>
              <a:buNone/>
            </a:pPr>
            <a:r>
              <a:rPr lang="en-US" altLang="zh-CN" b="1">
                <a:solidFill>
                  <a:srgbClr val="53648F"/>
                </a:solidFill>
                <a:latin typeface="微软雅黑" panose="020B0503020204020204" charset="-122"/>
                <a:ea typeface="微软雅黑" panose="020B0503020204020204" charset="-122"/>
              </a:rPr>
              <a:t>                                             C:\ch4\tom\jiafei</a:t>
            </a:r>
            <a:endParaRPr lang="en-US" altLang="zh-CN" b="1">
              <a:solidFill>
                <a:srgbClr val="0000FF"/>
              </a:solidFill>
              <a:latin typeface="微软雅黑" panose="020B0503020204020204" charset="-122"/>
              <a:ea typeface="微软雅黑" panose="020B0503020204020204" charset="-122"/>
            </a:endParaRPr>
          </a:p>
          <a:p>
            <a:pPr eaLnBrk="1" hangingPunct="1">
              <a:lnSpc>
                <a:spcPct val="150000"/>
              </a:lnSpc>
            </a:pPr>
            <a:endParaRPr lang="zh-CN" altLang="en-US">
              <a:latin typeface="微软雅黑" panose="020B0503020204020204" charset="-122"/>
              <a:ea typeface="微软雅黑" panose="020B0503020204020204" charset="-122"/>
            </a:endParaRPr>
          </a:p>
        </p:txBody>
      </p:sp>
      <p:sp>
        <p:nvSpPr>
          <p:cNvPr id="61444" name="矩形 1"/>
          <p:cNvSpPr>
            <a:spLocks noChangeArrowheads="1"/>
          </p:cNvSpPr>
          <p:nvPr/>
        </p:nvSpPr>
        <p:spPr bwMode="auto">
          <a:xfrm>
            <a:off x="817550" y="4790321"/>
            <a:ext cx="1106455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zh-CN" sz="2200" b="1">
                <a:solidFill>
                  <a:srgbClr val="C00000"/>
                </a:solidFill>
                <a:latin typeface="微软雅黑" panose="020B0503020204020204" charset="-122"/>
                <a:ea typeface="微软雅黑" panose="020B0503020204020204" charset="-122"/>
              </a:rPr>
              <a:t>把程序使用的自定义的包名所形成的目录都放在同一文件夹中</a:t>
            </a:r>
            <a:r>
              <a:rPr lang="en-US" altLang="zh-CN" sz="2200" b="1">
                <a:solidFill>
                  <a:srgbClr val="C00000"/>
                </a:solidFill>
                <a:latin typeface="微软雅黑" panose="020B0503020204020204" charset="-122"/>
                <a:ea typeface="微软雅黑" panose="020B0503020204020204" charset="-122"/>
              </a:rPr>
              <a:t>(</a:t>
            </a:r>
            <a:r>
              <a:rPr lang="zh-CN" altLang="zh-CN" sz="2200" b="1">
                <a:solidFill>
                  <a:srgbClr val="C00000"/>
                </a:solidFill>
                <a:latin typeface="微软雅黑" panose="020B0503020204020204" charset="-122"/>
                <a:ea typeface="微软雅黑" panose="020B0503020204020204" charset="-122"/>
              </a:rPr>
              <a:t>见后面的例子</a:t>
            </a:r>
            <a:r>
              <a:rPr lang="en-US" altLang="zh-CN" sz="2200" b="1">
                <a:solidFill>
                  <a:srgbClr val="C00000"/>
                </a:solidFill>
                <a:latin typeface="微软雅黑" panose="020B0503020204020204" charset="-122"/>
                <a:ea typeface="微软雅黑" panose="020B0503020204020204" charset="-122"/>
              </a:rPr>
              <a:t>17</a:t>
            </a:r>
            <a:r>
              <a:rPr lang="zh-CN" altLang="zh-CN" sz="2200" b="1">
                <a:solidFill>
                  <a:srgbClr val="C00000"/>
                </a:solidFill>
                <a:latin typeface="微软雅黑" panose="020B0503020204020204" charset="-122"/>
                <a:ea typeface="微软雅黑" panose="020B0503020204020204" charset="-122"/>
              </a:rPr>
              <a:t>和例子</a:t>
            </a:r>
            <a:r>
              <a:rPr lang="en-US" altLang="zh-CN" sz="2200" b="1">
                <a:solidFill>
                  <a:srgbClr val="C00000"/>
                </a:solidFill>
                <a:latin typeface="微软雅黑" panose="020B0503020204020204" charset="-122"/>
                <a:ea typeface="微软雅黑" panose="020B0503020204020204" charset="-122"/>
              </a:rPr>
              <a:t>18)</a:t>
            </a:r>
            <a:r>
              <a:rPr lang="zh-CN" altLang="zh-CN" sz="2200" b="1">
                <a:solidFill>
                  <a:srgbClr val="C00000"/>
                </a:solidFill>
                <a:latin typeface="微软雅黑" panose="020B0503020204020204" charset="-122"/>
                <a:ea typeface="微软雅黑" panose="020B0503020204020204" charset="-122"/>
              </a:rPr>
              <a:t>。</a:t>
            </a:r>
          </a:p>
        </p:txBody>
      </p:sp>
      <p:sp>
        <p:nvSpPr>
          <p:cNvPr id="6" name="文本框 5"/>
          <p:cNvSpPr txBox="1"/>
          <p:nvPr/>
        </p:nvSpPr>
        <p:spPr>
          <a:xfrm>
            <a:off x="976170" y="5445224"/>
            <a:ext cx="10664968" cy="1014730"/>
          </a:xfrm>
          <a:prstGeom prst="rect">
            <a:avLst/>
          </a:prstGeom>
          <a:solidFill>
            <a:srgbClr val="53648F"/>
          </a:solidFill>
        </p:spPr>
        <p:txBody>
          <a:bodyPr wrap="square">
            <a:spAutoFit/>
          </a:bodyPr>
          <a:lstStyle/>
          <a:p>
            <a:pPr eaLnBrk="1" hangingPunct="1">
              <a:lnSpc>
                <a:spcPct val="150000"/>
              </a:lnSpc>
              <a:defRPr/>
            </a:pPr>
            <a:r>
              <a:rPr lang="zh-CN" altLang="zh-CN" sz="2000" b="1" kern="100" dirty="0">
                <a:solidFill>
                  <a:schemeClr val="bg1"/>
                </a:solidFill>
                <a:latin typeface="微软雅黑" panose="020B0503020204020204" charset="-122"/>
                <a:ea typeface="微软雅黑" panose="020B0503020204020204" charset="-122"/>
                <a:cs typeface="Times New Roman" panose="02020603050405020304" pitchFamily="18" charset="0"/>
              </a:rPr>
              <a:t>包名路径左对齐。所谓包名路径左对齐，就是让源文件中的包名所对应的路径和它要用</a:t>
            </a:r>
            <a:r>
              <a:rPr lang="en-US" altLang="zh-CN" sz="2000" b="1" kern="100" dirty="0">
                <a:solidFill>
                  <a:schemeClr val="bg1"/>
                </a:solidFill>
                <a:latin typeface="微软雅黑" panose="020B0503020204020204" charset="-122"/>
                <a:ea typeface="微软雅黑" panose="020B0503020204020204" charset="-122"/>
              </a:rPr>
              <a:t>import</a:t>
            </a:r>
            <a:r>
              <a:rPr lang="zh-CN" altLang="zh-CN" sz="2000" b="1" kern="100" dirty="0">
                <a:solidFill>
                  <a:schemeClr val="bg1"/>
                </a:solidFill>
                <a:latin typeface="微软雅黑" panose="020B0503020204020204" charset="-122"/>
                <a:ea typeface="微软雅黑" panose="020B0503020204020204" charset="-122"/>
                <a:cs typeface="Times New Roman" panose="02020603050405020304" pitchFamily="18" charset="0"/>
              </a:rPr>
              <a:t>语句引入的非类库中的类的包名所对应的路径的父目录相同。</a:t>
            </a:r>
            <a:endParaRPr lang="zh-CN" altLang="en-US" sz="2000" b="1" dirty="0">
              <a:solidFill>
                <a:schemeClr val="bg1"/>
              </a:solidFill>
              <a:latin typeface="微软雅黑" panose="020B0503020204020204" charset="-122"/>
              <a:ea typeface="微软雅黑" panose="020B0503020204020204" charset="-122"/>
            </a:endParaRPr>
          </a:p>
        </p:txBody>
      </p:sp>
      <p:grpSp>
        <p:nvGrpSpPr>
          <p:cNvPr id="7" name="组合 6"/>
          <p:cNvGrpSpPr/>
          <p:nvPr/>
        </p:nvGrpSpPr>
        <p:grpSpPr>
          <a:xfrm>
            <a:off x="103941" y="116632"/>
            <a:ext cx="10002759" cy="615915"/>
            <a:chOff x="103941" y="116632"/>
            <a:chExt cx="10002759" cy="615915"/>
          </a:xfrm>
        </p:grpSpPr>
        <p:sp>
          <p:nvSpPr>
            <p:cNvPr id="8" name="文本框 7"/>
            <p:cNvSpPr txBox="1"/>
            <p:nvPr/>
          </p:nvSpPr>
          <p:spPr>
            <a:xfrm>
              <a:off x="767408" y="147772"/>
              <a:ext cx="4248472" cy="584775"/>
            </a:xfrm>
            <a:prstGeom prst="rect">
              <a:avLst/>
            </a:prstGeom>
            <a:noFill/>
          </p:spPr>
          <p:txBody>
            <a:bodyPr wrap="square">
              <a:spAutoFit/>
            </a:bodyPr>
            <a:lstStyle/>
            <a:p>
              <a:pPr eaLnBrk="1" fontAlgn="auto" hangingPunct="1">
                <a:spcBef>
                  <a:spcPts val="0"/>
                </a:spcBef>
                <a:spcAft>
                  <a:spcPts val="0"/>
                </a:spcAft>
                <a:defRPr/>
              </a:pPr>
              <a:r>
                <a:rPr lang="en-US" altLang="zh-CN" sz="3200" b="1" dirty="0">
                  <a:solidFill>
                    <a:srgbClr val="53648F"/>
                  </a:solidFill>
                  <a:latin typeface="微软雅黑" panose="020B0503020204020204" charset="-122"/>
                  <a:ea typeface="微软雅黑" panose="020B0503020204020204" charset="-122"/>
                </a:rPr>
                <a:t>4.11   IMPORT </a:t>
              </a:r>
              <a:r>
                <a:rPr lang="zh-CN" altLang="en-US" sz="3200" b="1" dirty="0">
                  <a:solidFill>
                    <a:srgbClr val="53648F"/>
                  </a:solidFill>
                  <a:latin typeface="微软雅黑" panose="020B0503020204020204" charset="-122"/>
                  <a:ea typeface="微软雅黑" panose="020B0503020204020204" charset="-122"/>
                </a:rPr>
                <a:t>语句</a:t>
              </a:r>
            </a:p>
          </p:txBody>
        </p:sp>
        <p:pic>
          <p:nvPicPr>
            <p:cNvPr id="9" name="图片 8"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1" name="平行四边形 10"/>
            <p:cNvSpPr/>
            <p:nvPr/>
          </p:nvSpPr>
          <p:spPr>
            <a:xfrm>
              <a:off x="4584819" y="458688"/>
              <a:ext cx="552188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2" name="文本框 11"/>
          <p:cNvSpPr txBox="1"/>
          <p:nvPr/>
        </p:nvSpPr>
        <p:spPr>
          <a:xfrm>
            <a:off x="817550" y="836712"/>
            <a:ext cx="4990418"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4.11.2    </a:t>
            </a:r>
            <a:r>
              <a:rPr lang="zh-CN" altLang="en-US" sz="2400">
                <a:latin typeface="微软雅黑" panose="020B0503020204020204" charset="-122"/>
                <a:ea typeface="微软雅黑" panose="020B0503020204020204" charset="-122"/>
              </a:rPr>
              <a:t>引入自定义包中的类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61443">
                                            <p:txEl>
                                              <p:pRg st="0" end="0"/>
                                            </p:txEl>
                                          </p:spTgt>
                                        </p:tgtEl>
                                        <p:attrNameLst>
                                          <p:attrName>style.visibility</p:attrName>
                                        </p:attrNameLst>
                                      </p:cBhvr>
                                      <p:to>
                                        <p:strVal val="visible"/>
                                      </p:to>
                                    </p:set>
                                    <p:animEffect transition="in" filter="wipe(up)">
                                      <p:cBhvr>
                                        <p:cTn id="14" dur="500"/>
                                        <p:tgtEl>
                                          <p:spTgt spid="61443">
                                            <p:txEl>
                                              <p:pRg st="0" end="0"/>
                                            </p:txEl>
                                          </p:spTgt>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61443">
                                            <p:txEl>
                                              <p:pRg st="1" end="1"/>
                                            </p:txEl>
                                          </p:spTgt>
                                        </p:tgtEl>
                                        <p:attrNameLst>
                                          <p:attrName>style.visibility</p:attrName>
                                        </p:attrNameLst>
                                      </p:cBhvr>
                                      <p:to>
                                        <p:strVal val="visible"/>
                                      </p:to>
                                    </p:set>
                                    <p:animEffect transition="in" filter="wipe(up)">
                                      <p:cBhvr>
                                        <p:cTn id="18" dur="500"/>
                                        <p:tgtEl>
                                          <p:spTgt spid="61443">
                                            <p:txEl>
                                              <p:pRg st="1" end="1"/>
                                            </p:txEl>
                                          </p:spTgt>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61443">
                                            <p:txEl>
                                              <p:pRg st="2" end="2"/>
                                            </p:txEl>
                                          </p:spTgt>
                                        </p:tgtEl>
                                        <p:attrNameLst>
                                          <p:attrName>style.visibility</p:attrName>
                                        </p:attrNameLst>
                                      </p:cBhvr>
                                      <p:to>
                                        <p:strVal val="visible"/>
                                      </p:to>
                                    </p:set>
                                    <p:animEffect transition="in" filter="wipe(up)">
                                      <p:cBhvr>
                                        <p:cTn id="22" dur="500"/>
                                        <p:tgtEl>
                                          <p:spTgt spid="61443">
                                            <p:txEl>
                                              <p:pRg st="2" end="2"/>
                                            </p:txEl>
                                          </p:spTgt>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61443">
                                            <p:txEl>
                                              <p:pRg st="3" end="3"/>
                                            </p:txEl>
                                          </p:spTgt>
                                        </p:tgtEl>
                                        <p:attrNameLst>
                                          <p:attrName>style.visibility</p:attrName>
                                        </p:attrNameLst>
                                      </p:cBhvr>
                                      <p:to>
                                        <p:strVal val="visible"/>
                                      </p:to>
                                    </p:set>
                                    <p:animEffect transition="in" filter="wipe(up)">
                                      <p:cBhvr>
                                        <p:cTn id="26" dur="500"/>
                                        <p:tgtEl>
                                          <p:spTgt spid="61443">
                                            <p:txEl>
                                              <p:pRg st="3" end="3"/>
                                            </p:txEl>
                                          </p:spTgt>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61444"/>
                                        </p:tgtEl>
                                        <p:attrNameLst>
                                          <p:attrName>style.visibility</p:attrName>
                                        </p:attrNameLst>
                                      </p:cBhvr>
                                      <p:to>
                                        <p:strVal val="visible"/>
                                      </p:to>
                                    </p:set>
                                    <p:animEffect transition="in" filter="wipe(up)">
                                      <p:cBhvr>
                                        <p:cTn id="30" dur="500"/>
                                        <p:tgtEl>
                                          <p:spTgt spid="61444"/>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up)">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P spid="61444" grpId="0"/>
      <p:bldP spid="6" grpId="0" bldLvl="0" animBg="1"/>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3" name="Rectangle 3"/>
          <p:cNvSpPr>
            <a:spLocks noGrp="1" noChangeArrowheads="1"/>
          </p:cNvSpPr>
          <p:nvPr>
            <p:ph idx="4294967295"/>
          </p:nvPr>
        </p:nvSpPr>
        <p:spPr>
          <a:xfrm>
            <a:off x="851469" y="1393461"/>
            <a:ext cx="11064552" cy="2304256"/>
          </a:xfrm>
          <a:prstGeom prst="rect">
            <a:avLst/>
          </a:prstGeom>
        </p:spPr>
        <p:txBody>
          <a:bodyPr/>
          <a:lstStyle/>
          <a:p>
            <a:pPr eaLnBrk="1" hangingPunct="1">
              <a:lnSpc>
                <a:spcPct val="150000"/>
              </a:lnSpc>
              <a:defRPr/>
            </a:pPr>
            <a:r>
              <a:rPr lang="zh-CN" altLang="en-US" sz="2400" b="1" dirty="0">
                <a:solidFill>
                  <a:srgbClr val="C00000"/>
                </a:solidFill>
                <a:latin typeface="微软雅黑" panose="020B0503020204020204" charset="-122"/>
                <a:ea typeface="微软雅黑" panose="020B0503020204020204" charset="-122"/>
                <a:hlinkClick r:id="rId2" action="ppaction://hlinkfile"/>
              </a:rPr>
              <a:t>例子18</a:t>
            </a:r>
            <a:r>
              <a:rPr lang="zh-CN" altLang="en-US" sz="2400" b="1" dirty="0">
                <a:solidFill>
                  <a:srgbClr val="53648F"/>
                </a:solidFill>
                <a:latin typeface="微软雅黑" panose="020B0503020204020204" charset="-122"/>
                <a:ea typeface="微软雅黑" panose="020B0503020204020204" charset="-122"/>
              </a:rPr>
              <a:t>中的</a:t>
            </a:r>
            <a:r>
              <a:rPr lang="en-US" altLang="zh-CN" sz="2400" b="1" dirty="0">
                <a:solidFill>
                  <a:srgbClr val="C00000"/>
                </a:solidFill>
                <a:latin typeface="微软雅黑" panose="020B0503020204020204" charset="-122"/>
                <a:ea typeface="微软雅黑" panose="020B0503020204020204" charset="-122"/>
                <a:hlinkClick r:id="rId2" action="ppaction://hlinkfile"/>
              </a:rPr>
              <a:t>Example4_18.java</a:t>
            </a:r>
            <a:r>
              <a:rPr lang="zh-CN" altLang="en-US" sz="2400" b="1" dirty="0">
                <a:solidFill>
                  <a:srgbClr val="53648F"/>
                </a:solidFill>
                <a:latin typeface="微软雅黑" panose="020B0503020204020204" charset="-122"/>
                <a:ea typeface="微软雅黑" panose="020B0503020204020204" charset="-122"/>
              </a:rPr>
              <a:t>中的主类（无包名）使用</a:t>
            </a:r>
            <a:r>
              <a:rPr lang="en-US" altLang="zh-CN" sz="2400" b="1" dirty="0">
                <a:solidFill>
                  <a:srgbClr val="53648F"/>
                </a:solidFill>
                <a:latin typeface="微软雅黑" panose="020B0503020204020204" charset="-122"/>
                <a:ea typeface="微软雅黑" panose="020B0503020204020204" charset="-122"/>
              </a:rPr>
              <a:t>import</a:t>
            </a:r>
            <a:r>
              <a:rPr lang="zh-CN" altLang="en-US" sz="2400" b="1" dirty="0">
                <a:solidFill>
                  <a:srgbClr val="53648F"/>
                </a:solidFill>
                <a:latin typeface="微软雅黑" panose="020B0503020204020204" charset="-122"/>
                <a:ea typeface="微软雅黑" panose="020B0503020204020204" charset="-122"/>
              </a:rPr>
              <a:t>语句引 入</a:t>
            </a:r>
            <a:r>
              <a:rPr lang="zh-CN" altLang="en-US" sz="2400" b="1" dirty="0">
                <a:solidFill>
                  <a:srgbClr val="C00000"/>
                </a:solidFill>
                <a:latin typeface="微软雅黑" panose="020B0503020204020204" charset="-122"/>
                <a:ea typeface="微软雅黑" panose="020B0503020204020204" charset="-122"/>
                <a:hlinkClick r:id="rId3" action="ppaction://hlinkfile"/>
              </a:rPr>
              <a:t>例子</a:t>
            </a:r>
            <a:r>
              <a:rPr lang="en-US" altLang="zh-CN" sz="2400" b="1" dirty="0">
                <a:solidFill>
                  <a:srgbClr val="C00000"/>
                </a:solidFill>
                <a:latin typeface="微软雅黑" panose="020B0503020204020204" charset="-122"/>
                <a:ea typeface="微软雅黑" panose="020B0503020204020204" charset="-122"/>
                <a:hlinkClick r:id="rId3" action="ppaction://hlinkfile"/>
              </a:rPr>
              <a:t>17</a:t>
            </a:r>
            <a:r>
              <a:rPr lang="zh-CN" altLang="en-US" sz="2400" b="1" dirty="0">
                <a:solidFill>
                  <a:srgbClr val="C00000"/>
                </a:solidFill>
                <a:latin typeface="微软雅黑" panose="020B0503020204020204" charset="-122"/>
                <a:ea typeface="微软雅黑" panose="020B0503020204020204" charset="-122"/>
                <a:hlinkClick r:id="rId3" action="ppaction://hlinkfile"/>
              </a:rPr>
              <a:t> </a:t>
            </a:r>
            <a:r>
              <a:rPr lang="en-US" altLang="zh-CN" sz="2400" b="1" dirty="0">
                <a:solidFill>
                  <a:srgbClr val="6B9F25"/>
                </a:solidFill>
                <a:latin typeface="微软雅黑" panose="020B0503020204020204" charset="-122"/>
                <a:ea typeface="微软雅黑" panose="020B0503020204020204" charset="-122"/>
              </a:rPr>
              <a:t>sohu.com</a:t>
            </a:r>
            <a:r>
              <a:rPr lang="zh-CN" altLang="en-US" sz="2400" b="1" dirty="0">
                <a:solidFill>
                  <a:srgbClr val="53648F"/>
                </a:solidFill>
                <a:latin typeface="微软雅黑" panose="020B0503020204020204" charset="-122"/>
                <a:ea typeface="微软雅黑" panose="020B0503020204020204" charset="-122"/>
              </a:rPr>
              <a:t>包中的</a:t>
            </a:r>
            <a:r>
              <a:rPr lang="en-US" altLang="zh-CN" sz="2400" b="1" dirty="0">
                <a:solidFill>
                  <a:srgbClr val="6B9F25"/>
                </a:solidFill>
                <a:latin typeface="微软雅黑" panose="020B0503020204020204" charset="-122"/>
                <a:ea typeface="微软雅黑" panose="020B0503020204020204" charset="-122"/>
              </a:rPr>
              <a:t>Triangle</a:t>
            </a:r>
            <a:r>
              <a:rPr lang="zh-CN" altLang="en-US" sz="2400" b="1" dirty="0">
                <a:solidFill>
                  <a:srgbClr val="53648F"/>
                </a:solidFill>
                <a:latin typeface="微软雅黑" panose="020B0503020204020204" charset="-122"/>
                <a:ea typeface="微软雅黑" panose="020B0503020204020204" charset="-122"/>
              </a:rPr>
              <a:t>类，以便创建三角形，并计算三角形的面积。将</a:t>
            </a:r>
            <a:r>
              <a:rPr lang="en-US" altLang="zh-CN" sz="2400" b="1" dirty="0">
                <a:solidFill>
                  <a:srgbClr val="6B9F25"/>
                </a:solidFill>
                <a:latin typeface="微软雅黑" panose="020B0503020204020204" charset="-122"/>
                <a:ea typeface="微软雅黑" panose="020B0503020204020204" charset="-122"/>
              </a:rPr>
              <a:t>Example4_18.java</a:t>
            </a:r>
            <a:r>
              <a:rPr lang="zh-CN" altLang="en-US" sz="2400" b="1" dirty="0">
                <a:solidFill>
                  <a:srgbClr val="6B9F25"/>
                </a:solidFill>
                <a:latin typeface="微软雅黑" panose="020B0503020204020204" charset="-122"/>
                <a:ea typeface="微软雅黑" panose="020B0503020204020204" charset="-122"/>
              </a:rPr>
              <a:t>保存在</a:t>
            </a:r>
            <a:r>
              <a:rPr lang="en-US" altLang="zh-CN" sz="2400" b="1" dirty="0">
                <a:solidFill>
                  <a:srgbClr val="6B9F25"/>
                </a:solidFill>
                <a:latin typeface="微软雅黑" panose="020B0503020204020204" charset="-122"/>
                <a:ea typeface="微软雅黑" panose="020B0503020204020204" charset="-122"/>
              </a:rPr>
              <a:t>C:\chapter4</a:t>
            </a:r>
            <a:r>
              <a:rPr lang="zh-CN" altLang="en-US" sz="2400" b="1" dirty="0">
                <a:solidFill>
                  <a:srgbClr val="53648F"/>
                </a:solidFill>
                <a:latin typeface="微软雅黑" panose="020B0503020204020204" charset="-122"/>
                <a:ea typeface="微软雅黑" panose="020B0503020204020204" charset="-122"/>
              </a:rPr>
              <a:t>目录中（因为</a:t>
            </a:r>
            <a:r>
              <a:rPr lang="en-US" altLang="zh-CN" sz="2400" b="1" dirty="0">
                <a:solidFill>
                  <a:srgbClr val="6B9F25"/>
                </a:solidFill>
                <a:latin typeface="微软雅黑" panose="020B0503020204020204" charset="-122"/>
                <a:ea typeface="微软雅黑" panose="020B0503020204020204" charset="-122"/>
              </a:rPr>
              <a:t>chapter4</a:t>
            </a:r>
            <a:r>
              <a:rPr lang="zh-CN" altLang="en-US" sz="2400" b="1" dirty="0">
                <a:solidFill>
                  <a:srgbClr val="6B9F25"/>
                </a:solidFill>
                <a:latin typeface="微软雅黑" panose="020B0503020204020204" charset="-122"/>
                <a:ea typeface="微软雅黑" panose="020B0503020204020204" charset="-122"/>
              </a:rPr>
              <a:t>下有</a:t>
            </a:r>
            <a:r>
              <a:rPr lang="en-US" altLang="zh-CN" sz="2400" b="1" dirty="0" err="1">
                <a:solidFill>
                  <a:srgbClr val="6B9F25"/>
                </a:solidFill>
                <a:latin typeface="微软雅黑" panose="020B0503020204020204" charset="-122"/>
                <a:ea typeface="微软雅黑" panose="020B0503020204020204" charset="-122"/>
              </a:rPr>
              <a:t>sohu</a:t>
            </a:r>
            <a:r>
              <a:rPr lang="en-US" altLang="zh-CN" sz="2400" b="1" dirty="0">
                <a:solidFill>
                  <a:srgbClr val="6B9F25"/>
                </a:solidFill>
                <a:latin typeface="微软雅黑" panose="020B0503020204020204" charset="-122"/>
                <a:ea typeface="微软雅黑" panose="020B0503020204020204" charset="-122"/>
              </a:rPr>
              <a:t>\com</a:t>
            </a:r>
            <a:r>
              <a:rPr lang="zh-CN" altLang="en-US" sz="2400" b="1" dirty="0">
                <a:solidFill>
                  <a:srgbClr val="6B9F25"/>
                </a:solidFill>
                <a:latin typeface="微软雅黑" panose="020B0503020204020204" charset="-122"/>
                <a:ea typeface="微软雅黑" panose="020B0503020204020204" charset="-122"/>
              </a:rPr>
              <a:t>子目录</a:t>
            </a:r>
            <a:r>
              <a:rPr lang="zh-CN" altLang="en-US" sz="2400" b="1" dirty="0">
                <a:solidFill>
                  <a:srgbClr val="53648F"/>
                </a:solidFill>
                <a:latin typeface="微软雅黑" panose="020B0503020204020204" charset="-122"/>
                <a:ea typeface="微软雅黑" panose="020B0503020204020204" charset="-122"/>
              </a:rPr>
              <a:t>）。程序运行效果如图</a:t>
            </a:r>
            <a:r>
              <a:rPr lang="zh-CN" altLang="en-US" sz="2400" b="1">
                <a:solidFill>
                  <a:srgbClr val="53648F"/>
                </a:solidFill>
                <a:latin typeface="微软雅黑" panose="020B0503020204020204" charset="-122"/>
                <a:ea typeface="微软雅黑" panose="020B0503020204020204" charset="-122"/>
              </a:rPr>
              <a:t>。</a:t>
            </a:r>
            <a:r>
              <a:rPr lang="zh-CN" altLang="en-US" b="1">
                <a:solidFill>
                  <a:srgbClr val="53648F"/>
                </a:solidFill>
                <a:latin typeface="微软雅黑" panose="020B0503020204020204" charset="-122"/>
                <a:ea typeface="微软雅黑" panose="020B0503020204020204" charset="-122"/>
              </a:rPr>
              <a:t> </a:t>
            </a:r>
            <a:endParaRPr lang="zh-CN" altLang="en-US" b="1" dirty="0">
              <a:solidFill>
                <a:srgbClr val="53648F"/>
              </a:solidFill>
              <a:latin typeface="微软雅黑" panose="020B0503020204020204" charset="-122"/>
              <a:ea typeface="微软雅黑" panose="020B0503020204020204" charset="-122"/>
            </a:endParaRPr>
          </a:p>
        </p:txBody>
      </p:sp>
      <p:grpSp>
        <p:nvGrpSpPr>
          <p:cNvPr id="62468" name="Group 4"/>
          <p:cNvGrpSpPr/>
          <p:nvPr/>
        </p:nvGrpSpPr>
        <p:grpSpPr bwMode="auto">
          <a:xfrm>
            <a:off x="2747628" y="4032350"/>
            <a:ext cx="6769100" cy="2366962"/>
            <a:chOff x="1220" y="1704"/>
            <a:chExt cx="8390" cy="2008"/>
          </a:xfrm>
        </p:grpSpPr>
        <p:sp>
          <p:nvSpPr>
            <p:cNvPr id="62469" name="Text Box 5"/>
            <p:cNvSpPr txBox="1">
              <a:spLocks noChangeArrowheads="1"/>
            </p:cNvSpPr>
            <p:nvPr/>
          </p:nvSpPr>
          <p:spPr bwMode="auto">
            <a:xfrm>
              <a:off x="3538" y="3375"/>
              <a:ext cx="2970" cy="3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900" b="0">
                  <a:latin typeface="微软雅黑" panose="020B0503020204020204" charset="-122"/>
                  <a:ea typeface="微软雅黑" panose="020B0503020204020204" charset="-122"/>
                </a:rPr>
                <a:t>图</a:t>
              </a:r>
              <a:r>
                <a:rPr lang="en-US" altLang="zh-CN" sz="900" b="0">
                  <a:latin typeface="微软雅黑" panose="020B0503020204020204" charset="-122"/>
                  <a:ea typeface="微软雅黑" panose="020B0503020204020204" charset="-122"/>
                </a:rPr>
                <a:t>4.31 </a:t>
              </a:r>
              <a:r>
                <a:rPr lang="zh-CN" altLang="en-US" sz="900" b="0">
                  <a:latin typeface="微软雅黑" panose="020B0503020204020204" charset="-122"/>
                  <a:ea typeface="微软雅黑" panose="020B0503020204020204" charset="-122"/>
                </a:rPr>
                <a:t>引入自定义包中的类</a:t>
              </a:r>
              <a:endParaRPr lang="zh-CN" altLang="zh-CN">
                <a:latin typeface="微软雅黑" panose="020B0503020204020204" charset="-122"/>
                <a:ea typeface="微软雅黑" panose="020B0503020204020204" charset="-122"/>
              </a:endParaRPr>
            </a:p>
          </p:txBody>
        </p:sp>
        <p:pic>
          <p:nvPicPr>
            <p:cNvPr id="624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0" y="1704"/>
              <a:ext cx="8390" cy="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p:nvPr/>
        </p:nvGrpSpPr>
        <p:grpSpPr>
          <a:xfrm>
            <a:off x="103941" y="116632"/>
            <a:ext cx="10002759" cy="615915"/>
            <a:chOff x="103941" y="116632"/>
            <a:chExt cx="10002759" cy="615915"/>
          </a:xfrm>
        </p:grpSpPr>
        <p:sp>
          <p:nvSpPr>
            <p:cNvPr id="8" name="文本框 7"/>
            <p:cNvSpPr txBox="1"/>
            <p:nvPr/>
          </p:nvSpPr>
          <p:spPr>
            <a:xfrm>
              <a:off x="767408" y="147772"/>
              <a:ext cx="4248472" cy="584775"/>
            </a:xfrm>
            <a:prstGeom prst="rect">
              <a:avLst/>
            </a:prstGeom>
            <a:noFill/>
          </p:spPr>
          <p:txBody>
            <a:bodyPr wrap="square">
              <a:spAutoFit/>
            </a:bodyPr>
            <a:lstStyle/>
            <a:p>
              <a:pPr eaLnBrk="1" fontAlgn="auto" hangingPunct="1">
                <a:spcBef>
                  <a:spcPts val="0"/>
                </a:spcBef>
                <a:spcAft>
                  <a:spcPts val="0"/>
                </a:spcAft>
                <a:defRPr/>
              </a:pPr>
              <a:r>
                <a:rPr lang="en-US" altLang="zh-CN" sz="3200" b="1" dirty="0">
                  <a:solidFill>
                    <a:srgbClr val="53648F"/>
                  </a:solidFill>
                  <a:latin typeface="微软雅黑" panose="020B0503020204020204" charset="-122"/>
                  <a:ea typeface="微软雅黑" panose="020B0503020204020204" charset="-122"/>
                </a:rPr>
                <a:t>4.11   IMPORT </a:t>
              </a:r>
              <a:r>
                <a:rPr lang="zh-CN" altLang="en-US" sz="3200" b="1" dirty="0">
                  <a:solidFill>
                    <a:srgbClr val="53648F"/>
                  </a:solidFill>
                  <a:latin typeface="微软雅黑" panose="020B0503020204020204" charset="-122"/>
                  <a:ea typeface="微软雅黑" panose="020B0503020204020204" charset="-122"/>
                </a:rPr>
                <a:t>语句</a:t>
              </a:r>
            </a:p>
          </p:txBody>
        </p:sp>
        <p:pic>
          <p:nvPicPr>
            <p:cNvPr id="9" name="图片 8" descr="卡通人物&#10;&#10;中度可信度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1" name="平行四边形 10"/>
            <p:cNvSpPr/>
            <p:nvPr/>
          </p:nvSpPr>
          <p:spPr>
            <a:xfrm>
              <a:off x="4584819" y="458688"/>
              <a:ext cx="552188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2" name="文本框 11"/>
          <p:cNvSpPr txBox="1"/>
          <p:nvPr/>
        </p:nvSpPr>
        <p:spPr>
          <a:xfrm>
            <a:off x="817550" y="836712"/>
            <a:ext cx="4990418"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4.11.2    </a:t>
            </a:r>
            <a:r>
              <a:rPr lang="zh-CN" altLang="en-US" sz="2400">
                <a:latin typeface="微软雅黑" panose="020B0503020204020204" charset="-122"/>
                <a:ea typeface="微软雅黑" panose="020B0503020204020204" charset="-122"/>
              </a:rPr>
              <a:t>引入自定义包中的类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56323">
                                            <p:txEl>
                                              <p:pRg st="0" end="0"/>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62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1" name="Rectangle 3"/>
          <p:cNvSpPr>
            <a:spLocks noGrp="1" noChangeArrowheads="1"/>
          </p:cNvSpPr>
          <p:nvPr>
            <p:ph idx="4294967295"/>
          </p:nvPr>
        </p:nvSpPr>
        <p:spPr>
          <a:xfrm>
            <a:off x="695400" y="1276628"/>
            <a:ext cx="10647889" cy="4528636"/>
          </a:xfrm>
          <a:prstGeom prst="rect">
            <a:avLst/>
          </a:prstGeom>
          <a:ln w="50800">
            <a:solidFill>
              <a:srgbClr val="53648F"/>
            </a:solidFill>
          </a:ln>
        </p:spPr>
        <p:txBody>
          <a:bodyPr/>
          <a:lstStyle/>
          <a:p>
            <a:pPr eaLnBrk="1" hangingPunct="1">
              <a:lnSpc>
                <a:spcPct val="150000"/>
              </a:lnSpc>
              <a:buClr>
                <a:srgbClr val="53648F"/>
              </a:buClr>
              <a:buFont typeface="Wingdings" panose="05000000000000000000" pitchFamily="2" charset="2"/>
              <a:buChar char="Ø"/>
            </a:pPr>
            <a:r>
              <a:rPr lang="zh-CN" altLang="en-US" sz="2400" b="1" dirty="0">
                <a:latin typeface="微软雅黑" panose="020B0503020204020204" charset="-122"/>
                <a:ea typeface="微软雅黑" panose="020B0503020204020204" charset="-122"/>
              </a:rPr>
              <a:t>       当用一个类创建了一个对象之后，该对象可以通过“.”运算符操作自己的变量、使用类中的方法，但对象操作自己的变量和使用类中的方法是有一定限制的。</a:t>
            </a:r>
          </a:p>
          <a:p>
            <a:pPr eaLnBrk="1" hangingPunct="1">
              <a:lnSpc>
                <a:spcPct val="150000"/>
              </a:lnSpc>
              <a:buClr>
                <a:srgbClr val="53648F"/>
              </a:buClr>
              <a:buFont typeface="Wingdings" panose="05000000000000000000" pitchFamily="2" charset="2"/>
              <a:buChar char="Ø"/>
            </a:pPr>
            <a:r>
              <a:rPr lang="zh-CN" altLang="en-US" sz="2400" b="1" dirty="0">
                <a:latin typeface="微软雅黑" panose="020B0503020204020204" charset="-122"/>
                <a:ea typeface="微软雅黑" panose="020B0503020204020204" charset="-122"/>
              </a:rPr>
              <a:t>        所谓访问权限是指对象是否可以通过“.”运算符操作自己的变量或通过“.”运算符使用类中的方法。 </a:t>
            </a:r>
          </a:p>
          <a:p>
            <a:pPr eaLnBrk="1" hangingPunct="1">
              <a:lnSpc>
                <a:spcPct val="150000"/>
              </a:lnSpc>
              <a:buClr>
                <a:srgbClr val="53648F"/>
              </a:buClr>
              <a:buFont typeface="Wingdings" panose="05000000000000000000" pitchFamily="2" charset="2"/>
              <a:buChar char="Ø"/>
            </a:pPr>
            <a:r>
              <a:rPr lang="zh-CN" altLang="en-US" sz="2400" b="1" dirty="0">
                <a:latin typeface="微软雅黑" panose="020B0503020204020204" charset="-122"/>
                <a:ea typeface="微软雅黑" panose="020B0503020204020204" charset="-122"/>
              </a:rPr>
              <a:t>       访问限制修饰符有</a:t>
            </a:r>
            <a:r>
              <a:rPr lang="en-US" altLang="zh-CN" sz="2400" b="1" dirty="0" err="1">
                <a:solidFill>
                  <a:srgbClr val="53648F"/>
                </a:solidFill>
                <a:latin typeface="微软雅黑" panose="020B0503020204020204" charset="-122"/>
                <a:ea typeface="微软雅黑" panose="020B0503020204020204" charset="-122"/>
              </a:rPr>
              <a:t>private、protected</a:t>
            </a:r>
            <a:r>
              <a:rPr lang="zh-CN" altLang="en-US" sz="2400" b="1" dirty="0">
                <a:latin typeface="微软雅黑" panose="020B0503020204020204" charset="-122"/>
                <a:ea typeface="微软雅黑" panose="020B0503020204020204" charset="-122"/>
              </a:rPr>
              <a:t>和</a:t>
            </a:r>
            <a:r>
              <a:rPr lang="en-US" altLang="zh-CN" sz="2400" b="1" dirty="0">
                <a:solidFill>
                  <a:srgbClr val="53648F"/>
                </a:solidFill>
                <a:latin typeface="微软雅黑" panose="020B0503020204020204" charset="-122"/>
                <a:ea typeface="微软雅黑" panose="020B0503020204020204" charset="-122"/>
              </a:rPr>
              <a:t>public</a:t>
            </a:r>
            <a:r>
              <a:rPr lang="en-US" altLang="zh-CN" sz="2400" b="1" dirty="0">
                <a:latin typeface="微软雅黑" panose="020B0503020204020204" charset="-122"/>
                <a:ea typeface="微软雅黑" panose="020B0503020204020204" charset="-122"/>
              </a:rPr>
              <a:t>，</a:t>
            </a:r>
            <a:r>
              <a:rPr lang="zh-CN" altLang="en-US" sz="2400" b="1" dirty="0">
                <a:latin typeface="微软雅黑" panose="020B0503020204020204" charset="-122"/>
                <a:ea typeface="微软雅黑" panose="020B0503020204020204" charset="-122"/>
              </a:rPr>
              <a:t>都是</a:t>
            </a:r>
            <a:r>
              <a:rPr lang="en-US" altLang="zh-CN" sz="2400" b="1" dirty="0">
                <a:latin typeface="微软雅黑" panose="020B0503020204020204" charset="-122"/>
                <a:ea typeface="微软雅黑" panose="020B0503020204020204" charset="-122"/>
              </a:rPr>
              <a:t>Java</a:t>
            </a:r>
            <a:r>
              <a:rPr lang="zh-CN" altLang="en-US" sz="2400" b="1" dirty="0">
                <a:latin typeface="微软雅黑" panose="020B0503020204020204" charset="-122"/>
                <a:ea typeface="微软雅黑" panose="020B0503020204020204" charset="-122"/>
              </a:rPr>
              <a:t>的关键字，用来修饰成员变量或方法。</a:t>
            </a:r>
          </a:p>
        </p:txBody>
      </p:sp>
      <p:grpSp>
        <p:nvGrpSpPr>
          <p:cNvPr id="4" name="组合 3"/>
          <p:cNvGrpSpPr/>
          <p:nvPr/>
        </p:nvGrpSpPr>
        <p:grpSpPr>
          <a:xfrm>
            <a:off x="103941" y="116632"/>
            <a:ext cx="10002760" cy="614705"/>
            <a:chOff x="103941" y="116632"/>
            <a:chExt cx="10002760" cy="614705"/>
          </a:xfrm>
        </p:grpSpPr>
        <p:sp>
          <p:nvSpPr>
            <p:cNvPr id="5" name="文本框 4"/>
            <p:cNvSpPr txBox="1"/>
            <p:nvPr/>
          </p:nvSpPr>
          <p:spPr>
            <a:xfrm>
              <a:off x="767408" y="147772"/>
              <a:ext cx="396044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4.12  </a:t>
              </a:r>
              <a:r>
                <a:rPr lang="zh-CN" altLang="en-US" sz="3200" b="1">
                  <a:solidFill>
                    <a:srgbClr val="53648F"/>
                  </a:solidFill>
                  <a:latin typeface="微软雅黑" panose="020B0503020204020204" charset="-122"/>
                  <a:ea typeface="微软雅黑" panose="020B0503020204020204" charset="-122"/>
                </a:rPr>
                <a:t>访问权限</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3647729" y="476672"/>
              <a:ext cx="6458972" cy="144016"/>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3491">
                                            <p:bg/>
                                          </p:spTgt>
                                        </p:tgtEl>
                                        <p:attrNameLst>
                                          <p:attrName>style.visibility</p:attrName>
                                        </p:attrNameLst>
                                      </p:cBhvr>
                                      <p:to>
                                        <p:strVal val="visible"/>
                                      </p:to>
                                    </p:set>
                                    <p:animEffect transition="in" filter="wipe(up)">
                                      <p:cBhvr>
                                        <p:cTn id="11" dur="500"/>
                                        <p:tgtEl>
                                          <p:spTgt spid="63491">
                                            <p:bg/>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3491">
                                            <p:txEl>
                                              <p:pRg st="0" end="0"/>
                                            </p:txEl>
                                          </p:spTgt>
                                        </p:tgtEl>
                                        <p:attrNameLst>
                                          <p:attrName>style.visibility</p:attrName>
                                        </p:attrNameLst>
                                      </p:cBhvr>
                                      <p:to>
                                        <p:strVal val="visible"/>
                                      </p:to>
                                    </p:set>
                                    <p:animEffect transition="in" filter="wipe(up)">
                                      <p:cBhvr>
                                        <p:cTn id="15" dur="500"/>
                                        <p:tgtEl>
                                          <p:spTgt spid="63491">
                                            <p:txEl>
                                              <p:pRg st="0" end="0"/>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3491">
                                            <p:txEl>
                                              <p:pRg st="1" end="1"/>
                                            </p:txEl>
                                          </p:spTgt>
                                        </p:tgtEl>
                                        <p:attrNameLst>
                                          <p:attrName>style.visibility</p:attrName>
                                        </p:attrNameLst>
                                      </p:cBhvr>
                                      <p:to>
                                        <p:strVal val="visible"/>
                                      </p:to>
                                    </p:set>
                                    <p:animEffect transition="in" filter="wipe(up)">
                                      <p:cBhvr>
                                        <p:cTn id="19" dur="500"/>
                                        <p:tgtEl>
                                          <p:spTgt spid="63491">
                                            <p:txEl>
                                              <p:pRg st="1" end="1"/>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63491">
                                            <p:txEl>
                                              <p:pRg st="2" end="2"/>
                                            </p:txEl>
                                          </p:spTgt>
                                        </p:tgtEl>
                                        <p:attrNameLst>
                                          <p:attrName>style.visibility</p:attrName>
                                        </p:attrNameLst>
                                      </p:cBhvr>
                                      <p:to>
                                        <p:strVal val="visible"/>
                                      </p:to>
                                    </p:set>
                                    <p:animEffect transition="in" filter="wipe(up)">
                                      <p:cBhvr>
                                        <p:cTn id="23" dur="500"/>
                                        <p:tgtEl>
                                          <p:spTgt spid="63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uiExpand="1" build="p"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5" name="Rectangle 3"/>
          <p:cNvSpPr>
            <a:spLocks noGrp="1" noChangeArrowheads="1"/>
          </p:cNvSpPr>
          <p:nvPr>
            <p:ph idx="4294967295"/>
          </p:nvPr>
        </p:nvSpPr>
        <p:spPr>
          <a:xfrm>
            <a:off x="817550" y="1548852"/>
            <a:ext cx="10823588" cy="4226795"/>
          </a:xfrm>
          <a:prstGeom prst="rect">
            <a:avLst/>
          </a:prstGeom>
          <a:ln w="50800">
            <a:solidFill>
              <a:srgbClr val="53648F"/>
            </a:solidFill>
          </a:ln>
        </p:spPr>
        <p:txBody>
          <a:bodyPr/>
          <a:lstStyle/>
          <a:p>
            <a:pPr eaLnBrk="1" hangingPunct="1">
              <a:lnSpc>
                <a:spcPct val="150000"/>
              </a:lnSpc>
            </a:pPr>
            <a:r>
              <a:rPr lang="zh-CN" altLang="en-US">
                <a:latin typeface="微软雅黑" panose="020B0503020204020204" charset="-122"/>
                <a:ea typeface="微软雅黑" panose="020B0503020204020204" charset="-122"/>
              </a:rPr>
              <a:t>用关键字</a:t>
            </a:r>
            <a:r>
              <a:rPr lang="en-US" altLang="zh-CN" b="1">
                <a:solidFill>
                  <a:srgbClr val="53648F"/>
                </a:solidFill>
                <a:latin typeface="微软雅黑" panose="020B0503020204020204" charset="-122"/>
                <a:ea typeface="微软雅黑" panose="020B0503020204020204" charset="-122"/>
              </a:rPr>
              <a:t>private</a:t>
            </a:r>
            <a:r>
              <a:rPr lang="zh-CN" altLang="en-US">
                <a:latin typeface="微软雅黑" panose="020B0503020204020204" charset="-122"/>
                <a:ea typeface="微软雅黑" panose="020B0503020204020204" charset="-122"/>
              </a:rPr>
              <a:t>修饰的成员变量和方法称为私有变量和私有方法。</a:t>
            </a:r>
          </a:p>
          <a:p>
            <a:pPr eaLnBrk="1" hangingPunct="1">
              <a:lnSpc>
                <a:spcPct val="150000"/>
              </a:lnSpc>
            </a:pPr>
            <a:r>
              <a:rPr lang="zh-CN" altLang="en-US">
                <a:latin typeface="微软雅黑" panose="020B0503020204020204" charset="-122"/>
                <a:ea typeface="微软雅黑" panose="020B0503020204020204" charset="-122"/>
              </a:rPr>
              <a:t>对于私有成员变量或方法，只有在本类中创建该类的对象时，这个对象才能访问自己的私有成员变量和类中的私有方法。</a:t>
            </a:r>
          </a:p>
          <a:p>
            <a:pPr eaLnBrk="1" hangingPunct="1">
              <a:lnSpc>
                <a:spcPct val="150000"/>
              </a:lnSpc>
            </a:pPr>
            <a:r>
              <a:rPr lang="zh-CN" altLang="en-US">
                <a:latin typeface="微软雅黑" panose="020B0503020204020204" charset="-122"/>
                <a:ea typeface="微软雅黑" panose="020B0503020204020204" charset="-122"/>
              </a:rPr>
              <a:t>某个类在另外一个类中创建对象后，如果</a:t>
            </a:r>
            <a:r>
              <a:rPr lang="zh-CN" altLang="en-US" b="1">
                <a:solidFill>
                  <a:srgbClr val="53648F"/>
                </a:solidFill>
                <a:latin typeface="微软雅黑" panose="020B0503020204020204" charset="-122"/>
                <a:ea typeface="微软雅黑" panose="020B0503020204020204" charset="-122"/>
              </a:rPr>
              <a:t>不希该对象直接访问自己的变量</a:t>
            </a:r>
            <a:r>
              <a:rPr lang="zh-CN" altLang="en-US">
                <a:solidFill>
                  <a:srgbClr val="53648F"/>
                </a:solidFill>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即通过“.”运算符来操作自己的成员变量，就应当</a:t>
            </a:r>
            <a:r>
              <a:rPr lang="zh-CN" altLang="en-US" b="1">
                <a:solidFill>
                  <a:srgbClr val="53648F"/>
                </a:solidFill>
                <a:latin typeface="微软雅黑" panose="020B0503020204020204" charset="-122"/>
                <a:ea typeface="微软雅黑" panose="020B0503020204020204" charset="-122"/>
              </a:rPr>
              <a:t>将该成员变量访问权限设置为</a:t>
            </a:r>
            <a:r>
              <a:rPr lang="en-US" altLang="zh-CN" b="1">
                <a:solidFill>
                  <a:srgbClr val="53648F"/>
                </a:solidFill>
                <a:latin typeface="微软雅黑" panose="020B0503020204020204" charset="-122"/>
                <a:ea typeface="微软雅黑" panose="020B0503020204020204" charset="-122"/>
              </a:rPr>
              <a:t>private</a:t>
            </a:r>
            <a:r>
              <a:rPr lang="en-US" altLang="zh-CN">
                <a:latin typeface="微软雅黑" panose="020B0503020204020204" charset="-122"/>
                <a:ea typeface="微软雅黑" panose="020B0503020204020204" charset="-122"/>
              </a:rPr>
              <a:t>。</a:t>
            </a:r>
          </a:p>
          <a:p>
            <a:pPr eaLnBrk="1" hangingPunct="1">
              <a:lnSpc>
                <a:spcPct val="150000"/>
              </a:lnSpc>
            </a:pPr>
            <a:r>
              <a:rPr lang="zh-CN" altLang="en-US">
                <a:latin typeface="微软雅黑" panose="020B0503020204020204" charset="-122"/>
                <a:ea typeface="微软雅黑" panose="020B0503020204020204" charset="-122"/>
              </a:rPr>
              <a:t>面向对象编程</a:t>
            </a:r>
            <a:r>
              <a:rPr lang="zh-CN" altLang="en-US" b="1">
                <a:solidFill>
                  <a:srgbClr val="53648F"/>
                </a:solidFill>
                <a:latin typeface="微软雅黑" panose="020B0503020204020204" charset="-122"/>
                <a:ea typeface="微软雅黑" panose="020B0503020204020204" charset="-122"/>
              </a:rPr>
              <a:t>提倡对象应当调用方法</a:t>
            </a:r>
            <a:r>
              <a:rPr lang="zh-CN" altLang="en-US">
                <a:latin typeface="微软雅黑" panose="020B0503020204020204" charset="-122"/>
                <a:ea typeface="微软雅黑" panose="020B0503020204020204" charset="-122"/>
              </a:rPr>
              <a:t>来改变自己的属性，类应当提供操作数据的方法，这些方法可以经过精心的设计，使得对数据的操作更加合理。</a:t>
            </a:r>
          </a:p>
        </p:txBody>
      </p:sp>
      <p:grpSp>
        <p:nvGrpSpPr>
          <p:cNvPr id="4" name="组合 3"/>
          <p:cNvGrpSpPr/>
          <p:nvPr/>
        </p:nvGrpSpPr>
        <p:grpSpPr>
          <a:xfrm>
            <a:off x="103941" y="116632"/>
            <a:ext cx="10002760" cy="614705"/>
            <a:chOff x="103941" y="116632"/>
            <a:chExt cx="10002760" cy="614705"/>
          </a:xfrm>
        </p:grpSpPr>
        <p:sp>
          <p:nvSpPr>
            <p:cNvPr id="5" name="文本框 4"/>
            <p:cNvSpPr txBox="1"/>
            <p:nvPr/>
          </p:nvSpPr>
          <p:spPr>
            <a:xfrm>
              <a:off x="767408" y="147772"/>
              <a:ext cx="396044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4.12  </a:t>
              </a:r>
              <a:r>
                <a:rPr lang="zh-CN" altLang="en-US" sz="3200" b="1">
                  <a:solidFill>
                    <a:srgbClr val="53648F"/>
                  </a:solidFill>
                  <a:latin typeface="微软雅黑" panose="020B0503020204020204" charset="-122"/>
                  <a:ea typeface="微软雅黑" panose="020B0503020204020204" charset="-122"/>
                </a:rPr>
                <a:t>访问权限</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3647729" y="476672"/>
              <a:ext cx="6458972" cy="144016"/>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9" name="文本框 8"/>
          <p:cNvSpPr txBox="1"/>
          <p:nvPr/>
        </p:nvSpPr>
        <p:spPr>
          <a:xfrm>
            <a:off x="817550" y="836712"/>
            <a:ext cx="4990418"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4.12.2  </a:t>
            </a:r>
            <a:r>
              <a:rPr lang="zh-CN" altLang="en-US" sz="2400">
                <a:latin typeface="微软雅黑" panose="020B0503020204020204" charset="-122"/>
                <a:ea typeface="微软雅黑" panose="020B0503020204020204" charset="-122"/>
              </a:rPr>
              <a:t>私有变量和私有方法</a:t>
            </a:r>
          </a:p>
        </p:txBody>
      </p:sp>
      <p:sp>
        <p:nvSpPr>
          <p:cNvPr id="11" name="文本框 10"/>
          <p:cNvSpPr txBox="1"/>
          <p:nvPr/>
        </p:nvSpPr>
        <p:spPr>
          <a:xfrm>
            <a:off x="993248" y="5791705"/>
            <a:ext cx="7046967" cy="540341"/>
          </a:xfrm>
          <a:prstGeom prst="rect">
            <a:avLst/>
          </a:prstGeom>
          <a:noFill/>
        </p:spPr>
        <p:txBody>
          <a:bodyPr wrap="square">
            <a:spAutoFit/>
          </a:bodyPr>
          <a:lstStyle/>
          <a:p>
            <a:pPr eaLnBrk="1" hangingPunct="1">
              <a:lnSpc>
                <a:spcPct val="150000"/>
              </a:lnSpc>
              <a:buFont typeface="Wingdings" panose="05000000000000000000" pitchFamily="2" charset="2"/>
              <a:buNone/>
            </a:pPr>
            <a:r>
              <a:rPr lang="zh-CN" altLang="en-US" sz="2200" b="1" dirty="0">
                <a:solidFill>
                  <a:srgbClr val="C00000"/>
                </a:solidFill>
                <a:latin typeface="微软雅黑" panose="020B0503020204020204" charset="-122"/>
                <a:ea typeface="微软雅黑" panose="020B0503020204020204" charset="-122"/>
                <a:hlinkClick r:id="rId3" action="ppaction://hlinkfile"/>
              </a:rPr>
              <a:t>例子19</a:t>
            </a:r>
            <a:r>
              <a:rPr lang="zh-CN" altLang="en-US" sz="2200" b="1" dirty="0">
                <a:solidFill>
                  <a:srgbClr val="53648F"/>
                </a:solidFill>
                <a:latin typeface="微软雅黑" panose="020B0503020204020204" charset="-122"/>
                <a:ea typeface="微软雅黑" panose="020B0503020204020204" charset="-122"/>
              </a:rPr>
              <a:t>(</a:t>
            </a:r>
            <a:r>
              <a:rPr lang="en-US" altLang="zh-CN" sz="2200" b="1" dirty="0">
                <a:solidFill>
                  <a:srgbClr val="C00000"/>
                </a:solidFill>
                <a:latin typeface="微软雅黑" panose="020B0503020204020204" charset="-122"/>
                <a:ea typeface="微软雅黑" panose="020B0503020204020204" charset="-122"/>
                <a:hlinkClick r:id="rId3" action="ppaction://hlinkfile"/>
              </a:rPr>
              <a:t>Example4_19.java </a:t>
            </a:r>
            <a:r>
              <a:rPr lang="en-US" altLang="zh-CN" sz="2200" b="1" dirty="0">
                <a:solidFill>
                  <a:srgbClr val="53648F"/>
                </a:solidFill>
                <a:latin typeface="微软雅黑" panose="020B0503020204020204" charset="-122"/>
                <a:ea typeface="微软雅黑" panose="020B0503020204020204" charset="-122"/>
              </a:rPr>
              <a:t>, </a:t>
            </a:r>
            <a:r>
              <a:rPr lang="en-US" altLang="zh-CN" sz="2200" b="1" dirty="0">
                <a:solidFill>
                  <a:srgbClr val="C00000"/>
                </a:solidFill>
                <a:latin typeface="微软雅黑" panose="020B0503020204020204" charset="-122"/>
                <a:ea typeface="微软雅黑" panose="020B0503020204020204" charset="-122"/>
                <a:hlinkClick r:id="rId4" action="ppaction://hlinkfile"/>
              </a:rPr>
              <a:t>Student.java </a:t>
            </a:r>
            <a:r>
              <a:rPr lang="zh-CN" altLang="en-US" sz="2200" b="1" dirty="0">
                <a:solidFill>
                  <a:srgbClr val="53648F"/>
                </a:solidFill>
                <a:latin typeface="微软雅黑" panose="020B0503020204020204" charset="-122"/>
                <a:ea typeface="微软雅黑" panose="020B0503020204020204" charset="-122"/>
              </a:rPr>
              <a:t>)</a:t>
            </a:r>
            <a:r>
              <a:rPr lang="zh-CN" altLang="en-US" sz="2200" dirty="0">
                <a:solidFill>
                  <a:srgbClr val="53648F"/>
                </a:solidFill>
                <a:latin typeface="微软雅黑" panose="020B0503020204020204" charset="-122"/>
                <a:ea typeface="微软雅黑" panose="020B0503020204020204" charset="-122"/>
              </a:rPr>
              <a:t>所示</a:t>
            </a:r>
            <a:r>
              <a:rPr lang="zh-CN" altLang="en-US" sz="2200" dirty="0">
                <a:latin typeface="微软雅黑" panose="020B0503020204020204" charset="-122"/>
                <a:ea typeface="微软雅黑" panose="020B0503020204020204" charset="-122"/>
              </a:rPr>
              <a:t>。</a:t>
            </a:r>
            <a:r>
              <a:rPr lang="zh-CN" altLang="en-US" sz="2200" b="1" dirty="0">
                <a:solidFill>
                  <a:srgbClr val="FF0000"/>
                </a:solidFill>
                <a:latin typeface="微软雅黑" panose="020B0503020204020204" charset="-122"/>
                <a:ea typeface="微软雅黑" panose="020B0503020204020204" charset="-122"/>
              </a:rPr>
              <a:t> </a:t>
            </a:r>
            <a:endParaRPr lang="zh-CN" altLang="en-US" sz="22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64515">
                                            <p:txEl>
                                              <p:pRg st="0" end="0"/>
                                            </p:txEl>
                                          </p:spTgt>
                                        </p:tgtEl>
                                        <p:attrNameLst>
                                          <p:attrName>style.visibility</p:attrName>
                                        </p:attrNameLst>
                                      </p:cBhvr>
                                      <p:to>
                                        <p:strVal val="visible"/>
                                      </p:to>
                                    </p:set>
                                    <p:animEffect transition="in" filter="wipe(up)">
                                      <p:cBhvr>
                                        <p:cTn id="14" dur="500"/>
                                        <p:tgtEl>
                                          <p:spTgt spid="64515">
                                            <p:txEl>
                                              <p:pRg st="0" end="0"/>
                                            </p:txEl>
                                          </p:spTgt>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64515">
                                            <p:txEl>
                                              <p:pRg st="1" end="1"/>
                                            </p:txEl>
                                          </p:spTgt>
                                        </p:tgtEl>
                                        <p:attrNameLst>
                                          <p:attrName>style.visibility</p:attrName>
                                        </p:attrNameLst>
                                      </p:cBhvr>
                                      <p:to>
                                        <p:strVal val="visible"/>
                                      </p:to>
                                    </p:set>
                                    <p:animEffect transition="in" filter="wipe(up)">
                                      <p:cBhvr>
                                        <p:cTn id="18" dur="500"/>
                                        <p:tgtEl>
                                          <p:spTgt spid="64515">
                                            <p:txEl>
                                              <p:pRg st="1" end="1"/>
                                            </p:txEl>
                                          </p:spTgt>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64515">
                                            <p:txEl>
                                              <p:pRg st="2" end="2"/>
                                            </p:txEl>
                                          </p:spTgt>
                                        </p:tgtEl>
                                        <p:attrNameLst>
                                          <p:attrName>style.visibility</p:attrName>
                                        </p:attrNameLst>
                                      </p:cBhvr>
                                      <p:to>
                                        <p:strVal val="visible"/>
                                      </p:to>
                                    </p:set>
                                    <p:animEffect transition="in" filter="wipe(up)">
                                      <p:cBhvr>
                                        <p:cTn id="22" dur="500"/>
                                        <p:tgtEl>
                                          <p:spTgt spid="64515">
                                            <p:txEl>
                                              <p:pRg st="2" end="2"/>
                                            </p:txEl>
                                          </p:spTgt>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64515">
                                            <p:txEl>
                                              <p:pRg st="3" end="3"/>
                                            </p:txEl>
                                          </p:spTgt>
                                        </p:tgtEl>
                                        <p:attrNameLst>
                                          <p:attrName>style.visibility</p:attrName>
                                        </p:attrNameLst>
                                      </p:cBhvr>
                                      <p:to>
                                        <p:strVal val="visible"/>
                                      </p:to>
                                    </p:set>
                                    <p:animEffect transition="in" filter="wipe(up)">
                                      <p:cBhvr>
                                        <p:cTn id="26" dur="500"/>
                                        <p:tgtEl>
                                          <p:spTgt spid="6451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P spid="9" grpId="0"/>
      <p:bldP spid="11" grpId="0"/>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7938" y="4114800"/>
            <a:ext cx="4322762" cy="190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950" y="1722438"/>
            <a:ext cx="461803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Freeform 8"/>
          <p:cNvSpPr/>
          <p:nvPr/>
        </p:nvSpPr>
        <p:spPr bwMode="auto">
          <a:xfrm>
            <a:off x="4367213" y="2636839"/>
            <a:ext cx="2089150" cy="2808287"/>
          </a:xfrm>
          <a:custGeom>
            <a:avLst/>
            <a:gdLst>
              <a:gd name="T0" fmla="*/ 2147483646 w 1316"/>
              <a:gd name="T1" fmla="*/ 2147483646 h 1769"/>
              <a:gd name="T2" fmla="*/ 2147483646 w 1316"/>
              <a:gd name="T3" fmla="*/ 2147483646 h 1769"/>
              <a:gd name="T4" fmla="*/ 0 w 1316"/>
              <a:gd name="T5" fmla="*/ 0 h 1769"/>
              <a:gd name="T6" fmla="*/ 0 60000 65536"/>
              <a:gd name="T7" fmla="*/ 0 60000 65536"/>
              <a:gd name="T8" fmla="*/ 0 60000 65536"/>
              <a:gd name="T9" fmla="*/ 0 w 1316"/>
              <a:gd name="T10" fmla="*/ 0 h 1769"/>
              <a:gd name="T11" fmla="*/ 1316 w 1316"/>
              <a:gd name="T12" fmla="*/ 1769 h 1769"/>
            </a:gdLst>
            <a:ahLst/>
            <a:cxnLst>
              <a:cxn ang="T6">
                <a:pos x="T0" y="T1"/>
              </a:cxn>
              <a:cxn ang="T7">
                <a:pos x="T2" y="T3"/>
              </a:cxn>
              <a:cxn ang="T8">
                <a:pos x="T4" y="T5"/>
              </a:cxn>
            </a:cxnLst>
            <a:rect l="T9" t="T10" r="T11" b="T12"/>
            <a:pathLst>
              <a:path w="1316" h="1769">
                <a:moveTo>
                  <a:pt x="1316" y="1769"/>
                </a:moveTo>
                <a:cubicBezTo>
                  <a:pt x="926" y="1735"/>
                  <a:pt x="537" y="1701"/>
                  <a:pt x="318" y="1406"/>
                </a:cubicBezTo>
                <a:cubicBezTo>
                  <a:pt x="99" y="1111"/>
                  <a:pt x="49" y="555"/>
                  <a:pt x="0" y="0"/>
                </a:cubicBezTo>
              </a:path>
            </a:pathLst>
          </a:custGeom>
          <a:noFill/>
          <a:ln w="25400">
            <a:solidFill>
              <a:srgbClr val="800000"/>
            </a:solidFill>
            <a:rou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ea typeface="楷体" panose="02010609060101010101" pitchFamily="49" charset="-122"/>
            </a:endParaRPr>
          </a:p>
        </p:txBody>
      </p:sp>
      <p:grpSp>
        <p:nvGrpSpPr>
          <p:cNvPr id="6" name="组合 5"/>
          <p:cNvGrpSpPr/>
          <p:nvPr/>
        </p:nvGrpSpPr>
        <p:grpSpPr>
          <a:xfrm>
            <a:off x="103941" y="116632"/>
            <a:ext cx="10002760" cy="614705"/>
            <a:chOff x="103941" y="116632"/>
            <a:chExt cx="10002760" cy="614705"/>
          </a:xfrm>
        </p:grpSpPr>
        <p:sp>
          <p:nvSpPr>
            <p:cNvPr id="7" name="文本框 6"/>
            <p:cNvSpPr txBox="1"/>
            <p:nvPr/>
          </p:nvSpPr>
          <p:spPr>
            <a:xfrm>
              <a:off x="767408" y="147772"/>
              <a:ext cx="396044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4.12  </a:t>
              </a:r>
              <a:r>
                <a:rPr lang="zh-CN" altLang="en-US" sz="3200" b="1">
                  <a:solidFill>
                    <a:srgbClr val="53648F"/>
                  </a:solidFill>
                  <a:latin typeface="微软雅黑" panose="020B0503020204020204" charset="-122"/>
                  <a:ea typeface="微软雅黑" panose="020B0503020204020204" charset="-122"/>
                </a:rPr>
                <a:t>访问权限</a:t>
              </a:r>
              <a:endParaRPr lang="zh-CN" altLang="en-US" sz="3200" b="1" dirty="0">
                <a:solidFill>
                  <a:srgbClr val="53648F"/>
                </a:solidFill>
                <a:latin typeface="微软雅黑" panose="020B0503020204020204" charset="-122"/>
                <a:ea typeface="微软雅黑" panose="020B0503020204020204" charset="-122"/>
              </a:endParaRPr>
            </a:p>
          </p:txBody>
        </p:sp>
        <p:pic>
          <p:nvPicPr>
            <p:cNvPr id="8" name="图片 7" descr="卡通人物&#10;&#10;中度可信度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0" name="平行四边形 9"/>
            <p:cNvSpPr/>
            <p:nvPr/>
          </p:nvSpPr>
          <p:spPr>
            <a:xfrm>
              <a:off x="3647729" y="476672"/>
              <a:ext cx="6458972" cy="144016"/>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1" name="文本框 10"/>
          <p:cNvSpPr txBox="1"/>
          <p:nvPr/>
        </p:nvSpPr>
        <p:spPr>
          <a:xfrm>
            <a:off x="817550" y="836712"/>
            <a:ext cx="4990418"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4.12.2  </a:t>
            </a:r>
            <a:r>
              <a:rPr lang="zh-CN" altLang="en-US" sz="2400">
                <a:latin typeface="微软雅黑" panose="020B0503020204020204" charset="-122"/>
                <a:ea typeface="微软雅黑" panose="020B0503020204020204" charset="-122"/>
              </a:rPr>
              <a:t>私有变量和私有方法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65540"/>
                                        </p:tgtEl>
                                        <p:attrNameLst>
                                          <p:attrName>style.visibility</p:attrName>
                                        </p:attrNameLst>
                                      </p:cBhvr>
                                      <p:to>
                                        <p:strVal val="visible"/>
                                      </p:to>
                                    </p:set>
                                    <p:animEffect transition="in" filter="fade">
                                      <p:cBhvr>
                                        <p:cTn id="15" dur="1000"/>
                                        <p:tgtEl>
                                          <p:spTgt spid="65540"/>
                                        </p:tgtEl>
                                      </p:cBhvr>
                                    </p:animEffect>
                                    <p:anim calcmode="lin" valueType="num">
                                      <p:cBhvr>
                                        <p:cTn id="16" dur="1000" fill="hold"/>
                                        <p:tgtEl>
                                          <p:spTgt spid="65540"/>
                                        </p:tgtEl>
                                        <p:attrNameLst>
                                          <p:attrName>ppt_x</p:attrName>
                                        </p:attrNameLst>
                                      </p:cBhvr>
                                      <p:tavLst>
                                        <p:tav tm="0">
                                          <p:val>
                                            <p:strVal val="#ppt_x"/>
                                          </p:val>
                                        </p:tav>
                                        <p:tav tm="100000">
                                          <p:val>
                                            <p:strVal val="#ppt_x"/>
                                          </p:val>
                                        </p:tav>
                                      </p:tavLst>
                                    </p:anim>
                                    <p:anim calcmode="lin" valueType="num">
                                      <p:cBhvr>
                                        <p:cTn id="17" dur="1000" fill="hold"/>
                                        <p:tgtEl>
                                          <p:spTgt spid="65540"/>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65538"/>
                                        </p:tgtEl>
                                        <p:attrNameLst>
                                          <p:attrName>style.visibility</p:attrName>
                                        </p:attrNameLst>
                                      </p:cBhvr>
                                      <p:to>
                                        <p:strVal val="visible"/>
                                      </p:to>
                                    </p:set>
                                    <p:animEffect transition="in" filter="fade">
                                      <p:cBhvr>
                                        <p:cTn id="20" dur="1000"/>
                                        <p:tgtEl>
                                          <p:spTgt spid="65538"/>
                                        </p:tgtEl>
                                      </p:cBhvr>
                                    </p:animEffect>
                                    <p:anim calcmode="lin" valueType="num">
                                      <p:cBhvr>
                                        <p:cTn id="21" dur="1000" fill="hold"/>
                                        <p:tgtEl>
                                          <p:spTgt spid="65538"/>
                                        </p:tgtEl>
                                        <p:attrNameLst>
                                          <p:attrName>ppt_x</p:attrName>
                                        </p:attrNameLst>
                                      </p:cBhvr>
                                      <p:tavLst>
                                        <p:tav tm="0">
                                          <p:val>
                                            <p:strVal val="#ppt_x"/>
                                          </p:val>
                                        </p:tav>
                                        <p:tav tm="100000">
                                          <p:val>
                                            <p:strVal val="#ppt_x"/>
                                          </p:val>
                                        </p:tav>
                                      </p:tavLst>
                                    </p:anim>
                                    <p:anim calcmode="lin" valueType="num">
                                      <p:cBhvr>
                                        <p:cTn id="22" dur="1000" fill="hold"/>
                                        <p:tgtEl>
                                          <p:spTgt spid="6553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5541"/>
                                        </p:tgtEl>
                                        <p:attrNameLst>
                                          <p:attrName>style.visibility</p:attrName>
                                        </p:attrNameLst>
                                      </p:cBhvr>
                                      <p:to>
                                        <p:strVal val="visible"/>
                                      </p:to>
                                    </p:set>
                                    <p:animEffect transition="in" filter="fade">
                                      <p:cBhvr>
                                        <p:cTn id="25" dur="1000"/>
                                        <p:tgtEl>
                                          <p:spTgt spid="65541"/>
                                        </p:tgtEl>
                                      </p:cBhvr>
                                    </p:animEffect>
                                    <p:anim calcmode="lin" valueType="num">
                                      <p:cBhvr>
                                        <p:cTn id="26" dur="1000" fill="hold"/>
                                        <p:tgtEl>
                                          <p:spTgt spid="65541"/>
                                        </p:tgtEl>
                                        <p:attrNameLst>
                                          <p:attrName>ppt_x</p:attrName>
                                        </p:attrNameLst>
                                      </p:cBhvr>
                                      <p:tavLst>
                                        <p:tav tm="0">
                                          <p:val>
                                            <p:strVal val="#ppt_x"/>
                                          </p:val>
                                        </p:tav>
                                        <p:tav tm="100000">
                                          <p:val>
                                            <p:strVal val="#ppt_x"/>
                                          </p:val>
                                        </p:tav>
                                      </p:tavLst>
                                    </p:anim>
                                    <p:anim calcmode="lin" valueType="num">
                                      <p:cBhvr>
                                        <p:cTn id="27" dur="1000" fill="hold"/>
                                        <p:tgtEl>
                                          <p:spTgt spid="655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animBg="1"/>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3" name="Rectangle 3"/>
          <p:cNvSpPr>
            <a:spLocks noGrp="1" noChangeArrowheads="1"/>
          </p:cNvSpPr>
          <p:nvPr>
            <p:ph idx="4294967295"/>
          </p:nvPr>
        </p:nvSpPr>
        <p:spPr>
          <a:xfrm>
            <a:off x="993249" y="2204864"/>
            <a:ext cx="10535557" cy="3066728"/>
          </a:xfrm>
          <a:prstGeom prst="rect">
            <a:avLst/>
          </a:prstGeom>
          <a:ln w="50800">
            <a:solidFill>
              <a:srgbClr val="53648F"/>
            </a:solidFill>
          </a:ln>
        </p:spPr>
        <p:txBody>
          <a:bodyPr/>
          <a:lstStyle/>
          <a:p>
            <a:pPr eaLnBrk="1" hangingPunct="1">
              <a:lnSpc>
                <a:spcPct val="200000"/>
              </a:lnSpc>
              <a:buClr>
                <a:srgbClr val="53648F"/>
              </a:buClr>
              <a:buFont typeface="Wingdings" panose="05000000000000000000" pitchFamily="2" charset="2"/>
              <a:buChar char="Ø"/>
            </a:pPr>
            <a:r>
              <a:rPr lang="zh-CN" altLang="en-US" sz="2400" b="1">
                <a:latin typeface="微软雅黑" panose="020B0503020204020204" charset="-122"/>
                <a:ea typeface="微软雅黑" panose="020B0503020204020204" charset="-122"/>
              </a:rPr>
              <a:t>用</a:t>
            </a:r>
            <a:r>
              <a:rPr lang="en-US" altLang="zh-CN" sz="2400" b="1">
                <a:latin typeface="微软雅黑" panose="020B0503020204020204" charset="-122"/>
                <a:ea typeface="微软雅黑" panose="020B0503020204020204" charset="-122"/>
              </a:rPr>
              <a:t>public</a:t>
            </a:r>
            <a:r>
              <a:rPr lang="zh-CN" altLang="en-US" sz="2400" b="1">
                <a:latin typeface="微软雅黑" panose="020B0503020204020204" charset="-122"/>
                <a:ea typeface="微软雅黑" panose="020B0503020204020204" charset="-122"/>
              </a:rPr>
              <a:t>修饰的成员变量和方法被称为共有变量和共有方法 。 </a:t>
            </a:r>
          </a:p>
          <a:p>
            <a:pPr eaLnBrk="1" hangingPunct="1">
              <a:lnSpc>
                <a:spcPct val="200000"/>
              </a:lnSpc>
              <a:buClr>
                <a:srgbClr val="53648F"/>
              </a:buClr>
              <a:buFont typeface="Wingdings" panose="05000000000000000000" pitchFamily="2" charset="2"/>
              <a:buChar char="Ø"/>
            </a:pPr>
            <a:r>
              <a:rPr lang="zh-CN" altLang="en-US" sz="2400" b="1">
                <a:latin typeface="微软雅黑" panose="020B0503020204020204" charset="-122"/>
                <a:ea typeface="微软雅黑" panose="020B0503020204020204" charset="-122"/>
              </a:rPr>
              <a:t>我们在任何一个类中用类</a:t>
            </a:r>
            <a:r>
              <a:rPr lang="en-US" altLang="zh-CN" sz="2400" b="1">
                <a:latin typeface="微软雅黑" panose="020B0503020204020204" charset="-122"/>
                <a:ea typeface="微软雅黑" panose="020B0503020204020204" charset="-122"/>
              </a:rPr>
              <a:t>Tom </a:t>
            </a:r>
            <a:r>
              <a:rPr lang="zh-CN" altLang="en-US" sz="2400" b="1">
                <a:latin typeface="微软雅黑" panose="020B0503020204020204" charset="-122"/>
                <a:ea typeface="微软雅黑" panose="020B0503020204020204" charset="-122"/>
              </a:rPr>
              <a:t>创建了一个对象后，该对象能访问自己的</a:t>
            </a:r>
            <a:r>
              <a:rPr lang="en-US" altLang="zh-CN" sz="2400" b="1">
                <a:latin typeface="微软雅黑" panose="020B0503020204020204" charset="-122"/>
                <a:ea typeface="微软雅黑" panose="020B0503020204020204" charset="-122"/>
              </a:rPr>
              <a:t>public</a:t>
            </a:r>
            <a:r>
              <a:rPr lang="zh-CN" altLang="en-US" sz="2400" b="1">
                <a:latin typeface="微软雅黑" panose="020B0503020204020204" charset="-122"/>
                <a:ea typeface="微软雅黑" panose="020B0503020204020204" charset="-122"/>
              </a:rPr>
              <a:t>变量和类中的</a:t>
            </a:r>
            <a:r>
              <a:rPr lang="en-US" altLang="zh-CN" sz="2400" b="1">
                <a:latin typeface="微软雅黑" panose="020B0503020204020204" charset="-122"/>
                <a:ea typeface="微软雅黑" panose="020B0503020204020204" charset="-122"/>
              </a:rPr>
              <a:t>public</a:t>
            </a:r>
            <a:r>
              <a:rPr lang="zh-CN" altLang="en-US" sz="2400" b="1">
                <a:latin typeface="微软雅黑" panose="020B0503020204020204" charset="-122"/>
                <a:ea typeface="微软雅黑" panose="020B0503020204020204" charset="-122"/>
              </a:rPr>
              <a:t>方法（也可以通过类名来操作成员变量、方法） 。</a:t>
            </a:r>
          </a:p>
          <a:p>
            <a:pPr eaLnBrk="1" hangingPunct="1">
              <a:lnSpc>
                <a:spcPct val="200000"/>
              </a:lnSpc>
              <a:buClr>
                <a:srgbClr val="53648F"/>
              </a:buClr>
              <a:buFont typeface="Wingdings" panose="05000000000000000000" pitchFamily="2" charset="2"/>
              <a:buChar char="Ø"/>
            </a:pPr>
            <a:endParaRPr lang="zh-CN" altLang="en-US" sz="2400">
              <a:latin typeface="微软雅黑" panose="020B0503020204020204" charset="-122"/>
              <a:ea typeface="微软雅黑" panose="020B0503020204020204" charset="-122"/>
            </a:endParaRPr>
          </a:p>
        </p:txBody>
      </p:sp>
      <p:grpSp>
        <p:nvGrpSpPr>
          <p:cNvPr id="4" name="组合 3"/>
          <p:cNvGrpSpPr/>
          <p:nvPr/>
        </p:nvGrpSpPr>
        <p:grpSpPr>
          <a:xfrm>
            <a:off x="103941" y="116632"/>
            <a:ext cx="10002760" cy="614705"/>
            <a:chOff x="103941" y="116632"/>
            <a:chExt cx="10002760" cy="614705"/>
          </a:xfrm>
        </p:grpSpPr>
        <p:sp>
          <p:nvSpPr>
            <p:cNvPr id="5" name="文本框 4"/>
            <p:cNvSpPr txBox="1"/>
            <p:nvPr/>
          </p:nvSpPr>
          <p:spPr>
            <a:xfrm>
              <a:off x="767408" y="147772"/>
              <a:ext cx="396044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4.12  </a:t>
              </a:r>
              <a:r>
                <a:rPr lang="zh-CN" altLang="en-US" sz="3200" b="1">
                  <a:solidFill>
                    <a:srgbClr val="53648F"/>
                  </a:solidFill>
                  <a:latin typeface="微软雅黑" panose="020B0503020204020204" charset="-122"/>
                  <a:ea typeface="微软雅黑" panose="020B0503020204020204" charset="-122"/>
                </a:rPr>
                <a:t>访问权限</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3647729" y="476672"/>
              <a:ext cx="6458972" cy="144016"/>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9" name="文本框 8"/>
          <p:cNvSpPr txBox="1"/>
          <p:nvPr/>
        </p:nvSpPr>
        <p:spPr>
          <a:xfrm>
            <a:off x="817550" y="1023119"/>
            <a:ext cx="4990418"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4.12.3   </a:t>
            </a:r>
            <a:r>
              <a:rPr lang="zh-CN" altLang="en-US" sz="2400">
                <a:latin typeface="微软雅黑" panose="020B0503020204020204" charset="-122"/>
                <a:ea typeface="微软雅黑" panose="020B0503020204020204" charset="-122"/>
              </a:rPr>
              <a:t>共有变量和共有方法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66563">
                                            <p:bg/>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66563">
                                            <p:txEl>
                                              <p:pRg st="0" end="0"/>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4294967295"/>
          </p:nvPr>
        </p:nvSpPr>
        <p:spPr>
          <a:xfrm>
            <a:off x="771914" y="905608"/>
            <a:ext cx="10769452" cy="5691744"/>
          </a:xfrm>
          <a:prstGeom prst="rect">
            <a:avLst/>
          </a:prstGeom>
        </p:spPr>
        <p:txBody>
          <a:bodyPr/>
          <a:lstStyle/>
          <a:p>
            <a:pPr eaLnBrk="1" hangingPunct="1">
              <a:lnSpc>
                <a:spcPct val="130000"/>
              </a:lnSpc>
              <a:buClr>
                <a:srgbClr val="53648F"/>
              </a:buClr>
              <a:buFont typeface="Wingdings" panose="05000000000000000000" pitchFamily="2" charset="2"/>
              <a:buChar char="Ø"/>
            </a:pPr>
            <a:r>
              <a:rPr lang="en-US" altLang="zh-CN" sz="2400" b="1" dirty="0">
                <a:latin typeface="微软雅黑" panose="020B0503020204020204" charset="-122"/>
                <a:ea typeface="微软雅黑" panose="020B0503020204020204" charset="-122"/>
              </a:rPr>
              <a:t>   Java</a:t>
            </a:r>
            <a:r>
              <a:rPr lang="zh-CN" altLang="en-US" sz="2400" b="1" dirty="0">
                <a:latin typeface="微软雅黑" panose="020B0503020204020204" charset="-122"/>
                <a:ea typeface="微软雅黑" panose="020B0503020204020204" charset="-122"/>
              </a:rPr>
              <a:t>语言是面向对象语言，它的源程序是由若干个类组成，源文件是扩展名为</a:t>
            </a:r>
            <a:r>
              <a:rPr lang="en-US" altLang="zh-CN" sz="2400" b="1" dirty="0">
                <a:latin typeface="微软雅黑" panose="020B0503020204020204" charset="-122"/>
                <a:ea typeface="微软雅黑" panose="020B0503020204020204" charset="-122"/>
              </a:rPr>
              <a:t>.java</a:t>
            </a:r>
            <a:r>
              <a:rPr lang="zh-CN" altLang="en-US" sz="2400" b="1" dirty="0">
                <a:latin typeface="微软雅黑" panose="020B0503020204020204" charset="-122"/>
                <a:ea typeface="微软雅黑" panose="020B0503020204020204" charset="-122"/>
              </a:rPr>
              <a:t>的文本文件。</a:t>
            </a:r>
          </a:p>
          <a:p>
            <a:pPr eaLnBrk="1" hangingPunct="1">
              <a:lnSpc>
                <a:spcPct val="130000"/>
              </a:lnSpc>
              <a:buClr>
                <a:srgbClr val="53648F"/>
              </a:buClr>
              <a:buFont typeface="Wingdings" panose="05000000000000000000" pitchFamily="2" charset="2"/>
              <a:buChar char="Ø"/>
            </a:pPr>
            <a:r>
              <a:rPr lang="zh-CN" altLang="en-US" sz="2400" b="1" dirty="0">
                <a:solidFill>
                  <a:srgbClr val="53648F"/>
                </a:solidFill>
                <a:latin typeface="微软雅黑" panose="020B0503020204020204" charset="-122"/>
                <a:ea typeface="微软雅黑" panose="020B0503020204020204" charset="-122"/>
              </a:rPr>
              <a:t>   类</a:t>
            </a:r>
            <a:r>
              <a:rPr lang="zh-CN" altLang="en-US" sz="2400" b="1" dirty="0">
                <a:latin typeface="微软雅黑" panose="020B0503020204020204" charset="-122"/>
                <a:ea typeface="微软雅黑" panose="020B0503020204020204" charset="-122"/>
              </a:rPr>
              <a:t>是</a:t>
            </a:r>
            <a:r>
              <a:rPr lang="en-US" altLang="zh-CN" sz="2400" b="1" dirty="0">
                <a:latin typeface="微软雅黑" panose="020B0503020204020204" charset="-122"/>
                <a:ea typeface="微软雅黑" panose="020B0503020204020204" charset="-122"/>
              </a:rPr>
              <a:t>Java</a:t>
            </a:r>
            <a:r>
              <a:rPr lang="zh-CN" altLang="en-US" sz="2400" b="1" dirty="0">
                <a:latin typeface="微软雅黑" panose="020B0503020204020204" charset="-122"/>
                <a:ea typeface="微软雅黑" panose="020B0503020204020204" charset="-122"/>
              </a:rPr>
              <a:t>语言中最重要的“数据类型”，类声明的变量被称作对象（见后面的4.3节），即类是用来创建对象的模板。 </a:t>
            </a:r>
          </a:p>
          <a:p>
            <a:pPr eaLnBrk="1" hangingPunct="1">
              <a:lnSpc>
                <a:spcPct val="130000"/>
              </a:lnSpc>
              <a:buClr>
                <a:srgbClr val="53648F"/>
              </a:buClr>
              <a:buFont typeface="Wingdings" panose="05000000000000000000" pitchFamily="2" charset="2"/>
              <a:buChar char="Ø"/>
            </a:pPr>
            <a:r>
              <a:rPr lang="zh-CN" altLang="en-US" sz="2400" b="1" dirty="0">
                <a:latin typeface="微软雅黑" panose="020B0503020204020204" charset="-122"/>
                <a:ea typeface="微软雅黑" panose="020B0503020204020204" charset="-122"/>
              </a:rPr>
              <a:t>   类的实现包括两部分：</a:t>
            </a:r>
            <a:r>
              <a:rPr lang="zh-CN" altLang="en-US" sz="2400" b="1" dirty="0">
                <a:solidFill>
                  <a:srgbClr val="C00000"/>
                </a:solidFill>
                <a:latin typeface="微软雅黑" panose="020B0503020204020204" charset="-122"/>
                <a:ea typeface="微软雅黑" panose="020B0503020204020204" charset="-122"/>
              </a:rPr>
              <a:t>类声明</a:t>
            </a:r>
            <a:r>
              <a:rPr lang="zh-CN" altLang="en-US" sz="2400" b="1" dirty="0">
                <a:latin typeface="微软雅黑" panose="020B0503020204020204" charset="-122"/>
                <a:ea typeface="微软雅黑" panose="020B0503020204020204" charset="-122"/>
              </a:rPr>
              <a:t>和</a:t>
            </a:r>
            <a:r>
              <a:rPr lang="zh-CN" altLang="en-US" sz="2400" b="1" dirty="0">
                <a:solidFill>
                  <a:srgbClr val="C00000"/>
                </a:solidFill>
                <a:latin typeface="微软雅黑" panose="020B0503020204020204" charset="-122"/>
                <a:ea typeface="微软雅黑" panose="020B0503020204020204" charset="-122"/>
              </a:rPr>
              <a:t>类体</a:t>
            </a:r>
            <a:r>
              <a:rPr lang="zh-CN" altLang="en-US" sz="2400" b="1" dirty="0">
                <a:latin typeface="微软雅黑" panose="020B0503020204020204" charset="-122"/>
                <a:ea typeface="微软雅黑" panose="020B0503020204020204" charset="-122"/>
              </a:rPr>
              <a:t>。基本格式为：</a:t>
            </a:r>
          </a:p>
          <a:p>
            <a:pPr lvl="1" eaLnBrk="1" hangingPunct="1">
              <a:lnSpc>
                <a:spcPct val="130000"/>
              </a:lnSpc>
              <a:buFontTx/>
              <a:buNone/>
            </a:pPr>
            <a:r>
              <a:rPr lang="en-US" altLang="zh-CN" sz="2200" b="1" dirty="0">
                <a:solidFill>
                  <a:srgbClr val="53648F"/>
                </a:solidFill>
                <a:latin typeface="微软雅黑" panose="020B0503020204020204" charset="-122"/>
                <a:ea typeface="微软雅黑" panose="020B0503020204020204" charset="-122"/>
              </a:rPr>
              <a:t>                         class </a:t>
            </a:r>
            <a:r>
              <a:rPr lang="zh-CN" altLang="en-US" sz="2200" b="1" dirty="0">
                <a:solidFill>
                  <a:srgbClr val="53648F"/>
                </a:solidFill>
                <a:latin typeface="微软雅黑" panose="020B0503020204020204" charset="-122"/>
                <a:ea typeface="微软雅黑" panose="020B0503020204020204" charset="-122"/>
              </a:rPr>
              <a:t>类名 {</a:t>
            </a:r>
          </a:p>
          <a:p>
            <a:pPr lvl="1" eaLnBrk="1" hangingPunct="1">
              <a:lnSpc>
                <a:spcPct val="130000"/>
              </a:lnSpc>
              <a:buFontTx/>
              <a:buNone/>
            </a:pPr>
            <a:r>
              <a:rPr lang="zh-CN" altLang="en-US" sz="2200" b="1" dirty="0">
                <a:solidFill>
                  <a:srgbClr val="53648F"/>
                </a:solidFill>
                <a:latin typeface="微软雅黑" panose="020B0503020204020204" charset="-122"/>
                <a:ea typeface="微软雅黑" panose="020B0503020204020204" charset="-122"/>
              </a:rPr>
              <a:t>                            类体的内容</a:t>
            </a:r>
          </a:p>
          <a:p>
            <a:pPr lvl="1" eaLnBrk="1" hangingPunct="1">
              <a:lnSpc>
                <a:spcPct val="130000"/>
              </a:lnSpc>
              <a:buFontTx/>
              <a:buNone/>
            </a:pPr>
            <a:r>
              <a:rPr lang="zh-CN" altLang="en-US" sz="2200" b="1" dirty="0">
                <a:solidFill>
                  <a:srgbClr val="53648F"/>
                </a:solidFill>
                <a:latin typeface="微软雅黑" panose="020B0503020204020204" charset="-122"/>
                <a:ea typeface="微软雅黑" panose="020B0503020204020204" charset="-122"/>
              </a:rPr>
              <a:t>                         }</a:t>
            </a:r>
          </a:p>
          <a:p>
            <a:pPr eaLnBrk="1" hangingPunct="1">
              <a:lnSpc>
                <a:spcPct val="130000"/>
              </a:lnSpc>
              <a:buFont typeface="Wingdings" panose="05000000000000000000" pitchFamily="2" charset="2"/>
              <a:buNone/>
            </a:pPr>
            <a:r>
              <a:rPr lang="zh-CN" altLang="en-US" sz="2400" b="1" dirty="0">
                <a:solidFill>
                  <a:srgbClr val="53648F"/>
                </a:solidFill>
                <a:latin typeface="微软雅黑" panose="020B0503020204020204" charset="-122"/>
                <a:ea typeface="微软雅黑" panose="020B0503020204020204" charset="-122"/>
              </a:rPr>
              <a:t>     </a:t>
            </a:r>
            <a:r>
              <a:rPr lang="zh-CN" altLang="en-US" b="1" dirty="0">
                <a:solidFill>
                  <a:srgbClr val="53648F"/>
                </a:solidFill>
                <a:latin typeface="微软雅黑" panose="020B0503020204020204" charset="-122"/>
                <a:ea typeface="微软雅黑" panose="020B0503020204020204" charset="-122"/>
              </a:rPr>
              <a:t>其中：</a:t>
            </a:r>
            <a:r>
              <a:rPr lang="en-US" altLang="zh-CN" b="1" dirty="0">
                <a:latin typeface="微软雅黑" panose="020B0503020204020204" charset="-122"/>
                <a:ea typeface="微软雅黑" panose="020B0503020204020204" charset="-122"/>
              </a:rPr>
              <a:t>class</a:t>
            </a:r>
            <a:r>
              <a:rPr lang="zh-CN" altLang="en-US" b="1" dirty="0">
                <a:latin typeface="微软雅黑" panose="020B0503020204020204" charset="-122"/>
                <a:ea typeface="微软雅黑" panose="020B0503020204020204" charset="-122"/>
              </a:rPr>
              <a:t>是关键字，用来定义类。“</a:t>
            </a:r>
            <a:r>
              <a:rPr lang="en-US" altLang="zh-CN" b="1" dirty="0">
                <a:latin typeface="微软雅黑" panose="020B0503020204020204" charset="-122"/>
                <a:ea typeface="微软雅黑" panose="020B0503020204020204" charset="-122"/>
              </a:rPr>
              <a:t>class  </a:t>
            </a:r>
            <a:r>
              <a:rPr lang="zh-CN" altLang="en-US" b="1" dirty="0">
                <a:latin typeface="微软雅黑" panose="020B0503020204020204" charset="-122"/>
                <a:ea typeface="微软雅黑" panose="020B0503020204020204" charset="-122"/>
              </a:rPr>
              <a:t>类名”是类的声明部分，类名必须是合法的</a:t>
            </a:r>
            <a:r>
              <a:rPr lang="en-US" altLang="zh-CN" b="1" dirty="0">
                <a:latin typeface="微软雅黑" panose="020B0503020204020204" charset="-122"/>
                <a:ea typeface="微软雅黑" panose="020B0503020204020204" charset="-122"/>
              </a:rPr>
              <a:t>Java</a:t>
            </a:r>
            <a:r>
              <a:rPr lang="zh-CN" altLang="en-US" b="1" dirty="0">
                <a:latin typeface="微软雅黑" panose="020B0503020204020204" charset="-122"/>
                <a:ea typeface="微软雅黑" panose="020B0503020204020204" charset="-122"/>
              </a:rPr>
              <a:t>标识符。两个大括号以及之间的内容是类体。</a:t>
            </a:r>
            <a:endParaRPr lang="en-US" altLang="zh-CN" b="1" dirty="0">
              <a:latin typeface="微软雅黑" panose="020B0503020204020204" charset="-122"/>
              <a:ea typeface="微软雅黑" panose="020B0503020204020204" charset="-122"/>
            </a:endParaRPr>
          </a:p>
          <a:p>
            <a:pPr eaLnBrk="1" hangingPunct="1">
              <a:lnSpc>
                <a:spcPct val="130000"/>
              </a:lnSpc>
            </a:pPr>
            <a:endParaRPr lang="zh-CN" altLang="en-US" dirty="0">
              <a:latin typeface="微软雅黑" panose="020B0503020204020204" charset="-122"/>
              <a:ea typeface="微软雅黑" panose="020B0503020204020204" charset="-122"/>
            </a:endParaRPr>
          </a:p>
        </p:txBody>
      </p:sp>
      <p:sp>
        <p:nvSpPr>
          <p:cNvPr id="256004" name="Rectangle 4"/>
          <p:cNvSpPr>
            <a:spLocks noChangeArrowheads="1"/>
          </p:cNvSpPr>
          <p:nvPr/>
        </p:nvSpPr>
        <p:spPr bwMode="auto">
          <a:xfrm>
            <a:off x="2495600" y="3645024"/>
            <a:ext cx="3529013" cy="1653395"/>
          </a:xfrm>
          <a:prstGeom prst="rect">
            <a:avLst/>
          </a:prstGeom>
          <a:noFill/>
          <a:ln w="25400">
            <a:solidFill>
              <a:srgbClr val="8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a:ea typeface="楷体" panose="02010609060101010101" pitchFamily="49" charset="-122"/>
            </a:endParaRPr>
          </a:p>
        </p:txBody>
      </p:sp>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158417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4.2   </a:t>
              </a:r>
              <a:r>
                <a:rPr lang="zh-CN" altLang="en-US" sz="3200" b="1">
                  <a:solidFill>
                    <a:srgbClr val="53648F"/>
                  </a:solidFill>
                  <a:latin typeface="微软雅黑" panose="020B0503020204020204" charset="-122"/>
                  <a:ea typeface="微软雅黑" panose="020B0503020204020204" charset="-122"/>
                </a:rPr>
                <a:t>类</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2279576" y="476672"/>
              <a:ext cx="7754129"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267">
                                            <p:txEl>
                                              <p:pRg st="0" end="0"/>
                                            </p:txEl>
                                          </p:spTgt>
                                        </p:tgtEl>
                                        <p:attrNameLst>
                                          <p:attrName>style.visibility</p:attrName>
                                        </p:attrNameLst>
                                      </p:cBhvr>
                                      <p:to>
                                        <p:strVal val="visible"/>
                                      </p:to>
                                    </p:set>
                                    <p:animEffect transition="in" filter="wipe(up)">
                                      <p:cBhvr>
                                        <p:cTn id="11" dur="500"/>
                                        <p:tgtEl>
                                          <p:spTgt spid="11267">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267">
                                            <p:txEl>
                                              <p:pRg st="1" end="1"/>
                                            </p:txEl>
                                          </p:spTgt>
                                        </p:tgtEl>
                                        <p:attrNameLst>
                                          <p:attrName>style.visibility</p:attrName>
                                        </p:attrNameLst>
                                      </p:cBhvr>
                                      <p:to>
                                        <p:strVal val="visible"/>
                                      </p:to>
                                    </p:set>
                                    <p:animEffect transition="in" filter="wipe(up)">
                                      <p:cBhvr>
                                        <p:cTn id="15" dur="500"/>
                                        <p:tgtEl>
                                          <p:spTgt spid="11267">
                                            <p:txEl>
                                              <p:pRg st="1" end="1"/>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Effect transition="in" filter="wipe(up)">
                                      <p:cBhvr>
                                        <p:cTn id="19" dur="500"/>
                                        <p:tgtEl>
                                          <p:spTgt spid="11267">
                                            <p:txEl>
                                              <p:pRg st="2" end="2"/>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1267">
                                            <p:txEl>
                                              <p:pRg st="3" end="3"/>
                                            </p:txEl>
                                          </p:spTgt>
                                        </p:tgtEl>
                                        <p:attrNameLst>
                                          <p:attrName>style.visibility</p:attrName>
                                        </p:attrNameLst>
                                      </p:cBhvr>
                                      <p:to>
                                        <p:strVal val="visible"/>
                                      </p:to>
                                    </p:set>
                                    <p:animEffect transition="in" filter="wipe(up)">
                                      <p:cBhvr>
                                        <p:cTn id="23" dur="500"/>
                                        <p:tgtEl>
                                          <p:spTgt spid="11267">
                                            <p:txEl>
                                              <p:pRg st="3" end="3"/>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wipe(up)">
                                      <p:cBhvr>
                                        <p:cTn id="27" dur="500"/>
                                        <p:tgtEl>
                                          <p:spTgt spid="11267">
                                            <p:txEl>
                                              <p:pRg st="4" end="4"/>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1267">
                                            <p:txEl>
                                              <p:pRg st="5" end="5"/>
                                            </p:txEl>
                                          </p:spTgt>
                                        </p:tgtEl>
                                        <p:attrNameLst>
                                          <p:attrName>style.visibility</p:attrName>
                                        </p:attrNameLst>
                                      </p:cBhvr>
                                      <p:to>
                                        <p:strVal val="visible"/>
                                      </p:to>
                                    </p:set>
                                    <p:animEffect transition="in" filter="wipe(up)">
                                      <p:cBhvr>
                                        <p:cTn id="31" dur="500"/>
                                        <p:tgtEl>
                                          <p:spTgt spid="11267">
                                            <p:txEl>
                                              <p:pRg st="5" end="5"/>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1267">
                                            <p:txEl>
                                              <p:pRg st="6" end="6"/>
                                            </p:txEl>
                                          </p:spTgt>
                                        </p:tgtEl>
                                        <p:attrNameLst>
                                          <p:attrName>style.visibility</p:attrName>
                                        </p:attrNameLst>
                                      </p:cBhvr>
                                      <p:to>
                                        <p:strVal val="visible"/>
                                      </p:to>
                                    </p:set>
                                    <p:animEffect transition="in" filter="wipe(up)">
                                      <p:cBhvr>
                                        <p:cTn id="35" dur="500"/>
                                        <p:tgtEl>
                                          <p:spTgt spid="11267">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256004"/>
                                        </p:tgtEl>
                                        <p:attrNameLst>
                                          <p:attrName>style.visibility</p:attrName>
                                        </p:attrNameLst>
                                      </p:cBhvr>
                                      <p:to>
                                        <p:strVal val="visible"/>
                                      </p:to>
                                    </p:set>
                                    <p:animEffect transition="in" filter="box(in)">
                                      <p:cBhvr>
                                        <p:cTn id="40" dur="500"/>
                                        <p:tgtEl>
                                          <p:spTgt spid="256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256004"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组合 3"/>
          <p:cNvGrpSpPr/>
          <p:nvPr/>
        </p:nvGrpSpPr>
        <p:grpSpPr>
          <a:xfrm>
            <a:off x="103941" y="116632"/>
            <a:ext cx="10002760" cy="614705"/>
            <a:chOff x="103941" y="116632"/>
            <a:chExt cx="10002760" cy="614705"/>
          </a:xfrm>
        </p:grpSpPr>
        <p:sp>
          <p:nvSpPr>
            <p:cNvPr id="5" name="文本框 4"/>
            <p:cNvSpPr txBox="1"/>
            <p:nvPr/>
          </p:nvSpPr>
          <p:spPr>
            <a:xfrm>
              <a:off x="767408" y="147772"/>
              <a:ext cx="396044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4.12  </a:t>
              </a:r>
              <a:r>
                <a:rPr lang="zh-CN" altLang="en-US" sz="3200" b="1">
                  <a:solidFill>
                    <a:srgbClr val="53648F"/>
                  </a:solidFill>
                  <a:latin typeface="微软雅黑" panose="020B0503020204020204" charset="-122"/>
                  <a:ea typeface="微软雅黑" panose="020B0503020204020204" charset="-122"/>
                </a:rPr>
                <a:t>访问权限</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3647729" y="476672"/>
              <a:ext cx="6458972" cy="144016"/>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9" name="文本框 8"/>
          <p:cNvSpPr txBox="1"/>
          <p:nvPr/>
        </p:nvSpPr>
        <p:spPr>
          <a:xfrm>
            <a:off x="817550" y="1023119"/>
            <a:ext cx="4990418"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4.12.4   </a:t>
            </a:r>
            <a:r>
              <a:rPr lang="zh-CN" altLang="en-US" sz="2400">
                <a:latin typeface="微软雅黑" panose="020B0503020204020204" charset="-122"/>
                <a:ea typeface="微软雅黑" panose="020B0503020204020204" charset="-122"/>
              </a:rPr>
              <a:t>友好变量和友好方法</a:t>
            </a:r>
          </a:p>
        </p:txBody>
      </p:sp>
      <p:sp>
        <p:nvSpPr>
          <p:cNvPr id="10" name="Rectangle 3"/>
          <p:cNvSpPr txBox="1">
            <a:spLocks noChangeArrowheads="1"/>
          </p:cNvSpPr>
          <p:nvPr/>
        </p:nvSpPr>
        <p:spPr>
          <a:xfrm>
            <a:off x="993249" y="2204864"/>
            <a:ext cx="10535557" cy="3384376"/>
          </a:xfrm>
          <a:prstGeom prst="rect">
            <a:avLst/>
          </a:prstGeom>
          <a:ln w="50800">
            <a:solidFill>
              <a:srgbClr val="53648F"/>
            </a:solidFill>
          </a:ln>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a:lstStyle>
          <a:p>
            <a:pPr>
              <a:lnSpc>
                <a:spcPct val="200000"/>
              </a:lnSpc>
              <a:buClr>
                <a:srgbClr val="53648F"/>
              </a:buClr>
              <a:buFont typeface="Wingdings" panose="05000000000000000000" pitchFamily="2" charset="2"/>
              <a:buChar char="Ø"/>
            </a:pPr>
            <a:r>
              <a:rPr lang="zh-CN" altLang="en-US" sz="2400" b="1">
                <a:latin typeface="微软雅黑" panose="020B0503020204020204" charset="-122"/>
                <a:ea typeface="微软雅黑" panose="020B0503020204020204" charset="-122"/>
              </a:rPr>
              <a:t>当在另外一个类中用类</a:t>
            </a:r>
            <a:r>
              <a:rPr lang="en-US" altLang="zh-CN" sz="2400" b="1">
                <a:latin typeface="微软雅黑" panose="020B0503020204020204" charset="-122"/>
                <a:ea typeface="微软雅黑" panose="020B0503020204020204" charset="-122"/>
              </a:rPr>
              <a:t>Tom </a:t>
            </a:r>
            <a:r>
              <a:rPr lang="zh-CN" altLang="en-US" sz="2400" b="1">
                <a:latin typeface="微软雅黑" panose="020B0503020204020204" charset="-122"/>
                <a:ea typeface="微软雅黑" panose="020B0503020204020204" charset="-122"/>
              </a:rPr>
              <a:t>创建了一个对象后，如果这个类与</a:t>
            </a:r>
            <a:r>
              <a:rPr lang="en-US" altLang="zh-CN" sz="2400" b="1">
                <a:latin typeface="微软雅黑" panose="020B0503020204020204" charset="-122"/>
                <a:ea typeface="微软雅黑" panose="020B0503020204020204" charset="-122"/>
              </a:rPr>
              <a:t>Tom</a:t>
            </a:r>
            <a:r>
              <a:rPr lang="zh-CN" altLang="en-US" sz="2400" b="1">
                <a:latin typeface="微软雅黑" panose="020B0503020204020204" charset="-122"/>
                <a:ea typeface="微软雅黑" panose="020B0503020204020204" charset="-122"/>
              </a:rPr>
              <a:t>类在同一个包中，那么该对象能访问自己的友好变量和友好方法。</a:t>
            </a:r>
          </a:p>
          <a:p>
            <a:pPr>
              <a:lnSpc>
                <a:spcPct val="200000"/>
              </a:lnSpc>
              <a:buClr>
                <a:srgbClr val="53648F"/>
              </a:buClr>
              <a:buFont typeface="Wingdings" panose="05000000000000000000" pitchFamily="2" charset="2"/>
              <a:buChar char="Ø"/>
            </a:pPr>
            <a:r>
              <a:rPr lang="zh-CN" altLang="en-US" sz="2400" b="1">
                <a:latin typeface="微软雅黑" panose="020B0503020204020204" charset="-122"/>
                <a:ea typeface="微软雅黑" panose="020B0503020204020204" charset="-122"/>
              </a:rPr>
              <a:t>在任何一个与</a:t>
            </a:r>
            <a:r>
              <a:rPr lang="en-US" altLang="zh-CN" sz="2400" b="1">
                <a:latin typeface="微软雅黑" panose="020B0503020204020204" charset="-122"/>
                <a:ea typeface="微软雅黑" panose="020B0503020204020204" charset="-122"/>
              </a:rPr>
              <a:t>Tom</a:t>
            </a:r>
            <a:r>
              <a:rPr lang="zh-CN" altLang="en-US" sz="2400" b="1">
                <a:latin typeface="微软雅黑" panose="020B0503020204020204" charset="-122"/>
                <a:ea typeface="微软雅黑" panose="020B0503020204020204" charset="-122"/>
              </a:rPr>
              <a:t>同一包中的类中，也可以通过</a:t>
            </a:r>
            <a:r>
              <a:rPr lang="en-US" altLang="zh-CN" sz="2400" b="1">
                <a:latin typeface="微软雅黑" panose="020B0503020204020204" charset="-122"/>
                <a:ea typeface="微软雅黑" panose="020B0503020204020204" charset="-122"/>
              </a:rPr>
              <a:t>Tom</a:t>
            </a:r>
            <a:r>
              <a:rPr lang="zh-CN" altLang="en-US" sz="2400" b="1">
                <a:latin typeface="微软雅黑" panose="020B0503020204020204" charset="-122"/>
                <a:ea typeface="微软雅黑" panose="020B0503020204020204" charset="-122"/>
              </a:rPr>
              <a:t>类的类名访问</a:t>
            </a:r>
            <a:r>
              <a:rPr lang="en-US" altLang="zh-CN" sz="2400" b="1">
                <a:latin typeface="微软雅黑" panose="020B0503020204020204" charset="-122"/>
                <a:ea typeface="微软雅黑" panose="020B0503020204020204" charset="-122"/>
              </a:rPr>
              <a:t>Tom</a:t>
            </a:r>
            <a:r>
              <a:rPr lang="zh-CN" altLang="en-US" sz="2400" b="1">
                <a:latin typeface="微软雅黑" panose="020B0503020204020204" charset="-122"/>
                <a:ea typeface="微软雅黑" panose="020B0503020204020204" charset="-122"/>
              </a:rPr>
              <a:t>类的类友好成员变量和类友好方法。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0">
                                            <p:bg/>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animBg="1"/>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1" name="Rectangle 3"/>
          <p:cNvSpPr>
            <a:spLocks noGrp="1" noChangeArrowheads="1"/>
          </p:cNvSpPr>
          <p:nvPr>
            <p:ph idx="4294967295"/>
          </p:nvPr>
        </p:nvSpPr>
        <p:spPr>
          <a:xfrm>
            <a:off x="839788" y="2004349"/>
            <a:ext cx="10575881" cy="543907"/>
          </a:xfrm>
          <a:prstGeom prst="rect">
            <a:avLst/>
          </a:prstGeom>
        </p:spPr>
        <p:txBody>
          <a:bodyPr/>
          <a:lstStyle/>
          <a:p>
            <a:pPr eaLnBrk="1" hangingPunct="1"/>
            <a:r>
              <a:rPr lang="zh-CN" altLang="en-US" sz="2400" b="1">
                <a:latin typeface="微软雅黑" panose="020B0503020204020204" charset="-122"/>
                <a:ea typeface="微软雅黑" panose="020B0503020204020204" charset="-122"/>
              </a:rPr>
              <a:t>用</a:t>
            </a:r>
            <a:r>
              <a:rPr lang="en-US" altLang="zh-CN" sz="2400" b="1">
                <a:latin typeface="微软雅黑" panose="020B0503020204020204" charset="-122"/>
                <a:ea typeface="微软雅黑" panose="020B0503020204020204" charset="-122"/>
              </a:rPr>
              <a:t>protected</a:t>
            </a:r>
            <a:r>
              <a:rPr lang="zh-CN" altLang="en-US" sz="2400" b="1">
                <a:latin typeface="微软雅黑" panose="020B0503020204020204" charset="-122"/>
                <a:ea typeface="微软雅黑" panose="020B0503020204020204" charset="-122"/>
              </a:rPr>
              <a:t>修饰的成员变量和方法被称为受保护的成员变量和受保护的方法 。</a:t>
            </a:r>
          </a:p>
        </p:txBody>
      </p:sp>
      <p:pic>
        <p:nvPicPr>
          <p:cNvPr id="3051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133" y="3059498"/>
            <a:ext cx="830580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103941" y="116632"/>
            <a:ext cx="10002760" cy="614705"/>
            <a:chOff x="103941" y="116632"/>
            <a:chExt cx="10002760" cy="614705"/>
          </a:xfrm>
        </p:grpSpPr>
        <p:sp>
          <p:nvSpPr>
            <p:cNvPr id="6" name="文本框 5"/>
            <p:cNvSpPr txBox="1"/>
            <p:nvPr/>
          </p:nvSpPr>
          <p:spPr>
            <a:xfrm>
              <a:off x="767408" y="147772"/>
              <a:ext cx="396044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4.12  </a:t>
              </a:r>
              <a:r>
                <a:rPr lang="zh-CN" altLang="en-US" sz="3200" b="1">
                  <a:solidFill>
                    <a:srgbClr val="53648F"/>
                  </a:solidFill>
                  <a:latin typeface="微软雅黑" panose="020B0503020204020204" charset="-122"/>
                  <a:ea typeface="微软雅黑" panose="020B0503020204020204" charset="-122"/>
                </a:rPr>
                <a:t>访问权限</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3647729" y="476672"/>
              <a:ext cx="6458972" cy="144016"/>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0" name="文本框 9"/>
          <p:cNvSpPr txBox="1"/>
          <p:nvPr/>
        </p:nvSpPr>
        <p:spPr>
          <a:xfrm>
            <a:off x="817550" y="1023119"/>
            <a:ext cx="4990418"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4.12.5    </a:t>
            </a:r>
            <a:r>
              <a:rPr lang="zh-CN" altLang="en-US" sz="2400">
                <a:latin typeface="微软雅黑" panose="020B0503020204020204" charset="-122"/>
                <a:ea typeface="微软雅黑" panose="020B0503020204020204" charset="-122"/>
              </a:rPr>
              <a:t>受保护的成员变量和方法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68611">
                                            <p:txEl>
                                              <p:pRg st="0" end="0"/>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305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组合 3"/>
          <p:cNvGrpSpPr/>
          <p:nvPr/>
        </p:nvGrpSpPr>
        <p:grpSpPr>
          <a:xfrm>
            <a:off x="103941" y="116632"/>
            <a:ext cx="10002760" cy="614705"/>
            <a:chOff x="103941" y="116632"/>
            <a:chExt cx="10002760" cy="614705"/>
          </a:xfrm>
        </p:grpSpPr>
        <p:sp>
          <p:nvSpPr>
            <p:cNvPr id="5" name="文本框 4"/>
            <p:cNvSpPr txBox="1"/>
            <p:nvPr/>
          </p:nvSpPr>
          <p:spPr>
            <a:xfrm>
              <a:off x="767408" y="147772"/>
              <a:ext cx="396044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4.12  </a:t>
              </a:r>
              <a:r>
                <a:rPr lang="zh-CN" altLang="en-US" sz="3200" b="1">
                  <a:solidFill>
                    <a:srgbClr val="53648F"/>
                  </a:solidFill>
                  <a:latin typeface="微软雅黑" panose="020B0503020204020204" charset="-122"/>
                  <a:ea typeface="微软雅黑" panose="020B0503020204020204" charset="-122"/>
                </a:rPr>
                <a:t>访问权限</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3647729" y="476672"/>
              <a:ext cx="6458972" cy="144016"/>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9" name="文本框 8"/>
          <p:cNvSpPr txBox="1"/>
          <p:nvPr/>
        </p:nvSpPr>
        <p:spPr>
          <a:xfrm>
            <a:off x="817550" y="1023119"/>
            <a:ext cx="4990418"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4.12.6   PUBLIC</a:t>
            </a:r>
            <a:r>
              <a:rPr lang="zh-CN" altLang="en-US" sz="2400">
                <a:latin typeface="微软雅黑" panose="020B0503020204020204" charset="-122"/>
                <a:ea typeface="微软雅黑" panose="020B0503020204020204" charset="-122"/>
              </a:rPr>
              <a:t>类与友好类</a:t>
            </a:r>
          </a:p>
        </p:txBody>
      </p:sp>
      <p:sp>
        <p:nvSpPr>
          <p:cNvPr id="10" name="Rectangle 3"/>
          <p:cNvSpPr txBox="1">
            <a:spLocks noChangeArrowheads="1"/>
          </p:cNvSpPr>
          <p:nvPr/>
        </p:nvSpPr>
        <p:spPr>
          <a:xfrm>
            <a:off x="993249" y="2204864"/>
            <a:ext cx="10535557" cy="3384376"/>
          </a:xfrm>
          <a:prstGeom prst="rect">
            <a:avLst/>
          </a:prstGeom>
          <a:ln w="50800">
            <a:solidFill>
              <a:srgbClr val="53648F"/>
            </a:solidFill>
          </a:ln>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a:lstStyle>
          <a:p>
            <a:pPr>
              <a:lnSpc>
                <a:spcPct val="150000"/>
              </a:lnSpc>
              <a:buClr>
                <a:srgbClr val="53648F"/>
              </a:buClr>
              <a:buFont typeface="Wingdings" panose="05000000000000000000" pitchFamily="2" charset="2"/>
              <a:buChar char="Ø"/>
            </a:pPr>
            <a:r>
              <a:rPr lang="zh-CN" altLang="en-US" sz="2400" b="1">
                <a:latin typeface="微软雅黑" panose="020B0503020204020204" charset="-122"/>
                <a:ea typeface="微软雅黑" panose="020B0503020204020204" charset="-122"/>
              </a:rPr>
              <a:t>类声明时，如果在关键字</a:t>
            </a:r>
            <a:r>
              <a:rPr lang="en-US" altLang="zh-CN" sz="2400" b="1">
                <a:latin typeface="微软雅黑" panose="020B0503020204020204" charset="-122"/>
                <a:ea typeface="微软雅黑" panose="020B0503020204020204" charset="-122"/>
              </a:rPr>
              <a:t>class</a:t>
            </a:r>
            <a:r>
              <a:rPr lang="zh-CN" altLang="en-US" sz="2400" b="1">
                <a:latin typeface="微软雅黑" panose="020B0503020204020204" charset="-122"/>
                <a:ea typeface="微软雅黑" panose="020B0503020204020204" charset="-122"/>
              </a:rPr>
              <a:t>前面加上</a:t>
            </a:r>
            <a:r>
              <a:rPr lang="en-US" altLang="zh-CN" sz="2400" b="1">
                <a:latin typeface="微软雅黑" panose="020B0503020204020204" charset="-122"/>
                <a:ea typeface="微软雅黑" panose="020B0503020204020204" charset="-122"/>
              </a:rPr>
              <a:t>public</a:t>
            </a:r>
            <a:r>
              <a:rPr lang="zh-CN" altLang="en-US" sz="2400" b="1">
                <a:latin typeface="微软雅黑" panose="020B0503020204020204" charset="-122"/>
                <a:ea typeface="微软雅黑" panose="020B0503020204020204" charset="-122"/>
              </a:rPr>
              <a:t>关键字，就称这样的类是一个</a:t>
            </a:r>
            <a:r>
              <a:rPr lang="en-US" altLang="zh-CN" sz="2400" b="1">
                <a:latin typeface="微软雅黑" panose="020B0503020204020204" charset="-122"/>
                <a:ea typeface="微软雅黑" panose="020B0503020204020204" charset="-122"/>
              </a:rPr>
              <a:t>public </a:t>
            </a:r>
            <a:r>
              <a:rPr lang="zh-CN" altLang="en-US" sz="2400" b="1">
                <a:latin typeface="微软雅黑" panose="020B0503020204020204" charset="-122"/>
                <a:ea typeface="微软雅黑" panose="020B0503020204020204" charset="-122"/>
              </a:rPr>
              <a:t>类 。</a:t>
            </a:r>
          </a:p>
          <a:p>
            <a:pPr>
              <a:lnSpc>
                <a:spcPct val="150000"/>
              </a:lnSpc>
              <a:buClr>
                <a:srgbClr val="53648F"/>
              </a:buClr>
              <a:buFont typeface="Wingdings" panose="05000000000000000000" pitchFamily="2" charset="2"/>
              <a:buChar char="Ø"/>
            </a:pPr>
            <a:r>
              <a:rPr lang="zh-CN" altLang="en-US" sz="2400" b="1">
                <a:latin typeface="微软雅黑" panose="020B0503020204020204" charset="-122"/>
                <a:ea typeface="微软雅黑" panose="020B0503020204020204" charset="-122"/>
              </a:rPr>
              <a:t>可以在</a:t>
            </a:r>
            <a:r>
              <a:rPr lang="zh-CN" altLang="en-US" sz="2400" b="1">
                <a:solidFill>
                  <a:srgbClr val="53648F"/>
                </a:solidFill>
                <a:latin typeface="微软雅黑" panose="020B0503020204020204" charset="-122"/>
                <a:ea typeface="微软雅黑" panose="020B0503020204020204" charset="-122"/>
              </a:rPr>
              <a:t>任何另外一个类</a:t>
            </a:r>
            <a:r>
              <a:rPr lang="zh-CN" altLang="en-US" sz="2400" b="1">
                <a:latin typeface="微软雅黑" panose="020B0503020204020204" charset="-122"/>
                <a:ea typeface="微软雅黑" panose="020B0503020204020204" charset="-122"/>
              </a:rPr>
              <a:t>中</a:t>
            </a:r>
            <a:r>
              <a:rPr lang="en-US" altLang="zh-CN" sz="2400" b="1">
                <a:latin typeface="微软雅黑" panose="020B0503020204020204" charset="-122"/>
                <a:ea typeface="微软雅黑" panose="020B0503020204020204" charset="-122"/>
              </a:rPr>
              <a:t>,</a:t>
            </a:r>
            <a:r>
              <a:rPr lang="zh-CN" altLang="en-US" sz="2400" b="1">
                <a:latin typeface="微软雅黑" panose="020B0503020204020204" charset="-122"/>
                <a:ea typeface="微软雅黑" panose="020B0503020204020204" charset="-122"/>
              </a:rPr>
              <a:t>使用</a:t>
            </a:r>
            <a:r>
              <a:rPr lang="en-US" altLang="zh-CN" sz="2400" b="1">
                <a:latin typeface="微软雅黑" panose="020B0503020204020204" charset="-122"/>
                <a:ea typeface="微软雅黑" panose="020B0503020204020204" charset="-122"/>
              </a:rPr>
              <a:t>public</a:t>
            </a:r>
            <a:r>
              <a:rPr lang="zh-CN" altLang="en-US" sz="2400" b="1">
                <a:latin typeface="微软雅黑" panose="020B0503020204020204" charset="-122"/>
                <a:ea typeface="微软雅黑" panose="020B0503020204020204" charset="-122"/>
              </a:rPr>
              <a:t>类创建对象。 </a:t>
            </a:r>
          </a:p>
          <a:p>
            <a:pPr>
              <a:lnSpc>
                <a:spcPct val="150000"/>
              </a:lnSpc>
              <a:buClr>
                <a:srgbClr val="53648F"/>
              </a:buClr>
              <a:buFont typeface="Wingdings" panose="05000000000000000000" pitchFamily="2" charset="2"/>
              <a:buChar char="Ø"/>
            </a:pPr>
            <a:r>
              <a:rPr lang="zh-CN" altLang="en-US" sz="2400" b="1">
                <a:latin typeface="微软雅黑" panose="020B0503020204020204" charset="-122"/>
                <a:ea typeface="微软雅黑" panose="020B0503020204020204" charset="-122"/>
              </a:rPr>
              <a:t>如果一个类不加</a:t>
            </a:r>
            <a:r>
              <a:rPr lang="en-US" altLang="zh-CN" sz="2400" b="1">
                <a:latin typeface="微软雅黑" panose="020B0503020204020204" charset="-122"/>
                <a:ea typeface="微软雅黑" panose="020B0503020204020204" charset="-122"/>
              </a:rPr>
              <a:t>public</a:t>
            </a:r>
            <a:r>
              <a:rPr lang="zh-CN" altLang="en-US" sz="2400" b="1">
                <a:latin typeface="微软雅黑" panose="020B0503020204020204" charset="-122"/>
                <a:ea typeface="微软雅黑" panose="020B0503020204020204" charset="-122"/>
              </a:rPr>
              <a:t>修饰，这样的类被称作友好类。</a:t>
            </a:r>
          </a:p>
          <a:p>
            <a:pPr>
              <a:lnSpc>
                <a:spcPct val="150000"/>
              </a:lnSpc>
              <a:buClr>
                <a:srgbClr val="53648F"/>
              </a:buClr>
              <a:buFont typeface="Wingdings" panose="05000000000000000000" pitchFamily="2" charset="2"/>
              <a:buChar char="Ø"/>
            </a:pPr>
            <a:r>
              <a:rPr lang="zh-CN" altLang="en-US" sz="2400" b="1">
                <a:latin typeface="微软雅黑" panose="020B0503020204020204" charset="-122"/>
                <a:ea typeface="微软雅黑" panose="020B0503020204020204" charset="-122"/>
              </a:rPr>
              <a:t>在另外一个类中使用友好类创建对象时，要保证它们是在</a:t>
            </a:r>
            <a:r>
              <a:rPr lang="zh-CN" altLang="en-US" sz="2400" b="1">
                <a:solidFill>
                  <a:srgbClr val="53648F"/>
                </a:solidFill>
                <a:latin typeface="微软雅黑" panose="020B0503020204020204" charset="-122"/>
                <a:ea typeface="微软雅黑" panose="020B0503020204020204" charset="-122"/>
              </a:rPr>
              <a:t>同一包中</a:t>
            </a:r>
            <a:r>
              <a:rPr lang="zh-CN" altLang="en-US" sz="2400" b="1">
                <a:latin typeface="微软雅黑" panose="020B0503020204020204" charset="-122"/>
                <a:ea typeface="微软雅黑" panose="020B050302020402020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0">
                                            <p:bg/>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animBg="1"/>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9" name="Rectangle 3"/>
          <p:cNvSpPr>
            <a:spLocks noGrp="1" noChangeArrowheads="1"/>
          </p:cNvSpPr>
          <p:nvPr>
            <p:ph idx="4294967295"/>
          </p:nvPr>
        </p:nvSpPr>
        <p:spPr>
          <a:xfrm>
            <a:off x="1346607" y="3093300"/>
            <a:ext cx="9720263" cy="1893625"/>
          </a:xfrm>
          <a:prstGeom prst="rect">
            <a:avLst/>
          </a:prstGeom>
        </p:spPr>
        <p:txBody>
          <a:bodyPr/>
          <a:lstStyle/>
          <a:p>
            <a:pPr eaLnBrk="1" hangingPunct="1">
              <a:lnSpc>
                <a:spcPct val="150000"/>
              </a:lnSpc>
              <a:buClr>
                <a:srgbClr val="53648F"/>
              </a:buClr>
              <a:buFont typeface="Wingdings" panose="05000000000000000000" pitchFamily="2" charset="2"/>
              <a:buChar char="u"/>
            </a:pPr>
            <a:r>
              <a:rPr lang="en-US" altLang="zh-CN" sz="2400" b="1">
                <a:latin typeface="微软雅黑" panose="020B0503020204020204" charset="-122"/>
                <a:ea typeface="微软雅黑" panose="020B0503020204020204" charset="-122"/>
              </a:rPr>
              <a:t>Java</a:t>
            </a:r>
            <a:r>
              <a:rPr lang="zh-CN" altLang="en-US" sz="2400" b="1">
                <a:latin typeface="微软雅黑" panose="020B0503020204020204" charset="-122"/>
                <a:ea typeface="微软雅黑" panose="020B0503020204020204" charset="-122"/>
              </a:rPr>
              <a:t>提供了基本数据类型相关的类，实现了对基本数据类型的封装。</a:t>
            </a:r>
          </a:p>
          <a:p>
            <a:pPr marL="128270" lvl="1" indent="0" eaLnBrk="1" hangingPunct="1">
              <a:lnSpc>
                <a:spcPct val="150000"/>
              </a:lnSpc>
              <a:buNone/>
            </a:pPr>
            <a:r>
              <a:rPr lang="en-US" altLang="zh-CN" sz="2400" b="1">
                <a:solidFill>
                  <a:srgbClr val="0000FF"/>
                </a:solidFill>
                <a:latin typeface="微软雅黑" panose="020B0503020204020204" charset="-122"/>
                <a:ea typeface="微软雅黑" panose="020B0503020204020204" charset="-122"/>
              </a:rPr>
              <a:t>         </a:t>
            </a:r>
            <a:r>
              <a:rPr lang="en-US" altLang="zh-CN" sz="2400" b="1">
                <a:solidFill>
                  <a:srgbClr val="53648F"/>
                </a:solidFill>
                <a:latin typeface="微软雅黑" panose="020B0503020204020204" charset="-122"/>
                <a:ea typeface="微软雅黑" panose="020B0503020204020204" charset="-122"/>
              </a:rPr>
              <a:t>Byte、Integer、Short、Long、Float、Double</a:t>
            </a:r>
            <a:r>
              <a:rPr lang="zh-CN" altLang="en-US" sz="2400" b="1">
                <a:solidFill>
                  <a:srgbClr val="53648F"/>
                </a:solidFill>
                <a:latin typeface="微软雅黑" panose="020B0503020204020204" charset="-122"/>
                <a:ea typeface="微软雅黑" panose="020B0503020204020204" charset="-122"/>
              </a:rPr>
              <a:t>和</a:t>
            </a:r>
            <a:r>
              <a:rPr lang="en-US" altLang="zh-CN" sz="2400" b="1">
                <a:solidFill>
                  <a:srgbClr val="53648F"/>
                </a:solidFill>
                <a:latin typeface="微软雅黑" panose="020B0503020204020204" charset="-122"/>
                <a:ea typeface="微软雅黑" panose="020B0503020204020204" charset="-122"/>
              </a:rPr>
              <a:t>Character</a:t>
            </a:r>
            <a:r>
              <a:rPr lang="zh-CN" altLang="en-US" sz="2400" b="1">
                <a:latin typeface="微软雅黑" panose="020B0503020204020204" charset="-122"/>
                <a:ea typeface="微软雅黑" panose="020B0503020204020204" charset="-122"/>
              </a:rPr>
              <a:t>类。</a:t>
            </a:r>
            <a:endParaRPr lang="en-US" altLang="zh-CN" sz="2400" b="1">
              <a:latin typeface="微软雅黑" panose="020B0503020204020204" charset="-122"/>
              <a:ea typeface="微软雅黑" panose="020B0503020204020204" charset="-122"/>
            </a:endParaRPr>
          </a:p>
          <a:p>
            <a:pPr marL="128270" lvl="1" indent="0" eaLnBrk="1" hangingPunct="1">
              <a:lnSpc>
                <a:spcPct val="150000"/>
              </a:lnSpc>
              <a:buNone/>
            </a:pPr>
            <a:r>
              <a:rPr lang="en-US" altLang="zh-CN" sz="2400" b="1">
                <a:latin typeface="微软雅黑" panose="020B0503020204020204" charset="-122"/>
                <a:ea typeface="微软雅黑" panose="020B0503020204020204" charset="-122"/>
              </a:rPr>
              <a:t>        </a:t>
            </a:r>
            <a:r>
              <a:rPr lang="zh-CN" altLang="en-US" sz="2400" b="1">
                <a:latin typeface="微软雅黑" panose="020B0503020204020204" charset="-122"/>
                <a:ea typeface="微软雅黑" panose="020B0503020204020204" charset="-122"/>
              </a:rPr>
              <a:t>这些类在</a:t>
            </a:r>
            <a:r>
              <a:rPr lang="en-US" altLang="zh-CN" sz="2400" b="1">
                <a:latin typeface="微软雅黑" panose="020B0503020204020204" charset="-122"/>
                <a:ea typeface="微软雅黑" panose="020B0503020204020204" charset="-122"/>
              </a:rPr>
              <a:t>java.lang</a:t>
            </a:r>
            <a:r>
              <a:rPr lang="zh-CN" altLang="en-US" sz="2400" b="1">
                <a:latin typeface="微软雅黑" panose="020B0503020204020204" charset="-122"/>
                <a:ea typeface="微软雅黑" panose="020B0503020204020204" charset="-122"/>
              </a:rPr>
              <a:t>包中。</a:t>
            </a:r>
          </a:p>
        </p:txBody>
      </p:sp>
      <p:grpSp>
        <p:nvGrpSpPr>
          <p:cNvPr id="4" name="组合 3"/>
          <p:cNvGrpSpPr/>
          <p:nvPr/>
        </p:nvGrpSpPr>
        <p:grpSpPr>
          <a:xfrm>
            <a:off x="103941" y="116632"/>
            <a:ext cx="10002759" cy="614705"/>
            <a:chOff x="103941" y="116632"/>
            <a:chExt cx="10002759" cy="614705"/>
          </a:xfrm>
        </p:grpSpPr>
        <p:sp>
          <p:nvSpPr>
            <p:cNvPr id="5" name="文本框 4"/>
            <p:cNvSpPr txBox="1"/>
            <p:nvPr/>
          </p:nvSpPr>
          <p:spPr>
            <a:xfrm>
              <a:off x="767408" y="147772"/>
              <a:ext cx="468052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4.13  </a:t>
              </a:r>
              <a:r>
                <a:rPr lang="zh-CN" altLang="en-US" sz="3200" b="1">
                  <a:solidFill>
                    <a:srgbClr val="53648F"/>
                  </a:solidFill>
                  <a:latin typeface="微软雅黑" panose="020B0503020204020204" charset="-122"/>
                  <a:ea typeface="微软雅黑" panose="020B0503020204020204" charset="-122"/>
                </a:rPr>
                <a:t>基本类型的类封装</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5426179" y="458688"/>
              <a:ext cx="468052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0" name="文本框 9"/>
          <p:cNvSpPr txBox="1"/>
          <p:nvPr/>
        </p:nvSpPr>
        <p:spPr>
          <a:xfrm>
            <a:off x="1346607" y="1277104"/>
            <a:ext cx="9433048" cy="1198880"/>
          </a:xfrm>
          <a:prstGeom prst="rect">
            <a:avLst/>
          </a:prstGeom>
          <a:noFill/>
        </p:spPr>
        <p:txBody>
          <a:bodyPr wrap="square">
            <a:spAutoFit/>
          </a:bodyPr>
          <a:lstStyle/>
          <a:p>
            <a:pPr marL="342900" indent="-342900" eaLnBrk="1" hangingPunct="1">
              <a:lnSpc>
                <a:spcPct val="150000"/>
              </a:lnSpc>
              <a:buClr>
                <a:srgbClr val="53648F"/>
              </a:buClr>
              <a:buFont typeface="Wingdings" panose="05000000000000000000" pitchFamily="2" charset="2"/>
              <a:buChar char="u"/>
            </a:pPr>
            <a:r>
              <a:rPr lang="en-US" altLang="zh-CN" sz="2400" b="1">
                <a:latin typeface="微软雅黑" panose="020B0503020204020204" charset="-122"/>
                <a:ea typeface="微软雅黑" panose="020B0503020204020204" charset="-122"/>
              </a:rPr>
              <a:t>Java</a:t>
            </a:r>
            <a:r>
              <a:rPr lang="zh-CN" altLang="en-US" sz="2400" b="1">
                <a:latin typeface="微软雅黑" panose="020B0503020204020204" charset="-122"/>
                <a:ea typeface="微软雅黑" panose="020B0503020204020204" charset="-122"/>
              </a:rPr>
              <a:t>的基本数据类型包括</a:t>
            </a:r>
          </a:p>
          <a:p>
            <a:pPr lvl="1" eaLnBrk="1" hangingPunct="1">
              <a:lnSpc>
                <a:spcPct val="150000"/>
              </a:lnSpc>
            </a:pPr>
            <a:r>
              <a:rPr lang="en-US" altLang="zh-CN" sz="2400" b="1">
                <a:solidFill>
                  <a:srgbClr val="53648F"/>
                </a:solidFill>
                <a:latin typeface="微软雅黑" panose="020B0503020204020204" charset="-122"/>
                <a:ea typeface="微软雅黑" panose="020B0503020204020204" charset="-122"/>
              </a:rPr>
              <a:t>      byte、int、short、long、float、double、char。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70659"/>
                                        </p:tgtEl>
                                        <p:attrNameLst>
                                          <p:attrName>style.visibility</p:attrName>
                                        </p:attrNameLst>
                                      </p:cBhvr>
                                      <p:to>
                                        <p:strVal val="visible"/>
                                      </p:to>
                                    </p:set>
                                    <p:animEffect transition="in" filter="wipe(up)">
                                      <p:cBhvr>
                                        <p:cTn id="16" dur="500"/>
                                        <p:tgtEl>
                                          <p:spTgt spid="70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3" name="Rectangle 3"/>
          <p:cNvSpPr>
            <a:spLocks noGrp="1" noChangeArrowheads="1"/>
          </p:cNvSpPr>
          <p:nvPr>
            <p:ph idx="4294967295"/>
          </p:nvPr>
        </p:nvSpPr>
        <p:spPr>
          <a:xfrm>
            <a:off x="1127448" y="3278129"/>
            <a:ext cx="10260732" cy="973017"/>
          </a:xfrm>
          <a:prstGeom prst="rect">
            <a:avLst/>
          </a:prstGeom>
        </p:spPr>
        <p:txBody>
          <a:bodyPr/>
          <a:lstStyle/>
          <a:p>
            <a:pPr eaLnBrk="1" hangingPunct="1">
              <a:lnSpc>
                <a:spcPct val="200000"/>
              </a:lnSpc>
              <a:buClr>
                <a:srgbClr val="53648F"/>
              </a:buClr>
              <a:buFont typeface="Wingdings" panose="05000000000000000000" pitchFamily="2" charset="2"/>
              <a:buChar char="u"/>
            </a:pPr>
            <a:r>
              <a:rPr lang="en-US" altLang="zh-CN" sz="2400" b="1">
                <a:latin typeface="微软雅黑" panose="020B0503020204020204" charset="-122"/>
                <a:ea typeface="微软雅黑" panose="020B0503020204020204" charset="-122"/>
              </a:rPr>
              <a:t>Double</a:t>
            </a:r>
            <a:r>
              <a:rPr lang="zh-CN" altLang="en-US" sz="2400" b="1">
                <a:latin typeface="微软雅黑" panose="020B0503020204020204" charset="-122"/>
                <a:ea typeface="微软雅黑" panose="020B0503020204020204" charset="-122"/>
              </a:rPr>
              <a:t>对象调用</a:t>
            </a:r>
            <a:r>
              <a:rPr lang="en-US" altLang="zh-CN" sz="2400" b="1">
                <a:solidFill>
                  <a:srgbClr val="53648F"/>
                </a:solidFill>
                <a:latin typeface="微软雅黑" panose="020B0503020204020204" charset="-122"/>
                <a:ea typeface="微软雅黑" panose="020B0503020204020204" charset="-122"/>
              </a:rPr>
              <a:t>doubleValue()</a:t>
            </a:r>
            <a:r>
              <a:rPr lang="zh-CN" altLang="en-US" sz="2400" b="1">
                <a:solidFill>
                  <a:srgbClr val="53648F"/>
                </a:solidFill>
                <a:latin typeface="微软雅黑" panose="020B0503020204020204" charset="-122"/>
                <a:ea typeface="微软雅黑" panose="020B0503020204020204" charset="-122"/>
              </a:rPr>
              <a:t>方法</a:t>
            </a:r>
            <a:r>
              <a:rPr lang="zh-CN" altLang="en-US" sz="2400" b="1">
                <a:latin typeface="微软雅黑" panose="020B0503020204020204" charset="-122"/>
                <a:ea typeface="微软雅黑" panose="020B0503020204020204" charset="-122"/>
              </a:rPr>
              <a:t>可以返回该对象中含有的</a:t>
            </a:r>
            <a:r>
              <a:rPr lang="en-US" altLang="zh-CN" sz="2400" b="1">
                <a:latin typeface="微软雅黑" panose="020B0503020204020204" charset="-122"/>
                <a:ea typeface="微软雅黑" panose="020B0503020204020204" charset="-122"/>
              </a:rPr>
              <a:t>double</a:t>
            </a:r>
            <a:r>
              <a:rPr lang="zh-CN" altLang="en-US" sz="2400" b="1">
                <a:latin typeface="微软雅黑" panose="020B0503020204020204" charset="-122"/>
                <a:ea typeface="微软雅黑" panose="020B0503020204020204" charset="-122"/>
              </a:rPr>
              <a:t>型数据。</a:t>
            </a:r>
          </a:p>
          <a:p>
            <a:pPr eaLnBrk="1" hangingPunct="1">
              <a:lnSpc>
                <a:spcPct val="200000"/>
              </a:lnSpc>
              <a:buClr>
                <a:srgbClr val="53648F"/>
              </a:buClr>
              <a:buFont typeface="Wingdings" panose="05000000000000000000" pitchFamily="2" charset="2"/>
              <a:buChar char="u"/>
            </a:pPr>
            <a:r>
              <a:rPr lang="en-US" altLang="zh-CN" sz="2400" b="1">
                <a:latin typeface="微软雅黑" panose="020B0503020204020204" charset="-122"/>
                <a:ea typeface="微软雅黑" panose="020B0503020204020204" charset="-122"/>
              </a:rPr>
              <a:t>Float</a:t>
            </a:r>
            <a:r>
              <a:rPr lang="zh-CN" altLang="en-US" sz="2400" b="1">
                <a:latin typeface="微软雅黑" panose="020B0503020204020204" charset="-122"/>
                <a:ea typeface="微软雅黑" panose="020B0503020204020204" charset="-122"/>
              </a:rPr>
              <a:t>对象调用</a:t>
            </a:r>
            <a:r>
              <a:rPr lang="en-US" altLang="zh-CN" sz="2400" b="1">
                <a:solidFill>
                  <a:srgbClr val="53648F"/>
                </a:solidFill>
                <a:latin typeface="微软雅黑" panose="020B0503020204020204" charset="-122"/>
                <a:ea typeface="微软雅黑" panose="020B0503020204020204" charset="-122"/>
              </a:rPr>
              <a:t>floatValue()</a:t>
            </a:r>
            <a:r>
              <a:rPr lang="zh-CN" altLang="en-US" sz="2400" b="1">
                <a:solidFill>
                  <a:srgbClr val="53648F"/>
                </a:solidFill>
                <a:latin typeface="微软雅黑" panose="020B0503020204020204" charset="-122"/>
                <a:ea typeface="微软雅黑" panose="020B0503020204020204" charset="-122"/>
              </a:rPr>
              <a:t>方法</a:t>
            </a:r>
            <a:r>
              <a:rPr lang="zh-CN" altLang="en-US" sz="2400" b="1">
                <a:latin typeface="微软雅黑" panose="020B0503020204020204" charset="-122"/>
                <a:ea typeface="微软雅黑" panose="020B0503020204020204" charset="-122"/>
              </a:rPr>
              <a:t>可以返回该对象中含有的</a:t>
            </a:r>
            <a:r>
              <a:rPr lang="en-US" altLang="zh-CN" sz="2400" b="1">
                <a:latin typeface="微软雅黑" panose="020B0503020204020204" charset="-122"/>
                <a:ea typeface="微软雅黑" panose="020B0503020204020204" charset="-122"/>
              </a:rPr>
              <a:t>float</a:t>
            </a:r>
            <a:r>
              <a:rPr lang="zh-CN" altLang="en-US" sz="2400" b="1">
                <a:latin typeface="微软雅黑" panose="020B0503020204020204" charset="-122"/>
                <a:ea typeface="微软雅黑" panose="020B0503020204020204" charset="-122"/>
              </a:rPr>
              <a:t>型数据。 </a:t>
            </a:r>
          </a:p>
        </p:txBody>
      </p:sp>
      <p:grpSp>
        <p:nvGrpSpPr>
          <p:cNvPr id="4" name="组合 3"/>
          <p:cNvGrpSpPr/>
          <p:nvPr/>
        </p:nvGrpSpPr>
        <p:grpSpPr>
          <a:xfrm>
            <a:off x="103941" y="116632"/>
            <a:ext cx="10002759" cy="614705"/>
            <a:chOff x="103941" y="116632"/>
            <a:chExt cx="10002759" cy="614705"/>
          </a:xfrm>
        </p:grpSpPr>
        <p:sp>
          <p:nvSpPr>
            <p:cNvPr id="5" name="文本框 4"/>
            <p:cNvSpPr txBox="1"/>
            <p:nvPr/>
          </p:nvSpPr>
          <p:spPr>
            <a:xfrm>
              <a:off x="767408" y="147772"/>
              <a:ext cx="468052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4.13  </a:t>
              </a:r>
              <a:r>
                <a:rPr lang="zh-CN" altLang="en-US" sz="3200" b="1">
                  <a:solidFill>
                    <a:srgbClr val="53648F"/>
                  </a:solidFill>
                  <a:latin typeface="微软雅黑" panose="020B0503020204020204" charset="-122"/>
                  <a:ea typeface="微软雅黑" panose="020B0503020204020204" charset="-122"/>
                </a:rPr>
                <a:t>基本类型的类封装</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5426179" y="458688"/>
              <a:ext cx="468052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9" name="文本框 8"/>
          <p:cNvSpPr txBox="1"/>
          <p:nvPr/>
        </p:nvSpPr>
        <p:spPr>
          <a:xfrm>
            <a:off x="817550" y="807095"/>
            <a:ext cx="4990418"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4.13.1     DOUBLE</a:t>
            </a:r>
            <a:r>
              <a:rPr lang="zh-CN" altLang="en-US" sz="2400">
                <a:latin typeface="微软雅黑" panose="020B0503020204020204" charset="-122"/>
                <a:ea typeface="微软雅黑" panose="020B0503020204020204" charset="-122"/>
              </a:rPr>
              <a:t>和</a:t>
            </a:r>
            <a:r>
              <a:rPr lang="en-US" altLang="zh-CN" sz="2400">
                <a:latin typeface="微软雅黑" panose="020B0503020204020204" charset="-122"/>
                <a:ea typeface="微软雅黑" panose="020B0503020204020204" charset="-122"/>
              </a:rPr>
              <a:t>FLOAT</a:t>
            </a:r>
            <a:r>
              <a:rPr lang="zh-CN" altLang="en-US" sz="2400">
                <a:latin typeface="微软雅黑" panose="020B0503020204020204" charset="-122"/>
                <a:ea typeface="微软雅黑" panose="020B0503020204020204" charset="-122"/>
              </a:rPr>
              <a:t>类</a:t>
            </a:r>
          </a:p>
        </p:txBody>
      </p:sp>
      <p:sp>
        <p:nvSpPr>
          <p:cNvPr id="12" name="文本框 11"/>
          <p:cNvSpPr txBox="1"/>
          <p:nvPr/>
        </p:nvSpPr>
        <p:spPr>
          <a:xfrm>
            <a:off x="1127448" y="1487446"/>
            <a:ext cx="9793088" cy="429895"/>
          </a:xfrm>
          <a:prstGeom prst="rect">
            <a:avLst/>
          </a:prstGeom>
          <a:noFill/>
        </p:spPr>
        <p:txBody>
          <a:bodyPr wrap="square">
            <a:spAutoFit/>
          </a:bodyPr>
          <a:lstStyle/>
          <a:p>
            <a:pPr marL="342900" indent="-342900" eaLnBrk="1" hangingPunct="1">
              <a:buClr>
                <a:srgbClr val="53648F"/>
              </a:buClr>
              <a:buFont typeface="Wingdings" panose="05000000000000000000" pitchFamily="2" charset="2"/>
              <a:buChar char="u"/>
            </a:pPr>
            <a:r>
              <a:rPr lang="en-US" altLang="zh-CN" sz="2200" b="1">
                <a:latin typeface="微软雅黑" panose="020B0503020204020204" charset="-122"/>
                <a:ea typeface="微软雅黑" panose="020B0503020204020204" charset="-122"/>
              </a:rPr>
              <a:t>Double</a:t>
            </a:r>
            <a:r>
              <a:rPr lang="zh-CN" altLang="en-US" sz="2200" b="1">
                <a:latin typeface="微软雅黑" panose="020B0503020204020204" charset="-122"/>
                <a:ea typeface="微软雅黑" panose="020B0503020204020204" charset="-122"/>
              </a:rPr>
              <a:t>类和</a:t>
            </a:r>
            <a:r>
              <a:rPr lang="en-US" altLang="zh-CN" sz="2200" b="1">
                <a:latin typeface="微软雅黑" panose="020B0503020204020204" charset="-122"/>
                <a:ea typeface="微软雅黑" panose="020B0503020204020204" charset="-122"/>
              </a:rPr>
              <a:t>Float</a:t>
            </a:r>
            <a:r>
              <a:rPr lang="zh-CN" altLang="en-US" sz="2200" b="1">
                <a:latin typeface="微软雅黑" panose="020B0503020204020204" charset="-122"/>
                <a:ea typeface="微软雅黑" panose="020B0503020204020204" charset="-122"/>
              </a:rPr>
              <a:t>类实现了对</a:t>
            </a:r>
            <a:r>
              <a:rPr lang="en-US" altLang="zh-CN" sz="2200" b="1">
                <a:latin typeface="微软雅黑" panose="020B0503020204020204" charset="-122"/>
                <a:ea typeface="微软雅黑" panose="020B0503020204020204" charset="-122"/>
              </a:rPr>
              <a:t>double</a:t>
            </a:r>
            <a:r>
              <a:rPr lang="zh-CN" altLang="en-US" sz="2200" b="1">
                <a:latin typeface="微软雅黑" panose="020B0503020204020204" charset="-122"/>
                <a:ea typeface="微软雅黑" panose="020B0503020204020204" charset="-122"/>
              </a:rPr>
              <a:t>和</a:t>
            </a:r>
            <a:r>
              <a:rPr lang="en-US" altLang="zh-CN" sz="2200" b="1">
                <a:latin typeface="微软雅黑" panose="020B0503020204020204" charset="-122"/>
                <a:ea typeface="微软雅黑" panose="020B0503020204020204" charset="-122"/>
              </a:rPr>
              <a:t>float</a:t>
            </a:r>
            <a:r>
              <a:rPr lang="zh-CN" altLang="en-US" sz="2200" b="1">
                <a:latin typeface="微软雅黑" panose="020B0503020204020204" charset="-122"/>
                <a:ea typeface="微软雅黑" panose="020B0503020204020204" charset="-122"/>
              </a:rPr>
              <a:t>基本型数据的类包装。</a:t>
            </a:r>
          </a:p>
        </p:txBody>
      </p:sp>
      <p:sp>
        <p:nvSpPr>
          <p:cNvPr id="14" name="文本框 13"/>
          <p:cNvSpPr txBox="1"/>
          <p:nvPr/>
        </p:nvSpPr>
        <p:spPr>
          <a:xfrm>
            <a:off x="1271464" y="2020403"/>
            <a:ext cx="6275194" cy="1614805"/>
          </a:xfrm>
          <a:prstGeom prst="rect">
            <a:avLst/>
          </a:prstGeom>
          <a:noFill/>
        </p:spPr>
        <p:txBody>
          <a:bodyPr wrap="square">
            <a:spAutoFit/>
          </a:bodyPr>
          <a:lstStyle/>
          <a:p>
            <a:pPr marL="800100" lvl="1" indent="-342900" eaLnBrk="1" hangingPunct="1">
              <a:lnSpc>
                <a:spcPct val="150000"/>
              </a:lnSpc>
              <a:buClr>
                <a:srgbClr val="53648F"/>
              </a:buClr>
              <a:buFont typeface="Arial" panose="020B0604020202020204" pitchFamily="34" charset="0"/>
              <a:buChar char="•"/>
            </a:pPr>
            <a:r>
              <a:rPr lang="en-US" altLang="zh-CN" sz="2200" b="1">
                <a:latin typeface="微软雅黑" panose="020B0503020204020204" charset="-122"/>
                <a:ea typeface="微软雅黑" panose="020B0503020204020204" charset="-122"/>
              </a:rPr>
              <a:t>Double</a:t>
            </a:r>
            <a:r>
              <a:rPr lang="zh-CN" altLang="en-US" sz="2200" b="1">
                <a:latin typeface="微软雅黑" panose="020B0503020204020204" charset="-122"/>
                <a:ea typeface="微软雅黑" panose="020B0503020204020204" charset="-122"/>
              </a:rPr>
              <a:t>类的构造方法：</a:t>
            </a:r>
            <a:r>
              <a:rPr lang="en-US" altLang="zh-CN" sz="2200" b="1">
                <a:solidFill>
                  <a:srgbClr val="53648F"/>
                </a:solidFill>
                <a:latin typeface="微软雅黑" panose="020B0503020204020204" charset="-122"/>
                <a:ea typeface="微软雅黑" panose="020B0503020204020204" charset="-122"/>
              </a:rPr>
              <a:t>Double(double num)</a:t>
            </a:r>
          </a:p>
          <a:p>
            <a:pPr marL="800100" lvl="1" indent="-342900" eaLnBrk="1" hangingPunct="1">
              <a:lnSpc>
                <a:spcPct val="150000"/>
              </a:lnSpc>
              <a:buClr>
                <a:srgbClr val="53648F"/>
              </a:buClr>
              <a:buFont typeface="Arial" panose="020B0604020202020204" pitchFamily="34" charset="0"/>
              <a:buChar char="•"/>
            </a:pPr>
            <a:r>
              <a:rPr lang="en-US" altLang="zh-CN" sz="2200" b="1">
                <a:latin typeface="微软雅黑" panose="020B0503020204020204" charset="-122"/>
                <a:ea typeface="微软雅黑" panose="020B0503020204020204" charset="-122"/>
              </a:rPr>
              <a:t>Float</a:t>
            </a:r>
            <a:r>
              <a:rPr lang="zh-CN" altLang="en-US" sz="2200" b="1">
                <a:latin typeface="微软雅黑" panose="020B0503020204020204" charset="-122"/>
                <a:ea typeface="微软雅黑" panose="020B0503020204020204" charset="-122"/>
              </a:rPr>
              <a:t>类的构造方法：   </a:t>
            </a:r>
            <a:r>
              <a:rPr lang="en-US" altLang="zh-CN" sz="2200" b="1">
                <a:solidFill>
                  <a:srgbClr val="53648F"/>
                </a:solidFill>
                <a:latin typeface="微软雅黑" panose="020B0503020204020204" charset="-122"/>
                <a:ea typeface="微软雅黑" panose="020B0503020204020204" charset="-122"/>
              </a:rPr>
              <a:t>Float(float num)</a:t>
            </a:r>
          </a:p>
        </p:txBody>
      </p:sp>
      <p:sp>
        <p:nvSpPr>
          <p:cNvPr id="16" name="文本框 15"/>
          <p:cNvSpPr txBox="1"/>
          <p:nvPr/>
        </p:nvSpPr>
        <p:spPr>
          <a:xfrm>
            <a:off x="1278350" y="5362045"/>
            <a:ext cx="6275194" cy="429895"/>
          </a:xfrm>
          <a:prstGeom prst="rect">
            <a:avLst/>
          </a:prstGeom>
          <a:noFill/>
        </p:spPr>
        <p:txBody>
          <a:bodyPr wrap="square">
            <a:spAutoFit/>
          </a:bodyPr>
          <a:lstStyle/>
          <a:p>
            <a:pPr eaLnBrk="1" hangingPunct="1"/>
            <a:r>
              <a:rPr lang="zh-CN" altLang="en-US" sz="2200" b="1">
                <a:latin typeface="微软雅黑" panose="020B0503020204020204" charset="-122"/>
                <a:ea typeface="微软雅黑" panose="020B0503020204020204" charset="-122"/>
              </a:rPr>
              <a:t>请看下面的例题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71683">
                                            <p:txEl>
                                              <p:pRg st="0" end="0"/>
                                            </p:txEl>
                                          </p:spTgt>
                                        </p:tgtEl>
                                        <p:attrNameLst>
                                          <p:attrName>style.visibility</p:attrName>
                                        </p:attrNameLst>
                                      </p:cBhvr>
                                      <p:to>
                                        <p:strVal val="visible"/>
                                      </p:to>
                                    </p:set>
                                    <p:animEffect transition="in" filter="wipe(up)">
                                      <p:cBhvr>
                                        <p:cTn id="22" dur="500"/>
                                        <p:tgtEl>
                                          <p:spTgt spid="71683">
                                            <p:txEl>
                                              <p:pRg st="0" end="0"/>
                                            </p:txEl>
                                          </p:spTgt>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71683">
                                            <p:txEl>
                                              <p:pRg st="1" end="1"/>
                                            </p:txEl>
                                          </p:spTgt>
                                        </p:tgtEl>
                                        <p:attrNameLst>
                                          <p:attrName>style.visibility</p:attrName>
                                        </p:attrNameLst>
                                      </p:cBhvr>
                                      <p:to>
                                        <p:strVal val="visible"/>
                                      </p:to>
                                    </p:set>
                                    <p:animEffect transition="in" filter="wipe(up)">
                                      <p:cBhvr>
                                        <p:cTn id="26" dur="500"/>
                                        <p:tgtEl>
                                          <p:spTgt spid="71683">
                                            <p:txEl>
                                              <p:pRg st="1" end="1"/>
                                            </p:txEl>
                                          </p:spTgt>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P spid="9" grpId="0"/>
      <p:bldP spid="12" grpId="0"/>
      <p:bldP spid="14" grpId="0"/>
      <p:bldP spid="16"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3"/>
          <p:cNvSpPr>
            <a:spLocks noChangeArrowheads="1"/>
          </p:cNvSpPr>
          <p:nvPr/>
        </p:nvSpPr>
        <p:spPr bwMode="auto">
          <a:xfrm>
            <a:off x="2124183" y="1628800"/>
            <a:ext cx="7848600" cy="4492625"/>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200">
                <a:latin typeface="微软雅黑" panose="020B0503020204020204" charset="-122"/>
                <a:ea typeface="微软雅黑" panose="020B0503020204020204" charset="-122"/>
              </a:rPr>
              <a:t>class Test</a:t>
            </a:r>
          </a:p>
          <a:p>
            <a:pPr eaLnBrk="1" hangingPunct="1">
              <a:spcBef>
                <a:spcPct val="0"/>
              </a:spcBef>
              <a:buClrTx/>
              <a:buFontTx/>
              <a:buNone/>
            </a:pPr>
            <a:r>
              <a:rPr lang="en-US" altLang="zh-CN" sz="2200">
                <a:latin typeface="微软雅黑" panose="020B0503020204020204" charset="-122"/>
                <a:ea typeface="微软雅黑" panose="020B0503020204020204" charset="-122"/>
              </a:rPr>
              <a:t>{ public static void main(String args[])</a:t>
            </a:r>
          </a:p>
          <a:p>
            <a:pPr eaLnBrk="1" hangingPunct="1">
              <a:spcBef>
                <a:spcPct val="0"/>
              </a:spcBef>
              <a:buClrTx/>
              <a:buFontTx/>
              <a:buNone/>
            </a:pPr>
            <a:r>
              <a:rPr lang="en-US" altLang="zh-CN" sz="2200">
                <a:latin typeface="微软雅黑" panose="020B0503020204020204" charset="-122"/>
                <a:ea typeface="微软雅黑" panose="020B0503020204020204" charset="-122"/>
              </a:rPr>
              <a:t>  {</a:t>
            </a:r>
          </a:p>
          <a:p>
            <a:pPr eaLnBrk="1" hangingPunct="1">
              <a:spcBef>
                <a:spcPct val="0"/>
              </a:spcBef>
              <a:buClrTx/>
              <a:buFontTx/>
              <a:buNone/>
            </a:pPr>
            <a:r>
              <a:rPr lang="en-US" altLang="zh-CN" sz="2200">
                <a:latin typeface="微软雅黑" panose="020B0503020204020204" charset="-122"/>
                <a:ea typeface="微软雅黑" panose="020B0503020204020204" charset="-122"/>
              </a:rPr>
              <a:t>     String s1="20";</a:t>
            </a:r>
          </a:p>
          <a:p>
            <a:pPr eaLnBrk="1" hangingPunct="1">
              <a:spcBef>
                <a:spcPct val="0"/>
              </a:spcBef>
              <a:buClrTx/>
              <a:buFontTx/>
              <a:buNone/>
            </a:pPr>
            <a:r>
              <a:rPr lang="en-US" altLang="zh-CN" sz="2200">
                <a:latin typeface="微软雅黑" panose="020B0503020204020204" charset="-122"/>
                <a:ea typeface="微软雅黑" panose="020B0503020204020204" charset="-122"/>
              </a:rPr>
              <a:t>     String s2="80";</a:t>
            </a:r>
          </a:p>
          <a:p>
            <a:pPr eaLnBrk="1" hangingPunct="1">
              <a:spcBef>
                <a:spcPct val="0"/>
              </a:spcBef>
              <a:buClrTx/>
              <a:buFontTx/>
              <a:buNone/>
            </a:pPr>
            <a:r>
              <a:rPr lang="en-US" altLang="zh-CN" sz="2200">
                <a:latin typeface="微软雅黑" panose="020B0503020204020204" charset="-122"/>
                <a:ea typeface="微软雅黑" panose="020B0503020204020204" charset="-122"/>
              </a:rPr>
              <a:t>     printf(s1+s2);</a:t>
            </a:r>
          </a:p>
          <a:p>
            <a:pPr eaLnBrk="1" hangingPunct="1">
              <a:spcBef>
                <a:spcPct val="0"/>
              </a:spcBef>
              <a:buClrTx/>
              <a:buFontTx/>
              <a:buNone/>
            </a:pPr>
            <a:r>
              <a:rPr lang="en-US" altLang="zh-CN" sz="2200">
                <a:latin typeface="微软雅黑" panose="020B0503020204020204" charset="-122"/>
                <a:ea typeface="微软雅黑" panose="020B0503020204020204" charset="-122"/>
              </a:rPr>
              <a:t>     Double d1=new Double(s1);</a:t>
            </a:r>
          </a:p>
          <a:p>
            <a:pPr eaLnBrk="1" hangingPunct="1">
              <a:spcBef>
                <a:spcPct val="0"/>
              </a:spcBef>
              <a:buClrTx/>
              <a:buFontTx/>
              <a:buNone/>
            </a:pPr>
            <a:r>
              <a:rPr lang="en-US" altLang="zh-CN" sz="2200">
                <a:latin typeface="微软雅黑" panose="020B0503020204020204" charset="-122"/>
                <a:ea typeface="微软雅黑" panose="020B0503020204020204" charset="-122"/>
              </a:rPr>
              <a:t>     Double d2=new Double(s2);</a:t>
            </a:r>
          </a:p>
          <a:p>
            <a:pPr eaLnBrk="1" hangingPunct="1">
              <a:spcBef>
                <a:spcPct val="0"/>
              </a:spcBef>
              <a:buClrTx/>
              <a:buFontTx/>
              <a:buNone/>
            </a:pPr>
            <a:r>
              <a:rPr lang="en-US" altLang="zh-CN" sz="2200">
                <a:latin typeface="微软雅黑" panose="020B0503020204020204" charset="-122"/>
                <a:ea typeface="微软雅黑" panose="020B0503020204020204" charset="-122"/>
              </a:rPr>
              <a:t>     double m1=d1.doubleValue();</a:t>
            </a:r>
          </a:p>
          <a:p>
            <a:pPr eaLnBrk="1" hangingPunct="1">
              <a:spcBef>
                <a:spcPct val="0"/>
              </a:spcBef>
              <a:buClrTx/>
              <a:buFontTx/>
              <a:buNone/>
            </a:pPr>
            <a:r>
              <a:rPr lang="en-US" altLang="zh-CN" sz="2200">
                <a:latin typeface="微软雅黑" panose="020B0503020204020204" charset="-122"/>
                <a:ea typeface="微软雅黑" panose="020B0503020204020204" charset="-122"/>
              </a:rPr>
              <a:t>     double m2=d1.doubleValue();</a:t>
            </a:r>
          </a:p>
          <a:p>
            <a:pPr eaLnBrk="1" hangingPunct="1">
              <a:spcBef>
                <a:spcPct val="0"/>
              </a:spcBef>
              <a:buClrTx/>
              <a:buFontTx/>
              <a:buNone/>
            </a:pPr>
            <a:r>
              <a:rPr lang="en-US" altLang="zh-CN" sz="2200">
                <a:latin typeface="微软雅黑" panose="020B0503020204020204" charset="-122"/>
                <a:ea typeface="微软雅黑" panose="020B0503020204020204" charset="-122"/>
              </a:rPr>
              <a:t>     println(m1+m2);   </a:t>
            </a:r>
          </a:p>
          <a:p>
            <a:pPr eaLnBrk="1" hangingPunct="1">
              <a:spcBef>
                <a:spcPct val="0"/>
              </a:spcBef>
              <a:buClrTx/>
              <a:buFontTx/>
              <a:buNone/>
            </a:pPr>
            <a:r>
              <a:rPr lang="en-US" altLang="zh-CN" sz="2200">
                <a:latin typeface="微软雅黑" panose="020B0503020204020204" charset="-122"/>
                <a:ea typeface="微软雅黑" panose="020B0503020204020204" charset="-122"/>
              </a:rPr>
              <a:t>  }</a:t>
            </a:r>
          </a:p>
          <a:p>
            <a:pPr eaLnBrk="1" hangingPunct="1">
              <a:spcBef>
                <a:spcPct val="0"/>
              </a:spcBef>
              <a:buClrTx/>
              <a:buFontTx/>
              <a:buNone/>
            </a:pPr>
            <a:r>
              <a:rPr lang="en-US" altLang="zh-CN" sz="2200">
                <a:latin typeface="微软雅黑" panose="020B0503020204020204" charset="-122"/>
                <a:ea typeface="微软雅黑" panose="020B0503020204020204" charset="-122"/>
              </a:rPr>
              <a:t>}</a:t>
            </a:r>
            <a:endParaRPr lang="zh-CN" altLang="en-US" sz="2200">
              <a:latin typeface="微软雅黑" panose="020B0503020204020204" charset="-122"/>
              <a:ea typeface="微软雅黑" panose="020B0503020204020204" charset="-122"/>
            </a:endParaRPr>
          </a:p>
        </p:txBody>
      </p:sp>
      <p:sp>
        <p:nvSpPr>
          <p:cNvPr id="244741" name="Line 5"/>
          <p:cNvSpPr>
            <a:spLocks noChangeShapeType="1"/>
          </p:cNvSpPr>
          <p:nvPr/>
        </p:nvSpPr>
        <p:spPr bwMode="auto">
          <a:xfrm>
            <a:off x="2855914" y="4724821"/>
            <a:ext cx="3887787" cy="0"/>
          </a:xfrm>
          <a:prstGeom prst="line">
            <a:avLst/>
          </a:prstGeom>
          <a:noFill/>
          <a:ln w="25400">
            <a:solidFill>
              <a:srgbClr val="800000"/>
            </a:solidFill>
            <a:round/>
          </a:ln>
          <a:extLst>
            <a:ext uri="{909E8E84-426E-40DD-AFC4-6F175D3DCCD1}">
              <a14:hiddenFill xmlns:a14="http://schemas.microsoft.com/office/drawing/2010/main">
                <a:noFill/>
              </a14:hiddenFill>
            </a:ext>
          </a:extLst>
        </p:spPr>
        <p:txBody>
          <a:bodyPr/>
          <a:lstStyle/>
          <a:p>
            <a:endParaRPr lang="zh-CN" altLang="en-US">
              <a:ea typeface="楷体" panose="02010609060101010101" pitchFamily="49" charset="-122"/>
            </a:endParaRPr>
          </a:p>
        </p:txBody>
      </p:sp>
      <p:sp>
        <p:nvSpPr>
          <p:cNvPr id="244742" name="Line 6"/>
          <p:cNvSpPr>
            <a:spLocks noChangeShapeType="1"/>
          </p:cNvSpPr>
          <p:nvPr/>
        </p:nvSpPr>
        <p:spPr bwMode="auto">
          <a:xfrm>
            <a:off x="2855914" y="5085184"/>
            <a:ext cx="3887787" cy="0"/>
          </a:xfrm>
          <a:prstGeom prst="line">
            <a:avLst/>
          </a:prstGeom>
          <a:noFill/>
          <a:ln w="25400">
            <a:solidFill>
              <a:srgbClr val="800000"/>
            </a:solidFill>
            <a:round/>
          </a:ln>
          <a:extLst>
            <a:ext uri="{909E8E84-426E-40DD-AFC4-6F175D3DCCD1}">
              <a14:hiddenFill xmlns:a14="http://schemas.microsoft.com/office/drawing/2010/main">
                <a:noFill/>
              </a14:hiddenFill>
            </a:ext>
          </a:extLst>
        </p:spPr>
        <p:txBody>
          <a:bodyPr/>
          <a:lstStyle/>
          <a:p>
            <a:endParaRPr lang="zh-CN" altLang="en-US">
              <a:ea typeface="楷体" panose="02010609060101010101" pitchFamily="49" charset="-122"/>
            </a:endParaRPr>
          </a:p>
        </p:txBody>
      </p:sp>
      <p:grpSp>
        <p:nvGrpSpPr>
          <p:cNvPr id="6" name="组合 5"/>
          <p:cNvGrpSpPr/>
          <p:nvPr/>
        </p:nvGrpSpPr>
        <p:grpSpPr>
          <a:xfrm>
            <a:off x="103941" y="116632"/>
            <a:ext cx="10002759" cy="614705"/>
            <a:chOff x="103941" y="116632"/>
            <a:chExt cx="10002759" cy="614705"/>
          </a:xfrm>
        </p:grpSpPr>
        <p:sp>
          <p:nvSpPr>
            <p:cNvPr id="7" name="文本框 6"/>
            <p:cNvSpPr txBox="1"/>
            <p:nvPr/>
          </p:nvSpPr>
          <p:spPr>
            <a:xfrm>
              <a:off x="767408" y="147772"/>
              <a:ext cx="468052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4.13  </a:t>
              </a:r>
              <a:r>
                <a:rPr lang="zh-CN" altLang="en-US" sz="3200" b="1">
                  <a:solidFill>
                    <a:srgbClr val="53648F"/>
                  </a:solidFill>
                  <a:latin typeface="微软雅黑" panose="020B0503020204020204" charset="-122"/>
                  <a:ea typeface="微软雅黑" panose="020B0503020204020204" charset="-122"/>
                </a:rPr>
                <a:t>基本类型的类封装</a:t>
              </a:r>
              <a:endParaRPr lang="zh-CN" altLang="en-US" sz="3200" b="1" dirty="0">
                <a:solidFill>
                  <a:srgbClr val="53648F"/>
                </a:solidFill>
                <a:latin typeface="微软雅黑" panose="020B0503020204020204" charset="-122"/>
                <a:ea typeface="微软雅黑" panose="020B0503020204020204" charset="-122"/>
              </a:endParaRPr>
            </a:p>
          </p:txBody>
        </p:sp>
        <p:pic>
          <p:nvPicPr>
            <p:cNvPr id="8" name="图片 7"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0" name="平行四边形 9"/>
            <p:cNvSpPr/>
            <p:nvPr/>
          </p:nvSpPr>
          <p:spPr>
            <a:xfrm>
              <a:off x="5426179" y="458688"/>
              <a:ext cx="468052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1" name="文本框 10"/>
          <p:cNvSpPr txBox="1"/>
          <p:nvPr/>
        </p:nvSpPr>
        <p:spPr>
          <a:xfrm>
            <a:off x="817550" y="807095"/>
            <a:ext cx="4990418"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4.13.1     DOUBLE</a:t>
            </a:r>
            <a:r>
              <a:rPr lang="zh-CN" altLang="en-US" sz="2400">
                <a:latin typeface="微软雅黑" panose="020B0503020204020204" charset="-122"/>
                <a:ea typeface="微软雅黑" panose="020B0503020204020204" charset="-122"/>
              </a:rPr>
              <a:t>和</a:t>
            </a:r>
            <a:r>
              <a:rPr lang="en-US" altLang="zh-CN" sz="2400">
                <a:latin typeface="微软雅黑" panose="020B0503020204020204" charset="-122"/>
                <a:ea typeface="微软雅黑" panose="020B0503020204020204" charset="-122"/>
              </a:rPr>
              <a:t>FLOAT</a:t>
            </a:r>
            <a:r>
              <a:rPr lang="zh-CN" altLang="en-US" sz="2400">
                <a:latin typeface="微软雅黑" panose="020B0503020204020204" charset="-122"/>
                <a:ea typeface="微软雅黑" panose="020B0503020204020204" charset="-122"/>
              </a:rPr>
              <a:t>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7270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4741"/>
                                        </p:tgtEl>
                                        <p:attrNameLst>
                                          <p:attrName>style.visibility</p:attrName>
                                        </p:attrNameLst>
                                      </p:cBhvr>
                                      <p:to>
                                        <p:strVal val="visible"/>
                                      </p:to>
                                    </p:set>
                                    <p:animEffect transition="in" filter="blinds(horizontal)">
                                      <p:cBhvr>
                                        <p:cTn id="18" dur="500"/>
                                        <p:tgtEl>
                                          <p:spTgt spid="24474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44742"/>
                                        </p:tgtEl>
                                        <p:attrNameLst>
                                          <p:attrName>style.visibility</p:attrName>
                                        </p:attrNameLst>
                                      </p:cBhvr>
                                      <p:to>
                                        <p:strVal val="visible"/>
                                      </p:to>
                                    </p:set>
                                    <p:animEffect transition="in" filter="blinds(horizontal)">
                                      <p:cBhvr>
                                        <p:cTn id="23" dur="500"/>
                                        <p:tgtEl>
                                          <p:spTgt spid="244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bldLvl="0" animBg="1"/>
      <p:bldP spid="11"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1" name="Rectangle 3"/>
          <p:cNvSpPr>
            <a:spLocks noGrp="1" noChangeArrowheads="1"/>
          </p:cNvSpPr>
          <p:nvPr>
            <p:ph idx="4294967295"/>
          </p:nvPr>
        </p:nvSpPr>
        <p:spPr>
          <a:xfrm>
            <a:off x="854928" y="1352311"/>
            <a:ext cx="9993600" cy="5258817"/>
          </a:xfrm>
          <a:prstGeom prst="rect">
            <a:avLst/>
          </a:prstGeom>
        </p:spPr>
        <p:txBody>
          <a:bodyPr/>
          <a:lstStyle/>
          <a:p>
            <a:pPr eaLnBrk="1" hangingPunct="1">
              <a:lnSpc>
                <a:spcPct val="150000"/>
              </a:lnSpc>
            </a:pPr>
            <a:r>
              <a:rPr lang="zh-CN" altLang="en-US" sz="2400" b="1">
                <a:latin typeface="微软雅黑" panose="020B0503020204020204" charset="-122"/>
                <a:ea typeface="微软雅黑" panose="020B0503020204020204" charset="-122"/>
              </a:rPr>
              <a:t>上述类的构造方法分别 ：</a:t>
            </a:r>
          </a:p>
          <a:p>
            <a:pPr eaLnBrk="1" hangingPunct="1">
              <a:lnSpc>
                <a:spcPct val="150000"/>
              </a:lnSpc>
              <a:buFont typeface="Wingdings" panose="05000000000000000000" pitchFamily="2" charset="2"/>
              <a:buNone/>
            </a:pPr>
            <a:r>
              <a:rPr lang="en-US" altLang="zh-CN" sz="2400" b="1">
                <a:solidFill>
                  <a:srgbClr val="53648F"/>
                </a:solidFill>
                <a:latin typeface="微软雅黑" panose="020B0503020204020204" charset="-122"/>
                <a:ea typeface="微软雅黑" panose="020B0503020204020204" charset="-122"/>
              </a:rPr>
              <a:t>            Byte(byte num)</a:t>
            </a:r>
          </a:p>
          <a:p>
            <a:pPr eaLnBrk="1" hangingPunct="1">
              <a:lnSpc>
                <a:spcPct val="150000"/>
              </a:lnSpc>
              <a:buFont typeface="Wingdings" panose="05000000000000000000" pitchFamily="2" charset="2"/>
              <a:buNone/>
            </a:pPr>
            <a:r>
              <a:rPr lang="en-US" altLang="zh-CN" sz="2400" b="1">
                <a:solidFill>
                  <a:srgbClr val="53648F"/>
                </a:solidFill>
                <a:latin typeface="微软雅黑" panose="020B0503020204020204" charset="-122"/>
                <a:ea typeface="微软雅黑" panose="020B0503020204020204" charset="-122"/>
              </a:rPr>
              <a:t>            Short(short num)</a:t>
            </a:r>
          </a:p>
          <a:p>
            <a:pPr eaLnBrk="1" hangingPunct="1">
              <a:lnSpc>
                <a:spcPct val="150000"/>
              </a:lnSpc>
              <a:buFont typeface="Wingdings" panose="05000000000000000000" pitchFamily="2" charset="2"/>
              <a:buNone/>
            </a:pPr>
            <a:r>
              <a:rPr lang="en-US" altLang="zh-CN" sz="2400" b="1">
                <a:solidFill>
                  <a:srgbClr val="53648F"/>
                </a:solidFill>
                <a:latin typeface="微软雅黑" panose="020B0503020204020204" charset="-122"/>
                <a:ea typeface="微软雅黑" panose="020B0503020204020204" charset="-122"/>
              </a:rPr>
              <a:t>            Integer(int num)</a:t>
            </a:r>
          </a:p>
          <a:p>
            <a:pPr eaLnBrk="1" hangingPunct="1">
              <a:lnSpc>
                <a:spcPct val="150000"/>
              </a:lnSpc>
              <a:buFont typeface="Wingdings" panose="05000000000000000000" pitchFamily="2" charset="2"/>
              <a:buNone/>
            </a:pPr>
            <a:r>
              <a:rPr lang="en-US" altLang="zh-CN" sz="2400" b="1">
                <a:solidFill>
                  <a:srgbClr val="53648F"/>
                </a:solidFill>
                <a:latin typeface="微软雅黑" panose="020B0503020204020204" charset="-122"/>
                <a:ea typeface="微软雅黑" panose="020B0503020204020204" charset="-122"/>
              </a:rPr>
              <a:t>            Long(long num)</a:t>
            </a:r>
          </a:p>
          <a:p>
            <a:pPr eaLnBrk="1" hangingPunct="1">
              <a:lnSpc>
                <a:spcPct val="200000"/>
              </a:lnSpc>
            </a:pPr>
            <a:r>
              <a:rPr lang="en-US" altLang="zh-CN" sz="2400" b="1">
                <a:latin typeface="微软雅黑" panose="020B0503020204020204" charset="-122"/>
                <a:ea typeface="微软雅黑" panose="020B0503020204020204" charset="-122"/>
              </a:rPr>
              <a:t>Byte、Short、Integer</a:t>
            </a:r>
            <a:r>
              <a:rPr lang="zh-CN" altLang="en-US" sz="2400" b="1">
                <a:latin typeface="微软雅黑" panose="020B0503020204020204" charset="-122"/>
                <a:ea typeface="微软雅黑" panose="020B0503020204020204" charset="-122"/>
              </a:rPr>
              <a:t>和</a:t>
            </a:r>
            <a:r>
              <a:rPr lang="en-US" altLang="zh-CN" sz="2400" b="1">
                <a:latin typeface="微软雅黑" panose="020B0503020204020204" charset="-122"/>
                <a:ea typeface="微软雅黑" panose="020B0503020204020204" charset="-122"/>
              </a:rPr>
              <a:t>Long</a:t>
            </a:r>
            <a:r>
              <a:rPr lang="zh-CN" altLang="en-US" sz="2400" b="1">
                <a:latin typeface="微软雅黑" panose="020B0503020204020204" charset="-122"/>
                <a:ea typeface="微软雅黑" panose="020B0503020204020204" charset="-122"/>
              </a:rPr>
              <a:t>对象分别调用</a:t>
            </a:r>
            <a:r>
              <a:rPr lang="en-US" altLang="zh-CN" sz="2400" b="1">
                <a:solidFill>
                  <a:srgbClr val="53648F"/>
                </a:solidFill>
                <a:latin typeface="微软雅黑" panose="020B0503020204020204" charset="-122"/>
                <a:ea typeface="微软雅黑" panose="020B0503020204020204" charset="-122"/>
              </a:rPr>
              <a:t>byteValue ()、shortValue()、intValue()</a:t>
            </a:r>
            <a:r>
              <a:rPr lang="zh-CN" altLang="en-US" sz="2400" b="1">
                <a:solidFill>
                  <a:srgbClr val="53648F"/>
                </a:solidFill>
                <a:latin typeface="微软雅黑" panose="020B0503020204020204" charset="-122"/>
                <a:ea typeface="微软雅黑" panose="020B0503020204020204" charset="-122"/>
              </a:rPr>
              <a:t>和</a:t>
            </a:r>
            <a:r>
              <a:rPr lang="en-US" altLang="zh-CN" sz="2400" b="1">
                <a:solidFill>
                  <a:srgbClr val="53648F"/>
                </a:solidFill>
                <a:latin typeface="微软雅黑" panose="020B0503020204020204" charset="-122"/>
                <a:ea typeface="微软雅黑" panose="020B0503020204020204" charset="-122"/>
              </a:rPr>
              <a:t>longValue ()</a:t>
            </a:r>
            <a:r>
              <a:rPr lang="zh-CN" altLang="en-US" sz="2400" b="1">
                <a:solidFill>
                  <a:srgbClr val="53648F"/>
                </a:solidFill>
                <a:latin typeface="微软雅黑" panose="020B0503020204020204" charset="-122"/>
                <a:ea typeface="微软雅黑" panose="020B0503020204020204" charset="-122"/>
              </a:rPr>
              <a:t>方法</a:t>
            </a:r>
            <a:r>
              <a:rPr lang="zh-CN" altLang="en-US" sz="2400" b="1">
                <a:latin typeface="微软雅黑" panose="020B0503020204020204" charset="-122"/>
                <a:ea typeface="微软雅黑" panose="020B0503020204020204" charset="-122"/>
              </a:rPr>
              <a:t>返回该对象含有的基本型数据。</a:t>
            </a:r>
          </a:p>
        </p:txBody>
      </p:sp>
      <p:grpSp>
        <p:nvGrpSpPr>
          <p:cNvPr id="4" name="组合 3"/>
          <p:cNvGrpSpPr/>
          <p:nvPr/>
        </p:nvGrpSpPr>
        <p:grpSpPr>
          <a:xfrm>
            <a:off x="103941" y="116632"/>
            <a:ext cx="10002759" cy="614705"/>
            <a:chOff x="103941" y="116632"/>
            <a:chExt cx="10002759" cy="614705"/>
          </a:xfrm>
        </p:grpSpPr>
        <p:sp>
          <p:nvSpPr>
            <p:cNvPr id="5" name="文本框 4"/>
            <p:cNvSpPr txBox="1"/>
            <p:nvPr/>
          </p:nvSpPr>
          <p:spPr>
            <a:xfrm>
              <a:off x="767408" y="147772"/>
              <a:ext cx="468052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4.13  </a:t>
              </a:r>
              <a:r>
                <a:rPr lang="zh-CN" altLang="en-US" sz="3200" b="1">
                  <a:solidFill>
                    <a:srgbClr val="53648F"/>
                  </a:solidFill>
                  <a:latin typeface="微软雅黑" panose="020B0503020204020204" charset="-122"/>
                  <a:ea typeface="微软雅黑" panose="020B0503020204020204" charset="-122"/>
                </a:rPr>
                <a:t>基本类型的类封装</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5426179" y="458688"/>
              <a:ext cx="468052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9" name="文本框 8"/>
          <p:cNvSpPr txBox="1"/>
          <p:nvPr/>
        </p:nvSpPr>
        <p:spPr>
          <a:xfrm>
            <a:off x="817550" y="879103"/>
            <a:ext cx="6934634"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4.13.2    BYTE</a:t>
            </a:r>
            <a:r>
              <a:rPr lang="zh-CN" altLang="en-US" sz="2400">
                <a:latin typeface="微软雅黑" panose="020B0503020204020204" charset="-122"/>
                <a:ea typeface="微软雅黑" panose="020B0503020204020204" charset="-122"/>
              </a:rPr>
              <a:t>、</a:t>
            </a:r>
            <a:r>
              <a:rPr lang="en-US" altLang="zh-CN" sz="2400">
                <a:latin typeface="微软雅黑" panose="020B0503020204020204" charset="-122"/>
                <a:ea typeface="微软雅黑" panose="020B0503020204020204" charset="-122"/>
              </a:rPr>
              <a:t>SHORT</a:t>
            </a:r>
            <a:r>
              <a:rPr lang="zh-CN" altLang="en-US" sz="2400">
                <a:latin typeface="微软雅黑" panose="020B0503020204020204" charset="-122"/>
                <a:ea typeface="微软雅黑" panose="020B0503020204020204" charset="-122"/>
              </a:rPr>
              <a:t>、</a:t>
            </a:r>
            <a:r>
              <a:rPr lang="en-US" altLang="zh-CN" sz="2400">
                <a:latin typeface="微软雅黑" panose="020B0503020204020204" charset="-122"/>
                <a:ea typeface="微软雅黑" panose="020B0503020204020204" charset="-122"/>
              </a:rPr>
              <a:t>INTEGER</a:t>
            </a:r>
            <a:r>
              <a:rPr lang="zh-CN" altLang="en-US" sz="2400">
                <a:latin typeface="微软雅黑" panose="020B0503020204020204" charset="-122"/>
                <a:ea typeface="微软雅黑" panose="020B0503020204020204" charset="-122"/>
              </a:rPr>
              <a:t>、</a:t>
            </a:r>
            <a:r>
              <a:rPr lang="en-US" altLang="zh-CN" sz="2400">
                <a:latin typeface="微软雅黑" panose="020B0503020204020204" charset="-122"/>
                <a:ea typeface="微软雅黑" panose="020B0503020204020204" charset="-122"/>
              </a:rPr>
              <a:t>LONG</a:t>
            </a:r>
            <a:r>
              <a:rPr lang="zh-CN" altLang="en-US" sz="2400">
                <a:latin typeface="微软雅黑" panose="020B0503020204020204" charset="-122"/>
                <a:ea typeface="微软雅黑" panose="020B0503020204020204" charset="-122"/>
              </a:rPr>
              <a:t>类</a:t>
            </a:r>
          </a:p>
        </p:txBody>
      </p:sp>
      <p:sp>
        <p:nvSpPr>
          <p:cNvPr id="10" name="billiards_218418"/>
          <p:cNvSpPr/>
          <p:nvPr/>
        </p:nvSpPr>
        <p:spPr>
          <a:xfrm>
            <a:off x="7752184" y="1469771"/>
            <a:ext cx="3384437" cy="2986649"/>
          </a:xfrm>
          <a:custGeom>
            <a:avLst/>
            <a:gdLst>
              <a:gd name="connsiteX0" fmla="*/ 387073 w 607565"/>
              <a:gd name="connsiteY0" fmla="*/ 480967 h 536156"/>
              <a:gd name="connsiteX1" fmla="*/ 356191 w 607565"/>
              <a:gd name="connsiteY1" fmla="*/ 515982 h 536156"/>
              <a:gd name="connsiteX2" fmla="*/ 417956 w 607565"/>
              <a:gd name="connsiteY2" fmla="*/ 515982 h 536156"/>
              <a:gd name="connsiteX3" fmla="*/ 387073 w 607565"/>
              <a:gd name="connsiteY3" fmla="*/ 480967 h 536156"/>
              <a:gd name="connsiteX4" fmla="*/ 220559 w 607565"/>
              <a:gd name="connsiteY4" fmla="*/ 480967 h 536156"/>
              <a:gd name="connsiteX5" fmla="*/ 189676 w 607565"/>
              <a:gd name="connsiteY5" fmla="*/ 515982 h 536156"/>
              <a:gd name="connsiteX6" fmla="*/ 251441 w 607565"/>
              <a:gd name="connsiteY6" fmla="*/ 515982 h 536156"/>
              <a:gd name="connsiteX7" fmla="*/ 220559 w 607565"/>
              <a:gd name="connsiteY7" fmla="*/ 480967 h 536156"/>
              <a:gd name="connsiteX8" fmla="*/ 563200 w 607565"/>
              <a:gd name="connsiteY8" fmla="*/ 448263 h 536156"/>
              <a:gd name="connsiteX9" fmla="*/ 522706 w 607565"/>
              <a:gd name="connsiteY9" fmla="*/ 515982 h 536156"/>
              <a:gd name="connsiteX10" fmla="*/ 566849 w 607565"/>
              <a:gd name="connsiteY10" fmla="*/ 515982 h 536156"/>
              <a:gd name="connsiteX11" fmla="*/ 584560 w 607565"/>
              <a:gd name="connsiteY11" fmla="*/ 505762 h 536156"/>
              <a:gd name="connsiteX12" fmla="*/ 584560 w 607565"/>
              <a:gd name="connsiteY12" fmla="*/ 485322 h 536156"/>
              <a:gd name="connsiteX13" fmla="*/ 44432 w 607565"/>
              <a:gd name="connsiteY13" fmla="*/ 448263 h 536156"/>
              <a:gd name="connsiteX14" fmla="*/ 22983 w 607565"/>
              <a:gd name="connsiteY14" fmla="*/ 485322 h 536156"/>
              <a:gd name="connsiteX15" fmla="*/ 22983 w 607565"/>
              <a:gd name="connsiteY15" fmla="*/ 505762 h 536156"/>
              <a:gd name="connsiteX16" fmla="*/ 40783 w 607565"/>
              <a:gd name="connsiteY16" fmla="*/ 515982 h 536156"/>
              <a:gd name="connsiteX17" fmla="*/ 84926 w 607565"/>
              <a:gd name="connsiteY17" fmla="*/ 515982 h 536156"/>
              <a:gd name="connsiteX18" fmla="*/ 44432 w 607565"/>
              <a:gd name="connsiteY18" fmla="*/ 448263 h 536156"/>
              <a:gd name="connsiteX19" fmla="*/ 309814 w 607565"/>
              <a:gd name="connsiteY19" fmla="*/ 416187 h 536156"/>
              <a:gd name="connsiteX20" fmla="*/ 288626 w 607565"/>
              <a:gd name="connsiteY20" fmla="*/ 437338 h 536156"/>
              <a:gd name="connsiteX21" fmla="*/ 309814 w 607565"/>
              <a:gd name="connsiteY21" fmla="*/ 458401 h 536156"/>
              <a:gd name="connsiteX22" fmla="*/ 330913 w 607565"/>
              <a:gd name="connsiteY22" fmla="*/ 437338 h 536156"/>
              <a:gd name="connsiteX23" fmla="*/ 309814 w 607565"/>
              <a:gd name="connsiteY23" fmla="*/ 416187 h 536156"/>
              <a:gd name="connsiteX24" fmla="*/ 404784 w 607565"/>
              <a:gd name="connsiteY24" fmla="*/ 406405 h 536156"/>
              <a:gd name="connsiteX25" fmla="*/ 397130 w 607565"/>
              <a:gd name="connsiteY25" fmla="*/ 438932 h 536156"/>
              <a:gd name="connsiteX26" fmla="*/ 454089 w 607565"/>
              <a:gd name="connsiteY26" fmla="*/ 510117 h 536156"/>
              <a:gd name="connsiteX27" fmla="*/ 114983 w 607565"/>
              <a:gd name="connsiteY27" fmla="*/ 405019 h 536156"/>
              <a:gd name="connsiteX28" fmla="*/ 93795 w 607565"/>
              <a:gd name="connsiteY28" fmla="*/ 426171 h 536156"/>
              <a:gd name="connsiteX29" fmla="*/ 114983 w 607565"/>
              <a:gd name="connsiteY29" fmla="*/ 447322 h 536156"/>
              <a:gd name="connsiteX30" fmla="*/ 136082 w 607565"/>
              <a:gd name="connsiteY30" fmla="*/ 426171 h 536156"/>
              <a:gd name="connsiteX31" fmla="*/ 114983 w 607565"/>
              <a:gd name="connsiteY31" fmla="*/ 405019 h 536156"/>
              <a:gd name="connsiteX32" fmla="*/ 309814 w 607565"/>
              <a:gd name="connsiteY32" fmla="*/ 396013 h 536156"/>
              <a:gd name="connsiteX33" fmla="*/ 351121 w 607565"/>
              <a:gd name="connsiteY33" fmla="*/ 437338 h 536156"/>
              <a:gd name="connsiteX34" fmla="*/ 309814 w 607565"/>
              <a:gd name="connsiteY34" fmla="*/ 478575 h 536156"/>
              <a:gd name="connsiteX35" fmla="*/ 268418 w 607565"/>
              <a:gd name="connsiteY35" fmla="*/ 437338 h 536156"/>
              <a:gd name="connsiteX36" fmla="*/ 309814 w 607565"/>
              <a:gd name="connsiteY36" fmla="*/ 396013 h 536156"/>
              <a:gd name="connsiteX37" fmla="*/ 382535 w 607565"/>
              <a:gd name="connsiteY37" fmla="*/ 388897 h 536156"/>
              <a:gd name="connsiteX38" fmla="*/ 387073 w 607565"/>
              <a:gd name="connsiteY38" fmla="*/ 396807 h 536156"/>
              <a:gd name="connsiteX39" fmla="*/ 391612 w 607565"/>
              <a:gd name="connsiteY39" fmla="*/ 388897 h 536156"/>
              <a:gd name="connsiteX40" fmla="*/ 387073 w 607565"/>
              <a:gd name="connsiteY40" fmla="*/ 388986 h 536156"/>
              <a:gd name="connsiteX41" fmla="*/ 382535 w 607565"/>
              <a:gd name="connsiteY41" fmla="*/ 388897 h 536156"/>
              <a:gd name="connsiteX42" fmla="*/ 216020 w 607565"/>
              <a:gd name="connsiteY42" fmla="*/ 388897 h 536156"/>
              <a:gd name="connsiteX43" fmla="*/ 220559 w 607565"/>
              <a:gd name="connsiteY43" fmla="*/ 396807 h 536156"/>
              <a:gd name="connsiteX44" fmla="*/ 225097 w 607565"/>
              <a:gd name="connsiteY44" fmla="*/ 388897 h 536156"/>
              <a:gd name="connsiteX45" fmla="*/ 220559 w 607565"/>
              <a:gd name="connsiteY45" fmla="*/ 388986 h 536156"/>
              <a:gd name="connsiteX46" fmla="*/ 216020 w 607565"/>
              <a:gd name="connsiteY46" fmla="*/ 388897 h 536156"/>
              <a:gd name="connsiteX47" fmla="*/ 114983 w 607565"/>
              <a:gd name="connsiteY47" fmla="*/ 384934 h 536156"/>
              <a:gd name="connsiteX48" fmla="*/ 156290 w 607565"/>
              <a:gd name="connsiteY48" fmla="*/ 426171 h 536156"/>
              <a:gd name="connsiteX49" fmla="*/ 114983 w 607565"/>
              <a:gd name="connsiteY49" fmla="*/ 467496 h 536156"/>
              <a:gd name="connsiteX50" fmla="*/ 73587 w 607565"/>
              <a:gd name="connsiteY50" fmla="*/ 426171 h 536156"/>
              <a:gd name="connsiteX51" fmla="*/ 114983 w 607565"/>
              <a:gd name="connsiteY51" fmla="*/ 384934 h 536156"/>
              <a:gd name="connsiteX52" fmla="*/ 486573 w 607565"/>
              <a:gd name="connsiteY52" fmla="*/ 367657 h 536156"/>
              <a:gd name="connsiteX53" fmla="*/ 535789 w 607565"/>
              <a:gd name="connsiteY53" fmla="*/ 471458 h 536156"/>
              <a:gd name="connsiteX54" fmla="*/ 543532 w 607565"/>
              <a:gd name="connsiteY54" fmla="*/ 438932 h 536156"/>
              <a:gd name="connsiteX55" fmla="*/ 486573 w 607565"/>
              <a:gd name="connsiteY55" fmla="*/ 367657 h 536156"/>
              <a:gd name="connsiteX56" fmla="*/ 463523 w 607565"/>
              <a:gd name="connsiteY56" fmla="*/ 366147 h 536156"/>
              <a:gd name="connsiteX57" fmla="*/ 418223 w 607565"/>
              <a:gd name="connsiteY57" fmla="*/ 387653 h 536156"/>
              <a:gd name="connsiteX58" fmla="*/ 477139 w 607565"/>
              <a:gd name="connsiteY58" fmla="*/ 511628 h 536156"/>
              <a:gd name="connsiteX59" fmla="*/ 522439 w 607565"/>
              <a:gd name="connsiteY59" fmla="*/ 490210 h 536156"/>
              <a:gd name="connsiteX60" fmla="*/ 303771 w 607565"/>
              <a:gd name="connsiteY60" fmla="*/ 365880 h 536156"/>
              <a:gd name="connsiteX61" fmla="*/ 230615 w 607565"/>
              <a:gd name="connsiteY61" fmla="*/ 438932 h 536156"/>
              <a:gd name="connsiteX62" fmla="*/ 303771 w 607565"/>
              <a:gd name="connsiteY62" fmla="*/ 511983 h 536156"/>
              <a:gd name="connsiteX63" fmla="*/ 377017 w 607565"/>
              <a:gd name="connsiteY63" fmla="*/ 438932 h 536156"/>
              <a:gd name="connsiteX64" fmla="*/ 347024 w 607565"/>
              <a:gd name="connsiteY64" fmla="*/ 380010 h 536156"/>
              <a:gd name="connsiteX65" fmla="*/ 333764 w 607565"/>
              <a:gd name="connsiteY65" fmla="*/ 372279 h 536156"/>
              <a:gd name="connsiteX66" fmla="*/ 303771 w 607565"/>
              <a:gd name="connsiteY66" fmla="*/ 365880 h 536156"/>
              <a:gd name="connsiteX67" fmla="*/ 137257 w 607565"/>
              <a:gd name="connsiteY67" fmla="*/ 365880 h 536156"/>
              <a:gd name="connsiteX68" fmla="*/ 64100 w 607565"/>
              <a:gd name="connsiteY68" fmla="*/ 438932 h 536156"/>
              <a:gd name="connsiteX69" fmla="*/ 137257 w 607565"/>
              <a:gd name="connsiteY69" fmla="*/ 511983 h 536156"/>
              <a:gd name="connsiteX70" fmla="*/ 210413 w 607565"/>
              <a:gd name="connsiteY70" fmla="*/ 438932 h 536156"/>
              <a:gd name="connsiteX71" fmla="*/ 137257 w 607565"/>
              <a:gd name="connsiteY71" fmla="*/ 365880 h 536156"/>
              <a:gd name="connsiteX72" fmla="*/ 303771 w 607565"/>
              <a:gd name="connsiteY72" fmla="*/ 337886 h 536156"/>
              <a:gd name="connsiteX73" fmla="*/ 299233 w 607565"/>
              <a:gd name="connsiteY73" fmla="*/ 345795 h 536156"/>
              <a:gd name="connsiteX74" fmla="*/ 303771 w 607565"/>
              <a:gd name="connsiteY74" fmla="*/ 345706 h 536156"/>
              <a:gd name="connsiteX75" fmla="*/ 308310 w 607565"/>
              <a:gd name="connsiteY75" fmla="*/ 345795 h 536156"/>
              <a:gd name="connsiteX76" fmla="*/ 303771 w 607565"/>
              <a:gd name="connsiteY76" fmla="*/ 337886 h 536156"/>
              <a:gd name="connsiteX77" fmla="*/ 479987 w 607565"/>
              <a:gd name="connsiteY77" fmla="*/ 304382 h 536156"/>
              <a:gd name="connsiteX78" fmla="*/ 465748 w 607565"/>
              <a:gd name="connsiteY78" fmla="*/ 345795 h 536156"/>
              <a:gd name="connsiteX79" fmla="*/ 470286 w 607565"/>
              <a:gd name="connsiteY79" fmla="*/ 345706 h 536156"/>
              <a:gd name="connsiteX80" fmla="*/ 508644 w 607565"/>
              <a:gd name="connsiteY80" fmla="*/ 353971 h 536156"/>
              <a:gd name="connsiteX81" fmla="*/ 127556 w 607565"/>
              <a:gd name="connsiteY81" fmla="*/ 304382 h 536156"/>
              <a:gd name="connsiteX82" fmla="*/ 98899 w 607565"/>
              <a:gd name="connsiteY82" fmla="*/ 353971 h 536156"/>
              <a:gd name="connsiteX83" fmla="*/ 137257 w 607565"/>
              <a:gd name="connsiteY83" fmla="*/ 345706 h 536156"/>
              <a:gd name="connsiteX84" fmla="*/ 141795 w 607565"/>
              <a:gd name="connsiteY84" fmla="*/ 345795 h 536156"/>
              <a:gd name="connsiteX85" fmla="*/ 127556 w 607565"/>
              <a:gd name="connsiteY85" fmla="*/ 304382 h 536156"/>
              <a:gd name="connsiteX86" fmla="*/ 293181 w 607565"/>
              <a:gd name="connsiteY86" fmla="*/ 287141 h 536156"/>
              <a:gd name="connsiteX87" fmla="*/ 211926 w 607565"/>
              <a:gd name="connsiteY87" fmla="*/ 368368 h 536156"/>
              <a:gd name="connsiteX88" fmla="*/ 220559 w 607565"/>
              <a:gd name="connsiteY88" fmla="*/ 368902 h 536156"/>
              <a:gd name="connsiteX89" fmla="*/ 293715 w 607565"/>
              <a:gd name="connsiteY89" fmla="*/ 295761 h 536156"/>
              <a:gd name="connsiteX90" fmla="*/ 293181 w 607565"/>
              <a:gd name="connsiteY90" fmla="*/ 287141 h 536156"/>
              <a:gd name="connsiteX91" fmla="*/ 298877 w 607565"/>
              <a:gd name="connsiteY91" fmla="*/ 245105 h 536156"/>
              <a:gd name="connsiteX92" fmla="*/ 303771 w 607565"/>
              <a:gd name="connsiteY92" fmla="*/ 253725 h 536156"/>
              <a:gd name="connsiteX93" fmla="*/ 308755 w 607565"/>
              <a:gd name="connsiteY93" fmla="*/ 245105 h 536156"/>
              <a:gd name="connsiteX94" fmla="*/ 303771 w 607565"/>
              <a:gd name="connsiteY94" fmla="*/ 245283 h 536156"/>
              <a:gd name="connsiteX95" fmla="*/ 298877 w 607565"/>
              <a:gd name="connsiteY95" fmla="*/ 245105 h 536156"/>
              <a:gd name="connsiteX96" fmla="*/ 251441 w 607565"/>
              <a:gd name="connsiteY96" fmla="*/ 229553 h 536156"/>
              <a:gd name="connsiteX97" fmla="*/ 154255 w 607565"/>
              <a:gd name="connsiteY97" fmla="*/ 326599 h 536156"/>
              <a:gd name="connsiteX98" fmla="*/ 189676 w 607565"/>
              <a:gd name="connsiteY98" fmla="*/ 362059 h 536156"/>
              <a:gd name="connsiteX99" fmla="*/ 286862 w 607565"/>
              <a:gd name="connsiteY99" fmla="*/ 265012 h 536156"/>
              <a:gd name="connsiteX100" fmla="*/ 251441 w 607565"/>
              <a:gd name="connsiteY100" fmla="*/ 229553 h 536156"/>
              <a:gd name="connsiteX101" fmla="*/ 387073 w 607565"/>
              <a:gd name="connsiteY101" fmla="*/ 222710 h 536156"/>
              <a:gd name="connsiteX102" fmla="*/ 313917 w 607565"/>
              <a:gd name="connsiteY102" fmla="*/ 295850 h 536156"/>
              <a:gd name="connsiteX103" fmla="*/ 387073 w 607565"/>
              <a:gd name="connsiteY103" fmla="*/ 368902 h 536156"/>
              <a:gd name="connsiteX104" fmla="*/ 460230 w 607565"/>
              <a:gd name="connsiteY104" fmla="*/ 295850 h 536156"/>
              <a:gd name="connsiteX105" fmla="*/ 387073 w 607565"/>
              <a:gd name="connsiteY105" fmla="*/ 222710 h 536156"/>
              <a:gd name="connsiteX106" fmla="*/ 220559 w 607565"/>
              <a:gd name="connsiteY106" fmla="*/ 222710 h 536156"/>
              <a:gd name="connsiteX107" fmla="*/ 147402 w 607565"/>
              <a:gd name="connsiteY107" fmla="*/ 295850 h 536156"/>
              <a:gd name="connsiteX108" fmla="*/ 147936 w 607565"/>
              <a:gd name="connsiteY108" fmla="*/ 304471 h 536156"/>
              <a:gd name="connsiteX109" fmla="*/ 229191 w 607565"/>
              <a:gd name="connsiteY109" fmla="*/ 223243 h 536156"/>
              <a:gd name="connsiteX110" fmla="*/ 220559 w 607565"/>
              <a:gd name="connsiteY110" fmla="*/ 222710 h 536156"/>
              <a:gd name="connsiteX111" fmla="*/ 396774 w 607565"/>
              <a:gd name="connsiteY111" fmla="*/ 160411 h 536156"/>
              <a:gd name="connsiteX112" fmla="*/ 382090 w 607565"/>
              <a:gd name="connsiteY112" fmla="*/ 202714 h 536156"/>
              <a:gd name="connsiteX113" fmla="*/ 387073 w 607565"/>
              <a:gd name="connsiteY113" fmla="*/ 202625 h 536156"/>
              <a:gd name="connsiteX114" fmla="*/ 426143 w 607565"/>
              <a:gd name="connsiteY114" fmla="*/ 211156 h 536156"/>
              <a:gd name="connsiteX115" fmla="*/ 210858 w 607565"/>
              <a:gd name="connsiteY115" fmla="*/ 160411 h 536156"/>
              <a:gd name="connsiteX116" fmla="*/ 181489 w 607565"/>
              <a:gd name="connsiteY116" fmla="*/ 211156 h 536156"/>
              <a:gd name="connsiteX117" fmla="*/ 220559 w 607565"/>
              <a:gd name="connsiteY117" fmla="*/ 202625 h 536156"/>
              <a:gd name="connsiteX118" fmla="*/ 225542 w 607565"/>
              <a:gd name="connsiteY118" fmla="*/ 202714 h 536156"/>
              <a:gd name="connsiteX119" fmla="*/ 210858 w 607565"/>
              <a:gd name="connsiteY119" fmla="*/ 160411 h 536156"/>
              <a:gd name="connsiteX120" fmla="*/ 316288 w 607565"/>
              <a:gd name="connsiteY120" fmla="*/ 132514 h 536156"/>
              <a:gd name="connsiteX121" fmla="*/ 295100 w 607565"/>
              <a:gd name="connsiteY121" fmla="*/ 153665 h 536156"/>
              <a:gd name="connsiteX122" fmla="*/ 316288 w 607565"/>
              <a:gd name="connsiteY122" fmla="*/ 174728 h 536156"/>
              <a:gd name="connsiteX123" fmla="*/ 337476 w 607565"/>
              <a:gd name="connsiteY123" fmla="*/ 153665 h 536156"/>
              <a:gd name="connsiteX124" fmla="*/ 316288 w 607565"/>
              <a:gd name="connsiteY124" fmla="*/ 132514 h 536156"/>
              <a:gd name="connsiteX125" fmla="*/ 316288 w 607565"/>
              <a:gd name="connsiteY125" fmla="*/ 112340 h 536156"/>
              <a:gd name="connsiteX126" fmla="*/ 357684 w 607565"/>
              <a:gd name="connsiteY126" fmla="*/ 153665 h 536156"/>
              <a:gd name="connsiteX127" fmla="*/ 316288 w 607565"/>
              <a:gd name="connsiteY127" fmla="*/ 194902 h 536156"/>
              <a:gd name="connsiteX128" fmla="*/ 274981 w 607565"/>
              <a:gd name="connsiteY128" fmla="*/ 153665 h 536156"/>
              <a:gd name="connsiteX129" fmla="*/ 316288 w 607565"/>
              <a:gd name="connsiteY129" fmla="*/ 112340 h 536156"/>
              <a:gd name="connsiteX130" fmla="*/ 303771 w 607565"/>
              <a:gd name="connsiteY130" fmla="*/ 79006 h 536156"/>
              <a:gd name="connsiteX131" fmla="*/ 230615 w 607565"/>
              <a:gd name="connsiteY131" fmla="*/ 152057 h 536156"/>
              <a:gd name="connsiteX132" fmla="*/ 303771 w 607565"/>
              <a:gd name="connsiteY132" fmla="*/ 225109 h 536156"/>
              <a:gd name="connsiteX133" fmla="*/ 377017 w 607565"/>
              <a:gd name="connsiteY133" fmla="*/ 152057 h 536156"/>
              <a:gd name="connsiteX134" fmla="*/ 303771 w 607565"/>
              <a:gd name="connsiteY134" fmla="*/ 79006 h 536156"/>
              <a:gd name="connsiteX135" fmla="*/ 303771 w 607565"/>
              <a:gd name="connsiteY135" fmla="*/ 20085 h 536156"/>
              <a:gd name="connsiteX136" fmla="*/ 286061 w 607565"/>
              <a:gd name="connsiteY136" fmla="*/ 30394 h 536156"/>
              <a:gd name="connsiteX137" fmla="*/ 264523 w 607565"/>
              <a:gd name="connsiteY137" fmla="*/ 67542 h 536156"/>
              <a:gd name="connsiteX138" fmla="*/ 303771 w 607565"/>
              <a:gd name="connsiteY138" fmla="*/ 58832 h 536156"/>
              <a:gd name="connsiteX139" fmla="*/ 343020 w 607565"/>
              <a:gd name="connsiteY139" fmla="*/ 67542 h 536156"/>
              <a:gd name="connsiteX140" fmla="*/ 321571 w 607565"/>
              <a:gd name="connsiteY140" fmla="*/ 30394 h 536156"/>
              <a:gd name="connsiteX141" fmla="*/ 303771 w 607565"/>
              <a:gd name="connsiteY141" fmla="*/ 20085 h 536156"/>
              <a:gd name="connsiteX142" fmla="*/ 303771 w 607565"/>
              <a:gd name="connsiteY142" fmla="*/ 0 h 536156"/>
              <a:gd name="connsiteX143" fmla="*/ 339015 w 607565"/>
              <a:gd name="connsiteY143" fmla="*/ 20262 h 536156"/>
              <a:gd name="connsiteX144" fmla="*/ 602092 w 607565"/>
              <a:gd name="connsiteY144" fmla="*/ 475191 h 536156"/>
              <a:gd name="connsiteX145" fmla="*/ 602092 w 607565"/>
              <a:gd name="connsiteY145" fmla="*/ 515805 h 536156"/>
              <a:gd name="connsiteX146" fmla="*/ 566849 w 607565"/>
              <a:gd name="connsiteY146" fmla="*/ 536156 h 536156"/>
              <a:gd name="connsiteX147" fmla="*/ 40783 w 607565"/>
              <a:gd name="connsiteY147" fmla="*/ 536156 h 536156"/>
              <a:gd name="connsiteX148" fmla="*/ 5540 w 607565"/>
              <a:gd name="connsiteY148" fmla="*/ 515805 h 536156"/>
              <a:gd name="connsiteX149" fmla="*/ 5540 w 607565"/>
              <a:gd name="connsiteY149" fmla="*/ 475191 h 536156"/>
              <a:gd name="connsiteX150" fmla="*/ 268528 w 607565"/>
              <a:gd name="connsiteY150" fmla="*/ 20262 h 536156"/>
              <a:gd name="connsiteX151" fmla="*/ 303771 w 607565"/>
              <a:gd name="connsiteY151" fmla="*/ 0 h 536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607565" h="536156">
                <a:moveTo>
                  <a:pt x="387073" y="480967"/>
                </a:moveTo>
                <a:cubicBezTo>
                  <a:pt x="379865" y="495098"/>
                  <a:pt x="369185" y="507184"/>
                  <a:pt x="356191" y="515982"/>
                </a:cubicBezTo>
                <a:lnTo>
                  <a:pt x="417956" y="515982"/>
                </a:lnTo>
                <a:cubicBezTo>
                  <a:pt x="404873" y="507184"/>
                  <a:pt x="394193" y="495098"/>
                  <a:pt x="387073" y="480967"/>
                </a:cubicBezTo>
                <a:close/>
                <a:moveTo>
                  <a:pt x="220559" y="480967"/>
                </a:moveTo>
                <a:cubicBezTo>
                  <a:pt x="213350" y="495098"/>
                  <a:pt x="202670" y="507184"/>
                  <a:pt x="189676" y="515982"/>
                </a:cubicBezTo>
                <a:lnTo>
                  <a:pt x="251441" y="515982"/>
                </a:lnTo>
                <a:cubicBezTo>
                  <a:pt x="238358" y="507184"/>
                  <a:pt x="227767" y="495098"/>
                  <a:pt x="220559" y="480967"/>
                </a:cubicBezTo>
                <a:close/>
                <a:moveTo>
                  <a:pt x="563200" y="448263"/>
                </a:moveTo>
                <a:cubicBezTo>
                  <a:pt x="560352" y="476435"/>
                  <a:pt x="544956" y="500874"/>
                  <a:pt x="522706" y="515982"/>
                </a:cubicBezTo>
                <a:lnTo>
                  <a:pt x="566849" y="515982"/>
                </a:lnTo>
                <a:cubicBezTo>
                  <a:pt x="574236" y="515982"/>
                  <a:pt x="580911" y="512161"/>
                  <a:pt x="584560" y="505762"/>
                </a:cubicBezTo>
                <a:cubicBezTo>
                  <a:pt x="588297" y="499364"/>
                  <a:pt x="588297" y="491721"/>
                  <a:pt x="584560" y="485322"/>
                </a:cubicBezTo>
                <a:close/>
                <a:moveTo>
                  <a:pt x="44432" y="448263"/>
                </a:moveTo>
                <a:lnTo>
                  <a:pt x="22983" y="485322"/>
                </a:lnTo>
                <a:cubicBezTo>
                  <a:pt x="19334" y="491721"/>
                  <a:pt x="19334" y="499364"/>
                  <a:pt x="22983" y="505762"/>
                </a:cubicBezTo>
                <a:cubicBezTo>
                  <a:pt x="26721" y="512161"/>
                  <a:pt x="33396" y="515982"/>
                  <a:pt x="40783" y="515982"/>
                </a:cubicBezTo>
                <a:lnTo>
                  <a:pt x="84926" y="515982"/>
                </a:lnTo>
                <a:cubicBezTo>
                  <a:pt x="62587" y="500874"/>
                  <a:pt x="47191" y="476435"/>
                  <a:pt x="44432" y="448263"/>
                </a:cubicBezTo>
                <a:close/>
                <a:moveTo>
                  <a:pt x="309814" y="416187"/>
                </a:moveTo>
                <a:cubicBezTo>
                  <a:pt x="298152" y="416187"/>
                  <a:pt x="288626" y="425607"/>
                  <a:pt x="288626" y="437338"/>
                </a:cubicBezTo>
                <a:cubicBezTo>
                  <a:pt x="288626" y="448981"/>
                  <a:pt x="298152" y="458401"/>
                  <a:pt x="309814" y="458401"/>
                </a:cubicBezTo>
                <a:cubicBezTo>
                  <a:pt x="321476" y="458401"/>
                  <a:pt x="330913" y="448981"/>
                  <a:pt x="330913" y="437338"/>
                </a:cubicBezTo>
                <a:cubicBezTo>
                  <a:pt x="330913" y="425607"/>
                  <a:pt x="321476" y="416187"/>
                  <a:pt x="309814" y="416187"/>
                </a:cubicBezTo>
                <a:close/>
                <a:moveTo>
                  <a:pt x="404784" y="406405"/>
                </a:moveTo>
                <a:cubicBezTo>
                  <a:pt x="399889" y="416181"/>
                  <a:pt x="397130" y="427201"/>
                  <a:pt x="397130" y="438932"/>
                </a:cubicBezTo>
                <a:cubicBezTo>
                  <a:pt x="397130" y="473591"/>
                  <a:pt x="421516" y="502741"/>
                  <a:pt x="454089" y="510117"/>
                </a:cubicBezTo>
                <a:close/>
                <a:moveTo>
                  <a:pt x="114983" y="405019"/>
                </a:moveTo>
                <a:cubicBezTo>
                  <a:pt x="103321" y="405019"/>
                  <a:pt x="93795" y="414528"/>
                  <a:pt x="93795" y="426171"/>
                </a:cubicBezTo>
                <a:cubicBezTo>
                  <a:pt x="93795" y="437813"/>
                  <a:pt x="103321" y="447322"/>
                  <a:pt x="114983" y="447322"/>
                </a:cubicBezTo>
                <a:cubicBezTo>
                  <a:pt x="126645" y="447322"/>
                  <a:pt x="136082" y="437813"/>
                  <a:pt x="136082" y="426171"/>
                </a:cubicBezTo>
                <a:cubicBezTo>
                  <a:pt x="136082" y="414528"/>
                  <a:pt x="126645" y="405019"/>
                  <a:pt x="114983" y="405019"/>
                </a:cubicBezTo>
                <a:close/>
                <a:moveTo>
                  <a:pt x="309814" y="396013"/>
                </a:moveTo>
                <a:cubicBezTo>
                  <a:pt x="332604" y="396013"/>
                  <a:pt x="351121" y="414498"/>
                  <a:pt x="351121" y="437338"/>
                </a:cubicBezTo>
                <a:cubicBezTo>
                  <a:pt x="351121" y="460090"/>
                  <a:pt x="332604" y="478575"/>
                  <a:pt x="309814" y="478575"/>
                </a:cubicBezTo>
                <a:cubicBezTo>
                  <a:pt x="287024" y="478575"/>
                  <a:pt x="268418" y="460090"/>
                  <a:pt x="268418" y="437338"/>
                </a:cubicBezTo>
                <a:cubicBezTo>
                  <a:pt x="268418" y="414498"/>
                  <a:pt x="287024" y="396013"/>
                  <a:pt x="309814" y="396013"/>
                </a:cubicBezTo>
                <a:close/>
                <a:moveTo>
                  <a:pt x="382535" y="388897"/>
                </a:moveTo>
                <a:cubicBezTo>
                  <a:pt x="384137" y="391475"/>
                  <a:pt x="385649" y="394052"/>
                  <a:pt x="387073" y="396807"/>
                </a:cubicBezTo>
                <a:cubicBezTo>
                  <a:pt x="388408" y="394052"/>
                  <a:pt x="389921" y="391475"/>
                  <a:pt x="391612" y="388897"/>
                </a:cubicBezTo>
                <a:cubicBezTo>
                  <a:pt x="390099" y="388986"/>
                  <a:pt x="388586" y="388986"/>
                  <a:pt x="387073" y="388986"/>
                </a:cubicBezTo>
                <a:cubicBezTo>
                  <a:pt x="385561" y="388986"/>
                  <a:pt x="384048" y="388986"/>
                  <a:pt x="382535" y="388897"/>
                </a:cubicBezTo>
                <a:close/>
                <a:moveTo>
                  <a:pt x="216020" y="388897"/>
                </a:moveTo>
                <a:cubicBezTo>
                  <a:pt x="217622" y="391475"/>
                  <a:pt x="219135" y="394052"/>
                  <a:pt x="220559" y="396807"/>
                </a:cubicBezTo>
                <a:cubicBezTo>
                  <a:pt x="221894" y="394052"/>
                  <a:pt x="223406" y="391475"/>
                  <a:pt x="225097" y="388897"/>
                </a:cubicBezTo>
                <a:cubicBezTo>
                  <a:pt x="223584" y="388986"/>
                  <a:pt x="222071" y="388986"/>
                  <a:pt x="220559" y="388986"/>
                </a:cubicBezTo>
                <a:cubicBezTo>
                  <a:pt x="219046" y="388986"/>
                  <a:pt x="217533" y="388986"/>
                  <a:pt x="216020" y="388897"/>
                </a:cubicBezTo>
                <a:close/>
                <a:moveTo>
                  <a:pt x="114983" y="384934"/>
                </a:moveTo>
                <a:cubicBezTo>
                  <a:pt x="137773" y="384934"/>
                  <a:pt x="156290" y="403419"/>
                  <a:pt x="156290" y="426171"/>
                </a:cubicBezTo>
                <a:cubicBezTo>
                  <a:pt x="156290" y="448922"/>
                  <a:pt x="137773" y="467496"/>
                  <a:pt x="114983" y="467496"/>
                </a:cubicBezTo>
                <a:cubicBezTo>
                  <a:pt x="92193" y="467496"/>
                  <a:pt x="73587" y="448922"/>
                  <a:pt x="73587" y="426171"/>
                </a:cubicBezTo>
                <a:cubicBezTo>
                  <a:pt x="73587" y="403419"/>
                  <a:pt x="92193" y="384934"/>
                  <a:pt x="114983" y="384934"/>
                </a:cubicBezTo>
                <a:close/>
                <a:moveTo>
                  <a:pt x="486573" y="367657"/>
                </a:moveTo>
                <a:lnTo>
                  <a:pt x="535789" y="471458"/>
                </a:lnTo>
                <a:cubicBezTo>
                  <a:pt x="540684" y="461594"/>
                  <a:pt x="543532" y="450574"/>
                  <a:pt x="543532" y="438932"/>
                </a:cubicBezTo>
                <a:cubicBezTo>
                  <a:pt x="543532" y="404183"/>
                  <a:pt x="519146" y="375123"/>
                  <a:pt x="486573" y="367657"/>
                </a:cubicBezTo>
                <a:close/>
                <a:moveTo>
                  <a:pt x="463523" y="366147"/>
                </a:moveTo>
                <a:cubicBezTo>
                  <a:pt x="445901" y="367835"/>
                  <a:pt x="430059" y="375745"/>
                  <a:pt x="418223" y="387653"/>
                </a:cubicBezTo>
                <a:lnTo>
                  <a:pt x="477139" y="511628"/>
                </a:lnTo>
                <a:cubicBezTo>
                  <a:pt x="494761" y="510028"/>
                  <a:pt x="510602" y="502119"/>
                  <a:pt x="522439" y="490210"/>
                </a:cubicBezTo>
                <a:close/>
                <a:moveTo>
                  <a:pt x="303771" y="365880"/>
                </a:moveTo>
                <a:cubicBezTo>
                  <a:pt x="263455" y="365880"/>
                  <a:pt x="230615" y="398584"/>
                  <a:pt x="230615" y="438932"/>
                </a:cubicBezTo>
                <a:cubicBezTo>
                  <a:pt x="230615" y="479190"/>
                  <a:pt x="263455" y="511983"/>
                  <a:pt x="303771" y="511983"/>
                </a:cubicBezTo>
                <a:cubicBezTo>
                  <a:pt x="344177" y="511983"/>
                  <a:pt x="377017" y="479190"/>
                  <a:pt x="377017" y="438932"/>
                </a:cubicBezTo>
                <a:cubicBezTo>
                  <a:pt x="377017" y="414759"/>
                  <a:pt x="365180" y="393252"/>
                  <a:pt x="347024" y="380010"/>
                </a:cubicBezTo>
                <a:cubicBezTo>
                  <a:pt x="342397" y="377789"/>
                  <a:pt x="337947" y="375211"/>
                  <a:pt x="333764" y="372279"/>
                </a:cubicBezTo>
                <a:cubicBezTo>
                  <a:pt x="324686" y="368191"/>
                  <a:pt x="314451" y="365880"/>
                  <a:pt x="303771" y="365880"/>
                </a:cubicBezTo>
                <a:close/>
                <a:moveTo>
                  <a:pt x="137257" y="365880"/>
                </a:moveTo>
                <a:cubicBezTo>
                  <a:pt x="96941" y="365880"/>
                  <a:pt x="64100" y="398584"/>
                  <a:pt x="64100" y="438932"/>
                </a:cubicBezTo>
                <a:cubicBezTo>
                  <a:pt x="64100" y="479190"/>
                  <a:pt x="96941" y="511983"/>
                  <a:pt x="137257" y="511983"/>
                </a:cubicBezTo>
                <a:cubicBezTo>
                  <a:pt x="177662" y="511983"/>
                  <a:pt x="210413" y="479190"/>
                  <a:pt x="210413" y="438932"/>
                </a:cubicBezTo>
                <a:cubicBezTo>
                  <a:pt x="210413" y="398584"/>
                  <a:pt x="177662" y="365880"/>
                  <a:pt x="137257" y="365880"/>
                </a:cubicBezTo>
                <a:close/>
                <a:moveTo>
                  <a:pt x="303771" y="337886"/>
                </a:moveTo>
                <a:cubicBezTo>
                  <a:pt x="302437" y="340641"/>
                  <a:pt x="300924" y="343218"/>
                  <a:pt x="299233" y="345795"/>
                </a:cubicBezTo>
                <a:cubicBezTo>
                  <a:pt x="300746" y="345706"/>
                  <a:pt x="302259" y="345706"/>
                  <a:pt x="303771" y="345706"/>
                </a:cubicBezTo>
                <a:cubicBezTo>
                  <a:pt x="305284" y="345706"/>
                  <a:pt x="306886" y="345706"/>
                  <a:pt x="308310" y="345795"/>
                </a:cubicBezTo>
                <a:cubicBezTo>
                  <a:pt x="306708" y="343218"/>
                  <a:pt x="305195" y="340641"/>
                  <a:pt x="303771" y="337886"/>
                </a:cubicBezTo>
                <a:close/>
                <a:moveTo>
                  <a:pt x="479987" y="304382"/>
                </a:moveTo>
                <a:cubicBezTo>
                  <a:pt x="478652" y="319490"/>
                  <a:pt x="473579" y="333620"/>
                  <a:pt x="465748" y="345795"/>
                </a:cubicBezTo>
                <a:cubicBezTo>
                  <a:pt x="467261" y="345706"/>
                  <a:pt x="468773" y="345706"/>
                  <a:pt x="470286" y="345706"/>
                </a:cubicBezTo>
                <a:cubicBezTo>
                  <a:pt x="483992" y="345706"/>
                  <a:pt x="496986" y="348639"/>
                  <a:pt x="508644" y="353971"/>
                </a:cubicBezTo>
                <a:close/>
                <a:moveTo>
                  <a:pt x="127556" y="304382"/>
                </a:moveTo>
                <a:lnTo>
                  <a:pt x="98899" y="353971"/>
                </a:lnTo>
                <a:cubicBezTo>
                  <a:pt x="110646" y="348639"/>
                  <a:pt x="123640" y="345706"/>
                  <a:pt x="137257" y="345706"/>
                </a:cubicBezTo>
                <a:cubicBezTo>
                  <a:pt x="138770" y="345706"/>
                  <a:pt x="140283" y="345706"/>
                  <a:pt x="141795" y="345795"/>
                </a:cubicBezTo>
                <a:cubicBezTo>
                  <a:pt x="134053" y="333620"/>
                  <a:pt x="128980" y="319578"/>
                  <a:pt x="127556" y="304382"/>
                </a:cubicBezTo>
                <a:close/>
                <a:moveTo>
                  <a:pt x="293181" y="287141"/>
                </a:moveTo>
                <a:lnTo>
                  <a:pt x="211926" y="368368"/>
                </a:lnTo>
                <a:cubicBezTo>
                  <a:pt x="214685" y="368724"/>
                  <a:pt x="217622" y="368902"/>
                  <a:pt x="220559" y="368902"/>
                </a:cubicBezTo>
                <a:cubicBezTo>
                  <a:pt x="260875" y="368902"/>
                  <a:pt x="293715" y="336108"/>
                  <a:pt x="293715" y="295761"/>
                </a:cubicBezTo>
                <a:cubicBezTo>
                  <a:pt x="293715" y="292917"/>
                  <a:pt x="293537" y="289985"/>
                  <a:pt x="293181" y="287141"/>
                </a:cubicBezTo>
                <a:close/>
                <a:moveTo>
                  <a:pt x="298877" y="245105"/>
                </a:moveTo>
                <a:cubicBezTo>
                  <a:pt x="300657" y="247860"/>
                  <a:pt x="302259" y="250793"/>
                  <a:pt x="303771" y="253725"/>
                </a:cubicBezTo>
                <a:cubicBezTo>
                  <a:pt x="305284" y="250793"/>
                  <a:pt x="306975" y="247860"/>
                  <a:pt x="308755" y="245105"/>
                </a:cubicBezTo>
                <a:cubicBezTo>
                  <a:pt x="307153" y="245194"/>
                  <a:pt x="305462" y="245283"/>
                  <a:pt x="303771" y="245283"/>
                </a:cubicBezTo>
                <a:cubicBezTo>
                  <a:pt x="302170" y="245283"/>
                  <a:pt x="300479" y="245194"/>
                  <a:pt x="298877" y="245105"/>
                </a:cubicBezTo>
                <a:close/>
                <a:moveTo>
                  <a:pt x="251441" y="229553"/>
                </a:moveTo>
                <a:lnTo>
                  <a:pt x="154255" y="326599"/>
                </a:lnTo>
                <a:cubicBezTo>
                  <a:pt x="161464" y="342152"/>
                  <a:pt x="174102" y="354771"/>
                  <a:pt x="189676" y="362059"/>
                </a:cubicBezTo>
                <a:lnTo>
                  <a:pt x="286862" y="265012"/>
                </a:lnTo>
                <a:cubicBezTo>
                  <a:pt x="279564" y="249460"/>
                  <a:pt x="267015" y="236840"/>
                  <a:pt x="251441" y="229553"/>
                </a:cubicBezTo>
                <a:close/>
                <a:moveTo>
                  <a:pt x="387073" y="222710"/>
                </a:moveTo>
                <a:cubicBezTo>
                  <a:pt x="346757" y="222710"/>
                  <a:pt x="313917" y="255503"/>
                  <a:pt x="313917" y="295850"/>
                </a:cubicBezTo>
                <a:cubicBezTo>
                  <a:pt x="313917" y="336108"/>
                  <a:pt x="346757" y="368902"/>
                  <a:pt x="387073" y="368902"/>
                </a:cubicBezTo>
                <a:cubicBezTo>
                  <a:pt x="427389" y="368902"/>
                  <a:pt x="460230" y="336108"/>
                  <a:pt x="460230" y="295850"/>
                </a:cubicBezTo>
                <a:cubicBezTo>
                  <a:pt x="460230" y="255503"/>
                  <a:pt x="427389" y="222710"/>
                  <a:pt x="387073" y="222710"/>
                </a:cubicBezTo>
                <a:close/>
                <a:moveTo>
                  <a:pt x="220559" y="222710"/>
                </a:moveTo>
                <a:cubicBezTo>
                  <a:pt x="180154" y="222710"/>
                  <a:pt x="147402" y="255503"/>
                  <a:pt x="147402" y="295850"/>
                </a:cubicBezTo>
                <a:cubicBezTo>
                  <a:pt x="147402" y="298694"/>
                  <a:pt x="147580" y="301627"/>
                  <a:pt x="147936" y="304471"/>
                </a:cubicBezTo>
                <a:lnTo>
                  <a:pt x="229191" y="223243"/>
                </a:lnTo>
                <a:cubicBezTo>
                  <a:pt x="226343" y="222887"/>
                  <a:pt x="223495" y="222710"/>
                  <a:pt x="220559" y="222710"/>
                </a:cubicBezTo>
                <a:close/>
                <a:moveTo>
                  <a:pt x="396774" y="160411"/>
                </a:moveTo>
                <a:cubicBezTo>
                  <a:pt x="395350" y="175875"/>
                  <a:pt x="390188" y="190361"/>
                  <a:pt x="382090" y="202714"/>
                </a:cubicBezTo>
                <a:cubicBezTo>
                  <a:pt x="383781" y="202625"/>
                  <a:pt x="385383" y="202625"/>
                  <a:pt x="387073" y="202625"/>
                </a:cubicBezTo>
                <a:cubicBezTo>
                  <a:pt x="400957" y="202625"/>
                  <a:pt x="414218" y="205646"/>
                  <a:pt x="426143" y="211156"/>
                </a:cubicBezTo>
                <a:close/>
                <a:moveTo>
                  <a:pt x="210858" y="160411"/>
                </a:moveTo>
                <a:lnTo>
                  <a:pt x="181489" y="211156"/>
                </a:lnTo>
                <a:cubicBezTo>
                  <a:pt x="193414" y="205646"/>
                  <a:pt x="206586" y="202625"/>
                  <a:pt x="220559" y="202625"/>
                </a:cubicBezTo>
                <a:cubicBezTo>
                  <a:pt x="222249" y="202625"/>
                  <a:pt x="223851" y="202625"/>
                  <a:pt x="225542" y="202714"/>
                </a:cubicBezTo>
                <a:cubicBezTo>
                  <a:pt x="217444" y="190361"/>
                  <a:pt x="212193" y="175964"/>
                  <a:pt x="210858" y="160411"/>
                </a:cubicBezTo>
                <a:close/>
                <a:moveTo>
                  <a:pt x="316288" y="132514"/>
                </a:moveTo>
                <a:cubicBezTo>
                  <a:pt x="304626" y="132514"/>
                  <a:pt x="295100" y="142023"/>
                  <a:pt x="295100" y="153665"/>
                </a:cubicBezTo>
                <a:cubicBezTo>
                  <a:pt x="295100" y="165308"/>
                  <a:pt x="304626" y="174728"/>
                  <a:pt x="316288" y="174728"/>
                </a:cubicBezTo>
                <a:cubicBezTo>
                  <a:pt x="327950" y="174728"/>
                  <a:pt x="337476" y="165308"/>
                  <a:pt x="337476" y="153665"/>
                </a:cubicBezTo>
                <a:cubicBezTo>
                  <a:pt x="337476" y="142023"/>
                  <a:pt x="327950" y="132514"/>
                  <a:pt x="316288" y="132514"/>
                </a:cubicBezTo>
                <a:close/>
                <a:moveTo>
                  <a:pt x="316288" y="112340"/>
                </a:moveTo>
                <a:cubicBezTo>
                  <a:pt x="339078" y="112340"/>
                  <a:pt x="357684" y="130914"/>
                  <a:pt x="357684" y="153665"/>
                </a:cubicBezTo>
                <a:cubicBezTo>
                  <a:pt x="357684" y="176417"/>
                  <a:pt x="339078" y="194902"/>
                  <a:pt x="316288" y="194902"/>
                </a:cubicBezTo>
                <a:cubicBezTo>
                  <a:pt x="293498" y="194902"/>
                  <a:pt x="274981" y="176417"/>
                  <a:pt x="274981" y="153665"/>
                </a:cubicBezTo>
                <a:cubicBezTo>
                  <a:pt x="274981" y="130914"/>
                  <a:pt x="293498" y="112340"/>
                  <a:pt x="316288" y="112340"/>
                </a:cubicBezTo>
                <a:close/>
                <a:moveTo>
                  <a:pt x="303771" y="79006"/>
                </a:moveTo>
                <a:cubicBezTo>
                  <a:pt x="263455" y="79006"/>
                  <a:pt x="230615" y="111799"/>
                  <a:pt x="230615" y="152057"/>
                </a:cubicBezTo>
                <a:cubicBezTo>
                  <a:pt x="230615" y="192405"/>
                  <a:pt x="263455" y="225109"/>
                  <a:pt x="303771" y="225109"/>
                </a:cubicBezTo>
                <a:cubicBezTo>
                  <a:pt x="344177" y="225109"/>
                  <a:pt x="377017" y="192405"/>
                  <a:pt x="377017" y="152057"/>
                </a:cubicBezTo>
                <a:cubicBezTo>
                  <a:pt x="377017" y="111799"/>
                  <a:pt x="344177" y="79006"/>
                  <a:pt x="303771" y="79006"/>
                </a:cubicBezTo>
                <a:close/>
                <a:moveTo>
                  <a:pt x="303771" y="20085"/>
                </a:moveTo>
                <a:cubicBezTo>
                  <a:pt x="296385" y="20085"/>
                  <a:pt x="289710" y="23906"/>
                  <a:pt x="286061" y="30394"/>
                </a:cubicBezTo>
                <a:lnTo>
                  <a:pt x="264523" y="67542"/>
                </a:lnTo>
                <a:cubicBezTo>
                  <a:pt x="276449" y="61943"/>
                  <a:pt x="289799" y="58832"/>
                  <a:pt x="303771" y="58832"/>
                </a:cubicBezTo>
                <a:cubicBezTo>
                  <a:pt x="317833" y="58832"/>
                  <a:pt x="331094" y="61943"/>
                  <a:pt x="343020" y="67542"/>
                </a:cubicBezTo>
                <a:lnTo>
                  <a:pt x="321571" y="30394"/>
                </a:lnTo>
                <a:cubicBezTo>
                  <a:pt x="317833" y="23906"/>
                  <a:pt x="311247" y="20085"/>
                  <a:pt x="303771" y="20085"/>
                </a:cubicBezTo>
                <a:close/>
                <a:moveTo>
                  <a:pt x="303771" y="0"/>
                </a:moveTo>
                <a:cubicBezTo>
                  <a:pt x="318545" y="0"/>
                  <a:pt x="331717" y="7554"/>
                  <a:pt x="339015" y="20262"/>
                </a:cubicBezTo>
                <a:lnTo>
                  <a:pt x="602092" y="475191"/>
                </a:lnTo>
                <a:cubicBezTo>
                  <a:pt x="609390" y="487899"/>
                  <a:pt x="609390" y="503096"/>
                  <a:pt x="602092" y="515805"/>
                </a:cubicBezTo>
                <a:cubicBezTo>
                  <a:pt x="594705" y="528602"/>
                  <a:pt x="581534" y="536156"/>
                  <a:pt x="566849" y="536156"/>
                </a:cubicBezTo>
                <a:lnTo>
                  <a:pt x="40783" y="536156"/>
                </a:lnTo>
                <a:cubicBezTo>
                  <a:pt x="26098" y="536156"/>
                  <a:pt x="12927" y="528602"/>
                  <a:pt x="5540" y="515805"/>
                </a:cubicBezTo>
                <a:cubicBezTo>
                  <a:pt x="-1847" y="503096"/>
                  <a:pt x="-1847" y="487899"/>
                  <a:pt x="5540" y="475191"/>
                </a:cubicBezTo>
                <a:lnTo>
                  <a:pt x="268528" y="20262"/>
                </a:lnTo>
                <a:cubicBezTo>
                  <a:pt x="275915" y="7554"/>
                  <a:pt x="289087" y="0"/>
                  <a:pt x="303771" y="0"/>
                </a:cubicBezTo>
                <a:close/>
              </a:path>
            </a:pathLst>
          </a:custGeom>
          <a:solidFill>
            <a:srgbClr val="53648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73731">
                                            <p:txEl>
                                              <p:pRg st="0" end="0"/>
                                            </p:txEl>
                                          </p:spTgt>
                                        </p:tgtEl>
                                        <p:attrNameLst>
                                          <p:attrName>style.visibility</p:attrName>
                                        </p:attrNameLst>
                                      </p:cBhvr>
                                      <p:to>
                                        <p:strVal val="visible"/>
                                      </p:to>
                                    </p:set>
                                    <p:animEffect transition="in" filter="wipe(up)">
                                      <p:cBhvr>
                                        <p:cTn id="14" dur="500"/>
                                        <p:tgtEl>
                                          <p:spTgt spid="73731">
                                            <p:txEl>
                                              <p:pRg st="0" end="0"/>
                                            </p:txEl>
                                          </p:spTgt>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73731">
                                            <p:txEl>
                                              <p:pRg st="1" end="1"/>
                                            </p:txEl>
                                          </p:spTgt>
                                        </p:tgtEl>
                                        <p:attrNameLst>
                                          <p:attrName>style.visibility</p:attrName>
                                        </p:attrNameLst>
                                      </p:cBhvr>
                                      <p:to>
                                        <p:strVal val="visible"/>
                                      </p:to>
                                    </p:set>
                                    <p:animEffect transition="in" filter="wipe(up)">
                                      <p:cBhvr>
                                        <p:cTn id="18" dur="500"/>
                                        <p:tgtEl>
                                          <p:spTgt spid="73731">
                                            <p:txEl>
                                              <p:pRg st="1" end="1"/>
                                            </p:txEl>
                                          </p:spTgt>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73731">
                                            <p:txEl>
                                              <p:pRg st="2" end="2"/>
                                            </p:txEl>
                                          </p:spTgt>
                                        </p:tgtEl>
                                        <p:attrNameLst>
                                          <p:attrName>style.visibility</p:attrName>
                                        </p:attrNameLst>
                                      </p:cBhvr>
                                      <p:to>
                                        <p:strVal val="visible"/>
                                      </p:to>
                                    </p:set>
                                    <p:animEffect transition="in" filter="wipe(up)">
                                      <p:cBhvr>
                                        <p:cTn id="22" dur="500"/>
                                        <p:tgtEl>
                                          <p:spTgt spid="73731">
                                            <p:txEl>
                                              <p:pRg st="2" end="2"/>
                                            </p:txEl>
                                          </p:spTgt>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73731">
                                            <p:txEl>
                                              <p:pRg st="3" end="3"/>
                                            </p:txEl>
                                          </p:spTgt>
                                        </p:tgtEl>
                                        <p:attrNameLst>
                                          <p:attrName>style.visibility</p:attrName>
                                        </p:attrNameLst>
                                      </p:cBhvr>
                                      <p:to>
                                        <p:strVal val="visible"/>
                                      </p:to>
                                    </p:set>
                                    <p:animEffect transition="in" filter="wipe(up)">
                                      <p:cBhvr>
                                        <p:cTn id="26" dur="500"/>
                                        <p:tgtEl>
                                          <p:spTgt spid="73731">
                                            <p:txEl>
                                              <p:pRg st="3" end="3"/>
                                            </p:txEl>
                                          </p:spTgt>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73731">
                                            <p:txEl>
                                              <p:pRg st="4" end="4"/>
                                            </p:txEl>
                                          </p:spTgt>
                                        </p:tgtEl>
                                        <p:attrNameLst>
                                          <p:attrName>style.visibility</p:attrName>
                                        </p:attrNameLst>
                                      </p:cBhvr>
                                      <p:to>
                                        <p:strVal val="visible"/>
                                      </p:to>
                                    </p:set>
                                    <p:animEffect transition="in" filter="wipe(up)">
                                      <p:cBhvr>
                                        <p:cTn id="30" dur="500"/>
                                        <p:tgtEl>
                                          <p:spTgt spid="73731">
                                            <p:txEl>
                                              <p:pRg st="4" end="4"/>
                                            </p:txEl>
                                          </p:spTgt>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73731">
                                            <p:txEl>
                                              <p:pRg st="5" end="5"/>
                                            </p:txEl>
                                          </p:spTgt>
                                        </p:tgtEl>
                                        <p:attrNameLst>
                                          <p:attrName>style.visibility</p:attrName>
                                        </p:attrNameLst>
                                      </p:cBhvr>
                                      <p:to>
                                        <p:strVal val="visible"/>
                                      </p:to>
                                    </p:set>
                                    <p:animEffect transition="in" filter="wipe(up)">
                                      <p:cBhvr>
                                        <p:cTn id="34" dur="500"/>
                                        <p:tgtEl>
                                          <p:spTgt spid="737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P spid="9"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5" name="Rectangle 3"/>
          <p:cNvSpPr>
            <a:spLocks noGrp="1" noChangeArrowheads="1"/>
          </p:cNvSpPr>
          <p:nvPr>
            <p:ph idx="4294967295"/>
          </p:nvPr>
        </p:nvSpPr>
        <p:spPr>
          <a:xfrm>
            <a:off x="1235869" y="1691479"/>
            <a:ext cx="9612660" cy="3321697"/>
          </a:xfrm>
          <a:prstGeom prst="rect">
            <a:avLst/>
          </a:prstGeom>
          <a:ln w="50800">
            <a:solidFill>
              <a:srgbClr val="53648F"/>
            </a:solidFill>
          </a:ln>
        </p:spPr>
        <p:txBody>
          <a:bodyPr/>
          <a:lstStyle/>
          <a:p>
            <a:pPr eaLnBrk="1" hangingPunct="1">
              <a:lnSpc>
                <a:spcPct val="150000"/>
              </a:lnSpc>
              <a:buClr>
                <a:srgbClr val="53648F"/>
              </a:buClr>
              <a:buFont typeface="Wingdings" panose="05000000000000000000" pitchFamily="2" charset="2"/>
              <a:buChar char="Ø"/>
            </a:pPr>
            <a:r>
              <a:rPr lang="en-US" altLang="zh-CN" sz="2400" b="1">
                <a:latin typeface="微软雅黑" panose="020B0503020204020204" charset="-122"/>
                <a:ea typeface="微软雅黑" panose="020B0503020204020204" charset="-122"/>
              </a:rPr>
              <a:t>Character</a:t>
            </a:r>
            <a:r>
              <a:rPr lang="zh-CN" altLang="en-US" sz="2400" b="1">
                <a:latin typeface="微软雅黑" panose="020B0503020204020204" charset="-122"/>
                <a:ea typeface="微软雅黑" panose="020B0503020204020204" charset="-122"/>
              </a:rPr>
              <a:t>类实现了对</a:t>
            </a:r>
            <a:r>
              <a:rPr lang="en-US" altLang="zh-CN" sz="2400" b="1">
                <a:latin typeface="微软雅黑" panose="020B0503020204020204" charset="-122"/>
                <a:ea typeface="微软雅黑" panose="020B0503020204020204" charset="-122"/>
              </a:rPr>
              <a:t>char</a:t>
            </a:r>
            <a:r>
              <a:rPr lang="zh-CN" altLang="en-US" sz="2400" b="1">
                <a:latin typeface="微软雅黑" panose="020B0503020204020204" charset="-122"/>
                <a:ea typeface="微软雅黑" panose="020B0503020204020204" charset="-122"/>
              </a:rPr>
              <a:t>基本型数据的类包装。</a:t>
            </a:r>
          </a:p>
          <a:p>
            <a:pPr eaLnBrk="1" hangingPunct="1">
              <a:lnSpc>
                <a:spcPct val="150000"/>
              </a:lnSpc>
              <a:buFont typeface="Wingdings" panose="05000000000000000000" pitchFamily="2" charset="2"/>
              <a:buNone/>
            </a:pPr>
            <a:r>
              <a:rPr lang="en-US" altLang="zh-CN" sz="2400" b="1">
                <a:latin typeface="微软雅黑" panose="020B0503020204020204" charset="-122"/>
                <a:ea typeface="微软雅黑" panose="020B0503020204020204" charset="-122"/>
              </a:rPr>
              <a:t>	     Character</a:t>
            </a:r>
            <a:r>
              <a:rPr lang="zh-CN" altLang="en-US" sz="2400" b="1">
                <a:latin typeface="微软雅黑" panose="020B0503020204020204" charset="-122"/>
                <a:ea typeface="微软雅黑" panose="020B0503020204020204" charset="-122"/>
              </a:rPr>
              <a:t>类的构造方法：</a:t>
            </a:r>
            <a:r>
              <a:rPr lang="en-US" altLang="zh-CN" sz="2400" b="1">
                <a:solidFill>
                  <a:srgbClr val="53648F"/>
                </a:solidFill>
                <a:latin typeface="微软雅黑" panose="020B0503020204020204" charset="-122"/>
                <a:ea typeface="微软雅黑" panose="020B0503020204020204" charset="-122"/>
              </a:rPr>
              <a:t>Character(char c)</a:t>
            </a:r>
            <a:endParaRPr lang="zh-CN" altLang="en-US" sz="2400" b="1">
              <a:solidFill>
                <a:srgbClr val="53648F"/>
              </a:solidFill>
              <a:latin typeface="微软雅黑" panose="020B0503020204020204" charset="-122"/>
              <a:ea typeface="微软雅黑" panose="020B0503020204020204" charset="-122"/>
            </a:endParaRPr>
          </a:p>
          <a:p>
            <a:pPr>
              <a:lnSpc>
                <a:spcPct val="150000"/>
              </a:lnSpc>
              <a:buClr>
                <a:srgbClr val="53648F"/>
              </a:buClr>
              <a:buFont typeface="Wingdings" panose="05000000000000000000" pitchFamily="2" charset="2"/>
              <a:buChar char="Ø"/>
            </a:pPr>
            <a:r>
              <a:rPr lang="en-US" altLang="zh-CN" sz="2400" b="1">
                <a:latin typeface="微软雅黑" panose="020B0503020204020204" charset="-122"/>
                <a:ea typeface="微软雅黑" panose="020B0503020204020204" charset="-122"/>
              </a:rPr>
              <a:t>Character</a:t>
            </a:r>
            <a:r>
              <a:rPr lang="zh-CN" altLang="en-US" sz="2400" b="1">
                <a:latin typeface="微软雅黑" panose="020B0503020204020204" charset="-122"/>
                <a:ea typeface="微软雅黑" panose="020B0503020204020204" charset="-122"/>
              </a:rPr>
              <a:t>类中的一些常用类方法：</a:t>
            </a:r>
          </a:p>
          <a:p>
            <a:pPr lvl="1" eaLnBrk="1" hangingPunct="1">
              <a:lnSpc>
                <a:spcPct val="150000"/>
              </a:lnSpc>
              <a:buClr>
                <a:srgbClr val="53648F"/>
              </a:buClr>
            </a:pPr>
            <a:r>
              <a:rPr lang="en-US" altLang="zh-CN" sz="2200" b="1">
                <a:solidFill>
                  <a:srgbClr val="53648F"/>
                </a:solidFill>
                <a:latin typeface="微软雅黑" panose="020B0503020204020204" charset="-122"/>
                <a:ea typeface="微软雅黑" panose="020B0503020204020204" charset="-122"/>
              </a:rPr>
              <a:t>public static boolean isDigit(char ch)  </a:t>
            </a:r>
            <a:r>
              <a:rPr lang="en-US" altLang="zh-CN" sz="2200" b="1">
                <a:latin typeface="微软雅黑" panose="020B0503020204020204" charset="-122"/>
                <a:ea typeface="微软雅黑" panose="020B0503020204020204" charset="-122"/>
              </a:rPr>
              <a:t>ch</a:t>
            </a:r>
            <a:r>
              <a:rPr lang="zh-CN" altLang="en-US" sz="2200" b="1">
                <a:latin typeface="微软雅黑" panose="020B0503020204020204" charset="-122"/>
                <a:ea typeface="微软雅黑" panose="020B0503020204020204" charset="-122"/>
              </a:rPr>
              <a:t>是数字字符返回</a:t>
            </a:r>
            <a:r>
              <a:rPr lang="en-US" altLang="zh-CN" sz="2200" b="1">
                <a:latin typeface="微软雅黑" panose="020B0503020204020204" charset="-122"/>
                <a:ea typeface="微软雅黑" panose="020B0503020204020204" charset="-122"/>
              </a:rPr>
              <a:t>true.</a:t>
            </a:r>
          </a:p>
          <a:p>
            <a:pPr lvl="1" eaLnBrk="1" hangingPunct="1">
              <a:lnSpc>
                <a:spcPct val="150000"/>
              </a:lnSpc>
              <a:buClr>
                <a:srgbClr val="53648F"/>
              </a:buClr>
            </a:pPr>
            <a:r>
              <a:rPr lang="en-US" altLang="zh-CN" sz="2200" b="1">
                <a:solidFill>
                  <a:srgbClr val="53648F"/>
                </a:solidFill>
                <a:latin typeface="微软雅黑" panose="020B0503020204020204" charset="-122"/>
                <a:ea typeface="微软雅黑" panose="020B0503020204020204" charset="-122"/>
              </a:rPr>
              <a:t>public static boolean isLetter(char ch) </a:t>
            </a:r>
            <a:r>
              <a:rPr lang="en-US" altLang="zh-CN" sz="2200" b="1">
                <a:latin typeface="微软雅黑" panose="020B0503020204020204" charset="-122"/>
                <a:ea typeface="微软雅黑" panose="020B0503020204020204" charset="-122"/>
              </a:rPr>
              <a:t>ch</a:t>
            </a:r>
            <a:r>
              <a:rPr lang="zh-CN" altLang="en-US" sz="2200" b="1">
                <a:latin typeface="微软雅黑" panose="020B0503020204020204" charset="-122"/>
                <a:ea typeface="微软雅黑" panose="020B0503020204020204" charset="-122"/>
              </a:rPr>
              <a:t>是字母返回 </a:t>
            </a:r>
            <a:r>
              <a:rPr lang="en-US" altLang="zh-CN" sz="2200" b="1">
                <a:latin typeface="微软雅黑" panose="020B0503020204020204" charset="-122"/>
                <a:ea typeface="微软雅黑" panose="020B0503020204020204" charset="-122"/>
              </a:rPr>
              <a:t>true。</a:t>
            </a:r>
            <a:endParaRPr lang="zh-CN" altLang="en-US" sz="2200" b="1">
              <a:latin typeface="微软雅黑" panose="020B0503020204020204" charset="-122"/>
              <a:ea typeface="微软雅黑" panose="020B0503020204020204" charset="-122"/>
            </a:endParaRPr>
          </a:p>
        </p:txBody>
      </p:sp>
      <p:sp>
        <p:nvSpPr>
          <p:cNvPr id="310276" name="Rectangle 4"/>
          <p:cNvSpPr>
            <a:spLocks noChangeArrowheads="1"/>
          </p:cNvSpPr>
          <p:nvPr/>
        </p:nvSpPr>
        <p:spPr bwMode="auto">
          <a:xfrm>
            <a:off x="1127448" y="5346497"/>
            <a:ext cx="10415422" cy="598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ClrTx/>
              <a:buFontTx/>
              <a:buNone/>
            </a:pPr>
            <a:r>
              <a:rPr lang="zh-CN" altLang="en-US" sz="2200" b="1">
                <a:solidFill>
                  <a:srgbClr val="C00000"/>
                </a:solidFill>
                <a:latin typeface="微软雅黑" panose="020B0503020204020204" charset="-122"/>
                <a:ea typeface="微软雅黑" panose="020B0503020204020204" charset="-122"/>
                <a:hlinkClick r:id="rId2"/>
              </a:rPr>
              <a:t>例子20</a:t>
            </a:r>
            <a:r>
              <a:rPr lang="zh-CN" altLang="en-US" sz="2200" b="1">
                <a:solidFill>
                  <a:srgbClr val="C00000"/>
                </a:solidFill>
                <a:latin typeface="微软雅黑" panose="020B0503020204020204" charset="-122"/>
                <a:ea typeface="微软雅黑" panose="020B0503020204020204" charset="-122"/>
              </a:rPr>
              <a:t> </a:t>
            </a:r>
            <a:r>
              <a:rPr lang="zh-CN" altLang="en-US" sz="2200" b="1">
                <a:solidFill>
                  <a:srgbClr val="53648F"/>
                </a:solidFill>
                <a:latin typeface="微软雅黑" panose="020B0503020204020204" charset="-122"/>
                <a:ea typeface="微软雅黑" panose="020B0503020204020204" charset="-122"/>
              </a:rPr>
              <a:t>将一个字符数组中的小写字母变成大写字母，并将大写字母变成小写字母 .</a:t>
            </a:r>
          </a:p>
        </p:txBody>
      </p:sp>
      <p:grpSp>
        <p:nvGrpSpPr>
          <p:cNvPr id="5" name="组合 4"/>
          <p:cNvGrpSpPr/>
          <p:nvPr/>
        </p:nvGrpSpPr>
        <p:grpSpPr>
          <a:xfrm>
            <a:off x="103941" y="116632"/>
            <a:ext cx="10002759" cy="614705"/>
            <a:chOff x="103941" y="116632"/>
            <a:chExt cx="10002759" cy="614705"/>
          </a:xfrm>
        </p:grpSpPr>
        <p:sp>
          <p:nvSpPr>
            <p:cNvPr id="6" name="文本框 5"/>
            <p:cNvSpPr txBox="1"/>
            <p:nvPr/>
          </p:nvSpPr>
          <p:spPr>
            <a:xfrm>
              <a:off x="767408" y="147772"/>
              <a:ext cx="468052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4.13  </a:t>
              </a:r>
              <a:r>
                <a:rPr lang="zh-CN" altLang="en-US" sz="3200" b="1">
                  <a:solidFill>
                    <a:srgbClr val="53648F"/>
                  </a:solidFill>
                  <a:latin typeface="微软雅黑" panose="020B0503020204020204" charset="-122"/>
                  <a:ea typeface="微软雅黑" panose="020B0503020204020204" charset="-122"/>
                </a:rPr>
                <a:t>基本类型的类封装</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5426179" y="458688"/>
              <a:ext cx="468052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0" name="文本框 9"/>
          <p:cNvSpPr txBox="1"/>
          <p:nvPr/>
        </p:nvSpPr>
        <p:spPr>
          <a:xfrm>
            <a:off x="817550" y="879103"/>
            <a:ext cx="6934634"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4.13.3    CHARACTER </a:t>
            </a:r>
            <a:r>
              <a:rPr lang="zh-CN" altLang="en-US" sz="2400">
                <a:latin typeface="微软雅黑" panose="020B0503020204020204" charset="-122"/>
                <a:ea typeface="微软雅黑" panose="020B0503020204020204" charset="-122"/>
              </a:rPr>
              <a:t>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74755">
                                            <p:bg/>
                                          </p:spTgt>
                                        </p:tgtEl>
                                        <p:attrNameLst>
                                          <p:attrName>style.visibility</p:attrName>
                                        </p:attrNameLst>
                                      </p:cBhvr>
                                      <p:to>
                                        <p:strVal val="visible"/>
                                      </p:to>
                                    </p:set>
                                    <p:animEffect transition="in" filter="wipe(up)">
                                      <p:cBhvr>
                                        <p:cTn id="14" dur="500"/>
                                        <p:tgtEl>
                                          <p:spTgt spid="74755">
                                            <p:bg/>
                                          </p:spTgt>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74755">
                                            <p:txEl>
                                              <p:pRg st="0" end="0"/>
                                            </p:txEl>
                                          </p:spTgt>
                                        </p:tgtEl>
                                        <p:attrNameLst>
                                          <p:attrName>style.visibility</p:attrName>
                                        </p:attrNameLst>
                                      </p:cBhvr>
                                      <p:to>
                                        <p:strVal val="visible"/>
                                      </p:to>
                                    </p:set>
                                    <p:animEffect transition="in" filter="wipe(up)">
                                      <p:cBhvr>
                                        <p:cTn id="18" dur="500"/>
                                        <p:tgtEl>
                                          <p:spTgt spid="74755">
                                            <p:txEl>
                                              <p:pRg st="0" end="0"/>
                                            </p:txEl>
                                          </p:spTgt>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74755">
                                            <p:txEl>
                                              <p:pRg st="1" end="1"/>
                                            </p:txEl>
                                          </p:spTgt>
                                        </p:tgtEl>
                                        <p:attrNameLst>
                                          <p:attrName>style.visibility</p:attrName>
                                        </p:attrNameLst>
                                      </p:cBhvr>
                                      <p:to>
                                        <p:strVal val="visible"/>
                                      </p:to>
                                    </p:set>
                                    <p:animEffect transition="in" filter="wipe(up)">
                                      <p:cBhvr>
                                        <p:cTn id="22" dur="500"/>
                                        <p:tgtEl>
                                          <p:spTgt spid="74755">
                                            <p:txEl>
                                              <p:pRg st="1" end="1"/>
                                            </p:txEl>
                                          </p:spTgt>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74755">
                                            <p:txEl>
                                              <p:pRg st="2" end="2"/>
                                            </p:txEl>
                                          </p:spTgt>
                                        </p:tgtEl>
                                        <p:attrNameLst>
                                          <p:attrName>style.visibility</p:attrName>
                                        </p:attrNameLst>
                                      </p:cBhvr>
                                      <p:to>
                                        <p:strVal val="visible"/>
                                      </p:to>
                                    </p:set>
                                    <p:animEffect transition="in" filter="wipe(up)">
                                      <p:cBhvr>
                                        <p:cTn id="26" dur="500"/>
                                        <p:tgtEl>
                                          <p:spTgt spid="74755">
                                            <p:txEl>
                                              <p:pRg st="2" end="2"/>
                                            </p:txEl>
                                          </p:spTgt>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74755">
                                            <p:txEl>
                                              <p:pRg st="3" end="3"/>
                                            </p:txEl>
                                          </p:spTgt>
                                        </p:tgtEl>
                                        <p:attrNameLst>
                                          <p:attrName>style.visibility</p:attrName>
                                        </p:attrNameLst>
                                      </p:cBhvr>
                                      <p:to>
                                        <p:strVal val="visible"/>
                                      </p:to>
                                    </p:set>
                                    <p:animEffect transition="in" filter="wipe(up)">
                                      <p:cBhvr>
                                        <p:cTn id="30" dur="500"/>
                                        <p:tgtEl>
                                          <p:spTgt spid="74755">
                                            <p:txEl>
                                              <p:pRg st="3" end="3"/>
                                            </p:txEl>
                                          </p:spTgt>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74755">
                                            <p:txEl>
                                              <p:pRg st="4" end="4"/>
                                            </p:txEl>
                                          </p:spTgt>
                                        </p:tgtEl>
                                        <p:attrNameLst>
                                          <p:attrName>style.visibility</p:attrName>
                                        </p:attrNameLst>
                                      </p:cBhvr>
                                      <p:to>
                                        <p:strVal val="visible"/>
                                      </p:to>
                                    </p:set>
                                    <p:animEffect transition="in" filter="wipe(up)">
                                      <p:cBhvr>
                                        <p:cTn id="34" dur="500"/>
                                        <p:tgtEl>
                                          <p:spTgt spid="74755">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10276"/>
                                        </p:tgtEl>
                                        <p:attrNameLst>
                                          <p:attrName>style.visibility</p:attrName>
                                        </p:attrNameLst>
                                      </p:cBhvr>
                                      <p:to>
                                        <p:strVal val="visible"/>
                                      </p:to>
                                    </p:set>
                                    <p:animEffect transition="in" filter="blinds(horizontal)">
                                      <p:cBhvr>
                                        <p:cTn id="39" dur="500"/>
                                        <p:tgtEl>
                                          <p:spTgt spid="310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animBg="1"/>
      <p:bldP spid="310276" grpId="0"/>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9" name="文本框 6"/>
          <p:cNvSpPr txBox="1">
            <a:spLocks noChangeArrowheads="1"/>
          </p:cNvSpPr>
          <p:nvPr/>
        </p:nvSpPr>
        <p:spPr bwMode="auto">
          <a:xfrm>
            <a:off x="1091444" y="1197644"/>
            <a:ext cx="10405156" cy="3138170"/>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2200" b="0">
                <a:latin typeface="微软雅黑" panose="020B0503020204020204" charset="-122"/>
                <a:ea typeface="微软雅黑" panose="020B0503020204020204" charset="-122"/>
              </a:rPr>
              <a:t>        可以使用</a:t>
            </a:r>
            <a:r>
              <a:rPr lang="en-US" altLang="zh-CN" sz="2200" b="0">
                <a:latin typeface="微软雅黑" panose="020B0503020204020204" charset="-122"/>
                <a:ea typeface="微软雅黑" panose="020B0503020204020204" charset="-122"/>
              </a:rPr>
              <a:t>var</a:t>
            </a:r>
            <a:r>
              <a:rPr lang="zh-CN" altLang="en-US" sz="2200">
                <a:solidFill>
                  <a:srgbClr val="C00000"/>
                </a:solidFill>
                <a:latin typeface="微软雅黑" panose="020B0503020204020204" charset="-122"/>
                <a:ea typeface="微软雅黑" panose="020B0503020204020204" charset="-122"/>
              </a:rPr>
              <a:t>声明局部变量</a:t>
            </a:r>
            <a:r>
              <a:rPr lang="zh-CN" altLang="en-US" sz="2200" b="0">
                <a:latin typeface="微软雅黑" panose="020B0503020204020204" charset="-122"/>
                <a:ea typeface="微软雅黑" panose="020B0503020204020204" charset="-122"/>
              </a:rPr>
              <a:t>。在类的类体中，</a:t>
            </a:r>
            <a:r>
              <a:rPr lang="zh-CN" altLang="en-US" sz="2200">
                <a:solidFill>
                  <a:srgbClr val="C00000"/>
                </a:solidFill>
                <a:latin typeface="微软雅黑" panose="020B0503020204020204" charset="-122"/>
                <a:ea typeface="微软雅黑" panose="020B0503020204020204" charset="-122"/>
              </a:rPr>
              <a:t>不可以用</a:t>
            </a:r>
            <a:r>
              <a:rPr lang="en-US" altLang="zh-CN" sz="2200">
                <a:solidFill>
                  <a:srgbClr val="C00000"/>
                </a:solidFill>
                <a:latin typeface="微软雅黑" panose="020B0503020204020204" charset="-122"/>
                <a:ea typeface="微软雅黑" panose="020B0503020204020204" charset="-122"/>
              </a:rPr>
              <a:t>var</a:t>
            </a:r>
            <a:r>
              <a:rPr lang="zh-CN" altLang="en-US" sz="2200">
                <a:solidFill>
                  <a:srgbClr val="C00000"/>
                </a:solidFill>
                <a:latin typeface="微软雅黑" panose="020B0503020204020204" charset="-122"/>
                <a:ea typeface="微软雅黑" panose="020B0503020204020204" charset="-122"/>
              </a:rPr>
              <a:t>声明成员变量</a:t>
            </a:r>
            <a:r>
              <a:rPr lang="zh-CN" altLang="en-US" sz="2200" b="0">
                <a:latin typeface="微软雅黑" panose="020B0503020204020204" charset="-122"/>
                <a:ea typeface="微软雅黑" panose="020B0503020204020204" charset="-122"/>
              </a:rPr>
              <a:t>，即仅限于在方法体内使用</a:t>
            </a:r>
            <a:r>
              <a:rPr lang="en-US" altLang="zh-CN" sz="2200" b="0">
                <a:latin typeface="微软雅黑" panose="020B0503020204020204" charset="-122"/>
                <a:ea typeface="微软雅黑" panose="020B0503020204020204" charset="-122"/>
              </a:rPr>
              <a:t>var</a:t>
            </a:r>
            <a:r>
              <a:rPr lang="zh-CN" altLang="en-US" sz="2200" b="0">
                <a:latin typeface="微软雅黑" panose="020B0503020204020204" charset="-122"/>
                <a:ea typeface="微软雅黑" panose="020B0503020204020204" charset="-122"/>
              </a:rPr>
              <a:t>声明局部变量。在方法的方法体内使用</a:t>
            </a:r>
            <a:r>
              <a:rPr lang="en-US" altLang="zh-CN" sz="2200" b="0">
                <a:latin typeface="微软雅黑" panose="020B0503020204020204" charset="-122"/>
                <a:ea typeface="微软雅黑" panose="020B0503020204020204" charset="-122"/>
              </a:rPr>
              <a:t>var</a:t>
            </a:r>
            <a:r>
              <a:rPr lang="zh-CN" altLang="en-US" sz="2200" b="0">
                <a:latin typeface="微软雅黑" panose="020B0503020204020204" charset="-122"/>
                <a:ea typeface="微软雅黑" panose="020B0503020204020204" charset="-122"/>
              </a:rPr>
              <a:t>声明局部变量时，必须同时指定初值（初值不可以是</a:t>
            </a:r>
            <a:r>
              <a:rPr lang="en-US" altLang="zh-CN" sz="2200" b="0">
                <a:latin typeface="微软雅黑" panose="020B0503020204020204" charset="-122"/>
                <a:ea typeface="微软雅黑" panose="020B0503020204020204" charset="-122"/>
              </a:rPr>
              <a:t>null</a:t>
            </a:r>
            <a:r>
              <a:rPr lang="zh-CN" altLang="en-US" sz="2200" b="0">
                <a:latin typeface="微软雅黑" panose="020B0503020204020204" charset="-122"/>
                <a:ea typeface="微软雅黑" panose="020B0503020204020204" charset="-122"/>
              </a:rPr>
              <a:t>），那么编译器就可以推断出</a:t>
            </a:r>
            <a:r>
              <a:rPr lang="en-US" altLang="zh-CN" sz="2200" b="0">
                <a:latin typeface="微软雅黑" panose="020B0503020204020204" charset="-122"/>
                <a:ea typeface="微软雅黑" panose="020B0503020204020204" charset="-122"/>
              </a:rPr>
              <a:t>var</a:t>
            </a:r>
            <a:r>
              <a:rPr lang="zh-CN" altLang="en-US" sz="2200" b="0">
                <a:latin typeface="微软雅黑" panose="020B0503020204020204" charset="-122"/>
                <a:ea typeface="微软雅黑" panose="020B0503020204020204" charset="-122"/>
              </a:rPr>
              <a:t>所声明的变量的类型，即确定该变量的类型。</a:t>
            </a:r>
            <a:r>
              <a:rPr lang="en-US" altLang="zh-CN" sz="2200" b="0">
                <a:latin typeface="微软雅黑" panose="020B0503020204020204" charset="-122"/>
                <a:ea typeface="微软雅黑" panose="020B0503020204020204" charset="-122"/>
              </a:rPr>
              <a:t>var</a:t>
            </a:r>
            <a:r>
              <a:rPr lang="zh-CN" altLang="en-US" sz="2200" b="0">
                <a:latin typeface="微软雅黑" panose="020B0503020204020204" charset="-122"/>
                <a:ea typeface="微软雅黑" panose="020B0503020204020204" charset="-122"/>
              </a:rPr>
              <a:t>不是真正意义的动态变量（运行时刻确定类型），</a:t>
            </a:r>
            <a:r>
              <a:rPr lang="en-US" altLang="zh-CN" sz="2200" b="0">
                <a:latin typeface="微软雅黑" panose="020B0503020204020204" charset="-122"/>
                <a:ea typeface="微软雅黑" panose="020B0503020204020204" charset="-122"/>
              </a:rPr>
              <a:t>var</a:t>
            </a:r>
            <a:r>
              <a:rPr lang="zh-CN" altLang="en-US" sz="2200" b="0">
                <a:latin typeface="微软雅黑" panose="020B0503020204020204" charset="-122"/>
                <a:ea typeface="微软雅黑" panose="020B0503020204020204" charset="-122"/>
              </a:rPr>
              <a:t>声明的变量也是在编译阶段就确定了类型。需要注意的是，</a:t>
            </a:r>
            <a:r>
              <a:rPr lang="zh-CN" altLang="en-US" sz="2200">
                <a:solidFill>
                  <a:srgbClr val="C00000"/>
                </a:solidFill>
                <a:latin typeface="微软雅黑" panose="020B0503020204020204" charset="-122"/>
                <a:ea typeface="微软雅黑" panose="020B0503020204020204" charset="-122"/>
              </a:rPr>
              <a:t>方法的参数和方法的返回类型不可以用</a:t>
            </a:r>
            <a:r>
              <a:rPr lang="en-US" altLang="zh-CN" sz="2200">
                <a:solidFill>
                  <a:srgbClr val="C00000"/>
                </a:solidFill>
                <a:latin typeface="微软雅黑" panose="020B0503020204020204" charset="-122"/>
                <a:ea typeface="微软雅黑" panose="020B0503020204020204" charset="-122"/>
              </a:rPr>
              <a:t>var</a:t>
            </a:r>
            <a:r>
              <a:rPr lang="zh-CN" altLang="en-US" sz="2200">
                <a:solidFill>
                  <a:srgbClr val="C00000"/>
                </a:solidFill>
                <a:latin typeface="微软雅黑" panose="020B0503020204020204" charset="-122"/>
                <a:ea typeface="微软雅黑" panose="020B0503020204020204" charset="-122"/>
              </a:rPr>
              <a:t>来声明。</a:t>
            </a:r>
          </a:p>
        </p:txBody>
      </p:sp>
      <p:sp>
        <p:nvSpPr>
          <p:cNvPr id="9" name="文本框 8"/>
          <p:cNvSpPr txBox="1"/>
          <p:nvPr/>
        </p:nvSpPr>
        <p:spPr>
          <a:xfrm>
            <a:off x="993249" y="4724114"/>
            <a:ext cx="8362950" cy="460375"/>
          </a:xfrm>
          <a:prstGeom prst="rect">
            <a:avLst/>
          </a:prstGeom>
          <a:noFill/>
        </p:spPr>
        <p:txBody>
          <a:bodyPr>
            <a:spAutoFit/>
          </a:bodyPr>
          <a:lstStyle/>
          <a:p>
            <a:pPr eaLnBrk="1" hangingPunct="1">
              <a:defRPr/>
            </a:pPr>
            <a:r>
              <a:rPr lang="zh-CN" altLang="zh-CN" sz="2400" b="1" kern="100" dirty="0">
                <a:solidFill>
                  <a:srgbClr val="C00000"/>
                </a:solidFill>
                <a:latin typeface="微软雅黑" panose="020B0503020204020204" charset="-122"/>
                <a:ea typeface="微软雅黑" panose="020B0503020204020204" charset="-122"/>
                <a:cs typeface="Times New Roman" panose="02020603050405020304" pitchFamily="18" charset="0"/>
              </a:rPr>
              <a:t>例子</a:t>
            </a:r>
            <a:r>
              <a:rPr lang="en-US" altLang="zh-CN" sz="2400" b="1" kern="100" dirty="0">
                <a:solidFill>
                  <a:srgbClr val="C00000"/>
                </a:solidFill>
                <a:latin typeface="微软雅黑" panose="020B0503020204020204" charset="-122"/>
                <a:ea typeface="微软雅黑" panose="020B0503020204020204" charset="-122"/>
              </a:rPr>
              <a:t>21</a:t>
            </a:r>
            <a:r>
              <a:rPr lang="zh-CN" altLang="zh-CN" sz="2400" b="1" kern="100" dirty="0">
                <a:solidFill>
                  <a:srgbClr val="53648F"/>
                </a:solidFill>
                <a:latin typeface="微软雅黑" panose="020B0503020204020204" charset="-122"/>
                <a:ea typeface="微软雅黑" panose="020B0503020204020204" charset="-122"/>
                <a:cs typeface="Times New Roman" panose="02020603050405020304" pitchFamily="18" charset="0"/>
              </a:rPr>
              <a:t>中的</a:t>
            </a:r>
            <a:r>
              <a:rPr lang="en-US" altLang="zh-CN" sz="2400" b="1" kern="100" dirty="0">
                <a:solidFill>
                  <a:srgbClr val="53648F"/>
                </a:solidFill>
                <a:latin typeface="微软雅黑" panose="020B0503020204020204" charset="-122"/>
                <a:ea typeface="微软雅黑" panose="020B0503020204020204" charset="-122"/>
              </a:rPr>
              <a:t>Tom</a:t>
            </a:r>
            <a:r>
              <a:rPr lang="zh-CN" altLang="zh-CN" sz="2400" b="1" kern="100" dirty="0">
                <a:solidFill>
                  <a:srgbClr val="53648F"/>
                </a:solidFill>
                <a:latin typeface="微软雅黑" panose="020B0503020204020204" charset="-122"/>
                <a:ea typeface="微软雅黑" panose="020B0503020204020204" charset="-122"/>
                <a:cs typeface="Times New Roman" panose="02020603050405020304" pitchFamily="18" charset="0"/>
              </a:rPr>
              <a:t>类中的方法</a:t>
            </a:r>
            <a:r>
              <a:rPr lang="en-US" altLang="zh-CN" sz="2400" b="1" kern="100" dirty="0">
                <a:solidFill>
                  <a:srgbClr val="53648F"/>
                </a:solidFill>
                <a:latin typeface="微软雅黑" panose="020B0503020204020204" charset="-122"/>
                <a:ea typeface="微软雅黑" panose="020B0503020204020204" charset="-122"/>
              </a:rPr>
              <a:t>f</a:t>
            </a:r>
            <a:r>
              <a:rPr lang="zh-CN" altLang="zh-CN" sz="2400" b="1" kern="100" dirty="0">
                <a:solidFill>
                  <a:srgbClr val="53648F"/>
                </a:solidFill>
                <a:latin typeface="微软雅黑" panose="020B0503020204020204" charset="-122"/>
                <a:ea typeface="微软雅黑" panose="020B0503020204020204" charset="-122"/>
                <a:cs typeface="Times New Roman" panose="02020603050405020304" pitchFamily="18" charset="0"/>
              </a:rPr>
              <a:t>中，使用</a:t>
            </a:r>
            <a:r>
              <a:rPr lang="en-US" altLang="zh-CN" sz="2400" b="1" kern="100" dirty="0">
                <a:solidFill>
                  <a:srgbClr val="53648F"/>
                </a:solidFill>
                <a:latin typeface="微软雅黑" panose="020B0503020204020204" charset="-122"/>
                <a:ea typeface="微软雅黑" panose="020B0503020204020204" charset="-122"/>
              </a:rPr>
              <a:t>var</a:t>
            </a:r>
            <a:r>
              <a:rPr lang="zh-CN" altLang="zh-CN" sz="2400" b="1" kern="100" dirty="0">
                <a:solidFill>
                  <a:srgbClr val="53648F"/>
                </a:solidFill>
                <a:latin typeface="微软雅黑" panose="020B0503020204020204" charset="-122"/>
                <a:ea typeface="微软雅黑" panose="020B0503020204020204" charset="-122"/>
                <a:cs typeface="Times New Roman" panose="02020603050405020304" pitchFamily="18" charset="0"/>
              </a:rPr>
              <a:t>声明了局部变量</a:t>
            </a:r>
            <a:endParaRPr lang="zh-CN" altLang="en-US" sz="2400" b="1" dirty="0">
              <a:solidFill>
                <a:srgbClr val="53648F"/>
              </a:solidFill>
              <a:latin typeface="微软雅黑" panose="020B0503020204020204" charset="-122"/>
              <a:ea typeface="微软雅黑" panose="020B0503020204020204" charset="-122"/>
            </a:endParaRPr>
          </a:p>
        </p:txBody>
      </p:sp>
      <p:sp>
        <p:nvSpPr>
          <p:cNvPr id="11" name="文本框 10"/>
          <p:cNvSpPr txBox="1"/>
          <p:nvPr/>
        </p:nvSpPr>
        <p:spPr>
          <a:xfrm>
            <a:off x="989315" y="5294158"/>
            <a:ext cx="4572000" cy="429895"/>
          </a:xfrm>
          <a:prstGeom prst="rect">
            <a:avLst/>
          </a:prstGeom>
          <a:noFill/>
        </p:spPr>
        <p:txBody>
          <a:bodyPr>
            <a:spAutoFit/>
          </a:bodyPr>
          <a:lstStyle/>
          <a:p>
            <a:pPr eaLnBrk="1" hangingPunct="1">
              <a:defRPr/>
            </a:pPr>
            <a:r>
              <a:rPr lang="zh-CN" altLang="zh-CN" sz="2200" b="1" kern="100" dirty="0">
                <a:solidFill>
                  <a:srgbClr val="C00000"/>
                </a:solidFill>
                <a:latin typeface="微软雅黑" panose="020B0503020204020204" charset="-122"/>
                <a:ea typeface="微软雅黑" panose="020B0503020204020204" charset="-122"/>
                <a:cs typeface="Times New Roman" panose="02020603050405020304" pitchFamily="18" charset="0"/>
                <a:hlinkClick r:id="rId2" action="ppaction://hlinkfile"/>
              </a:rPr>
              <a:t>例子</a:t>
            </a:r>
            <a:r>
              <a:rPr lang="en-US" altLang="zh-CN" sz="2200" b="1" kern="100" dirty="0">
                <a:solidFill>
                  <a:srgbClr val="C00000"/>
                </a:solidFill>
                <a:latin typeface="微软雅黑" panose="020B0503020204020204" charset="-122"/>
                <a:ea typeface="微软雅黑" panose="020B0503020204020204" charset="-122"/>
                <a:hlinkClick r:id="rId2" action="ppaction://hlinkfile"/>
              </a:rPr>
              <a:t>21</a:t>
            </a:r>
            <a:endParaRPr lang="zh-CN" altLang="en-US" sz="2200" b="1" dirty="0">
              <a:solidFill>
                <a:srgbClr val="C00000"/>
              </a:solidFill>
              <a:latin typeface="微软雅黑" panose="020B0503020204020204" charset="-122"/>
              <a:ea typeface="微软雅黑" panose="020B0503020204020204" charset="-122"/>
            </a:endParaRPr>
          </a:p>
        </p:txBody>
      </p:sp>
      <p:grpSp>
        <p:nvGrpSpPr>
          <p:cNvPr id="6" name="组合 5"/>
          <p:cNvGrpSpPr/>
          <p:nvPr/>
        </p:nvGrpSpPr>
        <p:grpSpPr>
          <a:xfrm>
            <a:off x="103941" y="116632"/>
            <a:ext cx="10002760" cy="614705"/>
            <a:chOff x="103941" y="116632"/>
            <a:chExt cx="10002760" cy="614705"/>
          </a:xfrm>
        </p:grpSpPr>
        <p:sp>
          <p:nvSpPr>
            <p:cNvPr id="7" name="文本框 6"/>
            <p:cNvSpPr txBox="1"/>
            <p:nvPr/>
          </p:nvSpPr>
          <p:spPr>
            <a:xfrm>
              <a:off x="767408" y="147772"/>
              <a:ext cx="386333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4.14   var</a:t>
              </a:r>
              <a:r>
                <a:rPr lang="zh-CN" altLang="en-US" sz="3200" b="1">
                  <a:solidFill>
                    <a:srgbClr val="53648F"/>
                  </a:solidFill>
                  <a:latin typeface="微软雅黑" panose="020B0503020204020204" charset="-122"/>
                  <a:ea typeface="微软雅黑" panose="020B0503020204020204" charset="-122"/>
                </a:rPr>
                <a:t>局部变量</a:t>
              </a:r>
              <a:endParaRPr lang="zh-CN" altLang="en-US" sz="3200" b="1" dirty="0">
                <a:solidFill>
                  <a:srgbClr val="53648F"/>
                </a:solidFill>
                <a:latin typeface="微软雅黑" panose="020B0503020204020204" charset="-122"/>
                <a:ea typeface="微软雅黑" panose="020B0503020204020204" charset="-122"/>
              </a:endParaRPr>
            </a:p>
          </p:txBody>
        </p:sp>
        <p:pic>
          <p:nvPicPr>
            <p:cNvPr id="8" name="图片 7" descr="卡通人物&#10;&#10;中度可信度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2" name="平行四边形 11"/>
            <p:cNvSpPr/>
            <p:nvPr/>
          </p:nvSpPr>
          <p:spPr>
            <a:xfrm>
              <a:off x="4439817" y="462696"/>
              <a:ext cx="5666884" cy="157991"/>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57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ldLvl="0" animBg="1"/>
      <p:bldP spid="9" grpId="0"/>
      <p:bldP spid="11" grpId="0"/>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3" name="Rectangle 3"/>
          <p:cNvSpPr>
            <a:spLocks noGrp="1" noChangeArrowheads="1"/>
          </p:cNvSpPr>
          <p:nvPr>
            <p:ph idx="4294967295"/>
          </p:nvPr>
        </p:nvSpPr>
        <p:spPr>
          <a:xfrm>
            <a:off x="839788" y="763687"/>
            <a:ext cx="10872836" cy="5267842"/>
          </a:xfrm>
          <a:prstGeom prst="rect">
            <a:avLst/>
          </a:prstGeom>
          <a:ln w="50800">
            <a:solidFill>
              <a:srgbClr val="53648F"/>
            </a:solidFill>
          </a:ln>
        </p:spPr>
        <p:txBody>
          <a:bodyPr/>
          <a:lstStyle/>
          <a:p>
            <a:pPr marL="0" indent="0" eaLnBrk="1" hangingPunct="1">
              <a:lnSpc>
                <a:spcPct val="120000"/>
              </a:lnSpc>
              <a:buNone/>
            </a:pPr>
            <a:r>
              <a:rPr lang="zh-CN" altLang="en-US" b="1">
                <a:latin typeface="微软雅黑" panose="020B0503020204020204" charset="-122"/>
                <a:ea typeface="微软雅黑" panose="020B0503020204020204" charset="-122"/>
              </a:rPr>
              <a:t>如果程序需要某个类的若干个对象，比如</a:t>
            </a:r>
            <a:r>
              <a:rPr lang="en-US" altLang="zh-CN" b="1">
                <a:latin typeface="微软雅黑" panose="020B0503020204020204" charset="-122"/>
                <a:ea typeface="微软雅黑" panose="020B0503020204020204" charset="-122"/>
              </a:rPr>
              <a:t>Student</a:t>
            </a:r>
            <a:r>
              <a:rPr lang="zh-CN" altLang="en-US" b="1">
                <a:latin typeface="微软雅黑" panose="020B0503020204020204" charset="-122"/>
                <a:ea typeface="微软雅黑" panose="020B0503020204020204" charset="-122"/>
              </a:rPr>
              <a:t>类的10个对象，显然如下声明10个</a:t>
            </a:r>
            <a:r>
              <a:rPr lang="en-US" altLang="zh-CN" b="1">
                <a:latin typeface="微软雅黑" panose="020B0503020204020204" charset="-122"/>
                <a:ea typeface="微软雅黑" panose="020B0503020204020204" charset="-122"/>
              </a:rPr>
              <a:t>Student</a:t>
            </a:r>
            <a:r>
              <a:rPr lang="zh-CN" altLang="en-US" b="1">
                <a:latin typeface="微软雅黑" panose="020B0503020204020204" charset="-122"/>
                <a:ea typeface="微软雅黑" panose="020B0503020204020204" charset="-122"/>
              </a:rPr>
              <a:t>对象是不可取的：</a:t>
            </a:r>
          </a:p>
          <a:p>
            <a:pPr eaLnBrk="1" hangingPunct="1">
              <a:lnSpc>
                <a:spcPct val="120000"/>
              </a:lnSpc>
              <a:buFont typeface="Wingdings" panose="05000000000000000000" pitchFamily="2" charset="2"/>
              <a:buNone/>
            </a:pPr>
            <a:r>
              <a:rPr lang="en-US" altLang="zh-CN" b="1">
                <a:latin typeface="微软雅黑" panose="020B0503020204020204" charset="-122"/>
                <a:ea typeface="微软雅黑" panose="020B0503020204020204" charset="-122"/>
              </a:rPr>
              <a:t>    Student stu1,stu2, stu3,stu4,stu5,stu6,stu7,stu8, stu9,stu10;</a:t>
            </a:r>
          </a:p>
          <a:p>
            <a:pPr eaLnBrk="1" hangingPunct="1">
              <a:lnSpc>
                <a:spcPct val="120000"/>
              </a:lnSpc>
            </a:pPr>
            <a:r>
              <a:rPr lang="zh-CN" altLang="en-US" b="1">
                <a:latin typeface="微软雅黑" panose="020B0503020204020204" charset="-122"/>
                <a:ea typeface="微软雅黑" panose="020B0503020204020204" charset="-122"/>
              </a:rPr>
              <a:t>正确的做法是使用对象数组，即数组的元素是对象，例如：</a:t>
            </a:r>
          </a:p>
          <a:p>
            <a:pPr eaLnBrk="1" hangingPunct="1">
              <a:lnSpc>
                <a:spcPct val="120000"/>
              </a:lnSpc>
              <a:buFont typeface="Wingdings" panose="05000000000000000000" pitchFamily="2" charset="2"/>
              <a:buNone/>
            </a:pPr>
            <a:r>
              <a:rPr lang="en-US" altLang="zh-CN" b="1">
                <a:solidFill>
                  <a:srgbClr val="0000FF"/>
                </a:solidFill>
                <a:latin typeface="微软雅黑" panose="020B0503020204020204" charset="-122"/>
                <a:ea typeface="微软雅黑" panose="020B0503020204020204" charset="-122"/>
              </a:rPr>
              <a:t>       </a:t>
            </a:r>
            <a:r>
              <a:rPr lang="en-US" altLang="zh-CN" b="1">
                <a:solidFill>
                  <a:srgbClr val="53648F"/>
                </a:solidFill>
                <a:latin typeface="微软雅黑" panose="020B0503020204020204" charset="-122"/>
                <a:ea typeface="微软雅黑" panose="020B0503020204020204" charset="-122"/>
              </a:rPr>
              <a:t>Student [] stu;</a:t>
            </a:r>
          </a:p>
          <a:p>
            <a:pPr eaLnBrk="1" hangingPunct="1">
              <a:lnSpc>
                <a:spcPct val="120000"/>
              </a:lnSpc>
              <a:buFont typeface="Wingdings" panose="05000000000000000000" pitchFamily="2" charset="2"/>
              <a:buNone/>
            </a:pPr>
            <a:r>
              <a:rPr lang="en-US" altLang="zh-CN" b="1">
                <a:solidFill>
                  <a:srgbClr val="53648F"/>
                </a:solidFill>
                <a:latin typeface="微软雅黑" panose="020B0503020204020204" charset="-122"/>
                <a:ea typeface="微软雅黑" panose="020B0503020204020204" charset="-122"/>
              </a:rPr>
              <a:t>       stu = new Student[10];</a:t>
            </a:r>
          </a:p>
          <a:p>
            <a:pPr eaLnBrk="1" hangingPunct="1">
              <a:lnSpc>
                <a:spcPct val="120000"/>
              </a:lnSpc>
            </a:pPr>
            <a:r>
              <a:rPr lang="zh-CN" altLang="en-US" b="1">
                <a:latin typeface="微软雅黑" panose="020B0503020204020204" charset="-122"/>
                <a:ea typeface="微软雅黑" panose="020B0503020204020204" charset="-122"/>
              </a:rPr>
              <a:t>需要注意的是，上述代码仅仅定义了数组</a:t>
            </a:r>
            <a:r>
              <a:rPr lang="en-US" altLang="zh-CN" b="1">
                <a:latin typeface="微软雅黑" panose="020B0503020204020204" charset="-122"/>
                <a:ea typeface="微软雅黑" panose="020B0503020204020204" charset="-122"/>
              </a:rPr>
              <a:t>stu</a:t>
            </a:r>
            <a:r>
              <a:rPr lang="zh-CN" altLang="en-US" b="1">
                <a:latin typeface="微软雅黑" panose="020B0503020204020204" charset="-122"/>
                <a:ea typeface="微软雅黑" panose="020B0503020204020204" charset="-122"/>
              </a:rPr>
              <a:t>有</a:t>
            </a:r>
            <a:r>
              <a:rPr lang="zh-CN" altLang="en-US" b="1">
                <a:solidFill>
                  <a:srgbClr val="53648F"/>
                </a:solidFill>
                <a:latin typeface="微软雅黑" panose="020B0503020204020204" charset="-122"/>
                <a:ea typeface="微软雅黑" panose="020B0503020204020204" charset="-122"/>
              </a:rPr>
              <a:t>10个元素</a:t>
            </a:r>
            <a:r>
              <a:rPr lang="zh-CN" altLang="en-US" b="1">
                <a:latin typeface="微软雅黑" panose="020B0503020204020204" charset="-122"/>
                <a:ea typeface="微软雅黑" panose="020B0503020204020204" charset="-122"/>
              </a:rPr>
              <a:t>，并且</a:t>
            </a:r>
            <a:r>
              <a:rPr lang="zh-CN" altLang="en-US" b="1">
                <a:solidFill>
                  <a:srgbClr val="53648F"/>
                </a:solidFill>
                <a:latin typeface="微软雅黑" panose="020B0503020204020204" charset="-122"/>
                <a:ea typeface="微软雅黑" panose="020B0503020204020204" charset="-122"/>
              </a:rPr>
              <a:t>每个元素都是一个</a:t>
            </a:r>
            <a:r>
              <a:rPr lang="en-US" altLang="zh-CN" b="1">
                <a:solidFill>
                  <a:srgbClr val="53648F"/>
                </a:solidFill>
                <a:latin typeface="微软雅黑" panose="020B0503020204020204" charset="-122"/>
                <a:ea typeface="微软雅黑" panose="020B0503020204020204" charset="-122"/>
              </a:rPr>
              <a:t>Student</a:t>
            </a:r>
            <a:r>
              <a:rPr lang="zh-CN" altLang="en-US" b="1">
                <a:solidFill>
                  <a:srgbClr val="53648F"/>
                </a:solidFill>
                <a:latin typeface="微软雅黑" panose="020B0503020204020204" charset="-122"/>
                <a:ea typeface="微软雅黑" panose="020B0503020204020204" charset="-122"/>
              </a:rPr>
              <a:t>类型的对象</a:t>
            </a:r>
            <a:r>
              <a:rPr lang="zh-CN" altLang="en-US" b="1">
                <a:latin typeface="微软雅黑" panose="020B0503020204020204" charset="-122"/>
                <a:ea typeface="微软雅黑" panose="020B0503020204020204" charset="-122"/>
              </a:rPr>
              <a:t>，但这些对象目前都是空对象，因此在使用数组</a:t>
            </a:r>
            <a:r>
              <a:rPr lang="en-US" altLang="zh-CN" b="1">
                <a:latin typeface="微软雅黑" panose="020B0503020204020204" charset="-122"/>
                <a:ea typeface="微软雅黑" panose="020B0503020204020204" charset="-122"/>
              </a:rPr>
              <a:t>stu</a:t>
            </a:r>
            <a:r>
              <a:rPr lang="zh-CN" altLang="en-US" b="1">
                <a:latin typeface="微软雅黑" panose="020B0503020204020204" charset="-122"/>
                <a:ea typeface="微软雅黑" panose="020B0503020204020204" charset="-122"/>
              </a:rPr>
              <a:t>中的对象之前，应当创建数组所包含的对象。</a:t>
            </a:r>
          </a:p>
          <a:p>
            <a:pPr eaLnBrk="1" hangingPunct="1">
              <a:lnSpc>
                <a:spcPct val="120000"/>
              </a:lnSpc>
              <a:buFont typeface="Wingdings" panose="05000000000000000000" pitchFamily="2" charset="2"/>
              <a:buNone/>
            </a:pPr>
            <a:r>
              <a:rPr lang="zh-CN" altLang="en-US" b="1">
                <a:latin typeface="微软雅黑" panose="020B0503020204020204" charset="-122"/>
                <a:ea typeface="微软雅黑" panose="020B0503020204020204" charset="-122"/>
              </a:rPr>
              <a:t>    例如：</a:t>
            </a:r>
            <a:r>
              <a:rPr lang="en-US" altLang="zh-CN" b="1">
                <a:latin typeface="微软雅黑" panose="020B0503020204020204" charset="-122"/>
                <a:ea typeface="微软雅黑" panose="020B0503020204020204" charset="-122"/>
              </a:rPr>
              <a:t>            </a:t>
            </a:r>
            <a:r>
              <a:rPr lang="en-US" altLang="zh-CN" b="1">
                <a:solidFill>
                  <a:srgbClr val="53648F"/>
                </a:solidFill>
                <a:latin typeface="微软雅黑" panose="020B0503020204020204" charset="-122"/>
                <a:ea typeface="微软雅黑" panose="020B0503020204020204" charset="-122"/>
              </a:rPr>
              <a:t>stu[0] = new Student();</a:t>
            </a:r>
            <a:r>
              <a:rPr lang="zh-CN" altLang="en-US" b="1">
                <a:solidFill>
                  <a:srgbClr val="53648F"/>
                </a:solidFill>
                <a:latin typeface="微软雅黑" panose="020B0503020204020204" charset="-122"/>
                <a:ea typeface="微软雅黑" panose="020B0503020204020204" charset="-122"/>
              </a:rPr>
              <a:t>  </a:t>
            </a:r>
            <a:endParaRPr lang="zh-CN" altLang="en-US">
              <a:solidFill>
                <a:srgbClr val="53648F"/>
              </a:solidFill>
              <a:latin typeface="微软雅黑" panose="020B0503020204020204" charset="-122"/>
              <a:ea typeface="微软雅黑" panose="020B0503020204020204" charset="-122"/>
            </a:endParaRPr>
          </a:p>
        </p:txBody>
      </p:sp>
      <p:sp>
        <p:nvSpPr>
          <p:cNvPr id="311300" name="Line 4"/>
          <p:cNvSpPr>
            <a:spLocks noChangeShapeType="1"/>
          </p:cNvSpPr>
          <p:nvPr/>
        </p:nvSpPr>
        <p:spPr bwMode="auto">
          <a:xfrm>
            <a:off x="865070" y="2780928"/>
            <a:ext cx="7632700" cy="0"/>
          </a:xfrm>
          <a:prstGeom prst="line">
            <a:avLst/>
          </a:prstGeom>
          <a:noFill/>
          <a:ln w="25400">
            <a:solidFill>
              <a:srgbClr val="800000"/>
            </a:solidFill>
            <a:round/>
          </a:ln>
          <a:extLst>
            <a:ext uri="{909E8E84-426E-40DD-AFC4-6F175D3DCCD1}">
              <a14:hiddenFill xmlns:a14="http://schemas.microsoft.com/office/drawing/2010/main">
                <a:noFill/>
              </a14:hiddenFill>
            </a:ext>
          </a:extLst>
        </p:spPr>
        <p:txBody>
          <a:bodyPr/>
          <a:lstStyle/>
          <a:p>
            <a:endParaRPr lang="zh-CN" altLang="en-US">
              <a:ea typeface="楷体" panose="02010609060101010101" pitchFamily="49" charset="-122"/>
            </a:endParaRPr>
          </a:p>
        </p:txBody>
      </p:sp>
      <p:sp>
        <p:nvSpPr>
          <p:cNvPr id="76805" name="文本框 8"/>
          <p:cNvSpPr txBox="1">
            <a:spLocks noChangeArrowheads="1"/>
          </p:cNvSpPr>
          <p:nvPr/>
        </p:nvSpPr>
        <p:spPr bwMode="auto">
          <a:xfrm>
            <a:off x="865070" y="6262637"/>
            <a:ext cx="4572000" cy="429895"/>
          </a:xfrm>
          <a:prstGeom prst="rect">
            <a:avLst/>
          </a:prstGeom>
          <a:noFill/>
        </p:spPr>
        <p:txBody>
          <a:bodyPr>
            <a:spAutoFit/>
          </a:bodyPr>
          <a:lstStyle>
            <a:defPPr>
              <a:defRPr lang="en-US"/>
            </a:defPPr>
            <a:lvl1pPr>
              <a:defRPr sz="2400" b="1" kern="100">
                <a:solidFill>
                  <a:srgbClr val="C00000"/>
                </a:solidFill>
                <a:ea typeface="楷体" panose="02010609060101010101" pitchFamily="49" charset="-122"/>
                <a:cs typeface="Times New Roman" panose="02020603050405020304" pitchFamily="18" charset="0"/>
              </a:defRPr>
            </a:lvl1pPr>
          </a:lstStyle>
          <a:p>
            <a:r>
              <a:rPr lang="zh-CN" altLang="en-US" sz="2200">
                <a:latin typeface="微软雅黑" panose="020B0503020204020204" charset="-122"/>
                <a:ea typeface="微软雅黑" panose="020B0503020204020204" charset="-122"/>
              </a:rPr>
              <a:t>例子</a:t>
            </a:r>
            <a:r>
              <a:rPr lang="en-US" altLang="zh-CN" sz="2200">
                <a:latin typeface="微软雅黑" panose="020B0503020204020204" charset="-122"/>
                <a:ea typeface="微软雅黑" panose="020B0503020204020204" charset="-122"/>
              </a:rPr>
              <a:t>22</a:t>
            </a:r>
            <a:r>
              <a:rPr lang="zh-CN" altLang="en-US" sz="2200">
                <a:solidFill>
                  <a:srgbClr val="53648F"/>
                </a:solidFill>
                <a:latin typeface="微软雅黑" panose="020B0503020204020204" charset="-122"/>
                <a:ea typeface="微软雅黑" panose="020B0503020204020204" charset="-122"/>
              </a:rPr>
              <a:t>中使用了对象数组</a:t>
            </a:r>
          </a:p>
        </p:txBody>
      </p:sp>
      <p:sp>
        <p:nvSpPr>
          <p:cNvPr id="76806" name="文本框 10"/>
          <p:cNvSpPr txBox="1">
            <a:spLocks noChangeArrowheads="1"/>
          </p:cNvSpPr>
          <p:nvPr/>
        </p:nvSpPr>
        <p:spPr bwMode="auto">
          <a:xfrm>
            <a:off x="5951984" y="6262637"/>
            <a:ext cx="457200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00">
                <a:solidFill>
                  <a:srgbClr val="C00000"/>
                </a:solidFill>
                <a:latin typeface="微软雅黑" panose="020B0503020204020204" charset="-122"/>
                <a:ea typeface="微软雅黑" panose="020B0503020204020204" charset="-122"/>
                <a:hlinkClick r:id="rId2" action="ppaction://hlinkfile"/>
              </a:rPr>
              <a:t>例子</a:t>
            </a:r>
            <a:r>
              <a:rPr lang="en-US" altLang="zh-CN" sz="2200">
                <a:solidFill>
                  <a:srgbClr val="C00000"/>
                </a:solidFill>
                <a:latin typeface="微软雅黑" panose="020B0503020204020204" charset="-122"/>
                <a:ea typeface="微软雅黑" panose="020B0503020204020204" charset="-122"/>
                <a:hlinkClick r:id="rId2" action="ppaction://hlinkfile"/>
              </a:rPr>
              <a:t>22</a:t>
            </a:r>
            <a:endParaRPr lang="zh-CN" altLang="en-US" sz="2200">
              <a:solidFill>
                <a:srgbClr val="C00000"/>
              </a:solidFill>
              <a:latin typeface="微软雅黑" panose="020B0503020204020204" charset="-122"/>
              <a:ea typeface="微软雅黑" panose="020B0503020204020204" charset="-122"/>
            </a:endParaRPr>
          </a:p>
        </p:txBody>
      </p:sp>
      <p:grpSp>
        <p:nvGrpSpPr>
          <p:cNvPr id="7" name="组合 6"/>
          <p:cNvGrpSpPr/>
          <p:nvPr/>
        </p:nvGrpSpPr>
        <p:grpSpPr>
          <a:xfrm>
            <a:off x="103941" y="116632"/>
            <a:ext cx="10002760" cy="614705"/>
            <a:chOff x="103941" y="116632"/>
            <a:chExt cx="10002760" cy="614705"/>
          </a:xfrm>
        </p:grpSpPr>
        <p:sp>
          <p:nvSpPr>
            <p:cNvPr id="8" name="文本框 7"/>
            <p:cNvSpPr txBox="1"/>
            <p:nvPr/>
          </p:nvSpPr>
          <p:spPr>
            <a:xfrm>
              <a:off x="767408" y="147772"/>
              <a:ext cx="386333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4.15 </a:t>
              </a:r>
              <a:r>
                <a:rPr lang="zh-CN" altLang="en-US" sz="3200" b="1">
                  <a:solidFill>
                    <a:srgbClr val="53648F"/>
                  </a:solidFill>
                  <a:latin typeface="微软雅黑" panose="020B0503020204020204" charset="-122"/>
                  <a:ea typeface="微软雅黑" panose="020B0503020204020204" charset="-122"/>
                </a:rPr>
                <a:t>对象数组</a:t>
              </a:r>
              <a:endParaRPr lang="zh-CN" altLang="en-US" sz="3200" b="1" dirty="0">
                <a:solidFill>
                  <a:srgbClr val="53648F"/>
                </a:solidFill>
                <a:latin typeface="微软雅黑" panose="020B0503020204020204" charset="-122"/>
                <a:ea typeface="微软雅黑" panose="020B0503020204020204" charset="-122"/>
              </a:endParaRPr>
            </a:p>
          </p:txBody>
        </p:sp>
        <p:pic>
          <p:nvPicPr>
            <p:cNvPr id="9" name="图片 8" descr="卡通人物&#10;&#10;中度可信度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1" name="平行四边形 10"/>
            <p:cNvSpPr/>
            <p:nvPr/>
          </p:nvSpPr>
          <p:spPr>
            <a:xfrm>
              <a:off x="3488681" y="458688"/>
              <a:ext cx="6618020"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6803">
                                            <p:bg/>
                                          </p:spTgt>
                                        </p:tgtEl>
                                        <p:attrNameLst>
                                          <p:attrName>style.visibility</p:attrName>
                                        </p:attrNameLst>
                                      </p:cBhvr>
                                      <p:to>
                                        <p:strVal val="visible"/>
                                      </p:to>
                                    </p:set>
                                    <p:animEffect transition="in" filter="wipe(up)">
                                      <p:cBhvr>
                                        <p:cTn id="11" dur="500"/>
                                        <p:tgtEl>
                                          <p:spTgt spid="76803">
                                            <p:bg/>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6803">
                                            <p:txEl>
                                              <p:pRg st="0" end="0"/>
                                            </p:txEl>
                                          </p:spTgt>
                                        </p:tgtEl>
                                        <p:attrNameLst>
                                          <p:attrName>style.visibility</p:attrName>
                                        </p:attrNameLst>
                                      </p:cBhvr>
                                      <p:to>
                                        <p:strVal val="visible"/>
                                      </p:to>
                                    </p:set>
                                    <p:animEffect transition="in" filter="wipe(up)">
                                      <p:cBhvr>
                                        <p:cTn id="15" dur="500"/>
                                        <p:tgtEl>
                                          <p:spTgt spid="76803">
                                            <p:txEl>
                                              <p:pRg st="0" end="0"/>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6803">
                                            <p:txEl>
                                              <p:pRg st="1" end="1"/>
                                            </p:txEl>
                                          </p:spTgt>
                                        </p:tgtEl>
                                        <p:attrNameLst>
                                          <p:attrName>style.visibility</p:attrName>
                                        </p:attrNameLst>
                                      </p:cBhvr>
                                      <p:to>
                                        <p:strVal val="visible"/>
                                      </p:to>
                                    </p:set>
                                    <p:animEffect transition="in" filter="wipe(up)">
                                      <p:cBhvr>
                                        <p:cTn id="19" dur="500"/>
                                        <p:tgtEl>
                                          <p:spTgt spid="76803">
                                            <p:txEl>
                                              <p:pRg st="1" end="1"/>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76803">
                                            <p:txEl>
                                              <p:pRg st="2" end="2"/>
                                            </p:txEl>
                                          </p:spTgt>
                                        </p:tgtEl>
                                        <p:attrNameLst>
                                          <p:attrName>style.visibility</p:attrName>
                                        </p:attrNameLst>
                                      </p:cBhvr>
                                      <p:to>
                                        <p:strVal val="visible"/>
                                      </p:to>
                                    </p:set>
                                    <p:animEffect transition="in" filter="wipe(up)">
                                      <p:cBhvr>
                                        <p:cTn id="23" dur="500"/>
                                        <p:tgtEl>
                                          <p:spTgt spid="76803">
                                            <p:txEl>
                                              <p:pRg st="2" end="2"/>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76803">
                                            <p:txEl>
                                              <p:pRg st="3" end="3"/>
                                            </p:txEl>
                                          </p:spTgt>
                                        </p:tgtEl>
                                        <p:attrNameLst>
                                          <p:attrName>style.visibility</p:attrName>
                                        </p:attrNameLst>
                                      </p:cBhvr>
                                      <p:to>
                                        <p:strVal val="visible"/>
                                      </p:to>
                                    </p:set>
                                    <p:animEffect transition="in" filter="wipe(up)">
                                      <p:cBhvr>
                                        <p:cTn id="27" dur="500"/>
                                        <p:tgtEl>
                                          <p:spTgt spid="76803">
                                            <p:txEl>
                                              <p:pRg st="3" end="3"/>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76803">
                                            <p:txEl>
                                              <p:pRg st="4" end="4"/>
                                            </p:txEl>
                                          </p:spTgt>
                                        </p:tgtEl>
                                        <p:attrNameLst>
                                          <p:attrName>style.visibility</p:attrName>
                                        </p:attrNameLst>
                                      </p:cBhvr>
                                      <p:to>
                                        <p:strVal val="visible"/>
                                      </p:to>
                                    </p:set>
                                    <p:animEffect transition="in" filter="wipe(up)">
                                      <p:cBhvr>
                                        <p:cTn id="31" dur="500"/>
                                        <p:tgtEl>
                                          <p:spTgt spid="76803">
                                            <p:txEl>
                                              <p:pRg st="4" end="4"/>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76803">
                                            <p:txEl>
                                              <p:pRg st="5" end="5"/>
                                            </p:txEl>
                                          </p:spTgt>
                                        </p:tgtEl>
                                        <p:attrNameLst>
                                          <p:attrName>style.visibility</p:attrName>
                                        </p:attrNameLst>
                                      </p:cBhvr>
                                      <p:to>
                                        <p:strVal val="visible"/>
                                      </p:to>
                                    </p:set>
                                    <p:animEffect transition="in" filter="wipe(up)">
                                      <p:cBhvr>
                                        <p:cTn id="35" dur="500"/>
                                        <p:tgtEl>
                                          <p:spTgt spid="76803">
                                            <p:txEl>
                                              <p:pRg st="5" end="5"/>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76803">
                                            <p:txEl>
                                              <p:pRg st="6" end="6"/>
                                            </p:txEl>
                                          </p:spTgt>
                                        </p:tgtEl>
                                        <p:attrNameLst>
                                          <p:attrName>style.visibility</p:attrName>
                                        </p:attrNameLst>
                                      </p:cBhvr>
                                      <p:to>
                                        <p:strVal val="visible"/>
                                      </p:to>
                                    </p:set>
                                    <p:animEffect transition="in" filter="wipe(up)">
                                      <p:cBhvr>
                                        <p:cTn id="39" dur="500"/>
                                        <p:tgtEl>
                                          <p:spTgt spid="7680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11300"/>
                                        </p:tgtEl>
                                        <p:attrNameLst>
                                          <p:attrName>style.visibility</p:attrName>
                                        </p:attrNameLst>
                                      </p:cBhvr>
                                      <p:to>
                                        <p:strVal val="visible"/>
                                      </p:to>
                                    </p:set>
                                    <p:animEffect transition="in" filter="blinds(horizontal)">
                                      <p:cBhvr>
                                        <p:cTn id="44" dur="500"/>
                                        <p:tgtEl>
                                          <p:spTgt spid="311300"/>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6806"/>
                                        </p:tgtEl>
                                        <p:attrNameLst>
                                          <p:attrName>style.visibility</p:attrName>
                                        </p:attrNameLst>
                                      </p:cBhvr>
                                      <p:to>
                                        <p:strVal val="visible"/>
                                      </p:to>
                                    </p:set>
                                    <p:animEffect transition="in" filter="fade">
                                      <p:cBhvr>
                                        <p:cTn id="49" dur="1000"/>
                                        <p:tgtEl>
                                          <p:spTgt spid="76806"/>
                                        </p:tgtEl>
                                      </p:cBhvr>
                                    </p:animEffect>
                                    <p:anim calcmode="lin" valueType="num">
                                      <p:cBhvr>
                                        <p:cTn id="50" dur="1000" fill="hold"/>
                                        <p:tgtEl>
                                          <p:spTgt spid="76806"/>
                                        </p:tgtEl>
                                        <p:attrNameLst>
                                          <p:attrName>ppt_x</p:attrName>
                                        </p:attrNameLst>
                                      </p:cBhvr>
                                      <p:tavLst>
                                        <p:tav tm="0">
                                          <p:val>
                                            <p:strVal val="#ppt_x"/>
                                          </p:val>
                                        </p:tav>
                                        <p:tav tm="100000">
                                          <p:val>
                                            <p:strVal val="#ppt_x"/>
                                          </p:val>
                                        </p:tav>
                                      </p:tavLst>
                                    </p:anim>
                                    <p:anim calcmode="lin" valueType="num">
                                      <p:cBhvr>
                                        <p:cTn id="51" dur="1000" fill="hold"/>
                                        <p:tgtEl>
                                          <p:spTgt spid="7680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76805"/>
                                        </p:tgtEl>
                                        <p:attrNameLst>
                                          <p:attrName>style.visibility</p:attrName>
                                        </p:attrNameLst>
                                      </p:cBhvr>
                                      <p:to>
                                        <p:strVal val="visible"/>
                                      </p:to>
                                    </p:set>
                                    <p:animEffect transition="in" filter="fade">
                                      <p:cBhvr>
                                        <p:cTn id="54" dur="1000"/>
                                        <p:tgtEl>
                                          <p:spTgt spid="76805"/>
                                        </p:tgtEl>
                                      </p:cBhvr>
                                    </p:animEffect>
                                    <p:anim calcmode="lin" valueType="num">
                                      <p:cBhvr>
                                        <p:cTn id="55" dur="1000" fill="hold"/>
                                        <p:tgtEl>
                                          <p:spTgt spid="76805"/>
                                        </p:tgtEl>
                                        <p:attrNameLst>
                                          <p:attrName>ppt_x</p:attrName>
                                        </p:attrNameLst>
                                      </p:cBhvr>
                                      <p:tavLst>
                                        <p:tav tm="0">
                                          <p:val>
                                            <p:strVal val="#ppt_x"/>
                                          </p:val>
                                        </p:tav>
                                        <p:tav tm="100000">
                                          <p:val>
                                            <p:strVal val="#ppt_x"/>
                                          </p:val>
                                        </p:tav>
                                      </p:tavLst>
                                    </p:anim>
                                    <p:anim calcmode="lin" valueType="num">
                                      <p:cBhvr>
                                        <p:cTn id="56" dur="1000" fill="hold"/>
                                        <p:tgtEl>
                                          <p:spTgt spid="768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animBg="1"/>
      <p:bldP spid="76805" grpId="0"/>
      <p:bldP spid="7680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4294967295"/>
          </p:nvPr>
        </p:nvSpPr>
        <p:spPr>
          <a:xfrm>
            <a:off x="911424" y="1230467"/>
            <a:ext cx="10297666" cy="1161655"/>
          </a:xfrm>
          <a:prstGeom prst="rect">
            <a:avLst/>
          </a:prstGeom>
        </p:spPr>
        <p:txBody>
          <a:bodyPr/>
          <a:lstStyle/>
          <a:p>
            <a:pPr eaLnBrk="1" hangingPunct="1">
              <a:lnSpc>
                <a:spcPct val="150000"/>
              </a:lnSpc>
            </a:pPr>
            <a:r>
              <a:rPr lang="zh-CN" altLang="en-US" b="1">
                <a:latin typeface="微软雅黑" panose="020B0503020204020204" charset="-122"/>
                <a:ea typeface="微软雅黑" panose="020B0503020204020204" charset="-122"/>
              </a:rPr>
              <a:t>写类的目的是为了描述一类事物共有的属性和功能。</a:t>
            </a:r>
            <a:endParaRPr lang="zh-CN" altLang="en-US">
              <a:solidFill>
                <a:srgbClr val="0000FF"/>
              </a:solidFill>
              <a:latin typeface="微软雅黑" panose="020B0503020204020204" charset="-122"/>
              <a:ea typeface="微软雅黑" panose="020B0503020204020204" charset="-122"/>
            </a:endParaRPr>
          </a:p>
          <a:p>
            <a:pPr eaLnBrk="1" hangingPunct="1">
              <a:lnSpc>
                <a:spcPct val="150000"/>
              </a:lnSpc>
            </a:pPr>
            <a:r>
              <a:rPr lang="zh-CN" altLang="en-US" b="1">
                <a:latin typeface="微软雅黑" panose="020B0503020204020204" charset="-122"/>
                <a:ea typeface="微软雅黑" panose="020B0503020204020204" charset="-122"/>
              </a:rPr>
              <a:t>类声明 ：</a:t>
            </a:r>
            <a:r>
              <a:rPr lang="en-US" altLang="zh-CN" b="1">
                <a:solidFill>
                  <a:srgbClr val="53648F"/>
                </a:solidFill>
                <a:latin typeface="微软雅黑" panose="020B0503020204020204" charset="-122"/>
                <a:ea typeface="微软雅黑" panose="020B0503020204020204" charset="-122"/>
              </a:rPr>
              <a:t>class  </a:t>
            </a:r>
            <a:r>
              <a:rPr lang="zh-CN" altLang="en-US" b="1">
                <a:solidFill>
                  <a:srgbClr val="53648F"/>
                </a:solidFill>
                <a:latin typeface="微软雅黑" panose="020B0503020204020204" charset="-122"/>
                <a:ea typeface="微软雅黑" panose="020B0503020204020204" charset="-122"/>
              </a:rPr>
              <a:t>类名</a:t>
            </a:r>
          </a:p>
        </p:txBody>
      </p:sp>
      <p:sp>
        <p:nvSpPr>
          <p:cNvPr id="257028" name="Line 4"/>
          <p:cNvSpPr>
            <a:spLocks noChangeShapeType="1"/>
          </p:cNvSpPr>
          <p:nvPr/>
        </p:nvSpPr>
        <p:spPr bwMode="auto">
          <a:xfrm>
            <a:off x="4907756" y="1700808"/>
            <a:ext cx="2376487" cy="0"/>
          </a:xfrm>
          <a:prstGeom prst="line">
            <a:avLst/>
          </a:prstGeom>
          <a:noFill/>
          <a:ln w="25400">
            <a:solidFill>
              <a:srgbClr val="800000"/>
            </a:solidFill>
            <a:round/>
          </a:ln>
          <a:extLst>
            <a:ext uri="{909E8E84-426E-40DD-AFC4-6F175D3DCCD1}">
              <a14:hiddenFill xmlns:a14="http://schemas.microsoft.com/office/drawing/2010/main">
                <a:noFill/>
              </a14:hiddenFill>
            </a:ext>
          </a:extLst>
        </p:spPr>
        <p:txBody>
          <a:bodyPr/>
          <a:lstStyle/>
          <a:p>
            <a:endParaRPr lang="zh-CN" altLang="en-US">
              <a:latin typeface="楷体" panose="02010609060101010101" pitchFamily="49" charset="-122"/>
              <a:ea typeface="楷体" panose="02010609060101010101" pitchFamily="49" charset="-122"/>
            </a:endParaRPr>
          </a:p>
        </p:txBody>
      </p:sp>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158417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4.2   </a:t>
              </a:r>
              <a:r>
                <a:rPr lang="zh-CN" altLang="en-US" sz="3200" b="1">
                  <a:solidFill>
                    <a:srgbClr val="53648F"/>
                  </a:solidFill>
                  <a:latin typeface="微软雅黑" panose="020B0503020204020204" charset="-122"/>
                  <a:ea typeface="微软雅黑" panose="020B0503020204020204" charset="-122"/>
                </a:rPr>
                <a:t>类</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2279576" y="476672"/>
              <a:ext cx="7754129"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0" name="文本框 9"/>
          <p:cNvSpPr txBox="1"/>
          <p:nvPr/>
        </p:nvSpPr>
        <p:spPr>
          <a:xfrm>
            <a:off x="817550" y="836712"/>
            <a:ext cx="4774394"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zh-CN" altLang="en-US" sz="2400">
                <a:latin typeface="微软雅黑" panose="020B0503020204020204" charset="-122"/>
                <a:ea typeface="微软雅黑" panose="020B0503020204020204" charset="-122"/>
              </a:rPr>
              <a:t>4.2.1   类声明</a:t>
            </a:r>
          </a:p>
        </p:txBody>
      </p:sp>
      <p:sp>
        <p:nvSpPr>
          <p:cNvPr id="12" name="文本框 11"/>
          <p:cNvSpPr txBox="1"/>
          <p:nvPr/>
        </p:nvSpPr>
        <p:spPr>
          <a:xfrm>
            <a:off x="5575458" y="1896424"/>
            <a:ext cx="5657642" cy="3046095"/>
          </a:xfrm>
          <a:prstGeom prst="rect">
            <a:avLst/>
          </a:prstGeom>
          <a:noFill/>
          <a:ln w="50800">
            <a:solidFill>
              <a:srgbClr val="53648F"/>
            </a:solidFill>
          </a:ln>
        </p:spPr>
        <p:txBody>
          <a:bodyPr wrap="square">
            <a:spAutoFit/>
          </a:bodyPr>
          <a:lstStyle/>
          <a:p>
            <a:pPr eaLnBrk="1" hangingPunct="1">
              <a:lnSpc>
                <a:spcPct val="120000"/>
              </a:lnSpc>
            </a:pPr>
            <a:r>
              <a:rPr lang="en-US" altLang="zh-CN" sz="2000" b="1">
                <a:solidFill>
                  <a:srgbClr val="C00000"/>
                </a:solidFill>
                <a:latin typeface="微软雅黑" panose="020B0503020204020204" charset="-122"/>
                <a:ea typeface="微软雅黑" panose="020B0503020204020204" charset="-122"/>
              </a:rPr>
              <a:t>class People {</a:t>
            </a:r>
          </a:p>
          <a:p>
            <a:pPr eaLnBrk="1" hangingPunct="1">
              <a:lnSpc>
                <a:spcPct val="120000"/>
              </a:lnSpc>
              <a:buFont typeface="Wingdings" panose="05000000000000000000" pitchFamily="2" charset="2"/>
              <a:buNone/>
            </a:pPr>
            <a:r>
              <a:rPr lang="en-US" altLang="zh-CN" sz="2000" b="1">
                <a:solidFill>
                  <a:srgbClr val="53648F"/>
                </a:solidFill>
                <a:latin typeface="微软雅黑" panose="020B0503020204020204" charset="-122"/>
                <a:ea typeface="微软雅黑" panose="020B0503020204020204" charset="-122"/>
              </a:rPr>
              <a:t>         …</a:t>
            </a:r>
          </a:p>
          <a:p>
            <a:pPr eaLnBrk="1" hangingPunct="1">
              <a:lnSpc>
                <a:spcPct val="120000"/>
              </a:lnSpc>
              <a:buFont typeface="Wingdings" panose="05000000000000000000" pitchFamily="2" charset="2"/>
              <a:buNone/>
            </a:pPr>
            <a:r>
              <a:rPr lang="en-US" altLang="zh-CN" sz="2000" b="1">
                <a:solidFill>
                  <a:srgbClr val="C00000"/>
                </a:solidFill>
                <a:latin typeface="微软雅黑" panose="020B0503020204020204" charset="-122"/>
                <a:ea typeface="微软雅黑" panose="020B0503020204020204" charset="-122"/>
              </a:rPr>
              <a:t>      }</a:t>
            </a:r>
          </a:p>
          <a:p>
            <a:pPr eaLnBrk="1" hangingPunct="1">
              <a:lnSpc>
                <a:spcPct val="120000"/>
              </a:lnSpc>
              <a:buFont typeface="Wingdings" panose="05000000000000000000" pitchFamily="2" charset="2"/>
              <a:buNone/>
            </a:pPr>
            <a:r>
              <a:rPr lang="en-US" altLang="zh-CN" sz="2000" b="1">
                <a:solidFill>
                  <a:srgbClr val="53648F"/>
                </a:solidFill>
                <a:latin typeface="微软雅黑" panose="020B0503020204020204" charset="-122"/>
                <a:ea typeface="微软雅黑" panose="020B0503020204020204" charset="-122"/>
              </a:rPr>
              <a:t>      class </a:t>
            </a:r>
            <a:r>
              <a:rPr lang="zh-CN" altLang="en-US" sz="2000" b="1">
                <a:solidFill>
                  <a:srgbClr val="53648F"/>
                </a:solidFill>
                <a:latin typeface="微软雅黑" panose="020B0503020204020204" charset="-122"/>
                <a:ea typeface="微软雅黑" panose="020B0503020204020204" charset="-122"/>
              </a:rPr>
              <a:t>植物 </a:t>
            </a:r>
            <a:r>
              <a:rPr lang="en-US" altLang="zh-CN" sz="2000" b="1">
                <a:solidFill>
                  <a:srgbClr val="53648F"/>
                </a:solidFill>
                <a:latin typeface="微软雅黑" panose="020B0503020204020204" charset="-122"/>
                <a:ea typeface="微软雅黑" panose="020B0503020204020204" charset="-122"/>
              </a:rPr>
              <a:t>{</a:t>
            </a:r>
          </a:p>
          <a:p>
            <a:pPr eaLnBrk="1" hangingPunct="1">
              <a:lnSpc>
                <a:spcPct val="120000"/>
              </a:lnSpc>
              <a:buFont typeface="Wingdings" panose="05000000000000000000" pitchFamily="2" charset="2"/>
              <a:buNone/>
            </a:pPr>
            <a:r>
              <a:rPr lang="en-US" altLang="zh-CN" sz="2000" b="1">
                <a:solidFill>
                  <a:srgbClr val="53648F"/>
                </a:solidFill>
                <a:latin typeface="微软雅黑" panose="020B0503020204020204" charset="-122"/>
                <a:ea typeface="微软雅黑" panose="020B0503020204020204" charset="-122"/>
              </a:rPr>
              <a:t>         …</a:t>
            </a:r>
          </a:p>
          <a:p>
            <a:pPr eaLnBrk="1" hangingPunct="1">
              <a:lnSpc>
                <a:spcPct val="120000"/>
              </a:lnSpc>
              <a:buFont typeface="Wingdings" panose="05000000000000000000" pitchFamily="2" charset="2"/>
              <a:buNone/>
            </a:pPr>
            <a:r>
              <a:rPr lang="en-US" altLang="zh-CN" sz="2000" b="1">
                <a:solidFill>
                  <a:srgbClr val="53648F"/>
                </a:solidFill>
                <a:latin typeface="微软雅黑" panose="020B0503020204020204" charset="-122"/>
                <a:ea typeface="微软雅黑" panose="020B0503020204020204" charset="-122"/>
              </a:rPr>
              <a:t>      }</a:t>
            </a:r>
          </a:p>
          <a:p>
            <a:pPr eaLnBrk="1" hangingPunct="1">
              <a:lnSpc>
                <a:spcPct val="120000"/>
              </a:lnSpc>
              <a:buFont typeface="Wingdings" panose="05000000000000000000" pitchFamily="2" charset="2"/>
              <a:buNone/>
            </a:pPr>
            <a:r>
              <a:rPr lang="zh-CN" altLang="en-US" sz="2000">
                <a:latin typeface="微软雅黑" panose="020B0503020204020204" charset="-122"/>
                <a:ea typeface="微软雅黑" panose="020B0503020204020204" charset="-122"/>
              </a:rPr>
              <a:t>如：</a:t>
            </a:r>
            <a:r>
              <a:rPr lang="en-US" altLang="zh-CN" sz="2000">
                <a:latin typeface="微软雅黑" panose="020B0503020204020204" charset="-122"/>
                <a:ea typeface="微软雅黑" panose="020B0503020204020204" charset="-122"/>
              </a:rPr>
              <a:t>class People”</a:t>
            </a:r>
            <a:r>
              <a:rPr lang="zh-CN" altLang="en-US" sz="2000">
                <a:latin typeface="微软雅黑" panose="020B0503020204020204" charset="-122"/>
                <a:ea typeface="微软雅黑" panose="020B0503020204020204" charset="-122"/>
              </a:rPr>
              <a:t>和“</a:t>
            </a:r>
            <a:r>
              <a:rPr lang="en-US" altLang="zh-CN" sz="2000">
                <a:latin typeface="微软雅黑" panose="020B0503020204020204" charset="-122"/>
                <a:ea typeface="微软雅黑" panose="020B0503020204020204" charset="-122"/>
              </a:rPr>
              <a:t>class </a:t>
            </a:r>
            <a:r>
              <a:rPr lang="zh-CN" altLang="en-US" sz="2000">
                <a:latin typeface="微软雅黑" panose="020B0503020204020204" charset="-122"/>
                <a:ea typeface="微软雅黑" panose="020B0503020204020204" charset="-122"/>
              </a:rPr>
              <a:t>植物”称作类声明；</a:t>
            </a:r>
          </a:p>
          <a:p>
            <a:pPr eaLnBrk="1" hangingPunct="1">
              <a:lnSpc>
                <a:spcPct val="120000"/>
              </a:lnSpc>
              <a:buFont typeface="Wingdings" panose="05000000000000000000" pitchFamily="2" charset="2"/>
              <a:buNone/>
            </a:pPr>
            <a:r>
              <a:rPr lang="zh-CN" altLang="en-US" sz="2000">
                <a:latin typeface="微软雅黑" panose="020B0503020204020204" charset="-122"/>
                <a:ea typeface="微软雅黑" panose="020B0503020204020204" charset="-122"/>
              </a:rPr>
              <a:t>             “</a:t>
            </a:r>
            <a:r>
              <a:rPr lang="en-US" altLang="zh-CN" sz="2000">
                <a:latin typeface="微软雅黑" panose="020B0503020204020204" charset="-122"/>
                <a:ea typeface="微软雅黑" panose="020B0503020204020204" charset="-122"/>
              </a:rPr>
              <a:t>People”</a:t>
            </a:r>
            <a:r>
              <a:rPr lang="zh-CN" altLang="en-US" sz="2000">
                <a:latin typeface="微软雅黑" panose="020B0503020204020204" charset="-122"/>
                <a:ea typeface="微软雅黑" panose="020B0503020204020204" charset="-122"/>
              </a:rPr>
              <a:t>和“动物”分别是类名。</a:t>
            </a:r>
            <a:endParaRPr lang="zh-CN" altLang="en-US" sz="2000">
              <a:solidFill>
                <a:srgbClr val="0000FF"/>
              </a:solidFill>
              <a:latin typeface="微软雅黑" panose="020B0503020204020204" charset="-122"/>
              <a:ea typeface="微软雅黑" panose="020B0503020204020204" charset="-122"/>
            </a:endParaRPr>
          </a:p>
        </p:txBody>
      </p:sp>
      <p:sp>
        <p:nvSpPr>
          <p:cNvPr id="14" name="文本框 13"/>
          <p:cNvSpPr txBox="1"/>
          <p:nvPr/>
        </p:nvSpPr>
        <p:spPr>
          <a:xfrm>
            <a:off x="1099346" y="4921111"/>
            <a:ext cx="10541792" cy="1983740"/>
          </a:xfrm>
          <a:prstGeom prst="rect">
            <a:avLst/>
          </a:prstGeom>
          <a:noFill/>
        </p:spPr>
        <p:txBody>
          <a:bodyPr wrap="square">
            <a:spAutoFit/>
          </a:bodyPr>
          <a:lstStyle/>
          <a:p>
            <a:pPr eaLnBrk="1" hangingPunct="1">
              <a:lnSpc>
                <a:spcPct val="150000"/>
              </a:lnSpc>
            </a:pPr>
            <a:r>
              <a:rPr lang="zh-CN" altLang="en-US" sz="2200" b="1">
                <a:latin typeface="微软雅黑" panose="020B0503020204020204" charset="-122"/>
                <a:ea typeface="微软雅黑" panose="020B0503020204020204" charset="-122"/>
              </a:rPr>
              <a:t>给类命名时，遵守下列编程风格</a:t>
            </a:r>
            <a:r>
              <a:rPr lang="en-US" altLang="zh-CN" sz="2200" b="1">
                <a:latin typeface="微软雅黑" panose="020B0503020204020204" charset="-122"/>
                <a:ea typeface="微软雅黑" panose="020B0503020204020204" charset="-122"/>
              </a:rPr>
              <a:t>(</a:t>
            </a:r>
            <a:r>
              <a:rPr lang="zh-CN" altLang="en-US" sz="2200" b="1">
                <a:latin typeface="微软雅黑" panose="020B0503020204020204" charset="-122"/>
                <a:ea typeface="微软雅黑" panose="020B0503020204020204" charset="-122"/>
              </a:rPr>
              <a:t>这不是语法要求</a:t>
            </a:r>
            <a:r>
              <a:rPr lang="en-US" altLang="zh-CN" sz="2200" b="1">
                <a:latin typeface="微软雅黑" panose="020B0503020204020204" charset="-122"/>
                <a:ea typeface="微软雅黑" panose="020B0503020204020204" charset="-122"/>
              </a:rPr>
              <a:t>,</a:t>
            </a:r>
            <a:r>
              <a:rPr lang="zh-CN" altLang="en-US" sz="2200" b="1">
                <a:latin typeface="微软雅黑" panose="020B0503020204020204" charset="-122"/>
                <a:ea typeface="微软雅黑" panose="020B0503020204020204" charset="-122"/>
              </a:rPr>
              <a:t>但应当遵守</a:t>
            </a:r>
            <a:r>
              <a:rPr lang="en-US" altLang="zh-CN" sz="2200" b="1">
                <a:latin typeface="微软雅黑" panose="020B0503020204020204" charset="-122"/>
                <a:ea typeface="微软雅黑" panose="020B0503020204020204" charset="-122"/>
              </a:rPr>
              <a:t>):</a:t>
            </a:r>
            <a:endParaRPr lang="zh-CN" altLang="en-US" sz="2200" b="1">
              <a:latin typeface="微软雅黑" panose="020B0503020204020204" charset="-122"/>
              <a:ea typeface="微软雅黑" panose="020B0503020204020204" charset="-122"/>
            </a:endParaRPr>
          </a:p>
          <a:p>
            <a:pPr eaLnBrk="1" hangingPunct="1">
              <a:lnSpc>
                <a:spcPct val="150000"/>
              </a:lnSpc>
              <a:buFont typeface="Wingdings" panose="05000000000000000000" pitchFamily="2" charset="2"/>
              <a:buNone/>
            </a:pPr>
            <a:r>
              <a:rPr lang="zh-CN" altLang="en-US" sz="2000" b="1">
                <a:latin typeface="微软雅黑" panose="020B0503020204020204" charset="-122"/>
                <a:ea typeface="微软雅黑" panose="020B0503020204020204" charset="-122"/>
              </a:rPr>
              <a:t>    1</a:t>
            </a:r>
            <a:r>
              <a:rPr lang="en-US" altLang="zh-CN" sz="2000" b="1">
                <a:latin typeface="微软雅黑" panose="020B0503020204020204" charset="-122"/>
                <a:ea typeface="微软雅黑" panose="020B0503020204020204" charset="-122"/>
              </a:rPr>
              <a:t>.</a:t>
            </a:r>
            <a:r>
              <a:rPr lang="zh-CN" altLang="en-US" sz="2000" b="1">
                <a:latin typeface="微软雅黑" panose="020B0503020204020204" charset="-122"/>
                <a:ea typeface="微软雅黑" panose="020B0503020204020204" charset="-122"/>
              </a:rPr>
              <a:t>如果类名使用拉丁字母，那么名字的首字母使用大写字母。</a:t>
            </a:r>
            <a:endParaRPr lang="en-US" altLang="zh-CN" sz="2000" b="1">
              <a:latin typeface="微软雅黑" panose="020B0503020204020204" charset="-122"/>
              <a:ea typeface="微软雅黑" panose="020B0503020204020204" charset="-122"/>
            </a:endParaRPr>
          </a:p>
          <a:p>
            <a:pPr eaLnBrk="1" hangingPunct="1">
              <a:lnSpc>
                <a:spcPct val="150000"/>
              </a:lnSpc>
              <a:buFont typeface="Wingdings" panose="05000000000000000000" pitchFamily="2" charset="2"/>
              <a:buNone/>
            </a:pPr>
            <a:r>
              <a:rPr lang="zh-CN" altLang="en-US" sz="2000" b="1">
                <a:latin typeface="微软雅黑" panose="020B0503020204020204" charset="-122"/>
                <a:ea typeface="微软雅黑" panose="020B0503020204020204" charset="-122"/>
              </a:rPr>
              <a:t>    2</a:t>
            </a:r>
            <a:r>
              <a:rPr lang="en-US" altLang="zh-CN" sz="2000" b="1">
                <a:latin typeface="微软雅黑" panose="020B0503020204020204" charset="-122"/>
                <a:ea typeface="微软雅黑" panose="020B0503020204020204" charset="-122"/>
              </a:rPr>
              <a:t>.</a:t>
            </a:r>
            <a:r>
              <a:rPr lang="zh-CN" altLang="en-US" sz="2000" b="1">
                <a:latin typeface="微软雅黑" panose="020B0503020204020204" charset="-122"/>
                <a:ea typeface="微软雅黑" panose="020B0503020204020204" charset="-122"/>
              </a:rPr>
              <a:t>类名最好容易识别、见名知意。当类名由几个“单词”复合而成时，每个单词的首字母使用大写。</a:t>
            </a:r>
            <a:r>
              <a:rPr lang="zh-CN" altLang="en-US" sz="2000" b="1">
                <a:solidFill>
                  <a:srgbClr val="FF0066"/>
                </a:solidFill>
                <a:latin typeface="微软雅黑" panose="020B0503020204020204" charset="-122"/>
                <a:ea typeface="微软雅黑" panose="020B0503020204020204" charset="-122"/>
              </a:rPr>
              <a:t> </a:t>
            </a:r>
          </a:p>
        </p:txBody>
      </p:sp>
      <p:sp>
        <p:nvSpPr>
          <p:cNvPr id="16" name="文本框 15"/>
          <p:cNvSpPr txBox="1"/>
          <p:nvPr/>
        </p:nvSpPr>
        <p:spPr>
          <a:xfrm>
            <a:off x="1099346" y="2794553"/>
            <a:ext cx="3556494" cy="497205"/>
          </a:xfrm>
          <a:prstGeom prst="rect">
            <a:avLst/>
          </a:prstGeom>
          <a:noFill/>
        </p:spPr>
        <p:txBody>
          <a:bodyPr wrap="square">
            <a:spAutoFit/>
          </a:bodyPr>
          <a:lstStyle/>
          <a:p>
            <a:pPr eaLnBrk="1" hangingPunct="1">
              <a:lnSpc>
                <a:spcPct val="120000"/>
              </a:lnSpc>
            </a:pPr>
            <a:r>
              <a:rPr lang="zh-CN" altLang="en-US" sz="2200" b="1">
                <a:solidFill>
                  <a:srgbClr val="53648F"/>
                </a:solidFill>
                <a:latin typeface="微软雅黑" panose="020B0503020204020204" charset="-122"/>
                <a:ea typeface="微软雅黑" panose="020B0503020204020204" charset="-122"/>
              </a:rPr>
              <a:t>以下是两个类声明的例子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 presetClass="entr" presetSubtype="0" fill="hold" grpId="0" nodeType="afterEffect">
                                  <p:stCondLst>
                                    <p:cond delay="0"/>
                                  </p:stCondLst>
                                  <p:childTnLst>
                                    <p:set>
                                      <p:cBhvr>
                                        <p:cTn id="16" dur="1" fill="hold">
                                          <p:stCondLst>
                                            <p:cond delay="0"/>
                                          </p:stCondLst>
                                        </p:cTn>
                                        <p:tgtEl>
                                          <p:spTgt spid="12291">
                                            <p:txEl>
                                              <p:pRg st="0" end="0"/>
                                            </p:txEl>
                                          </p:spTgt>
                                        </p:tgtEl>
                                        <p:attrNameLst>
                                          <p:attrName>style.visibility</p:attrName>
                                        </p:attrNameLst>
                                      </p:cBhvr>
                                      <p:to>
                                        <p:strVal val="visible"/>
                                      </p:to>
                                    </p:se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257028"/>
                                        </p:tgtEl>
                                        <p:attrNameLst>
                                          <p:attrName>style.visibility</p:attrName>
                                        </p:attrNameLst>
                                      </p:cBhvr>
                                      <p:to>
                                        <p:strVal val="visible"/>
                                      </p:to>
                                    </p:set>
                                    <p:animEffect transition="in" filter="box(in)">
                                      <p:cBhvr>
                                        <p:cTn id="43" dur="500"/>
                                        <p:tgtEl>
                                          <p:spTgt spid="257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P spid="10" grpId="0"/>
      <p:bldP spid="12" grpId="0" bldLvl="0" animBg="1"/>
      <p:bldP spid="14" grpId="0"/>
      <p:bldP spid="16" grpId="0"/>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3348" name="Rectangle 4"/>
          <p:cNvSpPr>
            <a:spLocks noChangeArrowheads="1"/>
          </p:cNvSpPr>
          <p:nvPr/>
        </p:nvSpPr>
        <p:spPr bwMode="auto">
          <a:xfrm>
            <a:off x="911424" y="3654447"/>
            <a:ext cx="56880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3525">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000" b="1">
                <a:solidFill>
                  <a:srgbClr val="53648F"/>
                </a:solidFill>
                <a:latin typeface="微软雅黑" panose="020B0503020204020204" charset="-122"/>
                <a:ea typeface="微软雅黑" panose="020B0503020204020204" charset="-122"/>
              </a:rPr>
              <a:t>1. 清单文件:</a:t>
            </a:r>
            <a:r>
              <a:rPr lang="en-US" altLang="zh-CN" sz="2000" b="1">
                <a:solidFill>
                  <a:srgbClr val="C00000"/>
                </a:solidFill>
                <a:latin typeface="微软雅黑" panose="020B0503020204020204" charset="-122"/>
                <a:ea typeface="微软雅黑" panose="020B0503020204020204" charset="-122"/>
                <a:hlinkClick r:id="rId2" action="ppaction://hlinkfile"/>
              </a:rPr>
              <a:t>qingdan.mf</a:t>
            </a:r>
            <a:r>
              <a:rPr lang="en-US" altLang="zh-CN" sz="2000" b="1">
                <a:solidFill>
                  <a:srgbClr val="53648F"/>
                </a:solidFill>
                <a:latin typeface="微软雅黑" panose="020B0503020204020204" charset="-122"/>
                <a:ea typeface="微软雅黑" panose="020B0503020204020204" charset="-122"/>
              </a:rPr>
              <a:t>(</a:t>
            </a:r>
            <a:r>
              <a:rPr lang="zh-CN" altLang="en-US" sz="2000" b="1">
                <a:solidFill>
                  <a:srgbClr val="53648F"/>
                </a:solidFill>
                <a:latin typeface="微软雅黑" panose="020B0503020204020204" charset="-122"/>
                <a:ea typeface="微软雅黑" panose="020B0503020204020204" charset="-122"/>
              </a:rPr>
              <a:t>保存到</a:t>
            </a:r>
            <a:r>
              <a:rPr lang="en-US" altLang="zh-CN" sz="2000" b="1">
                <a:solidFill>
                  <a:srgbClr val="53648F"/>
                </a:solidFill>
                <a:latin typeface="微软雅黑" panose="020B0503020204020204" charset="-122"/>
                <a:ea typeface="微软雅黑" panose="020B0503020204020204" charset="-122"/>
              </a:rPr>
              <a:t>C:\ch4)</a:t>
            </a:r>
            <a:endParaRPr lang="zh-CN" altLang="en-US" sz="2000" b="1">
              <a:solidFill>
                <a:srgbClr val="53648F"/>
              </a:solidFill>
              <a:latin typeface="微软雅黑" panose="020B0503020204020204" charset="-122"/>
              <a:ea typeface="微软雅黑" panose="020B0503020204020204" charset="-122"/>
            </a:endParaRPr>
          </a:p>
        </p:txBody>
      </p:sp>
      <p:sp>
        <p:nvSpPr>
          <p:cNvPr id="313349" name="Rectangle 5"/>
          <p:cNvSpPr>
            <a:spLocks noChangeArrowheads="1"/>
          </p:cNvSpPr>
          <p:nvPr/>
        </p:nvSpPr>
        <p:spPr bwMode="auto">
          <a:xfrm>
            <a:off x="6274813" y="3646700"/>
            <a:ext cx="5256213" cy="1198880"/>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a:spAutoFit/>
          </a:bodyPr>
          <a:lstStyle>
            <a:lvl1pPr indent="263525">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1800">
                <a:latin typeface="微软雅黑" panose="020B0503020204020204" charset="-122"/>
                <a:ea typeface="微软雅黑" panose="020B0503020204020204" charset="-122"/>
              </a:rPr>
              <a:t>Manifest-Version: 1.0</a:t>
            </a:r>
          </a:p>
          <a:p>
            <a:pPr algn="just" eaLnBrk="1" hangingPunct="1">
              <a:spcBef>
                <a:spcPct val="0"/>
              </a:spcBef>
              <a:buClrTx/>
              <a:buFontTx/>
              <a:buNone/>
            </a:pPr>
            <a:r>
              <a:rPr lang="en-US" altLang="zh-CN" sz="1800">
                <a:latin typeface="微软雅黑" panose="020B0503020204020204" charset="-122"/>
                <a:ea typeface="微软雅黑" panose="020B0503020204020204" charset="-122"/>
              </a:rPr>
              <a:t>Class: sohu.com.TestOne sun.hello.moon.TestTwo</a:t>
            </a:r>
          </a:p>
          <a:p>
            <a:pPr algn="just" eaLnBrk="1" hangingPunct="1">
              <a:spcBef>
                <a:spcPct val="0"/>
              </a:spcBef>
              <a:buClrTx/>
              <a:buFontTx/>
              <a:buNone/>
            </a:pPr>
            <a:r>
              <a:rPr lang="en-US" altLang="zh-CN" sz="1800">
                <a:latin typeface="微软雅黑" panose="020B0503020204020204" charset="-122"/>
                <a:ea typeface="微软雅黑" panose="020B0503020204020204" charset="-122"/>
              </a:rPr>
              <a:t>Created-By: 14</a:t>
            </a:r>
          </a:p>
        </p:txBody>
      </p:sp>
      <p:sp>
        <p:nvSpPr>
          <p:cNvPr id="313350" name="Rectangle 6"/>
          <p:cNvSpPr>
            <a:spLocks noChangeArrowheads="1"/>
          </p:cNvSpPr>
          <p:nvPr/>
        </p:nvSpPr>
        <p:spPr bwMode="auto">
          <a:xfrm>
            <a:off x="1030288" y="4771980"/>
            <a:ext cx="72009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000" b="1">
                <a:solidFill>
                  <a:srgbClr val="53648F"/>
                </a:solidFill>
                <a:latin typeface="微软雅黑" panose="020B0503020204020204" charset="-122"/>
                <a:ea typeface="微软雅黑" panose="020B0503020204020204" charset="-122"/>
              </a:rPr>
              <a:t>  2. 使用</a:t>
            </a:r>
            <a:r>
              <a:rPr lang="en-US" altLang="zh-CN" sz="2000" b="1">
                <a:solidFill>
                  <a:srgbClr val="53648F"/>
                </a:solidFill>
                <a:latin typeface="微软雅黑" panose="020B0503020204020204" charset="-122"/>
                <a:ea typeface="微软雅黑" panose="020B0503020204020204" charset="-122"/>
              </a:rPr>
              <a:t>jar</a:t>
            </a:r>
            <a:r>
              <a:rPr lang="zh-CN" altLang="en-US" sz="2000" b="1">
                <a:solidFill>
                  <a:srgbClr val="53648F"/>
                </a:solidFill>
                <a:latin typeface="微软雅黑" panose="020B0503020204020204" charset="-122"/>
                <a:ea typeface="微软雅黑" panose="020B0503020204020204" charset="-122"/>
              </a:rPr>
              <a:t>命令来生成一个名字为</a:t>
            </a:r>
            <a:r>
              <a:rPr lang="en-US" altLang="zh-CN" sz="2000" b="1">
                <a:solidFill>
                  <a:srgbClr val="53648F"/>
                </a:solidFill>
                <a:latin typeface="微软雅黑" panose="020B0503020204020204" charset="-122"/>
                <a:ea typeface="微软雅黑" panose="020B0503020204020204" charset="-122"/>
              </a:rPr>
              <a:t>Jerry.jar</a:t>
            </a:r>
            <a:r>
              <a:rPr lang="zh-CN" altLang="en-US" sz="2000" b="1">
                <a:solidFill>
                  <a:srgbClr val="53648F"/>
                </a:solidFill>
                <a:latin typeface="微软雅黑" panose="020B0503020204020204" charset="-122"/>
                <a:ea typeface="微软雅黑" panose="020B0503020204020204" charset="-122"/>
              </a:rPr>
              <a:t>的文件 </a:t>
            </a:r>
          </a:p>
        </p:txBody>
      </p:sp>
      <p:sp>
        <p:nvSpPr>
          <p:cNvPr id="12" name="文本框 11"/>
          <p:cNvSpPr txBox="1"/>
          <p:nvPr/>
        </p:nvSpPr>
        <p:spPr>
          <a:xfrm>
            <a:off x="1216199" y="1400959"/>
            <a:ext cx="10801199" cy="829945"/>
          </a:xfrm>
          <a:prstGeom prst="rect">
            <a:avLst/>
          </a:prstGeom>
          <a:noFill/>
        </p:spPr>
        <p:txBody>
          <a:bodyPr wrap="square">
            <a:spAutoFit/>
          </a:bodyPr>
          <a:lstStyle/>
          <a:p>
            <a:pPr eaLnBrk="1" hangingPunct="1">
              <a:lnSpc>
                <a:spcPct val="120000"/>
              </a:lnSpc>
              <a:defRPr/>
            </a:pPr>
            <a:r>
              <a:rPr lang="zh-CN" altLang="zh-CN" sz="2000" b="1" kern="100" dirty="0">
                <a:solidFill>
                  <a:srgbClr val="53648F"/>
                </a:solidFill>
                <a:latin typeface="微软雅黑" panose="020B0503020204020204" charset="-122"/>
                <a:ea typeface="微软雅黑" panose="020B0503020204020204" charset="-122"/>
                <a:cs typeface="Times New Roman" panose="02020603050405020304" pitchFamily="18" charset="0"/>
              </a:rPr>
              <a:t>例子</a:t>
            </a:r>
            <a:r>
              <a:rPr lang="en-US" altLang="zh-CN" sz="2000" b="1" kern="100" dirty="0">
                <a:solidFill>
                  <a:srgbClr val="53648F"/>
                </a:solidFill>
                <a:latin typeface="微软雅黑" panose="020B0503020204020204" charset="-122"/>
                <a:ea typeface="微软雅黑" panose="020B0503020204020204" charset="-122"/>
              </a:rPr>
              <a:t>23</a:t>
            </a:r>
            <a:r>
              <a:rPr lang="zh-CN" altLang="zh-CN" sz="2000" b="1" kern="100" dirty="0">
                <a:solidFill>
                  <a:srgbClr val="53648F"/>
                </a:solidFill>
                <a:latin typeface="微软雅黑" panose="020B0503020204020204" charset="-122"/>
                <a:ea typeface="微软雅黑" panose="020B0503020204020204" charset="-122"/>
                <a:cs typeface="Times New Roman" panose="02020603050405020304" pitchFamily="18" charset="0"/>
              </a:rPr>
              <a:t>中的</a:t>
            </a:r>
            <a:r>
              <a:rPr lang="en-US" altLang="zh-CN" sz="2000" b="1" kern="100" dirty="0">
                <a:solidFill>
                  <a:srgbClr val="53648F"/>
                </a:solidFill>
                <a:latin typeface="微软雅黑" panose="020B0503020204020204" charset="-122"/>
                <a:ea typeface="微软雅黑" panose="020B0503020204020204" charset="-122"/>
                <a:cs typeface="Times New Roman" panose="02020603050405020304" pitchFamily="18" charset="0"/>
              </a:rPr>
              <a:t> </a:t>
            </a:r>
            <a:r>
              <a:rPr lang="en-US" altLang="zh-CN" sz="2000" b="1" kern="100" dirty="0">
                <a:solidFill>
                  <a:srgbClr val="C00000"/>
                </a:solidFill>
                <a:latin typeface="微软雅黑" panose="020B0503020204020204" charset="-122"/>
                <a:ea typeface="微软雅黑" panose="020B0503020204020204" charset="-122"/>
                <a:hlinkClick r:id="rId3" action="ppaction://hlinkfile"/>
              </a:rPr>
              <a:t>TestOne</a:t>
            </a:r>
            <a:r>
              <a:rPr lang="zh-CN" altLang="zh-CN" sz="2000" b="1" kern="100" dirty="0">
                <a:solidFill>
                  <a:srgbClr val="C00000"/>
                </a:solidFill>
                <a:latin typeface="微软雅黑" panose="020B0503020204020204" charset="-122"/>
                <a:ea typeface="微软雅黑" panose="020B0503020204020204" charset="-122"/>
                <a:cs typeface="Times New Roman" panose="02020603050405020304" pitchFamily="18" charset="0"/>
                <a:hlinkClick r:id="rId3" action="ppaction://hlinkfile"/>
              </a:rPr>
              <a:t>类</a:t>
            </a:r>
            <a:r>
              <a:rPr lang="en-US" altLang="zh-CN" sz="2000" b="1" kern="100" dirty="0">
                <a:solidFill>
                  <a:srgbClr val="C00000"/>
                </a:solidFill>
                <a:latin typeface="微软雅黑" panose="020B0503020204020204" charset="-122"/>
                <a:ea typeface="微软雅黑" panose="020B0503020204020204" charset="-122"/>
                <a:cs typeface="Times New Roman" panose="02020603050405020304" pitchFamily="18" charset="0"/>
                <a:hlinkClick r:id="rId3" action="ppaction://hlinkfile"/>
              </a:rPr>
              <a:t> </a:t>
            </a:r>
            <a:r>
              <a:rPr lang="zh-CN" altLang="zh-CN" sz="2000" b="1" kern="100" dirty="0">
                <a:solidFill>
                  <a:srgbClr val="53648F"/>
                </a:solidFill>
                <a:latin typeface="微软雅黑" panose="020B0503020204020204" charset="-122"/>
                <a:ea typeface="微软雅黑" panose="020B0503020204020204" charset="-122"/>
                <a:cs typeface="Times New Roman" panose="02020603050405020304" pitchFamily="18" charset="0"/>
              </a:rPr>
              <a:t>和</a:t>
            </a:r>
            <a:r>
              <a:rPr lang="en-US" altLang="zh-CN" sz="2000" b="1" kern="100" dirty="0">
                <a:solidFill>
                  <a:srgbClr val="C00000"/>
                </a:solidFill>
                <a:latin typeface="微软雅黑" panose="020B0503020204020204" charset="-122"/>
                <a:ea typeface="微软雅黑" panose="020B0503020204020204" charset="-122"/>
                <a:hlinkClick r:id="rId4" action="ppaction://hlinkfile"/>
              </a:rPr>
              <a:t>TestTwo</a:t>
            </a:r>
            <a:r>
              <a:rPr lang="zh-CN" altLang="zh-CN" sz="2000" b="1" kern="100" dirty="0">
                <a:solidFill>
                  <a:srgbClr val="53648F"/>
                </a:solidFill>
                <a:latin typeface="微软雅黑" panose="020B0503020204020204" charset="-122"/>
                <a:ea typeface="微软雅黑" panose="020B0503020204020204" charset="-122"/>
                <a:cs typeface="Times New Roman" panose="02020603050405020304" pitchFamily="18" charset="0"/>
              </a:rPr>
              <a:t>的包名分别是</a:t>
            </a:r>
            <a:r>
              <a:rPr lang="en-US" altLang="zh-CN" sz="2000" b="1" kern="100" dirty="0">
                <a:solidFill>
                  <a:srgbClr val="53648F"/>
                </a:solidFill>
                <a:latin typeface="微软雅黑" panose="020B0503020204020204" charset="-122"/>
                <a:ea typeface="微软雅黑" panose="020B0503020204020204" charset="-122"/>
              </a:rPr>
              <a:t>sohu.com</a:t>
            </a:r>
            <a:r>
              <a:rPr lang="zh-CN" altLang="zh-CN" sz="2000" b="1" kern="100" dirty="0">
                <a:solidFill>
                  <a:srgbClr val="53648F"/>
                </a:solidFill>
                <a:latin typeface="微软雅黑" panose="020B0503020204020204" charset="-122"/>
                <a:ea typeface="微软雅黑" panose="020B0503020204020204" charset="-122"/>
                <a:cs typeface="Times New Roman" panose="02020603050405020304" pitchFamily="18" charset="0"/>
              </a:rPr>
              <a:t>和</a:t>
            </a:r>
            <a:r>
              <a:rPr lang="en-US" altLang="zh-CN" sz="2000" b="1" kern="100" dirty="0" err="1">
                <a:solidFill>
                  <a:srgbClr val="53648F"/>
                </a:solidFill>
                <a:latin typeface="微软雅黑" panose="020B0503020204020204" charset="-122"/>
                <a:ea typeface="微软雅黑" panose="020B0503020204020204" charset="-122"/>
              </a:rPr>
              <a:t>sun.hello.moon</a:t>
            </a:r>
            <a:r>
              <a:rPr lang="en-US" altLang="zh-CN" sz="2000" b="1" kern="100" dirty="0">
                <a:solidFill>
                  <a:srgbClr val="53648F"/>
                </a:solidFill>
                <a:latin typeface="微软雅黑" panose="020B0503020204020204" charset="-122"/>
                <a:ea typeface="微软雅黑" panose="020B0503020204020204" charset="-122"/>
              </a:rPr>
              <a:t>. TestOne.java</a:t>
            </a:r>
            <a:r>
              <a:rPr lang="zh-CN" altLang="zh-CN" sz="2000" b="1" kern="100" dirty="0">
                <a:solidFill>
                  <a:srgbClr val="53648F"/>
                </a:solidFill>
                <a:latin typeface="微软雅黑" panose="020B0503020204020204" charset="-122"/>
                <a:ea typeface="微软雅黑" panose="020B0503020204020204" charset="-122"/>
                <a:cs typeface="Times New Roman" panose="02020603050405020304" pitchFamily="18" charset="0"/>
              </a:rPr>
              <a:t>和</a:t>
            </a:r>
            <a:r>
              <a:rPr lang="en-US" altLang="zh-CN" sz="2000" b="1" kern="100" dirty="0">
                <a:solidFill>
                  <a:srgbClr val="53648F"/>
                </a:solidFill>
                <a:latin typeface="微软雅黑" panose="020B0503020204020204" charset="-122"/>
                <a:ea typeface="微软雅黑" panose="020B0503020204020204" charset="-122"/>
              </a:rPr>
              <a:t>TestTwo.java</a:t>
            </a:r>
            <a:r>
              <a:rPr lang="zh-CN" altLang="zh-CN" sz="2000" b="1" kern="100" dirty="0">
                <a:solidFill>
                  <a:srgbClr val="53648F"/>
                </a:solidFill>
                <a:latin typeface="微软雅黑" panose="020B0503020204020204" charset="-122"/>
                <a:ea typeface="微软雅黑" panose="020B0503020204020204" charset="-122"/>
                <a:cs typeface="Times New Roman" panose="02020603050405020304" pitchFamily="18" charset="0"/>
              </a:rPr>
              <a:t>分别保存到</a:t>
            </a:r>
            <a:r>
              <a:rPr lang="en-US" altLang="zh-CN" sz="2000" b="1" kern="100" dirty="0">
                <a:solidFill>
                  <a:srgbClr val="53648F"/>
                </a:solidFill>
                <a:latin typeface="微软雅黑" panose="020B0503020204020204" charset="-122"/>
                <a:ea typeface="微软雅黑" panose="020B0503020204020204" charset="-122"/>
              </a:rPr>
              <a:t>C:\ch4\sohu\com</a:t>
            </a:r>
            <a:r>
              <a:rPr lang="zh-CN" altLang="zh-CN" sz="2000" b="1" kern="100" dirty="0">
                <a:solidFill>
                  <a:srgbClr val="53648F"/>
                </a:solidFill>
                <a:latin typeface="微软雅黑" panose="020B0503020204020204" charset="-122"/>
                <a:ea typeface="微软雅黑" panose="020B0503020204020204" charset="-122"/>
                <a:cs typeface="Times New Roman" panose="02020603050405020304" pitchFamily="18" charset="0"/>
              </a:rPr>
              <a:t>和</a:t>
            </a:r>
            <a:r>
              <a:rPr lang="en-US" altLang="zh-CN" sz="2000" b="1" kern="100" dirty="0">
                <a:solidFill>
                  <a:srgbClr val="53648F"/>
                </a:solidFill>
                <a:latin typeface="微软雅黑" panose="020B0503020204020204" charset="-122"/>
                <a:ea typeface="微软雅黑" panose="020B0503020204020204" charset="-122"/>
              </a:rPr>
              <a:t>C:\ch4\sun\hello\moon</a:t>
            </a:r>
            <a:r>
              <a:rPr lang="zh-CN" altLang="zh-CN" sz="2000" b="1" kern="100" dirty="0">
                <a:solidFill>
                  <a:srgbClr val="53648F"/>
                </a:solidFill>
                <a:latin typeface="微软雅黑" panose="020B0503020204020204" charset="-122"/>
                <a:ea typeface="微软雅黑" panose="020B0503020204020204" charset="-122"/>
                <a:cs typeface="Times New Roman" panose="02020603050405020304" pitchFamily="18" charset="0"/>
              </a:rPr>
              <a:t>中。</a:t>
            </a:r>
            <a:endParaRPr lang="zh-CN" altLang="en-US" sz="2000" b="1" dirty="0">
              <a:solidFill>
                <a:srgbClr val="53648F"/>
              </a:solidFill>
              <a:latin typeface="微软雅黑" panose="020B0503020204020204" charset="-122"/>
              <a:ea typeface="微软雅黑" panose="020B0503020204020204" charset="-122"/>
            </a:endParaRPr>
          </a:p>
        </p:txBody>
      </p:sp>
      <p:sp>
        <p:nvSpPr>
          <p:cNvPr id="77832" name="文本框 13"/>
          <p:cNvSpPr txBox="1">
            <a:spLocks noChangeArrowheads="1"/>
          </p:cNvSpPr>
          <p:nvPr/>
        </p:nvSpPr>
        <p:spPr bwMode="auto">
          <a:xfrm>
            <a:off x="1414537" y="5463340"/>
            <a:ext cx="8497887" cy="645160"/>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latin typeface="微软雅黑" panose="020B0503020204020204" charset="-122"/>
                <a:ea typeface="微软雅黑" panose="020B0503020204020204" charset="-122"/>
              </a:rPr>
              <a:t>C:\ch4&gt; jar cfm Jerry.jar qingdan.mf sohu\com\*.class sun\hello\moon\*.class</a:t>
            </a:r>
          </a:p>
        </p:txBody>
      </p:sp>
      <p:sp>
        <p:nvSpPr>
          <p:cNvPr id="77833" name="文本框 15"/>
          <p:cNvSpPr txBox="1">
            <a:spLocks noChangeArrowheads="1"/>
          </p:cNvSpPr>
          <p:nvPr/>
        </p:nvSpPr>
        <p:spPr bwMode="auto">
          <a:xfrm>
            <a:off x="1228145" y="2348880"/>
            <a:ext cx="8104188"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000">
                <a:latin typeface="微软雅黑" panose="020B0503020204020204" charset="-122"/>
                <a:ea typeface="微软雅黑" panose="020B0503020204020204" charset="-122"/>
              </a:rPr>
              <a:t>在命令行进入</a:t>
            </a:r>
            <a:r>
              <a:rPr lang="en-US" altLang="zh-CN" sz="2000">
                <a:latin typeface="微软雅黑" panose="020B0503020204020204" charset="-122"/>
                <a:ea typeface="微软雅黑" panose="020B0503020204020204" charset="-122"/>
              </a:rPr>
              <a:t>C:\ch4</a:t>
            </a:r>
            <a:r>
              <a:rPr lang="zh-CN" altLang="en-US" sz="2000">
                <a:latin typeface="微软雅黑" panose="020B0503020204020204" charset="-122"/>
                <a:ea typeface="微软雅黑" panose="020B0503020204020204" charset="-122"/>
              </a:rPr>
              <a:t>目录，然后如下编译两个源文件</a:t>
            </a:r>
          </a:p>
          <a:p>
            <a:pPr eaLnBrk="1" hangingPunct="1">
              <a:lnSpc>
                <a:spcPct val="120000"/>
              </a:lnSpc>
            </a:pPr>
            <a:r>
              <a:rPr lang="en-US" altLang="zh-CN" sz="2000">
                <a:latin typeface="微软雅黑" panose="020B0503020204020204" charset="-122"/>
                <a:ea typeface="微软雅黑" panose="020B0503020204020204" charset="-122"/>
              </a:rPr>
              <a:t>C:\ch4&gt; </a:t>
            </a:r>
            <a:r>
              <a:rPr lang="en-US" altLang="zh-CN" sz="2000">
                <a:solidFill>
                  <a:srgbClr val="C00000"/>
                </a:solidFill>
                <a:latin typeface="微软雅黑" panose="020B0503020204020204" charset="-122"/>
                <a:ea typeface="微软雅黑" panose="020B0503020204020204" charset="-122"/>
              </a:rPr>
              <a:t>javac sohu\com\TestOne.java</a:t>
            </a:r>
          </a:p>
          <a:p>
            <a:pPr eaLnBrk="1" hangingPunct="1">
              <a:lnSpc>
                <a:spcPct val="120000"/>
              </a:lnSpc>
            </a:pPr>
            <a:r>
              <a:rPr lang="en-US" altLang="zh-CN" sz="2000">
                <a:latin typeface="微软雅黑" panose="020B0503020204020204" charset="-122"/>
                <a:ea typeface="微软雅黑" panose="020B0503020204020204" charset="-122"/>
              </a:rPr>
              <a:t>C:\ch4&gt; </a:t>
            </a:r>
            <a:r>
              <a:rPr lang="en-US" altLang="zh-CN" sz="2000">
                <a:solidFill>
                  <a:srgbClr val="C00000"/>
                </a:solidFill>
                <a:latin typeface="微软雅黑" panose="020B0503020204020204" charset="-122"/>
                <a:ea typeface="微软雅黑" panose="020B0503020204020204" charset="-122"/>
              </a:rPr>
              <a:t>javac sun\hello\moon\TestTwo.java</a:t>
            </a:r>
            <a:endParaRPr lang="zh-CN" altLang="en-US" sz="2000">
              <a:solidFill>
                <a:srgbClr val="C00000"/>
              </a:solidFill>
              <a:latin typeface="微软雅黑" panose="020B0503020204020204" charset="-122"/>
              <a:ea typeface="微软雅黑" panose="020B0503020204020204" charset="-122"/>
            </a:endParaRPr>
          </a:p>
        </p:txBody>
      </p:sp>
      <p:grpSp>
        <p:nvGrpSpPr>
          <p:cNvPr id="17" name="组合 16"/>
          <p:cNvGrpSpPr/>
          <p:nvPr/>
        </p:nvGrpSpPr>
        <p:grpSpPr>
          <a:xfrm>
            <a:off x="103941" y="116632"/>
            <a:ext cx="10002760" cy="614705"/>
            <a:chOff x="103941" y="116632"/>
            <a:chExt cx="10002760" cy="614705"/>
          </a:xfrm>
        </p:grpSpPr>
        <p:sp>
          <p:nvSpPr>
            <p:cNvPr id="18" name="文本框 17"/>
            <p:cNvSpPr txBox="1"/>
            <p:nvPr/>
          </p:nvSpPr>
          <p:spPr>
            <a:xfrm>
              <a:off x="767408" y="147772"/>
              <a:ext cx="386333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4.16  JAR</a:t>
              </a:r>
              <a:r>
                <a:rPr lang="zh-CN" altLang="en-US" sz="3200" b="1">
                  <a:solidFill>
                    <a:srgbClr val="53648F"/>
                  </a:solidFill>
                  <a:latin typeface="微软雅黑" panose="020B0503020204020204" charset="-122"/>
                  <a:ea typeface="微软雅黑" panose="020B0503020204020204" charset="-122"/>
                </a:rPr>
                <a:t>文件</a:t>
              </a:r>
              <a:endParaRPr lang="zh-CN" altLang="en-US" sz="3200" b="1" dirty="0">
                <a:solidFill>
                  <a:srgbClr val="53648F"/>
                </a:solidFill>
                <a:latin typeface="微软雅黑" panose="020B0503020204020204" charset="-122"/>
                <a:ea typeface="微软雅黑" panose="020B0503020204020204" charset="-122"/>
              </a:endParaRPr>
            </a:p>
          </p:txBody>
        </p:sp>
        <p:pic>
          <p:nvPicPr>
            <p:cNvPr id="19" name="图片 18" descr="卡通人物&#10;&#10;中度可信度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21" name="平行四边形 20"/>
            <p:cNvSpPr/>
            <p:nvPr/>
          </p:nvSpPr>
          <p:spPr>
            <a:xfrm>
              <a:off x="3488681" y="458688"/>
              <a:ext cx="6618020"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22" name="文本框 21"/>
          <p:cNvSpPr txBox="1"/>
          <p:nvPr/>
        </p:nvSpPr>
        <p:spPr>
          <a:xfrm>
            <a:off x="817550" y="879103"/>
            <a:ext cx="6934634"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4.16.1  </a:t>
            </a:r>
            <a:r>
              <a:rPr lang="zh-CN" altLang="en-US" sz="2400">
                <a:latin typeface="微软雅黑" panose="020B0503020204020204" charset="-122"/>
                <a:ea typeface="微软雅黑" panose="020B0503020204020204" charset="-122"/>
              </a:rPr>
              <a:t>文档性质的</a:t>
            </a:r>
            <a:r>
              <a:rPr lang="en-US" altLang="zh-CN" sz="2400">
                <a:latin typeface="微软雅黑" panose="020B0503020204020204" charset="-122"/>
                <a:ea typeface="微软雅黑" panose="020B0503020204020204" charset="-122"/>
              </a:rPr>
              <a:t>jar</a:t>
            </a:r>
            <a:r>
              <a:rPr lang="zh-CN" altLang="en-US" sz="2400">
                <a:latin typeface="微软雅黑" panose="020B0503020204020204" charset="-122"/>
                <a:ea typeface="微软雅黑" panose="020B0503020204020204" charset="-122"/>
              </a:rPr>
              <a:t>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778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13348"/>
                                        </p:tgtEl>
                                        <p:attrNameLst>
                                          <p:attrName>style.visibility</p:attrName>
                                        </p:attrNameLst>
                                      </p:cBhvr>
                                      <p:to>
                                        <p:strVal val="visible"/>
                                      </p:to>
                                    </p:set>
                                    <p:animEffect transition="in" filter="blinds(horizontal)">
                                      <p:cBhvr>
                                        <p:cTn id="21" dur="500"/>
                                        <p:tgtEl>
                                          <p:spTgt spid="31334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13349"/>
                                        </p:tgtEl>
                                        <p:attrNameLst>
                                          <p:attrName>style.visibility</p:attrName>
                                        </p:attrNameLst>
                                      </p:cBhvr>
                                      <p:to>
                                        <p:strVal val="visible"/>
                                      </p:to>
                                    </p:set>
                                    <p:animEffect transition="in" filter="blinds(horizontal)">
                                      <p:cBhvr>
                                        <p:cTn id="26" dur="500"/>
                                        <p:tgtEl>
                                          <p:spTgt spid="31334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13350"/>
                                        </p:tgtEl>
                                        <p:attrNameLst>
                                          <p:attrName>style.visibility</p:attrName>
                                        </p:attrNameLst>
                                      </p:cBhvr>
                                      <p:to>
                                        <p:strVal val="visible"/>
                                      </p:to>
                                    </p:set>
                                    <p:animEffect transition="in" filter="blinds(horizontal)">
                                      <p:cBhvr>
                                        <p:cTn id="31" dur="500"/>
                                        <p:tgtEl>
                                          <p:spTgt spid="31335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77832"/>
                                        </p:tgtEl>
                                        <p:attrNameLst>
                                          <p:attrName>style.visibility</p:attrName>
                                        </p:attrNameLst>
                                      </p:cBhvr>
                                      <p:to>
                                        <p:strVal val="visible"/>
                                      </p:to>
                                    </p:set>
                                    <p:animEffect transition="in" filter="blinds(horizontal)">
                                      <p:cBhvr>
                                        <p:cTn id="36" dur="500"/>
                                        <p:tgtEl>
                                          <p:spTgt spid="77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8" grpId="0"/>
      <p:bldP spid="313349" grpId="0" bldLvl="0" animBg="1"/>
      <p:bldP spid="313350" grpId="0"/>
      <p:bldP spid="12" grpId="0"/>
      <p:bldP spid="77832" grpId="0" bldLvl="0" animBg="1"/>
      <p:bldP spid="77833" grpId="0"/>
      <p:bldP spid="22" grpId="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2" name="文本框 10"/>
          <p:cNvSpPr txBox="1">
            <a:spLocks noChangeArrowheads="1"/>
          </p:cNvSpPr>
          <p:nvPr/>
        </p:nvSpPr>
        <p:spPr bwMode="auto">
          <a:xfrm>
            <a:off x="1073721" y="1485945"/>
            <a:ext cx="457200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0"/>
              </a:spcBef>
              <a:buClrTx/>
              <a:buFontTx/>
              <a:buNone/>
              <a:defRPr kumimoji="1" sz="2000" b="1">
                <a:solidFill>
                  <a:srgbClr val="53648F"/>
                </a:solidFill>
                <a:latin typeface="Times New Roman" panose="02020603050405020304" pitchFamily="18" charset="0"/>
                <a:ea typeface="楷体" panose="02010609060101010101" pitchFamily="49" charset="-122"/>
              </a:defRPr>
            </a:lvl1pPr>
            <a:lvl2pPr marL="742950" indent="-285750">
              <a:spcBef>
                <a:spcPct val="20000"/>
              </a:spcBef>
              <a:buChar char="–"/>
              <a:defRPr kumimoji="1" sz="2600">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latin typeface="Times New Roman" panose="02020603050405020304" pitchFamily="18" charset="0"/>
                <a:ea typeface="宋体" panose="02010600030101010101" pitchFamily="2" charset="-122"/>
              </a:defRPr>
            </a:lvl3pPr>
            <a:lvl4pPr marL="1600200" indent="-228600">
              <a:spcBef>
                <a:spcPct val="20000"/>
              </a:spcBef>
              <a:buChar char="–"/>
              <a:defRPr kumimoji="1" sz="2000">
                <a:latin typeface="Times New Roman" panose="02020603050405020304" pitchFamily="18" charset="0"/>
                <a:ea typeface="宋体" panose="02010600030101010101" pitchFamily="2" charset="-122"/>
              </a:defRPr>
            </a:lvl4pPr>
            <a:lvl5pPr marL="2057400" indent="-228600">
              <a:spcBef>
                <a:spcPct val="20000"/>
              </a:spcBef>
              <a:buChar char="»"/>
              <a:defRPr kumimoji="1" sz="2000">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9pPr>
          </a:lstStyle>
          <a:p>
            <a:r>
              <a:rPr lang="en-US" altLang="zh-CN" sz="2200">
                <a:latin typeface="微软雅黑" panose="020B0503020204020204" charset="-122"/>
                <a:ea typeface="微软雅黑" panose="020B0503020204020204" charset="-122"/>
              </a:rPr>
              <a:t>3</a:t>
            </a:r>
            <a:r>
              <a:rPr lang="zh-CN" altLang="en-US" sz="2200">
                <a:latin typeface="微软雅黑" panose="020B0503020204020204" charset="-122"/>
                <a:ea typeface="微软雅黑" panose="020B0503020204020204" charset="-122"/>
              </a:rPr>
              <a:t>．使用</a:t>
            </a:r>
            <a:r>
              <a:rPr lang="en-US" altLang="zh-CN" sz="2200">
                <a:latin typeface="微软雅黑" panose="020B0503020204020204" charset="-122"/>
                <a:ea typeface="微软雅黑" panose="020B0503020204020204" charset="-122"/>
              </a:rPr>
              <a:t>jar</a:t>
            </a:r>
            <a:r>
              <a:rPr lang="zh-CN" altLang="en-US" sz="2200">
                <a:latin typeface="微软雅黑" panose="020B0503020204020204" charset="-122"/>
                <a:ea typeface="微软雅黑" panose="020B0503020204020204" charset="-122"/>
              </a:rPr>
              <a:t>文件中的类</a:t>
            </a:r>
          </a:p>
        </p:txBody>
      </p:sp>
      <p:sp>
        <p:nvSpPr>
          <p:cNvPr id="13" name="文本框 12"/>
          <p:cNvSpPr txBox="1"/>
          <p:nvPr/>
        </p:nvSpPr>
        <p:spPr>
          <a:xfrm>
            <a:off x="1175580" y="1962849"/>
            <a:ext cx="10287665" cy="1198880"/>
          </a:xfrm>
          <a:prstGeom prst="rect">
            <a:avLst/>
          </a:prstGeom>
          <a:noFill/>
        </p:spPr>
        <p:txBody>
          <a:bodyPr wrap="square">
            <a:spAutoFit/>
          </a:bodyPr>
          <a:lstStyle/>
          <a:p>
            <a:pPr eaLnBrk="1" hangingPunct="1">
              <a:lnSpc>
                <a:spcPct val="120000"/>
              </a:lnSpc>
              <a:defRPr/>
            </a:pPr>
            <a:r>
              <a:rPr lang="zh-CN" altLang="en-US" sz="2000" dirty="0">
                <a:solidFill>
                  <a:srgbClr val="53648F"/>
                </a:solidFill>
                <a:latin typeface="微软雅黑" panose="020B0503020204020204" charset="-122"/>
                <a:ea typeface="微软雅黑" panose="020B0503020204020204" charset="-122"/>
              </a:rPr>
              <a:t>例子</a:t>
            </a:r>
            <a:r>
              <a:rPr lang="en-US" altLang="zh-CN" sz="2000" dirty="0">
                <a:solidFill>
                  <a:srgbClr val="53648F"/>
                </a:solidFill>
                <a:latin typeface="微软雅黑" panose="020B0503020204020204" charset="-122"/>
                <a:ea typeface="微软雅黑" panose="020B0503020204020204" charset="-122"/>
              </a:rPr>
              <a:t>24</a:t>
            </a:r>
            <a:r>
              <a:rPr lang="zh-CN" altLang="en-US" sz="2000" dirty="0">
                <a:solidFill>
                  <a:srgbClr val="53648F"/>
                </a:solidFill>
                <a:latin typeface="微软雅黑" panose="020B0503020204020204" charset="-122"/>
                <a:ea typeface="微软雅黑" panose="020B0503020204020204" charset="-122"/>
              </a:rPr>
              <a:t>（包名是</a:t>
            </a:r>
            <a:r>
              <a:rPr lang="en-US" altLang="zh-CN" sz="2000" dirty="0" err="1">
                <a:solidFill>
                  <a:srgbClr val="53648F"/>
                </a:solidFill>
                <a:latin typeface="微软雅黑" panose="020B0503020204020204" charset="-122"/>
                <a:ea typeface="微软雅黑" panose="020B0503020204020204" charset="-122"/>
              </a:rPr>
              <a:t>tom.jiagei</a:t>
            </a:r>
            <a:r>
              <a:rPr lang="zh-CN" altLang="en-US" sz="2000" dirty="0">
                <a:solidFill>
                  <a:srgbClr val="53648F"/>
                </a:solidFill>
                <a:latin typeface="微软雅黑" panose="020B0503020204020204" charset="-122"/>
                <a:ea typeface="微软雅黑" panose="020B0503020204020204" charset="-122"/>
              </a:rPr>
              <a:t>）的</a:t>
            </a:r>
            <a:r>
              <a:rPr lang="en-US" altLang="zh-CN" sz="2000" dirty="0">
                <a:solidFill>
                  <a:srgbClr val="53648F"/>
                </a:solidFill>
                <a:latin typeface="微软雅黑" panose="020B0503020204020204" charset="-122"/>
                <a:ea typeface="微软雅黑" panose="020B0503020204020204" charset="-122"/>
              </a:rPr>
              <a:t>java</a:t>
            </a:r>
            <a:r>
              <a:rPr lang="zh-CN" altLang="en-US" sz="2000" dirty="0">
                <a:solidFill>
                  <a:srgbClr val="53648F"/>
                </a:solidFill>
                <a:latin typeface="微软雅黑" panose="020B0503020204020204" charset="-122"/>
                <a:ea typeface="微软雅黑" panose="020B0503020204020204" charset="-122"/>
              </a:rPr>
              <a:t>源文件使用例子</a:t>
            </a:r>
            <a:r>
              <a:rPr lang="en-US" altLang="zh-CN" sz="2000" dirty="0">
                <a:solidFill>
                  <a:srgbClr val="53648F"/>
                </a:solidFill>
                <a:latin typeface="微软雅黑" panose="020B0503020204020204" charset="-122"/>
                <a:ea typeface="微软雅黑" panose="020B0503020204020204" charset="-122"/>
              </a:rPr>
              <a:t>23</a:t>
            </a:r>
            <a:r>
              <a:rPr lang="zh-CN" altLang="en-US" sz="2000" dirty="0">
                <a:solidFill>
                  <a:srgbClr val="53648F"/>
                </a:solidFill>
                <a:latin typeface="微软雅黑" panose="020B0503020204020204" charset="-122"/>
                <a:ea typeface="微软雅黑" panose="020B0503020204020204" charset="-122"/>
              </a:rPr>
              <a:t>中生成的</a:t>
            </a:r>
            <a:r>
              <a:rPr lang="en-US" altLang="zh-CN" sz="2000" dirty="0">
                <a:solidFill>
                  <a:srgbClr val="53648F"/>
                </a:solidFill>
                <a:latin typeface="微软雅黑" panose="020B0503020204020204" charset="-122"/>
                <a:ea typeface="微软雅黑" panose="020B0503020204020204" charset="-122"/>
              </a:rPr>
              <a:t>jar </a:t>
            </a:r>
            <a:r>
              <a:rPr lang="zh-CN" altLang="en-US" sz="2000" dirty="0">
                <a:solidFill>
                  <a:srgbClr val="53648F"/>
                </a:solidFill>
                <a:latin typeface="微软雅黑" panose="020B0503020204020204" charset="-122"/>
                <a:ea typeface="微软雅黑" panose="020B0503020204020204" charset="-122"/>
              </a:rPr>
              <a:t>文件中类（用</a:t>
            </a:r>
            <a:r>
              <a:rPr lang="en-US" altLang="zh-CN" sz="2000" dirty="0">
                <a:solidFill>
                  <a:srgbClr val="53648F"/>
                </a:solidFill>
                <a:latin typeface="微软雅黑" panose="020B0503020204020204" charset="-122"/>
                <a:ea typeface="微软雅黑" panose="020B0503020204020204" charset="-122"/>
              </a:rPr>
              <a:t>import</a:t>
            </a:r>
            <a:r>
              <a:rPr lang="zh-CN" altLang="en-US" sz="2000" dirty="0">
                <a:solidFill>
                  <a:srgbClr val="53648F"/>
                </a:solidFill>
                <a:latin typeface="微软雅黑" panose="020B0503020204020204" charset="-122"/>
                <a:ea typeface="微软雅黑" panose="020B0503020204020204" charset="-122"/>
              </a:rPr>
              <a:t>语句引入</a:t>
            </a:r>
            <a:r>
              <a:rPr lang="en-US" altLang="zh-CN" sz="2000" dirty="0">
                <a:solidFill>
                  <a:srgbClr val="53648F"/>
                </a:solidFill>
                <a:latin typeface="微软雅黑" panose="020B0503020204020204" charset="-122"/>
                <a:ea typeface="微软雅黑" panose="020B0503020204020204" charset="-122"/>
              </a:rPr>
              <a:t>jar</a:t>
            </a:r>
            <a:r>
              <a:rPr lang="zh-CN" altLang="en-US" sz="2000" dirty="0">
                <a:solidFill>
                  <a:srgbClr val="53648F"/>
                </a:solidFill>
                <a:latin typeface="微软雅黑" panose="020B0503020204020204" charset="-122"/>
                <a:ea typeface="微软雅黑" panose="020B0503020204020204" charset="-122"/>
              </a:rPr>
              <a:t>文件中的源文件）</a:t>
            </a:r>
          </a:p>
          <a:p>
            <a:pPr eaLnBrk="1" hangingPunct="1">
              <a:lnSpc>
                <a:spcPct val="120000"/>
              </a:lnSpc>
              <a:defRPr/>
            </a:pPr>
            <a:r>
              <a:rPr lang="zh-CN" altLang="en-US" sz="2000" dirty="0">
                <a:solidFill>
                  <a:srgbClr val="53648F"/>
                </a:solidFill>
                <a:latin typeface="微软雅黑" panose="020B0503020204020204" charset="-122"/>
                <a:ea typeface="微软雅黑" panose="020B0503020204020204" charset="-122"/>
              </a:rPr>
              <a:t>例子</a:t>
            </a:r>
            <a:r>
              <a:rPr lang="en-US" altLang="zh-CN" sz="2000" dirty="0">
                <a:solidFill>
                  <a:srgbClr val="53648F"/>
                </a:solidFill>
                <a:latin typeface="微软雅黑" panose="020B0503020204020204" charset="-122"/>
                <a:ea typeface="微软雅黑" panose="020B0503020204020204" charset="-122"/>
              </a:rPr>
              <a:t>24</a:t>
            </a:r>
            <a:r>
              <a:rPr lang="zh-CN" altLang="en-US" sz="2000" dirty="0">
                <a:solidFill>
                  <a:srgbClr val="53648F"/>
                </a:solidFill>
                <a:latin typeface="微软雅黑" panose="020B0503020204020204" charset="-122"/>
                <a:ea typeface="微软雅黑" panose="020B0503020204020204" charset="-122"/>
              </a:rPr>
              <a:t>中源文件按着包路径保存在</a:t>
            </a:r>
            <a:r>
              <a:rPr lang="en-US" altLang="zh-CN" sz="2000" dirty="0">
                <a:solidFill>
                  <a:srgbClr val="53648F"/>
                </a:solidFill>
                <a:latin typeface="微软雅黑" panose="020B0503020204020204" charset="-122"/>
                <a:ea typeface="微软雅黑" panose="020B0503020204020204" charset="-122"/>
              </a:rPr>
              <a:t>c:\ch4\tom\jiafei</a:t>
            </a:r>
            <a:r>
              <a:rPr lang="zh-CN" altLang="en-US" sz="2000" dirty="0">
                <a:solidFill>
                  <a:srgbClr val="53648F"/>
                </a:solidFill>
                <a:latin typeface="微软雅黑" panose="020B0503020204020204" charset="-122"/>
                <a:ea typeface="微软雅黑" panose="020B0503020204020204" charset="-122"/>
              </a:rPr>
              <a:t>中。</a:t>
            </a:r>
          </a:p>
        </p:txBody>
      </p:sp>
      <p:sp>
        <p:nvSpPr>
          <p:cNvPr id="15" name="文本框 14"/>
          <p:cNvSpPr txBox="1"/>
          <p:nvPr/>
        </p:nvSpPr>
        <p:spPr>
          <a:xfrm>
            <a:off x="1223330" y="3334934"/>
            <a:ext cx="10239915" cy="1198880"/>
          </a:xfrm>
          <a:prstGeom prst="rect">
            <a:avLst/>
          </a:prstGeom>
          <a:solidFill>
            <a:srgbClr val="53648F"/>
          </a:solidFill>
        </p:spPr>
        <p:txBody>
          <a:bodyPr wrap="square">
            <a:spAutoFit/>
          </a:bodyPr>
          <a:lstStyle/>
          <a:p>
            <a:pPr eaLnBrk="1" hangingPunct="1">
              <a:lnSpc>
                <a:spcPct val="120000"/>
              </a:lnSpc>
              <a:defRPr/>
            </a:pPr>
            <a:r>
              <a:rPr lang="zh-CN" altLang="en-US" sz="2000" dirty="0">
                <a:solidFill>
                  <a:schemeClr val="bg1"/>
                </a:solidFill>
                <a:latin typeface="微软雅黑" panose="020B0503020204020204" charset="-122"/>
                <a:ea typeface="微软雅黑" panose="020B0503020204020204" charset="-122"/>
              </a:rPr>
              <a:t>将例子</a:t>
            </a:r>
            <a:r>
              <a:rPr lang="en-US" altLang="zh-CN" sz="2000" dirty="0">
                <a:solidFill>
                  <a:schemeClr val="bg1"/>
                </a:solidFill>
                <a:latin typeface="微软雅黑" panose="020B0503020204020204" charset="-122"/>
                <a:ea typeface="微软雅黑" panose="020B0503020204020204" charset="-122"/>
              </a:rPr>
              <a:t>23</a:t>
            </a:r>
            <a:r>
              <a:rPr lang="zh-CN" altLang="en-US" sz="2000" dirty="0">
                <a:solidFill>
                  <a:schemeClr val="bg1"/>
                </a:solidFill>
                <a:latin typeface="微软雅黑" panose="020B0503020204020204" charset="-122"/>
                <a:ea typeface="微软雅黑" panose="020B0503020204020204" charset="-122"/>
              </a:rPr>
              <a:t>给出的</a:t>
            </a:r>
            <a:r>
              <a:rPr lang="en-US" altLang="zh-CN" sz="2000" dirty="0">
                <a:solidFill>
                  <a:schemeClr val="bg1"/>
                </a:solidFill>
                <a:latin typeface="微软雅黑" panose="020B0503020204020204" charset="-122"/>
                <a:ea typeface="微软雅黑" panose="020B0503020204020204" charset="-122"/>
              </a:rPr>
              <a:t>Jerry.jar</a:t>
            </a:r>
            <a:r>
              <a:rPr lang="zh-CN" altLang="en-US" sz="2000" dirty="0">
                <a:solidFill>
                  <a:schemeClr val="bg1"/>
                </a:solidFill>
                <a:latin typeface="微软雅黑" panose="020B0503020204020204" charset="-122"/>
                <a:ea typeface="微软雅黑" panose="020B0503020204020204" charset="-122"/>
              </a:rPr>
              <a:t>也保存在</a:t>
            </a:r>
            <a:r>
              <a:rPr lang="en-US" altLang="zh-CN" sz="2000" dirty="0">
                <a:solidFill>
                  <a:schemeClr val="bg1"/>
                </a:solidFill>
                <a:latin typeface="微软雅黑" panose="020B0503020204020204" charset="-122"/>
                <a:ea typeface="微软雅黑" panose="020B0503020204020204" charset="-122"/>
              </a:rPr>
              <a:t>C:\ch4</a:t>
            </a:r>
            <a:r>
              <a:rPr lang="zh-CN" altLang="en-US" sz="2000" dirty="0">
                <a:solidFill>
                  <a:schemeClr val="bg1"/>
                </a:solidFill>
                <a:latin typeface="微软雅黑" panose="020B0503020204020204" charset="-122"/>
                <a:ea typeface="微软雅黑" panose="020B0503020204020204" charset="-122"/>
              </a:rPr>
              <a:t>中，</a:t>
            </a:r>
            <a:endParaRPr lang="en-US" altLang="zh-CN" sz="2000" dirty="0">
              <a:solidFill>
                <a:schemeClr val="bg1"/>
              </a:solidFill>
              <a:latin typeface="微软雅黑" panose="020B0503020204020204" charset="-122"/>
              <a:ea typeface="微软雅黑" panose="020B0503020204020204" charset="-122"/>
            </a:endParaRPr>
          </a:p>
          <a:p>
            <a:pPr eaLnBrk="1" hangingPunct="1">
              <a:lnSpc>
                <a:spcPct val="120000"/>
              </a:lnSpc>
              <a:defRPr/>
            </a:pPr>
            <a:r>
              <a:rPr lang="zh-CN" altLang="en-US" sz="2000" dirty="0">
                <a:solidFill>
                  <a:schemeClr val="bg1"/>
                </a:solidFill>
                <a:latin typeface="微软雅黑" panose="020B0503020204020204" charset="-122"/>
                <a:ea typeface="微软雅黑" panose="020B0503020204020204" charset="-122"/>
              </a:rPr>
              <a:t>如下编译例子</a:t>
            </a:r>
            <a:r>
              <a:rPr lang="en-US" altLang="zh-CN" sz="2000" dirty="0">
                <a:solidFill>
                  <a:schemeClr val="bg1"/>
                </a:solidFill>
                <a:latin typeface="微软雅黑" panose="020B0503020204020204" charset="-122"/>
                <a:ea typeface="微软雅黑" panose="020B0503020204020204" charset="-122"/>
              </a:rPr>
              <a:t>24</a:t>
            </a:r>
            <a:r>
              <a:rPr lang="zh-CN" altLang="en-US" sz="2000" dirty="0">
                <a:solidFill>
                  <a:schemeClr val="bg1"/>
                </a:solidFill>
                <a:latin typeface="微软雅黑" panose="020B0503020204020204" charset="-122"/>
                <a:ea typeface="微软雅黑" panose="020B0503020204020204" charset="-122"/>
              </a:rPr>
              <a:t>中的源文件：</a:t>
            </a:r>
          </a:p>
          <a:p>
            <a:pPr eaLnBrk="1" hangingPunct="1">
              <a:lnSpc>
                <a:spcPct val="120000"/>
              </a:lnSpc>
              <a:defRPr/>
            </a:pPr>
            <a:r>
              <a:rPr lang="en-US" altLang="zh-CN" sz="2000" dirty="0">
                <a:solidFill>
                  <a:schemeClr val="bg1"/>
                </a:solidFill>
                <a:latin typeface="微软雅黑" panose="020B0503020204020204" charset="-122"/>
                <a:ea typeface="微软雅黑" panose="020B0503020204020204" charset="-122"/>
              </a:rPr>
              <a:t>C:\ch4</a:t>
            </a:r>
            <a:r>
              <a:rPr lang="en-US" altLang="zh-CN" sz="2000" dirty="0">
                <a:solidFill>
                  <a:srgbClr val="FFC000"/>
                </a:solidFill>
                <a:latin typeface="微软雅黑" panose="020B0503020204020204" charset="-122"/>
                <a:ea typeface="微软雅黑" panose="020B0503020204020204" charset="-122"/>
              </a:rPr>
              <a:t>&gt;javac -cp .;</a:t>
            </a:r>
            <a:r>
              <a:rPr lang="en-US" altLang="zh-CN" sz="2000" dirty="0" err="1">
                <a:solidFill>
                  <a:srgbClr val="FFC000"/>
                </a:solidFill>
                <a:latin typeface="微软雅黑" panose="020B0503020204020204" charset="-122"/>
                <a:ea typeface="微软雅黑" panose="020B0503020204020204" charset="-122"/>
              </a:rPr>
              <a:t>Jerry.jartom</a:t>
            </a:r>
            <a:r>
              <a:rPr lang="en-US" altLang="zh-CN" sz="2000" dirty="0">
                <a:solidFill>
                  <a:srgbClr val="FFC000"/>
                </a:solidFill>
                <a:latin typeface="微软雅黑" panose="020B0503020204020204" charset="-122"/>
                <a:ea typeface="微软雅黑" panose="020B0503020204020204" charset="-122"/>
              </a:rPr>
              <a:t>\</a:t>
            </a:r>
            <a:r>
              <a:rPr lang="en-US" altLang="zh-CN" sz="2000" dirty="0" err="1">
                <a:solidFill>
                  <a:srgbClr val="FFC000"/>
                </a:solidFill>
                <a:latin typeface="微软雅黑" panose="020B0503020204020204" charset="-122"/>
                <a:ea typeface="微软雅黑" panose="020B0503020204020204" charset="-122"/>
              </a:rPr>
              <a:t>jiafei</a:t>
            </a:r>
            <a:r>
              <a:rPr lang="en-US" altLang="zh-CN" sz="2000" dirty="0">
                <a:solidFill>
                  <a:srgbClr val="FFC000"/>
                </a:solidFill>
                <a:latin typeface="微软雅黑" panose="020B0503020204020204" charset="-122"/>
                <a:ea typeface="微软雅黑" panose="020B0503020204020204" charset="-122"/>
              </a:rPr>
              <a:t>\Example4_24.java</a:t>
            </a:r>
          </a:p>
        </p:txBody>
      </p:sp>
      <p:sp>
        <p:nvSpPr>
          <p:cNvPr id="17" name="文本框 16"/>
          <p:cNvSpPr txBox="1"/>
          <p:nvPr/>
        </p:nvSpPr>
        <p:spPr>
          <a:xfrm>
            <a:off x="1268049" y="4870901"/>
            <a:ext cx="10287665" cy="1198880"/>
          </a:xfrm>
          <a:prstGeom prst="rect">
            <a:avLst/>
          </a:prstGeom>
          <a:noFill/>
          <a:ln w="50800">
            <a:solidFill>
              <a:srgbClr val="53648F"/>
            </a:solidFill>
          </a:ln>
        </p:spPr>
        <p:txBody>
          <a:bodyPr wrap="square">
            <a:spAutoFit/>
          </a:bodyPr>
          <a:lstStyle/>
          <a:p>
            <a:pPr eaLnBrk="1" hangingPunct="1">
              <a:lnSpc>
                <a:spcPct val="120000"/>
              </a:lnSpc>
              <a:defRPr/>
            </a:pPr>
            <a:r>
              <a:rPr lang="zh-CN" altLang="en-US" sz="2000" b="1" dirty="0">
                <a:latin typeface="微软雅黑" panose="020B0503020204020204" charset="-122"/>
                <a:ea typeface="微软雅黑" panose="020B0503020204020204" charset="-122"/>
              </a:rPr>
              <a:t>运行主类。在命令行进入</a:t>
            </a:r>
            <a:r>
              <a:rPr lang="en-US" altLang="zh-CN" sz="2000" b="1" dirty="0">
                <a:latin typeface="微软雅黑" panose="020B0503020204020204" charset="-122"/>
                <a:ea typeface="微软雅黑" panose="020B0503020204020204" charset="-122"/>
              </a:rPr>
              <a:t>C:\ch4</a:t>
            </a:r>
            <a:r>
              <a:rPr lang="zh-CN" altLang="en-US" sz="2000" b="1" dirty="0">
                <a:latin typeface="微软雅黑" panose="020B0503020204020204" charset="-122"/>
                <a:ea typeface="微软雅黑" panose="020B0503020204020204" charset="-122"/>
              </a:rPr>
              <a:t>，使用</a:t>
            </a:r>
            <a:r>
              <a:rPr lang="en-US" altLang="zh-CN" sz="2000" b="1" dirty="0">
                <a:latin typeface="微软雅黑" panose="020B0503020204020204" charset="-122"/>
                <a:ea typeface="微软雅黑" panose="020B0503020204020204" charset="-122"/>
              </a:rPr>
              <a:t>-cp</a:t>
            </a:r>
            <a:r>
              <a:rPr lang="zh-CN" altLang="en-US" sz="2000" b="1" dirty="0">
                <a:latin typeface="微软雅黑" panose="020B0503020204020204" charset="-122"/>
                <a:ea typeface="微软雅黑" panose="020B0503020204020204" charset="-122"/>
              </a:rPr>
              <a:t>参数（加载程序需要的</a:t>
            </a:r>
            <a:r>
              <a:rPr lang="en-US" altLang="zh-CN" sz="2000" b="1" dirty="0">
                <a:latin typeface="微软雅黑" panose="020B0503020204020204" charset="-122"/>
                <a:ea typeface="微软雅黑" panose="020B0503020204020204" charset="-122"/>
              </a:rPr>
              <a:t>jar</a:t>
            </a:r>
            <a:r>
              <a:rPr lang="zh-CN" altLang="en-US" sz="2000" b="1" dirty="0">
                <a:latin typeface="微软雅黑" panose="020B0503020204020204" charset="-122"/>
                <a:ea typeface="微软雅黑" panose="020B0503020204020204" charset="-122"/>
              </a:rPr>
              <a:t>文件中的类），如下运行程序：</a:t>
            </a:r>
          </a:p>
          <a:p>
            <a:pPr eaLnBrk="1" hangingPunct="1">
              <a:lnSpc>
                <a:spcPct val="120000"/>
              </a:lnSpc>
              <a:defRPr/>
            </a:pPr>
            <a:r>
              <a:rPr lang="zh-CN" altLang="en-US" sz="2000" b="1" dirty="0">
                <a:latin typeface="微软雅黑" panose="020B0503020204020204" charset="-122"/>
                <a:ea typeface="微软雅黑" panose="020B0503020204020204" charset="-122"/>
              </a:rPr>
              <a:t> </a:t>
            </a:r>
            <a:r>
              <a:rPr lang="en-US" altLang="zh-CN" sz="2000" b="1" dirty="0">
                <a:latin typeface="微软雅黑" panose="020B0503020204020204" charset="-122"/>
                <a:ea typeface="微软雅黑" panose="020B0503020204020204" charset="-122"/>
              </a:rPr>
              <a:t>C:\ch4&gt;</a:t>
            </a:r>
            <a:r>
              <a:rPr lang="en-US" altLang="zh-CN" sz="2000" b="1" dirty="0">
                <a:solidFill>
                  <a:srgbClr val="53648F"/>
                </a:solidFill>
                <a:latin typeface="微软雅黑" panose="020B0503020204020204" charset="-122"/>
                <a:ea typeface="微软雅黑" panose="020B0503020204020204" charset="-122"/>
              </a:rPr>
              <a:t>java -cp Jerry.jar; tom.jiafei.Example4_24</a:t>
            </a:r>
            <a:endParaRPr lang="zh-CN" altLang="en-US" sz="2000" b="1" dirty="0">
              <a:solidFill>
                <a:srgbClr val="53648F"/>
              </a:solidFill>
              <a:latin typeface="微软雅黑" panose="020B0503020204020204" charset="-122"/>
              <a:ea typeface="微软雅黑" panose="020B0503020204020204" charset="-122"/>
            </a:endParaRPr>
          </a:p>
        </p:txBody>
      </p:sp>
      <p:sp>
        <p:nvSpPr>
          <p:cNvPr id="78856" name="文本框 18"/>
          <p:cNvSpPr txBox="1">
            <a:spLocks noChangeArrowheads="1"/>
          </p:cNvSpPr>
          <p:nvPr/>
        </p:nvSpPr>
        <p:spPr bwMode="auto">
          <a:xfrm>
            <a:off x="1262771" y="6259372"/>
            <a:ext cx="1800225"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00">
                <a:solidFill>
                  <a:srgbClr val="C00000"/>
                </a:solidFill>
                <a:latin typeface="微软雅黑" panose="020B0503020204020204" charset="-122"/>
                <a:ea typeface="微软雅黑" panose="020B0503020204020204" charset="-122"/>
                <a:hlinkClick r:id="rId2" action="ppaction://hlinkfile"/>
              </a:rPr>
              <a:t>例子</a:t>
            </a:r>
            <a:r>
              <a:rPr lang="en-US" altLang="zh-CN" sz="2200">
                <a:solidFill>
                  <a:srgbClr val="C00000"/>
                </a:solidFill>
                <a:latin typeface="微软雅黑" panose="020B0503020204020204" charset="-122"/>
                <a:ea typeface="微软雅黑" panose="020B0503020204020204" charset="-122"/>
                <a:hlinkClick r:id="rId2" action="ppaction://hlinkfile"/>
              </a:rPr>
              <a:t>24</a:t>
            </a:r>
            <a:endParaRPr lang="zh-CN" altLang="en-US" sz="2200">
              <a:solidFill>
                <a:srgbClr val="C00000"/>
              </a:solidFill>
              <a:latin typeface="微软雅黑" panose="020B0503020204020204" charset="-122"/>
              <a:ea typeface="微软雅黑" panose="020B0503020204020204" charset="-122"/>
            </a:endParaRPr>
          </a:p>
        </p:txBody>
      </p:sp>
      <p:grpSp>
        <p:nvGrpSpPr>
          <p:cNvPr id="9" name="组合 8"/>
          <p:cNvGrpSpPr/>
          <p:nvPr/>
        </p:nvGrpSpPr>
        <p:grpSpPr>
          <a:xfrm>
            <a:off x="103941" y="116632"/>
            <a:ext cx="10002760" cy="614705"/>
            <a:chOff x="103941" y="116632"/>
            <a:chExt cx="10002760" cy="614705"/>
          </a:xfrm>
        </p:grpSpPr>
        <p:sp>
          <p:nvSpPr>
            <p:cNvPr id="11" name="文本框 10"/>
            <p:cNvSpPr txBox="1"/>
            <p:nvPr/>
          </p:nvSpPr>
          <p:spPr>
            <a:xfrm>
              <a:off x="767408" y="147772"/>
              <a:ext cx="386333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4.16  JAR</a:t>
              </a:r>
              <a:r>
                <a:rPr lang="zh-CN" altLang="en-US" sz="3200" b="1">
                  <a:solidFill>
                    <a:srgbClr val="53648F"/>
                  </a:solidFill>
                  <a:latin typeface="微软雅黑" panose="020B0503020204020204" charset="-122"/>
                  <a:ea typeface="微软雅黑" panose="020B0503020204020204" charset="-122"/>
                </a:rPr>
                <a:t>文件</a:t>
              </a:r>
              <a:endParaRPr lang="zh-CN" altLang="en-US" sz="3200" b="1" dirty="0">
                <a:solidFill>
                  <a:srgbClr val="53648F"/>
                </a:solidFill>
                <a:latin typeface="微软雅黑" panose="020B0503020204020204" charset="-122"/>
                <a:ea typeface="微软雅黑" panose="020B0503020204020204" charset="-122"/>
              </a:endParaRPr>
            </a:p>
          </p:txBody>
        </p:sp>
        <p:pic>
          <p:nvPicPr>
            <p:cNvPr id="12" name="图片 11" descr="卡通人物&#10;&#10;中度可信度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6" name="平行四边形 15"/>
            <p:cNvSpPr/>
            <p:nvPr/>
          </p:nvSpPr>
          <p:spPr>
            <a:xfrm>
              <a:off x="3488681" y="458688"/>
              <a:ext cx="6618020"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8" name="文本框 17"/>
          <p:cNvSpPr txBox="1"/>
          <p:nvPr/>
        </p:nvSpPr>
        <p:spPr>
          <a:xfrm>
            <a:off x="817550" y="879103"/>
            <a:ext cx="6934634"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4.16.1  </a:t>
            </a:r>
            <a:r>
              <a:rPr lang="zh-CN" altLang="en-US" sz="2400">
                <a:latin typeface="微软雅黑" panose="020B0503020204020204" charset="-122"/>
                <a:ea typeface="微软雅黑" panose="020B0503020204020204" charset="-122"/>
              </a:rPr>
              <a:t>文档性质的</a:t>
            </a:r>
            <a:r>
              <a:rPr lang="en-US" altLang="zh-CN" sz="2400">
                <a:latin typeface="微软雅黑" panose="020B0503020204020204" charset="-122"/>
                <a:ea typeface="微软雅黑" panose="020B0503020204020204" charset="-122"/>
              </a:rPr>
              <a:t>jar</a:t>
            </a:r>
            <a:r>
              <a:rPr lang="zh-CN" altLang="en-US" sz="2400">
                <a:latin typeface="微软雅黑" panose="020B0503020204020204" charset="-122"/>
                <a:ea typeface="微软雅黑" panose="020B0503020204020204" charset="-122"/>
              </a:rPr>
              <a:t>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78852"/>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8856"/>
                                        </p:tgtEl>
                                        <p:attrNameLst>
                                          <p:attrName>style.visibility</p:attrName>
                                        </p:attrNameLst>
                                      </p:cBhvr>
                                      <p:to>
                                        <p:strVal val="visible"/>
                                      </p:to>
                                    </p:set>
                                    <p:animEffect transition="in" filter="fade">
                                      <p:cBhvr>
                                        <p:cTn id="35" dur="1000"/>
                                        <p:tgtEl>
                                          <p:spTgt spid="78856"/>
                                        </p:tgtEl>
                                      </p:cBhvr>
                                    </p:animEffect>
                                    <p:anim calcmode="lin" valueType="num">
                                      <p:cBhvr>
                                        <p:cTn id="36" dur="1000" fill="hold"/>
                                        <p:tgtEl>
                                          <p:spTgt spid="78856"/>
                                        </p:tgtEl>
                                        <p:attrNameLst>
                                          <p:attrName>ppt_x</p:attrName>
                                        </p:attrNameLst>
                                      </p:cBhvr>
                                      <p:tavLst>
                                        <p:tav tm="0">
                                          <p:val>
                                            <p:strVal val="#ppt_x"/>
                                          </p:val>
                                        </p:tav>
                                        <p:tav tm="100000">
                                          <p:val>
                                            <p:strVal val="#ppt_x"/>
                                          </p:val>
                                        </p:tav>
                                      </p:tavLst>
                                    </p:anim>
                                    <p:anim calcmode="lin" valueType="num">
                                      <p:cBhvr>
                                        <p:cTn id="37" dur="1000" fill="hold"/>
                                        <p:tgtEl>
                                          <p:spTgt spid="788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P spid="13" grpId="0"/>
      <p:bldP spid="15" grpId="0" bldLvl="0" animBg="1"/>
      <p:bldP spid="17" grpId="0" bldLvl="0" animBg="1"/>
      <p:bldP spid="78856" grpId="0"/>
      <p:bldP spid="18"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6" name="文本框 11"/>
          <p:cNvSpPr txBox="1">
            <a:spLocks noChangeArrowheads="1"/>
          </p:cNvSpPr>
          <p:nvPr/>
        </p:nvSpPr>
        <p:spPr bwMode="auto">
          <a:xfrm>
            <a:off x="1097417" y="1377746"/>
            <a:ext cx="10247002" cy="161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2200">
                <a:latin typeface="微软雅黑" panose="020B0503020204020204" charset="-122"/>
                <a:ea typeface="微软雅黑" panose="020B0503020204020204" charset="-122"/>
              </a:rPr>
              <a:t>       可以将一个</a:t>
            </a:r>
            <a:r>
              <a:rPr lang="en-US" altLang="zh-CN" sz="2200">
                <a:latin typeface="微软雅黑" panose="020B0503020204020204" charset="-122"/>
                <a:ea typeface="微软雅黑" panose="020B0503020204020204" charset="-122"/>
              </a:rPr>
              <a:t>Java</a:t>
            </a:r>
            <a:r>
              <a:rPr lang="zh-CN" altLang="en-US" sz="2200">
                <a:latin typeface="微软雅黑" panose="020B0503020204020204" charset="-122"/>
                <a:ea typeface="微软雅黑" panose="020B0503020204020204" charset="-122"/>
              </a:rPr>
              <a:t>应用程序中的类，全部打包到一个</a:t>
            </a:r>
            <a:r>
              <a:rPr lang="en-US" altLang="zh-CN" sz="2200">
                <a:latin typeface="微软雅黑" panose="020B0503020204020204" charset="-122"/>
                <a:ea typeface="微软雅黑" panose="020B0503020204020204" charset="-122"/>
              </a:rPr>
              <a:t>jar</a:t>
            </a:r>
            <a:r>
              <a:rPr lang="zh-CN" altLang="en-US" sz="2200">
                <a:latin typeface="微软雅黑" panose="020B0503020204020204" charset="-122"/>
                <a:ea typeface="微软雅黑" panose="020B0503020204020204" charset="-122"/>
              </a:rPr>
              <a:t>文件中，然后使用</a:t>
            </a:r>
            <a:r>
              <a:rPr lang="en-US" altLang="zh-CN" sz="2200">
                <a:latin typeface="微软雅黑" panose="020B0503020204020204" charset="-122"/>
                <a:ea typeface="微软雅黑" panose="020B0503020204020204" charset="-122"/>
              </a:rPr>
              <a:t>jar</a:t>
            </a:r>
            <a:r>
              <a:rPr lang="zh-CN" altLang="en-US" sz="2200">
                <a:latin typeface="微软雅黑" panose="020B0503020204020204" charset="-122"/>
                <a:ea typeface="微软雅黑" panose="020B0503020204020204" charset="-122"/>
              </a:rPr>
              <a:t>命令运行这个</a:t>
            </a:r>
            <a:r>
              <a:rPr lang="en-US" altLang="zh-CN" sz="2200">
                <a:latin typeface="微软雅黑" panose="020B0503020204020204" charset="-122"/>
                <a:ea typeface="微软雅黑" panose="020B0503020204020204" charset="-122"/>
              </a:rPr>
              <a:t>jar</a:t>
            </a:r>
            <a:r>
              <a:rPr lang="zh-CN" altLang="en-US" sz="2200">
                <a:latin typeface="微软雅黑" panose="020B0503020204020204" charset="-122"/>
                <a:ea typeface="微软雅黑" panose="020B0503020204020204" charset="-122"/>
              </a:rPr>
              <a:t>文件。以例子</a:t>
            </a:r>
            <a:r>
              <a:rPr lang="en-US" altLang="zh-CN" sz="2200">
                <a:latin typeface="微软雅黑" panose="020B0503020204020204" charset="-122"/>
                <a:ea typeface="微软雅黑" panose="020B0503020204020204" charset="-122"/>
              </a:rPr>
              <a:t>25</a:t>
            </a:r>
            <a:r>
              <a:rPr lang="zh-CN" altLang="en-US" sz="2200">
                <a:latin typeface="微软雅黑" panose="020B0503020204020204" charset="-122"/>
                <a:ea typeface="微软雅黑" panose="020B0503020204020204" charset="-122"/>
              </a:rPr>
              <a:t>为例给出步骤。</a:t>
            </a:r>
            <a:endParaRPr lang="en-US" altLang="zh-CN" sz="2200">
              <a:latin typeface="微软雅黑" panose="020B0503020204020204" charset="-122"/>
              <a:ea typeface="微软雅黑" panose="020B0503020204020204" charset="-122"/>
            </a:endParaRPr>
          </a:p>
          <a:p>
            <a:pPr eaLnBrk="1" hangingPunct="1">
              <a:lnSpc>
                <a:spcPct val="150000"/>
              </a:lnSpc>
            </a:pPr>
            <a:r>
              <a:rPr lang="zh-CN" altLang="en-US" sz="2200">
                <a:latin typeface="微软雅黑" panose="020B0503020204020204" charset="-122"/>
                <a:ea typeface="微软雅黑" panose="020B0503020204020204" charset="-122"/>
              </a:rPr>
              <a:t>        例子</a:t>
            </a:r>
            <a:r>
              <a:rPr lang="en-US" altLang="zh-CN" sz="2200">
                <a:latin typeface="微软雅黑" panose="020B0503020204020204" charset="-122"/>
                <a:ea typeface="微软雅黑" panose="020B0503020204020204" charset="-122"/>
              </a:rPr>
              <a:t>25</a:t>
            </a:r>
            <a:r>
              <a:rPr lang="zh-CN" altLang="en-US" sz="2200">
                <a:latin typeface="微软雅黑" panose="020B0503020204020204" charset="-122"/>
                <a:ea typeface="微软雅黑" panose="020B0503020204020204" charset="-122"/>
              </a:rPr>
              <a:t>中一共三个源文件</a:t>
            </a:r>
            <a:r>
              <a:rPr lang="en-US" altLang="zh-CN" sz="2200">
                <a:latin typeface="微软雅黑" panose="020B0503020204020204" charset="-122"/>
                <a:ea typeface="微软雅黑" panose="020B0503020204020204" charset="-122"/>
              </a:rPr>
              <a:t>.</a:t>
            </a:r>
            <a:endParaRPr lang="zh-CN" altLang="en-US" sz="2200">
              <a:latin typeface="微软雅黑" panose="020B0503020204020204" charset="-122"/>
              <a:ea typeface="微软雅黑" panose="020B0503020204020204" charset="-122"/>
            </a:endParaRPr>
          </a:p>
        </p:txBody>
      </p:sp>
      <p:sp>
        <p:nvSpPr>
          <p:cNvPr id="79877" name="文本框 13"/>
          <p:cNvSpPr txBox="1">
            <a:spLocks noChangeArrowheads="1"/>
          </p:cNvSpPr>
          <p:nvPr/>
        </p:nvSpPr>
        <p:spPr bwMode="auto">
          <a:xfrm>
            <a:off x="1840357" y="3009536"/>
            <a:ext cx="287709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pt-BR" altLang="zh-CN" sz="2400" b="0">
                <a:solidFill>
                  <a:srgbClr val="C00000"/>
                </a:solidFill>
                <a:latin typeface="微软雅黑" panose="020B0503020204020204" charset="-122"/>
                <a:ea typeface="微软雅黑" panose="020B0503020204020204" charset="-122"/>
                <a:hlinkClick r:id="rId2" action="ppaction://hlinkfile"/>
              </a:rPr>
              <a:t>Circle.java</a:t>
            </a:r>
            <a:endParaRPr lang="pt-BR" altLang="zh-CN" sz="2400" b="0">
              <a:solidFill>
                <a:srgbClr val="C00000"/>
              </a:solidFill>
              <a:latin typeface="微软雅黑" panose="020B0503020204020204" charset="-122"/>
              <a:ea typeface="微软雅黑" panose="020B0503020204020204" charset="-122"/>
            </a:endParaRPr>
          </a:p>
          <a:p>
            <a:pPr eaLnBrk="1" hangingPunct="1"/>
            <a:r>
              <a:rPr lang="pt-BR" altLang="zh-CN" sz="2400" b="0">
                <a:solidFill>
                  <a:srgbClr val="C00000"/>
                </a:solidFill>
                <a:latin typeface="微软雅黑" panose="020B0503020204020204" charset="-122"/>
                <a:ea typeface="微软雅黑" panose="020B0503020204020204" charset="-122"/>
                <a:hlinkClick r:id="rId3" action="ppaction://hlinkfile"/>
              </a:rPr>
              <a:t>Circular.java</a:t>
            </a:r>
            <a:endParaRPr lang="pt-BR" altLang="zh-CN" sz="2400" b="0">
              <a:solidFill>
                <a:srgbClr val="C00000"/>
              </a:solidFill>
              <a:latin typeface="微软雅黑" panose="020B0503020204020204" charset="-122"/>
              <a:ea typeface="微软雅黑" panose="020B0503020204020204" charset="-122"/>
            </a:endParaRPr>
          </a:p>
          <a:p>
            <a:pPr eaLnBrk="1" hangingPunct="1"/>
            <a:r>
              <a:rPr lang="pt-BR" altLang="zh-CN" sz="2400" b="0">
                <a:solidFill>
                  <a:srgbClr val="C00000"/>
                </a:solidFill>
                <a:latin typeface="微软雅黑" panose="020B0503020204020204" charset="-122"/>
                <a:ea typeface="微软雅黑" panose="020B0503020204020204" charset="-122"/>
                <a:hlinkClick r:id="rId4" action="ppaction://hlinkfile"/>
              </a:rPr>
              <a:t>Example4_25.java</a:t>
            </a:r>
            <a:endParaRPr lang="zh-CN" altLang="en-US" sz="2400" b="0">
              <a:solidFill>
                <a:srgbClr val="C00000"/>
              </a:solidFill>
              <a:latin typeface="微软雅黑" panose="020B0503020204020204" charset="-122"/>
              <a:ea typeface="微软雅黑" panose="020B0503020204020204" charset="-122"/>
            </a:endParaRPr>
          </a:p>
        </p:txBody>
      </p:sp>
      <p:sp>
        <p:nvSpPr>
          <p:cNvPr id="16" name="文本框 15"/>
          <p:cNvSpPr txBox="1"/>
          <p:nvPr/>
        </p:nvSpPr>
        <p:spPr>
          <a:xfrm>
            <a:off x="5807968" y="3019799"/>
            <a:ext cx="5626100" cy="1014730"/>
          </a:xfrm>
          <a:prstGeom prst="rect">
            <a:avLst/>
          </a:prstGeom>
          <a:solidFill>
            <a:schemeClr val="bg1">
              <a:lumMod val="85000"/>
            </a:schemeClr>
          </a:solidFill>
        </p:spPr>
        <p:txBody>
          <a:bodyPr>
            <a:spAutoFit/>
          </a:bodyPr>
          <a:lstStyle/>
          <a:p>
            <a:pPr eaLnBrk="1" hangingPunct="1">
              <a:defRPr/>
            </a:pPr>
            <a:r>
              <a:rPr lang="en-US" altLang="zh-CN" sz="2000" dirty="0">
                <a:latin typeface="微软雅黑" panose="020B0503020204020204" charset="-122"/>
                <a:ea typeface="微软雅黑" panose="020B0503020204020204" charset="-122"/>
              </a:rPr>
              <a:t>Circle.java</a:t>
            </a: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Circular.java</a:t>
            </a:r>
            <a:r>
              <a:rPr lang="zh-CN" altLang="en-US" sz="2000" dirty="0">
                <a:latin typeface="微软雅黑" panose="020B0503020204020204" charset="-122"/>
                <a:ea typeface="微软雅黑" panose="020B0503020204020204" charset="-122"/>
              </a:rPr>
              <a:t>和</a:t>
            </a:r>
            <a:r>
              <a:rPr lang="en-US" altLang="zh-CN" sz="2000" dirty="0">
                <a:latin typeface="微软雅黑" panose="020B0503020204020204" charset="-122"/>
                <a:ea typeface="微软雅黑" panose="020B0503020204020204" charset="-122"/>
              </a:rPr>
              <a:t>Example4_22.java</a:t>
            </a:r>
            <a:r>
              <a:rPr lang="zh-CN" altLang="en-US" sz="2000" dirty="0">
                <a:latin typeface="微软雅黑" panose="020B0503020204020204" charset="-122"/>
                <a:ea typeface="微软雅黑" panose="020B0503020204020204" charset="-122"/>
              </a:rPr>
              <a:t>源文件中分别保存到</a:t>
            </a:r>
            <a:r>
              <a:rPr lang="en-US" altLang="zh-CN" sz="2000" dirty="0">
                <a:latin typeface="微软雅黑" panose="020B0503020204020204" charset="-122"/>
                <a:ea typeface="微软雅黑" panose="020B0503020204020204" charset="-122"/>
              </a:rPr>
              <a:t>C:\ch4\data\one</a:t>
            </a: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C:\ch4\data\two</a:t>
            </a:r>
            <a:r>
              <a:rPr lang="zh-CN" altLang="en-US" sz="2000" dirty="0">
                <a:latin typeface="微软雅黑" panose="020B0503020204020204" charset="-122"/>
                <a:ea typeface="微软雅黑" panose="020B0503020204020204" charset="-122"/>
              </a:rPr>
              <a:t>和</a:t>
            </a:r>
            <a:r>
              <a:rPr lang="en-US" altLang="zh-CN" sz="2000" dirty="0">
                <a:latin typeface="微软雅黑" panose="020B0503020204020204" charset="-122"/>
                <a:ea typeface="微软雅黑" panose="020B0503020204020204" charset="-122"/>
              </a:rPr>
              <a:t>C:\ch4\my\app</a:t>
            </a:r>
            <a:r>
              <a:rPr lang="zh-CN" altLang="en-US" sz="2000" dirty="0">
                <a:latin typeface="微软雅黑" panose="020B0503020204020204" charset="-122"/>
                <a:ea typeface="微软雅黑" panose="020B0503020204020204" charset="-122"/>
              </a:rPr>
              <a:t>中</a:t>
            </a:r>
          </a:p>
        </p:txBody>
      </p:sp>
      <p:sp>
        <p:nvSpPr>
          <p:cNvPr id="79879" name="文本框 17"/>
          <p:cNvSpPr txBox="1">
            <a:spLocks noChangeArrowheads="1"/>
          </p:cNvSpPr>
          <p:nvPr/>
        </p:nvSpPr>
        <p:spPr bwMode="auto">
          <a:xfrm>
            <a:off x="1343472" y="4294257"/>
            <a:ext cx="457200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a:solidFill>
                  <a:srgbClr val="53648F"/>
                </a:solidFill>
                <a:latin typeface="微软雅黑" panose="020B0503020204020204" charset="-122"/>
                <a:ea typeface="微软雅黑" panose="020B0503020204020204" charset="-122"/>
              </a:rPr>
              <a:t>1. </a:t>
            </a:r>
            <a:r>
              <a:rPr lang="zh-CN" altLang="en-US" sz="2200">
                <a:solidFill>
                  <a:srgbClr val="53648F"/>
                </a:solidFill>
                <a:latin typeface="微软雅黑" panose="020B0503020204020204" charset="-122"/>
                <a:ea typeface="微软雅黑" panose="020B0503020204020204" charset="-122"/>
              </a:rPr>
              <a:t>清单文件：</a:t>
            </a:r>
            <a:r>
              <a:rPr lang="en-US" altLang="zh-CN" sz="2200">
                <a:solidFill>
                  <a:srgbClr val="C00000"/>
                </a:solidFill>
                <a:latin typeface="微软雅黑" panose="020B0503020204020204" charset="-122"/>
                <a:ea typeface="微软雅黑" panose="020B0503020204020204" charset="-122"/>
                <a:hlinkClick r:id="rId5" action="ppaction://hlinkfile"/>
              </a:rPr>
              <a:t>moon.mf</a:t>
            </a:r>
            <a:endParaRPr lang="zh-CN" altLang="en-US" sz="2200">
              <a:solidFill>
                <a:srgbClr val="C00000"/>
              </a:solidFill>
              <a:latin typeface="微软雅黑" panose="020B0503020204020204" charset="-122"/>
              <a:ea typeface="微软雅黑" panose="020B0503020204020204" charset="-122"/>
            </a:endParaRPr>
          </a:p>
        </p:txBody>
      </p:sp>
      <p:sp>
        <p:nvSpPr>
          <p:cNvPr id="79880" name="文本框 19"/>
          <p:cNvSpPr txBox="1">
            <a:spLocks noChangeArrowheads="1"/>
          </p:cNvSpPr>
          <p:nvPr/>
        </p:nvSpPr>
        <p:spPr bwMode="auto">
          <a:xfrm>
            <a:off x="1366459" y="4831701"/>
            <a:ext cx="457200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a:solidFill>
                  <a:srgbClr val="53648F"/>
                </a:solidFill>
                <a:latin typeface="微软雅黑" panose="020B0503020204020204" charset="-122"/>
                <a:ea typeface="微软雅黑" panose="020B0503020204020204" charset="-122"/>
              </a:rPr>
              <a:t>2.</a:t>
            </a:r>
            <a:r>
              <a:rPr lang="zh-CN" altLang="en-US" sz="2200">
                <a:solidFill>
                  <a:srgbClr val="53648F"/>
                </a:solidFill>
                <a:latin typeface="微软雅黑" panose="020B0503020204020204" charset="-122"/>
                <a:ea typeface="微软雅黑" panose="020B0503020204020204" charset="-122"/>
              </a:rPr>
              <a:t>制作</a:t>
            </a:r>
            <a:r>
              <a:rPr lang="en-US" altLang="zh-CN" sz="2200">
                <a:solidFill>
                  <a:srgbClr val="53648F"/>
                </a:solidFill>
                <a:latin typeface="微软雅黑" panose="020B0503020204020204" charset="-122"/>
                <a:ea typeface="微软雅黑" panose="020B0503020204020204" charset="-122"/>
              </a:rPr>
              <a:t>jar</a:t>
            </a:r>
            <a:r>
              <a:rPr lang="zh-CN" altLang="en-US" sz="2200">
                <a:solidFill>
                  <a:srgbClr val="53648F"/>
                </a:solidFill>
                <a:latin typeface="微软雅黑" panose="020B0503020204020204" charset="-122"/>
                <a:ea typeface="微软雅黑" panose="020B0503020204020204" charset="-122"/>
              </a:rPr>
              <a:t>文件</a:t>
            </a:r>
            <a:r>
              <a:rPr lang="en-US" altLang="zh-CN" sz="2200">
                <a:solidFill>
                  <a:srgbClr val="53648F"/>
                </a:solidFill>
                <a:latin typeface="微软雅黑" panose="020B0503020204020204" charset="-122"/>
                <a:ea typeface="微软雅黑" panose="020B0503020204020204" charset="-122"/>
              </a:rPr>
              <a:t>:App.jar</a:t>
            </a:r>
            <a:endParaRPr lang="zh-CN" altLang="en-US" sz="2200">
              <a:solidFill>
                <a:srgbClr val="53648F"/>
              </a:solidFill>
              <a:latin typeface="微软雅黑" panose="020B0503020204020204" charset="-122"/>
              <a:ea typeface="微软雅黑" panose="020B0503020204020204" charset="-122"/>
            </a:endParaRPr>
          </a:p>
        </p:txBody>
      </p:sp>
      <p:sp>
        <p:nvSpPr>
          <p:cNvPr id="79881" name="文本框 20"/>
          <p:cNvSpPr txBox="1">
            <a:spLocks noChangeArrowheads="1"/>
          </p:cNvSpPr>
          <p:nvPr/>
        </p:nvSpPr>
        <p:spPr bwMode="auto">
          <a:xfrm>
            <a:off x="1356942" y="5446385"/>
            <a:ext cx="10331036" cy="768350"/>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a:latin typeface="微软雅黑" panose="020B0503020204020204" charset="-122"/>
                <a:ea typeface="微软雅黑" panose="020B0503020204020204" charset="-122"/>
              </a:rPr>
              <a:t>C:\ch4&gt; </a:t>
            </a:r>
            <a:r>
              <a:rPr lang="en-US" altLang="zh-CN" sz="2200">
                <a:solidFill>
                  <a:srgbClr val="53648F"/>
                </a:solidFill>
                <a:latin typeface="微软雅黑" panose="020B0503020204020204" charset="-122"/>
                <a:ea typeface="微软雅黑" panose="020B0503020204020204" charset="-122"/>
              </a:rPr>
              <a:t>jar -cfm App.jar moon.mf data/one/*.class data/two/*.class my/app/*.class</a:t>
            </a:r>
            <a:endParaRPr lang="zh-CN" altLang="en-US" sz="2200">
              <a:solidFill>
                <a:srgbClr val="53648F"/>
              </a:solidFill>
              <a:latin typeface="微软雅黑" panose="020B0503020204020204" charset="-122"/>
              <a:ea typeface="微软雅黑" panose="020B0503020204020204" charset="-122"/>
            </a:endParaRPr>
          </a:p>
        </p:txBody>
      </p:sp>
      <p:sp>
        <p:nvSpPr>
          <p:cNvPr id="79882" name="文本框 21"/>
          <p:cNvSpPr txBox="1">
            <a:spLocks noChangeArrowheads="1"/>
          </p:cNvSpPr>
          <p:nvPr/>
        </p:nvSpPr>
        <p:spPr bwMode="auto">
          <a:xfrm>
            <a:off x="1386763" y="6093296"/>
            <a:ext cx="457200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a:solidFill>
                  <a:srgbClr val="53648F"/>
                </a:solidFill>
                <a:latin typeface="微软雅黑" panose="020B0503020204020204" charset="-122"/>
                <a:ea typeface="微软雅黑" panose="020B0503020204020204" charset="-122"/>
              </a:rPr>
              <a:t>3. </a:t>
            </a:r>
            <a:r>
              <a:rPr lang="zh-CN" altLang="en-US" sz="2200">
                <a:solidFill>
                  <a:srgbClr val="53648F"/>
                </a:solidFill>
                <a:latin typeface="微软雅黑" panose="020B0503020204020204" charset="-122"/>
                <a:ea typeface="微软雅黑" panose="020B0503020204020204" charset="-122"/>
              </a:rPr>
              <a:t>执行</a:t>
            </a:r>
            <a:r>
              <a:rPr lang="en-US" altLang="zh-CN" sz="2200">
                <a:solidFill>
                  <a:srgbClr val="53648F"/>
                </a:solidFill>
                <a:latin typeface="微软雅黑" panose="020B0503020204020204" charset="-122"/>
                <a:ea typeface="微软雅黑" panose="020B0503020204020204" charset="-122"/>
              </a:rPr>
              <a:t>jar</a:t>
            </a:r>
            <a:r>
              <a:rPr lang="zh-CN" altLang="en-US" sz="2200">
                <a:solidFill>
                  <a:srgbClr val="53648F"/>
                </a:solidFill>
                <a:latin typeface="微软雅黑" panose="020B0503020204020204" charset="-122"/>
                <a:ea typeface="微软雅黑" panose="020B0503020204020204" charset="-122"/>
              </a:rPr>
              <a:t>文件</a:t>
            </a:r>
          </a:p>
        </p:txBody>
      </p:sp>
      <p:sp>
        <p:nvSpPr>
          <p:cNvPr id="79883" name="文本框 28"/>
          <p:cNvSpPr txBox="1">
            <a:spLocks noChangeArrowheads="1"/>
          </p:cNvSpPr>
          <p:nvPr/>
        </p:nvSpPr>
        <p:spPr bwMode="auto">
          <a:xfrm>
            <a:off x="4682060" y="6094457"/>
            <a:ext cx="2710084" cy="429895"/>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a:solidFill>
                  <a:srgbClr val="53648F"/>
                </a:solidFill>
                <a:latin typeface="微软雅黑" panose="020B0503020204020204" charset="-122"/>
                <a:ea typeface="微软雅黑" panose="020B0503020204020204" charset="-122"/>
              </a:rPr>
              <a:t>java -jar App.jar</a:t>
            </a:r>
          </a:p>
        </p:txBody>
      </p:sp>
      <p:grpSp>
        <p:nvGrpSpPr>
          <p:cNvPr id="12" name="组合 11"/>
          <p:cNvGrpSpPr/>
          <p:nvPr/>
        </p:nvGrpSpPr>
        <p:grpSpPr>
          <a:xfrm>
            <a:off x="103941" y="116632"/>
            <a:ext cx="10002760" cy="614705"/>
            <a:chOff x="103941" y="116632"/>
            <a:chExt cx="10002760" cy="614705"/>
          </a:xfrm>
        </p:grpSpPr>
        <p:sp>
          <p:nvSpPr>
            <p:cNvPr id="13" name="文本框 12"/>
            <p:cNvSpPr txBox="1"/>
            <p:nvPr/>
          </p:nvSpPr>
          <p:spPr>
            <a:xfrm>
              <a:off x="767408" y="147772"/>
              <a:ext cx="386333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4.16  JAR</a:t>
              </a:r>
              <a:r>
                <a:rPr lang="zh-CN" altLang="en-US" sz="3200" b="1">
                  <a:solidFill>
                    <a:srgbClr val="53648F"/>
                  </a:solidFill>
                  <a:latin typeface="微软雅黑" panose="020B0503020204020204" charset="-122"/>
                  <a:ea typeface="微软雅黑" panose="020B0503020204020204" charset="-122"/>
                </a:rPr>
                <a:t>文件</a:t>
              </a:r>
              <a:endParaRPr lang="zh-CN" altLang="en-US" sz="3200" b="1" dirty="0">
                <a:solidFill>
                  <a:srgbClr val="53648F"/>
                </a:solidFill>
                <a:latin typeface="微软雅黑" panose="020B0503020204020204" charset="-122"/>
                <a:ea typeface="微软雅黑" panose="020B0503020204020204" charset="-122"/>
              </a:endParaRPr>
            </a:p>
          </p:txBody>
        </p:sp>
        <p:pic>
          <p:nvPicPr>
            <p:cNvPr id="14" name="图片 13" descr="卡通人物&#10;&#10;中度可信度描述已自动生成"/>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7" name="平行四边形 16"/>
            <p:cNvSpPr/>
            <p:nvPr/>
          </p:nvSpPr>
          <p:spPr>
            <a:xfrm>
              <a:off x="3488681" y="458688"/>
              <a:ext cx="6618020"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8" name="文本框 17"/>
          <p:cNvSpPr txBox="1"/>
          <p:nvPr/>
        </p:nvSpPr>
        <p:spPr>
          <a:xfrm>
            <a:off x="817550" y="879103"/>
            <a:ext cx="6934634"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4.16.2  </a:t>
            </a:r>
            <a:r>
              <a:rPr lang="zh-CN" altLang="en-US" sz="2400">
                <a:latin typeface="微软雅黑" panose="020B0503020204020204" charset="-122"/>
                <a:ea typeface="微软雅黑" panose="020B0503020204020204" charset="-122"/>
              </a:rPr>
              <a:t>可运行的</a:t>
            </a:r>
            <a:r>
              <a:rPr lang="en-US" altLang="zh-CN" sz="2400">
                <a:latin typeface="微软雅黑" panose="020B0503020204020204" charset="-122"/>
                <a:ea typeface="微软雅黑" panose="020B0503020204020204" charset="-122"/>
              </a:rPr>
              <a:t>jar</a:t>
            </a:r>
            <a:r>
              <a:rPr lang="zh-CN" altLang="en-US" sz="2400">
                <a:latin typeface="微软雅黑" panose="020B0503020204020204" charset="-122"/>
                <a:ea typeface="微软雅黑" panose="020B0503020204020204" charset="-122"/>
              </a:rPr>
              <a:t>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7987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7987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9879"/>
                                        </p:tgtEl>
                                        <p:attrNameLst>
                                          <p:attrName>style.visibility</p:attrName>
                                        </p:attrNameLst>
                                      </p:cBhvr>
                                      <p:to>
                                        <p:strVal val="visible"/>
                                      </p:to>
                                    </p:set>
                                    <p:animEffect transition="in" filter="wipe(up)">
                                      <p:cBhvr>
                                        <p:cTn id="24" dur="500"/>
                                        <p:tgtEl>
                                          <p:spTgt spid="79879"/>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79880"/>
                                        </p:tgtEl>
                                        <p:attrNameLst>
                                          <p:attrName>style.visibility</p:attrName>
                                        </p:attrNameLst>
                                      </p:cBhvr>
                                      <p:to>
                                        <p:strVal val="visible"/>
                                      </p:to>
                                    </p:set>
                                    <p:animEffect transition="in" filter="wipe(up)">
                                      <p:cBhvr>
                                        <p:cTn id="28" dur="500"/>
                                        <p:tgtEl>
                                          <p:spTgt spid="79880"/>
                                        </p:tgtEl>
                                      </p:cBhvr>
                                    </p:animEffec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79881"/>
                                        </p:tgtEl>
                                        <p:attrNameLst>
                                          <p:attrName>style.visibility</p:attrName>
                                        </p:attrNameLst>
                                      </p:cBhvr>
                                      <p:to>
                                        <p:strVal val="visible"/>
                                      </p:to>
                                    </p:set>
                                    <p:animEffect transition="in" filter="wipe(up)">
                                      <p:cBhvr>
                                        <p:cTn id="32" dur="500"/>
                                        <p:tgtEl>
                                          <p:spTgt spid="79881"/>
                                        </p:tgtEl>
                                      </p:cBhvr>
                                    </p:animEffect>
                                  </p:childTnLst>
                                </p:cTn>
                              </p:par>
                            </p:childTnLst>
                          </p:cTn>
                        </p:par>
                        <p:par>
                          <p:cTn id="33" fill="hold">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79882"/>
                                        </p:tgtEl>
                                        <p:attrNameLst>
                                          <p:attrName>style.visibility</p:attrName>
                                        </p:attrNameLst>
                                      </p:cBhvr>
                                      <p:to>
                                        <p:strVal val="visible"/>
                                      </p:to>
                                    </p:set>
                                    <p:animEffect transition="in" filter="wipe(up)">
                                      <p:cBhvr>
                                        <p:cTn id="36" dur="500"/>
                                        <p:tgtEl>
                                          <p:spTgt spid="79882"/>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79883"/>
                                        </p:tgtEl>
                                        <p:attrNameLst>
                                          <p:attrName>style.visibility</p:attrName>
                                        </p:attrNameLst>
                                      </p:cBhvr>
                                      <p:to>
                                        <p:strVal val="visible"/>
                                      </p:to>
                                    </p:set>
                                    <p:animEffect transition="in" filter="wipe(up)">
                                      <p:cBhvr>
                                        <p:cTn id="39" dur="500"/>
                                        <p:tgtEl>
                                          <p:spTgt spid="79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p:bldP spid="79877" grpId="0"/>
      <p:bldP spid="16" grpId="0" bldLvl="0" animBg="1"/>
      <p:bldP spid="79879" grpId="0"/>
      <p:bldP spid="79880" grpId="0"/>
      <p:bldP spid="79881" grpId="0" bldLvl="0" animBg="1"/>
      <p:bldP spid="79882" grpId="0"/>
      <p:bldP spid="79883" grpId="0" bldLvl="0" animBg="1"/>
      <p:bldP spid="18"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文本框 11"/>
          <p:cNvSpPr txBox="1"/>
          <p:nvPr/>
        </p:nvSpPr>
        <p:spPr>
          <a:xfrm>
            <a:off x="1127448" y="1340768"/>
            <a:ext cx="9937104" cy="4523105"/>
          </a:xfrm>
          <a:prstGeom prst="rect">
            <a:avLst/>
          </a:prstGeom>
          <a:noFill/>
          <a:ln w="50800">
            <a:solidFill>
              <a:srgbClr val="53648F"/>
            </a:solidFill>
          </a:ln>
        </p:spPr>
        <p:txBody>
          <a:bodyPr wrap="square">
            <a:spAutoFit/>
          </a:bodyPr>
          <a:lstStyle/>
          <a:p>
            <a:pPr eaLnBrk="1" hangingPunct="1">
              <a:lnSpc>
                <a:spcPct val="200000"/>
              </a:lnSpc>
              <a:defRPr/>
            </a:pPr>
            <a:r>
              <a:rPr lang="zh-CN" altLang="en-US" sz="2400">
                <a:latin typeface="微软雅黑" panose="020B0503020204020204" charset="-122"/>
                <a:ea typeface="微软雅黑" panose="020B0503020204020204" charset="-122"/>
              </a:rPr>
              <a:t>      使用</a:t>
            </a:r>
            <a:r>
              <a:rPr lang="en-US" altLang="zh-CN" sz="2400" dirty="0">
                <a:latin typeface="微软雅黑" panose="020B0503020204020204" charset="-122"/>
                <a:ea typeface="微软雅黑" panose="020B0503020204020204" charset="-122"/>
              </a:rPr>
              <a:t>JDK</a:t>
            </a:r>
            <a:r>
              <a:rPr lang="zh-CN" altLang="en-US" sz="2400" dirty="0">
                <a:latin typeface="微软雅黑" panose="020B0503020204020204" charset="-122"/>
                <a:ea typeface="微软雅黑" panose="020B0503020204020204" charset="-122"/>
              </a:rPr>
              <a:t>提供的</a:t>
            </a:r>
            <a:r>
              <a:rPr lang="en-US" altLang="zh-CN" sz="2400" dirty="0">
                <a:latin typeface="微软雅黑" panose="020B0503020204020204" charset="-122"/>
                <a:ea typeface="微软雅黑" panose="020B0503020204020204" charset="-122"/>
              </a:rPr>
              <a:t>javadoc.exe</a:t>
            </a:r>
            <a:r>
              <a:rPr lang="zh-CN" altLang="en-US" sz="2400" dirty="0">
                <a:latin typeface="微软雅黑" panose="020B0503020204020204" charset="-122"/>
                <a:ea typeface="微软雅黑" panose="020B0503020204020204" charset="-122"/>
              </a:rPr>
              <a:t>可以制作源文件类结构的</a:t>
            </a:r>
            <a:r>
              <a:rPr lang="en-US" altLang="zh-CN" sz="2400" dirty="0">
                <a:latin typeface="微软雅黑" panose="020B0503020204020204" charset="-122"/>
                <a:ea typeface="微软雅黑" panose="020B0503020204020204" charset="-122"/>
              </a:rPr>
              <a:t>html</a:t>
            </a:r>
            <a:r>
              <a:rPr lang="zh-CN" altLang="en-US" sz="2400" dirty="0">
                <a:latin typeface="微软雅黑" panose="020B0503020204020204" charset="-122"/>
                <a:ea typeface="微软雅黑" panose="020B0503020204020204" charset="-122"/>
              </a:rPr>
              <a:t>格式文档。</a:t>
            </a:r>
          </a:p>
          <a:p>
            <a:pPr eaLnBrk="1" hangingPunct="1">
              <a:lnSpc>
                <a:spcPct val="200000"/>
              </a:lnSpc>
              <a:defRPr/>
            </a:pPr>
            <a:r>
              <a:rPr lang="zh-CN" altLang="en-US" sz="2400">
                <a:latin typeface="微软雅黑" panose="020B0503020204020204" charset="-122"/>
                <a:ea typeface="微软雅黑" panose="020B0503020204020204" charset="-122"/>
              </a:rPr>
              <a:t>      假设</a:t>
            </a:r>
            <a:r>
              <a:rPr lang="en-US" altLang="zh-CN" sz="2400" dirty="0">
                <a:latin typeface="微软雅黑" panose="020B0503020204020204" charset="-122"/>
                <a:ea typeface="微软雅黑" panose="020B0503020204020204" charset="-122"/>
              </a:rPr>
              <a:t>D:\test</a:t>
            </a:r>
            <a:r>
              <a:rPr lang="zh-CN" altLang="en-US" sz="2400" dirty="0">
                <a:latin typeface="微软雅黑" panose="020B0503020204020204" charset="-122"/>
                <a:ea typeface="微软雅黑" panose="020B0503020204020204" charset="-122"/>
              </a:rPr>
              <a:t>目录中有源文件</a:t>
            </a:r>
            <a:r>
              <a:rPr lang="en-US" altLang="zh-CN" sz="2400" dirty="0">
                <a:latin typeface="微软雅黑" panose="020B0503020204020204" charset="-122"/>
                <a:ea typeface="微软雅黑" panose="020B0503020204020204" charset="-122"/>
              </a:rPr>
              <a:t>Example.java</a:t>
            </a:r>
            <a:r>
              <a:rPr lang="zh-CN" altLang="en-US" sz="2400" dirty="0">
                <a:latin typeface="微软雅黑" panose="020B0503020204020204" charset="-122"/>
                <a:ea typeface="微软雅黑" panose="020B0503020204020204" charset="-122"/>
              </a:rPr>
              <a:t>，那么在命令行进入</a:t>
            </a:r>
            <a:r>
              <a:rPr lang="en-US" altLang="zh-CN" sz="2400" dirty="0">
                <a:latin typeface="微软雅黑" panose="020B0503020204020204" charset="-122"/>
                <a:ea typeface="微软雅黑" panose="020B0503020204020204" charset="-122"/>
              </a:rPr>
              <a:t>D:\test</a:t>
            </a:r>
            <a:r>
              <a:rPr lang="zh-CN" altLang="en-US" sz="2400" dirty="0">
                <a:latin typeface="微软雅黑" panose="020B0503020204020204" charset="-122"/>
                <a:ea typeface="微软雅黑" panose="020B0503020204020204" charset="-122"/>
              </a:rPr>
              <a:t>目录，然后用</a:t>
            </a:r>
            <a:r>
              <a:rPr lang="en-US" altLang="zh-CN" sz="2400" dirty="0" err="1">
                <a:latin typeface="微软雅黑" panose="020B0503020204020204" charset="-122"/>
                <a:ea typeface="微软雅黑" panose="020B0503020204020204" charset="-122"/>
              </a:rPr>
              <a:t>javadoc</a:t>
            </a:r>
            <a:r>
              <a:rPr lang="zh-CN" altLang="en-US" sz="2400" dirty="0">
                <a:latin typeface="微软雅黑" panose="020B0503020204020204" charset="-122"/>
                <a:ea typeface="微软雅黑" panose="020B0503020204020204" charset="-122"/>
              </a:rPr>
              <a:t>生成</a:t>
            </a:r>
            <a:r>
              <a:rPr lang="en-US" altLang="zh-CN" sz="2400" dirty="0">
                <a:latin typeface="微软雅黑" panose="020B0503020204020204" charset="-122"/>
                <a:ea typeface="微软雅黑" panose="020B0503020204020204" charset="-122"/>
              </a:rPr>
              <a:t>Example.java</a:t>
            </a:r>
            <a:r>
              <a:rPr lang="zh-CN" altLang="en-US" sz="2400" dirty="0">
                <a:latin typeface="微软雅黑" panose="020B0503020204020204" charset="-122"/>
                <a:ea typeface="微软雅黑" panose="020B0503020204020204" charset="-122"/>
              </a:rPr>
              <a:t>的</a:t>
            </a:r>
            <a:r>
              <a:rPr lang="en-US" altLang="zh-CN" sz="2400" dirty="0">
                <a:latin typeface="微软雅黑" panose="020B0503020204020204" charset="-122"/>
                <a:ea typeface="微软雅黑" panose="020B0503020204020204" charset="-122"/>
              </a:rPr>
              <a:t>html</a:t>
            </a:r>
            <a:r>
              <a:rPr lang="zh-CN" altLang="en-US" sz="2400" dirty="0">
                <a:latin typeface="微软雅黑" panose="020B0503020204020204" charset="-122"/>
                <a:ea typeface="微软雅黑" panose="020B0503020204020204" charset="-122"/>
              </a:rPr>
              <a:t>格式文档：</a:t>
            </a:r>
          </a:p>
          <a:p>
            <a:pPr eaLnBrk="1" hangingPunct="1">
              <a:lnSpc>
                <a:spcPct val="200000"/>
              </a:lnSpc>
              <a:defRPr/>
            </a:pPr>
            <a:r>
              <a:rPr lang="en-US" altLang="zh-CN" sz="2400" dirty="0">
                <a:solidFill>
                  <a:srgbClr val="53648F"/>
                </a:solidFill>
                <a:latin typeface="微软雅黑" panose="020B0503020204020204" charset="-122"/>
                <a:ea typeface="微软雅黑" panose="020B0503020204020204" charset="-122"/>
              </a:rPr>
              <a:t>D:\test&gt; </a:t>
            </a:r>
            <a:r>
              <a:rPr lang="en-US" altLang="zh-CN" sz="2400" dirty="0" err="1">
                <a:solidFill>
                  <a:srgbClr val="53648F"/>
                </a:solidFill>
                <a:latin typeface="微软雅黑" panose="020B0503020204020204" charset="-122"/>
                <a:ea typeface="微软雅黑" panose="020B0503020204020204" charset="-122"/>
              </a:rPr>
              <a:t>javadoc</a:t>
            </a:r>
            <a:r>
              <a:rPr lang="en-US" altLang="zh-CN" sz="2400" dirty="0">
                <a:solidFill>
                  <a:srgbClr val="53648F"/>
                </a:solidFill>
                <a:latin typeface="微软雅黑" panose="020B0503020204020204" charset="-122"/>
                <a:ea typeface="微软雅黑" panose="020B0503020204020204" charset="-122"/>
              </a:rPr>
              <a:t> Example.java</a:t>
            </a:r>
          </a:p>
          <a:p>
            <a:pPr eaLnBrk="1" hangingPunct="1">
              <a:lnSpc>
                <a:spcPct val="200000"/>
              </a:lnSpc>
              <a:defRPr/>
            </a:pPr>
            <a:r>
              <a:rPr lang="zh-CN" altLang="en-US" sz="2400">
                <a:latin typeface="微软雅黑" panose="020B0503020204020204" charset="-122"/>
                <a:ea typeface="微软雅黑" panose="020B0503020204020204" charset="-122"/>
              </a:rPr>
              <a:t>      这时</a:t>
            </a:r>
            <a:r>
              <a:rPr lang="zh-CN" altLang="en-US" sz="2400" dirty="0">
                <a:latin typeface="微软雅黑" panose="020B0503020204020204" charset="-122"/>
                <a:ea typeface="微软雅黑" panose="020B0503020204020204" charset="-122"/>
              </a:rPr>
              <a:t>在文件夹</a:t>
            </a:r>
            <a:r>
              <a:rPr lang="en-US" altLang="zh-CN" sz="2400" dirty="0">
                <a:latin typeface="微软雅黑" panose="020B0503020204020204" charset="-122"/>
                <a:ea typeface="微软雅黑" panose="020B0503020204020204" charset="-122"/>
              </a:rPr>
              <a:t>test</a:t>
            </a:r>
            <a:r>
              <a:rPr lang="zh-CN" altLang="en-US" sz="2400" dirty="0">
                <a:latin typeface="微软雅黑" panose="020B0503020204020204" charset="-122"/>
                <a:ea typeface="微软雅黑" panose="020B0503020204020204" charset="-122"/>
              </a:rPr>
              <a:t>中将生成若干个</a:t>
            </a:r>
            <a:r>
              <a:rPr lang="en-US" altLang="zh-CN" sz="2400" dirty="0">
                <a:latin typeface="微软雅黑" panose="020B0503020204020204" charset="-122"/>
                <a:ea typeface="微软雅黑" panose="020B0503020204020204" charset="-122"/>
              </a:rPr>
              <a:t>html</a:t>
            </a:r>
            <a:r>
              <a:rPr lang="zh-CN" altLang="en-US" sz="2400" dirty="0">
                <a:latin typeface="微软雅黑" panose="020B0503020204020204" charset="-122"/>
                <a:ea typeface="微软雅黑" panose="020B0503020204020204" charset="-122"/>
              </a:rPr>
              <a:t>文档，查看这些文档可以知道源文件中类的组成结构，如类中的方法和成员变量。</a:t>
            </a:r>
          </a:p>
        </p:txBody>
      </p:sp>
      <p:grpSp>
        <p:nvGrpSpPr>
          <p:cNvPr id="4" name="组合 3"/>
          <p:cNvGrpSpPr/>
          <p:nvPr/>
        </p:nvGrpSpPr>
        <p:grpSpPr>
          <a:xfrm>
            <a:off x="103941" y="116632"/>
            <a:ext cx="10002759" cy="614705"/>
            <a:chOff x="103941" y="116632"/>
            <a:chExt cx="10002759" cy="614705"/>
          </a:xfrm>
        </p:grpSpPr>
        <p:sp>
          <p:nvSpPr>
            <p:cNvPr id="5" name="文本框 4"/>
            <p:cNvSpPr txBox="1"/>
            <p:nvPr/>
          </p:nvSpPr>
          <p:spPr>
            <a:xfrm>
              <a:off x="767408" y="147772"/>
              <a:ext cx="386333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4.17</a:t>
              </a:r>
              <a:r>
                <a:rPr lang="zh-CN" altLang="en-US" sz="3200" b="1">
                  <a:solidFill>
                    <a:srgbClr val="53648F"/>
                  </a:solidFill>
                  <a:latin typeface="微软雅黑" panose="020B0503020204020204" charset="-122"/>
                  <a:ea typeface="微软雅黑" panose="020B0503020204020204" charset="-122"/>
                </a:rPr>
                <a:t>文档生成器</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3791743" y="476672"/>
              <a:ext cx="6314957" cy="144016"/>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3" name="Rectangle 3"/>
          <p:cNvSpPr>
            <a:spLocks noGrp="1" noChangeArrowheads="1"/>
          </p:cNvSpPr>
          <p:nvPr>
            <p:ph idx="4294967295"/>
          </p:nvPr>
        </p:nvSpPr>
        <p:spPr>
          <a:xfrm>
            <a:off x="1022832" y="1688253"/>
            <a:ext cx="4569112" cy="4290644"/>
          </a:xfrm>
          <a:prstGeom prst="rect">
            <a:avLst/>
          </a:prstGeom>
          <a:ln w="50800">
            <a:solidFill>
              <a:srgbClr val="53648F"/>
            </a:solidFill>
          </a:ln>
        </p:spPr>
        <p:txBody>
          <a:bodyPr/>
          <a:lstStyle/>
          <a:p>
            <a:pPr marL="0" indent="0" eaLnBrk="1" hangingPunct="1">
              <a:lnSpc>
                <a:spcPct val="200000"/>
              </a:lnSpc>
              <a:buNone/>
            </a:pPr>
            <a:r>
              <a:rPr lang="zh-CN" altLang="en-US" sz="2400" b="1">
                <a:latin typeface="微软雅黑" panose="020B0503020204020204" charset="-122"/>
                <a:ea typeface="微软雅黑" panose="020B0503020204020204" charset="-122"/>
              </a:rPr>
              <a:t>       有理数有两个重要的成员：分子和分母，另外还有重要的四则运算。我们用</a:t>
            </a:r>
            <a:r>
              <a:rPr lang="en-US" altLang="zh-CN" sz="2400" b="1">
                <a:latin typeface="微软雅黑" panose="020B0503020204020204" charset="-122"/>
                <a:ea typeface="微软雅黑" panose="020B0503020204020204" charset="-122"/>
              </a:rPr>
              <a:t>Rational</a:t>
            </a:r>
            <a:r>
              <a:rPr lang="zh-CN" altLang="en-US" sz="2400" b="1">
                <a:latin typeface="微软雅黑" panose="020B0503020204020204" charset="-122"/>
                <a:ea typeface="微软雅黑" panose="020B0503020204020204" charset="-122"/>
              </a:rPr>
              <a:t>类实现对有理数的封装，</a:t>
            </a:r>
            <a:r>
              <a:rPr lang="en-US" altLang="zh-CN" sz="2400" b="1">
                <a:latin typeface="微软雅黑" panose="020B0503020204020204" charset="-122"/>
                <a:ea typeface="微软雅黑" panose="020B0503020204020204" charset="-122"/>
              </a:rPr>
              <a:t>Rational</a:t>
            </a:r>
            <a:r>
              <a:rPr lang="zh-CN" altLang="en-US" sz="2400" b="1">
                <a:latin typeface="微软雅黑" panose="020B0503020204020204" charset="-122"/>
                <a:ea typeface="微软雅黑" panose="020B0503020204020204" charset="-122"/>
              </a:rPr>
              <a:t>类的</a:t>
            </a:r>
            <a:r>
              <a:rPr lang="en-US" altLang="zh-CN" sz="2400" b="1">
                <a:latin typeface="微软雅黑" panose="020B0503020204020204" charset="-122"/>
                <a:ea typeface="微软雅黑" panose="020B0503020204020204" charset="-122"/>
              </a:rPr>
              <a:t>UML</a:t>
            </a:r>
            <a:r>
              <a:rPr lang="zh-CN" altLang="en-US" sz="2400" b="1">
                <a:latin typeface="微软雅黑" panose="020B0503020204020204" charset="-122"/>
                <a:ea typeface="微软雅黑" panose="020B0503020204020204" charset="-122"/>
              </a:rPr>
              <a:t>图如图4.31所示。</a:t>
            </a:r>
            <a:r>
              <a:rPr lang="zh-CN" altLang="en-US" b="1">
                <a:latin typeface="微软雅黑" panose="020B0503020204020204" charset="-122"/>
                <a:ea typeface="微软雅黑" panose="020B0503020204020204" charset="-122"/>
              </a:rPr>
              <a:t> </a:t>
            </a:r>
            <a:endParaRPr lang="zh-CN" altLang="en-US">
              <a:latin typeface="微软雅黑" panose="020B0503020204020204" charset="-122"/>
              <a:ea typeface="微软雅黑" panose="020B0503020204020204" charset="-122"/>
            </a:endParaRPr>
          </a:p>
        </p:txBody>
      </p:sp>
      <p:sp>
        <p:nvSpPr>
          <p:cNvPr id="314372" name="Rectangle 4"/>
          <p:cNvSpPr>
            <a:spLocks noChangeArrowheads="1"/>
          </p:cNvSpPr>
          <p:nvPr/>
        </p:nvSpPr>
        <p:spPr bwMode="auto">
          <a:xfrm>
            <a:off x="6312024" y="1525707"/>
            <a:ext cx="4586411"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200" b="1">
                <a:solidFill>
                  <a:srgbClr val="C00000"/>
                </a:solidFill>
                <a:latin typeface="微软雅黑" panose="020B0503020204020204" charset="-122"/>
                <a:ea typeface="微软雅黑" panose="020B0503020204020204" charset="-122"/>
              </a:rPr>
              <a:t>例子2</a:t>
            </a:r>
            <a:r>
              <a:rPr lang="en-US" altLang="zh-CN" sz="2200" b="1">
                <a:solidFill>
                  <a:srgbClr val="C00000"/>
                </a:solidFill>
                <a:latin typeface="微软雅黑" panose="020B0503020204020204" charset="-122"/>
                <a:ea typeface="微软雅黑" panose="020B0503020204020204" charset="-122"/>
              </a:rPr>
              <a:t>6</a:t>
            </a:r>
            <a:r>
              <a:rPr lang="zh-CN" altLang="en-US" sz="2200" b="1">
                <a:solidFill>
                  <a:srgbClr val="C00000"/>
                </a:solidFill>
                <a:latin typeface="微软雅黑" panose="020B0503020204020204" charset="-122"/>
                <a:ea typeface="微软雅黑" panose="020B0503020204020204" charset="-122"/>
              </a:rPr>
              <a:t> </a:t>
            </a:r>
            <a:r>
              <a:rPr lang="zh-CN" altLang="en-US" sz="2200" b="1">
                <a:solidFill>
                  <a:srgbClr val="53648F"/>
                </a:solidFill>
                <a:latin typeface="微软雅黑" panose="020B0503020204020204" charset="-122"/>
                <a:ea typeface="微软雅黑" panose="020B0503020204020204" charset="-122"/>
              </a:rPr>
              <a:t>给出了</a:t>
            </a:r>
            <a:r>
              <a:rPr lang="en-US" altLang="zh-CN" sz="2200" b="1">
                <a:solidFill>
                  <a:srgbClr val="C00000"/>
                </a:solidFill>
                <a:latin typeface="微软雅黑" panose="020B0503020204020204" charset="-122"/>
                <a:ea typeface="微软雅黑" panose="020B0503020204020204" charset="-122"/>
                <a:hlinkClick r:id="rId2" action="ppaction://hlinkfile"/>
              </a:rPr>
              <a:t>Rational</a:t>
            </a:r>
            <a:r>
              <a:rPr lang="zh-CN" altLang="en-US" sz="2200" b="1">
                <a:solidFill>
                  <a:srgbClr val="53648F"/>
                </a:solidFill>
                <a:latin typeface="微软雅黑" panose="020B0503020204020204" charset="-122"/>
                <a:ea typeface="微软雅黑" panose="020B0503020204020204" charset="-122"/>
              </a:rPr>
              <a:t>类的代码 </a:t>
            </a:r>
          </a:p>
        </p:txBody>
      </p:sp>
      <p:pic>
        <p:nvPicPr>
          <p:cNvPr id="3143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2038" y="2348880"/>
            <a:ext cx="5499100" cy="391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p:cNvGrpSpPr/>
          <p:nvPr/>
        </p:nvGrpSpPr>
        <p:grpSpPr>
          <a:xfrm>
            <a:off x="103941" y="116632"/>
            <a:ext cx="10002760" cy="614705"/>
            <a:chOff x="103941" y="116632"/>
            <a:chExt cx="10002760" cy="614705"/>
          </a:xfrm>
        </p:grpSpPr>
        <p:sp>
          <p:nvSpPr>
            <p:cNvPr id="8" name="文本框 7"/>
            <p:cNvSpPr txBox="1"/>
            <p:nvPr/>
          </p:nvSpPr>
          <p:spPr>
            <a:xfrm>
              <a:off x="767408" y="147772"/>
              <a:ext cx="386333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4.18  </a:t>
              </a:r>
              <a:r>
                <a:rPr lang="zh-CN" altLang="en-US" sz="3200" b="1">
                  <a:solidFill>
                    <a:srgbClr val="53648F"/>
                  </a:solidFill>
                  <a:latin typeface="微软雅黑" panose="020B0503020204020204" charset="-122"/>
                  <a:ea typeface="微软雅黑" panose="020B0503020204020204" charset="-122"/>
                </a:rPr>
                <a:t>应用举例</a:t>
              </a:r>
              <a:endParaRPr lang="zh-CN" altLang="en-US" sz="3200" b="1" dirty="0">
                <a:solidFill>
                  <a:srgbClr val="53648F"/>
                </a:solidFill>
                <a:latin typeface="微软雅黑" panose="020B0503020204020204" charset="-122"/>
                <a:ea typeface="微软雅黑" panose="020B0503020204020204" charset="-122"/>
              </a:endParaRPr>
            </a:p>
          </p:txBody>
        </p:sp>
        <p:pic>
          <p:nvPicPr>
            <p:cNvPr id="9" name="图片 8" descr="卡通人物&#10;&#10;中度可信度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1" name="平行四边形 10"/>
            <p:cNvSpPr/>
            <p:nvPr/>
          </p:nvSpPr>
          <p:spPr>
            <a:xfrm>
              <a:off x="3657545" y="470262"/>
              <a:ext cx="6449156" cy="150426"/>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2" name="文本框 11"/>
          <p:cNvSpPr txBox="1"/>
          <p:nvPr/>
        </p:nvSpPr>
        <p:spPr>
          <a:xfrm>
            <a:off x="817550" y="879103"/>
            <a:ext cx="6934634"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4.18.1 </a:t>
            </a:r>
            <a:r>
              <a:rPr lang="zh-CN" altLang="en-US" sz="2400">
                <a:latin typeface="微软雅黑" panose="020B0503020204020204" charset="-122"/>
                <a:ea typeface="微软雅黑" panose="020B0503020204020204" charset="-122"/>
              </a:rPr>
              <a:t>有理数的类封装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81923">
                                            <p:bg/>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14372"/>
                                        </p:tgtEl>
                                        <p:attrNameLst>
                                          <p:attrName>style.visibility</p:attrName>
                                        </p:attrNameLst>
                                      </p:cBhvr>
                                      <p:to>
                                        <p:strVal val="visible"/>
                                      </p:to>
                                    </p:set>
                                    <p:animEffect transition="in" filter="blinds(horizontal)">
                                      <p:cBhvr>
                                        <p:cTn id="21" dur="500"/>
                                        <p:tgtEl>
                                          <p:spTgt spid="31437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14374"/>
                                        </p:tgtEl>
                                        <p:attrNameLst>
                                          <p:attrName>style.visibility</p:attrName>
                                        </p:attrNameLst>
                                      </p:cBhvr>
                                      <p:to>
                                        <p:strVal val="visible"/>
                                      </p:to>
                                    </p:set>
                                    <p:animEffect transition="in" filter="blinds(horizontal)">
                                      <p:cBhvr>
                                        <p:cTn id="26" dur="500"/>
                                        <p:tgtEl>
                                          <p:spTgt spid="314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nimBg="1"/>
      <p:bldP spid="314372" grpId="0"/>
      <p:bldP spid="12"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7" name="Rectangle 3"/>
          <p:cNvSpPr>
            <a:spLocks noGrp="1" noChangeArrowheads="1"/>
          </p:cNvSpPr>
          <p:nvPr>
            <p:ph idx="4294967295"/>
          </p:nvPr>
        </p:nvSpPr>
        <p:spPr>
          <a:xfrm>
            <a:off x="817550" y="1374915"/>
            <a:ext cx="10868348" cy="1224136"/>
          </a:xfrm>
          <a:prstGeom prst="rect">
            <a:avLst/>
          </a:prstGeom>
        </p:spPr>
        <p:txBody>
          <a:bodyPr/>
          <a:lstStyle/>
          <a:p>
            <a:pPr eaLnBrk="1" hangingPunct="1">
              <a:lnSpc>
                <a:spcPct val="200000"/>
              </a:lnSpc>
            </a:pPr>
            <a:r>
              <a:rPr lang="zh-CN" altLang="en-US" sz="2400" b="1">
                <a:solidFill>
                  <a:srgbClr val="53648F"/>
                </a:solidFill>
                <a:latin typeface="微软雅黑" panose="020B0503020204020204" charset="-122"/>
                <a:ea typeface="微软雅黑" panose="020B0503020204020204" charset="-122"/>
              </a:rPr>
              <a:t>例子2</a:t>
            </a:r>
            <a:r>
              <a:rPr lang="en-US" altLang="zh-CN" sz="2400" b="1">
                <a:solidFill>
                  <a:srgbClr val="53648F"/>
                </a:solidFill>
                <a:latin typeface="微软雅黑" panose="020B0503020204020204" charset="-122"/>
                <a:ea typeface="微软雅黑" panose="020B0503020204020204" charset="-122"/>
              </a:rPr>
              <a:t>7</a:t>
            </a:r>
            <a:r>
              <a:rPr lang="zh-CN" altLang="en-US" sz="2400" b="1">
                <a:solidFill>
                  <a:srgbClr val="53648F"/>
                </a:solidFill>
                <a:latin typeface="微软雅黑" panose="020B0503020204020204" charset="-122"/>
                <a:ea typeface="微软雅黑" panose="020B0503020204020204" charset="-122"/>
              </a:rPr>
              <a:t>中的</a:t>
            </a:r>
            <a:r>
              <a:rPr lang="en-US" altLang="zh-CN" sz="2400" b="1">
                <a:solidFill>
                  <a:srgbClr val="C00000"/>
                </a:solidFill>
                <a:latin typeface="微软雅黑" panose="020B0503020204020204" charset="-122"/>
                <a:ea typeface="微软雅黑" panose="020B0503020204020204" charset="-122"/>
                <a:hlinkClick r:id="rId2" action="ppaction://hlinkfile"/>
              </a:rPr>
              <a:t>Example4_27.java</a:t>
            </a:r>
            <a:r>
              <a:rPr lang="zh-CN" altLang="en-US" sz="2400" b="1">
                <a:solidFill>
                  <a:srgbClr val="53648F"/>
                </a:solidFill>
                <a:latin typeface="微软雅黑" panose="020B0503020204020204" charset="-122"/>
                <a:ea typeface="微软雅黑" panose="020B0503020204020204" charset="-122"/>
              </a:rPr>
              <a:t>的主类使用</a:t>
            </a:r>
            <a:r>
              <a:rPr lang="en-US" altLang="zh-CN" sz="2400" b="1">
                <a:solidFill>
                  <a:srgbClr val="53648F"/>
                </a:solidFill>
                <a:latin typeface="微软雅黑" panose="020B0503020204020204" charset="-122"/>
                <a:ea typeface="微软雅黑" panose="020B0503020204020204" charset="-122"/>
              </a:rPr>
              <a:t>Rational</a:t>
            </a:r>
            <a:r>
              <a:rPr lang="zh-CN" altLang="en-US" sz="2400" b="1">
                <a:solidFill>
                  <a:srgbClr val="53648F"/>
                </a:solidFill>
                <a:latin typeface="微软雅黑" panose="020B0503020204020204" charset="-122"/>
                <a:ea typeface="微软雅黑" panose="020B0503020204020204" charset="-122"/>
              </a:rPr>
              <a:t>对象计算两个分数的四则运算，并计算了2/1+3/2+5/3…的前10项和 </a:t>
            </a:r>
          </a:p>
          <a:p>
            <a:pPr eaLnBrk="1" hangingPunct="1">
              <a:lnSpc>
                <a:spcPct val="200000"/>
              </a:lnSpc>
            </a:pPr>
            <a:endParaRPr lang="zh-CN" altLang="en-US" sz="2400" b="1">
              <a:solidFill>
                <a:srgbClr val="53648F"/>
              </a:solidFill>
              <a:latin typeface="微软雅黑" panose="020B0503020204020204" charset="-122"/>
              <a:ea typeface="微软雅黑" panose="020B0503020204020204" charset="-122"/>
            </a:endParaRPr>
          </a:p>
        </p:txBody>
      </p:sp>
      <p:sp>
        <p:nvSpPr>
          <p:cNvPr id="315396" name="Rectangle 4"/>
          <p:cNvSpPr>
            <a:spLocks noChangeArrowheads="1"/>
          </p:cNvSpPr>
          <p:nvPr/>
        </p:nvSpPr>
        <p:spPr bwMode="auto">
          <a:xfrm>
            <a:off x="2699073" y="3065868"/>
            <a:ext cx="6840537" cy="3476625"/>
          </a:xfrm>
          <a:prstGeom prst="rect">
            <a:avLst/>
          </a:prstGeom>
          <a:solidFill>
            <a:schemeClr val="bg1"/>
          </a:solidFill>
          <a:ln w="50800">
            <a:solidFill>
              <a:srgbClr val="53648F"/>
            </a:solidFill>
            <a:miter lim="800000"/>
          </a:ln>
        </p:spPr>
        <p:txBody>
          <a:bodyPr>
            <a:spAutoFit/>
          </a:bodyPr>
          <a:lstStyle>
            <a:lvl1pPr indent="278130">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zh-CN" altLang="en-US" sz="2200">
                <a:latin typeface="微软雅黑" panose="020B0503020204020204" charset="-122"/>
                <a:ea typeface="微软雅黑" panose="020B0503020204020204" charset="-122"/>
              </a:rPr>
              <a:t>程序的运行结果如下：</a:t>
            </a:r>
          </a:p>
          <a:p>
            <a:pPr algn="just">
              <a:spcBef>
                <a:spcPct val="0"/>
              </a:spcBef>
              <a:buClrTx/>
              <a:buFontTx/>
              <a:buNone/>
            </a:pPr>
            <a:r>
              <a:rPr lang="zh-CN" altLang="en-US" sz="2200">
                <a:solidFill>
                  <a:srgbClr val="53648F"/>
                </a:solidFill>
                <a:latin typeface="微软雅黑" panose="020B0503020204020204" charset="-122"/>
                <a:ea typeface="微软雅黑" panose="020B0503020204020204" charset="-122"/>
              </a:rPr>
              <a:t>1/5+3/2 = 17/10</a:t>
            </a:r>
          </a:p>
          <a:p>
            <a:pPr algn="just">
              <a:spcBef>
                <a:spcPct val="0"/>
              </a:spcBef>
              <a:buClrTx/>
              <a:buFontTx/>
              <a:buNone/>
            </a:pPr>
            <a:r>
              <a:rPr lang="zh-CN" altLang="en-US" sz="2200">
                <a:solidFill>
                  <a:srgbClr val="53648F"/>
                </a:solidFill>
                <a:latin typeface="微软雅黑" panose="020B0503020204020204" charset="-122"/>
                <a:ea typeface="微软雅黑" panose="020B0503020204020204" charset="-122"/>
              </a:rPr>
              <a:t>1/5-3/2 = -13/10</a:t>
            </a:r>
          </a:p>
          <a:p>
            <a:pPr algn="just">
              <a:spcBef>
                <a:spcPct val="0"/>
              </a:spcBef>
              <a:buClrTx/>
              <a:buFontTx/>
              <a:buNone/>
            </a:pPr>
            <a:r>
              <a:rPr lang="zh-CN" altLang="en-US" sz="2200">
                <a:solidFill>
                  <a:srgbClr val="53648F"/>
                </a:solidFill>
                <a:latin typeface="微软雅黑" panose="020B0503020204020204" charset="-122"/>
                <a:ea typeface="微软雅黑" panose="020B0503020204020204" charset="-122"/>
              </a:rPr>
              <a:t>1/5×3/2 = 3/10</a:t>
            </a:r>
          </a:p>
          <a:p>
            <a:pPr algn="just">
              <a:spcBef>
                <a:spcPct val="0"/>
              </a:spcBef>
              <a:buClrTx/>
              <a:buFontTx/>
              <a:buNone/>
            </a:pPr>
            <a:r>
              <a:rPr lang="zh-CN" altLang="en-US" sz="2200">
                <a:solidFill>
                  <a:srgbClr val="53648F"/>
                </a:solidFill>
                <a:latin typeface="微软雅黑" panose="020B0503020204020204" charset="-122"/>
                <a:ea typeface="微软雅黑" panose="020B0503020204020204" charset="-122"/>
              </a:rPr>
              <a:t>1/5÷3/2 = 2/15</a:t>
            </a:r>
          </a:p>
          <a:p>
            <a:pPr algn="just">
              <a:spcBef>
                <a:spcPct val="0"/>
              </a:spcBef>
              <a:buClrTx/>
              <a:buFontTx/>
              <a:buNone/>
            </a:pPr>
            <a:r>
              <a:rPr lang="zh-CN" altLang="en-US" sz="2200">
                <a:latin typeface="微软雅黑" panose="020B0503020204020204" charset="-122"/>
                <a:ea typeface="微软雅黑" panose="020B0503020204020204" charset="-122"/>
              </a:rPr>
              <a:t>计算2/1+3/2+5/3+8/5+13/8…的前10项和.</a:t>
            </a:r>
          </a:p>
          <a:p>
            <a:pPr algn="just">
              <a:spcBef>
                <a:spcPct val="0"/>
              </a:spcBef>
              <a:buClrTx/>
              <a:buFontTx/>
              <a:buNone/>
            </a:pPr>
            <a:r>
              <a:rPr lang="zh-CN" altLang="en-US" sz="2200">
                <a:latin typeface="微软雅黑" panose="020B0503020204020204" charset="-122"/>
                <a:ea typeface="微软雅黑" panose="020B0503020204020204" charset="-122"/>
              </a:rPr>
              <a:t>用分数表示:</a:t>
            </a:r>
          </a:p>
          <a:p>
            <a:pPr algn="just">
              <a:spcBef>
                <a:spcPct val="0"/>
              </a:spcBef>
              <a:buClrTx/>
              <a:buFontTx/>
              <a:buNone/>
            </a:pPr>
            <a:r>
              <a:rPr lang="zh-CN" altLang="en-US" sz="2200">
                <a:solidFill>
                  <a:srgbClr val="53648F"/>
                </a:solidFill>
                <a:latin typeface="微软雅黑" panose="020B0503020204020204" charset="-122"/>
                <a:ea typeface="微软雅黑" panose="020B0503020204020204" charset="-122"/>
              </a:rPr>
              <a:t>998361233/60580520</a:t>
            </a:r>
          </a:p>
          <a:p>
            <a:pPr algn="just">
              <a:spcBef>
                <a:spcPct val="0"/>
              </a:spcBef>
              <a:buClrTx/>
              <a:buFontTx/>
              <a:buNone/>
            </a:pPr>
            <a:r>
              <a:rPr lang="zh-CN" altLang="en-US" sz="2200">
                <a:latin typeface="微软雅黑" panose="020B0503020204020204" charset="-122"/>
                <a:ea typeface="微软雅黑" panose="020B0503020204020204" charset="-122"/>
              </a:rPr>
              <a:t>用小数表示:</a:t>
            </a:r>
          </a:p>
          <a:p>
            <a:pPr>
              <a:spcBef>
                <a:spcPct val="0"/>
              </a:spcBef>
              <a:buClrTx/>
              <a:buFontTx/>
              <a:buNone/>
            </a:pPr>
            <a:r>
              <a:rPr lang="zh-CN" altLang="en-US" sz="2200">
                <a:solidFill>
                  <a:srgbClr val="53648F"/>
                </a:solidFill>
                <a:latin typeface="微软雅黑" panose="020B0503020204020204" charset="-122"/>
                <a:ea typeface="微软雅黑" panose="020B0503020204020204" charset="-122"/>
              </a:rPr>
              <a:t>16.479905306194137 </a:t>
            </a:r>
          </a:p>
        </p:txBody>
      </p:sp>
      <p:grpSp>
        <p:nvGrpSpPr>
          <p:cNvPr id="5" name="组合 4"/>
          <p:cNvGrpSpPr/>
          <p:nvPr/>
        </p:nvGrpSpPr>
        <p:grpSpPr>
          <a:xfrm>
            <a:off x="103941" y="116632"/>
            <a:ext cx="10002760" cy="614705"/>
            <a:chOff x="103941" y="116632"/>
            <a:chExt cx="10002760" cy="614705"/>
          </a:xfrm>
        </p:grpSpPr>
        <p:sp>
          <p:nvSpPr>
            <p:cNvPr id="6" name="文本框 5"/>
            <p:cNvSpPr txBox="1"/>
            <p:nvPr/>
          </p:nvSpPr>
          <p:spPr>
            <a:xfrm>
              <a:off x="767408" y="147772"/>
              <a:ext cx="386333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4.18  </a:t>
              </a:r>
              <a:r>
                <a:rPr lang="zh-CN" altLang="en-US" sz="3200" b="1">
                  <a:solidFill>
                    <a:srgbClr val="53648F"/>
                  </a:solidFill>
                  <a:latin typeface="微软雅黑" panose="020B0503020204020204" charset="-122"/>
                  <a:ea typeface="微软雅黑" panose="020B0503020204020204" charset="-122"/>
                </a:rPr>
                <a:t>应用举例</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3657545" y="470262"/>
              <a:ext cx="6449156" cy="150426"/>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0" name="文本框 9"/>
          <p:cNvSpPr txBox="1"/>
          <p:nvPr/>
        </p:nvSpPr>
        <p:spPr>
          <a:xfrm>
            <a:off x="817550" y="879103"/>
            <a:ext cx="6934634"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4.18.1 </a:t>
            </a:r>
            <a:r>
              <a:rPr lang="zh-CN" altLang="en-US" sz="2400">
                <a:latin typeface="微软雅黑" panose="020B0503020204020204" charset="-122"/>
                <a:ea typeface="微软雅黑" panose="020B0503020204020204" charset="-122"/>
              </a:rPr>
              <a:t>有理数的类封装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82947">
                                            <p:txEl>
                                              <p:pRg st="0" end="0"/>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315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P spid="315396" grpId="0" bldLvl="0" animBg="1"/>
      <p:bldP spid="10"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文本框 8"/>
          <p:cNvSpPr txBox="1"/>
          <p:nvPr/>
        </p:nvSpPr>
        <p:spPr>
          <a:xfrm>
            <a:off x="1104032" y="1412776"/>
            <a:ext cx="10537105" cy="970915"/>
          </a:xfrm>
          <a:prstGeom prst="rect">
            <a:avLst/>
          </a:prstGeom>
          <a:noFill/>
          <a:ln w="50800">
            <a:solidFill>
              <a:srgbClr val="53648F"/>
            </a:solidFill>
          </a:ln>
        </p:spPr>
        <p:txBody>
          <a:bodyPr wrap="square">
            <a:spAutoFit/>
          </a:bodyPr>
          <a:lstStyle/>
          <a:p>
            <a:pPr eaLnBrk="1" hangingPunct="1">
              <a:lnSpc>
                <a:spcPct val="130000"/>
              </a:lnSpc>
              <a:defRPr/>
            </a:pPr>
            <a:r>
              <a:rPr lang="zh-CN" altLang="zh-CN" sz="2200" kern="100" dirty="0">
                <a:solidFill>
                  <a:srgbClr val="000000"/>
                </a:solidFill>
                <a:latin typeface="微软雅黑" panose="020B0503020204020204" charset="-122"/>
                <a:ea typeface="微软雅黑" panose="020B0503020204020204" charset="-122"/>
                <a:cs typeface="Times New Roman" panose="02020603050405020304" pitchFamily="18" charset="0"/>
              </a:rPr>
              <a:t>如果对象</a:t>
            </a:r>
            <a:r>
              <a:rPr lang="en-US" altLang="zh-CN" sz="2200" kern="100" dirty="0">
                <a:solidFill>
                  <a:srgbClr val="000000"/>
                </a:solidFill>
                <a:latin typeface="微软雅黑" panose="020B0503020204020204" charset="-122"/>
                <a:ea typeface="微软雅黑" panose="020B0503020204020204" charset="-122"/>
              </a:rPr>
              <a:t>a</a:t>
            </a:r>
            <a:r>
              <a:rPr lang="zh-CN" altLang="zh-CN" sz="2200" kern="100" dirty="0">
                <a:solidFill>
                  <a:srgbClr val="000000"/>
                </a:solidFill>
                <a:latin typeface="微软雅黑" panose="020B0503020204020204" charset="-122"/>
                <a:ea typeface="微软雅黑" panose="020B0503020204020204" charset="-122"/>
                <a:cs typeface="Times New Roman" panose="02020603050405020304" pitchFamily="18" charset="0"/>
              </a:rPr>
              <a:t>含有对象</a:t>
            </a:r>
            <a:r>
              <a:rPr lang="en-US" altLang="zh-CN" sz="2200" kern="100" dirty="0">
                <a:solidFill>
                  <a:srgbClr val="000000"/>
                </a:solidFill>
                <a:latin typeface="微软雅黑" panose="020B0503020204020204" charset="-122"/>
                <a:ea typeface="微软雅黑" panose="020B0503020204020204" charset="-122"/>
              </a:rPr>
              <a:t>b</a:t>
            </a:r>
            <a:r>
              <a:rPr lang="zh-CN" altLang="zh-CN" sz="2200" kern="100" dirty="0">
                <a:solidFill>
                  <a:srgbClr val="000000"/>
                </a:solidFill>
                <a:latin typeface="微软雅黑" panose="020B0503020204020204" charset="-122"/>
                <a:ea typeface="微软雅黑" panose="020B0503020204020204" charset="-122"/>
                <a:cs typeface="Times New Roman" panose="02020603050405020304" pitchFamily="18" charset="0"/>
              </a:rPr>
              <a:t>的引用，对象</a:t>
            </a:r>
            <a:r>
              <a:rPr lang="en-US" altLang="zh-CN" sz="2200" kern="100" dirty="0">
                <a:solidFill>
                  <a:srgbClr val="000000"/>
                </a:solidFill>
                <a:latin typeface="微软雅黑" panose="020B0503020204020204" charset="-122"/>
                <a:ea typeface="微软雅黑" panose="020B0503020204020204" charset="-122"/>
              </a:rPr>
              <a:t>b</a:t>
            </a:r>
            <a:r>
              <a:rPr lang="zh-CN" altLang="zh-CN" sz="2200" kern="100" dirty="0">
                <a:solidFill>
                  <a:srgbClr val="000000"/>
                </a:solidFill>
                <a:latin typeface="微软雅黑" panose="020B0503020204020204" charset="-122"/>
                <a:ea typeface="微软雅黑" panose="020B0503020204020204" charset="-122"/>
                <a:cs typeface="Times New Roman" panose="02020603050405020304" pitchFamily="18" charset="0"/>
              </a:rPr>
              <a:t>含有对象</a:t>
            </a:r>
            <a:r>
              <a:rPr lang="en-US" altLang="zh-CN" sz="2200" kern="100" dirty="0">
                <a:solidFill>
                  <a:srgbClr val="000000"/>
                </a:solidFill>
                <a:latin typeface="微软雅黑" panose="020B0503020204020204" charset="-122"/>
                <a:ea typeface="微软雅黑" panose="020B0503020204020204" charset="-122"/>
              </a:rPr>
              <a:t>c</a:t>
            </a:r>
            <a:r>
              <a:rPr lang="zh-CN" altLang="zh-CN" sz="2200" kern="100" dirty="0">
                <a:solidFill>
                  <a:srgbClr val="000000"/>
                </a:solidFill>
                <a:latin typeface="微软雅黑" panose="020B0503020204020204" charset="-122"/>
                <a:ea typeface="微软雅黑" panose="020B0503020204020204" charset="-122"/>
                <a:cs typeface="Times New Roman" panose="02020603050405020304" pitchFamily="18" charset="0"/>
              </a:rPr>
              <a:t>的引用，那么就可以使用</a:t>
            </a:r>
            <a:r>
              <a:rPr lang="en-US" altLang="zh-CN" sz="2200" kern="100" dirty="0">
                <a:solidFill>
                  <a:srgbClr val="000000"/>
                </a:solidFill>
                <a:latin typeface="微软雅黑" panose="020B0503020204020204" charset="-122"/>
                <a:ea typeface="微软雅黑" panose="020B0503020204020204" charset="-122"/>
              </a:rPr>
              <a:t>a</a:t>
            </a:r>
            <a:r>
              <a:rPr lang="zh-CN" altLang="zh-CN" sz="2200" kern="100" dirty="0">
                <a:solidFill>
                  <a:srgbClr val="000000"/>
                </a:solidFill>
                <a:latin typeface="微软雅黑" panose="020B0503020204020204" charset="-122"/>
                <a:ea typeface="微软雅黑" panose="020B0503020204020204" charset="-122"/>
                <a:cs typeface="Times New Roman" panose="02020603050405020304" pitchFamily="18" charset="0"/>
              </a:rPr>
              <a:t>、</a:t>
            </a:r>
            <a:r>
              <a:rPr lang="en-US" altLang="zh-CN" sz="2200" kern="100" dirty="0">
                <a:solidFill>
                  <a:srgbClr val="000000"/>
                </a:solidFill>
                <a:latin typeface="微软雅黑" panose="020B0503020204020204" charset="-122"/>
                <a:ea typeface="微软雅黑" panose="020B0503020204020204" charset="-122"/>
              </a:rPr>
              <a:t>b</a:t>
            </a:r>
            <a:r>
              <a:rPr lang="zh-CN" altLang="zh-CN" sz="2200" kern="100" dirty="0">
                <a:solidFill>
                  <a:srgbClr val="000000"/>
                </a:solidFill>
                <a:latin typeface="微软雅黑" panose="020B0503020204020204" charset="-122"/>
                <a:ea typeface="微软雅黑" panose="020B0503020204020204" charset="-122"/>
                <a:cs typeface="Times New Roman" panose="02020603050405020304" pitchFamily="18" charset="0"/>
              </a:rPr>
              <a:t>、</a:t>
            </a:r>
            <a:r>
              <a:rPr lang="en-US" altLang="zh-CN" sz="2200" kern="100" dirty="0">
                <a:solidFill>
                  <a:srgbClr val="000000"/>
                </a:solidFill>
                <a:latin typeface="微软雅黑" panose="020B0503020204020204" charset="-122"/>
                <a:ea typeface="微软雅黑" panose="020B0503020204020204" charset="-122"/>
              </a:rPr>
              <a:t>c</a:t>
            </a:r>
            <a:r>
              <a:rPr lang="zh-CN" altLang="zh-CN" sz="2200" kern="100" dirty="0">
                <a:solidFill>
                  <a:srgbClr val="000000"/>
                </a:solidFill>
                <a:latin typeface="微软雅黑" panose="020B0503020204020204" charset="-122"/>
                <a:ea typeface="微软雅黑" panose="020B0503020204020204" charset="-122"/>
                <a:cs typeface="Times New Roman" panose="02020603050405020304" pitchFamily="18" charset="0"/>
              </a:rPr>
              <a:t>搭建流水线，即建立一个类，该类同时组合</a:t>
            </a:r>
            <a:r>
              <a:rPr lang="en-US" altLang="zh-CN" sz="2200" kern="100" dirty="0">
                <a:solidFill>
                  <a:srgbClr val="000000"/>
                </a:solidFill>
                <a:latin typeface="微软雅黑" panose="020B0503020204020204" charset="-122"/>
                <a:ea typeface="微软雅黑" panose="020B0503020204020204" charset="-122"/>
              </a:rPr>
              <a:t>a</a:t>
            </a:r>
            <a:r>
              <a:rPr lang="zh-CN" altLang="zh-CN" sz="2200" kern="100" dirty="0">
                <a:solidFill>
                  <a:srgbClr val="000000"/>
                </a:solidFill>
                <a:latin typeface="微软雅黑" panose="020B0503020204020204" charset="-122"/>
                <a:ea typeface="微软雅黑" panose="020B0503020204020204" charset="-122"/>
                <a:cs typeface="Times New Roman" panose="02020603050405020304" pitchFamily="18" charset="0"/>
              </a:rPr>
              <a:t>、</a:t>
            </a:r>
            <a:r>
              <a:rPr lang="en-US" altLang="zh-CN" sz="2200" kern="100" dirty="0">
                <a:solidFill>
                  <a:srgbClr val="000000"/>
                </a:solidFill>
                <a:latin typeface="微软雅黑" panose="020B0503020204020204" charset="-122"/>
                <a:ea typeface="微软雅黑" panose="020B0503020204020204" charset="-122"/>
              </a:rPr>
              <a:t>b</a:t>
            </a:r>
            <a:r>
              <a:rPr lang="zh-CN" altLang="zh-CN" sz="2200" kern="100" dirty="0">
                <a:solidFill>
                  <a:srgbClr val="000000"/>
                </a:solidFill>
                <a:latin typeface="微软雅黑" panose="020B0503020204020204" charset="-122"/>
                <a:ea typeface="微软雅黑" panose="020B0503020204020204" charset="-122"/>
                <a:cs typeface="Times New Roman" panose="02020603050405020304" pitchFamily="18" charset="0"/>
              </a:rPr>
              <a:t>、</a:t>
            </a:r>
            <a:r>
              <a:rPr lang="en-US" altLang="zh-CN" sz="2200" kern="100" dirty="0">
                <a:solidFill>
                  <a:srgbClr val="000000"/>
                </a:solidFill>
                <a:latin typeface="微软雅黑" panose="020B0503020204020204" charset="-122"/>
                <a:ea typeface="微软雅黑" panose="020B0503020204020204" charset="-122"/>
              </a:rPr>
              <a:t>c</a:t>
            </a:r>
            <a:r>
              <a:rPr lang="zh-CN" altLang="zh-CN" sz="2200" kern="100" dirty="0">
                <a:solidFill>
                  <a:srgbClr val="000000"/>
                </a:solidFill>
                <a:latin typeface="微软雅黑" panose="020B0503020204020204" charset="-122"/>
                <a:ea typeface="微软雅黑" panose="020B0503020204020204" charset="-122"/>
                <a:cs typeface="Times New Roman" panose="02020603050405020304" pitchFamily="18" charset="0"/>
              </a:rPr>
              <a:t>三个对象</a:t>
            </a:r>
            <a:endParaRPr lang="zh-CN" altLang="en-US" sz="2200" dirty="0">
              <a:latin typeface="微软雅黑" panose="020B0503020204020204" charset="-122"/>
              <a:ea typeface="微软雅黑" panose="020B0503020204020204" charset="-122"/>
            </a:endParaRPr>
          </a:p>
        </p:txBody>
      </p:sp>
      <p:sp>
        <p:nvSpPr>
          <p:cNvPr id="83973" name="文本框 10"/>
          <p:cNvSpPr txBox="1">
            <a:spLocks noChangeArrowheads="1"/>
          </p:cNvSpPr>
          <p:nvPr/>
        </p:nvSpPr>
        <p:spPr bwMode="auto">
          <a:xfrm>
            <a:off x="1104032" y="2422152"/>
            <a:ext cx="10360421" cy="229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2200" b="0">
                <a:latin typeface="微软雅黑" panose="020B0503020204020204" charset="-122"/>
                <a:ea typeface="微软雅黑" panose="020B0503020204020204" charset="-122"/>
              </a:rPr>
              <a:t>例子</a:t>
            </a:r>
            <a:r>
              <a:rPr lang="en-US" altLang="zh-CN" sz="2200" b="0">
                <a:latin typeface="微软雅黑" panose="020B0503020204020204" charset="-122"/>
                <a:ea typeface="微软雅黑" panose="020B0503020204020204" charset="-122"/>
              </a:rPr>
              <a:t>28</a:t>
            </a:r>
            <a:r>
              <a:rPr lang="zh-CN" altLang="en-US" sz="2200" b="0">
                <a:latin typeface="微软雅黑" panose="020B0503020204020204" charset="-122"/>
                <a:ea typeface="微软雅黑" panose="020B0503020204020204" charset="-122"/>
              </a:rPr>
              <a:t>用流水线完成分数评定，其中</a:t>
            </a:r>
            <a:r>
              <a:rPr lang="en-US" altLang="zh-CN" sz="2200" b="0">
                <a:solidFill>
                  <a:srgbClr val="C00000"/>
                </a:solidFill>
                <a:latin typeface="微软雅黑" panose="020B0503020204020204" charset="-122"/>
                <a:ea typeface="微软雅黑" panose="020B0503020204020204" charset="-122"/>
              </a:rPr>
              <a:t>InputScore</a:t>
            </a:r>
            <a:r>
              <a:rPr lang="zh-CN" altLang="en-US" sz="2200" b="0">
                <a:latin typeface="微软雅黑" panose="020B0503020204020204" charset="-122"/>
                <a:ea typeface="微软雅黑" panose="020B0503020204020204" charset="-122"/>
              </a:rPr>
              <a:t>类的对象负责录入分数，</a:t>
            </a:r>
            <a:r>
              <a:rPr lang="en-US" altLang="zh-CN" sz="2200" b="0">
                <a:latin typeface="微软雅黑" panose="020B0503020204020204" charset="-122"/>
                <a:ea typeface="微软雅黑" panose="020B0503020204020204" charset="-122"/>
              </a:rPr>
              <a:t>InputScore</a:t>
            </a:r>
            <a:r>
              <a:rPr lang="zh-CN" altLang="en-US" sz="2200" b="0">
                <a:latin typeface="微软雅黑" panose="020B0503020204020204" charset="-122"/>
                <a:ea typeface="微软雅黑" panose="020B0503020204020204" charset="-122"/>
              </a:rPr>
              <a:t>类组合了</a:t>
            </a:r>
            <a:r>
              <a:rPr lang="en-US" altLang="zh-CN" sz="2200" b="0">
                <a:solidFill>
                  <a:srgbClr val="C00000"/>
                </a:solidFill>
                <a:latin typeface="微软雅黑" panose="020B0503020204020204" charset="-122"/>
                <a:ea typeface="微软雅黑" panose="020B0503020204020204" charset="-122"/>
              </a:rPr>
              <a:t>DelScore</a:t>
            </a:r>
            <a:r>
              <a:rPr lang="zh-CN" altLang="en-US" sz="2200" b="0">
                <a:latin typeface="微软雅黑" panose="020B0503020204020204" charset="-122"/>
                <a:ea typeface="微软雅黑" panose="020B0503020204020204" charset="-122"/>
              </a:rPr>
              <a:t>类的对象；</a:t>
            </a:r>
            <a:r>
              <a:rPr lang="en-US" altLang="zh-CN" sz="2200" b="0">
                <a:latin typeface="微软雅黑" panose="020B0503020204020204" charset="-122"/>
                <a:ea typeface="微软雅黑" panose="020B0503020204020204" charset="-122"/>
              </a:rPr>
              <a:t>DelScore</a:t>
            </a:r>
            <a:r>
              <a:rPr lang="zh-CN" altLang="en-US" sz="2200" b="0">
                <a:latin typeface="微软雅黑" panose="020B0503020204020204" charset="-122"/>
                <a:ea typeface="微软雅黑" panose="020B0503020204020204" charset="-122"/>
              </a:rPr>
              <a:t>类的对象负责去掉一个最高分和一个最低分，</a:t>
            </a:r>
            <a:r>
              <a:rPr lang="en-US" altLang="zh-CN" sz="2200" b="0">
                <a:latin typeface="微软雅黑" panose="020B0503020204020204" charset="-122"/>
                <a:ea typeface="微软雅黑" panose="020B0503020204020204" charset="-122"/>
              </a:rPr>
              <a:t>DelScore</a:t>
            </a:r>
            <a:r>
              <a:rPr lang="zh-CN" altLang="en-US" sz="2200" b="0">
                <a:latin typeface="微软雅黑" panose="020B0503020204020204" charset="-122"/>
                <a:ea typeface="微软雅黑" panose="020B0503020204020204" charset="-122"/>
              </a:rPr>
              <a:t>类组合了</a:t>
            </a:r>
            <a:r>
              <a:rPr lang="en-US" altLang="zh-CN" sz="2200" b="0">
                <a:solidFill>
                  <a:srgbClr val="C00000"/>
                </a:solidFill>
                <a:latin typeface="微软雅黑" panose="020B0503020204020204" charset="-122"/>
                <a:ea typeface="微软雅黑" panose="020B0503020204020204" charset="-122"/>
              </a:rPr>
              <a:t>ComputerAver</a:t>
            </a:r>
            <a:r>
              <a:rPr lang="zh-CN" altLang="en-US" sz="2200" b="0">
                <a:latin typeface="微软雅黑" panose="020B0503020204020204" charset="-122"/>
                <a:ea typeface="微软雅黑" panose="020B0503020204020204" charset="-122"/>
              </a:rPr>
              <a:t>类的对象；</a:t>
            </a:r>
            <a:r>
              <a:rPr lang="en-US" altLang="zh-CN" sz="2200" b="0">
                <a:latin typeface="微软雅黑" panose="020B0503020204020204" charset="-122"/>
                <a:ea typeface="微软雅黑" panose="020B0503020204020204" charset="-122"/>
              </a:rPr>
              <a:t>ComputerAver</a:t>
            </a:r>
            <a:r>
              <a:rPr lang="zh-CN" altLang="en-US" sz="2200" b="0">
                <a:latin typeface="微软雅黑" panose="020B0503020204020204" charset="-122"/>
                <a:ea typeface="微软雅黑" panose="020B0503020204020204" charset="-122"/>
              </a:rPr>
              <a:t>类的对象负责计算平均值；</a:t>
            </a:r>
            <a:r>
              <a:rPr lang="en-US" altLang="zh-CN" sz="2200" b="0">
                <a:solidFill>
                  <a:srgbClr val="53648F"/>
                </a:solidFill>
                <a:latin typeface="微软雅黑" panose="020B0503020204020204" charset="-122"/>
                <a:ea typeface="微软雅黑" panose="020B0503020204020204" charset="-122"/>
              </a:rPr>
              <a:t>Line</a:t>
            </a:r>
            <a:r>
              <a:rPr lang="zh-CN" altLang="en-US" sz="2200" b="0">
                <a:latin typeface="微软雅黑" panose="020B0503020204020204" charset="-122"/>
                <a:ea typeface="微软雅黑" panose="020B0503020204020204" charset="-122"/>
              </a:rPr>
              <a:t>类组合了</a:t>
            </a:r>
            <a:r>
              <a:rPr lang="en-US" altLang="zh-CN" sz="2200" b="0">
                <a:latin typeface="微软雅黑" panose="020B0503020204020204" charset="-122"/>
                <a:ea typeface="微软雅黑" panose="020B0503020204020204" charset="-122"/>
              </a:rPr>
              <a:t>InputScore</a:t>
            </a:r>
            <a:r>
              <a:rPr lang="zh-CN" altLang="en-US" sz="2200" b="0">
                <a:latin typeface="微软雅黑" panose="020B0503020204020204" charset="-122"/>
                <a:ea typeface="微软雅黑" panose="020B0503020204020204" charset="-122"/>
              </a:rPr>
              <a:t>、</a:t>
            </a:r>
            <a:r>
              <a:rPr lang="en-US" altLang="zh-CN" sz="2200" b="0">
                <a:latin typeface="微软雅黑" panose="020B0503020204020204" charset="-122"/>
                <a:ea typeface="微软雅黑" panose="020B0503020204020204" charset="-122"/>
              </a:rPr>
              <a:t>DelScore</a:t>
            </a:r>
            <a:r>
              <a:rPr lang="zh-CN" altLang="en-US" sz="2200" b="0">
                <a:latin typeface="微软雅黑" panose="020B0503020204020204" charset="-122"/>
                <a:ea typeface="微软雅黑" panose="020B0503020204020204" charset="-122"/>
              </a:rPr>
              <a:t>和</a:t>
            </a:r>
            <a:r>
              <a:rPr lang="en-US" altLang="zh-CN" sz="2200" b="0">
                <a:latin typeface="微软雅黑" panose="020B0503020204020204" charset="-122"/>
                <a:ea typeface="微软雅黑" panose="020B0503020204020204" charset="-122"/>
              </a:rPr>
              <a:t>ComputerAver</a:t>
            </a:r>
            <a:r>
              <a:rPr lang="zh-CN" altLang="en-US" sz="2200" b="0">
                <a:latin typeface="微软雅黑" panose="020B0503020204020204" charset="-122"/>
                <a:ea typeface="微软雅黑" panose="020B0503020204020204" charset="-122"/>
              </a:rPr>
              <a:t>三个类的实例。</a:t>
            </a:r>
          </a:p>
        </p:txBody>
      </p:sp>
      <p:pic>
        <p:nvPicPr>
          <p:cNvPr id="839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9195" y="4502275"/>
            <a:ext cx="5370512"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5" name="文本框 13"/>
          <p:cNvSpPr txBox="1">
            <a:spLocks noChangeArrowheads="1"/>
          </p:cNvSpPr>
          <p:nvPr/>
        </p:nvSpPr>
        <p:spPr bwMode="auto">
          <a:xfrm>
            <a:off x="1731823" y="4719258"/>
            <a:ext cx="3716105"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0">
                <a:solidFill>
                  <a:srgbClr val="C00000"/>
                </a:solidFill>
                <a:latin typeface="微软雅黑" panose="020B0503020204020204" charset="-122"/>
                <a:ea typeface="微软雅黑" panose="020B0503020204020204" charset="-122"/>
                <a:hlinkClick r:id="rId3" action="ppaction://hlinkfile"/>
              </a:rPr>
              <a:t>InputScore</a:t>
            </a:r>
          </a:p>
        </p:txBody>
      </p:sp>
      <p:sp>
        <p:nvSpPr>
          <p:cNvPr id="83976" name="文本框 16"/>
          <p:cNvSpPr txBox="1">
            <a:spLocks noChangeArrowheads="1"/>
          </p:cNvSpPr>
          <p:nvPr/>
        </p:nvSpPr>
        <p:spPr bwMode="auto">
          <a:xfrm>
            <a:off x="1761778" y="5004649"/>
            <a:ext cx="1512931"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0">
                <a:solidFill>
                  <a:srgbClr val="C00000"/>
                </a:solidFill>
                <a:latin typeface="微软雅黑" panose="020B0503020204020204" charset="-122"/>
                <a:ea typeface="微软雅黑" panose="020B0503020204020204" charset="-122"/>
                <a:hlinkClick r:id="rId4" action="ppaction://hlinkfile"/>
              </a:rPr>
              <a:t>DelScore</a:t>
            </a:r>
          </a:p>
        </p:txBody>
      </p:sp>
      <p:sp>
        <p:nvSpPr>
          <p:cNvPr id="83977" name="文本框 18"/>
          <p:cNvSpPr txBox="1">
            <a:spLocks noChangeArrowheads="1"/>
          </p:cNvSpPr>
          <p:nvPr/>
        </p:nvSpPr>
        <p:spPr bwMode="auto">
          <a:xfrm>
            <a:off x="1728471" y="5330613"/>
            <a:ext cx="191790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0">
                <a:solidFill>
                  <a:srgbClr val="C00000"/>
                </a:solidFill>
                <a:latin typeface="微软雅黑" panose="020B0503020204020204" charset="-122"/>
                <a:ea typeface="微软雅黑" panose="020B0503020204020204" charset="-122"/>
                <a:hlinkClick r:id="rId5" action="ppaction://hlinkfile"/>
              </a:rPr>
              <a:t>ComputerAver</a:t>
            </a:r>
          </a:p>
        </p:txBody>
      </p:sp>
      <p:sp>
        <p:nvSpPr>
          <p:cNvPr id="21" name="文本框 20"/>
          <p:cNvSpPr txBox="1"/>
          <p:nvPr/>
        </p:nvSpPr>
        <p:spPr>
          <a:xfrm>
            <a:off x="1771613" y="5649609"/>
            <a:ext cx="3716105" cy="429895"/>
          </a:xfrm>
          <a:prstGeom prst="rect">
            <a:avLst/>
          </a:prstGeom>
          <a:noFill/>
        </p:spPr>
        <p:txBody>
          <a:bodyPr wrap="square">
            <a:spAutoFit/>
          </a:bodyPr>
          <a:lstStyle/>
          <a:p>
            <a:pPr eaLnBrk="1" hangingPunct="1">
              <a:defRPr/>
            </a:pPr>
            <a:r>
              <a:rPr lang="en-US" altLang="zh-CN" sz="2200" kern="100" dirty="0">
                <a:solidFill>
                  <a:srgbClr val="C00000"/>
                </a:solidFill>
                <a:latin typeface="微软雅黑" panose="020B0503020204020204" charset="-122"/>
                <a:ea typeface="微软雅黑" panose="020B0503020204020204" charset="-122"/>
                <a:hlinkClick r:id="rId6" action="ppaction://hlinkfile"/>
              </a:rPr>
              <a:t>Line</a:t>
            </a:r>
          </a:p>
        </p:txBody>
      </p:sp>
      <p:sp>
        <p:nvSpPr>
          <p:cNvPr id="23" name="文本框 22"/>
          <p:cNvSpPr txBox="1"/>
          <p:nvPr/>
        </p:nvSpPr>
        <p:spPr>
          <a:xfrm>
            <a:off x="1740259" y="5950441"/>
            <a:ext cx="3716105" cy="429895"/>
          </a:xfrm>
          <a:prstGeom prst="rect">
            <a:avLst/>
          </a:prstGeom>
          <a:noFill/>
        </p:spPr>
        <p:txBody>
          <a:bodyPr wrap="square">
            <a:spAutoFit/>
          </a:bodyPr>
          <a:lstStyle/>
          <a:p>
            <a:pPr eaLnBrk="1" hangingPunct="1">
              <a:defRPr/>
            </a:pPr>
            <a:r>
              <a:rPr lang="en-US" altLang="zh-CN" sz="2200" kern="100" dirty="0">
                <a:solidFill>
                  <a:srgbClr val="C00000"/>
                </a:solidFill>
                <a:latin typeface="微软雅黑" panose="020B0503020204020204" charset="-122"/>
                <a:ea typeface="微软雅黑" panose="020B0503020204020204" charset="-122"/>
                <a:hlinkClick r:id="rId7" action="ppaction://hlinkfile"/>
              </a:rPr>
              <a:t>SingGame</a:t>
            </a:r>
          </a:p>
        </p:txBody>
      </p:sp>
      <p:grpSp>
        <p:nvGrpSpPr>
          <p:cNvPr id="12" name="组合 11"/>
          <p:cNvGrpSpPr/>
          <p:nvPr/>
        </p:nvGrpSpPr>
        <p:grpSpPr>
          <a:xfrm>
            <a:off x="103941" y="116632"/>
            <a:ext cx="10002760" cy="614705"/>
            <a:chOff x="103941" y="116632"/>
            <a:chExt cx="10002760" cy="614705"/>
          </a:xfrm>
        </p:grpSpPr>
        <p:sp>
          <p:nvSpPr>
            <p:cNvPr id="13" name="文本框 12"/>
            <p:cNvSpPr txBox="1"/>
            <p:nvPr/>
          </p:nvSpPr>
          <p:spPr>
            <a:xfrm>
              <a:off x="767408" y="147772"/>
              <a:ext cx="386333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4.18  </a:t>
              </a:r>
              <a:r>
                <a:rPr lang="zh-CN" altLang="en-US" sz="3200" b="1">
                  <a:solidFill>
                    <a:srgbClr val="53648F"/>
                  </a:solidFill>
                  <a:latin typeface="微软雅黑" panose="020B0503020204020204" charset="-122"/>
                  <a:ea typeface="微软雅黑" panose="020B0503020204020204" charset="-122"/>
                </a:rPr>
                <a:t>应用举例</a:t>
              </a:r>
              <a:endParaRPr lang="zh-CN" altLang="en-US" sz="3200" b="1" dirty="0">
                <a:solidFill>
                  <a:srgbClr val="53648F"/>
                </a:solidFill>
                <a:latin typeface="微软雅黑" panose="020B0503020204020204" charset="-122"/>
                <a:ea typeface="微软雅黑" panose="020B0503020204020204" charset="-122"/>
              </a:endParaRPr>
            </a:p>
          </p:txBody>
        </p:sp>
        <p:pic>
          <p:nvPicPr>
            <p:cNvPr id="14" name="图片 13" descr="卡通人物&#10;&#10;中度可信度描述已自动生成"/>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6" name="平行四边形 15"/>
            <p:cNvSpPr/>
            <p:nvPr/>
          </p:nvSpPr>
          <p:spPr>
            <a:xfrm>
              <a:off x="3657545" y="470262"/>
              <a:ext cx="6449156" cy="150426"/>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7" name="文本框 16"/>
          <p:cNvSpPr txBox="1"/>
          <p:nvPr/>
        </p:nvSpPr>
        <p:spPr>
          <a:xfrm>
            <a:off x="817550" y="879103"/>
            <a:ext cx="6934634"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4.18.2 </a:t>
            </a:r>
            <a:r>
              <a:rPr lang="zh-CN" altLang="en-US" sz="2400">
                <a:latin typeface="微软雅黑" panose="020B0503020204020204" charset="-122"/>
                <a:ea typeface="微软雅黑" panose="020B0503020204020204" charset="-122"/>
              </a:rPr>
              <a:t>搭建流水线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83973"/>
                                        </p:tgtEl>
                                        <p:attrNameLst>
                                          <p:attrName>style.visibility</p:attrName>
                                        </p:attrNameLst>
                                      </p:cBhvr>
                                      <p:to>
                                        <p:strVal val="visible"/>
                                      </p:to>
                                    </p:set>
                                    <p:animEffect transition="in" filter="fade">
                                      <p:cBhvr>
                                        <p:cTn id="18" dur="1000"/>
                                        <p:tgtEl>
                                          <p:spTgt spid="83973"/>
                                        </p:tgtEl>
                                      </p:cBhvr>
                                    </p:animEffect>
                                    <p:anim calcmode="lin" valueType="num">
                                      <p:cBhvr>
                                        <p:cTn id="19" dur="1000" fill="hold"/>
                                        <p:tgtEl>
                                          <p:spTgt spid="83973"/>
                                        </p:tgtEl>
                                        <p:attrNameLst>
                                          <p:attrName>ppt_x</p:attrName>
                                        </p:attrNameLst>
                                      </p:cBhvr>
                                      <p:tavLst>
                                        <p:tav tm="0">
                                          <p:val>
                                            <p:strVal val="#ppt_x"/>
                                          </p:val>
                                        </p:tav>
                                        <p:tav tm="100000">
                                          <p:val>
                                            <p:strVal val="#ppt_x"/>
                                          </p:val>
                                        </p:tav>
                                      </p:tavLst>
                                    </p:anim>
                                    <p:anim calcmode="lin" valueType="num">
                                      <p:cBhvr>
                                        <p:cTn id="20" dur="1000" fill="hold"/>
                                        <p:tgtEl>
                                          <p:spTgt spid="83973"/>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83974"/>
                                        </p:tgtEl>
                                        <p:attrNameLst>
                                          <p:attrName>style.visibility</p:attrName>
                                        </p:attrNameLst>
                                      </p:cBhvr>
                                      <p:to>
                                        <p:strVal val="visible"/>
                                      </p:to>
                                    </p:set>
                                    <p:animEffect transition="in" filter="fade">
                                      <p:cBhvr>
                                        <p:cTn id="23" dur="1000"/>
                                        <p:tgtEl>
                                          <p:spTgt spid="83974"/>
                                        </p:tgtEl>
                                      </p:cBhvr>
                                    </p:animEffect>
                                    <p:anim calcmode="lin" valueType="num">
                                      <p:cBhvr>
                                        <p:cTn id="24" dur="1000" fill="hold"/>
                                        <p:tgtEl>
                                          <p:spTgt spid="83974"/>
                                        </p:tgtEl>
                                        <p:attrNameLst>
                                          <p:attrName>ppt_x</p:attrName>
                                        </p:attrNameLst>
                                      </p:cBhvr>
                                      <p:tavLst>
                                        <p:tav tm="0">
                                          <p:val>
                                            <p:strVal val="#ppt_x"/>
                                          </p:val>
                                        </p:tav>
                                        <p:tav tm="100000">
                                          <p:val>
                                            <p:strVal val="#ppt_x"/>
                                          </p:val>
                                        </p:tav>
                                      </p:tavLst>
                                    </p:anim>
                                    <p:anim calcmode="lin" valueType="num">
                                      <p:cBhvr>
                                        <p:cTn id="25" dur="1000" fill="hold"/>
                                        <p:tgtEl>
                                          <p:spTgt spid="83974"/>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83975"/>
                                        </p:tgtEl>
                                        <p:attrNameLst>
                                          <p:attrName>style.visibility</p:attrName>
                                        </p:attrNameLst>
                                      </p:cBhvr>
                                      <p:to>
                                        <p:strVal val="visible"/>
                                      </p:to>
                                    </p:set>
                                    <p:animEffect transition="in" filter="fade">
                                      <p:cBhvr>
                                        <p:cTn id="28" dur="1000"/>
                                        <p:tgtEl>
                                          <p:spTgt spid="83975"/>
                                        </p:tgtEl>
                                      </p:cBhvr>
                                    </p:animEffect>
                                    <p:anim calcmode="lin" valueType="num">
                                      <p:cBhvr>
                                        <p:cTn id="29" dur="1000" fill="hold"/>
                                        <p:tgtEl>
                                          <p:spTgt spid="83975"/>
                                        </p:tgtEl>
                                        <p:attrNameLst>
                                          <p:attrName>ppt_x</p:attrName>
                                        </p:attrNameLst>
                                      </p:cBhvr>
                                      <p:tavLst>
                                        <p:tav tm="0">
                                          <p:val>
                                            <p:strVal val="#ppt_x"/>
                                          </p:val>
                                        </p:tav>
                                        <p:tav tm="100000">
                                          <p:val>
                                            <p:strVal val="#ppt_x"/>
                                          </p:val>
                                        </p:tav>
                                      </p:tavLst>
                                    </p:anim>
                                    <p:anim calcmode="lin" valueType="num">
                                      <p:cBhvr>
                                        <p:cTn id="30" dur="1000" fill="hold"/>
                                        <p:tgtEl>
                                          <p:spTgt spid="83975"/>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3976"/>
                                        </p:tgtEl>
                                        <p:attrNameLst>
                                          <p:attrName>style.visibility</p:attrName>
                                        </p:attrNameLst>
                                      </p:cBhvr>
                                      <p:to>
                                        <p:strVal val="visible"/>
                                      </p:to>
                                    </p:set>
                                    <p:animEffect transition="in" filter="fade">
                                      <p:cBhvr>
                                        <p:cTn id="33" dur="1000"/>
                                        <p:tgtEl>
                                          <p:spTgt spid="83976"/>
                                        </p:tgtEl>
                                      </p:cBhvr>
                                    </p:animEffect>
                                    <p:anim calcmode="lin" valueType="num">
                                      <p:cBhvr>
                                        <p:cTn id="34" dur="1000" fill="hold"/>
                                        <p:tgtEl>
                                          <p:spTgt spid="83976"/>
                                        </p:tgtEl>
                                        <p:attrNameLst>
                                          <p:attrName>ppt_x</p:attrName>
                                        </p:attrNameLst>
                                      </p:cBhvr>
                                      <p:tavLst>
                                        <p:tav tm="0">
                                          <p:val>
                                            <p:strVal val="#ppt_x"/>
                                          </p:val>
                                        </p:tav>
                                        <p:tav tm="100000">
                                          <p:val>
                                            <p:strVal val="#ppt_x"/>
                                          </p:val>
                                        </p:tav>
                                      </p:tavLst>
                                    </p:anim>
                                    <p:anim calcmode="lin" valueType="num">
                                      <p:cBhvr>
                                        <p:cTn id="35" dur="1000" fill="hold"/>
                                        <p:tgtEl>
                                          <p:spTgt spid="83976"/>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83977"/>
                                        </p:tgtEl>
                                        <p:attrNameLst>
                                          <p:attrName>style.visibility</p:attrName>
                                        </p:attrNameLst>
                                      </p:cBhvr>
                                      <p:to>
                                        <p:strVal val="visible"/>
                                      </p:to>
                                    </p:set>
                                    <p:animEffect transition="in" filter="fade">
                                      <p:cBhvr>
                                        <p:cTn id="38" dur="1000"/>
                                        <p:tgtEl>
                                          <p:spTgt spid="83977"/>
                                        </p:tgtEl>
                                      </p:cBhvr>
                                    </p:animEffect>
                                    <p:anim calcmode="lin" valueType="num">
                                      <p:cBhvr>
                                        <p:cTn id="39" dur="1000" fill="hold"/>
                                        <p:tgtEl>
                                          <p:spTgt spid="83977"/>
                                        </p:tgtEl>
                                        <p:attrNameLst>
                                          <p:attrName>ppt_x</p:attrName>
                                        </p:attrNameLst>
                                      </p:cBhvr>
                                      <p:tavLst>
                                        <p:tav tm="0">
                                          <p:val>
                                            <p:strVal val="#ppt_x"/>
                                          </p:val>
                                        </p:tav>
                                        <p:tav tm="100000">
                                          <p:val>
                                            <p:strVal val="#ppt_x"/>
                                          </p:val>
                                        </p:tav>
                                      </p:tavLst>
                                    </p:anim>
                                    <p:anim calcmode="lin" valueType="num">
                                      <p:cBhvr>
                                        <p:cTn id="40" dur="1000" fill="hold"/>
                                        <p:tgtEl>
                                          <p:spTgt spid="8397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1000"/>
                                        <p:tgtEl>
                                          <p:spTgt spid="21"/>
                                        </p:tgtEl>
                                      </p:cBhvr>
                                    </p:animEffect>
                                    <p:anim calcmode="lin" valueType="num">
                                      <p:cBhvr>
                                        <p:cTn id="44" dur="1000" fill="hold"/>
                                        <p:tgtEl>
                                          <p:spTgt spid="21"/>
                                        </p:tgtEl>
                                        <p:attrNameLst>
                                          <p:attrName>ppt_x</p:attrName>
                                        </p:attrNameLst>
                                      </p:cBhvr>
                                      <p:tavLst>
                                        <p:tav tm="0">
                                          <p:val>
                                            <p:strVal val="#ppt_x"/>
                                          </p:val>
                                        </p:tav>
                                        <p:tav tm="100000">
                                          <p:val>
                                            <p:strVal val="#ppt_x"/>
                                          </p:val>
                                        </p:tav>
                                      </p:tavLst>
                                    </p:anim>
                                    <p:anim calcmode="lin" valueType="num">
                                      <p:cBhvr>
                                        <p:cTn id="45" dur="1000" fill="hold"/>
                                        <p:tgtEl>
                                          <p:spTgt spid="2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83973" grpId="0"/>
      <p:bldP spid="83975" grpId="0"/>
      <p:bldP spid="83976" grpId="0"/>
      <p:bldP spid="83977" grpId="0"/>
      <p:bldP spid="21" grpId="0"/>
      <p:bldP spid="23" grpId="0"/>
      <p:bldP spid="1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3941" y="116632"/>
            <a:ext cx="9951579" cy="614705"/>
            <a:chOff x="103941" y="116632"/>
            <a:chExt cx="9951579" cy="614705"/>
          </a:xfrm>
        </p:grpSpPr>
        <p:sp>
          <p:nvSpPr>
            <p:cNvPr id="6" name="文本框 5"/>
            <p:cNvSpPr txBox="1"/>
            <p:nvPr/>
          </p:nvSpPr>
          <p:spPr>
            <a:xfrm>
              <a:off x="767409" y="147772"/>
              <a:ext cx="1080119" cy="583565"/>
            </a:xfrm>
            <a:prstGeom prst="rect">
              <a:avLst/>
            </a:prstGeom>
            <a:noFill/>
          </p:spPr>
          <p:txBody>
            <a:bodyPr wrap="square">
              <a:spAutoFit/>
            </a:bodyPr>
            <a:lstStyle/>
            <a:p>
              <a:pPr eaLnBrk="1" fontAlgn="auto" hangingPunct="1">
                <a:spcBef>
                  <a:spcPts val="0"/>
                </a:spcBef>
                <a:spcAft>
                  <a:spcPts val="0"/>
                </a:spcAft>
                <a:defRPr/>
              </a:pPr>
              <a:r>
                <a:rPr lang="zh-CN" altLang="en-US" sz="3200" b="1">
                  <a:solidFill>
                    <a:srgbClr val="53648F"/>
                  </a:solidFill>
                  <a:latin typeface="微软雅黑" panose="020B0503020204020204" charset="-122"/>
                  <a:ea typeface="微软雅黑" panose="020B0503020204020204" charset="-122"/>
                </a:rPr>
                <a:t>总结</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1775520" y="427277"/>
              <a:ext cx="8280000" cy="182306"/>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grpSp>
        <p:nvGrpSpPr>
          <p:cNvPr id="10" name="组合 2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10200456" y="889088"/>
            <a:ext cx="1590194" cy="3307762"/>
            <a:chOff x="5064059" y="1235060"/>
            <a:chExt cx="2109458" cy="4387882"/>
          </a:xfrm>
        </p:grpSpPr>
        <p:sp>
          <p:nvSpPr>
            <p:cNvPr id="11" name="íṩļîde"/>
            <p:cNvSpPr/>
            <p:nvPr/>
          </p:nvSpPr>
          <p:spPr bwMode="auto">
            <a:xfrm>
              <a:off x="5064059" y="1366241"/>
              <a:ext cx="2086042" cy="4256701"/>
            </a:xfrm>
            <a:custGeom>
              <a:avLst/>
              <a:gdLst>
                <a:gd name="T0" fmla="*/ 4950 w 6875"/>
                <a:gd name="T1" fmla="*/ 6773 h 14021"/>
                <a:gd name="T2" fmla="*/ 4988 w 6875"/>
                <a:gd name="T3" fmla="*/ 5399 h 14021"/>
                <a:gd name="T4" fmla="*/ 4950 w 6875"/>
                <a:gd name="T5" fmla="*/ 6773 h 14021"/>
                <a:gd name="T6" fmla="*/ 1768 w 6875"/>
                <a:gd name="T7" fmla="*/ 6773 h 14021"/>
                <a:gd name="T8" fmla="*/ 1826 w 6875"/>
                <a:gd name="T9" fmla="*/ 5281 h 14021"/>
                <a:gd name="T10" fmla="*/ 1768 w 6875"/>
                <a:gd name="T11" fmla="*/ 6773 h 14021"/>
                <a:gd name="T12" fmla="*/ 3397 w 6875"/>
                <a:gd name="T13" fmla="*/ 0 h 14021"/>
                <a:gd name="T14" fmla="*/ 2062 w 6875"/>
                <a:gd name="T15" fmla="*/ 1748 h 14021"/>
                <a:gd name="T16" fmla="*/ 1904 w 6875"/>
                <a:gd name="T17" fmla="*/ 2198 h 14021"/>
                <a:gd name="T18" fmla="*/ 2200 w 6875"/>
                <a:gd name="T19" fmla="*/ 2551 h 14021"/>
                <a:gd name="T20" fmla="*/ 2828 w 6875"/>
                <a:gd name="T21" fmla="*/ 3319 h 14021"/>
                <a:gd name="T22" fmla="*/ 2651 w 6875"/>
                <a:gd name="T23" fmla="*/ 3790 h 14021"/>
                <a:gd name="T24" fmla="*/ 1080 w 6875"/>
                <a:gd name="T25" fmla="*/ 4555 h 14021"/>
                <a:gd name="T26" fmla="*/ 0 w 6875"/>
                <a:gd name="T27" fmla="*/ 6773 h 14021"/>
                <a:gd name="T28" fmla="*/ 0 w 6875"/>
                <a:gd name="T29" fmla="*/ 7148 h 14021"/>
                <a:gd name="T30" fmla="*/ 0 w 6875"/>
                <a:gd name="T31" fmla="*/ 7148 h 14021"/>
                <a:gd name="T32" fmla="*/ 982 w 6875"/>
                <a:gd name="T33" fmla="*/ 9248 h 14021"/>
                <a:gd name="T34" fmla="*/ 1866 w 6875"/>
                <a:gd name="T35" fmla="*/ 13470 h 14021"/>
                <a:gd name="T36" fmla="*/ 1138 w 6875"/>
                <a:gd name="T37" fmla="*/ 13489 h 14021"/>
                <a:gd name="T38" fmla="*/ 5577 w 6875"/>
                <a:gd name="T39" fmla="*/ 14020 h 14021"/>
                <a:gd name="T40" fmla="*/ 4968 w 6875"/>
                <a:gd name="T41" fmla="*/ 13489 h 14021"/>
                <a:gd name="T42" fmla="*/ 4852 w 6875"/>
                <a:gd name="T43" fmla="*/ 9248 h 14021"/>
                <a:gd name="T44" fmla="*/ 6874 w 6875"/>
                <a:gd name="T45" fmla="*/ 7148 h 14021"/>
                <a:gd name="T46" fmla="*/ 6874 w 6875"/>
                <a:gd name="T47" fmla="*/ 6773 h 14021"/>
                <a:gd name="T48" fmla="*/ 5655 w 6875"/>
                <a:gd name="T49" fmla="*/ 4555 h 14021"/>
                <a:gd name="T50" fmla="*/ 4260 w 6875"/>
                <a:gd name="T51" fmla="*/ 3790 h 14021"/>
                <a:gd name="T52" fmla="*/ 4026 w 6875"/>
                <a:gd name="T53" fmla="*/ 3790 h 14021"/>
                <a:gd name="T54" fmla="*/ 4615 w 6875"/>
                <a:gd name="T55" fmla="*/ 2533 h 14021"/>
                <a:gd name="T56" fmla="*/ 4693 w 6875"/>
                <a:gd name="T57" fmla="*/ 2551 h 14021"/>
                <a:gd name="T58" fmla="*/ 4832 w 6875"/>
                <a:gd name="T59" fmla="*/ 1748 h 14021"/>
                <a:gd name="T60" fmla="*/ 4812 w 6875"/>
                <a:gd name="T61" fmla="*/ 1748 h 14021"/>
                <a:gd name="T62" fmla="*/ 3397 w 6875"/>
                <a:gd name="T63" fmla="*/ 0 h 14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75" h="14021">
                  <a:moveTo>
                    <a:pt x="4950" y="6773"/>
                  </a:moveTo>
                  <a:lnTo>
                    <a:pt x="4950" y="6773"/>
                  </a:lnTo>
                  <a:cubicBezTo>
                    <a:pt x="4950" y="5439"/>
                    <a:pt x="4950" y="5439"/>
                    <a:pt x="4950" y="5439"/>
                  </a:cubicBezTo>
                  <a:cubicBezTo>
                    <a:pt x="4988" y="5399"/>
                    <a:pt x="4988" y="5399"/>
                    <a:pt x="4988" y="5399"/>
                  </a:cubicBezTo>
                  <a:cubicBezTo>
                    <a:pt x="4988" y="6773"/>
                    <a:pt x="4988" y="6773"/>
                    <a:pt x="4988" y="6773"/>
                  </a:cubicBezTo>
                  <a:cubicBezTo>
                    <a:pt x="4950" y="6773"/>
                    <a:pt x="4950" y="6773"/>
                    <a:pt x="4950" y="6773"/>
                  </a:cubicBezTo>
                  <a:lnTo>
                    <a:pt x="1768" y="6773"/>
                  </a:lnTo>
                  <a:lnTo>
                    <a:pt x="1768" y="6773"/>
                  </a:lnTo>
                  <a:cubicBezTo>
                    <a:pt x="1768" y="5242"/>
                    <a:pt x="1768" y="5242"/>
                    <a:pt x="1768" y="5242"/>
                  </a:cubicBezTo>
                  <a:cubicBezTo>
                    <a:pt x="1826" y="5281"/>
                    <a:pt x="1826" y="5281"/>
                    <a:pt x="1826" y="5281"/>
                  </a:cubicBezTo>
                  <a:cubicBezTo>
                    <a:pt x="1826" y="6773"/>
                    <a:pt x="1826" y="6773"/>
                    <a:pt x="1826" y="6773"/>
                  </a:cubicBezTo>
                  <a:cubicBezTo>
                    <a:pt x="1768" y="6773"/>
                    <a:pt x="1768" y="6773"/>
                    <a:pt x="1768" y="6773"/>
                  </a:cubicBezTo>
                  <a:lnTo>
                    <a:pt x="3397" y="0"/>
                  </a:lnTo>
                  <a:lnTo>
                    <a:pt x="3397" y="0"/>
                  </a:lnTo>
                  <a:cubicBezTo>
                    <a:pt x="2593" y="0"/>
                    <a:pt x="1609" y="587"/>
                    <a:pt x="2082" y="1748"/>
                  </a:cubicBezTo>
                  <a:lnTo>
                    <a:pt x="2062" y="1748"/>
                  </a:lnTo>
                  <a:cubicBezTo>
                    <a:pt x="2062" y="1748"/>
                    <a:pt x="2062" y="1748"/>
                    <a:pt x="2042" y="1748"/>
                  </a:cubicBezTo>
                  <a:cubicBezTo>
                    <a:pt x="1924" y="1786"/>
                    <a:pt x="1866" y="1982"/>
                    <a:pt x="1904" y="2198"/>
                  </a:cubicBezTo>
                  <a:cubicBezTo>
                    <a:pt x="1944" y="2395"/>
                    <a:pt x="2062" y="2551"/>
                    <a:pt x="2180" y="2551"/>
                  </a:cubicBezTo>
                  <a:cubicBezTo>
                    <a:pt x="2200" y="2551"/>
                    <a:pt x="2200" y="2551"/>
                    <a:pt x="2200" y="2551"/>
                  </a:cubicBezTo>
                  <a:cubicBezTo>
                    <a:pt x="2218" y="2551"/>
                    <a:pt x="2238" y="2533"/>
                    <a:pt x="2258" y="2533"/>
                  </a:cubicBezTo>
                  <a:cubicBezTo>
                    <a:pt x="2377" y="2846"/>
                    <a:pt x="2593" y="3140"/>
                    <a:pt x="2828" y="3319"/>
                  </a:cubicBezTo>
                  <a:cubicBezTo>
                    <a:pt x="2828" y="3475"/>
                    <a:pt x="2828" y="3631"/>
                    <a:pt x="2828" y="3790"/>
                  </a:cubicBezTo>
                  <a:cubicBezTo>
                    <a:pt x="2651" y="3790"/>
                    <a:pt x="2651" y="3790"/>
                    <a:pt x="2651" y="3790"/>
                  </a:cubicBezTo>
                  <a:cubicBezTo>
                    <a:pt x="2593" y="3790"/>
                    <a:pt x="2593" y="3790"/>
                    <a:pt x="2593" y="3790"/>
                  </a:cubicBezTo>
                  <a:cubicBezTo>
                    <a:pt x="1846" y="3790"/>
                    <a:pt x="1317" y="3926"/>
                    <a:pt x="1080" y="4555"/>
                  </a:cubicBezTo>
                  <a:cubicBezTo>
                    <a:pt x="1080" y="6773"/>
                    <a:pt x="1080" y="6773"/>
                    <a:pt x="1080" y="6773"/>
                  </a:cubicBezTo>
                  <a:cubicBezTo>
                    <a:pt x="0" y="6773"/>
                    <a:pt x="0" y="6773"/>
                    <a:pt x="0" y="6773"/>
                  </a:cubicBezTo>
                  <a:cubicBezTo>
                    <a:pt x="0" y="7148"/>
                    <a:pt x="0" y="7148"/>
                    <a:pt x="0" y="7148"/>
                  </a:cubicBezTo>
                  <a:lnTo>
                    <a:pt x="0" y="7148"/>
                  </a:lnTo>
                  <a:lnTo>
                    <a:pt x="0" y="7148"/>
                  </a:lnTo>
                  <a:lnTo>
                    <a:pt x="0" y="7148"/>
                  </a:lnTo>
                  <a:lnTo>
                    <a:pt x="0" y="7148"/>
                  </a:lnTo>
                  <a:cubicBezTo>
                    <a:pt x="982" y="9248"/>
                    <a:pt x="982" y="9248"/>
                    <a:pt x="982" y="9248"/>
                  </a:cubicBezTo>
                  <a:cubicBezTo>
                    <a:pt x="1866" y="9248"/>
                    <a:pt x="1866" y="9248"/>
                    <a:pt x="1866" y="9248"/>
                  </a:cubicBezTo>
                  <a:cubicBezTo>
                    <a:pt x="1866" y="13470"/>
                    <a:pt x="1866" y="13470"/>
                    <a:pt x="1866" y="13470"/>
                  </a:cubicBezTo>
                  <a:cubicBezTo>
                    <a:pt x="1846" y="13470"/>
                    <a:pt x="1846" y="13489"/>
                    <a:pt x="1826" y="13489"/>
                  </a:cubicBezTo>
                  <a:cubicBezTo>
                    <a:pt x="1138" y="13489"/>
                    <a:pt x="1138" y="13489"/>
                    <a:pt x="1138" y="13489"/>
                  </a:cubicBezTo>
                  <a:cubicBezTo>
                    <a:pt x="1138" y="14020"/>
                    <a:pt x="1138" y="14020"/>
                    <a:pt x="1138" y="14020"/>
                  </a:cubicBezTo>
                  <a:cubicBezTo>
                    <a:pt x="5577" y="14020"/>
                    <a:pt x="5577" y="14020"/>
                    <a:pt x="5577" y="14020"/>
                  </a:cubicBezTo>
                  <a:cubicBezTo>
                    <a:pt x="5577" y="13489"/>
                    <a:pt x="5577" y="13489"/>
                    <a:pt x="5577" y="13489"/>
                  </a:cubicBezTo>
                  <a:cubicBezTo>
                    <a:pt x="4968" y="13489"/>
                    <a:pt x="4968" y="13489"/>
                    <a:pt x="4968" y="13489"/>
                  </a:cubicBezTo>
                  <a:cubicBezTo>
                    <a:pt x="4930" y="13470"/>
                    <a:pt x="4890" y="13450"/>
                    <a:pt x="4852" y="13430"/>
                  </a:cubicBezTo>
                  <a:cubicBezTo>
                    <a:pt x="4852" y="9248"/>
                    <a:pt x="4852" y="9248"/>
                    <a:pt x="4852" y="9248"/>
                  </a:cubicBezTo>
                  <a:cubicBezTo>
                    <a:pt x="5892" y="9248"/>
                    <a:pt x="5892" y="9248"/>
                    <a:pt x="5892" y="9248"/>
                  </a:cubicBezTo>
                  <a:cubicBezTo>
                    <a:pt x="6874" y="7148"/>
                    <a:pt x="6874" y="7148"/>
                    <a:pt x="6874" y="7148"/>
                  </a:cubicBezTo>
                  <a:lnTo>
                    <a:pt x="6874" y="7148"/>
                  </a:lnTo>
                  <a:cubicBezTo>
                    <a:pt x="6874" y="6773"/>
                    <a:pt x="6874" y="6773"/>
                    <a:pt x="6874" y="6773"/>
                  </a:cubicBezTo>
                  <a:cubicBezTo>
                    <a:pt x="5655" y="6773"/>
                    <a:pt x="5655" y="6773"/>
                    <a:pt x="5655" y="6773"/>
                  </a:cubicBezTo>
                  <a:cubicBezTo>
                    <a:pt x="5655" y="4555"/>
                    <a:pt x="5655" y="4555"/>
                    <a:pt x="5655" y="4555"/>
                  </a:cubicBezTo>
                  <a:lnTo>
                    <a:pt x="5655" y="4555"/>
                  </a:lnTo>
                  <a:cubicBezTo>
                    <a:pt x="5617" y="4024"/>
                    <a:pt x="4751" y="3790"/>
                    <a:pt x="4260" y="3790"/>
                  </a:cubicBezTo>
                  <a:cubicBezTo>
                    <a:pt x="4222" y="3790"/>
                    <a:pt x="4222" y="3790"/>
                    <a:pt x="4222" y="3790"/>
                  </a:cubicBezTo>
                  <a:cubicBezTo>
                    <a:pt x="4026" y="3790"/>
                    <a:pt x="4026" y="3790"/>
                    <a:pt x="4026" y="3790"/>
                  </a:cubicBezTo>
                  <a:cubicBezTo>
                    <a:pt x="4026" y="3651"/>
                    <a:pt x="4026" y="3495"/>
                    <a:pt x="4026" y="3337"/>
                  </a:cubicBezTo>
                  <a:cubicBezTo>
                    <a:pt x="4280" y="3140"/>
                    <a:pt x="4497" y="2846"/>
                    <a:pt x="4615" y="2533"/>
                  </a:cubicBezTo>
                  <a:cubicBezTo>
                    <a:pt x="4635" y="2533"/>
                    <a:pt x="4653" y="2551"/>
                    <a:pt x="4673" y="2551"/>
                  </a:cubicBezTo>
                  <a:lnTo>
                    <a:pt x="4693" y="2551"/>
                  </a:lnTo>
                  <a:cubicBezTo>
                    <a:pt x="4812" y="2551"/>
                    <a:pt x="4930" y="2395"/>
                    <a:pt x="4968" y="2198"/>
                  </a:cubicBezTo>
                  <a:cubicBezTo>
                    <a:pt x="5008" y="1982"/>
                    <a:pt x="4950" y="1786"/>
                    <a:pt x="4832" y="1748"/>
                  </a:cubicBezTo>
                  <a:lnTo>
                    <a:pt x="4812" y="1748"/>
                  </a:lnTo>
                  <a:lnTo>
                    <a:pt x="4812" y="1748"/>
                  </a:lnTo>
                  <a:cubicBezTo>
                    <a:pt x="5008" y="1295"/>
                    <a:pt x="4910" y="371"/>
                    <a:pt x="4202" y="333"/>
                  </a:cubicBezTo>
                  <a:cubicBezTo>
                    <a:pt x="4066" y="96"/>
                    <a:pt x="3751" y="0"/>
                    <a:pt x="3397" y="0"/>
                  </a:cubicBezTo>
                  <a:lnTo>
                    <a:pt x="4950" y="6773"/>
                  </a:lnTo>
                </a:path>
              </a:pathLst>
            </a:custGeom>
            <a:solidFill>
              <a:srgbClr val="E6E9EB"/>
            </a:solidFill>
            <a:ln>
              <a:noFill/>
            </a:ln>
            <a:effectLst/>
          </p:spPr>
          <p:txBody>
            <a:bodyPr anchor="ctr"/>
            <a:lstStyle/>
            <a:p>
              <a:pPr algn="ctr"/>
              <a:endParaRPr/>
            </a:p>
          </p:txBody>
        </p:sp>
        <p:sp>
          <p:nvSpPr>
            <p:cNvPr id="12" name="i$ḻïḍê"/>
            <p:cNvSpPr/>
            <p:nvPr/>
          </p:nvSpPr>
          <p:spPr bwMode="auto">
            <a:xfrm>
              <a:off x="5391884" y="2749000"/>
              <a:ext cx="208738" cy="1251577"/>
            </a:xfrm>
            <a:custGeom>
              <a:avLst/>
              <a:gdLst>
                <a:gd name="T0" fmla="*/ 688 w 689"/>
                <a:gd name="T1" fmla="*/ 4124 h 4125"/>
                <a:gd name="T2" fmla="*/ 0 w 689"/>
                <a:gd name="T3" fmla="*/ 4124 h 4125"/>
                <a:gd name="T4" fmla="*/ 0 w 689"/>
                <a:gd name="T5" fmla="*/ 0 h 4125"/>
                <a:gd name="T6" fmla="*/ 688 w 689"/>
                <a:gd name="T7" fmla="*/ 0 h 4125"/>
                <a:gd name="T8" fmla="*/ 688 w 689"/>
                <a:gd name="T9" fmla="*/ 4124 h 4125"/>
              </a:gdLst>
              <a:ahLst/>
              <a:cxnLst>
                <a:cxn ang="0">
                  <a:pos x="T0" y="T1"/>
                </a:cxn>
                <a:cxn ang="0">
                  <a:pos x="T2" y="T3"/>
                </a:cxn>
                <a:cxn ang="0">
                  <a:pos x="T4" y="T5"/>
                </a:cxn>
                <a:cxn ang="0">
                  <a:pos x="T6" y="T7"/>
                </a:cxn>
                <a:cxn ang="0">
                  <a:pos x="T8" y="T9"/>
                </a:cxn>
              </a:cxnLst>
              <a:rect l="0" t="0" r="r" b="b"/>
              <a:pathLst>
                <a:path w="689" h="4125">
                  <a:moveTo>
                    <a:pt x="688" y="4124"/>
                  </a:moveTo>
                  <a:lnTo>
                    <a:pt x="0" y="4124"/>
                  </a:lnTo>
                  <a:lnTo>
                    <a:pt x="0" y="0"/>
                  </a:lnTo>
                  <a:lnTo>
                    <a:pt x="688" y="0"/>
                  </a:lnTo>
                  <a:lnTo>
                    <a:pt x="688" y="4124"/>
                  </a:lnTo>
                </a:path>
              </a:pathLst>
            </a:custGeom>
            <a:solidFill>
              <a:srgbClr val="1B2633"/>
            </a:solidFill>
            <a:ln>
              <a:noFill/>
            </a:ln>
            <a:effectLst/>
          </p:spPr>
          <p:txBody>
            <a:bodyPr anchor="ctr"/>
            <a:lstStyle/>
            <a:p>
              <a:pPr algn="ctr"/>
              <a:endParaRPr/>
            </a:p>
          </p:txBody>
        </p:sp>
        <p:sp>
          <p:nvSpPr>
            <p:cNvPr id="13" name="íşľídé"/>
            <p:cNvSpPr/>
            <p:nvPr/>
          </p:nvSpPr>
          <p:spPr bwMode="auto">
            <a:xfrm>
              <a:off x="5564495" y="4000577"/>
              <a:ext cx="72255" cy="155276"/>
            </a:xfrm>
            <a:custGeom>
              <a:avLst/>
              <a:gdLst>
                <a:gd name="T0" fmla="*/ 177 w 238"/>
                <a:gd name="T1" fmla="*/ 78 h 512"/>
                <a:gd name="T2" fmla="*/ 177 w 238"/>
                <a:gd name="T3" fmla="*/ 78 h 512"/>
                <a:gd name="T4" fmla="*/ 98 w 238"/>
                <a:gd name="T5" fmla="*/ 0 h 512"/>
                <a:gd name="T6" fmla="*/ 0 w 238"/>
                <a:gd name="T7" fmla="*/ 0 h 512"/>
                <a:gd name="T8" fmla="*/ 20 w 238"/>
                <a:gd name="T9" fmla="*/ 511 h 512"/>
                <a:gd name="T10" fmla="*/ 237 w 238"/>
                <a:gd name="T11" fmla="*/ 353 h 512"/>
                <a:gd name="T12" fmla="*/ 177 w 238"/>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38" h="512">
                  <a:moveTo>
                    <a:pt x="177" y="78"/>
                  </a:moveTo>
                  <a:lnTo>
                    <a:pt x="177" y="78"/>
                  </a:lnTo>
                  <a:cubicBezTo>
                    <a:pt x="159" y="38"/>
                    <a:pt x="119" y="18"/>
                    <a:pt x="98" y="0"/>
                  </a:cubicBezTo>
                  <a:cubicBezTo>
                    <a:pt x="0" y="0"/>
                    <a:pt x="0" y="0"/>
                    <a:pt x="0" y="0"/>
                  </a:cubicBezTo>
                  <a:cubicBezTo>
                    <a:pt x="20" y="511"/>
                    <a:pt x="20" y="511"/>
                    <a:pt x="20" y="511"/>
                  </a:cubicBezTo>
                  <a:cubicBezTo>
                    <a:pt x="20" y="511"/>
                    <a:pt x="197" y="411"/>
                    <a:pt x="237" y="353"/>
                  </a:cubicBezTo>
                  <a:cubicBezTo>
                    <a:pt x="237" y="333"/>
                    <a:pt x="237" y="156"/>
                    <a:pt x="177" y="78"/>
                  </a:cubicBezTo>
                </a:path>
              </a:pathLst>
            </a:custGeom>
            <a:solidFill>
              <a:srgbClr val="DBAD78"/>
            </a:solidFill>
            <a:ln>
              <a:noFill/>
            </a:ln>
            <a:effectLst/>
          </p:spPr>
          <p:txBody>
            <a:bodyPr anchor="ctr"/>
            <a:lstStyle/>
            <a:p>
              <a:pPr algn="ctr"/>
              <a:endParaRPr/>
            </a:p>
          </p:txBody>
        </p:sp>
        <p:sp>
          <p:nvSpPr>
            <p:cNvPr id="14" name="ïŝḻidé"/>
            <p:cNvSpPr/>
            <p:nvPr/>
          </p:nvSpPr>
          <p:spPr bwMode="auto">
            <a:xfrm>
              <a:off x="5361109" y="4000577"/>
              <a:ext cx="251556" cy="160630"/>
            </a:xfrm>
            <a:custGeom>
              <a:avLst/>
              <a:gdLst>
                <a:gd name="T0" fmla="*/ 727 w 827"/>
                <a:gd name="T1" fmla="*/ 0 h 530"/>
                <a:gd name="T2" fmla="*/ 727 w 827"/>
                <a:gd name="T3" fmla="*/ 0 h 530"/>
                <a:gd name="T4" fmla="*/ 118 w 827"/>
                <a:gd name="T5" fmla="*/ 0 h 530"/>
                <a:gd name="T6" fmla="*/ 0 w 827"/>
                <a:gd name="T7" fmla="*/ 217 h 530"/>
                <a:gd name="T8" fmla="*/ 0 w 827"/>
                <a:gd name="T9" fmla="*/ 255 h 530"/>
                <a:gd name="T10" fmla="*/ 274 w 827"/>
                <a:gd name="T11" fmla="*/ 529 h 530"/>
                <a:gd name="T12" fmla="*/ 549 w 827"/>
                <a:gd name="T13" fmla="*/ 529 h 530"/>
                <a:gd name="T14" fmla="*/ 826 w 827"/>
                <a:gd name="T15" fmla="*/ 255 h 530"/>
                <a:gd name="T16" fmla="*/ 826 w 827"/>
                <a:gd name="T17" fmla="*/ 217 h 530"/>
                <a:gd name="T18" fmla="*/ 727 w 827"/>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7" h="530">
                  <a:moveTo>
                    <a:pt x="727" y="0"/>
                  </a:moveTo>
                  <a:lnTo>
                    <a:pt x="727" y="0"/>
                  </a:lnTo>
                  <a:cubicBezTo>
                    <a:pt x="118" y="0"/>
                    <a:pt x="118" y="0"/>
                    <a:pt x="118" y="0"/>
                  </a:cubicBezTo>
                  <a:cubicBezTo>
                    <a:pt x="40" y="38"/>
                    <a:pt x="0" y="118"/>
                    <a:pt x="0" y="217"/>
                  </a:cubicBezTo>
                  <a:cubicBezTo>
                    <a:pt x="0" y="255"/>
                    <a:pt x="0" y="255"/>
                    <a:pt x="0" y="255"/>
                  </a:cubicBezTo>
                  <a:cubicBezTo>
                    <a:pt x="0" y="411"/>
                    <a:pt x="138" y="529"/>
                    <a:pt x="274" y="529"/>
                  </a:cubicBezTo>
                  <a:cubicBezTo>
                    <a:pt x="549" y="529"/>
                    <a:pt x="549" y="529"/>
                    <a:pt x="549" y="529"/>
                  </a:cubicBezTo>
                  <a:cubicBezTo>
                    <a:pt x="707" y="529"/>
                    <a:pt x="826" y="411"/>
                    <a:pt x="826" y="255"/>
                  </a:cubicBezTo>
                  <a:cubicBezTo>
                    <a:pt x="826" y="217"/>
                    <a:pt x="826" y="217"/>
                    <a:pt x="826" y="217"/>
                  </a:cubicBezTo>
                  <a:cubicBezTo>
                    <a:pt x="826" y="118"/>
                    <a:pt x="786" y="38"/>
                    <a:pt x="727" y="0"/>
                  </a:cubicBezTo>
                </a:path>
              </a:pathLst>
            </a:custGeom>
            <a:solidFill>
              <a:srgbClr val="E8BD87"/>
            </a:solidFill>
            <a:ln>
              <a:noFill/>
            </a:ln>
            <a:effectLst/>
          </p:spPr>
          <p:txBody>
            <a:bodyPr anchor="ctr"/>
            <a:lstStyle/>
            <a:p>
              <a:pPr algn="ctr"/>
              <a:endParaRPr/>
            </a:p>
          </p:txBody>
        </p:sp>
        <p:sp>
          <p:nvSpPr>
            <p:cNvPr id="15" name="îśḷîḓè"/>
            <p:cNvSpPr/>
            <p:nvPr/>
          </p:nvSpPr>
          <p:spPr bwMode="auto">
            <a:xfrm>
              <a:off x="6577409" y="2749000"/>
              <a:ext cx="202048" cy="1251577"/>
            </a:xfrm>
            <a:custGeom>
              <a:avLst/>
              <a:gdLst>
                <a:gd name="T0" fmla="*/ 0 w 668"/>
                <a:gd name="T1" fmla="*/ 4124 h 4125"/>
                <a:gd name="T2" fmla="*/ 667 w 668"/>
                <a:gd name="T3" fmla="*/ 4124 h 4125"/>
                <a:gd name="T4" fmla="*/ 667 w 668"/>
                <a:gd name="T5" fmla="*/ 0 h 4125"/>
                <a:gd name="T6" fmla="*/ 0 w 668"/>
                <a:gd name="T7" fmla="*/ 0 h 4125"/>
                <a:gd name="T8" fmla="*/ 0 w 668"/>
                <a:gd name="T9" fmla="*/ 4124 h 4125"/>
              </a:gdLst>
              <a:ahLst/>
              <a:cxnLst>
                <a:cxn ang="0">
                  <a:pos x="T0" y="T1"/>
                </a:cxn>
                <a:cxn ang="0">
                  <a:pos x="T2" y="T3"/>
                </a:cxn>
                <a:cxn ang="0">
                  <a:pos x="T4" y="T5"/>
                </a:cxn>
                <a:cxn ang="0">
                  <a:pos x="T6" y="T7"/>
                </a:cxn>
                <a:cxn ang="0">
                  <a:pos x="T8" y="T9"/>
                </a:cxn>
              </a:cxnLst>
              <a:rect l="0" t="0" r="r" b="b"/>
              <a:pathLst>
                <a:path w="668" h="4125">
                  <a:moveTo>
                    <a:pt x="0" y="4124"/>
                  </a:moveTo>
                  <a:lnTo>
                    <a:pt x="667" y="4124"/>
                  </a:lnTo>
                  <a:lnTo>
                    <a:pt x="667" y="0"/>
                  </a:lnTo>
                  <a:lnTo>
                    <a:pt x="0" y="0"/>
                  </a:lnTo>
                  <a:lnTo>
                    <a:pt x="0" y="4124"/>
                  </a:lnTo>
                </a:path>
              </a:pathLst>
            </a:custGeom>
            <a:solidFill>
              <a:srgbClr val="1B2633"/>
            </a:solidFill>
            <a:ln>
              <a:noFill/>
            </a:ln>
            <a:effectLst/>
          </p:spPr>
          <p:txBody>
            <a:bodyPr anchor="ctr"/>
            <a:lstStyle/>
            <a:p>
              <a:pPr algn="ctr"/>
              <a:endParaRPr/>
            </a:p>
          </p:txBody>
        </p:sp>
        <p:sp>
          <p:nvSpPr>
            <p:cNvPr id="16" name="ïṩḻîḋê"/>
            <p:cNvSpPr/>
            <p:nvPr/>
          </p:nvSpPr>
          <p:spPr bwMode="auto">
            <a:xfrm>
              <a:off x="5647455" y="3696718"/>
              <a:ext cx="893827" cy="1919531"/>
            </a:xfrm>
            <a:custGeom>
              <a:avLst/>
              <a:gdLst>
                <a:gd name="T0" fmla="*/ 2946 w 2947"/>
                <a:gd name="T1" fmla="*/ 0 h 6324"/>
                <a:gd name="T2" fmla="*/ 2946 w 2947"/>
                <a:gd name="T3" fmla="*/ 0 h 6324"/>
                <a:gd name="T4" fmla="*/ 2827 w 2947"/>
                <a:gd name="T5" fmla="*/ 6323 h 6324"/>
                <a:gd name="T6" fmla="*/ 1591 w 2947"/>
                <a:gd name="T7" fmla="*/ 6323 h 6324"/>
                <a:gd name="T8" fmla="*/ 1591 w 2947"/>
                <a:gd name="T9" fmla="*/ 1768 h 6324"/>
                <a:gd name="T10" fmla="*/ 1493 w 2947"/>
                <a:gd name="T11" fmla="*/ 1669 h 6324"/>
                <a:gd name="T12" fmla="*/ 1415 w 2947"/>
                <a:gd name="T13" fmla="*/ 1768 h 6324"/>
                <a:gd name="T14" fmla="*/ 1415 w 2947"/>
                <a:gd name="T15" fmla="*/ 6323 h 6324"/>
                <a:gd name="T16" fmla="*/ 118 w 2947"/>
                <a:gd name="T17" fmla="*/ 6323 h 6324"/>
                <a:gd name="T18" fmla="*/ 0 w 2947"/>
                <a:gd name="T19" fmla="*/ 20 h 6324"/>
                <a:gd name="T20" fmla="*/ 2946 w 2947"/>
                <a:gd name="T21" fmla="*/ 0 h 6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7" h="6324">
                  <a:moveTo>
                    <a:pt x="2946" y="0"/>
                  </a:moveTo>
                  <a:lnTo>
                    <a:pt x="2946" y="0"/>
                  </a:lnTo>
                  <a:cubicBezTo>
                    <a:pt x="2827" y="6323"/>
                    <a:pt x="2827" y="6323"/>
                    <a:pt x="2827" y="6323"/>
                  </a:cubicBezTo>
                  <a:cubicBezTo>
                    <a:pt x="1591" y="6323"/>
                    <a:pt x="1591" y="6323"/>
                    <a:pt x="1591" y="6323"/>
                  </a:cubicBezTo>
                  <a:cubicBezTo>
                    <a:pt x="1591" y="1768"/>
                    <a:pt x="1591" y="1768"/>
                    <a:pt x="1591" y="1768"/>
                  </a:cubicBezTo>
                  <a:cubicBezTo>
                    <a:pt x="1591" y="1708"/>
                    <a:pt x="1551" y="1669"/>
                    <a:pt x="1493" y="1669"/>
                  </a:cubicBezTo>
                  <a:cubicBezTo>
                    <a:pt x="1455" y="1669"/>
                    <a:pt x="1415" y="1708"/>
                    <a:pt x="1415" y="1768"/>
                  </a:cubicBezTo>
                  <a:cubicBezTo>
                    <a:pt x="1415" y="6323"/>
                    <a:pt x="1415" y="6323"/>
                    <a:pt x="1415" y="6323"/>
                  </a:cubicBezTo>
                  <a:cubicBezTo>
                    <a:pt x="118" y="6323"/>
                    <a:pt x="118" y="6323"/>
                    <a:pt x="118" y="6323"/>
                  </a:cubicBezTo>
                  <a:cubicBezTo>
                    <a:pt x="0" y="20"/>
                    <a:pt x="0" y="20"/>
                    <a:pt x="0" y="20"/>
                  </a:cubicBezTo>
                  <a:lnTo>
                    <a:pt x="2946" y="0"/>
                  </a:lnTo>
                </a:path>
              </a:pathLst>
            </a:custGeom>
            <a:solidFill>
              <a:srgbClr val="1D1C1A"/>
            </a:solidFill>
            <a:ln>
              <a:noFill/>
            </a:ln>
            <a:effectLst/>
          </p:spPr>
          <p:txBody>
            <a:bodyPr anchor="ctr"/>
            <a:lstStyle/>
            <a:p>
              <a:pPr algn="ctr"/>
              <a:endParaRPr/>
            </a:p>
          </p:txBody>
        </p:sp>
        <p:sp>
          <p:nvSpPr>
            <p:cNvPr id="17" name="îṩḷïḍé"/>
            <p:cNvSpPr/>
            <p:nvPr/>
          </p:nvSpPr>
          <p:spPr bwMode="auto">
            <a:xfrm>
              <a:off x="6130496" y="5419477"/>
              <a:ext cx="500436" cy="196772"/>
            </a:xfrm>
            <a:custGeom>
              <a:avLst/>
              <a:gdLst>
                <a:gd name="T0" fmla="*/ 0 w 1650"/>
                <a:gd name="T1" fmla="*/ 648 h 649"/>
                <a:gd name="T2" fmla="*/ 0 w 1650"/>
                <a:gd name="T3" fmla="*/ 648 h 649"/>
                <a:gd name="T4" fmla="*/ 1060 w 1650"/>
                <a:gd name="T5" fmla="*/ 58 h 649"/>
                <a:gd name="T6" fmla="*/ 1611 w 1650"/>
                <a:gd name="T7" fmla="*/ 648 h 649"/>
                <a:gd name="T8" fmla="*/ 0 w 1650"/>
                <a:gd name="T9" fmla="*/ 648 h 649"/>
              </a:gdLst>
              <a:ahLst/>
              <a:cxnLst>
                <a:cxn ang="0">
                  <a:pos x="T0" y="T1"/>
                </a:cxn>
                <a:cxn ang="0">
                  <a:pos x="T2" y="T3"/>
                </a:cxn>
                <a:cxn ang="0">
                  <a:pos x="T4" y="T5"/>
                </a:cxn>
                <a:cxn ang="0">
                  <a:pos x="T6" y="T7"/>
                </a:cxn>
                <a:cxn ang="0">
                  <a:pos x="T8" y="T9"/>
                </a:cxn>
              </a:cxnLst>
              <a:rect l="0" t="0" r="r" b="b"/>
              <a:pathLst>
                <a:path w="1650" h="649">
                  <a:moveTo>
                    <a:pt x="0" y="648"/>
                  </a:moveTo>
                  <a:lnTo>
                    <a:pt x="0" y="648"/>
                  </a:lnTo>
                  <a:cubicBezTo>
                    <a:pt x="0" y="0"/>
                    <a:pt x="629" y="58"/>
                    <a:pt x="1060" y="58"/>
                  </a:cubicBezTo>
                  <a:cubicBezTo>
                    <a:pt x="1493" y="58"/>
                    <a:pt x="1649" y="255"/>
                    <a:pt x="1611" y="648"/>
                  </a:cubicBezTo>
                  <a:lnTo>
                    <a:pt x="0" y="648"/>
                  </a:lnTo>
                </a:path>
              </a:pathLst>
            </a:custGeom>
            <a:solidFill>
              <a:srgbClr val="1B2633"/>
            </a:solidFill>
            <a:ln>
              <a:noFill/>
            </a:ln>
            <a:effectLst/>
          </p:spPr>
          <p:txBody>
            <a:bodyPr anchor="ctr"/>
            <a:lstStyle/>
            <a:p>
              <a:pPr algn="ctr"/>
              <a:endParaRPr/>
            </a:p>
          </p:txBody>
        </p:sp>
        <p:sp>
          <p:nvSpPr>
            <p:cNvPr id="18" name="í$liḍe"/>
            <p:cNvSpPr/>
            <p:nvPr/>
          </p:nvSpPr>
          <p:spPr bwMode="auto">
            <a:xfrm>
              <a:off x="5557804" y="5419477"/>
              <a:ext cx="501775" cy="196772"/>
            </a:xfrm>
            <a:custGeom>
              <a:avLst/>
              <a:gdLst>
                <a:gd name="T0" fmla="*/ 1652 w 1653"/>
                <a:gd name="T1" fmla="*/ 648 h 649"/>
                <a:gd name="T2" fmla="*/ 1652 w 1653"/>
                <a:gd name="T3" fmla="*/ 648 h 649"/>
                <a:gd name="T4" fmla="*/ 589 w 1653"/>
                <a:gd name="T5" fmla="*/ 58 h 649"/>
                <a:gd name="T6" fmla="*/ 40 w 1653"/>
                <a:gd name="T7" fmla="*/ 648 h 649"/>
                <a:gd name="T8" fmla="*/ 1652 w 1653"/>
                <a:gd name="T9" fmla="*/ 648 h 649"/>
              </a:gdLst>
              <a:ahLst/>
              <a:cxnLst>
                <a:cxn ang="0">
                  <a:pos x="T0" y="T1"/>
                </a:cxn>
                <a:cxn ang="0">
                  <a:pos x="T2" y="T3"/>
                </a:cxn>
                <a:cxn ang="0">
                  <a:pos x="T4" y="T5"/>
                </a:cxn>
                <a:cxn ang="0">
                  <a:pos x="T6" y="T7"/>
                </a:cxn>
                <a:cxn ang="0">
                  <a:pos x="T8" y="T9"/>
                </a:cxn>
              </a:cxnLst>
              <a:rect l="0" t="0" r="r" b="b"/>
              <a:pathLst>
                <a:path w="1653" h="649">
                  <a:moveTo>
                    <a:pt x="1652" y="648"/>
                  </a:moveTo>
                  <a:lnTo>
                    <a:pt x="1652" y="648"/>
                  </a:lnTo>
                  <a:cubicBezTo>
                    <a:pt x="1652" y="0"/>
                    <a:pt x="1002" y="58"/>
                    <a:pt x="589" y="58"/>
                  </a:cubicBezTo>
                  <a:cubicBezTo>
                    <a:pt x="159" y="58"/>
                    <a:pt x="0" y="255"/>
                    <a:pt x="40" y="648"/>
                  </a:cubicBezTo>
                  <a:lnTo>
                    <a:pt x="1652" y="648"/>
                  </a:lnTo>
                </a:path>
              </a:pathLst>
            </a:custGeom>
            <a:solidFill>
              <a:srgbClr val="1B2633"/>
            </a:solidFill>
            <a:ln>
              <a:noFill/>
            </a:ln>
            <a:effectLst/>
          </p:spPr>
          <p:txBody>
            <a:bodyPr anchor="ctr"/>
            <a:lstStyle/>
            <a:p>
              <a:pPr algn="ctr"/>
              <a:endParaRPr/>
            </a:p>
          </p:txBody>
        </p:sp>
        <p:sp>
          <p:nvSpPr>
            <p:cNvPr id="19" name="ïṡļiḍe"/>
            <p:cNvSpPr/>
            <p:nvPr/>
          </p:nvSpPr>
          <p:spPr bwMode="auto">
            <a:xfrm>
              <a:off x="5391884" y="2517425"/>
              <a:ext cx="1388911" cy="1489846"/>
            </a:xfrm>
            <a:custGeom>
              <a:avLst/>
              <a:gdLst>
                <a:gd name="T0" fmla="*/ 746 w 4576"/>
                <a:gd name="T1" fmla="*/ 4907 h 4908"/>
                <a:gd name="T2" fmla="*/ 746 w 4576"/>
                <a:gd name="T3" fmla="*/ 4907 h 4908"/>
                <a:gd name="T4" fmla="*/ 746 w 4576"/>
                <a:gd name="T5" fmla="*/ 1491 h 4908"/>
                <a:gd name="T6" fmla="*/ 0 w 4576"/>
                <a:gd name="T7" fmla="*/ 765 h 4908"/>
                <a:gd name="T8" fmla="*/ 1513 w 4576"/>
                <a:gd name="T9" fmla="*/ 0 h 4908"/>
                <a:gd name="T10" fmla="*/ 3180 w 4576"/>
                <a:gd name="T11" fmla="*/ 0 h 4908"/>
                <a:gd name="T12" fmla="*/ 4575 w 4576"/>
                <a:gd name="T13" fmla="*/ 803 h 4908"/>
                <a:gd name="T14" fmla="*/ 3870 w 4576"/>
                <a:gd name="T15" fmla="*/ 1649 h 4908"/>
                <a:gd name="T16" fmla="*/ 3870 w 4576"/>
                <a:gd name="T17" fmla="*/ 4907 h 4908"/>
                <a:gd name="T18" fmla="*/ 746 w 4576"/>
                <a:gd name="T19" fmla="*/ 4907 h 4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6" h="4908">
                  <a:moveTo>
                    <a:pt x="746" y="4907"/>
                  </a:moveTo>
                  <a:lnTo>
                    <a:pt x="746" y="4907"/>
                  </a:lnTo>
                  <a:cubicBezTo>
                    <a:pt x="746" y="1491"/>
                    <a:pt x="746" y="1491"/>
                    <a:pt x="746" y="1491"/>
                  </a:cubicBezTo>
                  <a:cubicBezTo>
                    <a:pt x="0" y="765"/>
                    <a:pt x="0" y="765"/>
                    <a:pt x="0" y="765"/>
                  </a:cubicBezTo>
                  <a:cubicBezTo>
                    <a:pt x="237" y="136"/>
                    <a:pt x="766" y="0"/>
                    <a:pt x="1513" y="0"/>
                  </a:cubicBezTo>
                  <a:cubicBezTo>
                    <a:pt x="3180" y="0"/>
                    <a:pt x="3180" y="0"/>
                    <a:pt x="3180" y="0"/>
                  </a:cubicBezTo>
                  <a:cubicBezTo>
                    <a:pt x="3671" y="0"/>
                    <a:pt x="4575" y="234"/>
                    <a:pt x="4575" y="803"/>
                  </a:cubicBezTo>
                  <a:cubicBezTo>
                    <a:pt x="3870" y="1649"/>
                    <a:pt x="3870" y="1649"/>
                    <a:pt x="3870" y="1649"/>
                  </a:cubicBezTo>
                  <a:cubicBezTo>
                    <a:pt x="3870" y="4907"/>
                    <a:pt x="3870" y="4907"/>
                    <a:pt x="3870" y="4907"/>
                  </a:cubicBezTo>
                  <a:lnTo>
                    <a:pt x="746" y="4907"/>
                  </a:lnTo>
                </a:path>
              </a:pathLst>
            </a:custGeom>
            <a:solidFill>
              <a:srgbClr val="2D3D49"/>
            </a:solidFill>
            <a:ln>
              <a:noFill/>
            </a:ln>
            <a:effectLst/>
          </p:spPr>
          <p:txBody>
            <a:bodyPr anchor="ctr"/>
            <a:lstStyle/>
            <a:p>
              <a:pPr algn="ctr"/>
              <a:endParaRPr/>
            </a:p>
          </p:txBody>
        </p:sp>
        <p:sp>
          <p:nvSpPr>
            <p:cNvPr id="20" name="ïṡľïdê"/>
            <p:cNvSpPr/>
            <p:nvPr/>
          </p:nvSpPr>
          <p:spPr bwMode="auto">
            <a:xfrm>
              <a:off x="5868235" y="2517425"/>
              <a:ext cx="476351" cy="1020002"/>
            </a:xfrm>
            <a:custGeom>
              <a:avLst/>
              <a:gdLst>
                <a:gd name="T0" fmla="*/ 0 w 1572"/>
                <a:gd name="T1" fmla="*/ 0 h 3359"/>
                <a:gd name="T2" fmla="*/ 1571 w 1572"/>
                <a:gd name="T3" fmla="*/ 0 h 3359"/>
                <a:gd name="T4" fmla="*/ 1571 w 1572"/>
                <a:gd name="T5" fmla="*/ 254 h 3359"/>
                <a:gd name="T6" fmla="*/ 786 w 1572"/>
                <a:gd name="T7" fmla="*/ 3358 h 3359"/>
                <a:gd name="T8" fmla="*/ 0 w 1572"/>
                <a:gd name="T9" fmla="*/ 254 h 3359"/>
                <a:gd name="T10" fmla="*/ 0 w 1572"/>
                <a:gd name="T11" fmla="*/ 0 h 3359"/>
              </a:gdLst>
              <a:ahLst/>
              <a:cxnLst>
                <a:cxn ang="0">
                  <a:pos x="T0" y="T1"/>
                </a:cxn>
                <a:cxn ang="0">
                  <a:pos x="T2" y="T3"/>
                </a:cxn>
                <a:cxn ang="0">
                  <a:pos x="T4" y="T5"/>
                </a:cxn>
                <a:cxn ang="0">
                  <a:pos x="T6" y="T7"/>
                </a:cxn>
                <a:cxn ang="0">
                  <a:pos x="T8" y="T9"/>
                </a:cxn>
                <a:cxn ang="0">
                  <a:pos x="T10" y="T11"/>
                </a:cxn>
              </a:cxnLst>
              <a:rect l="0" t="0" r="r" b="b"/>
              <a:pathLst>
                <a:path w="1572" h="3359">
                  <a:moveTo>
                    <a:pt x="0" y="0"/>
                  </a:moveTo>
                  <a:lnTo>
                    <a:pt x="1571" y="0"/>
                  </a:lnTo>
                  <a:lnTo>
                    <a:pt x="1571" y="254"/>
                  </a:lnTo>
                  <a:lnTo>
                    <a:pt x="786" y="3358"/>
                  </a:lnTo>
                  <a:lnTo>
                    <a:pt x="0" y="254"/>
                  </a:lnTo>
                  <a:lnTo>
                    <a:pt x="0" y="0"/>
                  </a:lnTo>
                </a:path>
              </a:pathLst>
            </a:custGeom>
            <a:solidFill>
              <a:srgbClr val="FFFFFF"/>
            </a:solidFill>
            <a:ln>
              <a:noFill/>
            </a:ln>
            <a:effectLst/>
          </p:spPr>
          <p:txBody>
            <a:bodyPr anchor="ctr"/>
            <a:lstStyle/>
            <a:p>
              <a:pPr algn="ctr"/>
              <a:endParaRPr/>
            </a:p>
          </p:txBody>
        </p:sp>
        <p:sp>
          <p:nvSpPr>
            <p:cNvPr id="21" name="íṩľíďê"/>
            <p:cNvSpPr/>
            <p:nvPr/>
          </p:nvSpPr>
          <p:spPr bwMode="auto">
            <a:xfrm>
              <a:off x="6011409" y="2612465"/>
              <a:ext cx="179301" cy="89685"/>
            </a:xfrm>
            <a:custGeom>
              <a:avLst/>
              <a:gdLst>
                <a:gd name="T0" fmla="*/ 159 w 590"/>
                <a:gd name="T1" fmla="*/ 295 h 296"/>
                <a:gd name="T2" fmla="*/ 433 w 590"/>
                <a:gd name="T3" fmla="*/ 295 h 296"/>
                <a:gd name="T4" fmla="*/ 589 w 590"/>
                <a:gd name="T5" fmla="*/ 0 h 296"/>
                <a:gd name="T6" fmla="*/ 0 w 590"/>
                <a:gd name="T7" fmla="*/ 0 h 296"/>
                <a:gd name="T8" fmla="*/ 159 w 590"/>
                <a:gd name="T9" fmla="*/ 295 h 296"/>
              </a:gdLst>
              <a:ahLst/>
              <a:cxnLst>
                <a:cxn ang="0">
                  <a:pos x="T0" y="T1"/>
                </a:cxn>
                <a:cxn ang="0">
                  <a:pos x="T2" y="T3"/>
                </a:cxn>
                <a:cxn ang="0">
                  <a:pos x="T4" y="T5"/>
                </a:cxn>
                <a:cxn ang="0">
                  <a:pos x="T6" y="T7"/>
                </a:cxn>
                <a:cxn ang="0">
                  <a:pos x="T8" y="T9"/>
                </a:cxn>
              </a:cxnLst>
              <a:rect l="0" t="0" r="r" b="b"/>
              <a:pathLst>
                <a:path w="590" h="296">
                  <a:moveTo>
                    <a:pt x="159" y="295"/>
                  </a:moveTo>
                  <a:lnTo>
                    <a:pt x="433" y="295"/>
                  </a:lnTo>
                  <a:lnTo>
                    <a:pt x="589" y="0"/>
                  </a:lnTo>
                  <a:lnTo>
                    <a:pt x="0" y="0"/>
                  </a:lnTo>
                  <a:lnTo>
                    <a:pt x="159" y="295"/>
                  </a:lnTo>
                </a:path>
              </a:pathLst>
            </a:custGeom>
            <a:solidFill>
              <a:srgbClr val="1D1C1A"/>
            </a:solidFill>
            <a:ln>
              <a:noFill/>
            </a:ln>
            <a:effectLst/>
          </p:spPr>
          <p:txBody>
            <a:bodyPr anchor="ctr"/>
            <a:lstStyle/>
            <a:p>
              <a:pPr algn="ctr"/>
              <a:endParaRPr/>
            </a:p>
          </p:txBody>
        </p:sp>
        <p:sp>
          <p:nvSpPr>
            <p:cNvPr id="22" name="ïṣḷíďé"/>
            <p:cNvSpPr/>
            <p:nvPr/>
          </p:nvSpPr>
          <p:spPr bwMode="auto">
            <a:xfrm>
              <a:off x="5921758" y="1944510"/>
              <a:ext cx="363954" cy="697403"/>
            </a:xfrm>
            <a:custGeom>
              <a:avLst/>
              <a:gdLst>
                <a:gd name="T0" fmla="*/ 0 w 1199"/>
                <a:gd name="T1" fmla="*/ 1944 h 2297"/>
                <a:gd name="T2" fmla="*/ 0 w 1199"/>
                <a:gd name="T3" fmla="*/ 1944 h 2297"/>
                <a:gd name="T4" fmla="*/ 589 w 1199"/>
                <a:gd name="T5" fmla="*/ 2296 h 2297"/>
                <a:gd name="T6" fmla="*/ 1198 w 1199"/>
                <a:gd name="T7" fmla="*/ 1924 h 2297"/>
                <a:gd name="T8" fmla="*/ 1198 w 1199"/>
                <a:gd name="T9" fmla="*/ 0 h 2297"/>
                <a:gd name="T10" fmla="*/ 0 w 1199"/>
                <a:gd name="T11" fmla="*/ 0 h 2297"/>
                <a:gd name="T12" fmla="*/ 0 w 1199"/>
                <a:gd name="T13" fmla="*/ 1944 h 2297"/>
              </a:gdLst>
              <a:ahLst/>
              <a:cxnLst>
                <a:cxn ang="0">
                  <a:pos x="T0" y="T1"/>
                </a:cxn>
                <a:cxn ang="0">
                  <a:pos x="T2" y="T3"/>
                </a:cxn>
                <a:cxn ang="0">
                  <a:pos x="T4" y="T5"/>
                </a:cxn>
                <a:cxn ang="0">
                  <a:pos x="T6" y="T7"/>
                </a:cxn>
                <a:cxn ang="0">
                  <a:pos x="T8" y="T9"/>
                </a:cxn>
                <a:cxn ang="0">
                  <a:pos x="T10" y="T11"/>
                </a:cxn>
                <a:cxn ang="0">
                  <a:pos x="T12" y="T13"/>
                </a:cxn>
              </a:cxnLst>
              <a:rect l="0" t="0" r="r" b="b"/>
              <a:pathLst>
                <a:path w="1199" h="2297">
                  <a:moveTo>
                    <a:pt x="0" y="1944"/>
                  </a:moveTo>
                  <a:lnTo>
                    <a:pt x="0" y="1944"/>
                  </a:lnTo>
                  <a:cubicBezTo>
                    <a:pt x="0" y="1944"/>
                    <a:pt x="294" y="2296"/>
                    <a:pt x="589" y="2296"/>
                  </a:cubicBezTo>
                  <a:cubicBezTo>
                    <a:pt x="903" y="2296"/>
                    <a:pt x="1198" y="1924"/>
                    <a:pt x="1198" y="1924"/>
                  </a:cubicBezTo>
                  <a:cubicBezTo>
                    <a:pt x="1198" y="1216"/>
                    <a:pt x="1198" y="0"/>
                    <a:pt x="1198" y="0"/>
                  </a:cubicBezTo>
                  <a:cubicBezTo>
                    <a:pt x="0" y="0"/>
                    <a:pt x="0" y="0"/>
                    <a:pt x="0" y="0"/>
                  </a:cubicBezTo>
                  <a:cubicBezTo>
                    <a:pt x="0" y="0"/>
                    <a:pt x="0" y="1138"/>
                    <a:pt x="0" y="1944"/>
                  </a:cubicBezTo>
                </a:path>
              </a:pathLst>
            </a:custGeom>
            <a:solidFill>
              <a:srgbClr val="DBAD78"/>
            </a:solidFill>
            <a:ln>
              <a:noFill/>
            </a:ln>
            <a:effectLst/>
          </p:spPr>
          <p:txBody>
            <a:bodyPr anchor="ctr"/>
            <a:lstStyle/>
            <a:p>
              <a:pPr algn="ctr"/>
              <a:endParaRPr/>
            </a:p>
          </p:txBody>
        </p:sp>
        <p:sp>
          <p:nvSpPr>
            <p:cNvPr id="23" name="ïšlíḓê"/>
            <p:cNvSpPr/>
            <p:nvPr/>
          </p:nvSpPr>
          <p:spPr bwMode="auto">
            <a:xfrm>
              <a:off x="5630060" y="1450573"/>
              <a:ext cx="954040" cy="995907"/>
            </a:xfrm>
            <a:custGeom>
              <a:avLst/>
              <a:gdLst>
                <a:gd name="T0" fmla="*/ 176 w 3143"/>
                <a:gd name="T1" fmla="*/ 1473 h 3279"/>
                <a:gd name="T2" fmla="*/ 176 w 3143"/>
                <a:gd name="T3" fmla="*/ 1473 h 3279"/>
                <a:gd name="T4" fmla="*/ 236 w 3143"/>
                <a:gd name="T5" fmla="*/ 1473 h 3279"/>
                <a:gd name="T6" fmla="*/ 1571 w 3143"/>
                <a:gd name="T7" fmla="*/ 0 h 3279"/>
                <a:gd name="T8" fmla="*/ 2905 w 3143"/>
                <a:gd name="T9" fmla="*/ 1473 h 3279"/>
                <a:gd name="T10" fmla="*/ 2966 w 3143"/>
                <a:gd name="T11" fmla="*/ 1473 h 3279"/>
                <a:gd name="T12" fmla="*/ 3102 w 3143"/>
                <a:gd name="T13" fmla="*/ 1923 h 3279"/>
                <a:gd name="T14" fmla="*/ 2807 w 3143"/>
                <a:gd name="T15" fmla="*/ 2276 h 3279"/>
                <a:gd name="T16" fmla="*/ 2749 w 3143"/>
                <a:gd name="T17" fmla="*/ 2258 h 3279"/>
                <a:gd name="T18" fmla="*/ 1571 w 3143"/>
                <a:gd name="T19" fmla="*/ 3278 h 3279"/>
                <a:gd name="T20" fmla="*/ 392 w 3143"/>
                <a:gd name="T21" fmla="*/ 2258 h 3279"/>
                <a:gd name="T22" fmla="*/ 334 w 3143"/>
                <a:gd name="T23" fmla="*/ 2276 h 3279"/>
                <a:gd name="T24" fmla="*/ 38 w 3143"/>
                <a:gd name="T25" fmla="*/ 1923 h 3279"/>
                <a:gd name="T26" fmla="*/ 176 w 3143"/>
                <a:gd name="T27" fmla="*/ 1473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43" h="3279">
                  <a:moveTo>
                    <a:pt x="176" y="1473"/>
                  </a:moveTo>
                  <a:lnTo>
                    <a:pt x="176" y="1473"/>
                  </a:lnTo>
                  <a:cubicBezTo>
                    <a:pt x="196" y="1473"/>
                    <a:pt x="216" y="1473"/>
                    <a:pt x="236" y="1473"/>
                  </a:cubicBezTo>
                  <a:cubicBezTo>
                    <a:pt x="254" y="705"/>
                    <a:pt x="785" y="0"/>
                    <a:pt x="1571" y="0"/>
                  </a:cubicBezTo>
                  <a:cubicBezTo>
                    <a:pt x="2356" y="0"/>
                    <a:pt x="2885" y="705"/>
                    <a:pt x="2905" y="1473"/>
                  </a:cubicBezTo>
                  <a:cubicBezTo>
                    <a:pt x="2926" y="1473"/>
                    <a:pt x="2946" y="1473"/>
                    <a:pt x="2966" y="1473"/>
                  </a:cubicBezTo>
                  <a:cubicBezTo>
                    <a:pt x="3084" y="1511"/>
                    <a:pt x="3142" y="1707"/>
                    <a:pt x="3102" y="1923"/>
                  </a:cubicBezTo>
                  <a:cubicBezTo>
                    <a:pt x="3064" y="2140"/>
                    <a:pt x="2926" y="2296"/>
                    <a:pt x="2807" y="2276"/>
                  </a:cubicBezTo>
                  <a:cubicBezTo>
                    <a:pt x="2787" y="2276"/>
                    <a:pt x="2769" y="2258"/>
                    <a:pt x="2749" y="2258"/>
                  </a:cubicBezTo>
                  <a:cubicBezTo>
                    <a:pt x="2533" y="2827"/>
                    <a:pt x="2062" y="3278"/>
                    <a:pt x="1571" y="3278"/>
                  </a:cubicBezTo>
                  <a:cubicBezTo>
                    <a:pt x="1080" y="3278"/>
                    <a:pt x="629" y="2827"/>
                    <a:pt x="392" y="2258"/>
                  </a:cubicBezTo>
                  <a:cubicBezTo>
                    <a:pt x="372" y="2258"/>
                    <a:pt x="352" y="2276"/>
                    <a:pt x="334" y="2276"/>
                  </a:cubicBezTo>
                  <a:cubicBezTo>
                    <a:pt x="216" y="2296"/>
                    <a:pt x="78" y="2140"/>
                    <a:pt x="38" y="1923"/>
                  </a:cubicBezTo>
                  <a:cubicBezTo>
                    <a:pt x="0" y="1707"/>
                    <a:pt x="58" y="1511"/>
                    <a:pt x="176" y="1473"/>
                  </a:cubicBezTo>
                </a:path>
              </a:pathLst>
            </a:custGeom>
            <a:solidFill>
              <a:srgbClr val="E8BD87"/>
            </a:solidFill>
            <a:ln>
              <a:noFill/>
            </a:ln>
            <a:effectLst/>
          </p:spPr>
          <p:txBody>
            <a:bodyPr anchor="ctr"/>
            <a:lstStyle/>
            <a:p>
              <a:pPr algn="ctr"/>
              <a:endParaRPr/>
            </a:p>
          </p:txBody>
        </p:sp>
        <p:sp>
          <p:nvSpPr>
            <p:cNvPr id="24" name="îŝḻîďè"/>
            <p:cNvSpPr/>
            <p:nvPr/>
          </p:nvSpPr>
          <p:spPr bwMode="auto">
            <a:xfrm>
              <a:off x="5445407" y="1235060"/>
              <a:ext cx="1145383" cy="709450"/>
            </a:xfrm>
            <a:custGeom>
              <a:avLst/>
              <a:gdLst>
                <a:gd name="T0" fmla="*/ 3457 w 3773"/>
                <a:gd name="T1" fmla="*/ 2337 h 2338"/>
                <a:gd name="T2" fmla="*/ 3457 w 3773"/>
                <a:gd name="T3" fmla="*/ 2337 h 2338"/>
                <a:gd name="T4" fmla="*/ 2946 w 3773"/>
                <a:gd name="T5" fmla="*/ 766 h 2338"/>
                <a:gd name="T6" fmla="*/ 884 w 3773"/>
                <a:gd name="T7" fmla="*/ 2337 h 2338"/>
                <a:gd name="T8" fmla="*/ 1101 w 3773"/>
                <a:gd name="T9" fmla="*/ 1846 h 2338"/>
                <a:gd name="T10" fmla="*/ 2946 w 3773"/>
                <a:gd name="T11" fmla="*/ 1473 h 2338"/>
                <a:gd name="T12" fmla="*/ 3457 w 3773"/>
                <a:gd name="T13" fmla="*/ 2337 h 2338"/>
              </a:gdLst>
              <a:ahLst/>
              <a:cxnLst>
                <a:cxn ang="0">
                  <a:pos x="T0" y="T1"/>
                </a:cxn>
                <a:cxn ang="0">
                  <a:pos x="T2" y="T3"/>
                </a:cxn>
                <a:cxn ang="0">
                  <a:pos x="T4" y="T5"/>
                </a:cxn>
                <a:cxn ang="0">
                  <a:pos x="T6" y="T7"/>
                </a:cxn>
                <a:cxn ang="0">
                  <a:pos x="T8" y="T9"/>
                </a:cxn>
                <a:cxn ang="0">
                  <a:pos x="T10" y="T11"/>
                </a:cxn>
                <a:cxn ang="0">
                  <a:pos x="T12" y="T13"/>
                </a:cxn>
              </a:cxnLst>
              <a:rect l="0" t="0" r="r" b="b"/>
              <a:pathLst>
                <a:path w="3773" h="2338">
                  <a:moveTo>
                    <a:pt x="3457" y="2337"/>
                  </a:moveTo>
                  <a:lnTo>
                    <a:pt x="3457" y="2337"/>
                  </a:lnTo>
                  <a:cubicBezTo>
                    <a:pt x="3772" y="2002"/>
                    <a:pt x="3752" y="826"/>
                    <a:pt x="2946" y="766"/>
                  </a:cubicBezTo>
                  <a:cubicBezTo>
                    <a:pt x="2435" y="0"/>
                    <a:pt x="0" y="549"/>
                    <a:pt x="884" y="2337"/>
                  </a:cubicBezTo>
                  <a:cubicBezTo>
                    <a:pt x="864" y="1964"/>
                    <a:pt x="1101" y="1846"/>
                    <a:pt x="1101" y="1846"/>
                  </a:cubicBezTo>
                  <a:cubicBezTo>
                    <a:pt x="1355" y="2199"/>
                    <a:pt x="2632" y="2062"/>
                    <a:pt x="2946" y="1473"/>
                  </a:cubicBezTo>
                  <a:cubicBezTo>
                    <a:pt x="3103" y="1806"/>
                    <a:pt x="3417" y="1826"/>
                    <a:pt x="3457" y="2337"/>
                  </a:cubicBezTo>
                </a:path>
              </a:pathLst>
            </a:custGeom>
            <a:solidFill>
              <a:srgbClr val="433626"/>
            </a:solidFill>
            <a:ln>
              <a:noFill/>
            </a:ln>
            <a:effectLst/>
          </p:spPr>
          <p:txBody>
            <a:bodyPr anchor="ctr"/>
            <a:lstStyle/>
            <a:p>
              <a:pPr algn="ctr"/>
              <a:endParaRPr/>
            </a:p>
          </p:txBody>
        </p:sp>
        <p:sp>
          <p:nvSpPr>
            <p:cNvPr id="25" name="ïŝ1ïďê"/>
            <p:cNvSpPr/>
            <p:nvPr/>
          </p:nvSpPr>
          <p:spPr bwMode="auto">
            <a:xfrm>
              <a:off x="6028803" y="2702149"/>
              <a:ext cx="143173" cy="858033"/>
            </a:xfrm>
            <a:custGeom>
              <a:avLst/>
              <a:gdLst>
                <a:gd name="T0" fmla="*/ 257 w 474"/>
                <a:gd name="T1" fmla="*/ 2827 h 2828"/>
                <a:gd name="T2" fmla="*/ 0 w 474"/>
                <a:gd name="T3" fmla="*/ 1785 h 2828"/>
                <a:gd name="T4" fmla="*/ 101 w 474"/>
                <a:gd name="T5" fmla="*/ 0 h 2828"/>
                <a:gd name="T6" fmla="*/ 375 w 474"/>
                <a:gd name="T7" fmla="*/ 0 h 2828"/>
                <a:gd name="T8" fmla="*/ 473 w 474"/>
                <a:gd name="T9" fmla="*/ 1942 h 2828"/>
                <a:gd name="T10" fmla="*/ 257 w 474"/>
                <a:gd name="T11" fmla="*/ 2827 h 2828"/>
              </a:gdLst>
              <a:ahLst/>
              <a:cxnLst>
                <a:cxn ang="0">
                  <a:pos x="T0" y="T1"/>
                </a:cxn>
                <a:cxn ang="0">
                  <a:pos x="T2" y="T3"/>
                </a:cxn>
                <a:cxn ang="0">
                  <a:pos x="T4" y="T5"/>
                </a:cxn>
                <a:cxn ang="0">
                  <a:pos x="T6" y="T7"/>
                </a:cxn>
                <a:cxn ang="0">
                  <a:pos x="T8" y="T9"/>
                </a:cxn>
                <a:cxn ang="0">
                  <a:pos x="T10" y="T11"/>
                </a:cxn>
              </a:cxnLst>
              <a:rect l="0" t="0" r="r" b="b"/>
              <a:pathLst>
                <a:path w="474" h="2828">
                  <a:moveTo>
                    <a:pt x="257" y="2827"/>
                  </a:moveTo>
                  <a:lnTo>
                    <a:pt x="0" y="1785"/>
                  </a:lnTo>
                  <a:lnTo>
                    <a:pt x="101" y="0"/>
                  </a:lnTo>
                  <a:lnTo>
                    <a:pt x="375" y="0"/>
                  </a:lnTo>
                  <a:lnTo>
                    <a:pt x="473" y="1942"/>
                  </a:lnTo>
                  <a:lnTo>
                    <a:pt x="257" y="2827"/>
                  </a:lnTo>
                </a:path>
              </a:pathLst>
            </a:custGeom>
            <a:solidFill>
              <a:srgbClr val="1D1C1A"/>
            </a:solidFill>
            <a:ln>
              <a:noFill/>
            </a:ln>
            <a:effectLst/>
          </p:spPr>
          <p:txBody>
            <a:bodyPr anchor="ctr"/>
            <a:lstStyle/>
            <a:p>
              <a:pPr algn="ctr"/>
              <a:endParaRPr/>
            </a:p>
          </p:txBody>
        </p:sp>
        <p:sp>
          <p:nvSpPr>
            <p:cNvPr id="26" name="íṧľiḑê"/>
            <p:cNvSpPr/>
            <p:nvPr/>
          </p:nvSpPr>
          <p:spPr bwMode="auto">
            <a:xfrm>
              <a:off x="6535930" y="4000577"/>
              <a:ext cx="77608" cy="155276"/>
            </a:xfrm>
            <a:custGeom>
              <a:avLst/>
              <a:gdLst>
                <a:gd name="T0" fmla="*/ 58 w 255"/>
                <a:gd name="T1" fmla="*/ 78 h 512"/>
                <a:gd name="T2" fmla="*/ 58 w 255"/>
                <a:gd name="T3" fmla="*/ 78 h 512"/>
                <a:gd name="T4" fmla="*/ 156 w 255"/>
                <a:gd name="T5" fmla="*/ 0 h 512"/>
                <a:gd name="T6" fmla="*/ 254 w 255"/>
                <a:gd name="T7" fmla="*/ 0 h 512"/>
                <a:gd name="T8" fmla="*/ 234 w 255"/>
                <a:gd name="T9" fmla="*/ 511 h 512"/>
                <a:gd name="T10" fmla="*/ 18 w 255"/>
                <a:gd name="T11" fmla="*/ 353 h 512"/>
                <a:gd name="T12" fmla="*/ 58 w 255"/>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55" h="512">
                  <a:moveTo>
                    <a:pt x="58" y="78"/>
                  </a:moveTo>
                  <a:lnTo>
                    <a:pt x="58" y="78"/>
                  </a:lnTo>
                  <a:cubicBezTo>
                    <a:pt x="78" y="38"/>
                    <a:pt x="116" y="18"/>
                    <a:pt x="156" y="0"/>
                  </a:cubicBezTo>
                  <a:cubicBezTo>
                    <a:pt x="254" y="0"/>
                    <a:pt x="254" y="0"/>
                    <a:pt x="254" y="0"/>
                  </a:cubicBezTo>
                  <a:cubicBezTo>
                    <a:pt x="234" y="511"/>
                    <a:pt x="234" y="511"/>
                    <a:pt x="234" y="511"/>
                  </a:cubicBezTo>
                  <a:cubicBezTo>
                    <a:pt x="234" y="511"/>
                    <a:pt x="58" y="411"/>
                    <a:pt x="18" y="353"/>
                  </a:cubicBezTo>
                  <a:cubicBezTo>
                    <a:pt x="0" y="333"/>
                    <a:pt x="18" y="156"/>
                    <a:pt x="58" y="78"/>
                  </a:cubicBezTo>
                </a:path>
              </a:pathLst>
            </a:custGeom>
            <a:solidFill>
              <a:srgbClr val="DBAD78"/>
            </a:solidFill>
            <a:ln>
              <a:noFill/>
            </a:ln>
            <a:effectLst/>
          </p:spPr>
          <p:txBody>
            <a:bodyPr anchor="ctr"/>
            <a:lstStyle/>
            <a:p>
              <a:pPr algn="ctr"/>
              <a:endParaRPr/>
            </a:p>
          </p:txBody>
        </p:sp>
        <p:sp>
          <p:nvSpPr>
            <p:cNvPr id="27" name="išlidê"/>
            <p:cNvSpPr/>
            <p:nvPr/>
          </p:nvSpPr>
          <p:spPr bwMode="auto">
            <a:xfrm>
              <a:off x="6565367" y="4000577"/>
              <a:ext cx="243528" cy="160630"/>
            </a:xfrm>
            <a:custGeom>
              <a:avLst/>
              <a:gdLst>
                <a:gd name="T0" fmla="*/ 96 w 804"/>
                <a:gd name="T1" fmla="*/ 0 h 530"/>
                <a:gd name="T2" fmla="*/ 96 w 804"/>
                <a:gd name="T3" fmla="*/ 0 h 530"/>
                <a:gd name="T4" fmla="*/ 705 w 804"/>
                <a:gd name="T5" fmla="*/ 0 h 530"/>
                <a:gd name="T6" fmla="*/ 803 w 804"/>
                <a:gd name="T7" fmla="*/ 217 h 530"/>
                <a:gd name="T8" fmla="*/ 803 w 804"/>
                <a:gd name="T9" fmla="*/ 255 h 530"/>
                <a:gd name="T10" fmla="*/ 529 w 804"/>
                <a:gd name="T11" fmla="*/ 529 h 530"/>
                <a:gd name="T12" fmla="*/ 274 w 804"/>
                <a:gd name="T13" fmla="*/ 529 h 530"/>
                <a:gd name="T14" fmla="*/ 0 w 804"/>
                <a:gd name="T15" fmla="*/ 255 h 530"/>
                <a:gd name="T16" fmla="*/ 0 w 804"/>
                <a:gd name="T17" fmla="*/ 217 h 530"/>
                <a:gd name="T18" fmla="*/ 96 w 804"/>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4" h="530">
                  <a:moveTo>
                    <a:pt x="96" y="0"/>
                  </a:moveTo>
                  <a:lnTo>
                    <a:pt x="96" y="0"/>
                  </a:lnTo>
                  <a:cubicBezTo>
                    <a:pt x="705" y="0"/>
                    <a:pt x="705" y="0"/>
                    <a:pt x="705" y="0"/>
                  </a:cubicBezTo>
                  <a:cubicBezTo>
                    <a:pt x="765" y="38"/>
                    <a:pt x="803" y="118"/>
                    <a:pt x="803" y="217"/>
                  </a:cubicBezTo>
                  <a:cubicBezTo>
                    <a:pt x="803" y="255"/>
                    <a:pt x="803" y="255"/>
                    <a:pt x="803" y="255"/>
                  </a:cubicBezTo>
                  <a:cubicBezTo>
                    <a:pt x="803" y="411"/>
                    <a:pt x="687" y="529"/>
                    <a:pt x="529" y="529"/>
                  </a:cubicBezTo>
                  <a:cubicBezTo>
                    <a:pt x="274" y="529"/>
                    <a:pt x="274" y="529"/>
                    <a:pt x="274" y="529"/>
                  </a:cubicBezTo>
                  <a:cubicBezTo>
                    <a:pt x="116" y="529"/>
                    <a:pt x="0" y="411"/>
                    <a:pt x="0" y="255"/>
                  </a:cubicBezTo>
                  <a:cubicBezTo>
                    <a:pt x="0" y="217"/>
                    <a:pt x="0" y="217"/>
                    <a:pt x="0" y="217"/>
                  </a:cubicBezTo>
                  <a:cubicBezTo>
                    <a:pt x="0" y="118"/>
                    <a:pt x="38" y="38"/>
                    <a:pt x="96" y="0"/>
                  </a:cubicBezTo>
                </a:path>
              </a:pathLst>
            </a:custGeom>
            <a:solidFill>
              <a:srgbClr val="E8BD87"/>
            </a:solidFill>
            <a:ln>
              <a:noFill/>
            </a:ln>
            <a:effectLst/>
          </p:spPr>
          <p:txBody>
            <a:bodyPr anchor="ctr"/>
            <a:lstStyle/>
            <a:p>
              <a:pPr algn="ctr"/>
              <a:endParaRPr/>
            </a:p>
          </p:txBody>
        </p:sp>
        <p:sp>
          <p:nvSpPr>
            <p:cNvPr id="28" name="íṡļïḋé"/>
            <p:cNvSpPr/>
            <p:nvPr/>
          </p:nvSpPr>
          <p:spPr bwMode="auto">
            <a:xfrm>
              <a:off x="5064059" y="3536088"/>
              <a:ext cx="2086042" cy="637167"/>
            </a:xfrm>
            <a:custGeom>
              <a:avLst/>
              <a:gdLst>
                <a:gd name="T0" fmla="*/ 5892 w 6875"/>
                <a:gd name="T1" fmla="*/ 2100 h 2101"/>
                <a:gd name="T2" fmla="*/ 982 w 6875"/>
                <a:gd name="T3" fmla="*/ 2100 h 2101"/>
                <a:gd name="T4" fmla="*/ 0 w 6875"/>
                <a:gd name="T5" fmla="*/ 0 h 2101"/>
                <a:gd name="T6" fmla="*/ 6874 w 6875"/>
                <a:gd name="T7" fmla="*/ 0 h 2101"/>
                <a:gd name="T8" fmla="*/ 5892 w 6875"/>
                <a:gd name="T9" fmla="*/ 2100 h 2101"/>
              </a:gdLst>
              <a:ahLst/>
              <a:cxnLst>
                <a:cxn ang="0">
                  <a:pos x="T0" y="T1"/>
                </a:cxn>
                <a:cxn ang="0">
                  <a:pos x="T2" y="T3"/>
                </a:cxn>
                <a:cxn ang="0">
                  <a:pos x="T4" y="T5"/>
                </a:cxn>
                <a:cxn ang="0">
                  <a:pos x="T6" y="T7"/>
                </a:cxn>
                <a:cxn ang="0">
                  <a:pos x="T8" y="T9"/>
                </a:cxn>
              </a:cxnLst>
              <a:rect l="0" t="0" r="r" b="b"/>
              <a:pathLst>
                <a:path w="6875" h="2101">
                  <a:moveTo>
                    <a:pt x="5892" y="2100"/>
                  </a:moveTo>
                  <a:lnTo>
                    <a:pt x="982" y="2100"/>
                  </a:lnTo>
                  <a:lnTo>
                    <a:pt x="0" y="0"/>
                  </a:lnTo>
                  <a:lnTo>
                    <a:pt x="6874" y="0"/>
                  </a:lnTo>
                  <a:lnTo>
                    <a:pt x="5892" y="2100"/>
                  </a:lnTo>
                </a:path>
              </a:pathLst>
            </a:custGeom>
            <a:solidFill>
              <a:srgbClr val="53648F"/>
            </a:solidFill>
            <a:ln>
              <a:noFill/>
            </a:ln>
            <a:effectLst/>
          </p:spPr>
          <p:txBody>
            <a:bodyPr anchor="ctr"/>
            <a:lstStyle/>
            <a:p>
              <a:pPr algn="ctr"/>
              <a:endParaRPr/>
            </a:p>
          </p:txBody>
        </p:sp>
        <p:sp>
          <p:nvSpPr>
            <p:cNvPr id="29" name="ïṥļîḋè"/>
            <p:cNvSpPr/>
            <p:nvPr/>
          </p:nvSpPr>
          <p:spPr bwMode="auto">
            <a:xfrm>
              <a:off x="5630060" y="3762309"/>
              <a:ext cx="905870" cy="1764255"/>
            </a:xfrm>
            <a:custGeom>
              <a:avLst/>
              <a:gdLst>
                <a:gd name="T0" fmla="*/ 2986 w 2987"/>
                <a:gd name="T1" fmla="*/ 5811 h 5812"/>
                <a:gd name="T2" fmla="*/ 0 w 2987"/>
                <a:gd name="T3" fmla="*/ 5811 h 5812"/>
                <a:gd name="T4" fmla="*/ 0 w 2987"/>
                <a:gd name="T5" fmla="*/ 0 h 5812"/>
                <a:gd name="T6" fmla="*/ 2986 w 2987"/>
                <a:gd name="T7" fmla="*/ 0 h 5812"/>
                <a:gd name="T8" fmla="*/ 2986 w 2987"/>
                <a:gd name="T9" fmla="*/ 5811 h 5812"/>
              </a:gdLst>
              <a:ahLst/>
              <a:cxnLst>
                <a:cxn ang="0">
                  <a:pos x="T0" y="T1"/>
                </a:cxn>
                <a:cxn ang="0">
                  <a:pos x="T2" y="T3"/>
                </a:cxn>
                <a:cxn ang="0">
                  <a:pos x="T4" y="T5"/>
                </a:cxn>
                <a:cxn ang="0">
                  <a:pos x="T6" y="T7"/>
                </a:cxn>
                <a:cxn ang="0">
                  <a:pos x="T8" y="T9"/>
                </a:cxn>
              </a:cxnLst>
              <a:rect l="0" t="0" r="r" b="b"/>
              <a:pathLst>
                <a:path w="2987" h="5812">
                  <a:moveTo>
                    <a:pt x="2986" y="5811"/>
                  </a:moveTo>
                  <a:lnTo>
                    <a:pt x="0" y="5811"/>
                  </a:lnTo>
                  <a:lnTo>
                    <a:pt x="0" y="0"/>
                  </a:lnTo>
                  <a:lnTo>
                    <a:pt x="2986" y="0"/>
                  </a:lnTo>
                  <a:lnTo>
                    <a:pt x="2986" y="5811"/>
                  </a:lnTo>
                </a:path>
              </a:pathLst>
            </a:custGeom>
            <a:solidFill>
              <a:srgbClr val="53648F"/>
            </a:solidFill>
            <a:ln>
              <a:noFill/>
            </a:ln>
            <a:effectLst/>
          </p:spPr>
          <p:txBody>
            <a:bodyPr anchor="ctr"/>
            <a:lstStyle/>
            <a:p>
              <a:pPr algn="ctr"/>
              <a:endParaRPr/>
            </a:p>
          </p:txBody>
        </p:sp>
        <p:sp>
          <p:nvSpPr>
            <p:cNvPr id="30" name="ïŝļïḑe"/>
            <p:cNvSpPr/>
            <p:nvPr/>
          </p:nvSpPr>
          <p:spPr bwMode="auto">
            <a:xfrm>
              <a:off x="5409280" y="5460974"/>
              <a:ext cx="1347430" cy="161968"/>
            </a:xfrm>
            <a:custGeom>
              <a:avLst/>
              <a:gdLst>
                <a:gd name="T0" fmla="*/ 4439 w 4440"/>
                <a:gd name="T1" fmla="*/ 0 h 532"/>
                <a:gd name="T2" fmla="*/ 0 w 4440"/>
                <a:gd name="T3" fmla="*/ 0 h 532"/>
                <a:gd name="T4" fmla="*/ 0 w 4440"/>
                <a:gd name="T5" fmla="*/ 531 h 532"/>
                <a:gd name="T6" fmla="*/ 4439 w 4440"/>
                <a:gd name="T7" fmla="*/ 531 h 532"/>
                <a:gd name="T8" fmla="*/ 4439 w 4440"/>
                <a:gd name="T9" fmla="*/ 0 h 532"/>
              </a:gdLst>
              <a:ahLst/>
              <a:cxnLst>
                <a:cxn ang="0">
                  <a:pos x="T0" y="T1"/>
                </a:cxn>
                <a:cxn ang="0">
                  <a:pos x="T2" y="T3"/>
                </a:cxn>
                <a:cxn ang="0">
                  <a:pos x="T4" y="T5"/>
                </a:cxn>
                <a:cxn ang="0">
                  <a:pos x="T6" y="T7"/>
                </a:cxn>
                <a:cxn ang="0">
                  <a:pos x="T8" y="T9"/>
                </a:cxn>
              </a:cxnLst>
              <a:rect l="0" t="0" r="r" b="b"/>
              <a:pathLst>
                <a:path w="4440" h="532">
                  <a:moveTo>
                    <a:pt x="4439" y="0"/>
                  </a:moveTo>
                  <a:lnTo>
                    <a:pt x="0" y="0"/>
                  </a:lnTo>
                  <a:lnTo>
                    <a:pt x="0" y="531"/>
                  </a:lnTo>
                  <a:lnTo>
                    <a:pt x="4439" y="531"/>
                  </a:lnTo>
                  <a:lnTo>
                    <a:pt x="4439" y="0"/>
                  </a:lnTo>
                </a:path>
              </a:pathLst>
            </a:custGeom>
            <a:solidFill>
              <a:srgbClr val="53648F"/>
            </a:solidFill>
            <a:ln>
              <a:noFill/>
            </a:ln>
            <a:effectLst/>
          </p:spPr>
          <p:txBody>
            <a:bodyPr anchor="ctr"/>
            <a:lstStyle/>
            <a:p>
              <a:pPr algn="ctr"/>
              <a:endParaRPr/>
            </a:p>
          </p:txBody>
        </p:sp>
        <p:sp>
          <p:nvSpPr>
            <p:cNvPr id="31" name="ïsḷïďe"/>
            <p:cNvSpPr/>
            <p:nvPr/>
          </p:nvSpPr>
          <p:spPr bwMode="auto">
            <a:xfrm>
              <a:off x="5087475" y="3431009"/>
              <a:ext cx="2086042" cy="113780"/>
            </a:xfrm>
            <a:custGeom>
              <a:avLst/>
              <a:gdLst>
                <a:gd name="T0" fmla="*/ 6874 w 6875"/>
                <a:gd name="T1" fmla="*/ 0 h 376"/>
                <a:gd name="T2" fmla="*/ 0 w 6875"/>
                <a:gd name="T3" fmla="*/ 0 h 376"/>
                <a:gd name="T4" fmla="*/ 0 w 6875"/>
                <a:gd name="T5" fmla="*/ 375 h 376"/>
                <a:gd name="T6" fmla="*/ 6874 w 6875"/>
                <a:gd name="T7" fmla="*/ 375 h 376"/>
                <a:gd name="T8" fmla="*/ 6874 w 6875"/>
                <a:gd name="T9" fmla="*/ 0 h 376"/>
              </a:gdLst>
              <a:ahLst/>
              <a:cxnLst>
                <a:cxn ang="0">
                  <a:pos x="T0" y="T1"/>
                </a:cxn>
                <a:cxn ang="0">
                  <a:pos x="T2" y="T3"/>
                </a:cxn>
                <a:cxn ang="0">
                  <a:pos x="T4" y="T5"/>
                </a:cxn>
                <a:cxn ang="0">
                  <a:pos x="T6" y="T7"/>
                </a:cxn>
                <a:cxn ang="0">
                  <a:pos x="T8" y="T9"/>
                </a:cxn>
              </a:cxnLst>
              <a:rect l="0" t="0" r="r" b="b"/>
              <a:pathLst>
                <a:path w="6875" h="376">
                  <a:moveTo>
                    <a:pt x="6874" y="0"/>
                  </a:moveTo>
                  <a:lnTo>
                    <a:pt x="0" y="0"/>
                  </a:lnTo>
                  <a:lnTo>
                    <a:pt x="0" y="375"/>
                  </a:lnTo>
                  <a:lnTo>
                    <a:pt x="6874" y="375"/>
                  </a:lnTo>
                  <a:lnTo>
                    <a:pt x="6874" y="0"/>
                  </a:lnTo>
                </a:path>
              </a:pathLst>
            </a:custGeom>
            <a:solidFill>
              <a:srgbClr val="53648F"/>
            </a:solidFill>
            <a:ln>
              <a:noFill/>
            </a:ln>
            <a:effectLst/>
          </p:spPr>
          <p:txBody>
            <a:bodyPr anchor="ctr"/>
            <a:lstStyle/>
            <a:p>
              <a:pPr algn="ctr"/>
              <a:endParaRPr/>
            </a:p>
          </p:txBody>
        </p:sp>
      </p:grpSp>
      <p:sp>
        <p:nvSpPr>
          <p:cNvPr id="33" name="Rectangle 3"/>
          <p:cNvSpPr txBox="1">
            <a:spLocks noChangeArrowheads="1"/>
          </p:cNvSpPr>
          <p:nvPr/>
        </p:nvSpPr>
        <p:spPr>
          <a:xfrm>
            <a:off x="1127265" y="1012052"/>
            <a:ext cx="8833628" cy="5418671"/>
          </a:xfrm>
          <a:prstGeom prst="rect">
            <a:avLst/>
          </a:prstGeom>
          <a:noFill/>
          <a:ln w="50800">
            <a:solidFill>
              <a:srgbClr val="53648F"/>
            </a:solidFill>
          </a:ln>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a:lstStyle>
          <a:p>
            <a:pPr marL="0" indent="-533400">
              <a:buClr>
                <a:srgbClr val="53648F"/>
              </a:buClr>
              <a:buFont typeface="Wingdings" panose="05000000000000000000" pitchFamily="2" charset="2"/>
              <a:buChar char="Ø"/>
            </a:pPr>
            <a:endParaRPr lang="en-US" altLang="zh-CN" sz="1050" b="1">
              <a:latin typeface="微软雅黑" panose="020B0503020204020204" charset="-122"/>
              <a:ea typeface="微软雅黑" panose="020B0503020204020204" charset="-122"/>
            </a:endParaRPr>
          </a:p>
          <a:p>
            <a:pPr marL="0" indent="-533400">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类是组成</a:t>
            </a:r>
            <a:r>
              <a:rPr lang="en-US" altLang="zh-CN" b="1">
                <a:latin typeface="微软雅黑" panose="020B0503020204020204" charset="-122"/>
                <a:ea typeface="微软雅黑" panose="020B0503020204020204" charset="-122"/>
              </a:rPr>
              <a:t>Java</a:t>
            </a:r>
            <a:r>
              <a:rPr lang="zh-CN" altLang="en-US" b="1">
                <a:latin typeface="微软雅黑" panose="020B0503020204020204" charset="-122"/>
                <a:ea typeface="微软雅黑" panose="020B0503020204020204" charset="-122"/>
              </a:rPr>
              <a:t>源文件的基本元素</a:t>
            </a:r>
          </a:p>
          <a:p>
            <a:pPr marL="0" indent="-533400">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类体可以有两种重要的成员：成员变量和方法。</a:t>
            </a:r>
          </a:p>
          <a:p>
            <a:pPr marL="0" indent="-533400">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成员变量分为实例变量和类变量。类变量被该类的所有对象共享；不同对象的实例变量互不相同。</a:t>
            </a:r>
          </a:p>
          <a:p>
            <a:pPr marL="0" indent="-533400">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除构造方法外，其它方法分为实例方法和类方法。</a:t>
            </a:r>
          </a:p>
          <a:p>
            <a:pPr marL="0" indent="-533400">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实例方法即可以操作实例变量也可以操作类变量，当对象调用实例方法时，方法中的成员变量就是指分配给该对象的成员变量，其中的实例变量和其它对象的不相同，即占有不同的内存空间；类变量和其它对象的相同，即占有相的内存空间。</a:t>
            </a:r>
          </a:p>
          <a:p>
            <a:pPr marL="0" indent="-533400">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类方法只能操作类变量，当对象调用类方法时，方法中的成员变量一定都是类变量，也就是说该对象和所有的对象共享类变量。</a:t>
            </a:r>
          </a:p>
          <a:p>
            <a:pPr marL="0" indent="-533400">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对象访问自己的变量以及调用方法受访问权限的限制。</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4294967295"/>
          </p:nvPr>
        </p:nvSpPr>
        <p:spPr>
          <a:xfrm>
            <a:off x="839788" y="1522605"/>
            <a:ext cx="4968552" cy="4462440"/>
          </a:xfrm>
          <a:prstGeom prst="rect">
            <a:avLst/>
          </a:prstGeom>
        </p:spPr>
        <p:txBody>
          <a:bodyPr/>
          <a:lstStyle/>
          <a:p>
            <a:pPr eaLnBrk="1" hangingPunct="1">
              <a:lnSpc>
                <a:spcPct val="200000"/>
              </a:lnSpc>
              <a:buClr>
                <a:srgbClr val="53648F"/>
              </a:buClr>
              <a:buFont typeface="Wingdings" panose="05000000000000000000" pitchFamily="2" charset="2"/>
              <a:buChar char="u"/>
            </a:pPr>
            <a:r>
              <a:rPr lang="zh-CN" altLang="en-US" b="1">
                <a:latin typeface="微软雅黑" panose="020B0503020204020204" charset="-122"/>
                <a:ea typeface="微软雅黑" panose="020B0503020204020204" charset="-122"/>
              </a:rPr>
              <a:t>类声明之后的</a:t>
            </a:r>
            <a:r>
              <a:rPr lang="zh-CN" altLang="en-US" b="1">
                <a:solidFill>
                  <a:srgbClr val="53648F"/>
                </a:solidFill>
                <a:latin typeface="微软雅黑" panose="020B0503020204020204" charset="-122"/>
                <a:ea typeface="微软雅黑" panose="020B0503020204020204" charset="-122"/>
              </a:rPr>
              <a:t>一对大括号“{”，“}”以及它们之间的内容称作类体</a:t>
            </a:r>
            <a:r>
              <a:rPr lang="zh-CN" altLang="en-US" b="1">
                <a:latin typeface="微软雅黑" panose="020B0503020204020204" charset="-122"/>
                <a:ea typeface="微软雅黑" panose="020B0503020204020204" charset="-122"/>
              </a:rPr>
              <a:t>，大括号之间的内容称作类体的内容。 </a:t>
            </a:r>
            <a:endParaRPr lang="en-US" altLang="zh-CN" b="1">
              <a:latin typeface="微软雅黑" panose="020B0503020204020204" charset="-122"/>
              <a:ea typeface="微软雅黑" panose="020B0503020204020204" charset="-122"/>
            </a:endParaRPr>
          </a:p>
          <a:p>
            <a:pPr eaLnBrk="1" hangingPunct="1">
              <a:lnSpc>
                <a:spcPct val="200000"/>
              </a:lnSpc>
              <a:buClr>
                <a:srgbClr val="53648F"/>
              </a:buClr>
              <a:buFont typeface="Wingdings" panose="05000000000000000000" pitchFamily="2" charset="2"/>
              <a:buChar char="u"/>
            </a:pPr>
            <a:endParaRPr lang="zh-CN" altLang="en-US" sz="700" b="1">
              <a:latin typeface="微软雅黑" panose="020B0503020204020204" charset="-122"/>
              <a:ea typeface="微软雅黑" panose="020B0503020204020204" charset="-122"/>
            </a:endParaRPr>
          </a:p>
          <a:p>
            <a:pPr eaLnBrk="1" hangingPunct="1">
              <a:lnSpc>
                <a:spcPct val="200000"/>
              </a:lnSpc>
              <a:buClr>
                <a:srgbClr val="53648F"/>
              </a:buClr>
              <a:buFont typeface="Wingdings" panose="05000000000000000000" pitchFamily="2" charset="2"/>
              <a:buChar char="u"/>
            </a:pPr>
            <a:r>
              <a:rPr lang="zh-CN" altLang="en-US" b="1">
                <a:latin typeface="微软雅黑" panose="020B0503020204020204" charset="-122"/>
                <a:ea typeface="微软雅黑" panose="020B0503020204020204" charset="-122"/>
              </a:rPr>
              <a:t>类体的内容由两部分构：</a:t>
            </a:r>
            <a:r>
              <a:rPr lang="zh-CN" altLang="en-US" b="1">
                <a:solidFill>
                  <a:srgbClr val="C00000"/>
                </a:solidFill>
                <a:latin typeface="微软雅黑" panose="020B0503020204020204" charset="-122"/>
                <a:ea typeface="微软雅黑" panose="020B0503020204020204" charset="-122"/>
              </a:rPr>
              <a:t>一部分是变量的声明</a:t>
            </a:r>
            <a:r>
              <a:rPr lang="zh-CN" altLang="en-US" b="1">
                <a:latin typeface="微软雅黑" panose="020B0503020204020204" charset="-122"/>
                <a:ea typeface="微软雅黑" panose="020B0503020204020204" charset="-122"/>
              </a:rPr>
              <a:t>，用来刻画属性；</a:t>
            </a:r>
            <a:r>
              <a:rPr lang="zh-CN" altLang="en-US" b="1">
                <a:solidFill>
                  <a:srgbClr val="C00000"/>
                </a:solidFill>
                <a:latin typeface="微软雅黑" panose="020B0503020204020204" charset="-122"/>
                <a:ea typeface="微软雅黑" panose="020B0503020204020204" charset="-122"/>
              </a:rPr>
              <a:t>另一部分是方法的定义，</a:t>
            </a:r>
            <a:r>
              <a:rPr lang="zh-CN" altLang="en-US" b="1">
                <a:latin typeface="微软雅黑" panose="020B0503020204020204" charset="-122"/>
                <a:ea typeface="微软雅黑" panose="020B0503020204020204" charset="-122"/>
              </a:rPr>
              <a:t>用来刻画行为功能。 </a:t>
            </a:r>
          </a:p>
          <a:p>
            <a:pPr eaLnBrk="1" hangingPunct="1">
              <a:lnSpc>
                <a:spcPct val="200000"/>
              </a:lnSpc>
              <a:buClr>
                <a:srgbClr val="53648F"/>
              </a:buClr>
              <a:buFont typeface="Wingdings" panose="05000000000000000000" pitchFamily="2" charset="2"/>
              <a:buChar char="u"/>
            </a:pPr>
            <a:endParaRPr lang="zh-CN" altLang="en-US">
              <a:latin typeface="微软雅黑" panose="020B0503020204020204" charset="-122"/>
              <a:ea typeface="微软雅黑" panose="020B0503020204020204" charset="-122"/>
            </a:endParaRPr>
          </a:p>
        </p:txBody>
      </p:sp>
      <p:sp>
        <p:nvSpPr>
          <p:cNvPr id="258052" name="Rectangle 4"/>
          <p:cNvSpPr>
            <a:spLocks noChangeArrowheads="1"/>
          </p:cNvSpPr>
          <p:nvPr/>
        </p:nvSpPr>
        <p:spPr bwMode="auto">
          <a:xfrm>
            <a:off x="5951984" y="1672347"/>
            <a:ext cx="5830888" cy="4399915"/>
          </a:xfrm>
          <a:prstGeom prst="rect">
            <a:avLst/>
          </a:prstGeom>
          <a:solidFill>
            <a:schemeClr val="bg1"/>
          </a:solidFill>
          <a:ln w="50800">
            <a:solidFill>
              <a:srgbClr val="53648F"/>
            </a:solidFill>
            <a:miter lim="800000"/>
          </a:ln>
        </p:spPr>
        <p:txBody>
          <a:bodyPr>
            <a:spAutoFit/>
          </a:bodyPr>
          <a:lstStyle>
            <a:lvl1pPr indent="266700">
              <a:spcBef>
                <a:spcPct val="20000"/>
              </a:spcBef>
              <a:buClr>
                <a:srgbClr val="0000FF"/>
              </a:buClr>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Times New Roman" panose="02020603050405020304" pitchFamily="18" charset="0"/>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FontTx/>
              <a:buNone/>
            </a:pPr>
            <a:r>
              <a:rPr lang="en-US" altLang="zh-CN" sz="2000">
                <a:latin typeface="微软雅黑" panose="020B0503020204020204" charset="-122"/>
                <a:ea typeface="微软雅黑" panose="020B0503020204020204" charset="-122"/>
              </a:rPr>
              <a:t>class Ladder { </a:t>
            </a:r>
          </a:p>
          <a:p>
            <a:pPr algn="just">
              <a:spcBef>
                <a:spcPct val="0"/>
              </a:spcBef>
              <a:buClrTx/>
              <a:buFontTx/>
              <a:buNone/>
            </a:pPr>
            <a:r>
              <a:rPr lang="en-US" altLang="zh-CN" sz="2000">
                <a:latin typeface="微软雅黑" panose="020B0503020204020204" charset="-122"/>
                <a:ea typeface="微软雅黑" panose="020B0503020204020204" charset="-122"/>
              </a:rPr>
              <a:t>    </a:t>
            </a:r>
            <a:r>
              <a:rPr lang="en-US" altLang="zh-CN" sz="2000">
                <a:solidFill>
                  <a:srgbClr val="53648F"/>
                </a:solidFill>
                <a:latin typeface="微软雅黑" panose="020B0503020204020204" charset="-122"/>
                <a:ea typeface="微软雅黑" panose="020B0503020204020204" charset="-122"/>
              </a:rPr>
              <a:t>float above;    //</a:t>
            </a:r>
            <a:r>
              <a:rPr lang="zh-CN" altLang="en-US" sz="2000">
                <a:solidFill>
                  <a:srgbClr val="53648F"/>
                </a:solidFill>
                <a:latin typeface="微软雅黑" panose="020B0503020204020204" charset="-122"/>
                <a:ea typeface="微软雅黑" panose="020B0503020204020204" charset="-122"/>
              </a:rPr>
              <a:t>梯形的上底(变量声明)</a:t>
            </a:r>
          </a:p>
          <a:p>
            <a:pPr algn="just">
              <a:spcBef>
                <a:spcPct val="0"/>
              </a:spcBef>
              <a:buClrTx/>
              <a:buFontTx/>
              <a:buNone/>
            </a:pPr>
            <a:r>
              <a:rPr lang="zh-CN" altLang="en-US" sz="2000">
                <a:solidFill>
                  <a:srgbClr val="53648F"/>
                </a:solidFill>
                <a:latin typeface="微软雅黑" panose="020B0503020204020204" charset="-122"/>
                <a:ea typeface="微软雅黑" panose="020B0503020204020204" charset="-122"/>
              </a:rPr>
              <a:t>    </a:t>
            </a:r>
            <a:r>
              <a:rPr lang="en-US" altLang="zh-CN" sz="2000">
                <a:solidFill>
                  <a:srgbClr val="53648F"/>
                </a:solidFill>
                <a:latin typeface="微软雅黑" panose="020B0503020204020204" charset="-122"/>
                <a:ea typeface="微软雅黑" panose="020B0503020204020204" charset="-122"/>
              </a:rPr>
              <a:t>float bottom;   //</a:t>
            </a:r>
            <a:r>
              <a:rPr lang="zh-CN" altLang="en-US" sz="2000">
                <a:solidFill>
                  <a:srgbClr val="53648F"/>
                </a:solidFill>
                <a:latin typeface="微软雅黑" panose="020B0503020204020204" charset="-122"/>
                <a:ea typeface="微软雅黑" panose="020B0503020204020204" charset="-122"/>
              </a:rPr>
              <a:t>梯形的下底(变量声明)</a:t>
            </a:r>
          </a:p>
          <a:p>
            <a:pPr algn="just">
              <a:spcBef>
                <a:spcPct val="0"/>
              </a:spcBef>
              <a:buClrTx/>
              <a:buFontTx/>
              <a:buNone/>
            </a:pPr>
            <a:r>
              <a:rPr lang="en-US" altLang="zh-CN" sz="2000">
                <a:solidFill>
                  <a:srgbClr val="53648F"/>
                </a:solidFill>
                <a:latin typeface="微软雅黑" panose="020B0503020204020204" charset="-122"/>
                <a:ea typeface="微软雅黑" panose="020B0503020204020204" charset="-122"/>
              </a:rPr>
              <a:t>    float height;    //</a:t>
            </a:r>
            <a:r>
              <a:rPr lang="zh-CN" altLang="en-US" sz="2000">
                <a:solidFill>
                  <a:srgbClr val="53648F"/>
                </a:solidFill>
                <a:latin typeface="微软雅黑" panose="020B0503020204020204" charset="-122"/>
                <a:ea typeface="微软雅黑" panose="020B0503020204020204" charset="-122"/>
              </a:rPr>
              <a:t>梯形的高(变量声明)</a:t>
            </a:r>
          </a:p>
          <a:p>
            <a:pPr algn="just">
              <a:spcBef>
                <a:spcPct val="0"/>
              </a:spcBef>
              <a:buClrTx/>
              <a:buFontTx/>
              <a:buNone/>
            </a:pPr>
            <a:r>
              <a:rPr lang="zh-CN" altLang="en-US" sz="2000">
                <a:solidFill>
                  <a:srgbClr val="53648F"/>
                </a:solidFill>
                <a:latin typeface="微软雅黑" panose="020B0503020204020204" charset="-122"/>
                <a:ea typeface="微软雅黑" panose="020B0503020204020204" charset="-122"/>
              </a:rPr>
              <a:t>    </a:t>
            </a:r>
            <a:r>
              <a:rPr lang="en-US" altLang="zh-CN" sz="2000">
                <a:solidFill>
                  <a:srgbClr val="53648F"/>
                </a:solidFill>
                <a:latin typeface="微软雅黑" panose="020B0503020204020204" charset="-122"/>
                <a:ea typeface="微软雅黑" panose="020B0503020204020204" charset="-122"/>
              </a:rPr>
              <a:t>float area;     //</a:t>
            </a:r>
            <a:r>
              <a:rPr lang="zh-CN" altLang="en-US" sz="2000">
                <a:solidFill>
                  <a:srgbClr val="53648F"/>
                </a:solidFill>
                <a:latin typeface="微软雅黑" panose="020B0503020204020204" charset="-122"/>
                <a:ea typeface="微软雅黑" panose="020B0503020204020204" charset="-122"/>
              </a:rPr>
              <a:t>梯形的面积(变量声明)</a:t>
            </a:r>
          </a:p>
          <a:p>
            <a:pPr algn="just">
              <a:spcBef>
                <a:spcPct val="0"/>
              </a:spcBef>
              <a:buClrTx/>
              <a:buFontTx/>
              <a:buNone/>
            </a:pPr>
            <a:r>
              <a:rPr lang="zh-CN" altLang="en-US" sz="2000">
                <a:solidFill>
                  <a:srgbClr val="C00000"/>
                </a:solidFill>
                <a:latin typeface="微软雅黑" panose="020B0503020204020204" charset="-122"/>
                <a:ea typeface="微软雅黑" panose="020B0503020204020204" charset="-122"/>
              </a:rPr>
              <a:t>    </a:t>
            </a:r>
            <a:r>
              <a:rPr lang="en-US" altLang="zh-CN" sz="2000">
                <a:solidFill>
                  <a:srgbClr val="C00000"/>
                </a:solidFill>
                <a:latin typeface="微软雅黑" panose="020B0503020204020204" charset="-122"/>
                <a:ea typeface="微软雅黑" panose="020B0503020204020204" charset="-122"/>
              </a:rPr>
              <a:t>float computerArea() {          //</a:t>
            </a:r>
            <a:r>
              <a:rPr lang="zh-CN" altLang="en-US" sz="2000">
                <a:solidFill>
                  <a:srgbClr val="C00000"/>
                </a:solidFill>
                <a:latin typeface="微软雅黑" panose="020B0503020204020204" charset="-122"/>
                <a:ea typeface="微软雅黑" panose="020B0503020204020204" charset="-122"/>
              </a:rPr>
              <a:t>计算面积(方法)</a:t>
            </a:r>
          </a:p>
          <a:p>
            <a:pPr algn="just">
              <a:spcBef>
                <a:spcPct val="0"/>
              </a:spcBef>
              <a:buClrTx/>
              <a:buFontTx/>
              <a:buNone/>
            </a:pPr>
            <a:r>
              <a:rPr lang="zh-CN" altLang="en-US" sz="2000">
                <a:solidFill>
                  <a:srgbClr val="C00000"/>
                </a:solidFill>
                <a:latin typeface="微软雅黑" panose="020B0503020204020204" charset="-122"/>
                <a:ea typeface="微软雅黑" panose="020B0503020204020204" charset="-122"/>
              </a:rPr>
              <a:t>       </a:t>
            </a:r>
            <a:r>
              <a:rPr lang="en-US" altLang="zh-CN" sz="2000">
                <a:solidFill>
                  <a:srgbClr val="C00000"/>
                </a:solidFill>
                <a:latin typeface="微软雅黑" panose="020B0503020204020204" charset="-122"/>
                <a:ea typeface="微软雅黑" panose="020B0503020204020204" charset="-122"/>
              </a:rPr>
              <a:t>area = (above+bottom)*height/2.0f;</a:t>
            </a:r>
          </a:p>
          <a:p>
            <a:pPr algn="just">
              <a:spcBef>
                <a:spcPct val="0"/>
              </a:spcBef>
              <a:buClrTx/>
              <a:buFontTx/>
              <a:buNone/>
            </a:pPr>
            <a:r>
              <a:rPr lang="en-US" altLang="zh-CN" sz="2000">
                <a:solidFill>
                  <a:srgbClr val="C00000"/>
                </a:solidFill>
                <a:latin typeface="微软雅黑" panose="020B0503020204020204" charset="-122"/>
                <a:ea typeface="微软雅黑" panose="020B0503020204020204" charset="-122"/>
              </a:rPr>
              <a:t>       return area;</a:t>
            </a:r>
          </a:p>
          <a:p>
            <a:pPr algn="just">
              <a:spcBef>
                <a:spcPct val="0"/>
              </a:spcBef>
              <a:buClrTx/>
              <a:buFontTx/>
              <a:buNone/>
            </a:pPr>
            <a:r>
              <a:rPr lang="en-US" altLang="zh-CN" sz="2000">
                <a:solidFill>
                  <a:srgbClr val="C00000"/>
                </a:solidFill>
                <a:latin typeface="微软雅黑" panose="020B0503020204020204" charset="-122"/>
                <a:ea typeface="微软雅黑" panose="020B0503020204020204" charset="-122"/>
              </a:rPr>
              <a:t>    } </a:t>
            </a:r>
          </a:p>
          <a:p>
            <a:pPr algn="just">
              <a:spcBef>
                <a:spcPct val="0"/>
              </a:spcBef>
              <a:buClrTx/>
              <a:buFontTx/>
              <a:buNone/>
            </a:pPr>
            <a:r>
              <a:rPr lang="en-US" altLang="zh-CN" sz="2000">
                <a:solidFill>
                  <a:srgbClr val="C00000"/>
                </a:solidFill>
                <a:latin typeface="微软雅黑" panose="020B0503020204020204" charset="-122"/>
                <a:ea typeface="微软雅黑" panose="020B0503020204020204" charset="-122"/>
              </a:rPr>
              <a:t>    void setHeight(float h) {        //</a:t>
            </a:r>
            <a:r>
              <a:rPr lang="zh-CN" altLang="en-US" sz="2000">
                <a:solidFill>
                  <a:srgbClr val="C00000"/>
                </a:solidFill>
                <a:latin typeface="微软雅黑" panose="020B0503020204020204" charset="-122"/>
                <a:ea typeface="微软雅黑" panose="020B0503020204020204" charset="-122"/>
              </a:rPr>
              <a:t>修改高(方法)</a:t>
            </a:r>
          </a:p>
          <a:p>
            <a:pPr algn="just">
              <a:spcBef>
                <a:spcPct val="0"/>
              </a:spcBef>
              <a:buClrTx/>
              <a:buFontTx/>
              <a:buNone/>
            </a:pPr>
            <a:r>
              <a:rPr lang="zh-CN" altLang="en-US" sz="2000">
                <a:solidFill>
                  <a:srgbClr val="C00000"/>
                </a:solidFill>
                <a:latin typeface="微软雅黑" panose="020B0503020204020204" charset="-122"/>
                <a:ea typeface="微软雅黑" panose="020B0503020204020204" charset="-122"/>
              </a:rPr>
              <a:t>       </a:t>
            </a:r>
            <a:r>
              <a:rPr lang="en-US" altLang="zh-CN" sz="2000">
                <a:solidFill>
                  <a:srgbClr val="C00000"/>
                </a:solidFill>
                <a:latin typeface="微软雅黑" panose="020B0503020204020204" charset="-122"/>
                <a:ea typeface="微软雅黑" panose="020B0503020204020204" charset="-122"/>
              </a:rPr>
              <a:t>height = h;</a:t>
            </a:r>
          </a:p>
          <a:p>
            <a:pPr algn="just">
              <a:spcBef>
                <a:spcPct val="0"/>
              </a:spcBef>
              <a:buClrTx/>
              <a:buFontTx/>
              <a:buNone/>
            </a:pPr>
            <a:r>
              <a:rPr lang="en-US" altLang="zh-CN" sz="2000">
                <a:solidFill>
                  <a:srgbClr val="C00000"/>
                </a:solidFill>
                <a:latin typeface="微软雅黑" panose="020B0503020204020204" charset="-122"/>
                <a:ea typeface="微软雅黑" panose="020B0503020204020204" charset="-122"/>
              </a:rPr>
              <a:t>    }</a:t>
            </a:r>
          </a:p>
          <a:p>
            <a:pPr algn="just">
              <a:spcBef>
                <a:spcPct val="0"/>
              </a:spcBef>
              <a:buClrTx/>
              <a:buFontTx/>
              <a:buNone/>
            </a:pPr>
            <a:r>
              <a:rPr lang="en-US" altLang="zh-CN" sz="2000">
                <a:latin typeface="微软雅黑" panose="020B0503020204020204" charset="-122"/>
                <a:ea typeface="微软雅黑" panose="020B0503020204020204" charset="-122"/>
              </a:rPr>
              <a:t>}</a:t>
            </a:r>
          </a:p>
        </p:txBody>
      </p:sp>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158417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4.2   </a:t>
              </a:r>
              <a:r>
                <a:rPr lang="zh-CN" altLang="en-US" sz="3200" b="1">
                  <a:solidFill>
                    <a:srgbClr val="53648F"/>
                  </a:solidFill>
                  <a:latin typeface="微软雅黑" panose="020B0503020204020204" charset="-122"/>
                  <a:ea typeface="微软雅黑" panose="020B0503020204020204" charset="-122"/>
                </a:rPr>
                <a:t>类</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2279576" y="476672"/>
              <a:ext cx="7754129"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0" name="文本框 9"/>
          <p:cNvSpPr txBox="1"/>
          <p:nvPr/>
        </p:nvSpPr>
        <p:spPr>
          <a:xfrm>
            <a:off x="817550" y="951111"/>
            <a:ext cx="4774394"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4.2.2   </a:t>
            </a:r>
            <a:r>
              <a:rPr lang="zh-CN" altLang="en-US" sz="2400">
                <a:latin typeface="微软雅黑" panose="020B0503020204020204" charset="-122"/>
                <a:ea typeface="微软雅黑" panose="020B0503020204020204" charset="-122"/>
              </a:rPr>
              <a:t>类体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13315">
                                            <p:txEl>
                                              <p:pRg st="0" end="0"/>
                                            </p:txEl>
                                          </p:spTgt>
                                        </p:tgtEl>
                                        <p:attrNameLst>
                                          <p:attrName>style.visibility</p:attrName>
                                        </p:attrNameLst>
                                      </p:cBhvr>
                                      <p:to>
                                        <p:strVal val="visible"/>
                                      </p:to>
                                    </p:set>
                                    <p:animEffect transition="in" filter="wipe(up)">
                                      <p:cBhvr>
                                        <p:cTn id="17" dur="500"/>
                                        <p:tgtEl>
                                          <p:spTgt spid="13315">
                                            <p:txEl>
                                              <p:pRg st="0" end="0"/>
                                            </p:txEl>
                                          </p:spTgt>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13315">
                                            <p:txEl>
                                              <p:pRg st="2" end="2"/>
                                            </p:txEl>
                                          </p:spTgt>
                                        </p:tgtEl>
                                        <p:attrNameLst>
                                          <p:attrName>style.visibility</p:attrName>
                                        </p:attrNameLst>
                                      </p:cBhvr>
                                      <p:to>
                                        <p:strVal val="visible"/>
                                      </p:to>
                                    </p:set>
                                    <p:animEffect transition="in" filter="wipe(up)">
                                      <p:cBhvr>
                                        <p:cTn id="21" dur="500"/>
                                        <p:tgtEl>
                                          <p:spTgt spid="1331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58052"/>
                                        </p:tgtEl>
                                        <p:attrNameLst>
                                          <p:attrName>style.visibility</p:attrName>
                                        </p:attrNameLst>
                                      </p:cBhvr>
                                      <p:to>
                                        <p:strVal val="visible"/>
                                      </p:to>
                                    </p:set>
                                    <p:anim calcmode="lin" valueType="num">
                                      <p:cBhvr additive="base">
                                        <p:cTn id="26" dur="500" fill="hold"/>
                                        <p:tgtEl>
                                          <p:spTgt spid="258052"/>
                                        </p:tgtEl>
                                        <p:attrNameLst>
                                          <p:attrName>ppt_x</p:attrName>
                                        </p:attrNameLst>
                                      </p:cBhvr>
                                      <p:tavLst>
                                        <p:tav tm="0">
                                          <p:val>
                                            <p:strVal val="#ppt_x"/>
                                          </p:val>
                                        </p:tav>
                                        <p:tav tm="100000">
                                          <p:val>
                                            <p:strVal val="#ppt_x"/>
                                          </p:val>
                                        </p:tav>
                                      </p:tavLst>
                                    </p:anim>
                                    <p:anim calcmode="lin" valueType="num">
                                      <p:cBhvr additive="base">
                                        <p:cTn id="27" dur="500" fill="hold"/>
                                        <p:tgtEl>
                                          <p:spTgt spid="258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P spid="258052" grpId="0" bldLvl="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32243" y="1470026"/>
            <a:ext cx="10377737" cy="1198880"/>
          </a:xfrm>
          <a:prstGeom prst="rect">
            <a:avLst/>
          </a:prstGeom>
          <a:noFill/>
        </p:spPr>
        <p:txBody>
          <a:bodyPr wrap="square">
            <a:spAutoFit/>
          </a:bodyPr>
          <a:lstStyle/>
          <a:p>
            <a:pPr eaLnBrk="1" hangingPunct="1">
              <a:lnSpc>
                <a:spcPct val="150000"/>
              </a:lnSpc>
              <a:defRPr/>
            </a:pPr>
            <a:r>
              <a:rPr lang="zh-CN" altLang="zh-CN" sz="2400" b="1" kern="100" dirty="0">
                <a:solidFill>
                  <a:srgbClr val="000000"/>
                </a:solidFill>
                <a:latin typeface="微软雅黑" panose="020B0503020204020204" charset="-122"/>
                <a:ea typeface="微软雅黑" panose="020B0503020204020204" charset="-122"/>
                <a:cs typeface="Times New Roman" panose="02020603050405020304" pitchFamily="18" charset="0"/>
              </a:rPr>
              <a:t>类体中的内容可分为两部分：一部分是变量的声明；另一部分是方法的定义。</a:t>
            </a:r>
            <a:r>
              <a:rPr lang="zh-CN" altLang="zh-CN" sz="2400" b="1" kern="100" dirty="0">
                <a:solidFill>
                  <a:srgbClr val="53648F"/>
                </a:solidFill>
                <a:latin typeface="微软雅黑" panose="020B0503020204020204" charset="-122"/>
                <a:ea typeface="微软雅黑" panose="020B0503020204020204" charset="-122"/>
                <a:cs typeface="Times New Roman" panose="02020603050405020304" pitchFamily="18" charset="0"/>
              </a:rPr>
              <a:t>声明变量部分所声明的变量被称为成员变量或域变量</a:t>
            </a:r>
            <a:r>
              <a:rPr lang="zh-CN" altLang="en-US" sz="2400" b="1" kern="100" dirty="0">
                <a:solidFill>
                  <a:srgbClr val="000000"/>
                </a:solidFill>
                <a:latin typeface="微软雅黑" panose="020B0503020204020204" charset="-122"/>
                <a:ea typeface="微软雅黑" panose="020B0503020204020204" charset="-122"/>
                <a:cs typeface="Times New Roman" panose="02020603050405020304" pitchFamily="18" charset="0"/>
              </a:rPr>
              <a:t>。</a:t>
            </a:r>
            <a:endParaRPr lang="zh-CN" altLang="en-US" sz="2400" b="1" dirty="0">
              <a:latin typeface="微软雅黑" panose="020B0503020204020204" charset="-122"/>
              <a:ea typeface="微软雅黑" panose="020B0503020204020204" charset="-122"/>
            </a:endParaRPr>
          </a:p>
        </p:txBody>
      </p:sp>
      <p:sp>
        <p:nvSpPr>
          <p:cNvPr id="7" name="文本框 6"/>
          <p:cNvSpPr txBox="1"/>
          <p:nvPr/>
        </p:nvSpPr>
        <p:spPr>
          <a:xfrm>
            <a:off x="1375626" y="2678342"/>
            <a:ext cx="10267358" cy="1014730"/>
          </a:xfrm>
          <a:prstGeom prst="rect">
            <a:avLst/>
          </a:prstGeom>
          <a:noFill/>
        </p:spPr>
        <p:txBody>
          <a:bodyPr wrap="square">
            <a:spAutoFit/>
          </a:bodyPr>
          <a:lstStyle/>
          <a:p>
            <a:pPr eaLnBrk="1" hangingPunct="1">
              <a:lnSpc>
                <a:spcPct val="150000"/>
              </a:lnSpc>
              <a:defRPr/>
            </a:pPr>
            <a:r>
              <a:rPr lang="zh-CN" altLang="en-US" sz="2000" b="1" kern="100" dirty="0">
                <a:solidFill>
                  <a:srgbClr val="C00000"/>
                </a:solidFill>
                <a:latin typeface="微软雅黑" panose="020B0503020204020204" charset="-122"/>
                <a:ea typeface="微软雅黑" panose="020B0503020204020204" charset="-122"/>
                <a:cs typeface="Times New Roman" panose="02020603050405020304" pitchFamily="18" charset="0"/>
              </a:rPr>
              <a:t>①</a:t>
            </a:r>
            <a:r>
              <a:rPr lang="zh-CN" altLang="zh-CN" sz="2000" b="1" kern="100" dirty="0">
                <a:solidFill>
                  <a:srgbClr val="000000"/>
                </a:solidFill>
                <a:latin typeface="微软雅黑" panose="020B0503020204020204" charset="-122"/>
                <a:ea typeface="微软雅黑" panose="020B0503020204020204" charset="-122"/>
                <a:cs typeface="Times New Roman" panose="02020603050405020304" pitchFamily="18" charset="0"/>
              </a:rPr>
              <a:t>成员变量的类型可以是</a:t>
            </a:r>
            <a:r>
              <a:rPr lang="en-US" altLang="zh-CN" sz="2000" b="1" kern="100" dirty="0">
                <a:solidFill>
                  <a:srgbClr val="000000"/>
                </a:solidFill>
                <a:latin typeface="微软雅黑" panose="020B0503020204020204" charset="-122"/>
                <a:ea typeface="微软雅黑" panose="020B0503020204020204" charset="-122"/>
              </a:rPr>
              <a:t>Java</a:t>
            </a:r>
            <a:r>
              <a:rPr lang="zh-CN" altLang="zh-CN" sz="2000" b="1" kern="100" dirty="0">
                <a:solidFill>
                  <a:srgbClr val="000000"/>
                </a:solidFill>
                <a:latin typeface="微软雅黑" panose="020B0503020204020204" charset="-122"/>
                <a:ea typeface="微软雅黑" panose="020B0503020204020204" charset="-122"/>
                <a:cs typeface="Times New Roman" panose="02020603050405020304" pitchFamily="18" charset="0"/>
              </a:rPr>
              <a:t>中的任何一种数据类型，包括基本类型：整型、浮点型、字符型、逻辑类型；引用类型：数组、对象和接口</a:t>
            </a:r>
            <a:r>
              <a:rPr lang="zh-CN" altLang="en-US" sz="2000" b="1" kern="100" dirty="0">
                <a:solidFill>
                  <a:srgbClr val="000000"/>
                </a:solidFill>
                <a:latin typeface="微软雅黑" panose="020B0503020204020204" charset="-122"/>
                <a:ea typeface="微软雅黑" panose="020B0503020204020204" charset="-122"/>
                <a:cs typeface="Times New Roman" panose="02020603050405020304" pitchFamily="18" charset="0"/>
              </a:rPr>
              <a:t>。</a:t>
            </a:r>
            <a:endParaRPr lang="zh-CN" altLang="en-US" sz="2000" b="1" dirty="0">
              <a:latin typeface="微软雅黑" panose="020B0503020204020204" charset="-122"/>
              <a:ea typeface="微软雅黑" panose="020B0503020204020204" charset="-122"/>
            </a:endParaRPr>
          </a:p>
        </p:txBody>
      </p:sp>
      <p:sp>
        <p:nvSpPr>
          <p:cNvPr id="14" name="文本框 13"/>
          <p:cNvSpPr txBox="1"/>
          <p:nvPr/>
        </p:nvSpPr>
        <p:spPr>
          <a:xfrm>
            <a:off x="1372214" y="3834044"/>
            <a:ext cx="10819786" cy="553085"/>
          </a:xfrm>
          <a:prstGeom prst="rect">
            <a:avLst/>
          </a:prstGeom>
          <a:noFill/>
        </p:spPr>
        <p:txBody>
          <a:bodyPr wrap="square">
            <a:spAutoFit/>
          </a:bodyPr>
          <a:lstStyle/>
          <a:p>
            <a:pPr eaLnBrk="1" hangingPunct="1">
              <a:lnSpc>
                <a:spcPct val="150000"/>
              </a:lnSpc>
              <a:defRPr/>
            </a:pPr>
            <a:r>
              <a:rPr lang="zh-CN" altLang="en-US" sz="2000" b="1" kern="100" dirty="0">
                <a:solidFill>
                  <a:srgbClr val="C00000"/>
                </a:solidFill>
                <a:latin typeface="微软雅黑" panose="020B0503020204020204" charset="-122"/>
                <a:ea typeface="微软雅黑" panose="020B0503020204020204" charset="-122"/>
                <a:cs typeface="Times New Roman" panose="02020603050405020304" pitchFamily="18" charset="0"/>
              </a:rPr>
              <a:t>②</a:t>
            </a:r>
            <a:r>
              <a:rPr lang="zh-CN" altLang="zh-CN" sz="2000" b="1" kern="100" dirty="0">
                <a:solidFill>
                  <a:srgbClr val="000000"/>
                </a:solidFill>
                <a:latin typeface="微软雅黑" panose="020B0503020204020204" charset="-122"/>
                <a:ea typeface="微软雅黑" panose="020B0503020204020204" charset="-122"/>
                <a:cs typeface="Times New Roman" panose="02020603050405020304" pitchFamily="18" charset="0"/>
              </a:rPr>
              <a:t>成员变量在整个类内的所有方法里都有效，其有效性与它在类体中出现</a:t>
            </a:r>
            <a:r>
              <a:rPr lang="en-US" altLang="zh-CN" sz="2000" b="1" kern="100" dirty="0">
                <a:latin typeface="微软雅黑" panose="020B0503020204020204" charset="-122"/>
                <a:ea typeface="微软雅黑" panose="020B0503020204020204" charset="-122"/>
              </a:rPr>
              <a:t> </a:t>
            </a:r>
            <a:r>
              <a:rPr lang="zh-CN" altLang="zh-CN" sz="2000" b="1" kern="100">
                <a:solidFill>
                  <a:srgbClr val="000000"/>
                </a:solidFill>
                <a:latin typeface="微软雅黑" panose="020B0503020204020204" charset="-122"/>
                <a:ea typeface="微软雅黑" panose="020B0503020204020204" charset="-122"/>
                <a:cs typeface="Times New Roman" panose="02020603050405020304" pitchFamily="18" charset="0"/>
              </a:rPr>
              <a:t>的位置无关</a:t>
            </a:r>
            <a:r>
              <a:rPr lang="zh-CN" altLang="en-US" sz="2000" b="1" kern="100" dirty="0">
                <a:solidFill>
                  <a:srgbClr val="000000"/>
                </a:solidFill>
                <a:latin typeface="微软雅黑" panose="020B0503020204020204" charset="-122"/>
                <a:ea typeface="微软雅黑" panose="020B0503020204020204" charset="-122"/>
                <a:cs typeface="Times New Roman" panose="02020603050405020304" pitchFamily="18" charset="0"/>
              </a:rPr>
              <a:t>。</a:t>
            </a:r>
            <a:endParaRPr lang="zh-CN" altLang="zh-CN" sz="2000" b="1" kern="100" dirty="0">
              <a:latin typeface="微软雅黑" panose="020B0503020204020204" charset="-122"/>
              <a:ea typeface="微软雅黑" panose="020B0503020204020204" charset="-122"/>
            </a:endParaRPr>
          </a:p>
        </p:txBody>
      </p:sp>
      <p:sp>
        <p:nvSpPr>
          <p:cNvPr id="16" name="文本框 15"/>
          <p:cNvSpPr txBox="1"/>
          <p:nvPr/>
        </p:nvSpPr>
        <p:spPr>
          <a:xfrm>
            <a:off x="1372214" y="4481914"/>
            <a:ext cx="10337600" cy="553085"/>
          </a:xfrm>
          <a:prstGeom prst="rect">
            <a:avLst/>
          </a:prstGeom>
          <a:noFill/>
        </p:spPr>
        <p:txBody>
          <a:bodyPr wrap="square">
            <a:spAutoFit/>
          </a:bodyPr>
          <a:lstStyle/>
          <a:p>
            <a:pPr eaLnBrk="1" hangingPunct="1">
              <a:lnSpc>
                <a:spcPct val="150000"/>
              </a:lnSpc>
              <a:defRPr/>
            </a:pPr>
            <a:r>
              <a:rPr lang="zh-CN" altLang="en-US" sz="2000" b="1" kern="100" dirty="0">
                <a:solidFill>
                  <a:srgbClr val="C00000"/>
                </a:solidFill>
                <a:latin typeface="微软雅黑" panose="020B0503020204020204" charset="-122"/>
                <a:ea typeface="微软雅黑" panose="020B0503020204020204" charset="-122"/>
                <a:cs typeface="Times New Roman" panose="02020603050405020304" pitchFamily="18" charset="0"/>
              </a:rPr>
              <a:t>③</a:t>
            </a:r>
            <a:r>
              <a:rPr lang="zh-CN" altLang="zh-CN" sz="2000" b="1" kern="100" dirty="0">
                <a:solidFill>
                  <a:srgbClr val="000000"/>
                </a:solidFill>
                <a:latin typeface="微软雅黑" panose="020B0503020204020204" charset="-122"/>
                <a:ea typeface="微软雅黑" panose="020B0503020204020204" charset="-122"/>
                <a:cs typeface="Times New Roman" panose="02020603050405020304" pitchFamily="18" charset="0"/>
              </a:rPr>
              <a:t>声明成员变量时如果没有指定初始值，</a:t>
            </a:r>
            <a:r>
              <a:rPr lang="en-US" altLang="zh-CN" sz="2000" b="1" kern="100" dirty="0">
                <a:solidFill>
                  <a:srgbClr val="000000"/>
                </a:solidFill>
                <a:latin typeface="微软雅黑" panose="020B0503020204020204" charset="-122"/>
                <a:ea typeface="微软雅黑" panose="020B0503020204020204" charset="-122"/>
              </a:rPr>
              <a:t>Java</a:t>
            </a:r>
            <a:r>
              <a:rPr lang="zh-CN" altLang="zh-CN" sz="2000" b="1" kern="100" dirty="0">
                <a:solidFill>
                  <a:srgbClr val="000000"/>
                </a:solidFill>
                <a:latin typeface="微软雅黑" panose="020B0503020204020204" charset="-122"/>
                <a:ea typeface="微软雅黑" panose="020B0503020204020204" charset="-122"/>
                <a:cs typeface="Times New Roman" panose="02020603050405020304" pitchFamily="18" charset="0"/>
              </a:rPr>
              <a:t>编译器会为其指定默认值。</a:t>
            </a:r>
            <a:endParaRPr lang="zh-CN" altLang="en-US" sz="2000" b="1" dirty="0">
              <a:latin typeface="微软雅黑" panose="020B0503020204020204" charset="-122"/>
              <a:ea typeface="微软雅黑" panose="020B0503020204020204" charset="-122"/>
            </a:endParaRPr>
          </a:p>
        </p:txBody>
      </p:sp>
      <p:sp>
        <p:nvSpPr>
          <p:cNvPr id="14343" name="文本框 19"/>
          <p:cNvSpPr txBox="1">
            <a:spLocks noChangeArrowheads="1"/>
          </p:cNvSpPr>
          <p:nvPr/>
        </p:nvSpPr>
        <p:spPr bwMode="auto">
          <a:xfrm>
            <a:off x="1357084" y="5129784"/>
            <a:ext cx="10499556"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2000">
                <a:solidFill>
                  <a:srgbClr val="C00000"/>
                </a:solidFill>
                <a:latin typeface="微软雅黑" panose="020B0503020204020204" charset="-122"/>
                <a:ea typeface="微软雅黑" panose="020B0503020204020204" charset="-122"/>
              </a:rPr>
              <a:t>④</a:t>
            </a:r>
            <a:r>
              <a:rPr lang="zh-CN" altLang="en-US" sz="2000">
                <a:latin typeface="微软雅黑" panose="020B0503020204020204" charset="-122"/>
                <a:ea typeface="微软雅黑" panose="020B0503020204020204" charset="-122"/>
              </a:rPr>
              <a:t>声明成员变量</a:t>
            </a:r>
            <a:r>
              <a:rPr lang="en-US" altLang="zh-CN" sz="2000">
                <a:latin typeface="微软雅黑" panose="020B0503020204020204" charset="-122"/>
                <a:ea typeface="微软雅黑" panose="020B0503020204020204" charset="-122"/>
              </a:rPr>
              <a:t>bottom</a:t>
            </a:r>
            <a:r>
              <a:rPr lang="zh-CN" altLang="en-US" sz="2000">
                <a:latin typeface="微软雅黑" panose="020B0503020204020204" charset="-122"/>
                <a:ea typeface="微软雅黑" panose="020B0503020204020204" charset="-122"/>
              </a:rPr>
              <a:t>指定的初始值和</a:t>
            </a:r>
            <a:r>
              <a:rPr lang="en-US" altLang="zh-CN" sz="2000">
                <a:latin typeface="微软雅黑" panose="020B0503020204020204" charset="-122"/>
                <a:ea typeface="微软雅黑" panose="020B0503020204020204" charset="-122"/>
              </a:rPr>
              <a:t>above</a:t>
            </a:r>
            <a:r>
              <a:rPr lang="zh-CN" altLang="en-US" sz="2000">
                <a:latin typeface="微软雅黑" panose="020B0503020204020204" charset="-122"/>
                <a:ea typeface="微软雅黑" panose="020B0503020204020204" charset="-122"/>
              </a:rPr>
              <a:t>的值有关，那么声明成员变量</a:t>
            </a:r>
            <a:r>
              <a:rPr lang="en-US" altLang="zh-CN" sz="2000">
                <a:latin typeface="微软雅黑" panose="020B0503020204020204" charset="-122"/>
                <a:ea typeface="微软雅黑" panose="020B0503020204020204" charset="-122"/>
              </a:rPr>
              <a:t>above</a:t>
            </a:r>
            <a:r>
              <a:rPr lang="zh-CN" altLang="en-US" sz="2000">
                <a:latin typeface="微软雅黑" panose="020B0503020204020204" charset="-122"/>
                <a:ea typeface="微软雅黑" panose="020B0503020204020204" charset="-122"/>
              </a:rPr>
              <a:t>的位置要在声明成员变量</a:t>
            </a:r>
            <a:r>
              <a:rPr lang="en-US" altLang="zh-CN" sz="2000">
                <a:latin typeface="微软雅黑" panose="020B0503020204020204" charset="-122"/>
                <a:ea typeface="微软雅黑" panose="020B0503020204020204" charset="-122"/>
              </a:rPr>
              <a:t>bottom</a:t>
            </a:r>
            <a:r>
              <a:rPr lang="zh-CN" altLang="en-US" sz="2000">
                <a:latin typeface="微软雅黑" panose="020B0503020204020204" charset="-122"/>
                <a:ea typeface="微软雅黑" panose="020B0503020204020204" charset="-122"/>
              </a:rPr>
              <a:t>的前面。</a:t>
            </a:r>
          </a:p>
        </p:txBody>
      </p:sp>
      <p:grpSp>
        <p:nvGrpSpPr>
          <p:cNvPr id="8" name="组合 7"/>
          <p:cNvGrpSpPr/>
          <p:nvPr/>
        </p:nvGrpSpPr>
        <p:grpSpPr>
          <a:xfrm>
            <a:off x="103941" y="116632"/>
            <a:ext cx="9929764" cy="614705"/>
            <a:chOff x="103941" y="116632"/>
            <a:chExt cx="9929764" cy="614705"/>
          </a:xfrm>
        </p:grpSpPr>
        <p:sp>
          <p:nvSpPr>
            <p:cNvPr id="9" name="文本框 8"/>
            <p:cNvSpPr txBox="1"/>
            <p:nvPr/>
          </p:nvSpPr>
          <p:spPr>
            <a:xfrm>
              <a:off x="767408" y="147772"/>
              <a:ext cx="1584176"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4.2   </a:t>
              </a:r>
              <a:r>
                <a:rPr lang="zh-CN" altLang="en-US" sz="3200" b="1">
                  <a:solidFill>
                    <a:srgbClr val="53648F"/>
                  </a:solidFill>
                  <a:latin typeface="微软雅黑" panose="020B0503020204020204" charset="-122"/>
                  <a:ea typeface="微软雅黑" panose="020B0503020204020204" charset="-122"/>
                </a:rPr>
                <a:t>类</a:t>
              </a:r>
              <a:endParaRPr lang="zh-CN" altLang="en-US" sz="3200" b="1" dirty="0">
                <a:solidFill>
                  <a:srgbClr val="53648F"/>
                </a:solidFill>
                <a:latin typeface="微软雅黑" panose="020B0503020204020204" charset="-122"/>
                <a:ea typeface="微软雅黑" panose="020B0503020204020204" charset="-122"/>
              </a:endParaRPr>
            </a:p>
          </p:txBody>
        </p:sp>
        <p:pic>
          <p:nvPicPr>
            <p:cNvPr id="10" name="图片 9" descr="卡通人物&#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2" name="平行四边形 11"/>
            <p:cNvSpPr/>
            <p:nvPr/>
          </p:nvSpPr>
          <p:spPr>
            <a:xfrm>
              <a:off x="2279576" y="476672"/>
              <a:ext cx="7754129"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3" name="文本框 12"/>
          <p:cNvSpPr txBox="1"/>
          <p:nvPr/>
        </p:nvSpPr>
        <p:spPr>
          <a:xfrm>
            <a:off x="817550" y="951111"/>
            <a:ext cx="4774394" cy="460375"/>
          </a:xfrm>
          <a:prstGeom prst="rect">
            <a:avLst/>
          </a:prstGeom>
          <a:noFill/>
        </p:spPr>
        <p:txBody>
          <a:bodyPr wrap="square">
            <a:spAutoFit/>
          </a:bodyPr>
          <a:lstStyle>
            <a:defPPr>
              <a:defRPr lang="en-US"/>
            </a:defPPr>
            <a:lvl1pPr fontAlgn="auto">
              <a:spcBef>
                <a:spcPts val="0"/>
              </a:spcBef>
              <a:spcAft>
                <a:spcPts val="0"/>
              </a:spcAft>
              <a:defRPr sz="3200" b="1">
                <a:solidFill>
                  <a:srgbClr val="53648F"/>
                </a:solidFill>
                <a:latin typeface="思源黑体 CN Heavy" panose="020B0A00000000000000" pitchFamily="34" charset="-122"/>
                <a:ea typeface="思源黑体 CN Heavy" panose="020B0A00000000000000" pitchFamily="34" charset="-122"/>
              </a:defRPr>
            </a:lvl1pPr>
          </a:lstStyle>
          <a:p>
            <a:r>
              <a:rPr lang="en-US" altLang="zh-CN" sz="2400">
                <a:latin typeface="微软雅黑" panose="020B0503020204020204" charset="-122"/>
                <a:ea typeface="微软雅黑" panose="020B0503020204020204" charset="-122"/>
              </a:rPr>
              <a:t>4.2.3    </a:t>
            </a:r>
            <a:r>
              <a:rPr lang="zh-CN" altLang="en-US" sz="2400">
                <a:latin typeface="微软雅黑" panose="020B0503020204020204" charset="-122"/>
                <a:ea typeface="微软雅黑" panose="020B0503020204020204" charset="-122"/>
              </a:rPr>
              <a:t>成员变量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4343"/>
                                        </p:tgtEl>
                                        <p:attrNameLst>
                                          <p:attrName>style.visibility</p:attrName>
                                        </p:attrNameLst>
                                      </p:cBhvr>
                                      <p:to>
                                        <p:strVal val="visible"/>
                                      </p:to>
                                    </p:set>
                                    <p:animEffect transition="in" filter="fade">
                                      <p:cBhvr>
                                        <p:cTn id="36" dur="1000"/>
                                        <p:tgtEl>
                                          <p:spTgt spid="14343"/>
                                        </p:tgtEl>
                                      </p:cBhvr>
                                    </p:animEffect>
                                    <p:anim calcmode="lin" valueType="num">
                                      <p:cBhvr>
                                        <p:cTn id="37" dur="1000" fill="hold"/>
                                        <p:tgtEl>
                                          <p:spTgt spid="14343"/>
                                        </p:tgtEl>
                                        <p:attrNameLst>
                                          <p:attrName>ppt_x</p:attrName>
                                        </p:attrNameLst>
                                      </p:cBhvr>
                                      <p:tavLst>
                                        <p:tav tm="0">
                                          <p:val>
                                            <p:strVal val="#ppt_x"/>
                                          </p:val>
                                        </p:tav>
                                        <p:tav tm="100000">
                                          <p:val>
                                            <p:strVal val="#ppt_x"/>
                                          </p:val>
                                        </p:tav>
                                      </p:tavLst>
                                    </p:anim>
                                    <p:anim calcmode="lin" valueType="num">
                                      <p:cBhvr>
                                        <p:cTn id="38" dur="1000" fill="hold"/>
                                        <p:tgtEl>
                                          <p:spTgt spid="143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4" grpId="0"/>
      <p:bldP spid="16" grpId="0"/>
      <p:bldP spid="14343"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FULLTEXTBEAUTIFYED" val="1"/>
  <p:tag name="COMMONDATA" val="eyJoZGlkIjoiNmRjZTRhOWRiNDdmZWY4ZDg4YTZhN2FlZTlkMjE3ZDYifQ=="/>
</p:tagLst>
</file>

<file path=ppt/tags/tag2.xml><?xml version="1.0" encoding="utf-8"?>
<p:tagLst xmlns:a="http://schemas.openxmlformats.org/drawingml/2006/main" xmlns:r="http://schemas.openxmlformats.org/officeDocument/2006/relationships" xmlns:p="http://schemas.openxmlformats.org/presentationml/2006/main">
  <p:tag name="ISLIDE.VECTOR" val="#259204;"/>
</p:tagLst>
</file>

<file path=ppt/tags/tag3.xml><?xml version="1.0" encoding="utf-8"?>
<p:tagLst xmlns:a="http://schemas.openxmlformats.org/drawingml/2006/main" xmlns:r="http://schemas.openxmlformats.org/officeDocument/2006/relationships" xmlns:p="http://schemas.openxmlformats.org/presentationml/2006/main">
  <p:tag name="ISLIDE.ICON" val="#38784;"/>
</p:tagLst>
</file>

<file path=ppt/tags/tag4.xml><?xml version="1.0" encoding="utf-8"?>
<p:tagLst xmlns:a="http://schemas.openxmlformats.org/drawingml/2006/main" xmlns:r="http://schemas.openxmlformats.org/officeDocument/2006/relationships" xmlns:p="http://schemas.openxmlformats.org/presentationml/2006/main">
  <p:tag name="ISLIDE.VECTOR" val="#18405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21</TotalTime>
  <Words>9412</Words>
  <Application>Microsoft Macintosh PowerPoint</Application>
  <PresentationFormat>宽屏</PresentationFormat>
  <Paragraphs>682</Paragraphs>
  <Slides>77</Slides>
  <Notes>1</Notes>
  <HiddenSlides>33</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77</vt:i4>
      </vt:variant>
    </vt:vector>
  </HeadingPairs>
  <TitlesOfParts>
    <vt:vector size="88" baseType="lpstr">
      <vt:lpstr>楷体</vt:lpstr>
      <vt:lpstr>微软雅黑</vt:lpstr>
      <vt:lpstr>Arial</vt:lpstr>
      <vt:lpstr>Calibri</vt:lpstr>
      <vt:lpstr>Times New Roman</vt:lpstr>
      <vt:lpstr>Tw Cen MT</vt:lpstr>
      <vt:lpstr>Tw Cen MT Condensed</vt:lpstr>
      <vt:lpstr>Wingdings</vt:lpstr>
      <vt:lpstr>Wingdings 3</vt:lpstr>
      <vt:lpstr>积分</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神秘的辣椒</dc:creator>
  <cp:lastModifiedBy>Yiming Li</cp:lastModifiedBy>
  <cp:revision>872</cp:revision>
  <dcterms:created xsi:type="dcterms:W3CDTF">2113-01-01T00:00:00Z</dcterms:created>
  <dcterms:modified xsi:type="dcterms:W3CDTF">2023-10-31T09:18:32Z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393A955E4BAA4D68A6FDDE3BE5D54571_13</vt:lpwstr>
  </property>
  <property fmtid="{D5CDD505-2E9C-101B-9397-08002B2CF9AE}" pid="3" name="KSOProductBuildVer">
    <vt:lpwstr>2052-12.1.0.15712</vt:lpwstr>
  </property>
</Properties>
</file>