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853" r:id="rId3"/>
    <p:sldId id="292" r:id="rId5"/>
    <p:sldId id="774" r:id="rId6"/>
    <p:sldId id="460" r:id="rId7"/>
    <p:sldId id="475" r:id="rId8"/>
    <p:sldId id="493" r:id="rId9"/>
    <p:sldId id="494" r:id="rId10"/>
    <p:sldId id="495" r:id="rId11"/>
    <p:sldId id="496" r:id="rId12"/>
    <p:sldId id="476" r:id="rId13"/>
    <p:sldId id="477" r:id="rId14"/>
    <p:sldId id="497" r:id="rId15"/>
    <p:sldId id="490" r:id="rId16"/>
    <p:sldId id="491" r:id="rId17"/>
    <p:sldId id="498" r:id="rId18"/>
    <p:sldId id="499" r:id="rId19"/>
    <p:sldId id="500" r:id="rId20"/>
    <p:sldId id="492" r:id="rId21"/>
    <p:sldId id="501" r:id="rId22"/>
    <p:sldId id="482" r:id="rId23"/>
    <p:sldId id="483" r:id="rId24"/>
    <p:sldId id="484" r:id="rId25"/>
    <p:sldId id="485" r:id="rId26"/>
    <p:sldId id="486" r:id="rId27"/>
    <p:sldId id="779" r:id="rId28"/>
  </p:sldIdLst>
  <p:sldSz cx="12192000" cy="6858000"/>
  <p:notesSz cx="6858000" cy="91440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29" userDrawn="1">
          <p15:clr>
            <a:srgbClr val="A4A3A4"/>
          </p15:clr>
        </p15:guide>
        <p15:guide id="4" pos="73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3648F"/>
    <a:srgbClr val="C8C8C8"/>
    <a:srgbClr val="FFAFE6"/>
    <a:srgbClr val="E3C9B9"/>
    <a:srgbClr val="0000FF"/>
    <a:srgbClr val="D60093"/>
    <a:srgbClr val="FFCCCC"/>
    <a:srgbClr val="FF0066"/>
    <a:srgbClr val="DCBB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07" autoAdjust="0"/>
  </p:normalViewPr>
  <p:slideViewPr>
    <p:cSldViewPr showGuides="1">
      <p:cViewPr varScale="1">
        <p:scale>
          <a:sx n="140" d="100"/>
          <a:sy n="140" d="100"/>
        </p:scale>
        <p:origin x="208" y="368"/>
      </p:cViewPr>
      <p:guideLst>
        <p:guide orient="horz" pos="2160"/>
        <p:guide pos="3840"/>
        <p:guide pos="529"/>
        <p:guide pos="733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defRPr>
            </a:lvl1pPr>
          </a:lstStyle>
          <a:p>
            <a:pPr>
              <a:defRPr/>
            </a:pPr>
            <a:endParaRPr lang="zh-CN" altLang="en-US">
              <a:ea typeface="楷体" panose="02010609060101010101" pitchFamily="49" charset="-122"/>
            </a:endParaRPr>
          </a:p>
        </p:txBody>
      </p:sp>
      <p:sp>
        <p:nvSpPr>
          <p:cNvPr id="37891"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defRPr>
            </a:lvl1pPr>
          </a:lstStyle>
          <a:p>
            <a:pPr>
              <a:defRPr/>
            </a:pPr>
            <a:fld id="{8142311B-FB7E-4307-B2D8-D6D17AF319EF}" type="datetime5">
              <a:rPr lang="zh-CN" altLang="en-US">
                <a:ea typeface="楷体" panose="02010609060101010101" pitchFamily="49" charset="-122"/>
              </a:rPr>
            </a:fld>
            <a:endParaRPr lang="en-US" altLang="zh-CN">
              <a:ea typeface="楷体" panose="02010609060101010101" pitchFamily="49" charset="-122"/>
            </a:endParaRPr>
          </a:p>
        </p:txBody>
      </p:sp>
      <p:sp>
        <p:nvSpPr>
          <p:cNvPr id="37892"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defRPr>
            </a:lvl1pPr>
          </a:lstStyle>
          <a:p>
            <a:pPr>
              <a:defRPr/>
            </a:pPr>
            <a:endParaRPr lang="en-US" altLang="zh-CN">
              <a:ea typeface="楷体" panose="02010609060101010101" pitchFamily="49" charset="-122"/>
            </a:endParaRP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defRPr>
            </a:lvl1pPr>
          </a:lstStyle>
          <a:p>
            <a:pPr>
              <a:defRPr/>
            </a:pPr>
            <a:fld id="{D2169F9C-6FC5-4BFF-A205-25FF1ADFF7F2}" type="slidenum">
              <a:rPr lang="zh-CN" altLang="en-US">
                <a:ea typeface="楷体" panose="02010609060101010101" pitchFamily="49" charset="-122"/>
              </a:rPr>
            </a:fld>
            <a:endParaRPr lang="en-US" altLang="zh-CN">
              <a:ea typeface="楷体" panose="020106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mn-lt"/>
                <a:ea typeface="楷体" panose="02010609060101010101" pitchFamily="49" charset="-122"/>
              </a:defRPr>
            </a:lvl1pPr>
          </a:lstStyle>
          <a:p>
            <a:pPr>
              <a:defRPr/>
            </a:pPr>
            <a:endParaRPr lang="zh-CN" altLang="en-US"/>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mn-lt"/>
                <a:ea typeface="楷体" panose="02010609060101010101" pitchFamily="49" charset="-122"/>
              </a:defRPr>
            </a:lvl1pPr>
          </a:lstStyle>
          <a:p>
            <a:pPr>
              <a:defRPr/>
            </a:pPr>
            <a:fld id="{141616D4-CCDC-49E5-8EB9-6E61FE1108C2}" type="datetime5">
              <a:rPr lang="zh-CN" altLang="en-US" smtClean="0"/>
            </a:fld>
            <a:endParaRPr lang="en-US" altLang="zh-CN"/>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mn-lt"/>
                <a:ea typeface="楷体" panose="02010609060101010101" pitchFamily="49"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ts val="0"/>
              </a:spcBef>
              <a:spcAft>
                <a:spcPts val="0"/>
              </a:spcAft>
              <a:defRPr sz="1200">
                <a:latin typeface="+mn-lt"/>
                <a:ea typeface="楷体" panose="02010609060101010101" pitchFamily="49" charset="-122"/>
              </a:defRPr>
            </a:lvl1pPr>
          </a:lstStyle>
          <a:p>
            <a:pPr>
              <a:defRPr/>
            </a:pPr>
            <a:fld id="{0A2068E5-6550-4BC1-BA6D-AE5E13F3EA13}" type="slidenum">
              <a:rPr lang="zh-CN" altLang="en-US" smtClean="0"/>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楷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楷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楷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楷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楷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a:defRPr/>
            </a:pPr>
            <a:fld id="{141616D4-CCDC-49E5-8EB9-6E61FE1108C2}" type="datetime5">
              <a:rPr lang="zh-CN" altLang="en-US" smtClean="0"/>
            </a:fld>
            <a:endParaRPr lang="en-US" altLang="zh-CN"/>
          </a:p>
        </p:txBody>
      </p:sp>
      <p:sp>
        <p:nvSpPr>
          <p:cNvPr id="5" name="灯片编号占位符 4"/>
          <p:cNvSpPr>
            <a:spLocks noGrp="1"/>
          </p:cNvSpPr>
          <p:nvPr>
            <p:ph type="sldNum" sz="quarter" idx="5"/>
          </p:nvPr>
        </p:nvSpPr>
        <p:spPr/>
        <p:txBody>
          <a:bodyPr/>
          <a:p>
            <a:pPr>
              <a:defRPr/>
            </a:pPr>
            <a:fld id="{0A2068E5-6550-4BC1-BA6D-AE5E13F3EA13}"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a:defRPr/>
            </a:pPr>
            <a:fld id="{141616D4-CCDC-49E5-8EB9-6E61FE1108C2}" type="datetime5">
              <a:rPr lang="zh-CN" altLang="en-US" smtClean="0"/>
            </a:fld>
            <a:endParaRPr lang="en-US" altLang="zh-CN"/>
          </a:p>
        </p:txBody>
      </p:sp>
      <p:sp>
        <p:nvSpPr>
          <p:cNvPr id="5" name="灯片编号占位符 4"/>
          <p:cNvSpPr>
            <a:spLocks noGrp="1"/>
          </p:cNvSpPr>
          <p:nvPr>
            <p:ph type="sldNum" sz="quarter" idx="5"/>
          </p:nvPr>
        </p:nvSpPr>
        <p:spPr/>
        <p:txBody>
          <a:bodyPr/>
          <a:p>
            <a:pPr>
              <a:defRPr/>
            </a:pPr>
            <a:fld id="{0A2068E5-6550-4BC1-BA6D-AE5E13F3EA13}"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a:defRPr/>
            </a:pPr>
            <a:fld id="{141616D4-CCDC-49E5-8EB9-6E61FE1108C2}" type="datetime5">
              <a:rPr lang="zh-CN" altLang="en-US" smtClean="0"/>
            </a:fld>
            <a:endParaRPr lang="en-US" altLang="zh-CN"/>
          </a:p>
        </p:txBody>
      </p:sp>
      <p:sp>
        <p:nvSpPr>
          <p:cNvPr id="5" name="灯片编号占位符 4"/>
          <p:cNvSpPr>
            <a:spLocks noGrp="1"/>
          </p:cNvSpPr>
          <p:nvPr>
            <p:ph type="sldNum" sz="quarter" idx="5"/>
          </p:nvPr>
        </p:nvSpPr>
        <p:spPr/>
        <p:txBody>
          <a:bodyPr/>
          <a:p>
            <a:pPr>
              <a:defRPr/>
            </a:pPr>
            <a:fld id="{0A2068E5-6550-4BC1-BA6D-AE5E13F3EA13}"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a:defRPr/>
            </a:pPr>
            <a:fld id="{141616D4-CCDC-49E5-8EB9-6E61FE1108C2}" type="datetime5">
              <a:rPr lang="zh-CN" altLang="en-US" smtClean="0"/>
            </a:fld>
            <a:endParaRPr lang="en-US" altLang="zh-CN"/>
          </a:p>
        </p:txBody>
      </p:sp>
      <p:sp>
        <p:nvSpPr>
          <p:cNvPr id="5" name="灯片编号占位符 4"/>
          <p:cNvSpPr>
            <a:spLocks noGrp="1"/>
          </p:cNvSpPr>
          <p:nvPr>
            <p:ph type="sldNum" sz="quarter" idx="5"/>
          </p:nvPr>
        </p:nvSpPr>
        <p:spPr/>
        <p:txBody>
          <a:bodyPr/>
          <a:p>
            <a:pPr>
              <a:defRPr/>
            </a:pPr>
            <a:fld id="{0A2068E5-6550-4BC1-BA6D-AE5E13F3EA13}"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a:defRPr/>
            </a:pPr>
            <a:fld id="{141616D4-CCDC-49E5-8EB9-6E61FE1108C2}" type="datetime5">
              <a:rPr lang="zh-CN" altLang="en-US" smtClean="0"/>
            </a:fld>
            <a:endParaRPr lang="en-US" altLang="zh-CN"/>
          </a:p>
        </p:txBody>
      </p:sp>
      <p:sp>
        <p:nvSpPr>
          <p:cNvPr id="5" name="灯片编号占位符 4"/>
          <p:cNvSpPr>
            <a:spLocks noGrp="1"/>
          </p:cNvSpPr>
          <p:nvPr>
            <p:ph type="sldNum" sz="quarter" idx="5"/>
          </p:nvPr>
        </p:nvSpPr>
        <p:spPr/>
        <p:txBody>
          <a:bodyPr/>
          <a:p>
            <a:pPr>
              <a:defRPr/>
            </a:pPr>
            <a:fld id="{0A2068E5-6550-4BC1-BA6D-AE5E13F3EA13}"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128" y="2286000"/>
            <a:ext cx="9720073" cy="4023360"/>
          </a:xfrm>
          <a:prstGeom prst="rect">
            <a:avLst/>
          </a:prstGeom>
        </p:spPr>
        <p:txBody>
          <a:bodyPr vert="eaVert"/>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BF1D93F1-29A4-4FB7-9B9E-BDC9E947645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a:prstGeom prst="rect">
            <a:avLst/>
          </a:prstGeom>
        </p:spPr>
        <p:txBody>
          <a:bodyPr vert="eaVert" lIns="45720" tIns="91440" rIns="45720" bIns="91440"/>
          <a:lstStyle>
            <a:lvl1pPr>
              <a:defRPr>
                <a:ea typeface="楷体" panose="02010609060101010101" pitchFamily="49"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a:prstGeom prst="rect">
            <a:avLst/>
          </a:prstGeom>
        </p:spPr>
        <p:txBody>
          <a:bodyPr vert="eaVert"/>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8E430B50-7405-4A4F-B61C-546E86080F04}" type="slidenum">
              <a:rPr lang="zh-CN" altLang="en-US" smtClean="0"/>
            </a:fld>
            <a:endParaRPr lang="en-US" altLang="zh-C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1_标题幻灯片">
    <p:spTree>
      <p:nvGrpSpPr>
        <p:cNvPr id="1" name=""/>
        <p:cNvGrpSpPr/>
        <p:nvPr/>
      </p:nvGrpSpPr>
      <p:grpSpPr>
        <a:xfrm>
          <a:off x="0" y="0"/>
          <a:ext cx="0" cy="0"/>
          <a:chOff x="0" y="0"/>
          <a:chExt cx="0" cy="0"/>
        </a:xfrm>
      </p:grpSpPr>
      <p:sp>
        <p:nvSpPr>
          <p:cNvPr id="3"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ea typeface="楷体" panose="02010609060101010101" pitchFamily="49" charset="-122"/>
              </a:defRPr>
            </a:lvl1pPr>
          </a:lstStyle>
          <a:p>
            <a:pPr>
              <a:defRPr/>
            </a:pPr>
            <a:endParaRPr lang="en-US" altLang="zh-CN"/>
          </a:p>
        </p:txBody>
      </p:sp>
      <p:sp>
        <p:nvSpPr>
          <p:cNvPr id="4" name="Rectangle 8"/>
          <p:cNvSpPr>
            <a:spLocks noGrp="1" noChangeArrowheads="1"/>
          </p:cNvSpPr>
          <p:nvPr>
            <p:ph type="sldNum" sz="quarter" idx="11"/>
          </p:nvPr>
        </p:nvSpPr>
        <p:spPr>
          <a:xfrm>
            <a:off x="8737600" y="6245225"/>
            <a:ext cx="2844800" cy="476250"/>
          </a:xfrm>
          <a:prstGeom prst="rect">
            <a:avLst/>
          </a:prstGeom>
        </p:spPr>
        <p:txBody>
          <a:bodyPr/>
          <a:lstStyle>
            <a:lvl1pPr algn="l">
              <a:defRPr sz="1200">
                <a:ea typeface="楷体" panose="02010609060101010101" pitchFamily="49" charset="-122"/>
              </a:defRPr>
            </a:lvl1pPr>
          </a:lstStyle>
          <a:p>
            <a:pPr>
              <a:defRPr/>
            </a:pPr>
            <a:fld id="{78926CE7-A17B-4BED-BAF8-EBF6F73DDEEF}"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showMasterSp="0" userDrawn="1">
  <p:cSld name="2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zh-CN" altLang="en-US"/>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ea typeface="楷体" panose="02010609060101010101" pitchFamily="49" charset="-122"/>
              </a:defRPr>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ea typeface="楷体" panose="02010609060101010101" pitchFamily="49" charset="-122"/>
              </a:defRPr>
            </a:lvl1pPr>
          </a:lstStyle>
          <a:p>
            <a:pPr>
              <a:defRPr/>
            </a:pPr>
            <a:fld id="{594AED26-F5F9-45FD-9039-E36D9B5D7D3E}"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showMasterSp="0" userDrawn="1">
  <p:cSld name="3_标题幻灯片">
    <p:spTree>
      <p:nvGrpSpPr>
        <p:cNvPr id="1" name=""/>
        <p:cNvGrpSpPr/>
        <p:nvPr/>
      </p:nvGrpSpPr>
      <p:grpSpPr>
        <a:xfrm>
          <a:off x="0" y="0"/>
          <a:ext cx="0" cy="0"/>
          <a:chOff x="0" y="0"/>
          <a:chExt cx="0" cy="0"/>
        </a:xfrm>
      </p:grpSpPr>
      <p:sp>
        <p:nvSpPr>
          <p:cNvPr id="16" name="标题 15"/>
          <p:cNvSpPr>
            <a:spLocks noGrp="1"/>
          </p:cNvSpPr>
          <p:nvPr>
            <p:ph type="ctrTitle"/>
          </p:nvPr>
        </p:nvSpPr>
        <p:spPr>
          <a:xfrm>
            <a:off x="914400" y="2130426"/>
            <a:ext cx="10363200" cy="1470025"/>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zh-CN" altLang="en-US"/>
          </a:p>
        </p:txBody>
      </p:sp>
      <p:sp>
        <p:nvSpPr>
          <p:cNvPr id="5" name="Rectangle 7"/>
          <p:cNvSpPr>
            <a:spLocks noGrp="1" noChangeArrowheads="1"/>
          </p:cNvSpPr>
          <p:nvPr>
            <p:ph type="dt" sz="half" idx="10"/>
          </p:nvPr>
        </p:nvSpPr>
        <p:spPr>
          <a:xfrm>
            <a:off x="609600" y="6245225"/>
            <a:ext cx="2844800" cy="476250"/>
          </a:xfrm>
          <a:prstGeom prst="rect">
            <a:avLst/>
          </a:prstGeom>
        </p:spPr>
        <p:txBody>
          <a:bodyPr/>
          <a:lstStyle>
            <a:lvl1pPr algn="ctr">
              <a:defRPr sz="1200">
                <a:ea typeface="楷体" panose="02010609060101010101" pitchFamily="49" charset="-122"/>
              </a:defRPr>
            </a:lvl1pPr>
          </a:lstStyle>
          <a:p>
            <a:pPr>
              <a:defRPr/>
            </a:pPr>
            <a:endParaRPr lang="en-US" altLang="zh-CN"/>
          </a:p>
        </p:txBody>
      </p:sp>
      <p:sp>
        <p:nvSpPr>
          <p:cNvPr id="6" name="Rectangle 8"/>
          <p:cNvSpPr>
            <a:spLocks noGrp="1" noChangeArrowheads="1"/>
          </p:cNvSpPr>
          <p:nvPr>
            <p:ph type="sldNum" sz="quarter" idx="11"/>
          </p:nvPr>
        </p:nvSpPr>
        <p:spPr>
          <a:xfrm>
            <a:off x="8737600" y="6245225"/>
            <a:ext cx="2844800" cy="476250"/>
          </a:xfrm>
          <a:prstGeom prst="rect">
            <a:avLst/>
          </a:prstGeom>
        </p:spPr>
        <p:txBody>
          <a:bodyPr/>
          <a:lstStyle>
            <a:lvl1pPr algn="l">
              <a:defRPr>
                <a:ea typeface="楷体" panose="02010609060101010101" pitchFamily="49" charset="-122"/>
              </a:defRPr>
            </a:lvl1pPr>
          </a:lstStyle>
          <a:p>
            <a:pPr>
              <a:defRPr/>
            </a:pPr>
            <a:fld id="{E7830880-F4A0-447D-88AD-9F55C698587C}"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1024128" y="2286000"/>
            <a:ext cx="9720073" cy="4023360"/>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5" name="Footer Placeholder 4"/>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6" name="Slide Number Placeholder 5"/>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DEB83319-AECE-492A-A802-69447235BDED}"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C3FD29BD-0D08-4AA6-8F05-95A4843EC276}"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a:prstGeom prst="rect">
            <a:avLst/>
          </a:prstGeom>
        </p:spPr>
        <p:txBody>
          <a:bodyPr lIns="137160" rIns="137160" anchor="ctr">
            <a:normAutofit/>
          </a:bodyPr>
          <a:lstStyle>
            <a:lvl1pPr marL="0" indent="0">
              <a:spcBef>
                <a:spcPts val="0"/>
              </a:spcBef>
              <a:spcAft>
                <a:spcPts val="0"/>
              </a:spcAft>
              <a:buNone/>
              <a:defRPr sz="2300" b="0" cap="none" baseline="0">
                <a:solidFill>
                  <a:schemeClr val="accent1"/>
                </a:solidFill>
                <a:latin typeface="+mn-lt"/>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24128" y="2967788"/>
            <a:ext cx="4754880" cy="3341572"/>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a:prstGeom prst="rect">
            <a:avLst/>
          </a:prstGeo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楷体" panose="02010609060101010101" pitchFamily="49"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5990888" y="2967788"/>
            <a:ext cx="4754880" cy="3341572"/>
          </a:xfrm>
          <a:prstGeom prst="rect">
            <a:avLst/>
          </a:prstGeom>
        </p:spPr>
        <p:txBody>
          <a:bodyPr/>
          <a:lstStyle>
            <a:lvl1pPr>
              <a:defRPr>
                <a:ea typeface="楷体" panose="02010609060101010101" pitchFamily="49" charset="-122"/>
              </a:defRPr>
            </a:lvl1pPr>
            <a:lvl2pPr>
              <a:defRPr>
                <a:ea typeface="楷体" panose="02010609060101010101" pitchFamily="49" charset="-122"/>
              </a:defRPr>
            </a:lvl2pPr>
            <a:lvl3pPr>
              <a:defRPr>
                <a:ea typeface="楷体" panose="02010609060101010101" pitchFamily="49" charset="-122"/>
              </a:defRPr>
            </a:lvl3pPr>
            <a:lvl4pPr>
              <a:defRPr>
                <a:ea typeface="楷体" panose="02010609060101010101" pitchFamily="49" charset="-122"/>
              </a:defRPr>
            </a:lvl4pPr>
            <a:lvl5pPr>
              <a:defRPr>
                <a:ea typeface="楷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8" name="Footer Placeholder 7"/>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9" name="Slide Number Placeholder 8"/>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E4F5B312-0DA4-4C8C-B0E8-352BC0DB875B}"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a:prstGeom prst="rect">
            <a:avLst/>
          </a:prstGeom>
        </p:spPr>
        <p:txBody>
          <a:bodyPr/>
          <a:lstStyle>
            <a:lvl1pPr>
              <a:defRPr>
                <a:ea typeface="楷体" panose="02010609060101010101" pitchFamily="49"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4" name="Footer Placeholder 3"/>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5" name="Slide Number Placeholder 4"/>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91945114-95E7-481C-9A9B-D5F4DCC0CAA1}"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3" name="Footer Placeholder 2"/>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4" name="Slide Number Placeholder 3"/>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CF443608-3E2F-44A0-A23D-F4B45CB89877}"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a:prstGeom prst="rect">
            <a:avLst/>
          </a:prstGeom>
        </p:spPr>
        <p:txBody>
          <a:bodyPr>
            <a:noAutofit/>
          </a:bodyPr>
          <a:lstStyle>
            <a:lvl1pPr>
              <a:lnSpc>
                <a:spcPct val="80000"/>
              </a:lnSpc>
              <a:defRPr sz="4000">
                <a:ea typeface="楷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a:prstGeom prst="rect">
            <a:avLst/>
          </a:prstGeom>
        </p:spPr>
        <p:txBody>
          <a:bodyPr/>
          <a:lstStyle>
            <a:lvl1pPr>
              <a:defRPr sz="2400">
                <a:ea typeface="楷体" panose="02010609060101010101" pitchFamily="49" charset="-122"/>
              </a:defRPr>
            </a:lvl1pPr>
            <a:lvl2pPr>
              <a:defRPr sz="2000">
                <a:ea typeface="楷体" panose="02010609060101010101" pitchFamily="49" charset="-122"/>
              </a:defRPr>
            </a:lvl2pPr>
            <a:lvl3pPr>
              <a:defRPr sz="1600">
                <a:ea typeface="楷体" panose="02010609060101010101" pitchFamily="49" charset="-122"/>
              </a:defRPr>
            </a:lvl3pPr>
            <a:lvl4pPr>
              <a:defRPr sz="1600">
                <a:ea typeface="楷体" panose="02010609060101010101" pitchFamily="49" charset="-122"/>
              </a:defRPr>
            </a:lvl4pPr>
            <a:lvl5pPr>
              <a:defRPr sz="1600">
                <a:ea typeface="楷体" panose="02010609060101010101" pitchFamily="49" charset="-122"/>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a:prstGeom prst="rect">
            <a:avLst/>
          </a:prstGeom>
        </p:spPr>
        <p:txBody>
          <a:bodyPr lIns="91440" rIns="91440">
            <a:normAutofit/>
          </a:bodyPr>
          <a:lstStyle>
            <a:lvl1pPr marL="0" indent="0">
              <a:lnSpc>
                <a:spcPct val="108000"/>
              </a:lnSpc>
              <a:spcBef>
                <a:spcPts val="600"/>
              </a:spcBef>
              <a:buNone/>
              <a:defRPr sz="1600">
                <a:ea typeface="楷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C565E748-9A6B-4E8C-A3AC-8B1B6F023723}"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a:prstGeom prst="rect">
            <a:avLst/>
          </a:prstGeom>
        </p:spPr>
        <p:txBody>
          <a:bodyPr anchor="ctr">
            <a:normAutofit/>
          </a:bodyPr>
          <a:lstStyle>
            <a:lvl1pPr algn="r">
              <a:defRPr sz="5000" spc="200" baseline="0">
                <a:ea typeface="楷体" panose="02010609060101010101" pitchFamily="49"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prstGeom prst="rect">
            <a:avLst/>
          </a:prstGeom>
          <a:solidFill>
            <a:schemeClr val="accent1">
              <a:lumMod val="60000"/>
              <a:lumOff val="40000"/>
            </a:schemeClr>
          </a:solidFill>
        </p:spPr>
        <p:txBody>
          <a:bodyPr lIns="457200" tIns="365760" rIns="45720" bIns="45720" anchor="t"/>
          <a:lstStyle>
            <a:lvl1pPr marL="0" indent="0">
              <a:buNone/>
              <a:defRPr sz="3200">
                <a:ea typeface="楷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a:prstGeom prst="rect">
            <a:avLst/>
          </a:prstGeom>
        </p:spPr>
        <p:txBody>
          <a:bodyPr lIns="91440" rIns="91440" anchor="ctr">
            <a:normAutofit/>
          </a:bodyPr>
          <a:lstStyle>
            <a:lvl1pPr marL="0" indent="0">
              <a:lnSpc>
                <a:spcPct val="100000"/>
              </a:lnSpc>
              <a:spcBef>
                <a:spcPts val="0"/>
              </a:spcBef>
              <a:buNone/>
              <a:defRPr sz="1800">
                <a:solidFill>
                  <a:schemeClr val="tx1">
                    <a:lumMod val="95000"/>
                    <a:lumOff val="5000"/>
                  </a:schemeClr>
                </a:solidFill>
                <a:ea typeface="楷体" panose="02010609060101010101" pitchFamily="49"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024129" y="6470704"/>
            <a:ext cx="2154143" cy="274320"/>
          </a:xfrm>
          <a:prstGeom prst="rect">
            <a:avLst/>
          </a:prstGeom>
        </p:spPr>
        <p:txBody>
          <a:bodyPr/>
          <a:lstStyle>
            <a:lvl1pPr>
              <a:defRPr>
                <a:ea typeface="楷体" panose="02010609060101010101" pitchFamily="49" charset="-122"/>
              </a:defRPr>
            </a:lvl1pPr>
          </a:lstStyle>
          <a:p>
            <a:pPr>
              <a:defRPr/>
            </a:pPr>
            <a:endParaRPr lang="en-US" altLang="zh-CN"/>
          </a:p>
        </p:txBody>
      </p:sp>
      <p:sp>
        <p:nvSpPr>
          <p:cNvPr id="6" name="Footer Placeholder 5"/>
          <p:cNvSpPr>
            <a:spLocks noGrp="1"/>
          </p:cNvSpPr>
          <p:nvPr>
            <p:ph type="ftr" sz="quarter" idx="11"/>
          </p:nvPr>
        </p:nvSpPr>
        <p:spPr>
          <a:xfrm>
            <a:off x="4842932" y="6470704"/>
            <a:ext cx="5901459" cy="274320"/>
          </a:xfrm>
          <a:prstGeom prst="rect">
            <a:avLst/>
          </a:prstGeom>
        </p:spPr>
        <p:txBody>
          <a:bodyPr/>
          <a:lstStyle>
            <a:lvl1pPr>
              <a:defRPr>
                <a:ea typeface="楷体" panose="02010609060101010101" pitchFamily="49" charset="-122"/>
              </a:defRPr>
            </a:lvl1pPr>
          </a:lstStyle>
          <a:p>
            <a:pPr>
              <a:defRPr/>
            </a:pPr>
            <a:endParaRPr lang="zh-CN" altLang="en-US"/>
          </a:p>
        </p:txBody>
      </p:sp>
      <p:sp>
        <p:nvSpPr>
          <p:cNvPr id="7" name="Slide Number Placeholder 6"/>
          <p:cNvSpPr>
            <a:spLocks noGrp="1"/>
          </p:cNvSpPr>
          <p:nvPr>
            <p:ph type="sldNum" sz="quarter" idx="12"/>
          </p:nvPr>
        </p:nvSpPr>
        <p:spPr>
          <a:xfrm>
            <a:off x="10837333" y="6470704"/>
            <a:ext cx="973667" cy="274320"/>
          </a:xfrm>
          <a:prstGeom prst="rect">
            <a:avLst/>
          </a:prstGeom>
        </p:spPr>
        <p:txBody>
          <a:bodyPr/>
          <a:lstStyle>
            <a:lvl1pPr>
              <a:defRPr>
                <a:ea typeface="楷体" panose="02010609060101010101" pitchFamily="49" charset="-122"/>
              </a:defRPr>
            </a:lvl1pPr>
          </a:lstStyle>
          <a:p>
            <a:pPr>
              <a:defRPr/>
            </a:pPr>
            <a:fld id="{2D08A1B2-6497-4C12-B319-90DF42F21A75}" type="slidenum">
              <a:rPr lang="zh-CN" altLang="en-US" smtClean="0"/>
            </a:fld>
            <a:endParaRPr lang="en-US" altLang="zh-C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 Id="rId3" Type="http://schemas.openxmlformats.org/officeDocument/2006/relationships/hyperlink" Target="&#20195;&#30721;/chapter6/&#20363;&#23376;1/Example6_1.java" TargetMode="External"/><Relationship Id="rId2" Type="http://schemas.openxmlformats.org/officeDocument/2006/relationships/hyperlink" Target="&#20195;&#30721;/chapter6/&#20363;&#23376;1/Com.java" TargetMode="External"/><Relationship Id="rId1" Type="http://schemas.openxmlformats.org/officeDocument/2006/relationships/hyperlink" Target="&#20195;&#30721;/chapter6/&#20363;&#23376;1/AAA.java"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hyperlink" Target="&#20195;&#30721;/chapter6/&#20363;&#23376;2/Example6_2.java" TargetMode="Externa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hyperlink" Target="&#20195;&#30721;/chapter6/&#20363;&#23376;2/Example6_2.java"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hyperlink" Target="&#20195;&#30721;/chapter6/&#20363;&#23376;3/Example6_3.java" TargetMode="External"/><Relationship Id="rId1" Type="http://schemas.openxmlformats.org/officeDocument/2006/relationships/hyperlink" Target="&#20195;&#30721;/chapter6/&#20363;&#23376;2/Example6_2.java"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hyperlink" Target="&#20195;&#30721;/chapter6/&#20363;&#23376;4/Example6_4.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20195;&#30721;/chapter6/&#20363;&#23376;4/Example6_4.java" TargetMode="External"/><Relationship Id="rId3" Type="http://schemas.openxmlformats.org/officeDocument/2006/relationships/hyperlink" Target="&#20195;&#30721;/chapter6/&#20363;&#23376;5/Example6_5.java" TargetMode="External"/><Relationship Id="rId2" Type="http://schemas.openxmlformats.org/officeDocument/2006/relationships/image" Target="../media/image2.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image" Target="../media/image11.png"/><Relationship Id="rId2" Type="http://schemas.openxmlformats.org/officeDocument/2006/relationships/hyperlink" Target="&#20195;&#30721;/chapter6/&#20363;&#23376;5/Example6_5.java" TargetMode="External"/><Relationship Id="rId1" Type="http://schemas.openxmlformats.org/officeDocument/2006/relationships/hyperlink" Target="&#20195;&#30721;/chapter6/&#20363;&#23376;6/Example6_6.java"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png"/><Relationship Id="rId6" Type="http://schemas.openxmlformats.org/officeDocument/2006/relationships/image" Target="../media/image13.png"/><Relationship Id="rId5" Type="http://schemas.openxmlformats.org/officeDocument/2006/relationships/hyperlink" Target="&#20195;&#30721;/chapter6/&#20363;&#23376;6/AdvertisementBoard.java" TargetMode="External"/><Relationship Id="rId4" Type="http://schemas.openxmlformats.org/officeDocument/2006/relationships/hyperlink" Target="&#20195;&#30721;/chapter6/&#20363;&#23376;6/BlackLandCorp.java" TargetMode="External"/><Relationship Id="rId3" Type="http://schemas.openxmlformats.org/officeDocument/2006/relationships/hyperlink" Target="&#20195;&#30721;/chapter6/&#20363;&#23376;6/WhiteCloudCorp.java" TargetMode="External"/><Relationship Id="rId2" Type="http://schemas.openxmlformats.org/officeDocument/2006/relationships/hyperlink" Target="&#20195;&#30721;/chapter6/&#20363;&#23376;7/Advertisement.java" TargetMode="External"/><Relationship Id="rId1" Type="http://schemas.openxmlformats.org/officeDocument/2006/relationships/hyperlink" Target="&#20195;&#30721;/chapter6/&#20363;&#23376;7/Example6_7.java"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422019">
            <a:off x="-1566334" y="-964228"/>
            <a:ext cx="10286886" cy="9395104"/>
          </a:xfrm>
          <a:custGeom>
            <a:avLst/>
            <a:gdLst>
              <a:gd name="connsiteX0" fmla="*/ 0 w 10286886"/>
              <a:gd name="connsiteY0" fmla="*/ 4169914 h 9395104"/>
              <a:gd name="connsiteX1" fmla="*/ 4905357 w 10286886"/>
              <a:gd name="connsiteY1" fmla="*/ 0 h 9395104"/>
              <a:gd name="connsiteX2" fmla="*/ 10286886 w 10286886"/>
              <a:gd name="connsiteY2" fmla="*/ 0 h 9395104"/>
              <a:gd name="connsiteX3" fmla="*/ 10286886 w 10286886"/>
              <a:gd name="connsiteY3" fmla="*/ 4426347 h 9395104"/>
              <a:gd name="connsiteX4" fmla="*/ 4441796 w 10286886"/>
              <a:gd name="connsiteY4" fmla="*/ 9395104 h 939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886" h="9395104">
                <a:moveTo>
                  <a:pt x="0" y="4169914"/>
                </a:moveTo>
                <a:lnTo>
                  <a:pt x="4905357" y="0"/>
                </a:lnTo>
                <a:lnTo>
                  <a:pt x="10286886" y="0"/>
                </a:lnTo>
                <a:lnTo>
                  <a:pt x="10286886" y="4426347"/>
                </a:lnTo>
                <a:lnTo>
                  <a:pt x="4441796" y="9395104"/>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9" name="组合 18"/>
          <p:cNvGrpSpPr/>
          <p:nvPr/>
        </p:nvGrpSpPr>
        <p:grpSpPr>
          <a:xfrm>
            <a:off x="395267" y="1811437"/>
            <a:ext cx="8694687" cy="3445329"/>
            <a:chOff x="395267" y="1811437"/>
            <a:chExt cx="8694687" cy="3445329"/>
          </a:xfrm>
        </p:grpSpPr>
        <p:sp>
          <p:nvSpPr>
            <p:cNvPr id="9" name="文本框 8"/>
            <p:cNvSpPr txBox="1"/>
            <p:nvPr/>
          </p:nvSpPr>
          <p:spPr>
            <a:xfrm>
              <a:off x="395267" y="1811437"/>
              <a:ext cx="8694687" cy="1445260"/>
            </a:xfrm>
            <a:prstGeom prst="rect">
              <a:avLst/>
            </a:prstGeom>
            <a:noFill/>
          </p:spPr>
          <p:txBody>
            <a:bodyPr wrap="square" rtlCol="0">
              <a:spAutoFit/>
            </a:bodyPr>
            <a:lstStyle/>
            <a:p>
              <a:r>
                <a:rPr lang="zh-CN" altLang="en-US" sz="8800" dirty="0">
                  <a:solidFill>
                    <a:schemeClr val="bg1"/>
                  </a:solidFill>
                  <a:latin typeface="微软雅黑" panose="020B0503020204020204" charset="-122"/>
                  <a:ea typeface="微软雅黑" panose="020B0503020204020204" charset="-122"/>
                </a:rPr>
                <a:t>第</a:t>
              </a:r>
              <a:r>
                <a:rPr lang="en-US" altLang="zh-CN" sz="8800" dirty="0">
                  <a:solidFill>
                    <a:schemeClr val="bg1"/>
                  </a:solidFill>
                  <a:latin typeface="微软雅黑" panose="020B0503020204020204" charset="-122"/>
                  <a:ea typeface="微软雅黑" panose="020B0503020204020204" charset="-122"/>
                </a:rPr>
                <a:t>4</a:t>
              </a:r>
              <a:r>
                <a:rPr lang="zh-CN" altLang="en-US" sz="8800" dirty="0">
                  <a:solidFill>
                    <a:schemeClr val="bg1"/>
                  </a:solidFill>
                  <a:latin typeface="微软雅黑" panose="020B0503020204020204" charset="-122"/>
                  <a:ea typeface="微软雅黑" panose="020B0503020204020204" charset="-122"/>
                </a:rPr>
                <a:t>次上机</a:t>
              </a:r>
              <a:endParaRPr lang="zh-CN" altLang="en-US" sz="88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602312" y="3890526"/>
              <a:ext cx="4843196" cy="58356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rPr>
                <a:t>接口与实现</a:t>
              </a:r>
              <a:endParaRPr lang="zh-CN" altLang="en-US" sz="3200" dirty="0">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602312" y="4856656"/>
              <a:ext cx="2685376" cy="40011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温浩宇 扈忠权 李一鸣</a:t>
              </a:r>
              <a:endParaRPr lang="zh-CN" altLang="en-US" sz="2000" dirty="0">
                <a:solidFill>
                  <a:schemeClr val="bg1"/>
                </a:solidFill>
                <a:latin typeface="微软雅黑" panose="020B0503020204020204" charset="-122"/>
                <a:ea typeface="微软雅黑" panose="020B0503020204020204" charset="-122"/>
              </a:endParaRPr>
            </a:p>
          </p:txBody>
        </p:sp>
      </p:grpSp>
      <p:pic>
        <p:nvPicPr>
          <p:cNvPr id="18" name="图片 17" descr="卡通人物&#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72464" y="59255"/>
            <a:ext cx="2171341" cy="1203590"/>
          </a:xfrm>
          <a:prstGeom prst="rect">
            <a:avLst/>
          </a:prstGeom>
        </p:spPr>
      </p:pic>
      <p:pic>
        <p:nvPicPr>
          <p:cNvPr id="3" name="图片 2"/>
          <p:cNvPicPr>
            <a:picLocks noChangeAspect="1"/>
          </p:cNvPicPr>
          <p:nvPr/>
        </p:nvPicPr>
        <p:blipFill>
          <a:blip r:embed="rId2"/>
          <a:stretch>
            <a:fillRect/>
          </a:stretch>
        </p:blipFill>
        <p:spPr>
          <a:xfrm>
            <a:off x="8964204" y="6251388"/>
            <a:ext cx="3148539" cy="5341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90">
                                          <p:stCondLst>
                                            <p:cond delay="0"/>
                                          </p:stCondLst>
                                        </p:cTn>
                                        <p:tgtEl>
                                          <p:spTgt spid="18"/>
                                        </p:tgtEl>
                                      </p:cBhvr>
                                    </p:animEffect>
                                    <p:anim calcmode="lin" valueType="num">
                                      <p:cBhvr>
                                        <p:cTn id="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3" dur="13">
                                          <p:stCondLst>
                                            <p:cond delay="325"/>
                                          </p:stCondLst>
                                        </p:cTn>
                                        <p:tgtEl>
                                          <p:spTgt spid="18"/>
                                        </p:tgtEl>
                                      </p:cBhvr>
                                      <p:to x="100000" y="60000"/>
                                    </p:animScale>
                                    <p:animScale>
                                      <p:cBhvr>
                                        <p:cTn id="14" dur="83" decel="50000">
                                          <p:stCondLst>
                                            <p:cond delay="338"/>
                                          </p:stCondLst>
                                        </p:cTn>
                                        <p:tgtEl>
                                          <p:spTgt spid="18"/>
                                        </p:tgtEl>
                                      </p:cBhvr>
                                      <p:to x="100000" y="100000"/>
                                    </p:animScale>
                                    <p:animScale>
                                      <p:cBhvr>
                                        <p:cTn id="15" dur="13">
                                          <p:stCondLst>
                                            <p:cond delay="656"/>
                                          </p:stCondLst>
                                        </p:cTn>
                                        <p:tgtEl>
                                          <p:spTgt spid="18"/>
                                        </p:tgtEl>
                                      </p:cBhvr>
                                      <p:to x="100000" y="80000"/>
                                    </p:animScale>
                                    <p:animScale>
                                      <p:cBhvr>
                                        <p:cTn id="16" dur="83" decel="50000">
                                          <p:stCondLst>
                                            <p:cond delay="669"/>
                                          </p:stCondLst>
                                        </p:cTn>
                                        <p:tgtEl>
                                          <p:spTgt spid="18"/>
                                        </p:tgtEl>
                                      </p:cBhvr>
                                      <p:to x="100000" y="100000"/>
                                    </p:animScale>
                                    <p:animScale>
                                      <p:cBhvr>
                                        <p:cTn id="17" dur="13">
                                          <p:stCondLst>
                                            <p:cond delay="821"/>
                                          </p:stCondLst>
                                        </p:cTn>
                                        <p:tgtEl>
                                          <p:spTgt spid="18"/>
                                        </p:tgtEl>
                                      </p:cBhvr>
                                      <p:to x="100000" y="90000"/>
                                    </p:animScale>
                                    <p:animScale>
                                      <p:cBhvr>
                                        <p:cTn id="18" dur="83" decel="50000">
                                          <p:stCondLst>
                                            <p:cond delay="834"/>
                                          </p:stCondLst>
                                        </p:cTn>
                                        <p:tgtEl>
                                          <p:spTgt spid="18"/>
                                        </p:tgtEl>
                                      </p:cBhvr>
                                      <p:to x="100000" y="100000"/>
                                    </p:animScale>
                                    <p:animScale>
                                      <p:cBhvr>
                                        <p:cTn id="19" dur="13">
                                          <p:stCondLst>
                                            <p:cond delay="904"/>
                                          </p:stCondLst>
                                        </p:cTn>
                                        <p:tgtEl>
                                          <p:spTgt spid="18"/>
                                        </p:tgtEl>
                                      </p:cBhvr>
                                      <p:to x="100000" y="95000"/>
                                    </p:animScale>
                                    <p:animScale>
                                      <p:cBhvr>
                                        <p:cTn id="20" dur="83" decel="50000">
                                          <p:stCondLst>
                                            <p:cond delay="917"/>
                                          </p:stCondLst>
                                        </p:cTn>
                                        <p:tgtEl>
                                          <p:spTgt spid="18"/>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78893" y="1397465"/>
            <a:ext cx="7010400" cy="375351"/>
          </a:xfrm>
          <a:prstGeom prst="rect">
            <a:avLst/>
          </a:prstGeom>
        </p:spPr>
        <p:txBody>
          <a:bodyPr/>
          <a:lstStyle/>
          <a:p>
            <a:pPr eaLnBrk="1" hangingPunct="1"/>
            <a:r>
              <a:rPr lang="zh-CN" altLang="en-US" sz="2400" b="1">
                <a:latin typeface="微软雅黑" panose="020B0503020204020204" charset="-122"/>
                <a:ea typeface="微软雅黑" panose="020B0503020204020204" charset="-122"/>
              </a:rPr>
              <a:t>接口的变量和方法的构成规则：</a:t>
            </a:r>
            <a:endParaRPr lang="zh-CN" altLang="en-US" sz="2400" b="1">
              <a:latin typeface="微软雅黑" panose="020B0503020204020204" charset="-122"/>
              <a:ea typeface="微软雅黑" panose="020B0503020204020204" charset="-122"/>
            </a:endParaRPr>
          </a:p>
        </p:txBody>
      </p:sp>
      <p:sp>
        <p:nvSpPr>
          <p:cNvPr id="14339" name="Rectangle 3"/>
          <p:cNvSpPr>
            <a:spLocks noGrp="1" noChangeArrowheads="1"/>
          </p:cNvSpPr>
          <p:nvPr>
            <p:ph type="body" idx="4294967295"/>
          </p:nvPr>
        </p:nvSpPr>
        <p:spPr>
          <a:xfrm>
            <a:off x="1127162" y="2348880"/>
            <a:ext cx="9937676" cy="2881312"/>
          </a:xfrm>
          <a:prstGeom prst="rect">
            <a:avLst/>
          </a:prstGeom>
          <a:ln w="50800">
            <a:solidFill>
              <a:srgbClr val="53648F"/>
            </a:solidFill>
          </a:ln>
        </p:spPr>
        <p:txBody>
          <a:bodyPr/>
          <a:lstStyle/>
          <a:p>
            <a:pPr algn="just"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接口中的常量自动都是</a:t>
            </a:r>
            <a:r>
              <a:rPr lang="en-US" altLang="zh-CN" b="1">
                <a:latin typeface="微软雅黑" panose="020B0503020204020204" charset="-122"/>
                <a:ea typeface="微软雅黑" panose="020B0503020204020204" charset="-122"/>
              </a:rPr>
              <a:t>public</a:t>
            </a:r>
            <a:r>
              <a:rPr lang="zh-CN" altLang="en-US" b="1">
                <a:latin typeface="微软雅黑" panose="020B0503020204020204" charset="-122"/>
                <a:ea typeface="微软雅黑" panose="020B0503020204020204" charset="-122"/>
              </a:rPr>
              <a:t>、</a:t>
            </a:r>
            <a:r>
              <a:rPr lang="en-US" altLang="zh-CN" b="1">
                <a:latin typeface="微软雅黑" panose="020B0503020204020204" charset="-122"/>
                <a:ea typeface="微软雅黑" panose="020B0503020204020204" charset="-122"/>
              </a:rPr>
              <a:t>static</a:t>
            </a:r>
            <a:r>
              <a:rPr lang="zh-CN" altLang="en-US" b="1">
                <a:latin typeface="微软雅黑" panose="020B0503020204020204" charset="-122"/>
                <a:ea typeface="微软雅黑" panose="020B0503020204020204" charset="-122"/>
              </a:rPr>
              <a:t>，</a:t>
            </a:r>
            <a:r>
              <a:rPr lang="en-US" altLang="zh-CN" b="1">
                <a:latin typeface="微软雅黑" panose="020B0503020204020204" charset="-122"/>
                <a:ea typeface="微软雅黑" panose="020B0503020204020204" charset="-122"/>
              </a:rPr>
              <a:t>final</a:t>
            </a:r>
            <a:r>
              <a:rPr lang="zh-CN" altLang="en-US" b="1">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接口中的方法默认为</a:t>
            </a:r>
            <a:r>
              <a:rPr lang="en-US" altLang="zh-CN" b="1">
                <a:latin typeface="微软雅黑" panose="020B0503020204020204" charset="-122"/>
                <a:ea typeface="微软雅黑" panose="020B0503020204020204" charset="-122"/>
              </a:rPr>
              <a:t>public abstract</a:t>
            </a:r>
            <a:r>
              <a:rPr lang="zh-CN" altLang="en-US" b="1">
                <a:latin typeface="微软雅黑" panose="020B0503020204020204" charset="-122"/>
                <a:ea typeface="微软雅黑" panose="020B0503020204020204" charset="-122"/>
              </a:rPr>
              <a:t>；接口也产生</a:t>
            </a:r>
            <a:r>
              <a:rPr lang="en-US" altLang="zh-CN" b="1">
                <a:latin typeface="微软雅黑" panose="020B0503020204020204" charset="-122"/>
                <a:ea typeface="微软雅黑" panose="020B0503020204020204" charset="-122"/>
              </a:rPr>
              <a:t>class</a:t>
            </a:r>
            <a:r>
              <a:rPr lang="zh-CN" altLang="en-US" b="1">
                <a:latin typeface="微软雅黑" panose="020B0503020204020204" charset="-122"/>
                <a:ea typeface="微软雅黑" panose="020B0503020204020204" charset="-122"/>
              </a:rPr>
              <a:t>文件。</a:t>
            </a:r>
            <a:endParaRPr lang="zh-CN" altLang="en-US">
              <a:latin typeface="微软雅黑" panose="020B0503020204020204" charset="-122"/>
              <a:ea typeface="微软雅黑" panose="020B0503020204020204" charset="-122"/>
            </a:endParaRPr>
          </a:p>
          <a:p>
            <a:pPr algn="just"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接口中的方法不能被</a:t>
            </a:r>
            <a:r>
              <a:rPr lang="en-US" altLang="zh-CN" b="1">
                <a:latin typeface="微软雅黑" panose="020B0503020204020204" charset="-122"/>
                <a:ea typeface="微软雅黑" panose="020B0503020204020204" charset="-122"/>
              </a:rPr>
              <a:t>static</a:t>
            </a:r>
            <a:r>
              <a:rPr lang="zh-CN" altLang="en-US" b="1">
                <a:latin typeface="微软雅黑" panose="020B0503020204020204" charset="-122"/>
                <a:ea typeface="微软雅黑" panose="020B0503020204020204" charset="-122"/>
              </a:rPr>
              <a:t>和</a:t>
            </a:r>
            <a:r>
              <a:rPr lang="en-US" altLang="zh-CN" b="1">
                <a:latin typeface="微软雅黑" panose="020B0503020204020204" charset="-122"/>
                <a:ea typeface="微软雅黑" panose="020B0503020204020204" charset="-122"/>
              </a:rPr>
              <a:t>final</a:t>
            </a:r>
            <a:r>
              <a:rPr lang="zh-CN" altLang="en-US" b="1">
                <a:latin typeface="微软雅黑" panose="020B0503020204020204" charset="-122"/>
                <a:ea typeface="微软雅黑" panose="020B0503020204020204" charset="-122"/>
              </a:rPr>
              <a:t>修饰，因为类要重写所有接口中的方法。</a:t>
            </a:r>
            <a:endParaRPr lang="zh-CN" altLang="en-US">
              <a:latin typeface="微软雅黑" panose="020B0503020204020204" charset="-122"/>
              <a:ea typeface="微软雅黑" panose="020B0503020204020204" charset="-122"/>
            </a:endParaRPr>
          </a:p>
          <a:p>
            <a:pPr eaLnBrk="1" hangingPunct="1">
              <a:lnSpc>
                <a:spcPct val="15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接口中没有构造函数，方法可以抛出异常。</a:t>
            </a:r>
            <a:r>
              <a:rPr lang="zh-CN" altLang="en-US">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a:p>
            <a:pPr eaLnBrk="1" hangingPunct="1">
              <a:lnSpc>
                <a:spcPct val="150000"/>
              </a:lnSpc>
              <a:buClr>
                <a:srgbClr val="53648F"/>
              </a:buClr>
              <a:buFont typeface="Wingdings" panose="05000000000000000000" pitchFamily="2" charset="2"/>
              <a:buChar char="Ø"/>
            </a:pPr>
            <a:endParaRPr lang="zh-CN" altLang="en-US">
              <a:latin typeface="微软雅黑" panose="020B0503020204020204" charset="-122"/>
              <a:ea typeface="微软雅黑" panose="020B0503020204020204" charset="-122"/>
            </a:endParaRPr>
          </a:p>
          <a:p>
            <a:pPr eaLnBrk="1" hangingPunct="1">
              <a:lnSpc>
                <a:spcPct val="150000"/>
              </a:lnSpc>
              <a:buClr>
                <a:srgbClr val="53648F"/>
              </a:buClr>
              <a:buFont typeface="Wingdings" panose="05000000000000000000" pitchFamily="2" charset="2"/>
              <a:buChar char="Ø"/>
            </a:pPr>
            <a:endParaRPr lang="zh-CN" altLang="en-US">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680"/>
            <a:chOff x="103941" y="116632"/>
            <a:chExt cx="9929764" cy="614680"/>
          </a:xfrm>
        </p:grpSpPr>
        <p:sp>
          <p:nvSpPr>
            <p:cNvPr id="5" name="文本框 4"/>
            <p:cNvSpPr txBox="1"/>
            <p:nvPr/>
          </p:nvSpPr>
          <p:spPr>
            <a:xfrm>
              <a:off x="767516" y="147747"/>
              <a:ext cx="222885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  </a:t>
              </a:r>
              <a:r>
                <a:rPr lang="zh-CN" altLang="en-US" sz="3200" b="1">
                  <a:solidFill>
                    <a:srgbClr val="53648F"/>
                  </a:solidFill>
                  <a:latin typeface="微软雅黑" panose="020B0503020204020204" charset="-122"/>
                  <a:ea typeface="微软雅黑" panose="020B0503020204020204" charset="-122"/>
                </a:rPr>
                <a:t>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339">
                                            <p:bg/>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339">
                                            <p:txEl>
                                              <p:pRg st="0" end="0"/>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4339">
                                            <p:txEl>
                                              <p:pRg st="1" end="1"/>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339">
                                            <p:txEl>
                                              <p:pRg st="2" end="2"/>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5"/>
          <p:cNvSpPr txBox="1">
            <a:spLocks noChangeArrowheads="1"/>
          </p:cNvSpPr>
          <p:nvPr/>
        </p:nvSpPr>
        <p:spPr bwMode="auto">
          <a:xfrm>
            <a:off x="993249" y="813475"/>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rPr>
              <a:t>①</a:t>
            </a:r>
            <a:r>
              <a:rPr lang="zh-CN" altLang="en-US" sz="2200" b="1">
                <a:solidFill>
                  <a:srgbClr val="53648F"/>
                </a:solidFill>
                <a:latin typeface="微软雅黑" panose="020B0503020204020204" charset="-122"/>
                <a:ea typeface="微软雅黑" panose="020B0503020204020204" charset="-122"/>
              </a:rPr>
              <a:t>类实现接口</a:t>
            </a:r>
            <a:endParaRPr lang="zh-CN" altLang="en-US" sz="2200" b="1">
              <a:solidFill>
                <a:srgbClr val="53648F"/>
              </a:solidFill>
              <a:latin typeface="微软雅黑" panose="020B0503020204020204" charset="-122"/>
              <a:ea typeface="微软雅黑" panose="020B0503020204020204" charset="-122"/>
            </a:endParaRPr>
          </a:p>
        </p:txBody>
      </p:sp>
      <p:sp>
        <p:nvSpPr>
          <p:cNvPr id="8" name="文本框 7"/>
          <p:cNvSpPr txBox="1"/>
          <p:nvPr/>
        </p:nvSpPr>
        <p:spPr>
          <a:xfrm>
            <a:off x="1090686" y="1267059"/>
            <a:ext cx="10693946" cy="1106805"/>
          </a:xfrm>
          <a:prstGeom prst="rect">
            <a:avLst/>
          </a:prstGeom>
          <a:noFill/>
        </p:spPr>
        <p:txBody>
          <a:bodyPr wrap="square">
            <a:spAutoFit/>
          </a:bodyPr>
          <a:lstStyle/>
          <a:p>
            <a:pPr eaLnBrk="1" hangingPunct="1">
              <a:lnSpc>
                <a:spcPct val="150000"/>
              </a:lnSpc>
              <a:defRPr/>
            </a:pPr>
            <a:r>
              <a:rPr lang="en-US" altLang="zh-CN" sz="2200" kern="100">
                <a:solidFill>
                  <a:srgbClr val="000000"/>
                </a:solidFill>
                <a:latin typeface="微软雅黑" panose="020B0503020204020204" charset="-122"/>
                <a:ea typeface="微软雅黑" panose="020B0503020204020204" charset="-122"/>
                <a:cs typeface="Times New Roman" panose="02020503050405090304" pitchFamily="18" charset="0"/>
              </a:rPr>
              <a:t>        </a:t>
            </a:r>
            <a:r>
              <a:rPr lang="zh-CN" altLang="zh-CN" sz="2200" kern="100">
                <a:solidFill>
                  <a:srgbClr val="000000"/>
                </a:solidFill>
                <a:latin typeface="微软雅黑" panose="020B0503020204020204" charset="-122"/>
                <a:ea typeface="微软雅黑" panose="020B0503020204020204" charset="-122"/>
                <a:cs typeface="Times New Roman" panose="02020503050405090304" pitchFamily="18" charset="0"/>
              </a:rPr>
              <a:t>类</a:t>
            </a:r>
            <a:r>
              <a:rPr lang="zh-CN" altLang="zh-CN" sz="2200" kern="100" dirty="0">
                <a:solidFill>
                  <a:srgbClr val="000000"/>
                </a:solidFill>
                <a:latin typeface="微软雅黑" panose="020B0503020204020204" charset="-122"/>
                <a:ea typeface="微软雅黑" panose="020B0503020204020204" charset="-122"/>
                <a:cs typeface="Times New Roman" panose="02020503050405090304" pitchFamily="18" charset="0"/>
              </a:rPr>
              <a:t>需要在类声明中使用关键字</a:t>
            </a:r>
            <a:r>
              <a:rPr lang="en-US" altLang="zh-CN" sz="2200" kern="100" dirty="0">
                <a:solidFill>
                  <a:srgbClr val="000000"/>
                </a:solidFill>
                <a:latin typeface="微软雅黑" panose="020B0503020204020204" charset="-122"/>
                <a:ea typeface="微软雅黑" panose="020B0503020204020204" charset="-122"/>
              </a:rPr>
              <a:t>implements</a:t>
            </a:r>
            <a:r>
              <a:rPr lang="zh-CN" altLang="zh-CN" sz="2200" kern="100" dirty="0">
                <a:solidFill>
                  <a:srgbClr val="000000"/>
                </a:solidFill>
                <a:latin typeface="微软雅黑" panose="020B0503020204020204" charset="-122"/>
                <a:ea typeface="微软雅黑" panose="020B0503020204020204" charset="-122"/>
                <a:cs typeface="Times New Roman" panose="02020503050405090304" pitchFamily="18" charset="0"/>
              </a:rPr>
              <a:t>声明该类实现一个或多个接口。如果实现多个接口，用逗号隔开接口名</a:t>
            </a:r>
            <a:r>
              <a:rPr lang="zh-CN" altLang="en-US" sz="2200" kern="100" dirty="0">
                <a:solidFill>
                  <a:srgbClr val="000000"/>
                </a:solidFill>
                <a:latin typeface="微软雅黑" panose="020B0503020204020204" charset="-122"/>
                <a:ea typeface="微软雅黑" panose="020B0503020204020204" charset="-122"/>
                <a:cs typeface="Times New Roman" panose="02020503050405090304" pitchFamily="18" charset="0"/>
              </a:rPr>
              <a:t>。</a:t>
            </a:r>
            <a:endParaRPr lang="zh-CN" altLang="en-US" sz="2200" dirty="0">
              <a:latin typeface="微软雅黑" panose="020B0503020204020204" charset="-122"/>
              <a:ea typeface="微软雅黑" panose="020B0503020204020204" charset="-122"/>
            </a:endParaRPr>
          </a:p>
        </p:txBody>
      </p:sp>
      <p:sp>
        <p:nvSpPr>
          <p:cNvPr id="12" name="文本框 11"/>
          <p:cNvSpPr txBox="1"/>
          <p:nvPr/>
        </p:nvSpPr>
        <p:spPr>
          <a:xfrm>
            <a:off x="1857375" y="2360718"/>
            <a:ext cx="8559800" cy="429895"/>
          </a:xfrm>
          <a:prstGeom prst="rect">
            <a:avLst/>
          </a:prstGeom>
          <a:noFill/>
          <a:ln w="50800">
            <a:solidFill>
              <a:srgbClr val="53648F"/>
            </a:solidFill>
          </a:ln>
        </p:spPr>
        <p:txBody>
          <a:bodyPr>
            <a:spAutoFit/>
          </a:bodyPr>
          <a:lstStyle/>
          <a:p>
            <a:pPr eaLnBrk="1" hangingPunct="1">
              <a:defRPr/>
            </a:pPr>
            <a:r>
              <a:rPr lang="en-US" altLang="zh-CN" sz="2200" dirty="0">
                <a:solidFill>
                  <a:srgbClr val="53648F"/>
                </a:solidFill>
                <a:latin typeface="微软雅黑" panose="020B0503020204020204" charset="-122"/>
                <a:ea typeface="微软雅黑" panose="020B0503020204020204" charset="-122"/>
              </a:rPr>
              <a:t>class Dog extends Animal implements </a:t>
            </a:r>
            <a:r>
              <a:rPr lang="en-US" altLang="zh-CN" sz="2200" dirty="0" err="1">
                <a:solidFill>
                  <a:srgbClr val="53648F"/>
                </a:solidFill>
                <a:latin typeface="微软雅黑" panose="020B0503020204020204" charset="-122"/>
                <a:ea typeface="微软雅黑" panose="020B0503020204020204" charset="-122"/>
              </a:rPr>
              <a:t>Eatable,Sleepable</a:t>
            </a:r>
            <a:endParaRPr lang="zh-CN" altLang="en-US" sz="2200" dirty="0">
              <a:solidFill>
                <a:srgbClr val="53648F"/>
              </a:solidFill>
              <a:latin typeface="微软雅黑" panose="020B0503020204020204" charset="-122"/>
              <a:ea typeface="微软雅黑" panose="020B0503020204020204" charset="-122"/>
            </a:endParaRPr>
          </a:p>
        </p:txBody>
      </p:sp>
      <p:sp>
        <p:nvSpPr>
          <p:cNvPr id="15366" name="文本框 16"/>
          <p:cNvSpPr txBox="1">
            <a:spLocks noChangeArrowheads="1"/>
          </p:cNvSpPr>
          <p:nvPr/>
        </p:nvSpPr>
        <p:spPr bwMode="auto">
          <a:xfrm>
            <a:off x="993249" y="2926105"/>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spcBef>
                <a:spcPct val="0"/>
              </a:spcBef>
              <a:buClrTx/>
              <a:buFontTx/>
              <a:buNone/>
            </a:pPr>
            <a:r>
              <a:rPr lang="zh-CN" altLang="en-US" sz="2200" b="1">
                <a:solidFill>
                  <a:srgbClr val="C00000"/>
                </a:solidFill>
                <a:latin typeface="微软雅黑" panose="020B0503020204020204" charset="-122"/>
                <a:ea typeface="微软雅黑" panose="020B0503020204020204" charset="-122"/>
              </a:rPr>
              <a:t>②</a:t>
            </a:r>
            <a:r>
              <a:rPr lang="zh-CN" altLang="en-US" sz="2200" b="1">
                <a:solidFill>
                  <a:srgbClr val="53648F"/>
                </a:solidFill>
                <a:latin typeface="微软雅黑" panose="020B0503020204020204" charset="-122"/>
                <a:ea typeface="微软雅黑" panose="020B0503020204020204" charset="-122"/>
              </a:rPr>
              <a:t>重写接口中的方法</a:t>
            </a:r>
            <a:endParaRPr lang="zh-CN" altLang="en-US" sz="2200" b="1">
              <a:solidFill>
                <a:srgbClr val="53648F"/>
              </a:solidFill>
              <a:latin typeface="微软雅黑" panose="020B0503020204020204" charset="-122"/>
              <a:ea typeface="微软雅黑" panose="020B0503020204020204" charset="-122"/>
            </a:endParaRPr>
          </a:p>
        </p:txBody>
      </p:sp>
      <p:sp>
        <p:nvSpPr>
          <p:cNvPr id="15367" name="文本框 18"/>
          <p:cNvSpPr txBox="1">
            <a:spLocks noChangeArrowheads="1"/>
          </p:cNvSpPr>
          <p:nvPr/>
        </p:nvSpPr>
        <p:spPr bwMode="auto">
          <a:xfrm>
            <a:off x="1090686" y="3313806"/>
            <a:ext cx="10693946"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50000"/>
              </a:lnSpc>
              <a:spcBef>
                <a:spcPct val="0"/>
              </a:spcBef>
              <a:buClrTx/>
              <a:buFontTx/>
              <a:buNone/>
            </a:pPr>
            <a:r>
              <a:rPr lang="zh-CN" altLang="en-US" sz="2200">
                <a:latin typeface="微软雅黑" panose="020B0503020204020204" charset="-122"/>
                <a:ea typeface="微软雅黑" panose="020B0503020204020204" charset="-122"/>
              </a:rPr>
              <a:t>       类实现了某个接口，那么这个类就自然拥有了接口中的常量，</a:t>
            </a:r>
            <a:r>
              <a:rPr lang="en-US" altLang="zh-CN" sz="2200">
                <a:latin typeface="微软雅黑" panose="020B0503020204020204" charset="-122"/>
                <a:ea typeface="微软雅黑" panose="020B0503020204020204" charset="-122"/>
              </a:rPr>
              <a:t>default</a:t>
            </a:r>
            <a:r>
              <a:rPr lang="zh-CN" altLang="en-US" sz="2200">
                <a:latin typeface="微软雅黑" panose="020B0503020204020204" charset="-122"/>
                <a:ea typeface="微软雅黑" panose="020B0503020204020204" charset="-122"/>
              </a:rPr>
              <a:t>方法（去掉了</a:t>
            </a:r>
            <a:r>
              <a:rPr lang="en-US" altLang="zh-CN" sz="2200">
                <a:latin typeface="微软雅黑" panose="020B0503020204020204" charset="-122"/>
                <a:ea typeface="微软雅黑" panose="020B0503020204020204" charset="-122"/>
              </a:rPr>
              <a:t>default</a:t>
            </a:r>
            <a:r>
              <a:rPr lang="zh-CN" altLang="en-US" sz="2200">
                <a:latin typeface="微软雅黑" panose="020B0503020204020204" charset="-122"/>
                <a:ea typeface="微软雅黑" panose="020B0503020204020204" charset="-122"/>
              </a:rPr>
              <a:t>关键字），该类也可以重写接口中的</a:t>
            </a:r>
            <a:r>
              <a:rPr lang="en-US" altLang="zh-CN" sz="2200">
                <a:latin typeface="微软雅黑" panose="020B0503020204020204" charset="-122"/>
                <a:ea typeface="微软雅黑" panose="020B0503020204020204" charset="-122"/>
              </a:rPr>
              <a:t>default</a:t>
            </a:r>
            <a:r>
              <a:rPr lang="zh-CN" altLang="en-US" sz="2200">
                <a:latin typeface="微软雅黑" panose="020B0503020204020204" charset="-122"/>
                <a:ea typeface="微软雅黑" panose="020B0503020204020204" charset="-122"/>
              </a:rPr>
              <a:t>方法（注意，重写时需要去掉</a:t>
            </a:r>
            <a:r>
              <a:rPr lang="en-US" altLang="zh-CN" sz="2200">
                <a:latin typeface="微软雅黑" panose="020B0503020204020204" charset="-122"/>
                <a:ea typeface="微软雅黑" panose="020B0503020204020204" charset="-122"/>
              </a:rPr>
              <a:t>default</a:t>
            </a:r>
            <a:r>
              <a:rPr lang="zh-CN" altLang="en-US" sz="2200">
                <a:latin typeface="微软雅黑" panose="020B0503020204020204" charset="-122"/>
                <a:ea typeface="微软雅黑" panose="020B0503020204020204" charset="-122"/>
              </a:rPr>
              <a:t>关键字）。如果一个非</a:t>
            </a:r>
            <a:r>
              <a:rPr lang="en-US" altLang="zh-CN" sz="2200">
                <a:latin typeface="微软雅黑" panose="020B0503020204020204" charset="-122"/>
                <a:ea typeface="微软雅黑" panose="020B0503020204020204" charset="-122"/>
              </a:rPr>
              <a:t>abstract</a:t>
            </a:r>
            <a:r>
              <a:rPr lang="zh-CN" altLang="en-US" sz="2200">
                <a:latin typeface="微软雅黑" panose="020B0503020204020204" charset="-122"/>
                <a:ea typeface="微软雅黑" panose="020B0503020204020204" charset="-122"/>
              </a:rPr>
              <a:t>类实现了某个接口，那么这个类必须重写该接口的所有</a:t>
            </a:r>
            <a:r>
              <a:rPr lang="en-US" altLang="zh-CN" sz="2200">
                <a:latin typeface="微软雅黑" panose="020B0503020204020204" charset="-122"/>
                <a:ea typeface="微软雅黑" panose="020B0503020204020204" charset="-122"/>
              </a:rPr>
              <a:t>abstract</a:t>
            </a:r>
            <a:r>
              <a:rPr lang="zh-CN" altLang="en-US" sz="2200">
                <a:latin typeface="微软雅黑" panose="020B0503020204020204" charset="-122"/>
                <a:ea typeface="微软雅黑" panose="020B0503020204020204" charset="-122"/>
              </a:rPr>
              <a:t>方法，即去掉</a:t>
            </a:r>
            <a:r>
              <a:rPr lang="en-US" altLang="zh-CN" sz="2200">
                <a:latin typeface="微软雅黑" panose="020B0503020204020204" charset="-122"/>
                <a:ea typeface="微软雅黑" panose="020B0503020204020204" charset="-122"/>
              </a:rPr>
              <a:t>abstract</a:t>
            </a:r>
            <a:r>
              <a:rPr lang="zh-CN" altLang="en-US" sz="2200">
                <a:latin typeface="微软雅黑" panose="020B0503020204020204" charset="-122"/>
                <a:ea typeface="微软雅黑" panose="020B0503020204020204" charset="-122"/>
              </a:rPr>
              <a:t>修饰给出方法体。</a:t>
            </a:r>
            <a:endParaRPr lang="zh-CN" altLang="en-US" sz="2200">
              <a:latin typeface="微软雅黑" panose="020B0503020204020204" charset="-122"/>
              <a:ea typeface="微软雅黑" panose="020B0503020204020204" charset="-122"/>
            </a:endParaRPr>
          </a:p>
        </p:txBody>
      </p:sp>
      <p:sp>
        <p:nvSpPr>
          <p:cNvPr id="21" name="文本框 20"/>
          <p:cNvSpPr txBox="1"/>
          <p:nvPr/>
        </p:nvSpPr>
        <p:spPr>
          <a:xfrm>
            <a:off x="1090686" y="5520246"/>
            <a:ext cx="10477921" cy="1106805"/>
          </a:xfrm>
          <a:prstGeom prst="rect">
            <a:avLst/>
          </a:prstGeom>
          <a:solidFill>
            <a:srgbClr val="53648F"/>
          </a:solidFill>
        </p:spPr>
        <p:txBody>
          <a:bodyPr wrap="square">
            <a:spAutoFit/>
          </a:bodyPr>
          <a:lstStyle/>
          <a:p>
            <a:pPr eaLnBrk="1" hangingPunct="1">
              <a:lnSpc>
                <a:spcPct val="150000"/>
              </a:lnSpc>
              <a:defRPr/>
            </a:pPr>
            <a:r>
              <a:rPr lang="zh-CN" altLang="en-US" sz="2200" dirty="0">
                <a:solidFill>
                  <a:schemeClr val="bg1"/>
                </a:solidFill>
                <a:latin typeface="微软雅黑" panose="020B0503020204020204" charset="-122"/>
                <a:ea typeface="微软雅黑" panose="020B0503020204020204" charset="-122"/>
              </a:rPr>
              <a:t>类实现某接口，但类并不拥有接口的</a:t>
            </a:r>
            <a:r>
              <a:rPr lang="en-US" altLang="zh-CN" sz="2200" dirty="0">
                <a:solidFill>
                  <a:schemeClr val="bg1"/>
                </a:solidFill>
                <a:latin typeface="微软雅黑" panose="020B0503020204020204" charset="-122"/>
                <a:ea typeface="微软雅黑" panose="020B0503020204020204" charset="-122"/>
              </a:rPr>
              <a:t>static</a:t>
            </a:r>
            <a:r>
              <a:rPr lang="zh-CN" altLang="en-US" sz="2200" dirty="0">
                <a:solidFill>
                  <a:schemeClr val="bg1"/>
                </a:solidFill>
                <a:latin typeface="微软雅黑" panose="020B0503020204020204" charset="-122"/>
                <a:ea typeface="微软雅黑" panose="020B0503020204020204" charset="-122"/>
              </a:rPr>
              <a:t>方法和</a:t>
            </a:r>
            <a:r>
              <a:rPr lang="en-US" altLang="zh-CN" sz="2200" dirty="0">
                <a:solidFill>
                  <a:schemeClr val="bg1"/>
                </a:solidFill>
                <a:latin typeface="微软雅黑" panose="020B0503020204020204" charset="-122"/>
                <a:ea typeface="微软雅黑" panose="020B0503020204020204" charset="-122"/>
              </a:rPr>
              <a:t>private</a:t>
            </a:r>
            <a:r>
              <a:rPr lang="zh-CN" altLang="en-US" sz="2200" dirty="0">
                <a:solidFill>
                  <a:schemeClr val="bg1"/>
                </a:solidFill>
                <a:latin typeface="微软雅黑" panose="020B0503020204020204" charset="-122"/>
                <a:ea typeface="微软雅黑" panose="020B0503020204020204" charset="-122"/>
              </a:rPr>
              <a:t>方法。接口中除了</a:t>
            </a:r>
            <a:r>
              <a:rPr lang="en-US" altLang="zh-CN" sz="2200" dirty="0">
                <a:solidFill>
                  <a:schemeClr val="bg1"/>
                </a:solidFill>
                <a:latin typeface="微软雅黑" panose="020B0503020204020204" charset="-122"/>
                <a:ea typeface="微软雅黑" panose="020B0503020204020204" charset="-122"/>
              </a:rPr>
              <a:t>private</a:t>
            </a:r>
            <a:r>
              <a:rPr lang="zh-CN" altLang="en-US" sz="2200" dirty="0">
                <a:solidFill>
                  <a:schemeClr val="bg1"/>
                </a:solidFill>
                <a:latin typeface="微软雅黑" panose="020B0503020204020204" charset="-122"/>
                <a:ea typeface="微软雅黑" panose="020B0503020204020204" charset="-122"/>
              </a:rPr>
              <a:t>方法，其他的方法的访问权限默认都是</a:t>
            </a:r>
            <a:r>
              <a:rPr lang="en-US" altLang="zh-CN" sz="2200" dirty="0">
                <a:solidFill>
                  <a:schemeClr val="bg1"/>
                </a:solidFill>
                <a:latin typeface="微软雅黑" panose="020B0503020204020204" charset="-122"/>
                <a:ea typeface="微软雅黑" panose="020B0503020204020204" charset="-122"/>
              </a:rPr>
              <a:t>public</a:t>
            </a:r>
            <a:r>
              <a:rPr lang="zh-CN" altLang="en-US" sz="2200" dirty="0">
                <a:solidFill>
                  <a:schemeClr val="bg1"/>
                </a:solidFill>
                <a:latin typeface="微软雅黑" panose="020B0503020204020204" charset="-122"/>
                <a:ea typeface="微软雅黑" panose="020B0503020204020204" charset="-122"/>
              </a:rPr>
              <a:t>的，重写时不可省略</a:t>
            </a:r>
            <a:r>
              <a:rPr lang="en-US" altLang="zh-CN" sz="2200" dirty="0">
                <a:solidFill>
                  <a:schemeClr val="bg1"/>
                </a:solidFill>
                <a:latin typeface="微软雅黑" panose="020B0503020204020204" charset="-122"/>
                <a:ea typeface="微软雅黑" panose="020B0503020204020204" charset="-122"/>
              </a:rPr>
              <a:t>public</a:t>
            </a:r>
            <a:endParaRPr lang="zh-CN" altLang="en-US" sz="2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03941" y="116632"/>
            <a:ext cx="9929764" cy="614705"/>
            <a:chOff x="103941" y="116632"/>
            <a:chExt cx="9929764" cy="614705"/>
          </a:xfrm>
        </p:grpSpPr>
        <p:sp>
          <p:nvSpPr>
            <p:cNvPr id="10" name="文本框 9"/>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6.2   </a:t>
              </a:r>
              <a:r>
                <a:rPr lang="zh-CN" altLang="en-US" sz="3200" b="1">
                  <a:solidFill>
                    <a:srgbClr val="53648F"/>
                  </a:solidFill>
                  <a:latin typeface="微软雅黑" panose="020B0503020204020204" charset="-122"/>
                  <a:ea typeface="微软雅黑" panose="020B0503020204020204" charset="-122"/>
                </a:rPr>
                <a:t>实现接口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11" name="图片 10"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4" name="平行四边形 13"/>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366"/>
                                        </p:tgtEl>
                                        <p:attrNameLst>
                                          <p:attrName>style.visibility</p:attrName>
                                        </p:attrNameLst>
                                      </p:cBhvr>
                                      <p:to>
                                        <p:strVal val="visible"/>
                                      </p:to>
                                    </p:set>
                                    <p:animEffect transition="in" filter="fade">
                                      <p:cBhvr>
                                        <p:cTn id="21" dur="1000"/>
                                        <p:tgtEl>
                                          <p:spTgt spid="15366"/>
                                        </p:tgtEl>
                                      </p:cBhvr>
                                    </p:animEffect>
                                    <p:anim calcmode="lin" valueType="num">
                                      <p:cBhvr>
                                        <p:cTn id="22" dur="1000" fill="hold"/>
                                        <p:tgtEl>
                                          <p:spTgt spid="15366"/>
                                        </p:tgtEl>
                                        <p:attrNameLst>
                                          <p:attrName>ppt_x</p:attrName>
                                        </p:attrNameLst>
                                      </p:cBhvr>
                                      <p:tavLst>
                                        <p:tav tm="0">
                                          <p:val>
                                            <p:strVal val="#ppt_x"/>
                                          </p:val>
                                        </p:tav>
                                        <p:tav tm="100000">
                                          <p:val>
                                            <p:strVal val="#ppt_x"/>
                                          </p:val>
                                        </p:tav>
                                      </p:tavLst>
                                    </p:anim>
                                    <p:anim calcmode="lin" valueType="num">
                                      <p:cBhvr>
                                        <p:cTn id="23" dur="1000" fill="hold"/>
                                        <p:tgtEl>
                                          <p:spTgt spid="1536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367"/>
                                        </p:tgtEl>
                                        <p:attrNameLst>
                                          <p:attrName>style.visibility</p:attrName>
                                        </p:attrNameLst>
                                      </p:cBhvr>
                                      <p:to>
                                        <p:strVal val="visible"/>
                                      </p:to>
                                    </p:set>
                                    <p:animEffect transition="in" filter="fade">
                                      <p:cBhvr>
                                        <p:cTn id="26" dur="1000"/>
                                        <p:tgtEl>
                                          <p:spTgt spid="15367"/>
                                        </p:tgtEl>
                                      </p:cBhvr>
                                    </p:animEffect>
                                    <p:anim calcmode="lin" valueType="num">
                                      <p:cBhvr>
                                        <p:cTn id="27" dur="1000" fill="hold"/>
                                        <p:tgtEl>
                                          <p:spTgt spid="15367"/>
                                        </p:tgtEl>
                                        <p:attrNameLst>
                                          <p:attrName>ppt_x</p:attrName>
                                        </p:attrNameLst>
                                      </p:cBhvr>
                                      <p:tavLst>
                                        <p:tav tm="0">
                                          <p:val>
                                            <p:strVal val="#ppt_x"/>
                                          </p:val>
                                        </p:tav>
                                        <p:tav tm="100000">
                                          <p:val>
                                            <p:strVal val="#ppt_x"/>
                                          </p:val>
                                        </p:tav>
                                      </p:tavLst>
                                    </p:anim>
                                    <p:anim calcmode="lin" valueType="num">
                                      <p:cBhvr>
                                        <p:cTn id="28"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8" grpId="0"/>
      <p:bldP spid="12" grpId="0" bldLvl="0" animBg="1"/>
      <p:bldP spid="15366" grpId="0"/>
      <p:bldP spid="15367" grpId="0"/>
      <p:bldP spid="2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13931" y="1458898"/>
            <a:ext cx="9887500" cy="1614805"/>
          </a:xfrm>
          <a:prstGeom prst="rect">
            <a:avLst/>
          </a:prstGeom>
          <a:noFill/>
        </p:spPr>
        <p:txBody>
          <a:bodyPr wrap="square">
            <a:spAutoFit/>
          </a:bodyPr>
          <a:lstStyle/>
          <a:p>
            <a:pPr eaLnBrk="1" hangingPunct="1">
              <a:lnSpc>
                <a:spcPct val="150000"/>
              </a:lnSpc>
              <a:defRPr/>
            </a:pPr>
            <a:r>
              <a:rPr lang="zh-CN" altLang="en-US" sz="2200" kern="100" dirty="0">
                <a:solidFill>
                  <a:srgbClr val="000000"/>
                </a:solidFill>
                <a:latin typeface="微软雅黑" panose="020B0503020204020204" charset="-122"/>
                <a:ea typeface="微软雅黑" panose="020B0503020204020204" charset="-122"/>
                <a:cs typeface="Times New Roman" panose="02020503050405090304" pitchFamily="18" charset="0"/>
              </a:rPr>
              <a:t>可以用接口名访问接口的常量、调用接口中的</a:t>
            </a:r>
            <a:r>
              <a:rPr lang="en-US" altLang="zh-CN" sz="2200" kern="100" dirty="0">
                <a:solidFill>
                  <a:srgbClr val="000000"/>
                </a:solidFill>
                <a:latin typeface="微软雅黑" panose="020B0503020204020204" charset="-122"/>
                <a:ea typeface="微软雅黑" panose="020B0503020204020204" charset="-122"/>
                <a:cs typeface="Times New Roman" panose="02020503050405090304" pitchFamily="18" charset="0"/>
              </a:rPr>
              <a:t>static</a:t>
            </a:r>
            <a:r>
              <a:rPr lang="zh-CN" altLang="en-US" sz="2200" kern="100" dirty="0">
                <a:solidFill>
                  <a:srgbClr val="000000"/>
                </a:solidFill>
                <a:latin typeface="微软雅黑" panose="020B0503020204020204" charset="-122"/>
                <a:ea typeface="微软雅黑" panose="020B0503020204020204" charset="-122"/>
                <a:cs typeface="Times New Roman" panose="02020503050405090304" pitchFamily="18" charset="0"/>
              </a:rPr>
              <a:t>方法，例如：</a:t>
            </a:r>
            <a:endParaRPr lang="zh-CN" altLang="en-US" sz="2200" kern="100" dirty="0">
              <a:solidFill>
                <a:srgbClr val="000000"/>
              </a:solidFill>
              <a:latin typeface="微软雅黑" panose="020B0503020204020204" charset="-122"/>
              <a:ea typeface="微软雅黑" panose="020B0503020204020204" charset="-122"/>
              <a:cs typeface="Times New Roman" panose="02020503050405090304" pitchFamily="18" charset="0"/>
            </a:endParaRPr>
          </a:p>
          <a:p>
            <a:pPr eaLnBrk="1" hangingPunct="1">
              <a:lnSpc>
                <a:spcPct val="150000"/>
              </a:lnSpc>
              <a:defRPr/>
            </a:pPr>
            <a:r>
              <a:rPr lang="en-US" altLang="zh-CN" sz="2200" kern="100">
                <a:solidFill>
                  <a:srgbClr val="53648F"/>
                </a:solidFill>
                <a:latin typeface="微软雅黑" panose="020B0503020204020204" charset="-122"/>
                <a:ea typeface="微软雅黑" panose="020B0503020204020204" charset="-122"/>
                <a:cs typeface="Times New Roman" panose="02020503050405090304" pitchFamily="18" charset="0"/>
              </a:rPr>
              <a:t>           Com</a:t>
            </a:r>
            <a:r>
              <a:rPr lang="en-US" altLang="zh-CN" sz="2200" kern="100" dirty="0" err="1">
                <a:solidFill>
                  <a:srgbClr val="53648F"/>
                </a:solidFill>
                <a:latin typeface="微软雅黑" panose="020B0503020204020204" charset="-122"/>
                <a:ea typeface="微软雅黑" panose="020B0503020204020204" charset="-122"/>
                <a:cs typeface="Times New Roman" panose="02020503050405090304" pitchFamily="18" charset="0"/>
              </a:rPr>
              <a:t>.MAX</a:t>
            </a:r>
            <a:r>
              <a:rPr lang="en-US" altLang="zh-CN" sz="2200" kern="100" dirty="0">
                <a:solidFill>
                  <a:srgbClr val="53648F"/>
                </a:solidFill>
                <a:latin typeface="微软雅黑" panose="020B0503020204020204" charset="-122"/>
                <a:ea typeface="微软雅黑" panose="020B0503020204020204" charset="-122"/>
                <a:cs typeface="Times New Roman" panose="02020503050405090304" pitchFamily="18" charset="0"/>
              </a:rPr>
              <a:t>;</a:t>
            </a:r>
            <a:endParaRPr lang="en-US" altLang="zh-CN" sz="2200" kern="100" dirty="0">
              <a:solidFill>
                <a:srgbClr val="53648F"/>
              </a:solidFill>
              <a:latin typeface="微软雅黑" panose="020B0503020204020204" charset="-122"/>
              <a:ea typeface="微软雅黑" panose="020B0503020204020204" charset="-122"/>
              <a:cs typeface="Times New Roman" panose="02020503050405090304" pitchFamily="18" charset="0"/>
            </a:endParaRPr>
          </a:p>
          <a:p>
            <a:pPr eaLnBrk="1" hangingPunct="1">
              <a:lnSpc>
                <a:spcPct val="150000"/>
              </a:lnSpc>
              <a:defRPr/>
            </a:pPr>
            <a:r>
              <a:rPr lang="en-US" altLang="zh-CN" sz="2200" kern="100">
                <a:solidFill>
                  <a:srgbClr val="53648F"/>
                </a:solidFill>
                <a:latin typeface="微软雅黑" panose="020B0503020204020204" charset="-122"/>
                <a:ea typeface="微软雅黑" panose="020B0503020204020204" charset="-122"/>
                <a:cs typeface="Times New Roman" panose="02020503050405090304" pitchFamily="18" charset="0"/>
              </a:rPr>
              <a:t>           Com</a:t>
            </a:r>
            <a:r>
              <a:rPr lang="en-US" altLang="zh-CN" sz="2200" kern="100" dirty="0" err="1">
                <a:solidFill>
                  <a:srgbClr val="53648F"/>
                </a:solidFill>
                <a:latin typeface="微软雅黑" panose="020B0503020204020204" charset="-122"/>
                <a:ea typeface="微软雅黑" panose="020B0503020204020204" charset="-122"/>
                <a:cs typeface="Times New Roman" panose="02020503050405090304" pitchFamily="18" charset="0"/>
              </a:rPr>
              <a:t>.f</a:t>
            </a:r>
            <a:r>
              <a:rPr lang="en-US" altLang="zh-CN" sz="2200" kern="100" dirty="0">
                <a:solidFill>
                  <a:srgbClr val="53648F"/>
                </a:solidFill>
                <a:latin typeface="微软雅黑" panose="020B0503020204020204" charset="-122"/>
                <a:ea typeface="微软雅黑" panose="020B0503020204020204" charset="-122"/>
                <a:cs typeface="Times New Roman" panose="02020503050405090304" pitchFamily="18" charset="0"/>
              </a:rPr>
              <a:t>();</a:t>
            </a:r>
            <a:endParaRPr lang="zh-CN" altLang="en-US" sz="2200" dirty="0">
              <a:solidFill>
                <a:srgbClr val="53648F"/>
              </a:solidFill>
              <a:latin typeface="微软雅黑" panose="020B0503020204020204" charset="-122"/>
              <a:ea typeface="微软雅黑" panose="020B0503020204020204" charset="-122"/>
            </a:endParaRPr>
          </a:p>
        </p:txBody>
      </p:sp>
      <p:sp>
        <p:nvSpPr>
          <p:cNvPr id="10" name="文本框 9"/>
          <p:cNvSpPr txBox="1"/>
          <p:nvPr/>
        </p:nvSpPr>
        <p:spPr>
          <a:xfrm>
            <a:off x="1322852" y="3606796"/>
            <a:ext cx="4622800" cy="429895"/>
          </a:xfrm>
          <a:prstGeom prst="rect">
            <a:avLst/>
          </a:prstGeom>
          <a:noFill/>
          <a:ln w="50800">
            <a:solidFill>
              <a:srgbClr val="53648F"/>
            </a:solidFill>
          </a:ln>
        </p:spPr>
        <p:txBody>
          <a:bodyPr>
            <a:spAutoFit/>
          </a:bodyPr>
          <a:lstStyle/>
          <a:p>
            <a:pPr eaLnBrk="1" hangingPunct="1">
              <a:defRPr/>
            </a:pP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例子</a:t>
            </a:r>
            <a:r>
              <a:rPr lang="en-US" altLang="zh-CN" sz="2200" b="1" kern="100" dirty="0">
                <a:solidFill>
                  <a:srgbClr val="53648F"/>
                </a:solidFill>
                <a:latin typeface="微软雅黑" panose="020B0503020204020204" charset="-122"/>
                <a:ea typeface="微软雅黑" panose="020B0503020204020204" charset="-122"/>
              </a:rPr>
              <a:t>1</a:t>
            </a: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中</a:t>
            </a:r>
            <a:r>
              <a:rPr lang="en-US" altLang="zh-CN" sz="2200" b="1" kern="100" dirty="0">
                <a:solidFill>
                  <a:srgbClr val="53648F"/>
                </a:solidFill>
                <a:latin typeface="微软雅黑" panose="020B0503020204020204" charset="-122"/>
                <a:ea typeface="微软雅黑" panose="020B0503020204020204" charset="-122"/>
              </a:rPr>
              <a:t>AAA</a:t>
            </a: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类实现了</a:t>
            </a:r>
            <a:r>
              <a:rPr lang="en-US" altLang="zh-CN" sz="2200" b="1" kern="100" dirty="0">
                <a:solidFill>
                  <a:srgbClr val="53648F"/>
                </a:solidFill>
                <a:latin typeface="微软雅黑" panose="020B0503020204020204" charset="-122"/>
                <a:ea typeface="微软雅黑" panose="020B0503020204020204" charset="-122"/>
              </a:rPr>
              <a:t>Com</a:t>
            </a: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接口</a:t>
            </a:r>
            <a:endParaRPr lang="zh-CN" altLang="en-US" sz="2200" b="1" dirty="0">
              <a:solidFill>
                <a:srgbClr val="53648F"/>
              </a:solidFill>
              <a:latin typeface="微软雅黑" panose="020B0503020204020204" charset="-122"/>
              <a:ea typeface="微软雅黑" panose="020B0503020204020204" charset="-122"/>
            </a:endParaRPr>
          </a:p>
        </p:txBody>
      </p:sp>
      <p:sp>
        <p:nvSpPr>
          <p:cNvPr id="13" name="文本框 12"/>
          <p:cNvSpPr txBox="1"/>
          <p:nvPr/>
        </p:nvSpPr>
        <p:spPr>
          <a:xfrm>
            <a:off x="2073076" y="5320677"/>
            <a:ext cx="1719262" cy="429895"/>
          </a:xfrm>
          <a:prstGeom prst="rect">
            <a:avLst/>
          </a:prstGeom>
          <a:noFill/>
        </p:spPr>
        <p:txBody>
          <a:bodyPr>
            <a:spAutoFit/>
          </a:bodyPr>
          <a:lstStyle/>
          <a:p>
            <a:pPr eaLnBrk="1" hangingPunct="1">
              <a:defRPr/>
            </a:pPr>
            <a:r>
              <a:rPr lang="en-US" altLang="zh-CN" sz="2200" kern="100" dirty="0">
                <a:solidFill>
                  <a:srgbClr val="000000"/>
                </a:solidFill>
                <a:latin typeface="微软雅黑" panose="020B0503020204020204" charset="-122"/>
                <a:ea typeface="微软雅黑" panose="020B0503020204020204" charset="-122"/>
                <a:hlinkClick r:id="rId1" action="ppaction://hlinkfile"/>
              </a:rPr>
              <a:t>AAA.java</a:t>
            </a:r>
            <a:endParaRPr lang="en-US" altLang="zh-CN" sz="2200" kern="100" dirty="0">
              <a:solidFill>
                <a:srgbClr val="000000"/>
              </a:solidFill>
              <a:latin typeface="微软雅黑" panose="020B0503020204020204" charset="-122"/>
              <a:ea typeface="微软雅黑" panose="020B0503020204020204" charset="-122"/>
              <a:hlinkClick r:id="rId1" action="ppaction://hlinkfile"/>
            </a:endParaRPr>
          </a:p>
        </p:txBody>
      </p:sp>
      <p:sp>
        <p:nvSpPr>
          <p:cNvPr id="14" name="文本框 13"/>
          <p:cNvSpPr txBox="1"/>
          <p:nvPr/>
        </p:nvSpPr>
        <p:spPr>
          <a:xfrm>
            <a:off x="2073076" y="4768227"/>
            <a:ext cx="1719262" cy="429895"/>
          </a:xfrm>
          <a:prstGeom prst="rect">
            <a:avLst/>
          </a:prstGeom>
          <a:noFill/>
        </p:spPr>
        <p:txBody>
          <a:bodyPr wrap="square">
            <a:spAutoFit/>
          </a:bodyPr>
          <a:lstStyle/>
          <a:p>
            <a:pPr eaLnBrk="1" hangingPunct="1">
              <a:defRPr/>
            </a:pPr>
            <a:r>
              <a:rPr lang="en-US" altLang="zh-CN" sz="2200" kern="100" dirty="0">
                <a:solidFill>
                  <a:srgbClr val="000000"/>
                </a:solidFill>
                <a:latin typeface="微软雅黑" panose="020B0503020204020204" charset="-122"/>
                <a:ea typeface="微软雅黑" panose="020B0503020204020204" charset="-122"/>
                <a:hlinkClick r:id="rId2" action="ppaction://hlinkfile"/>
              </a:rPr>
              <a:t>Com.java</a:t>
            </a:r>
            <a:endParaRPr lang="en-US" altLang="zh-CN" sz="2200" kern="100" dirty="0">
              <a:solidFill>
                <a:srgbClr val="000000"/>
              </a:solidFill>
              <a:latin typeface="微软雅黑" panose="020B0503020204020204" charset="-122"/>
              <a:ea typeface="微软雅黑" panose="020B0503020204020204" charset="-122"/>
              <a:hlinkClick r:id="rId2" action="ppaction://hlinkfile"/>
            </a:endParaRPr>
          </a:p>
        </p:txBody>
      </p:sp>
      <p:sp>
        <p:nvSpPr>
          <p:cNvPr id="16392" name="文本框 15"/>
          <p:cNvSpPr txBox="1">
            <a:spLocks noChangeArrowheads="1"/>
          </p:cNvSpPr>
          <p:nvPr/>
        </p:nvSpPr>
        <p:spPr bwMode="auto">
          <a:xfrm>
            <a:off x="2073076" y="5813544"/>
            <a:ext cx="2654772"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spcBef>
                <a:spcPct val="0"/>
              </a:spcBef>
              <a:buClrTx/>
              <a:buFontTx/>
              <a:buNone/>
            </a:pPr>
            <a:r>
              <a:rPr lang="en-US" altLang="zh-CN" sz="2200">
                <a:latin typeface="微软雅黑" panose="020B0503020204020204" charset="-122"/>
                <a:ea typeface="微软雅黑" panose="020B0503020204020204" charset="-122"/>
                <a:hlinkClick r:id="rId3" action="ppaction://hlinkfile"/>
              </a:rPr>
              <a:t>Example6_1.java</a:t>
            </a:r>
            <a:endParaRPr lang="en-US" altLang="zh-CN" sz="2200">
              <a:latin typeface="微软雅黑" panose="020B0503020204020204" charset="-122"/>
              <a:ea typeface="微软雅黑" panose="020B0503020204020204" charset="-122"/>
              <a:hlinkClick r:id="rId3" action="ppaction://hlinkfile"/>
            </a:endParaRPr>
          </a:p>
        </p:txBody>
      </p:sp>
      <p:pic>
        <p:nvPicPr>
          <p:cNvPr id="1639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4469295"/>
            <a:ext cx="410845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5"/>
          <p:cNvSpPr txBox="1">
            <a:spLocks noChangeArrowheads="1"/>
          </p:cNvSpPr>
          <p:nvPr/>
        </p:nvSpPr>
        <p:spPr bwMode="auto">
          <a:xfrm>
            <a:off x="993249" y="909881"/>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spcBef>
                <a:spcPct val="0"/>
              </a:spcBef>
              <a:buClrTx/>
              <a:buNone/>
            </a:pPr>
            <a:r>
              <a:rPr lang="zh-CN" altLang="en-US" sz="2200" b="1">
                <a:solidFill>
                  <a:srgbClr val="C00000"/>
                </a:solidFill>
                <a:latin typeface="微软雅黑" panose="020B0503020204020204" charset="-122"/>
                <a:ea typeface="微软雅黑" panose="020B0503020204020204" charset="-122"/>
              </a:rPr>
              <a:t>③</a:t>
            </a:r>
            <a:r>
              <a:rPr lang="zh-CN" altLang="en-US" sz="2200" b="1">
                <a:solidFill>
                  <a:srgbClr val="53648F"/>
                </a:solidFill>
                <a:latin typeface="微软雅黑" panose="020B0503020204020204" charset="-122"/>
                <a:ea typeface="微软雅黑" panose="020B0503020204020204" charset="-122"/>
              </a:rPr>
              <a:t>使用接口中的常量和</a:t>
            </a:r>
            <a:r>
              <a:rPr lang="en-US" altLang="zh-CN" sz="2200" b="1">
                <a:solidFill>
                  <a:srgbClr val="53648F"/>
                </a:solidFill>
                <a:latin typeface="微软雅黑" panose="020B0503020204020204" charset="-122"/>
                <a:ea typeface="微软雅黑" panose="020B0503020204020204" charset="-122"/>
              </a:rPr>
              <a:t>static</a:t>
            </a:r>
            <a:r>
              <a:rPr lang="zh-CN" altLang="en-US" sz="2200" b="1">
                <a:solidFill>
                  <a:srgbClr val="53648F"/>
                </a:solidFill>
                <a:latin typeface="微软雅黑" panose="020B0503020204020204" charset="-122"/>
                <a:ea typeface="微软雅黑" panose="020B0503020204020204" charset="-122"/>
              </a:rPr>
              <a:t>方法 </a:t>
            </a:r>
            <a:endParaRPr lang="zh-CN" altLang="en-US" sz="2200" b="1">
              <a:solidFill>
                <a:srgbClr val="53648F"/>
              </a:solidFill>
              <a:latin typeface="微软雅黑" panose="020B0503020204020204" charset="-122"/>
              <a:ea typeface="微软雅黑" panose="020B0503020204020204" charset="-122"/>
            </a:endParaRPr>
          </a:p>
        </p:txBody>
      </p:sp>
      <p:grpSp>
        <p:nvGrpSpPr>
          <p:cNvPr id="12" name="组合 11"/>
          <p:cNvGrpSpPr/>
          <p:nvPr/>
        </p:nvGrpSpPr>
        <p:grpSpPr>
          <a:xfrm>
            <a:off x="103941" y="116632"/>
            <a:ext cx="9929764" cy="614705"/>
            <a:chOff x="103941" y="116632"/>
            <a:chExt cx="9929764" cy="614705"/>
          </a:xfrm>
        </p:grpSpPr>
        <p:sp>
          <p:nvSpPr>
            <p:cNvPr id="15" name="文本框 14"/>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6.2   </a:t>
              </a:r>
              <a:r>
                <a:rPr lang="zh-CN" altLang="en-US" sz="3200" b="1">
                  <a:solidFill>
                    <a:srgbClr val="53648F"/>
                  </a:solidFill>
                  <a:latin typeface="微软雅黑" panose="020B0503020204020204" charset="-122"/>
                  <a:ea typeface="微软雅黑" panose="020B0503020204020204" charset="-122"/>
                </a:rPr>
                <a:t>实现接口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16" name="图片 15" descr="卡通人物&#10;&#10;中度可信度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8" name="平行四边形 17"/>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6392"/>
                                        </p:tgtEl>
                                        <p:attrNameLst>
                                          <p:attrName>style.visibility</p:attrName>
                                        </p:attrNameLst>
                                      </p:cBhvr>
                                      <p:to>
                                        <p:strVal val="visible"/>
                                      </p:to>
                                    </p:set>
                                    <p:animEffect transition="in" filter="fade">
                                      <p:cBhvr>
                                        <p:cTn id="33" dur="1000"/>
                                        <p:tgtEl>
                                          <p:spTgt spid="16392"/>
                                        </p:tgtEl>
                                      </p:cBhvr>
                                    </p:animEffect>
                                    <p:anim calcmode="lin" valueType="num">
                                      <p:cBhvr>
                                        <p:cTn id="34" dur="1000" fill="hold"/>
                                        <p:tgtEl>
                                          <p:spTgt spid="16392"/>
                                        </p:tgtEl>
                                        <p:attrNameLst>
                                          <p:attrName>ppt_x</p:attrName>
                                        </p:attrNameLst>
                                      </p:cBhvr>
                                      <p:tavLst>
                                        <p:tav tm="0">
                                          <p:val>
                                            <p:strVal val="#ppt_x"/>
                                          </p:val>
                                        </p:tav>
                                        <p:tav tm="100000">
                                          <p:val>
                                            <p:strVal val="#ppt_x"/>
                                          </p:val>
                                        </p:tav>
                                      </p:tavLst>
                                    </p:anim>
                                    <p:anim calcmode="lin" valueType="num">
                                      <p:cBhvr>
                                        <p:cTn id="35" dur="1000" fill="hold"/>
                                        <p:tgtEl>
                                          <p:spTgt spid="1639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6393"/>
                                        </p:tgtEl>
                                        <p:attrNameLst>
                                          <p:attrName>style.visibility</p:attrName>
                                        </p:attrNameLst>
                                      </p:cBhvr>
                                      <p:to>
                                        <p:strVal val="visible"/>
                                      </p:to>
                                    </p:set>
                                    <p:animEffect transition="in" filter="fade">
                                      <p:cBhvr>
                                        <p:cTn id="38" dur="1000"/>
                                        <p:tgtEl>
                                          <p:spTgt spid="16393"/>
                                        </p:tgtEl>
                                      </p:cBhvr>
                                    </p:animEffect>
                                    <p:anim calcmode="lin" valueType="num">
                                      <p:cBhvr>
                                        <p:cTn id="39" dur="1000" fill="hold"/>
                                        <p:tgtEl>
                                          <p:spTgt spid="16393"/>
                                        </p:tgtEl>
                                        <p:attrNameLst>
                                          <p:attrName>ppt_x</p:attrName>
                                        </p:attrNameLst>
                                      </p:cBhvr>
                                      <p:tavLst>
                                        <p:tav tm="0">
                                          <p:val>
                                            <p:strVal val="#ppt_x"/>
                                          </p:val>
                                        </p:tav>
                                        <p:tav tm="100000">
                                          <p:val>
                                            <p:strVal val="#ppt_x"/>
                                          </p:val>
                                        </p:tav>
                                      </p:tavLst>
                                    </p:anim>
                                    <p:anim calcmode="lin" valueType="num">
                                      <p:cBhvr>
                                        <p:cTn id="40" dur="1000" fill="hold"/>
                                        <p:tgtEl>
                                          <p:spTgt spid="163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P spid="13" grpId="0"/>
      <p:bldP spid="14" grpId="0"/>
      <p:bldP spid="16392"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5800" y="3840774"/>
            <a:ext cx="8280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3"/>
          <p:cNvSpPr>
            <a:spLocks noChangeArrowheads="1"/>
          </p:cNvSpPr>
          <p:nvPr/>
        </p:nvSpPr>
        <p:spPr bwMode="auto">
          <a:xfrm>
            <a:off x="839416" y="914923"/>
            <a:ext cx="10674462" cy="3031490"/>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30000"/>
              </a:lnSpc>
              <a:spcBef>
                <a:spcPct val="0"/>
              </a:spcBef>
              <a:buClrTx/>
              <a:buFontTx/>
              <a:buNone/>
            </a:pPr>
            <a:r>
              <a:rPr lang="en-US" altLang="zh-CN" sz="2000" b="1">
                <a:latin typeface="微软雅黑" panose="020B0503020204020204" charset="-122"/>
                <a:ea typeface="微软雅黑" panose="020B0503020204020204" charset="-122"/>
              </a:rPr>
              <a:t>        </a:t>
            </a:r>
            <a:r>
              <a:rPr lang="zh-CN" altLang="zh-CN" sz="2000" b="1">
                <a:latin typeface="微软雅黑" panose="020B0503020204020204" charset="-122"/>
                <a:ea typeface="微软雅黑" panose="020B0503020204020204" charset="-122"/>
              </a:rPr>
              <a:t>表示接口的</a:t>
            </a:r>
            <a:r>
              <a:rPr lang="en-US" altLang="zh-CN" sz="2000" b="1">
                <a:latin typeface="微软雅黑" panose="020B0503020204020204" charset="-122"/>
                <a:ea typeface="微软雅黑" panose="020B0503020204020204" charset="-122"/>
              </a:rPr>
              <a:t>UML</a:t>
            </a:r>
            <a:r>
              <a:rPr lang="zh-CN" altLang="zh-CN" sz="2000" b="1">
                <a:latin typeface="微软雅黑" panose="020B0503020204020204" charset="-122"/>
                <a:ea typeface="微软雅黑" panose="020B0503020204020204" charset="-122"/>
              </a:rPr>
              <a:t>图和表示类的</a:t>
            </a:r>
            <a:r>
              <a:rPr lang="en-US" altLang="zh-CN" sz="2000" b="1">
                <a:latin typeface="微软雅黑" panose="020B0503020204020204" charset="-122"/>
                <a:ea typeface="微软雅黑" panose="020B0503020204020204" charset="-122"/>
              </a:rPr>
              <a:t>UML</a:t>
            </a:r>
            <a:r>
              <a:rPr lang="zh-CN" altLang="zh-CN" sz="2000" b="1">
                <a:latin typeface="微软雅黑" panose="020B0503020204020204" charset="-122"/>
                <a:ea typeface="微软雅黑" panose="020B0503020204020204" charset="-122"/>
              </a:rPr>
              <a:t>图类似，使用一个长方形描述一个接口的主要构成，将长方形垂直地分为三层。</a:t>
            </a:r>
            <a:endParaRPr lang="en-US" altLang="zh-CN" sz="2000" b="1">
              <a:latin typeface="微软雅黑" panose="020B0503020204020204" charset="-122"/>
              <a:ea typeface="微软雅黑" panose="020B0503020204020204" charset="-122"/>
            </a:endParaRPr>
          </a:p>
          <a:p>
            <a:pPr eaLnBrk="1" hangingPunct="1">
              <a:lnSpc>
                <a:spcPct val="130000"/>
              </a:lnSpc>
              <a:spcBef>
                <a:spcPct val="0"/>
              </a:spcBef>
              <a:buClrTx/>
              <a:buFontTx/>
              <a:buNone/>
            </a:pPr>
            <a:endParaRPr lang="zh-CN" altLang="zh-CN" sz="700" b="1">
              <a:latin typeface="微软雅黑" panose="020B0503020204020204" charset="-122"/>
              <a:ea typeface="微软雅黑" panose="020B0503020204020204" charset="-122"/>
            </a:endParaRPr>
          </a:p>
          <a:p>
            <a:pPr marL="342900" indent="-342900">
              <a:lnSpc>
                <a:spcPct val="130000"/>
              </a:lnSpc>
              <a:spcBef>
                <a:spcPct val="0"/>
              </a:spcBef>
              <a:buClr>
                <a:srgbClr val="53648F"/>
              </a:buClr>
            </a:pPr>
            <a:r>
              <a:rPr lang="zh-CN" altLang="zh-CN" sz="2000" b="1">
                <a:latin typeface="微软雅黑" panose="020B0503020204020204" charset="-122"/>
                <a:ea typeface="微软雅黑" panose="020B0503020204020204" charset="-122"/>
              </a:rPr>
              <a:t>顶部第</a:t>
            </a:r>
            <a:r>
              <a:rPr lang="en-US" altLang="zh-CN" sz="2000" b="1">
                <a:latin typeface="微软雅黑" panose="020B0503020204020204" charset="-122"/>
                <a:ea typeface="微软雅黑" panose="020B0503020204020204" charset="-122"/>
              </a:rPr>
              <a:t>1</a:t>
            </a:r>
            <a:r>
              <a:rPr lang="zh-CN" altLang="zh-CN" sz="2000" b="1">
                <a:latin typeface="微软雅黑" panose="020B0503020204020204" charset="-122"/>
                <a:ea typeface="微软雅黑" panose="020B0503020204020204" charset="-122"/>
              </a:rPr>
              <a:t>层是名字层，接口的名字必须是斜体字形，而且需要用</a:t>
            </a:r>
            <a:r>
              <a:rPr lang="en-US" altLang="zh-CN" sz="2000" b="1">
                <a:latin typeface="微软雅黑" panose="020B0503020204020204" charset="-122"/>
                <a:ea typeface="微软雅黑" panose="020B0503020204020204" charset="-122"/>
              </a:rPr>
              <a:t>&lt;&lt;interface&gt;&gt;</a:t>
            </a:r>
            <a:r>
              <a:rPr lang="zh-CN" altLang="zh-CN" sz="2000" b="1">
                <a:latin typeface="微软雅黑" panose="020B0503020204020204" charset="-122"/>
                <a:ea typeface="微软雅黑" panose="020B0503020204020204" charset="-122"/>
              </a:rPr>
              <a:t>修饰名字，并且该修饰和名字分列在两行。</a:t>
            </a:r>
            <a:endParaRPr lang="zh-CN" altLang="zh-CN" sz="2000" b="1">
              <a:latin typeface="微软雅黑" panose="020B0503020204020204" charset="-122"/>
              <a:ea typeface="微软雅黑" panose="020B0503020204020204" charset="-122"/>
            </a:endParaRPr>
          </a:p>
          <a:p>
            <a:pPr marL="342900" indent="-342900">
              <a:lnSpc>
                <a:spcPct val="130000"/>
              </a:lnSpc>
              <a:spcBef>
                <a:spcPct val="0"/>
              </a:spcBef>
              <a:buClr>
                <a:srgbClr val="53648F"/>
              </a:buClr>
            </a:pPr>
            <a:r>
              <a:rPr lang="zh-CN" altLang="zh-CN" sz="2000" b="1">
                <a:latin typeface="微软雅黑" panose="020B0503020204020204" charset="-122"/>
                <a:ea typeface="微软雅黑" panose="020B0503020204020204" charset="-122"/>
              </a:rPr>
              <a:t>第</a:t>
            </a:r>
            <a:r>
              <a:rPr lang="en-US" altLang="zh-CN" sz="2000" b="1">
                <a:latin typeface="微软雅黑" panose="020B0503020204020204" charset="-122"/>
                <a:ea typeface="微软雅黑" panose="020B0503020204020204" charset="-122"/>
              </a:rPr>
              <a:t>2</a:t>
            </a:r>
            <a:r>
              <a:rPr lang="zh-CN" altLang="zh-CN" sz="2000" b="1">
                <a:latin typeface="微软雅黑" panose="020B0503020204020204" charset="-122"/>
                <a:ea typeface="微软雅黑" panose="020B0503020204020204" charset="-122"/>
              </a:rPr>
              <a:t>层是常量层，列出接口中的常量及类型，格式是“常量名字：类型”。</a:t>
            </a:r>
            <a:endParaRPr lang="zh-CN" altLang="zh-CN" sz="2000" b="1">
              <a:latin typeface="微软雅黑" panose="020B0503020204020204" charset="-122"/>
              <a:ea typeface="微软雅黑" panose="020B0503020204020204" charset="-122"/>
            </a:endParaRPr>
          </a:p>
          <a:p>
            <a:pPr marL="342900" indent="-342900">
              <a:lnSpc>
                <a:spcPct val="130000"/>
              </a:lnSpc>
              <a:spcBef>
                <a:spcPct val="0"/>
              </a:spcBef>
              <a:buClr>
                <a:srgbClr val="53648F"/>
              </a:buClr>
            </a:pPr>
            <a:r>
              <a:rPr lang="zh-CN" altLang="zh-CN" sz="2000" b="1">
                <a:latin typeface="微软雅黑" panose="020B0503020204020204" charset="-122"/>
                <a:ea typeface="微软雅黑" panose="020B0503020204020204" charset="-122"/>
              </a:rPr>
              <a:t>第</a:t>
            </a:r>
            <a:r>
              <a:rPr lang="en-US" altLang="zh-CN" sz="2000" b="1">
                <a:latin typeface="微软雅黑" panose="020B0503020204020204" charset="-122"/>
                <a:ea typeface="微软雅黑" panose="020B0503020204020204" charset="-122"/>
              </a:rPr>
              <a:t>3</a:t>
            </a:r>
            <a:r>
              <a:rPr lang="zh-CN" altLang="zh-CN" sz="2000" b="1">
                <a:latin typeface="微软雅黑" panose="020B0503020204020204" charset="-122"/>
                <a:ea typeface="微软雅黑" panose="020B0503020204020204" charset="-122"/>
              </a:rPr>
              <a:t>层是方法层，也称操作层，列出接口中的方法及返回类型，格式是“方法名字（参数列表）：类型”。</a:t>
            </a:r>
            <a:endParaRPr lang="zh-CN" altLang="zh-CN" sz="2000" b="1">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396044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6.3  </a:t>
              </a:r>
              <a:r>
                <a:rPr lang="zh-CN" altLang="en-US" sz="3200" b="1">
                  <a:solidFill>
                    <a:srgbClr val="53648F"/>
                  </a:solidFill>
                  <a:latin typeface="微软雅黑" panose="020B0503020204020204" charset="-122"/>
                  <a:ea typeface="微软雅黑" panose="020B0503020204020204" charset="-122"/>
                </a:rPr>
                <a:t>接口的</a:t>
              </a:r>
              <a:r>
                <a:rPr lang="en-US" altLang="zh-CN" sz="3200" b="1">
                  <a:solidFill>
                    <a:srgbClr val="53648F"/>
                  </a:solidFill>
                  <a:latin typeface="微软雅黑" panose="020B0503020204020204" charset="-122"/>
                  <a:ea typeface="微软雅黑" panose="020B0503020204020204" charset="-122"/>
                </a:rPr>
                <a:t>UML</a:t>
              </a:r>
              <a:r>
                <a:rPr lang="zh-CN" altLang="en-US" sz="3200" b="1">
                  <a:solidFill>
                    <a:srgbClr val="53648F"/>
                  </a:solidFill>
                  <a:latin typeface="微软雅黑" panose="020B0503020204020204" charset="-122"/>
                  <a:ea typeface="微软雅黑" panose="020B0503020204020204" charset="-122"/>
                </a:rPr>
                <a:t>图</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295800" y="476672"/>
              <a:ext cx="573790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7412"/>
                                        </p:tgtEl>
                                        <p:attrNameLst>
                                          <p:attrName>style.visibility</p:attrName>
                                        </p:attrNameLst>
                                      </p:cBhvr>
                                      <p:to>
                                        <p:strVal val="visible"/>
                                      </p:to>
                                    </p:set>
                                    <p:animEffect transition="in" filter="fade">
                                      <p:cBhvr>
                                        <p:cTn id="15" dur="1000"/>
                                        <p:tgtEl>
                                          <p:spTgt spid="17412"/>
                                        </p:tgtEl>
                                      </p:cBhvr>
                                    </p:animEffect>
                                    <p:anim calcmode="lin" valueType="num">
                                      <p:cBhvr>
                                        <p:cTn id="16" dur="1000" fill="hold"/>
                                        <p:tgtEl>
                                          <p:spTgt spid="17412"/>
                                        </p:tgtEl>
                                        <p:attrNameLst>
                                          <p:attrName>ppt_x</p:attrName>
                                        </p:attrNameLst>
                                      </p:cBhvr>
                                      <p:tavLst>
                                        <p:tav tm="0">
                                          <p:val>
                                            <p:strVal val="#ppt_x"/>
                                          </p:val>
                                        </p:tav>
                                        <p:tav tm="100000">
                                          <p:val>
                                            <p:strVal val="#ppt_x"/>
                                          </p:val>
                                        </p:tav>
                                      </p:tavLst>
                                    </p:anim>
                                    <p:anim calcmode="lin" valueType="num">
                                      <p:cBhvr>
                                        <p:cTn id="17"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981521" y="897973"/>
            <a:ext cx="10647889" cy="1561689"/>
          </a:xfrm>
          <a:prstGeom prst="rect">
            <a:avLst/>
          </a:prstGeom>
        </p:spPr>
        <p:txBody>
          <a:bodyPr/>
          <a:lstStyle/>
          <a:p>
            <a:pPr eaLnBrk="1" hangingPunct="1">
              <a:lnSpc>
                <a:spcPct val="150000"/>
              </a:lnSpc>
            </a:pPr>
            <a:r>
              <a:rPr lang="zh-CN" altLang="en-US" b="1">
                <a:solidFill>
                  <a:srgbClr val="53648F"/>
                </a:solidFill>
                <a:latin typeface="微软雅黑" panose="020B0503020204020204" charset="-122"/>
                <a:ea typeface="微软雅黑" panose="020B0503020204020204" charset="-122"/>
              </a:rPr>
              <a:t>接口回调</a:t>
            </a:r>
            <a:r>
              <a:rPr lang="zh-CN" altLang="en-US" b="1">
                <a:latin typeface="微软雅黑" panose="020B0503020204020204" charset="-122"/>
                <a:ea typeface="微软雅黑" panose="020B0503020204020204" charset="-122"/>
              </a:rPr>
              <a:t>是指：可以把实现某一接口的类创建的对象的引用赋给该接口声明的接口变量中，那么该接口变量就可以调用被类重写的接口方法。实际上，当接口变量调用被类重写的接口方法时，就是通知相应的对象调用这个方法。</a:t>
            </a:r>
            <a:r>
              <a:rPr lang="zh-CN" altLang="en-US" b="1">
                <a:solidFill>
                  <a:srgbClr val="C00000"/>
                </a:solidFill>
                <a:latin typeface="微软雅黑" panose="020B0503020204020204" charset="-122"/>
                <a:ea typeface="微软雅黑" panose="020B0503020204020204" charset="-122"/>
                <a:hlinkClick r:id="rId1" action="ppaction://hlinkfile"/>
              </a:rPr>
              <a:t>例子</a:t>
            </a:r>
            <a:r>
              <a:rPr lang="en-US" altLang="zh-CN" b="1">
                <a:solidFill>
                  <a:srgbClr val="C00000"/>
                </a:solidFill>
                <a:latin typeface="微软雅黑" panose="020B0503020204020204" charset="-122"/>
                <a:ea typeface="微软雅黑" panose="020B0503020204020204" charset="-122"/>
                <a:hlinkClick r:id="rId1" action="ppaction://hlinkfile"/>
              </a:rPr>
              <a:t>2</a:t>
            </a:r>
            <a:r>
              <a:rPr lang="zh-CN" altLang="en-US" b="1">
                <a:solidFill>
                  <a:srgbClr val="C00000"/>
                </a:solidFill>
                <a:latin typeface="微软雅黑" panose="020B0503020204020204" charset="-122"/>
                <a:ea typeface="微软雅黑" panose="020B0503020204020204" charset="-122"/>
                <a:hlinkClick r:id="rId1" action="ppaction://hlinkfile"/>
              </a:rPr>
              <a:t> </a:t>
            </a:r>
            <a:endParaRPr lang="zh-CN" altLang="en-US" b="1">
              <a:solidFill>
                <a:srgbClr val="C00000"/>
              </a:solidFill>
              <a:latin typeface="微软雅黑" panose="020B0503020204020204" charset="-122"/>
              <a:ea typeface="微软雅黑" panose="020B0503020204020204" charset="-122"/>
            </a:endParaRPr>
          </a:p>
        </p:txBody>
      </p:sp>
      <p:sp>
        <p:nvSpPr>
          <p:cNvPr id="402436" name="Text Box 4"/>
          <p:cNvSpPr txBox="1">
            <a:spLocks noChangeArrowheads="1"/>
          </p:cNvSpPr>
          <p:nvPr/>
        </p:nvSpPr>
        <p:spPr bwMode="auto">
          <a:xfrm>
            <a:off x="3289051" y="2839025"/>
            <a:ext cx="6552728" cy="163004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gn="just" eaLnBrk="1" hangingPunct="1">
              <a:lnSpc>
                <a:spcPct val="120000"/>
              </a:lnSpc>
              <a:spcBef>
                <a:spcPct val="10000"/>
              </a:spcBef>
              <a:buClrTx/>
              <a:buFontTx/>
              <a:buNone/>
            </a:pPr>
            <a:r>
              <a:rPr lang="en-US" altLang="zh-CN" sz="2000" b="1">
                <a:solidFill>
                  <a:srgbClr val="53648F"/>
                </a:solidFill>
                <a:latin typeface="微软雅黑" panose="020B0503020204020204" charset="-122"/>
                <a:ea typeface="微软雅黑" panose="020B0503020204020204" charset="-122"/>
              </a:rPr>
              <a:t>Com com;//</a:t>
            </a:r>
            <a:r>
              <a:rPr lang="zh-CN" altLang="en-US" sz="2000" b="1">
                <a:solidFill>
                  <a:srgbClr val="53648F"/>
                </a:solidFill>
                <a:latin typeface="微软雅黑" panose="020B0503020204020204" charset="-122"/>
                <a:ea typeface="微软雅黑" panose="020B0503020204020204" charset="-122"/>
              </a:rPr>
              <a:t>声明接口对象</a:t>
            </a:r>
            <a:endParaRPr lang="zh-CN" altLang="en-US" sz="2000" b="1">
              <a:solidFill>
                <a:srgbClr val="53648F"/>
              </a:solidFill>
              <a:latin typeface="微软雅黑" panose="020B0503020204020204" charset="-122"/>
              <a:ea typeface="微软雅黑" panose="020B0503020204020204" charset="-122"/>
            </a:endParaRPr>
          </a:p>
          <a:p>
            <a:pPr algn="just" eaLnBrk="1" hangingPunct="1">
              <a:lnSpc>
                <a:spcPct val="120000"/>
              </a:lnSpc>
              <a:spcBef>
                <a:spcPct val="10000"/>
              </a:spcBef>
              <a:buClrTx/>
              <a:buFontTx/>
              <a:buNone/>
            </a:pPr>
            <a:r>
              <a:rPr lang="en-US" altLang="zh-CN" sz="2000" b="1">
                <a:solidFill>
                  <a:srgbClr val="53648F"/>
                </a:solidFill>
                <a:latin typeface="微软雅黑" panose="020B0503020204020204" charset="-122"/>
                <a:ea typeface="微软雅黑" panose="020B0503020204020204" charset="-122"/>
              </a:rPr>
              <a:t>ImpleCom obj= new ImpleCom(); //</a:t>
            </a:r>
            <a:r>
              <a:rPr lang="zh-CN" altLang="en-US" sz="2000" b="1">
                <a:solidFill>
                  <a:srgbClr val="53648F"/>
                </a:solidFill>
                <a:latin typeface="微软雅黑" panose="020B0503020204020204" charset="-122"/>
                <a:ea typeface="微软雅黑" panose="020B0503020204020204" charset="-122"/>
              </a:rPr>
              <a:t>实现接口子类对象 </a:t>
            </a:r>
            <a:endParaRPr lang="zh-CN" altLang="en-US" sz="2000" b="1">
              <a:solidFill>
                <a:srgbClr val="53648F"/>
              </a:solidFill>
              <a:latin typeface="微软雅黑" panose="020B0503020204020204" charset="-122"/>
              <a:ea typeface="微软雅黑" panose="020B0503020204020204" charset="-122"/>
            </a:endParaRPr>
          </a:p>
          <a:p>
            <a:pPr algn="just" eaLnBrk="1" hangingPunct="1">
              <a:lnSpc>
                <a:spcPct val="120000"/>
              </a:lnSpc>
              <a:spcBef>
                <a:spcPct val="10000"/>
              </a:spcBef>
              <a:buClrTx/>
              <a:buFontTx/>
              <a:buNone/>
            </a:pPr>
            <a:r>
              <a:rPr lang="en-US" altLang="zh-CN" sz="2000" b="1">
                <a:solidFill>
                  <a:srgbClr val="53648F"/>
                </a:solidFill>
                <a:latin typeface="微软雅黑" panose="020B0503020204020204" charset="-122"/>
                <a:ea typeface="微软雅黑" panose="020B0503020204020204" charset="-122"/>
              </a:rPr>
              <a:t>com = obj; //</a:t>
            </a:r>
            <a:r>
              <a:rPr lang="zh-CN" altLang="en-US" sz="2000" b="1">
                <a:solidFill>
                  <a:srgbClr val="53648F"/>
                </a:solidFill>
                <a:latin typeface="微软雅黑" panose="020B0503020204020204" charset="-122"/>
                <a:ea typeface="微软雅黑" panose="020B0503020204020204" charset="-122"/>
              </a:rPr>
              <a:t>接口回调</a:t>
            </a:r>
            <a:endParaRPr lang="en-US" altLang="zh-CN" sz="2000" b="1">
              <a:solidFill>
                <a:srgbClr val="53648F"/>
              </a:solidFill>
              <a:latin typeface="微软雅黑" panose="020B0503020204020204" charset="-122"/>
              <a:ea typeface="微软雅黑" panose="020B0503020204020204" charset="-122"/>
            </a:endParaRPr>
          </a:p>
        </p:txBody>
      </p:sp>
      <p:pic>
        <p:nvPicPr>
          <p:cNvPr id="402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865" y="5024611"/>
            <a:ext cx="2160587"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p:nvPr/>
        </p:nvGrpSpPr>
        <p:grpSpPr bwMode="auto">
          <a:xfrm>
            <a:off x="5663952" y="4653136"/>
            <a:ext cx="4608513" cy="1955800"/>
            <a:chOff x="2562" y="2924"/>
            <a:chExt cx="2903" cy="1232"/>
          </a:xfrm>
        </p:grpSpPr>
        <p:pic>
          <p:nvPicPr>
            <p:cNvPr id="184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2924"/>
              <a:ext cx="2857" cy="1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43" name="Rectangle 8"/>
            <p:cNvSpPr>
              <a:spLocks noChangeArrowheads="1"/>
            </p:cNvSpPr>
            <p:nvPr/>
          </p:nvSpPr>
          <p:spPr bwMode="auto">
            <a:xfrm>
              <a:off x="2562" y="3339"/>
              <a:ext cx="409" cy="2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gn="ctr" eaLnBrk="1" hangingPunct="1">
                <a:spcBef>
                  <a:spcPct val="0"/>
                </a:spcBef>
                <a:buClrTx/>
                <a:buFontTx/>
                <a:buNone/>
              </a:pPr>
              <a:r>
                <a:rPr lang="en-US" altLang="zh-CN" sz="2400">
                  <a:latin typeface="微软雅黑" panose="020B0503020204020204" charset="-122"/>
                  <a:ea typeface="微软雅黑" panose="020B0503020204020204" charset="-122"/>
                </a:rPr>
                <a:t>obj</a:t>
              </a:r>
              <a:endParaRPr lang="en-US" altLang="zh-CN" sz="2400">
                <a:latin typeface="微软雅黑" panose="020B0503020204020204" charset="-122"/>
                <a:ea typeface="微软雅黑" panose="020B0503020204020204" charset="-122"/>
              </a:endParaRPr>
            </a:p>
          </p:txBody>
        </p:sp>
      </p:grpSp>
      <p:grpSp>
        <p:nvGrpSpPr>
          <p:cNvPr id="3" name="Group 12"/>
          <p:cNvGrpSpPr/>
          <p:nvPr/>
        </p:nvGrpSpPr>
        <p:grpSpPr bwMode="auto">
          <a:xfrm>
            <a:off x="3289051" y="4916661"/>
            <a:ext cx="3600450" cy="755650"/>
            <a:chOff x="1066" y="3090"/>
            <a:chExt cx="2268" cy="476"/>
          </a:xfrm>
        </p:grpSpPr>
        <p:sp>
          <p:nvSpPr>
            <p:cNvPr id="18440" name="Rectangle 10"/>
            <p:cNvSpPr>
              <a:spLocks noChangeArrowheads="1"/>
            </p:cNvSpPr>
            <p:nvPr/>
          </p:nvSpPr>
          <p:spPr bwMode="auto">
            <a:xfrm>
              <a:off x="1066" y="3249"/>
              <a:ext cx="726" cy="317"/>
            </a:xfrm>
            <a:prstGeom prst="rect">
              <a:avLst/>
            </a:prstGeom>
            <a:solidFill>
              <a:schemeClr val="bg1"/>
            </a:solidFill>
            <a:ln w="9525">
              <a:solidFill>
                <a:schemeClr val="bg1"/>
              </a:solidFill>
              <a:miter lim="800000"/>
            </a:ln>
          </p:spPr>
          <p:txBody>
            <a:bodyPr wrap="none" anchor="ct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gn="ctr" eaLnBrk="1" hangingPunct="1">
                <a:spcBef>
                  <a:spcPct val="0"/>
                </a:spcBef>
                <a:buClrTx/>
                <a:buFontTx/>
                <a:buNone/>
              </a:pPr>
              <a:r>
                <a:rPr lang="en-US" altLang="zh-CN" sz="2000">
                  <a:solidFill>
                    <a:srgbClr val="A50021"/>
                  </a:solidFill>
                  <a:latin typeface="微软雅黑" panose="020B0503020204020204" charset="-122"/>
                  <a:ea typeface="微软雅黑" panose="020B0503020204020204" charset="-122"/>
                </a:rPr>
                <a:t>Ox12ab9</a:t>
              </a:r>
              <a:endParaRPr lang="en-US" altLang="zh-CN" sz="2000">
                <a:solidFill>
                  <a:srgbClr val="A50021"/>
                </a:solidFill>
                <a:latin typeface="微软雅黑" panose="020B0503020204020204" charset="-122"/>
                <a:ea typeface="微软雅黑" panose="020B0503020204020204" charset="-122"/>
              </a:endParaRPr>
            </a:p>
          </p:txBody>
        </p:sp>
        <p:sp>
          <p:nvSpPr>
            <p:cNvPr id="18441" name="Freeform 11"/>
            <p:cNvSpPr/>
            <p:nvPr/>
          </p:nvSpPr>
          <p:spPr bwMode="auto">
            <a:xfrm>
              <a:off x="1610" y="3090"/>
              <a:ext cx="1724" cy="340"/>
            </a:xfrm>
            <a:custGeom>
              <a:avLst/>
              <a:gdLst>
                <a:gd name="T0" fmla="*/ 1724 w 1724"/>
                <a:gd name="T1" fmla="*/ 340 h 340"/>
                <a:gd name="T2" fmla="*/ 907 w 1724"/>
                <a:gd name="T3" fmla="*/ 23 h 340"/>
                <a:gd name="T4" fmla="*/ 0 w 1724"/>
                <a:gd name="T5" fmla="*/ 204 h 340"/>
                <a:gd name="T6" fmla="*/ 0 60000 65536"/>
                <a:gd name="T7" fmla="*/ 0 60000 65536"/>
                <a:gd name="T8" fmla="*/ 0 60000 65536"/>
                <a:gd name="T9" fmla="*/ 0 w 1724"/>
                <a:gd name="T10" fmla="*/ 0 h 340"/>
                <a:gd name="T11" fmla="*/ 1724 w 1724"/>
                <a:gd name="T12" fmla="*/ 340 h 340"/>
              </a:gdLst>
              <a:ahLst/>
              <a:cxnLst>
                <a:cxn ang="T6">
                  <a:pos x="T0" y="T1"/>
                </a:cxn>
                <a:cxn ang="T7">
                  <a:pos x="T2" y="T3"/>
                </a:cxn>
                <a:cxn ang="T8">
                  <a:pos x="T4" y="T5"/>
                </a:cxn>
              </a:cxnLst>
              <a:rect l="T9" t="T10" r="T11" b="T12"/>
              <a:pathLst>
                <a:path w="1724" h="340">
                  <a:moveTo>
                    <a:pt x="1724" y="340"/>
                  </a:moveTo>
                  <a:cubicBezTo>
                    <a:pt x="1459" y="193"/>
                    <a:pt x="1194" y="46"/>
                    <a:pt x="907" y="23"/>
                  </a:cubicBezTo>
                  <a:cubicBezTo>
                    <a:pt x="620" y="0"/>
                    <a:pt x="310" y="102"/>
                    <a:pt x="0" y="204"/>
                  </a:cubicBezTo>
                </a:path>
              </a:pathLst>
            </a:custGeom>
            <a:noFill/>
            <a:ln w="25400">
              <a:solidFill>
                <a:srgbClr val="800000"/>
              </a:solidFill>
              <a:prstDash val="dashDot"/>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ea typeface="楷体" panose="02010609060101010101" pitchFamily="49" charset="-122"/>
              </a:endParaRPr>
            </a:p>
          </p:txBody>
        </p:sp>
      </p:grpSp>
      <p:grpSp>
        <p:nvGrpSpPr>
          <p:cNvPr id="12" name="组合 11"/>
          <p:cNvGrpSpPr/>
          <p:nvPr/>
        </p:nvGrpSpPr>
        <p:grpSpPr>
          <a:xfrm>
            <a:off x="103941" y="116632"/>
            <a:ext cx="9929764" cy="614705"/>
            <a:chOff x="103941" y="116632"/>
            <a:chExt cx="9929764" cy="614705"/>
          </a:xfrm>
        </p:grpSpPr>
        <p:sp>
          <p:nvSpPr>
            <p:cNvPr id="13" name="文本框 12"/>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6.4   </a:t>
              </a:r>
              <a:r>
                <a:rPr lang="zh-CN" altLang="en-US" sz="3200" b="1">
                  <a:solidFill>
                    <a:srgbClr val="53648F"/>
                  </a:solidFill>
                  <a:latin typeface="微软雅黑" panose="020B0503020204020204" charset="-122"/>
                  <a:ea typeface="微软雅黑" panose="020B0503020204020204" charset="-122"/>
                </a:rPr>
                <a:t>接口回调</a:t>
              </a:r>
              <a:endParaRPr lang="zh-CN" altLang="en-US" sz="3200" b="1" dirty="0">
                <a:solidFill>
                  <a:srgbClr val="53648F"/>
                </a:solidFill>
                <a:latin typeface="微软雅黑" panose="020B0503020204020204" charset="-122"/>
                <a:ea typeface="微软雅黑" panose="020B0503020204020204" charset="-122"/>
              </a:endParaRPr>
            </a:p>
          </p:txBody>
        </p:sp>
        <p:pic>
          <p:nvPicPr>
            <p:cNvPr id="14" name="图片 13"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6" name="平行四边形 15"/>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8" name="文本框 17"/>
          <p:cNvSpPr txBox="1"/>
          <p:nvPr/>
        </p:nvSpPr>
        <p:spPr>
          <a:xfrm>
            <a:off x="1199456" y="2650865"/>
            <a:ext cx="1008112" cy="598805"/>
          </a:xfrm>
          <a:prstGeom prst="rect">
            <a:avLst/>
          </a:prstGeom>
          <a:noFill/>
        </p:spPr>
        <p:txBody>
          <a:bodyPr wrap="square">
            <a:spAutoFit/>
          </a:bodyPr>
          <a:lstStyle/>
          <a:p>
            <a:pPr>
              <a:lnSpc>
                <a:spcPct val="150000"/>
              </a:lnSpc>
            </a:pPr>
            <a:r>
              <a:rPr lang="zh-CN" altLang="en-US" sz="2200" b="1">
                <a:solidFill>
                  <a:srgbClr val="53648F"/>
                </a:solidFill>
                <a:latin typeface="微软雅黑" panose="020B0503020204020204" charset="-122"/>
                <a:ea typeface="微软雅黑" panose="020B0503020204020204" charset="-122"/>
              </a:rPr>
              <a:t>分析：</a:t>
            </a:r>
            <a:endParaRPr lang="zh-CN" altLang="en-US" sz="2200" b="1">
              <a:solidFill>
                <a:srgbClr val="53648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402436"/>
                                        </p:tgtEl>
                                        <p:attrNameLst>
                                          <p:attrName>style.visibility</p:attrName>
                                        </p:attrNameLst>
                                      </p:cBhvr>
                                      <p:to>
                                        <p:strVal val="visible"/>
                                      </p:to>
                                    </p:set>
                                    <p:animEffect transition="in" filter="blinds(horizontal)">
                                      <p:cBhvr>
                                        <p:cTn id="19" dur="500"/>
                                        <p:tgtEl>
                                          <p:spTgt spid="402436"/>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402437"/>
                                        </p:tgtEl>
                                        <p:attrNameLst>
                                          <p:attrName>style.visibility</p:attrName>
                                        </p:attrNameLst>
                                      </p:cBhvr>
                                      <p:to>
                                        <p:strVal val="visible"/>
                                      </p:to>
                                    </p:set>
                                    <p:animEffect transition="in" filter="blinds(horizontal)">
                                      <p:cBhvr>
                                        <p:cTn id="23" dur="500"/>
                                        <p:tgtEl>
                                          <p:spTgt spid="402437"/>
                                        </p:tgtEl>
                                      </p:cBhvr>
                                    </p:animEffect>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3" presetClass="entr" presetSubtype="1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402436" grpId="0" bldLvl="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145704" y="1146785"/>
            <a:ext cx="4572000" cy="460375"/>
          </a:xfrm>
          <a:prstGeom prst="rect">
            <a:avLst/>
          </a:prstGeom>
          <a:noFill/>
        </p:spPr>
        <p:txBody>
          <a:bodyPr>
            <a:spAutoFit/>
          </a:bodyPr>
          <a:lstStyle/>
          <a:p>
            <a:pPr eaLnBrk="1" hangingPunct="1">
              <a:defRPr/>
            </a:pPr>
            <a:r>
              <a:rPr lang="zh-CN" altLang="zh-CN" sz="2400" b="1" kern="100" dirty="0">
                <a:solidFill>
                  <a:srgbClr val="C00000"/>
                </a:solidFill>
                <a:latin typeface="微软雅黑" panose="020B0503020204020204" charset="-122"/>
                <a:ea typeface="微软雅黑" panose="020B0503020204020204" charset="-122"/>
                <a:cs typeface="Times New Roman" panose="02020503050405090304" pitchFamily="18" charset="0"/>
              </a:rPr>
              <a:t>例子</a:t>
            </a:r>
            <a:r>
              <a:rPr lang="en-US" altLang="zh-CN" sz="2400" b="1" kern="100" dirty="0">
                <a:solidFill>
                  <a:srgbClr val="C00000"/>
                </a:solidFill>
                <a:latin typeface="微软雅黑" panose="020B0503020204020204" charset="-122"/>
                <a:ea typeface="微软雅黑" panose="020B0503020204020204" charset="-122"/>
              </a:rPr>
              <a:t>2</a:t>
            </a:r>
            <a:r>
              <a:rPr lang="zh-CN" altLang="zh-CN" sz="2400" b="1" kern="100" dirty="0">
                <a:solidFill>
                  <a:srgbClr val="53648F"/>
                </a:solidFill>
                <a:latin typeface="微软雅黑" panose="020B0503020204020204" charset="-122"/>
                <a:ea typeface="微软雅黑" panose="020B0503020204020204" charset="-122"/>
                <a:cs typeface="Times New Roman" panose="02020503050405090304" pitchFamily="18" charset="0"/>
              </a:rPr>
              <a:t>使用了接口的回调技术</a:t>
            </a:r>
            <a:endParaRPr lang="zh-CN" altLang="en-US" sz="2400" b="1" dirty="0">
              <a:solidFill>
                <a:srgbClr val="53648F"/>
              </a:solidFill>
              <a:latin typeface="微软雅黑" panose="020B0503020204020204" charset="-122"/>
              <a:ea typeface="微软雅黑" panose="020B0503020204020204" charset="-122"/>
            </a:endParaRPr>
          </a:p>
        </p:txBody>
      </p:sp>
      <p:sp>
        <p:nvSpPr>
          <p:cNvPr id="16" name="文本框 15"/>
          <p:cNvSpPr txBox="1"/>
          <p:nvPr/>
        </p:nvSpPr>
        <p:spPr>
          <a:xfrm>
            <a:off x="1145704" y="1903714"/>
            <a:ext cx="1728787" cy="460375"/>
          </a:xfrm>
          <a:prstGeom prst="rect">
            <a:avLst/>
          </a:prstGeom>
          <a:noFill/>
        </p:spPr>
        <p:txBody>
          <a:bodyPr>
            <a:spAutoFit/>
          </a:bodyPr>
          <a:lstStyle/>
          <a:p>
            <a:pPr eaLnBrk="1" hangingPunct="1">
              <a:defRPr/>
            </a:pPr>
            <a:r>
              <a:rPr lang="zh-CN" altLang="zh-CN" sz="2400" b="1" kern="100" dirty="0">
                <a:solidFill>
                  <a:srgbClr val="C00000"/>
                </a:solidFill>
                <a:latin typeface="微软雅黑" panose="020B0503020204020204" charset="-122"/>
                <a:ea typeface="微软雅黑" panose="020B0503020204020204" charset="-122"/>
                <a:cs typeface="Times New Roman" panose="02020503050405090304" pitchFamily="18" charset="0"/>
                <a:hlinkClick r:id="rId1" action="ppaction://hlinkfile"/>
              </a:rPr>
              <a:t>例子</a:t>
            </a:r>
            <a:r>
              <a:rPr lang="en-US" altLang="zh-CN" sz="2400" b="1" kern="100" dirty="0">
                <a:solidFill>
                  <a:srgbClr val="C00000"/>
                </a:solidFill>
                <a:latin typeface="微软雅黑" panose="020B0503020204020204" charset="-122"/>
                <a:ea typeface="微软雅黑" panose="020B0503020204020204" charset="-122"/>
                <a:hlinkClick r:id="rId1" action="ppaction://hlinkfile"/>
              </a:rPr>
              <a:t>2</a:t>
            </a:r>
            <a:endParaRPr lang="zh-CN" altLang="en-US" sz="2400" b="1" dirty="0">
              <a:solidFill>
                <a:srgbClr val="C00000"/>
              </a:solidFill>
              <a:latin typeface="微软雅黑" panose="020B0503020204020204" charset="-122"/>
              <a:ea typeface="微软雅黑" panose="020B0503020204020204" charset="-122"/>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404" y="2931432"/>
            <a:ext cx="4217988"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03941" y="116632"/>
            <a:ext cx="9929764" cy="614705"/>
            <a:chOff x="103941" y="116632"/>
            <a:chExt cx="9929764" cy="614705"/>
          </a:xfrm>
        </p:grpSpPr>
        <p:sp>
          <p:nvSpPr>
            <p:cNvPr id="7" name="文本框 6"/>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6.4   </a:t>
              </a:r>
              <a:r>
                <a:rPr lang="zh-CN" altLang="en-US" sz="3200" b="1">
                  <a:solidFill>
                    <a:srgbClr val="53648F"/>
                  </a:solidFill>
                  <a:latin typeface="微软雅黑" panose="020B0503020204020204" charset="-122"/>
                  <a:ea typeface="微软雅黑" panose="020B0503020204020204" charset="-122"/>
                </a:rPr>
                <a:t>接口回调</a:t>
              </a:r>
              <a:endParaRPr lang="zh-CN" altLang="en-US" sz="3200" b="1" dirty="0">
                <a:solidFill>
                  <a:srgbClr val="53648F"/>
                </a:solidFill>
                <a:latin typeface="微软雅黑" panose="020B0503020204020204" charset="-122"/>
                <a:ea typeface="微软雅黑" panose="020B0503020204020204" charset="-122"/>
              </a:endParaRPr>
            </a:p>
          </p:txBody>
        </p:sp>
        <p:pic>
          <p:nvPicPr>
            <p:cNvPr id="8" name="图片 7"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0" name="平行四边形 9"/>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1" name="组合 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7896200" y="2007889"/>
            <a:ext cx="2547041" cy="2842221"/>
            <a:chOff x="4030663" y="1144588"/>
            <a:chExt cx="4095751" cy="4570413"/>
          </a:xfrm>
        </p:grpSpPr>
        <p:sp>
          <p:nvSpPr>
            <p:cNvPr id="12" name="íSlïḑè"/>
            <p:cNvSpPr/>
            <p:nvPr/>
          </p:nvSpPr>
          <p:spPr bwMode="auto">
            <a:xfrm>
              <a:off x="6086476" y="4221163"/>
              <a:ext cx="127000" cy="1493838"/>
            </a:xfrm>
            <a:custGeom>
              <a:avLst/>
              <a:gdLst>
                <a:gd name="T0" fmla="*/ 7 w 7"/>
                <a:gd name="T1" fmla="*/ 79 h 83"/>
                <a:gd name="T2" fmla="*/ 4 w 7"/>
                <a:gd name="T3" fmla="*/ 83 h 83"/>
                <a:gd name="T4" fmla="*/ 4 w 7"/>
                <a:gd name="T5" fmla="*/ 83 h 83"/>
                <a:gd name="T6" fmla="*/ 0 w 7"/>
                <a:gd name="T7" fmla="*/ 79 h 83"/>
                <a:gd name="T8" fmla="*/ 0 w 7"/>
                <a:gd name="T9" fmla="*/ 3 h 83"/>
                <a:gd name="T10" fmla="*/ 4 w 7"/>
                <a:gd name="T11" fmla="*/ 0 h 83"/>
                <a:gd name="T12" fmla="*/ 4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6" y="83"/>
                    <a:pt x="4" y="83"/>
                  </a:cubicBezTo>
                  <a:cubicBezTo>
                    <a:pt x="4" y="83"/>
                    <a:pt x="4" y="83"/>
                    <a:pt x="4" y="83"/>
                  </a:cubicBezTo>
                  <a:cubicBezTo>
                    <a:pt x="2" y="83"/>
                    <a:pt x="0" y="81"/>
                    <a:pt x="0" y="79"/>
                  </a:cubicBezTo>
                  <a:cubicBezTo>
                    <a:pt x="0" y="3"/>
                    <a:pt x="0" y="3"/>
                    <a:pt x="0" y="3"/>
                  </a:cubicBezTo>
                  <a:cubicBezTo>
                    <a:pt x="0" y="1"/>
                    <a:pt x="2" y="0"/>
                    <a:pt x="4" y="0"/>
                  </a:cubicBezTo>
                  <a:cubicBezTo>
                    <a:pt x="4" y="0"/>
                    <a:pt x="4" y="0"/>
                    <a:pt x="4" y="0"/>
                  </a:cubicBezTo>
                  <a:cubicBezTo>
                    <a:pt x="6"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 name="ïşḷiďé"/>
            <p:cNvSpPr/>
            <p:nvPr/>
          </p:nvSpPr>
          <p:spPr bwMode="auto">
            <a:xfrm>
              <a:off x="7837488" y="4221163"/>
              <a:ext cx="127000" cy="1493838"/>
            </a:xfrm>
            <a:custGeom>
              <a:avLst/>
              <a:gdLst>
                <a:gd name="T0" fmla="*/ 7 w 7"/>
                <a:gd name="T1" fmla="*/ 79 h 83"/>
                <a:gd name="T2" fmla="*/ 3 w 7"/>
                <a:gd name="T3" fmla="*/ 83 h 83"/>
                <a:gd name="T4" fmla="*/ 3 w 7"/>
                <a:gd name="T5" fmla="*/ 83 h 83"/>
                <a:gd name="T6" fmla="*/ 0 w 7"/>
                <a:gd name="T7" fmla="*/ 79 h 83"/>
                <a:gd name="T8" fmla="*/ 0 w 7"/>
                <a:gd name="T9" fmla="*/ 3 h 83"/>
                <a:gd name="T10" fmla="*/ 3 w 7"/>
                <a:gd name="T11" fmla="*/ 0 h 83"/>
                <a:gd name="T12" fmla="*/ 3 w 7"/>
                <a:gd name="T13" fmla="*/ 0 h 83"/>
                <a:gd name="T14" fmla="*/ 7 w 7"/>
                <a:gd name="T15" fmla="*/ 3 h 83"/>
                <a:gd name="T16" fmla="*/ 7 w 7"/>
                <a:gd name="T17" fmla="*/ 7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3">
                  <a:moveTo>
                    <a:pt x="7" y="79"/>
                  </a:moveTo>
                  <a:cubicBezTo>
                    <a:pt x="7" y="81"/>
                    <a:pt x="5" y="83"/>
                    <a:pt x="3" y="83"/>
                  </a:cubicBezTo>
                  <a:cubicBezTo>
                    <a:pt x="3" y="83"/>
                    <a:pt x="3" y="83"/>
                    <a:pt x="3" y="83"/>
                  </a:cubicBezTo>
                  <a:cubicBezTo>
                    <a:pt x="1" y="83"/>
                    <a:pt x="0" y="81"/>
                    <a:pt x="0" y="79"/>
                  </a:cubicBezTo>
                  <a:cubicBezTo>
                    <a:pt x="0" y="3"/>
                    <a:pt x="0" y="3"/>
                    <a:pt x="0" y="3"/>
                  </a:cubicBezTo>
                  <a:cubicBezTo>
                    <a:pt x="0" y="1"/>
                    <a:pt x="1" y="0"/>
                    <a:pt x="3" y="0"/>
                  </a:cubicBezTo>
                  <a:cubicBezTo>
                    <a:pt x="3" y="0"/>
                    <a:pt x="3" y="0"/>
                    <a:pt x="3" y="0"/>
                  </a:cubicBezTo>
                  <a:cubicBezTo>
                    <a:pt x="5" y="0"/>
                    <a:pt x="7" y="1"/>
                    <a:pt x="7" y="3"/>
                  </a:cubicBezTo>
                  <a:lnTo>
                    <a:pt x="7" y="79"/>
                  </a:lnTo>
                  <a:close/>
                </a:path>
              </a:pathLst>
            </a:custGeom>
            <a:solidFill>
              <a:srgbClr val="5C6A7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 name="ïSļíḑe"/>
            <p:cNvSpPr/>
            <p:nvPr/>
          </p:nvSpPr>
          <p:spPr bwMode="auto">
            <a:xfrm>
              <a:off x="5924551" y="1990725"/>
              <a:ext cx="2201863" cy="2770188"/>
            </a:xfrm>
            <a:custGeom>
              <a:avLst/>
              <a:gdLst>
                <a:gd name="T0" fmla="*/ 122 w 122"/>
                <a:gd name="T1" fmla="*/ 153 h 154"/>
                <a:gd name="T2" fmla="*/ 120 w 122"/>
                <a:gd name="T3" fmla="*/ 154 h 154"/>
                <a:gd name="T4" fmla="*/ 2 w 122"/>
                <a:gd name="T5" fmla="*/ 154 h 154"/>
                <a:gd name="T6" fmla="*/ 0 w 122"/>
                <a:gd name="T7" fmla="*/ 153 h 154"/>
                <a:gd name="T8" fmla="*/ 0 w 122"/>
                <a:gd name="T9" fmla="*/ 2 h 154"/>
                <a:gd name="T10" fmla="*/ 2 w 122"/>
                <a:gd name="T11" fmla="*/ 0 h 154"/>
                <a:gd name="T12" fmla="*/ 120 w 122"/>
                <a:gd name="T13" fmla="*/ 0 h 154"/>
                <a:gd name="T14" fmla="*/ 122 w 122"/>
                <a:gd name="T15" fmla="*/ 2 h 154"/>
                <a:gd name="T16" fmla="*/ 122 w 122"/>
                <a:gd name="T17"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54">
                  <a:moveTo>
                    <a:pt x="122" y="153"/>
                  </a:moveTo>
                  <a:cubicBezTo>
                    <a:pt x="122" y="154"/>
                    <a:pt x="121" y="154"/>
                    <a:pt x="120" y="154"/>
                  </a:cubicBezTo>
                  <a:cubicBezTo>
                    <a:pt x="2" y="154"/>
                    <a:pt x="2" y="154"/>
                    <a:pt x="2" y="154"/>
                  </a:cubicBezTo>
                  <a:cubicBezTo>
                    <a:pt x="1" y="154"/>
                    <a:pt x="0" y="154"/>
                    <a:pt x="0" y="153"/>
                  </a:cubicBezTo>
                  <a:cubicBezTo>
                    <a:pt x="0" y="2"/>
                    <a:pt x="0" y="2"/>
                    <a:pt x="0" y="2"/>
                  </a:cubicBezTo>
                  <a:cubicBezTo>
                    <a:pt x="0" y="1"/>
                    <a:pt x="1" y="0"/>
                    <a:pt x="2" y="0"/>
                  </a:cubicBezTo>
                  <a:cubicBezTo>
                    <a:pt x="120" y="0"/>
                    <a:pt x="120" y="0"/>
                    <a:pt x="120" y="0"/>
                  </a:cubicBezTo>
                  <a:cubicBezTo>
                    <a:pt x="121" y="0"/>
                    <a:pt x="122" y="1"/>
                    <a:pt x="122" y="2"/>
                  </a:cubicBezTo>
                  <a:lnTo>
                    <a:pt x="122" y="153"/>
                  </a:lnTo>
                  <a:close/>
                </a:path>
              </a:pathLst>
            </a:custGeom>
            <a:solidFill>
              <a:srgbClr val="BCCAD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7" name="í$ḷïḓê"/>
            <p:cNvSpPr/>
            <p:nvPr/>
          </p:nvSpPr>
          <p:spPr bwMode="auto">
            <a:xfrm>
              <a:off x="6051551" y="2079625"/>
              <a:ext cx="1947863" cy="2447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8" name="íšḷiḑé"/>
            <p:cNvSpPr/>
            <p:nvPr/>
          </p:nvSpPr>
          <p:spPr bwMode="auto">
            <a:xfrm>
              <a:off x="6249988" y="2295525"/>
              <a:ext cx="17463" cy="20701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9" name="ï$1iḑê"/>
            <p:cNvSpPr/>
            <p:nvPr/>
          </p:nvSpPr>
          <p:spPr bwMode="auto">
            <a:xfrm>
              <a:off x="6213476" y="2224088"/>
              <a:ext cx="90488" cy="90488"/>
            </a:xfrm>
            <a:custGeom>
              <a:avLst/>
              <a:gdLst>
                <a:gd name="T0" fmla="*/ 0 w 57"/>
                <a:gd name="T1" fmla="*/ 57 h 57"/>
                <a:gd name="T2" fmla="*/ 23 w 57"/>
                <a:gd name="T3" fmla="*/ 0 h 57"/>
                <a:gd name="T4" fmla="*/ 57 w 57"/>
                <a:gd name="T5" fmla="*/ 57 h 57"/>
                <a:gd name="T6" fmla="*/ 0 w 57"/>
                <a:gd name="T7" fmla="*/ 57 h 57"/>
              </a:gdLst>
              <a:ahLst/>
              <a:cxnLst>
                <a:cxn ang="0">
                  <a:pos x="T0" y="T1"/>
                </a:cxn>
                <a:cxn ang="0">
                  <a:pos x="T2" y="T3"/>
                </a:cxn>
                <a:cxn ang="0">
                  <a:pos x="T4" y="T5"/>
                </a:cxn>
                <a:cxn ang="0">
                  <a:pos x="T6" y="T7"/>
                </a:cxn>
              </a:cxnLst>
              <a:rect l="0" t="0" r="r" b="b"/>
              <a:pathLst>
                <a:path w="57" h="57">
                  <a:moveTo>
                    <a:pt x="0" y="57"/>
                  </a:moveTo>
                  <a:lnTo>
                    <a:pt x="23" y="0"/>
                  </a:lnTo>
                  <a:lnTo>
                    <a:pt x="57" y="57"/>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0" name="iṣlïḓê"/>
            <p:cNvSpPr/>
            <p:nvPr/>
          </p:nvSpPr>
          <p:spPr bwMode="auto">
            <a:xfrm>
              <a:off x="6249988" y="4365625"/>
              <a:ext cx="1516063" cy="17463"/>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1" name="íṣļíḋê"/>
            <p:cNvSpPr/>
            <p:nvPr/>
          </p:nvSpPr>
          <p:spPr bwMode="auto">
            <a:xfrm>
              <a:off x="7747001" y="4329113"/>
              <a:ext cx="90488" cy="90488"/>
            </a:xfrm>
            <a:custGeom>
              <a:avLst/>
              <a:gdLst>
                <a:gd name="T0" fmla="*/ 0 w 57"/>
                <a:gd name="T1" fmla="*/ 57 h 57"/>
                <a:gd name="T2" fmla="*/ 57 w 57"/>
                <a:gd name="T3" fmla="*/ 23 h 57"/>
                <a:gd name="T4" fmla="*/ 0 w 57"/>
                <a:gd name="T5" fmla="*/ 0 h 57"/>
                <a:gd name="T6" fmla="*/ 0 w 57"/>
                <a:gd name="T7" fmla="*/ 57 h 57"/>
              </a:gdLst>
              <a:ahLst/>
              <a:cxnLst>
                <a:cxn ang="0">
                  <a:pos x="T0" y="T1"/>
                </a:cxn>
                <a:cxn ang="0">
                  <a:pos x="T2" y="T3"/>
                </a:cxn>
                <a:cxn ang="0">
                  <a:pos x="T4" y="T5"/>
                </a:cxn>
                <a:cxn ang="0">
                  <a:pos x="T6" y="T7"/>
                </a:cxn>
              </a:cxnLst>
              <a:rect l="0" t="0" r="r" b="b"/>
              <a:pathLst>
                <a:path w="57" h="57">
                  <a:moveTo>
                    <a:pt x="0" y="57"/>
                  </a:moveTo>
                  <a:lnTo>
                    <a:pt x="57" y="23"/>
                  </a:lnTo>
                  <a:lnTo>
                    <a:pt x="0" y="0"/>
                  </a:lnTo>
                  <a:lnTo>
                    <a:pt x="0" y="57"/>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 name="isḷîḍè"/>
            <p:cNvSpPr/>
            <p:nvPr/>
          </p:nvSpPr>
          <p:spPr bwMode="auto">
            <a:xfrm>
              <a:off x="6303963" y="2403475"/>
              <a:ext cx="1570038" cy="1817688"/>
            </a:xfrm>
            <a:custGeom>
              <a:avLst/>
              <a:gdLst>
                <a:gd name="T0" fmla="*/ 2 w 87"/>
                <a:gd name="T1" fmla="*/ 101 h 101"/>
                <a:gd name="T2" fmla="*/ 3 w 87"/>
                <a:gd name="T3" fmla="*/ 101 h 101"/>
                <a:gd name="T4" fmla="*/ 31 w 87"/>
                <a:gd name="T5" fmla="*/ 91 h 101"/>
                <a:gd name="T6" fmla="*/ 32 w 87"/>
                <a:gd name="T7" fmla="*/ 90 h 101"/>
                <a:gd name="T8" fmla="*/ 32 w 87"/>
                <a:gd name="T9" fmla="*/ 83 h 101"/>
                <a:gd name="T10" fmla="*/ 35 w 87"/>
                <a:gd name="T11" fmla="*/ 85 h 101"/>
                <a:gd name="T12" fmla="*/ 36 w 87"/>
                <a:gd name="T13" fmla="*/ 85 h 101"/>
                <a:gd name="T14" fmla="*/ 37 w 87"/>
                <a:gd name="T15" fmla="*/ 84 h 101"/>
                <a:gd name="T16" fmla="*/ 42 w 87"/>
                <a:gd name="T17" fmla="*/ 35 h 101"/>
                <a:gd name="T18" fmla="*/ 55 w 87"/>
                <a:gd name="T19" fmla="*/ 58 h 101"/>
                <a:gd name="T20" fmla="*/ 57 w 87"/>
                <a:gd name="T21" fmla="*/ 59 h 101"/>
                <a:gd name="T22" fmla="*/ 58 w 87"/>
                <a:gd name="T23" fmla="*/ 58 h 101"/>
                <a:gd name="T24" fmla="*/ 67 w 87"/>
                <a:gd name="T25" fmla="*/ 23 h 101"/>
                <a:gd name="T26" fmla="*/ 76 w 87"/>
                <a:gd name="T27" fmla="*/ 38 h 101"/>
                <a:gd name="T28" fmla="*/ 78 w 87"/>
                <a:gd name="T29" fmla="*/ 38 h 101"/>
                <a:gd name="T30" fmla="*/ 79 w 87"/>
                <a:gd name="T31" fmla="*/ 37 h 101"/>
                <a:gd name="T32" fmla="*/ 87 w 87"/>
                <a:gd name="T33" fmla="*/ 2 h 101"/>
                <a:gd name="T34" fmla="*/ 85 w 87"/>
                <a:gd name="T35" fmla="*/ 0 h 101"/>
                <a:gd name="T36" fmla="*/ 83 w 87"/>
                <a:gd name="T37" fmla="*/ 1 h 101"/>
                <a:gd name="T38" fmla="*/ 77 w 87"/>
                <a:gd name="T39" fmla="*/ 32 h 101"/>
                <a:gd name="T40" fmla="*/ 68 w 87"/>
                <a:gd name="T41" fmla="*/ 18 h 101"/>
                <a:gd name="T42" fmla="*/ 66 w 87"/>
                <a:gd name="T43" fmla="*/ 17 h 101"/>
                <a:gd name="T44" fmla="*/ 65 w 87"/>
                <a:gd name="T45" fmla="*/ 19 h 101"/>
                <a:gd name="T46" fmla="*/ 56 w 87"/>
                <a:gd name="T47" fmla="*/ 53 h 101"/>
                <a:gd name="T48" fmla="*/ 42 w 87"/>
                <a:gd name="T49" fmla="*/ 29 h 101"/>
                <a:gd name="T50" fmla="*/ 41 w 87"/>
                <a:gd name="T51" fmla="*/ 28 h 101"/>
                <a:gd name="T52" fmla="*/ 39 w 87"/>
                <a:gd name="T53" fmla="*/ 29 h 101"/>
                <a:gd name="T54" fmla="*/ 34 w 87"/>
                <a:gd name="T55" fmla="*/ 81 h 101"/>
                <a:gd name="T56" fmla="*/ 31 w 87"/>
                <a:gd name="T57" fmla="*/ 79 h 101"/>
                <a:gd name="T58" fmla="*/ 30 w 87"/>
                <a:gd name="T59" fmla="*/ 79 h 101"/>
                <a:gd name="T60" fmla="*/ 29 w 87"/>
                <a:gd name="T61" fmla="*/ 80 h 101"/>
                <a:gd name="T62" fmla="*/ 28 w 87"/>
                <a:gd name="T63" fmla="*/ 88 h 101"/>
                <a:gd name="T64" fmla="*/ 2 w 87"/>
                <a:gd name="T65" fmla="*/ 97 h 101"/>
                <a:gd name="T66" fmla="*/ 0 w 87"/>
                <a:gd name="T67" fmla="*/ 100 h 101"/>
                <a:gd name="T68" fmla="*/ 2 w 87"/>
                <a:gd name="T6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01">
                  <a:moveTo>
                    <a:pt x="2" y="101"/>
                  </a:moveTo>
                  <a:cubicBezTo>
                    <a:pt x="2" y="101"/>
                    <a:pt x="2" y="101"/>
                    <a:pt x="3" y="101"/>
                  </a:cubicBezTo>
                  <a:cubicBezTo>
                    <a:pt x="31" y="91"/>
                    <a:pt x="31" y="91"/>
                    <a:pt x="31" y="91"/>
                  </a:cubicBezTo>
                  <a:cubicBezTo>
                    <a:pt x="31" y="91"/>
                    <a:pt x="32" y="90"/>
                    <a:pt x="32" y="90"/>
                  </a:cubicBezTo>
                  <a:cubicBezTo>
                    <a:pt x="32" y="83"/>
                    <a:pt x="32" y="83"/>
                    <a:pt x="32" y="83"/>
                  </a:cubicBezTo>
                  <a:cubicBezTo>
                    <a:pt x="35" y="85"/>
                    <a:pt x="35" y="85"/>
                    <a:pt x="35" y="85"/>
                  </a:cubicBezTo>
                  <a:cubicBezTo>
                    <a:pt x="35" y="86"/>
                    <a:pt x="36" y="86"/>
                    <a:pt x="36" y="85"/>
                  </a:cubicBezTo>
                  <a:cubicBezTo>
                    <a:pt x="37" y="85"/>
                    <a:pt x="37" y="85"/>
                    <a:pt x="37" y="84"/>
                  </a:cubicBezTo>
                  <a:cubicBezTo>
                    <a:pt x="42" y="35"/>
                    <a:pt x="42" y="35"/>
                    <a:pt x="42" y="35"/>
                  </a:cubicBezTo>
                  <a:cubicBezTo>
                    <a:pt x="55" y="58"/>
                    <a:pt x="55" y="58"/>
                    <a:pt x="55" y="58"/>
                  </a:cubicBezTo>
                  <a:cubicBezTo>
                    <a:pt x="56" y="59"/>
                    <a:pt x="56" y="59"/>
                    <a:pt x="57" y="59"/>
                  </a:cubicBezTo>
                  <a:cubicBezTo>
                    <a:pt x="58" y="59"/>
                    <a:pt x="58" y="58"/>
                    <a:pt x="58" y="58"/>
                  </a:cubicBezTo>
                  <a:cubicBezTo>
                    <a:pt x="67" y="23"/>
                    <a:pt x="67" y="23"/>
                    <a:pt x="67" y="23"/>
                  </a:cubicBezTo>
                  <a:cubicBezTo>
                    <a:pt x="76" y="38"/>
                    <a:pt x="76" y="38"/>
                    <a:pt x="76" y="38"/>
                  </a:cubicBezTo>
                  <a:cubicBezTo>
                    <a:pt x="77" y="38"/>
                    <a:pt x="77" y="39"/>
                    <a:pt x="78" y="38"/>
                  </a:cubicBezTo>
                  <a:cubicBezTo>
                    <a:pt x="79" y="38"/>
                    <a:pt x="79" y="38"/>
                    <a:pt x="79" y="37"/>
                  </a:cubicBezTo>
                  <a:cubicBezTo>
                    <a:pt x="87" y="2"/>
                    <a:pt x="87" y="2"/>
                    <a:pt x="87" y="2"/>
                  </a:cubicBezTo>
                  <a:cubicBezTo>
                    <a:pt x="87" y="1"/>
                    <a:pt x="86" y="0"/>
                    <a:pt x="85" y="0"/>
                  </a:cubicBezTo>
                  <a:cubicBezTo>
                    <a:pt x="84" y="0"/>
                    <a:pt x="83" y="0"/>
                    <a:pt x="83" y="1"/>
                  </a:cubicBezTo>
                  <a:cubicBezTo>
                    <a:pt x="77" y="32"/>
                    <a:pt x="77" y="32"/>
                    <a:pt x="77" y="32"/>
                  </a:cubicBezTo>
                  <a:cubicBezTo>
                    <a:pt x="68" y="18"/>
                    <a:pt x="68" y="18"/>
                    <a:pt x="68" y="18"/>
                  </a:cubicBezTo>
                  <a:cubicBezTo>
                    <a:pt x="68" y="18"/>
                    <a:pt x="67" y="17"/>
                    <a:pt x="66" y="17"/>
                  </a:cubicBezTo>
                  <a:cubicBezTo>
                    <a:pt x="66" y="18"/>
                    <a:pt x="65" y="18"/>
                    <a:pt x="65" y="19"/>
                  </a:cubicBezTo>
                  <a:cubicBezTo>
                    <a:pt x="56" y="53"/>
                    <a:pt x="56" y="53"/>
                    <a:pt x="56" y="53"/>
                  </a:cubicBezTo>
                  <a:cubicBezTo>
                    <a:pt x="42" y="29"/>
                    <a:pt x="42" y="29"/>
                    <a:pt x="42" y="29"/>
                  </a:cubicBezTo>
                  <a:cubicBezTo>
                    <a:pt x="42" y="28"/>
                    <a:pt x="41" y="28"/>
                    <a:pt x="41" y="28"/>
                  </a:cubicBezTo>
                  <a:cubicBezTo>
                    <a:pt x="40" y="28"/>
                    <a:pt x="39" y="28"/>
                    <a:pt x="39" y="29"/>
                  </a:cubicBezTo>
                  <a:cubicBezTo>
                    <a:pt x="34" y="81"/>
                    <a:pt x="34" y="81"/>
                    <a:pt x="34" y="81"/>
                  </a:cubicBezTo>
                  <a:cubicBezTo>
                    <a:pt x="31" y="79"/>
                    <a:pt x="31" y="79"/>
                    <a:pt x="31" y="79"/>
                  </a:cubicBezTo>
                  <a:cubicBezTo>
                    <a:pt x="31" y="78"/>
                    <a:pt x="30" y="78"/>
                    <a:pt x="30" y="79"/>
                  </a:cubicBezTo>
                  <a:cubicBezTo>
                    <a:pt x="29" y="79"/>
                    <a:pt x="29" y="80"/>
                    <a:pt x="29" y="80"/>
                  </a:cubicBezTo>
                  <a:cubicBezTo>
                    <a:pt x="28" y="88"/>
                    <a:pt x="28" y="88"/>
                    <a:pt x="28" y="88"/>
                  </a:cubicBezTo>
                  <a:cubicBezTo>
                    <a:pt x="2" y="97"/>
                    <a:pt x="2" y="97"/>
                    <a:pt x="2" y="97"/>
                  </a:cubicBezTo>
                  <a:cubicBezTo>
                    <a:pt x="1" y="98"/>
                    <a:pt x="0" y="99"/>
                    <a:pt x="0" y="100"/>
                  </a:cubicBezTo>
                  <a:cubicBezTo>
                    <a:pt x="1" y="100"/>
                    <a:pt x="1" y="101"/>
                    <a:pt x="2" y="101"/>
                  </a:cubicBezTo>
                  <a:close/>
                </a:path>
              </a:pathLst>
            </a:cu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îṩlíḑé"/>
            <p:cNvSpPr/>
            <p:nvPr/>
          </p:nvSpPr>
          <p:spPr bwMode="auto">
            <a:xfrm>
              <a:off x="5978526" y="2044700"/>
              <a:ext cx="198438" cy="179388"/>
            </a:xfrm>
            <a:prstGeom prst="ellipse">
              <a:avLst/>
            </a:prstGeom>
            <a:solidFill>
              <a:srgbClr val="E54D4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4" name="îṥľiḋé"/>
            <p:cNvSpPr/>
            <p:nvPr/>
          </p:nvSpPr>
          <p:spPr bwMode="auto">
            <a:xfrm>
              <a:off x="7874001" y="2044700"/>
              <a:ext cx="180975" cy="179388"/>
            </a:xfrm>
            <a:prstGeom prst="ellipse">
              <a:avLst/>
            </a:prstGeom>
            <a:solidFill>
              <a:srgbClr val="F19B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îŝļîḋê"/>
            <p:cNvSpPr/>
            <p:nvPr/>
          </p:nvSpPr>
          <p:spPr bwMode="auto">
            <a:xfrm>
              <a:off x="5491163" y="2295525"/>
              <a:ext cx="668338" cy="755650"/>
            </a:xfrm>
            <a:custGeom>
              <a:avLst/>
              <a:gdLst>
                <a:gd name="T0" fmla="*/ 23 w 37"/>
                <a:gd name="T1" fmla="*/ 38 h 42"/>
                <a:gd name="T2" fmla="*/ 33 w 37"/>
                <a:gd name="T3" fmla="*/ 40 h 42"/>
                <a:gd name="T4" fmla="*/ 33 w 37"/>
                <a:gd name="T5" fmla="*/ 40 h 42"/>
                <a:gd name="T6" fmla="*/ 34 w 37"/>
                <a:gd name="T7" fmla="*/ 29 h 42"/>
                <a:gd name="T8" fmla="*/ 14 w 37"/>
                <a:gd name="T9" fmla="*/ 3 h 42"/>
                <a:gd name="T10" fmla="*/ 3 w 37"/>
                <a:gd name="T11" fmla="*/ 2 h 42"/>
                <a:gd name="T12" fmla="*/ 3 w 37"/>
                <a:gd name="T13" fmla="*/ 2 h 42"/>
                <a:gd name="T14" fmla="*/ 2 w 37"/>
                <a:gd name="T15" fmla="*/ 12 h 42"/>
                <a:gd name="T16" fmla="*/ 23 w 37"/>
                <a:gd name="T17"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23" y="38"/>
                  </a:moveTo>
                  <a:cubicBezTo>
                    <a:pt x="25" y="42"/>
                    <a:pt x="30" y="42"/>
                    <a:pt x="33" y="40"/>
                  </a:cubicBezTo>
                  <a:cubicBezTo>
                    <a:pt x="33" y="40"/>
                    <a:pt x="33" y="40"/>
                    <a:pt x="33" y="40"/>
                  </a:cubicBezTo>
                  <a:cubicBezTo>
                    <a:pt x="36" y="37"/>
                    <a:pt x="37" y="33"/>
                    <a:pt x="34" y="29"/>
                  </a:cubicBezTo>
                  <a:cubicBezTo>
                    <a:pt x="14" y="3"/>
                    <a:pt x="14" y="3"/>
                    <a:pt x="14" y="3"/>
                  </a:cubicBezTo>
                  <a:cubicBezTo>
                    <a:pt x="11" y="0"/>
                    <a:pt x="6" y="0"/>
                    <a:pt x="3" y="2"/>
                  </a:cubicBezTo>
                  <a:cubicBezTo>
                    <a:pt x="3" y="2"/>
                    <a:pt x="3" y="2"/>
                    <a:pt x="3" y="2"/>
                  </a:cubicBezTo>
                  <a:cubicBezTo>
                    <a:pt x="0" y="5"/>
                    <a:pt x="0" y="9"/>
                    <a:pt x="2" y="12"/>
                  </a:cubicBezTo>
                  <a:lnTo>
                    <a:pt x="23" y="38"/>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ïṩļïḍe"/>
            <p:cNvSpPr/>
            <p:nvPr/>
          </p:nvSpPr>
          <p:spPr bwMode="auto">
            <a:xfrm>
              <a:off x="4030663" y="2295525"/>
              <a:ext cx="666750" cy="755650"/>
            </a:xfrm>
            <a:custGeom>
              <a:avLst/>
              <a:gdLst>
                <a:gd name="T0" fmla="*/ 14 w 37"/>
                <a:gd name="T1" fmla="*/ 39 h 42"/>
                <a:gd name="T2" fmla="*/ 4 w 37"/>
                <a:gd name="T3" fmla="*/ 40 h 42"/>
                <a:gd name="T4" fmla="*/ 4 w 37"/>
                <a:gd name="T5" fmla="*/ 40 h 42"/>
                <a:gd name="T6" fmla="*/ 3 w 37"/>
                <a:gd name="T7" fmla="*/ 29 h 42"/>
                <a:gd name="T8" fmla="*/ 23 w 37"/>
                <a:gd name="T9" fmla="*/ 3 h 42"/>
                <a:gd name="T10" fmla="*/ 34 w 37"/>
                <a:gd name="T11" fmla="*/ 2 h 42"/>
                <a:gd name="T12" fmla="*/ 34 w 37"/>
                <a:gd name="T13" fmla="*/ 2 h 42"/>
                <a:gd name="T14" fmla="*/ 35 w 37"/>
                <a:gd name="T15" fmla="*/ 13 h 42"/>
                <a:gd name="T16" fmla="*/ 14 w 37"/>
                <a:gd name="T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2">
                  <a:moveTo>
                    <a:pt x="14" y="39"/>
                  </a:moveTo>
                  <a:cubicBezTo>
                    <a:pt x="12" y="42"/>
                    <a:pt x="7" y="42"/>
                    <a:pt x="4" y="40"/>
                  </a:cubicBezTo>
                  <a:cubicBezTo>
                    <a:pt x="4" y="40"/>
                    <a:pt x="4" y="40"/>
                    <a:pt x="4" y="40"/>
                  </a:cubicBezTo>
                  <a:cubicBezTo>
                    <a:pt x="1" y="37"/>
                    <a:pt x="0" y="33"/>
                    <a:pt x="3" y="29"/>
                  </a:cubicBezTo>
                  <a:cubicBezTo>
                    <a:pt x="23" y="3"/>
                    <a:pt x="23" y="3"/>
                    <a:pt x="23" y="3"/>
                  </a:cubicBezTo>
                  <a:cubicBezTo>
                    <a:pt x="26" y="0"/>
                    <a:pt x="30" y="0"/>
                    <a:pt x="34" y="2"/>
                  </a:cubicBezTo>
                  <a:cubicBezTo>
                    <a:pt x="34" y="2"/>
                    <a:pt x="34" y="2"/>
                    <a:pt x="34" y="2"/>
                  </a:cubicBezTo>
                  <a:cubicBezTo>
                    <a:pt x="37" y="5"/>
                    <a:pt x="37" y="9"/>
                    <a:pt x="35" y="13"/>
                  </a:cubicBezTo>
                  <a:lnTo>
                    <a:pt x="14" y="39"/>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íṧļïďè"/>
            <p:cNvSpPr/>
            <p:nvPr/>
          </p:nvSpPr>
          <p:spPr bwMode="auto">
            <a:xfrm>
              <a:off x="4283076" y="2133600"/>
              <a:ext cx="1641475" cy="1260475"/>
            </a:xfrm>
            <a:custGeom>
              <a:avLst/>
              <a:gdLst>
                <a:gd name="T0" fmla="*/ 88 w 91"/>
                <a:gd name="T1" fmla="*/ 18 h 70"/>
                <a:gd name="T2" fmla="*/ 83 w 91"/>
                <a:gd name="T3" fmla="*/ 12 h 70"/>
                <a:gd name="T4" fmla="*/ 64 w 91"/>
                <a:gd name="T5" fmla="*/ 0 h 70"/>
                <a:gd name="T6" fmla="*/ 59 w 91"/>
                <a:gd name="T7" fmla="*/ 0 h 70"/>
                <a:gd name="T8" fmla="*/ 47 w 91"/>
                <a:gd name="T9" fmla="*/ 0 h 70"/>
                <a:gd name="T10" fmla="*/ 44 w 91"/>
                <a:gd name="T11" fmla="*/ 0 h 70"/>
                <a:gd name="T12" fmla="*/ 35 w 91"/>
                <a:gd name="T13" fmla="*/ 0 h 70"/>
                <a:gd name="T14" fmla="*/ 27 w 91"/>
                <a:gd name="T15" fmla="*/ 0 h 70"/>
                <a:gd name="T16" fmla="*/ 7 w 91"/>
                <a:gd name="T17" fmla="*/ 12 h 70"/>
                <a:gd name="T18" fmla="*/ 2 w 91"/>
                <a:gd name="T19" fmla="*/ 18 h 70"/>
                <a:gd name="T20" fmla="*/ 3 w 91"/>
                <a:gd name="T21" fmla="*/ 29 h 70"/>
                <a:gd name="T22" fmla="*/ 5 w 91"/>
                <a:gd name="T23" fmla="*/ 30 h 70"/>
                <a:gd name="T24" fmla="*/ 16 w 91"/>
                <a:gd name="T25" fmla="*/ 29 h 70"/>
                <a:gd name="T26" fmla="*/ 21 w 91"/>
                <a:gd name="T27" fmla="*/ 23 h 70"/>
                <a:gd name="T28" fmla="*/ 21 w 91"/>
                <a:gd name="T29" fmla="*/ 70 h 70"/>
                <a:gd name="T30" fmla="*/ 35 w 91"/>
                <a:gd name="T31" fmla="*/ 70 h 70"/>
                <a:gd name="T32" fmla="*/ 44 w 91"/>
                <a:gd name="T33" fmla="*/ 70 h 70"/>
                <a:gd name="T34" fmla="*/ 47 w 91"/>
                <a:gd name="T35" fmla="*/ 70 h 70"/>
                <a:gd name="T36" fmla="*/ 59 w 91"/>
                <a:gd name="T37" fmla="*/ 70 h 70"/>
                <a:gd name="T38" fmla="*/ 69 w 91"/>
                <a:gd name="T39" fmla="*/ 70 h 70"/>
                <a:gd name="T40" fmla="*/ 69 w 91"/>
                <a:gd name="T41" fmla="*/ 23 h 70"/>
                <a:gd name="T42" fmla="*/ 74 w 91"/>
                <a:gd name="T43" fmla="*/ 29 h 70"/>
                <a:gd name="T44" fmla="*/ 85 w 91"/>
                <a:gd name="T45" fmla="*/ 30 h 70"/>
                <a:gd name="T46" fmla="*/ 87 w 91"/>
                <a:gd name="T47" fmla="*/ 29 h 70"/>
                <a:gd name="T48" fmla="*/ 88 w 91"/>
                <a:gd name="T49" fmla="*/ 1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70">
                  <a:moveTo>
                    <a:pt x="88" y="18"/>
                  </a:moveTo>
                  <a:cubicBezTo>
                    <a:pt x="83" y="12"/>
                    <a:pt x="83" y="12"/>
                    <a:pt x="83" y="12"/>
                  </a:cubicBezTo>
                  <a:cubicBezTo>
                    <a:pt x="80" y="5"/>
                    <a:pt x="72" y="0"/>
                    <a:pt x="64" y="0"/>
                  </a:cubicBezTo>
                  <a:cubicBezTo>
                    <a:pt x="59" y="0"/>
                    <a:pt x="59" y="0"/>
                    <a:pt x="59" y="0"/>
                  </a:cubicBezTo>
                  <a:cubicBezTo>
                    <a:pt x="47" y="0"/>
                    <a:pt x="47" y="0"/>
                    <a:pt x="47" y="0"/>
                  </a:cubicBezTo>
                  <a:cubicBezTo>
                    <a:pt x="44" y="0"/>
                    <a:pt x="44" y="0"/>
                    <a:pt x="44" y="0"/>
                  </a:cubicBezTo>
                  <a:cubicBezTo>
                    <a:pt x="35" y="0"/>
                    <a:pt x="35" y="0"/>
                    <a:pt x="35" y="0"/>
                  </a:cubicBezTo>
                  <a:cubicBezTo>
                    <a:pt x="27" y="0"/>
                    <a:pt x="27" y="0"/>
                    <a:pt x="27" y="0"/>
                  </a:cubicBezTo>
                  <a:cubicBezTo>
                    <a:pt x="18" y="0"/>
                    <a:pt x="11" y="5"/>
                    <a:pt x="7" y="12"/>
                  </a:cubicBezTo>
                  <a:cubicBezTo>
                    <a:pt x="2" y="18"/>
                    <a:pt x="2" y="18"/>
                    <a:pt x="2" y="18"/>
                  </a:cubicBezTo>
                  <a:cubicBezTo>
                    <a:pt x="0" y="21"/>
                    <a:pt x="0" y="26"/>
                    <a:pt x="3" y="29"/>
                  </a:cubicBezTo>
                  <a:cubicBezTo>
                    <a:pt x="5" y="30"/>
                    <a:pt x="5" y="30"/>
                    <a:pt x="5" y="30"/>
                  </a:cubicBezTo>
                  <a:cubicBezTo>
                    <a:pt x="9" y="33"/>
                    <a:pt x="13" y="33"/>
                    <a:pt x="16" y="29"/>
                  </a:cubicBezTo>
                  <a:cubicBezTo>
                    <a:pt x="21" y="23"/>
                    <a:pt x="21" y="23"/>
                    <a:pt x="21" y="23"/>
                  </a:cubicBezTo>
                  <a:cubicBezTo>
                    <a:pt x="21" y="70"/>
                    <a:pt x="21" y="70"/>
                    <a:pt x="21" y="70"/>
                  </a:cubicBezTo>
                  <a:cubicBezTo>
                    <a:pt x="35" y="70"/>
                    <a:pt x="35" y="70"/>
                    <a:pt x="35" y="70"/>
                  </a:cubicBezTo>
                  <a:cubicBezTo>
                    <a:pt x="44" y="70"/>
                    <a:pt x="44" y="70"/>
                    <a:pt x="44" y="70"/>
                  </a:cubicBezTo>
                  <a:cubicBezTo>
                    <a:pt x="47" y="70"/>
                    <a:pt x="47" y="70"/>
                    <a:pt x="47" y="70"/>
                  </a:cubicBezTo>
                  <a:cubicBezTo>
                    <a:pt x="59" y="70"/>
                    <a:pt x="59" y="70"/>
                    <a:pt x="59" y="70"/>
                  </a:cubicBezTo>
                  <a:cubicBezTo>
                    <a:pt x="69" y="70"/>
                    <a:pt x="69" y="70"/>
                    <a:pt x="69" y="70"/>
                  </a:cubicBezTo>
                  <a:cubicBezTo>
                    <a:pt x="69" y="23"/>
                    <a:pt x="69" y="23"/>
                    <a:pt x="69" y="23"/>
                  </a:cubicBezTo>
                  <a:cubicBezTo>
                    <a:pt x="74" y="29"/>
                    <a:pt x="74" y="29"/>
                    <a:pt x="74" y="29"/>
                  </a:cubicBezTo>
                  <a:cubicBezTo>
                    <a:pt x="77" y="33"/>
                    <a:pt x="82" y="33"/>
                    <a:pt x="85" y="30"/>
                  </a:cubicBezTo>
                  <a:cubicBezTo>
                    <a:pt x="87" y="29"/>
                    <a:pt x="87" y="29"/>
                    <a:pt x="87" y="29"/>
                  </a:cubicBezTo>
                  <a:cubicBezTo>
                    <a:pt x="90" y="26"/>
                    <a:pt x="91" y="21"/>
                    <a:pt x="88" y="18"/>
                  </a:cubicBezTo>
                  <a:close/>
                </a:path>
              </a:pathLst>
            </a:custGeom>
            <a:solidFill>
              <a:srgbClr val="6C7A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ï$ḷïḍe"/>
            <p:cNvSpPr/>
            <p:nvPr/>
          </p:nvSpPr>
          <p:spPr bwMode="auto">
            <a:xfrm>
              <a:off x="5888038" y="2800350"/>
              <a:ext cx="452438" cy="485775"/>
            </a:xfrm>
            <a:custGeom>
              <a:avLst/>
              <a:gdLst>
                <a:gd name="T0" fmla="*/ 23 w 25"/>
                <a:gd name="T1" fmla="*/ 16 h 27"/>
                <a:gd name="T2" fmla="*/ 22 w 25"/>
                <a:gd name="T3" fmla="*/ 25 h 27"/>
                <a:gd name="T4" fmla="*/ 22 w 25"/>
                <a:gd name="T5" fmla="*/ 25 h 27"/>
                <a:gd name="T6" fmla="*/ 14 w 25"/>
                <a:gd name="T7" fmla="*/ 24 h 27"/>
                <a:gd name="T8" fmla="*/ 2 w 25"/>
                <a:gd name="T9" fmla="*/ 11 h 27"/>
                <a:gd name="T10" fmla="*/ 3 w 25"/>
                <a:gd name="T11" fmla="*/ 2 h 27"/>
                <a:gd name="T12" fmla="*/ 3 w 25"/>
                <a:gd name="T13" fmla="*/ 2 h 27"/>
                <a:gd name="T14" fmla="*/ 11 w 25"/>
                <a:gd name="T15" fmla="*/ 3 h 27"/>
                <a:gd name="T16" fmla="*/ 23 w 25"/>
                <a:gd name="T17"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3" y="16"/>
                  </a:moveTo>
                  <a:cubicBezTo>
                    <a:pt x="25" y="19"/>
                    <a:pt x="25" y="23"/>
                    <a:pt x="22" y="25"/>
                  </a:cubicBezTo>
                  <a:cubicBezTo>
                    <a:pt x="22" y="25"/>
                    <a:pt x="22" y="25"/>
                    <a:pt x="22" y="25"/>
                  </a:cubicBezTo>
                  <a:cubicBezTo>
                    <a:pt x="20" y="27"/>
                    <a:pt x="16" y="27"/>
                    <a:pt x="14" y="24"/>
                  </a:cubicBezTo>
                  <a:cubicBezTo>
                    <a:pt x="2" y="11"/>
                    <a:pt x="2" y="11"/>
                    <a:pt x="2" y="11"/>
                  </a:cubicBezTo>
                  <a:cubicBezTo>
                    <a:pt x="0" y="8"/>
                    <a:pt x="0" y="4"/>
                    <a:pt x="3" y="2"/>
                  </a:cubicBezTo>
                  <a:cubicBezTo>
                    <a:pt x="3" y="2"/>
                    <a:pt x="3" y="2"/>
                    <a:pt x="3" y="2"/>
                  </a:cubicBezTo>
                  <a:cubicBezTo>
                    <a:pt x="5" y="0"/>
                    <a:pt x="9" y="0"/>
                    <a:pt x="11" y="3"/>
                  </a:cubicBezTo>
                  <a:lnTo>
                    <a:pt x="23" y="16"/>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îṧ1íḋe"/>
            <p:cNvSpPr/>
            <p:nvPr/>
          </p:nvSpPr>
          <p:spPr bwMode="auto">
            <a:xfrm>
              <a:off x="4084638" y="2817813"/>
              <a:ext cx="468313" cy="503238"/>
            </a:xfrm>
            <a:custGeom>
              <a:avLst/>
              <a:gdLst>
                <a:gd name="T0" fmla="*/ 24 w 26"/>
                <a:gd name="T1" fmla="*/ 17 h 28"/>
                <a:gd name="T2" fmla="*/ 23 w 26"/>
                <a:gd name="T3" fmla="*/ 26 h 28"/>
                <a:gd name="T4" fmla="*/ 23 w 26"/>
                <a:gd name="T5" fmla="*/ 26 h 28"/>
                <a:gd name="T6" fmla="*/ 14 w 26"/>
                <a:gd name="T7" fmla="*/ 25 h 28"/>
                <a:gd name="T8" fmla="*/ 3 w 26"/>
                <a:gd name="T9" fmla="*/ 12 h 28"/>
                <a:gd name="T10" fmla="*/ 3 w 26"/>
                <a:gd name="T11" fmla="*/ 3 h 28"/>
                <a:gd name="T12" fmla="*/ 3 w 26"/>
                <a:gd name="T13" fmla="*/ 3 h 28"/>
                <a:gd name="T14" fmla="*/ 12 w 26"/>
                <a:gd name="T15" fmla="*/ 3 h 28"/>
                <a:gd name="T16" fmla="*/ 24 w 26"/>
                <a:gd name="T17"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24" y="17"/>
                  </a:moveTo>
                  <a:cubicBezTo>
                    <a:pt x="26" y="20"/>
                    <a:pt x="26" y="24"/>
                    <a:pt x="23" y="26"/>
                  </a:cubicBezTo>
                  <a:cubicBezTo>
                    <a:pt x="23" y="26"/>
                    <a:pt x="23" y="26"/>
                    <a:pt x="23" y="26"/>
                  </a:cubicBezTo>
                  <a:cubicBezTo>
                    <a:pt x="21" y="28"/>
                    <a:pt x="17" y="28"/>
                    <a:pt x="14" y="25"/>
                  </a:cubicBezTo>
                  <a:cubicBezTo>
                    <a:pt x="3" y="12"/>
                    <a:pt x="3" y="12"/>
                    <a:pt x="3" y="12"/>
                  </a:cubicBezTo>
                  <a:cubicBezTo>
                    <a:pt x="0" y="9"/>
                    <a:pt x="1" y="5"/>
                    <a:pt x="3" y="3"/>
                  </a:cubicBezTo>
                  <a:cubicBezTo>
                    <a:pt x="3" y="3"/>
                    <a:pt x="3" y="3"/>
                    <a:pt x="3" y="3"/>
                  </a:cubicBezTo>
                  <a:cubicBezTo>
                    <a:pt x="6" y="0"/>
                    <a:pt x="10" y="1"/>
                    <a:pt x="12" y="3"/>
                  </a:cubicBezTo>
                  <a:lnTo>
                    <a:pt x="24" y="17"/>
                  </a:lnTo>
                  <a:close/>
                </a:path>
              </a:pathLst>
            </a:custGeom>
            <a:solidFill>
              <a:srgbClr val="FFDA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îśľiďé"/>
            <p:cNvSpPr/>
            <p:nvPr/>
          </p:nvSpPr>
          <p:spPr bwMode="auto">
            <a:xfrm>
              <a:off x="4660901" y="3267075"/>
              <a:ext cx="866775" cy="2339975"/>
            </a:xfrm>
            <a:custGeom>
              <a:avLst/>
              <a:gdLst>
                <a:gd name="T0" fmla="*/ 546 w 546"/>
                <a:gd name="T1" fmla="*/ 0 h 1474"/>
                <a:gd name="T2" fmla="*/ 0 w 546"/>
                <a:gd name="T3" fmla="*/ 0 h 1474"/>
                <a:gd name="T4" fmla="*/ 0 w 546"/>
                <a:gd name="T5" fmla="*/ 80 h 1474"/>
                <a:gd name="T6" fmla="*/ 0 w 546"/>
                <a:gd name="T7" fmla="*/ 352 h 1474"/>
                <a:gd name="T8" fmla="*/ 0 w 546"/>
                <a:gd name="T9" fmla="*/ 1474 h 1474"/>
                <a:gd name="T10" fmla="*/ 205 w 546"/>
                <a:gd name="T11" fmla="*/ 1474 h 1474"/>
                <a:gd name="T12" fmla="*/ 251 w 546"/>
                <a:gd name="T13" fmla="*/ 352 h 1474"/>
                <a:gd name="T14" fmla="*/ 296 w 546"/>
                <a:gd name="T15" fmla="*/ 352 h 1474"/>
                <a:gd name="T16" fmla="*/ 341 w 546"/>
                <a:gd name="T17" fmla="*/ 1474 h 1474"/>
                <a:gd name="T18" fmla="*/ 546 w 546"/>
                <a:gd name="T19" fmla="*/ 1474 h 1474"/>
                <a:gd name="T20" fmla="*/ 546 w 546"/>
                <a:gd name="T21" fmla="*/ 352 h 1474"/>
                <a:gd name="T22" fmla="*/ 546 w 546"/>
                <a:gd name="T23" fmla="*/ 352 h 1474"/>
                <a:gd name="T24" fmla="*/ 546 w 546"/>
                <a:gd name="T25" fmla="*/ 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6" h="1474">
                  <a:moveTo>
                    <a:pt x="546" y="0"/>
                  </a:moveTo>
                  <a:lnTo>
                    <a:pt x="0" y="0"/>
                  </a:lnTo>
                  <a:lnTo>
                    <a:pt x="0" y="80"/>
                  </a:lnTo>
                  <a:lnTo>
                    <a:pt x="0" y="352"/>
                  </a:lnTo>
                  <a:lnTo>
                    <a:pt x="0" y="1474"/>
                  </a:lnTo>
                  <a:lnTo>
                    <a:pt x="205" y="1474"/>
                  </a:lnTo>
                  <a:lnTo>
                    <a:pt x="251" y="352"/>
                  </a:lnTo>
                  <a:lnTo>
                    <a:pt x="296" y="352"/>
                  </a:lnTo>
                  <a:lnTo>
                    <a:pt x="341" y="1474"/>
                  </a:lnTo>
                  <a:lnTo>
                    <a:pt x="546" y="1474"/>
                  </a:lnTo>
                  <a:lnTo>
                    <a:pt x="546" y="352"/>
                  </a:lnTo>
                  <a:lnTo>
                    <a:pt x="546" y="352"/>
                  </a:lnTo>
                  <a:lnTo>
                    <a:pt x="546" y="0"/>
                  </a:lnTo>
                  <a:close/>
                </a:path>
              </a:pathLst>
            </a:custGeom>
            <a:solidFill>
              <a:srgbClr val="3C4A5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íṥḻïḓe"/>
            <p:cNvSpPr/>
            <p:nvPr/>
          </p:nvSpPr>
          <p:spPr bwMode="auto">
            <a:xfrm>
              <a:off x="4427538" y="3124200"/>
              <a:ext cx="323850" cy="250825"/>
            </a:xfrm>
            <a:custGeom>
              <a:avLst/>
              <a:gdLst>
                <a:gd name="T0" fmla="*/ 0 w 18"/>
                <a:gd name="T1" fmla="*/ 5 h 14"/>
                <a:gd name="T2" fmla="*/ 8 w 18"/>
                <a:gd name="T3" fmla="*/ 0 h 14"/>
                <a:gd name="T4" fmla="*/ 12 w 18"/>
                <a:gd name="T5" fmla="*/ 1 h 14"/>
                <a:gd name="T6" fmla="*/ 17 w 18"/>
                <a:gd name="T7" fmla="*/ 9 h 14"/>
                <a:gd name="T8" fmla="*/ 17 w 18"/>
                <a:gd name="T9" fmla="*/ 9 h 14"/>
                <a:gd name="T10" fmla="*/ 10 w 18"/>
                <a:gd name="T11" fmla="*/ 14 h 14"/>
                <a:gd name="T12" fmla="*/ 5 w 18"/>
                <a:gd name="T13" fmla="*/ 13 h 14"/>
                <a:gd name="T14" fmla="*/ 0 w 18"/>
                <a:gd name="T15" fmla="*/ 5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4">
                  <a:moveTo>
                    <a:pt x="0" y="5"/>
                  </a:moveTo>
                  <a:cubicBezTo>
                    <a:pt x="1" y="2"/>
                    <a:pt x="4" y="0"/>
                    <a:pt x="8" y="0"/>
                  </a:cubicBezTo>
                  <a:cubicBezTo>
                    <a:pt x="12" y="1"/>
                    <a:pt x="12" y="1"/>
                    <a:pt x="12" y="1"/>
                  </a:cubicBezTo>
                  <a:cubicBezTo>
                    <a:pt x="16" y="2"/>
                    <a:pt x="18" y="5"/>
                    <a:pt x="17" y="9"/>
                  </a:cubicBezTo>
                  <a:cubicBezTo>
                    <a:pt x="17" y="9"/>
                    <a:pt x="17" y="9"/>
                    <a:pt x="17" y="9"/>
                  </a:cubicBezTo>
                  <a:cubicBezTo>
                    <a:pt x="16" y="12"/>
                    <a:pt x="13" y="14"/>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ïşḻiďê"/>
            <p:cNvSpPr/>
            <p:nvPr/>
          </p:nvSpPr>
          <p:spPr bwMode="auto">
            <a:xfrm>
              <a:off x="6213476" y="3087688"/>
              <a:ext cx="325438" cy="269875"/>
            </a:xfrm>
            <a:custGeom>
              <a:avLst/>
              <a:gdLst>
                <a:gd name="T0" fmla="*/ 0 w 18"/>
                <a:gd name="T1" fmla="*/ 5 h 15"/>
                <a:gd name="T2" fmla="*/ 8 w 18"/>
                <a:gd name="T3" fmla="*/ 1 h 15"/>
                <a:gd name="T4" fmla="*/ 12 w 18"/>
                <a:gd name="T5" fmla="*/ 2 h 15"/>
                <a:gd name="T6" fmla="*/ 17 w 18"/>
                <a:gd name="T7" fmla="*/ 9 h 15"/>
                <a:gd name="T8" fmla="*/ 17 w 18"/>
                <a:gd name="T9" fmla="*/ 9 h 15"/>
                <a:gd name="T10" fmla="*/ 10 w 18"/>
                <a:gd name="T11" fmla="*/ 14 h 15"/>
                <a:gd name="T12" fmla="*/ 5 w 18"/>
                <a:gd name="T13" fmla="*/ 13 h 15"/>
                <a:gd name="T14" fmla="*/ 0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0" y="5"/>
                  </a:moveTo>
                  <a:cubicBezTo>
                    <a:pt x="1" y="2"/>
                    <a:pt x="5" y="0"/>
                    <a:pt x="8" y="1"/>
                  </a:cubicBezTo>
                  <a:cubicBezTo>
                    <a:pt x="12" y="2"/>
                    <a:pt x="12" y="2"/>
                    <a:pt x="12" y="2"/>
                  </a:cubicBezTo>
                  <a:cubicBezTo>
                    <a:pt x="16" y="2"/>
                    <a:pt x="18" y="6"/>
                    <a:pt x="17" y="9"/>
                  </a:cubicBezTo>
                  <a:cubicBezTo>
                    <a:pt x="17" y="9"/>
                    <a:pt x="17" y="9"/>
                    <a:pt x="17" y="9"/>
                  </a:cubicBezTo>
                  <a:cubicBezTo>
                    <a:pt x="17" y="12"/>
                    <a:pt x="13" y="15"/>
                    <a:pt x="10" y="14"/>
                  </a:cubicBezTo>
                  <a:cubicBezTo>
                    <a:pt x="5" y="13"/>
                    <a:pt x="5" y="13"/>
                    <a:pt x="5" y="13"/>
                  </a:cubicBezTo>
                  <a:cubicBezTo>
                    <a:pt x="2" y="12"/>
                    <a:pt x="0" y="9"/>
                    <a:pt x="0" y="5"/>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iŝļiḋe"/>
            <p:cNvSpPr/>
            <p:nvPr/>
          </p:nvSpPr>
          <p:spPr bwMode="auto">
            <a:xfrm>
              <a:off x="4589463" y="5499100"/>
              <a:ext cx="450850" cy="215900"/>
            </a:xfrm>
            <a:custGeom>
              <a:avLst/>
              <a:gdLst>
                <a:gd name="T0" fmla="*/ 25 w 25"/>
                <a:gd name="T1" fmla="*/ 7 h 12"/>
                <a:gd name="T2" fmla="*/ 20 w 25"/>
                <a:gd name="T3" fmla="*/ 12 h 12"/>
                <a:gd name="T4" fmla="*/ 4 w 25"/>
                <a:gd name="T5" fmla="*/ 12 h 12"/>
                <a:gd name="T6" fmla="*/ 0 w 25"/>
                <a:gd name="T7" fmla="*/ 7 h 12"/>
                <a:gd name="T8" fmla="*/ 0 w 25"/>
                <a:gd name="T9" fmla="*/ 4 h 12"/>
                <a:gd name="T10" fmla="*/ 4 w 25"/>
                <a:gd name="T11" fmla="*/ 0 h 12"/>
                <a:gd name="T12" fmla="*/ 20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0" y="12"/>
                  </a:cubicBezTo>
                  <a:cubicBezTo>
                    <a:pt x="4" y="12"/>
                    <a:pt x="4" y="12"/>
                    <a:pt x="4" y="12"/>
                  </a:cubicBezTo>
                  <a:cubicBezTo>
                    <a:pt x="2" y="12"/>
                    <a:pt x="0" y="10"/>
                    <a:pt x="0" y="7"/>
                  </a:cubicBezTo>
                  <a:cubicBezTo>
                    <a:pt x="0" y="4"/>
                    <a:pt x="0" y="4"/>
                    <a:pt x="0" y="4"/>
                  </a:cubicBezTo>
                  <a:cubicBezTo>
                    <a:pt x="0" y="2"/>
                    <a:pt x="2" y="0"/>
                    <a:pt x="4" y="0"/>
                  </a:cubicBezTo>
                  <a:cubicBezTo>
                    <a:pt x="20" y="0"/>
                    <a:pt x="20" y="0"/>
                    <a:pt x="20"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ïŝlídé"/>
            <p:cNvSpPr/>
            <p:nvPr/>
          </p:nvSpPr>
          <p:spPr bwMode="auto">
            <a:xfrm>
              <a:off x="5148263" y="5499100"/>
              <a:ext cx="452438" cy="215900"/>
            </a:xfrm>
            <a:custGeom>
              <a:avLst/>
              <a:gdLst>
                <a:gd name="T0" fmla="*/ 25 w 25"/>
                <a:gd name="T1" fmla="*/ 7 h 12"/>
                <a:gd name="T2" fmla="*/ 21 w 25"/>
                <a:gd name="T3" fmla="*/ 12 h 12"/>
                <a:gd name="T4" fmla="*/ 4 w 25"/>
                <a:gd name="T5" fmla="*/ 12 h 12"/>
                <a:gd name="T6" fmla="*/ 0 w 25"/>
                <a:gd name="T7" fmla="*/ 7 h 12"/>
                <a:gd name="T8" fmla="*/ 0 w 25"/>
                <a:gd name="T9" fmla="*/ 4 h 12"/>
                <a:gd name="T10" fmla="*/ 4 w 25"/>
                <a:gd name="T11" fmla="*/ 0 h 12"/>
                <a:gd name="T12" fmla="*/ 21 w 25"/>
                <a:gd name="T13" fmla="*/ 0 h 12"/>
                <a:gd name="T14" fmla="*/ 25 w 25"/>
                <a:gd name="T15" fmla="*/ 4 h 12"/>
                <a:gd name="T16" fmla="*/ 25 w 25"/>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7"/>
                  </a:moveTo>
                  <a:cubicBezTo>
                    <a:pt x="25" y="10"/>
                    <a:pt x="23" y="12"/>
                    <a:pt x="21" y="12"/>
                  </a:cubicBezTo>
                  <a:cubicBezTo>
                    <a:pt x="4" y="12"/>
                    <a:pt x="4" y="12"/>
                    <a:pt x="4" y="12"/>
                  </a:cubicBezTo>
                  <a:cubicBezTo>
                    <a:pt x="2" y="12"/>
                    <a:pt x="0" y="10"/>
                    <a:pt x="0" y="7"/>
                  </a:cubicBezTo>
                  <a:cubicBezTo>
                    <a:pt x="0" y="4"/>
                    <a:pt x="0" y="4"/>
                    <a:pt x="0" y="4"/>
                  </a:cubicBezTo>
                  <a:cubicBezTo>
                    <a:pt x="0" y="2"/>
                    <a:pt x="2" y="0"/>
                    <a:pt x="4" y="0"/>
                  </a:cubicBezTo>
                  <a:cubicBezTo>
                    <a:pt x="21" y="0"/>
                    <a:pt x="21" y="0"/>
                    <a:pt x="21" y="0"/>
                  </a:cubicBezTo>
                  <a:cubicBezTo>
                    <a:pt x="23" y="0"/>
                    <a:pt x="25" y="2"/>
                    <a:pt x="25" y="4"/>
                  </a:cubicBezTo>
                  <a:lnTo>
                    <a:pt x="25" y="7"/>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ïṡ1íḋe"/>
            <p:cNvSpPr/>
            <p:nvPr/>
          </p:nvSpPr>
          <p:spPr bwMode="auto">
            <a:xfrm>
              <a:off x="5003801" y="2187575"/>
              <a:ext cx="180975" cy="127000"/>
            </a:xfrm>
            <a:custGeom>
              <a:avLst/>
              <a:gdLst>
                <a:gd name="T0" fmla="*/ 10 w 10"/>
                <a:gd name="T1" fmla="*/ 6 h 7"/>
                <a:gd name="T2" fmla="*/ 8 w 10"/>
                <a:gd name="T3" fmla="*/ 7 h 7"/>
                <a:gd name="T4" fmla="*/ 2 w 10"/>
                <a:gd name="T5" fmla="*/ 7 h 7"/>
                <a:gd name="T6" fmla="*/ 0 w 10"/>
                <a:gd name="T7" fmla="*/ 6 h 7"/>
                <a:gd name="T8" fmla="*/ 0 w 10"/>
                <a:gd name="T9" fmla="*/ 2 h 7"/>
                <a:gd name="T10" fmla="*/ 2 w 10"/>
                <a:gd name="T11" fmla="*/ 0 h 7"/>
                <a:gd name="T12" fmla="*/ 8 w 10"/>
                <a:gd name="T13" fmla="*/ 0 h 7"/>
                <a:gd name="T14" fmla="*/ 10 w 10"/>
                <a:gd name="T15" fmla="*/ 2 h 7"/>
                <a:gd name="T16" fmla="*/ 10 w 10"/>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6"/>
                  </a:moveTo>
                  <a:cubicBezTo>
                    <a:pt x="10" y="7"/>
                    <a:pt x="9" y="7"/>
                    <a:pt x="8" y="7"/>
                  </a:cubicBezTo>
                  <a:cubicBezTo>
                    <a:pt x="2" y="7"/>
                    <a:pt x="2" y="7"/>
                    <a:pt x="2" y="7"/>
                  </a:cubicBezTo>
                  <a:cubicBezTo>
                    <a:pt x="1" y="7"/>
                    <a:pt x="0" y="7"/>
                    <a:pt x="0" y="6"/>
                  </a:cubicBezTo>
                  <a:cubicBezTo>
                    <a:pt x="0" y="2"/>
                    <a:pt x="0" y="2"/>
                    <a:pt x="0" y="2"/>
                  </a:cubicBezTo>
                  <a:cubicBezTo>
                    <a:pt x="0" y="1"/>
                    <a:pt x="1" y="0"/>
                    <a:pt x="2" y="0"/>
                  </a:cubicBezTo>
                  <a:cubicBezTo>
                    <a:pt x="8" y="0"/>
                    <a:pt x="8" y="0"/>
                    <a:pt x="8" y="0"/>
                  </a:cubicBezTo>
                  <a:cubicBezTo>
                    <a:pt x="9" y="0"/>
                    <a:pt x="10" y="1"/>
                    <a:pt x="10" y="2"/>
                  </a:cubicBezTo>
                  <a:lnTo>
                    <a:pt x="10" y="6"/>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ïśḻiḑè"/>
            <p:cNvSpPr/>
            <p:nvPr/>
          </p:nvSpPr>
          <p:spPr bwMode="auto">
            <a:xfrm>
              <a:off x="4986338" y="2314575"/>
              <a:ext cx="215900" cy="719138"/>
            </a:xfrm>
            <a:custGeom>
              <a:avLst/>
              <a:gdLst>
                <a:gd name="T0" fmla="*/ 46 w 136"/>
                <a:gd name="T1" fmla="*/ 0 h 453"/>
                <a:gd name="T2" fmla="*/ 0 w 136"/>
                <a:gd name="T3" fmla="*/ 362 h 453"/>
                <a:gd name="T4" fmla="*/ 68 w 136"/>
                <a:gd name="T5" fmla="*/ 453 h 453"/>
                <a:gd name="T6" fmla="*/ 136 w 136"/>
                <a:gd name="T7" fmla="*/ 362 h 453"/>
                <a:gd name="T8" fmla="*/ 80 w 136"/>
                <a:gd name="T9" fmla="*/ 0 h 453"/>
                <a:gd name="T10" fmla="*/ 46 w 136"/>
                <a:gd name="T11" fmla="*/ 0 h 453"/>
              </a:gdLst>
              <a:ahLst/>
              <a:cxnLst>
                <a:cxn ang="0">
                  <a:pos x="T0" y="T1"/>
                </a:cxn>
                <a:cxn ang="0">
                  <a:pos x="T2" y="T3"/>
                </a:cxn>
                <a:cxn ang="0">
                  <a:pos x="T4" y="T5"/>
                </a:cxn>
                <a:cxn ang="0">
                  <a:pos x="T6" y="T7"/>
                </a:cxn>
                <a:cxn ang="0">
                  <a:pos x="T8" y="T9"/>
                </a:cxn>
                <a:cxn ang="0">
                  <a:pos x="T10" y="T11"/>
                </a:cxn>
              </a:cxnLst>
              <a:rect l="0" t="0" r="r" b="b"/>
              <a:pathLst>
                <a:path w="136" h="453">
                  <a:moveTo>
                    <a:pt x="46" y="0"/>
                  </a:moveTo>
                  <a:lnTo>
                    <a:pt x="0" y="362"/>
                  </a:lnTo>
                  <a:lnTo>
                    <a:pt x="68" y="453"/>
                  </a:lnTo>
                  <a:lnTo>
                    <a:pt x="136" y="362"/>
                  </a:lnTo>
                  <a:lnTo>
                    <a:pt x="80" y="0"/>
                  </a:lnTo>
                  <a:lnTo>
                    <a:pt x="46" y="0"/>
                  </a:lnTo>
                  <a:close/>
                </a:path>
              </a:pathLst>
            </a:custGeom>
            <a:solidFill>
              <a:srgbClr val="1D2A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îSľîdè"/>
            <p:cNvSpPr/>
            <p:nvPr/>
          </p:nvSpPr>
          <p:spPr bwMode="auto">
            <a:xfrm>
              <a:off x="4770438" y="2133600"/>
              <a:ext cx="360363" cy="288925"/>
            </a:xfrm>
            <a:custGeom>
              <a:avLst/>
              <a:gdLst>
                <a:gd name="T0" fmla="*/ 227 w 227"/>
                <a:gd name="T1" fmla="*/ 0 h 182"/>
                <a:gd name="T2" fmla="*/ 136 w 227"/>
                <a:gd name="T3" fmla="*/ 182 h 182"/>
                <a:gd name="T4" fmla="*/ 0 w 227"/>
                <a:gd name="T5" fmla="*/ 0 h 182"/>
                <a:gd name="T6" fmla="*/ 227 w 227"/>
                <a:gd name="T7" fmla="*/ 0 h 182"/>
              </a:gdLst>
              <a:ahLst/>
              <a:cxnLst>
                <a:cxn ang="0">
                  <a:pos x="T0" y="T1"/>
                </a:cxn>
                <a:cxn ang="0">
                  <a:pos x="T2" y="T3"/>
                </a:cxn>
                <a:cxn ang="0">
                  <a:pos x="T4" y="T5"/>
                </a:cxn>
                <a:cxn ang="0">
                  <a:pos x="T6" y="T7"/>
                </a:cxn>
              </a:cxnLst>
              <a:rect l="0" t="0" r="r" b="b"/>
              <a:pathLst>
                <a:path w="227" h="182">
                  <a:moveTo>
                    <a:pt x="227" y="0"/>
                  </a:moveTo>
                  <a:lnTo>
                    <a:pt x="136" y="182"/>
                  </a:lnTo>
                  <a:lnTo>
                    <a:pt x="0" y="0"/>
                  </a:lnTo>
                  <a:lnTo>
                    <a:pt x="22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iṣḷiḍé"/>
            <p:cNvSpPr/>
            <p:nvPr/>
          </p:nvSpPr>
          <p:spPr bwMode="auto">
            <a:xfrm>
              <a:off x="5076826" y="2133600"/>
              <a:ext cx="379413" cy="288925"/>
            </a:xfrm>
            <a:custGeom>
              <a:avLst/>
              <a:gdLst>
                <a:gd name="T0" fmla="*/ 0 w 239"/>
                <a:gd name="T1" fmla="*/ 0 h 182"/>
                <a:gd name="T2" fmla="*/ 102 w 239"/>
                <a:gd name="T3" fmla="*/ 182 h 182"/>
                <a:gd name="T4" fmla="*/ 239 w 239"/>
                <a:gd name="T5" fmla="*/ 0 h 182"/>
                <a:gd name="T6" fmla="*/ 0 w 239"/>
                <a:gd name="T7" fmla="*/ 0 h 182"/>
              </a:gdLst>
              <a:ahLst/>
              <a:cxnLst>
                <a:cxn ang="0">
                  <a:pos x="T0" y="T1"/>
                </a:cxn>
                <a:cxn ang="0">
                  <a:pos x="T2" y="T3"/>
                </a:cxn>
                <a:cxn ang="0">
                  <a:pos x="T4" y="T5"/>
                </a:cxn>
                <a:cxn ang="0">
                  <a:pos x="T6" y="T7"/>
                </a:cxn>
              </a:cxnLst>
              <a:rect l="0" t="0" r="r" b="b"/>
              <a:pathLst>
                <a:path w="239" h="182">
                  <a:moveTo>
                    <a:pt x="0" y="0"/>
                  </a:moveTo>
                  <a:lnTo>
                    <a:pt x="102" y="182"/>
                  </a:lnTo>
                  <a:lnTo>
                    <a:pt x="23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îṩ1iḋe"/>
            <p:cNvSpPr/>
            <p:nvPr/>
          </p:nvSpPr>
          <p:spPr bwMode="auto">
            <a:xfrm>
              <a:off x="4914901" y="1846263"/>
              <a:ext cx="342900" cy="341313"/>
            </a:xfrm>
            <a:custGeom>
              <a:avLst/>
              <a:gdLst>
                <a:gd name="T0" fmla="*/ 19 w 19"/>
                <a:gd name="T1" fmla="*/ 16 h 19"/>
                <a:gd name="T2" fmla="*/ 19 w 19"/>
                <a:gd name="T3" fmla="*/ 4 h 19"/>
                <a:gd name="T4" fmla="*/ 18 w 19"/>
                <a:gd name="T5" fmla="*/ 2 h 19"/>
                <a:gd name="T6" fmla="*/ 16 w 19"/>
                <a:gd name="T7" fmla="*/ 0 h 19"/>
                <a:gd name="T8" fmla="*/ 3 w 19"/>
                <a:gd name="T9" fmla="*/ 0 h 19"/>
                <a:gd name="T10" fmla="*/ 1 w 19"/>
                <a:gd name="T11" fmla="*/ 1 h 19"/>
                <a:gd name="T12" fmla="*/ 0 w 19"/>
                <a:gd name="T13" fmla="*/ 4 h 19"/>
                <a:gd name="T14" fmla="*/ 0 w 19"/>
                <a:gd name="T15" fmla="*/ 16 h 19"/>
                <a:gd name="T16" fmla="*/ 10 w 19"/>
                <a:gd name="T17" fmla="*/ 19 h 19"/>
                <a:gd name="T18" fmla="*/ 19 w 19"/>
                <a:gd name="T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19" y="16"/>
                  </a:moveTo>
                  <a:cubicBezTo>
                    <a:pt x="19" y="4"/>
                    <a:pt x="19" y="4"/>
                    <a:pt x="19" y="4"/>
                  </a:cubicBezTo>
                  <a:cubicBezTo>
                    <a:pt x="19" y="3"/>
                    <a:pt x="19" y="2"/>
                    <a:pt x="18" y="2"/>
                  </a:cubicBezTo>
                  <a:cubicBezTo>
                    <a:pt x="18" y="1"/>
                    <a:pt x="17" y="0"/>
                    <a:pt x="16" y="0"/>
                  </a:cubicBezTo>
                  <a:cubicBezTo>
                    <a:pt x="3" y="0"/>
                    <a:pt x="3" y="0"/>
                    <a:pt x="3" y="0"/>
                  </a:cubicBezTo>
                  <a:cubicBezTo>
                    <a:pt x="2" y="0"/>
                    <a:pt x="2" y="1"/>
                    <a:pt x="1" y="1"/>
                  </a:cubicBezTo>
                  <a:cubicBezTo>
                    <a:pt x="0" y="2"/>
                    <a:pt x="0" y="3"/>
                    <a:pt x="0" y="4"/>
                  </a:cubicBezTo>
                  <a:cubicBezTo>
                    <a:pt x="0" y="16"/>
                    <a:pt x="0" y="16"/>
                    <a:pt x="0" y="16"/>
                  </a:cubicBezTo>
                  <a:cubicBezTo>
                    <a:pt x="10" y="19"/>
                    <a:pt x="10" y="19"/>
                    <a:pt x="10" y="19"/>
                  </a:cubicBezTo>
                  <a:lnTo>
                    <a:pt x="19" y="16"/>
                  </a:lnTo>
                  <a:close/>
                </a:path>
              </a:pathLst>
            </a:custGeom>
            <a:solidFill>
              <a:srgbClr val="EDC49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išļíďè"/>
            <p:cNvSpPr/>
            <p:nvPr/>
          </p:nvSpPr>
          <p:spPr bwMode="auto">
            <a:xfrm>
              <a:off x="4805363" y="1270000"/>
              <a:ext cx="541338" cy="755650"/>
            </a:xfrm>
            <a:custGeom>
              <a:avLst/>
              <a:gdLst>
                <a:gd name="T0" fmla="*/ 0 w 30"/>
                <a:gd name="T1" fmla="*/ 21 h 42"/>
                <a:gd name="T2" fmla="*/ 15 w 30"/>
                <a:gd name="T3" fmla="*/ 42 h 42"/>
                <a:gd name="T4" fmla="*/ 30 w 30"/>
                <a:gd name="T5" fmla="*/ 21 h 42"/>
                <a:gd name="T6" fmla="*/ 29 w 30"/>
                <a:gd name="T7" fmla="*/ 14 h 42"/>
                <a:gd name="T8" fmla="*/ 15 w 30"/>
                <a:gd name="T9" fmla="*/ 0 h 42"/>
                <a:gd name="T10" fmla="*/ 1 w 30"/>
                <a:gd name="T11" fmla="*/ 14 h 42"/>
                <a:gd name="T12" fmla="*/ 0 w 30"/>
                <a:gd name="T13" fmla="*/ 21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0" y="21"/>
                  </a:moveTo>
                  <a:cubicBezTo>
                    <a:pt x="0" y="32"/>
                    <a:pt x="7" y="42"/>
                    <a:pt x="15" y="42"/>
                  </a:cubicBezTo>
                  <a:cubicBezTo>
                    <a:pt x="23" y="42"/>
                    <a:pt x="30" y="32"/>
                    <a:pt x="30" y="21"/>
                  </a:cubicBezTo>
                  <a:cubicBezTo>
                    <a:pt x="30" y="18"/>
                    <a:pt x="30" y="16"/>
                    <a:pt x="29" y="14"/>
                  </a:cubicBezTo>
                  <a:cubicBezTo>
                    <a:pt x="27" y="6"/>
                    <a:pt x="22" y="0"/>
                    <a:pt x="15" y="0"/>
                  </a:cubicBezTo>
                  <a:cubicBezTo>
                    <a:pt x="8" y="0"/>
                    <a:pt x="3" y="6"/>
                    <a:pt x="1" y="14"/>
                  </a:cubicBezTo>
                  <a:cubicBezTo>
                    <a:pt x="0" y="16"/>
                    <a:pt x="0" y="18"/>
                    <a:pt x="0" y="21"/>
                  </a:cubicBezTo>
                  <a:close/>
                </a:path>
              </a:pathLst>
            </a:cu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ïṩļïdé"/>
            <p:cNvSpPr/>
            <p:nvPr/>
          </p:nvSpPr>
          <p:spPr bwMode="auto">
            <a:xfrm>
              <a:off x="4733926" y="1144588"/>
              <a:ext cx="793750" cy="701675"/>
            </a:xfrm>
            <a:custGeom>
              <a:avLst/>
              <a:gdLst>
                <a:gd name="T0" fmla="*/ 27 w 44"/>
                <a:gd name="T1" fmla="*/ 11 h 39"/>
                <a:gd name="T2" fmla="*/ 9 w 44"/>
                <a:gd name="T3" fmla="*/ 19 h 39"/>
                <a:gd name="T4" fmla="*/ 5 w 44"/>
                <a:gd name="T5" fmla="*/ 38 h 39"/>
                <a:gd name="T6" fmla="*/ 1 w 44"/>
                <a:gd name="T7" fmla="*/ 20 h 39"/>
                <a:gd name="T8" fmla="*/ 19 w 44"/>
                <a:gd name="T9" fmla="*/ 3 h 39"/>
                <a:gd name="T10" fmla="*/ 29 w 44"/>
                <a:gd name="T11" fmla="*/ 2 h 39"/>
                <a:gd name="T12" fmla="*/ 32 w 44"/>
                <a:gd name="T13" fmla="*/ 39 h 39"/>
                <a:gd name="T14" fmla="*/ 27 w 44"/>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9">
                  <a:moveTo>
                    <a:pt x="27" y="11"/>
                  </a:moveTo>
                  <a:cubicBezTo>
                    <a:pt x="27" y="11"/>
                    <a:pt x="15" y="13"/>
                    <a:pt x="9" y="19"/>
                  </a:cubicBezTo>
                  <a:cubicBezTo>
                    <a:pt x="3" y="25"/>
                    <a:pt x="7" y="30"/>
                    <a:pt x="5" y="38"/>
                  </a:cubicBezTo>
                  <a:cubicBezTo>
                    <a:pt x="5" y="38"/>
                    <a:pt x="0" y="31"/>
                    <a:pt x="1" y="20"/>
                  </a:cubicBezTo>
                  <a:cubicBezTo>
                    <a:pt x="2" y="9"/>
                    <a:pt x="8" y="2"/>
                    <a:pt x="19" y="3"/>
                  </a:cubicBezTo>
                  <a:cubicBezTo>
                    <a:pt x="19" y="3"/>
                    <a:pt x="23" y="0"/>
                    <a:pt x="29" y="2"/>
                  </a:cubicBezTo>
                  <a:cubicBezTo>
                    <a:pt x="35" y="4"/>
                    <a:pt x="44" y="27"/>
                    <a:pt x="32" y="39"/>
                  </a:cubicBezTo>
                  <a:cubicBezTo>
                    <a:pt x="32" y="39"/>
                    <a:pt x="39" y="20"/>
                    <a:pt x="27" y="1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iS1iḍè"/>
            <p:cNvSpPr/>
            <p:nvPr/>
          </p:nvSpPr>
          <p:spPr bwMode="auto">
            <a:xfrm>
              <a:off x="4770438" y="1647825"/>
              <a:ext cx="88900"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îsļïḍè"/>
            <p:cNvSpPr/>
            <p:nvPr/>
          </p:nvSpPr>
          <p:spPr bwMode="auto">
            <a:xfrm>
              <a:off x="5292726" y="1647825"/>
              <a:ext cx="90488" cy="144463"/>
            </a:xfrm>
            <a:prstGeom prst="ellipse">
              <a:avLst/>
            </a:prstGeom>
            <a:solidFill>
              <a:srgbClr val="FBD0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ṧḻîḓê"/>
            <p:cNvSpPr/>
            <p:nvPr/>
          </p:nvSpPr>
          <p:spPr bwMode="auto">
            <a:xfrm>
              <a:off x="4787901" y="1504950"/>
              <a:ext cx="71438" cy="215900"/>
            </a:xfrm>
            <a:custGeom>
              <a:avLst/>
              <a:gdLst>
                <a:gd name="T0" fmla="*/ 4 w 4"/>
                <a:gd name="T1" fmla="*/ 1 h 12"/>
                <a:gd name="T2" fmla="*/ 0 w 4"/>
                <a:gd name="T3" fmla="*/ 8 h 12"/>
                <a:gd name="T4" fmla="*/ 1 w 4"/>
                <a:gd name="T5" fmla="*/ 8 h 12"/>
                <a:gd name="T6" fmla="*/ 4 w 4"/>
                <a:gd name="T7" fmla="*/ 12 h 12"/>
                <a:gd name="T8" fmla="*/ 4 w 4"/>
                <a:gd name="T9" fmla="*/ 1 h 12"/>
              </a:gdLst>
              <a:ahLst/>
              <a:cxnLst>
                <a:cxn ang="0">
                  <a:pos x="T0" y="T1"/>
                </a:cxn>
                <a:cxn ang="0">
                  <a:pos x="T2" y="T3"/>
                </a:cxn>
                <a:cxn ang="0">
                  <a:pos x="T4" y="T5"/>
                </a:cxn>
                <a:cxn ang="0">
                  <a:pos x="T6" y="T7"/>
                </a:cxn>
                <a:cxn ang="0">
                  <a:pos x="T8" y="T9"/>
                </a:cxn>
              </a:cxnLst>
              <a:rect l="0" t="0" r="r" b="b"/>
              <a:pathLst>
                <a:path w="4" h="12">
                  <a:moveTo>
                    <a:pt x="4" y="1"/>
                  </a:moveTo>
                  <a:cubicBezTo>
                    <a:pt x="4" y="0"/>
                    <a:pt x="4" y="2"/>
                    <a:pt x="0" y="8"/>
                  </a:cubicBezTo>
                  <a:cubicBezTo>
                    <a:pt x="0" y="8"/>
                    <a:pt x="0" y="8"/>
                    <a:pt x="1" y="8"/>
                  </a:cubicBezTo>
                  <a:cubicBezTo>
                    <a:pt x="1" y="9"/>
                    <a:pt x="2" y="9"/>
                    <a:pt x="4" y="12"/>
                  </a:cubicBezTo>
                  <a:cubicBezTo>
                    <a:pt x="4" y="12"/>
                    <a:pt x="3" y="7"/>
                    <a:pt x="4" y="1"/>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iṣ1îḓê"/>
            <p:cNvSpPr/>
            <p:nvPr/>
          </p:nvSpPr>
          <p:spPr bwMode="auto">
            <a:xfrm>
              <a:off x="4841876" y="1485900"/>
              <a:ext cx="53975" cy="107950"/>
            </a:xfrm>
            <a:custGeom>
              <a:avLst/>
              <a:gdLst>
                <a:gd name="T0" fmla="*/ 3 w 3"/>
                <a:gd name="T1" fmla="*/ 0 h 6"/>
                <a:gd name="T2" fmla="*/ 2 w 3"/>
                <a:gd name="T3" fmla="*/ 6 h 6"/>
                <a:gd name="T4" fmla="*/ 0 w 3"/>
                <a:gd name="T5" fmla="*/ 2 h 6"/>
                <a:gd name="T6" fmla="*/ 3 w 3"/>
                <a:gd name="T7" fmla="*/ 0 h 6"/>
              </a:gdLst>
              <a:ahLst/>
              <a:cxnLst>
                <a:cxn ang="0">
                  <a:pos x="T0" y="T1"/>
                </a:cxn>
                <a:cxn ang="0">
                  <a:pos x="T2" y="T3"/>
                </a:cxn>
                <a:cxn ang="0">
                  <a:pos x="T4" y="T5"/>
                </a:cxn>
                <a:cxn ang="0">
                  <a:pos x="T6" y="T7"/>
                </a:cxn>
              </a:cxnLst>
              <a:rect l="0" t="0" r="r" b="b"/>
              <a:pathLst>
                <a:path w="3" h="6">
                  <a:moveTo>
                    <a:pt x="3" y="0"/>
                  </a:moveTo>
                  <a:cubicBezTo>
                    <a:pt x="3" y="0"/>
                    <a:pt x="2" y="2"/>
                    <a:pt x="2" y="6"/>
                  </a:cubicBezTo>
                  <a:cubicBezTo>
                    <a:pt x="2" y="6"/>
                    <a:pt x="0" y="4"/>
                    <a:pt x="0" y="2"/>
                  </a:cubicBezTo>
                  <a:cubicBezTo>
                    <a:pt x="0" y="1"/>
                    <a:pt x="3" y="0"/>
                    <a:pt x="3" y="0"/>
                  </a:cubicBez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1ïďé"/>
            <p:cNvSpPr/>
            <p:nvPr/>
          </p:nvSpPr>
          <p:spPr bwMode="auto">
            <a:xfrm>
              <a:off x="5003801" y="1343025"/>
              <a:ext cx="217488" cy="107950"/>
            </a:xfrm>
            <a:custGeom>
              <a:avLst/>
              <a:gdLst>
                <a:gd name="T0" fmla="*/ 12 w 12"/>
                <a:gd name="T1" fmla="*/ 0 h 6"/>
                <a:gd name="T2" fmla="*/ 0 w 12"/>
                <a:gd name="T3" fmla="*/ 6 h 6"/>
                <a:gd name="T4" fmla="*/ 2 w 12"/>
                <a:gd name="T5" fmla="*/ 2 h 6"/>
                <a:gd name="T6" fmla="*/ 12 w 12"/>
                <a:gd name="T7" fmla="*/ 0 h 6"/>
              </a:gdLst>
              <a:ahLst/>
              <a:cxnLst>
                <a:cxn ang="0">
                  <a:pos x="T0" y="T1"/>
                </a:cxn>
                <a:cxn ang="0">
                  <a:pos x="T2" y="T3"/>
                </a:cxn>
                <a:cxn ang="0">
                  <a:pos x="T4" y="T5"/>
                </a:cxn>
                <a:cxn ang="0">
                  <a:pos x="T6" y="T7"/>
                </a:cxn>
              </a:cxnLst>
              <a:rect l="0" t="0" r="r" b="b"/>
              <a:pathLst>
                <a:path w="12" h="6">
                  <a:moveTo>
                    <a:pt x="12" y="0"/>
                  </a:moveTo>
                  <a:cubicBezTo>
                    <a:pt x="12" y="0"/>
                    <a:pt x="3" y="6"/>
                    <a:pt x="0" y="6"/>
                  </a:cubicBezTo>
                  <a:cubicBezTo>
                    <a:pt x="2" y="2"/>
                    <a:pt x="2" y="2"/>
                    <a:pt x="2" y="2"/>
                  </a:cubicBezTo>
                  <a:lnTo>
                    <a:pt x="12" y="0"/>
                  </a:lnTo>
                  <a:close/>
                </a:path>
              </a:pathLst>
            </a:custGeom>
            <a:solidFill>
              <a:srgbClr val="9C603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文本框 10"/>
          <p:cNvSpPr txBox="1">
            <a:spLocks noChangeArrowheads="1"/>
          </p:cNvSpPr>
          <p:nvPr/>
        </p:nvSpPr>
        <p:spPr bwMode="auto">
          <a:xfrm>
            <a:off x="993249" y="2710081"/>
            <a:ext cx="280794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spcBef>
                <a:spcPct val="0"/>
              </a:spcBef>
              <a:buClrTx/>
              <a:buFont typeface="Wingdings" panose="05000000000000000000" pitchFamily="2" charset="2"/>
              <a:buNone/>
              <a:defRPr kumimoji="1" sz="2200" b="1">
                <a:solidFill>
                  <a:srgbClr val="C00000"/>
                </a:solidFill>
                <a:latin typeface="Times New Roman" panose="02020503050405090304" pitchFamily="18" charset="0"/>
                <a:ea typeface="楷体" panose="02010609060101010101" pitchFamily="49" charset="-122"/>
              </a:defRPr>
            </a:lvl1pPr>
            <a:lvl2pPr marL="742950" indent="-285750">
              <a:spcBef>
                <a:spcPct val="20000"/>
              </a:spcBef>
              <a:buChar char="–"/>
              <a:defRPr kumimoji="1" sz="2600">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latin typeface="Times New Roman" panose="02020503050405090304" pitchFamily="18" charset="0"/>
                <a:ea typeface="宋体" pitchFamily="2" charset="-122"/>
              </a:defRPr>
            </a:lvl3pPr>
            <a:lvl4pPr marL="1600200" indent="-228600">
              <a:spcBef>
                <a:spcPct val="20000"/>
              </a:spcBef>
              <a:buChar char="–"/>
              <a:defRPr kumimoji="1" sz="2000">
                <a:latin typeface="Times New Roman" panose="02020503050405090304" pitchFamily="18" charset="0"/>
                <a:ea typeface="宋体" pitchFamily="2" charset="-122"/>
              </a:defRPr>
            </a:lvl4pPr>
            <a:lvl5pPr marL="2057400" indent="-228600">
              <a:spcBef>
                <a:spcPct val="20000"/>
              </a:spcBef>
              <a:buChar char="»"/>
              <a:defRPr kumimoji="1" sz="2000">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9pPr>
          </a:lstStyle>
          <a:p>
            <a:r>
              <a:rPr lang="zh-CN" altLang="en-US">
                <a:latin typeface="微软雅黑" panose="020B0503020204020204" charset="-122"/>
                <a:ea typeface="微软雅黑" panose="020B0503020204020204" charset="-122"/>
              </a:rPr>
              <a:t>②</a:t>
            </a:r>
            <a:r>
              <a:rPr lang="en-US" altLang="zh-CN">
                <a:solidFill>
                  <a:srgbClr val="53648F"/>
                </a:solidFill>
                <a:latin typeface="微软雅黑" panose="020B0503020204020204" charset="-122"/>
                <a:ea typeface="微软雅黑" panose="020B0503020204020204" charset="-122"/>
              </a:rPr>
              <a:t>Lambada</a:t>
            </a:r>
            <a:r>
              <a:rPr lang="zh-CN" altLang="en-US">
                <a:solidFill>
                  <a:srgbClr val="53648F"/>
                </a:solidFill>
                <a:latin typeface="微软雅黑" panose="020B0503020204020204" charset="-122"/>
                <a:ea typeface="微软雅黑" panose="020B0503020204020204" charset="-122"/>
              </a:rPr>
              <a:t>表达式</a:t>
            </a:r>
            <a:endParaRPr lang="zh-CN" altLang="en-US">
              <a:solidFill>
                <a:srgbClr val="53648F"/>
              </a:solidFill>
              <a:latin typeface="微软雅黑" panose="020B0503020204020204" charset="-122"/>
              <a:ea typeface="微软雅黑" panose="020B0503020204020204" charset="-122"/>
            </a:endParaRPr>
          </a:p>
        </p:txBody>
      </p:sp>
      <p:sp>
        <p:nvSpPr>
          <p:cNvPr id="13" name="文本框 12"/>
          <p:cNvSpPr txBox="1"/>
          <p:nvPr/>
        </p:nvSpPr>
        <p:spPr>
          <a:xfrm>
            <a:off x="6581646" y="2439470"/>
            <a:ext cx="4454803" cy="1322070"/>
          </a:xfrm>
          <a:prstGeom prst="rect">
            <a:avLst/>
          </a:prstGeom>
          <a:solidFill>
            <a:srgbClr val="53648F"/>
          </a:solidFill>
        </p:spPr>
        <p:txBody>
          <a:bodyPr wrap="square">
            <a:spAutoFit/>
          </a:bodyPr>
          <a:lstStyle/>
          <a:p>
            <a:pPr eaLnBrk="1" hangingPunct="1">
              <a:defRPr/>
            </a:pPr>
            <a:r>
              <a:rPr lang="zh-CN" altLang="en-US" sz="2000" b="1" dirty="0">
                <a:solidFill>
                  <a:schemeClr val="bg1"/>
                </a:solidFill>
                <a:latin typeface="微软雅黑" panose="020B0503020204020204" charset="-122"/>
                <a:ea typeface="微软雅黑" panose="020B0503020204020204" charset="-122"/>
              </a:rPr>
              <a:t>通常的方法（也称函数）：</a:t>
            </a:r>
            <a:endParaRPr lang="zh-CN" altLang="en-US"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a:solidFill>
                  <a:schemeClr val="bg1"/>
                </a:solidFill>
                <a:latin typeface="微软雅黑" panose="020B0503020204020204" charset="-122"/>
                <a:ea typeface="微软雅黑" panose="020B0503020204020204" charset="-122"/>
              </a:rPr>
              <a:t>int computeSum(int a,int b ) {</a:t>
            </a:r>
            <a:endParaRPr lang="en-US" altLang="zh-CN" sz="2000" b="1">
              <a:solidFill>
                <a:schemeClr val="bg1"/>
              </a:solidFill>
              <a:latin typeface="微软雅黑" panose="020B0503020204020204" charset="-122"/>
              <a:ea typeface="微软雅黑" panose="020B0503020204020204" charset="-122"/>
            </a:endParaRPr>
          </a:p>
          <a:p>
            <a:pPr eaLnBrk="1" hangingPunct="1">
              <a:defRPr/>
            </a:pPr>
            <a:r>
              <a:rPr lang="en-US" altLang="zh-CN" sz="2000" b="1">
                <a:solidFill>
                  <a:schemeClr val="bg1"/>
                </a:solidFill>
                <a:latin typeface="微软雅黑" panose="020B0503020204020204" charset="-122"/>
                <a:ea typeface="微软雅黑" panose="020B0503020204020204" charset="-122"/>
              </a:rPr>
              <a:t>     return  a+b;</a:t>
            </a:r>
            <a:endParaRPr lang="en-US" altLang="zh-CN" sz="2000" b="1">
              <a:solidFill>
                <a:schemeClr val="bg1"/>
              </a:solidFill>
              <a:latin typeface="微软雅黑" panose="020B0503020204020204" charset="-122"/>
              <a:ea typeface="微软雅黑" panose="020B0503020204020204" charset="-122"/>
            </a:endParaRPr>
          </a:p>
          <a:p>
            <a:pPr eaLnBrk="1" hangingPunct="1">
              <a:defRPr/>
            </a:pPr>
            <a:r>
              <a:rPr lang="en-US" altLang="zh-CN" sz="2000" b="1">
                <a:solidFill>
                  <a:schemeClr val="bg1"/>
                </a:solidFill>
                <a:latin typeface="微软雅黑" panose="020B0503020204020204" charset="-122"/>
                <a:ea typeface="微软雅黑" panose="020B0503020204020204" charset="-122"/>
              </a:rPr>
              <a:t>}</a:t>
            </a:r>
            <a:endParaRPr lang="zh-CN" altLang="en-US" sz="2000" b="1" dirty="0">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6581647" y="3956018"/>
            <a:ext cx="4454803" cy="2553335"/>
          </a:xfrm>
          <a:prstGeom prst="rect">
            <a:avLst/>
          </a:prstGeom>
          <a:solidFill>
            <a:srgbClr val="53648F"/>
          </a:solidFill>
        </p:spPr>
        <p:txBody>
          <a:bodyPr wrap="square">
            <a:spAutoFit/>
          </a:bodyPr>
          <a:lstStyle/>
          <a:p>
            <a:pPr eaLnBrk="1" hangingPunct="1">
              <a:defRPr/>
            </a:pPr>
            <a:r>
              <a:rPr lang="en-US" altLang="zh-CN" sz="2000" b="1" dirty="0">
                <a:solidFill>
                  <a:schemeClr val="bg1"/>
                </a:solidFill>
                <a:latin typeface="微软雅黑" panose="020B0503020204020204" charset="-122"/>
                <a:ea typeface="微软雅黑" panose="020B0503020204020204" charset="-122"/>
              </a:rPr>
              <a:t>Lambda</a:t>
            </a:r>
            <a:r>
              <a:rPr lang="zh-CN" altLang="en-US" sz="2000" b="1" dirty="0">
                <a:solidFill>
                  <a:schemeClr val="bg1"/>
                </a:solidFill>
                <a:latin typeface="微软雅黑" panose="020B0503020204020204" charset="-122"/>
                <a:ea typeface="微软雅黑" panose="020B0503020204020204" charset="-122"/>
              </a:rPr>
              <a:t>表达式：</a:t>
            </a:r>
            <a:endParaRPr lang="zh-CN" altLang="en-US"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dirty="0">
                <a:solidFill>
                  <a:schemeClr val="bg1"/>
                </a:solidFill>
                <a:latin typeface="微软雅黑" panose="020B0503020204020204" charset="-122"/>
                <a:ea typeface="微软雅黑" panose="020B0503020204020204" charset="-122"/>
              </a:rPr>
              <a:t>(int </a:t>
            </a:r>
            <a:r>
              <a:rPr lang="en-US" altLang="zh-CN" sz="2000" b="1" dirty="0" err="1">
                <a:solidFill>
                  <a:schemeClr val="bg1"/>
                </a:solidFill>
                <a:latin typeface="微软雅黑" panose="020B0503020204020204" charset="-122"/>
                <a:ea typeface="微软雅黑" panose="020B0503020204020204" charset="-122"/>
              </a:rPr>
              <a:t>a,int</a:t>
            </a:r>
            <a:r>
              <a:rPr lang="en-US" altLang="zh-CN" sz="2000" b="1" dirty="0">
                <a:solidFill>
                  <a:schemeClr val="bg1"/>
                </a:solidFill>
                <a:latin typeface="微软雅黑" panose="020B0503020204020204" charset="-122"/>
                <a:ea typeface="微软雅黑" panose="020B0503020204020204" charset="-122"/>
              </a:rPr>
              <a:t> b) -&gt; {</a:t>
            </a:r>
            <a:endParaRPr lang="en-US" altLang="zh-CN"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dirty="0">
                <a:solidFill>
                  <a:schemeClr val="bg1"/>
                </a:solidFill>
                <a:latin typeface="微软雅黑" panose="020B0503020204020204" charset="-122"/>
                <a:ea typeface="微软雅黑" panose="020B0503020204020204" charset="-122"/>
              </a:rPr>
              <a:t>     return </a:t>
            </a:r>
            <a:r>
              <a:rPr lang="en-US" altLang="zh-CN" sz="2000" b="1" dirty="0" err="1">
                <a:solidFill>
                  <a:schemeClr val="bg1"/>
                </a:solidFill>
                <a:latin typeface="微软雅黑" panose="020B0503020204020204" charset="-122"/>
                <a:ea typeface="微软雅黑" panose="020B0503020204020204" charset="-122"/>
              </a:rPr>
              <a:t>a+b</a:t>
            </a:r>
            <a:r>
              <a:rPr lang="en-US" altLang="zh-CN" sz="2000" b="1" dirty="0">
                <a:solidFill>
                  <a:schemeClr val="bg1"/>
                </a:solidFill>
                <a:latin typeface="微软雅黑" panose="020B0503020204020204" charset="-122"/>
                <a:ea typeface="微软雅黑" panose="020B0503020204020204" charset="-122"/>
              </a:rPr>
              <a:t>;</a:t>
            </a:r>
            <a:endParaRPr lang="en-US" altLang="zh-CN"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dirty="0">
                <a:solidFill>
                  <a:schemeClr val="bg1"/>
                </a:solidFill>
                <a:latin typeface="微软雅黑" panose="020B0503020204020204" charset="-122"/>
                <a:ea typeface="微软雅黑" panose="020B0503020204020204" charset="-122"/>
              </a:rPr>
              <a:t>}</a:t>
            </a:r>
            <a:endParaRPr lang="en-US" altLang="zh-CN" sz="2000" b="1" dirty="0">
              <a:solidFill>
                <a:schemeClr val="bg1"/>
              </a:solidFill>
              <a:latin typeface="微软雅黑" panose="020B0503020204020204" charset="-122"/>
              <a:ea typeface="微软雅黑" panose="020B0503020204020204" charset="-122"/>
            </a:endParaRPr>
          </a:p>
          <a:p>
            <a:pPr eaLnBrk="1" hangingPunct="1">
              <a:defRPr/>
            </a:pPr>
            <a:r>
              <a:rPr lang="zh-CN" altLang="en-US" sz="2000" b="1" dirty="0">
                <a:solidFill>
                  <a:schemeClr val="bg1"/>
                </a:solidFill>
                <a:latin typeface="微软雅黑" panose="020B0503020204020204" charset="-122"/>
                <a:ea typeface="微软雅黑" panose="020B0503020204020204" charset="-122"/>
              </a:rPr>
              <a:t>或</a:t>
            </a:r>
            <a:endParaRPr lang="zh-CN" altLang="en-US"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dirty="0">
                <a:solidFill>
                  <a:schemeClr val="bg1"/>
                </a:solidFill>
                <a:latin typeface="微软雅黑" panose="020B0503020204020204" charset="-122"/>
                <a:ea typeface="微软雅黑" panose="020B0503020204020204" charset="-122"/>
              </a:rPr>
              <a:t>(</a:t>
            </a:r>
            <a:r>
              <a:rPr lang="en-US" altLang="zh-CN" sz="2000" b="1" dirty="0" err="1">
                <a:solidFill>
                  <a:schemeClr val="bg1"/>
                </a:solidFill>
                <a:latin typeface="微软雅黑" panose="020B0503020204020204" charset="-122"/>
                <a:ea typeface="微软雅黑" panose="020B0503020204020204" charset="-122"/>
              </a:rPr>
              <a:t>a,b</a:t>
            </a:r>
            <a:r>
              <a:rPr lang="en-US" altLang="zh-CN" sz="2000" b="1" dirty="0">
                <a:solidFill>
                  <a:schemeClr val="bg1"/>
                </a:solidFill>
                <a:latin typeface="微软雅黑" panose="020B0503020204020204" charset="-122"/>
                <a:ea typeface="微软雅黑" panose="020B0503020204020204" charset="-122"/>
              </a:rPr>
              <a:t>) -&gt; {</a:t>
            </a:r>
            <a:endParaRPr lang="en-US" altLang="zh-CN"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dirty="0">
                <a:solidFill>
                  <a:schemeClr val="bg1"/>
                </a:solidFill>
                <a:latin typeface="微软雅黑" panose="020B0503020204020204" charset="-122"/>
                <a:ea typeface="微软雅黑" panose="020B0503020204020204" charset="-122"/>
              </a:rPr>
              <a:t>    return </a:t>
            </a:r>
            <a:r>
              <a:rPr lang="en-US" altLang="zh-CN" sz="2000" b="1" dirty="0" err="1">
                <a:solidFill>
                  <a:schemeClr val="bg1"/>
                </a:solidFill>
                <a:latin typeface="微软雅黑" panose="020B0503020204020204" charset="-122"/>
                <a:ea typeface="微软雅黑" panose="020B0503020204020204" charset="-122"/>
              </a:rPr>
              <a:t>a+b</a:t>
            </a:r>
            <a:r>
              <a:rPr lang="en-US" altLang="zh-CN" sz="2000" b="1" dirty="0">
                <a:solidFill>
                  <a:schemeClr val="bg1"/>
                </a:solidFill>
                <a:latin typeface="微软雅黑" panose="020B0503020204020204" charset="-122"/>
                <a:ea typeface="微软雅黑" panose="020B0503020204020204" charset="-122"/>
              </a:rPr>
              <a:t>;</a:t>
            </a:r>
            <a:endParaRPr lang="en-US" altLang="zh-CN" sz="2000" b="1" dirty="0">
              <a:solidFill>
                <a:schemeClr val="bg1"/>
              </a:solidFill>
              <a:latin typeface="微软雅黑" panose="020B0503020204020204" charset="-122"/>
              <a:ea typeface="微软雅黑" panose="020B0503020204020204" charset="-122"/>
            </a:endParaRPr>
          </a:p>
          <a:p>
            <a:pPr eaLnBrk="1" hangingPunct="1">
              <a:defRPr/>
            </a:pPr>
            <a:r>
              <a:rPr lang="en-US" altLang="zh-CN" sz="2000" b="1" dirty="0">
                <a:solidFill>
                  <a:schemeClr val="bg1"/>
                </a:solidFill>
                <a:latin typeface="微软雅黑" panose="020B0503020204020204" charset="-122"/>
                <a:ea typeface="微软雅黑" panose="020B0503020204020204" charset="-122"/>
              </a:rPr>
              <a:t>}</a:t>
            </a:r>
            <a:endParaRPr lang="zh-CN" altLang="en-US" sz="2000" b="1" dirty="0">
              <a:solidFill>
                <a:schemeClr val="bg1"/>
              </a:solidFill>
              <a:latin typeface="微软雅黑" panose="020B0503020204020204" charset="-122"/>
              <a:ea typeface="微软雅黑" panose="020B0503020204020204" charset="-122"/>
            </a:endParaRPr>
          </a:p>
        </p:txBody>
      </p:sp>
      <p:sp>
        <p:nvSpPr>
          <p:cNvPr id="20488" name="文本框 16"/>
          <p:cNvSpPr txBox="1">
            <a:spLocks noChangeArrowheads="1"/>
          </p:cNvSpPr>
          <p:nvPr/>
        </p:nvSpPr>
        <p:spPr bwMode="auto">
          <a:xfrm>
            <a:off x="1094170" y="3956018"/>
            <a:ext cx="4662213" cy="252666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20000"/>
              </a:lnSpc>
              <a:spcBef>
                <a:spcPct val="0"/>
              </a:spcBef>
              <a:buClrTx/>
              <a:buFontTx/>
              <a:buNone/>
            </a:pPr>
            <a:r>
              <a:rPr lang="en-US" altLang="zh-CN" sz="2200" b="1">
                <a:latin typeface="微软雅黑" panose="020B0503020204020204" charset="-122"/>
                <a:ea typeface="微软雅黑" panose="020B0503020204020204" charset="-122"/>
              </a:rPr>
              <a:t>Lambda</a:t>
            </a:r>
            <a:r>
              <a:rPr lang="zh-CN" altLang="en-US" sz="2200" b="1">
                <a:latin typeface="微软雅黑" panose="020B0503020204020204" charset="-122"/>
                <a:ea typeface="微软雅黑" panose="020B0503020204020204" charset="-122"/>
              </a:rPr>
              <a:t>表达式就是只写参数列表和方法体的匿名方法</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参数列表和方法体之间的符号是</a:t>
            </a:r>
            <a:r>
              <a:rPr lang="en-US" altLang="zh-CN" sz="2200" b="1">
                <a:latin typeface="微软雅黑" panose="020B0503020204020204" charset="-122"/>
                <a:ea typeface="微软雅黑" panose="020B0503020204020204" charset="-122"/>
              </a:rPr>
              <a:t>-&gt;)</a:t>
            </a:r>
            <a:r>
              <a:rPr lang="zh-CN" altLang="en-US" sz="2200" b="1">
                <a:latin typeface="微软雅黑" panose="020B0503020204020204" charset="-122"/>
                <a:ea typeface="微软雅黑" panose="020B0503020204020204" charset="-122"/>
              </a:rPr>
              <a:t>：</a:t>
            </a:r>
            <a:endParaRPr lang="zh-CN" altLang="en-US" sz="2200" b="1">
              <a:latin typeface="微软雅黑" panose="020B0503020204020204" charset="-122"/>
              <a:ea typeface="微软雅黑" panose="020B0503020204020204" charset="-122"/>
            </a:endParaRPr>
          </a:p>
          <a:p>
            <a:pPr eaLnBrk="1" hangingPunct="1">
              <a:lnSpc>
                <a:spcPct val="120000"/>
              </a:lnSpc>
              <a:spcBef>
                <a:spcPct val="0"/>
              </a:spcBef>
              <a:buClrTx/>
              <a:buFontTx/>
              <a:buNone/>
            </a:pPr>
            <a:r>
              <a:rPr lang="zh-CN" altLang="en-US" sz="2200" b="1">
                <a:solidFill>
                  <a:srgbClr val="53648F"/>
                </a:solidFill>
                <a:latin typeface="微软雅黑" panose="020B0503020204020204" charset="-122"/>
                <a:ea typeface="微软雅黑" panose="020B0503020204020204" charset="-122"/>
              </a:rPr>
              <a:t>（参数列表）</a:t>
            </a:r>
            <a:r>
              <a:rPr lang="en-US" altLang="zh-CN" sz="2200" b="1">
                <a:solidFill>
                  <a:srgbClr val="53648F"/>
                </a:solidFill>
                <a:latin typeface="微软雅黑" panose="020B0503020204020204" charset="-122"/>
                <a:ea typeface="微软雅黑" panose="020B0503020204020204" charset="-122"/>
              </a:rPr>
              <a:t>-&gt; {</a:t>
            </a:r>
            <a:endParaRPr lang="en-US" altLang="zh-CN" sz="2200" b="1">
              <a:solidFill>
                <a:srgbClr val="53648F"/>
              </a:solidFill>
              <a:latin typeface="微软雅黑" panose="020B0503020204020204" charset="-122"/>
              <a:ea typeface="微软雅黑" panose="020B0503020204020204" charset="-122"/>
            </a:endParaRPr>
          </a:p>
          <a:p>
            <a:pPr eaLnBrk="1" hangingPunct="1">
              <a:lnSpc>
                <a:spcPct val="120000"/>
              </a:lnSpc>
              <a:spcBef>
                <a:spcPct val="0"/>
              </a:spcBef>
              <a:buClrTx/>
              <a:buFontTx/>
              <a:buNone/>
            </a:pPr>
            <a:r>
              <a:rPr lang="en-US" altLang="zh-CN" sz="2200" b="1">
                <a:solidFill>
                  <a:srgbClr val="53648F"/>
                </a:solidFill>
                <a:latin typeface="微软雅黑" panose="020B0503020204020204" charset="-122"/>
                <a:ea typeface="微软雅黑" panose="020B0503020204020204" charset="-122"/>
              </a:rPr>
              <a:t>          </a:t>
            </a:r>
            <a:r>
              <a:rPr lang="zh-CN" altLang="en-US" sz="2200" b="1">
                <a:solidFill>
                  <a:srgbClr val="53648F"/>
                </a:solidFill>
                <a:latin typeface="微软雅黑" panose="020B0503020204020204" charset="-122"/>
                <a:ea typeface="微软雅黑" panose="020B0503020204020204" charset="-122"/>
              </a:rPr>
              <a:t>方法体</a:t>
            </a:r>
            <a:endParaRPr lang="zh-CN" altLang="en-US" sz="2200" b="1">
              <a:solidFill>
                <a:srgbClr val="53648F"/>
              </a:solidFill>
              <a:latin typeface="微软雅黑" panose="020B0503020204020204" charset="-122"/>
              <a:ea typeface="微软雅黑" panose="020B0503020204020204" charset="-122"/>
            </a:endParaRPr>
          </a:p>
          <a:p>
            <a:pPr eaLnBrk="1" hangingPunct="1">
              <a:lnSpc>
                <a:spcPct val="120000"/>
              </a:lnSpc>
              <a:spcBef>
                <a:spcPct val="0"/>
              </a:spcBef>
              <a:buClrTx/>
              <a:buFontTx/>
              <a:buNone/>
            </a:pPr>
            <a:r>
              <a:rPr lang="zh-CN" altLang="en-US" sz="2200" b="1">
                <a:solidFill>
                  <a:srgbClr val="53648F"/>
                </a:solidFill>
                <a:latin typeface="微软雅黑" panose="020B0503020204020204" charset="-122"/>
                <a:ea typeface="微软雅黑" panose="020B0503020204020204" charset="-122"/>
              </a:rPr>
              <a:t> </a:t>
            </a:r>
            <a:r>
              <a:rPr lang="en-US" altLang="zh-CN" sz="2200" b="1">
                <a:solidFill>
                  <a:srgbClr val="53648F"/>
                </a:solidFill>
                <a:latin typeface="微软雅黑" panose="020B0503020204020204" charset="-122"/>
                <a:ea typeface="微软雅黑" panose="020B0503020204020204" charset="-122"/>
              </a:rPr>
              <a:t>}</a:t>
            </a:r>
            <a:endParaRPr lang="zh-CN" altLang="en-US" sz="2200" b="1">
              <a:solidFill>
                <a:srgbClr val="53648F"/>
              </a:solidFill>
              <a:latin typeface="微软雅黑" panose="020B0503020204020204" charset="-122"/>
              <a:ea typeface="微软雅黑" panose="020B0503020204020204" charset="-122"/>
            </a:endParaRPr>
          </a:p>
        </p:txBody>
      </p:sp>
      <p:grpSp>
        <p:nvGrpSpPr>
          <p:cNvPr id="9" name="组合 8"/>
          <p:cNvGrpSpPr/>
          <p:nvPr/>
        </p:nvGrpSpPr>
        <p:grpSpPr>
          <a:xfrm>
            <a:off x="103941" y="116632"/>
            <a:ext cx="9929764" cy="615915"/>
            <a:chOff x="103941" y="116632"/>
            <a:chExt cx="9929764" cy="615915"/>
          </a:xfrm>
        </p:grpSpPr>
        <p:sp>
          <p:nvSpPr>
            <p:cNvPr id="10" name="文本框 9"/>
            <p:cNvSpPr txBox="1"/>
            <p:nvPr/>
          </p:nvSpPr>
          <p:spPr>
            <a:xfrm>
              <a:off x="767408" y="147772"/>
              <a:ext cx="6264696"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6.5</a:t>
              </a:r>
              <a:r>
                <a:rPr lang="zh-CN" altLang="en-US" sz="3200" b="1" dirty="0">
                  <a:solidFill>
                    <a:srgbClr val="53648F"/>
                  </a:solidFill>
                  <a:latin typeface="微软雅黑" panose="020B0503020204020204" charset="-122"/>
                  <a:ea typeface="微软雅黑" panose="020B0503020204020204" charset="-122"/>
                </a:rPr>
                <a:t>函数接口与</a:t>
              </a:r>
              <a:r>
                <a:rPr lang="en-US" altLang="zh-CN" sz="3200" b="1" dirty="0">
                  <a:solidFill>
                    <a:srgbClr val="53648F"/>
                  </a:solidFill>
                  <a:latin typeface="微软雅黑" panose="020B0503020204020204" charset="-122"/>
                  <a:ea typeface="微软雅黑" panose="020B0503020204020204" charset="-122"/>
                </a:rPr>
                <a:t>LAMBADA</a:t>
              </a:r>
              <a:r>
                <a:rPr lang="zh-CN" altLang="en-US" sz="3200" b="1" dirty="0">
                  <a:solidFill>
                    <a:srgbClr val="53648F"/>
                  </a:solidFill>
                  <a:latin typeface="微软雅黑" panose="020B0503020204020204" charset="-122"/>
                  <a:ea typeface="微软雅黑" panose="020B0503020204020204" charset="-122"/>
                </a:rPr>
                <a:t>表达式</a:t>
              </a:r>
              <a:endParaRPr lang="zh-CN" altLang="en-US" sz="3200" b="1" dirty="0">
                <a:solidFill>
                  <a:srgbClr val="53648F"/>
                </a:solidFill>
                <a:latin typeface="微软雅黑" panose="020B0503020204020204" charset="-122"/>
                <a:ea typeface="微软雅黑" panose="020B0503020204020204" charset="-122"/>
              </a:endParaRPr>
            </a:p>
          </p:txBody>
        </p:sp>
        <p:pic>
          <p:nvPicPr>
            <p:cNvPr id="11" name="图片 10"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4" name="平行四边形 13"/>
            <p:cNvSpPr/>
            <p:nvPr/>
          </p:nvSpPr>
          <p:spPr>
            <a:xfrm>
              <a:off x="6744072" y="458688"/>
              <a:ext cx="328963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6" name="文本框 5"/>
          <p:cNvSpPr txBox="1">
            <a:spLocks noChangeArrowheads="1"/>
          </p:cNvSpPr>
          <p:nvPr/>
        </p:nvSpPr>
        <p:spPr bwMode="auto">
          <a:xfrm>
            <a:off x="993249" y="813475"/>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spcBef>
                <a:spcPct val="0"/>
              </a:spcBef>
              <a:buClrTx/>
              <a:buNone/>
            </a:pPr>
            <a:r>
              <a:rPr lang="zh-CN" altLang="en-US" sz="2200" b="1">
                <a:solidFill>
                  <a:srgbClr val="C00000"/>
                </a:solidFill>
                <a:latin typeface="微软雅黑" panose="020B0503020204020204" charset="-122"/>
                <a:ea typeface="微软雅黑" panose="020B0503020204020204" charset="-122"/>
              </a:rPr>
              <a:t>①</a:t>
            </a:r>
            <a:r>
              <a:rPr lang="zh-CN" altLang="en-US" sz="2200" b="1">
                <a:solidFill>
                  <a:srgbClr val="53648F"/>
                </a:solidFill>
                <a:latin typeface="微软雅黑" panose="020B0503020204020204" charset="-122"/>
                <a:ea typeface="微软雅黑" panose="020B0503020204020204" charset="-122"/>
              </a:rPr>
              <a:t>函数接口</a:t>
            </a:r>
            <a:endParaRPr lang="zh-CN" altLang="en-US" sz="2200" b="1">
              <a:solidFill>
                <a:srgbClr val="53648F"/>
              </a:solidFill>
              <a:latin typeface="微软雅黑" panose="020B0503020204020204" charset="-122"/>
              <a:ea typeface="微软雅黑" panose="020B0503020204020204" charset="-122"/>
            </a:endParaRPr>
          </a:p>
        </p:txBody>
      </p:sp>
      <p:sp>
        <p:nvSpPr>
          <p:cNvPr id="17" name="文本框 16"/>
          <p:cNvSpPr txBox="1"/>
          <p:nvPr/>
        </p:nvSpPr>
        <p:spPr>
          <a:xfrm>
            <a:off x="1090686" y="1196752"/>
            <a:ext cx="10693946" cy="1106805"/>
          </a:xfrm>
          <a:prstGeom prst="rect">
            <a:avLst/>
          </a:prstGeom>
          <a:noFill/>
        </p:spPr>
        <p:txBody>
          <a:bodyPr wrap="square">
            <a:spAutoFit/>
          </a:bodyPr>
          <a:lstStyle/>
          <a:p>
            <a:pPr>
              <a:lnSpc>
                <a:spcPct val="150000"/>
              </a:lnSpc>
              <a:defRPr/>
            </a:pPr>
            <a:r>
              <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rPr>
              <a:t>       如果一个接口里有且只有一个</a:t>
            </a:r>
            <a:r>
              <a:rPr lang="en-US" altLang="zh-CN" sz="2200" b="1" kern="100">
                <a:solidFill>
                  <a:srgbClr val="000000"/>
                </a:solidFill>
                <a:latin typeface="微软雅黑" panose="020B0503020204020204" charset="-122"/>
                <a:ea typeface="微软雅黑" panose="020B0503020204020204" charset="-122"/>
                <a:cs typeface="Times New Roman" panose="02020503050405090304" pitchFamily="18" charset="0"/>
              </a:rPr>
              <a:t>abstract</a:t>
            </a:r>
            <a:r>
              <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rPr>
              <a:t>方法，称这样的接口是单接口。</a:t>
            </a:r>
            <a:r>
              <a:rPr lang="en-US" altLang="zh-CN" sz="2200" b="1" kern="100">
                <a:solidFill>
                  <a:srgbClr val="000000"/>
                </a:solidFill>
                <a:latin typeface="微软雅黑" panose="020B0503020204020204" charset="-122"/>
                <a:ea typeface="微软雅黑" panose="020B0503020204020204" charset="-122"/>
                <a:cs typeface="Times New Roman" panose="02020503050405090304" pitchFamily="18" charset="0"/>
              </a:rPr>
              <a:t>JDK8</a:t>
            </a:r>
            <a:r>
              <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rPr>
              <a:t>之后，</a:t>
            </a:r>
            <a:r>
              <a:rPr lang="en-US" altLang="zh-CN" sz="2200" b="1" kern="100">
                <a:solidFill>
                  <a:srgbClr val="000000"/>
                </a:solidFill>
                <a:latin typeface="微软雅黑" panose="020B0503020204020204" charset="-122"/>
                <a:ea typeface="微软雅黑" panose="020B0503020204020204" charset="-122"/>
                <a:cs typeface="Times New Roman" panose="02020503050405090304" pitchFamily="18" charset="0"/>
              </a:rPr>
              <a:t>Java</a:t>
            </a:r>
            <a:r>
              <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rPr>
              <a:t>开始使用</a:t>
            </a:r>
            <a:r>
              <a:rPr lang="en-US" altLang="zh-CN" sz="2200" b="1" kern="100">
                <a:solidFill>
                  <a:srgbClr val="000000"/>
                </a:solidFill>
                <a:latin typeface="微软雅黑" panose="020B0503020204020204" charset="-122"/>
                <a:ea typeface="微软雅黑" panose="020B0503020204020204" charset="-122"/>
                <a:cs typeface="Times New Roman" panose="02020503050405090304" pitchFamily="18" charset="0"/>
              </a:rPr>
              <a:t>Lambada</a:t>
            </a:r>
            <a:r>
              <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rPr>
              <a:t>表达式，也将单接口称为函数接口。</a:t>
            </a:r>
            <a:endPar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485"/>
                                        </p:tgtEl>
                                        <p:attrNameLst>
                                          <p:attrName>style.visibility</p:attrName>
                                        </p:attrNameLst>
                                      </p:cBhvr>
                                      <p:to>
                                        <p:strVal val="visible"/>
                                      </p:to>
                                    </p:set>
                                    <p:animEffect transition="in" filter="fade">
                                      <p:cBhvr>
                                        <p:cTn id="18" dur="1000"/>
                                        <p:tgtEl>
                                          <p:spTgt spid="20485"/>
                                        </p:tgtEl>
                                      </p:cBhvr>
                                    </p:animEffect>
                                    <p:anim calcmode="lin" valueType="num">
                                      <p:cBhvr>
                                        <p:cTn id="19" dur="1000" fill="hold"/>
                                        <p:tgtEl>
                                          <p:spTgt spid="20485"/>
                                        </p:tgtEl>
                                        <p:attrNameLst>
                                          <p:attrName>ppt_x</p:attrName>
                                        </p:attrNameLst>
                                      </p:cBhvr>
                                      <p:tavLst>
                                        <p:tav tm="0">
                                          <p:val>
                                            <p:strVal val="#ppt_x"/>
                                          </p:val>
                                        </p:tav>
                                        <p:tav tm="100000">
                                          <p:val>
                                            <p:strVal val="#ppt_x"/>
                                          </p:val>
                                        </p:tav>
                                      </p:tavLst>
                                    </p:anim>
                                    <p:anim calcmode="lin" valueType="num">
                                      <p:cBhvr>
                                        <p:cTn id="20" dur="1000" fill="hold"/>
                                        <p:tgtEl>
                                          <p:spTgt spid="2048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0488"/>
                                        </p:tgtEl>
                                        <p:attrNameLst>
                                          <p:attrName>style.visibility</p:attrName>
                                        </p:attrNameLst>
                                      </p:cBhvr>
                                      <p:to>
                                        <p:strVal val="visible"/>
                                      </p:to>
                                    </p:set>
                                    <p:animEffect transition="in" filter="fade">
                                      <p:cBhvr>
                                        <p:cTn id="31" dur="1000"/>
                                        <p:tgtEl>
                                          <p:spTgt spid="20488"/>
                                        </p:tgtEl>
                                      </p:cBhvr>
                                    </p:animEffect>
                                    <p:anim calcmode="lin" valueType="num">
                                      <p:cBhvr>
                                        <p:cTn id="32" dur="1000" fill="hold"/>
                                        <p:tgtEl>
                                          <p:spTgt spid="20488"/>
                                        </p:tgtEl>
                                        <p:attrNameLst>
                                          <p:attrName>ppt_x</p:attrName>
                                        </p:attrNameLst>
                                      </p:cBhvr>
                                      <p:tavLst>
                                        <p:tav tm="0">
                                          <p:val>
                                            <p:strVal val="#ppt_x"/>
                                          </p:val>
                                        </p:tav>
                                        <p:tav tm="100000">
                                          <p:val>
                                            <p:strVal val="#ppt_x"/>
                                          </p:val>
                                        </p:tav>
                                      </p:tavLst>
                                    </p:anim>
                                    <p:anim calcmode="lin" valueType="num">
                                      <p:cBhvr>
                                        <p:cTn id="33" dur="1000" fill="hold"/>
                                        <p:tgtEl>
                                          <p:spTgt spid="2048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13" grpId="0" bldLvl="0" animBg="1"/>
      <p:bldP spid="15" grpId="0" bldLvl="0" animBg="1"/>
      <p:bldP spid="20488" grpId="0" bldLvl="0" animBg="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271464" y="1803985"/>
            <a:ext cx="10317689" cy="1476375"/>
          </a:xfrm>
          <a:prstGeom prst="rect">
            <a:avLst/>
          </a:prstGeom>
          <a:noFill/>
          <a:ln w="50800">
            <a:solidFill>
              <a:srgbClr val="53648F"/>
            </a:solidFill>
          </a:ln>
        </p:spPr>
        <p:txBody>
          <a:bodyPr wrap="square">
            <a:spAutoFit/>
          </a:bodyPr>
          <a:lstStyle/>
          <a:p>
            <a:pPr eaLnBrk="1" hangingPunct="1">
              <a:lnSpc>
                <a:spcPct val="150000"/>
              </a:lnSpc>
              <a:defRPr/>
            </a:pPr>
            <a:r>
              <a:rPr lang="zh-CN" altLang="en-US" sz="2000" b="1" dirty="0">
                <a:latin typeface="微软雅黑" panose="020B0503020204020204" charset="-122"/>
                <a:ea typeface="微软雅黑" panose="020B0503020204020204" charset="-122"/>
              </a:rPr>
              <a:t>由于</a:t>
            </a:r>
            <a:r>
              <a:rPr lang="en-US" altLang="zh-CN" sz="2000" b="1" dirty="0">
                <a:latin typeface="微软雅黑" panose="020B0503020204020204" charset="-122"/>
                <a:ea typeface="微软雅黑" panose="020B0503020204020204" charset="-122"/>
              </a:rPr>
              <a:t>Lambda</a:t>
            </a:r>
            <a:r>
              <a:rPr lang="zh-CN" altLang="en-US" sz="2000" b="1" dirty="0">
                <a:latin typeface="微软雅黑" panose="020B0503020204020204" charset="-122"/>
                <a:ea typeface="微软雅黑" panose="020B0503020204020204" charset="-122"/>
              </a:rPr>
              <a:t>表达式过于简化，因此必须在特殊的上下文，编译器才能推断出</a:t>
            </a:r>
            <a:r>
              <a:rPr lang="en-US" altLang="zh-CN" sz="2000" b="1" dirty="0">
                <a:latin typeface="微软雅黑" panose="020B0503020204020204" charset="-122"/>
                <a:ea typeface="微软雅黑" panose="020B0503020204020204" charset="-122"/>
              </a:rPr>
              <a:t>Lambda</a:t>
            </a:r>
            <a:r>
              <a:rPr lang="zh-CN" altLang="en-US" sz="2000" b="1" dirty="0">
                <a:latin typeface="微软雅黑" panose="020B0503020204020204" charset="-122"/>
                <a:ea typeface="微软雅黑" panose="020B0503020204020204" charset="-122"/>
              </a:rPr>
              <a:t>表达式到底是哪个方法，才能计算出</a:t>
            </a:r>
            <a:r>
              <a:rPr lang="en-US" altLang="zh-CN" sz="2000" b="1" dirty="0">
                <a:latin typeface="微软雅黑" panose="020B0503020204020204" charset="-122"/>
                <a:ea typeface="微软雅黑" panose="020B0503020204020204" charset="-122"/>
              </a:rPr>
              <a:t>Lambda</a:t>
            </a:r>
            <a:r>
              <a:rPr lang="zh-CN" altLang="en-US" sz="2000" b="1" dirty="0">
                <a:latin typeface="微软雅黑" panose="020B0503020204020204" charset="-122"/>
                <a:ea typeface="微软雅黑" panose="020B0503020204020204" charset="-122"/>
              </a:rPr>
              <a:t>表达式的值，因此</a:t>
            </a:r>
            <a:r>
              <a:rPr lang="en-US" altLang="zh-CN" sz="2000" b="1" dirty="0">
                <a:latin typeface="微软雅黑" panose="020B0503020204020204" charset="-122"/>
                <a:ea typeface="微软雅黑" panose="020B0503020204020204" charset="-122"/>
              </a:rPr>
              <a:t>Java</a:t>
            </a:r>
            <a:r>
              <a:rPr lang="zh-CN" altLang="en-US" sz="2000" b="1" dirty="0">
                <a:latin typeface="微软雅黑" panose="020B0503020204020204" charset="-122"/>
                <a:ea typeface="微软雅黑" panose="020B0503020204020204" charset="-122"/>
              </a:rPr>
              <a:t>中的</a:t>
            </a:r>
            <a:r>
              <a:rPr lang="en-US" altLang="zh-CN" sz="2000" b="1" dirty="0">
                <a:latin typeface="微软雅黑" panose="020B0503020204020204" charset="-122"/>
                <a:ea typeface="微软雅黑" panose="020B0503020204020204" charset="-122"/>
              </a:rPr>
              <a:t>Lambada</a:t>
            </a:r>
            <a:r>
              <a:rPr lang="zh-CN" altLang="en-US" sz="2000" b="1" dirty="0">
                <a:latin typeface="微软雅黑" panose="020B0503020204020204" charset="-122"/>
                <a:ea typeface="微软雅黑" panose="020B0503020204020204" charset="-122"/>
              </a:rPr>
              <a:t>表达式主要用在单接口。即函数接口</a:t>
            </a:r>
            <a:r>
              <a:rPr lang="en-US" altLang="zh-CN"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21510" name="文本框 15"/>
          <p:cNvSpPr txBox="1">
            <a:spLocks noChangeArrowheads="1"/>
          </p:cNvSpPr>
          <p:nvPr/>
        </p:nvSpPr>
        <p:spPr bwMode="auto">
          <a:xfrm>
            <a:off x="993249" y="3494532"/>
            <a:ext cx="72009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ClrTx/>
              <a:buFont typeface="Wingdings" panose="05000000000000000000" pitchFamily="2" charset="2"/>
              <a:buNone/>
              <a:defRPr kumimoji="1" sz="2200" b="1">
                <a:solidFill>
                  <a:srgbClr val="C00000"/>
                </a:solidFill>
                <a:latin typeface="Times New Roman" panose="02020503050405090304" pitchFamily="18" charset="0"/>
                <a:ea typeface="楷体" panose="02010609060101010101" pitchFamily="49" charset="-122"/>
              </a:defRPr>
            </a:lvl1pPr>
            <a:lvl2pPr marL="742950" indent="-285750">
              <a:spcBef>
                <a:spcPct val="20000"/>
              </a:spcBef>
              <a:buChar char="–"/>
              <a:defRPr kumimoji="1" sz="2600">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latin typeface="Times New Roman" panose="02020503050405090304" pitchFamily="18" charset="0"/>
                <a:ea typeface="宋体" pitchFamily="2" charset="-122"/>
              </a:defRPr>
            </a:lvl3pPr>
            <a:lvl4pPr marL="1600200" indent="-228600">
              <a:spcBef>
                <a:spcPct val="20000"/>
              </a:spcBef>
              <a:buChar char="–"/>
              <a:defRPr kumimoji="1" sz="2000">
                <a:latin typeface="Times New Roman" panose="02020503050405090304" pitchFamily="18" charset="0"/>
                <a:ea typeface="宋体" pitchFamily="2" charset="-122"/>
              </a:defRPr>
            </a:lvl4pPr>
            <a:lvl5pPr marL="2057400" indent="-228600">
              <a:spcBef>
                <a:spcPct val="20000"/>
              </a:spcBef>
              <a:buChar char="»"/>
              <a:defRPr kumimoji="1" sz="2000">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latin typeface="Times New Roman" panose="02020503050405090304" pitchFamily="18" charset="0"/>
                <a:ea typeface="宋体" pitchFamily="2" charset="-122"/>
              </a:defRPr>
            </a:lvl9pPr>
          </a:lstStyle>
          <a:p>
            <a:r>
              <a:rPr lang="zh-CN" altLang="en-US">
                <a:latin typeface="微软雅黑" panose="020B0503020204020204" charset="-122"/>
                <a:ea typeface="微软雅黑" panose="020B0503020204020204" charset="-122"/>
              </a:rPr>
              <a:t>④</a:t>
            </a:r>
            <a:r>
              <a:rPr lang="zh-CN" altLang="en-US">
                <a:solidFill>
                  <a:srgbClr val="53648F"/>
                </a:solidFill>
                <a:latin typeface="微软雅黑" panose="020B0503020204020204" charset="-122"/>
                <a:ea typeface="微软雅黑" panose="020B0503020204020204" charset="-122"/>
              </a:rPr>
              <a:t>接口变量存放</a:t>
            </a:r>
            <a:r>
              <a:rPr lang="en-US" altLang="zh-CN">
                <a:solidFill>
                  <a:srgbClr val="53648F"/>
                </a:solidFill>
                <a:latin typeface="微软雅黑" panose="020B0503020204020204" charset="-122"/>
                <a:ea typeface="微软雅黑" panose="020B0503020204020204" charset="-122"/>
              </a:rPr>
              <a:t>Lambada</a:t>
            </a:r>
            <a:r>
              <a:rPr lang="zh-CN" altLang="en-US">
                <a:solidFill>
                  <a:srgbClr val="53648F"/>
                </a:solidFill>
                <a:latin typeface="微软雅黑" panose="020B0503020204020204" charset="-122"/>
                <a:ea typeface="微软雅黑" panose="020B0503020204020204" charset="-122"/>
              </a:rPr>
              <a:t>表达式的值</a:t>
            </a:r>
            <a:endParaRPr lang="zh-CN" altLang="en-US">
              <a:solidFill>
                <a:srgbClr val="53648F"/>
              </a:solidFill>
              <a:latin typeface="微软雅黑" panose="020B0503020204020204" charset="-122"/>
              <a:ea typeface="微软雅黑" panose="020B0503020204020204" charset="-122"/>
            </a:endParaRPr>
          </a:p>
        </p:txBody>
      </p:sp>
      <p:sp>
        <p:nvSpPr>
          <p:cNvPr id="21511" name="文本框 17"/>
          <p:cNvSpPr txBox="1">
            <a:spLocks noChangeArrowheads="1"/>
          </p:cNvSpPr>
          <p:nvPr/>
        </p:nvSpPr>
        <p:spPr bwMode="auto">
          <a:xfrm>
            <a:off x="1271464" y="3821829"/>
            <a:ext cx="10441160" cy="1614805"/>
          </a:xfrm>
          <a:prstGeom prst="rect">
            <a:avLst/>
          </a:prstGeom>
          <a:noFill/>
        </p:spPr>
        <p:txBody>
          <a:bodyPr wrap="square">
            <a:spAutoFit/>
          </a:bodyPr>
          <a:lstStyle>
            <a:defPPr>
              <a:defRPr lang="en-US"/>
            </a:defPPr>
            <a:lvl1pPr>
              <a:lnSpc>
                <a:spcPct val="150000"/>
              </a:lnSpc>
              <a:defRPr sz="2200" b="1" kern="100">
                <a:solidFill>
                  <a:srgbClr val="000000"/>
                </a:solidFill>
                <a:ea typeface="楷体" panose="02010609060101010101" pitchFamily="49" charset="-122"/>
                <a:cs typeface="Times New Roman" panose="02020503050405090304" pitchFamily="18" charset="0"/>
              </a:defRPr>
            </a:lvl1pPr>
          </a:lstStyle>
          <a:p>
            <a:r>
              <a:rPr lang="zh-CN" altLang="en-US">
                <a:latin typeface="微软雅黑" panose="020B0503020204020204" charset="-122"/>
                <a:ea typeface="微软雅黑" panose="020B0503020204020204" charset="-122"/>
              </a:rPr>
              <a:t>允许把</a:t>
            </a:r>
            <a:r>
              <a:rPr lang="en-US" altLang="zh-CN">
                <a:latin typeface="微软雅黑" panose="020B0503020204020204" charset="-122"/>
                <a:ea typeface="微软雅黑" panose="020B0503020204020204" charset="-122"/>
              </a:rPr>
              <a:t>Lambada</a:t>
            </a:r>
            <a:r>
              <a:rPr lang="zh-CN" altLang="en-US">
                <a:latin typeface="微软雅黑" panose="020B0503020204020204" charset="-122"/>
                <a:ea typeface="微软雅黑" panose="020B0503020204020204" charset="-122"/>
              </a:rPr>
              <a:t>表达式的值（方法的入口地址）赋值给接口变量，那么接口变量就可以调用</a:t>
            </a:r>
            <a:r>
              <a:rPr lang="en-US" altLang="zh-CN">
                <a:latin typeface="微软雅黑" panose="020B0503020204020204" charset="-122"/>
                <a:ea typeface="微软雅黑" panose="020B0503020204020204" charset="-122"/>
              </a:rPr>
              <a:t>Lambada</a:t>
            </a:r>
            <a:r>
              <a:rPr lang="zh-CN" altLang="en-US">
                <a:latin typeface="微软雅黑" panose="020B0503020204020204" charset="-122"/>
                <a:ea typeface="微软雅黑" panose="020B0503020204020204" charset="-122"/>
              </a:rPr>
              <a:t>表达式实现的方法（即接口中的方法）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这一机制称为接口回调</a:t>
            </a:r>
            <a:r>
              <a:rPr lang="en-US" altLang="zh-CN">
                <a:latin typeface="微软雅黑" panose="020B0503020204020204" charset="-122"/>
                <a:ea typeface="微软雅黑" panose="020B0503020204020204" charset="-122"/>
              </a:rPr>
              <a:t>Lambada</a:t>
            </a:r>
            <a:r>
              <a:rPr lang="zh-CN" altLang="en-US">
                <a:latin typeface="微软雅黑" panose="020B0503020204020204" charset="-122"/>
                <a:ea typeface="微软雅黑" panose="020B0503020204020204" charset="-122"/>
              </a:rPr>
              <a:t>表达式实现的接口方法。</a:t>
            </a:r>
            <a:endParaRPr lang="zh-CN" altLang="en-US">
              <a:latin typeface="微软雅黑" panose="020B0503020204020204" charset="-122"/>
              <a:ea typeface="微软雅黑" panose="020B0503020204020204" charset="-122"/>
            </a:endParaRPr>
          </a:p>
        </p:txBody>
      </p:sp>
      <p:sp>
        <p:nvSpPr>
          <p:cNvPr id="20" name="文本框 19"/>
          <p:cNvSpPr txBox="1"/>
          <p:nvPr/>
        </p:nvSpPr>
        <p:spPr>
          <a:xfrm>
            <a:off x="1269877" y="5634981"/>
            <a:ext cx="7993062" cy="429895"/>
          </a:xfrm>
          <a:prstGeom prst="rect">
            <a:avLst/>
          </a:prstGeom>
          <a:noFill/>
        </p:spPr>
        <p:txBody>
          <a:bodyPr>
            <a:spAutoFit/>
          </a:bodyPr>
          <a:lstStyle/>
          <a:p>
            <a:pPr eaLnBrk="1" hangingPunct="1">
              <a:defRPr/>
            </a:pP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例子</a:t>
            </a:r>
            <a:r>
              <a:rPr lang="en-US" altLang="zh-CN" sz="2200" b="1" kern="100" dirty="0">
                <a:solidFill>
                  <a:srgbClr val="53648F"/>
                </a:solidFill>
                <a:latin typeface="微软雅黑" panose="020B0503020204020204" charset="-122"/>
                <a:ea typeface="微软雅黑" panose="020B0503020204020204" charset="-122"/>
              </a:rPr>
              <a:t>3</a:t>
            </a: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和</a:t>
            </a:r>
            <a:r>
              <a:rPr lang="zh-CN" altLang="zh-CN" sz="2200" b="1" kern="100" dirty="0">
                <a:solidFill>
                  <a:srgbClr val="C00000"/>
                </a:solidFill>
                <a:latin typeface="微软雅黑" panose="020B0503020204020204" charset="-122"/>
                <a:ea typeface="微软雅黑" panose="020B0503020204020204" charset="-122"/>
                <a:cs typeface="Times New Roman" panose="02020503050405090304" pitchFamily="18" charset="0"/>
                <a:hlinkClick r:id="rId1" action="ppaction://hlinkfile"/>
              </a:rPr>
              <a:t>例子</a:t>
            </a:r>
            <a:r>
              <a:rPr lang="en-US" altLang="zh-CN" sz="2200" b="1" kern="100" dirty="0">
                <a:solidFill>
                  <a:srgbClr val="C00000"/>
                </a:solidFill>
                <a:latin typeface="微软雅黑" panose="020B0503020204020204" charset="-122"/>
                <a:ea typeface="微软雅黑" panose="020B0503020204020204" charset="-122"/>
                <a:hlinkClick r:id="rId1" action="ppaction://hlinkfile"/>
              </a:rPr>
              <a:t>2</a:t>
            </a: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类似，但采用的是</a:t>
            </a:r>
            <a:r>
              <a:rPr lang="en-US" altLang="zh-CN" sz="2200" b="1" kern="100" dirty="0">
                <a:solidFill>
                  <a:srgbClr val="53648F"/>
                </a:solidFill>
                <a:latin typeface="微软雅黑" panose="020B0503020204020204" charset="-122"/>
                <a:ea typeface="微软雅黑" panose="020B0503020204020204" charset="-122"/>
              </a:rPr>
              <a:t>Lambada</a:t>
            </a:r>
            <a:r>
              <a:rPr lang="zh-CN" altLang="zh-CN" sz="2200" b="1" kern="100" dirty="0">
                <a:solidFill>
                  <a:srgbClr val="53648F"/>
                </a:solidFill>
                <a:latin typeface="微软雅黑" panose="020B0503020204020204" charset="-122"/>
                <a:ea typeface="微软雅黑" panose="020B0503020204020204" charset="-122"/>
                <a:cs typeface="Times New Roman" panose="02020503050405090304" pitchFamily="18" charset="0"/>
              </a:rPr>
              <a:t>表达式实现</a:t>
            </a:r>
            <a:endParaRPr lang="zh-CN" altLang="en-US" sz="2200" b="1" dirty="0">
              <a:solidFill>
                <a:srgbClr val="53648F"/>
              </a:solidFill>
              <a:latin typeface="微软雅黑" panose="020B0503020204020204" charset="-122"/>
              <a:ea typeface="微软雅黑" panose="020B0503020204020204" charset="-122"/>
            </a:endParaRPr>
          </a:p>
        </p:txBody>
      </p:sp>
      <p:sp>
        <p:nvSpPr>
          <p:cNvPr id="22" name="文本框 21"/>
          <p:cNvSpPr txBox="1"/>
          <p:nvPr/>
        </p:nvSpPr>
        <p:spPr>
          <a:xfrm>
            <a:off x="1273455" y="6088378"/>
            <a:ext cx="4572000" cy="429895"/>
          </a:xfrm>
          <a:prstGeom prst="rect">
            <a:avLst/>
          </a:prstGeom>
          <a:noFill/>
        </p:spPr>
        <p:txBody>
          <a:bodyPr>
            <a:spAutoFit/>
          </a:bodyPr>
          <a:lstStyle/>
          <a:p>
            <a:pPr eaLnBrk="1" hangingPunct="1">
              <a:defRPr/>
            </a:pPr>
            <a:r>
              <a:rPr lang="zh-CN" altLang="zh-CN" sz="2200" b="1" kern="100" dirty="0">
                <a:solidFill>
                  <a:srgbClr val="C00000"/>
                </a:solidFill>
                <a:latin typeface="微软雅黑" panose="020B0503020204020204" charset="-122"/>
                <a:ea typeface="微软雅黑" panose="020B0503020204020204" charset="-122"/>
                <a:cs typeface="Times New Roman" panose="02020503050405090304" pitchFamily="18" charset="0"/>
                <a:hlinkClick r:id="rId2" action="ppaction://hlinkfile"/>
              </a:rPr>
              <a:t>例子</a:t>
            </a:r>
            <a:r>
              <a:rPr lang="en-US" altLang="zh-CN" sz="2200" b="1" kern="100" dirty="0">
                <a:solidFill>
                  <a:srgbClr val="C00000"/>
                </a:solidFill>
                <a:latin typeface="微软雅黑" panose="020B0503020204020204" charset="-122"/>
                <a:ea typeface="微软雅黑" panose="020B0503020204020204" charset="-122"/>
                <a:hlinkClick r:id="rId2" action="ppaction://hlinkfile"/>
              </a:rPr>
              <a:t>3</a:t>
            </a:r>
            <a:endParaRPr lang="zh-CN" altLang="en-US" sz="2200" b="1" dirty="0">
              <a:solidFill>
                <a:srgbClr val="C00000"/>
              </a:solidFill>
              <a:latin typeface="微软雅黑" panose="020B0503020204020204" charset="-122"/>
              <a:ea typeface="微软雅黑" panose="020B0503020204020204" charset="-122"/>
            </a:endParaRPr>
          </a:p>
        </p:txBody>
      </p:sp>
      <p:grpSp>
        <p:nvGrpSpPr>
          <p:cNvPr id="10" name="组合 9"/>
          <p:cNvGrpSpPr/>
          <p:nvPr/>
        </p:nvGrpSpPr>
        <p:grpSpPr>
          <a:xfrm>
            <a:off x="103941" y="116632"/>
            <a:ext cx="9929764" cy="615915"/>
            <a:chOff x="103941" y="116632"/>
            <a:chExt cx="9929764" cy="615915"/>
          </a:xfrm>
        </p:grpSpPr>
        <p:sp>
          <p:nvSpPr>
            <p:cNvPr id="11" name="文本框 10"/>
            <p:cNvSpPr txBox="1"/>
            <p:nvPr/>
          </p:nvSpPr>
          <p:spPr>
            <a:xfrm>
              <a:off x="767408" y="147772"/>
              <a:ext cx="6264696" cy="584775"/>
            </a:xfrm>
            <a:prstGeom prst="rect">
              <a:avLst/>
            </a:prstGeom>
            <a:noFill/>
          </p:spPr>
          <p:txBody>
            <a:bodyPr wrap="square">
              <a:spAutoFit/>
            </a:bodyPr>
            <a:lstStyle/>
            <a:p>
              <a:pPr eaLnBrk="1" fontAlgn="auto" hangingPunct="1">
                <a:spcBef>
                  <a:spcPts val="0"/>
                </a:spcBef>
                <a:spcAft>
                  <a:spcPts val="0"/>
                </a:spcAft>
                <a:defRPr/>
              </a:pPr>
              <a:r>
                <a:rPr lang="en-US" altLang="zh-CN" sz="3200" b="1" dirty="0">
                  <a:solidFill>
                    <a:srgbClr val="53648F"/>
                  </a:solidFill>
                  <a:latin typeface="微软雅黑" panose="020B0503020204020204" charset="-122"/>
                  <a:ea typeface="微软雅黑" panose="020B0503020204020204" charset="-122"/>
                </a:rPr>
                <a:t>6.5</a:t>
              </a:r>
              <a:r>
                <a:rPr lang="zh-CN" altLang="en-US" sz="3200" b="1" dirty="0">
                  <a:solidFill>
                    <a:srgbClr val="53648F"/>
                  </a:solidFill>
                  <a:latin typeface="微软雅黑" panose="020B0503020204020204" charset="-122"/>
                  <a:ea typeface="微软雅黑" panose="020B0503020204020204" charset="-122"/>
                </a:rPr>
                <a:t>函数接口与</a:t>
              </a:r>
              <a:r>
                <a:rPr lang="en-US" altLang="zh-CN" sz="3200" b="1" dirty="0">
                  <a:solidFill>
                    <a:srgbClr val="53648F"/>
                  </a:solidFill>
                  <a:latin typeface="微软雅黑" panose="020B0503020204020204" charset="-122"/>
                  <a:ea typeface="微软雅黑" panose="020B0503020204020204" charset="-122"/>
                </a:rPr>
                <a:t>LAMBADA</a:t>
              </a:r>
              <a:r>
                <a:rPr lang="zh-CN" altLang="en-US" sz="3200" b="1" dirty="0">
                  <a:solidFill>
                    <a:srgbClr val="53648F"/>
                  </a:solidFill>
                  <a:latin typeface="微软雅黑" panose="020B0503020204020204" charset="-122"/>
                  <a:ea typeface="微软雅黑" panose="020B0503020204020204" charset="-122"/>
                </a:rPr>
                <a:t>表达式</a:t>
              </a:r>
              <a:endParaRPr lang="zh-CN" altLang="en-US" sz="3200" b="1" dirty="0">
                <a:solidFill>
                  <a:srgbClr val="53648F"/>
                </a:solidFill>
                <a:latin typeface="微软雅黑" panose="020B0503020204020204" charset="-122"/>
                <a:ea typeface="微软雅黑" panose="020B0503020204020204" charset="-122"/>
              </a:endParaRPr>
            </a:p>
          </p:txBody>
        </p:sp>
        <p:pic>
          <p:nvPicPr>
            <p:cNvPr id="12" name="图片 11"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5" name="平行四边形 14"/>
            <p:cNvSpPr/>
            <p:nvPr/>
          </p:nvSpPr>
          <p:spPr>
            <a:xfrm>
              <a:off x="6744072" y="458688"/>
              <a:ext cx="328963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6" name="文本框 5"/>
          <p:cNvSpPr txBox="1">
            <a:spLocks noChangeArrowheads="1"/>
          </p:cNvSpPr>
          <p:nvPr/>
        </p:nvSpPr>
        <p:spPr bwMode="auto">
          <a:xfrm>
            <a:off x="993249" y="813475"/>
            <a:ext cx="457200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spcBef>
                <a:spcPct val="0"/>
              </a:spcBef>
              <a:buClrTx/>
              <a:buNone/>
            </a:pPr>
            <a:r>
              <a:rPr lang="en-US" altLang="zh-CN" sz="2200" b="1">
                <a:solidFill>
                  <a:srgbClr val="C00000"/>
                </a:solidFill>
                <a:latin typeface="微软雅黑" panose="020B0503020204020204" charset="-122"/>
                <a:ea typeface="微软雅黑" panose="020B0503020204020204" charset="-122"/>
              </a:rPr>
              <a:t>③</a:t>
            </a:r>
            <a:r>
              <a:rPr lang="en-US" altLang="zh-CN" sz="2200" b="1">
                <a:solidFill>
                  <a:srgbClr val="53648F"/>
                </a:solidFill>
                <a:latin typeface="微软雅黑" panose="020B0503020204020204" charset="-122"/>
                <a:ea typeface="微软雅黑" panose="020B0503020204020204" charset="-122"/>
              </a:rPr>
              <a:t>Lambada</a:t>
            </a:r>
            <a:r>
              <a:rPr lang="zh-CN" altLang="en-US" sz="2200" b="1">
                <a:solidFill>
                  <a:srgbClr val="53648F"/>
                </a:solidFill>
                <a:latin typeface="微软雅黑" panose="020B0503020204020204" charset="-122"/>
                <a:ea typeface="微软雅黑" panose="020B0503020204020204" charset="-122"/>
              </a:rPr>
              <a:t>表达式的值</a:t>
            </a:r>
            <a:endParaRPr lang="zh-CN" altLang="en-US" sz="2200" b="1">
              <a:solidFill>
                <a:srgbClr val="53648F"/>
              </a:solidFill>
              <a:latin typeface="微软雅黑" panose="020B0503020204020204" charset="-122"/>
              <a:ea typeface="微软雅黑" panose="020B0503020204020204" charset="-122"/>
            </a:endParaRPr>
          </a:p>
        </p:txBody>
      </p:sp>
      <p:sp>
        <p:nvSpPr>
          <p:cNvPr id="17" name="文本框 16"/>
          <p:cNvSpPr txBox="1"/>
          <p:nvPr/>
        </p:nvSpPr>
        <p:spPr>
          <a:xfrm>
            <a:off x="1271464" y="1190900"/>
            <a:ext cx="6013426" cy="598805"/>
          </a:xfrm>
          <a:prstGeom prst="rect">
            <a:avLst/>
          </a:prstGeom>
          <a:noFill/>
        </p:spPr>
        <p:txBody>
          <a:bodyPr wrap="square">
            <a:spAutoFit/>
          </a:bodyPr>
          <a:lstStyle/>
          <a:p>
            <a:pPr>
              <a:lnSpc>
                <a:spcPct val="150000"/>
              </a:lnSpc>
              <a:defRPr/>
            </a:pPr>
            <a:r>
              <a:rPr lang="en-US" altLang="zh-CN" sz="2200" b="1" kern="100">
                <a:solidFill>
                  <a:srgbClr val="000000"/>
                </a:solidFill>
                <a:latin typeface="微软雅黑" panose="020B0503020204020204" charset="-122"/>
                <a:ea typeface="微软雅黑" panose="020B0503020204020204" charset="-122"/>
                <a:cs typeface="Times New Roman" panose="02020503050405090304" pitchFamily="18" charset="0"/>
              </a:rPr>
              <a:t>Lambda</a:t>
            </a:r>
            <a:r>
              <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rPr>
              <a:t>表达式的值就是方法的入口地址</a:t>
            </a:r>
            <a:endParaRPr lang="zh-CN" altLang="en-US" sz="2200" b="1" kern="100">
              <a:solidFill>
                <a:srgbClr val="000000"/>
              </a:solidFill>
              <a:latin typeface="微软雅黑" panose="020B0503020204020204" charset="-122"/>
              <a:ea typeface="微软雅黑" panose="020B0503020204020204" charset="-122"/>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510"/>
                                        </p:tgtEl>
                                        <p:attrNameLst>
                                          <p:attrName>style.visibility</p:attrName>
                                        </p:attrNameLst>
                                      </p:cBhvr>
                                      <p:to>
                                        <p:strVal val="visible"/>
                                      </p:to>
                                    </p:set>
                                    <p:animEffect transition="in" filter="fade">
                                      <p:cBhvr>
                                        <p:cTn id="21" dur="1000"/>
                                        <p:tgtEl>
                                          <p:spTgt spid="21510"/>
                                        </p:tgtEl>
                                      </p:cBhvr>
                                    </p:animEffect>
                                    <p:anim calcmode="lin" valueType="num">
                                      <p:cBhvr>
                                        <p:cTn id="22" dur="1000" fill="hold"/>
                                        <p:tgtEl>
                                          <p:spTgt spid="21510"/>
                                        </p:tgtEl>
                                        <p:attrNameLst>
                                          <p:attrName>ppt_x</p:attrName>
                                        </p:attrNameLst>
                                      </p:cBhvr>
                                      <p:tavLst>
                                        <p:tav tm="0">
                                          <p:val>
                                            <p:strVal val="#ppt_x"/>
                                          </p:val>
                                        </p:tav>
                                        <p:tav tm="100000">
                                          <p:val>
                                            <p:strVal val="#ppt_x"/>
                                          </p:val>
                                        </p:tav>
                                      </p:tavLst>
                                    </p:anim>
                                    <p:anim calcmode="lin" valueType="num">
                                      <p:cBhvr>
                                        <p:cTn id="23" dur="1000" fill="hold"/>
                                        <p:tgtEl>
                                          <p:spTgt spid="215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1511"/>
                                        </p:tgtEl>
                                        <p:attrNameLst>
                                          <p:attrName>style.visibility</p:attrName>
                                        </p:attrNameLst>
                                      </p:cBhvr>
                                      <p:to>
                                        <p:strVal val="visible"/>
                                      </p:to>
                                    </p:set>
                                    <p:animEffect transition="in" filter="fade">
                                      <p:cBhvr>
                                        <p:cTn id="26" dur="1000"/>
                                        <p:tgtEl>
                                          <p:spTgt spid="21511"/>
                                        </p:tgtEl>
                                      </p:cBhvr>
                                    </p:animEffect>
                                    <p:anim calcmode="lin" valueType="num">
                                      <p:cBhvr>
                                        <p:cTn id="27" dur="1000" fill="hold"/>
                                        <p:tgtEl>
                                          <p:spTgt spid="21511"/>
                                        </p:tgtEl>
                                        <p:attrNameLst>
                                          <p:attrName>ppt_x</p:attrName>
                                        </p:attrNameLst>
                                      </p:cBhvr>
                                      <p:tavLst>
                                        <p:tav tm="0">
                                          <p:val>
                                            <p:strVal val="#ppt_x"/>
                                          </p:val>
                                        </p:tav>
                                        <p:tav tm="100000">
                                          <p:val>
                                            <p:strVal val="#ppt_x"/>
                                          </p:val>
                                        </p:tav>
                                      </p:tavLst>
                                    </p:anim>
                                    <p:anim calcmode="lin" valueType="num">
                                      <p:cBhvr>
                                        <p:cTn id="28" dur="1000" fill="hold"/>
                                        <p:tgtEl>
                                          <p:spTgt spid="215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1510" grpId="0"/>
      <p:bldP spid="21511" grpId="0"/>
      <p:bldP spid="20" grpId="0"/>
      <p:bldP spid="22"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2"/>
          <p:cNvSpPr>
            <a:spLocks noChangeArrowheads="1"/>
          </p:cNvSpPr>
          <p:nvPr/>
        </p:nvSpPr>
        <p:spPr bwMode="auto">
          <a:xfrm>
            <a:off x="1416002" y="1661397"/>
            <a:ext cx="10225136" cy="161480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50000"/>
              </a:lnSpc>
              <a:spcBef>
                <a:spcPct val="0"/>
              </a:spcBef>
              <a:buClrTx/>
              <a:buFontTx/>
              <a:buNone/>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1</a:t>
            </a:r>
            <a:r>
              <a:rPr lang="zh-CN" altLang="zh-CN" sz="2200" b="1">
                <a:latin typeface="微软雅黑" panose="020B0503020204020204" charset="-122"/>
                <a:ea typeface="微软雅黑" panose="020B0503020204020204" charset="-122"/>
              </a:rPr>
              <a:t>）接口可以抽象出重要的行为标准，该行为标准用抽象方法来表示。</a:t>
            </a:r>
            <a:endParaRPr lang="zh-CN" altLang="zh-CN" sz="2200" b="1">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2</a:t>
            </a:r>
            <a:r>
              <a:rPr lang="zh-CN" altLang="zh-CN" sz="2200" b="1">
                <a:latin typeface="微软雅黑" panose="020B0503020204020204" charset="-122"/>
                <a:ea typeface="微软雅黑" panose="020B0503020204020204" charset="-122"/>
              </a:rPr>
              <a:t>）可以把实现接口的类的对象的引用赋值给接口变量，该接口变量可以调用被该类实现的接口方法，即体现该类根据接口里的行为标准给出的具体行为。</a:t>
            </a:r>
            <a:endParaRPr lang="zh-CN" altLang="zh-CN" sz="2200" b="1">
              <a:latin typeface="微软雅黑" panose="020B0503020204020204" charset="-122"/>
              <a:ea typeface="微软雅黑" panose="020B0503020204020204" charset="-122"/>
            </a:endParaRPr>
          </a:p>
        </p:txBody>
      </p:sp>
      <p:sp>
        <p:nvSpPr>
          <p:cNvPr id="22532" name="矩形 3"/>
          <p:cNvSpPr>
            <a:spLocks noChangeArrowheads="1"/>
          </p:cNvSpPr>
          <p:nvPr/>
        </p:nvSpPr>
        <p:spPr bwMode="auto">
          <a:xfrm>
            <a:off x="950477" y="3712888"/>
            <a:ext cx="10719251"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0"/>
              </a:spcBef>
            </a:pPr>
            <a:r>
              <a:rPr kumimoji="1" lang="en-US" altLang="zh-CN" sz="2200" b="1">
                <a:solidFill>
                  <a:srgbClr val="53648F"/>
                </a:solidFill>
                <a:latin typeface="微软雅黑" panose="020B0503020204020204" charset="-122"/>
                <a:ea typeface="微软雅黑" panose="020B0503020204020204" charset="-122"/>
              </a:rPr>
              <a:t>        </a:t>
            </a:r>
            <a:r>
              <a:rPr kumimoji="1" lang="zh-CN" altLang="zh-CN" sz="2200" b="1">
                <a:solidFill>
                  <a:srgbClr val="53648F"/>
                </a:solidFill>
                <a:latin typeface="微软雅黑" panose="020B0503020204020204" charset="-122"/>
                <a:ea typeface="微软雅黑" panose="020B0503020204020204" charset="-122"/>
              </a:rPr>
              <a:t>接口的思想在于它可以要求某些类有相同名称的方法，但方法的具体内容（方法体的内容）可以不同，即要求这些类实现接口，以保证这些类一定有接口中所声明的方法（即所谓的方法绑定）。接口在要求一些类有相同名称的方法的同时，并不强迫这些类具有相同的父类。</a:t>
            </a:r>
            <a:endParaRPr kumimoji="1" lang="zh-CN" altLang="en-US" sz="2200" b="1">
              <a:solidFill>
                <a:srgbClr val="53648F"/>
              </a:solidFill>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6.6   </a:t>
              </a:r>
              <a:r>
                <a:rPr lang="zh-CN" altLang="en-US" sz="3200" b="1">
                  <a:solidFill>
                    <a:srgbClr val="53648F"/>
                  </a:solidFill>
                  <a:latin typeface="微软雅黑" panose="020B0503020204020204" charset="-122"/>
                  <a:ea typeface="微软雅黑" panose="020B0503020204020204" charset="-122"/>
                </a:rPr>
                <a:t>理解接口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995095" y="973873"/>
            <a:ext cx="6275194" cy="460375"/>
          </a:xfrm>
          <a:prstGeom prst="rect">
            <a:avLst/>
          </a:prstGeom>
          <a:noFill/>
        </p:spPr>
        <p:txBody>
          <a:bodyPr wrap="square">
            <a:spAutoFit/>
          </a:bodyPr>
          <a:lstStyle/>
          <a:p>
            <a:pPr eaLnBrk="1" hangingPunct="1">
              <a:spcBef>
                <a:spcPct val="0"/>
              </a:spcBef>
              <a:buClrTx/>
              <a:buFontTx/>
              <a:buNone/>
            </a:pPr>
            <a:r>
              <a:rPr lang="zh-CN" altLang="zh-CN" sz="2400" b="1">
                <a:latin typeface="微软雅黑" panose="020B0503020204020204" charset="-122"/>
                <a:ea typeface="微软雅黑" panose="020B0503020204020204" charset="-122"/>
              </a:rPr>
              <a:t>理解的关键点是：</a:t>
            </a:r>
            <a:endParaRPr lang="zh-CN" altLang="zh-CN" sz="2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25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2532"/>
                                        </p:tgtEl>
                                        <p:attrNameLst>
                                          <p:attrName>style.visibility</p:attrName>
                                        </p:attrNameLst>
                                      </p:cBhvr>
                                      <p:to>
                                        <p:strVal val="visible"/>
                                      </p:to>
                                    </p:set>
                                    <p:animEffect transition="in" filter="fade">
                                      <p:cBhvr>
                                        <p:cTn id="18" dur="1000"/>
                                        <p:tgtEl>
                                          <p:spTgt spid="22532"/>
                                        </p:tgtEl>
                                      </p:cBhvr>
                                    </p:animEffect>
                                    <p:anim calcmode="lin" valueType="num">
                                      <p:cBhvr>
                                        <p:cTn id="19" dur="1000" fill="hold"/>
                                        <p:tgtEl>
                                          <p:spTgt spid="22532"/>
                                        </p:tgtEl>
                                        <p:attrNameLst>
                                          <p:attrName>ppt_x</p:attrName>
                                        </p:attrNameLst>
                                      </p:cBhvr>
                                      <p:tavLst>
                                        <p:tav tm="0">
                                          <p:val>
                                            <p:strVal val="#ppt_x"/>
                                          </p:val>
                                        </p:tav>
                                        <p:tav tm="100000">
                                          <p:val>
                                            <p:strVal val="#ppt_x"/>
                                          </p:val>
                                        </p:tav>
                                      </p:tavLst>
                                    </p:anim>
                                    <p:anim calcmode="lin" valueType="num">
                                      <p:cBhvr>
                                        <p:cTn id="20" dur="1000" fill="hold"/>
                                        <p:tgtEl>
                                          <p:spTgt spid="225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0" animBg="1"/>
      <p:bldP spid="22532"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矩形 4"/>
          <p:cNvSpPr>
            <a:spLocks noChangeArrowheads="1"/>
          </p:cNvSpPr>
          <p:nvPr/>
        </p:nvSpPr>
        <p:spPr bwMode="auto">
          <a:xfrm>
            <a:off x="993249" y="931604"/>
            <a:ext cx="10764811" cy="263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50000"/>
              </a:lnSpc>
              <a:spcBef>
                <a:spcPct val="0"/>
              </a:spcBef>
              <a:buClrTx/>
              <a:buFontTx/>
              <a:buNone/>
            </a:pPr>
            <a:r>
              <a:rPr lang="zh-CN" altLang="zh-CN" sz="2200" b="1">
                <a:solidFill>
                  <a:srgbClr val="C00000"/>
                </a:solidFill>
                <a:latin typeface="微软雅黑" panose="020B0503020204020204" charset="-122"/>
                <a:ea typeface="微软雅黑" panose="020B0503020204020204" charset="-122"/>
                <a:hlinkClick r:id="rId1" action="ppaction://hlinkfile"/>
              </a:rPr>
              <a:t>例子</a:t>
            </a:r>
            <a:r>
              <a:rPr lang="en-US" altLang="zh-CN" sz="2200" b="1">
                <a:solidFill>
                  <a:srgbClr val="C00000"/>
                </a:solidFill>
                <a:latin typeface="微软雅黑" panose="020B0503020204020204" charset="-122"/>
                <a:ea typeface="微软雅黑" panose="020B0503020204020204" charset="-122"/>
                <a:hlinkClick r:id="rId1" action="ppaction://hlinkfile"/>
              </a:rPr>
              <a:t>4</a:t>
            </a:r>
            <a:r>
              <a:rPr lang="zh-CN" altLang="zh-CN" sz="2200" b="1">
                <a:solidFill>
                  <a:srgbClr val="53648F"/>
                </a:solidFill>
                <a:latin typeface="微软雅黑" panose="020B0503020204020204" charset="-122"/>
                <a:ea typeface="微软雅黑" panose="020B0503020204020204" charset="-122"/>
              </a:rPr>
              <a:t>中，要求</a:t>
            </a:r>
            <a:r>
              <a:rPr lang="en-US" altLang="zh-CN" sz="2200" b="1">
                <a:solidFill>
                  <a:srgbClr val="53648F"/>
                </a:solidFill>
                <a:latin typeface="微软雅黑" panose="020B0503020204020204" charset="-122"/>
                <a:ea typeface="微软雅黑" panose="020B0503020204020204" charset="-122"/>
              </a:rPr>
              <a:t>MotorVehicles</a:t>
            </a:r>
            <a:r>
              <a:rPr lang="zh-CN" altLang="zh-CN" sz="2200" b="1">
                <a:solidFill>
                  <a:srgbClr val="53648F"/>
                </a:solidFill>
                <a:latin typeface="微软雅黑" panose="020B0503020204020204" charset="-122"/>
                <a:ea typeface="微软雅黑" panose="020B0503020204020204" charset="-122"/>
              </a:rPr>
              <a:t>类（机动车）的子类</a:t>
            </a:r>
            <a:r>
              <a:rPr lang="en-US" altLang="zh-CN" sz="2200" b="1">
                <a:solidFill>
                  <a:srgbClr val="53648F"/>
                </a:solidFill>
                <a:latin typeface="微软雅黑" panose="020B0503020204020204" charset="-122"/>
                <a:ea typeface="微软雅黑" panose="020B0503020204020204" charset="-122"/>
              </a:rPr>
              <a:t>Taxi</a:t>
            </a:r>
            <a:r>
              <a:rPr lang="zh-CN" altLang="zh-CN" sz="2200" b="1">
                <a:solidFill>
                  <a:srgbClr val="53648F"/>
                </a:solidFill>
                <a:latin typeface="微软雅黑" panose="020B0503020204020204" charset="-122"/>
                <a:ea typeface="微软雅黑" panose="020B0503020204020204" charset="-122"/>
              </a:rPr>
              <a:t>（出租车）和</a:t>
            </a:r>
            <a:r>
              <a:rPr lang="en-US" altLang="zh-CN" sz="2200" b="1">
                <a:solidFill>
                  <a:srgbClr val="53648F"/>
                </a:solidFill>
                <a:latin typeface="微软雅黑" panose="020B0503020204020204" charset="-122"/>
                <a:ea typeface="微软雅黑" panose="020B0503020204020204" charset="-122"/>
              </a:rPr>
              <a:t>Bus</a:t>
            </a:r>
            <a:r>
              <a:rPr lang="zh-CN" altLang="zh-CN" sz="2200" b="1">
                <a:solidFill>
                  <a:srgbClr val="53648F"/>
                </a:solidFill>
                <a:latin typeface="微软雅黑" panose="020B0503020204020204" charset="-122"/>
                <a:ea typeface="微软雅黑" panose="020B0503020204020204" charset="-122"/>
              </a:rPr>
              <a:t>（公共汽车）必须有名称为</a:t>
            </a:r>
            <a:r>
              <a:rPr lang="en-US" altLang="zh-CN" sz="2200" b="1">
                <a:solidFill>
                  <a:srgbClr val="53648F"/>
                </a:solidFill>
                <a:latin typeface="微软雅黑" panose="020B0503020204020204" charset="-122"/>
                <a:ea typeface="微软雅黑" panose="020B0503020204020204" charset="-122"/>
              </a:rPr>
              <a:t>brake</a:t>
            </a:r>
            <a:r>
              <a:rPr lang="zh-CN" altLang="zh-CN" sz="2200" b="1">
                <a:solidFill>
                  <a:srgbClr val="53648F"/>
                </a:solidFill>
                <a:latin typeface="微软雅黑" panose="020B0503020204020204" charset="-122"/>
                <a:ea typeface="微软雅黑" panose="020B0503020204020204" charset="-122"/>
              </a:rPr>
              <a:t>的方法（有刹车功能），但额外要求</a:t>
            </a:r>
            <a:r>
              <a:rPr lang="en-US" altLang="zh-CN" sz="2200" b="1">
                <a:solidFill>
                  <a:srgbClr val="53648F"/>
                </a:solidFill>
                <a:latin typeface="微软雅黑" panose="020B0503020204020204" charset="-122"/>
                <a:ea typeface="微软雅黑" panose="020B0503020204020204" charset="-122"/>
              </a:rPr>
              <a:t>Taxi</a:t>
            </a:r>
            <a:r>
              <a:rPr lang="zh-CN" altLang="zh-CN" sz="2200" b="1">
                <a:solidFill>
                  <a:srgbClr val="53648F"/>
                </a:solidFill>
                <a:latin typeface="微软雅黑" panose="020B0503020204020204" charset="-122"/>
                <a:ea typeface="微软雅黑" panose="020B0503020204020204" charset="-122"/>
              </a:rPr>
              <a:t>类有名字为</a:t>
            </a:r>
            <a:r>
              <a:rPr lang="en-US" altLang="zh-CN" sz="2200" b="1">
                <a:solidFill>
                  <a:srgbClr val="53648F"/>
                </a:solidFill>
                <a:latin typeface="微软雅黑" panose="020B0503020204020204" charset="-122"/>
                <a:ea typeface="微软雅黑" panose="020B0503020204020204" charset="-122"/>
              </a:rPr>
              <a:t>controlAirTemperature</a:t>
            </a:r>
            <a:r>
              <a:rPr lang="zh-CN" altLang="zh-CN" sz="2200" b="1">
                <a:solidFill>
                  <a:srgbClr val="53648F"/>
                </a:solidFill>
                <a:latin typeface="微软雅黑" panose="020B0503020204020204" charset="-122"/>
                <a:ea typeface="微软雅黑" panose="020B0503020204020204" charset="-122"/>
              </a:rPr>
              <a:t>和</a:t>
            </a:r>
            <a:r>
              <a:rPr lang="en-US" altLang="zh-CN" sz="2200" b="1">
                <a:solidFill>
                  <a:srgbClr val="53648F"/>
                </a:solidFill>
                <a:latin typeface="微软雅黑" panose="020B0503020204020204" charset="-122"/>
                <a:ea typeface="微软雅黑" panose="020B0503020204020204" charset="-122"/>
              </a:rPr>
              <a:t>charge</a:t>
            </a:r>
            <a:r>
              <a:rPr lang="zh-CN" altLang="zh-CN" sz="2200" b="1">
                <a:solidFill>
                  <a:srgbClr val="53648F"/>
                </a:solidFill>
                <a:latin typeface="微软雅黑" panose="020B0503020204020204" charset="-122"/>
                <a:ea typeface="微软雅黑" panose="020B0503020204020204" charset="-122"/>
              </a:rPr>
              <a:t>的方法（有空调和收费功能），即要求</a:t>
            </a:r>
            <a:r>
              <a:rPr lang="en-US" altLang="zh-CN" sz="2200" b="1">
                <a:solidFill>
                  <a:srgbClr val="53648F"/>
                </a:solidFill>
                <a:latin typeface="微软雅黑" panose="020B0503020204020204" charset="-122"/>
                <a:ea typeface="微软雅黑" panose="020B0503020204020204" charset="-122"/>
              </a:rPr>
              <a:t>Taxi</a:t>
            </a:r>
            <a:r>
              <a:rPr lang="zh-CN" altLang="zh-CN" sz="2200" b="1">
                <a:solidFill>
                  <a:srgbClr val="53648F"/>
                </a:solidFill>
                <a:latin typeface="微软雅黑" panose="020B0503020204020204" charset="-122"/>
                <a:ea typeface="微软雅黑" panose="020B0503020204020204" charset="-122"/>
              </a:rPr>
              <a:t>实现两个接口，要求客车类有名字为</a:t>
            </a:r>
            <a:r>
              <a:rPr lang="en-US" altLang="zh-CN" sz="2200" b="1">
                <a:solidFill>
                  <a:srgbClr val="53648F"/>
                </a:solidFill>
                <a:latin typeface="微软雅黑" panose="020B0503020204020204" charset="-122"/>
                <a:ea typeface="微软雅黑" panose="020B0503020204020204" charset="-122"/>
              </a:rPr>
              <a:t>charge</a:t>
            </a:r>
            <a:r>
              <a:rPr lang="zh-CN" altLang="zh-CN" sz="2200" b="1">
                <a:solidFill>
                  <a:srgbClr val="53648F"/>
                </a:solidFill>
                <a:latin typeface="微软雅黑" panose="020B0503020204020204" charset="-122"/>
                <a:ea typeface="微软雅黑" panose="020B0503020204020204" charset="-122"/>
              </a:rPr>
              <a:t>的方法（有收费功能），即要求</a:t>
            </a:r>
            <a:r>
              <a:rPr lang="en-US" altLang="zh-CN" sz="2200" b="1">
                <a:solidFill>
                  <a:srgbClr val="53648F"/>
                </a:solidFill>
                <a:latin typeface="微软雅黑" panose="020B0503020204020204" charset="-122"/>
                <a:ea typeface="微软雅黑" panose="020B0503020204020204" charset="-122"/>
              </a:rPr>
              <a:t>Bus</a:t>
            </a:r>
            <a:r>
              <a:rPr lang="zh-CN" altLang="zh-CN" sz="2200" b="1">
                <a:solidFill>
                  <a:srgbClr val="53648F"/>
                </a:solidFill>
                <a:latin typeface="微软雅黑" panose="020B0503020204020204" charset="-122"/>
                <a:ea typeface="微软雅黑" panose="020B0503020204020204" charset="-122"/>
              </a:rPr>
              <a:t>只实现一个接口。</a:t>
            </a:r>
            <a:endParaRPr lang="zh-CN" altLang="zh-CN" sz="2200" b="1">
              <a:solidFill>
                <a:srgbClr val="53648F"/>
              </a:solidFill>
              <a:latin typeface="微软雅黑" panose="020B0503020204020204" charset="-122"/>
              <a:ea typeface="微软雅黑" panose="020B0503020204020204" charset="-122"/>
            </a:endParaRP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t="4279"/>
          <a:stretch>
            <a:fillRect/>
          </a:stretch>
        </p:blipFill>
        <p:spPr bwMode="auto">
          <a:xfrm>
            <a:off x="3935760" y="3599717"/>
            <a:ext cx="4443412"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6.6   </a:t>
              </a:r>
              <a:r>
                <a:rPr lang="zh-CN" altLang="en-US" sz="3200" b="1">
                  <a:solidFill>
                    <a:srgbClr val="53648F"/>
                  </a:solidFill>
                  <a:latin typeface="微软雅黑" panose="020B0503020204020204" charset="-122"/>
                  <a:ea typeface="微软雅黑" panose="020B0503020204020204" charset="-122"/>
                </a:rPr>
                <a:t>理解接口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55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形状 3"/>
          <p:cNvSpPr/>
          <p:nvPr/>
        </p:nvSpPr>
        <p:spPr>
          <a:xfrm>
            <a:off x="0" y="0"/>
            <a:ext cx="12192000" cy="6858000"/>
          </a:xfrm>
          <a:custGeom>
            <a:avLst/>
            <a:gdLst>
              <a:gd name="connsiteX0" fmla="*/ 0 w 12192000"/>
              <a:gd name="connsiteY0" fmla="*/ 6244372 h 6858000"/>
              <a:gd name="connsiteX1" fmla="*/ 429855 w 12192000"/>
              <a:gd name="connsiteY1" fmla="*/ 6316513 h 6858000"/>
              <a:gd name="connsiteX2" fmla="*/ 6096000 w 12192000"/>
              <a:gd name="connsiteY2" fmla="*/ 6712857 h 6858000"/>
              <a:gd name="connsiteX3" fmla="*/ 11762146 w 12192000"/>
              <a:gd name="connsiteY3" fmla="*/ 6316513 h 6858000"/>
              <a:gd name="connsiteX4" fmla="*/ 12192000 w 12192000"/>
              <a:gd name="connsiteY4" fmla="*/ 6244372 h 6858000"/>
              <a:gd name="connsiteX5" fmla="*/ 12192000 w 12192000"/>
              <a:gd name="connsiteY5" fmla="*/ 6858000 h 6858000"/>
              <a:gd name="connsiteX6" fmla="*/ 0 w 12192000"/>
              <a:gd name="connsiteY6" fmla="*/ 6858000 h 6858000"/>
              <a:gd name="connsiteX7" fmla="*/ 0 w 12192000"/>
              <a:gd name="connsiteY7" fmla="*/ 0 h 6858000"/>
              <a:gd name="connsiteX8" fmla="*/ 12192000 w 12192000"/>
              <a:gd name="connsiteY8" fmla="*/ 0 h 6858000"/>
              <a:gd name="connsiteX9" fmla="*/ 12192000 w 12192000"/>
              <a:gd name="connsiteY9" fmla="*/ 613628 h 6858000"/>
              <a:gd name="connsiteX10" fmla="*/ 11762146 w 12192000"/>
              <a:gd name="connsiteY10" fmla="*/ 541487 h 6858000"/>
              <a:gd name="connsiteX11" fmla="*/ 6096000 w 12192000"/>
              <a:gd name="connsiteY11" fmla="*/ 145143 h 6858000"/>
              <a:gd name="connsiteX12" fmla="*/ 429855 w 12192000"/>
              <a:gd name="connsiteY12" fmla="*/ 541487 h 6858000"/>
              <a:gd name="connsiteX13" fmla="*/ 0 w 12192000"/>
              <a:gd name="connsiteY13" fmla="*/ 6136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0" y="6244372"/>
                </a:moveTo>
                <a:lnTo>
                  <a:pt x="429855" y="6316513"/>
                </a:lnTo>
                <a:cubicBezTo>
                  <a:pt x="2114191" y="6569280"/>
                  <a:pt x="4044401" y="6712857"/>
                  <a:pt x="6096000" y="6712857"/>
                </a:cubicBezTo>
                <a:cubicBezTo>
                  <a:pt x="8147600" y="6712857"/>
                  <a:pt x="10077809" y="6569280"/>
                  <a:pt x="11762146" y="6316513"/>
                </a:cubicBezTo>
                <a:lnTo>
                  <a:pt x="12192000" y="6244372"/>
                </a:lnTo>
                <a:lnTo>
                  <a:pt x="12192000" y="6858000"/>
                </a:lnTo>
                <a:lnTo>
                  <a:pt x="0" y="6858000"/>
                </a:lnTo>
                <a:close/>
                <a:moveTo>
                  <a:pt x="0" y="0"/>
                </a:moveTo>
                <a:lnTo>
                  <a:pt x="12192000" y="0"/>
                </a:lnTo>
                <a:lnTo>
                  <a:pt x="12192000" y="613628"/>
                </a:lnTo>
                <a:lnTo>
                  <a:pt x="11762146" y="541487"/>
                </a:lnTo>
                <a:cubicBezTo>
                  <a:pt x="10077809" y="288721"/>
                  <a:pt x="8147600" y="145143"/>
                  <a:pt x="6096000" y="145143"/>
                </a:cubicBezTo>
                <a:cubicBezTo>
                  <a:pt x="4044401" y="145143"/>
                  <a:pt x="2114191" y="288721"/>
                  <a:pt x="429855" y="541487"/>
                </a:cubicBezTo>
                <a:lnTo>
                  <a:pt x="0" y="613628"/>
                </a:lnTo>
                <a:close/>
              </a:path>
            </a:pathLst>
          </a:cu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8" name="矩形 7"/>
          <p:cNvSpPr/>
          <p:nvPr/>
        </p:nvSpPr>
        <p:spPr>
          <a:xfrm>
            <a:off x="5879977" y="2815265"/>
            <a:ext cx="2448271" cy="842548"/>
          </a:xfrm>
          <a:prstGeom prst="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7" name="椭圆 6"/>
          <p:cNvSpPr/>
          <p:nvPr/>
        </p:nvSpPr>
        <p:spPr>
          <a:xfrm>
            <a:off x="2857064" y="2350720"/>
            <a:ext cx="2156559" cy="2156559"/>
          </a:xfrm>
          <a:prstGeom prst="ellipse">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12" name="文本框 11"/>
          <p:cNvSpPr txBox="1"/>
          <p:nvPr/>
        </p:nvSpPr>
        <p:spPr>
          <a:xfrm>
            <a:off x="3138080" y="3073038"/>
            <a:ext cx="1656184" cy="768350"/>
          </a:xfrm>
          <a:prstGeom prst="rect">
            <a:avLst/>
          </a:prstGeom>
          <a:noFill/>
        </p:spPr>
        <p:txBody>
          <a:bodyPr wrap="square">
            <a:spAutoFit/>
          </a:bodyPr>
          <a:lstStyle/>
          <a:p>
            <a:r>
              <a:rPr lang="zh-CN" altLang="en-US" sz="4400" b="1">
                <a:solidFill>
                  <a:schemeClr val="bg1"/>
                </a:solidFill>
                <a:latin typeface="微软雅黑" panose="020B0503020204020204" charset="-122"/>
                <a:ea typeface="微软雅黑" panose="020B0503020204020204" charset="-122"/>
              </a:rPr>
              <a:t>第</a:t>
            </a:r>
            <a:r>
              <a:rPr lang="en-US" altLang="zh-CN" sz="4400" b="1">
                <a:solidFill>
                  <a:schemeClr val="bg1"/>
                </a:solidFill>
                <a:latin typeface="微软雅黑" panose="020B0503020204020204" charset="-122"/>
                <a:ea typeface="微软雅黑" panose="020B0503020204020204" charset="-122"/>
              </a:rPr>
              <a:t>6</a:t>
            </a:r>
            <a:r>
              <a:rPr lang="zh-CN" altLang="en-US" sz="4400" b="1">
                <a:solidFill>
                  <a:schemeClr val="bg1"/>
                </a:solidFill>
                <a:latin typeface="微软雅黑" panose="020B0503020204020204" charset="-122"/>
                <a:ea typeface="微软雅黑" panose="020B0503020204020204" charset="-122"/>
              </a:rPr>
              <a:t>章 </a:t>
            </a:r>
            <a:endParaRPr lang="zh-CN" altLang="en-US" sz="440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5951984" y="2965317"/>
            <a:ext cx="2592288" cy="583565"/>
          </a:xfrm>
          <a:prstGeom prst="rect">
            <a:avLst/>
          </a:prstGeom>
          <a:noFill/>
        </p:spPr>
        <p:txBody>
          <a:bodyPr wrap="square">
            <a:spAutoFit/>
          </a:bodyPr>
          <a:lstStyle/>
          <a:p>
            <a:r>
              <a:rPr lang="zh-CN" altLang="en-US" sz="3200" b="1">
                <a:solidFill>
                  <a:schemeClr val="bg1"/>
                </a:solidFill>
                <a:latin typeface="微软雅黑" panose="020B0503020204020204" charset="-122"/>
                <a:ea typeface="微软雅黑" panose="020B0503020204020204" charset="-122"/>
              </a:rPr>
              <a:t>接口与实现 </a:t>
            </a:r>
            <a:endParaRPr lang="zh-CN" altLang="en-US" sz="3200" b="1">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1487488" y="1295618"/>
            <a:ext cx="9433048" cy="2835280"/>
          </a:xfrm>
          <a:prstGeom prst="rect">
            <a:avLst/>
          </a:prstGeom>
          <a:ln w="50800">
            <a:solidFill>
              <a:srgbClr val="53648F"/>
            </a:solidFill>
          </a:ln>
        </p:spPr>
        <p:txBody>
          <a:bodyPr/>
          <a:lstStyle/>
          <a:p>
            <a:pPr eaLnBrk="1" hangingPunct="1">
              <a:lnSpc>
                <a:spcPct val="200000"/>
              </a:lnSpc>
            </a:pPr>
            <a:r>
              <a:rPr lang="zh-CN" altLang="en-US" b="1">
                <a:latin typeface="微软雅黑" panose="020B0503020204020204" charset="-122"/>
                <a:ea typeface="微软雅黑" panose="020B0503020204020204" charset="-122"/>
              </a:rPr>
              <a:t>        可以通过在接口中声明若干个</a:t>
            </a:r>
            <a:r>
              <a:rPr lang="en-US" altLang="zh-CN" b="1">
                <a:latin typeface="微软雅黑" panose="020B0503020204020204" charset="-122"/>
                <a:ea typeface="微软雅黑" panose="020B0503020204020204" charset="-122"/>
              </a:rPr>
              <a:t>abstract</a:t>
            </a:r>
            <a:r>
              <a:rPr lang="zh-CN" altLang="en-US" b="1">
                <a:latin typeface="微软雅黑" panose="020B0503020204020204" charset="-122"/>
                <a:ea typeface="微软雅黑" panose="020B0503020204020204" charset="-122"/>
              </a:rPr>
              <a:t>方法，表明这些方法的重要性，方法体的内容细节由实现接口的类去完成。使用接口进行程序设计的核心思想是使用接口回调，即接口变量存放实现该接口的类的对象的引用，从而接口变量就可以回调类实现的接口方法。</a:t>
            </a:r>
            <a:endParaRPr lang="zh-CN" altLang="en-US" b="1">
              <a:latin typeface="微软雅黑" panose="020B0503020204020204" charset="-122"/>
              <a:ea typeface="微软雅黑" panose="020B0503020204020204" charset="-122"/>
            </a:endParaRPr>
          </a:p>
          <a:p>
            <a:pPr marL="0" indent="0" eaLnBrk="1" hangingPunct="1">
              <a:lnSpc>
                <a:spcPct val="200000"/>
              </a:lnSpc>
              <a:buNone/>
            </a:pPr>
            <a:endParaRPr lang="zh-CN" altLang="en-US">
              <a:latin typeface="微软雅黑" panose="020B0503020204020204" charset="-122"/>
              <a:ea typeface="微软雅黑" panose="020B0503020204020204" charset="-122"/>
            </a:endParaRPr>
          </a:p>
        </p:txBody>
      </p:sp>
      <p:pic>
        <p:nvPicPr>
          <p:cNvPr id="40346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48425" y="4634954"/>
            <a:ext cx="4872038"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19336" y="139505"/>
            <a:ext cx="9929764" cy="614705"/>
            <a:chOff x="103941" y="116632"/>
            <a:chExt cx="9929764" cy="614705"/>
          </a:xfrm>
        </p:grpSpPr>
        <p:sp>
          <p:nvSpPr>
            <p:cNvPr id="6" name="文本框 5"/>
            <p:cNvSpPr txBox="1"/>
            <p:nvPr/>
          </p:nvSpPr>
          <p:spPr>
            <a:xfrm>
              <a:off x="767408" y="147772"/>
              <a:ext cx="331236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6.7  </a:t>
              </a:r>
              <a:r>
                <a:rPr lang="zh-CN" altLang="en-US" sz="3200" b="1">
                  <a:solidFill>
                    <a:srgbClr val="53648F"/>
                  </a:solidFill>
                  <a:latin typeface="微软雅黑" panose="020B0503020204020204" charset="-122"/>
                  <a:ea typeface="微软雅黑" panose="020B0503020204020204" charset="-122"/>
                </a:rPr>
                <a:t>接口与多态</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863752" y="476672"/>
              <a:ext cx="616995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1617107" y="4634954"/>
            <a:ext cx="1224136" cy="460375"/>
          </a:xfrm>
          <a:prstGeom prst="rect">
            <a:avLst/>
          </a:prstGeom>
          <a:noFill/>
        </p:spPr>
        <p:txBody>
          <a:bodyPr wrap="square">
            <a:spAutoFit/>
          </a:bodyPr>
          <a:lstStyle/>
          <a:p>
            <a:pPr eaLnBrk="1" hangingPunct="1"/>
            <a:r>
              <a:rPr lang="zh-CN" altLang="en-US" sz="2400" b="1">
                <a:solidFill>
                  <a:srgbClr val="C00000"/>
                </a:solidFill>
                <a:latin typeface="微软雅黑" panose="020B0503020204020204" charset="-122"/>
                <a:ea typeface="微软雅黑" panose="020B0503020204020204" charset="-122"/>
                <a:hlinkClick r:id="rId3" action="ppaction://hlinkfile"/>
              </a:rPr>
              <a:t>例子</a:t>
            </a:r>
            <a:r>
              <a:rPr lang="en-US" altLang="zh-CN" sz="2400" b="1">
                <a:solidFill>
                  <a:srgbClr val="C00000"/>
                </a:solidFill>
                <a:latin typeface="微软雅黑" panose="020B0503020204020204" charset="-122"/>
                <a:ea typeface="微软雅黑" panose="020B0503020204020204" charset="-122"/>
                <a:hlinkClick r:id="rId3" action="ppaction://hlinkfile"/>
              </a:rPr>
              <a:t>5</a:t>
            </a:r>
            <a:r>
              <a:rPr lang="zh-CN" altLang="en-US" sz="2400" b="1">
                <a:solidFill>
                  <a:srgbClr val="C00000"/>
                </a:solidFill>
                <a:latin typeface="微软雅黑" panose="020B0503020204020204" charset="-122"/>
                <a:ea typeface="微软雅黑" panose="020B0503020204020204" charset="-122"/>
                <a:hlinkClick r:id="rId4" action="ppaction://hlinkfile"/>
              </a:rPr>
              <a:t> </a:t>
            </a:r>
            <a:endParaRPr lang="zh-CN" altLang="en-US" sz="2400" b="1">
              <a:solidFill>
                <a:srgbClr val="C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4579">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03461"/>
                                        </p:tgtEl>
                                        <p:attrNameLst>
                                          <p:attrName>style.visibility</p:attrName>
                                        </p:attrNameLst>
                                      </p:cBhvr>
                                      <p:to>
                                        <p:strVal val="visible"/>
                                      </p:to>
                                    </p:set>
                                    <p:animEffect transition="in" filter="fade">
                                      <p:cBhvr>
                                        <p:cTn id="23" dur="1000"/>
                                        <p:tgtEl>
                                          <p:spTgt spid="403461"/>
                                        </p:tgtEl>
                                      </p:cBhvr>
                                    </p:animEffect>
                                    <p:anim calcmode="lin" valueType="num">
                                      <p:cBhvr>
                                        <p:cTn id="24" dur="1000" fill="hold"/>
                                        <p:tgtEl>
                                          <p:spTgt spid="403461"/>
                                        </p:tgtEl>
                                        <p:attrNameLst>
                                          <p:attrName>ppt_x</p:attrName>
                                        </p:attrNameLst>
                                      </p:cBhvr>
                                      <p:tavLst>
                                        <p:tav tm="0">
                                          <p:val>
                                            <p:strVal val="#ppt_x"/>
                                          </p:val>
                                        </p:tav>
                                        <p:tav tm="100000">
                                          <p:val>
                                            <p:strVal val="#ppt_x"/>
                                          </p:val>
                                        </p:tav>
                                      </p:tavLst>
                                    </p:anim>
                                    <p:anim calcmode="lin" valueType="num">
                                      <p:cBhvr>
                                        <p:cTn id="25" dur="1000" fill="hold"/>
                                        <p:tgtEl>
                                          <p:spTgt spid="4034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build="p"/>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2022627" y="4729823"/>
            <a:ext cx="1409077" cy="490533"/>
          </a:xfrm>
          <a:prstGeom prst="rect">
            <a:avLst/>
          </a:prstGeom>
        </p:spPr>
        <p:txBody>
          <a:bodyPr/>
          <a:lstStyle/>
          <a:p>
            <a:pPr eaLnBrk="1" hangingPunct="1"/>
            <a:r>
              <a:rPr lang="zh-CN" altLang="en-US" sz="2400" b="1">
                <a:solidFill>
                  <a:srgbClr val="C00000"/>
                </a:solidFill>
                <a:latin typeface="微软雅黑" panose="020B0503020204020204" charset="-122"/>
                <a:ea typeface="微软雅黑" panose="020B0503020204020204" charset="-122"/>
                <a:hlinkClick r:id="rId1" action="ppaction://hlinkfile"/>
              </a:rPr>
              <a:t>例子</a:t>
            </a:r>
            <a:r>
              <a:rPr lang="en-US" altLang="zh-CN" sz="2400" b="1">
                <a:solidFill>
                  <a:srgbClr val="C00000"/>
                </a:solidFill>
                <a:latin typeface="微软雅黑" panose="020B0503020204020204" charset="-122"/>
                <a:ea typeface="微软雅黑" panose="020B0503020204020204" charset="-122"/>
                <a:hlinkClick r:id="rId1" action="ppaction://hlinkfile"/>
              </a:rPr>
              <a:t>6</a:t>
            </a:r>
            <a:r>
              <a:rPr lang="zh-CN" altLang="en-US" sz="2400" b="1">
                <a:solidFill>
                  <a:srgbClr val="C00000"/>
                </a:solidFill>
                <a:latin typeface="微软雅黑" panose="020B0503020204020204" charset="-122"/>
                <a:ea typeface="微软雅黑" panose="020B0503020204020204" charset="-122"/>
                <a:hlinkClick r:id="rId2" action="ppaction://hlinkfile"/>
              </a:rPr>
              <a:t> </a:t>
            </a:r>
            <a:endParaRPr lang="zh-CN" altLang="en-US" sz="2400" b="1">
              <a:solidFill>
                <a:srgbClr val="C00000"/>
              </a:solidFill>
              <a:latin typeface="微软雅黑" panose="020B0503020204020204" charset="-122"/>
              <a:ea typeface="微软雅黑" panose="020B0503020204020204" charset="-122"/>
            </a:endParaRPr>
          </a:p>
          <a:p>
            <a:pPr eaLnBrk="1" hangingPunct="1"/>
            <a:endParaRPr lang="zh-CN" altLang="en-US" sz="2400">
              <a:solidFill>
                <a:srgbClr val="C00000"/>
              </a:solidFill>
              <a:latin typeface="微软雅黑" panose="020B0503020204020204" charset="-122"/>
              <a:ea typeface="微软雅黑" panose="020B0503020204020204" charset="-122"/>
            </a:endParaRPr>
          </a:p>
        </p:txBody>
      </p:sp>
      <p:pic>
        <p:nvPicPr>
          <p:cNvPr id="404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4461740"/>
            <a:ext cx="53276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19336" y="179267"/>
            <a:ext cx="9929764" cy="614705"/>
            <a:chOff x="103941" y="116632"/>
            <a:chExt cx="9929764" cy="614705"/>
          </a:xfrm>
        </p:grpSpPr>
        <p:sp>
          <p:nvSpPr>
            <p:cNvPr id="6" name="文本框 5"/>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6.8   </a:t>
              </a:r>
              <a:r>
                <a:rPr lang="zh-CN" altLang="en-US" sz="3200" b="1">
                  <a:solidFill>
                    <a:srgbClr val="53648F"/>
                  </a:solidFill>
                  <a:latin typeface="微软雅黑" panose="020B0503020204020204" charset="-122"/>
                  <a:ea typeface="微软雅黑" panose="020B0503020204020204" charset="-122"/>
                </a:rPr>
                <a:t>接口参数</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Rectangle 3"/>
          <p:cNvSpPr txBox="1">
            <a:spLocks noChangeArrowheads="1"/>
          </p:cNvSpPr>
          <p:nvPr/>
        </p:nvSpPr>
        <p:spPr>
          <a:xfrm>
            <a:off x="1415480" y="1286102"/>
            <a:ext cx="9433048" cy="2338568"/>
          </a:xfrm>
          <a:prstGeom prst="rect">
            <a:avLst/>
          </a:prstGeom>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a:lnSpc>
                <a:spcPct val="200000"/>
              </a:lnSpc>
            </a:pPr>
            <a:r>
              <a:rPr lang="zh-CN" altLang="en-US" b="1">
                <a:latin typeface="微软雅黑" panose="020B0503020204020204" charset="-122"/>
                <a:ea typeface="微软雅黑" panose="020B0503020204020204" charset="-122"/>
              </a:rPr>
              <a:t>        如果一个方法的参数是接口类型，我们就可以将任何实现该接口的类的实例的引用传递给该接口参数，那么接口参数就可以回调类实现的接口方法。</a:t>
            </a:r>
            <a:endParaRPr lang="zh-CN" altLang="en-US"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18" dur="500"/>
                                        <p:tgtEl>
                                          <p:spTgt spid="25603">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04485"/>
                                        </p:tgtEl>
                                        <p:attrNameLst>
                                          <p:attrName>style.visibility</p:attrName>
                                        </p:attrNameLst>
                                      </p:cBhvr>
                                      <p:to>
                                        <p:strVal val="visible"/>
                                      </p:to>
                                    </p:set>
                                    <p:animEffect transition="in" filter="blinds(horizontal)">
                                      <p:cBhvr>
                                        <p:cTn id="21"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10"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1415480" y="2204865"/>
            <a:ext cx="9720263" cy="3744416"/>
          </a:xfrm>
          <a:prstGeom prst="rect">
            <a:avLst/>
          </a:prstGeom>
          <a:ln w="50800">
            <a:solidFill>
              <a:srgbClr val="53648F"/>
            </a:solidFill>
          </a:ln>
        </p:spPr>
        <p:txBody>
          <a:bodyPr/>
          <a:lstStyle/>
          <a:p>
            <a:pPr eaLnBrk="1" hangingPunct="1">
              <a:lnSpc>
                <a:spcPct val="20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1．</a:t>
            </a:r>
            <a:r>
              <a:rPr lang="en-US" altLang="zh-CN" sz="2400" b="1" dirty="0">
                <a:latin typeface="微软雅黑" panose="020B0503020204020204" charset="-122"/>
                <a:ea typeface="微软雅黑" panose="020B0503020204020204" charset="-122"/>
              </a:rPr>
              <a:t>abstract</a:t>
            </a:r>
            <a:r>
              <a:rPr lang="zh-CN" altLang="en-US" sz="2400" b="1" dirty="0">
                <a:latin typeface="微软雅黑" panose="020B0503020204020204" charset="-122"/>
                <a:ea typeface="微软雅黑" panose="020B0503020204020204" charset="-122"/>
              </a:rPr>
              <a:t>类和接口都可以有</a:t>
            </a:r>
            <a:r>
              <a:rPr lang="en-US" altLang="zh-CN" sz="2400" b="1" dirty="0">
                <a:latin typeface="微软雅黑" panose="020B0503020204020204" charset="-122"/>
                <a:ea typeface="微软雅黑" panose="020B0503020204020204" charset="-122"/>
              </a:rPr>
              <a:t>abstract</a:t>
            </a:r>
            <a:r>
              <a:rPr lang="zh-CN" altLang="en-US" sz="2400" b="1" dirty="0">
                <a:latin typeface="微软雅黑" panose="020B0503020204020204" charset="-122"/>
                <a:ea typeface="微软雅黑" panose="020B0503020204020204" charset="-122"/>
              </a:rPr>
              <a:t>方法。</a:t>
            </a:r>
            <a:endParaRPr lang="zh-CN" altLang="en-US" sz="2400" b="1" dirty="0">
              <a:latin typeface="微软雅黑" panose="020B0503020204020204" charset="-122"/>
              <a:ea typeface="微软雅黑" panose="020B0503020204020204" charset="-122"/>
            </a:endParaRPr>
          </a:p>
          <a:p>
            <a:pPr eaLnBrk="1" hangingPunct="1">
              <a:lnSpc>
                <a:spcPct val="20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2．接口中只可以有常量,不能有变量；而</a:t>
            </a:r>
            <a:r>
              <a:rPr lang="en-US" altLang="zh-CN" sz="2400" b="1" dirty="0">
                <a:latin typeface="微软雅黑" panose="020B0503020204020204" charset="-122"/>
                <a:ea typeface="微软雅黑" panose="020B0503020204020204" charset="-122"/>
              </a:rPr>
              <a:t>abstract</a:t>
            </a:r>
            <a:r>
              <a:rPr lang="zh-CN" altLang="en-US" sz="2400" b="1" dirty="0">
                <a:latin typeface="微软雅黑" panose="020B0503020204020204" charset="-122"/>
                <a:ea typeface="微软雅黑" panose="020B0503020204020204" charset="-122"/>
              </a:rPr>
              <a:t>类中既可以有常量也可以有变量。</a:t>
            </a:r>
            <a:endParaRPr lang="zh-CN" altLang="en-US" sz="2400" b="1" dirty="0">
              <a:latin typeface="微软雅黑" panose="020B0503020204020204" charset="-122"/>
              <a:ea typeface="微软雅黑" panose="020B0503020204020204" charset="-122"/>
            </a:endParaRPr>
          </a:p>
          <a:p>
            <a:pPr eaLnBrk="1" hangingPunct="1">
              <a:lnSpc>
                <a:spcPct val="200000"/>
              </a:lnSpc>
              <a:buFont typeface="Wingdings" panose="05000000000000000000" pitchFamily="2" charset="2"/>
              <a:buNone/>
            </a:pPr>
            <a:r>
              <a:rPr lang="zh-CN" altLang="en-US" sz="2400" b="1" dirty="0">
                <a:latin typeface="微软雅黑" panose="020B0503020204020204" charset="-122"/>
                <a:ea typeface="微软雅黑" panose="020B0503020204020204" charset="-122"/>
              </a:rPr>
              <a:t>3．</a:t>
            </a:r>
            <a:r>
              <a:rPr lang="en-US" altLang="zh-CN" sz="2400" b="1" dirty="0">
                <a:latin typeface="微软雅黑" panose="020B0503020204020204" charset="-122"/>
                <a:ea typeface="微软雅黑" panose="020B0503020204020204" charset="-122"/>
              </a:rPr>
              <a:t>abstract</a:t>
            </a:r>
            <a:r>
              <a:rPr lang="zh-CN" altLang="en-US" sz="2400" b="1" dirty="0">
                <a:latin typeface="微软雅黑" panose="020B0503020204020204" charset="-122"/>
                <a:ea typeface="微软雅黑" panose="020B0503020204020204" charset="-122"/>
              </a:rPr>
              <a:t>类中也可以有非</a:t>
            </a:r>
            <a:r>
              <a:rPr lang="en-US" altLang="zh-CN" sz="2400" b="1" dirty="0">
                <a:latin typeface="微软雅黑" panose="020B0503020204020204" charset="-122"/>
                <a:ea typeface="微软雅黑" panose="020B0503020204020204" charset="-122"/>
              </a:rPr>
              <a:t>abstract</a:t>
            </a:r>
            <a:r>
              <a:rPr lang="zh-CN" altLang="en-US" sz="2400" b="1" dirty="0">
                <a:latin typeface="微软雅黑" panose="020B0503020204020204" charset="-122"/>
                <a:ea typeface="微软雅黑" panose="020B0503020204020204" charset="-122"/>
              </a:rPr>
              <a:t>方法,接口不可以。</a:t>
            </a:r>
            <a:endParaRPr lang="zh-CN" altLang="en-US" sz="2400" b="1" dirty="0">
              <a:latin typeface="微软雅黑" panose="020B0503020204020204" charset="-122"/>
              <a:ea typeface="微软雅黑" panose="020B0503020204020204" charset="-122"/>
            </a:endParaRPr>
          </a:p>
        </p:txBody>
      </p:sp>
      <p:grpSp>
        <p:nvGrpSpPr>
          <p:cNvPr id="4" name="组合 3"/>
          <p:cNvGrpSpPr/>
          <p:nvPr/>
        </p:nvGrpSpPr>
        <p:grpSpPr>
          <a:xfrm>
            <a:off x="103941" y="116632"/>
            <a:ext cx="9929764" cy="614680"/>
            <a:chOff x="103941" y="116632"/>
            <a:chExt cx="9929764" cy="614680"/>
          </a:xfrm>
        </p:grpSpPr>
        <p:sp>
          <p:nvSpPr>
            <p:cNvPr id="5" name="文本框 4"/>
            <p:cNvSpPr txBox="1"/>
            <p:nvPr/>
          </p:nvSpPr>
          <p:spPr>
            <a:xfrm>
              <a:off x="767516" y="147747"/>
              <a:ext cx="675767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6.9   ABSTRACT</a:t>
              </a:r>
              <a:r>
                <a:rPr lang="zh-CN" altLang="en-US" sz="3200" b="1">
                  <a:solidFill>
                    <a:srgbClr val="53648F"/>
                  </a:solidFill>
                  <a:latin typeface="微软雅黑" panose="020B0503020204020204" charset="-122"/>
                  <a:ea typeface="微软雅黑" panose="020B0503020204020204" charset="-122"/>
                </a:rPr>
                <a:t>类与接口的比较</a:t>
              </a:r>
              <a:endParaRPr lang="zh-CN" altLang="en-US" sz="3200" b="1" dirty="0">
                <a:solidFill>
                  <a:srgbClr val="53648F"/>
                </a:solidFill>
                <a:latin typeface="微软雅黑" panose="020B0503020204020204" charset="-122"/>
                <a:ea typeface="微软雅黑" panose="020B0503020204020204" charset="-122"/>
              </a:endParaRPr>
            </a:p>
          </p:txBody>
        </p:sp>
        <p:pic>
          <p:nvPicPr>
            <p:cNvPr id="6" name="图片 5"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8" name="平行四边形 7"/>
            <p:cNvSpPr/>
            <p:nvPr/>
          </p:nvSpPr>
          <p:spPr>
            <a:xfrm>
              <a:off x="6744072" y="458688"/>
              <a:ext cx="328963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1199456" y="1237893"/>
            <a:ext cx="6405824" cy="460375"/>
          </a:xfrm>
          <a:prstGeom prst="rect">
            <a:avLst/>
          </a:prstGeom>
          <a:noFill/>
        </p:spPr>
        <p:txBody>
          <a:bodyPr wrap="square">
            <a:spAutoFit/>
          </a:bodyPr>
          <a:lstStyle/>
          <a:p>
            <a:pPr eaLnBrk="1" hangingPunct="1"/>
            <a:r>
              <a:rPr lang="zh-CN" altLang="en-US" sz="2400" b="1">
                <a:latin typeface="微软雅黑" panose="020B0503020204020204" charset="-122"/>
                <a:ea typeface="微软雅黑" panose="020B0503020204020204" charset="-122"/>
              </a:rPr>
              <a:t>接口和</a:t>
            </a:r>
            <a:r>
              <a:rPr lang="en-US" altLang="zh-CN" sz="2400" b="1">
                <a:latin typeface="微软雅黑" panose="020B0503020204020204" charset="-122"/>
                <a:ea typeface="微软雅黑" panose="020B0503020204020204" charset="-122"/>
              </a:rPr>
              <a:t>abstract</a:t>
            </a:r>
            <a:r>
              <a:rPr lang="zh-CN" altLang="en-US" sz="2400" b="1">
                <a:latin typeface="微软雅黑" panose="020B0503020204020204" charset="-122"/>
                <a:ea typeface="微软雅黑" panose="020B0503020204020204" charset="-122"/>
              </a:rPr>
              <a:t>类的比较如下：</a:t>
            </a:r>
            <a:endParaRPr lang="zh-CN" altLang="en-US" sz="24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6627">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6627">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6627">
                                            <p:txEl>
                                              <p:pRg st="1" end="1"/>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6627">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build="p"/>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839788" y="1412453"/>
            <a:ext cx="5448191" cy="4968875"/>
          </a:xfrm>
          <a:prstGeom prst="rect">
            <a:avLst/>
          </a:prstGeom>
          <a:ln w="50800">
            <a:solidFill>
              <a:srgbClr val="53648F"/>
            </a:solidFill>
          </a:ln>
        </p:spPr>
        <p:txBody>
          <a:bodyPr/>
          <a:lstStyle/>
          <a:p>
            <a:pPr eaLnBrk="1" hangingPunct="1">
              <a:lnSpc>
                <a:spcPct val="150000"/>
              </a:lnSpc>
              <a:buClr>
                <a:srgbClr val="53648F"/>
              </a:buClr>
              <a:buFont typeface="Wingdings" panose="05000000000000000000" pitchFamily="2" charset="2"/>
              <a:buChar char="u"/>
            </a:pPr>
            <a:r>
              <a:rPr lang="zh-CN" altLang="en-US" sz="2400" b="1">
                <a:latin typeface="微软雅黑" panose="020B0503020204020204" charset="-122"/>
                <a:ea typeface="微软雅黑" panose="020B0503020204020204" charset="-122"/>
              </a:rPr>
              <a:t>面向接口去设计程序，可以通过在接口中声明若干个</a:t>
            </a:r>
            <a:r>
              <a:rPr lang="en-US" altLang="zh-CN" sz="2400" b="1">
                <a:latin typeface="微软雅黑" panose="020B0503020204020204" charset="-122"/>
                <a:ea typeface="微软雅黑" panose="020B0503020204020204" charset="-122"/>
              </a:rPr>
              <a:t>abstract</a:t>
            </a:r>
            <a:r>
              <a:rPr lang="zh-CN" altLang="en-US" sz="2400" b="1">
                <a:latin typeface="微软雅黑" panose="020B0503020204020204" charset="-122"/>
                <a:ea typeface="微软雅黑" panose="020B0503020204020204" charset="-122"/>
              </a:rPr>
              <a:t>方法，表明这些方法的重要性，方法体的内容细节由实现接口的类去完成。</a:t>
            </a:r>
            <a:endParaRPr lang="zh-CN" altLang="en-US" sz="2400" b="1">
              <a:latin typeface="微软雅黑" panose="020B0503020204020204" charset="-122"/>
              <a:ea typeface="微软雅黑" panose="020B0503020204020204" charset="-122"/>
            </a:endParaRPr>
          </a:p>
          <a:p>
            <a:pPr eaLnBrk="1" hangingPunct="1">
              <a:lnSpc>
                <a:spcPct val="150000"/>
              </a:lnSpc>
              <a:buClr>
                <a:srgbClr val="53648F"/>
              </a:buClr>
              <a:buFont typeface="Wingdings" panose="05000000000000000000" pitchFamily="2" charset="2"/>
              <a:buChar char="u"/>
            </a:pPr>
            <a:r>
              <a:rPr lang="zh-CN" altLang="en-US" sz="2400" b="1">
                <a:latin typeface="微软雅黑" panose="020B0503020204020204" charset="-122"/>
                <a:ea typeface="微软雅黑" panose="020B0503020204020204" charset="-122"/>
              </a:rPr>
              <a:t>使用接口进行程序设计的核心思想是使用接口回调，即接口变量存放实现该接口的类的对象的引用，从而接口变量就可以回调类实现的接口方法。</a:t>
            </a:r>
            <a:endParaRPr lang="zh-CN" altLang="en-US" sz="2400" b="1">
              <a:latin typeface="微软雅黑" panose="020B0503020204020204" charset="-122"/>
              <a:ea typeface="微软雅黑" panose="020B0503020204020204" charset="-122"/>
            </a:endParaRPr>
          </a:p>
        </p:txBody>
      </p:sp>
      <p:pic>
        <p:nvPicPr>
          <p:cNvPr id="2765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8088" y="1844824"/>
            <a:ext cx="42910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612068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6.10   </a:t>
              </a:r>
              <a:r>
                <a:rPr lang="zh-CN" altLang="en-US" sz="3200" b="1">
                  <a:solidFill>
                    <a:srgbClr val="53648F"/>
                  </a:solidFill>
                  <a:latin typeface="微软雅黑" panose="020B0503020204020204" charset="-122"/>
                  <a:ea typeface="微软雅黑" panose="020B0503020204020204" charset="-122"/>
                </a:rPr>
                <a:t>面向接口编程</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4583832" y="476672"/>
              <a:ext cx="5449873"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7651">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7651">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7652"/>
                                        </p:tgtEl>
                                        <p:attrNameLst>
                                          <p:attrName>style.visibility</p:attrName>
                                        </p:attrNameLst>
                                      </p:cBhvr>
                                      <p:to>
                                        <p:strVal val="visible"/>
                                      </p:to>
                                    </p:set>
                                    <p:anim calcmode="lin" valueType="num">
                                      <p:cBhvr additive="base">
                                        <p:cTn id="21" dur="500" fill="hold"/>
                                        <p:tgtEl>
                                          <p:spTgt spid="27652"/>
                                        </p:tgtEl>
                                        <p:attrNameLst>
                                          <p:attrName>ppt_x</p:attrName>
                                        </p:attrNameLst>
                                      </p:cBhvr>
                                      <p:tavLst>
                                        <p:tav tm="0">
                                          <p:val>
                                            <p:strVal val="1+#ppt_w/2"/>
                                          </p:val>
                                        </p:tav>
                                        <p:tav tm="100000">
                                          <p:val>
                                            <p:strVal val="#ppt_x"/>
                                          </p:val>
                                        </p:tav>
                                      </p:tavLst>
                                    </p:anim>
                                    <p:anim calcmode="lin" valueType="num">
                                      <p:cBhvr additive="base">
                                        <p:cTn id="22"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1343361" y="1029055"/>
            <a:ext cx="9648154" cy="455729"/>
          </a:xfrm>
          <a:prstGeom prst="rect">
            <a:avLst/>
          </a:prstGeom>
        </p:spPr>
        <p:txBody>
          <a:bodyPr/>
          <a:lstStyle/>
          <a:p>
            <a:pPr eaLnBrk="1" hangingPunct="1">
              <a:lnSpc>
                <a:spcPct val="90000"/>
              </a:lnSpc>
            </a:pPr>
            <a:r>
              <a:rPr lang="zh-CN" altLang="en-US" sz="2400" b="1">
                <a:latin typeface="微软雅黑" panose="020B0503020204020204" charset="-122"/>
                <a:ea typeface="微软雅黑" panose="020B0503020204020204" charset="-122"/>
              </a:rPr>
              <a:t>设计一个广告牌，希望所设计的广告牌可以展示许多公司的广告词。</a:t>
            </a:r>
            <a:r>
              <a:rPr lang="zh-CN" altLang="en-US" sz="2400">
                <a:latin typeface="微软雅黑" panose="020B0503020204020204" charset="-122"/>
                <a:ea typeface="微软雅黑" panose="020B0503020204020204" charset="-122"/>
              </a:rPr>
              <a:t> </a:t>
            </a:r>
            <a:endParaRPr lang="zh-CN" altLang="en-US" sz="2400">
              <a:latin typeface="微软雅黑" panose="020B0503020204020204" charset="-122"/>
              <a:ea typeface="微软雅黑" panose="020B0503020204020204" charset="-122"/>
            </a:endParaRPr>
          </a:p>
        </p:txBody>
      </p:sp>
      <p:sp>
        <p:nvSpPr>
          <p:cNvPr id="407556" name="Rectangle 4"/>
          <p:cNvSpPr>
            <a:spLocks noChangeArrowheads="1"/>
          </p:cNvSpPr>
          <p:nvPr/>
        </p:nvSpPr>
        <p:spPr bwMode="auto">
          <a:xfrm>
            <a:off x="1055440" y="1632633"/>
            <a:ext cx="10585698" cy="1614805"/>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gn="just" eaLnBrk="1" hangingPunct="1">
              <a:lnSpc>
                <a:spcPct val="150000"/>
              </a:lnSpc>
              <a:spcBef>
                <a:spcPct val="0"/>
              </a:spcBef>
              <a:buClrTx/>
              <a:buFontTx/>
              <a:buNone/>
            </a:pPr>
            <a:r>
              <a:rPr lang="zh-CN" altLang="en-US" sz="2200">
                <a:solidFill>
                  <a:srgbClr val="53648F"/>
                </a:solidFill>
                <a:latin typeface="微软雅黑" panose="020B0503020204020204" charset="-122"/>
                <a:ea typeface="微软雅黑" panose="020B0503020204020204" charset="-122"/>
              </a:rPr>
              <a:t>       例子</a:t>
            </a:r>
            <a:r>
              <a:rPr lang="en-US" altLang="zh-CN" sz="2200">
                <a:solidFill>
                  <a:srgbClr val="53648F"/>
                </a:solidFill>
                <a:latin typeface="微软雅黑" panose="020B0503020204020204" charset="-122"/>
                <a:ea typeface="微软雅黑" panose="020B0503020204020204" charset="-122"/>
              </a:rPr>
              <a:t>7</a:t>
            </a:r>
            <a:r>
              <a:rPr lang="zh-CN" altLang="en-US" sz="2200">
                <a:solidFill>
                  <a:srgbClr val="53648F"/>
                </a:solidFill>
                <a:latin typeface="微软雅黑" panose="020B0503020204020204" charset="-122"/>
                <a:ea typeface="微软雅黑" panose="020B0503020204020204" charset="-122"/>
              </a:rPr>
              <a:t>中除了</a:t>
            </a:r>
            <a:r>
              <a:rPr lang="zh-CN" altLang="en-US" sz="2200">
                <a:solidFill>
                  <a:srgbClr val="C00000"/>
                </a:solidFill>
                <a:latin typeface="微软雅黑" panose="020B0503020204020204" charset="-122"/>
                <a:ea typeface="微软雅黑" panose="020B0503020204020204" charset="-122"/>
                <a:hlinkClick r:id="rId1" action="ppaction://hlinkfile"/>
              </a:rPr>
              <a:t>主类(</a:t>
            </a:r>
            <a:r>
              <a:rPr lang="en-US" altLang="zh-CN" sz="2200">
                <a:solidFill>
                  <a:srgbClr val="C00000"/>
                </a:solidFill>
                <a:latin typeface="微软雅黑" panose="020B0503020204020204" charset="-122"/>
                <a:ea typeface="微软雅黑" panose="020B0503020204020204" charset="-122"/>
                <a:hlinkClick r:id="rId1" action="ppaction://hlinkfile"/>
              </a:rPr>
              <a:t>Example6_7)</a:t>
            </a:r>
            <a:r>
              <a:rPr lang="zh-CN" altLang="en-US" sz="2200">
                <a:solidFill>
                  <a:srgbClr val="53648F"/>
                </a:solidFill>
                <a:latin typeface="微软雅黑" panose="020B0503020204020204" charset="-122"/>
                <a:ea typeface="微软雅黑" panose="020B0503020204020204" charset="-122"/>
              </a:rPr>
              <a:t>外，还有</a:t>
            </a:r>
            <a:r>
              <a:rPr lang="en-US" altLang="zh-CN" sz="2200">
                <a:solidFill>
                  <a:srgbClr val="C00000"/>
                </a:solidFill>
                <a:latin typeface="微软雅黑" panose="020B0503020204020204" charset="-122"/>
                <a:ea typeface="微软雅黑" panose="020B0503020204020204" charset="-122"/>
                <a:hlinkClick r:id="rId2" action="ppaction://hlinkfile"/>
              </a:rPr>
              <a:t>Avertisemen</a:t>
            </a:r>
            <a:r>
              <a:rPr lang="zh-CN" altLang="en-US" sz="2200">
                <a:solidFill>
                  <a:srgbClr val="C00000"/>
                </a:solidFill>
                <a:latin typeface="微软雅黑" panose="020B0503020204020204" charset="-122"/>
                <a:ea typeface="微软雅黑" panose="020B0503020204020204" charset="-122"/>
                <a:hlinkClick r:id="rId2" action="ppaction://hlinkfile"/>
              </a:rPr>
              <a:t>接口</a:t>
            </a:r>
            <a:r>
              <a:rPr lang="zh-CN" altLang="en-US" sz="2200">
                <a:solidFill>
                  <a:srgbClr val="53648F"/>
                </a:solidFill>
                <a:latin typeface="微软雅黑" panose="020B0503020204020204" charset="-122"/>
                <a:ea typeface="微软雅黑" panose="020B0503020204020204" charset="-122"/>
              </a:rPr>
              <a:t>及实现该接口的</a:t>
            </a:r>
            <a:r>
              <a:rPr lang="en-US" altLang="zh-CN" sz="2200">
                <a:solidFill>
                  <a:srgbClr val="C00000"/>
                </a:solidFill>
                <a:latin typeface="微软雅黑" panose="020B0503020204020204" charset="-122"/>
                <a:ea typeface="微软雅黑" panose="020B0503020204020204" charset="-122"/>
                <a:hlinkClick r:id="rId3"/>
              </a:rPr>
              <a:t>WhiteCloudCorp（</a:t>
            </a:r>
            <a:r>
              <a:rPr lang="zh-CN" altLang="en-US" sz="2200">
                <a:solidFill>
                  <a:srgbClr val="C00000"/>
                </a:solidFill>
                <a:latin typeface="微软雅黑" panose="020B0503020204020204" charset="-122"/>
                <a:ea typeface="微软雅黑" panose="020B0503020204020204" charset="-122"/>
                <a:hlinkClick r:id="rId3"/>
              </a:rPr>
              <a:t>白云公司）</a:t>
            </a:r>
            <a:r>
              <a:rPr lang="zh-CN" altLang="en-US" sz="2200">
                <a:solidFill>
                  <a:srgbClr val="53648F"/>
                </a:solidFill>
                <a:latin typeface="微软雅黑" panose="020B0503020204020204" charset="-122"/>
                <a:ea typeface="微软雅黑" panose="020B0503020204020204" charset="-122"/>
              </a:rPr>
              <a:t>和</a:t>
            </a:r>
            <a:r>
              <a:rPr lang="en-US" altLang="zh-CN" sz="2200">
                <a:solidFill>
                  <a:srgbClr val="C00000"/>
                </a:solidFill>
                <a:latin typeface="微软雅黑" panose="020B0503020204020204" charset="-122"/>
                <a:ea typeface="微软雅黑" panose="020B0503020204020204" charset="-122"/>
                <a:hlinkClick r:id="rId4"/>
              </a:rPr>
              <a:t>BlackLandCorp（</a:t>
            </a:r>
            <a:r>
              <a:rPr lang="zh-CN" altLang="en-US" sz="2200">
                <a:solidFill>
                  <a:srgbClr val="C00000"/>
                </a:solidFill>
                <a:latin typeface="微软雅黑" panose="020B0503020204020204" charset="-122"/>
                <a:ea typeface="微软雅黑" panose="020B0503020204020204" charset="-122"/>
                <a:hlinkClick r:id="rId4"/>
              </a:rPr>
              <a:t>黑土公司）</a:t>
            </a:r>
            <a:r>
              <a:rPr lang="zh-CN" altLang="en-US" sz="2200">
                <a:solidFill>
                  <a:srgbClr val="C00000"/>
                </a:solidFill>
                <a:latin typeface="微软雅黑" panose="020B0503020204020204" charset="-122"/>
                <a:ea typeface="微软雅黑" panose="020B0503020204020204" charset="-122"/>
              </a:rPr>
              <a:t>，</a:t>
            </a:r>
            <a:r>
              <a:rPr lang="zh-CN" altLang="en-US" sz="2200">
                <a:solidFill>
                  <a:srgbClr val="53648F"/>
                </a:solidFill>
                <a:latin typeface="微软雅黑" panose="020B0503020204020204" charset="-122"/>
                <a:ea typeface="微软雅黑" panose="020B0503020204020204" charset="-122"/>
              </a:rPr>
              <a:t>以及面向接口的</a:t>
            </a:r>
            <a:r>
              <a:rPr lang="en-US" altLang="zh-CN" sz="2200">
                <a:solidFill>
                  <a:srgbClr val="C00000"/>
                </a:solidFill>
                <a:latin typeface="微软雅黑" panose="020B0503020204020204" charset="-122"/>
                <a:ea typeface="微软雅黑" panose="020B0503020204020204" charset="-122"/>
                <a:hlinkClick r:id="rId5"/>
              </a:rPr>
              <a:t>AdvertisementBoard</a:t>
            </a:r>
            <a:r>
              <a:rPr lang="zh-CN" altLang="en-US" sz="2200">
                <a:solidFill>
                  <a:srgbClr val="C00000"/>
                </a:solidFill>
                <a:latin typeface="微软雅黑" panose="020B0503020204020204" charset="-122"/>
                <a:ea typeface="微软雅黑" panose="020B0503020204020204" charset="-122"/>
                <a:hlinkClick r:id="rId5"/>
              </a:rPr>
              <a:t>类（广告牌）</a:t>
            </a:r>
            <a:r>
              <a:rPr lang="zh-CN" altLang="en-US" sz="2200">
                <a:solidFill>
                  <a:srgbClr val="C00000"/>
                </a:solidFill>
                <a:latin typeface="微软雅黑" panose="020B0503020204020204" charset="-122"/>
                <a:ea typeface="微软雅黑" panose="020B0503020204020204" charset="-122"/>
              </a:rPr>
              <a:t>，</a:t>
            </a:r>
            <a:r>
              <a:rPr lang="zh-CN" altLang="en-US" sz="2200">
                <a:solidFill>
                  <a:srgbClr val="53648F"/>
                </a:solidFill>
                <a:latin typeface="微软雅黑" panose="020B0503020204020204" charset="-122"/>
                <a:ea typeface="微软雅黑" panose="020B0503020204020204" charset="-122"/>
              </a:rPr>
              <a:t>程序运行效果如图6.12。</a:t>
            </a:r>
            <a:endParaRPr lang="zh-CN" altLang="en-US" sz="2200">
              <a:solidFill>
                <a:srgbClr val="53648F"/>
              </a:solidFill>
              <a:latin typeface="微软雅黑" panose="020B0503020204020204" charset="-122"/>
              <a:ea typeface="微软雅黑" panose="020B0503020204020204" charset="-122"/>
            </a:endParaRPr>
          </a:p>
        </p:txBody>
      </p:sp>
      <p:sp>
        <p:nvSpPr>
          <p:cNvPr id="407558" name="Text Box 6"/>
          <p:cNvSpPr txBox="1">
            <a:spLocks noChangeArrowheads="1"/>
          </p:cNvSpPr>
          <p:nvPr/>
        </p:nvSpPr>
        <p:spPr bwMode="auto">
          <a:xfrm>
            <a:off x="1617134" y="3636293"/>
            <a:ext cx="2952750" cy="1826260"/>
          </a:xfrm>
          <a:prstGeom prst="rect">
            <a:avLst/>
          </a:prstGeom>
          <a:solidFill>
            <a:srgbClr val="53648F"/>
          </a:solidFill>
          <a:ln>
            <a:noFill/>
          </a:ln>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50000"/>
              </a:lnSpc>
              <a:spcBef>
                <a:spcPct val="10000"/>
              </a:spcBef>
              <a:buClrTx/>
              <a:buFontTx/>
              <a:buNone/>
            </a:pPr>
            <a:r>
              <a:rPr lang="en-US" altLang="zh-CN" sz="2400" b="1">
                <a:solidFill>
                  <a:schemeClr val="bg1"/>
                </a:solidFill>
                <a:latin typeface="微软雅黑" panose="020B0503020204020204" charset="-122"/>
                <a:ea typeface="微软雅黑" panose="020B0503020204020204" charset="-122"/>
              </a:rPr>
              <a:t>1</a:t>
            </a:r>
            <a:r>
              <a:rPr lang="zh-CN" altLang="en-US" sz="2400" b="1">
                <a:solidFill>
                  <a:schemeClr val="bg1"/>
                </a:solidFill>
                <a:latin typeface="微软雅黑" panose="020B0503020204020204" charset="-122"/>
                <a:ea typeface="微软雅黑" panose="020B0503020204020204" charset="-122"/>
              </a:rPr>
              <a:t>．问题的分析</a:t>
            </a:r>
            <a:endParaRPr lang="zh-CN" altLang="en-US" sz="2400" b="1">
              <a:solidFill>
                <a:schemeClr val="bg1"/>
              </a:solidFill>
              <a:latin typeface="微软雅黑" panose="020B0503020204020204" charset="-122"/>
              <a:ea typeface="微软雅黑" panose="020B0503020204020204" charset="-122"/>
            </a:endParaRPr>
          </a:p>
          <a:p>
            <a:pPr eaLnBrk="1" hangingPunct="1">
              <a:lnSpc>
                <a:spcPct val="150000"/>
              </a:lnSpc>
              <a:spcBef>
                <a:spcPct val="10000"/>
              </a:spcBef>
              <a:buClrTx/>
              <a:buFontTx/>
              <a:buNone/>
            </a:pPr>
            <a:r>
              <a:rPr lang="en-US" altLang="zh-CN" sz="2400" b="1">
                <a:solidFill>
                  <a:schemeClr val="bg1"/>
                </a:solidFill>
                <a:latin typeface="微软雅黑" panose="020B0503020204020204" charset="-122"/>
                <a:ea typeface="微软雅黑" panose="020B0503020204020204" charset="-122"/>
              </a:rPr>
              <a:t>2</a:t>
            </a:r>
            <a:r>
              <a:rPr lang="zh-CN" altLang="en-US" sz="2400" b="1">
                <a:solidFill>
                  <a:schemeClr val="bg1"/>
                </a:solidFill>
                <a:latin typeface="微软雅黑" panose="020B0503020204020204" charset="-122"/>
                <a:ea typeface="微软雅黑" panose="020B0503020204020204" charset="-122"/>
              </a:rPr>
              <a:t>．设计接口</a:t>
            </a:r>
            <a:endParaRPr lang="zh-CN" altLang="en-US" sz="2400" b="1">
              <a:solidFill>
                <a:schemeClr val="bg1"/>
              </a:solidFill>
              <a:latin typeface="微软雅黑" panose="020B0503020204020204" charset="-122"/>
              <a:ea typeface="微软雅黑" panose="020B0503020204020204" charset="-122"/>
            </a:endParaRPr>
          </a:p>
          <a:p>
            <a:pPr eaLnBrk="1" hangingPunct="1">
              <a:lnSpc>
                <a:spcPct val="150000"/>
              </a:lnSpc>
              <a:spcBef>
                <a:spcPct val="10000"/>
              </a:spcBef>
              <a:buClrTx/>
              <a:buFontTx/>
              <a:buNone/>
            </a:pPr>
            <a:r>
              <a:rPr lang="en-US" altLang="zh-CN" sz="2400" b="1">
                <a:solidFill>
                  <a:schemeClr val="bg1"/>
                </a:solidFill>
                <a:latin typeface="微软雅黑" panose="020B0503020204020204" charset="-122"/>
                <a:ea typeface="微软雅黑" panose="020B0503020204020204" charset="-122"/>
              </a:rPr>
              <a:t>3</a:t>
            </a:r>
            <a:r>
              <a:rPr lang="zh-CN" altLang="en-US" sz="2400" b="1">
                <a:solidFill>
                  <a:schemeClr val="bg1"/>
                </a:solidFill>
                <a:latin typeface="微软雅黑" panose="020B0503020204020204" charset="-122"/>
                <a:ea typeface="微软雅黑" panose="020B0503020204020204" charset="-122"/>
              </a:rPr>
              <a:t>．设计广告牌类</a:t>
            </a:r>
            <a:endParaRPr lang="zh-CN" altLang="en-US" sz="2400" b="1">
              <a:solidFill>
                <a:schemeClr val="bg1"/>
              </a:solidFill>
              <a:latin typeface="微软雅黑" panose="020B0503020204020204" charset="-122"/>
              <a:ea typeface="微软雅黑" panose="020B0503020204020204" charset="-122"/>
            </a:endParaRPr>
          </a:p>
        </p:txBody>
      </p:sp>
      <p:pic>
        <p:nvPicPr>
          <p:cNvPr id="4075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0096" y="3461564"/>
            <a:ext cx="3581400"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103941" y="116632"/>
            <a:ext cx="9929764" cy="614705"/>
            <a:chOff x="103941" y="116632"/>
            <a:chExt cx="9929764" cy="614705"/>
          </a:xfrm>
        </p:grpSpPr>
        <p:sp>
          <p:nvSpPr>
            <p:cNvPr id="8" name="文本框 7"/>
            <p:cNvSpPr txBox="1"/>
            <p:nvPr/>
          </p:nvSpPr>
          <p:spPr>
            <a:xfrm>
              <a:off x="767408" y="147772"/>
              <a:ext cx="2952328"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6.11 </a:t>
              </a:r>
              <a:r>
                <a:rPr lang="zh-CN" altLang="en-US" sz="3200" b="1">
                  <a:solidFill>
                    <a:srgbClr val="53648F"/>
                  </a:solidFill>
                  <a:latin typeface="微软雅黑" panose="020B0503020204020204" charset="-122"/>
                  <a:ea typeface="微软雅黑" panose="020B0503020204020204" charset="-122"/>
                </a:rPr>
                <a:t>应用举例</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3431704" y="458688"/>
              <a:ext cx="6602001"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07556"/>
                                        </p:tgtEl>
                                        <p:attrNameLst>
                                          <p:attrName>style.visibility</p:attrName>
                                        </p:attrNameLst>
                                      </p:cBhvr>
                                      <p:to>
                                        <p:strVal val="visible"/>
                                      </p:to>
                                    </p:set>
                                    <p:animEffect transition="in" filter="blinds(horizontal)">
                                      <p:cBhvr>
                                        <p:cTn id="16" dur="500"/>
                                        <p:tgtEl>
                                          <p:spTgt spid="40755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7558"/>
                                        </p:tgtEl>
                                        <p:attrNameLst>
                                          <p:attrName>style.visibility</p:attrName>
                                        </p:attrNameLst>
                                      </p:cBhvr>
                                      <p:to>
                                        <p:strVal val="visible"/>
                                      </p:to>
                                    </p:set>
                                    <p:animEffect transition="in" filter="blinds(horizontal)">
                                      <p:cBhvr>
                                        <p:cTn id="21" dur="500"/>
                                        <p:tgtEl>
                                          <p:spTgt spid="40755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07559"/>
                                        </p:tgtEl>
                                        <p:attrNameLst>
                                          <p:attrName>style.visibility</p:attrName>
                                        </p:attrNameLst>
                                      </p:cBhvr>
                                      <p:to>
                                        <p:strVal val="visible"/>
                                      </p:to>
                                    </p:set>
                                    <p:anim calcmode="lin" valueType="num">
                                      <p:cBhvr additive="base">
                                        <p:cTn id="26" dur="500" fill="hold"/>
                                        <p:tgtEl>
                                          <p:spTgt spid="407559"/>
                                        </p:tgtEl>
                                        <p:attrNameLst>
                                          <p:attrName>ppt_x</p:attrName>
                                        </p:attrNameLst>
                                      </p:cBhvr>
                                      <p:tavLst>
                                        <p:tav tm="0">
                                          <p:val>
                                            <p:strVal val="#ppt_x"/>
                                          </p:val>
                                        </p:tav>
                                        <p:tav tm="100000">
                                          <p:val>
                                            <p:strVal val="#ppt_x"/>
                                          </p:val>
                                        </p:tav>
                                      </p:tavLst>
                                    </p:anim>
                                    <p:anim calcmode="lin" valueType="num">
                                      <p:cBhvr additive="base">
                                        <p:cTn id="27" dur="500" fill="hold"/>
                                        <p:tgtEl>
                                          <p:spTgt spid="407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07556" grpId="0" bldLvl="0" animBg="1"/>
      <p:bldP spid="40755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3941" y="116632"/>
            <a:ext cx="9951579" cy="614705"/>
            <a:chOff x="103941" y="116632"/>
            <a:chExt cx="9951579" cy="614705"/>
          </a:xfrm>
        </p:grpSpPr>
        <p:sp>
          <p:nvSpPr>
            <p:cNvPr id="6" name="文本框 5"/>
            <p:cNvSpPr txBox="1"/>
            <p:nvPr/>
          </p:nvSpPr>
          <p:spPr>
            <a:xfrm>
              <a:off x="767409" y="147772"/>
              <a:ext cx="1080119"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总结</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1775520" y="427277"/>
              <a:ext cx="8280000" cy="182306"/>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0" name="组合 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0200456" y="889088"/>
            <a:ext cx="1590194" cy="3307762"/>
            <a:chOff x="5064059" y="1235060"/>
            <a:chExt cx="2109458" cy="4387882"/>
          </a:xfrm>
        </p:grpSpPr>
        <p:sp>
          <p:nvSpPr>
            <p:cNvPr id="11" name="íṩļîde"/>
            <p:cNvSpPr/>
            <p:nvPr/>
          </p:nvSpPr>
          <p:spPr bwMode="auto">
            <a:xfrm>
              <a:off x="5064059" y="1366241"/>
              <a:ext cx="2086042" cy="4256701"/>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p>
          </p:txBody>
        </p:sp>
        <p:sp>
          <p:nvSpPr>
            <p:cNvPr id="12" name="i$ḻïḍê"/>
            <p:cNvSpPr/>
            <p:nvPr/>
          </p:nvSpPr>
          <p:spPr bwMode="auto">
            <a:xfrm>
              <a:off x="5391884" y="2749000"/>
              <a:ext cx="208738" cy="1251577"/>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p>
          </p:txBody>
        </p:sp>
        <p:sp>
          <p:nvSpPr>
            <p:cNvPr id="13" name="íşľídé"/>
            <p:cNvSpPr/>
            <p:nvPr/>
          </p:nvSpPr>
          <p:spPr bwMode="auto">
            <a:xfrm>
              <a:off x="5564495" y="4000577"/>
              <a:ext cx="72255" cy="155276"/>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p>
          </p:txBody>
        </p:sp>
        <p:sp>
          <p:nvSpPr>
            <p:cNvPr id="14" name="ïŝḻidé"/>
            <p:cNvSpPr/>
            <p:nvPr/>
          </p:nvSpPr>
          <p:spPr bwMode="auto">
            <a:xfrm>
              <a:off x="5361109" y="4000577"/>
              <a:ext cx="251556" cy="16063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p>
          </p:txBody>
        </p:sp>
        <p:sp>
          <p:nvSpPr>
            <p:cNvPr id="15" name="îśḷîḓè"/>
            <p:cNvSpPr/>
            <p:nvPr/>
          </p:nvSpPr>
          <p:spPr bwMode="auto">
            <a:xfrm>
              <a:off x="6577409" y="2749000"/>
              <a:ext cx="202048" cy="1251577"/>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p>
          </p:txBody>
        </p:sp>
        <p:sp>
          <p:nvSpPr>
            <p:cNvPr id="16" name="ïṩḻîḋê"/>
            <p:cNvSpPr/>
            <p:nvPr/>
          </p:nvSpPr>
          <p:spPr bwMode="auto">
            <a:xfrm>
              <a:off x="5647455" y="3696718"/>
              <a:ext cx="893827" cy="1919531"/>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p>
          </p:txBody>
        </p:sp>
        <p:sp>
          <p:nvSpPr>
            <p:cNvPr id="17" name="îṩḷïḍé"/>
            <p:cNvSpPr/>
            <p:nvPr/>
          </p:nvSpPr>
          <p:spPr bwMode="auto">
            <a:xfrm>
              <a:off x="6130496" y="5419477"/>
              <a:ext cx="500436" cy="196772"/>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p>
          </p:txBody>
        </p:sp>
        <p:sp>
          <p:nvSpPr>
            <p:cNvPr id="18" name="í$liḍe"/>
            <p:cNvSpPr/>
            <p:nvPr/>
          </p:nvSpPr>
          <p:spPr bwMode="auto">
            <a:xfrm>
              <a:off x="5557804" y="5419477"/>
              <a:ext cx="501775" cy="196772"/>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p>
          </p:txBody>
        </p:sp>
        <p:sp>
          <p:nvSpPr>
            <p:cNvPr id="19" name="ïṡļiḍe"/>
            <p:cNvSpPr/>
            <p:nvPr/>
          </p:nvSpPr>
          <p:spPr bwMode="auto">
            <a:xfrm>
              <a:off x="5391884" y="2517425"/>
              <a:ext cx="1388911" cy="1489846"/>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p>
          </p:txBody>
        </p:sp>
        <p:sp>
          <p:nvSpPr>
            <p:cNvPr id="20" name="ïṡľïdê"/>
            <p:cNvSpPr/>
            <p:nvPr/>
          </p:nvSpPr>
          <p:spPr bwMode="auto">
            <a:xfrm>
              <a:off x="5868235" y="2517425"/>
              <a:ext cx="476351" cy="1020002"/>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p>
          </p:txBody>
        </p:sp>
        <p:sp>
          <p:nvSpPr>
            <p:cNvPr id="21" name="íṩľíďê"/>
            <p:cNvSpPr/>
            <p:nvPr/>
          </p:nvSpPr>
          <p:spPr bwMode="auto">
            <a:xfrm>
              <a:off x="6011409" y="2612465"/>
              <a:ext cx="179301" cy="89685"/>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p>
          </p:txBody>
        </p:sp>
        <p:sp>
          <p:nvSpPr>
            <p:cNvPr id="22" name="ïṣḷíďé"/>
            <p:cNvSpPr/>
            <p:nvPr/>
          </p:nvSpPr>
          <p:spPr bwMode="auto">
            <a:xfrm>
              <a:off x="5921758" y="1944510"/>
              <a:ext cx="363954" cy="697403"/>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p>
          </p:txBody>
        </p:sp>
        <p:sp>
          <p:nvSpPr>
            <p:cNvPr id="23" name="ïšlíḓê"/>
            <p:cNvSpPr/>
            <p:nvPr/>
          </p:nvSpPr>
          <p:spPr bwMode="auto">
            <a:xfrm>
              <a:off x="5630060" y="1450573"/>
              <a:ext cx="954040" cy="995907"/>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p>
          </p:txBody>
        </p:sp>
        <p:sp>
          <p:nvSpPr>
            <p:cNvPr id="24" name="îŝḻîďè"/>
            <p:cNvSpPr/>
            <p:nvPr/>
          </p:nvSpPr>
          <p:spPr bwMode="auto">
            <a:xfrm>
              <a:off x="5445407" y="1235060"/>
              <a:ext cx="1145383" cy="709450"/>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p>
          </p:txBody>
        </p:sp>
        <p:sp>
          <p:nvSpPr>
            <p:cNvPr id="25" name="ïŝ1ïďê"/>
            <p:cNvSpPr/>
            <p:nvPr/>
          </p:nvSpPr>
          <p:spPr bwMode="auto">
            <a:xfrm>
              <a:off x="6028803" y="2702149"/>
              <a:ext cx="143173" cy="858033"/>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p>
          </p:txBody>
        </p:sp>
        <p:sp>
          <p:nvSpPr>
            <p:cNvPr id="26" name="íṧľiḑê"/>
            <p:cNvSpPr/>
            <p:nvPr/>
          </p:nvSpPr>
          <p:spPr bwMode="auto">
            <a:xfrm>
              <a:off x="6535930" y="4000577"/>
              <a:ext cx="77608" cy="155276"/>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p>
          </p:txBody>
        </p:sp>
        <p:sp>
          <p:nvSpPr>
            <p:cNvPr id="27" name="išlidê"/>
            <p:cNvSpPr/>
            <p:nvPr/>
          </p:nvSpPr>
          <p:spPr bwMode="auto">
            <a:xfrm>
              <a:off x="6565367" y="4000577"/>
              <a:ext cx="243528" cy="16063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p>
          </p:txBody>
        </p:sp>
        <p:sp>
          <p:nvSpPr>
            <p:cNvPr id="28" name="íṡļïḋé"/>
            <p:cNvSpPr/>
            <p:nvPr/>
          </p:nvSpPr>
          <p:spPr bwMode="auto">
            <a:xfrm>
              <a:off x="5064059" y="3536088"/>
              <a:ext cx="2086042" cy="637167"/>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rgbClr val="53648F"/>
            </a:solidFill>
            <a:ln>
              <a:noFill/>
            </a:ln>
            <a:effectLst/>
          </p:spPr>
          <p:txBody>
            <a:bodyPr anchor="ctr"/>
            <a:lstStyle/>
            <a:p>
              <a:pPr algn="ctr"/>
            </a:p>
          </p:txBody>
        </p:sp>
        <p:sp>
          <p:nvSpPr>
            <p:cNvPr id="29" name="ïṥļîḋè"/>
            <p:cNvSpPr/>
            <p:nvPr/>
          </p:nvSpPr>
          <p:spPr bwMode="auto">
            <a:xfrm>
              <a:off x="5630060" y="3762309"/>
              <a:ext cx="905870" cy="176425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rgbClr val="53648F"/>
            </a:solidFill>
            <a:ln>
              <a:noFill/>
            </a:ln>
            <a:effectLst/>
          </p:spPr>
          <p:txBody>
            <a:bodyPr anchor="ctr"/>
            <a:lstStyle/>
            <a:p>
              <a:pPr algn="ctr"/>
            </a:p>
          </p:txBody>
        </p:sp>
        <p:sp>
          <p:nvSpPr>
            <p:cNvPr id="30" name="ïŝļïḑe"/>
            <p:cNvSpPr/>
            <p:nvPr/>
          </p:nvSpPr>
          <p:spPr bwMode="auto">
            <a:xfrm>
              <a:off x="5409280" y="5460974"/>
              <a:ext cx="1347430" cy="161968"/>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rgbClr val="53648F"/>
            </a:solidFill>
            <a:ln>
              <a:noFill/>
            </a:ln>
            <a:effectLst/>
          </p:spPr>
          <p:txBody>
            <a:bodyPr anchor="ctr"/>
            <a:lstStyle/>
            <a:p>
              <a:pPr algn="ctr"/>
            </a:p>
          </p:txBody>
        </p:sp>
        <p:sp>
          <p:nvSpPr>
            <p:cNvPr id="31" name="ïsḷïďe"/>
            <p:cNvSpPr/>
            <p:nvPr/>
          </p:nvSpPr>
          <p:spPr bwMode="auto">
            <a:xfrm>
              <a:off x="5087475" y="3431009"/>
              <a:ext cx="2086042" cy="113780"/>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rgbClr val="53648F"/>
            </a:solidFill>
            <a:ln>
              <a:noFill/>
            </a:ln>
            <a:effectLst/>
          </p:spPr>
          <p:txBody>
            <a:bodyPr anchor="ctr"/>
            <a:lstStyle/>
            <a:p>
              <a:pPr algn="ctr"/>
            </a:p>
          </p:txBody>
        </p:sp>
      </p:grpSp>
      <p:sp>
        <p:nvSpPr>
          <p:cNvPr id="33" name="Rectangle 3"/>
          <p:cNvSpPr txBox="1">
            <a:spLocks noChangeArrowheads="1"/>
          </p:cNvSpPr>
          <p:nvPr/>
        </p:nvSpPr>
        <p:spPr>
          <a:xfrm>
            <a:off x="1075751" y="1556792"/>
            <a:ext cx="8934063" cy="4241222"/>
          </a:xfrm>
          <a:prstGeom prst="rect">
            <a:avLst/>
          </a:prstGeom>
          <a:noFill/>
          <a:ln w="50800">
            <a:solidFill>
              <a:srgbClr val="53648F"/>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接口的接口体中只可以有常量和</a:t>
            </a:r>
            <a:r>
              <a:rPr lang="en-US" altLang="zh-CN" b="1">
                <a:latin typeface="微软雅黑" panose="020B0503020204020204" charset="-122"/>
                <a:ea typeface="微软雅黑" panose="020B0503020204020204" charset="-122"/>
              </a:rPr>
              <a:t>abstract</a:t>
            </a:r>
            <a:r>
              <a:rPr lang="zh-CN" altLang="en-US" b="1">
                <a:latin typeface="微软雅黑" panose="020B0503020204020204" charset="-122"/>
                <a:ea typeface="微软雅黑" panose="020B0503020204020204" charset="-122"/>
              </a:rPr>
              <a:t>方法。</a:t>
            </a:r>
            <a:endParaRPr lang="zh-CN" altLang="en-US" b="1">
              <a:latin typeface="微软雅黑" panose="020B0503020204020204" charset="-122"/>
              <a:ea typeface="微软雅黑" panose="020B0503020204020204" charset="-122"/>
            </a:endParaRP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和类一样，接口也是</a:t>
            </a:r>
            <a:r>
              <a:rPr lang="en-US" altLang="zh-CN" b="1">
                <a:latin typeface="微软雅黑" panose="020B0503020204020204" charset="-122"/>
                <a:ea typeface="微软雅黑" panose="020B0503020204020204" charset="-122"/>
              </a:rPr>
              <a:t>Java</a:t>
            </a:r>
            <a:r>
              <a:rPr lang="zh-CN" altLang="en-US" b="1">
                <a:latin typeface="微软雅黑" panose="020B0503020204020204" charset="-122"/>
                <a:ea typeface="微软雅黑" panose="020B0503020204020204" charset="-122"/>
              </a:rPr>
              <a:t>中一种重要的引用型数据类型。</a:t>
            </a:r>
            <a:endParaRPr lang="zh-CN" altLang="en-US" b="1">
              <a:latin typeface="微软雅黑" panose="020B0503020204020204" charset="-122"/>
              <a:ea typeface="微软雅黑" panose="020B0503020204020204" charset="-122"/>
            </a:endParaRP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当接口变量中存放了实现接口的类的对象的引用后，接口变量就可以调用类实现的接口方法，这一过程被称为接口回调。</a:t>
            </a:r>
            <a:endParaRPr lang="zh-CN" altLang="en-US" b="1">
              <a:latin typeface="微软雅黑" panose="020B0503020204020204" charset="-122"/>
              <a:ea typeface="微软雅黑" panose="020B0503020204020204" charset="-122"/>
            </a:endParaRP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和子类体现多态类似，由接口产生的多态就是指不同的类在实现同一个接口时可能具有不同的实现方式。</a:t>
            </a:r>
            <a:endParaRPr lang="zh-CN" altLang="en-US" b="1">
              <a:latin typeface="微软雅黑" panose="020B0503020204020204" charset="-122"/>
              <a:ea typeface="微软雅黑" panose="020B0503020204020204" charset="-122"/>
            </a:endParaRPr>
          </a:p>
          <a:p>
            <a:pPr marL="0" indent="-533400">
              <a:lnSpc>
                <a:spcPct val="120000"/>
              </a:lnSpc>
              <a:buClr>
                <a:srgbClr val="53648F"/>
              </a:buClr>
              <a:buFont typeface="Wingdings" panose="05000000000000000000" pitchFamily="2" charset="2"/>
              <a:buChar char="Ø"/>
            </a:pPr>
            <a:r>
              <a:rPr lang="zh-CN" altLang="en-US" b="1">
                <a:latin typeface="微软雅黑" panose="020B0503020204020204" charset="-122"/>
                <a:ea typeface="微软雅黑" panose="020B0503020204020204" charset="-122"/>
              </a:rPr>
              <a:t>在使用多态设计程序时，要熟练使用接口回调技术以及面向接口编程的思想，以便体现程序设计所提倡的“开</a:t>
            </a:r>
            <a:r>
              <a:rPr lang="en-US" altLang="zh-CN" b="1">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闭”原则。</a:t>
            </a:r>
            <a:endParaRPr lang="zh-CN" altLang="en-US" b="1">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67408" y="1219832"/>
            <a:ext cx="3816424" cy="5149340"/>
            <a:chOff x="767408" y="1219832"/>
            <a:chExt cx="3816424" cy="5149340"/>
          </a:xfrm>
        </p:grpSpPr>
        <p:grpSp>
          <p:nvGrpSpPr>
            <p:cNvPr id="11" name="组合 10"/>
            <p:cNvGrpSpPr/>
            <p:nvPr/>
          </p:nvGrpSpPr>
          <p:grpSpPr>
            <a:xfrm>
              <a:off x="767408" y="1219832"/>
              <a:ext cx="3776158" cy="5149340"/>
              <a:chOff x="807674" y="1340768"/>
              <a:chExt cx="3776158" cy="5149340"/>
            </a:xfrm>
          </p:grpSpPr>
          <p:sp>
            <p:nvSpPr>
              <p:cNvPr id="12" name="矩形: 圆角 11"/>
              <p:cNvSpPr/>
              <p:nvPr/>
            </p:nvSpPr>
            <p:spPr>
              <a:xfrm rot="604243">
                <a:off x="1666253" y="5736729"/>
                <a:ext cx="2762043" cy="753379"/>
              </a:xfrm>
              <a:prstGeom prst="roundRect">
                <a:avLst>
                  <a:gd name="adj" fmla="val 15751"/>
                </a:avLst>
              </a:prstGeom>
              <a:solidFill>
                <a:schemeClr val="bg2">
                  <a:lumMod val="75000"/>
                  <a:alpha val="4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3" name="矩形: 圆顶角 2"/>
              <p:cNvSpPr/>
              <p:nvPr/>
            </p:nvSpPr>
            <p:spPr>
              <a:xfrm rot="5400000">
                <a:off x="839417" y="2369002"/>
                <a:ext cx="4536502" cy="2952329"/>
              </a:xfrm>
              <a:prstGeom prst="round2Same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13" name="椭圆 12"/>
              <p:cNvSpPr/>
              <p:nvPr/>
            </p:nvSpPr>
            <p:spPr>
              <a:xfrm>
                <a:off x="1204826" y="1530849"/>
                <a:ext cx="930734" cy="4628634"/>
              </a:xfrm>
              <a:prstGeom prst="ellipse">
                <a:avLst/>
              </a:prstGeom>
              <a:gradFill flip="none" rotWithShape="1">
                <a:gsLst>
                  <a:gs pos="0">
                    <a:schemeClr val="tx1">
                      <a:alpha val="0"/>
                    </a:schemeClr>
                  </a:gs>
                  <a:gs pos="100000">
                    <a:srgbClr val="53648F"/>
                  </a:gs>
                </a:gsLst>
                <a:lin ang="10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9" name="矩形 8"/>
              <p:cNvSpPr/>
              <p:nvPr/>
            </p:nvSpPr>
            <p:spPr>
              <a:xfrm>
                <a:off x="807674" y="1340768"/>
                <a:ext cx="823829" cy="4968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0" name="文本框 9"/>
            <p:cNvSpPr txBox="1"/>
            <p:nvPr/>
          </p:nvSpPr>
          <p:spPr>
            <a:xfrm>
              <a:off x="1412959" y="2175507"/>
              <a:ext cx="3170873" cy="3692525"/>
            </a:xfrm>
            <a:prstGeom prst="rect">
              <a:avLst/>
            </a:prstGeom>
            <a:noFill/>
          </p:spPr>
          <p:txBody>
            <a:bodyPr wrap="square">
              <a:spAutoFit/>
            </a:bodyPr>
            <a:lstStyle/>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接口</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实现接口</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理解接口</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接口回调</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函数接口与</a:t>
              </a:r>
              <a:r>
                <a:rPr lang="en-US" altLang="zh-CN" sz="2000" b="1">
                  <a:solidFill>
                    <a:schemeClr val="bg1"/>
                  </a:solidFill>
                  <a:latin typeface="微软雅黑" panose="020B0503020204020204" charset="-122"/>
                  <a:ea typeface="微软雅黑" panose="020B0503020204020204" charset="-122"/>
                </a:rPr>
                <a:t>Lambada</a:t>
              </a:r>
              <a:r>
                <a:rPr lang="zh-CN" altLang="en-US" sz="2000" b="1">
                  <a:solidFill>
                    <a:schemeClr val="bg1"/>
                  </a:solidFill>
                  <a:latin typeface="微软雅黑" panose="020B0503020204020204" charset="-122"/>
                  <a:ea typeface="微软雅黑" panose="020B0503020204020204" charset="-122"/>
                </a:rPr>
                <a:t>表达式</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接口与多态</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接口变量做参数</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13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面向接口编程</a:t>
              </a:r>
              <a:endParaRPr lang="zh-CN" altLang="en-US" sz="2000" b="1">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2419890" y="1772816"/>
              <a:ext cx="1295024" cy="398780"/>
            </a:xfrm>
            <a:prstGeom prst="rect">
              <a:avLst/>
            </a:prstGeom>
            <a:noFill/>
          </p:spPr>
          <p:txBody>
            <a:bodyPr wrap="square">
              <a:spAutoFit/>
            </a:bodyPr>
            <a:lstStyle/>
            <a:p>
              <a:pPr eaLnBrk="1" hangingPunct="1">
                <a:buFont typeface="Wingdings" panose="05000000000000000000" pitchFamily="2" charset="2"/>
                <a:buNone/>
              </a:pPr>
              <a:r>
                <a:rPr lang="zh-CN" altLang="en-US" sz="2000" b="1">
                  <a:solidFill>
                    <a:schemeClr val="bg1"/>
                  </a:solidFill>
                  <a:latin typeface="微软雅黑" panose="020B0503020204020204" charset="-122"/>
                  <a:ea typeface="微软雅黑" panose="020B0503020204020204" charset="-122"/>
                </a:rPr>
                <a:t>主要内容</a:t>
              </a:r>
              <a:endParaRPr lang="zh-CN" altLang="en-US" sz="2000" b="1">
                <a:solidFill>
                  <a:schemeClr val="bg1"/>
                </a:solidFill>
                <a:latin typeface="微软雅黑" panose="020B0503020204020204" charset="-122"/>
                <a:ea typeface="微软雅黑" panose="020B0503020204020204" charset="-122"/>
              </a:endParaRPr>
            </a:p>
          </p:txBody>
        </p:sp>
      </p:grpSp>
      <p:grpSp>
        <p:nvGrpSpPr>
          <p:cNvPr id="31" name="组合 30"/>
          <p:cNvGrpSpPr/>
          <p:nvPr/>
        </p:nvGrpSpPr>
        <p:grpSpPr>
          <a:xfrm>
            <a:off x="103941" y="116632"/>
            <a:ext cx="9929764" cy="614705"/>
            <a:chOff x="103941" y="116632"/>
            <a:chExt cx="9929764" cy="614705"/>
          </a:xfrm>
        </p:grpSpPr>
        <p:sp>
          <p:nvSpPr>
            <p:cNvPr id="32" name="文本框 31"/>
            <p:cNvSpPr txBox="1"/>
            <p:nvPr/>
          </p:nvSpPr>
          <p:spPr>
            <a:xfrm>
              <a:off x="767408" y="147772"/>
              <a:ext cx="1080120"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导读</a:t>
              </a:r>
              <a:endParaRPr lang="zh-CN" altLang="en-US" sz="3200" b="1" dirty="0">
                <a:solidFill>
                  <a:srgbClr val="53648F"/>
                </a:solidFill>
                <a:latin typeface="微软雅黑" panose="020B0503020204020204" charset="-122"/>
                <a:ea typeface="微软雅黑" panose="020B0503020204020204" charset="-122"/>
              </a:endParaRPr>
            </a:p>
          </p:txBody>
        </p:sp>
        <p:pic>
          <p:nvPicPr>
            <p:cNvPr id="33" name="图片 32"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35" name="平行四边形 34"/>
            <p:cNvSpPr/>
            <p:nvPr/>
          </p:nvSpPr>
          <p:spPr>
            <a:xfrm>
              <a:off x="1775520" y="458688"/>
              <a:ext cx="8258185"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grpSp>
        <p:nvGrpSpPr>
          <p:cNvPr id="15" name="组合 14"/>
          <p:cNvGrpSpPr/>
          <p:nvPr/>
        </p:nvGrpSpPr>
        <p:grpSpPr>
          <a:xfrm>
            <a:off x="6528048" y="1219832"/>
            <a:ext cx="3868861" cy="5149340"/>
            <a:chOff x="6528048" y="1219832"/>
            <a:chExt cx="3868861" cy="5149340"/>
          </a:xfrm>
        </p:grpSpPr>
        <p:grpSp>
          <p:nvGrpSpPr>
            <p:cNvPr id="14" name="组合 13"/>
            <p:cNvGrpSpPr/>
            <p:nvPr/>
          </p:nvGrpSpPr>
          <p:grpSpPr>
            <a:xfrm>
              <a:off x="6528048" y="1219832"/>
              <a:ext cx="3776158" cy="5149340"/>
              <a:chOff x="6528048" y="1219832"/>
              <a:chExt cx="3776158" cy="5149340"/>
            </a:xfrm>
          </p:grpSpPr>
          <p:grpSp>
            <p:nvGrpSpPr>
              <p:cNvPr id="21" name="组合 20"/>
              <p:cNvGrpSpPr/>
              <p:nvPr/>
            </p:nvGrpSpPr>
            <p:grpSpPr>
              <a:xfrm>
                <a:off x="6528048" y="1219832"/>
                <a:ext cx="3776158" cy="5149340"/>
                <a:chOff x="767408" y="1219832"/>
                <a:chExt cx="3776158" cy="5149340"/>
              </a:xfrm>
            </p:grpSpPr>
            <p:grpSp>
              <p:nvGrpSpPr>
                <p:cNvPr id="22" name="组合 21"/>
                <p:cNvGrpSpPr/>
                <p:nvPr/>
              </p:nvGrpSpPr>
              <p:grpSpPr>
                <a:xfrm>
                  <a:off x="767408" y="1219832"/>
                  <a:ext cx="3776158" cy="5149340"/>
                  <a:chOff x="807674" y="1340768"/>
                  <a:chExt cx="3776158" cy="5149340"/>
                </a:xfrm>
              </p:grpSpPr>
              <p:sp>
                <p:nvSpPr>
                  <p:cNvPr id="25" name="矩形: 圆角 24"/>
                  <p:cNvSpPr/>
                  <p:nvPr/>
                </p:nvSpPr>
                <p:spPr>
                  <a:xfrm rot="604243">
                    <a:off x="1666253" y="5736729"/>
                    <a:ext cx="2762043" cy="753379"/>
                  </a:xfrm>
                  <a:prstGeom prst="roundRect">
                    <a:avLst>
                      <a:gd name="adj" fmla="val 15751"/>
                    </a:avLst>
                  </a:prstGeom>
                  <a:solidFill>
                    <a:schemeClr val="bg2">
                      <a:lumMod val="75000"/>
                      <a:alpha val="40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26" name="矩形: 圆顶角 25"/>
                  <p:cNvSpPr/>
                  <p:nvPr/>
                </p:nvSpPr>
                <p:spPr>
                  <a:xfrm rot="5400000">
                    <a:off x="839417" y="2369002"/>
                    <a:ext cx="4536502" cy="2952329"/>
                  </a:xfrm>
                  <a:prstGeom prst="round2SameRect">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27" name="椭圆 26"/>
                  <p:cNvSpPr/>
                  <p:nvPr/>
                </p:nvSpPr>
                <p:spPr>
                  <a:xfrm>
                    <a:off x="1204826" y="1530849"/>
                    <a:ext cx="930734" cy="4628634"/>
                  </a:xfrm>
                  <a:prstGeom prst="ellipse">
                    <a:avLst/>
                  </a:prstGeom>
                  <a:gradFill flip="none" rotWithShape="1">
                    <a:gsLst>
                      <a:gs pos="0">
                        <a:schemeClr val="tx1">
                          <a:alpha val="0"/>
                        </a:schemeClr>
                      </a:gs>
                      <a:gs pos="100000">
                        <a:srgbClr val="53648F"/>
                      </a:gs>
                    </a:gsLst>
                    <a:lin ang="10800000" scaled="0"/>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sp>
                <p:nvSpPr>
                  <p:cNvPr id="28" name="矩形 27"/>
                  <p:cNvSpPr/>
                  <p:nvPr/>
                </p:nvSpPr>
                <p:spPr>
                  <a:xfrm>
                    <a:off x="807674" y="1340768"/>
                    <a:ext cx="823829" cy="4968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23" name="文本框 22"/>
                <p:cNvSpPr txBox="1"/>
                <p:nvPr/>
              </p:nvSpPr>
              <p:spPr>
                <a:xfrm>
                  <a:off x="1257262" y="2193122"/>
                  <a:ext cx="3252520" cy="2553335"/>
                </a:xfrm>
                <a:prstGeom prst="rect">
                  <a:avLst/>
                </a:prstGeom>
                <a:noFill/>
              </p:spPr>
              <p:txBody>
                <a:bodyPr wrap="square">
                  <a:spAutoFit/>
                </a:bodyPr>
                <a:lstStyle/>
                <a:p>
                  <a:pPr marL="742950" lvl="1" indent="-285750" eaLnBrk="1" hangingPunct="1">
                    <a:lnSpc>
                      <a:spcPct val="20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重点：</a:t>
                  </a:r>
                  <a:endParaRPr lang="en-US" altLang="zh-CN" sz="2000" b="1">
                    <a:solidFill>
                      <a:schemeClr val="bg1"/>
                    </a:solidFill>
                    <a:latin typeface="微软雅黑" panose="020B0503020204020204" charset="-122"/>
                    <a:ea typeface="微软雅黑" panose="020B0503020204020204" charset="-122"/>
                  </a:endParaRPr>
                </a:p>
                <a:p>
                  <a:pPr lvl="1" eaLnBrk="1" hangingPunct="1">
                    <a:lnSpc>
                      <a:spcPct val="200000"/>
                    </a:lnSpc>
                  </a:pPr>
                  <a:endParaRPr lang="en-US" altLang="zh-CN" sz="2000" b="1">
                    <a:solidFill>
                      <a:schemeClr val="bg1"/>
                    </a:solidFill>
                    <a:latin typeface="微软雅黑" panose="020B0503020204020204" charset="-122"/>
                    <a:ea typeface="微软雅黑" panose="020B0503020204020204" charset="-122"/>
                  </a:endParaRPr>
                </a:p>
                <a:p>
                  <a:pPr lvl="1" eaLnBrk="1" hangingPunct="1">
                    <a:lnSpc>
                      <a:spcPct val="200000"/>
                    </a:lnSpc>
                  </a:pPr>
                  <a:r>
                    <a:rPr lang="en-US" altLang="zh-CN" sz="2000" b="1">
                      <a:solidFill>
                        <a:schemeClr val="bg1"/>
                      </a:solidFill>
                      <a:latin typeface="微软雅黑" panose="020B0503020204020204" charset="-122"/>
                      <a:ea typeface="微软雅黑" panose="020B0503020204020204" charset="-122"/>
                    </a:rPr>
                    <a:t>  </a:t>
                  </a:r>
                  <a:endParaRPr lang="zh-CN" altLang="en-US" sz="2000" b="1">
                    <a:solidFill>
                      <a:schemeClr val="bg1"/>
                    </a:solidFill>
                    <a:latin typeface="微软雅黑" panose="020B0503020204020204" charset="-122"/>
                    <a:ea typeface="微软雅黑" panose="020B0503020204020204" charset="-122"/>
                  </a:endParaRPr>
                </a:p>
                <a:p>
                  <a:pPr marL="742950" lvl="1" indent="-285750" eaLnBrk="1" hangingPunct="1">
                    <a:lnSpc>
                      <a:spcPct val="200000"/>
                    </a:lnSpc>
                    <a:buFont typeface="Wingdings" panose="05000000000000000000" pitchFamily="2" charset="2"/>
                    <a:buChar char="l"/>
                  </a:pPr>
                  <a:r>
                    <a:rPr lang="zh-CN" altLang="en-US" sz="2000" b="1">
                      <a:solidFill>
                        <a:schemeClr val="bg1"/>
                      </a:solidFill>
                      <a:latin typeface="微软雅黑" panose="020B0503020204020204" charset="-122"/>
                      <a:ea typeface="微软雅黑" panose="020B0503020204020204" charset="-122"/>
                    </a:rPr>
                    <a:t>难点：</a:t>
                  </a:r>
                  <a:endParaRPr lang="en-US" altLang="zh-CN" sz="2000" b="1">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2299409" y="1804754"/>
                  <a:ext cx="1512168" cy="398780"/>
                </a:xfrm>
                <a:prstGeom prst="rect">
                  <a:avLst/>
                </a:prstGeom>
                <a:noFill/>
              </p:spPr>
              <p:txBody>
                <a:bodyPr wrap="square">
                  <a:spAutoFit/>
                </a:bodyPr>
                <a:lstStyle/>
                <a:p>
                  <a:pPr eaLnBrk="1" hangingPunct="1">
                    <a:buFont typeface="Wingdings" panose="05000000000000000000" pitchFamily="2" charset="2"/>
                    <a:buNone/>
                  </a:pPr>
                  <a:r>
                    <a:rPr lang="zh-CN" altLang="en-US" sz="2000" b="1">
                      <a:solidFill>
                        <a:schemeClr val="bg1"/>
                      </a:solidFill>
                      <a:latin typeface="微软雅黑" panose="020B0503020204020204" charset="-122"/>
                      <a:ea typeface="微软雅黑" panose="020B0503020204020204" charset="-122"/>
                    </a:rPr>
                    <a:t>重点和难点</a:t>
                  </a:r>
                  <a:endParaRPr lang="zh-CN" altLang="en-US" sz="2000" b="1">
                    <a:solidFill>
                      <a:schemeClr val="bg1"/>
                    </a:solidFill>
                    <a:latin typeface="微软雅黑" panose="020B0503020204020204" charset="-122"/>
                    <a:ea typeface="微软雅黑" panose="020B0503020204020204" charset="-122"/>
                  </a:endParaRPr>
                </a:p>
              </p:txBody>
            </p:sp>
          </p:grpSp>
          <p:sp>
            <p:nvSpPr>
              <p:cNvPr id="30" name="文本框 29"/>
              <p:cNvSpPr txBox="1"/>
              <p:nvPr/>
            </p:nvSpPr>
            <p:spPr>
              <a:xfrm>
                <a:off x="7855934" y="2736311"/>
                <a:ext cx="2301735" cy="1198880"/>
              </a:xfrm>
              <a:prstGeom prst="rect">
                <a:avLst/>
              </a:prstGeom>
              <a:noFill/>
            </p:spPr>
            <p:txBody>
              <a:bodyPr wrap="square">
                <a:spAutoFit/>
              </a:bodyPr>
              <a:lstStyle/>
              <a:p>
                <a:pPr>
                  <a:lnSpc>
                    <a:spcPct val="200000"/>
                  </a:lnSpc>
                </a:pPr>
                <a:r>
                  <a:rPr lang="zh-CN" altLang="en-US" b="1">
                    <a:solidFill>
                      <a:schemeClr val="bg1"/>
                    </a:solidFill>
                    <a:latin typeface="微软雅黑" panose="020B0503020204020204" charset="-122"/>
                    <a:ea typeface="微软雅黑" panose="020B0503020204020204" charset="-122"/>
                  </a:rPr>
                  <a:t>接口的理解；</a:t>
                </a:r>
                <a:endParaRPr lang="en-US" altLang="zh-CN" b="1">
                  <a:solidFill>
                    <a:schemeClr val="bg1"/>
                  </a:solidFill>
                  <a:latin typeface="微软雅黑" panose="020B0503020204020204" charset="-122"/>
                  <a:ea typeface="微软雅黑" panose="020B0503020204020204" charset="-122"/>
                </a:endParaRPr>
              </a:p>
              <a:p>
                <a:pPr>
                  <a:lnSpc>
                    <a:spcPct val="200000"/>
                  </a:lnSpc>
                </a:pPr>
                <a:r>
                  <a:rPr lang="zh-CN" altLang="en-US" b="1">
                    <a:solidFill>
                      <a:schemeClr val="bg1"/>
                    </a:solidFill>
                    <a:latin typeface="微软雅黑" panose="020B0503020204020204" charset="-122"/>
                    <a:ea typeface="微软雅黑" panose="020B0503020204020204" charset="-122"/>
                  </a:rPr>
                  <a:t>抽象类和接口的区别</a:t>
                </a:r>
                <a:endParaRPr lang="zh-CN" altLang="en-US" b="1">
                  <a:solidFill>
                    <a:schemeClr val="bg1"/>
                  </a:solidFill>
                  <a:latin typeface="微软雅黑" panose="020B0503020204020204" charset="-122"/>
                  <a:ea typeface="微软雅黑" panose="020B0503020204020204" charset="-122"/>
                </a:endParaRPr>
              </a:p>
            </p:txBody>
          </p:sp>
        </p:grpSp>
        <p:sp>
          <p:nvSpPr>
            <p:cNvPr id="36" name="文本框 35"/>
            <p:cNvSpPr txBox="1"/>
            <p:nvPr/>
          </p:nvSpPr>
          <p:spPr>
            <a:xfrm>
              <a:off x="7444579" y="4582344"/>
              <a:ext cx="2952330" cy="645160"/>
            </a:xfrm>
            <a:prstGeom prst="rect">
              <a:avLst/>
            </a:prstGeom>
            <a:noFill/>
          </p:spPr>
          <p:txBody>
            <a:bodyPr wrap="square">
              <a:spAutoFit/>
            </a:bodyPr>
            <a:lstStyle/>
            <a:p>
              <a:pPr lvl="1" eaLnBrk="1" hangingPunct="1">
                <a:lnSpc>
                  <a:spcPct val="200000"/>
                </a:lnSpc>
              </a:pPr>
              <a:r>
                <a:rPr lang="zh-CN" altLang="en-US" sz="1800" b="1">
                  <a:solidFill>
                    <a:schemeClr val="bg1"/>
                  </a:solidFill>
                  <a:latin typeface="微软雅黑" panose="020B0503020204020204" charset="-122"/>
                  <a:ea typeface="微软雅黑" panose="020B0503020204020204" charset="-122"/>
                </a:rPr>
                <a:t>抽象类和接口的异同点 </a:t>
              </a:r>
              <a:endParaRPr lang="zh-CN" altLang="en-US" sz="1800" b="1">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993249" y="982017"/>
            <a:ext cx="6840760" cy="358751"/>
          </a:xfrm>
          <a:prstGeom prst="rect">
            <a:avLst/>
          </a:prstGeom>
        </p:spPr>
        <p:txBody>
          <a:bodyPr/>
          <a:lstStyle/>
          <a:p>
            <a:pPr eaLnBrk="1" hangingPunct="1"/>
            <a:r>
              <a:rPr lang="en-US" altLang="zh-CN" sz="2400" b="1">
                <a:latin typeface="微软雅黑" panose="020B0503020204020204" charset="-122"/>
                <a:ea typeface="微软雅黑" panose="020B0503020204020204" charset="-122"/>
              </a:rPr>
              <a:t>Java</a:t>
            </a:r>
            <a:r>
              <a:rPr lang="zh-CN" altLang="en-US" sz="2400" b="1">
                <a:solidFill>
                  <a:srgbClr val="C00000"/>
                </a:solidFill>
                <a:latin typeface="微软雅黑" panose="020B0503020204020204" charset="-122"/>
                <a:ea typeface="微软雅黑" panose="020B0503020204020204" charset="-122"/>
              </a:rPr>
              <a:t>不支持多重继承</a:t>
            </a:r>
            <a:r>
              <a:rPr lang="zh-CN" altLang="en-US" sz="2400" b="1">
                <a:latin typeface="微软雅黑" panose="020B0503020204020204" charset="-122"/>
                <a:ea typeface="微软雅黑" panose="020B0503020204020204" charset="-122"/>
              </a:rPr>
              <a:t>（子类只能有一个父类）。</a:t>
            </a:r>
            <a:endParaRPr lang="zh-CN" altLang="en-US" sz="2400" b="1">
              <a:latin typeface="微软雅黑" panose="020B0503020204020204" charset="-122"/>
              <a:ea typeface="微软雅黑" panose="020B0503020204020204" charset="-122"/>
            </a:endParaRPr>
          </a:p>
        </p:txBody>
      </p:sp>
      <p:sp>
        <p:nvSpPr>
          <p:cNvPr id="379908" name="Rectangle 4"/>
          <p:cNvSpPr>
            <a:spLocks noChangeArrowheads="1"/>
          </p:cNvSpPr>
          <p:nvPr/>
        </p:nvSpPr>
        <p:spPr bwMode="auto">
          <a:xfrm>
            <a:off x="3539753" y="1484784"/>
            <a:ext cx="5436567" cy="5013039"/>
          </a:xfrm>
          <a:prstGeom prst="rect">
            <a:avLst/>
          </a:prstGeom>
          <a:noFill/>
          <a:ln w="50800">
            <a:solidFill>
              <a:srgbClr val="53648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class People {</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    private int averHeight = 166;</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class ChinaPeople extends People {</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     int height;</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     public int getHeight() {</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        return height;</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     }</a:t>
            </a:r>
            <a:endParaRPr lang="en-US" altLang="zh-CN" sz="2400">
              <a:latin typeface="微软雅黑" panose="020B0503020204020204" charset="-122"/>
              <a:ea typeface="微软雅黑" panose="020B0503020204020204" charset="-122"/>
            </a:endParaRPr>
          </a:p>
          <a:p>
            <a:pPr eaLnBrk="1" hangingPunct="1">
              <a:lnSpc>
                <a:spcPct val="150000"/>
              </a:lnSpc>
              <a:spcBef>
                <a:spcPct val="0"/>
              </a:spcBef>
              <a:buClrTx/>
              <a:buFontTx/>
              <a:buNone/>
            </a:pPr>
            <a:r>
              <a:rPr lang="en-US" altLang="zh-CN"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705"/>
            <a:chOff x="103941" y="116632"/>
            <a:chExt cx="9929764" cy="614705"/>
          </a:xfrm>
        </p:grpSpPr>
        <p:sp>
          <p:nvSpPr>
            <p:cNvPr id="6" name="文本框 5"/>
            <p:cNvSpPr txBox="1"/>
            <p:nvPr/>
          </p:nvSpPr>
          <p:spPr>
            <a:xfrm>
              <a:off x="767408" y="147772"/>
              <a:ext cx="1872208" cy="583565"/>
            </a:xfrm>
            <a:prstGeom prst="rect">
              <a:avLst/>
            </a:prstGeom>
            <a:noFill/>
          </p:spPr>
          <p:txBody>
            <a:bodyPr wrap="square">
              <a:spAutoFit/>
            </a:bodyPr>
            <a:lstStyle/>
            <a:p>
              <a:pPr eaLnBrk="1" fontAlgn="auto" hangingPunct="1">
                <a:spcBef>
                  <a:spcPts val="0"/>
                </a:spcBef>
                <a:spcAft>
                  <a:spcPts val="0"/>
                </a:spcAft>
                <a:defRPr/>
              </a:pPr>
              <a:r>
                <a:rPr lang="zh-CN" altLang="en-US" sz="3200" b="1">
                  <a:solidFill>
                    <a:srgbClr val="53648F"/>
                  </a:solidFill>
                  <a:latin typeface="微软雅黑" panose="020B0503020204020204" charset="-122"/>
                  <a:ea typeface="微软雅黑" panose="020B0503020204020204" charset="-122"/>
                </a:rPr>
                <a:t>接口概述</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9908"/>
                                        </p:tgtEl>
                                        <p:attrNameLst>
                                          <p:attrName>style.visibility</p:attrName>
                                        </p:attrNameLst>
                                      </p:cBhvr>
                                      <p:to>
                                        <p:strVal val="visible"/>
                                      </p:to>
                                    </p:set>
                                    <p:animEffect transition="in" filter="blinds(horizontal)">
                                      <p:cBhvr>
                                        <p:cTn id="15" dur="500"/>
                                        <p:tgtEl>
                                          <p:spTgt spid="37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37990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1343472" y="3844036"/>
            <a:ext cx="8208962" cy="2539330"/>
          </a:xfrm>
          <a:prstGeom prst="rect">
            <a:avLst/>
          </a:prstGeom>
        </p:spPr>
        <p:txBody>
          <a:bodyPr/>
          <a:lstStyle/>
          <a:p>
            <a:pPr lvl="1" eaLnBrk="1" hangingPunct="1">
              <a:lnSpc>
                <a:spcPct val="150000"/>
              </a:lnSpc>
              <a:buClr>
                <a:srgbClr val="53648F"/>
              </a:buClr>
              <a:buFont typeface="Wingdings" panose="05000000000000000000" pitchFamily="2" charset="2"/>
              <a:buChar char="l"/>
            </a:pPr>
            <a:r>
              <a:rPr lang="zh-CN" altLang="en-US" sz="2200">
                <a:latin typeface="微软雅黑" panose="020B0503020204020204" charset="-122"/>
                <a:ea typeface="微软雅黑" panose="020B0503020204020204" charset="-122"/>
              </a:rPr>
              <a:t> 接口通过使用关键字</a:t>
            </a:r>
            <a:r>
              <a:rPr lang="en-US" altLang="zh-CN" sz="2200">
                <a:latin typeface="微软雅黑" panose="020B0503020204020204" charset="-122"/>
                <a:ea typeface="微软雅黑" panose="020B0503020204020204" charset="-122"/>
              </a:rPr>
              <a:t>interface</a:t>
            </a:r>
            <a:r>
              <a:rPr lang="zh-CN" altLang="en-US" sz="2200">
                <a:latin typeface="微软雅黑" panose="020B0503020204020204" charset="-122"/>
                <a:ea typeface="微软雅黑" panose="020B0503020204020204" charset="-122"/>
              </a:rPr>
              <a:t>来声明</a:t>
            </a:r>
            <a:endParaRPr lang="zh-CN" altLang="en-US" sz="2200">
              <a:latin typeface="微软雅黑" panose="020B0503020204020204" charset="-122"/>
              <a:ea typeface="微软雅黑" panose="020B0503020204020204" charset="-122"/>
            </a:endParaRPr>
          </a:p>
          <a:p>
            <a:pPr lvl="1" eaLnBrk="1" hangingPunct="1">
              <a:lnSpc>
                <a:spcPct val="150000"/>
              </a:lnSpc>
              <a:buClr>
                <a:srgbClr val="53648F"/>
              </a:buClr>
              <a:buFont typeface="Wingdings" panose="05000000000000000000" pitchFamily="2" charset="2"/>
              <a:buChar char="l"/>
            </a:pPr>
            <a:r>
              <a:rPr lang="zh-CN" altLang="en-US" sz="2200">
                <a:latin typeface="微软雅黑" panose="020B0503020204020204" charset="-122"/>
                <a:ea typeface="微软雅黑" panose="020B0503020204020204" charset="-122"/>
              </a:rPr>
              <a:t> 格式：</a:t>
            </a:r>
            <a:r>
              <a:rPr lang="en-US" altLang="zh-CN" sz="2200">
                <a:latin typeface="微软雅黑" panose="020B0503020204020204" charset="-122"/>
                <a:ea typeface="微软雅黑" panose="020B0503020204020204" charset="-122"/>
              </a:rPr>
              <a:t>interface </a:t>
            </a:r>
            <a:r>
              <a:rPr lang="zh-CN" altLang="en-US" sz="2200">
                <a:latin typeface="微软雅黑" panose="020B0503020204020204" charset="-122"/>
                <a:ea typeface="微软雅黑" panose="020B0503020204020204" charset="-122"/>
              </a:rPr>
              <a:t>接口的名字 </a:t>
            </a:r>
            <a:endParaRPr lang="zh-CN" altLang="en-US" sz="2200">
              <a:latin typeface="微软雅黑" panose="020B0503020204020204" charset="-122"/>
              <a:ea typeface="微软雅黑" panose="020B0503020204020204" charset="-122"/>
            </a:endParaRPr>
          </a:p>
          <a:p>
            <a:pPr lvl="1" eaLnBrk="1" hangingPunct="1">
              <a:lnSpc>
                <a:spcPct val="150000"/>
              </a:lnSpc>
              <a:buFontTx/>
              <a:buNone/>
            </a:pPr>
            <a:r>
              <a:rPr lang="zh-CN" altLang="en-US" sz="2200">
                <a:latin typeface="微软雅黑" panose="020B0503020204020204" charset="-122"/>
                <a:ea typeface="微软雅黑" panose="020B0503020204020204" charset="-122"/>
              </a:rPr>
              <a:t>如：</a:t>
            </a:r>
            <a:r>
              <a:rPr lang="en-US" altLang="zh-CN" sz="2200">
                <a:latin typeface="微软雅黑" panose="020B0503020204020204" charset="-122"/>
                <a:ea typeface="微软雅黑" panose="020B0503020204020204" charset="-122"/>
              </a:rPr>
              <a:t> interface Printable {</a:t>
            </a:r>
            <a:endParaRPr lang="en-US" altLang="zh-CN" sz="2200">
              <a:latin typeface="微软雅黑" panose="020B0503020204020204" charset="-122"/>
              <a:ea typeface="微软雅黑" panose="020B0503020204020204" charset="-122"/>
            </a:endParaRPr>
          </a:p>
          <a:p>
            <a:pPr lvl="1" eaLnBrk="1" hangingPunct="1">
              <a:lnSpc>
                <a:spcPct val="90000"/>
              </a:lnSpc>
              <a:buFontTx/>
              <a:buNone/>
            </a:pPr>
            <a:r>
              <a:rPr lang="en-US" altLang="zh-CN" sz="2200">
                <a:latin typeface="微软雅黑" panose="020B0503020204020204" charset="-122"/>
                <a:ea typeface="微软雅黑" panose="020B0503020204020204" charset="-122"/>
              </a:rPr>
              <a:t>           …</a:t>
            </a:r>
            <a:endParaRPr lang="en-US" altLang="zh-CN" sz="2200">
              <a:latin typeface="微软雅黑" panose="020B0503020204020204" charset="-122"/>
              <a:ea typeface="微软雅黑" panose="020B0503020204020204" charset="-122"/>
            </a:endParaRPr>
          </a:p>
          <a:p>
            <a:pPr lvl="1" eaLnBrk="1" hangingPunct="1">
              <a:lnSpc>
                <a:spcPct val="90000"/>
              </a:lnSpc>
              <a:buFontTx/>
              <a:buNone/>
            </a:pPr>
            <a:r>
              <a:rPr lang="en-US" altLang="zh-CN" sz="2200">
                <a:latin typeface="微软雅黑" panose="020B0503020204020204" charset="-122"/>
                <a:ea typeface="微软雅黑" panose="020B0503020204020204" charset="-122"/>
              </a:rPr>
              <a:t>     }</a:t>
            </a:r>
            <a:endParaRPr lang="zh-CN" altLang="en-US" sz="2200">
              <a:latin typeface="微软雅黑" panose="020B0503020204020204" charset="-122"/>
              <a:ea typeface="微软雅黑" panose="020B0503020204020204" charset="-122"/>
            </a:endParaRPr>
          </a:p>
        </p:txBody>
      </p:sp>
      <p:sp>
        <p:nvSpPr>
          <p:cNvPr id="396292" name="Rectangle 4"/>
          <p:cNvSpPr>
            <a:spLocks noChangeArrowheads="1"/>
          </p:cNvSpPr>
          <p:nvPr/>
        </p:nvSpPr>
        <p:spPr bwMode="auto">
          <a:xfrm>
            <a:off x="6960096" y="5113700"/>
            <a:ext cx="3527772" cy="706755"/>
          </a:xfrm>
          <a:prstGeom prst="rect">
            <a:avLst/>
          </a:prstGeom>
          <a:solidFill>
            <a:schemeClr val="bg1"/>
          </a:solidFill>
          <a:ln w="50800">
            <a:solidFill>
              <a:srgbClr val="53648F"/>
            </a:solidFill>
            <a:miter lim="800000"/>
          </a:ln>
        </p:spPr>
        <p:txBody>
          <a:bodyPr wrap="square">
            <a:spAutoFit/>
          </a:bodyPr>
          <a:lstStyle>
            <a:lvl1pPr marL="342900" indent="-342900">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lvl="1" eaLnBrk="1" hangingPunct="1">
              <a:spcBef>
                <a:spcPct val="0"/>
              </a:spcBef>
              <a:buFontTx/>
              <a:buNone/>
            </a:pPr>
            <a:r>
              <a:rPr lang="en-US" altLang="zh-CN" sz="2000" b="1">
                <a:solidFill>
                  <a:srgbClr val="53648F"/>
                </a:solidFill>
                <a:latin typeface="微软雅黑" panose="020B0503020204020204" charset="-122"/>
                <a:ea typeface="微软雅黑" panose="020B0503020204020204" charset="-122"/>
              </a:rPr>
              <a:t>interface  Printable {</a:t>
            </a:r>
            <a:endParaRPr lang="en-US" altLang="zh-CN" sz="2000" b="1">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b="1">
                <a:solidFill>
                  <a:srgbClr val="53648F"/>
                </a:solidFill>
                <a:latin typeface="微软雅黑" panose="020B0503020204020204" charset="-122"/>
                <a:ea typeface="微软雅黑" panose="020B0503020204020204" charset="-122"/>
              </a:rPr>
              <a:t>} </a:t>
            </a:r>
            <a:r>
              <a:rPr lang="zh-CN" altLang="en-US" sz="2000" b="1">
                <a:solidFill>
                  <a:srgbClr val="53648F"/>
                </a:solidFill>
                <a:latin typeface="微软雅黑" panose="020B0503020204020204" charset="-122"/>
                <a:ea typeface="微软雅黑" panose="020B0503020204020204" charset="-122"/>
              </a:rPr>
              <a:t> </a:t>
            </a:r>
            <a:endParaRPr lang="zh-CN" altLang="en-US" sz="2000" b="1">
              <a:solidFill>
                <a:srgbClr val="53648F"/>
              </a:solidFill>
              <a:latin typeface="微软雅黑" panose="020B0503020204020204" charset="-122"/>
              <a:ea typeface="微软雅黑" panose="020B0503020204020204" charset="-122"/>
            </a:endParaRPr>
          </a:p>
        </p:txBody>
      </p:sp>
      <p:grpSp>
        <p:nvGrpSpPr>
          <p:cNvPr id="5" name="组合 4"/>
          <p:cNvGrpSpPr/>
          <p:nvPr/>
        </p:nvGrpSpPr>
        <p:grpSpPr>
          <a:xfrm>
            <a:off x="103941" y="116632"/>
            <a:ext cx="9929764" cy="614680"/>
            <a:chOff x="103941" y="116632"/>
            <a:chExt cx="9929764" cy="614680"/>
          </a:xfrm>
        </p:grpSpPr>
        <p:sp>
          <p:nvSpPr>
            <p:cNvPr id="6" name="文本框 5"/>
            <p:cNvSpPr txBox="1"/>
            <p:nvPr/>
          </p:nvSpPr>
          <p:spPr>
            <a:xfrm>
              <a:off x="767516" y="147747"/>
              <a:ext cx="215011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  </a:t>
              </a:r>
              <a:r>
                <a:rPr lang="zh-CN" altLang="en-US" sz="3200" b="1">
                  <a:solidFill>
                    <a:srgbClr val="53648F"/>
                  </a:solidFill>
                  <a:latin typeface="微软雅黑" panose="020B0503020204020204" charset="-122"/>
                  <a:ea typeface="微软雅黑" panose="020B0503020204020204" charset="-122"/>
                </a:rPr>
                <a:t>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7" name="图片 6"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9" name="平行四边形 8"/>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1" name="文本框 10"/>
          <p:cNvSpPr txBox="1"/>
          <p:nvPr/>
        </p:nvSpPr>
        <p:spPr>
          <a:xfrm>
            <a:off x="1127448" y="1176433"/>
            <a:ext cx="10206644" cy="1614805"/>
          </a:xfrm>
          <a:prstGeom prst="rect">
            <a:avLst/>
          </a:prstGeom>
          <a:noFill/>
          <a:ln w="50800">
            <a:solidFill>
              <a:srgbClr val="53648F"/>
            </a:solidFill>
          </a:ln>
        </p:spPr>
        <p:txBody>
          <a:bodyPr wrap="square">
            <a:spAutoFit/>
          </a:bodyPr>
          <a:lstStyle/>
          <a:p>
            <a:pPr marL="342900" indent="-342900" eaLnBrk="1" hangingPunct="1">
              <a:lnSpc>
                <a:spcPct val="150000"/>
              </a:lnSpc>
              <a:buClr>
                <a:srgbClr val="53648F"/>
              </a:buClr>
              <a:buFont typeface="Wingdings" panose="05000000000000000000" pitchFamily="2" charset="2"/>
              <a:buChar char="u"/>
            </a:pPr>
            <a:r>
              <a:rPr lang="zh-CN" altLang="en-US" sz="2200" b="1">
                <a:latin typeface="微软雅黑" panose="020B0503020204020204" charset="-122"/>
                <a:ea typeface="微软雅黑" panose="020B0503020204020204" charset="-122"/>
              </a:rPr>
              <a:t>为了克服</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单继承的缺点，</a:t>
            </a:r>
            <a:r>
              <a:rPr lang="en-US" altLang="zh-CN" sz="2200" b="1">
                <a:latin typeface="微软雅黑" panose="020B0503020204020204" charset="-122"/>
                <a:ea typeface="微软雅黑" panose="020B0503020204020204" charset="-122"/>
              </a:rPr>
              <a:t>Java</a:t>
            </a:r>
            <a:r>
              <a:rPr lang="zh-CN" altLang="en-US" sz="2200" b="1">
                <a:latin typeface="微软雅黑" panose="020B0503020204020204" charset="-122"/>
                <a:ea typeface="微软雅黑" panose="020B0503020204020204" charset="-122"/>
              </a:rPr>
              <a:t>使用了接口，一个类可以实现多个接口。</a:t>
            </a:r>
            <a:endParaRPr lang="zh-CN" altLang="en-US" sz="2200" b="1">
              <a:latin typeface="微软雅黑" panose="020B0503020204020204" charset="-122"/>
              <a:ea typeface="微软雅黑" panose="020B0503020204020204" charset="-122"/>
            </a:endParaRPr>
          </a:p>
          <a:p>
            <a:pPr marL="342900" indent="-342900" eaLnBrk="1" hangingPunct="1">
              <a:lnSpc>
                <a:spcPct val="150000"/>
              </a:lnSpc>
              <a:buClr>
                <a:srgbClr val="53648F"/>
              </a:buClr>
              <a:buFont typeface="Wingdings" panose="05000000000000000000" pitchFamily="2" charset="2"/>
              <a:buChar char="u"/>
            </a:pPr>
            <a:r>
              <a:rPr lang="zh-CN" altLang="en-US" sz="2200" b="1">
                <a:latin typeface="微软雅黑" panose="020B0503020204020204" charset="-122"/>
                <a:ea typeface="微软雅黑" panose="020B0503020204020204" charset="-122"/>
              </a:rPr>
              <a:t>使用关键字</a:t>
            </a:r>
            <a:r>
              <a:rPr lang="en-US" altLang="zh-CN" sz="2200" b="1">
                <a:latin typeface="微软雅黑" panose="020B0503020204020204" charset="-122"/>
                <a:ea typeface="微软雅黑" panose="020B0503020204020204" charset="-122"/>
              </a:rPr>
              <a:t>interface</a:t>
            </a:r>
            <a:r>
              <a:rPr lang="zh-CN" altLang="en-US" sz="2200" b="1">
                <a:latin typeface="微软雅黑" panose="020B0503020204020204" charset="-122"/>
                <a:ea typeface="微软雅黑" panose="020B0503020204020204" charset="-122"/>
              </a:rPr>
              <a:t>来定义一个接口。接口的定义和类的定义很相似，分为接口的声明和接口体。</a:t>
            </a:r>
            <a:endParaRPr lang="zh-CN" altLang="en-US" sz="2200" b="1">
              <a:latin typeface="微软雅黑" panose="020B0503020204020204" charset="-122"/>
              <a:ea typeface="微软雅黑" panose="020B0503020204020204" charset="-122"/>
            </a:endParaRPr>
          </a:p>
        </p:txBody>
      </p:sp>
      <p:sp>
        <p:nvSpPr>
          <p:cNvPr id="13" name="文本框 12"/>
          <p:cNvSpPr txBox="1"/>
          <p:nvPr/>
        </p:nvSpPr>
        <p:spPr>
          <a:xfrm>
            <a:off x="1127448" y="3230484"/>
            <a:ext cx="1728192" cy="395605"/>
          </a:xfrm>
          <a:prstGeom prst="rect">
            <a:avLst/>
          </a:prstGeom>
          <a:solidFill>
            <a:srgbClr val="53648F"/>
          </a:solidFill>
        </p:spPr>
        <p:txBody>
          <a:bodyPr wrap="square">
            <a:spAutoFit/>
          </a:bodyPr>
          <a:lstStyle/>
          <a:p>
            <a:pPr marL="0" lvl="1" eaLnBrk="1" hangingPunct="1">
              <a:lnSpc>
                <a:spcPct val="90000"/>
              </a:lnSpc>
              <a:buFontTx/>
              <a:buNone/>
            </a:pPr>
            <a:r>
              <a:rPr lang="zh-CN" altLang="en-US" sz="2200" b="1">
                <a:solidFill>
                  <a:schemeClr val="bg1"/>
                </a:solidFill>
                <a:latin typeface="微软雅黑" panose="020B0503020204020204" charset="-122"/>
                <a:ea typeface="微软雅黑" panose="020B0503020204020204" charset="-122"/>
              </a:rPr>
              <a:t>1</a:t>
            </a:r>
            <a:r>
              <a:rPr lang="en-US" altLang="zh-CN" sz="2200" b="1">
                <a:solidFill>
                  <a:schemeClr val="bg1"/>
                </a:solidFill>
                <a:latin typeface="微软雅黑" panose="020B0503020204020204" charset="-122"/>
                <a:ea typeface="微软雅黑" panose="020B0503020204020204" charset="-122"/>
              </a:rPr>
              <a:t>.</a:t>
            </a:r>
            <a:r>
              <a:rPr lang="zh-CN" altLang="en-US" sz="2200" b="1">
                <a:solidFill>
                  <a:schemeClr val="bg1"/>
                </a:solidFill>
                <a:latin typeface="微软雅黑" panose="020B0503020204020204" charset="-122"/>
                <a:ea typeface="微软雅黑" panose="020B0503020204020204" charset="-122"/>
              </a:rPr>
              <a:t>接口声明</a:t>
            </a:r>
            <a:endParaRPr lang="zh-CN" altLang="en-US" sz="2200" b="1">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219">
                                            <p:txEl>
                                              <p:pRg st="0" end="0"/>
                                            </p:txEl>
                                          </p:spTgt>
                                        </p:tgtEl>
                                        <p:attrNameLst>
                                          <p:attrName>style.visibility</p:attrName>
                                        </p:attrNameLst>
                                      </p:cBhvr>
                                      <p:to>
                                        <p:strVal val="visible"/>
                                      </p:to>
                                    </p:set>
                                    <p:animEffect transition="in" filter="fade">
                                      <p:cBhvr>
                                        <p:cTn id="20" dur="1000"/>
                                        <p:tgtEl>
                                          <p:spTgt spid="9219">
                                            <p:txEl>
                                              <p:pRg st="0" end="0"/>
                                            </p:txEl>
                                          </p:spTgt>
                                        </p:tgtEl>
                                      </p:cBhvr>
                                    </p:animEffect>
                                    <p:anim calcmode="lin" valueType="num">
                                      <p:cBhvr>
                                        <p:cTn id="21"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219">
                                            <p:txEl>
                                              <p:pRg st="1" end="1"/>
                                            </p:txEl>
                                          </p:spTgt>
                                        </p:tgtEl>
                                        <p:attrNameLst>
                                          <p:attrName>style.visibility</p:attrName>
                                        </p:attrNameLst>
                                      </p:cBhvr>
                                      <p:to>
                                        <p:strVal val="visible"/>
                                      </p:to>
                                    </p:set>
                                    <p:animEffect transition="in" filter="fade">
                                      <p:cBhvr>
                                        <p:cTn id="25" dur="1000"/>
                                        <p:tgtEl>
                                          <p:spTgt spid="9219">
                                            <p:txEl>
                                              <p:pRg st="1" end="1"/>
                                            </p:txEl>
                                          </p:spTgt>
                                        </p:tgtEl>
                                      </p:cBhvr>
                                    </p:animEffect>
                                    <p:anim calcmode="lin" valueType="num">
                                      <p:cBhvr>
                                        <p:cTn id="26"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219">
                                            <p:txEl>
                                              <p:pRg st="2" end="2"/>
                                            </p:txEl>
                                          </p:spTgt>
                                        </p:tgtEl>
                                        <p:attrNameLst>
                                          <p:attrName>style.visibility</p:attrName>
                                        </p:attrNameLst>
                                      </p:cBhvr>
                                      <p:to>
                                        <p:strVal val="visible"/>
                                      </p:to>
                                    </p:set>
                                    <p:animEffect transition="in" filter="fade">
                                      <p:cBhvr>
                                        <p:cTn id="30" dur="1000"/>
                                        <p:tgtEl>
                                          <p:spTgt spid="9219">
                                            <p:txEl>
                                              <p:pRg st="2" end="2"/>
                                            </p:txEl>
                                          </p:spTgt>
                                        </p:tgtEl>
                                      </p:cBhvr>
                                    </p:animEffect>
                                    <p:anim calcmode="lin" valueType="num">
                                      <p:cBhvr>
                                        <p:cTn id="31"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1000"/>
                                        <p:tgtEl>
                                          <p:spTgt spid="9219">
                                            <p:txEl>
                                              <p:pRg st="3" end="3"/>
                                            </p:txEl>
                                          </p:spTgt>
                                        </p:tgtEl>
                                      </p:cBhvr>
                                    </p:animEffect>
                                    <p:anim calcmode="lin" valueType="num">
                                      <p:cBhvr>
                                        <p:cTn id="36"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96292"/>
                                        </p:tgtEl>
                                        <p:attrNameLst>
                                          <p:attrName>style.visibility</p:attrName>
                                        </p:attrNameLst>
                                      </p:cBhvr>
                                      <p:to>
                                        <p:strVal val="visible"/>
                                      </p:to>
                                    </p:set>
                                    <p:animEffect transition="in" filter="blinds(horizontal)">
                                      <p:cBhvr>
                                        <p:cTn id="47" dur="500"/>
                                        <p:tgtEl>
                                          <p:spTgt spid="39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396292" grpId="0" bldLvl="0" animBg="1"/>
      <p:bldP spid="11"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ChangeArrowheads="1"/>
          </p:cNvSpPr>
          <p:nvPr/>
        </p:nvSpPr>
        <p:spPr bwMode="auto">
          <a:xfrm>
            <a:off x="2963862" y="3845025"/>
            <a:ext cx="6264275" cy="2553335"/>
          </a:xfrm>
          <a:prstGeom prst="rect">
            <a:avLst/>
          </a:prstGeom>
          <a:solidFill>
            <a:schemeClr val="bg1"/>
          </a:solidFill>
          <a:ln w="50800">
            <a:solidFill>
              <a:srgbClr val="53648F"/>
            </a:solidFill>
            <a:miter lim="800000"/>
          </a:ln>
        </p:spPr>
        <p:txBody>
          <a:bodyPr>
            <a:spAutoFit/>
          </a:bodyPr>
          <a:lstStyle>
            <a:lvl1pPr marL="342900" indent="-342900">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interface Com { </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    public static final int MAX=100; </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     //</a:t>
            </a:r>
            <a:r>
              <a:rPr lang="zh-CN" altLang="en-US" sz="2000">
                <a:solidFill>
                  <a:srgbClr val="53648F"/>
                </a:solidFill>
                <a:latin typeface="微软雅黑" panose="020B0503020204020204" charset="-122"/>
                <a:ea typeface="微软雅黑" panose="020B0503020204020204" charset="-122"/>
              </a:rPr>
              <a:t>等价写法：</a:t>
            </a:r>
            <a:r>
              <a:rPr lang="en-US" altLang="zh-CN" sz="2000">
                <a:solidFill>
                  <a:srgbClr val="53648F"/>
                </a:solidFill>
                <a:latin typeface="微软雅黑" panose="020B0503020204020204" charset="-122"/>
                <a:ea typeface="微软雅黑" panose="020B0503020204020204" charset="-122"/>
              </a:rPr>
              <a:t>int MAX=100;</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    public abstract void add(); </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    //</a:t>
            </a:r>
            <a:r>
              <a:rPr lang="zh-CN" altLang="en-US" sz="2000">
                <a:solidFill>
                  <a:srgbClr val="53648F"/>
                </a:solidFill>
                <a:latin typeface="微软雅黑" panose="020B0503020204020204" charset="-122"/>
                <a:ea typeface="微软雅黑" panose="020B0503020204020204" charset="-122"/>
              </a:rPr>
              <a:t>等价写法：</a:t>
            </a:r>
            <a:r>
              <a:rPr lang="en-US" altLang="zh-CN" sz="2000">
                <a:solidFill>
                  <a:srgbClr val="53648F"/>
                </a:solidFill>
                <a:latin typeface="微软雅黑" panose="020B0503020204020204" charset="-122"/>
                <a:ea typeface="微软雅黑" panose="020B0503020204020204" charset="-122"/>
              </a:rPr>
              <a:t>void add();     </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    public abstract float sum(float x ,float y);</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    //</a:t>
            </a:r>
            <a:r>
              <a:rPr lang="zh-CN" altLang="en-US" sz="2000">
                <a:solidFill>
                  <a:srgbClr val="53648F"/>
                </a:solidFill>
                <a:latin typeface="微软雅黑" panose="020B0503020204020204" charset="-122"/>
                <a:ea typeface="微软雅黑" panose="020B0503020204020204" charset="-122"/>
              </a:rPr>
              <a:t>等价写法：</a:t>
            </a:r>
            <a:r>
              <a:rPr lang="en-US" altLang="zh-CN" sz="2000">
                <a:solidFill>
                  <a:srgbClr val="53648F"/>
                </a:solidFill>
                <a:latin typeface="微软雅黑" panose="020B0503020204020204" charset="-122"/>
                <a:ea typeface="微软雅黑" panose="020B0503020204020204" charset="-122"/>
              </a:rPr>
              <a:t>float sum(float x ,float y);</a:t>
            </a:r>
            <a:endParaRPr lang="en-US" altLang="zh-CN" sz="2000">
              <a:solidFill>
                <a:srgbClr val="53648F"/>
              </a:solidFill>
              <a:latin typeface="微软雅黑" panose="020B0503020204020204" charset="-122"/>
              <a:ea typeface="微软雅黑" panose="020B0503020204020204" charset="-122"/>
            </a:endParaRPr>
          </a:p>
          <a:p>
            <a:pPr lvl="1" eaLnBrk="1" hangingPunct="1">
              <a:spcBef>
                <a:spcPct val="0"/>
              </a:spcBef>
              <a:buFontTx/>
              <a:buNone/>
            </a:pPr>
            <a:r>
              <a:rPr lang="en-US" altLang="zh-CN" sz="2000">
                <a:solidFill>
                  <a:srgbClr val="53648F"/>
                </a:solidFill>
                <a:latin typeface="微软雅黑" panose="020B0503020204020204" charset="-122"/>
                <a:ea typeface="微软雅黑" panose="020B0503020204020204" charset="-122"/>
              </a:rPr>
              <a:t>}</a:t>
            </a:r>
            <a:r>
              <a:rPr lang="zh-CN" altLang="en-US" sz="2000">
                <a:solidFill>
                  <a:srgbClr val="53648F"/>
                </a:solidFill>
                <a:latin typeface="微软雅黑" panose="020B0503020204020204" charset="-122"/>
                <a:ea typeface="微软雅黑" panose="020B0503020204020204" charset="-122"/>
              </a:rPr>
              <a:t> </a:t>
            </a:r>
            <a:endParaRPr lang="zh-CN" altLang="en-US" sz="2000">
              <a:solidFill>
                <a:srgbClr val="53648F"/>
              </a:solidFill>
              <a:latin typeface="微软雅黑" panose="020B0503020204020204" charset="-122"/>
              <a:ea typeface="微软雅黑" panose="020B0503020204020204" charset="-122"/>
            </a:endParaRPr>
          </a:p>
        </p:txBody>
      </p:sp>
      <p:sp>
        <p:nvSpPr>
          <p:cNvPr id="10245" name="文本框 5"/>
          <p:cNvSpPr txBox="1">
            <a:spLocks noChangeArrowheads="1"/>
          </p:cNvSpPr>
          <p:nvPr/>
        </p:nvSpPr>
        <p:spPr bwMode="auto">
          <a:xfrm>
            <a:off x="1318716" y="1627405"/>
            <a:ext cx="4572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spcBef>
                <a:spcPct val="0"/>
              </a:spcBef>
              <a:buClrTx/>
              <a:buFontTx/>
              <a:buNone/>
            </a:pPr>
            <a:r>
              <a:rPr lang="en-US" altLang="zh-CN" sz="2000" b="1">
                <a:solidFill>
                  <a:srgbClr val="53648F"/>
                </a:solidFill>
                <a:latin typeface="微软雅黑" panose="020B0503020204020204" charset="-122"/>
                <a:ea typeface="微软雅黑" panose="020B0503020204020204" charset="-122"/>
              </a:rPr>
              <a:t>1</a:t>
            </a:r>
            <a:r>
              <a:rPr lang="zh-CN" altLang="en-US" sz="2000" b="1">
                <a:solidFill>
                  <a:srgbClr val="53648F"/>
                </a:solidFill>
                <a:latin typeface="微软雅黑" panose="020B0503020204020204" charset="-122"/>
                <a:ea typeface="微软雅黑" panose="020B0503020204020204" charset="-122"/>
              </a:rPr>
              <a:t>）接口体中的抽象方法和常量</a:t>
            </a:r>
            <a:endParaRPr lang="zh-CN" altLang="en-US" sz="2000" b="1">
              <a:solidFill>
                <a:srgbClr val="53648F"/>
              </a:solidFill>
              <a:latin typeface="微软雅黑" panose="020B0503020204020204" charset="-122"/>
              <a:ea typeface="微软雅黑" panose="020B0503020204020204" charset="-122"/>
            </a:endParaRPr>
          </a:p>
        </p:txBody>
      </p:sp>
      <p:sp>
        <p:nvSpPr>
          <p:cNvPr id="10246" name="文本框 7"/>
          <p:cNvSpPr txBox="1">
            <a:spLocks noChangeArrowheads="1"/>
          </p:cNvSpPr>
          <p:nvPr/>
        </p:nvSpPr>
        <p:spPr bwMode="auto">
          <a:xfrm>
            <a:off x="1703512" y="2071470"/>
            <a:ext cx="1008112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eaLnBrk="1" hangingPunct="1">
              <a:lnSpc>
                <a:spcPct val="150000"/>
              </a:lnSpc>
              <a:spcBef>
                <a:spcPct val="0"/>
              </a:spcBef>
              <a:buClrTx/>
              <a:buFontTx/>
              <a:buNone/>
            </a:pPr>
            <a:r>
              <a:rPr lang="en-US" altLang="zh-CN" sz="2000" b="1">
                <a:latin typeface="微软雅黑" panose="020B0503020204020204" charset="-122"/>
                <a:ea typeface="微软雅黑" panose="020B0503020204020204" charset="-122"/>
              </a:rPr>
              <a:t>JDK8</a:t>
            </a:r>
            <a:r>
              <a:rPr lang="zh-CN" altLang="en-US" sz="2000" b="1">
                <a:latin typeface="微软雅黑" panose="020B0503020204020204" charset="-122"/>
                <a:ea typeface="微软雅黑" panose="020B0503020204020204" charset="-122"/>
              </a:rPr>
              <a:t>版本之前接口体中只有抽象方法，所有的抽象方法的访问权限一定都是</a:t>
            </a:r>
            <a:r>
              <a:rPr lang="en-US" altLang="zh-CN" sz="2000" b="1">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（允许省略</a:t>
            </a:r>
            <a:r>
              <a:rPr lang="en-US" altLang="zh-CN" sz="2000" b="1">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abstract</a:t>
            </a:r>
            <a:r>
              <a:rPr lang="zh-CN" altLang="en-US" sz="2000" b="1">
                <a:latin typeface="微软雅黑" panose="020B0503020204020204" charset="-122"/>
                <a:ea typeface="微软雅黑" panose="020B0503020204020204" charset="-122"/>
              </a:rPr>
              <a:t>修饰符）。接口体中所有的</a:t>
            </a:r>
            <a:r>
              <a:rPr lang="en-US" altLang="zh-CN" sz="2000" b="1">
                <a:latin typeface="微软雅黑" panose="020B0503020204020204" charset="-122"/>
                <a:ea typeface="微软雅黑" panose="020B0503020204020204" charset="-122"/>
              </a:rPr>
              <a:t>static</a:t>
            </a:r>
            <a:r>
              <a:rPr lang="zh-CN" altLang="en-US" sz="2000" b="1">
                <a:latin typeface="微软雅黑" panose="020B0503020204020204" charset="-122"/>
                <a:ea typeface="微软雅黑" panose="020B0503020204020204" charset="-122"/>
              </a:rPr>
              <a:t>常量的访问权限一定都是</a:t>
            </a:r>
            <a:r>
              <a:rPr lang="en-US" altLang="zh-CN" sz="2000" b="1">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（允许省略</a:t>
            </a:r>
            <a:r>
              <a:rPr lang="en-US" altLang="zh-CN" sz="2000" b="1">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a:t>
            </a:r>
            <a:r>
              <a:rPr lang="en-US" altLang="zh-CN" sz="2000" b="1">
                <a:latin typeface="微软雅黑" panose="020B0503020204020204" charset="-122"/>
                <a:ea typeface="微软雅黑" panose="020B0503020204020204" charset="-122"/>
              </a:rPr>
              <a:t>final</a:t>
            </a:r>
            <a:r>
              <a:rPr lang="zh-CN" altLang="en-US" sz="2000" b="1">
                <a:latin typeface="微软雅黑" panose="020B0503020204020204" charset="-122"/>
                <a:ea typeface="微软雅黑" panose="020B0503020204020204" charset="-122"/>
              </a:rPr>
              <a:t>和</a:t>
            </a:r>
            <a:r>
              <a:rPr lang="en-US" altLang="zh-CN" sz="2000" b="1">
                <a:latin typeface="微软雅黑" panose="020B0503020204020204" charset="-122"/>
                <a:ea typeface="微软雅黑" panose="020B0503020204020204" charset="-122"/>
              </a:rPr>
              <a:t>static</a:t>
            </a:r>
            <a:r>
              <a:rPr lang="zh-CN" altLang="en-US" sz="2000" b="1">
                <a:latin typeface="微软雅黑" panose="020B0503020204020204" charset="-122"/>
                <a:ea typeface="微软雅黑" panose="020B0503020204020204" charset="-122"/>
              </a:rPr>
              <a:t>修饰符，接口中不会有变量）。如</a:t>
            </a:r>
            <a:endParaRPr lang="zh-CN" altLang="en-US" sz="2000" b="1">
              <a:latin typeface="微软雅黑" panose="020B0503020204020204" charset="-122"/>
              <a:ea typeface="微软雅黑" panose="020B0503020204020204" charset="-122"/>
            </a:endParaRPr>
          </a:p>
        </p:txBody>
      </p:sp>
      <p:grpSp>
        <p:nvGrpSpPr>
          <p:cNvPr id="7" name="组合 6"/>
          <p:cNvGrpSpPr/>
          <p:nvPr/>
        </p:nvGrpSpPr>
        <p:grpSpPr>
          <a:xfrm>
            <a:off x="103941" y="116632"/>
            <a:ext cx="9929764" cy="614680"/>
            <a:chOff x="103941" y="116632"/>
            <a:chExt cx="9929764" cy="614680"/>
          </a:xfrm>
        </p:grpSpPr>
        <p:sp>
          <p:nvSpPr>
            <p:cNvPr id="8" name="文本框 7"/>
            <p:cNvSpPr txBox="1"/>
            <p:nvPr/>
          </p:nvSpPr>
          <p:spPr>
            <a:xfrm>
              <a:off x="767516" y="147747"/>
              <a:ext cx="2379345"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  </a:t>
              </a:r>
              <a:r>
                <a:rPr lang="zh-CN" altLang="en-US" sz="3200" b="1">
                  <a:solidFill>
                    <a:srgbClr val="53648F"/>
                  </a:solidFill>
                  <a:latin typeface="微软雅黑" panose="020B0503020204020204" charset="-122"/>
                  <a:ea typeface="微软雅黑" panose="020B0503020204020204" charset="-122"/>
                </a:rPr>
                <a:t>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9" name="图片 8"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1" name="平行四边形 10"/>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2" name="文本框 11"/>
          <p:cNvSpPr txBox="1"/>
          <p:nvPr/>
        </p:nvSpPr>
        <p:spPr>
          <a:xfrm>
            <a:off x="1127448" y="980728"/>
            <a:ext cx="1325240" cy="395605"/>
          </a:xfrm>
          <a:prstGeom prst="rect">
            <a:avLst/>
          </a:prstGeom>
          <a:solidFill>
            <a:srgbClr val="53648F"/>
          </a:solidFill>
        </p:spPr>
        <p:txBody>
          <a:bodyPr wrap="square">
            <a:spAutoFit/>
          </a:bodyPr>
          <a:lstStyle/>
          <a:p>
            <a:pPr marL="0" lvl="1">
              <a:lnSpc>
                <a:spcPct val="90000"/>
              </a:lnSpc>
            </a:pPr>
            <a:r>
              <a:rPr lang="en-US" altLang="zh-CN" sz="2200" b="1">
                <a:solidFill>
                  <a:schemeClr val="bg1"/>
                </a:solidFill>
                <a:latin typeface="微软雅黑" panose="020B0503020204020204" charset="-122"/>
                <a:ea typeface="微软雅黑" panose="020B0503020204020204" charset="-122"/>
              </a:rPr>
              <a:t>2.</a:t>
            </a:r>
            <a:r>
              <a:rPr lang="zh-CN" altLang="en-US" sz="2200" b="1">
                <a:solidFill>
                  <a:schemeClr val="bg1"/>
                </a:solidFill>
                <a:latin typeface="微软雅黑" panose="020B0503020204020204" charset="-122"/>
                <a:ea typeface="微软雅黑" panose="020B0503020204020204" charset="-122"/>
              </a:rPr>
              <a:t>接口体</a:t>
            </a:r>
            <a:endParaRPr lang="zh-CN" altLang="en-US" sz="2200" b="1">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024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2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6292"/>
                                        </p:tgtEl>
                                        <p:attrNameLst>
                                          <p:attrName>style.visibility</p:attrName>
                                        </p:attrNameLst>
                                      </p:cBhvr>
                                      <p:to>
                                        <p:strVal val="visible"/>
                                      </p:to>
                                    </p:set>
                                    <p:animEffect transition="in" filter="blinds(horizontal)">
                                      <p:cBhvr>
                                        <p:cTn id="21" dur="500"/>
                                        <p:tgtEl>
                                          <p:spTgt spid="39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bldLvl="0" animBg="1"/>
      <p:bldP spid="10245" grpId="0"/>
      <p:bldP spid="10246" grpId="0"/>
      <p:bldP spid="1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ChangeArrowheads="1"/>
          </p:cNvSpPr>
          <p:nvPr/>
        </p:nvSpPr>
        <p:spPr bwMode="auto">
          <a:xfrm>
            <a:off x="2214656" y="4005064"/>
            <a:ext cx="7849121" cy="2553335"/>
          </a:xfrm>
          <a:prstGeom prst="rect">
            <a:avLst/>
          </a:prstGeom>
          <a:solidFill>
            <a:schemeClr val="bg1"/>
          </a:solidFill>
          <a:ln w="50800">
            <a:solidFill>
              <a:srgbClr val="53648F"/>
            </a:solidFill>
            <a:miter lim="800000"/>
          </a:ln>
        </p:spPr>
        <p:txBody>
          <a:bodyPr wrap="square">
            <a:spAutoFit/>
          </a:bodyPr>
          <a:lstStyle>
            <a:lvl1pPr marL="342900" indent="-342900" eaLnBrk="0" hangingPunct="0">
              <a:defRPr kumimoji="1" sz="2400" b="1">
                <a:solidFill>
                  <a:schemeClr val="tx1"/>
                </a:solidFill>
                <a:latin typeface="Times New Roman" panose="02020503050405090304" pitchFamily="18" charset="0"/>
                <a:ea typeface="宋体" pitchFamily="2" charset="-122"/>
              </a:defRPr>
            </a:lvl1pPr>
            <a:lvl2pPr eaLnBrk="0" hangingPunct="0">
              <a:defRPr kumimoji="1" sz="2400" b="1">
                <a:solidFill>
                  <a:schemeClr val="tx1"/>
                </a:solidFill>
                <a:latin typeface="Times New Roman" panose="02020503050405090304" pitchFamily="18" charset="0"/>
                <a:ea typeface="宋体" pitchFamily="2" charset="-122"/>
              </a:defRPr>
            </a:lvl2pPr>
            <a:lvl3pPr marL="1143000" indent="-228600" eaLnBrk="0" hangingPunct="0">
              <a:defRPr kumimoji="1" sz="2400" b="1">
                <a:solidFill>
                  <a:schemeClr val="tx1"/>
                </a:solidFill>
                <a:latin typeface="Times New Roman" panose="02020503050405090304" pitchFamily="18" charset="0"/>
                <a:ea typeface="宋体" pitchFamily="2" charset="-122"/>
              </a:defRPr>
            </a:lvl3pPr>
            <a:lvl4pPr marL="1600200" indent="-228600" eaLnBrk="0" hangingPunct="0">
              <a:defRPr kumimoji="1" sz="2400" b="1">
                <a:solidFill>
                  <a:schemeClr val="tx1"/>
                </a:solidFill>
                <a:latin typeface="Times New Roman" panose="02020503050405090304" pitchFamily="18" charset="0"/>
                <a:ea typeface="宋体" pitchFamily="2" charset="-122"/>
              </a:defRPr>
            </a:lvl4pPr>
            <a:lvl5pPr marL="2057400" indent="-228600" eaLnBrk="0" hangingPunct="0">
              <a:defRPr kumimoji="1" sz="2400" b="1">
                <a:solidFill>
                  <a:schemeClr val="tx1"/>
                </a:solidFill>
                <a:latin typeface="Times New Roman" panose="02020503050405090304"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9pPr>
          </a:lstStyle>
          <a:p>
            <a:pPr>
              <a:defRPr/>
            </a:pPr>
            <a:r>
              <a:rPr lang="en-US" altLang="zh-CN" sz="2000" dirty="0">
                <a:solidFill>
                  <a:srgbClr val="53648F"/>
                </a:solidFill>
                <a:latin typeface="微软雅黑" panose="020B0503020204020204" charset="-122"/>
                <a:ea typeface="微软雅黑" panose="020B0503020204020204" charset="-122"/>
              </a:rPr>
              <a:t>interface Com { </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final int MAX = 100;  </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abstract void add();   </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abstract float sum(float x ,float y);</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default int max(int </a:t>
            </a:r>
            <a:r>
              <a:rPr lang="en-US" altLang="zh-CN" sz="2000" dirty="0" err="1">
                <a:solidFill>
                  <a:srgbClr val="53648F"/>
                </a:solidFill>
                <a:latin typeface="微软雅黑" panose="020B0503020204020204" charset="-122"/>
                <a:ea typeface="微软雅黑" panose="020B0503020204020204" charset="-122"/>
              </a:rPr>
              <a:t>a,int</a:t>
            </a:r>
            <a:r>
              <a:rPr lang="en-US" altLang="zh-CN" sz="2000" dirty="0">
                <a:solidFill>
                  <a:srgbClr val="53648F"/>
                </a:solidFill>
                <a:latin typeface="微软雅黑" panose="020B0503020204020204" charset="-122"/>
                <a:ea typeface="微软雅黑" panose="020B0503020204020204" charset="-122"/>
              </a:rPr>
              <a:t> b) {   //default</a:t>
            </a:r>
            <a:r>
              <a:rPr lang="zh-CN" altLang="zh-CN" sz="2000" dirty="0">
                <a:solidFill>
                  <a:srgbClr val="53648F"/>
                </a:solidFill>
                <a:latin typeface="微软雅黑" panose="020B0503020204020204" charset="-122"/>
                <a:ea typeface="微软雅黑" panose="020B0503020204020204" charset="-122"/>
              </a:rPr>
              <a:t>方法</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return a&gt;</a:t>
            </a:r>
            <a:r>
              <a:rPr lang="en-US" altLang="zh-CN" sz="2000" dirty="0" err="1">
                <a:solidFill>
                  <a:srgbClr val="53648F"/>
                </a:solidFill>
                <a:latin typeface="微软雅黑" panose="020B0503020204020204" charset="-122"/>
                <a:ea typeface="微软雅黑" panose="020B0503020204020204" charset="-122"/>
              </a:rPr>
              <a:t>b?a:b</a:t>
            </a:r>
            <a:r>
              <a:rPr lang="en-US" altLang="zh-CN" sz="2000" dirty="0">
                <a:solidFill>
                  <a:srgbClr val="53648F"/>
                </a:solidFill>
                <a:latin typeface="微软雅黑" panose="020B0503020204020204" charset="-122"/>
                <a:ea typeface="微软雅黑" panose="020B0503020204020204" charset="-122"/>
              </a:rPr>
              <a:t>;</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a:t>
            </a:r>
            <a:endParaRPr lang="zh-CN"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a:t>
            </a:r>
            <a:endParaRPr lang="zh-CN" altLang="en-US" sz="2000" b="0" dirty="0">
              <a:solidFill>
                <a:srgbClr val="53648F"/>
              </a:solidFill>
              <a:latin typeface="微软雅黑" panose="020B0503020204020204" charset="-122"/>
              <a:ea typeface="微软雅黑" panose="020B0503020204020204" charset="-122"/>
            </a:endParaRPr>
          </a:p>
        </p:txBody>
      </p:sp>
      <p:grpSp>
        <p:nvGrpSpPr>
          <p:cNvPr id="7" name="组合 6"/>
          <p:cNvGrpSpPr/>
          <p:nvPr/>
        </p:nvGrpSpPr>
        <p:grpSpPr>
          <a:xfrm>
            <a:off x="103941" y="116632"/>
            <a:ext cx="9929764" cy="614680"/>
            <a:chOff x="103941" y="116632"/>
            <a:chExt cx="9929764" cy="614680"/>
          </a:xfrm>
        </p:grpSpPr>
        <p:sp>
          <p:nvSpPr>
            <p:cNvPr id="9" name="文本框 8"/>
            <p:cNvSpPr txBox="1"/>
            <p:nvPr/>
          </p:nvSpPr>
          <p:spPr>
            <a:xfrm>
              <a:off x="767516" y="147747"/>
              <a:ext cx="2182495"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  </a:t>
              </a:r>
              <a:r>
                <a:rPr lang="zh-CN" altLang="en-US" sz="3200" b="1">
                  <a:solidFill>
                    <a:srgbClr val="53648F"/>
                  </a:solidFill>
                  <a:latin typeface="微软雅黑" panose="020B0503020204020204" charset="-122"/>
                  <a:ea typeface="微软雅黑" panose="020B0503020204020204" charset="-122"/>
                </a:rPr>
                <a:t>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10" name="图片 9"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1127448" y="980728"/>
            <a:ext cx="1325240" cy="395605"/>
          </a:xfrm>
          <a:prstGeom prst="rect">
            <a:avLst/>
          </a:prstGeom>
          <a:solidFill>
            <a:srgbClr val="53648F"/>
          </a:solidFill>
        </p:spPr>
        <p:txBody>
          <a:bodyPr wrap="square">
            <a:spAutoFit/>
          </a:bodyPr>
          <a:lstStyle/>
          <a:p>
            <a:pPr marL="0" lvl="1">
              <a:lnSpc>
                <a:spcPct val="90000"/>
              </a:lnSpc>
            </a:pPr>
            <a:r>
              <a:rPr lang="en-US" altLang="zh-CN" sz="2200" b="1">
                <a:solidFill>
                  <a:schemeClr val="bg1"/>
                </a:solidFill>
                <a:latin typeface="微软雅黑" panose="020B0503020204020204" charset="-122"/>
                <a:ea typeface="微软雅黑" panose="020B0503020204020204" charset="-122"/>
              </a:rPr>
              <a:t>2.</a:t>
            </a:r>
            <a:r>
              <a:rPr lang="zh-CN" altLang="en-US" sz="2200" b="1">
                <a:solidFill>
                  <a:schemeClr val="bg1"/>
                </a:solidFill>
                <a:latin typeface="微软雅黑" panose="020B0503020204020204" charset="-122"/>
                <a:ea typeface="微软雅黑" panose="020B0503020204020204" charset="-122"/>
              </a:rPr>
              <a:t>接口体</a:t>
            </a:r>
            <a:endParaRPr lang="zh-CN" altLang="en-US" sz="2200" b="1">
              <a:solidFill>
                <a:schemeClr val="bg1"/>
              </a:solidFill>
              <a:latin typeface="微软雅黑" panose="020B0503020204020204" charset="-122"/>
              <a:ea typeface="微软雅黑" panose="020B0503020204020204" charset="-122"/>
            </a:endParaRPr>
          </a:p>
        </p:txBody>
      </p:sp>
      <p:sp>
        <p:nvSpPr>
          <p:cNvPr id="14" name="文本框 5"/>
          <p:cNvSpPr txBox="1">
            <a:spLocks noChangeArrowheads="1"/>
          </p:cNvSpPr>
          <p:nvPr/>
        </p:nvSpPr>
        <p:spPr bwMode="auto">
          <a:xfrm>
            <a:off x="1318716" y="1627405"/>
            <a:ext cx="4572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spcBef>
                <a:spcPct val="0"/>
              </a:spcBef>
              <a:buClrTx/>
              <a:buNone/>
            </a:pPr>
            <a:r>
              <a:rPr lang="en-US" altLang="zh-CN" sz="2000" b="1">
                <a:solidFill>
                  <a:srgbClr val="53648F"/>
                </a:solidFill>
                <a:latin typeface="微软雅黑" panose="020B0503020204020204" charset="-122"/>
                <a:ea typeface="微软雅黑" panose="020B0503020204020204" charset="-122"/>
              </a:rPr>
              <a:t>2</a:t>
            </a:r>
            <a:r>
              <a:rPr lang="zh-CN" altLang="en-US" sz="2000" b="1">
                <a:solidFill>
                  <a:srgbClr val="53648F"/>
                </a:solidFill>
                <a:latin typeface="微软雅黑" panose="020B0503020204020204" charset="-122"/>
                <a:ea typeface="微软雅黑" panose="020B0503020204020204" charset="-122"/>
              </a:rPr>
              <a:t>）接口体中的</a:t>
            </a:r>
            <a:r>
              <a:rPr lang="en-US" altLang="zh-CN" sz="2000" b="1">
                <a:solidFill>
                  <a:srgbClr val="53648F"/>
                </a:solidFill>
                <a:latin typeface="微软雅黑" panose="020B0503020204020204" charset="-122"/>
                <a:ea typeface="微软雅黑" panose="020B0503020204020204" charset="-122"/>
              </a:rPr>
              <a:t>default</a:t>
            </a:r>
            <a:r>
              <a:rPr lang="zh-CN" altLang="en-US" sz="2000" b="1">
                <a:solidFill>
                  <a:srgbClr val="53648F"/>
                </a:solidFill>
                <a:latin typeface="微软雅黑" panose="020B0503020204020204" charset="-122"/>
                <a:ea typeface="微软雅黑" panose="020B0503020204020204" charset="-122"/>
              </a:rPr>
              <a:t>实例方法</a:t>
            </a:r>
            <a:endParaRPr lang="zh-CN" altLang="en-US" sz="2000" b="1">
              <a:solidFill>
                <a:srgbClr val="53648F"/>
              </a:solidFill>
              <a:latin typeface="微软雅黑" panose="020B0503020204020204" charset="-122"/>
              <a:ea typeface="微软雅黑" panose="020B0503020204020204" charset="-122"/>
            </a:endParaRPr>
          </a:p>
        </p:txBody>
      </p:sp>
      <p:sp>
        <p:nvSpPr>
          <p:cNvPr id="15" name="文本框 7"/>
          <p:cNvSpPr txBox="1">
            <a:spLocks noChangeArrowheads="1"/>
          </p:cNvSpPr>
          <p:nvPr/>
        </p:nvSpPr>
        <p:spPr bwMode="auto">
          <a:xfrm>
            <a:off x="1703512" y="2071470"/>
            <a:ext cx="1008112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nSpc>
                <a:spcPct val="150000"/>
              </a:lnSpc>
              <a:spcBef>
                <a:spcPct val="0"/>
              </a:spcBef>
              <a:buClrTx/>
              <a:buNone/>
            </a:pPr>
            <a:r>
              <a:rPr lang="en-US" altLang="zh-CN" sz="2000" b="1">
                <a:latin typeface="微软雅黑" panose="020B0503020204020204" charset="-122"/>
                <a:ea typeface="微软雅黑" panose="020B0503020204020204" charset="-122"/>
              </a:rPr>
              <a:t>JDK8</a:t>
            </a:r>
            <a:r>
              <a:rPr lang="zh-CN" altLang="en-US" sz="2000" b="1">
                <a:latin typeface="微软雅黑" panose="020B0503020204020204" charset="-122"/>
                <a:ea typeface="微软雅黑" panose="020B0503020204020204" charset="-122"/>
              </a:rPr>
              <a:t>版本开始，允许使用</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关键字，在接口体中定义称作</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的实例方法（不可以定义</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的</a:t>
            </a:r>
            <a:r>
              <a:rPr lang="en-US" altLang="zh-CN" sz="2000" b="1">
                <a:latin typeface="微软雅黑" panose="020B0503020204020204" charset="-122"/>
                <a:ea typeface="微软雅黑" panose="020B0503020204020204" charset="-122"/>
              </a:rPr>
              <a:t>static</a:t>
            </a:r>
            <a:r>
              <a:rPr lang="zh-CN" altLang="en-US" sz="2000" b="1">
                <a:latin typeface="微软雅黑" panose="020B0503020204020204" charset="-122"/>
                <a:ea typeface="微软雅黑" panose="020B0503020204020204" charset="-122"/>
              </a:rPr>
              <a:t>方法），</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的实例方法和通常的普通的方法比就是用关键字</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修饰的带方法体的实例方法。</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实例方法的访问权限必须是</a:t>
            </a:r>
            <a:r>
              <a:rPr lang="en-US" altLang="zh-CN" sz="2000" b="1">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（允许省略</a:t>
            </a:r>
            <a:r>
              <a:rPr lang="en-US" altLang="zh-CN" sz="2000" b="1">
                <a:latin typeface="微软雅黑" panose="020B0503020204020204" charset="-122"/>
                <a:ea typeface="微软雅黑" panose="020B0503020204020204" charset="-122"/>
              </a:rPr>
              <a:t>public</a:t>
            </a:r>
            <a:r>
              <a:rPr lang="zh-CN" altLang="en-US" sz="2000" b="1">
                <a:latin typeface="微软雅黑" panose="020B0503020204020204" charset="-122"/>
                <a:ea typeface="微软雅黑" panose="020B0503020204020204" charset="-122"/>
              </a:rPr>
              <a:t>修饰符）。如</a:t>
            </a:r>
            <a:endParaRPr lang="zh-CN" altLang="en-US" sz="20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96292"/>
                                        </p:tgtEl>
                                        <p:attrNameLst>
                                          <p:attrName>style.visibility</p:attrName>
                                        </p:attrNameLst>
                                      </p:cBhvr>
                                      <p:to>
                                        <p:strVal val="visible"/>
                                      </p:to>
                                    </p:set>
                                    <p:animEffect transition="in" filter="blinds(horizontal)">
                                      <p:cBhvr>
                                        <p:cTn id="21" dur="500"/>
                                        <p:tgtEl>
                                          <p:spTgt spid="39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bldLvl="0" animBg="1"/>
      <p:bldP spid="13" grpId="0" bldLvl="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ChangeArrowheads="1"/>
          </p:cNvSpPr>
          <p:nvPr/>
        </p:nvSpPr>
        <p:spPr bwMode="auto">
          <a:xfrm>
            <a:off x="1883569" y="2919611"/>
            <a:ext cx="8424862" cy="3476625"/>
          </a:xfrm>
          <a:prstGeom prst="rect">
            <a:avLst/>
          </a:prstGeom>
          <a:solidFill>
            <a:schemeClr val="bg1"/>
          </a:solidFill>
          <a:ln w="50800">
            <a:solidFill>
              <a:srgbClr val="53648F"/>
            </a:solidFill>
            <a:miter lim="800000"/>
          </a:ln>
        </p:spPr>
        <p:txBody>
          <a:bodyPr>
            <a:spAutoFit/>
          </a:bodyPr>
          <a:lstStyle>
            <a:lvl1pPr marL="342900" indent="-342900" eaLnBrk="0" hangingPunct="0">
              <a:defRPr kumimoji="1" sz="2400" b="1">
                <a:solidFill>
                  <a:schemeClr val="tx1"/>
                </a:solidFill>
                <a:latin typeface="Times New Roman" panose="02020503050405090304" pitchFamily="18" charset="0"/>
                <a:ea typeface="宋体" pitchFamily="2" charset="-122"/>
              </a:defRPr>
            </a:lvl1pPr>
            <a:lvl2pPr eaLnBrk="0" hangingPunct="0">
              <a:defRPr kumimoji="1" sz="2400" b="1">
                <a:solidFill>
                  <a:schemeClr val="tx1"/>
                </a:solidFill>
                <a:latin typeface="Times New Roman" panose="02020503050405090304" pitchFamily="18" charset="0"/>
                <a:ea typeface="宋体" pitchFamily="2" charset="-122"/>
              </a:defRPr>
            </a:lvl2pPr>
            <a:lvl3pPr marL="1143000" indent="-228600" eaLnBrk="0" hangingPunct="0">
              <a:defRPr kumimoji="1" sz="2400" b="1">
                <a:solidFill>
                  <a:schemeClr val="tx1"/>
                </a:solidFill>
                <a:latin typeface="Times New Roman" panose="02020503050405090304" pitchFamily="18" charset="0"/>
                <a:ea typeface="宋体" pitchFamily="2" charset="-122"/>
              </a:defRPr>
            </a:lvl3pPr>
            <a:lvl4pPr marL="1600200" indent="-228600" eaLnBrk="0" hangingPunct="0">
              <a:defRPr kumimoji="1" sz="2400" b="1">
                <a:solidFill>
                  <a:schemeClr val="tx1"/>
                </a:solidFill>
                <a:latin typeface="Times New Roman" panose="02020503050405090304" pitchFamily="18" charset="0"/>
                <a:ea typeface="宋体" pitchFamily="2" charset="-122"/>
              </a:defRPr>
            </a:lvl4pPr>
            <a:lvl5pPr marL="2057400" indent="-228600" eaLnBrk="0" hangingPunct="0">
              <a:defRPr kumimoji="1" sz="2400" b="1">
                <a:solidFill>
                  <a:schemeClr val="tx1"/>
                </a:solidFill>
                <a:latin typeface="Times New Roman" panose="02020503050405090304"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503050405090304" pitchFamily="18" charset="0"/>
                <a:ea typeface="宋体" pitchFamily="2" charset="-122"/>
              </a:defRPr>
            </a:lvl9pPr>
          </a:lstStyle>
          <a:p>
            <a:pPr>
              <a:defRPr/>
            </a:pPr>
            <a:r>
              <a:rPr lang="en-US" altLang="zh-CN" sz="2000" dirty="0">
                <a:solidFill>
                  <a:srgbClr val="53648F"/>
                </a:solidFill>
                <a:latin typeface="微软雅黑" panose="020B0503020204020204" charset="-122"/>
                <a:ea typeface="微软雅黑" panose="020B0503020204020204" charset="-122"/>
              </a:rPr>
              <a:t>public interface Com { </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static final int MAX = 100;  </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abstract void on();   </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abstract float sum(float x ,float y);</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default int max(int </a:t>
            </a:r>
            <a:r>
              <a:rPr lang="en-US" altLang="zh-CN" sz="2000" dirty="0" err="1">
                <a:solidFill>
                  <a:srgbClr val="53648F"/>
                </a:solidFill>
                <a:latin typeface="微软雅黑" panose="020B0503020204020204" charset="-122"/>
                <a:ea typeface="微软雅黑" panose="020B0503020204020204" charset="-122"/>
              </a:rPr>
              <a:t>a,int</a:t>
            </a:r>
            <a:r>
              <a:rPr lang="en-US" altLang="zh-CN" sz="2000" dirty="0">
                <a:solidFill>
                  <a:srgbClr val="53648F"/>
                </a:solidFill>
                <a:latin typeface="微软雅黑" panose="020B0503020204020204" charset="-122"/>
                <a:ea typeface="微软雅黑" panose="020B0503020204020204" charset="-122"/>
              </a:rPr>
              <a:t> b) {  </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return a&gt;</a:t>
            </a:r>
            <a:r>
              <a:rPr lang="en-US" altLang="zh-CN" sz="2000" dirty="0" err="1">
                <a:solidFill>
                  <a:srgbClr val="53648F"/>
                </a:solidFill>
                <a:latin typeface="微软雅黑" panose="020B0503020204020204" charset="-122"/>
                <a:ea typeface="微软雅黑" panose="020B0503020204020204" charset="-122"/>
              </a:rPr>
              <a:t>b?a:b</a:t>
            </a:r>
            <a:r>
              <a:rPr lang="en-US" altLang="zh-CN" sz="2000" dirty="0">
                <a:solidFill>
                  <a:srgbClr val="53648F"/>
                </a:solidFill>
                <a:latin typeface="微软雅黑" panose="020B0503020204020204" charset="-122"/>
                <a:ea typeface="微软雅黑" panose="020B0503020204020204" charset="-122"/>
              </a:rPr>
              <a:t>;</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public static void f() {  //static</a:t>
            </a:r>
            <a:r>
              <a:rPr lang="zh-CN" altLang="en-US" sz="2000" dirty="0">
                <a:solidFill>
                  <a:srgbClr val="53648F"/>
                </a:solidFill>
                <a:latin typeface="微软雅黑" panose="020B0503020204020204" charset="-122"/>
                <a:ea typeface="微软雅黑" panose="020B0503020204020204" charset="-122"/>
              </a:rPr>
              <a:t>方法</a:t>
            </a:r>
            <a:endParaRPr lang="zh-CN" altLang="en-US" sz="2000" dirty="0">
              <a:solidFill>
                <a:srgbClr val="53648F"/>
              </a:solidFill>
              <a:latin typeface="微软雅黑" panose="020B0503020204020204" charset="-122"/>
              <a:ea typeface="微软雅黑" panose="020B0503020204020204" charset="-122"/>
            </a:endParaRPr>
          </a:p>
          <a:p>
            <a:pPr>
              <a:defRPr/>
            </a:pPr>
            <a:r>
              <a:rPr lang="zh-CN" altLang="en-US" sz="2000" dirty="0">
                <a:solidFill>
                  <a:srgbClr val="53648F"/>
                </a:solidFill>
                <a:latin typeface="微软雅黑" panose="020B0503020204020204" charset="-122"/>
                <a:ea typeface="微软雅黑" panose="020B0503020204020204" charset="-122"/>
              </a:rPr>
              <a:t>         </a:t>
            </a:r>
            <a:r>
              <a:rPr lang="en-US" altLang="zh-CN" sz="2000" dirty="0" err="1">
                <a:solidFill>
                  <a:srgbClr val="53648F"/>
                </a:solidFill>
                <a:latin typeface="微软雅黑" panose="020B0503020204020204" charset="-122"/>
                <a:ea typeface="微软雅黑" panose="020B0503020204020204" charset="-122"/>
              </a:rPr>
              <a:t>System.out.println</a:t>
            </a:r>
            <a:r>
              <a:rPr lang="en-US" altLang="zh-CN" sz="2000" dirty="0">
                <a:solidFill>
                  <a:srgbClr val="53648F"/>
                </a:solidFill>
                <a:latin typeface="微软雅黑" panose="020B0503020204020204" charset="-122"/>
                <a:ea typeface="微软雅黑" panose="020B0503020204020204" charset="-122"/>
              </a:rPr>
              <a:t>("</a:t>
            </a:r>
            <a:r>
              <a:rPr lang="zh-CN" altLang="en-US" sz="2000" dirty="0">
                <a:solidFill>
                  <a:srgbClr val="53648F"/>
                </a:solidFill>
                <a:latin typeface="微软雅黑" panose="020B0503020204020204" charset="-122"/>
                <a:ea typeface="微软雅黑" panose="020B0503020204020204" charset="-122"/>
              </a:rPr>
              <a:t>注意是从</a:t>
            </a:r>
            <a:r>
              <a:rPr lang="en-US" altLang="zh-CN" sz="2000" dirty="0">
                <a:solidFill>
                  <a:srgbClr val="53648F"/>
                </a:solidFill>
                <a:latin typeface="微软雅黑" panose="020B0503020204020204" charset="-122"/>
                <a:ea typeface="微软雅黑" panose="020B0503020204020204" charset="-122"/>
              </a:rPr>
              <a:t>Java SE 8</a:t>
            </a:r>
            <a:r>
              <a:rPr lang="zh-CN" altLang="en-US" sz="2000" dirty="0">
                <a:solidFill>
                  <a:srgbClr val="53648F"/>
                </a:solidFill>
                <a:latin typeface="微软雅黑" panose="020B0503020204020204" charset="-122"/>
                <a:ea typeface="微软雅黑" panose="020B0503020204020204" charset="-122"/>
              </a:rPr>
              <a:t>开始的</a:t>
            </a:r>
            <a:r>
              <a:rPr lang="en-US" altLang="zh-CN" sz="2000" dirty="0">
                <a:solidFill>
                  <a:srgbClr val="53648F"/>
                </a:solidFill>
                <a:latin typeface="微软雅黑" panose="020B0503020204020204" charset="-122"/>
                <a:ea typeface="微软雅黑" panose="020B0503020204020204" charset="-122"/>
              </a:rPr>
              <a:t>");</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    }</a:t>
            </a:r>
            <a:endParaRPr lang="en-US" altLang="zh-CN" sz="2000" dirty="0">
              <a:solidFill>
                <a:srgbClr val="53648F"/>
              </a:solidFill>
              <a:latin typeface="微软雅黑" panose="020B0503020204020204" charset="-122"/>
              <a:ea typeface="微软雅黑" panose="020B0503020204020204" charset="-122"/>
            </a:endParaRPr>
          </a:p>
          <a:p>
            <a:pPr>
              <a:defRPr/>
            </a:pPr>
            <a:r>
              <a:rPr lang="en-US" altLang="zh-CN" sz="2000" dirty="0">
                <a:solidFill>
                  <a:srgbClr val="53648F"/>
                </a:solidFill>
                <a:latin typeface="微软雅黑" panose="020B0503020204020204" charset="-122"/>
                <a:ea typeface="微软雅黑" panose="020B0503020204020204" charset="-122"/>
              </a:rPr>
              <a:t>}</a:t>
            </a:r>
            <a:endParaRPr lang="zh-CN" altLang="en-US" sz="2000" b="0" dirty="0">
              <a:solidFill>
                <a:srgbClr val="53648F"/>
              </a:solidFill>
              <a:latin typeface="微软雅黑" panose="020B0503020204020204" charset="-122"/>
              <a:ea typeface="微软雅黑" panose="020B0503020204020204" charset="-122"/>
            </a:endParaRPr>
          </a:p>
        </p:txBody>
      </p:sp>
      <p:grpSp>
        <p:nvGrpSpPr>
          <p:cNvPr id="7" name="组合 6"/>
          <p:cNvGrpSpPr/>
          <p:nvPr/>
        </p:nvGrpSpPr>
        <p:grpSpPr>
          <a:xfrm>
            <a:off x="103941" y="116632"/>
            <a:ext cx="9929764" cy="614680"/>
            <a:chOff x="103941" y="116632"/>
            <a:chExt cx="9929764" cy="614680"/>
          </a:xfrm>
        </p:grpSpPr>
        <p:sp>
          <p:nvSpPr>
            <p:cNvPr id="10" name="文本框 9"/>
            <p:cNvSpPr txBox="1"/>
            <p:nvPr/>
          </p:nvSpPr>
          <p:spPr>
            <a:xfrm>
              <a:off x="767516" y="147747"/>
              <a:ext cx="2458085"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  </a:t>
              </a:r>
              <a:r>
                <a:rPr lang="zh-CN" altLang="en-US" sz="3200" b="1">
                  <a:solidFill>
                    <a:srgbClr val="53648F"/>
                  </a:solidFill>
                  <a:latin typeface="微软雅黑" panose="020B0503020204020204" charset="-122"/>
                  <a:ea typeface="微软雅黑" panose="020B0503020204020204" charset="-122"/>
                </a:rPr>
                <a:t>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11" name="图片 10"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3" name="平行四边形 12"/>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4" name="文本框 13"/>
          <p:cNvSpPr txBox="1"/>
          <p:nvPr/>
        </p:nvSpPr>
        <p:spPr>
          <a:xfrm>
            <a:off x="1127448" y="980728"/>
            <a:ext cx="1325240" cy="395605"/>
          </a:xfrm>
          <a:prstGeom prst="rect">
            <a:avLst/>
          </a:prstGeom>
          <a:solidFill>
            <a:srgbClr val="53648F"/>
          </a:solidFill>
        </p:spPr>
        <p:txBody>
          <a:bodyPr wrap="square">
            <a:spAutoFit/>
          </a:bodyPr>
          <a:lstStyle/>
          <a:p>
            <a:pPr marL="0" lvl="1">
              <a:lnSpc>
                <a:spcPct val="90000"/>
              </a:lnSpc>
            </a:pPr>
            <a:r>
              <a:rPr lang="en-US" altLang="zh-CN" sz="2200" b="1">
                <a:solidFill>
                  <a:schemeClr val="bg1"/>
                </a:solidFill>
                <a:latin typeface="微软雅黑" panose="020B0503020204020204" charset="-122"/>
                <a:ea typeface="微软雅黑" panose="020B0503020204020204" charset="-122"/>
              </a:rPr>
              <a:t>2.</a:t>
            </a:r>
            <a:r>
              <a:rPr lang="zh-CN" altLang="en-US" sz="2200" b="1">
                <a:solidFill>
                  <a:schemeClr val="bg1"/>
                </a:solidFill>
                <a:latin typeface="微软雅黑" panose="020B0503020204020204" charset="-122"/>
                <a:ea typeface="微软雅黑" panose="020B0503020204020204" charset="-122"/>
              </a:rPr>
              <a:t>接口体</a:t>
            </a:r>
            <a:endParaRPr lang="zh-CN" altLang="en-US" sz="2200" b="1">
              <a:solidFill>
                <a:schemeClr val="bg1"/>
              </a:solidFill>
              <a:latin typeface="微软雅黑" panose="020B0503020204020204" charset="-122"/>
              <a:ea typeface="微软雅黑" panose="020B0503020204020204" charset="-122"/>
            </a:endParaRPr>
          </a:p>
        </p:txBody>
      </p:sp>
      <p:sp>
        <p:nvSpPr>
          <p:cNvPr id="15" name="文本框 5"/>
          <p:cNvSpPr txBox="1">
            <a:spLocks noChangeArrowheads="1"/>
          </p:cNvSpPr>
          <p:nvPr/>
        </p:nvSpPr>
        <p:spPr bwMode="auto">
          <a:xfrm>
            <a:off x="1318716" y="1627405"/>
            <a:ext cx="4572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spcBef>
                <a:spcPct val="0"/>
              </a:spcBef>
              <a:buClrTx/>
              <a:buNone/>
            </a:pPr>
            <a:r>
              <a:rPr lang="en-US" altLang="zh-CN" sz="2000" b="1">
                <a:solidFill>
                  <a:srgbClr val="53648F"/>
                </a:solidFill>
                <a:latin typeface="微软雅黑" panose="020B0503020204020204" charset="-122"/>
                <a:ea typeface="微软雅黑" panose="020B0503020204020204" charset="-122"/>
              </a:rPr>
              <a:t>3</a:t>
            </a:r>
            <a:r>
              <a:rPr lang="zh-CN" altLang="en-US" sz="2000" b="1">
                <a:solidFill>
                  <a:srgbClr val="53648F"/>
                </a:solidFill>
                <a:latin typeface="微软雅黑" panose="020B0503020204020204" charset="-122"/>
                <a:ea typeface="微软雅黑" panose="020B0503020204020204" charset="-122"/>
              </a:rPr>
              <a:t>）接口体中的</a:t>
            </a:r>
            <a:r>
              <a:rPr lang="en-US" altLang="zh-CN" sz="2000" b="1">
                <a:solidFill>
                  <a:srgbClr val="53648F"/>
                </a:solidFill>
                <a:latin typeface="微软雅黑" panose="020B0503020204020204" charset="-122"/>
                <a:ea typeface="微软雅黑" panose="020B0503020204020204" charset="-122"/>
              </a:rPr>
              <a:t>static</a:t>
            </a:r>
            <a:r>
              <a:rPr lang="zh-CN" altLang="en-US" sz="2000" b="1">
                <a:solidFill>
                  <a:srgbClr val="53648F"/>
                </a:solidFill>
                <a:latin typeface="微软雅黑" panose="020B0503020204020204" charset="-122"/>
                <a:ea typeface="微软雅黑" panose="020B0503020204020204" charset="-122"/>
              </a:rPr>
              <a:t>方法</a:t>
            </a:r>
            <a:endParaRPr lang="zh-CN" altLang="en-US" sz="2000" b="1">
              <a:solidFill>
                <a:srgbClr val="53648F"/>
              </a:solidFill>
              <a:latin typeface="微软雅黑" panose="020B0503020204020204" charset="-122"/>
              <a:ea typeface="微软雅黑" panose="020B0503020204020204" charset="-122"/>
            </a:endParaRPr>
          </a:p>
        </p:txBody>
      </p:sp>
      <p:sp>
        <p:nvSpPr>
          <p:cNvPr id="16" name="文本框 7"/>
          <p:cNvSpPr txBox="1">
            <a:spLocks noChangeArrowheads="1"/>
          </p:cNvSpPr>
          <p:nvPr/>
        </p:nvSpPr>
        <p:spPr bwMode="auto">
          <a:xfrm>
            <a:off x="1703512" y="2071470"/>
            <a:ext cx="1008112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nSpc>
                <a:spcPct val="150000"/>
              </a:lnSpc>
              <a:spcBef>
                <a:spcPct val="0"/>
              </a:spcBef>
              <a:buClrTx/>
              <a:buNone/>
            </a:pPr>
            <a:r>
              <a:rPr lang="zh-CN" altLang="en-US" sz="2000" b="1">
                <a:latin typeface="微软雅黑" panose="020B0503020204020204" charset="-122"/>
                <a:ea typeface="微软雅黑" panose="020B0503020204020204" charset="-122"/>
              </a:rPr>
              <a:t> </a:t>
            </a:r>
            <a:r>
              <a:rPr lang="en-US" altLang="zh-CN" sz="2000" b="1">
                <a:latin typeface="微软雅黑" panose="020B0503020204020204" charset="-122"/>
                <a:ea typeface="微软雅黑" panose="020B0503020204020204" charset="-122"/>
              </a:rPr>
              <a:t>JDK8</a:t>
            </a:r>
            <a:r>
              <a:rPr lang="zh-CN" altLang="en-US" sz="2000" b="1">
                <a:latin typeface="微软雅黑" panose="020B0503020204020204" charset="-122"/>
                <a:ea typeface="微软雅黑" panose="020B0503020204020204" charset="-122"/>
              </a:rPr>
              <a:t>版本开始，允许在接口体中定义</a:t>
            </a:r>
            <a:r>
              <a:rPr lang="en-US" altLang="zh-CN" sz="2000" b="1">
                <a:latin typeface="微软雅黑" panose="020B0503020204020204" charset="-122"/>
                <a:ea typeface="微软雅黑" panose="020B0503020204020204" charset="-122"/>
              </a:rPr>
              <a:t>static</a:t>
            </a:r>
            <a:r>
              <a:rPr lang="zh-CN" altLang="en-US" sz="2000" b="1">
                <a:latin typeface="微软雅黑" panose="020B0503020204020204" charset="-122"/>
                <a:ea typeface="微软雅黑" panose="020B0503020204020204" charset="-122"/>
              </a:rPr>
              <a:t>方法。如</a:t>
            </a:r>
            <a:endParaRPr lang="zh-CN" altLang="en-US" sz="2000"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96292"/>
                                        </p:tgtEl>
                                        <p:attrNameLst>
                                          <p:attrName>style.visibility</p:attrName>
                                        </p:attrNameLst>
                                      </p:cBhvr>
                                      <p:to>
                                        <p:strVal val="visible"/>
                                      </p:to>
                                    </p:set>
                                    <p:animEffect transition="in" filter="blinds(horizontal)">
                                      <p:cBhvr>
                                        <p:cTn id="20" dur="500"/>
                                        <p:tgtEl>
                                          <p:spTgt spid="39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bldLvl="0" animBg="1"/>
      <p:bldP spid="14" grpId="0" bldLvl="0" animBg="1"/>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3941" y="116632"/>
            <a:ext cx="9929764" cy="614680"/>
            <a:chOff x="103941" y="116632"/>
            <a:chExt cx="9929764" cy="614680"/>
          </a:xfrm>
        </p:grpSpPr>
        <p:sp>
          <p:nvSpPr>
            <p:cNvPr id="7" name="文本框 6"/>
            <p:cNvSpPr txBox="1"/>
            <p:nvPr/>
          </p:nvSpPr>
          <p:spPr>
            <a:xfrm>
              <a:off x="767516" y="147747"/>
              <a:ext cx="2424430" cy="583565"/>
            </a:xfrm>
            <a:prstGeom prst="rect">
              <a:avLst/>
            </a:prstGeom>
            <a:noFill/>
          </p:spPr>
          <p:txBody>
            <a:bodyPr wrap="square">
              <a:spAutoFit/>
            </a:bodyPr>
            <a:lstStyle/>
            <a:p>
              <a:pPr eaLnBrk="1" fontAlgn="auto" hangingPunct="1">
                <a:spcBef>
                  <a:spcPts val="0"/>
                </a:spcBef>
                <a:spcAft>
                  <a:spcPts val="0"/>
                </a:spcAft>
                <a:defRPr/>
              </a:pPr>
              <a:r>
                <a:rPr lang="en-US" altLang="zh-CN" sz="3200" b="1">
                  <a:solidFill>
                    <a:srgbClr val="53648F"/>
                  </a:solidFill>
                  <a:latin typeface="微软雅黑" panose="020B0503020204020204" charset="-122"/>
                  <a:ea typeface="微软雅黑" panose="020B0503020204020204" charset="-122"/>
                </a:rPr>
                <a:t>6.1  </a:t>
              </a:r>
              <a:r>
                <a:rPr lang="zh-CN" altLang="en-US" sz="3200" b="1">
                  <a:solidFill>
                    <a:srgbClr val="53648F"/>
                  </a:solidFill>
                  <a:latin typeface="微软雅黑" panose="020B0503020204020204" charset="-122"/>
                  <a:ea typeface="微软雅黑" panose="020B0503020204020204" charset="-122"/>
                </a:rPr>
                <a:t>接口</a:t>
              </a:r>
              <a:endParaRPr lang="zh-CN" altLang="en-US" sz="3200" b="1" dirty="0">
                <a:solidFill>
                  <a:srgbClr val="53648F"/>
                </a:solidFill>
                <a:latin typeface="微软雅黑" panose="020B0503020204020204" charset="-122"/>
                <a:ea typeface="微软雅黑" panose="020B0503020204020204" charset="-122"/>
              </a:endParaRPr>
            </a:p>
          </p:txBody>
        </p:sp>
        <p:pic>
          <p:nvPicPr>
            <p:cNvPr id="10" name="图片 9"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41" y="116632"/>
              <a:ext cx="889308" cy="492950"/>
            </a:xfrm>
            <a:prstGeom prst="rect">
              <a:avLst/>
            </a:prstGeom>
          </p:spPr>
        </p:pic>
        <p:sp>
          <p:nvSpPr>
            <p:cNvPr id="12" name="平行四边形 11"/>
            <p:cNvSpPr/>
            <p:nvPr/>
          </p:nvSpPr>
          <p:spPr>
            <a:xfrm>
              <a:off x="2639616" y="458688"/>
              <a:ext cx="7394089" cy="162000"/>
            </a:xfrm>
            <a:prstGeom prst="parallelogram">
              <a:avLst>
                <a:gd name="adj" fmla="val 49021"/>
              </a:avLst>
            </a:prstGeom>
            <a:solidFill>
              <a:srgbClr val="536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楷体" panose="02010609060101010101" pitchFamily="49" charset="-122"/>
              </a:endParaRPr>
            </a:p>
          </p:txBody>
        </p:sp>
      </p:grpSp>
      <p:sp>
        <p:nvSpPr>
          <p:cNvPr id="13" name="文本框 12"/>
          <p:cNvSpPr txBox="1"/>
          <p:nvPr/>
        </p:nvSpPr>
        <p:spPr>
          <a:xfrm>
            <a:off x="1127448" y="980728"/>
            <a:ext cx="1325240" cy="395605"/>
          </a:xfrm>
          <a:prstGeom prst="rect">
            <a:avLst/>
          </a:prstGeom>
          <a:solidFill>
            <a:srgbClr val="53648F"/>
          </a:solidFill>
        </p:spPr>
        <p:txBody>
          <a:bodyPr wrap="square">
            <a:spAutoFit/>
          </a:bodyPr>
          <a:lstStyle/>
          <a:p>
            <a:pPr marL="0" lvl="1">
              <a:lnSpc>
                <a:spcPct val="90000"/>
              </a:lnSpc>
            </a:pPr>
            <a:r>
              <a:rPr lang="en-US" altLang="zh-CN" sz="2200" b="1">
                <a:solidFill>
                  <a:schemeClr val="bg1"/>
                </a:solidFill>
                <a:latin typeface="微软雅黑" panose="020B0503020204020204" charset="-122"/>
                <a:ea typeface="微软雅黑" panose="020B0503020204020204" charset="-122"/>
              </a:rPr>
              <a:t>2.</a:t>
            </a:r>
            <a:r>
              <a:rPr lang="zh-CN" altLang="en-US" sz="2200" b="1">
                <a:solidFill>
                  <a:schemeClr val="bg1"/>
                </a:solidFill>
                <a:latin typeface="微软雅黑" panose="020B0503020204020204" charset="-122"/>
                <a:ea typeface="微软雅黑" panose="020B0503020204020204" charset="-122"/>
              </a:rPr>
              <a:t>接口体</a:t>
            </a:r>
            <a:endParaRPr lang="zh-CN" altLang="en-US" sz="2200" b="1">
              <a:solidFill>
                <a:schemeClr val="bg1"/>
              </a:solidFill>
              <a:latin typeface="微软雅黑" panose="020B0503020204020204" charset="-122"/>
              <a:ea typeface="微软雅黑" panose="020B0503020204020204" charset="-122"/>
            </a:endParaRPr>
          </a:p>
        </p:txBody>
      </p:sp>
      <p:sp>
        <p:nvSpPr>
          <p:cNvPr id="14" name="文本框 5"/>
          <p:cNvSpPr txBox="1">
            <a:spLocks noChangeArrowheads="1"/>
          </p:cNvSpPr>
          <p:nvPr/>
        </p:nvSpPr>
        <p:spPr bwMode="auto">
          <a:xfrm>
            <a:off x="1318716" y="1627405"/>
            <a:ext cx="4572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spcBef>
                <a:spcPct val="0"/>
              </a:spcBef>
              <a:buClrTx/>
              <a:buNone/>
            </a:pPr>
            <a:r>
              <a:rPr lang="en-US" altLang="zh-CN" sz="2000" b="1">
                <a:solidFill>
                  <a:srgbClr val="53648F"/>
                </a:solidFill>
                <a:latin typeface="微软雅黑" panose="020B0503020204020204" charset="-122"/>
                <a:ea typeface="微软雅黑" panose="020B0503020204020204" charset="-122"/>
              </a:rPr>
              <a:t>4</a:t>
            </a:r>
            <a:r>
              <a:rPr lang="zh-CN" altLang="en-US" sz="2000" b="1">
                <a:solidFill>
                  <a:srgbClr val="53648F"/>
                </a:solidFill>
                <a:latin typeface="微软雅黑" panose="020B0503020204020204" charset="-122"/>
                <a:ea typeface="微软雅黑" panose="020B0503020204020204" charset="-122"/>
              </a:rPr>
              <a:t>）接口体中的</a:t>
            </a:r>
            <a:r>
              <a:rPr lang="en-US" altLang="zh-CN" sz="2000" b="1">
                <a:solidFill>
                  <a:srgbClr val="53648F"/>
                </a:solidFill>
                <a:latin typeface="微软雅黑" panose="020B0503020204020204" charset="-122"/>
                <a:ea typeface="微软雅黑" panose="020B0503020204020204" charset="-122"/>
              </a:rPr>
              <a:t>private</a:t>
            </a:r>
            <a:r>
              <a:rPr lang="zh-CN" altLang="en-US" sz="2000" b="1">
                <a:solidFill>
                  <a:srgbClr val="53648F"/>
                </a:solidFill>
                <a:latin typeface="微软雅黑" panose="020B0503020204020204" charset="-122"/>
                <a:ea typeface="微软雅黑" panose="020B0503020204020204" charset="-122"/>
              </a:rPr>
              <a:t>方法</a:t>
            </a:r>
            <a:endParaRPr lang="zh-CN" altLang="en-US" sz="2000" b="1">
              <a:solidFill>
                <a:srgbClr val="53648F"/>
              </a:solidFill>
              <a:latin typeface="微软雅黑" panose="020B0503020204020204" charset="-122"/>
              <a:ea typeface="微软雅黑" panose="020B0503020204020204" charset="-122"/>
            </a:endParaRPr>
          </a:p>
        </p:txBody>
      </p:sp>
      <p:sp>
        <p:nvSpPr>
          <p:cNvPr id="15" name="文本框 7"/>
          <p:cNvSpPr txBox="1">
            <a:spLocks noChangeArrowheads="1"/>
          </p:cNvSpPr>
          <p:nvPr/>
        </p:nvSpPr>
        <p:spPr bwMode="auto">
          <a:xfrm>
            <a:off x="1703512" y="2071470"/>
            <a:ext cx="1008112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Font typeface="Wingdings" panose="05000000000000000000" pitchFamily="2" charset="2"/>
              <a:buChar char="Ø"/>
              <a:defRPr kumimoji="1" sz="2800">
                <a:solidFill>
                  <a:schemeClr val="tx1"/>
                </a:solidFill>
                <a:latin typeface="Times New Roman" panose="02020503050405090304" pitchFamily="18" charset="0"/>
                <a:ea typeface="宋体" pitchFamily="2" charset="-122"/>
              </a:defRPr>
            </a:lvl1pPr>
            <a:lvl2pPr marL="742950" indent="-285750">
              <a:spcBef>
                <a:spcPct val="20000"/>
              </a:spcBef>
              <a:buChar char="–"/>
              <a:defRPr kumimoji="1" sz="2600">
                <a:solidFill>
                  <a:schemeClr val="tx1"/>
                </a:solidFill>
                <a:latin typeface="Times New Roman" panose="02020503050405090304" pitchFamily="18" charset="0"/>
                <a:ea typeface="宋体" pitchFamily="2" charset="-122"/>
              </a:defRPr>
            </a:lvl2pPr>
            <a:lvl3pPr marL="1143000" indent="-228600">
              <a:spcBef>
                <a:spcPct val="20000"/>
              </a:spcBef>
              <a:buFont typeface="Times New Roman" panose="02020503050405090304" pitchFamily="18" charset="0"/>
              <a:buChar char="–"/>
              <a:defRPr kumimoji="1" sz="2400">
                <a:solidFill>
                  <a:schemeClr val="tx1"/>
                </a:solidFill>
                <a:latin typeface="Times New Roman" panose="02020503050405090304" pitchFamily="18" charset="0"/>
                <a:ea typeface="宋体" pitchFamily="2" charset="-122"/>
              </a:defRPr>
            </a:lvl3pPr>
            <a:lvl4pPr marL="1600200" indent="-228600">
              <a:spcBef>
                <a:spcPct val="20000"/>
              </a:spcBef>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503050405090304" pitchFamily="18" charset="0"/>
                <a:ea typeface="宋体" pitchFamily="2" charset="-122"/>
              </a:defRPr>
            </a:lvl9pPr>
          </a:lstStyle>
          <a:p>
            <a:pPr>
              <a:lnSpc>
                <a:spcPct val="150000"/>
              </a:lnSpc>
              <a:spcBef>
                <a:spcPct val="0"/>
              </a:spcBef>
              <a:buClrTx/>
              <a:buNone/>
            </a:pPr>
            <a:r>
              <a:rPr lang="zh-CN" altLang="en-US" sz="2000" b="1">
                <a:latin typeface="微软雅黑" panose="020B0503020204020204" charset="-122"/>
                <a:ea typeface="微软雅黑" panose="020B0503020204020204" charset="-122"/>
              </a:rPr>
              <a:t>从</a:t>
            </a:r>
            <a:r>
              <a:rPr lang="en-US" altLang="zh-CN" sz="2000" b="1">
                <a:latin typeface="微软雅黑" panose="020B0503020204020204" charset="-122"/>
                <a:ea typeface="微软雅黑" panose="020B0503020204020204" charset="-122"/>
              </a:rPr>
              <a:t>JDK9</a:t>
            </a:r>
            <a:r>
              <a:rPr lang="zh-CN" altLang="en-US" sz="2000" b="1">
                <a:latin typeface="微软雅黑" panose="020B0503020204020204" charset="-122"/>
                <a:ea typeface="微软雅黑" panose="020B0503020204020204" charset="-122"/>
              </a:rPr>
              <a:t>版本开始，允许在接口体中定义</a:t>
            </a:r>
            <a:r>
              <a:rPr lang="en-US" altLang="zh-CN" sz="2000" b="1">
                <a:latin typeface="微软雅黑" panose="020B0503020204020204" charset="-122"/>
                <a:ea typeface="微软雅黑" panose="020B0503020204020204" charset="-122"/>
              </a:rPr>
              <a:t>private</a:t>
            </a:r>
            <a:r>
              <a:rPr lang="zh-CN" altLang="en-US" sz="2000" b="1">
                <a:latin typeface="微软雅黑" panose="020B0503020204020204" charset="-122"/>
                <a:ea typeface="微软雅黑" panose="020B0503020204020204" charset="-122"/>
              </a:rPr>
              <a:t>的方法，其目的是配合接口中的</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的实例方法，即接口可以将某些算法封装在</a:t>
            </a:r>
            <a:r>
              <a:rPr lang="en-US" altLang="zh-CN" sz="2000" b="1">
                <a:latin typeface="微软雅黑" panose="020B0503020204020204" charset="-122"/>
                <a:ea typeface="微软雅黑" panose="020B0503020204020204" charset="-122"/>
              </a:rPr>
              <a:t>private</a:t>
            </a:r>
            <a:r>
              <a:rPr lang="zh-CN" altLang="en-US" sz="2000" b="1">
                <a:latin typeface="微软雅黑" panose="020B0503020204020204" charset="-122"/>
                <a:ea typeface="微软雅黑" panose="020B0503020204020204" charset="-122"/>
              </a:rPr>
              <a:t>的方法中，供接口中的</a:t>
            </a:r>
            <a:r>
              <a:rPr lang="en-US" altLang="zh-CN" sz="2000" b="1">
                <a:latin typeface="微软雅黑" panose="020B0503020204020204" charset="-122"/>
                <a:ea typeface="微软雅黑" panose="020B0503020204020204" charset="-122"/>
              </a:rPr>
              <a:t>default</a:t>
            </a:r>
            <a:r>
              <a:rPr lang="zh-CN" altLang="en-US" sz="2000" b="1">
                <a:latin typeface="微软雅黑" panose="020B0503020204020204" charset="-122"/>
                <a:ea typeface="微软雅黑" panose="020B0503020204020204" charset="-122"/>
              </a:rPr>
              <a:t>的实例方法调用，实现算法的复用</a:t>
            </a:r>
            <a:endParaRPr lang="zh-CN" altLang="en-US" sz="2000" b="1">
              <a:latin typeface="微软雅黑" panose="020B0503020204020204" charset="-122"/>
              <a:ea typeface="微软雅黑" panose="020B0503020204020204" charset="-122"/>
            </a:endParaRPr>
          </a:p>
        </p:txBody>
      </p:sp>
      <p:grpSp>
        <p:nvGrpSpPr>
          <p:cNvPr id="16" name="组合 15"/>
          <p:cNvGrpSpPr/>
          <p:nvPr/>
        </p:nvGrpSpPr>
        <p:grpSpPr>
          <a:xfrm>
            <a:off x="3352156" y="5098456"/>
            <a:ext cx="5487687" cy="1472849"/>
            <a:chOff x="3752149" y="7572509"/>
            <a:chExt cx="5487687" cy="1472849"/>
          </a:xfrm>
        </p:grpSpPr>
        <p:sp>
          <p:nvSpPr>
            <p:cNvPr id="17" name="ïṥḷidè"/>
            <p:cNvSpPr/>
            <p:nvPr/>
          </p:nvSpPr>
          <p:spPr bwMode="auto">
            <a:xfrm>
              <a:off x="4257886" y="8160318"/>
              <a:ext cx="295014"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8" name="ïsļíḓè"/>
            <p:cNvSpPr/>
            <p:nvPr/>
          </p:nvSpPr>
          <p:spPr bwMode="auto">
            <a:xfrm>
              <a:off x="4131452" y="7887486"/>
              <a:ext cx="84289" cy="210724"/>
            </a:xfrm>
            <a:custGeom>
              <a:avLst/>
              <a:gdLst>
                <a:gd name="T0" fmla="*/ 2 w 4"/>
                <a:gd name="T1" fmla="*/ 1 h 10"/>
                <a:gd name="T2" fmla="*/ 2 w 4"/>
                <a:gd name="T3" fmla="*/ 1 h 10"/>
                <a:gd name="T4" fmla="*/ 2 w 4"/>
                <a:gd name="T5" fmla="*/ 1 h 10"/>
                <a:gd name="T6" fmla="*/ 2 w 4"/>
                <a:gd name="T7" fmla="*/ 1 h 10"/>
                <a:gd name="T8" fmla="*/ 1 w 4"/>
                <a:gd name="T9" fmla="*/ 0 h 10"/>
                <a:gd name="T10" fmla="*/ 0 w 4"/>
                <a:gd name="T11" fmla="*/ 0 h 10"/>
                <a:gd name="T12" fmla="*/ 0 w 4"/>
                <a:gd name="T13" fmla="*/ 5 h 10"/>
                <a:gd name="T14" fmla="*/ 3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2" y="1"/>
                    <a:pt x="2" y="1"/>
                    <a:pt x="2" y="1"/>
                  </a:cubicBezTo>
                  <a:cubicBezTo>
                    <a:pt x="1" y="0"/>
                    <a:pt x="1" y="0"/>
                    <a:pt x="1" y="0"/>
                  </a:cubicBezTo>
                  <a:cubicBezTo>
                    <a:pt x="0" y="0"/>
                    <a:pt x="0" y="0"/>
                    <a:pt x="0" y="0"/>
                  </a:cubicBezTo>
                  <a:cubicBezTo>
                    <a:pt x="0" y="0"/>
                    <a:pt x="0" y="2"/>
                    <a:pt x="0" y="5"/>
                  </a:cubicBezTo>
                  <a:cubicBezTo>
                    <a:pt x="0" y="7"/>
                    <a:pt x="2" y="10"/>
                    <a:pt x="3"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iśḻiḓe"/>
            <p:cNvSpPr/>
            <p:nvPr/>
          </p:nvSpPr>
          <p:spPr bwMode="auto">
            <a:xfrm>
              <a:off x="4595044" y="7887486"/>
              <a:ext cx="84289" cy="210724"/>
            </a:xfrm>
            <a:custGeom>
              <a:avLst/>
              <a:gdLst>
                <a:gd name="T0" fmla="*/ 1 w 4"/>
                <a:gd name="T1" fmla="*/ 9 h 10"/>
                <a:gd name="T2" fmla="*/ 1 w 4"/>
                <a:gd name="T3" fmla="*/ 10 h 10"/>
                <a:gd name="T4" fmla="*/ 2 w 4"/>
                <a:gd name="T5" fmla="*/ 10 h 10"/>
                <a:gd name="T6" fmla="*/ 4 w 4"/>
                <a:gd name="T7" fmla="*/ 5 h 10"/>
                <a:gd name="T8" fmla="*/ 4 w 4"/>
                <a:gd name="T9" fmla="*/ 0 h 10"/>
                <a:gd name="T10" fmla="*/ 4 w 4"/>
                <a:gd name="T11" fmla="*/ 0 h 10"/>
                <a:gd name="T12" fmla="*/ 3 w 4"/>
                <a:gd name="T13" fmla="*/ 1 h 10"/>
                <a:gd name="T14" fmla="*/ 2 w 4"/>
                <a:gd name="T15" fmla="*/ 1 h 10"/>
                <a:gd name="T16" fmla="*/ 1 w 4"/>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1" y="9"/>
                  </a:moveTo>
                  <a:cubicBezTo>
                    <a:pt x="1" y="10"/>
                    <a:pt x="1" y="10"/>
                    <a:pt x="1" y="10"/>
                  </a:cubicBezTo>
                  <a:cubicBezTo>
                    <a:pt x="1" y="10"/>
                    <a:pt x="1" y="10"/>
                    <a:pt x="2" y="10"/>
                  </a:cubicBezTo>
                  <a:cubicBezTo>
                    <a:pt x="2" y="10"/>
                    <a:pt x="4" y="7"/>
                    <a:pt x="4" y="5"/>
                  </a:cubicBezTo>
                  <a:cubicBezTo>
                    <a:pt x="4" y="2"/>
                    <a:pt x="4" y="0"/>
                    <a:pt x="4" y="0"/>
                  </a:cubicBezTo>
                  <a:cubicBezTo>
                    <a:pt x="4" y="0"/>
                    <a:pt x="4" y="0"/>
                    <a:pt x="4" y="0"/>
                  </a:cubicBezTo>
                  <a:cubicBezTo>
                    <a:pt x="4" y="0"/>
                    <a:pt x="3" y="0"/>
                    <a:pt x="3"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0" name="íşlíḍé"/>
            <p:cNvSpPr/>
            <p:nvPr/>
          </p:nvSpPr>
          <p:spPr bwMode="auto">
            <a:xfrm>
              <a:off x="3752149" y="8351078"/>
              <a:ext cx="1328669" cy="694280"/>
            </a:xfrm>
            <a:custGeom>
              <a:avLst/>
              <a:gdLst>
                <a:gd name="T0" fmla="*/ 561 w 599"/>
                <a:gd name="T1" fmla="*/ 56 h 313"/>
                <a:gd name="T2" fmla="*/ 561 w 599"/>
                <a:gd name="T3" fmla="*/ 56 h 313"/>
                <a:gd name="T4" fmla="*/ 409 w 599"/>
                <a:gd name="T5" fmla="*/ 0 h 313"/>
                <a:gd name="T6" fmla="*/ 190 w 599"/>
                <a:gd name="T7" fmla="*/ 0 h 313"/>
                <a:gd name="T8" fmla="*/ 38 w 599"/>
                <a:gd name="T9" fmla="*/ 56 h 313"/>
                <a:gd name="T10" fmla="*/ 0 w 599"/>
                <a:gd name="T11" fmla="*/ 313 h 313"/>
                <a:gd name="T12" fmla="*/ 599 w 599"/>
                <a:gd name="T13" fmla="*/ 313 h 313"/>
                <a:gd name="T14" fmla="*/ 561 w 599"/>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313">
                  <a:moveTo>
                    <a:pt x="561" y="56"/>
                  </a:moveTo>
                  <a:lnTo>
                    <a:pt x="561" y="56"/>
                  </a:lnTo>
                  <a:lnTo>
                    <a:pt x="409" y="0"/>
                  </a:lnTo>
                  <a:lnTo>
                    <a:pt x="190" y="0"/>
                  </a:lnTo>
                  <a:lnTo>
                    <a:pt x="38" y="56"/>
                  </a:lnTo>
                  <a:lnTo>
                    <a:pt x="0" y="313"/>
                  </a:lnTo>
                  <a:lnTo>
                    <a:pt x="599" y="313"/>
                  </a:lnTo>
                  <a:lnTo>
                    <a:pt x="561"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 name="îṧ1ïḑê"/>
            <p:cNvSpPr/>
            <p:nvPr/>
          </p:nvSpPr>
          <p:spPr bwMode="auto">
            <a:xfrm>
              <a:off x="4153634" y="7572509"/>
              <a:ext cx="505737" cy="652134"/>
            </a:xfrm>
            <a:custGeom>
              <a:avLst/>
              <a:gdLst>
                <a:gd name="T0" fmla="*/ 22 w 24"/>
                <a:gd name="T1" fmla="*/ 25 h 31"/>
                <a:gd name="T2" fmla="*/ 24 w 24"/>
                <a:gd name="T3" fmla="*/ 16 h 31"/>
                <a:gd name="T4" fmla="*/ 24 w 24"/>
                <a:gd name="T5" fmla="*/ 13 h 31"/>
                <a:gd name="T6" fmla="*/ 12 w 24"/>
                <a:gd name="T7" fmla="*/ 0 h 31"/>
                <a:gd name="T8" fmla="*/ 0 w 24"/>
                <a:gd name="T9" fmla="*/ 13 h 31"/>
                <a:gd name="T10" fmla="*/ 0 w 24"/>
                <a:gd name="T11" fmla="*/ 16 h 31"/>
                <a:gd name="T12" fmla="*/ 2 w 24"/>
                <a:gd name="T13" fmla="*/ 25 h 31"/>
                <a:gd name="T14" fmla="*/ 7 w 24"/>
                <a:gd name="T15" fmla="*/ 30 h 31"/>
                <a:gd name="T16" fmla="*/ 17 w 24"/>
                <a:gd name="T17" fmla="*/ 30 h 31"/>
                <a:gd name="T18" fmla="*/ 22 w 24"/>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22" y="25"/>
                  </a:moveTo>
                  <a:cubicBezTo>
                    <a:pt x="23" y="23"/>
                    <a:pt x="24" y="16"/>
                    <a:pt x="24" y="16"/>
                  </a:cubicBezTo>
                  <a:cubicBezTo>
                    <a:pt x="24" y="15"/>
                    <a:pt x="24" y="14"/>
                    <a:pt x="24" y="13"/>
                  </a:cubicBezTo>
                  <a:cubicBezTo>
                    <a:pt x="24" y="6"/>
                    <a:pt x="19" y="0"/>
                    <a:pt x="12" y="0"/>
                  </a:cubicBezTo>
                  <a:cubicBezTo>
                    <a:pt x="6" y="0"/>
                    <a:pt x="0" y="6"/>
                    <a:pt x="0" y="13"/>
                  </a:cubicBezTo>
                  <a:cubicBezTo>
                    <a:pt x="0" y="14"/>
                    <a:pt x="0" y="15"/>
                    <a:pt x="0" y="16"/>
                  </a:cubicBezTo>
                  <a:cubicBezTo>
                    <a:pt x="0" y="16"/>
                    <a:pt x="1" y="23"/>
                    <a:pt x="2" y="25"/>
                  </a:cubicBezTo>
                  <a:cubicBezTo>
                    <a:pt x="3" y="26"/>
                    <a:pt x="5" y="29"/>
                    <a:pt x="7" y="30"/>
                  </a:cubicBezTo>
                  <a:cubicBezTo>
                    <a:pt x="10" y="31"/>
                    <a:pt x="15" y="31"/>
                    <a:pt x="17" y="30"/>
                  </a:cubicBezTo>
                  <a:cubicBezTo>
                    <a:pt x="19"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 name="îŝľiḋè"/>
            <p:cNvSpPr/>
            <p:nvPr/>
          </p:nvSpPr>
          <p:spPr bwMode="auto">
            <a:xfrm>
              <a:off x="4173596" y="8244608"/>
              <a:ext cx="485774" cy="106471"/>
            </a:xfrm>
            <a:custGeom>
              <a:avLst/>
              <a:gdLst>
                <a:gd name="T0" fmla="*/ 171 w 219"/>
                <a:gd name="T1" fmla="*/ 0 h 48"/>
                <a:gd name="T2" fmla="*/ 38 w 219"/>
                <a:gd name="T3" fmla="*/ 0 h 48"/>
                <a:gd name="T4" fmla="*/ 0 w 219"/>
                <a:gd name="T5" fmla="*/ 48 h 48"/>
                <a:gd name="T6" fmla="*/ 219 w 219"/>
                <a:gd name="T7" fmla="*/ 48 h 48"/>
                <a:gd name="T8" fmla="*/ 171 w 219"/>
                <a:gd name="T9" fmla="*/ 0 h 48"/>
              </a:gdLst>
              <a:ahLst/>
              <a:cxnLst>
                <a:cxn ang="0">
                  <a:pos x="T0" y="T1"/>
                </a:cxn>
                <a:cxn ang="0">
                  <a:pos x="T2" y="T3"/>
                </a:cxn>
                <a:cxn ang="0">
                  <a:pos x="T4" y="T5"/>
                </a:cxn>
                <a:cxn ang="0">
                  <a:pos x="T6" y="T7"/>
                </a:cxn>
                <a:cxn ang="0">
                  <a:pos x="T8" y="T9"/>
                </a:cxn>
              </a:cxnLst>
              <a:rect l="0" t="0" r="r" b="b"/>
              <a:pathLst>
                <a:path w="219" h="48">
                  <a:moveTo>
                    <a:pt x="171" y="0"/>
                  </a:moveTo>
                  <a:lnTo>
                    <a:pt x="38" y="0"/>
                  </a:lnTo>
                  <a:lnTo>
                    <a:pt x="0" y="48"/>
                  </a:lnTo>
                  <a:lnTo>
                    <a:pt x="219" y="48"/>
                  </a:lnTo>
                  <a:lnTo>
                    <a:pt x="171"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ïṡļídé"/>
            <p:cNvSpPr/>
            <p:nvPr/>
          </p:nvSpPr>
          <p:spPr bwMode="auto">
            <a:xfrm>
              <a:off x="5650880" y="8160318"/>
              <a:ext cx="295014"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4" name="íSḷîḍê"/>
            <p:cNvSpPr/>
            <p:nvPr/>
          </p:nvSpPr>
          <p:spPr bwMode="auto">
            <a:xfrm>
              <a:off x="5524446" y="7887486"/>
              <a:ext cx="84289" cy="210724"/>
            </a:xfrm>
            <a:custGeom>
              <a:avLst/>
              <a:gdLst>
                <a:gd name="T0" fmla="*/ 2 w 4"/>
                <a:gd name="T1" fmla="*/ 1 h 10"/>
                <a:gd name="T2" fmla="*/ 2 w 4"/>
                <a:gd name="T3" fmla="*/ 1 h 10"/>
                <a:gd name="T4" fmla="*/ 2 w 4"/>
                <a:gd name="T5" fmla="*/ 1 h 10"/>
                <a:gd name="T6" fmla="*/ 1 w 4"/>
                <a:gd name="T7" fmla="*/ 1 h 10"/>
                <a:gd name="T8" fmla="*/ 0 w 4"/>
                <a:gd name="T9" fmla="*/ 0 h 10"/>
                <a:gd name="T10" fmla="*/ 0 w 4"/>
                <a:gd name="T11" fmla="*/ 0 h 10"/>
                <a:gd name="T12" fmla="*/ 0 w 4"/>
                <a:gd name="T13" fmla="*/ 5 h 10"/>
                <a:gd name="T14" fmla="*/ 2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1" y="1"/>
                    <a:pt x="1" y="1"/>
                    <a:pt x="1" y="1"/>
                  </a:cubicBezTo>
                  <a:cubicBezTo>
                    <a:pt x="1" y="0"/>
                    <a:pt x="0" y="0"/>
                    <a:pt x="0" y="0"/>
                  </a:cubicBezTo>
                  <a:cubicBezTo>
                    <a:pt x="0" y="0"/>
                    <a:pt x="0" y="0"/>
                    <a:pt x="0" y="0"/>
                  </a:cubicBezTo>
                  <a:cubicBezTo>
                    <a:pt x="0" y="0"/>
                    <a:pt x="0" y="2"/>
                    <a:pt x="0" y="5"/>
                  </a:cubicBezTo>
                  <a:cubicBezTo>
                    <a:pt x="0" y="7"/>
                    <a:pt x="2" y="10"/>
                    <a:pt x="2"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íŝľíḑê"/>
            <p:cNvSpPr/>
            <p:nvPr/>
          </p:nvSpPr>
          <p:spPr bwMode="auto">
            <a:xfrm>
              <a:off x="5988038" y="7887486"/>
              <a:ext cx="84289" cy="210724"/>
            </a:xfrm>
            <a:custGeom>
              <a:avLst/>
              <a:gdLst>
                <a:gd name="T0" fmla="*/ 1 w 4"/>
                <a:gd name="T1" fmla="*/ 9 h 10"/>
                <a:gd name="T2" fmla="*/ 1 w 4"/>
                <a:gd name="T3" fmla="*/ 10 h 10"/>
                <a:gd name="T4" fmla="*/ 1 w 4"/>
                <a:gd name="T5" fmla="*/ 10 h 10"/>
                <a:gd name="T6" fmla="*/ 4 w 4"/>
                <a:gd name="T7" fmla="*/ 5 h 10"/>
                <a:gd name="T8" fmla="*/ 4 w 4"/>
                <a:gd name="T9" fmla="*/ 0 h 10"/>
                <a:gd name="T10" fmla="*/ 4 w 4"/>
                <a:gd name="T11" fmla="*/ 0 h 10"/>
                <a:gd name="T12" fmla="*/ 2 w 4"/>
                <a:gd name="T13" fmla="*/ 1 h 10"/>
                <a:gd name="T14" fmla="*/ 2 w 4"/>
                <a:gd name="T15" fmla="*/ 1 h 10"/>
                <a:gd name="T16" fmla="*/ 1 w 4"/>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1" y="9"/>
                  </a:moveTo>
                  <a:cubicBezTo>
                    <a:pt x="1" y="10"/>
                    <a:pt x="1" y="10"/>
                    <a:pt x="1" y="10"/>
                  </a:cubicBezTo>
                  <a:cubicBezTo>
                    <a:pt x="1" y="10"/>
                    <a:pt x="1" y="10"/>
                    <a:pt x="1" y="10"/>
                  </a:cubicBezTo>
                  <a:cubicBezTo>
                    <a:pt x="2" y="10"/>
                    <a:pt x="4" y="7"/>
                    <a:pt x="4" y="5"/>
                  </a:cubicBezTo>
                  <a:cubicBezTo>
                    <a:pt x="4" y="2"/>
                    <a:pt x="4" y="0"/>
                    <a:pt x="4" y="0"/>
                  </a:cubicBezTo>
                  <a:cubicBezTo>
                    <a:pt x="4" y="0"/>
                    <a:pt x="4" y="0"/>
                    <a:pt x="4" y="0"/>
                  </a:cubicBezTo>
                  <a:cubicBezTo>
                    <a:pt x="3" y="0"/>
                    <a:pt x="3" y="0"/>
                    <a:pt x="2"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iṣlïḍe"/>
            <p:cNvSpPr/>
            <p:nvPr/>
          </p:nvSpPr>
          <p:spPr bwMode="auto">
            <a:xfrm>
              <a:off x="5145143" y="8351078"/>
              <a:ext cx="1328669" cy="694280"/>
            </a:xfrm>
            <a:custGeom>
              <a:avLst/>
              <a:gdLst>
                <a:gd name="T0" fmla="*/ 561 w 599"/>
                <a:gd name="T1" fmla="*/ 56 h 313"/>
                <a:gd name="T2" fmla="*/ 552 w 599"/>
                <a:gd name="T3" fmla="*/ 56 h 313"/>
                <a:gd name="T4" fmla="*/ 399 w 599"/>
                <a:gd name="T5" fmla="*/ 0 h 313"/>
                <a:gd name="T6" fmla="*/ 190 w 599"/>
                <a:gd name="T7" fmla="*/ 0 h 313"/>
                <a:gd name="T8" fmla="*/ 38 w 599"/>
                <a:gd name="T9" fmla="*/ 56 h 313"/>
                <a:gd name="T10" fmla="*/ 0 w 599"/>
                <a:gd name="T11" fmla="*/ 313 h 313"/>
                <a:gd name="T12" fmla="*/ 599 w 599"/>
                <a:gd name="T13" fmla="*/ 313 h 313"/>
                <a:gd name="T14" fmla="*/ 561 w 599"/>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9" h="313">
                  <a:moveTo>
                    <a:pt x="561" y="56"/>
                  </a:moveTo>
                  <a:lnTo>
                    <a:pt x="552" y="56"/>
                  </a:lnTo>
                  <a:lnTo>
                    <a:pt x="399" y="0"/>
                  </a:lnTo>
                  <a:lnTo>
                    <a:pt x="190" y="0"/>
                  </a:lnTo>
                  <a:lnTo>
                    <a:pt x="38" y="56"/>
                  </a:lnTo>
                  <a:lnTo>
                    <a:pt x="0" y="313"/>
                  </a:lnTo>
                  <a:lnTo>
                    <a:pt x="599" y="313"/>
                  </a:lnTo>
                  <a:lnTo>
                    <a:pt x="561"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išļîḓe"/>
            <p:cNvSpPr/>
            <p:nvPr/>
          </p:nvSpPr>
          <p:spPr bwMode="auto">
            <a:xfrm>
              <a:off x="5546628" y="7572509"/>
              <a:ext cx="505737" cy="652134"/>
            </a:xfrm>
            <a:custGeom>
              <a:avLst/>
              <a:gdLst>
                <a:gd name="T0" fmla="*/ 22 w 24"/>
                <a:gd name="T1" fmla="*/ 25 h 31"/>
                <a:gd name="T2" fmla="*/ 24 w 24"/>
                <a:gd name="T3" fmla="*/ 16 h 31"/>
                <a:gd name="T4" fmla="*/ 24 w 24"/>
                <a:gd name="T5" fmla="*/ 13 h 31"/>
                <a:gd name="T6" fmla="*/ 12 w 24"/>
                <a:gd name="T7" fmla="*/ 0 h 31"/>
                <a:gd name="T8" fmla="*/ 0 w 24"/>
                <a:gd name="T9" fmla="*/ 13 h 31"/>
                <a:gd name="T10" fmla="*/ 0 w 24"/>
                <a:gd name="T11" fmla="*/ 16 h 31"/>
                <a:gd name="T12" fmla="*/ 2 w 24"/>
                <a:gd name="T13" fmla="*/ 25 h 31"/>
                <a:gd name="T14" fmla="*/ 7 w 24"/>
                <a:gd name="T15" fmla="*/ 30 h 31"/>
                <a:gd name="T16" fmla="*/ 17 w 24"/>
                <a:gd name="T17" fmla="*/ 30 h 31"/>
                <a:gd name="T18" fmla="*/ 22 w 24"/>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22" y="25"/>
                  </a:moveTo>
                  <a:cubicBezTo>
                    <a:pt x="22" y="23"/>
                    <a:pt x="24" y="16"/>
                    <a:pt x="24" y="16"/>
                  </a:cubicBezTo>
                  <a:cubicBezTo>
                    <a:pt x="24" y="15"/>
                    <a:pt x="24" y="14"/>
                    <a:pt x="24" y="13"/>
                  </a:cubicBezTo>
                  <a:cubicBezTo>
                    <a:pt x="24" y="6"/>
                    <a:pt x="18" y="0"/>
                    <a:pt x="12" y="0"/>
                  </a:cubicBezTo>
                  <a:cubicBezTo>
                    <a:pt x="5" y="0"/>
                    <a:pt x="0" y="6"/>
                    <a:pt x="0" y="13"/>
                  </a:cubicBezTo>
                  <a:cubicBezTo>
                    <a:pt x="0" y="14"/>
                    <a:pt x="0" y="15"/>
                    <a:pt x="0" y="16"/>
                  </a:cubicBezTo>
                  <a:cubicBezTo>
                    <a:pt x="0" y="16"/>
                    <a:pt x="1" y="23"/>
                    <a:pt x="2" y="25"/>
                  </a:cubicBezTo>
                  <a:cubicBezTo>
                    <a:pt x="3" y="26"/>
                    <a:pt x="5" y="29"/>
                    <a:pt x="7" y="30"/>
                  </a:cubicBezTo>
                  <a:cubicBezTo>
                    <a:pt x="9" y="31"/>
                    <a:pt x="14" y="31"/>
                    <a:pt x="17" y="30"/>
                  </a:cubicBezTo>
                  <a:cubicBezTo>
                    <a:pt x="19"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ïşḻîdè"/>
            <p:cNvSpPr/>
            <p:nvPr/>
          </p:nvSpPr>
          <p:spPr bwMode="auto">
            <a:xfrm>
              <a:off x="5566590" y="8244608"/>
              <a:ext cx="463593" cy="106471"/>
            </a:xfrm>
            <a:custGeom>
              <a:avLst/>
              <a:gdLst>
                <a:gd name="T0" fmla="*/ 171 w 209"/>
                <a:gd name="T1" fmla="*/ 0 h 48"/>
                <a:gd name="T2" fmla="*/ 38 w 209"/>
                <a:gd name="T3" fmla="*/ 0 h 48"/>
                <a:gd name="T4" fmla="*/ 0 w 209"/>
                <a:gd name="T5" fmla="*/ 48 h 48"/>
                <a:gd name="T6" fmla="*/ 209 w 209"/>
                <a:gd name="T7" fmla="*/ 48 h 48"/>
                <a:gd name="T8" fmla="*/ 171 w 209"/>
                <a:gd name="T9" fmla="*/ 0 h 48"/>
              </a:gdLst>
              <a:ahLst/>
              <a:cxnLst>
                <a:cxn ang="0">
                  <a:pos x="T0" y="T1"/>
                </a:cxn>
                <a:cxn ang="0">
                  <a:pos x="T2" y="T3"/>
                </a:cxn>
                <a:cxn ang="0">
                  <a:pos x="T4" y="T5"/>
                </a:cxn>
                <a:cxn ang="0">
                  <a:pos x="T6" y="T7"/>
                </a:cxn>
                <a:cxn ang="0">
                  <a:pos x="T8" y="T9"/>
                </a:cxn>
              </a:cxnLst>
              <a:rect l="0" t="0" r="r" b="b"/>
              <a:pathLst>
                <a:path w="209" h="48">
                  <a:moveTo>
                    <a:pt x="171" y="0"/>
                  </a:moveTo>
                  <a:lnTo>
                    <a:pt x="38" y="0"/>
                  </a:lnTo>
                  <a:lnTo>
                    <a:pt x="0" y="48"/>
                  </a:lnTo>
                  <a:lnTo>
                    <a:pt x="209" y="48"/>
                  </a:lnTo>
                  <a:lnTo>
                    <a:pt x="171"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íSḻîďè"/>
            <p:cNvSpPr/>
            <p:nvPr/>
          </p:nvSpPr>
          <p:spPr bwMode="auto">
            <a:xfrm>
              <a:off x="7043874" y="8160318"/>
              <a:ext cx="275050"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0" name="ïSľiḓê"/>
            <p:cNvSpPr/>
            <p:nvPr/>
          </p:nvSpPr>
          <p:spPr bwMode="auto">
            <a:xfrm>
              <a:off x="6895259" y="7887486"/>
              <a:ext cx="86508" cy="210724"/>
            </a:xfrm>
            <a:custGeom>
              <a:avLst/>
              <a:gdLst>
                <a:gd name="T0" fmla="*/ 2 w 4"/>
                <a:gd name="T1" fmla="*/ 1 h 10"/>
                <a:gd name="T2" fmla="*/ 2 w 4"/>
                <a:gd name="T3" fmla="*/ 1 h 10"/>
                <a:gd name="T4" fmla="*/ 2 w 4"/>
                <a:gd name="T5" fmla="*/ 1 h 10"/>
                <a:gd name="T6" fmla="*/ 2 w 4"/>
                <a:gd name="T7" fmla="*/ 1 h 10"/>
                <a:gd name="T8" fmla="*/ 1 w 4"/>
                <a:gd name="T9" fmla="*/ 0 h 10"/>
                <a:gd name="T10" fmla="*/ 1 w 4"/>
                <a:gd name="T11" fmla="*/ 0 h 10"/>
                <a:gd name="T12" fmla="*/ 0 w 4"/>
                <a:gd name="T13" fmla="*/ 5 h 10"/>
                <a:gd name="T14" fmla="*/ 3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2" y="1"/>
                    <a:pt x="2" y="1"/>
                    <a:pt x="2" y="1"/>
                  </a:cubicBezTo>
                  <a:cubicBezTo>
                    <a:pt x="1" y="0"/>
                    <a:pt x="1" y="0"/>
                    <a:pt x="1" y="0"/>
                  </a:cubicBezTo>
                  <a:cubicBezTo>
                    <a:pt x="1" y="0"/>
                    <a:pt x="1" y="0"/>
                    <a:pt x="1" y="0"/>
                  </a:cubicBezTo>
                  <a:cubicBezTo>
                    <a:pt x="0" y="0"/>
                    <a:pt x="0" y="2"/>
                    <a:pt x="0" y="5"/>
                  </a:cubicBezTo>
                  <a:cubicBezTo>
                    <a:pt x="1" y="7"/>
                    <a:pt x="2" y="10"/>
                    <a:pt x="3"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ís1íďé"/>
            <p:cNvSpPr/>
            <p:nvPr/>
          </p:nvSpPr>
          <p:spPr bwMode="auto">
            <a:xfrm>
              <a:off x="7361069" y="7887486"/>
              <a:ext cx="104253" cy="210724"/>
            </a:xfrm>
            <a:custGeom>
              <a:avLst/>
              <a:gdLst>
                <a:gd name="T0" fmla="*/ 1 w 5"/>
                <a:gd name="T1" fmla="*/ 9 h 10"/>
                <a:gd name="T2" fmla="*/ 2 w 5"/>
                <a:gd name="T3" fmla="*/ 10 h 10"/>
                <a:gd name="T4" fmla="*/ 2 w 5"/>
                <a:gd name="T5" fmla="*/ 10 h 10"/>
                <a:gd name="T6" fmla="*/ 4 w 5"/>
                <a:gd name="T7" fmla="*/ 5 h 10"/>
                <a:gd name="T8" fmla="*/ 4 w 5"/>
                <a:gd name="T9" fmla="*/ 0 h 10"/>
                <a:gd name="T10" fmla="*/ 4 w 5"/>
                <a:gd name="T11" fmla="*/ 0 h 10"/>
                <a:gd name="T12" fmla="*/ 3 w 5"/>
                <a:gd name="T13" fmla="*/ 1 h 10"/>
                <a:gd name="T14" fmla="*/ 2 w 5"/>
                <a:gd name="T15" fmla="*/ 1 h 10"/>
                <a:gd name="T16" fmla="*/ 1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1" y="9"/>
                  </a:moveTo>
                  <a:cubicBezTo>
                    <a:pt x="2" y="10"/>
                    <a:pt x="2" y="10"/>
                    <a:pt x="2" y="10"/>
                  </a:cubicBezTo>
                  <a:cubicBezTo>
                    <a:pt x="2" y="10"/>
                    <a:pt x="2" y="10"/>
                    <a:pt x="2" y="10"/>
                  </a:cubicBezTo>
                  <a:cubicBezTo>
                    <a:pt x="3" y="10"/>
                    <a:pt x="4" y="7"/>
                    <a:pt x="4" y="5"/>
                  </a:cubicBezTo>
                  <a:cubicBezTo>
                    <a:pt x="5" y="2"/>
                    <a:pt x="4" y="0"/>
                    <a:pt x="4" y="0"/>
                  </a:cubicBezTo>
                  <a:cubicBezTo>
                    <a:pt x="4" y="0"/>
                    <a:pt x="4" y="0"/>
                    <a:pt x="4" y="0"/>
                  </a:cubicBezTo>
                  <a:cubicBezTo>
                    <a:pt x="4" y="0"/>
                    <a:pt x="3" y="0"/>
                    <a:pt x="3"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iş1íde"/>
            <p:cNvSpPr/>
            <p:nvPr/>
          </p:nvSpPr>
          <p:spPr bwMode="auto">
            <a:xfrm>
              <a:off x="6515956" y="8351078"/>
              <a:ext cx="1330886" cy="694280"/>
            </a:xfrm>
            <a:custGeom>
              <a:avLst/>
              <a:gdLst>
                <a:gd name="T0" fmla="*/ 562 w 600"/>
                <a:gd name="T1" fmla="*/ 56 h 313"/>
                <a:gd name="T2" fmla="*/ 562 w 600"/>
                <a:gd name="T3" fmla="*/ 56 h 313"/>
                <a:gd name="T4" fmla="*/ 409 w 600"/>
                <a:gd name="T5" fmla="*/ 0 h 313"/>
                <a:gd name="T6" fmla="*/ 200 w 600"/>
                <a:gd name="T7" fmla="*/ 0 h 313"/>
                <a:gd name="T8" fmla="*/ 38 w 600"/>
                <a:gd name="T9" fmla="*/ 56 h 313"/>
                <a:gd name="T10" fmla="*/ 0 w 600"/>
                <a:gd name="T11" fmla="*/ 313 h 313"/>
                <a:gd name="T12" fmla="*/ 600 w 600"/>
                <a:gd name="T13" fmla="*/ 313 h 313"/>
                <a:gd name="T14" fmla="*/ 562 w 600"/>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313">
                  <a:moveTo>
                    <a:pt x="562" y="56"/>
                  </a:moveTo>
                  <a:lnTo>
                    <a:pt x="562" y="56"/>
                  </a:lnTo>
                  <a:lnTo>
                    <a:pt x="409" y="0"/>
                  </a:lnTo>
                  <a:lnTo>
                    <a:pt x="200" y="0"/>
                  </a:lnTo>
                  <a:lnTo>
                    <a:pt x="38" y="56"/>
                  </a:lnTo>
                  <a:lnTo>
                    <a:pt x="0" y="313"/>
                  </a:lnTo>
                  <a:lnTo>
                    <a:pt x="600" y="313"/>
                  </a:lnTo>
                  <a:lnTo>
                    <a:pt x="562"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iṧľîḓè"/>
            <p:cNvSpPr/>
            <p:nvPr/>
          </p:nvSpPr>
          <p:spPr bwMode="auto">
            <a:xfrm>
              <a:off x="6917440" y="7572509"/>
              <a:ext cx="527918" cy="652134"/>
            </a:xfrm>
            <a:custGeom>
              <a:avLst/>
              <a:gdLst>
                <a:gd name="T0" fmla="*/ 22 w 25"/>
                <a:gd name="T1" fmla="*/ 25 h 31"/>
                <a:gd name="T2" fmla="*/ 24 w 25"/>
                <a:gd name="T3" fmla="*/ 16 h 31"/>
                <a:gd name="T4" fmla="*/ 25 w 25"/>
                <a:gd name="T5" fmla="*/ 13 h 31"/>
                <a:gd name="T6" fmla="*/ 12 w 25"/>
                <a:gd name="T7" fmla="*/ 0 h 31"/>
                <a:gd name="T8" fmla="*/ 0 w 25"/>
                <a:gd name="T9" fmla="*/ 13 h 31"/>
                <a:gd name="T10" fmla="*/ 0 w 25"/>
                <a:gd name="T11" fmla="*/ 16 h 31"/>
                <a:gd name="T12" fmla="*/ 3 w 25"/>
                <a:gd name="T13" fmla="*/ 25 h 31"/>
                <a:gd name="T14" fmla="*/ 8 w 25"/>
                <a:gd name="T15" fmla="*/ 30 h 31"/>
                <a:gd name="T16" fmla="*/ 17 w 25"/>
                <a:gd name="T17" fmla="*/ 30 h 31"/>
                <a:gd name="T18" fmla="*/ 22 w 25"/>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22" y="25"/>
                  </a:moveTo>
                  <a:cubicBezTo>
                    <a:pt x="23" y="23"/>
                    <a:pt x="24" y="16"/>
                    <a:pt x="24" y="16"/>
                  </a:cubicBezTo>
                  <a:cubicBezTo>
                    <a:pt x="25" y="15"/>
                    <a:pt x="25" y="14"/>
                    <a:pt x="25" y="13"/>
                  </a:cubicBezTo>
                  <a:cubicBezTo>
                    <a:pt x="25" y="6"/>
                    <a:pt x="19" y="0"/>
                    <a:pt x="12" y="0"/>
                  </a:cubicBezTo>
                  <a:cubicBezTo>
                    <a:pt x="6" y="0"/>
                    <a:pt x="0" y="6"/>
                    <a:pt x="0" y="13"/>
                  </a:cubicBezTo>
                  <a:cubicBezTo>
                    <a:pt x="0" y="14"/>
                    <a:pt x="0" y="15"/>
                    <a:pt x="0" y="16"/>
                  </a:cubicBezTo>
                  <a:cubicBezTo>
                    <a:pt x="0" y="16"/>
                    <a:pt x="2" y="23"/>
                    <a:pt x="3" y="25"/>
                  </a:cubicBezTo>
                  <a:cubicBezTo>
                    <a:pt x="3" y="26"/>
                    <a:pt x="5" y="29"/>
                    <a:pt x="8" y="30"/>
                  </a:cubicBezTo>
                  <a:cubicBezTo>
                    <a:pt x="10" y="31"/>
                    <a:pt x="15" y="31"/>
                    <a:pt x="17" y="30"/>
                  </a:cubicBezTo>
                  <a:cubicBezTo>
                    <a:pt x="20"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ṧļiďé"/>
            <p:cNvSpPr/>
            <p:nvPr/>
          </p:nvSpPr>
          <p:spPr bwMode="auto">
            <a:xfrm>
              <a:off x="6959585" y="8244608"/>
              <a:ext cx="463593" cy="106471"/>
            </a:xfrm>
            <a:custGeom>
              <a:avLst/>
              <a:gdLst>
                <a:gd name="T0" fmla="*/ 162 w 209"/>
                <a:gd name="T1" fmla="*/ 0 h 48"/>
                <a:gd name="T2" fmla="*/ 29 w 209"/>
                <a:gd name="T3" fmla="*/ 0 h 48"/>
                <a:gd name="T4" fmla="*/ 0 w 209"/>
                <a:gd name="T5" fmla="*/ 48 h 48"/>
                <a:gd name="T6" fmla="*/ 209 w 209"/>
                <a:gd name="T7" fmla="*/ 48 h 48"/>
                <a:gd name="T8" fmla="*/ 162 w 209"/>
                <a:gd name="T9" fmla="*/ 0 h 48"/>
              </a:gdLst>
              <a:ahLst/>
              <a:cxnLst>
                <a:cxn ang="0">
                  <a:pos x="T0" y="T1"/>
                </a:cxn>
                <a:cxn ang="0">
                  <a:pos x="T2" y="T3"/>
                </a:cxn>
                <a:cxn ang="0">
                  <a:pos x="T4" y="T5"/>
                </a:cxn>
                <a:cxn ang="0">
                  <a:pos x="T6" y="T7"/>
                </a:cxn>
                <a:cxn ang="0">
                  <a:pos x="T8" y="T9"/>
                </a:cxn>
              </a:cxnLst>
              <a:rect l="0" t="0" r="r" b="b"/>
              <a:pathLst>
                <a:path w="209" h="48">
                  <a:moveTo>
                    <a:pt x="162" y="0"/>
                  </a:moveTo>
                  <a:lnTo>
                    <a:pt x="29" y="0"/>
                  </a:lnTo>
                  <a:lnTo>
                    <a:pt x="0" y="48"/>
                  </a:lnTo>
                  <a:lnTo>
                    <a:pt x="209" y="48"/>
                  </a:lnTo>
                  <a:lnTo>
                    <a:pt x="162"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ṡḷïdè"/>
            <p:cNvSpPr/>
            <p:nvPr/>
          </p:nvSpPr>
          <p:spPr bwMode="auto">
            <a:xfrm>
              <a:off x="8416905" y="8160318"/>
              <a:ext cx="295014" cy="126435"/>
            </a:xfrm>
            <a:prstGeom prst="rect">
              <a:avLst/>
            </a:prstGeom>
            <a:solidFill>
              <a:srgbClr val="FCD0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6" name="ïslïḋé"/>
            <p:cNvSpPr/>
            <p:nvPr/>
          </p:nvSpPr>
          <p:spPr bwMode="auto">
            <a:xfrm>
              <a:off x="8288253" y="7887486"/>
              <a:ext cx="86508" cy="210724"/>
            </a:xfrm>
            <a:custGeom>
              <a:avLst/>
              <a:gdLst>
                <a:gd name="T0" fmla="*/ 2 w 4"/>
                <a:gd name="T1" fmla="*/ 1 h 10"/>
                <a:gd name="T2" fmla="*/ 2 w 4"/>
                <a:gd name="T3" fmla="*/ 1 h 10"/>
                <a:gd name="T4" fmla="*/ 2 w 4"/>
                <a:gd name="T5" fmla="*/ 1 h 10"/>
                <a:gd name="T6" fmla="*/ 1 w 4"/>
                <a:gd name="T7" fmla="*/ 1 h 10"/>
                <a:gd name="T8" fmla="*/ 0 w 4"/>
                <a:gd name="T9" fmla="*/ 0 h 10"/>
                <a:gd name="T10" fmla="*/ 0 w 4"/>
                <a:gd name="T11" fmla="*/ 0 h 10"/>
                <a:gd name="T12" fmla="*/ 0 w 4"/>
                <a:gd name="T13" fmla="*/ 5 h 10"/>
                <a:gd name="T14" fmla="*/ 3 w 4"/>
                <a:gd name="T15" fmla="*/ 10 h 10"/>
                <a:gd name="T16" fmla="*/ 3 w 4"/>
                <a:gd name="T17" fmla="*/ 10 h 10"/>
                <a:gd name="T18" fmla="*/ 3 w 4"/>
                <a:gd name="T19" fmla="*/ 9 h 10"/>
                <a:gd name="T20" fmla="*/ 3 w 4"/>
                <a:gd name="T21" fmla="*/ 9 h 10"/>
                <a:gd name="T22" fmla="*/ 3 w 4"/>
                <a:gd name="T23" fmla="*/ 9 h 10"/>
                <a:gd name="T24" fmla="*/ 2 w 4"/>
                <a:gd name="T2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0">
                  <a:moveTo>
                    <a:pt x="2" y="1"/>
                  </a:moveTo>
                  <a:cubicBezTo>
                    <a:pt x="2" y="1"/>
                    <a:pt x="2" y="1"/>
                    <a:pt x="2" y="1"/>
                  </a:cubicBezTo>
                  <a:cubicBezTo>
                    <a:pt x="2" y="1"/>
                    <a:pt x="2" y="1"/>
                    <a:pt x="2" y="1"/>
                  </a:cubicBezTo>
                  <a:cubicBezTo>
                    <a:pt x="1" y="1"/>
                    <a:pt x="1" y="1"/>
                    <a:pt x="1" y="1"/>
                  </a:cubicBezTo>
                  <a:cubicBezTo>
                    <a:pt x="1" y="0"/>
                    <a:pt x="1" y="0"/>
                    <a:pt x="0" y="0"/>
                  </a:cubicBezTo>
                  <a:cubicBezTo>
                    <a:pt x="0" y="0"/>
                    <a:pt x="0" y="0"/>
                    <a:pt x="0" y="0"/>
                  </a:cubicBezTo>
                  <a:cubicBezTo>
                    <a:pt x="0" y="0"/>
                    <a:pt x="0" y="2"/>
                    <a:pt x="0" y="5"/>
                  </a:cubicBezTo>
                  <a:cubicBezTo>
                    <a:pt x="0" y="7"/>
                    <a:pt x="2" y="10"/>
                    <a:pt x="3" y="10"/>
                  </a:cubicBezTo>
                  <a:cubicBezTo>
                    <a:pt x="3" y="10"/>
                    <a:pt x="3" y="10"/>
                    <a:pt x="3" y="10"/>
                  </a:cubicBezTo>
                  <a:cubicBezTo>
                    <a:pt x="3" y="9"/>
                    <a:pt x="3" y="9"/>
                    <a:pt x="3" y="9"/>
                  </a:cubicBezTo>
                  <a:cubicBezTo>
                    <a:pt x="3" y="9"/>
                    <a:pt x="3" y="9"/>
                    <a:pt x="3" y="9"/>
                  </a:cubicBezTo>
                  <a:cubicBezTo>
                    <a:pt x="3" y="9"/>
                    <a:pt x="3" y="9"/>
                    <a:pt x="3" y="9"/>
                  </a:cubicBezTo>
                  <a:cubicBezTo>
                    <a:pt x="3" y="9"/>
                    <a:pt x="4" y="6"/>
                    <a:pt x="2" y="1"/>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iṩ1iḍe"/>
            <p:cNvSpPr/>
            <p:nvPr/>
          </p:nvSpPr>
          <p:spPr bwMode="auto">
            <a:xfrm>
              <a:off x="8754063" y="7887486"/>
              <a:ext cx="84289" cy="210724"/>
            </a:xfrm>
            <a:custGeom>
              <a:avLst/>
              <a:gdLst>
                <a:gd name="T0" fmla="*/ 1 w 4"/>
                <a:gd name="T1" fmla="*/ 9 h 10"/>
                <a:gd name="T2" fmla="*/ 1 w 4"/>
                <a:gd name="T3" fmla="*/ 10 h 10"/>
                <a:gd name="T4" fmla="*/ 1 w 4"/>
                <a:gd name="T5" fmla="*/ 10 h 10"/>
                <a:gd name="T6" fmla="*/ 4 w 4"/>
                <a:gd name="T7" fmla="*/ 5 h 10"/>
                <a:gd name="T8" fmla="*/ 4 w 4"/>
                <a:gd name="T9" fmla="*/ 0 h 10"/>
                <a:gd name="T10" fmla="*/ 4 w 4"/>
                <a:gd name="T11" fmla="*/ 0 h 10"/>
                <a:gd name="T12" fmla="*/ 3 w 4"/>
                <a:gd name="T13" fmla="*/ 1 h 10"/>
                <a:gd name="T14" fmla="*/ 2 w 4"/>
                <a:gd name="T15" fmla="*/ 1 h 10"/>
                <a:gd name="T16" fmla="*/ 1 w 4"/>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1" y="9"/>
                  </a:moveTo>
                  <a:cubicBezTo>
                    <a:pt x="1" y="10"/>
                    <a:pt x="1" y="10"/>
                    <a:pt x="1" y="10"/>
                  </a:cubicBezTo>
                  <a:cubicBezTo>
                    <a:pt x="1" y="10"/>
                    <a:pt x="1" y="10"/>
                    <a:pt x="1" y="10"/>
                  </a:cubicBezTo>
                  <a:cubicBezTo>
                    <a:pt x="2" y="10"/>
                    <a:pt x="4" y="7"/>
                    <a:pt x="4" y="5"/>
                  </a:cubicBezTo>
                  <a:cubicBezTo>
                    <a:pt x="4" y="2"/>
                    <a:pt x="4" y="0"/>
                    <a:pt x="4" y="0"/>
                  </a:cubicBezTo>
                  <a:cubicBezTo>
                    <a:pt x="4" y="0"/>
                    <a:pt x="4" y="0"/>
                    <a:pt x="4" y="0"/>
                  </a:cubicBezTo>
                  <a:cubicBezTo>
                    <a:pt x="3" y="0"/>
                    <a:pt x="3" y="0"/>
                    <a:pt x="3" y="1"/>
                  </a:cubicBezTo>
                  <a:cubicBezTo>
                    <a:pt x="2" y="1"/>
                    <a:pt x="2" y="1"/>
                    <a:pt x="2" y="1"/>
                  </a:cubicBezTo>
                  <a:cubicBezTo>
                    <a:pt x="0" y="6"/>
                    <a:pt x="1" y="9"/>
                    <a:pt x="1" y="9"/>
                  </a:cubicBezTo>
                  <a:close/>
                </a:path>
              </a:pathLst>
            </a:custGeom>
            <a:solidFill>
              <a:srgbClr val="FCD0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í$ḻîḓe"/>
            <p:cNvSpPr/>
            <p:nvPr/>
          </p:nvSpPr>
          <p:spPr bwMode="auto">
            <a:xfrm>
              <a:off x="7908950" y="8351078"/>
              <a:ext cx="1330886" cy="694280"/>
            </a:xfrm>
            <a:custGeom>
              <a:avLst/>
              <a:gdLst>
                <a:gd name="T0" fmla="*/ 562 w 600"/>
                <a:gd name="T1" fmla="*/ 56 h 313"/>
                <a:gd name="T2" fmla="*/ 562 w 600"/>
                <a:gd name="T3" fmla="*/ 56 h 313"/>
                <a:gd name="T4" fmla="*/ 400 w 600"/>
                <a:gd name="T5" fmla="*/ 0 h 313"/>
                <a:gd name="T6" fmla="*/ 191 w 600"/>
                <a:gd name="T7" fmla="*/ 0 h 313"/>
                <a:gd name="T8" fmla="*/ 38 w 600"/>
                <a:gd name="T9" fmla="*/ 56 h 313"/>
                <a:gd name="T10" fmla="*/ 0 w 600"/>
                <a:gd name="T11" fmla="*/ 313 h 313"/>
                <a:gd name="T12" fmla="*/ 600 w 600"/>
                <a:gd name="T13" fmla="*/ 313 h 313"/>
                <a:gd name="T14" fmla="*/ 562 w 600"/>
                <a:gd name="T15" fmla="*/ 56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313">
                  <a:moveTo>
                    <a:pt x="562" y="56"/>
                  </a:moveTo>
                  <a:lnTo>
                    <a:pt x="562" y="56"/>
                  </a:lnTo>
                  <a:lnTo>
                    <a:pt x="400" y="0"/>
                  </a:lnTo>
                  <a:lnTo>
                    <a:pt x="191" y="0"/>
                  </a:lnTo>
                  <a:lnTo>
                    <a:pt x="38" y="56"/>
                  </a:lnTo>
                  <a:lnTo>
                    <a:pt x="0" y="313"/>
                  </a:lnTo>
                  <a:lnTo>
                    <a:pt x="600" y="313"/>
                  </a:lnTo>
                  <a:lnTo>
                    <a:pt x="562" y="56"/>
                  </a:lnTo>
                  <a:close/>
                </a:path>
              </a:pathLst>
            </a:custGeom>
            <a:solidFill>
              <a:srgbClr val="2F53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sľïdê"/>
            <p:cNvSpPr/>
            <p:nvPr/>
          </p:nvSpPr>
          <p:spPr bwMode="auto">
            <a:xfrm>
              <a:off x="8310435" y="7572509"/>
              <a:ext cx="505737" cy="652134"/>
            </a:xfrm>
            <a:custGeom>
              <a:avLst/>
              <a:gdLst>
                <a:gd name="T0" fmla="*/ 22 w 24"/>
                <a:gd name="T1" fmla="*/ 25 h 31"/>
                <a:gd name="T2" fmla="*/ 24 w 24"/>
                <a:gd name="T3" fmla="*/ 16 h 31"/>
                <a:gd name="T4" fmla="*/ 24 w 24"/>
                <a:gd name="T5" fmla="*/ 13 h 31"/>
                <a:gd name="T6" fmla="*/ 12 w 24"/>
                <a:gd name="T7" fmla="*/ 0 h 31"/>
                <a:gd name="T8" fmla="*/ 0 w 24"/>
                <a:gd name="T9" fmla="*/ 13 h 31"/>
                <a:gd name="T10" fmla="*/ 0 w 24"/>
                <a:gd name="T11" fmla="*/ 16 h 31"/>
                <a:gd name="T12" fmla="*/ 2 w 24"/>
                <a:gd name="T13" fmla="*/ 25 h 31"/>
                <a:gd name="T14" fmla="*/ 7 w 24"/>
                <a:gd name="T15" fmla="*/ 30 h 31"/>
                <a:gd name="T16" fmla="*/ 17 w 24"/>
                <a:gd name="T17" fmla="*/ 30 h 31"/>
                <a:gd name="T18" fmla="*/ 22 w 24"/>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22" y="25"/>
                  </a:moveTo>
                  <a:cubicBezTo>
                    <a:pt x="23" y="23"/>
                    <a:pt x="24" y="16"/>
                    <a:pt x="24" y="16"/>
                  </a:cubicBezTo>
                  <a:cubicBezTo>
                    <a:pt x="24" y="15"/>
                    <a:pt x="24" y="14"/>
                    <a:pt x="24" y="13"/>
                  </a:cubicBezTo>
                  <a:cubicBezTo>
                    <a:pt x="24" y="6"/>
                    <a:pt x="19" y="0"/>
                    <a:pt x="12" y="0"/>
                  </a:cubicBezTo>
                  <a:cubicBezTo>
                    <a:pt x="5" y="0"/>
                    <a:pt x="0" y="6"/>
                    <a:pt x="0" y="13"/>
                  </a:cubicBezTo>
                  <a:cubicBezTo>
                    <a:pt x="0" y="14"/>
                    <a:pt x="0" y="15"/>
                    <a:pt x="0" y="16"/>
                  </a:cubicBezTo>
                  <a:cubicBezTo>
                    <a:pt x="0" y="16"/>
                    <a:pt x="1" y="23"/>
                    <a:pt x="2" y="25"/>
                  </a:cubicBezTo>
                  <a:cubicBezTo>
                    <a:pt x="3" y="26"/>
                    <a:pt x="5" y="29"/>
                    <a:pt x="7" y="30"/>
                  </a:cubicBezTo>
                  <a:cubicBezTo>
                    <a:pt x="10" y="31"/>
                    <a:pt x="15" y="31"/>
                    <a:pt x="17" y="30"/>
                  </a:cubicBezTo>
                  <a:cubicBezTo>
                    <a:pt x="19" y="29"/>
                    <a:pt x="21" y="26"/>
                    <a:pt x="22" y="25"/>
                  </a:cubicBezTo>
                  <a:close/>
                </a:path>
              </a:pathLst>
            </a:custGeom>
            <a:solidFill>
              <a:srgbClr val="0F2D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íṡ1íḋé"/>
            <p:cNvSpPr/>
            <p:nvPr/>
          </p:nvSpPr>
          <p:spPr bwMode="auto">
            <a:xfrm>
              <a:off x="8332616" y="8244608"/>
              <a:ext cx="463593" cy="106471"/>
            </a:xfrm>
            <a:custGeom>
              <a:avLst/>
              <a:gdLst>
                <a:gd name="T0" fmla="*/ 171 w 209"/>
                <a:gd name="T1" fmla="*/ 0 h 48"/>
                <a:gd name="T2" fmla="*/ 38 w 209"/>
                <a:gd name="T3" fmla="*/ 0 h 48"/>
                <a:gd name="T4" fmla="*/ 0 w 209"/>
                <a:gd name="T5" fmla="*/ 48 h 48"/>
                <a:gd name="T6" fmla="*/ 209 w 209"/>
                <a:gd name="T7" fmla="*/ 48 h 48"/>
                <a:gd name="T8" fmla="*/ 171 w 209"/>
                <a:gd name="T9" fmla="*/ 0 h 48"/>
              </a:gdLst>
              <a:ahLst/>
              <a:cxnLst>
                <a:cxn ang="0">
                  <a:pos x="T0" y="T1"/>
                </a:cxn>
                <a:cxn ang="0">
                  <a:pos x="T2" y="T3"/>
                </a:cxn>
                <a:cxn ang="0">
                  <a:pos x="T4" y="T5"/>
                </a:cxn>
                <a:cxn ang="0">
                  <a:pos x="T6" y="T7"/>
                </a:cxn>
                <a:cxn ang="0">
                  <a:pos x="T8" y="T9"/>
                </a:cxn>
              </a:cxnLst>
              <a:rect l="0" t="0" r="r" b="b"/>
              <a:pathLst>
                <a:path w="209" h="48">
                  <a:moveTo>
                    <a:pt x="171" y="0"/>
                  </a:moveTo>
                  <a:lnTo>
                    <a:pt x="38" y="0"/>
                  </a:lnTo>
                  <a:lnTo>
                    <a:pt x="0" y="48"/>
                  </a:lnTo>
                  <a:lnTo>
                    <a:pt x="209" y="48"/>
                  </a:lnTo>
                  <a:lnTo>
                    <a:pt x="171" y="0"/>
                  </a:lnTo>
                  <a:close/>
                </a:path>
              </a:pathLst>
            </a:custGeom>
            <a:solidFill>
              <a:srgbClr val="6C748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15" grpId="0"/>
    </p:bldLst>
  </p:timing>
</p:sld>
</file>

<file path=ppt/tags/tag1.xml><?xml version="1.0" encoding="utf-8"?>
<p:tagLst xmlns:p="http://schemas.openxmlformats.org/presentationml/2006/main">
  <p:tag name="ISLIDE.VECTOR" val="#184051;"/>
</p:tagLst>
</file>

<file path=ppt/tags/tag2.xml><?xml version="1.0" encoding="utf-8"?>
<p:tagLst xmlns:p="http://schemas.openxmlformats.org/presentationml/2006/main">
  <p:tag name="FULLTEXTBEAUTIFYED" val="1"/>
  <p:tag name="COMMONDATA" val="eyJoZGlkIjoiMDY2MjQwNzI0OTM0YTU2NzllMzQyZjJkMjRkOWNhZjQ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4899</Words>
  <Application>WPS 演示</Application>
  <PresentationFormat>宽屏</PresentationFormat>
  <Paragraphs>297</Paragraphs>
  <Slides>25</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Tw Cen MT</vt:lpstr>
      <vt:lpstr>苹方-简</vt:lpstr>
      <vt:lpstr>Wingdings 3</vt:lpstr>
      <vt:lpstr>楷体</vt:lpstr>
      <vt:lpstr>汉仪楷体KW</vt:lpstr>
      <vt:lpstr>Times New Roman</vt:lpstr>
      <vt:lpstr>微软雅黑</vt:lpstr>
      <vt:lpstr>汉仪旗黑</vt:lpstr>
      <vt:lpstr>汉仪书宋二KW</vt:lpstr>
      <vt:lpstr>宋体</vt:lpstr>
      <vt:lpstr>Arial Unicode MS</vt:lpstr>
      <vt:lpstr>Calibri</vt:lpstr>
      <vt:lpstr>Helvetica Neue</vt:lpstr>
      <vt:lpstr>Tw Cen MT Condensed</vt:lpstr>
      <vt:lpstr>积分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接口的变量和方法的构成规则：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神秘的辣椒</dc:creator>
  <cp:lastModifiedBy>Yiming Li</cp:lastModifiedBy>
  <cp:revision>575</cp:revision>
  <dcterms:created xsi:type="dcterms:W3CDTF">2023-11-13T06:02:54Z</dcterms:created>
  <dcterms:modified xsi:type="dcterms:W3CDTF">2023-11-13T06:02:54Z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EFE9DE961AD448C69CD20975FCC15DA2</vt:lpwstr>
  </property>
  <property fmtid="{D5CDD505-2E9C-101B-9397-08002B2CF9AE}" pid="3" name="KSOProductBuildVer">
    <vt:lpwstr>2052-6.3.0.8471</vt:lpwstr>
  </property>
</Properties>
</file>