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058" r:id="rId4"/>
  </p:sldMasterIdLst>
  <p:notesMasterIdLst>
    <p:notesMasterId r:id="rId24"/>
  </p:notesMasterIdLst>
  <p:sldIdLst>
    <p:sldId id="257" r:id="rId5"/>
    <p:sldId id="258" r:id="rId6"/>
    <p:sldId id="261" r:id="rId7"/>
    <p:sldId id="259" r:id="rId8"/>
    <p:sldId id="260" r:id="rId9"/>
    <p:sldId id="276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C622A-0A34-664E-B558-B8F9FA84650E}" v="235" dt="2025-03-22T01:56:47.703"/>
    <p1510:client id="{15D53EAC-4173-92FD-26B2-461040D76082}" v="49" dt="2025-03-22T12:57:26.667"/>
    <p1510:client id="{4B8E880B-D899-F842-99AE-77954A60C76C}" v="3" dt="2025-03-22T21:23:14.790"/>
    <p1510:client id="{6812778A-DD0B-38AB-31A1-3704C4D4C989}" v="1" dt="2025-03-22T14:26:33.817"/>
    <p1510:client id="{A1982ED8-5E61-9A13-CA74-CE5A56EC6E5A}" v="28" dt="2025-03-22T14:33:27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58"/>
    <p:restoredTop sz="91679"/>
  </p:normalViewPr>
  <p:slideViewPr>
    <p:cSldViewPr snapToGrid="0">
      <p:cViewPr varScale="1">
        <p:scale>
          <a:sx n="111" d="100"/>
          <a:sy n="111" d="100"/>
        </p:scale>
        <p:origin x="6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s, Sean M" userId="9f318f0d-4e1c-4078-a583-675bf506fd20" providerId="ADAL" clId="{4B8E880B-D899-F842-99AE-77954A60C76C}"/>
    <pc:docChg chg="custSel modSld">
      <pc:chgData name="Williams, Sean M" userId="9f318f0d-4e1c-4078-a583-675bf506fd20" providerId="ADAL" clId="{4B8E880B-D899-F842-99AE-77954A60C76C}" dt="2025-03-22T21:29:05.294" v="106" actId="20577"/>
      <pc:docMkLst>
        <pc:docMk/>
      </pc:docMkLst>
      <pc:sldChg chg="modSp mod">
        <pc:chgData name="Williams, Sean M" userId="9f318f0d-4e1c-4078-a583-675bf506fd20" providerId="ADAL" clId="{4B8E880B-D899-F842-99AE-77954A60C76C}" dt="2025-03-22T21:29:05.294" v="106" actId="20577"/>
        <pc:sldMkLst>
          <pc:docMk/>
          <pc:sldMk cId="1825929825" sldId="257"/>
        </pc:sldMkLst>
        <pc:spChg chg="mod">
          <ac:chgData name="Williams, Sean M" userId="9f318f0d-4e1c-4078-a583-675bf506fd20" providerId="ADAL" clId="{4B8E880B-D899-F842-99AE-77954A60C76C}" dt="2025-03-22T21:29:05.294" v="106" actId="20577"/>
          <ac:spMkLst>
            <pc:docMk/>
            <pc:sldMk cId="1825929825" sldId="257"/>
            <ac:spMk id="3" creationId="{678FFCF4-62ED-0716-1F96-DE1D025ACB50}"/>
          </ac:spMkLst>
        </pc:spChg>
      </pc:sldChg>
      <pc:sldChg chg="modSp mod">
        <pc:chgData name="Williams, Sean M" userId="9f318f0d-4e1c-4078-a583-675bf506fd20" providerId="ADAL" clId="{4B8E880B-D899-F842-99AE-77954A60C76C}" dt="2025-03-22T21:18:51.853" v="10" actId="255"/>
        <pc:sldMkLst>
          <pc:docMk/>
          <pc:sldMk cId="2557599924" sldId="258"/>
        </pc:sldMkLst>
        <pc:spChg chg="mod">
          <ac:chgData name="Williams, Sean M" userId="9f318f0d-4e1c-4078-a583-675bf506fd20" providerId="ADAL" clId="{4B8E880B-D899-F842-99AE-77954A60C76C}" dt="2025-03-22T21:18:51.853" v="10" actId="255"/>
          <ac:spMkLst>
            <pc:docMk/>
            <pc:sldMk cId="2557599924" sldId="258"/>
            <ac:spMk id="3" creationId="{08AB3AF0-6706-90F0-81AB-D4B2AA6588B7}"/>
          </ac:spMkLst>
        </pc:spChg>
      </pc:sldChg>
      <pc:sldChg chg="modSp mod">
        <pc:chgData name="Williams, Sean M" userId="9f318f0d-4e1c-4078-a583-675bf506fd20" providerId="ADAL" clId="{4B8E880B-D899-F842-99AE-77954A60C76C}" dt="2025-03-22T21:20:06.249" v="26" actId="14100"/>
        <pc:sldMkLst>
          <pc:docMk/>
          <pc:sldMk cId="447009967" sldId="259"/>
        </pc:sldMkLst>
        <pc:spChg chg="mod">
          <ac:chgData name="Williams, Sean M" userId="9f318f0d-4e1c-4078-a583-675bf506fd20" providerId="ADAL" clId="{4B8E880B-D899-F842-99AE-77954A60C76C}" dt="2025-03-22T21:20:06.249" v="26" actId="14100"/>
          <ac:spMkLst>
            <pc:docMk/>
            <pc:sldMk cId="447009967" sldId="259"/>
            <ac:spMk id="5" creationId="{E8C17260-580B-6E5A-45C1-8BA0D60F97B6}"/>
          </ac:spMkLst>
        </pc:spChg>
      </pc:sldChg>
      <pc:sldChg chg="modSp mod">
        <pc:chgData name="Williams, Sean M" userId="9f318f0d-4e1c-4078-a583-675bf506fd20" providerId="ADAL" clId="{4B8E880B-D899-F842-99AE-77954A60C76C}" dt="2025-03-22T21:18:02.052" v="7" actId="14100"/>
        <pc:sldMkLst>
          <pc:docMk/>
          <pc:sldMk cId="95723236" sldId="260"/>
        </pc:sldMkLst>
        <pc:spChg chg="mod">
          <ac:chgData name="Williams, Sean M" userId="9f318f0d-4e1c-4078-a583-675bf506fd20" providerId="ADAL" clId="{4B8E880B-D899-F842-99AE-77954A60C76C}" dt="2025-03-22T21:17:51.788" v="5" actId="1076"/>
          <ac:spMkLst>
            <pc:docMk/>
            <pc:sldMk cId="95723236" sldId="260"/>
            <ac:spMk id="2" creationId="{633C4977-36C9-F884-010F-4A9EC7EE368E}"/>
          </ac:spMkLst>
        </pc:spChg>
        <pc:spChg chg="mod">
          <ac:chgData name="Williams, Sean M" userId="9f318f0d-4e1c-4078-a583-675bf506fd20" providerId="ADAL" clId="{4B8E880B-D899-F842-99AE-77954A60C76C}" dt="2025-03-22T21:18:02.052" v="7" actId="14100"/>
          <ac:spMkLst>
            <pc:docMk/>
            <pc:sldMk cId="95723236" sldId="260"/>
            <ac:spMk id="5" creationId="{F88EFE35-7DA6-1122-9CAE-B886FB7204E7}"/>
          </ac:spMkLst>
        </pc:spChg>
      </pc:sldChg>
      <pc:sldChg chg="addSp delSp modSp mod">
        <pc:chgData name="Williams, Sean M" userId="9f318f0d-4e1c-4078-a583-675bf506fd20" providerId="ADAL" clId="{4B8E880B-D899-F842-99AE-77954A60C76C}" dt="2025-03-22T21:19:49.711" v="23" actId="1076"/>
        <pc:sldMkLst>
          <pc:docMk/>
          <pc:sldMk cId="1301521398" sldId="261"/>
        </pc:sldMkLst>
        <pc:spChg chg="mod">
          <ac:chgData name="Williams, Sean M" userId="9f318f0d-4e1c-4078-a583-675bf506fd20" providerId="ADAL" clId="{4B8E880B-D899-F842-99AE-77954A60C76C}" dt="2025-03-22T21:19:49.711" v="23" actId="1076"/>
          <ac:spMkLst>
            <pc:docMk/>
            <pc:sldMk cId="1301521398" sldId="261"/>
            <ac:spMk id="2" creationId="{19475322-394D-AC9A-447A-CB3C66B5CE10}"/>
          </ac:spMkLst>
        </pc:spChg>
        <pc:spChg chg="mod">
          <ac:chgData name="Williams, Sean M" userId="9f318f0d-4e1c-4078-a583-675bf506fd20" providerId="ADAL" clId="{4B8E880B-D899-F842-99AE-77954A60C76C}" dt="2025-03-22T21:19:44.333" v="22" actId="1076"/>
          <ac:spMkLst>
            <pc:docMk/>
            <pc:sldMk cId="1301521398" sldId="261"/>
            <ac:spMk id="3" creationId="{C8D2476C-7144-FBBE-8403-4A8985FA575D}"/>
          </ac:spMkLst>
        </pc:spChg>
        <pc:spChg chg="add del mod">
          <ac:chgData name="Williams, Sean M" userId="9f318f0d-4e1c-4078-a583-675bf506fd20" providerId="ADAL" clId="{4B8E880B-D899-F842-99AE-77954A60C76C}" dt="2025-03-22T21:19:23.683" v="17" actId="478"/>
          <ac:spMkLst>
            <pc:docMk/>
            <pc:sldMk cId="1301521398" sldId="261"/>
            <ac:spMk id="4" creationId="{782DF57F-A75A-56E5-C05F-63A5D0846D3D}"/>
          </ac:spMkLst>
        </pc:spChg>
        <pc:picChg chg="mod">
          <ac:chgData name="Williams, Sean M" userId="9f318f0d-4e1c-4078-a583-675bf506fd20" providerId="ADAL" clId="{4B8E880B-D899-F842-99AE-77954A60C76C}" dt="2025-03-22T21:19:39.068" v="21" actId="1076"/>
          <ac:picMkLst>
            <pc:docMk/>
            <pc:sldMk cId="1301521398" sldId="261"/>
            <ac:picMk id="2052" creationId="{5FE4CD98-252C-7A99-F0BB-E7770BD5A035}"/>
          </ac:picMkLst>
        </pc:picChg>
      </pc:sldChg>
      <pc:sldChg chg="modSp mod">
        <pc:chgData name="Williams, Sean M" userId="9f318f0d-4e1c-4078-a583-675bf506fd20" providerId="ADAL" clId="{4B8E880B-D899-F842-99AE-77954A60C76C}" dt="2025-03-22T21:20:47.326" v="28" actId="255"/>
        <pc:sldMkLst>
          <pc:docMk/>
          <pc:sldMk cId="3634722555" sldId="263"/>
        </pc:sldMkLst>
        <pc:spChg chg="mod">
          <ac:chgData name="Williams, Sean M" userId="9f318f0d-4e1c-4078-a583-675bf506fd20" providerId="ADAL" clId="{4B8E880B-D899-F842-99AE-77954A60C76C}" dt="2025-03-22T21:20:47.326" v="28" actId="255"/>
          <ac:spMkLst>
            <pc:docMk/>
            <pc:sldMk cId="3634722555" sldId="263"/>
            <ac:spMk id="3" creationId="{6F0D63D7-9ACC-4092-BE5D-3AD1974029A6}"/>
          </ac:spMkLst>
        </pc:spChg>
      </pc:sldChg>
      <pc:sldChg chg="modSp mod">
        <pc:chgData name="Williams, Sean M" userId="9f318f0d-4e1c-4078-a583-675bf506fd20" providerId="ADAL" clId="{4B8E880B-D899-F842-99AE-77954A60C76C}" dt="2025-03-22T21:20:56.796" v="30" actId="1076"/>
        <pc:sldMkLst>
          <pc:docMk/>
          <pc:sldMk cId="2089036134" sldId="264"/>
        </pc:sldMkLst>
        <pc:spChg chg="mod">
          <ac:chgData name="Williams, Sean M" userId="9f318f0d-4e1c-4078-a583-675bf506fd20" providerId="ADAL" clId="{4B8E880B-D899-F842-99AE-77954A60C76C}" dt="2025-03-22T21:20:56.796" v="30" actId="1076"/>
          <ac:spMkLst>
            <pc:docMk/>
            <pc:sldMk cId="2089036134" sldId="264"/>
            <ac:spMk id="6" creationId="{C002162B-5635-333A-249F-B4029F04F472}"/>
          </ac:spMkLst>
        </pc:spChg>
      </pc:sldChg>
      <pc:sldChg chg="modSp mod">
        <pc:chgData name="Williams, Sean M" userId="9f318f0d-4e1c-4078-a583-675bf506fd20" providerId="ADAL" clId="{4B8E880B-D899-F842-99AE-77954A60C76C}" dt="2025-03-22T21:21:18.562" v="35" actId="1076"/>
        <pc:sldMkLst>
          <pc:docMk/>
          <pc:sldMk cId="755675206" sldId="265"/>
        </pc:sldMkLst>
        <pc:spChg chg="mod">
          <ac:chgData name="Williams, Sean M" userId="9f318f0d-4e1c-4078-a583-675bf506fd20" providerId="ADAL" clId="{4B8E880B-D899-F842-99AE-77954A60C76C}" dt="2025-03-22T21:21:16.357" v="34" actId="1076"/>
          <ac:spMkLst>
            <pc:docMk/>
            <pc:sldMk cId="755675206" sldId="265"/>
            <ac:spMk id="6" creationId="{0C9065E0-F4AF-EEBE-47C2-433FBBA90D49}"/>
          </ac:spMkLst>
        </pc:spChg>
        <pc:picChg chg="mod">
          <ac:chgData name="Williams, Sean M" userId="9f318f0d-4e1c-4078-a583-675bf506fd20" providerId="ADAL" clId="{4B8E880B-D899-F842-99AE-77954A60C76C}" dt="2025-03-22T21:21:18.562" v="35" actId="1076"/>
          <ac:picMkLst>
            <pc:docMk/>
            <pc:sldMk cId="755675206" sldId="265"/>
            <ac:picMk id="5" creationId="{F78D8585-D772-E390-3F9C-6A50F9780AC7}"/>
          </ac:picMkLst>
        </pc:picChg>
      </pc:sldChg>
      <pc:sldChg chg="modSp mod">
        <pc:chgData name="Williams, Sean M" userId="9f318f0d-4e1c-4078-a583-675bf506fd20" providerId="ADAL" clId="{4B8E880B-D899-F842-99AE-77954A60C76C}" dt="2025-03-22T21:22:08.584" v="39" actId="1076"/>
        <pc:sldMkLst>
          <pc:docMk/>
          <pc:sldMk cId="155249245" sldId="266"/>
        </pc:sldMkLst>
        <pc:spChg chg="mod">
          <ac:chgData name="Williams, Sean M" userId="9f318f0d-4e1c-4078-a583-675bf506fd20" providerId="ADAL" clId="{4B8E880B-D899-F842-99AE-77954A60C76C}" dt="2025-03-22T21:22:08.584" v="39" actId="1076"/>
          <ac:spMkLst>
            <pc:docMk/>
            <pc:sldMk cId="155249245" sldId="266"/>
            <ac:spMk id="6" creationId="{51AAD32B-601D-E007-3910-9738C02F648F}"/>
          </ac:spMkLst>
        </pc:spChg>
      </pc:sldChg>
      <pc:sldChg chg="modSp mod">
        <pc:chgData name="Williams, Sean M" userId="9f318f0d-4e1c-4078-a583-675bf506fd20" providerId="ADAL" clId="{4B8E880B-D899-F842-99AE-77954A60C76C}" dt="2025-03-22T21:25:35.740" v="84" actId="14100"/>
        <pc:sldMkLst>
          <pc:docMk/>
          <pc:sldMk cId="2288566385" sldId="267"/>
        </pc:sldMkLst>
        <pc:spChg chg="mod">
          <ac:chgData name="Williams, Sean M" userId="9f318f0d-4e1c-4078-a583-675bf506fd20" providerId="ADAL" clId="{4B8E880B-D899-F842-99AE-77954A60C76C}" dt="2025-03-22T21:25:29.212" v="82" actId="1076"/>
          <ac:spMkLst>
            <pc:docMk/>
            <pc:sldMk cId="2288566385" sldId="267"/>
            <ac:spMk id="2" creationId="{4D5B33C6-80B0-CBE4-2036-9DFD02DC2585}"/>
          </ac:spMkLst>
        </pc:spChg>
        <pc:spChg chg="mod">
          <ac:chgData name="Williams, Sean M" userId="9f318f0d-4e1c-4078-a583-675bf506fd20" providerId="ADAL" clId="{4B8E880B-D899-F842-99AE-77954A60C76C}" dt="2025-03-22T21:25:35.740" v="84" actId="14100"/>
          <ac:spMkLst>
            <pc:docMk/>
            <pc:sldMk cId="2288566385" sldId="267"/>
            <ac:spMk id="3" creationId="{564185A0-C511-25AA-9BB4-0E8930785CC8}"/>
          </ac:spMkLst>
        </pc:spChg>
      </pc:sldChg>
      <pc:sldChg chg="modSp mod">
        <pc:chgData name="Williams, Sean M" userId="9f318f0d-4e1c-4078-a583-675bf506fd20" providerId="ADAL" clId="{4B8E880B-D899-F842-99AE-77954A60C76C}" dt="2025-03-22T21:25:14.555" v="79" actId="1076"/>
        <pc:sldMkLst>
          <pc:docMk/>
          <pc:sldMk cId="988178179" sldId="268"/>
        </pc:sldMkLst>
        <pc:spChg chg="mod">
          <ac:chgData name="Williams, Sean M" userId="9f318f0d-4e1c-4078-a583-675bf506fd20" providerId="ADAL" clId="{4B8E880B-D899-F842-99AE-77954A60C76C}" dt="2025-03-22T21:25:14.555" v="79" actId="1076"/>
          <ac:spMkLst>
            <pc:docMk/>
            <pc:sldMk cId="988178179" sldId="268"/>
            <ac:spMk id="3" creationId="{E9926800-97D8-CEA5-6D53-3F1AA63657B3}"/>
          </ac:spMkLst>
        </pc:spChg>
      </pc:sldChg>
      <pc:sldChg chg="modSp mod">
        <pc:chgData name="Williams, Sean M" userId="9f318f0d-4e1c-4078-a583-675bf506fd20" providerId="ADAL" clId="{4B8E880B-D899-F842-99AE-77954A60C76C}" dt="2025-03-22T21:24:59.940" v="76" actId="1076"/>
        <pc:sldMkLst>
          <pc:docMk/>
          <pc:sldMk cId="3441527849" sldId="269"/>
        </pc:sldMkLst>
        <pc:spChg chg="mod">
          <ac:chgData name="Williams, Sean M" userId="9f318f0d-4e1c-4078-a583-675bf506fd20" providerId="ADAL" clId="{4B8E880B-D899-F842-99AE-77954A60C76C}" dt="2025-03-22T21:24:45.523" v="74" actId="1076"/>
          <ac:spMkLst>
            <pc:docMk/>
            <pc:sldMk cId="3441527849" sldId="269"/>
            <ac:spMk id="2" creationId="{2CA82C6F-9393-5AA3-3934-6B63496F6C90}"/>
          </ac:spMkLst>
        </pc:spChg>
        <pc:spChg chg="mod">
          <ac:chgData name="Williams, Sean M" userId="9f318f0d-4e1c-4078-a583-675bf506fd20" providerId="ADAL" clId="{4B8E880B-D899-F842-99AE-77954A60C76C}" dt="2025-03-22T21:24:59.940" v="76" actId="1076"/>
          <ac:spMkLst>
            <pc:docMk/>
            <pc:sldMk cId="3441527849" sldId="269"/>
            <ac:spMk id="6" creationId="{E1B4B5D9-4DF7-AC17-638F-322BEF1BB728}"/>
          </ac:spMkLst>
        </pc:spChg>
      </pc:sldChg>
      <pc:sldChg chg="modSp mod">
        <pc:chgData name="Williams, Sean M" userId="9f318f0d-4e1c-4078-a583-675bf506fd20" providerId="ADAL" clId="{4B8E880B-D899-F842-99AE-77954A60C76C}" dt="2025-03-22T21:24:16.322" v="68" actId="1076"/>
        <pc:sldMkLst>
          <pc:docMk/>
          <pc:sldMk cId="2904323391" sldId="270"/>
        </pc:sldMkLst>
        <pc:spChg chg="mod">
          <ac:chgData name="Williams, Sean M" userId="9f318f0d-4e1c-4078-a583-675bf506fd20" providerId="ADAL" clId="{4B8E880B-D899-F842-99AE-77954A60C76C}" dt="2025-03-22T21:24:16.322" v="68" actId="1076"/>
          <ac:spMkLst>
            <pc:docMk/>
            <pc:sldMk cId="2904323391" sldId="270"/>
            <ac:spMk id="3" creationId="{693FED2B-48FD-17E7-3B00-F6875FFA436C}"/>
          </ac:spMkLst>
        </pc:spChg>
      </pc:sldChg>
      <pc:sldChg chg="modSp mod">
        <pc:chgData name="Williams, Sean M" userId="9f318f0d-4e1c-4078-a583-675bf506fd20" providerId="ADAL" clId="{4B8E880B-D899-F842-99AE-77954A60C76C}" dt="2025-03-22T21:24:05.586" v="65" actId="1076"/>
        <pc:sldMkLst>
          <pc:docMk/>
          <pc:sldMk cId="1572842496" sldId="271"/>
        </pc:sldMkLst>
        <pc:spChg chg="mod">
          <ac:chgData name="Williams, Sean M" userId="9f318f0d-4e1c-4078-a583-675bf506fd20" providerId="ADAL" clId="{4B8E880B-D899-F842-99AE-77954A60C76C}" dt="2025-03-22T21:24:00.742" v="63" actId="1076"/>
          <ac:spMkLst>
            <pc:docMk/>
            <pc:sldMk cId="1572842496" sldId="271"/>
            <ac:spMk id="3" creationId="{07FBD0C2-C208-F0B9-465F-F215DE0C944A}"/>
          </ac:spMkLst>
        </pc:spChg>
        <pc:picChg chg="mod">
          <ac:chgData name="Williams, Sean M" userId="9f318f0d-4e1c-4078-a583-675bf506fd20" providerId="ADAL" clId="{4B8E880B-D899-F842-99AE-77954A60C76C}" dt="2025-03-22T21:24:05.586" v="65" actId="1076"/>
          <ac:picMkLst>
            <pc:docMk/>
            <pc:sldMk cId="1572842496" sldId="271"/>
            <ac:picMk id="4" creationId="{BE69D5F5-FC01-C62A-4E9F-90D7A5201EF4}"/>
          </ac:picMkLst>
        </pc:picChg>
      </pc:sldChg>
      <pc:sldChg chg="modSp mod">
        <pc:chgData name="Williams, Sean M" userId="9f318f0d-4e1c-4078-a583-675bf506fd20" providerId="ADAL" clId="{4B8E880B-D899-F842-99AE-77954A60C76C}" dt="2025-03-22T21:23:45.595" v="60" actId="1076"/>
        <pc:sldMkLst>
          <pc:docMk/>
          <pc:sldMk cId="2103747888" sldId="272"/>
        </pc:sldMkLst>
        <pc:spChg chg="mod">
          <ac:chgData name="Williams, Sean M" userId="9f318f0d-4e1c-4078-a583-675bf506fd20" providerId="ADAL" clId="{4B8E880B-D899-F842-99AE-77954A60C76C}" dt="2025-03-22T21:23:45.595" v="60" actId="1076"/>
          <ac:spMkLst>
            <pc:docMk/>
            <pc:sldMk cId="2103747888" sldId="272"/>
            <ac:spMk id="6" creationId="{3101DC02-0A6A-BFFB-CACA-9EDB0C0FA5BD}"/>
          </ac:spMkLst>
        </pc:spChg>
        <pc:picChg chg="mod">
          <ac:chgData name="Williams, Sean M" userId="9f318f0d-4e1c-4078-a583-675bf506fd20" providerId="ADAL" clId="{4B8E880B-D899-F842-99AE-77954A60C76C}" dt="2025-03-22T21:23:42.964" v="59" actId="1076"/>
          <ac:picMkLst>
            <pc:docMk/>
            <pc:sldMk cId="2103747888" sldId="272"/>
            <ac:picMk id="10" creationId="{1D503A9E-A569-42D4-61FD-3A90A4976C94}"/>
          </ac:picMkLst>
        </pc:picChg>
      </pc:sldChg>
      <pc:sldChg chg="modSp mod">
        <pc:chgData name="Williams, Sean M" userId="9f318f0d-4e1c-4078-a583-675bf506fd20" providerId="ADAL" clId="{4B8E880B-D899-F842-99AE-77954A60C76C}" dt="2025-03-22T21:22:53.357" v="49" actId="14100"/>
        <pc:sldMkLst>
          <pc:docMk/>
          <pc:sldMk cId="1253701249" sldId="273"/>
        </pc:sldMkLst>
        <pc:spChg chg="mod">
          <ac:chgData name="Williams, Sean M" userId="9f318f0d-4e1c-4078-a583-675bf506fd20" providerId="ADAL" clId="{4B8E880B-D899-F842-99AE-77954A60C76C}" dt="2025-03-22T21:22:48.115" v="48" actId="1076"/>
          <ac:spMkLst>
            <pc:docMk/>
            <pc:sldMk cId="1253701249" sldId="273"/>
            <ac:spMk id="2" creationId="{99D2E265-EFE5-E92E-B74F-53047B130947}"/>
          </ac:spMkLst>
        </pc:spChg>
        <pc:spChg chg="mod">
          <ac:chgData name="Williams, Sean M" userId="9f318f0d-4e1c-4078-a583-675bf506fd20" providerId="ADAL" clId="{4B8E880B-D899-F842-99AE-77954A60C76C}" dt="2025-03-22T21:22:53.357" v="49" actId="14100"/>
          <ac:spMkLst>
            <pc:docMk/>
            <pc:sldMk cId="1253701249" sldId="273"/>
            <ac:spMk id="3" creationId="{F0501645-21A4-D683-EC7C-13871049EE08}"/>
          </ac:spMkLst>
        </pc:spChg>
      </pc:sldChg>
      <pc:sldChg chg="modSp mod">
        <pc:chgData name="Williams, Sean M" userId="9f318f0d-4e1c-4078-a583-675bf506fd20" providerId="ADAL" clId="{4B8E880B-D899-F842-99AE-77954A60C76C}" dt="2025-03-22T21:22:26.312" v="44" actId="14100"/>
        <pc:sldMkLst>
          <pc:docMk/>
          <pc:sldMk cId="4094220055" sldId="274"/>
        </pc:sldMkLst>
        <pc:spChg chg="mod">
          <ac:chgData name="Williams, Sean M" userId="9f318f0d-4e1c-4078-a583-675bf506fd20" providerId="ADAL" clId="{4B8E880B-D899-F842-99AE-77954A60C76C}" dt="2025-03-22T21:22:26.312" v="44" actId="14100"/>
          <ac:spMkLst>
            <pc:docMk/>
            <pc:sldMk cId="4094220055" sldId="274"/>
            <ac:spMk id="3" creationId="{81C744D8-028C-217C-66DD-C013DE760C04}"/>
          </ac:spMkLst>
        </pc:spChg>
      </pc:sldChg>
      <pc:sldChg chg="modSp mod">
        <pc:chgData name="Williams, Sean M" userId="9f318f0d-4e1c-4078-a583-675bf506fd20" providerId="ADAL" clId="{4B8E880B-D899-F842-99AE-77954A60C76C}" dt="2025-03-22T21:28:06.020" v="94" actId="255"/>
        <pc:sldMkLst>
          <pc:docMk/>
          <pc:sldMk cId="2404271964" sldId="275"/>
        </pc:sldMkLst>
        <pc:spChg chg="mod">
          <ac:chgData name="Williams, Sean M" userId="9f318f0d-4e1c-4078-a583-675bf506fd20" providerId="ADAL" clId="{4B8E880B-D899-F842-99AE-77954A60C76C}" dt="2025-03-22T21:28:06.020" v="94" actId="255"/>
          <ac:spMkLst>
            <pc:docMk/>
            <pc:sldMk cId="2404271964" sldId="275"/>
            <ac:spMk id="3" creationId="{B218822E-CB15-59E5-6C9A-565ECC806D53}"/>
          </ac:spMkLst>
        </pc:spChg>
      </pc:sldChg>
      <pc:sldChg chg="modSp mod">
        <pc:chgData name="Williams, Sean M" userId="9f318f0d-4e1c-4078-a583-675bf506fd20" providerId="ADAL" clId="{4B8E880B-D899-F842-99AE-77954A60C76C}" dt="2025-03-22T21:20:39.531" v="27" actId="255"/>
        <pc:sldMkLst>
          <pc:docMk/>
          <pc:sldMk cId="4162676823" sldId="276"/>
        </pc:sldMkLst>
        <pc:spChg chg="mod">
          <ac:chgData name="Williams, Sean M" userId="9f318f0d-4e1c-4078-a583-675bf506fd20" providerId="ADAL" clId="{4B8E880B-D899-F842-99AE-77954A60C76C}" dt="2025-03-22T21:20:39.531" v="27" actId="255"/>
          <ac:spMkLst>
            <pc:docMk/>
            <pc:sldMk cId="4162676823" sldId="276"/>
            <ac:spMk id="5" creationId="{6C6D2335-4D29-F790-2A50-9990629C46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8A9CE-EB1E-394E-92C5-511E06AD61C8}" type="datetimeFigureOut">
              <a:rPr lang="en-US" smtClean="0"/>
              <a:t>3/22/25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549F8-0FF0-A44B-9DE2-3A5768E57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67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Izhar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16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Sean 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13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Michelle 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1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Michelle 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16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Michelle 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17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88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Michelle 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08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Izhar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08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Izhar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08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Izhar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15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Izhar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6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Michelle 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44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Michelle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C5797-9B43-D805-C3FD-0347F6FB0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2BB053-18EA-7E3D-E8B5-4E6DFB2B0C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CD79C9-9B5C-60C4-3B1A-50F1F37A2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Michelle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0CE06-A1A4-EFB7-A88C-FE59B01A5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Michelle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17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Sean 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1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Sean 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549F8-0FF0-A44B-9DE2-3A5768E577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2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A853B86-1C78-494C-90C5-D51A4E53BB4C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960-BE38-F946-8E9E-97F540DC0AB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52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B86-1C78-494C-90C5-D51A4E53BB4C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960-BE38-F946-8E9E-97F540DC0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5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B86-1C78-494C-90C5-D51A4E53BB4C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960-BE38-F946-8E9E-97F540DC0AB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86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B86-1C78-494C-90C5-D51A4E53BB4C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960-BE38-F946-8E9E-97F540DC0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2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B86-1C78-494C-90C5-D51A4E53BB4C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960-BE38-F946-8E9E-97F540DC0AB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10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B86-1C78-494C-90C5-D51A4E53BB4C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960-BE38-F946-8E9E-97F540DC0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95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B86-1C78-494C-90C5-D51A4E53BB4C}" type="datetimeFigureOut">
              <a:rPr lang="en-US" smtClean="0"/>
              <a:t>3/22/25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960-BE38-F946-8E9E-97F540DC0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06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B86-1C78-494C-90C5-D51A4E53BB4C}" type="datetimeFigureOut">
              <a:rPr lang="en-US" smtClean="0"/>
              <a:t>3/22/25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960-BE38-F946-8E9E-97F540DC0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B86-1C78-494C-90C5-D51A4E53BB4C}" type="datetimeFigureOut">
              <a:rPr lang="en-US" smtClean="0"/>
              <a:t>3/22/25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960-BE38-F946-8E9E-97F540DC0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2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B86-1C78-494C-90C5-D51A4E53BB4C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960-BE38-F946-8E9E-97F540DC0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8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53B86-1C78-494C-90C5-D51A4E53BB4C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EB960-BE38-F946-8E9E-97F540DC0AB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9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A853B86-1C78-494C-90C5-D51A4E53BB4C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15EB960-BE38-F946-8E9E-97F540DC0AB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00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59" r:id="rId1"/>
    <p:sldLayoutId id="2147485060" r:id="rId2"/>
    <p:sldLayoutId id="2147485061" r:id="rId3"/>
    <p:sldLayoutId id="2147485062" r:id="rId4"/>
    <p:sldLayoutId id="2147485063" r:id="rId5"/>
    <p:sldLayoutId id="2147485064" r:id="rId6"/>
    <p:sldLayoutId id="2147485065" r:id="rId7"/>
    <p:sldLayoutId id="2147485066" r:id="rId8"/>
    <p:sldLayoutId id="2147485067" r:id="rId9"/>
    <p:sldLayoutId id="2147485068" r:id="rId10"/>
    <p:sldLayoutId id="214748506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igher-education.us10.sapanalytics.cloud/sap/fpa/ui/app.html#/hom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9BF7C-186F-4DDD-67FC-D51753C1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Traffic Accident Analysis in the UK: A Statistical Approach to Rural vs. Urban Casualties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FFCF4-62ED-0716-1F96-DE1D025AC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52" y="2848878"/>
            <a:ext cx="9636156" cy="3848582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Team 4:</a:t>
            </a:r>
            <a:br>
              <a:rPr lang="en-US" sz="2400" dirty="0"/>
            </a:br>
            <a:r>
              <a:rPr lang="en-US" sz="2400" dirty="0"/>
              <a:t>Izhar Carrera</a:t>
            </a:r>
            <a:br>
              <a:rPr lang="en-US" sz="2400" dirty="0"/>
            </a:br>
            <a:r>
              <a:rPr lang="en-US" sz="2400" dirty="0"/>
              <a:t>Michelle Abell Jacobo</a:t>
            </a:r>
            <a:br>
              <a:rPr lang="en-US" sz="2400" dirty="0"/>
            </a:br>
            <a:r>
              <a:rPr lang="en-US" sz="2400" dirty="0"/>
              <a:t>Michelle Rodriguez</a:t>
            </a:r>
            <a:br>
              <a:rPr lang="en-US" sz="2400" dirty="0"/>
            </a:br>
            <a:r>
              <a:rPr lang="en-US" sz="2400" dirty="0"/>
              <a:t>Sean Williams</a:t>
            </a:r>
          </a:p>
          <a:p>
            <a:r>
              <a:rPr lang="en-US" sz="2400" b="1"/>
              <a:t>Data Source (91.69 MB) :</a:t>
            </a:r>
            <a:br>
              <a:rPr lang="en-US" sz="2400" dirty="0"/>
            </a:br>
            <a:r>
              <a:rPr lang="en-US" sz="2400" dirty="0"/>
              <a:t>Road Accident Casualties Dataset (Kaggle)</a:t>
            </a:r>
          </a:p>
          <a:p>
            <a:r>
              <a:rPr lang="en-US" sz="2400" dirty="0"/>
              <a:t>https://</a:t>
            </a:r>
            <a:r>
              <a:rPr lang="en-US" sz="2400" dirty="0" err="1"/>
              <a:t>www.kaggle.com</a:t>
            </a:r>
            <a:r>
              <a:rPr lang="en-US" sz="2400" dirty="0"/>
              <a:t>/datasets/</a:t>
            </a:r>
            <a:r>
              <a:rPr lang="en-US" sz="2400" dirty="0" err="1"/>
              <a:t>nezukokamaado</a:t>
            </a:r>
            <a:r>
              <a:rPr lang="en-US" sz="2400" dirty="0"/>
              <a:t>/</a:t>
            </a:r>
            <a:r>
              <a:rPr lang="en-US" sz="2400" dirty="0" err="1"/>
              <a:t>road-accident-casualties-dataset?select</a:t>
            </a:r>
            <a:r>
              <a:rPr lang="en-US" sz="2400" dirty="0"/>
              <a:t>=</a:t>
            </a:r>
            <a:r>
              <a:rPr lang="en-US" sz="2400" dirty="0" err="1"/>
              <a:t>accident+data.csv</a:t>
            </a:r>
            <a:endParaRPr lang="en-US" sz="2400" dirty="0"/>
          </a:p>
          <a:p>
            <a:r>
              <a:rPr lang="en-US" sz="2400" b="1" dirty="0"/>
              <a:t>Objective:</a:t>
            </a:r>
            <a:br>
              <a:rPr lang="en-US" sz="2400" dirty="0"/>
            </a:br>
            <a:r>
              <a:rPr lang="en-US" sz="2400" dirty="0"/>
              <a:t>Analyzing the impact of road conditions, weather, and area type on traffic accident casualties using statistical modeling and SAP Analytics Cloud.</a:t>
            </a:r>
          </a:p>
          <a:p>
            <a:endParaRPr lang="en-US" sz="2400" dirty="0"/>
          </a:p>
        </p:txBody>
      </p:sp>
      <p:pic>
        <p:nvPicPr>
          <p:cNvPr id="1028" name="Picture 4" descr="Car smashes into walls of Windsor Castle in three-vehicle crash - three  days after another driver ploughed into Buckingham Palace gates | Daily  Mail Online">
            <a:extLst>
              <a:ext uri="{FF2B5EF4-FFF2-40B4-BE49-F238E27FC236}">
                <a16:creationId xmlns:a16="http://schemas.microsoft.com/office/drawing/2014/main" id="{B0CA1EBE-D3B9-1AFE-22DF-113D19561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17" y="1739967"/>
            <a:ext cx="4741427" cy="28942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5929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5BD4-E1DF-08DE-6C6F-1623AB36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 Severity by Weather Conditions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9E879F-4736-C3B6-93DF-371DCAFD6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8654" y="2017058"/>
            <a:ext cx="5237726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AD32B-601D-E007-3910-9738C02F648F}"/>
              </a:ext>
            </a:extLst>
          </p:cNvPr>
          <p:cNvSpPr txBox="1"/>
          <p:nvPr/>
        </p:nvSpPr>
        <p:spPr>
          <a:xfrm>
            <a:off x="485515" y="1728564"/>
            <a:ext cx="52377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Description: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Slight accidents are most common in all weather conditions, especially in fine weather (283,391 slight accidents).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Serious and fatal accidents occur more often in wet and snowy conditions, posing greater risks for rural areas.</a:t>
            </a:r>
          </a:p>
          <a:p>
            <a:r>
              <a:rPr lang="en-US" sz="2400" dirty="0"/>
              <a:t>Takeaway: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While urban areas experience more total accidents, rural roads may have higher fatality rates due to speed limits, poor lighting, and emergency response times.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24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33C6-80B0-CBE4-2036-9DFD02DC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219" y="149769"/>
            <a:ext cx="9720072" cy="1499616"/>
          </a:xfrm>
        </p:spPr>
        <p:txBody>
          <a:bodyPr/>
          <a:lstStyle/>
          <a:p>
            <a:r>
              <a:rPr lang="en-US" dirty="0"/>
              <a:t>Using Regression to Understand Rural vs. Urban Accident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85A0-C511-25AA-9BB4-0E8930785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18" y="1239881"/>
            <a:ext cx="6633271" cy="3985228"/>
          </a:xfrm>
        </p:spPr>
        <p:txBody>
          <a:bodyPr>
            <a:noAutofit/>
          </a:bodyPr>
          <a:lstStyle/>
          <a:p>
            <a:r>
              <a:rPr lang="en-US" sz="2400" dirty="0"/>
              <a:t>Description: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Regression analysis helps us quantify the relationship between accident severity and key factors like weather, road type, and location (rural vs. urban).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allows us to determine which factors have the strongest influence on accident severity and casualty rates.</a:t>
            </a:r>
          </a:p>
          <a:p>
            <a:r>
              <a:rPr lang="en-US" sz="2400" dirty="0"/>
              <a:t>Why Regression?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Identifies key predictors of accident severity and casualty numbers.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Helps validate trends seen in descriptive statistics.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Provides a data-driven approach to shaping road safety policies.</a:t>
            </a:r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DDC69F-43C0-77B8-F8DE-C5DA80B14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464" y="2955729"/>
            <a:ext cx="4570231" cy="17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6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6DD0-F06C-57D3-4DBE-A96BF0FC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Key Influencers for Accurate 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26800-97D8-CEA5-6D53-3F1AA6365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60" y="2088536"/>
            <a:ext cx="5920682" cy="4184248"/>
          </a:xfrm>
        </p:spPr>
        <p:txBody>
          <a:bodyPr vert="horz" lIns="45720" tIns="45720" rIns="45720" bIns="45720" rtlCol="0" anchor="t">
            <a:noAutofit/>
          </a:bodyPr>
          <a:lstStyle/>
          <a:p>
            <a:r>
              <a:rPr lang="en-US" sz="2400" dirty="0"/>
              <a:t>Description: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 refine our model, we exclude variables that don’t contribute to accidents (e.g., Index, Latitude, Longitude).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ensures we focus on relevant factors like number of vehicles, road type, and urban vs. rural classification.</a:t>
            </a:r>
          </a:p>
          <a:p>
            <a:r>
              <a:rPr lang="en-US" sz="2400" dirty="0"/>
              <a:t>Takeaway: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regression model is built on the most influential factors affecting accident severity.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1370D-EB3F-21BD-5C39-DFFAE26F5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630" y="2084832"/>
            <a:ext cx="3641570" cy="3700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817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2C6F-9393-5AA3-3934-6B63496F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65" y="0"/>
            <a:ext cx="11810035" cy="118571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Accuracy and Key Predictors of Accident Severity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4B5D9-4DF7-AC17-638F-322BEF1BB728}"/>
              </a:ext>
            </a:extLst>
          </p:cNvPr>
          <p:cNvSpPr txBox="1"/>
          <p:nvPr/>
        </p:nvSpPr>
        <p:spPr>
          <a:xfrm>
            <a:off x="112591" y="883540"/>
            <a:ext cx="629978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/>
              <a:t>Description: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regression model shows a Root Mean Square Error (RMSE) of 0.88 with 99.88% prediction confidence, indicating a strong and reliable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most significant predictor of the number of vehicles involved in an accident is Number of Vehicles (40.45%), followed by Urban or Rural Area (25.44%).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Other relevant factors include Light Conditions, District Area, and Road Type.</a:t>
            </a:r>
          </a:p>
          <a:p>
            <a:pPr>
              <a:buNone/>
            </a:pPr>
            <a:r>
              <a:rPr lang="en-US" sz="2400" dirty="0"/>
              <a:t>Takeaway: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Urban or rural location has a notable influence on the number of vehicles involved, suggesting different accident dynamics between dense city traffic and open rural roads.</a:t>
            </a:r>
          </a:p>
          <a:p>
            <a:endParaRPr lang="en-US" sz="24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08DC687-4001-E66A-435F-E4E930E63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7838" y="2580830"/>
            <a:ext cx="5511800" cy="337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152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C595-2FB3-ACA8-8668-F4DEB4E0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 Does Our Model Predict Accident Severity?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ED2B-48FD-17E7-3B00-F6875FFA4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823" y="2084832"/>
            <a:ext cx="4682190" cy="3372385"/>
          </a:xfrm>
        </p:spPr>
        <p:txBody>
          <a:bodyPr>
            <a:noAutofit/>
          </a:bodyPr>
          <a:lstStyle/>
          <a:p>
            <a:r>
              <a:rPr lang="en-US" sz="2400" dirty="0"/>
              <a:t>Description: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model closely follows actual accident severity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Error margins remain consistent, meaning the model is reliable for evaluating accident risk factors.</a:t>
            </a:r>
          </a:p>
          <a:p>
            <a:r>
              <a:rPr lang="en-US" sz="2400" dirty="0"/>
              <a:t>Takeaway: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model can be used to understand future accident severity trends based on rural vs. urban characteristics.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1952F-D30B-EA34-7904-12A18558A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013" y="2587752"/>
            <a:ext cx="6749694" cy="2504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432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1A4F-4CB3-1335-F58D-5DC7C44D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Location (District Area) Affects Accident Severity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BD0C2-C208-F0B9-465F-F215DE0C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32" y="1992234"/>
            <a:ext cx="4609664" cy="3556068"/>
          </a:xfrm>
        </p:spPr>
        <p:txBody>
          <a:bodyPr>
            <a:noAutofit/>
          </a:bodyPr>
          <a:lstStyle/>
          <a:p>
            <a:r>
              <a:rPr lang="en-US" sz="2400" dirty="0"/>
              <a:t>Description: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Some districts have greater accident severities than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Rural areas may have higher severity per accident, while urban areas may have more frequent but lower-severity accidents.</a:t>
            </a:r>
          </a:p>
          <a:p>
            <a:r>
              <a:rPr lang="en-US" sz="2400" dirty="0"/>
              <a:t>Takeaway: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District-based safety interventions could help reduce severe accidents in rural regions.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9D5F5-FC01-C62A-4E9F-90D7A5201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896" y="3171463"/>
            <a:ext cx="7165069" cy="2118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2842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F9CF-21AD-3761-0736-D1A6BA70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Grouped Category Influence on Accidents</a:t>
            </a:r>
            <a:br>
              <a:rPr lang="en-US" b="1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01DC02-0A6A-BFFB-CACA-9EDB0C0FA5BD}"/>
              </a:ext>
            </a:extLst>
          </p:cNvPr>
          <p:cNvSpPr txBox="1"/>
          <p:nvPr/>
        </p:nvSpPr>
        <p:spPr>
          <a:xfrm>
            <a:off x="163182" y="4228061"/>
            <a:ext cx="118656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Description: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grouped category analysis shows which regions are more prone to severe accidents.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Urban areas contribute more frequent accidents, while rural areas show a trend of higher severity.</a:t>
            </a:r>
          </a:p>
          <a:p>
            <a:r>
              <a:rPr lang="en-US" sz="2400" dirty="0"/>
              <a:t>Takeaway: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rural-urban divide in accident severity may require different safety strategies for each area type.</a:t>
            </a:r>
          </a:p>
          <a:p>
            <a:endParaRPr lang="en-US" sz="24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D503A9E-A569-42D4-61FD-3A90A4976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877" y="1635713"/>
            <a:ext cx="7116574" cy="25923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3747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2CF1-04FA-FA0A-37B0-356188CF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SAP Analytics Cloud: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822E-CB15-59E5-6C9A-565ECC806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422805" cy="914400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3"/>
              </a:rPr>
              <a:t>SAP Link</a:t>
            </a:r>
            <a:r>
              <a:rPr lang="en-US" sz="2400" dirty="0"/>
              <a:t> : https://higher-education.us10.sapanalytics.cloud/sap/</a:t>
            </a:r>
            <a:r>
              <a:rPr lang="en-US" sz="2400" dirty="0" err="1"/>
              <a:t>fpa</a:t>
            </a:r>
            <a:r>
              <a:rPr lang="en-US" sz="2400" dirty="0"/>
              <a:t>/</a:t>
            </a:r>
            <a:r>
              <a:rPr lang="en-US" sz="2400" dirty="0" err="1"/>
              <a:t>ui</a:t>
            </a:r>
            <a:r>
              <a:rPr lang="en-US" sz="2400" dirty="0"/>
              <a:t>/</a:t>
            </a:r>
            <a:r>
              <a:rPr lang="en-US" sz="2400" dirty="0" err="1"/>
              <a:t>app.html</a:t>
            </a:r>
            <a:r>
              <a:rPr lang="en-US" sz="2400" dirty="0"/>
              <a:t>#/home</a:t>
            </a:r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404271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E265-EFE5-E92E-B74F-53047B130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180103"/>
            <a:ext cx="9720072" cy="1499616"/>
          </a:xfrm>
        </p:spPr>
        <p:txBody>
          <a:bodyPr/>
          <a:lstStyle/>
          <a:p>
            <a:r>
              <a:rPr lang="en-US" dirty="0"/>
              <a:t>Understanding Rural vs. Urban Traffic Accidents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01645-21A4-D683-EC7C-13871049E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400537"/>
            <a:ext cx="12465933" cy="5000263"/>
          </a:xfrm>
        </p:spPr>
        <p:txBody>
          <a:bodyPr vert="horz" lIns="45720" tIns="45720" rIns="45720" bIns="45720" rtlCol="0" anchor="t">
            <a:noAutofit/>
          </a:bodyPr>
          <a:lstStyle/>
          <a:p>
            <a:r>
              <a:rPr lang="en-US" sz="2400" b="1" dirty="0"/>
              <a:t>What We Found: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Most accidents occur in fine weather, suggesting driver behavior is a major factor.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Rain increases severe accident risk, with urban areas having more crashes but rural roads experiencing higher severity.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Serious and fatal accidents are more common in rural areas, likely due to road conditions and emergency response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Regression analysis confirmed that number of vehicles, road type, and light conditions are key predictors of accident severity.</a:t>
            </a:r>
          </a:p>
          <a:p>
            <a:r>
              <a:rPr lang="en-US" sz="2400" b="1" dirty="0"/>
              <a:t>Why This Matters: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Urban areas need congestion management and accident prevention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Rural areas require better emergency response and road infrastructure improvements.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data-driven approach can help shape targeted traffic safety policies.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3701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96A8-715A-11B7-C6FB-B3508CBA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Road Safety Based on 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744D8-028C-217C-66DD-C013DE760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89" y="1794076"/>
            <a:ext cx="12223946" cy="4168043"/>
          </a:xfrm>
        </p:spPr>
        <p:txBody>
          <a:bodyPr>
            <a:noAutofit/>
          </a:bodyPr>
          <a:lstStyle/>
          <a:p>
            <a:r>
              <a:rPr lang="en-US" sz="2400" b="1" dirty="0"/>
              <a:t>For Urban Areas: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Implement traffic control measures to reduce congestion-related crashes.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Improve road design for wet-weather driving.</a:t>
            </a:r>
          </a:p>
          <a:p>
            <a:r>
              <a:rPr lang="en-US" sz="2400" b="1" dirty="0"/>
              <a:t>For Rural Areas: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Enhance emergency response times and road infrastructure.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Increase lighting and signage for hazardous conditions.</a:t>
            </a:r>
          </a:p>
          <a:p>
            <a:r>
              <a:rPr lang="en-US" sz="2400" b="1" dirty="0"/>
              <a:t>Next Steps: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Expand predictive modeling to include driver behavior and road structure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Develop targeted policy recommendations for improving road safety.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Conduct further research to analyze long-term trends and accident prevention strategies.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422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8D9F-EA26-68DC-B72B-1C079645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B3AF0-6706-90F0-81AB-D4B2AA658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sz="2400" b="1" dirty="0"/>
              <a:t>Data Source:</a:t>
            </a:r>
            <a:br>
              <a:rPr lang="en-US" sz="2400" dirty="0"/>
            </a:br>
            <a:r>
              <a:rPr lang="en-US" sz="2400" dirty="0"/>
              <a:t>Kaggle: Road Accident Casualties Dataset</a:t>
            </a:r>
          </a:p>
          <a:p>
            <a:r>
              <a:rPr lang="en-US" sz="2400" b="1" dirty="0"/>
              <a:t>Objective: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Analyze the differences between rural and urban traffic accidents in the UK.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Investigate how weather, area type, and location impact accident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Utilize statistical modeling and SAP Analytics Cloud to identify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Provide insights for public safety measures and traffic management strategies.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7599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5322-394D-AC9A-447A-CB3C66B5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5927" y="98911"/>
            <a:ext cx="9720072" cy="1499616"/>
          </a:xfrm>
        </p:spPr>
        <p:txBody>
          <a:bodyPr/>
          <a:lstStyle/>
          <a:p>
            <a:r>
              <a:rPr lang="en-US" dirty="0"/>
              <a:t>SAP Analytics Cloud SAC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2476C-7144-FBBE-8403-4A8985FA5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57" y="729203"/>
            <a:ext cx="11295389" cy="3859841"/>
          </a:xfrm>
        </p:spPr>
        <p:txBody>
          <a:bodyPr vert="horz" lIns="45720" tIns="45720" rIns="45720" bIns="45720" rtlCol="0" anchor="t">
            <a:noAutofit/>
          </a:bodyPr>
          <a:lstStyle/>
          <a:p>
            <a:r>
              <a:rPr lang="en-US" sz="2400" b="1" dirty="0"/>
              <a:t>What is SAP Analytics Cloud (SAC)?</a:t>
            </a:r>
          </a:p>
          <a:p>
            <a:r>
              <a:rPr lang="en-US" sz="2400" dirty="0"/>
              <a:t>SAP Analytics Cloud is a platform for data visualization, predictive analytics, and business intelligence. It enables users to analyze large datasets, generate insights, and make data-driven decisions.</a:t>
            </a:r>
          </a:p>
          <a:p>
            <a:r>
              <a:rPr lang="en-US" sz="2400" b="1" dirty="0"/>
              <a:t>How We Used SAP Analytics Cloud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Processed and cleaned accident data for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Mapped accident locations across the UK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Identified trends in accident frequency and severity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Created visualizations to explore key correlations</a:t>
            </a:r>
          </a:p>
          <a:p>
            <a:r>
              <a:rPr lang="en-US" sz="2400" b="1" dirty="0"/>
              <a:t>Why SAP Analytics Cloud?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Cloud-based platform for real-time 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Advanced analytics and predictive modeling capabilities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Integration with various data sources for deeper insights</a:t>
            </a:r>
          </a:p>
          <a:p>
            <a:endParaRPr lang="en-US" sz="2400" dirty="0"/>
          </a:p>
        </p:txBody>
      </p:sp>
      <p:pic>
        <p:nvPicPr>
          <p:cNvPr id="2052" name="Picture 4" descr="SAP HANA - Wikipedia">
            <a:extLst>
              <a:ext uri="{FF2B5EF4-FFF2-40B4-BE49-F238E27FC236}">
                <a16:creationId xmlns:a16="http://schemas.microsoft.com/office/drawing/2014/main" id="{5FE4CD98-252C-7A99-F0BB-E7770BD5A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80" y="4401155"/>
            <a:ext cx="4201863" cy="2080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52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5504-A91A-5214-A182-C5BECD31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Distribution of Traffic Accidents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7D70A9-6678-64B1-5AED-CA00D44C3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8544" y="2250059"/>
            <a:ext cx="4757812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C17260-580B-6E5A-45C1-8BA0D60F97B6}"/>
              </a:ext>
            </a:extLst>
          </p:cNvPr>
          <p:cNvSpPr txBox="1"/>
          <p:nvPr/>
        </p:nvSpPr>
        <p:spPr>
          <a:xfrm>
            <a:off x="6901494" y="1817225"/>
            <a:ext cx="44416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Description:</a:t>
            </a:r>
            <a:r>
              <a:rPr lang="en-US" sz="2400" dirty="0"/>
              <a:t> This map visualizes the number of traffic accidents across different regions in the UK. Larger circles indicate areas with a higher concentration of accidents. By identifying accident hotspots, we can assess whether urban areas experience more incidents than rural areas, helping to shape data-driven traffic safety strategies.</a:t>
            </a:r>
          </a:p>
        </p:txBody>
      </p:sp>
    </p:spTree>
    <p:extLst>
      <p:ext uri="{BB962C8B-B14F-4D97-AF65-F5344CB8AC3E}">
        <p14:creationId xmlns:p14="http://schemas.microsoft.com/office/powerpoint/2010/main" val="44700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4977-36C9-F884-010F-4A9EC7EE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807" y="632402"/>
            <a:ext cx="9720072" cy="1000516"/>
          </a:xfrm>
        </p:spPr>
        <p:txBody>
          <a:bodyPr/>
          <a:lstStyle/>
          <a:p>
            <a:r>
              <a:rPr lang="en-US" dirty="0"/>
              <a:t>Weather Conditions and Traffic Accidents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564205-8931-8948-2638-79ECBAFE0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61999" y="2202873"/>
            <a:ext cx="6041375" cy="402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8EFE35-7DA6-1122-9CAE-B886FB7204E7}"/>
              </a:ext>
            </a:extLst>
          </p:cNvPr>
          <p:cNvSpPr txBox="1"/>
          <p:nvPr/>
        </p:nvSpPr>
        <p:spPr>
          <a:xfrm>
            <a:off x="188001" y="1354238"/>
            <a:ext cx="5298399" cy="6208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Most accidents occur in fine weather with no high winds (332,802), suggesting normal conditions do not prevent crashes.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Rain without high winds (51,347) is the next highest, showing wet roads may increase accident risk.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There are fewer accidents that take place in fog, snow, and high winds, possibly due to reduced driving conditions. </a:t>
            </a:r>
          </a:p>
          <a:p>
            <a:r>
              <a:rPr lang="en-US" sz="2400" dirty="0"/>
              <a:t>Takeaway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Weather plays a role, but human factors may contribute more to accident frequency.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72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1C2E7-0620-49C5-8850-3D2A4A87F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5314-B166-B3F6-01B5-7AC79244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Accident Severity and Road Conditions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2FC001-0710-AC3E-EDF9-69AF8E2AB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29753" y="2204067"/>
            <a:ext cx="4951939" cy="3845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6D2335-4D29-F790-2A50-9990629C46A9}"/>
              </a:ext>
            </a:extLst>
          </p:cNvPr>
          <p:cNvSpPr txBox="1"/>
          <p:nvPr/>
        </p:nvSpPr>
        <p:spPr>
          <a:xfrm>
            <a:off x="429491" y="3012879"/>
            <a:ext cx="5174531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This chart shows how accident severity varies under different road conditions. While most accidents happen in dry conditions, the severity of accidents in wet conditions could be more dangerous. </a:t>
            </a:r>
          </a:p>
        </p:txBody>
      </p:sp>
    </p:spTree>
    <p:extLst>
      <p:ext uri="{BB962C8B-B14F-4D97-AF65-F5344CB8AC3E}">
        <p14:creationId xmlns:p14="http://schemas.microsoft.com/office/powerpoint/2010/main" val="416267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4C9AB-FA34-6EAF-42D3-A4560AE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in Accidents and Casualties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D63D7-9ACC-4092-BE5D-3AD197402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767072" cy="3352800"/>
          </a:xfrm>
        </p:spPr>
        <p:txBody>
          <a:bodyPr>
            <a:noAutofit/>
          </a:bodyPr>
          <a:lstStyle/>
          <a:p>
            <a:r>
              <a:rPr lang="en-US" sz="2400" dirty="0"/>
              <a:t>Description: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chart tracks the daily number of accidents and casualties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Peaks in accident rates suggest external influences such as weather, congestion, or seasonal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Identifying these trends helps determine if certain conditions lead to higher accident rates in rural vs. urban areas.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1E7FC-FD87-1E12-D122-876BBF921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86000"/>
            <a:ext cx="5455195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4722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AB31-3F4E-8DD4-E473-BA6ECC60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Decline in Accidents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6197AF-C080-7B25-E0FA-70E2CFE99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67687" y="2151529"/>
            <a:ext cx="4861678" cy="33462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02162B-5635-333A-249F-B4029F04F472}"/>
              </a:ext>
            </a:extLst>
          </p:cNvPr>
          <p:cNvSpPr txBox="1"/>
          <p:nvPr/>
        </p:nvSpPr>
        <p:spPr>
          <a:xfrm>
            <a:off x="671218" y="1714187"/>
            <a:ext cx="44016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Description: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Accidents have steadily declined from 115,942 in 2019 to 94,766 in 2022.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Possible causes include improved road safety, pandemic-related travel changes, and traffic shifts between rural and urban areas.</a:t>
            </a:r>
          </a:p>
          <a:p>
            <a:r>
              <a:rPr lang="en-US" sz="2400" dirty="0"/>
              <a:t>Takeaway: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Further breakdown needed to determine if accident reductions were more significant in urban or rural regions.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9036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1BD6-3429-4801-98D4-B0F08CA5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Impact on Urban vs. Rural Accidents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8D8585-D772-E390-3F9C-6A50F9780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63145" y="2535318"/>
            <a:ext cx="4932350" cy="3180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9065E0-F4AF-EEBE-47C2-433FBBA90D49}"/>
              </a:ext>
            </a:extLst>
          </p:cNvPr>
          <p:cNvSpPr txBox="1"/>
          <p:nvPr/>
        </p:nvSpPr>
        <p:spPr>
          <a:xfrm>
            <a:off x="134844" y="1964353"/>
            <a:ext cx="631225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Most accidents happen in fine weather, showing driver behavior matters more than weather.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Rain without high winds causes more urban accidents (34k) but is still a risk in rural areas (17k).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Fog, snow, and extreme weather lead to fewer accidents, likely due to reduced driving.</a:t>
            </a:r>
          </a:p>
          <a:p>
            <a:r>
              <a:rPr lang="en-US" sz="2400" dirty="0"/>
              <a:t>Takeaway: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Rural roads may have fewer accidents but higher risks in bad weather due to poor infrastructure and emergency response delays.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5675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E12849FCE0F14FA5D6AE48A252D19D" ma:contentTypeVersion="11" ma:contentTypeDescription="Create a new document." ma:contentTypeScope="" ma:versionID="dcf26aa2e29d0b36965755e0f999eaaf">
  <xsd:schema xmlns:xsd="http://www.w3.org/2001/XMLSchema" xmlns:xs="http://www.w3.org/2001/XMLSchema" xmlns:p="http://schemas.microsoft.com/office/2006/metadata/properties" xmlns:ns2="c69bb0a0-b5cb-48b1-8a77-1ba0323adf67" xmlns:ns3="68e35c53-73c2-40e9-b9a5-4fe84e1ae018" targetNamespace="http://schemas.microsoft.com/office/2006/metadata/properties" ma:root="true" ma:fieldsID="e9cc26ae6cf55b9633f823d36fc961fb" ns2:_="" ns3:_="">
    <xsd:import namespace="c69bb0a0-b5cb-48b1-8a77-1ba0323adf67"/>
    <xsd:import namespace="68e35c53-73c2-40e9-b9a5-4fe84e1ae0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9bb0a0-b5cb-48b1-8a77-1ba0323adf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b7d43be-65ba-49b0-9acd-5bf03a2ce9a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e35c53-73c2-40e9-b9a5-4fe84e1ae01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78c79e6-218e-4ee1-b0e0-14cc8890b191}" ma:internalName="TaxCatchAll" ma:showField="CatchAllData" ma:web="68e35c53-73c2-40e9-b9a5-4fe84e1ae0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69bb0a0-b5cb-48b1-8a77-1ba0323adf67">
      <Terms xmlns="http://schemas.microsoft.com/office/infopath/2007/PartnerControls"/>
    </lcf76f155ced4ddcb4097134ff3c332f>
    <TaxCatchAll xmlns="68e35c53-73c2-40e9-b9a5-4fe84e1ae01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F2E71B-1A3B-4752-AEC2-5AC9284E04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9bb0a0-b5cb-48b1-8a77-1ba0323adf67"/>
    <ds:schemaRef ds:uri="68e35c53-73c2-40e9-b9a5-4fe84e1ae0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10088E-D83D-4627-BAF4-46F4BDEBA805}">
  <ds:schemaRefs>
    <ds:schemaRef ds:uri="http://schemas.microsoft.com/office/2006/documentManagement/types"/>
    <ds:schemaRef ds:uri="http://purl.org/dc/terms/"/>
    <ds:schemaRef ds:uri="http://www.w3.org/XML/1998/namespace"/>
    <ds:schemaRef ds:uri="68e35c53-73c2-40e9-b9a5-4fe84e1ae018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c69bb0a0-b5cb-48b1-8a77-1ba0323adf67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538FE67-3124-4C45-9975-09A20466E9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266</TotalTime>
  <Words>1443</Words>
  <Application>Microsoft Macintosh PowerPoint</Application>
  <PresentationFormat>Widescreen</PresentationFormat>
  <Paragraphs>154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Arial</vt:lpstr>
      <vt:lpstr>Tw Cen MT</vt:lpstr>
      <vt:lpstr>Tw Cen MT Condensed</vt:lpstr>
      <vt:lpstr>Wingdings 3</vt:lpstr>
      <vt:lpstr>Integral</vt:lpstr>
      <vt:lpstr>Traffic Accident Analysis in the UK: A Statistical Approach to Rural vs. Urban Casualties</vt:lpstr>
      <vt:lpstr>Data and Objective</vt:lpstr>
      <vt:lpstr>SAP Analytics Cloud SAC </vt:lpstr>
      <vt:lpstr>Geographic Distribution of Traffic Accidents</vt:lpstr>
      <vt:lpstr>Weather Conditions and Traffic Accidents</vt:lpstr>
      <vt:lpstr>Accident Severity and Road Conditions</vt:lpstr>
      <vt:lpstr>Trends in Accidents and Casualties Over Time</vt:lpstr>
      <vt:lpstr>Annual Decline in Accidents</vt:lpstr>
      <vt:lpstr>Weather Impact on Urban vs. Rural Accidents</vt:lpstr>
      <vt:lpstr>Accident Severity by Weather Conditions</vt:lpstr>
      <vt:lpstr>Using Regression to Understand Rural vs. Urban Accident Patterns</vt:lpstr>
      <vt:lpstr>Filtering Key Influencers for Accurate Regression Analysis</vt:lpstr>
      <vt:lpstr>Model Accuracy and Key Predictors of Accident Severity</vt:lpstr>
      <vt:lpstr>How Well Does Our Model Predict Accident Severity?</vt:lpstr>
      <vt:lpstr>How Location (District Area) Affects Accident Severity</vt:lpstr>
      <vt:lpstr>Grouped Category Influence on Accidents </vt:lpstr>
      <vt:lpstr>SAP Analytics Cloud: Regression</vt:lpstr>
      <vt:lpstr>Understanding Rural vs. Urban Traffic Accidents</vt:lpstr>
      <vt:lpstr>Improving Road Safety Based on Data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Carrera, Izhar</dc:creator>
  <cp:lastModifiedBy>Williams, Sean M</cp:lastModifiedBy>
  <cp:revision>5</cp:revision>
  <dcterms:created xsi:type="dcterms:W3CDTF">2025-03-21T02:22:07Z</dcterms:created>
  <dcterms:modified xsi:type="dcterms:W3CDTF">2025-03-22T21:29:07Z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0x010100C7E12849FCE0F14FA5D6AE48A252D19D</vt:lpwstr>
  </property>
  <property fmtid="{D5CDD505-2E9C-101B-9397-08002B2CF9AE}" pid="3" name="MediaServiceImageTags">
    <vt:lpwstr/>
  </property>
</Properties>
</file>