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8" r:id="rId4"/>
  </p:sldMasterIdLst>
  <p:notesMasterIdLst>
    <p:notesMasterId r:id="rId24"/>
  </p:notesMasterIdLst>
  <p:sldIdLst>
    <p:sldId id="257" r:id="rId5"/>
    <p:sldId id="258" r:id="rId6"/>
    <p:sldId id="261" r:id="rId7"/>
    <p:sldId id="259" r:id="rId8"/>
    <p:sldId id="260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C622A-0A34-664E-B558-B8F9FA84650E}" v="235" dt="2025-03-22T01:56:47.703"/>
    <p1510:client id="{15D53EAC-4173-92FD-26B2-461040D76082}" v="49" dt="2025-03-22T12:57:26.667"/>
    <p1510:client id="{6812778A-DD0B-38AB-31A1-3704C4D4C989}" v="1" dt="2025-03-22T14:26:33.817"/>
    <p1510:client id="{A1982ED8-5E61-9A13-CA74-CE5A56EC6E5A}" v="28" dt="2025-03-22T14:33:2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1"/>
    <p:restoredTop sz="91702"/>
  </p:normalViewPr>
  <p:slideViewPr>
    <p:cSldViewPr snapToGrid="0">
      <p:cViewPr varScale="1">
        <p:scale>
          <a:sx n="114" d="100"/>
          <a:sy n="114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A9CE-EB1E-394E-92C5-511E06AD61C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49F8-0FF0-A44B-9DE2-3A5768E5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6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6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7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8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5797-9B43-D805-C3FD-0347F6FB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BB053-18EA-7E3D-E8B5-4E6DFB2B0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D79C9-9B5C-60C4-3B1A-50F1F37A2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CE06-A1A4-EFB7-A88C-FE59B01A5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5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65" r:id="rId7"/>
    <p:sldLayoutId id="2147485066" r:id="rId8"/>
    <p:sldLayoutId id="2147485067" r:id="rId9"/>
    <p:sldLayoutId id="2147485068" r:id="rId10"/>
    <p:sldLayoutId id="214748506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igher-education.us10.sapanalytics.cloud/sap/fpa/ui/app.html#/ho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BF7C-186F-4DDD-67FC-D51753C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Traffic Accident Analysis in the UK: A Statistical Approach to Rural vs. Urban Casualties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FCF4-62ED-0716-1F96-DE1D025A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Team 4:</a:t>
            </a:r>
            <a:br>
              <a:rPr lang="en-US" dirty="0"/>
            </a:br>
            <a:r>
              <a:rPr lang="en-US" dirty="0"/>
              <a:t>Izhar Carrera</a:t>
            </a:r>
            <a:br>
              <a:rPr lang="en-US" dirty="0"/>
            </a:br>
            <a:r>
              <a:rPr lang="en-US" dirty="0"/>
              <a:t>Michelle Abell Jacobo</a:t>
            </a:r>
            <a:br>
              <a:rPr lang="en-US" dirty="0"/>
            </a:br>
            <a:r>
              <a:rPr lang="en-US" dirty="0"/>
              <a:t>Michelle Rodriguez</a:t>
            </a:r>
            <a:br>
              <a:rPr lang="en-US" dirty="0"/>
            </a:br>
            <a:r>
              <a:rPr lang="en-US" dirty="0"/>
              <a:t>Sean Williams</a:t>
            </a:r>
          </a:p>
          <a:p>
            <a:r>
              <a:rPr lang="en-US" b="1" dirty="0"/>
              <a:t>Data Source:</a:t>
            </a:r>
            <a:br>
              <a:rPr lang="en-US" dirty="0"/>
            </a:br>
            <a:r>
              <a:rPr lang="en-US" dirty="0"/>
              <a:t>Road Accident Casualties Dataset (Kaggle)</a:t>
            </a:r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Analyzing the impact of road conditions, weather, and area type on traffic accident casualties using statistical modeling and SAP Analytics Cloud.</a:t>
            </a:r>
          </a:p>
          <a:p>
            <a:endParaRPr lang="en-US" dirty="0"/>
          </a:p>
        </p:txBody>
      </p:sp>
      <p:pic>
        <p:nvPicPr>
          <p:cNvPr id="1028" name="Picture 4" descr="Car smashes into walls of Windsor Castle in three-vehicle crash - three  days after another driver ploughed into Buckingham Palace gates | Daily  Mail Online">
            <a:extLst>
              <a:ext uri="{FF2B5EF4-FFF2-40B4-BE49-F238E27FC236}">
                <a16:creationId xmlns:a16="http://schemas.microsoft.com/office/drawing/2014/main" id="{B0CA1EBE-D3B9-1AFE-22DF-113D1956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7" y="1739967"/>
            <a:ext cx="4741427" cy="2894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592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5BD4-E1DF-08DE-6C6F-1623AB36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Severity by Weather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E879F-4736-C3B6-93DF-371DCAFD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654" y="2017058"/>
            <a:ext cx="523772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AD32B-601D-E007-3910-9738C02F648F}"/>
              </a:ext>
            </a:extLst>
          </p:cNvPr>
          <p:cNvSpPr txBox="1"/>
          <p:nvPr/>
        </p:nvSpPr>
        <p:spPr>
          <a:xfrm>
            <a:off x="647561" y="2346464"/>
            <a:ext cx="4596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Slight accidents are most common in all weather conditions, especially in fine weather (283,391 slight accidents).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Serious and fatal accidents occur more often in wet and snowy conditions, posing greater risks for rural areas.</a:t>
            </a:r>
          </a:p>
          <a:p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urban areas experience more total accidents, rural roads may have higher fatality rates due to speed limits, poor lighting, and emergency response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33C6-80B0-CBE4-2036-9DFD02DC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Regression to Understand Rural vs. Urban Accident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85A0-C511-25AA-9BB4-0E893078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6310527" cy="37840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analysis helps us quantify the relationship between accident severity and key factors like weather, road type, and location (rural vs. urban).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us to determine which factors have the strongest influence on accident severity and casualty rates.</a:t>
            </a:r>
          </a:p>
          <a:p>
            <a:r>
              <a:rPr lang="en-US" dirty="0"/>
              <a:t>Why Regression?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key predictors of accident severity and casualty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validate trends seen in descriptive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data-driven approach to shaping road safety policies.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DC69F-43C0-77B8-F8DE-C5DA80B1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64" y="2955729"/>
            <a:ext cx="4570231" cy="17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6DD0-F06C-57D3-4DBE-A96BF0FC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Key Influencers for Accurate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6800-97D8-CEA5-6D53-3F1AA636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49240" cy="2889115"/>
          </a:xfrm>
        </p:spPr>
        <p:txBody>
          <a:bodyPr vert="horz" lIns="45720" tIns="45720" rIns="45720" bIns="45720" rtlCol="0" anchor="t">
            <a:normAutofit fontScale="85000" lnSpcReduction="20000"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refine our model, we exclude variables that don’t contribute to accidents (e.g., Index, Latitude, Longitude).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ensures we focus on relevant factors like number of vehicles, road type, and urban vs. rural classification.</a:t>
            </a:r>
          </a:p>
          <a:p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regression model is built on the most influential factors affecting accident severity.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370D-EB3F-21BD-5C39-DFFAE26F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30" y="2084832"/>
            <a:ext cx="3641570" cy="3700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1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2C6F-9393-5AA3-3934-6B63496F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and Key Predictors of Accident Severity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4B5D9-4DF7-AC17-638F-322BEF1BB728}"/>
              </a:ext>
            </a:extLst>
          </p:cNvPr>
          <p:cNvSpPr txBox="1"/>
          <p:nvPr/>
        </p:nvSpPr>
        <p:spPr>
          <a:xfrm>
            <a:off x="506130" y="2345507"/>
            <a:ext cx="5163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regression model shows a Root Mean Square Error (RMSE) of 0.88 with 99.88% prediction confidence, indicating a strong and reliable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significant predictor of the number of vehicles involved in an accident is Number of Vehicles (40.45%), followed by Urban or Rural Area (25.44%).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relevant factors include Light Conditions, District Area, and Road Type.</a:t>
            </a:r>
          </a:p>
          <a:p>
            <a:pPr>
              <a:buNone/>
            </a:pPr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Urban or rural location has a notable influence on the number of vehicles involved, suggesting different accident dynamics between dense city traffic and open rural roads.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8DC687-4001-E66A-435F-E4E930E63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7838" y="2580830"/>
            <a:ext cx="5511800" cy="337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52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C595-2FB3-ACA8-8668-F4DEB4E0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Our Model Predict Accident Severity?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ED2B-48FD-17E7-3B00-F6875FFA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431140" cy="31712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closely follows actual accident severity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margins remain consistent, meaning the model is reliable for evaluating accident risk factors.</a:t>
            </a:r>
          </a:p>
          <a:p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can be used to understand future accident severity trends based on rural vs. urban characteristics.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952F-D30B-EA34-7904-12A18558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13" y="2587752"/>
            <a:ext cx="6749694" cy="250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32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1A4F-4CB3-1335-F58D-5DC7C44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Location (District Area) Affects Accident Severity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D0C2-C208-F0B9-465F-F215DE0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16" y="2790696"/>
            <a:ext cx="2896118" cy="28502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districts have greater accident severities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Rural areas may have higher severity per accident, while urban areas may have more frequent but lower-severity accidents.</a:t>
            </a:r>
          </a:p>
          <a:p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District-based safety interventions could help reduce severe accidents in rural regions.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9D5F5-FC01-C62A-4E9F-90D7A520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31" y="3063240"/>
            <a:ext cx="7491947" cy="2215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84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F9CF-21AD-3761-0736-D1A6BA7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Grouped Category Influence on Accidents</a:t>
            </a:r>
            <a:br>
              <a:rPr lang="en-US" b="1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1DC02-0A6A-BFFB-CACA-9EDB0C0FA5BD}"/>
              </a:ext>
            </a:extLst>
          </p:cNvPr>
          <p:cNvSpPr txBox="1"/>
          <p:nvPr/>
        </p:nvSpPr>
        <p:spPr>
          <a:xfrm>
            <a:off x="1225331" y="4899393"/>
            <a:ext cx="9885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grouped category analysis shows which regions are more prone to severe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Urban areas contribute more frequent accidents, while rural areas show a trend of higher severity.</a:t>
            </a:r>
          </a:p>
          <a:p>
            <a:r>
              <a:rPr lang="en-US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rural-urban divide in accident severity may require different safety strategies for each area type.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503A9E-A569-42D4-61FD-3A90A497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069" y="1958607"/>
            <a:ext cx="7465392" cy="271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74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CF1-04FA-FA0A-37B0-356188CF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Analytics Cloud: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822E-CB15-59E5-6C9A-565ECC80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22805" cy="914400"/>
          </a:xfrm>
        </p:spPr>
        <p:txBody>
          <a:bodyPr/>
          <a:lstStyle/>
          <a:p>
            <a:r>
              <a:rPr lang="en-US" dirty="0">
                <a:hlinkClick r:id="rId3"/>
              </a:rPr>
              <a:t>SAP Link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0427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E265-EFE5-E92E-B74F-53047B13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Rural vs. Urban Traffic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1645-21A4-D683-EC7C-13871049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44783" cy="4114800"/>
          </a:xfrm>
        </p:spPr>
        <p:txBody>
          <a:bodyPr vert="horz" lIns="45720" tIns="45720" rIns="45720" bIns="45720" rtlCol="0" anchor="t">
            <a:normAutofit fontScale="85000" lnSpcReduction="20000"/>
          </a:bodyPr>
          <a:lstStyle/>
          <a:p>
            <a:r>
              <a:rPr lang="en-US" b="1" dirty="0"/>
              <a:t>What We Found: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accidents occur in fine weather, suggesting driver behavior is a major 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Rain increases severe accident risk, with urban areas having more crashes but rural roads experiencing higher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Serious and fatal accidents are more common in rural areas, likely due to road conditions and emergency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 analysis confirmed that number of vehicles, road type, and light conditions are key predictors of accident severity.</a:t>
            </a:r>
          </a:p>
          <a:p>
            <a:r>
              <a:rPr lang="en-US" b="1" dirty="0"/>
              <a:t>Why This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Urban areas need congestion management and accident prevention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Rural areas require better emergency response and road infrastructure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data-driven approach can help shape targeted traffic safety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96A8-715A-11B7-C6FB-B3508CB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Road Safety Based on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44D8-028C-217C-66DD-C013DE76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For Urban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traffic control measures to reduce congestion-related crashes.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road design for wet-weather driving.</a:t>
            </a:r>
          </a:p>
          <a:p>
            <a:r>
              <a:rPr lang="en-US" b="1" dirty="0"/>
              <a:t>For Rural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emergency response times and road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lighting and signage for hazardous conditions.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predictive modeling to include driver behavior and road structure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targeted policy recommendations for improving road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further research to analyze long-term trends and accident prevention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8D9F-EA26-68DC-B72B-1C079645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3AF0-6706-90F0-81AB-D4B2AA65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b="1" dirty="0"/>
              <a:t>Data Source:</a:t>
            </a:r>
            <a:br>
              <a:rPr lang="en-US" dirty="0"/>
            </a:br>
            <a:r>
              <a:rPr lang="en-US" dirty="0"/>
              <a:t>Kaggle: Road Accident Casualties Dataset</a:t>
            </a:r>
          </a:p>
          <a:p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differences between rural and urban traffic accidents in the UK.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how weather, area type, and location impact accident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statistical modeling and SAP Analytics Cloud to identify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insights for public safety measures and traffic management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5322-394D-AC9A-447A-CB3C66B5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Analytics Cloud SAC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476C-7144-FBBE-8403-4A8985FA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87" y="1598341"/>
            <a:ext cx="9720073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1800" b="1" dirty="0"/>
              <a:t>What is SAP Analytics Cloud (SAC)?</a:t>
            </a:r>
          </a:p>
          <a:p>
            <a:r>
              <a:rPr lang="en-US" sz="1800" dirty="0"/>
              <a:t>SAP Analytics Cloud is a platform for data visualization, predictive analytics, and business intelligence. It enables users to analyze large datasets, generate insights, and make data-driven decisions.</a:t>
            </a:r>
          </a:p>
          <a:p>
            <a:r>
              <a:rPr lang="en-US" sz="1800" b="1" dirty="0"/>
              <a:t>How We Used SAP Analytics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Processed and cleaned accident data for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Mapped accident locations across the UK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Identified trends in accident frequency and severity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Created visualizations to explore key correlations</a:t>
            </a:r>
          </a:p>
          <a:p>
            <a:r>
              <a:rPr lang="en-US" sz="1800" b="1" dirty="0"/>
              <a:t>Why SAP Analytics Cloud?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Cloud-based platform for real-time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Advanced analytics and predictive modeling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Integration with various data sources for deeper insights</a:t>
            </a:r>
          </a:p>
          <a:p>
            <a:endParaRPr lang="en-US" dirty="0"/>
          </a:p>
        </p:txBody>
      </p:sp>
      <p:pic>
        <p:nvPicPr>
          <p:cNvPr id="2052" name="Picture 4" descr="SAP HANA - Wikipedia">
            <a:extLst>
              <a:ext uri="{FF2B5EF4-FFF2-40B4-BE49-F238E27FC236}">
                <a16:creationId xmlns:a16="http://schemas.microsoft.com/office/drawing/2014/main" id="{5FE4CD98-252C-7A99-F0BB-E7770BD5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3614077"/>
            <a:ext cx="4201863" cy="208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5504-A91A-5214-A182-C5BECD31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Distribution of Traffic Accidents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D70A9-6678-64B1-5AED-CA00D44C3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544" y="2250059"/>
            <a:ext cx="4757812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17260-580B-6E5A-45C1-8BA0D60F97B6}"/>
              </a:ext>
            </a:extLst>
          </p:cNvPr>
          <p:cNvSpPr txBox="1"/>
          <p:nvPr/>
        </p:nvSpPr>
        <p:spPr>
          <a:xfrm>
            <a:off x="7051965" y="2840182"/>
            <a:ext cx="3671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</a:t>
            </a:r>
            <a:r>
              <a:rPr lang="en-US" dirty="0"/>
              <a:t> This map visualizes the number of traffic accidents across different regions in the UK. Larger circles indicate areas with a higher concentration of accidents. By identifying accident hotspots, we can assess whether urban areas experience more incidents than rural areas, helping to shape data-driven traffic safety strategies.</a:t>
            </a:r>
          </a:p>
        </p:txBody>
      </p:sp>
    </p:spTree>
    <p:extLst>
      <p:ext uri="{BB962C8B-B14F-4D97-AF65-F5344CB8AC3E}">
        <p14:creationId xmlns:p14="http://schemas.microsoft.com/office/powerpoint/2010/main" val="4470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4977-36C9-F884-010F-4A9EC7EE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and Traffic Accidents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64205-8931-8948-2638-79ECBAFE0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1999" y="2202873"/>
            <a:ext cx="6041375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EFE35-7DA6-1122-9CAE-B886FB7204E7}"/>
              </a:ext>
            </a:extLst>
          </p:cNvPr>
          <p:cNvSpPr txBox="1"/>
          <p:nvPr/>
        </p:nvSpPr>
        <p:spPr>
          <a:xfrm>
            <a:off x="720436" y="2202873"/>
            <a:ext cx="4682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accidents occur in fine weather with no high winds (332,802), suggesting normal conditions do not prevent crashes.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Rain without high winds (51,347) is the next highest, showing wet roads may increase accident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fewer accidents that take place in fog, snow, and high winds, possibly due to reduced driving conditions. </a:t>
            </a:r>
          </a:p>
          <a:p>
            <a:r>
              <a:rPr lang="en-US" dirty="0"/>
              <a:t>Takeaway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plays a role, but human factors may contribute more to accident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C2E7-0620-49C5-8850-3D2A4A87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5314-B166-B3F6-01B5-7AC79244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Severity and Road Conditions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2FC001-0710-AC3E-EDF9-69AF8E2A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9753" y="2204067"/>
            <a:ext cx="4951939" cy="384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D2335-4D29-F790-2A50-9990629C46A9}"/>
              </a:ext>
            </a:extLst>
          </p:cNvPr>
          <p:cNvSpPr txBox="1"/>
          <p:nvPr/>
        </p:nvSpPr>
        <p:spPr>
          <a:xfrm>
            <a:off x="429491" y="3012879"/>
            <a:ext cx="517453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This chart shows how accident severity varies under different road conditions. While most accidents happen in dry conditions, the severity of accidents in wet conditions could be more dangerous. </a:t>
            </a:r>
          </a:p>
        </p:txBody>
      </p:sp>
    </p:spTree>
    <p:extLst>
      <p:ext uri="{BB962C8B-B14F-4D97-AF65-F5344CB8AC3E}">
        <p14:creationId xmlns:p14="http://schemas.microsoft.com/office/powerpoint/2010/main" val="41626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C9AB-FA34-6EAF-42D3-A4560AE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Accidents and Casualties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63D7-9ACC-4092-BE5D-3AD19740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767072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chart tracks the daily number of accidents and casualties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Peaks in accident rates suggest external influences such as weather, congestion, or seasonal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these trends helps determine if certain conditions lead to higher accident rates in rural vs. urban areas.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1E7FC-FD87-1E12-D122-876BBF92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5455195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72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B31-3F4E-8DD4-E473-BA6ECC60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Decline in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197AF-C080-7B25-E0FA-70E2CFE9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7687" y="2151529"/>
            <a:ext cx="4861678" cy="334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2162B-5635-333A-249F-B4029F04F472}"/>
              </a:ext>
            </a:extLst>
          </p:cNvPr>
          <p:cNvSpPr txBox="1"/>
          <p:nvPr/>
        </p:nvSpPr>
        <p:spPr>
          <a:xfrm>
            <a:off x="636494" y="2779058"/>
            <a:ext cx="44016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Accidents have steadily declined from 115,942 in 2019 to 94,766 in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causes include improved road safety, pandemic-related travel changes, and traffic shifts between rural and urban areas.</a:t>
            </a:r>
          </a:p>
          <a:p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breakdown needed to determine if accident reductions were more significant in urban or rural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1BD6-3429-4801-98D4-B0F08CA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Urban vs. Rural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D8585-D772-E390-3F9C-6A50F978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8502" y="2523744"/>
            <a:ext cx="4932350" cy="318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65E0-F4AF-EEBE-47C2-433FBBA90D49}"/>
              </a:ext>
            </a:extLst>
          </p:cNvPr>
          <p:cNvSpPr txBox="1"/>
          <p:nvPr/>
        </p:nvSpPr>
        <p:spPr>
          <a:xfrm>
            <a:off x="667279" y="2333687"/>
            <a:ext cx="47002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accidents happen in fine weather, showing driver behavior matters more than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Rain without high winds causes more urban accidents (34k) but is still a risk in rural areas (17k).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Fog, snow, and extreme weather lead to fewer accidents, likely due to reduced driving.</a:t>
            </a:r>
          </a:p>
          <a:p>
            <a:r>
              <a:rPr lang="en-US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Rural roads may have fewer accidents but higher risks in bad weather due to poor infrastructure and emergency response delays.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75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12849FCE0F14FA5D6AE48A252D19D" ma:contentTypeVersion="11" ma:contentTypeDescription="Create a new document." ma:contentTypeScope="" ma:versionID="dcf26aa2e29d0b36965755e0f999eaaf">
  <xsd:schema xmlns:xsd="http://www.w3.org/2001/XMLSchema" xmlns:xs="http://www.w3.org/2001/XMLSchema" xmlns:p="http://schemas.microsoft.com/office/2006/metadata/properties" xmlns:ns2="c69bb0a0-b5cb-48b1-8a77-1ba0323adf67" xmlns:ns3="68e35c53-73c2-40e9-b9a5-4fe84e1ae018" targetNamespace="http://schemas.microsoft.com/office/2006/metadata/properties" ma:root="true" ma:fieldsID="e9cc26ae6cf55b9633f823d36fc961fb" ns2:_="" ns3:_="">
    <xsd:import namespace="c69bb0a0-b5cb-48b1-8a77-1ba0323adf67"/>
    <xsd:import namespace="68e35c53-73c2-40e9-b9a5-4fe84e1ae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bb0a0-b5cb-48b1-8a77-1ba0323ad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35c53-73c2-40e9-b9a5-4fe84e1ae01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78c79e6-218e-4ee1-b0e0-14cc8890b191}" ma:internalName="TaxCatchAll" ma:showField="CatchAllData" ma:web="68e35c53-73c2-40e9-b9a5-4fe84e1ae0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9bb0a0-b5cb-48b1-8a77-1ba0323adf67">
      <Terms xmlns="http://schemas.microsoft.com/office/infopath/2007/PartnerControls"/>
    </lcf76f155ced4ddcb4097134ff3c332f>
    <TaxCatchAll xmlns="68e35c53-73c2-40e9-b9a5-4fe84e1ae018" xsi:nil="true"/>
  </documentManagement>
</p:properties>
</file>

<file path=customXml/itemProps1.xml><?xml version="1.0" encoding="utf-8"?>
<ds:datastoreItem xmlns:ds="http://schemas.openxmlformats.org/officeDocument/2006/customXml" ds:itemID="{6538FE67-3124-4C45-9975-09A20466E9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F2E71B-1A3B-4752-AEC2-5AC9284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9bb0a0-b5cb-48b1-8a77-1ba0323adf67"/>
    <ds:schemaRef ds:uri="68e35c53-73c2-40e9-b9a5-4fe84e1ae0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10088E-D83D-4627-BAF4-46F4BDEBA805}">
  <ds:schemaRefs>
    <ds:schemaRef ds:uri="68e35c53-73c2-40e9-b9a5-4fe84e1ae018"/>
    <ds:schemaRef ds:uri="c69bb0a0-b5cb-48b1-8a77-1ba0323adf6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246</TotalTime>
  <Words>1396</Words>
  <Application>Microsoft Macintosh PowerPoint</Application>
  <PresentationFormat>Widescreen</PresentationFormat>
  <Paragraphs>153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Tw Cen MT</vt:lpstr>
      <vt:lpstr>Tw Cen MT Condensed</vt:lpstr>
      <vt:lpstr>Wingdings 3</vt:lpstr>
      <vt:lpstr>Integral</vt:lpstr>
      <vt:lpstr>Traffic Accident Analysis in the UK: A Statistical Approach to Rural vs. Urban Casualties</vt:lpstr>
      <vt:lpstr>Data and Objective</vt:lpstr>
      <vt:lpstr>SAP Analytics Cloud SAC </vt:lpstr>
      <vt:lpstr>Geographic Distribution of Traffic Accidents</vt:lpstr>
      <vt:lpstr>Weather Conditions and Traffic Accidents</vt:lpstr>
      <vt:lpstr>Accident Severity and Road Conditions</vt:lpstr>
      <vt:lpstr>Trends in Accidents and Casualties Over Time</vt:lpstr>
      <vt:lpstr>Annual Decline in Accidents</vt:lpstr>
      <vt:lpstr>Weather Impact on Urban vs. Rural Accidents</vt:lpstr>
      <vt:lpstr>Accident Severity by Weather Conditions</vt:lpstr>
      <vt:lpstr>Using Regression to Understand Rural vs. Urban Accident Patterns</vt:lpstr>
      <vt:lpstr>Filtering Key Influencers for Accurate Regression Analysis</vt:lpstr>
      <vt:lpstr>Model Accuracy and Key Predictors of Accident Severity</vt:lpstr>
      <vt:lpstr>How Well Does Our Model Predict Accident Severity?</vt:lpstr>
      <vt:lpstr>How Location (District Area) Affects Accident Severity</vt:lpstr>
      <vt:lpstr>Grouped Category Influence on Accidents </vt:lpstr>
      <vt:lpstr>SAP Analytics Cloud: Regression</vt:lpstr>
      <vt:lpstr>Understanding Rural vs. Urban Traffic Accidents</vt:lpstr>
      <vt:lpstr>Improving Road Safety Based on Data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Carrera, Izhar</dc:creator>
  <cp:lastModifiedBy>Williams, Sean M</cp:lastModifiedBy>
  <cp:revision>5</cp:revision>
  <dcterms:created xsi:type="dcterms:W3CDTF">2025-03-21T02:22:07Z</dcterms:created>
  <dcterms:modified xsi:type="dcterms:W3CDTF">2025-03-22T15:24:22Z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0x010100C7E12849FCE0F14FA5D6AE48A252D19D</vt:lpwstr>
  </property>
  <property fmtid="{D5CDD505-2E9C-101B-9397-08002B2CF9AE}" pid="3" name="MediaServiceImageTags">
    <vt:lpwstr/>
  </property>
</Properties>
</file>